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drawings/drawing6.xml" ContentType="application/vnd.openxmlformats-officedocument.drawingml.chartshapes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301" r:id="rId4"/>
    <p:sldId id="258" r:id="rId5"/>
    <p:sldId id="260" r:id="rId6"/>
    <p:sldId id="300" r:id="rId7"/>
    <p:sldId id="261" r:id="rId8"/>
    <p:sldId id="303" r:id="rId9"/>
    <p:sldId id="284" r:id="rId10"/>
    <p:sldId id="264" r:id="rId11"/>
    <p:sldId id="263" r:id="rId12"/>
    <p:sldId id="266" r:id="rId13"/>
    <p:sldId id="286" r:id="rId14"/>
    <p:sldId id="285" r:id="rId15"/>
    <p:sldId id="294" r:id="rId16"/>
    <p:sldId id="297" r:id="rId17"/>
    <p:sldId id="304" r:id="rId18"/>
    <p:sldId id="305" r:id="rId19"/>
    <p:sldId id="307" r:id="rId20"/>
    <p:sldId id="289" r:id="rId21"/>
    <p:sldId id="290" r:id="rId22"/>
    <p:sldId id="292" r:id="rId23"/>
    <p:sldId id="277" r:id="rId24"/>
    <p:sldId id="279" r:id="rId25"/>
    <p:sldId id="280" r:id="rId26"/>
    <p:sldId id="281" r:id="rId27"/>
    <p:sldId id="29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0099"/>
    <a:srgbClr val="00FF00"/>
    <a:srgbClr val="FFD1D1"/>
    <a:srgbClr val="FF9393"/>
    <a:srgbClr val="990000"/>
    <a:srgbClr val="FFFF65"/>
    <a:srgbClr val="009900"/>
    <a:srgbClr val="FF99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>
      <p:cViewPr varScale="1">
        <p:scale>
          <a:sx n="110" d="100"/>
          <a:sy n="110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file:///F:\NAG%20PAPER%20FINAL\data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file:///F:\NAG%20PAPER%20FINAL\data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oleObject" Target="file:///F:\NAG%20PAPER%20FINAL\data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F:\NAG%20PAPER%20FINAL\data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D:\NAG%20paper\all%20data%20sheet.xls" TargetMode="External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rgbClr val="8A8AB9">
            <a:lumMod val="20000"/>
            <a:lumOff val="80000"/>
            <a:alpha val="0"/>
          </a:srgbClr>
        </a:solidFill>
        <a:ln>
          <a:noFill/>
        </a:ln>
        <a:effectLst/>
        <a:sp3d/>
      </c:spPr>
    </c:floor>
    <c:sideWall>
      <c:thickness val="0"/>
      <c:spPr>
        <a:solidFill>
          <a:schemeClr val="accent6">
            <a:lumMod val="20000"/>
            <a:lumOff val="80000"/>
            <a:alpha val="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6">
            <a:lumMod val="20000"/>
            <a:lumOff val="80000"/>
            <a:alpha val="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333333333333334E-2"/>
          <c:y val="5.9290382819794721E-2"/>
          <c:w val="0.76426428839252269"/>
          <c:h val="0.9335390661370759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Sheet3!$B$2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EE7F10">
                <a:alpha val="85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Sheet3!$A$3</c:f>
              <c:strCache>
                <c:ptCount val="1"/>
                <c:pt idx="0">
                  <c:v>HbA1C gm%</c:v>
                </c:pt>
              </c:strCache>
            </c:strRef>
          </c:cat>
          <c:val>
            <c:numRef>
              <c:f>Sheet3!$B$3</c:f>
              <c:numCache>
                <c:formatCode>0.00</c:formatCode>
                <c:ptCount val="1"/>
                <c:pt idx="0">
                  <c:v>4.0049999999999955</c:v>
                </c:pt>
              </c:numCache>
            </c:numRef>
          </c:val>
        </c:ser>
        <c:ser>
          <c:idx val="1"/>
          <c:order val="1"/>
          <c:tx>
            <c:strRef>
              <c:f>Sheet3!$C$2</c:f>
              <c:strCache>
                <c:ptCount val="1"/>
                <c:pt idx="0">
                  <c:v>0-5yrs T2DM</c:v>
                </c:pt>
              </c:strCache>
            </c:strRef>
          </c:tx>
          <c:spPr>
            <a:solidFill>
              <a:schemeClr val="tx1">
                <a:alpha val="8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Sheet3!$A$3</c:f>
              <c:strCache>
                <c:ptCount val="1"/>
                <c:pt idx="0">
                  <c:v>HbA1C gm%</c:v>
                </c:pt>
              </c:strCache>
            </c:strRef>
          </c:cat>
          <c:val>
            <c:numRef>
              <c:f>Sheet3!$C$3</c:f>
              <c:numCache>
                <c:formatCode>0.00</c:formatCode>
                <c:ptCount val="1"/>
                <c:pt idx="0">
                  <c:v>7</c:v>
                </c:pt>
              </c:numCache>
            </c:numRef>
          </c:val>
        </c:ser>
        <c:ser>
          <c:idx val="2"/>
          <c:order val="2"/>
          <c:tx>
            <c:strRef>
              <c:f>Sheet3!$D$2</c:f>
              <c:strCache>
                <c:ptCount val="1"/>
                <c:pt idx="0">
                  <c:v>5-10 yrs T2DM</c:v>
                </c:pt>
              </c:strCache>
            </c:strRef>
          </c:tx>
          <c:spPr>
            <a:solidFill>
              <a:srgbClr val="7030A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Sheet3!$A$3</c:f>
              <c:strCache>
                <c:ptCount val="1"/>
                <c:pt idx="0">
                  <c:v>HbA1C gm%</c:v>
                </c:pt>
              </c:strCache>
            </c:strRef>
          </c:cat>
          <c:val>
            <c:numRef>
              <c:f>Sheet3!$D$3</c:f>
              <c:numCache>
                <c:formatCode>0.00</c:formatCode>
                <c:ptCount val="1"/>
                <c:pt idx="0">
                  <c:v>7</c:v>
                </c:pt>
              </c:numCache>
            </c:numRef>
          </c:val>
        </c:ser>
        <c:ser>
          <c:idx val="3"/>
          <c:order val="3"/>
          <c:tx>
            <c:strRef>
              <c:f>Sheet3!$E$2</c:f>
              <c:strCache>
                <c:ptCount val="1"/>
                <c:pt idx="0">
                  <c:v>10-15yrs T2DM</c:v>
                </c:pt>
              </c:strCache>
            </c:strRef>
          </c:tx>
          <c:spPr>
            <a:solidFill>
              <a:srgbClr val="FF0000">
                <a:alpha val="93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Sheet3!$A$3</c:f>
              <c:strCache>
                <c:ptCount val="1"/>
                <c:pt idx="0">
                  <c:v>HbA1C gm%</c:v>
                </c:pt>
              </c:strCache>
            </c:strRef>
          </c:cat>
          <c:val>
            <c:numRef>
              <c:f>Sheet3!$E$3</c:f>
              <c:numCache>
                <c:formatCode>0.00</c:formatCode>
                <c:ptCount val="1"/>
                <c:pt idx="0">
                  <c:v>7.6419999999999995</c:v>
                </c:pt>
              </c:numCache>
            </c:numRef>
          </c:val>
        </c:ser>
        <c:ser>
          <c:idx val="4"/>
          <c:order val="4"/>
          <c:tx>
            <c:strRef>
              <c:f>Sheet3!$F$2</c:f>
              <c:strCache>
                <c:ptCount val="1"/>
                <c:pt idx="0">
                  <c:v>15-20yrs T2DM</c:v>
                </c:pt>
              </c:strCache>
            </c:strRef>
          </c:tx>
          <c:spPr>
            <a:solidFill>
              <a:srgbClr val="00206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Sheet3!$A$3</c:f>
              <c:strCache>
                <c:ptCount val="1"/>
                <c:pt idx="0">
                  <c:v>HbA1C gm%</c:v>
                </c:pt>
              </c:strCache>
            </c:strRef>
          </c:cat>
          <c:val>
            <c:numRef>
              <c:f>Sheet3!$F$3</c:f>
              <c:numCache>
                <c:formatCode>0.00</c:formatCode>
                <c:ptCount val="1"/>
                <c:pt idx="0">
                  <c:v>8.907</c:v>
                </c:pt>
              </c:numCache>
            </c:numRef>
          </c:val>
        </c:ser>
        <c:ser>
          <c:idx val="5"/>
          <c:order val="5"/>
          <c:tx>
            <c:strRef>
              <c:f>Sheet3!$G$2</c:f>
              <c:strCache>
                <c:ptCount val="1"/>
                <c:pt idx="0">
                  <c:v>Microalbuminuria</c:v>
                </c:pt>
              </c:strCache>
            </c:strRef>
          </c:tx>
          <c:spPr>
            <a:solidFill>
              <a:srgbClr val="FFC00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Sheet3!$A$3</c:f>
              <c:strCache>
                <c:ptCount val="1"/>
                <c:pt idx="0">
                  <c:v>HbA1C gm%</c:v>
                </c:pt>
              </c:strCache>
            </c:strRef>
          </c:cat>
          <c:val>
            <c:numRef>
              <c:f>Sheet3!$G$3</c:f>
              <c:numCache>
                <c:formatCode>0.00</c:formatCode>
                <c:ptCount val="1"/>
                <c:pt idx="0">
                  <c:v>8.8230000000000004</c:v>
                </c:pt>
              </c:numCache>
            </c:numRef>
          </c:val>
        </c:ser>
        <c:ser>
          <c:idx val="6"/>
          <c:order val="6"/>
          <c:tx>
            <c:strRef>
              <c:f>Sheet3!$H$2</c:f>
              <c:strCache>
                <c:ptCount val="1"/>
                <c:pt idx="0">
                  <c:v>Diabetic Nephropathy</c:v>
                </c:pt>
              </c:strCache>
            </c:strRef>
          </c:tx>
          <c:spPr>
            <a:solidFill>
              <a:srgbClr val="00B05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Sheet3!$A$3</c:f>
              <c:strCache>
                <c:ptCount val="1"/>
                <c:pt idx="0">
                  <c:v>HbA1C gm%</c:v>
                </c:pt>
              </c:strCache>
            </c:strRef>
          </c:cat>
          <c:val>
            <c:numRef>
              <c:f>Sheet3!$H$3</c:f>
              <c:numCache>
                <c:formatCode>0.00</c:formatCode>
                <c:ptCount val="1"/>
                <c:pt idx="0">
                  <c:v>10.51</c:v>
                </c:pt>
              </c:numCache>
            </c:numRef>
          </c:val>
        </c:ser>
        <c:ser>
          <c:idx val="7"/>
          <c:order val="7"/>
          <c:tx>
            <c:strRef>
              <c:f>Sheet3!$I$2</c:f>
              <c:strCache>
                <c:ptCount val="1"/>
                <c:pt idx="0">
                  <c:v>Non Diabetic Nephropathy</c:v>
                </c:pt>
              </c:strCache>
            </c:strRef>
          </c:tx>
          <c:spPr>
            <a:solidFill>
              <a:srgbClr val="FF0066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Sheet3!$A$3</c:f>
              <c:strCache>
                <c:ptCount val="1"/>
                <c:pt idx="0">
                  <c:v>HbA1C gm%</c:v>
                </c:pt>
              </c:strCache>
            </c:strRef>
          </c:cat>
          <c:val>
            <c:numRef>
              <c:f>Sheet3!$I$3</c:f>
              <c:numCache>
                <c:formatCode>0.00</c:formatCode>
                <c:ptCount val="1"/>
                <c:pt idx="0">
                  <c:v>4.3439999999999985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16811680"/>
        <c:axId val="116812240"/>
        <c:axId val="0"/>
      </c:bar3DChart>
      <c:catAx>
        <c:axId val="1168116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6812240"/>
        <c:crosses val="autoZero"/>
        <c:auto val="0"/>
        <c:lblAlgn val="ctr"/>
        <c:lblOffset val="100"/>
        <c:tickLblSkip val="1"/>
        <c:noMultiLvlLbl val="0"/>
      </c:catAx>
      <c:valAx>
        <c:axId val="11681224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116811680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FF3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rgbClr val="8A8AB9">
            <a:lumMod val="20000"/>
            <a:lumOff val="80000"/>
            <a:alpha val="0"/>
          </a:srgbClr>
        </a:solidFill>
        <a:ln>
          <a:noFill/>
        </a:ln>
        <a:effectLst/>
        <a:sp3d/>
      </c:spPr>
    </c:floor>
    <c:sideWall>
      <c:thickness val="0"/>
      <c:spPr>
        <a:solidFill>
          <a:srgbClr val="FF9393">
            <a:alpha val="0"/>
          </a:srgbClr>
        </a:solidFill>
        <a:ln>
          <a:noFill/>
        </a:ln>
        <a:effectLst/>
        <a:sp3d/>
      </c:spPr>
    </c:sideWall>
    <c:backWall>
      <c:thickness val="0"/>
      <c:spPr>
        <a:solidFill>
          <a:srgbClr val="FF9393">
            <a:alpha val="0"/>
          </a:srgbClr>
        </a:solidFill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Sheet2!$D$3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EE7F10">
                <a:alpha val="85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Sheet2!$C$4</c:f>
              <c:strCache>
                <c:ptCount val="1"/>
                <c:pt idx="0">
                  <c:v>Serum Fructosamine umol/L</c:v>
                </c:pt>
              </c:strCache>
            </c:strRef>
          </c:cat>
          <c:val>
            <c:numRef>
              <c:f>Sheet2!$D$4</c:f>
              <c:numCache>
                <c:formatCode>0.00</c:formatCode>
                <c:ptCount val="1"/>
                <c:pt idx="0">
                  <c:v>143.30000000000001</c:v>
                </c:pt>
              </c:numCache>
            </c:numRef>
          </c:val>
        </c:ser>
        <c:ser>
          <c:idx val="1"/>
          <c:order val="1"/>
          <c:tx>
            <c:strRef>
              <c:f>Sheet2!$E$3</c:f>
              <c:strCache>
                <c:ptCount val="1"/>
                <c:pt idx="0">
                  <c:v>0-5yrs T2DM</c:v>
                </c:pt>
              </c:strCache>
            </c:strRef>
          </c:tx>
          <c:spPr>
            <a:solidFill>
              <a:schemeClr val="tx1">
                <a:alpha val="8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Sheet2!$C$4</c:f>
              <c:strCache>
                <c:ptCount val="1"/>
                <c:pt idx="0">
                  <c:v>Serum Fructosamine umol/L</c:v>
                </c:pt>
              </c:strCache>
            </c:strRef>
          </c:cat>
          <c:val>
            <c:numRef>
              <c:f>Sheet2!$E$4</c:f>
              <c:numCache>
                <c:formatCode>0.00</c:formatCode>
                <c:ptCount val="1"/>
                <c:pt idx="0">
                  <c:v>300.60000000000002</c:v>
                </c:pt>
              </c:numCache>
            </c:numRef>
          </c:val>
        </c:ser>
        <c:ser>
          <c:idx val="2"/>
          <c:order val="2"/>
          <c:tx>
            <c:strRef>
              <c:f>Sheet2!$F$3</c:f>
              <c:strCache>
                <c:ptCount val="1"/>
                <c:pt idx="0">
                  <c:v>5-10 yrs T2DM</c:v>
                </c:pt>
              </c:strCache>
            </c:strRef>
          </c:tx>
          <c:spPr>
            <a:solidFill>
              <a:srgbClr val="7030A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Sheet2!$C$4</c:f>
              <c:strCache>
                <c:ptCount val="1"/>
                <c:pt idx="0">
                  <c:v>Serum Fructosamine umol/L</c:v>
                </c:pt>
              </c:strCache>
            </c:strRef>
          </c:cat>
          <c:val>
            <c:numRef>
              <c:f>Sheet2!$F$4</c:f>
              <c:numCache>
                <c:formatCode>0.00</c:formatCode>
                <c:ptCount val="1"/>
                <c:pt idx="0">
                  <c:v>315.60000000000002</c:v>
                </c:pt>
              </c:numCache>
            </c:numRef>
          </c:val>
        </c:ser>
        <c:ser>
          <c:idx val="3"/>
          <c:order val="3"/>
          <c:tx>
            <c:strRef>
              <c:f>Sheet2!$G$3</c:f>
              <c:strCache>
                <c:ptCount val="1"/>
                <c:pt idx="0">
                  <c:v>10-15yrs T2DM</c:v>
                </c:pt>
              </c:strCache>
            </c:strRef>
          </c:tx>
          <c:spPr>
            <a:solidFill>
              <a:srgbClr val="FF0000">
                <a:alpha val="93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Sheet2!$C$4</c:f>
              <c:strCache>
                <c:ptCount val="1"/>
                <c:pt idx="0">
                  <c:v>Serum Fructosamine umol/L</c:v>
                </c:pt>
              </c:strCache>
            </c:strRef>
          </c:cat>
          <c:val>
            <c:numRef>
              <c:f>Sheet2!$G$4</c:f>
              <c:numCache>
                <c:formatCode>0.00</c:formatCode>
                <c:ptCount val="1"/>
                <c:pt idx="0">
                  <c:v>354.2</c:v>
                </c:pt>
              </c:numCache>
            </c:numRef>
          </c:val>
        </c:ser>
        <c:ser>
          <c:idx val="4"/>
          <c:order val="4"/>
          <c:tx>
            <c:strRef>
              <c:f>Sheet2!$H$3</c:f>
              <c:strCache>
                <c:ptCount val="1"/>
                <c:pt idx="0">
                  <c:v>15-20yrs T2DM</c:v>
                </c:pt>
              </c:strCache>
            </c:strRef>
          </c:tx>
          <c:spPr>
            <a:solidFill>
              <a:srgbClr val="00206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Sheet2!$C$4</c:f>
              <c:strCache>
                <c:ptCount val="1"/>
                <c:pt idx="0">
                  <c:v>Serum Fructosamine umol/L</c:v>
                </c:pt>
              </c:strCache>
            </c:strRef>
          </c:cat>
          <c:val>
            <c:numRef>
              <c:f>Sheet2!$H$4</c:f>
              <c:numCache>
                <c:formatCode>0.00</c:formatCode>
                <c:ptCount val="1"/>
                <c:pt idx="0">
                  <c:v>428.8</c:v>
                </c:pt>
              </c:numCache>
            </c:numRef>
          </c:val>
        </c:ser>
        <c:ser>
          <c:idx val="5"/>
          <c:order val="5"/>
          <c:tx>
            <c:strRef>
              <c:f>Sheet2!$I$3</c:f>
              <c:strCache>
                <c:ptCount val="1"/>
                <c:pt idx="0">
                  <c:v>Microalbuminuria</c:v>
                </c:pt>
              </c:strCache>
            </c:strRef>
          </c:tx>
          <c:spPr>
            <a:solidFill>
              <a:srgbClr val="FFC00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Sheet2!$C$4</c:f>
              <c:strCache>
                <c:ptCount val="1"/>
                <c:pt idx="0">
                  <c:v>Serum Fructosamine umol/L</c:v>
                </c:pt>
              </c:strCache>
            </c:strRef>
          </c:cat>
          <c:val>
            <c:numRef>
              <c:f>Sheet2!$I$4</c:f>
              <c:numCache>
                <c:formatCode>0.00</c:formatCode>
                <c:ptCount val="1"/>
                <c:pt idx="0">
                  <c:v>469.4</c:v>
                </c:pt>
              </c:numCache>
            </c:numRef>
          </c:val>
        </c:ser>
        <c:ser>
          <c:idx val="6"/>
          <c:order val="6"/>
          <c:tx>
            <c:strRef>
              <c:f>Sheet2!$J$3</c:f>
              <c:strCache>
                <c:ptCount val="1"/>
                <c:pt idx="0">
                  <c:v>Diabetic Nephropathy</c:v>
                </c:pt>
              </c:strCache>
            </c:strRef>
          </c:tx>
          <c:spPr>
            <a:solidFill>
              <a:srgbClr val="00B05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Sheet2!$C$4</c:f>
              <c:strCache>
                <c:ptCount val="1"/>
                <c:pt idx="0">
                  <c:v>Serum Fructosamine umol/L</c:v>
                </c:pt>
              </c:strCache>
            </c:strRef>
          </c:cat>
          <c:val>
            <c:numRef>
              <c:f>Sheet2!$J$4</c:f>
              <c:numCache>
                <c:formatCode>0.00</c:formatCode>
                <c:ptCount val="1"/>
                <c:pt idx="0">
                  <c:v>523.49800000000005</c:v>
                </c:pt>
              </c:numCache>
            </c:numRef>
          </c:val>
        </c:ser>
        <c:ser>
          <c:idx val="7"/>
          <c:order val="7"/>
          <c:tx>
            <c:strRef>
              <c:f>Sheet2!$K$3</c:f>
              <c:strCache>
                <c:ptCount val="1"/>
                <c:pt idx="0">
                  <c:v>Non Diabetic Nephropathy</c:v>
                </c:pt>
              </c:strCache>
            </c:strRef>
          </c:tx>
          <c:spPr>
            <a:solidFill>
              <a:srgbClr val="FF0066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Sheet2!$C$4</c:f>
              <c:strCache>
                <c:ptCount val="1"/>
                <c:pt idx="0">
                  <c:v>Serum Fructosamine umol/L</c:v>
                </c:pt>
              </c:strCache>
            </c:strRef>
          </c:cat>
          <c:val>
            <c:numRef>
              <c:f>Sheet2!$K$4</c:f>
              <c:numCache>
                <c:formatCode>0.00</c:formatCode>
                <c:ptCount val="1"/>
                <c:pt idx="0">
                  <c:v>158.4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4683248"/>
        <c:axId val="164683808"/>
        <c:axId val="0"/>
      </c:bar3DChart>
      <c:catAx>
        <c:axId val="1646832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4683808"/>
        <c:crosses val="autoZero"/>
        <c:auto val="0"/>
        <c:lblAlgn val="ctr"/>
        <c:lblOffset val="100"/>
        <c:tickLblSkip val="1"/>
        <c:noMultiLvlLbl val="0"/>
      </c:catAx>
      <c:valAx>
        <c:axId val="16468380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164683248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FF3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rgbClr val="8A8AB9">
            <a:lumMod val="20000"/>
            <a:lumOff val="80000"/>
            <a:alpha val="0"/>
          </a:srgbClr>
        </a:solidFill>
        <a:ln>
          <a:noFill/>
        </a:ln>
        <a:effectLst/>
        <a:sp3d/>
      </c:spPr>
    </c:floor>
    <c:sideWall>
      <c:thickness val="0"/>
      <c:spPr>
        <a:solidFill>
          <a:srgbClr val="FF9393">
            <a:alpha val="0"/>
          </a:srgbClr>
        </a:solidFill>
        <a:ln>
          <a:noFill/>
        </a:ln>
        <a:effectLst/>
        <a:sp3d/>
      </c:spPr>
    </c:sideWall>
    <c:backWall>
      <c:thickness val="0"/>
      <c:spPr>
        <a:solidFill>
          <a:srgbClr val="FF9393">
            <a:alpha val="0"/>
          </a:srgb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8046011957566996"/>
          <c:y val="1.8019448388623554E-2"/>
          <c:w val="0.71096802241896961"/>
          <c:h val="0.9406738092164730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Sheet1!$E$17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EE7F10">
                <a:alpha val="85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Sheet1!$D$18</c:f>
              <c:strCache>
                <c:ptCount val="1"/>
                <c:pt idx="0">
                  <c:v>Fasting Blood Glucose (mg/dl)</c:v>
                </c:pt>
              </c:strCache>
            </c:strRef>
          </c:cat>
          <c:val>
            <c:numRef>
              <c:f>Sheet1!$E$18</c:f>
              <c:numCache>
                <c:formatCode>0.00</c:formatCode>
                <c:ptCount val="1"/>
                <c:pt idx="0">
                  <c:v>94.28</c:v>
                </c:pt>
              </c:numCache>
            </c:numRef>
          </c:val>
        </c:ser>
        <c:ser>
          <c:idx val="1"/>
          <c:order val="1"/>
          <c:tx>
            <c:strRef>
              <c:f>Sheet1!$F$17</c:f>
              <c:strCache>
                <c:ptCount val="1"/>
                <c:pt idx="0">
                  <c:v>0-5yrs T2DM</c:v>
                </c:pt>
              </c:strCache>
            </c:strRef>
          </c:tx>
          <c:spPr>
            <a:solidFill>
              <a:schemeClr val="tx1">
                <a:alpha val="8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Sheet1!$D$18</c:f>
              <c:strCache>
                <c:ptCount val="1"/>
                <c:pt idx="0">
                  <c:v>Fasting Blood Glucose (mg/dl)</c:v>
                </c:pt>
              </c:strCache>
            </c:strRef>
          </c:cat>
          <c:val>
            <c:numRef>
              <c:f>Sheet1!$F$18</c:f>
              <c:numCache>
                <c:formatCode>0.00</c:formatCode>
                <c:ptCount val="1"/>
                <c:pt idx="0">
                  <c:v>146.9</c:v>
                </c:pt>
              </c:numCache>
            </c:numRef>
          </c:val>
        </c:ser>
        <c:ser>
          <c:idx val="2"/>
          <c:order val="2"/>
          <c:tx>
            <c:strRef>
              <c:f>Sheet1!$G$17</c:f>
              <c:strCache>
                <c:ptCount val="1"/>
                <c:pt idx="0">
                  <c:v>5-10 yrs T2DM</c:v>
                </c:pt>
              </c:strCache>
            </c:strRef>
          </c:tx>
          <c:spPr>
            <a:solidFill>
              <a:srgbClr val="7030A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Sheet1!$D$18</c:f>
              <c:strCache>
                <c:ptCount val="1"/>
                <c:pt idx="0">
                  <c:v>Fasting Blood Glucose (mg/dl)</c:v>
                </c:pt>
              </c:strCache>
            </c:strRef>
          </c:cat>
          <c:val>
            <c:numRef>
              <c:f>Sheet1!$G$18</c:f>
              <c:numCache>
                <c:formatCode>0.00</c:formatCode>
                <c:ptCount val="1"/>
                <c:pt idx="0">
                  <c:v>138.5</c:v>
                </c:pt>
              </c:numCache>
            </c:numRef>
          </c:val>
        </c:ser>
        <c:ser>
          <c:idx val="3"/>
          <c:order val="3"/>
          <c:tx>
            <c:strRef>
              <c:f>Sheet1!$H$17</c:f>
              <c:strCache>
                <c:ptCount val="1"/>
                <c:pt idx="0">
                  <c:v>10-15yrs T2DM</c:v>
                </c:pt>
              </c:strCache>
            </c:strRef>
          </c:tx>
          <c:spPr>
            <a:solidFill>
              <a:srgbClr val="FF0000">
                <a:alpha val="93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Sheet1!$D$18</c:f>
              <c:strCache>
                <c:ptCount val="1"/>
                <c:pt idx="0">
                  <c:v>Fasting Blood Glucose (mg/dl)</c:v>
                </c:pt>
              </c:strCache>
            </c:strRef>
          </c:cat>
          <c:val>
            <c:numRef>
              <c:f>Sheet1!$H$18</c:f>
              <c:numCache>
                <c:formatCode>0.00</c:formatCode>
                <c:ptCount val="1"/>
                <c:pt idx="0">
                  <c:v>142.4</c:v>
                </c:pt>
              </c:numCache>
            </c:numRef>
          </c:val>
        </c:ser>
        <c:ser>
          <c:idx val="4"/>
          <c:order val="4"/>
          <c:tx>
            <c:strRef>
              <c:f>Sheet1!$I$17</c:f>
              <c:strCache>
                <c:ptCount val="1"/>
                <c:pt idx="0">
                  <c:v>15-20yrs T2DM</c:v>
                </c:pt>
              </c:strCache>
            </c:strRef>
          </c:tx>
          <c:spPr>
            <a:solidFill>
              <a:srgbClr val="00206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Sheet1!$D$18</c:f>
              <c:strCache>
                <c:ptCount val="1"/>
                <c:pt idx="0">
                  <c:v>Fasting Blood Glucose (mg/dl)</c:v>
                </c:pt>
              </c:strCache>
            </c:strRef>
          </c:cat>
          <c:val>
            <c:numRef>
              <c:f>Sheet1!$I$18</c:f>
              <c:numCache>
                <c:formatCode>0.00</c:formatCode>
                <c:ptCount val="1"/>
                <c:pt idx="0">
                  <c:v>150.19999999999999</c:v>
                </c:pt>
              </c:numCache>
            </c:numRef>
          </c:val>
        </c:ser>
        <c:ser>
          <c:idx val="5"/>
          <c:order val="5"/>
          <c:tx>
            <c:strRef>
              <c:f>Sheet1!$J$17</c:f>
              <c:strCache>
                <c:ptCount val="1"/>
                <c:pt idx="0">
                  <c:v>Microalbuminuria</c:v>
                </c:pt>
              </c:strCache>
            </c:strRef>
          </c:tx>
          <c:spPr>
            <a:solidFill>
              <a:srgbClr val="FFC00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Sheet1!$D$18</c:f>
              <c:strCache>
                <c:ptCount val="1"/>
                <c:pt idx="0">
                  <c:v>Fasting Blood Glucose (mg/dl)</c:v>
                </c:pt>
              </c:strCache>
            </c:strRef>
          </c:cat>
          <c:val>
            <c:numRef>
              <c:f>Sheet1!$J$18</c:f>
              <c:numCache>
                <c:formatCode>0.00</c:formatCode>
                <c:ptCount val="1"/>
                <c:pt idx="0">
                  <c:v>143.6</c:v>
                </c:pt>
              </c:numCache>
            </c:numRef>
          </c:val>
        </c:ser>
        <c:ser>
          <c:idx val="6"/>
          <c:order val="6"/>
          <c:tx>
            <c:strRef>
              <c:f>Sheet1!$K$17</c:f>
              <c:strCache>
                <c:ptCount val="1"/>
                <c:pt idx="0">
                  <c:v>Diabetic Nephropathy</c:v>
                </c:pt>
              </c:strCache>
            </c:strRef>
          </c:tx>
          <c:spPr>
            <a:solidFill>
              <a:srgbClr val="00B05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Sheet1!$D$18</c:f>
              <c:strCache>
                <c:ptCount val="1"/>
                <c:pt idx="0">
                  <c:v>Fasting Blood Glucose (mg/dl)</c:v>
                </c:pt>
              </c:strCache>
            </c:strRef>
          </c:cat>
          <c:val>
            <c:numRef>
              <c:f>Sheet1!$K$18</c:f>
              <c:numCache>
                <c:formatCode>0.00</c:formatCode>
                <c:ptCount val="1"/>
                <c:pt idx="0">
                  <c:v>158.77909999999972</c:v>
                </c:pt>
              </c:numCache>
            </c:numRef>
          </c:val>
        </c:ser>
        <c:ser>
          <c:idx val="7"/>
          <c:order val="7"/>
          <c:tx>
            <c:strRef>
              <c:f>Sheet1!$L$17</c:f>
              <c:strCache>
                <c:ptCount val="1"/>
                <c:pt idx="0">
                  <c:v>Non Diabetic Nephropathy</c:v>
                </c:pt>
              </c:strCache>
            </c:strRef>
          </c:tx>
          <c:spPr>
            <a:solidFill>
              <a:srgbClr val="FF0066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Sheet1!$D$18</c:f>
              <c:strCache>
                <c:ptCount val="1"/>
                <c:pt idx="0">
                  <c:v>Fasting Blood Glucose (mg/dl)</c:v>
                </c:pt>
              </c:strCache>
            </c:strRef>
          </c:cat>
          <c:val>
            <c:numRef>
              <c:f>Sheet1!$L$18</c:f>
              <c:numCache>
                <c:formatCode>0.00</c:formatCode>
                <c:ptCount val="1"/>
                <c:pt idx="0">
                  <c:v>92.82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4689968"/>
        <c:axId val="164690528"/>
        <c:axId val="0"/>
      </c:bar3DChart>
      <c:catAx>
        <c:axId val="164689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4690528"/>
        <c:crosses val="autoZero"/>
        <c:auto val="0"/>
        <c:lblAlgn val="ctr"/>
        <c:lblOffset val="100"/>
        <c:tickLblSkip val="1"/>
        <c:noMultiLvlLbl val="0"/>
      </c:catAx>
      <c:valAx>
        <c:axId val="16469052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164689968"/>
        <c:crossesAt val="1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"/>
          <c:y val="0.19937304776622194"/>
          <c:w val="0.4646766782017373"/>
          <c:h val="0.705220085194268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8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3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rgbClr val="F79646">
            <a:lumMod val="20000"/>
            <a:lumOff val="80000"/>
            <a:alpha val="0"/>
          </a:srgbClr>
        </a:solidFill>
        <a:ln>
          <a:noFill/>
        </a:ln>
        <a:effectLst/>
        <a:sp3d/>
      </c:spPr>
    </c:floor>
    <c:sideWall>
      <c:thickness val="0"/>
      <c:spPr>
        <a:solidFill>
          <a:schemeClr val="accent6">
            <a:lumMod val="20000"/>
            <a:lumOff val="80000"/>
            <a:alpha val="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6">
            <a:lumMod val="20000"/>
            <a:lumOff val="80000"/>
            <a:alpha val="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5825017508721632"/>
          <c:y val="0"/>
          <c:w val="0.71846630143800549"/>
          <c:h val="0.9913563496870556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Sheet6!$C$3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EE7F10">
                <a:alpha val="85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Sheet6!$B$4</c:f>
              <c:strCache>
                <c:ptCount val="1"/>
                <c:pt idx="0">
                  <c:v>Serum Creatinine mg/dl</c:v>
                </c:pt>
              </c:strCache>
            </c:strRef>
          </c:cat>
          <c:val>
            <c:numRef>
              <c:f>Sheet6!$C$4</c:f>
              <c:numCache>
                <c:formatCode>0.00</c:formatCode>
                <c:ptCount val="1"/>
                <c:pt idx="0">
                  <c:v>0.89870000000000194</c:v>
                </c:pt>
              </c:numCache>
            </c:numRef>
          </c:val>
        </c:ser>
        <c:ser>
          <c:idx val="1"/>
          <c:order val="1"/>
          <c:tx>
            <c:strRef>
              <c:f>Sheet6!$D$3</c:f>
              <c:strCache>
                <c:ptCount val="1"/>
                <c:pt idx="0">
                  <c:v>0-5yrs T2DM</c:v>
                </c:pt>
              </c:strCache>
            </c:strRef>
          </c:tx>
          <c:spPr>
            <a:solidFill>
              <a:schemeClr val="tx1">
                <a:alpha val="8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Sheet6!$B$4</c:f>
              <c:strCache>
                <c:ptCount val="1"/>
                <c:pt idx="0">
                  <c:v>Serum Creatinine mg/dl</c:v>
                </c:pt>
              </c:strCache>
            </c:strRef>
          </c:cat>
          <c:val>
            <c:numRef>
              <c:f>Sheet6!$D$4</c:f>
              <c:numCache>
                <c:formatCode>0.00</c:formatCode>
                <c:ptCount val="1"/>
                <c:pt idx="0">
                  <c:v>0.92810000000000004</c:v>
                </c:pt>
              </c:numCache>
            </c:numRef>
          </c:val>
        </c:ser>
        <c:ser>
          <c:idx val="2"/>
          <c:order val="2"/>
          <c:tx>
            <c:strRef>
              <c:f>Sheet6!$E$3</c:f>
              <c:strCache>
                <c:ptCount val="1"/>
                <c:pt idx="0">
                  <c:v>5-10 yrs T2DM</c:v>
                </c:pt>
              </c:strCache>
            </c:strRef>
          </c:tx>
          <c:spPr>
            <a:solidFill>
              <a:srgbClr val="7030A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Sheet6!$B$4</c:f>
              <c:strCache>
                <c:ptCount val="1"/>
                <c:pt idx="0">
                  <c:v>Serum Creatinine mg/dl</c:v>
                </c:pt>
              </c:strCache>
            </c:strRef>
          </c:cat>
          <c:val>
            <c:numRef>
              <c:f>Sheet6!$E$4</c:f>
              <c:numCache>
                <c:formatCode>0.00</c:formatCode>
                <c:ptCount val="1"/>
                <c:pt idx="0">
                  <c:v>0.9</c:v>
                </c:pt>
              </c:numCache>
            </c:numRef>
          </c:val>
        </c:ser>
        <c:ser>
          <c:idx val="3"/>
          <c:order val="3"/>
          <c:tx>
            <c:strRef>
              <c:f>Sheet6!$F$3</c:f>
              <c:strCache>
                <c:ptCount val="1"/>
                <c:pt idx="0">
                  <c:v>10-15yrs T2DM</c:v>
                </c:pt>
              </c:strCache>
            </c:strRef>
          </c:tx>
          <c:spPr>
            <a:solidFill>
              <a:srgbClr val="FF0000">
                <a:alpha val="93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Sheet6!$B$4</c:f>
              <c:strCache>
                <c:ptCount val="1"/>
                <c:pt idx="0">
                  <c:v>Serum Creatinine mg/dl</c:v>
                </c:pt>
              </c:strCache>
            </c:strRef>
          </c:cat>
          <c:val>
            <c:numRef>
              <c:f>Sheet6!$F$4</c:f>
              <c:numCache>
                <c:formatCode>0.00</c:formatCode>
                <c:ptCount val="1"/>
                <c:pt idx="0">
                  <c:v>1.0529999999999966</c:v>
                </c:pt>
              </c:numCache>
            </c:numRef>
          </c:val>
        </c:ser>
        <c:ser>
          <c:idx val="4"/>
          <c:order val="4"/>
          <c:tx>
            <c:strRef>
              <c:f>Sheet6!$G$3</c:f>
              <c:strCache>
                <c:ptCount val="1"/>
                <c:pt idx="0">
                  <c:v>15-20yrs T2DM</c:v>
                </c:pt>
              </c:strCache>
            </c:strRef>
          </c:tx>
          <c:spPr>
            <a:solidFill>
              <a:srgbClr val="00206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Sheet6!$B$4</c:f>
              <c:strCache>
                <c:ptCount val="1"/>
                <c:pt idx="0">
                  <c:v>Serum Creatinine mg/dl</c:v>
                </c:pt>
              </c:strCache>
            </c:strRef>
          </c:cat>
          <c:val>
            <c:numRef>
              <c:f>Sheet6!$G$4</c:f>
              <c:numCache>
                <c:formatCode>0.00</c:formatCode>
                <c:ptCount val="1"/>
                <c:pt idx="0">
                  <c:v>1.1830000000000001</c:v>
                </c:pt>
              </c:numCache>
            </c:numRef>
          </c:val>
        </c:ser>
        <c:ser>
          <c:idx val="5"/>
          <c:order val="5"/>
          <c:tx>
            <c:strRef>
              <c:f>Sheet6!$H$3</c:f>
              <c:strCache>
                <c:ptCount val="1"/>
                <c:pt idx="0">
                  <c:v>Microalbuminuria</c:v>
                </c:pt>
              </c:strCache>
            </c:strRef>
          </c:tx>
          <c:spPr>
            <a:solidFill>
              <a:srgbClr val="FFC00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Sheet6!$B$4</c:f>
              <c:strCache>
                <c:ptCount val="1"/>
                <c:pt idx="0">
                  <c:v>Serum Creatinine mg/dl</c:v>
                </c:pt>
              </c:strCache>
            </c:strRef>
          </c:cat>
          <c:val>
            <c:numRef>
              <c:f>Sheet6!$H$4</c:f>
              <c:numCache>
                <c:formatCode>0.00</c:formatCode>
                <c:ptCount val="1"/>
                <c:pt idx="0">
                  <c:v>1.5620000000000001</c:v>
                </c:pt>
              </c:numCache>
            </c:numRef>
          </c:val>
        </c:ser>
        <c:ser>
          <c:idx val="6"/>
          <c:order val="6"/>
          <c:tx>
            <c:strRef>
              <c:f>Sheet6!$I$3</c:f>
              <c:strCache>
                <c:ptCount val="1"/>
                <c:pt idx="0">
                  <c:v>Diabetic Nephropathy</c:v>
                </c:pt>
              </c:strCache>
            </c:strRef>
          </c:tx>
          <c:spPr>
            <a:solidFill>
              <a:srgbClr val="00B05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Sheet6!$B$4</c:f>
              <c:strCache>
                <c:ptCount val="1"/>
                <c:pt idx="0">
                  <c:v>Serum Creatinine mg/dl</c:v>
                </c:pt>
              </c:strCache>
            </c:strRef>
          </c:cat>
          <c:val>
            <c:numRef>
              <c:f>Sheet6!$I$4</c:f>
              <c:numCache>
                <c:formatCode>0.00</c:formatCode>
                <c:ptCount val="1"/>
                <c:pt idx="0">
                  <c:v>3.3949999999999987</c:v>
                </c:pt>
              </c:numCache>
            </c:numRef>
          </c:val>
        </c:ser>
        <c:ser>
          <c:idx val="7"/>
          <c:order val="7"/>
          <c:tx>
            <c:strRef>
              <c:f>Sheet6!$J$3</c:f>
              <c:strCache>
                <c:ptCount val="1"/>
                <c:pt idx="0">
                  <c:v>Non Diabetic Nephropathy</c:v>
                </c:pt>
              </c:strCache>
            </c:strRef>
          </c:tx>
          <c:spPr>
            <a:solidFill>
              <a:srgbClr val="FF0066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Sheet6!$B$4</c:f>
              <c:strCache>
                <c:ptCount val="1"/>
                <c:pt idx="0">
                  <c:v>Serum Creatinine mg/dl</c:v>
                </c:pt>
              </c:strCache>
            </c:strRef>
          </c:cat>
          <c:val>
            <c:numRef>
              <c:f>Sheet6!$J$4</c:f>
              <c:numCache>
                <c:formatCode>0.00</c:formatCode>
                <c:ptCount val="1"/>
                <c:pt idx="0">
                  <c:v>4.9800000000000004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4696688"/>
        <c:axId val="164697248"/>
        <c:axId val="0"/>
      </c:bar3DChart>
      <c:catAx>
        <c:axId val="1646966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4697248"/>
        <c:crosses val="autoZero"/>
        <c:auto val="0"/>
        <c:lblAlgn val="ctr"/>
        <c:lblOffset val="100"/>
        <c:tickLblSkip val="1"/>
        <c:noMultiLvlLbl val="0"/>
      </c:catAx>
      <c:valAx>
        <c:axId val="164697248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164696688"/>
        <c:crossesAt val="1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"/>
          <c:y val="0.13939612356147804"/>
          <c:w val="0.4564575438045308"/>
          <c:h val="0.736644970280229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8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accent6">
        <a:lumMod val="20000"/>
        <a:lumOff val="80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rgbClr val="F79646">
            <a:lumMod val="20000"/>
            <a:lumOff val="80000"/>
            <a:alpha val="0"/>
          </a:srgbClr>
        </a:solidFill>
        <a:ln>
          <a:noFill/>
        </a:ln>
        <a:effectLst/>
        <a:sp3d/>
      </c:spPr>
    </c:floor>
    <c:sideWall>
      <c:thickness val="0"/>
      <c:spPr>
        <a:solidFill>
          <a:schemeClr val="accent6">
            <a:lumMod val="20000"/>
            <a:lumOff val="80000"/>
            <a:alpha val="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6">
            <a:lumMod val="20000"/>
            <a:lumOff val="80000"/>
            <a:alpha val="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4.5709469008681745E-2"/>
          <c:w val="1"/>
          <c:h val="0.9461538461538476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Sheet6!$O$3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EE7F10">
                <a:alpha val="85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Sheet6!$N$4</c:f>
              <c:strCache>
                <c:ptCount val="1"/>
                <c:pt idx="0">
                  <c:v>eGFR</c:v>
                </c:pt>
              </c:strCache>
            </c:strRef>
          </c:cat>
          <c:val>
            <c:numRef>
              <c:f>Sheet6!$O$4</c:f>
              <c:numCache>
                <c:formatCode>0.00</c:formatCode>
                <c:ptCount val="1"/>
                <c:pt idx="0">
                  <c:v>93.79</c:v>
                </c:pt>
              </c:numCache>
            </c:numRef>
          </c:val>
        </c:ser>
        <c:ser>
          <c:idx val="1"/>
          <c:order val="1"/>
          <c:tx>
            <c:strRef>
              <c:f>Sheet6!$P$3</c:f>
              <c:strCache>
                <c:ptCount val="1"/>
                <c:pt idx="0">
                  <c:v>0-5yrs T2DM</c:v>
                </c:pt>
              </c:strCache>
            </c:strRef>
          </c:tx>
          <c:spPr>
            <a:solidFill>
              <a:schemeClr val="tx1">
                <a:alpha val="85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Sheet6!$N$4</c:f>
              <c:strCache>
                <c:ptCount val="1"/>
                <c:pt idx="0">
                  <c:v>eGFR</c:v>
                </c:pt>
              </c:strCache>
            </c:strRef>
          </c:cat>
          <c:val>
            <c:numRef>
              <c:f>Sheet6!$P$4</c:f>
              <c:numCache>
                <c:formatCode>0.00</c:formatCode>
                <c:ptCount val="1"/>
                <c:pt idx="0">
                  <c:v>97.76</c:v>
                </c:pt>
              </c:numCache>
            </c:numRef>
          </c:val>
        </c:ser>
        <c:ser>
          <c:idx val="2"/>
          <c:order val="2"/>
          <c:tx>
            <c:strRef>
              <c:f>Sheet6!$Q$3</c:f>
              <c:strCache>
                <c:ptCount val="1"/>
                <c:pt idx="0">
                  <c:v>5-10 yrs T2DM</c:v>
                </c:pt>
              </c:strCache>
            </c:strRef>
          </c:tx>
          <c:spPr>
            <a:solidFill>
              <a:srgbClr val="7030A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Sheet6!$N$4</c:f>
              <c:strCache>
                <c:ptCount val="1"/>
                <c:pt idx="0">
                  <c:v>eGFR</c:v>
                </c:pt>
              </c:strCache>
            </c:strRef>
          </c:cat>
          <c:val>
            <c:numRef>
              <c:f>Sheet6!$Q$4</c:f>
              <c:numCache>
                <c:formatCode>0.00</c:formatCode>
                <c:ptCount val="1"/>
                <c:pt idx="0">
                  <c:v>98.2</c:v>
                </c:pt>
              </c:numCache>
            </c:numRef>
          </c:val>
        </c:ser>
        <c:ser>
          <c:idx val="3"/>
          <c:order val="3"/>
          <c:tx>
            <c:strRef>
              <c:f>Sheet6!$R$3</c:f>
              <c:strCache>
                <c:ptCount val="1"/>
                <c:pt idx="0">
                  <c:v>10-15yrs T2DM</c:v>
                </c:pt>
              </c:strCache>
            </c:strRef>
          </c:tx>
          <c:spPr>
            <a:solidFill>
              <a:srgbClr val="FF0000">
                <a:alpha val="93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Sheet6!$N$4</c:f>
              <c:strCache>
                <c:ptCount val="1"/>
                <c:pt idx="0">
                  <c:v>eGFR</c:v>
                </c:pt>
              </c:strCache>
            </c:strRef>
          </c:cat>
          <c:val>
            <c:numRef>
              <c:f>Sheet6!$R$4</c:f>
              <c:numCache>
                <c:formatCode>0.00</c:formatCode>
                <c:ptCount val="1"/>
                <c:pt idx="0">
                  <c:v>98.36999999999999</c:v>
                </c:pt>
              </c:numCache>
            </c:numRef>
          </c:val>
        </c:ser>
        <c:ser>
          <c:idx val="4"/>
          <c:order val="4"/>
          <c:tx>
            <c:strRef>
              <c:f>Sheet6!$S$3</c:f>
              <c:strCache>
                <c:ptCount val="1"/>
                <c:pt idx="0">
                  <c:v>15-20yrs T2DM</c:v>
                </c:pt>
              </c:strCache>
            </c:strRef>
          </c:tx>
          <c:spPr>
            <a:solidFill>
              <a:srgbClr val="00206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Sheet6!$N$4</c:f>
              <c:strCache>
                <c:ptCount val="1"/>
                <c:pt idx="0">
                  <c:v>eGFR</c:v>
                </c:pt>
              </c:strCache>
            </c:strRef>
          </c:cat>
          <c:val>
            <c:numRef>
              <c:f>Sheet6!$S$4</c:f>
              <c:numCache>
                <c:formatCode>0.00</c:formatCode>
                <c:ptCount val="1"/>
                <c:pt idx="0">
                  <c:v>81</c:v>
                </c:pt>
              </c:numCache>
            </c:numRef>
          </c:val>
        </c:ser>
        <c:ser>
          <c:idx val="5"/>
          <c:order val="5"/>
          <c:tx>
            <c:strRef>
              <c:f>Sheet6!$T$3</c:f>
              <c:strCache>
                <c:ptCount val="1"/>
                <c:pt idx="0">
                  <c:v>Microalbuminuria</c:v>
                </c:pt>
              </c:strCache>
            </c:strRef>
          </c:tx>
          <c:spPr>
            <a:solidFill>
              <a:srgbClr val="FFC00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Sheet6!$N$4</c:f>
              <c:strCache>
                <c:ptCount val="1"/>
                <c:pt idx="0">
                  <c:v>eGFR</c:v>
                </c:pt>
              </c:strCache>
            </c:strRef>
          </c:cat>
          <c:val>
            <c:numRef>
              <c:f>Sheet6!$T$4</c:f>
              <c:numCache>
                <c:formatCode>0.00</c:formatCode>
                <c:ptCount val="1"/>
                <c:pt idx="0">
                  <c:v>62.92</c:v>
                </c:pt>
              </c:numCache>
            </c:numRef>
          </c:val>
        </c:ser>
        <c:ser>
          <c:idx val="6"/>
          <c:order val="6"/>
          <c:tx>
            <c:strRef>
              <c:f>Sheet6!$U$3</c:f>
              <c:strCache>
                <c:ptCount val="1"/>
                <c:pt idx="0">
                  <c:v>Diabetic Nephropathy</c:v>
                </c:pt>
              </c:strCache>
            </c:strRef>
          </c:tx>
          <c:spPr>
            <a:solidFill>
              <a:srgbClr val="00B05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Sheet6!$N$4</c:f>
              <c:strCache>
                <c:ptCount val="1"/>
                <c:pt idx="0">
                  <c:v>eGFR</c:v>
                </c:pt>
              </c:strCache>
            </c:strRef>
          </c:cat>
          <c:val>
            <c:numRef>
              <c:f>Sheet6!$U$4</c:f>
              <c:numCache>
                <c:formatCode>0.00</c:formatCode>
                <c:ptCount val="1"/>
                <c:pt idx="0">
                  <c:v>33.5</c:v>
                </c:pt>
              </c:numCache>
            </c:numRef>
          </c:val>
        </c:ser>
        <c:ser>
          <c:idx val="7"/>
          <c:order val="7"/>
          <c:tx>
            <c:strRef>
              <c:f>Sheet6!$V$3</c:f>
              <c:strCache>
                <c:ptCount val="1"/>
                <c:pt idx="0">
                  <c:v>Non Diabetic Nephropathy</c:v>
                </c:pt>
              </c:strCache>
            </c:strRef>
          </c:tx>
          <c:spPr>
            <a:solidFill>
              <a:srgbClr val="FF0066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Sheet6!$N$4</c:f>
              <c:strCache>
                <c:ptCount val="1"/>
                <c:pt idx="0">
                  <c:v>eGFR</c:v>
                </c:pt>
              </c:strCache>
            </c:strRef>
          </c:cat>
          <c:val>
            <c:numRef>
              <c:f>Sheet6!$V$4</c:f>
              <c:numCache>
                <c:formatCode>0.00</c:formatCode>
                <c:ptCount val="1"/>
                <c:pt idx="0">
                  <c:v>33.49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5198816"/>
        <c:axId val="165199376"/>
        <c:axId val="0"/>
      </c:bar3DChart>
      <c:catAx>
        <c:axId val="1651988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5199376"/>
        <c:crosses val="autoZero"/>
        <c:auto val="0"/>
        <c:lblAlgn val="ctr"/>
        <c:lblOffset val="100"/>
        <c:tickLblSkip val="1"/>
        <c:noMultiLvlLbl val="0"/>
      </c:catAx>
      <c:valAx>
        <c:axId val="16519937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165198816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6">
        <a:lumMod val="20000"/>
        <a:lumOff val="80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rgbClr val="F79646">
            <a:lumMod val="20000"/>
            <a:lumOff val="80000"/>
            <a:alpha val="0"/>
          </a:srgbClr>
        </a:solidFill>
        <a:ln>
          <a:noFill/>
        </a:ln>
        <a:effectLst/>
        <a:sp3d/>
      </c:spPr>
    </c:floor>
    <c:sideWall>
      <c:thickness val="0"/>
      <c:spPr>
        <a:solidFill>
          <a:schemeClr val="accent6">
            <a:lumMod val="20000"/>
            <a:lumOff val="80000"/>
            <a:alpha val="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6">
            <a:lumMod val="20000"/>
            <a:lumOff val="80000"/>
            <a:alpha val="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6560846560846546E-2"/>
          <c:y val="0"/>
          <c:w val="0.95343915343915364"/>
          <c:h val="0.9918081787309399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Sheet6!$F$32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EE7F10">
                <a:alpha val="85000"/>
              </a:srgbClr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Sheet6!$E$33</c:f>
              <c:strCache>
                <c:ptCount val="1"/>
                <c:pt idx="0">
                  <c:v>Urinary Microalbumin mg/G creat</c:v>
                </c:pt>
              </c:strCache>
            </c:strRef>
          </c:cat>
          <c:val>
            <c:numRef>
              <c:f>Sheet6!$F$33</c:f>
              <c:numCache>
                <c:formatCode>0.00</c:formatCode>
                <c:ptCount val="1"/>
                <c:pt idx="0">
                  <c:v>9.1790000000000003</c:v>
                </c:pt>
              </c:numCache>
            </c:numRef>
          </c:val>
        </c:ser>
        <c:ser>
          <c:idx val="1"/>
          <c:order val="1"/>
          <c:tx>
            <c:strRef>
              <c:f>Sheet6!$G$32</c:f>
              <c:strCache>
                <c:ptCount val="1"/>
                <c:pt idx="0">
                  <c:v>0-5yrs T2DM</c:v>
                </c:pt>
              </c:strCache>
            </c:strRef>
          </c:tx>
          <c:spPr>
            <a:solidFill>
              <a:schemeClr val="tx1">
                <a:alpha val="85000"/>
              </a:schemeClr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Sheet6!$E$33</c:f>
              <c:strCache>
                <c:ptCount val="1"/>
                <c:pt idx="0">
                  <c:v>Urinary Microalbumin mg/G creat</c:v>
                </c:pt>
              </c:strCache>
            </c:strRef>
          </c:cat>
          <c:val>
            <c:numRef>
              <c:f>Sheet6!$G$33</c:f>
              <c:numCache>
                <c:formatCode>0.00</c:formatCode>
                <c:ptCount val="1"/>
                <c:pt idx="0">
                  <c:v>10.629999999999999</c:v>
                </c:pt>
              </c:numCache>
            </c:numRef>
          </c:val>
        </c:ser>
        <c:ser>
          <c:idx val="2"/>
          <c:order val="2"/>
          <c:tx>
            <c:strRef>
              <c:f>Sheet6!$H$32</c:f>
              <c:strCache>
                <c:ptCount val="1"/>
                <c:pt idx="0">
                  <c:v>5-10 yrs T2DM</c:v>
                </c:pt>
              </c:strCache>
            </c:strRef>
          </c:tx>
          <c:spPr>
            <a:solidFill>
              <a:srgbClr val="7030A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Sheet6!$E$33</c:f>
              <c:strCache>
                <c:ptCount val="1"/>
                <c:pt idx="0">
                  <c:v>Urinary Microalbumin mg/G creat</c:v>
                </c:pt>
              </c:strCache>
            </c:strRef>
          </c:cat>
          <c:val>
            <c:numRef>
              <c:f>Sheet6!$H$33</c:f>
              <c:numCache>
                <c:formatCode>0.00</c:formatCode>
                <c:ptCount val="1"/>
                <c:pt idx="0">
                  <c:v>10.639999999999999</c:v>
                </c:pt>
              </c:numCache>
            </c:numRef>
          </c:val>
        </c:ser>
        <c:ser>
          <c:idx val="3"/>
          <c:order val="3"/>
          <c:tx>
            <c:strRef>
              <c:f>Sheet6!$I$32</c:f>
              <c:strCache>
                <c:ptCount val="1"/>
                <c:pt idx="0">
                  <c:v>10-15yrs T2DM</c:v>
                </c:pt>
              </c:strCache>
            </c:strRef>
          </c:tx>
          <c:spPr>
            <a:solidFill>
              <a:srgbClr val="FF0000">
                <a:alpha val="93000"/>
              </a:srgbClr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Sheet6!$E$33</c:f>
              <c:strCache>
                <c:ptCount val="1"/>
                <c:pt idx="0">
                  <c:v>Urinary Microalbumin mg/G creat</c:v>
                </c:pt>
              </c:strCache>
            </c:strRef>
          </c:cat>
          <c:val>
            <c:numRef>
              <c:f>Sheet6!$I$33</c:f>
              <c:numCache>
                <c:formatCode>0.00</c:formatCode>
                <c:ptCount val="1"/>
                <c:pt idx="0">
                  <c:v>12.48</c:v>
                </c:pt>
              </c:numCache>
            </c:numRef>
          </c:val>
        </c:ser>
        <c:ser>
          <c:idx val="4"/>
          <c:order val="4"/>
          <c:tx>
            <c:strRef>
              <c:f>Sheet6!$J$32</c:f>
              <c:strCache>
                <c:ptCount val="1"/>
                <c:pt idx="0">
                  <c:v>15-20yrs T2DM</c:v>
                </c:pt>
              </c:strCache>
            </c:strRef>
          </c:tx>
          <c:spPr>
            <a:solidFill>
              <a:srgbClr val="00206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Sheet6!$E$33</c:f>
              <c:strCache>
                <c:ptCount val="1"/>
                <c:pt idx="0">
                  <c:v>Urinary Microalbumin mg/G creat</c:v>
                </c:pt>
              </c:strCache>
            </c:strRef>
          </c:cat>
          <c:val>
            <c:numRef>
              <c:f>Sheet6!$J$33</c:f>
              <c:numCache>
                <c:formatCode>0.00</c:formatCode>
                <c:ptCount val="1"/>
                <c:pt idx="0">
                  <c:v>13.48</c:v>
                </c:pt>
              </c:numCache>
            </c:numRef>
          </c:val>
        </c:ser>
        <c:ser>
          <c:idx val="5"/>
          <c:order val="5"/>
          <c:tx>
            <c:strRef>
              <c:f>Sheet6!$K$32</c:f>
              <c:strCache>
                <c:ptCount val="1"/>
                <c:pt idx="0">
                  <c:v>Microalbuminuria</c:v>
                </c:pt>
              </c:strCache>
            </c:strRef>
          </c:tx>
          <c:spPr>
            <a:solidFill>
              <a:srgbClr val="FFC00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Sheet6!$E$33</c:f>
              <c:strCache>
                <c:ptCount val="1"/>
                <c:pt idx="0">
                  <c:v>Urinary Microalbumin mg/G creat</c:v>
                </c:pt>
              </c:strCache>
            </c:strRef>
          </c:cat>
          <c:val>
            <c:numRef>
              <c:f>Sheet6!$K$33</c:f>
              <c:numCache>
                <c:formatCode>0.00</c:formatCode>
                <c:ptCount val="1"/>
                <c:pt idx="0">
                  <c:v>152.1</c:v>
                </c:pt>
              </c:numCache>
            </c:numRef>
          </c:val>
        </c:ser>
        <c:ser>
          <c:idx val="6"/>
          <c:order val="6"/>
          <c:tx>
            <c:strRef>
              <c:f>Sheet6!$L$32</c:f>
              <c:strCache>
                <c:ptCount val="1"/>
                <c:pt idx="0">
                  <c:v>Diabetic Nephropathy</c:v>
                </c:pt>
              </c:strCache>
            </c:strRef>
          </c:tx>
          <c:spPr>
            <a:solidFill>
              <a:srgbClr val="00B050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Sheet6!$E$33</c:f>
              <c:strCache>
                <c:ptCount val="1"/>
                <c:pt idx="0">
                  <c:v>Urinary Microalbumin mg/G creat</c:v>
                </c:pt>
              </c:strCache>
            </c:strRef>
          </c:cat>
          <c:val>
            <c:numRef>
              <c:f>Sheet6!$L$33</c:f>
              <c:numCache>
                <c:formatCode>0.00</c:formatCode>
                <c:ptCount val="1"/>
                <c:pt idx="0">
                  <c:v>312.10000000000002</c:v>
                </c:pt>
              </c:numCache>
            </c:numRef>
          </c:val>
        </c:ser>
        <c:ser>
          <c:idx val="7"/>
          <c:order val="7"/>
          <c:tx>
            <c:strRef>
              <c:f>Sheet6!$M$32</c:f>
              <c:strCache>
                <c:ptCount val="1"/>
                <c:pt idx="0">
                  <c:v>Non Diabetic Nephropathy</c:v>
                </c:pt>
              </c:strCache>
            </c:strRef>
          </c:tx>
          <c:spPr>
            <a:solidFill>
              <a:srgbClr val="FF0066">
                <a:alpha val="9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Sheet6!$E$33</c:f>
              <c:strCache>
                <c:ptCount val="1"/>
                <c:pt idx="0">
                  <c:v>Urinary Microalbumin mg/G creat</c:v>
                </c:pt>
              </c:strCache>
            </c:strRef>
          </c:cat>
          <c:val>
            <c:numRef>
              <c:f>Sheet6!$M$33</c:f>
              <c:numCache>
                <c:formatCode>0.00</c:formatCode>
                <c:ptCount val="1"/>
                <c:pt idx="0">
                  <c:v>329.8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65205536"/>
        <c:axId val="165206096"/>
        <c:axId val="0"/>
      </c:bar3DChart>
      <c:catAx>
        <c:axId val="1652055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5206096"/>
        <c:crosses val="autoZero"/>
        <c:auto val="0"/>
        <c:lblAlgn val="ctr"/>
        <c:lblOffset val="100"/>
        <c:tickLblSkip val="1"/>
        <c:noMultiLvlLbl val="0"/>
      </c:catAx>
      <c:valAx>
        <c:axId val="165206096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165205536"/>
        <c:crossesAt val="1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6">
        <a:lumMod val="20000"/>
        <a:lumOff val="80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1768328958880735E-2"/>
          <c:y val="1.9636445955636062E-2"/>
          <c:w val="0.78541347331583555"/>
          <c:h val="0.599539985141891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Sheet1!$O$21</c:f>
              <c:strCache>
                <c:ptCount val="1"/>
                <c:pt idx="0">
                  <c:v>Serum NAG U/L</c:v>
                </c:pt>
              </c:strCache>
            </c:strRef>
          </c:tx>
          <c:spPr>
            <a:gradFill flip="none" rotWithShape="1">
              <a:gsLst>
                <a:gs pos="0">
                  <a:srgbClr val="990000">
                    <a:shade val="30000"/>
                    <a:satMod val="115000"/>
                  </a:srgbClr>
                </a:gs>
                <a:gs pos="50000">
                  <a:srgbClr val="990000">
                    <a:shade val="67500"/>
                    <a:satMod val="115000"/>
                  </a:srgbClr>
                </a:gs>
                <a:gs pos="100000">
                  <a:srgbClr val="99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152400"/>
            </a:sp3d>
          </c:spPr>
          <c:invertIfNegative val="0"/>
          <c:cat>
            <c:strRef>
              <c:f>Sheet1!$P$20:$W$20</c:f>
              <c:strCache>
                <c:ptCount val="8"/>
                <c:pt idx="0">
                  <c:v>Control</c:v>
                </c:pt>
                <c:pt idx="1">
                  <c:v>0-5yrs T2DM</c:v>
                </c:pt>
                <c:pt idx="2">
                  <c:v>5-10 yrs T2DM</c:v>
                </c:pt>
                <c:pt idx="3">
                  <c:v>10-15yrs T2DM</c:v>
                </c:pt>
                <c:pt idx="4">
                  <c:v>15-20yrs T2DM</c:v>
                </c:pt>
                <c:pt idx="5">
                  <c:v>Microalbuminuria</c:v>
                </c:pt>
                <c:pt idx="6">
                  <c:v>Diabetic Nephropathy</c:v>
                </c:pt>
                <c:pt idx="7">
                  <c:v>Non Diabetic Nephropathy</c:v>
                </c:pt>
              </c:strCache>
            </c:strRef>
          </c:cat>
          <c:val>
            <c:numRef>
              <c:f>Sheet1!$P$21:$W$21</c:f>
              <c:numCache>
                <c:formatCode>0.00</c:formatCode>
                <c:ptCount val="8"/>
                <c:pt idx="0">
                  <c:v>8.2720000000000002</c:v>
                </c:pt>
                <c:pt idx="1">
                  <c:v>8.4600000000000026</c:v>
                </c:pt>
                <c:pt idx="2">
                  <c:v>8.620000000000001</c:v>
                </c:pt>
                <c:pt idx="3">
                  <c:v>8.3600000000000048</c:v>
                </c:pt>
                <c:pt idx="4">
                  <c:v>8.01</c:v>
                </c:pt>
                <c:pt idx="5">
                  <c:v>8.11</c:v>
                </c:pt>
                <c:pt idx="6">
                  <c:v>9.8600000000000048</c:v>
                </c:pt>
                <c:pt idx="7">
                  <c:v>8.39</c:v>
                </c:pt>
              </c:numCache>
            </c:numRef>
          </c:val>
        </c:ser>
        <c:ser>
          <c:idx val="1"/>
          <c:order val="1"/>
          <c:tx>
            <c:strRef>
              <c:f>Sheet1!$O$22</c:f>
              <c:strCache>
                <c:ptCount val="1"/>
                <c:pt idx="0">
                  <c:v>U. NAG U/L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h="152400"/>
            </a:sp3d>
          </c:spPr>
          <c:invertIfNegative val="0"/>
          <c:cat>
            <c:strRef>
              <c:f>Sheet1!$P$20:$W$20</c:f>
              <c:strCache>
                <c:ptCount val="8"/>
                <c:pt idx="0">
                  <c:v>Control</c:v>
                </c:pt>
                <c:pt idx="1">
                  <c:v>0-5yrs T2DM</c:v>
                </c:pt>
                <c:pt idx="2">
                  <c:v>5-10 yrs T2DM</c:v>
                </c:pt>
                <c:pt idx="3">
                  <c:v>10-15yrs T2DM</c:v>
                </c:pt>
                <c:pt idx="4">
                  <c:v>15-20yrs T2DM</c:v>
                </c:pt>
                <c:pt idx="5">
                  <c:v>Microalbuminuria</c:v>
                </c:pt>
                <c:pt idx="6">
                  <c:v>Diabetic Nephropathy</c:v>
                </c:pt>
                <c:pt idx="7">
                  <c:v>Non Diabetic Nephropathy</c:v>
                </c:pt>
              </c:strCache>
            </c:strRef>
          </c:cat>
          <c:val>
            <c:numRef>
              <c:f>Sheet1!$P$22:$W$22</c:f>
              <c:numCache>
                <c:formatCode>General</c:formatCode>
                <c:ptCount val="8"/>
                <c:pt idx="0" formatCode="0.00">
                  <c:v>0.80680000000000063</c:v>
                </c:pt>
                <c:pt idx="1">
                  <c:v>1.7</c:v>
                </c:pt>
                <c:pt idx="2">
                  <c:v>1.79</c:v>
                </c:pt>
                <c:pt idx="3">
                  <c:v>6.51</c:v>
                </c:pt>
                <c:pt idx="4">
                  <c:v>9.57</c:v>
                </c:pt>
                <c:pt idx="5">
                  <c:v>12.9</c:v>
                </c:pt>
                <c:pt idx="6">
                  <c:v>14.98</c:v>
                </c:pt>
                <c:pt idx="7">
                  <c:v>1.9400000000000026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overlap val="-44"/>
        <c:axId val="165209456"/>
        <c:axId val="165210016"/>
      </c:barChart>
      <c:barChart>
        <c:barDir val="col"/>
        <c:grouping val="clustered"/>
        <c:varyColors val="0"/>
        <c:ser>
          <c:idx val="2"/>
          <c:order val="2"/>
          <c:tx>
            <c:strRef>
              <c:f>Sheet1!$O$23</c:f>
              <c:strCache>
                <c:ptCount val="1"/>
                <c:pt idx="0">
                  <c:v>U/S NAG</c:v>
                </c:pt>
              </c:strCache>
            </c:strRef>
          </c:tx>
          <c:spPr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  <a:effectLst>
              <a:softEdge rad="0"/>
            </a:effectLst>
            <a:scene3d>
              <a:camera prst="orthographicFront"/>
              <a:lightRig rig="threePt" dir="t"/>
            </a:scene3d>
            <a:sp3d>
              <a:bevelT h="152400"/>
              <a:bevelB prst="angle"/>
            </a:sp3d>
          </c:spPr>
          <c:invertIfNegative val="0"/>
          <c:cat>
            <c:strRef>
              <c:f>Sheet1!$P$20:$W$20</c:f>
              <c:strCache>
                <c:ptCount val="8"/>
                <c:pt idx="0">
                  <c:v>Control</c:v>
                </c:pt>
                <c:pt idx="1">
                  <c:v>0-5yrs T2DM</c:v>
                </c:pt>
                <c:pt idx="2">
                  <c:v>5-10 yrs T2DM</c:v>
                </c:pt>
                <c:pt idx="3">
                  <c:v>10-15yrs T2DM</c:v>
                </c:pt>
                <c:pt idx="4">
                  <c:v>15-20yrs T2DM</c:v>
                </c:pt>
                <c:pt idx="5">
                  <c:v>Microalbuminuria</c:v>
                </c:pt>
                <c:pt idx="6">
                  <c:v>Diabetic Nephropathy</c:v>
                </c:pt>
                <c:pt idx="7">
                  <c:v>Non Diabetic Nephropathy</c:v>
                </c:pt>
              </c:strCache>
            </c:strRef>
          </c:cat>
          <c:val>
            <c:numRef>
              <c:f>Sheet1!$P$23:$W$23</c:f>
              <c:numCache>
                <c:formatCode>0.00</c:formatCode>
                <c:ptCount val="8"/>
                <c:pt idx="0">
                  <c:v>0.12200000000000009</c:v>
                </c:pt>
                <c:pt idx="1">
                  <c:v>0.41080000000000066</c:v>
                </c:pt>
                <c:pt idx="2">
                  <c:v>0.30330000000000085</c:v>
                </c:pt>
                <c:pt idx="3">
                  <c:v>1.1900000000000026</c:v>
                </c:pt>
                <c:pt idx="4">
                  <c:v>1.5760000000000001</c:v>
                </c:pt>
                <c:pt idx="5">
                  <c:v>2.2229999999999999</c:v>
                </c:pt>
                <c:pt idx="6">
                  <c:v>2.15</c:v>
                </c:pt>
                <c:pt idx="7">
                  <c:v>0.28880000000000067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36"/>
        <c:axId val="165827008"/>
        <c:axId val="165210576"/>
      </c:barChart>
      <c:catAx>
        <c:axId val="16520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lang="en-IN"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5210016"/>
        <c:crosses val="autoZero"/>
        <c:auto val="0"/>
        <c:lblAlgn val="ctr"/>
        <c:lblOffset val="40"/>
        <c:noMultiLvlLbl val="0"/>
      </c:catAx>
      <c:valAx>
        <c:axId val="1652100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IN" sz="14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IN" sz="1400" dirty="0">
                    <a:solidFill>
                      <a:schemeClr val="tx1"/>
                    </a:solidFill>
                  </a:rPr>
                  <a:t>NAG Conc. (U/L) in </a:t>
                </a:r>
                <a:r>
                  <a:rPr lang="en-IN" sz="1400" dirty="0" smtClean="0">
                    <a:solidFill>
                      <a:schemeClr val="tx1"/>
                    </a:solidFill>
                  </a:rPr>
                  <a:t>Urine / Serum </a:t>
                </a:r>
                <a:endParaRPr lang="en-IN" sz="140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IN"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5209456"/>
        <c:crosses val="autoZero"/>
        <c:crossBetween val="between"/>
      </c:valAx>
      <c:valAx>
        <c:axId val="16521057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IN" sz="14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IN" sz="1400" dirty="0" smtClean="0">
                    <a:solidFill>
                      <a:schemeClr val="tx1"/>
                    </a:solidFill>
                  </a:rPr>
                  <a:t>Urine / </a:t>
                </a:r>
                <a:r>
                  <a:rPr lang="en-IN" sz="1400" dirty="0">
                    <a:solidFill>
                      <a:schemeClr val="tx1"/>
                    </a:solidFill>
                  </a:rPr>
                  <a:t>Serum NAG Ratio</a:t>
                </a:r>
              </a:p>
            </c:rich>
          </c:tx>
          <c:layout>
            <c:manualLayout>
              <c:xMode val="edge"/>
              <c:yMode val="edge"/>
              <c:x val="0.95245866141732249"/>
              <c:y val="0.1605131619576964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IN"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5827008"/>
        <c:crosses val="max"/>
        <c:crossBetween val="between"/>
      </c:valAx>
      <c:catAx>
        <c:axId val="1658270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5210576"/>
        <c:crosses val="autoZero"/>
        <c:auto val="0"/>
        <c:lblAlgn val="ctr"/>
        <c:lblOffset val="100"/>
        <c:noMultiLvlLbl val="0"/>
      </c:catAx>
      <c:spPr>
        <a:noFill/>
        <a:ln w="12700">
          <a:noFill/>
        </a:ln>
        <a:effectLst/>
        <a:scene3d>
          <a:camera prst="orthographicFront"/>
          <a:lightRig rig="threePt" dir="t"/>
        </a:scene3d>
        <a:sp3d prstMaterial="dkEdge"/>
      </c:spPr>
    </c:plotArea>
    <c:legend>
      <c:legendPos val="b"/>
      <c:layout>
        <c:manualLayout>
          <c:xMode val="edge"/>
          <c:yMode val="edge"/>
          <c:x val="4.5740915718868472E-2"/>
          <c:y val="0.90506887817193149"/>
          <c:w val="0.90797624843058389"/>
          <c:h val="9.00522944455268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IN" sz="1600" b="1" i="0" u="none" strike="noStrike" kern="1200" baseline="0">
              <a:solidFill>
                <a:srgbClr val="8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E8DD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 algn="ctr" rtl="0">
        <a:defRPr lang="en-IN" sz="1200" b="1" i="0" u="none" strike="noStrike" kern="1200" baseline="0">
          <a:solidFill>
            <a:srgbClr val="FFFF9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0"/>
      <c:rotY val="20"/>
      <c:depthPercent val="300"/>
      <c:rAngAx val="1"/>
    </c:view3D>
    <c:floor>
      <c:thickness val="0"/>
      <c:spPr>
        <a:solidFill>
          <a:schemeClr val="accent4">
            <a:lumMod val="20000"/>
            <a:lumOff val="80000"/>
          </a:schemeClr>
        </a:solidFill>
      </c:spPr>
    </c:floor>
    <c:sideWall>
      <c:thickness val="0"/>
      <c:spPr>
        <a:solidFill>
          <a:schemeClr val="accent4">
            <a:lumMod val="20000"/>
            <a:lumOff val="80000"/>
          </a:schemeClr>
        </a:solidFill>
        <a:ln w="25400">
          <a:noFill/>
        </a:ln>
      </c:spPr>
    </c:sideWall>
    <c:backWall>
      <c:thickness val="0"/>
      <c:spPr>
        <a:solidFill>
          <a:schemeClr val="accent4">
            <a:lumMod val="20000"/>
            <a:lumOff val="80000"/>
          </a:schemeClr>
        </a:solidFill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0948840769903723"/>
          <c:y val="5.1400554097404488E-2"/>
          <c:w val="0.85995603674540866"/>
          <c:h val="0.54501385243511469"/>
        </c:manualLayout>
      </c:layout>
      <c:bar3DChart>
        <c:barDir val="col"/>
        <c:grouping val="clustered"/>
        <c:varyColors val="0"/>
        <c:ser>
          <c:idx val="0"/>
          <c:order val="0"/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solidFill>
                <a:srgbClr val="7030A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solidFill>
                <a:srgbClr val="FFC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7"/>
            <c:invertIfNegative val="0"/>
            <c:bubble3D val="0"/>
            <c:spPr>
              <a:solidFill>
                <a:srgbClr val="FF006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cat>
            <c:strRef>
              <c:f>Sheet2!$B$2:$B$9</c:f>
              <c:strCache>
                <c:ptCount val="8"/>
                <c:pt idx="0">
                  <c:v>Control</c:v>
                </c:pt>
                <c:pt idx="1">
                  <c:v>0-5 yrs T2DM</c:v>
                </c:pt>
                <c:pt idx="2">
                  <c:v>5-10 yrs T2DM</c:v>
                </c:pt>
                <c:pt idx="3">
                  <c:v>10-15 yrs T2DM</c:v>
                </c:pt>
                <c:pt idx="4">
                  <c:v>15-20 yrs T2DM</c:v>
                </c:pt>
                <c:pt idx="5">
                  <c:v>Microalbuminuria</c:v>
                </c:pt>
                <c:pt idx="6">
                  <c:v>Diabetic Nephropathy</c:v>
                </c:pt>
                <c:pt idx="7">
                  <c:v>Non Diabetic Nephropathy</c:v>
                </c:pt>
              </c:strCache>
            </c:strRef>
          </c:cat>
          <c:val>
            <c:numRef>
              <c:f>Sheet2!$C$2:$C$9</c:f>
              <c:numCache>
                <c:formatCode>General</c:formatCode>
                <c:ptCount val="8"/>
                <c:pt idx="0">
                  <c:v>0.8</c:v>
                </c:pt>
                <c:pt idx="1">
                  <c:v>1.6900000000000033</c:v>
                </c:pt>
                <c:pt idx="2">
                  <c:v>1.7000000000000002</c:v>
                </c:pt>
                <c:pt idx="3">
                  <c:v>6.5</c:v>
                </c:pt>
                <c:pt idx="4">
                  <c:v>9.5</c:v>
                </c:pt>
                <c:pt idx="5">
                  <c:v>13</c:v>
                </c:pt>
                <c:pt idx="6">
                  <c:v>14.9</c:v>
                </c:pt>
                <c:pt idx="7">
                  <c:v>1.9000000000000001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5829248"/>
        <c:axId val="165829808"/>
        <c:axId val="0"/>
      </c:bar3DChart>
      <c:catAx>
        <c:axId val="165829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65829808"/>
        <c:crosses val="autoZero"/>
        <c:auto val="1"/>
        <c:lblAlgn val="ctr"/>
        <c:lblOffset val="100"/>
        <c:noMultiLvlLbl val="0"/>
      </c:catAx>
      <c:valAx>
        <c:axId val="1658298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100" b="1">
                    <a:latin typeface="+mj-lt"/>
                  </a:defRPr>
                </a:pPr>
                <a:r>
                  <a:rPr lang="en-US" sz="1100" b="1">
                    <a:latin typeface="+mj-lt"/>
                  </a:rPr>
                  <a:t>Enzyme Conc. (U/L) 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65829248"/>
        <c:crosses val="autoZero"/>
        <c:crossBetween val="between"/>
        <c:majorUnit val="4"/>
        <c:minorUnit val="0.4"/>
      </c:valAx>
    </c:plotArea>
    <c:plotVisOnly val="1"/>
    <c:dispBlanksAs val="gap"/>
    <c:showDLblsOverMax val="0"/>
  </c:chart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0.20174</cdr:x>
      <cdr:y>0.04108</cdr:y>
    </cdr:from>
    <cdr:to>
      <cdr:x>0.66424</cdr:x>
      <cdr:y>0.28755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22361" y="152400"/>
          <a:ext cx="2114550" cy="9144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IN" sz="1600" b="1" dirty="0" err="1">
              <a:latin typeface="Arial" panose="020B0604020202020204" pitchFamily="34" charset="0"/>
              <a:cs typeface="Arial" panose="020B0604020202020204" pitchFamily="34" charset="0"/>
            </a:rPr>
            <a:t>Glycated</a:t>
          </a:r>
          <a:r>
            <a:rPr lang="en-IN" sz="1600" b="1" baseline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N" sz="1600" b="1" baseline="0" dirty="0" err="1">
              <a:latin typeface="Arial" panose="020B0604020202020204" pitchFamily="34" charset="0"/>
              <a:cs typeface="Arial" panose="020B0604020202020204" pitchFamily="34" charset="0"/>
            </a:rPr>
            <a:t>Hemoglobin</a:t>
          </a:r>
          <a:r>
            <a:rPr lang="en-IN" sz="1600" b="1" baseline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IN" sz="1600" b="1" baseline="0" dirty="0" smtClean="0"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r>
            <a:rPr lang="en-IN" sz="1600" b="1" baseline="0" dirty="0" smtClean="0"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en-IN" sz="1600" b="1" baseline="0" dirty="0" err="1">
              <a:latin typeface="Arial" panose="020B0604020202020204" pitchFamily="34" charset="0"/>
              <a:cs typeface="Arial" panose="020B0604020202020204" pitchFamily="34" charset="0"/>
            </a:rPr>
            <a:t>gm</a:t>
          </a:r>
          <a:r>
            <a:rPr lang="en-IN" sz="1600" b="1" baseline="0" dirty="0">
              <a:latin typeface="Arial" panose="020B0604020202020204" pitchFamily="34" charset="0"/>
              <a:cs typeface="Arial" panose="020B0604020202020204" pitchFamily="34" charset="0"/>
            </a:rPr>
            <a:t>%)</a:t>
          </a:r>
          <a:endParaRPr lang="en-IN" sz="16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0.30952</cdr:x>
      <cdr:y>0.0328</cdr:y>
    </cdr:from>
    <cdr:to>
      <cdr:x>0.77202</cdr:x>
      <cdr:y>0.27927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0599" y="152400"/>
          <a:ext cx="1480185" cy="11452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IN" sz="1600" b="1" dirty="0">
              <a:latin typeface="Arial" panose="020B0604020202020204" pitchFamily="34" charset="0"/>
              <a:cs typeface="Arial" panose="020B0604020202020204" pitchFamily="34" charset="0"/>
            </a:rPr>
            <a:t>Serum</a:t>
          </a:r>
          <a:r>
            <a:rPr lang="en-IN" sz="1600" b="1" baseline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N" sz="1600" b="1" baseline="0" dirty="0" err="1">
              <a:latin typeface="Arial" panose="020B0604020202020204" pitchFamily="34" charset="0"/>
              <a:cs typeface="Arial" panose="020B0604020202020204" pitchFamily="34" charset="0"/>
            </a:rPr>
            <a:t>Fructosamine</a:t>
          </a:r>
          <a:r>
            <a:rPr lang="en-IN" sz="16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IN" sz="1600" b="1" dirty="0" smtClean="0"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r>
            <a:rPr lang="en-IN" sz="1600" b="1" dirty="0" smtClean="0"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en-IN" sz="1600" b="1" dirty="0" err="1">
              <a:latin typeface="Arial" panose="020B0604020202020204" pitchFamily="34" charset="0"/>
              <a:cs typeface="Arial" panose="020B0604020202020204" pitchFamily="34" charset="0"/>
            </a:rPr>
            <a:t>mmol</a:t>
          </a:r>
          <a:r>
            <a:rPr lang="en-IN" sz="1600" b="1" dirty="0">
              <a:latin typeface="Arial" panose="020B0604020202020204" pitchFamily="34" charset="0"/>
              <a:cs typeface="Arial" panose="020B0604020202020204" pitchFamily="34" charset="0"/>
            </a:rPr>
            <a:t>/dl)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0.18536</cdr:x>
      <cdr:y>0.05336</cdr:y>
    </cdr:from>
    <cdr:to>
      <cdr:x>0.80095</cdr:x>
      <cdr:y>0.29983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9105" y="247958"/>
          <a:ext cx="1923218" cy="11452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IN" sz="1600" b="1" dirty="0">
              <a:latin typeface="Arial" panose="020B0604020202020204" pitchFamily="34" charset="0"/>
              <a:cs typeface="Arial" panose="020B0604020202020204" pitchFamily="34" charset="0"/>
            </a:rPr>
            <a:t>Fasting Blood </a:t>
          </a:r>
          <a:r>
            <a:rPr lang="en-IN" sz="1600" b="1" dirty="0" smtClean="0">
              <a:latin typeface="Arial" panose="020B0604020202020204" pitchFamily="34" charset="0"/>
              <a:cs typeface="Arial" panose="020B0604020202020204" pitchFamily="34" charset="0"/>
            </a:rPr>
            <a:t>Glucose</a:t>
          </a:r>
        </a:p>
        <a:p xmlns:a="http://schemas.openxmlformats.org/drawingml/2006/main">
          <a:pPr algn="ctr"/>
          <a:r>
            <a:rPr lang="en-IN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IN" sz="1600" b="1" dirty="0">
              <a:latin typeface="Arial" panose="020B0604020202020204" pitchFamily="34" charset="0"/>
              <a:cs typeface="Arial" panose="020B0604020202020204" pitchFamily="34" charset="0"/>
            </a:rPr>
            <a:t>(mg/ dl)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0.33915</cdr:x>
      <cdr:y>0</cdr:y>
    </cdr:from>
    <cdr:to>
      <cdr:x>0.80165</cdr:x>
      <cdr:y>0.24647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95400" y="0"/>
          <a:ext cx="1766530" cy="12207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IN" sz="1600" b="1" dirty="0">
              <a:latin typeface="Arial" panose="020B0604020202020204" pitchFamily="34" charset="0"/>
              <a:cs typeface="Arial" panose="020B0604020202020204" pitchFamily="34" charset="0"/>
            </a:rPr>
            <a:t>Serum Creatinine</a:t>
          </a:r>
          <a:r>
            <a:rPr lang="en-IN" sz="1600" b="1" baseline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 xmlns:a="http://schemas.openxmlformats.org/drawingml/2006/main">
          <a:pPr algn="ctr"/>
          <a:r>
            <a:rPr lang="en-IN" sz="1600" b="1" baseline="0" dirty="0">
              <a:latin typeface="Arial" panose="020B0604020202020204" pitchFamily="34" charset="0"/>
              <a:cs typeface="Arial" panose="020B0604020202020204" pitchFamily="34" charset="0"/>
            </a:rPr>
            <a:t>mg/dl</a:t>
          </a:r>
          <a:endParaRPr lang="en-IN" sz="16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0.25397</cdr:x>
      <cdr:y>0</cdr:y>
    </cdr:from>
    <cdr:to>
      <cdr:x>0.71647</cdr:x>
      <cdr:y>0.24647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62000" y="-228600"/>
          <a:ext cx="1387673" cy="12207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IN" sz="1600" b="1" dirty="0" smtClean="0">
              <a:latin typeface="Arial" panose="020B0604020202020204" pitchFamily="34" charset="0"/>
              <a:cs typeface="Arial" panose="020B0604020202020204" pitchFamily="34" charset="0"/>
            </a:rPr>
            <a:t>Estimated Glomerular</a:t>
          </a:r>
        </a:p>
        <a:p xmlns:a="http://schemas.openxmlformats.org/drawingml/2006/main">
          <a:pPr algn="ctr"/>
          <a:r>
            <a:rPr lang="en-IN" sz="1600" b="1" dirty="0" smtClean="0">
              <a:latin typeface="Arial" panose="020B0604020202020204" pitchFamily="34" charset="0"/>
              <a:cs typeface="Arial" panose="020B0604020202020204" pitchFamily="34" charset="0"/>
            </a:rPr>
            <a:t>Filtration Rate</a:t>
          </a:r>
          <a:endParaRPr lang="en-IN" sz="14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0.26349</cdr:x>
      <cdr:y>0</cdr:y>
    </cdr:from>
    <cdr:to>
      <cdr:x>0.72599</cdr:x>
      <cdr:y>0.24647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90575" y="-76200"/>
          <a:ext cx="1387673" cy="121254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IN" sz="1600" b="1" dirty="0" smtClean="0">
              <a:latin typeface="Arial" panose="020B0604020202020204" pitchFamily="34" charset="0"/>
              <a:cs typeface="Arial" panose="020B0604020202020204" pitchFamily="34" charset="0"/>
            </a:rPr>
            <a:t>Urinary Microalbumin</a:t>
          </a:r>
        </a:p>
        <a:p xmlns:a="http://schemas.openxmlformats.org/drawingml/2006/main">
          <a:pPr algn="ctr"/>
          <a:r>
            <a:rPr lang="en-IN" sz="1600" b="1" dirty="0" smtClean="0">
              <a:latin typeface="Arial" panose="020B0604020202020204" pitchFamily="34" charset="0"/>
              <a:cs typeface="Arial" panose="020B0604020202020204" pitchFamily="34" charset="0"/>
            </a:rPr>
            <a:t>mg/dl</a:t>
          </a:r>
          <a:endParaRPr lang="en-IN" sz="16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485F7A-EA53-42F3-95B5-4EECA7B3AAFB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C29035-9769-447B-8B96-44B48FC917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24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7A547DE-3169-46C4-B5B8-9EFF96C81ED2}" type="slidenum">
              <a:rPr lang="en-US" smtClean="0"/>
              <a:pPr>
                <a:defRPr/>
              </a:pPr>
              <a:t>6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49428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</p:grpSp>
      </p:grpSp>
      <p:sp>
        <p:nvSpPr>
          <p:cNvPr id="513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4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A5A10-46DC-420E-B99D-0FB2BB0976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E:\Pictures of Doc\MD Picture\02-SP-Logo-Multi-jpg.jpg"/>
          <p:cNvPicPr>
            <a:picLocks noChangeAspect="1" noChangeArrowheads="1"/>
          </p:cNvPicPr>
          <p:nvPr userDrawn="1"/>
        </p:nvPicPr>
        <p:blipFill>
          <a:blip r:embed="rId2"/>
          <a:srcRect l="-101373" r="-101373"/>
          <a:stretch>
            <a:fillRect/>
          </a:stretch>
        </p:blipFill>
        <p:spPr bwMode="auto">
          <a:xfrm>
            <a:off x="-533398" y="6215064"/>
            <a:ext cx="1819275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D70F6-00E5-47FC-93BA-D33AEB6699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90" indent="0">
              <a:buNone/>
              <a:defRPr sz="1800"/>
            </a:lvl2pPr>
            <a:lvl3pPr marL="914180" indent="0">
              <a:buNone/>
              <a:defRPr sz="1600"/>
            </a:lvl3pPr>
            <a:lvl4pPr marL="1371270" indent="0">
              <a:buNone/>
              <a:defRPr sz="1400"/>
            </a:lvl4pPr>
            <a:lvl5pPr marL="1828361" indent="0">
              <a:buNone/>
              <a:defRPr sz="1400"/>
            </a:lvl5pPr>
            <a:lvl6pPr marL="2285451" indent="0">
              <a:buNone/>
              <a:defRPr sz="1400"/>
            </a:lvl6pPr>
            <a:lvl7pPr marL="2742542" indent="0">
              <a:buNone/>
              <a:defRPr sz="1400"/>
            </a:lvl7pPr>
            <a:lvl8pPr marL="3199632" indent="0">
              <a:buNone/>
              <a:defRPr sz="1400"/>
            </a:lvl8pPr>
            <a:lvl9pPr marL="3656722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299F7E-E3AA-4A05-A961-9607AABC54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4AEA8-BF1F-4FD1-89FE-34CF6A3156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0" indent="0">
              <a:buNone/>
              <a:defRPr sz="2000" b="1"/>
            </a:lvl2pPr>
            <a:lvl3pPr marL="914180" indent="0">
              <a:buNone/>
              <a:defRPr sz="1800" b="1"/>
            </a:lvl3pPr>
            <a:lvl4pPr marL="1371270" indent="0">
              <a:buNone/>
              <a:defRPr sz="1600" b="1"/>
            </a:lvl4pPr>
            <a:lvl5pPr marL="1828361" indent="0">
              <a:buNone/>
              <a:defRPr sz="1600" b="1"/>
            </a:lvl5pPr>
            <a:lvl6pPr marL="2285451" indent="0">
              <a:buNone/>
              <a:defRPr sz="1600" b="1"/>
            </a:lvl6pPr>
            <a:lvl7pPr marL="2742542" indent="0">
              <a:buNone/>
              <a:defRPr sz="1600" b="1"/>
            </a:lvl7pPr>
            <a:lvl8pPr marL="3199632" indent="0">
              <a:buNone/>
              <a:defRPr sz="1600" b="1"/>
            </a:lvl8pPr>
            <a:lvl9pPr marL="365672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90" indent="0">
              <a:buNone/>
              <a:defRPr sz="2000" b="1"/>
            </a:lvl2pPr>
            <a:lvl3pPr marL="914180" indent="0">
              <a:buNone/>
              <a:defRPr sz="1800" b="1"/>
            </a:lvl3pPr>
            <a:lvl4pPr marL="1371270" indent="0">
              <a:buNone/>
              <a:defRPr sz="1600" b="1"/>
            </a:lvl4pPr>
            <a:lvl5pPr marL="1828361" indent="0">
              <a:buNone/>
              <a:defRPr sz="1600" b="1"/>
            </a:lvl5pPr>
            <a:lvl6pPr marL="2285451" indent="0">
              <a:buNone/>
              <a:defRPr sz="1600" b="1"/>
            </a:lvl6pPr>
            <a:lvl7pPr marL="2742542" indent="0">
              <a:buNone/>
              <a:defRPr sz="1600" b="1"/>
            </a:lvl7pPr>
            <a:lvl8pPr marL="3199632" indent="0">
              <a:buNone/>
              <a:defRPr sz="1600" b="1"/>
            </a:lvl8pPr>
            <a:lvl9pPr marL="365672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3CF0C-FA4D-4DE9-A093-48DF268467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A99EC-6E12-4926-8A0C-C400226658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E:\Pictures of Doc\MD Picture\02-SP-Logo-Multi-jpg.jpg"/>
          <p:cNvPicPr>
            <a:picLocks noChangeAspect="1" noChangeArrowheads="1"/>
          </p:cNvPicPr>
          <p:nvPr userDrawn="1"/>
        </p:nvPicPr>
        <p:blipFill>
          <a:blip r:embed="rId2"/>
          <a:srcRect l="-101373" r="-101373"/>
          <a:stretch>
            <a:fillRect/>
          </a:stretch>
        </p:blipFill>
        <p:spPr bwMode="auto">
          <a:xfrm>
            <a:off x="-533398" y="6215064"/>
            <a:ext cx="1819275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32747-A3B6-453D-87D1-58667E0F86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90" indent="0">
              <a:buNone/>
              <a:defRPr sz="1200"/>
            </a:lvl2pPr>
            <a:lvl3pPr marL="914180" indent="0">
              <a:buNone/>
              <a:defRPr sz="1000"/>
            </a:lvl3pPr>
            <a:lvl4pPr marL="1371270" indent="0">
              <a:buNone/>
              <a:defRPr sz="900"/>
            </a:lvl4pPr>
            <a:lvl5pPr marL="1828361" indent="0">
              <a:buNone/>
              <a:defRPr sz="900"/>
            </a:lvl5pPr>
            <a:lvl6pPr marL="2285451" indent="0">
              <a:buNone/>
              <a:defRPr sz="900"/>
            </a:lvl6pPr>
            <a:lvl7pPr marL="2742542" indent="0">
              <a:buNone/>
              <a:defRPr sz="900"/>
            </a:lvl7pPr>
            <a:lvl8pPr marL="3199632" indent="0">
              <a:buNone/>
              <a:defRPr sz="900"/>
            </a:lvl8pPr>
            <a:lvl9pPr marL="365672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E195-4BD5-4E83-B919-C482305A4C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90" indent="0">
              <a:buNone/>
              <a:defRPr sz="2800"/>
            </a:lvl2pPr>
            <a:lvl3pPr marL="914180" indent="0">
              <a:buNone/>
              <a:defRPr sz="2400"/>
            </a:lvl3pPr>
            <a:lvl4pPr marL="1371270" indent="0">
              <a:buNone/>
              <a:defRPr sz="2000"/>
            </a:lvl4pPr>
            <a:lvl5pPr marL="1828361" indent="0">
              <a:buNone/>
              <a:defRPr sz="2000"/>
            </a:lvl5pPr>
            <a:lvl6pPr marL="2285451" indent="0">
              <a:buNone/>
              <a:defRPr sz="2000"/>
            </a:lvl6pPr>
            <a:lvl7pPr marL="2742542" indent="0">
              <a:buNone/>
              <a:defRPr sz="2000"/>
            </a:lvl7pPr>
            <a:lvl8pPr marL="3199632" indent="0">
              <a:buNone/>
              <a:defRPr sz="2000"/>
            </a:lvl8pPr>
            <a:lvl9pPr marL="3656722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90" indent="0">
              <a:buNone/>
              <a:defRPr sz="1200"/>
            </a:lvl2pPr>
            <a:lvl3pPr marL="914180" indent="0">
              <a:buNone/>
              <a:defRPr sz="1000"/>
            </a:lvl3pPr>
            <a:lvl4pPr marL="1371270" indent="0">
              <a:buNone/>
              <a:defRPr sz="900"/>
            </a:lvl4pPr>
            <a:lvl5pPr marL="1828361" indent="0">
              <a:buNone/>
              <a:defRPr sz="900"/>
            </a:lvl5pPr>
            <a:lvl6pPr marL="2285451" indent="0">
              <a:buNone/>
              <a:defRPr sz="900"/>
            </a:lvl6pPr>
            <a:lvl7pPr marL="2742542" indent="0">
              <a:buNone/>
              <a:defRPr sz="900"/>
            </a:lvl7pPr>
            <a:lvl8pPr marL="3199632" indent="0">
              <a:buNone/>
              <a:defRPr sz="900"/>
            </a:lvl8pPr>
            <a:lvl9pPr marL="365672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DB694-4B76-47AB-B510-9AAD1A3D1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66555-6B11-4597-A64E-6933589A48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7A702-A118-460E-8E09-AEDF4CA6DE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8" tIns="45710" rIns="91418" bIns="4571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8" tIns="45710" rIns="91418" bIns="4571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9AE0C676-FAE3-4A03-9F75-DB8F552A33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4103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4104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4109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3077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8" tIns="45710" rIns="91418" bIns="457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8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8" tIns="45710" rIns="91418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8" tIns="45710" rIns="91418" bIns="4571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MS PGothic" pitchFamily="34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09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18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27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361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818" indent="-342818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772" indent="-285681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2726" indent="-228545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599816" indent="-22854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6906" indent="-228545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3996" indent="-228545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086" indent="-228545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178" indent="-228545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5268" indent="-228545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8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70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61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51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42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32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22" algn="l" defTabSz="9141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"/>
            <a:ext cx="7162800" cy="13716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6600" dirty="0" err="1" smtClean="0">
                <a:solidFill>
                  <a:schemeClr val="bg2">
                    <a:lumMod val="75000"/>
                  </a:schemeClr>
                </a:solidFill>
                <a:latin typeface="Brush Script MT" pitchFamily="66" charset="0"/>
                <a:ea typeface="ＭＳ Ｐゴシック" charset="-128"/>
              </a:rPr>
              <a:t>Sardar</a:t>
            </a:r>
            <a:r>
              <a:rPr lang="en-US" sz="6600" dirty="0" smtClean="0">
                <a:solidFill>
                  <a:schemeClr val="bg2">
                    <a:lumMod val="75000"/>
                  </a:schemeClr>
                </a:solidFill>
                <a:latin typeface="Brush Script MT" pitchFamily="66" charset="0"/>
                <a:ea typeface="ＭＳ Ｐゴシック" charset="-128"/>
              </a:rPr>
              <a:t> Patel University</a:t>
            </a:r>
            <a:endParaRPr lang="en-US" sz="6600" dirty="0">
              <a:solidFill>
                <a:schemeClr val="bg2">
                  <a:lumMod val="75000"/>
                </a:schemeClr>
              </a:solidFill>
              <a:latin typeface="Brush Script MT" pitchFamily="66" charset="0"/>
              <a:ea typeface="ＭＳ Ｐゴシック" charset="-128"/>
            </a:endParaRPr>
          </a:p>
        </p:txBody>
      </p:sp>
      <p:pic>
        <p:nvPicPr>
          <p:cNvPr id="9219" name="Picture 2" descr="C:\Users\Dr\Desktop\SPU.gif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762000" y="1485900"/>
            <a:ext cx="7543800" cy="4991100"/>
          </a:xfrm>
          <a:prstGeom prst="rect">
            <a:avLst/>
          </a:prstGeom>
          <a:noFill/>
          <a:ln w="57150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9220" name="Picture 4" descr="E:\Pictures of Doc\MD Picture\02-SP-Logo-Multi-jpg.jpg"/>
          <p:cNvPicPr>
            <a:picLocks noChangeAspect="1" noChangeArrowheads="1"/>
          </p:cNvPicPr>
          <p:nvPr/>
        </p:nvPicPr>
        <p:blipFill>
          <a:blip r:embed="rId3"/>
          <a:srcRect l="-101373" r="-101373"/>
          <a:stretch>
            <a:fillRect/>
          </a:stretch>
        </p:blipFill>
        <p:spPr bwMode="auto">
          <a:xfrm>
            <a:off x="-838200" y="450850"/>
            <a:ext cx="2819400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73086" y="1600200"/>
            <a:ext cx="6999514" cy="2819400"/>
          </a:xfrm>
        </p:spPr>
        <p:txBody>
          <a:bodyPr/>
          <a:lstStyle/>
          <a:p>
            <a:pPr algn="ctr"/>
            <a:r>
              <a:rPr lang="en-US" sz="2800" b="1" dirty="0" smtClean="0"/>
              <a:t>     Efficacy of Urinary N-Acetyl β- D- Glucosaminidase in Detecting Renal Tubular Damage: A Early Consequence in Type 2 Diabetes Mellitus leading to Diabetic Nephropathy</a:t>
            </a:r>
            <a:endParaRPr lang="en-US" sz="2800" b="1" dirty="0"/>
          </a:p>
        </p:txBody>
      </p:sp>
      <p:pic>
        <p:nvPicPr>
          <p:cNvPr id="10243" name="Picture 4" descr="E:\Pictures of Doc\MD Picture\02-SP-Logo-Multi-jpg.jpg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2"/>
          <a:srcRect l="-101373" r="-101373"/>
          <a:stretch>
            <a:fillRect/>
          </a:stretch>
        </p:blipFill>
        <p:spPr>
          <a:xfrm>
            <a:off x="-1066798" y="152400"/>
            <a:ext cx="3876675" cy="1371600"/>
          </a:xfrm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295400" y="6477000"/>
            <a:ext cx="7848600" cy="76200"/>
          </a:xfrm>
          <a:prstGeom prst="rect">
            <a:avLst/>
          </a:prstGeom>
          <a:solidFill>
            <a:srgbClr val="333399">
              <a:alpha val="94901"/>
            </a:srgbClr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lIns="91396" tIns="45700" rIns="91396" bIns="45700" anchor="ctr"/>
          <a:lstStyle/>
          <a:p>
            <a:pPr eaLnBrk="0" hangingPunct="0"/>
            <a:endParaRPr lang="en-US">
              <a:solidFill>
                <a:srgbClr val="CC3300"/>
              </a:solidFill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556659" y="4400550"/>
            <a:ext cx="7184571" cy="2400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96" tIns="45700" rIns="91396" bIns="45700">
            <a:spAutoFit/>
          </a:bodyPr>
          <a:lstStyle/>
          <a:p>
            <a:pPr algn="ctr" eaLnBrk="0" hangingPunct="0">
              <a:defRPr/>
            </a:pPr>
            <a:r>
              <a:rPr lang="en-US" b="1" u="sng" dirty="0" err="1" smtClean="0">
                <a:solidFill>
                  <a:srgbClr val="800000"/>
                </a:solidFill>
              </a:rPr>
              <a:t>Kiran</a:t>
            </a:r>
            <a:r>
              <a:rPr lang="en-US" b="1" u="sng" dirty="0" smtClean="0">
                <a:solidFill>
                  <a:srgbClr val="800000"/>
                </a:solidFill>
              </a:rPr>
              <a:t> </a:t>
            </a:r>
            <a:r>
              <a:rPr lang="en-US" b="1" u="sng" dirty="0" err="1" smtClean="0">
                <a:solidFill>
                  <a:srgbClr val="800000"/>
                </a:solidFill>
              </a:rPr>
              <a:t>Kalia</a:t>
            </a:r>
            <a:r>
              <a:rPr lang="en-US" b="1" u="sng" dirty="0" smtClean="0">
                <a:solidFill>
                  <a:srgbClr val="800000"/>
                </a:solidFill>
              </a:rPr>
              <a:t> </a:t>
            </a:r>
            <a:r>
              <a:rPr lang="en-US" dirty="0" smtClean="0">
                <a:solidFill>
                  <a:srgbClr val="800000"/>
                </a:solidFill>
              </a:rPr>
              <a:t>&amp; Dhara Patel</a:t>
            </a:r>
          </a:p>
          <a:p>
            <a:pPr algn="ctr" eaLnBrk="0" hangingPunct="0">
              <a:defRPr/>
            </a:pPr>
            <a:r>
              <a:rPr lang="en-US" sz="2000" dirty="0" smtClean="0">
                <a:solidFill>
                  <a:srgbClr val="800000"/>
                </a:solidFill>
              </a:rPr>
              <a:t>  </a:t>
            </a:r>
          </a:p>
          <a:p>
            <a:pPr algn="ctr" eaLnBrk="0" hangingPunct="0">
              <a:defRPr/>
            </a:pPr>
            <a:r>
              <a:rPr lang="en-US" sz="2000" b="1" dirty="0" smtClean="0">
                <a:solidFill>
                  <a:srgbClr val="800000"/>
                </a:solidFill>
              </a:rPr>
              <a:t>B R D School of Biosciences, </a:t>
            </a:r>
            <a:r>
              <a:rPr lang="en-US" sz="2000" b="1" dirty="0" err="1" smtClean="0">
                <a:solidFill>
                  <a:srgbClr val="800000"/>
                </a:solidFill>
              </a:rPr>
              <a:t>Saradar</a:t>
            </a:r>
            <a:r>
              <a:rPr lang="en-US" sz="2000" b="1" dirty="0" smtClean="0">
                <a:solidFill>
                  <a:srgbClr val="800000"/>
                </a:solidFill>
              </a:rPr>
              <a:t> Patel University, </a:t>
            </a:r>
          </a:p>
          <a:p>
            <a:pPr algn="ctr" eaLnBrk="0" hangingPunct="0">
              <a:defRPr/>
            </a:pPr>
            <a:r>
              <a:rPr lang="en-US" sz="2000" b="1" dirty="0" err="1" smtClean="0">
                <a:solidFill>
                  <a:srgbClr val="800000"/>
                </a:solidFill>
              </a:rPr>
              <a:t>Vallabh</a:t>
            </a:r>
            <a:r>
              <a:rPr lang="en-US" sz="2000" b="1" dirty="0" smtClean="0">
                <a:solidFill>
                  <a:srgbClr val="800000"/>
                </a:solidFill>
              </a:rPr>
              <a:t> </a:t>
            </a:r>
            <a:r>
              <a:rPr lang="en-US" sz="2000" b="1" dirty="0" err="1" smtClean="0">
                <a:solidFill>
                  <a:srgbClr val="800000"/>
                </a:solidFill>
              </a:rPr>
              <a:t>Vidyanagar</a:t>
            </a:r>
            <a:r>
              <a:rPr lang="en-US" sz="2000" b="1" dirty="0" smtClean="0">
                <a:solidFill>
                  <a:srgbClr val="800000"/>
                </a:solidFill>
              </a:rPr>
              <a:t> – 388 120</a:t>
            </a:r>
            <a:br>
              <a:rPr lang="en-US" sz="2000" b="1" dirty="0" smtClean="0">
                <a:solidFill>
                  <a:srgbClr val="800000"/>
                </a:solidFill>
              </a:rPr>
            </a:br>
            <a:r>
              <a:rPr lang="en-US" sz="2000" b="1" dirty="0" smtClean="0">
                <a:solidFill>
                  <a:srgbClr val="800000"/>
                </a:solidFill>
              </a:rPr>
              <a:t>Gujarat, </a:t>
            </a:r>
            <a:r>
              <a:rPr lang="en-US" sz="2000" b="1" dirty="0" smtClean="0">
                <a:solidFill>
                  <a:srgbClr val="800000"/>
                </a:solidFill>
              </a:rPr>
              <a:t>India</a:t>
            </a:r>
          </a:p>
          <a:p>
            <a:pPr algn="ctr" eaLnBrk="0" hangingPunct="0">
              <a:defRPr/>
            </a:pPr>
            <a:endParaRPr lang="en-US" sz="2000" b="1" dirty="0">
              <a:solidFill>
                <a:srgbClr val="800000"/>
              </a:solidFill>
            </a:endParaRPr>
          </a:p>
          <a:p>
            <a:pPr algn="ctr" eaLnBrk="0" hangingPunct="0">
              <a:defRPr/>
            </a:pPr>
            <a:r>
              <a:rPr lang="en-US" sz="1600" b="1" dirty="0" smtClean="0">
                <a:solidFill>
                  <a:srgbClr val="000099"/>
                </a:solidFill>
              </a:rPr>
              <a:t>kirankalia@gmail.com</a:t>
            </a:r>
          </a:p>
          <a:p>
            <a:pPr algn="ctr" eaLnBrk="0" hangingPunct="0">
              <a:defRPr/>
            </a:pPr>
            <a:endParaRPr lang="en-US" sz="1600" b="1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xyz\Desktop\final bubble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0" y="1219200"/>
            <a:ext cx="9080500" cy="495299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733800" y="6324600"/>
            <a:ext cx="52578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990000"/>
                </a:solidFill>
              </a:rPr>
              <a:t>Tony Scully, Diabetes in Numbers. 2012; Nature, 485: S2-S3</a:t>
            </a:r>
            <a:endParaRPr lang="en-US" sz="1400" dirty="0">
              <a:solidFill>
                <a:srgbClr val="99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381000"/>
            <a:ext cx="5202065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0" b="1" dirty="0" smtClean="0">
                <a:solidFill>
                  <a:srgbClr val="99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Global Epidemic of Diabetes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54429"/>
            <a:ext cx="441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900" b="1" kern="12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Introduction</a:t>
            </a:r>
            <a:endParaRPr lang="en-US" sz="2900" b="1" kern="1200" dirty="0">
              <a:solidFill>
                <a:srgbClr val="99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72" t="4386" r="731" b="3509"/>
          <a:stretch>
            <a:fillRect/>
          </a:stretch>
        </p:blipFill>
        <p:spPr bwMode="auto">
          <a:xfrm>
            <a:off x="838200" y="1905000"/>
            <a:ext cx="4114800" cy="3568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791201" y="1981200"/>
          <a:ext cx="2819399" cy="335279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71599"/>
                <a:gridCol w="1447800"/>
              </a:tblGrid>
              <a:tr h="6007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Country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solidFill>
                      <a:srgbClr val="0000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% Increase</a:t>
                      </a:r>
                    </a:p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(2000 to 2030)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solidFill>
                      <a:srgbClr val="000099"/>
                    </a:solidFill>
                  </a:tcPr>
                </a:tc>
              </a:tr>
              <a:tr h="3834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World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110.5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</a:tr>
              <a:tr h="38340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India</a:t>
                      </a:r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150.5</a:t>
                      </a:r>
                    </a:p>
                  </a:txBody>
                  <a:tcPr marL="0" marR="0" marT="0" marB="0" anchor="ctr">
                    <a:solidFill>
                      <a:srgbClr val="C00000"/>
                    </a:solidFill>
                  </a:tcPr>
                </a:tc>
              </a:tr>
              <a:tr h="330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China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103.3</a:t>
                      </a:r>
                    </a:p>
                  </a:txBody>
                  <a:tcPr marL="0" marR="0" marT="0" marB="0" anchor="ctr"/>
                </a:tc>
              </a:tr>
              <a:tr h="330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USA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71.2</a:t>
                      </a:r>
                    </a:p>
                  </a:txBody>
                  <a:tcPr marL="0" marR="0" marT="0" marB="0" anchor="ctr"/>
                </a:tc>
              </a:tr>
              <a:tr h="330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Indonesia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153</a:t>
                      </a:r>
                    </a:p>
                  </a:txBody>
                  <a:tcPr marL="0" marR="0" marT="0" marB="0" anchor="ctr"/>
                </a:tc>
              </a:tr>
              <a:tr h="330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Japan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30.9</a:t>
                      </a:r>
                    </a:p>
                  </a:txBody>
                  <a:tcPr marL="0" marR="0" marT="0" marB="0" anchor="ctr"/>
                </a:tc>
              </a:tr>
              <a:tr h="330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Pakistan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167.3</a:t>
                      </a:r>
                    </a:p>
                  </a:txBody>
                  <a:tcPr marL="0" marR="0" marT="0" marB="0" anchor="ctr"/>
                </a:tc>
              </a:tr>
              <a:tr h="330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Bangladesh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246.8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505200" y="6553200"/>
            <a:ext cx="56388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990000"/>
                </a:solidFill>
              </a:rPr>
              <a:t>Data obtained from references quoted in  AMJ 2014, 7, 1, 45-48 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381000" y="990600"/>
            <a:ext cx="8229600" cy="727621"/>
            <a:chOff x="457200" y="1752600"/>
            <a:chExt cx="8229600" cy="727621"/>
          </a:xfrm>
        </p:grpSpPr>
        <p:sp>
          <p:nvSpPr>
            <p:cNvPr id="16" name="AutoShape 2"/>
            <p:cNvSpPr>
              <a:spLocks noChangeArrowheads="1"/>
            </p:cNvSpPr>
            <p:nvPr/>
          </p:nvSpPr>
          <p:spPr bwMode="auto">
            <a:xfrm>
              <a:off x="457200" y="1752600"/>
              <a:ext cx="8229600" cy="6858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33400" y="1772335"/>
              <a:ext cx="8001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FF99"/>
                  </a:solidFill>
                  <a:latin typeface="Arial" pitchFamily="34" charset="0"/>
                  <a:cs typeface="Arial" pitchFamily="34" charset="0"/>
                </a:rPr>
                <a:t>Worldwide, </a:t>
              </a:r>
              <a:r>
                <a:rPr lang="en-US" sz="2000" b="1" dirty="0" smtClean="0">
                  <a:solidFill>
                    <a:srgbClr val="00FF00"/>
                  </a:solidFill>
                  <a:latin typeface="Arial" pitchFamily="34" charset="0"/>
                  <a:cs typeface="Arial" pitchFamily="34" charset="0"/>
                </a:rPr>
                <a:t>350 million </a:t>
              </a:r>
              <a:r>
                <a:rPr lang="en-US" sz="2000" dirty="0" smtClean="0">
                  <a:solidFill>
                    <a:srgbClr val="FFFF99"/>
                  </a:solidFill>
                  <a:latin typeface="Arial" pitchFamily="34" charset="0"/>
                  <a:cs typeface="Arial" pitchFamily="34" charset="0"/>
                </a:rPr>
                <a:t>people are suffering from diabetes and the number is expected to reach </a:t>
              </a:r>
              <a:r>
                <a:rPr lang="en-US" sz="2000" b="1" dirty="0" smtClean="0">
                  <a:solidFill>
                    <a:srgbClr val="00FF00"/>
                  </a:solidFill>
                  <a:latin typeface="Arial" pitchFamily="34" charset="0"/>
                  <a:cs typeface="Arial" pitchFamily="34" charset="0"/>
                </a:rPr>
                <a:t>366 million </a:t>
              </a:r>
              <a:r>
                <a:rPr lang="en-US" sz="2000" dirty="0" smtClean="0">
                  <a:solidFill>
                    <a:srgbClr val="FFFF99"/>
                  </a:solidFill>
                  <a:latin typeface="Arial" pitchFamily="34" charset="0"/>
                  <a:cs typeface="Arial" pitchFamily="34" charset="0"/>
                </a:rPr>
                <a:t>by 2030.</a:t>
              </a:r>
              <a:endParaRPr lang="en-US" sz="2000" dirty="0">
                <a:solidFill>
                  <a:srgbClr val="FFFF99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57200" y="5638800"/>
            <a:ext cx="8229600" cy="548640"/>
            <a:chOff x="457200" y="5638800"/>
            <a:chExt cx="8229600" cy="548640"/>
          </a:xfrm>
        </p:grpSpPr>
        <p:sp>
          <p:nvSpPr>
            <p:cNvPr id="19" name="AutoShape 2"/>
            <p:cNvSpPr>
              <a:spLocks noChangeArrowheads="1"/>
            </p:cNvSpPr>
            <p:nvPr/>
          </p:nvSpPr>
          <p:spPr bwMode="auto">
            <a:xfrm>
              <a:off x="457200" y="5638800"/>
              <a:ext cx="8229600" cy="54864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33400" y="5728454"/>
              <a:ext cx="6934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FF99"/>
                  </a:solidFill>
                  <a:latin typeface="Arial" pitchFamily="34" charset="0"/>
                  <a:cs typeface="Arial" pitchFamily="34" charset="0"/>
                </a:rPr>
                <a:t>India has </a:t>
              </a:r>
              <a:r>
                <a:rPr lang="en-US" sz="2000" b="1" dirty="0" smtClean="0">
                  <a:solidFill>
                    <a:srgbClr val="00FF00"/>
                  </a:solidFill>
                  <a:latin typeface="Arial" pitchFamily="34" charset="0"/>
                  <a:cs typeface="Arial" pitchFamily="34" charset="0"/>
                </a:rPr>
                <a:t>fifth portion </a:t>
              </a:r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of the diabetic population of world.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rcRect/>
          <a:stretch>
            <a:fillRect/>
          </a:stretch>
        </p:blipFill>
        <p:spPr bwMode="auto">
          <a:xfrm>
            <a:off x="1143000" y="1524000"/>
            <a:ext cx="6781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7630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900" b="1" kern="12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Major Secondary Complications of Diabetes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160"/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1371600"/>
          </a:xfrm>
        </p:spPr>
        <p:txBody>
          <a:bodyPr/>
          <a:lstStyle/>
          <a:p>
            <a:pPr eaLnBrk="1" hangingPunct="1"/>
            <a:r>
              <a:rPr lang="en-US" sz="2400" b="1" kern="1200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Factors Leading to Diabetic Nephropathy &amp; its Progression</a:t>
            </a:r>
          </a:p>
        </p:txBody>
      </p:sp>
      <p:grpSp>
        <p:nvGrpSpPr>
          <p:cNvPr id="327" name="Group 3"/>
          <p:cNvGrpSpPr>
            <a:grpSpLocks/>
          </p:cNvGrpSpPr>
          <p:nvPr/>
        </p:nvGrpSpPr>
        <p:grpSpPr bwMode="auto">
          <a:xfrm rot="-183674">
            <a:off x="3023911" y="3327450"/>
            <a:ext cx="708025" cy="276225"/>
            <a:chOff x="1800" y="1832"/>
            <a:chExt cx="344" cy="174"/>
          </a:xfrm>
        </p:grpSpPr>
        <p:sp>
          <p:nvSpPr>
            <p:cNvPr id="328" name="Line 4"/>
            <p:cNvSpPr>
              <a:spLocks noChangeShapeType="1"/>
            </p:cNvSpPr>
            <p:nvPr/>
          </p:nvSpPr>
          <p:spPr bwMode="auto">
            <a:xfrm>
              <a:off x="1800" y="1946"/>
              <a:ext cx="184" cy="29"/>
            </a:xfrm>
            <a:prstGeom prst="line">
              <a:avLst/>
            </a:prstGeom>
            <a:noFill/>
            <a:ln w="12700">
              <a:solidFill>
                <a:srgbClr val="FA7097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" name="Rectangle 5"/>
            <p:cNvSpPr>
              <a:spLocks noChangeArrowheads="1"/>
            </p:cNvSpPr>
            <p:nvPr/>
          </p:nvSpPr>
          <p:spPr bwMode="auto">
            <a:xfrm rot="451877">
              <a:off x="1840" y="1832"/>
              <a:ext cx="295" cy="8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n-US" sz="1100" b="1" dirty="0">
                  <a:solidFill>
                    <a:srgbClr val="FF0000"/>
                  </a:solidFill>
                  <a:latin typeface="Arial" pitchFamily="34" charset="0"/>
                  <a:ea typeface="Times"/>
                  <a:cs typeface="Arial" pitchFamily="34" charset="0"/>
                </a:rPr>
                <a:t>AGEs</a:t>
              </a:r>
            </a:p>
          </p:txBody>
        </p:sp>
        <p:sp>
          <p:nvSpPr>
            <p:cNvPr id="330" name="Rectangle 6"/>
            <p:cNvSpPr>
              <a:spLocks noChangeArrowheads="1"/>
            </p:cNvSpPr>
            <p:nvPr/>
          </p:nvSpPr>
          <p:spPr bwMode="auto">
            <a:xfrm>
              <a:off x="2057" y="1917"/>
              <a:ext cx="87" cy="89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1" name="Group 7"/>
          <p:cNvGrpSpPr>
            <a:grpSpLocks/>
          </p:cNvGrpSpPr>
          <p:nvPr/>
        </p:nvGrpSpPr>
        <p:grpSpPr bwMode="auto">
          <a:xfrm>
            <a:off x="3544888" y="2314575"/>
            <a:ext cx="2184400" cy="2835275"/>
            <a:chOff x="2058" y="1202"/>
            <a:chExt cx="1376" cy="1786"/>
          </a:xfrm>
          <a:solidFill>
            <a:schemeClr val="accent1">
              <a:lumMod val="50000"/>
            </a:schemeClr>
          </a:solidFill>
        </p:grpSpPr>
        <p:sp>
          <p:nvSpPr>
            <p:cNvPr id="332" name="Rectangle 8"/>
            <p:cNvSpPr>
              <a:spLocks noChangeArrowheads="1"/>
            </p:cNvSpPr>
            <p:nvPr/>
          </p:nvSpPr>
          <p:spPr bwMode="auto">
            <a:xfrm>
              <a:off x="2401" y="2808"/>
              <a:ext cx="87" cy="9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3" name="Rectangle 9"/>
            <p:cNvSpPr>
              <a:spLocks noChangeArrowheads="1"/>
            </p:cNvSpPr>
            <p:nvPr/>
          </p:nvSpPr>
          <p:spPr bwMode="auto">
            <a:xfrm>
              <a:off x="2229" y="2362"/>
              <a:ext cx="87" cy="9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4" name="Line 10"/>
            <p:cNvSpPr>
              <a:spLocks noChangeShapeType="1"/>
            </p:cNvSpPr>
            <p:nvPr/>
          </p:nvSpPr>
          <p:spPr bwMode="auto">
            <a:xfrm>
              <a:off x="2143" y="2094"/>
              <a:ext cx="87" cy="179"/>
            </a:xfrm>
            <a:prstGeom prst="line">
              <a:avLst/>
            </a:prstGeom>
            <a:grpFill/>
            <a:ln w="12700">
              <a:solidFill>
                <a:srgbClr val="FF000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5" name="Rectangle 11"/>
            <p:cNvSpPr>
              <a:spLocks noChangeArrowheads="1"/>
            </p:cNvSpPr>
            <p:nvPr/>
          </p:nvSpPr>
          <p:spPr bwMode="auto">
            <a:xfrm>
              <a:off x="2487" y="1917"/>
              <a:ext cx="87" cy="89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6" name="Rectangle 12"/>
            <p:cNvSpPr>
              <a:spLocks noChangeArrowheads="1"/>
            </p:cNvSpPr>
            <p:nvPr/>
          </p:nvSpPr>
          <p:spPr bwMode="auto">
            <a:xfrm>
              <a:off x="2573" y="2184"/>
              <a:ext cx="87" cy="9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" name="Line 13"/>
            <p:cNvSpPr>
              <a:spLocks noChangeShapeType="1"/>
            </p:cNvSpPr>
            <p:nvPr/>
          </p:nvSpPr>
          <p:spPr bwMode="auto">
            <a:xfrm flipV="1">
              <a:off x="2229" y="1968"/>
              <a:ext cx="219" cy="38"/>
            </a:xfrm>
            <a:prstGeom prst="line">
              <a:avLst/>
            </a:prstGeom>
            <a:grpFill/>
            <a:ln w="12700">
              <a:solidFill>
                <a:srgbClr val="FF000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" name="Line 14"/>
            <p:cNvSpPr>
              <a:spLocks noChangeShapeType="1"/>
            </p:cNvSpPr>
            <p:nvPr/>
          </p:nvSpPr>
          <p:spPr bwMode="auto">
            <a:xfrm>
              <a:off x="2229" y="2094"/>
              <a:ext cx="259" cy="90"/>
            </a:xfrm>
            <a:prstGeom prst="line">
              <a:avLst/>
            </a:prstGeom>
            <a:grpFill/>
            <a:ln w="12700">
              <a:solidFill>
                <a:srgbClr val="FF000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" name="Line 15"/>
            <p:cNvSpPr>
              <a:spLocks noChangeShapeType="1"/>
            </p:cNvSpPr>
            <p:nvPr/>
          </p:nvSpPr>
          <p:spPr bwMode="auto">
            <a:xfrm flipV="1">
              <a:off x="2229" y="1827"/>
              <a:ext cx="259" cy="90"/>
            </a:xfrm>
            <a:prstGeom prst="line">
              <a:avLst/>
            </a:prstGeom>
            <a:grpFill/>
            <a:ln w="12700">
              <a:solidFill>
                <a:srgbClr val="FF000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" name="Line 16"/>
            <p:cNvSpPr>
              <a:spLocks noChangeShapeType="1"/>
            </p:cNvSpPr>
            <p:nvPr/>
          </p:nvSpPr>
          <p:spPr bwMode="auto">
            <a:xfrm>
              <a:off x="2660" y="2006"/>
              <a:ext cx="258" cy="90"/>
            </a:xfrm>
            <a:prstGeom prst="line">
              <a:avLst/>
            </a:prstGeom>
            <a:grpFill/>
            <a:ln w="12700">
              <a:solidFill>
                <a:srgbClr val="FF000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1" name="Line 17"/>
            <p:cNvSpPr>
              <a:spLocks noChangeShapeType="1"/>
            </p:cNvSpPr>
            <p:nvPr/>
          </p:nvSpPr>
          <p:spPr bwMode="auto">
            <a:xfrm>
              <a:off x="2660" y="1917"/>
              <a:ext cx="172" cy="0"/>
            </a:xfrm>
            <a:prstGeom prst="line">
              <a:avLst/>
            </a:prstGeom>
            <a:grpFill/>
            <a:ln w="12700">
              <a:solidFill>
                <a:srgbClr val="FF000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2" name="Rectangle 18"/>
            <p:cNvSpPr>
              <a:spLocks noChangeArrowheads="1"/>
            </p:cNvSpPr>
            <p:nvPr/>
          </p:nvSpPr>
          <p:spPr bwMode="auto">
            <a:xfrm>
              <a:off x="2745" y="2540"/>
              <a:ext cx="87" cy="9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3" name="Rectangle 19"/>
            <p:cNvSpPr>
              <a:spLocks noChangeArrowheads="1"/>
            </p:cNvSpPr>
            <p:nvPr/>
          </p:nvSpPr>
          <p:spPr bwMode="auto">
            <a:xfrm>
              <a:off x="3003" y="2451"/>
              <a:ext cx="87" cy="9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4" name="Rectangle 20"/>
            <p:cNvSpPr>
              <a:spLocks noChangeArrowheads="1"/>
            </p:cNvSpPr>
            <p:nvPr/>
          </p:nvSpPr>
          <p:spPr bwMode="auto">
            <a:xfrm>
              <a:off x="2573" y="1736"/>
              <a:ext cx="87" cy="9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5" name="Line 21"/>
            <p:cNvSpPr>
              <a:spLocks noChangeShapeType="1"/>
            </p:cNvSpPr>
            <p:nvPr/>
          </p:nvSpPr>
          <p:spPr bwMode="auto">
            <a:xfrm flipV="1">
              <a:off x="2660" y="1471"/>
              <a:ext cx="172" cy="179"/>
            </a:xfrm>
            <a:prstGeom prst="line">
              <a:avLst/>
            </a:prstGeom>
            <a:grpFill/>
            <a:ln w="12700">
              <a:solidFill>
                <a:srgbClr val="FF000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6" name="Line 22"/>
            <p:cNvSpPr>
              <a:spLocks noChangeShapeType="1"/>
            </p:cNvSpPr>
            <p:nvPr/>
          </p:nvSpPr>
          <p:spPr bwMode="auto">
            <a:xfrm>
              <a:off x="2745" y="1736"/>
              <a:ext cx="173" cy="1"/>
            </a:xfrm>
            <a:prstGeom prst="line">
              <a:avLst/>
            </a:prstGeom>
            <a:grpFill/>
            <a:ln w="12700">
              <a:solidFill>
                <a:srgbClr val="FF000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7" name="Line 23"/>
            <p:cNvSpPr>
              <a:spLocks noChangeShapeType="1"/>
            </p:cNvSpPr>
            <p:nvPr/>
          </p:nvSpPr>
          <p:spPr bwMode="auto">
            <a:xfrm>
              <a:off x="2660" y="2362"/>
              <a:ext cx="258" cy="90"/>
            </a:xfrm>
            <a:prstGeom prst="line">
              <a:avLst/>
            </a:prstGeom>
            <a:grpFill/>
            <a:ln w="12700">
              <a:solidFill>
                <a:srgbClr val="FF000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" name="Line 24"/>
            <p:cNvSpPr>
              <a:spLocks noChangeShapeType="1"/>
            </p:cNvSpPr>
            <p:nvPr/>
          </p:nvSpPr>
          <p:spPr bwMode="auto">
            <a:xfrm>
              <a:off x="2402" y="2451"/>
              <a:ext cx="258" cy="90"/>
            </a:xfrm>
            <a:prstGeom prst="line">
              <a:avLst/>
            </a:prstGeom>
            <a:grpFill/>
            <a:ln w="12700">
              <a:solidFill>
                <a:srgbClr val="FF000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" name="Line 25"/>
            <p:cNvSpPr>
              <a:spLocks noChangeShapeType="1"/>
            </p:cNvSpPr>
            <p:nvPr/>
          </p:nvSpPr>
          <p:spPr bwMode="auto">
            <a:xfrm>
              <a:off x="2316" y="2540"/>
              <a:ext cx="86" cy="179"/>
            </a:xfrm>
            <a:prstGeom prst="line">
              <a:avLst/>
            </a:prstGeom>
            <a:grpFill/>
            <a:ln w="12700">
              <a:solidFill>
                <a:srgbClr val="FF000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" name="Line 26"/>
            <p:cNvSpPr>
              <a:spLocks noChangeShapeType="1"/>
            </p:cNvSpPr>
            <p:nvPr/>
          </p:nvSpPr>
          <p:spPr bwMode="auto">
            <a:xfrm flipH="1">
              <a:off x="2144" y="2540"/>
              <a:ext cx="87" cy="179"/>
            </a:xfrm>
            <a:prstGeom prst="line">
              <a:avLst/>
            </a:prstGeom>
            <a:grpFill/>
            <a:ln w="12700">
              <a:solidFill>
                <a:srgbClr val="FF000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1" name="Rectangle 27"/>
            <p:cNvSpPr>
              <a:spLocks noChangeArrowheads="1"/>
            </p:cNvSpPr>
            <p:nvPr/>
          </p:nvSpPr>
          <p:spPr bwMode="auto">
            <a:xfrm>
              <a:off x="3033" y="2022"/>
              <a:ext cx="87" cy="9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2" name="Rectangle 28"/>
            <p:cNvSpPr>
              <a:spLocks noChangeArrowheads="1"/>
            </p:cNvSpPr>
            <p:nvPr/>
          </p:nvSpPr>
          <p:spPr bwMode="auto">
            <a:xfrm>
              <a:off x="2058" y="2838"/>
              <a:ext cx="86" cy="9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3" name="Rectangle 29"/>
            <p:cNvSpPr>
              <a:spLocks noChangeArrowheads="1"/>
            </p:cNvSpPr>
            <p:nvPr/>
          </p:nvSpPr>
          <p:spPr bwMode="auto">
            <a:xfrm>
              <a:off x="2917" y="1827"/>
              <a:ext cx="87" cy="9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4" name="Rectangle 30"/>
            <p:cNvSpPr>
              <a:spLocks noChangeArrowheads="1"/>
            </p:cNvSpPr>
            <p:nvPr/>
          </p:nvSpPr>
          <p:spPr bwMode="auto">
            <a:xfrm>
              <a:off x="3003" y="1648"/>
              <a:ext cx="87" cy="89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5" name="Rectangle 31"/>
            <p:cNvSpPr>
              <a:spLocks noChangeArrowheads="1"/>
            </p:cNvSpPr>
            <p:nvPr/>
          </p:nvSpPr>
          <p:spPr bwMode="auto">
            <a:xfrm>
              <a:off x="2917" y="1380"/>
              <a:ext cx="87" cy="9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" name="Line 32"/>
            <p:cNvSpPr>
              <a:spLocks noChangeShapeType="1"/>
            </p:cNvSpPr>
            <p:nvPr/>
          </p:nvSpPr>
          <p:spPr bwMode="auto">
            <a:xfrm>
              <a:off x="2917" y="2630"/>
              <a:ext cx="259" cy="1"/>
            </a:xfrm>
            <a:prstGeom prst="line">
              <a:avLst/>
            </a:prstGeom>
            <a:grpFill/>
            <a:ln w="12700">
              <a:solidFill>
                <a:srgbClr val="FF000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" name="Line 33"/>
            <p:cNvSpPr>
              <a:spLocks noChangeShapeType="1"/>
            </p:cNvSpPr>
            <p:nvPr/>
          </p:nvSpPr>
          <p:spPr bwMode="auto">
            <a:xfrm>
              <a:off x="2832" y="2718"/>
              <a:ext cx="86" cy="179"/>
            </a:xfrm>
            <a:prstGeom prst="line">
              <a:avLst/>
            </a:prstGeom>
            <a:grpFill/>
            <a:ln w="12700">
              <a:solidFill>
                <a:srgbClr val="FF000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" name="Line 34"/>
            <p:cNvSpPr>
              <a:spLocks noChangeShapeType="1"/>
            </p:cNvSpPr>
            <p:nvPr/>
          </p:nvSpPr>
          <p:spPr bwMode="auto">
            <a:xfrm flipV="1">
              <a:off x="3090" y="1290"/>
              <a:ext cx="172" cy="90"/>
            </a:xfrm>
            <a:prstGeom prst="line">
              <a:avLst/>
            </a:prstGeom>
            <a:grpFill/>
            <a:ln w="12700">
              <a:solidFill>
                <a:srgbClr val="FF000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9" name="Line 35"/>
            <p:cNvSpPr>
              <a:spLocks noChangeShapeType="1"/>
            </p:cNvSpPr>
            <p:nvPr/>
          </p:nvSpPr>
          <p:spPr bwMode="auto">
            <a:xfrm>
              <a:off x="3090" y="1471"/>
              <a:ext cx="172" cy="1"/>
            </a:xfrm>
            <a:prstGeom prst="line">
              <a:avLst/>
            </a:prstGeom>
            <a:grpFill/>
            <a:ln w="12700">
              <a:solidFill>
                <a:srgbClr val="FF000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0" name="Rectangle 36"/>
            <p:cNvSpPr>
              <a:spLocks noChangeArrowheads="1"/>
            </p:cNvSpPr>
            <p:nvPr/>
          </p:nvSpPr>
          <p:spPr bwMode="auto">
            <a:xfrm>
              <a:off x="3347" y="1202"/>
              <a:ext cx="87" cy="9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1" name="Rectangle 37"/>
            <p:cNvSpPr>
              <a:spLocks noChangeArrowheads="1"/>
            </p:cNvSpPr>
            <p:nvPr/>
          </p:nvSpPr>
          <p:spPr bwMode="auto">
            <a:xfrm>
              <a:off x="3347" y="1471"/>
              <a:ext cx="87" cy="9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2" name="Rectangle 38"/>
            <p:cNvSpPr>
              <a:spLocks noChangeArrowheads="1"/>
            </p:cNvSpPr>
            <p:nvPr/>
          </p:nvSpPr>
          <p:spPr bwMode="auto">
            <a:xfrm>
              <a:off x="3261" y="2630"/>
              <a:ext cx="87" cy="9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3" name="Rectangle 39"/>
            <p:cNvSpPr>
              <a:spLocks noChangeArrowheads="1"/>
            </p:cNvSpPr>
            <p:nvPr/>
          </p:nvSpPr>
          <p:spPr bwMode="auto">
            <a:xfrm>
              <a:off x="3003" y="2898"/>
              <a:ext cx="87" cy="90"/>
            </a:xfrm>
            <a:prstGeom prst="rect">
              <a:avLst/>
            </a:prstGeom>
            <a:grp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4" name="Group 43"/>
          <p:cNvGrpSpPr>
            <a:grpSpLocks/>
          </p:cNvGrpSpPr>
          <p:nvPr/>
        </p:nvGrpSpPr>
        <p:grpSpPr bwMode="auto">
          <a:xfrm rot="21257313">
            <a:off x="4621213" y="3911600"/>
            <a:ext cx="1143000" cy="326428"/>
            <a:chOff x="2736" y="2168"/>
            <a:chExt cx="440" cy="106"/>
          </a:xfrm>
        </p:grpSpPr>
        <p:sp>
          <p:nvSpPr>
            <p:cNvPr id="365" name="Rectangle 44"/>
            <p:cNvSpPr>
              <a:spLocks noChangeArrowheads="1"/>
            </p:cNvSpPr>
            <p:nvPr/>
          </p:nvSpPr>
          <p:spPr bwMode="auto">
            <a:xfrm rot="21181314">
              <a:off x="2741" y="2168"/>
              <a:ext cx="351" cy="5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12700" tIns="12700" rIns="12700" bIns="12700"/>
            <a:lstStyle/>
            <a:p>
              <a:pPr>
                <a:defRPr/>
              </a:pPr>
              <a:r>
                <a:rPr lang="en-US" sz="11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GAGs Deterioration</a:t>
              </a:r>
            </a:p>
          </p:txBody>
        </p:sp>
        <p:grpSp>
          <p:nvGrpSpPr>
            <p:cNvPr id="366" name="Group 45"/>
            <p:cNvGrpSpPr>
              <a:grpSpLocks/>
            </p:cNvGrpSpPr>
            <p:nvPr/>
          </p:nvGrpSpPr>
          <p:grpSpPr bwMode="auto">
            <a:xfrm>
              <a:off x="2736" y="2184"/>
              <a:ext cx="440" cy="90"/>
              <a:chOff x="2736" y="2184"/>
              <a:chExt cx="440" cy="90"/>
            </a:xfrm>
          </p:grpSpPr>
          <p:sp>
            <p:nvSpPr>
              <p:cNvPr id="367" name="Line 46"/>
              <p:cNvSpPr>
                <a:spLocks noChangeShapeType="1"/>
              </p:cNvSpPr>
              <p:nvPr/>
            </p:nvSpPr>
            <p:spPr bwMode="auto">
              <a:xfrm flipV="1">
                <a:off x="2736" y="2227"/>
                <a:ext cx="346" cy="29"/>
              </a:xfrm>
              <a:prstGeom prst="line">
                <a:avLst/>
              </a:prstGeom>
              <a:no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 b="1"/>
              </a:p>
            </p:txBody>
          </p:sp>
          <p:sp>
            <p:nvSpPr>
              <p:cNvPr id="368" name="Rectangle 47"/>
              <p:cNvSpPr>
                <a:spLocks noChangeArrowheads="1"/>
              </p:cNvSpPr>
              <p:nvPr/>
            </p:nvSpPr>
            <p:spPr bwMode="auto">
              <a:xfrm>
                <a:off x="3089" y="2184"/>
                <a:ext cx="87" cy="90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b="1"/>
              </a:p>
            </p:txBody>
          </p:sp>
        </p:grpSp>
      </p:grpSp>
      <p:grpSp>
        <p:nvGrpSpPr>
          <p:cNvPr id="369" name="Group 48"/>
          <p:cNvGrpSpPr>
            <a:grpSpLocks/>
          </p:cNvGrpSpPr>
          <p:nvPr/>
        </p:nvGrpSpPr>
        <p:grpSpPr bwMode="auto">
          <a:xfrm>
            <a:off x="5535613" y="2235200"/>
            <a:ext cx="2884488" cy="3348038"/>
            <a:chOff x="3175" y="1056"/>
            <a:chExt cx="1721" cy="2109"/>
          </a:xfrm>
          <a:solidFill>
            <a:schemeClr val="bg2">
              <a:lumMod val="75000"/>
            </a:schemeClr>
          </a:solidFill>
        </p:grpSpPr>
        <p:sp>
          <p:nvSpPr>
            <p:cNvPr id="370" name="Line 49"/>
            <p:cNvSpPr>
              <a:spLocks noChangeShapeType="1"/>
            </p:cNvSpPr>
            <p:nvPr/>
          </p:nvSpPr>
          <p:spPr bwMode="auto">
            <a:xfrm>
              <a:off x="3949" y="1688"/>
              <a:ext cx="173" cy="90"/>
            </a:xfrm>
            <a:prstGeom prst="line">
              <a:avLst/>
            </a:prstGeom>
            <a:grpFill/>
            <a:ln w="12700">
              <a:solidFill>
                <a:srgbClr val="970528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1" name="Line 50"/>
            <p:cNvSpPr>
              <a:spLocks noChangeShapeType="1"/>
            </p:cNvSpPr>
            <p:nvPr/>
          </p:nvSpPr>
          <p:spPr bwMode="auto">
            <a:xfrm flipV="1">
              <a:off x="3949" y="1599"/>
              <a:ext cx="87" cy="50"/>
            </a:xfrm>
            <a:prstGeom prst="line">
              <a:avLst/>
            </a:prstGeom>
            <a:grpFill/>
            <a:ln w="12700">
              <a:solidFill>
                <a:srgbClr val="970528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72" name="Group 51"/>
            <p:cNvGrpSpPr>
              <a:grpSpLocks/>
            </p:cNvGrpSpPr>
            <p:nvPr/>
          </p:nvGrpSpPr>
          <p:grpSpPr bwMode="auto">
            <a:xfrm>
              <a:off x="3175" y="1056"/>
              <a:ext cx="1721" cy="2109"/>
              <a:chOff x="3175" y="1056"/>
              <a:chExt cx="1721" cy="2109"/>
            </a:xfrm>
            <a:grpFill/>
          </p:grpSpPr>
          <p:sp>
            <p:nvSpPr>
              <p:cNvPr id="373" name="Line 52"/>
              <p:cNvSpPr>
                <a:spLocks noChangeShapeType="1"/>
              </p:cNvSpPr>
              <p:nvPr/>
            </p:nvSpPr>
            <p:spPr bwMode="auto">
              <a:xfrm flipV="1">
                <a:off x="3175" y="1917"/>
                <a:ext cx="87" cy="179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" name="Line 53"/>
              <p:cNvSpPr>
                <a:spLocks noChangeShapeType="1"/>
              </p:cNvSpPr>
              <p:nvPr/>
            </p:nvSpPr>
            <p:spPr bwMode="auto">
              <a:xfrm flipV="1">
                <a:off x="3261" y="2094"/>
                <a:ext cx="173" cy="90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" name="Line 54"/>
              <p:cNvSpPr>
                <a:spLocks noChangeShapeType="1"/>
              </p:cNvSpPr>
              <p:nvPr/>
            </p:nvSpPr>
            <p:spPr bwMode="auto">
              <a:xfrm>
                <a:off x="3261" y="2273"/>
                <a:ext cx="259" cy="1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6" name="Line 55"/>
              <p:cNvSpPr>
                <a:spLocks noChangeShapeType="1"/>
              </p:cNvSpPr>
              <p:nvPr/>
            </p:nvSpPr>
            <p:spPr bwMode="auto">
              <a:xfrm>
                <a:off x="3175" y="2362"/>
                <a:ext cx="259" cy="179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7" name="Rectangle 56"/>
              <p:cNvSpPr>
                <a:spLocks noChangeArrowheads="1"/>
              </p:cNvSpPr>
              <p:nvPr/>
            </p:nvSpPr>
            <p:spPr bwMode="auto">
              <a:xfrm>
                <a:off x="3261" y="1736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8" name="Rectangle 57"/>
              <p:cNvSpPr>
                <a:spLocks noChangeArrowheads="1"/>
              </p:cNvSpPr>
              <p:nvPr/>
            </p:nvSpPr>
            <p:spPr bwMode="auto">
              <a:xfrm>
                <a:off x="3519" y="2540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" name="Rectangle 58"/>
              <p:cNvSpPr>
                <a:spLocks noChangeArrowheads="1"/>
              </p:cNvSpPr>
              <p:nvPr/>
            </p:nvSpPr>
            <p:spPr bwMode="auto">
              <a:xfrm>
                <a:off x="3605" y="2273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0" name="Rectangle 59"/>
              <p:cNvSpPr>
                <a:spLocks noChangeArrowheads="1"/>
              </p:cNvSpPr>
              <p:nvPr/>
            </p:nvSpPr>
            <p:spPr bwMode="auto">
              <a:xfrm>
                <a:off x="3519" y="2006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1" name="Rectangle 60"/>
              <p:cNvSpPr>
                <a:spLocks noChangeArrowheads="1"/>
              </p:cNvSpPr>
              <p:nvPr/>
            </p:nvSpPr>
            <p:spPr bwMode="auto">
              <a:xfrm>
                <a:off x="3863" y="1063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2" name="Rectangle 61"/>
              <p:cNvSpPr>
                <a:spLocks noChangeArrowheads="1"/>
              </p:cNvSpPr>
              <p:nvPr/>
            </p:nvSpPr>
            <p:spPr bwMode="auto">
              <a:xfrm>
                <a:off x="3605" y="1471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3" name="Line 62"/>
              <p:cNvSpPr>
                <a:spLocks noChangeShapeType="1"/>
              </p:cNvSpPr>
              <p:nvPr/>
            </p:nvSpPr>
            <p:spPr bwMode="auto">
              <a:xfrm flipV="1">
                <a:off x="3433" y="1558"/>
                <a:ext cx="87" cy="179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4" name="Line 63"/>
              <p:cNvSpPr>
                <a:spLocks noChangeShapeType="1"/>
              </p:cNvSpPr>
              <p:nvPr/>
            </p:nvSpPr>
            <p:spPr bwMode="auto">
              <a:xfrm flipV="1">
                <a:off x="3691" y="1202"/>
                <a:ext cx="87" cy="179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5" name="Line 64"/>
              <p:cNvSpPr>
                <a:spLocks noChangeShapeType="1"/>
              </p:cNvSpPr>
              <p:nvPr/>
            </p:nvSpPr>
            <p:spPr bwMode="auto">
              <a:xfrm flipV="1">
                <a:off x="3777" y="1420"/>
                <a:ext cx="87" cy="50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6" name="Line 65"/>
              <p:cNvSpPr>
                <a:spLocks noChangeShapeType="1"/>
              </p:cNvSpPr>
              <p:nvPr/>
            </p:nvSpPr>
            <p:spPr bwMode="auto">
              <a:xfrm flipV="1">
                <a:off x="3433" y="1736"/>
                <a:ext cx="259" cy="90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7" name="Line 66"/>
              <p:cNvSpPr>
                <a:spLocks noChangeShapeType="1"/>
              </p:cNvSpPr>
              <p:nvPr/>
            </p:nvSpPr>
            <p:spPr bwMode="auto">
              <a:xfrm flipV="1">
                <a:off x="3777" y="2184"/>
                <a:ext cx="173" cy="90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8" name="Line 67"/>
              <p:cNvSpPr>
                <a:spLocks noChangeShapeType="1"/>
              </p:cNvSpPr>
              <p:nvPr/>
            </p:nvSpPr>
            <p:spPr bwMode="auto">
              <a:xfrm flipH="1">
                <a:off x="3433" y="2718"/>
                <a:ext cx="87" cy="179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" name="Rectangle 68"/>
              <p:cNvSpPr>
                <a:spLocks noChangeArrowheads="1"/>
              </p:cNvSpPr>
              <p:nvPr/>
            </p:nvSpPr>
            <p:spPr bwMode="auto">
              <a:xfrm>
                <a:off x="4637" y="1688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" name="Rectangle 69"/>
              <p:cNvSpPr>
                <a:spLocks noChangeArrowheads="1"/>
              </p:cNvSpPr>
              <p:nvPr/>
            </p:nvSpPr>
            <p:spPr bwMode="auto">
              <a:xfrm>
                <a:off x="3777" y="1648"/>
                <a:ext cx="87" cy="89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" name="Rectangle 70"/>
              <p:cNvSpPr>
                <a:spLocks noChangeArrowheads="1"/>
              </p:cNvSpPr>
              <p:nvPr/>
            </p:nvSpPr>
            <p:spPr bwMode="auto">
              <a:xfrm>
                <a:off x="4035" y="2094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" name="Rectangle 71"/>
              <p:cNvSpPr>
                <a:spLocks noChangeArrowheads="1"/>
              </p:cNvSpPr>
              <p:nvPr/>
            </p:nvSpPr>
            <p:spPr bwMode="auto">
              <a:xfrm>
                <a:off x="3347" y="2986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3" name="Line 72"/>
              <p:cNvSpPr>
                <a:spLocks noChangeShapeType="1"/>
              </p:cNvSpPr>
              <p:nvPr/>
            </p:nvSpPr>
            <p:spPr bwMode="auto">
              <a:xfrm>
                <a:off x="3605" y="2718"/>
                <a:ext cx="87" cy="179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4" name="Line 73"/>
              <p:cNvSpPr>
                <a:spLocks noChangeShapeType="1"/>
              </p:cNvSpPr>
              <p:nvPr/>
            </p:nvSpPr>
            <p:spPr bwMode="auto">
              <a:xfrm>
                <a:off x="3691" y="2630"/>
                <a:ext cx="173" cy="1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5" name="Line 74"/>
              <p:cNvSpPr>
                <a:spLocks noChangeShapeType="1"/>
              </p:cNvSpPr>
              <p:nvPr/>
            </p:nvSpPr>
            <p:spPr bwMode="auto">
              <a:xfrm>
                <a:off x="3777" y="2362"/>
                <a:ext cx="259" cy="90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6" name="Rectangle 75"/>
              <p:cNvSpPr>
                <a:spLocks noChangeArrowheads="1"/>
              </p:cNvSpPr>
              <p:nvPr/>
            </p:nvSpPr>
            <p:spPr bwMode="auto">
              <a:xfrm>
                <a:off x="3691" y="2986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7" name="Rectangle 76"/>
              <p:cNvSpPr>
                <a:spLocks noChangeArrowheads="1"/>
              </p:cNvSpPr>
              <p:nvPr/>
            </p:nvSpPr>
            <p:spPr bwMode="auto">
              <a:xfrm>
                <a:off x="3949" y="2630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8" name="Rectangle 77"/>
              <p:cNvSpPr>
                <a:spLocks noChangeArrowheads="1"/>
              </p:cNvSpPr>
              <p:nvPr/>
            </p:nvSpPr>
            <p:spPr bwMode="auto">
              <a:xfrm>
                <a:off x="4121" y="2451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" name="Rectangle 78"/>
              <p:cNvSpPr>
                <a:spLocks noChangeArrowheads="1"/>
              </p:cNvSpPr>
              <p:nvPr/>
            </p:nvSpPr>
            <p:spPr bwMode="auto">
              <a:xfrm>
                <a:off x="4207" y="1290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" name="Rectangle 79"/>
              <p:cNvSpPr>
                <a:spLocks noChangeArrowheads="1"/>
              </p:cNvSpPr>
              <p:nvPr/>
            </p:nvSpPr>
            <p:spPr bwMode="auto">
              <a:xfrm>
                <a:off x="4465" y="2808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1" name="Line 80"/>
              <p:cNvSpPr>
                <a:spLocks noChangeShapeType="1"/>
              </p:cNvSpPr>
              <p:nvPr/>
            </p:nvSpPr>
            <p:spPr bwMode="auto">
              <a:xfrm>
                <a:off x="4035" y="1202"/>
                <a:ext cx="87" cy="90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2" name="Line 81"/>
              <p:cNvSpPr>
                <a:spLocks noChangeShapeType="1"/>
              </p:cNvSpPr>
              <p:nvPr/>
            </p:nvSpPr>
            <p:spPr bwMode="auto">
              <a:xfrm>
                <a:off x="4035" y="1063"/>
                <a:ext cx="173" cy="0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3" name="Line 82"/>
              <p:cNvSpPr>
                <a:spLocks noChangeShapeType="1"/>
              </p:cNvSpPr>
              <p:nvPr/>
            </p:nvSpPr>
            <p:spPr bwMode="auto">
              <a:xfrm flipV="1">
                <a:off x="4293" y="1420"/>
                <a:ext cx="173" cy="90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4" name="Line 83"/>
              <p:cNvSpPr>
                <a:spLocks noChangeShapeType="1"/>
              </p:cNvSpPr>
              <p:nvPr/>
            </p:nvSpPr>
            <p:spPr bwMode="auto">
              <a:xfrm>
                <a:off x="4293" y="1599"/>
                <a:ext cx="173" cy="1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5" name="Line 84"/>
              <p:cNvSpPr>
                <a:spLocks noChangeShapeType="1"/>
              </p:cNvSpPr>
              <p:nvPr/>
            </p:nvSpPr>
            <p:spPr bwMode="auto">
              <a:xfrm flipV="1">
                <a:off x="3691" y="1917"/>
                <a:ext cx="87" cy="89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6" name="Line 85"/>
              <p:cNvSpPr>
                <a:spLocks noChangeShapeType="1"/>
              </p:cNvSpPr>
              <p:nvPr/>
            </p:nvSpPr>
            <p:spPr bwMode="auto">
              <a:xfrm>
                <a:off x="4207" y="2094"/>
                <a:ext cx="259" cy="1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" name="Line 86"/>
              <p:cNvSpPr>
                <a:spLocks noChangeShapeType="1"/>
              </p:cNvSpPr>
              <p:nvPr/>
            </p:nvSpPr>
            <p:spPr bwMode="auto">
              <a:xfrm>
                <a:off x="4207" y="2184"/>
                <a:ext cx="259" cy="90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8" name="Line 87"/>
              <p:cNvSpPr>
                <a:spLocks noChangeShapeType="1"/>
              </p:cNvSpPr>
              <p:nvPr/>
            </p:nvSpPr>
            <p:spPr bwMode="auto">
              <a:xfrm>
                <a:off x="4293" y="2451"/>
                <a:ext cx="259" cy="1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9" name="Line 88"/>
              <p:cNvSpPr>
                <a:spLocks noChangeShapeType="1"/>
              </p:cNvSpPr>
              <p:nvPr/>
            </p:nvSpPr>
            <p:spPr bwMode="auto">
              <a:xfrm>
                <a:off x="4293" y="2540"/>
                <a:ext cx="259" cy="90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" name="Rectangle 89"/>
              <p:cNvSpPr>
                <a:spLocks noChangeArrowheads="1"/>
              </p:cNvSpPr>
              <p:nvPr/>
            </p:nvSpPr>
            <p:spPr bwMode="auto">
              <a:xfrm>
                <a:off x="4293" y="1056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" name="Rectangle 90"/>
              <p:cNvSpPr>
                <a:spLocks noChangeArrowheads="1"/>
              </p:cNvSpPr>
              <p:nvPr/>
            </p:nvSpPr>
            <p:spPr bwMode="auto">
              <a:xfrm>
                <a:off x="4551" y="1331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" name="Rectangle 91"/>
              <p:cNvSpPr>
                <a:spLocks noChangeArrowheads="1"/>
              </p:cNvSpPr>
              <p:nvPr/>
            </p:nvSpPr>
            <p:spPr bwMode="auto">
              <a:xfrm>
                <a:off x="4551" y="1510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3" name="Rectangle 92"/>
              <p:cNvSpPr>
                <a:spLocks noChangeArrowheads="1"/>
              </p:cNvSpPr>
              <p:nvPr/>
            </p:nvSpPr>
            <p:spPr bwMode="auto">
              <a:xfrm>
                <a:off x="4207" y="1736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4" name="Rectangle 93"/>
              <p:cNvSpPr>
                <a:spLocks noChangeArrowheads="1"/>
              </p:cNvSpPr>
              <p:nvPr/>
            </p:nvSpPr>
            <p:spPr bwMode="auto">
              <a:xfrm>
                <a:off x="4551" y="2006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5" name="Rectangle 94"/>
              <p:cNvSpPr>
                <a:spLocks noChangeArrowheads="1"/>
              </p:cNvSpPr>
              <p:nvPr/>
            </p:nvSpPr>
            <p:spPr bwMode="auto">
              <a:xfrm>
                <a:off x="4551" y="2184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6" name="Rectangle 95"/>
              <p:cNvSpPr>
                <a:spLocks noChangeArrowheads="1"/>
              </p:cNvSpPr>
              <p:nvPr/>
            </p:nvSpPr>
            <p:spPr bwMode="auto">
              <a:xfrm>
                <a:off x="4637" y="2362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7" name="Rectangle 96"/>
              <p:cNvSpPr>
                <a:spLocks noChangeArrowheads="1"/>
              </p:cNvSpPr>
              <p:nvPr/>
            </p:nvSpPr>
            <p:spPr bwMode="auto">
              <a:xfrm>
                <a:off x="4637" y="2630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8" name="Line 97"/>
              <p:cNvSpPr>
                <a:spLocks noChangeShapeType="1"/>
              </p:cNvSpPr>
              <p:nvPr/>
            </p:nvSpPr>
            <p:spPr bwMode="auto">
              <a:xfrm>
                <a:off x="4121" y="2718"/>
                <a:ext cx="259" cy="90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9" name="Line 98"/>
              <p:cNvSpPr>
                <a:spLocks noChangeShapeType="1"/>
              </p:cNvSpPr>
              <p:nvPr/>
            </p:nvSpPr>
            <p:spPr bwMode="auto">
              <a:xfrm>
                <a:off x="4035" y="2808"/>
                <a:ext cx="173" cy="179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" name="Rectangle 99"/>
              <p:cNvSpPr>
                <a:spLocks noChangeArrowheads="1"/>
              </p:cNvSpPr>
              <p:nvPr/>
            </p:nvSpPr>
            <p:spPr bwMode="auto">
              <a:xfrm>
                <a:off x="4293" y="3075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1" name="Line 100"/>
              <p:cNvSpPr>
                <a:spLocks noChangeShapeType="1"/>
              </p:cNvSpPr>
              <p:nvPr/>
            </p:nvSpPr>
            <p:spPr bwMode="auto">
              <a:xfrm flipV="1">
                <a:off x="3691" y="2006"/>
                <a:ext cx="259" cy="90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2" name="Rectangle 101"/>
              <p:cNvSpPr>
                <a:spLocks noChangeArrowheads="1"/>
              </p:cNvSpPr>
              <p:nvPr/>
            </p:nvSpPr>
            <p:spPr bwMode="auto">
              <a:xfrm>
                <a:off x="3863" y="1827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3" name="Rectangle 102"/>
              <p:cNvSpPr>
                <a:spLocks noChangeArrowheads="1"/>
              </p:cNvSpPr>
              <p:nvPr/>
            </p:nvSpPr>
            <p:spPr bwMode="auto">
              <a:xfrm>
                <a:off x="4035" y="1917"/>
                <a:ext cx="87" cy="89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4" name="Line 103"/>
              <p:cNvSpPr>
                <a:spLocks noChangeShapeType="1"/>
              </p:cNvSpPr>
              <p:nvPr/>
            </p:nvSpPr>
            <p:spPr bwMode="auto">
              <a:xfrm>
                <a:off x="3949" y="2808"/>
                <a:ext cx="1" cy="179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5" name="Rectangle 104"/>
              <p:cNvSpPr>
                <a:spLocks noChangeArrowheads="1"/>
              </p:cNvSpPr>
              <p:nvPr/>
            </p:nvSpPr>
            <p:spPr bwMode="auto">
              <a:xfrm>
                <a:off x="3949" y="3075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6" name="Rectangle 105"/>
              <p:cNvSpPr>
                <a:spLocks noChangeArrowheads="1"/>
              </p:cNvSpPr>
              <p:nvPr/>
            </p:nvSpPr>
            <p:spPr bwMode="auto">
              <a:xfrm>
                <a:off x="4121" y="1510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7" name="Rectangle 106"/>
              <p:cNvSpPr>
                <a:spLocks noChangeArrowheads="1"/>
              </p:cNvSpPr>
              <p:nvPr/>
            </p:nvSpPr>
            <p:spPr bwMode="auto">
              <a:xfrm>
                <a:off x="3949" y="1331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8" name="Line 107"/>
              <p:cNvSpPr>
                <a:spLocks noChangeShapeType="1"/>
              </p:cNvSpPr>
              <p:nvPr/>
            </p:nvSpPr>
            <p:spPr bwMode="auto">
              <a:xfrm>
                <a:off x="4379" y="1777"/>
                <a:ext cx="173" cy="1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9" name="Line 108"/>
              <p:cNvSpPr>
                <a:spLocks noChangeShapeType="1"/>
              </p:cNvSpPr>
              <p:nvPr/>
            </p:nvSpPr>
            <p:spPr bwMode="auto">
              <a:xfrm>
                <a:off x="4293" y="1867"/>
                <a:ext cx="431" cy="90"/>
              </a:xfrm>
              <a:prstGeom prst="line">
                <a:avLst/>
              </a:prstGeom>
              <a:grpFill/>
              <a:ln w="12700">
                <a:solidFill>
                  <a:srgbClr val="970528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" name="Rectangle 109"/>
              <p:cNvSpPr>
                <a:spLocks noChangeArrowheads="1"/>
              </p:cNvSpPr>
              <p:nvPr/>
            </p:nvSpPr>
            <p:spPr bwMode="auto">
              <a:xfrm>
                <a:off x="4809" y="1956"/>
                <a:ext cx="87" cy="90"/>
              </a:xfrm>
              <a:prstGeom prst="rect">
                <a:avLst/>
              </a:prstGeom>
              <a:grpFill/>
              <a:ln w="9525">
                <a:solidFill>
                  <a:srgbClr val="970528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31" name="Group 116"/>
          <p:cNvGrpSpPr>
            <a:grpSpLocks/>
          </p:cNvGrpSpPr>
          <p:nvPr/>
        </p:nvGrpSpPr>
        <p:grpSpPr bwMode="auto">
          <a:xfrm>
            <a:off x="1573862" y="3236914"/>
            <a:ext cx="1065465" cy="850899"/>
            <a:chOff x="798" y="1750"/>
            <a:chExt cx="595" cy="536"/>
          </a:xfrm>
        </p:grpSpPr>
        <p:sp>
          <p:nvSpPr>
            <p:cNvPr id="432" name="Rectangle 117"/>
            <p:cNvSpPr>
              <a:spLocks noChangeArrowheads="1"/>
            </p:cNvSpPr>
            <p:nvPr/>
          </p:nvSpPr>
          <p:spPr bwMode="auto">
            <a:xfrm>
              <a:off x="798" y="2079"/>
              <a:ext cx="511" cy="20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12700" tIns="12700" rIns="12700" bIns="12700"/>
            <a:lstStyle/>
            <a:p>
              <a:r>
                <a:rPr lang="en-US" sz="1100" b="1" dirty="0">
                  <a:latin typeface="Arial" pitchFamily="34" charset="0"/>
                  <a:ea typeface="Times"/>
                  <a:cs typeface="Arial" pitchFamily="34" charset="0"/>
                </a:rPr>
                <a:t>Duration</a:t>
              </a:r>
              <a:r>
                <a:rPr lang="en-US" sz="1100" dirty="0">
                  <a:latin typeface="Arial" pitchFamily="34" charset="0"/>
                  <a:ea typeface="Times"/>
                  <a:cs typeface="Arial" pitchFamily="34" charset="0"/>
                </a:rPr>
                <a:t> of </a:t>
              </a:r>
              <a:r>
                <a:rPr lang="en-US" sz="1100" b="1" dirty="0">
                  <a:latin typeface="Arial" pitchFamily="34" charset="0"/>
                  <a:ea typeface="Times"/>
                  <a:cs typeface="Arial" pitchFamily="34" charset="0"/>
                </a:rPr>
                <a:t>DM</a:t>
              </a:r>
            </a:p>
          </p:txBody>
        </p:sp>
        <p:grpSp>
          <p:nvGrpSpPr>
            <p:cNvPr id="433" name="Group 118"/>
            <p:cNvGrpSpPr>
              <a:grpSpLocks/>
            </p:cNvGrpSpPr>
            <p:nvPr/>
          </p:nvGrpSpPr>
          <p:grpSpPr bwMode="auto">
            <a:xfrm>
              <a:off x="912" y="1750"/>
              <a:ext cx="481" cy="274"/>
              <a:chOff x="912" y="1750"/>
              <a:chExt cx="481" cy="274"/>
            </a:xfrm>
          </p:grpSpPr>
          <p:sp>
            <p:nvSpPr>
              <p:cNvPr id="434" name="Line 119"/>
              <p:cNvSpPr>
                <a:spLocks noChangeShapeType="1"/>
              </p:cNvSpPr>
              <p:nvPr/>
            </p:nvSpPr>
            <p:spPr bwMode="auto">
              <a:xfrm>
                <a:off x="912" y="1968"/>
                <a:ext cx="192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5" name="Rectangle 120"/>
              <p:cNvSpPr>
                <a:spLocks noChangeArrowheads="1"/>
              </p:cNvSpPr>
              <p:nvPr/>
            </p:nvSpPr>
            <p:spPr bwMode="auto">
              <a:xfrm>
                <a:off x="1264" y="1935"/>
                <a:ext cx="87" cy="89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6" name="Rectangle 121"/>
              <p:cNvSpPr>
                <a:spLocks noChangeArrowheads="1"/>
              </p:cNvSpPr>
              <p:nvPr/>
            </p:nvSpPr>
            <p:spPr bwMode="auto">
              <a:xfrm>
                <a:off x="1306" y="1750"/>
                <a:ext cx="87" cy="89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7" name="Line 122"/>
              <p:cNvSpPr>
                <a:spLocks noChangeShapeType="1"/>
              </p:cNvSpPr>
              <p:nvPr/>
            </p:nvSpPr>
            <p:spPr bwMode="auto">
              <a:xfrm rot="943944" flipV="1">
                <a:off x="975" y="1878"/>
                <a:ext cx="173" cy="9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arrow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38" name="Group 123"/>
          <p:cNvGrpSpPr>
            <a:grpSpLocks/>
          </p:cNvGrpSpPr>
          <p:nvPr/>
        </p:nvGrpSpPr>
        <p:grpSpPr bwMode="auto">
          <a:xfrm>
            <a:off x="2182813" y="2616200"/>
            <a:ext cx="1952625" cy="1914525"/>
            <a:chOff x="1344" y="1380"/>
            <a:chExt cx="1230" cy="1206"/>
          </a:xfrm>
          <a:solidFill>
            <a:schemeClr val="accent1">
              <a:lumMod val="75000"/>
            </a:schemeClr>
          </a:solidFill>
        </p:grpSpPr>
        <p:sp>
          <p:nvSpPr>
            <p:cNvPr id="439" name="Rectangle 124"/>
            <p:cNvSpPr>
              <a:spLocks noChangeArrowheads="1"/>
            </p:cNvSpPr>
            <p:nvPr/>
          </p:nvSpPr>
          <p:spPr bwMode="auto">
            <a:xfrm>
              <a:off x="1920" y="2256"/>
              <a:ext cx="87" cy="90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" name="Rectangle 125"/>
            <p:cNvSpPr>
              <a:spLocks noChangeArrowheads="1"/>
            </p:cNvSpPr>
            <p:nvPr/>
          </p:nvSpPr>
          <p:spPr bwMode="auto">
            <a:xfrm>
              <a:off x="1968" y="2496"/>
              <a:ext cx="86" cy="90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" name="Rectangle 126"/>
            <p:cNvSpPr>
              <a:spLocks noChangeArrowheads="1"/>
            </p:cNvSpPr>
            <p:nvPr/>
          </p:nvSpPr>
          <p:spPr bwMode="auto">
            <a:xfrm>
              <a:off x="1690" y="1737"/>
              <a:ext cx="86" cy="90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" name="Rectangle 127"/>
            <p:cNvSpPr>
              <a:spLocks noChangeArrowheads="1"/>
            </p:cNvSpPr>
            <p:nvPr/>
          </p:nvSpPr>
          <p:spPr bwMode="auto">
            <a:xfrm>
              <a:off x="1542" y="2273"/>
              <a:ext cx="87" cy="90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3" name="Line 128"/>
            <p:cNvSpPr>
              <a:spLocks noChangeShapeType="1"/>
            </p:cNvSpPr>
            <p:nvPr/>
          </p:nvSpPr>
          <p:spPr bwMode="auto">
            <a:xfrm flipV="1">
              <a:off x="1370" y="1827"/>
              <a:ext cx="173" cy="90"/>
            </a:xfrm>
            <a:prstGeom prst="line">
              <a:avLst/>
            </a:prstGeom>
            <a:grpFill/>
            <a:ln w="12700">
              <a:solidFill>
                <a:srgbClr val="00B0F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4" name="Line 129"/>
            <p:cNvSpPr>
              <a:spLocks noChangeShapeType="1"/>
            </p:cNvSpPr>
            <p:nvPr/>
          </p:nvSpPr>
          <p:spPr bwMode="auto">
            <a:xfrm>
              <a:off x="1363" y="2094"/>
              <a:ext cx="173" cy="179"/>
            </a:xfrm>
            <a:prstGeom prst="line">
              <a:avLst/>
            </a:prstGeom>
            <a:grpFill/>
            <a:ln w="12700">
              <a:solidFill>
                <a:srgbClr val="00B0F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5" name="Line 130"/>
            <p:cNvSpPr>
              <a:spLocks noChangeShapeType="1"/>
            </p:cNvSpPr>
            <p:nvPr/>
          </p:nvSpPr>
          <p:spPr bwMode="auto">
            <a:xfrm rot="4347812" flipV="1">
              <a:off x="1693" y="2334"/>
              <a:ext cx="192" cy="192"/>
            </a:xfrm>
            <a:prstGeom prst="line">
              <a:avLst/>
            </a:prstGeom>
            <a:grpFill/>
            <a:ln w="12700">
              <a:solidFill>
                <a:srgbClr val="00B0F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6" name="Rectangle 131"/>
            <p:cNvSpPr>
              <a:spLocks noChangeArrowheads="1"/>
            </p:cNvSpPr>
            <p:nvPr/>
          </p:nvSpPr>
          <p:spPr bwMode="auto">
            <a:xfrm>
              <a:off x="2057" y="1558"/>
              <a:ext cx="87" cy="90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7" name="Line 132"/>
            <p:cNvSpPr>
              <a:spLocks noChangeShapeType="1"/>
            </p:cNvSpPr>
            <p:nvPr/>
          </p:nvSpPr>
          <p:spPr bwMode="auto">
            <a:xfrm flipV="1">
              <a:off x="1800" y="1648"/>
              <a:ext cx="172" cy="90"/>
            </a:xfrm>
            <a:prstGeom prst="line">
              <a:avLst/>
            </a:prstGeom>
            <a:grpFill/>
            <a:ln w="12700">
              <a:solidFill>
                <a:srgbClr val="00B0F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8" name="Rectangle 133"/>
            <p:cNvSpPr>
              <a:spLocks noChangeArrowheads="1"/>
            </p:cNvSpPr>
            <p:nvPr/>
          </p:nvSpPr>
          <p:spPr bwMode="auto">
            <a:xfrm>
              <a:off x="2487" y="1380"/>
              <a:ext cx="87" cy="90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9" name="Rectangle 134"/>
            <p:cNvSpPr>
              <a:spLocks noChangeArrowheads="1"/>
            </p:cNvSpPr>
            <p:nvPr/>
          </p:nvSpPr>
          <p:spPr bwMode="auto">
            <a:xfrm>
              <a:off x="2487" y="1558"/>
              <a:ext cx="87" cy="90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" name="Line 135"/>
            <p:cNvSpPr>
              <a:spLocks noChangeShapeType="1"/>
            </p:cNvSpPr>
            <p:nvPr/>
          </p:nvSpPr>
          <p:spPr bwMode="auto">
            <a:xfrm flipV="1">
              <a:off x="2229" y="1471"/>
              <a:ext cx="173" cy="90"/>
            </a:xfrm>
            <a:prstGeom prst="line">
              <a:avLst/>
            </a:prstGeom>
            <a:grpFill/>
            <a:ln w="12700">
              <a:solidFill>
                <a:srgbClr val="00B0F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" name="Line 136"/>
            <p:cNvSpPr>
              <a:spLocks noChangeShapeType="1"/>
            </p:cNvSpPr>
            <p:nvPr/>
          </p:nvSpPr>
          <p:spPr bwMode="auto">
            <a:xfrm>
              <a:off x="2229" y="1648"/>
              <a:ext cx="173" cy="0"/>
            </a:xfrm>
            <a:prstGeom prst="line">
              <a:avLst/>
            </a:prstGeom>
            <a:grpFill/>
            <a:ln w="12700">
              <a:solidFill>
                <a:srgbClr val="00B0F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" name="Line 137"/>
            <p:cNvSpPr>
              <a:spLocks noChangeShapeType="1"/>
            </p:cNvSpPr>
            <p:nvPr/>
          </p:nvSpPr>
          <p:spPr bwMode="auto">
            <a:xfrm>
              <a:off x="1680" y="2304"/>
              <a:ext cx="192" cy="0"/>
            </a:xfrm>
            <a:prstGeom prst="line">
              <a:avLst/>
            </a:prstGeom>
            <a:grpFill/>
            <a:ln w="12700">
              <a:solidFill>
                <a:srgbClr val="00B0F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" name="Line 138"/>
            <p:cNvSpPr>
              <a:spLocks noChangeShapeType="1"/>
            </p:cNvSpPr>
            <p:nvPr/>
          </p:nvSpPr>
          <p:spPr bwMode="auto">
            <a:xfrm rot="1407038" flipV="1">
              <a:off x="1344" y="1968"/>
              <a:ext cx="166" cy="93"/>
            </a:xfrm>
            <a:prstGeom prst="line">
              <a:avLst/>
            </a:prstGeom>
            <a:grpFill/>
            <a:ln w="12700">
              <a:solidFill>
                <a:srgbClr val="00B0F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" name="Rectangle 139"/>
            <p:cNvSpPr>
              <a:spLocks noChangeArrowheads="1"/>
            </p:cNvSpPr>
            <p:nvPr/>
          </p:nvSpPr>
          <p:spPr bwMode="auto">
            <a:xfrm>
              <a:off x="1584" y="1920"/>
              <a:ext cx="87" cy="90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" name="Rectangle 140"/>
            <p:cNvSpPr>
              <a:spLocks noChangeArrowheads="1"/>
            </p:cNvSpPr>
            <p:nvPr/>
          </p:nvSpPr>
          <p:spPr bwMode="auto">
            <a:xfrm>
              <a:off x="1785" y="1920"/>
              <a:ext cx="87" cy="90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" name="Rectangle 141"/>
            <p:cNvSpPr>
              <a:spLocks noChangeArrowheads="1"/>
            </p:cNvSpPr>
            <p:nvPr/>
          </p:nvSpPr>
          <p:spPr bwMode="auto">
            <a:xfrm>
              <a:off x="1872" y="2112"/>
              <a:ext cx="87" cy="90"/>
            </a:xfrm>
            <a:prstGeom prst="rect">
              <a:avLst/>
            </a:prstGeom>
            <a:grpFill/>
            <a:ln w="9525">
              <a:solidFill>
                <a:srgbClr val="00B0F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" name="Line 142"/>
            <p:cNvSpPr>
              <a:spLocks noChangeShapeType="1"/>
            </p:cNvSpPr>
            <p:nvPr/>
          </p:nvSpPr>
          <p:spPr bwMode="auto">
            <a:xfrm rot="-94222">
              <a:off x="1680" y="1968"/>
              <a:ext cx="98" cy="1"/>
            </a:xfrm>
            <a:prstGeom prst="line">
              <a:avLst/>
            </a:prstGeom>
            <a:grpFill/>
            <a:ln w="12700">
              <a:solidFill>
                <a:srgbClr val="00B0F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" name="Line 143"/>
            <p:cNvSpPr>
              <a:spLocks noChangeShapeType="1"/>
            </p:cNvSpPr>
            <p:nvPr/>
          </p:nvSpPr>
          <p:spPr bwMode="auto">
            <a:xfrm rot="4738951" flipV="1">
              <a:off x="1685" y="2010"/>
              <a:ext cx="144" cy="144"/>
            </a:xfrm>
            <a:prstGeom prst="line">
              <a:avLst/>
            </a:prstGeom>
            <a:grpFill/>
            <a:ln w="12700">
              <a:solidFill>
                <a:srgbClr val="00B0F0"/>
              </a:solidFill>
              <a:round/>
              <a:headEnd type="none" w="sm" len="sm"/>
              <a:tailEnd type="arrow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59" name="TextBox 140"/>
          <p:cNvSpPr txBox="1">
            <a:spLocks noChangeArrowheads="1"/>
          </p:cNvSpPr>
          <p:nvPr/>
        </p:nvSpPr>
        <p:spPr bwMode="auto">
          <a:xfrm>
            <a:off x="3249613" y="6045200"/>
            <a:ext cx="4419600" cy="36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4" rIns="91430" bIns="45714">
            <a:spAutoFit/>
          </a:bodyPr>
          <a:lstStyle/>
          <a:p>
            <a:r>
              <a:rPr lang="en-US" b="1" dirty="0"/>
              <a:t>Progression of  Diabetic nephropathy</a:t>
            </a:r>
          </a:p>
        </p:txBody>
      </p:sp>
      <p:cxnSp>
        <p:nvCxnSpPr>
          <p:cNvPr id="460" name="Straight Arrow Connector 459"/>
          <p:cNvCxnSpPr/>
          <p:nvPr/>
        </p:nvCxnSpPr>
        <p:spPr>
          <a:xfrm>
            <a:off x="2335213" y="5892800"/>
            <a:ext cx="5867400" cy="1588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1" name="Straight Arrow Connector 460"/>
          <p:cNvCxnSpPr/>
          <p:nvPr/>
        </p:nvCxnSpPr>
        <p:spPr>
          <a:xfrm flipV="1">
            <a:off x="2335213" y="2159000"/>
            <a:ext cx="4419600" cy="3733800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2" name="TextBox 146"/>
          <p:cNvSpPr txBox="1">
            <a:spLocks noChangeArrowheads="1"/>
          </p:cNvSpPr>
          <p:nvPr/>
        </p:nvSpPr>
        <p:spPr bwMode="auto">
          <a:xfrm rot="-2430529">
            <a:off x="1127126" y="5468938"/>
            <a:ext cx="21812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>
            <a:spAutoFit/>
          </a:bodyPr>
          <a:lstStyle/>
          <a:p>
            <a:r>
              <a:rPr lang="en-US" b="1" dirty="0"/>
              <a:t>Metabolic factors</a:t>
            </a:r>
          </a:p>
        </p:txBody>
      </p:sp>
      <p:sp>
        <p:nvSpPr>
          <p:cNvPr id="463" name="TextBox 152"/>
          <p:cNvSpPr txBox="1">
            <a:spLocks noChangeArrowheads="1"/>
          </p:cNvSpPr>
          <p:nvPr/>
        </p:nvSpPr>
        <p:spPr bwMode="auto">
          <a:xfrm>
            <a:off x="0" y="3389313"/>
            <a:ext cx="21828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4" rIns="91430" bIns="45714">
            <a:spAutoFit/>
          </a:bodyPr>
          <a:lstStyle/>
          <a:p>
            <a:r>
              <a:rPr lang="en-US" sz="2000" b="1" dirty="0"/>
              <a:t>Hyperglycemia</a:t>
            </a:r>
          </a:p>
        </p:txBody>
      </p:sp>
      <p:cxnSp>
        <p:nvCxnSpPr>
          <p:cNvPr id="464" name="Straight Arrow Connector 463"/>
          <p:cNvCxnSpPr/>
          <p:nvPr/>
        </p:nvCxnSpPr>
        <p:spPr>
          <a:xfrm rot="16200000" flipH="1">
            <a:off x="925513" y="3949700"/>
            <a:ext cx="1600200" cy="1219200"/>
          </a:xfrm>
          <a:prstGeom prst="straightConnector1">
            <a:avLst/>
          </a:prstGeom>
          <a:ln w="444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5" name="Right Brace 464"/>
          <p:cNvSpPr/>
          <p:nvPr/>
        </p:nvSpPr>
        <p:spPr>
          <a:xfrm rot="16200000">
            <a:off x="1801813" y="1092200"/>
            <a:ext cx="381000" cy="1600200"/>
          </a:xfrm>
          <a:prstGeom prst="rightBrace">
            <a:avLst/>
          </a:prstGeom>
          <a:noFill/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0" tIns="45714" rIns="91430" bIns="45714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6" name="Right Brace 465"/>
          <p:cNvSpPr/>
          <p:nvPr/>
        </p:nvSpPr>
        <p:spPr>
          <a:xfrm rot="16200000">
            <a:off x="4468813" y="635000"/>
            <a:ext cx="381000" cy="2514600"/>
          </a:xfrm>
          <a:prstGeom prst="rightBrac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0" tIns="45714" rIns="91430" bIns="45714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7" name="Right Brace 466"/>
          <p:cNvSpPr/>
          <p:nvPr/>
        </p:nvSpPr>
        <p:spPr>
          <a:xfrm rot="16200000">
            <a:off x="7440613" y="635000"/>
            <a:ext cx="381000" cy="2514600"/>
          </a:xfrm>
          <a:prstGeom prst="rightBrace">
            <a:avLst/>
          </a:prstGeom>
          <a:noFill/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0" tIns="45714" rIns="91430" bIns="45714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8" name="TextBox 165"/>
          <p:cNvSpPr txBox="1">
            <a:spLocks noChangeArrowheads="1"/>
          </p:cNvSpPr>
          <p:nvPr/>
        </p:nvSpPr>
        <p:spPr bwMode="auto">
          <a:xfrm>
            <a:off x="582613" y="1066800"/>
            <a:ext cx="8561387" cy="954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4" rIns="91430" bIns="45714">
            <a:spAutoFit/>
          </a:bodyPr>
          <a:lstStyle/>
          <a:p>
            <a:r>
              <a:rPr lang="en-US" b="1" dirty="0" smtClean="0">
                <a:latin typeface="Arial" pitchFamily="34" charset="0"/>
              </a:rPr>
              <a:t>Non </a:t>
            </a:r>
            <a:r>
              <a:rPr lang="en-US" b="1" dirty="0">
                <a:latin typeface="Arial" pitchFamily="34" charset="0"/>
              </a:rPr>
              <a:t>manageable       </a:t>
            </a:r>
            <a:r>
              <a:rPr lang="en-US" b="1" dirty="0" err="1">
                <a:latin typeface="Arial" pitchFamily="34" charset="0"/>
              </a:rPr>
              <a:t>Manageable</a:t>
            </a:r>
            <a:r>
              <a:rPr lang="en-US" b="1" dirty="0">
                <a:latin typeface="Arial" pitchFamily="34" charset="0"/>
              </a:rPr>
              <a:t> on Therapeutic      Unknown Complex</a:t>
            </a:r>
          </a:p>
          <a:p>
            <a:r>
              <a:rPr lang="en-US" b="1" dirty="0">
                <a:latin typeface="Arial" pitchFamily="34" charset="0"/>
              </a:rPr>
              <a:t>          Factors                           Interventions                         relations </a:t>
            </a:r>
          </a:p>
          <a:p>
            <a:r>
              <a:rPr lang="en-US" sz="2000" dirty="0">
                <a:latin typeface="Arial" pitchFamily="34" charset="0"/>
              </a:rPr>
              <a:t>								</a:t>
            </a:r>
          </a:p>
        </p:txBody>
      </p:sp>
      <p:sp>
        <p:nvSpPr>
          <p:cNvPr id="469" name="TextBox 166"/>
          <p:cNvSpPr txBox="1">
            <a:spLocks noChangeArrowheads="1"/>
          </p:cNvSpPr>
          <p:nvPr/>
        </p:nvSpPr>
        <p:spPr bwMode="auto">
          <a:xfrm>
            <a:off x="3554413" y="2387600"/>
            <a:ext cx="12192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4" rIns="91430" bIns="45714">
            <a:spAutoFit/>
          </a:bodyPr>
          <a:lstStyle/>
          <a:p>
            <a:r>
              <a:rPr lang="en-US" sz="1100" b="1" dirty="0">
                <a:latin typeface="Arial" pitchFamily="34" charset="0"/>
                <a:ea typeface="Times"/>
                <a:cs typeface="Arial" pitchFamily="34" charset="0"/>
              </a:rPr>
              <a:t>Blood</a:t>
            </a:r>
            <a:r>
              <a:rPr lang="en-US" sz="1100" dirty="0">
                <a:latin typeface="Arial" pitchFamily="34" charset="0"/>
                <a:ea typeface="Times"/>
                <a:cs typeface="Arial" pitchFamily="34" charset="0"/>
              </a:rPr>
              <a:t> </a:t>
            </a:r>
            <a:r>
              <a:rPr lang="en-US" sz="1100" b="1" dirty="0">
                <a:latin typeface="Arial" pitchFamily="34" charset="0"/>
                <a:ea typeface="Times"/>
                <a:cs typeface="Arial" pitchFamily="34" charset="0"/>
              </a:rPr>
              <a:t>Pressure</a:t>
            </a:r>
          </a:p>
        </p:txBody>
      </p:sp>
      <p:sp>
        <p:nvSpPr>
          <p:cNvPr id="470" name="TextBox 167"/>
          <p:cNvSpPr txBox="1">
            <a:spLocks noChangeArrowheads="1"/>
          </p:cNvSpPr>
          <p:nvPr/>
        </p:nvSpPr>
        <p:spPr bwMode="auto">
          <a:xfrm>
            <a:off x="2286000" y="2895600"/>
            <a:ext cx="6858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4" rIns="91430" bIns="45714">
            <a:spAutoFit/>
          </a:bodyPr>
          <a:lstStyle/>
          <a:p>
            <a:r>
              <a:rPr lang="en-US" sz="1100" b="1" dirty="0" smtClean="0">
                <a:latin typeface="Arial" pitchFamily="34" charset="0"/>
                <a:ea typeface="Times"/>
                <a:cs typeface="Arial" pitchFamily="34" charset="0"/>
              </a:rPr>
              <a:t>Genes</a:t>
            </a:r>
            <a:endParaRPr lang="en-US" sz="1100" b="1" dirty="0">
              <a:latin typeface="Arial" pitchFamily="34" charset="0"/>
              <a:ea typeface="Times"/>
              <a:cs typeface="Arial" pitchFamily="34" charset="0"/>
            </a:endParaRPr>
          </a:p>
        </p:txBody>
      </p:sp>
      <p:sp>
        <p:nvSpPr>
          <p:cNvPr id="473" name="TextBox 472"/>
          <p:cNvSpPr txBox="1"/>
          <p:nvPr/>
        </p:nvSpPr>
        <p:spPr>
          <a:xfrm>
            <a:off x="4468813" y="2844800"/>
            <a:ext cx="1600200" cy="261598"/>
          </a:xfrm>
          <a:prstGeom prst="rect">
            <a:avLst/>
          </a:prstGeom>
          <a:noFill/>
        </p:spPr>
        <p:txBody>
          <a:bodyPr wrap="square" lIns="91430" tIns="45714" rIns="91430" bIns="45714">
            <a:spAutoFit/>
          </a:bodyPr>
          <a:lstStyle/>
          <a:p>
            <a:pPr>
              <a:defRPr/>
            </a:pPr>
            <a:r>
              <a:rPr lang="en-US" sz="11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Lipid</a:t>
            </a:r>
            <a:r>
              <a:rPr lang="en-US" sz="11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1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peroxidation</a:t>
            </a:r>
            <a:endParaRPr lang="en-US" sz="11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4" name="TextBox 473"/>
          <p:cNvSpPr txBox="1"/>
          <p:nvPr/>
        </p:nvSpPr>
        <p:spPr>
          <a:xfrm>
            <a:off x="3859213" y="5207000"/>
            <a:ext cx="1524000" cy="261598"/>
          </a:xfrm>
          <a:prstGeom prst="rect">
            <a:avLst/>
          </a:prstGeom>
          <a:noFill/>
        </p:spPr>
        <p:txBody>
          <a:bodyPr wrap="square" lIns="91430" tIns="45714" rIns="91430" bIns="45714">
            <a:spAutoFit/>
          </a:bodyPr>
          <a:lstStyle/>
          <a:p>
            <a:pPr>
              <a:defRPr/>
            </a:pPr>
            <a:r>
              <a:rPr lang="en-US" sz="11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Glomerulosclerosis</a:t>
            </a:r>
            <a:endParaRPr lang="en-US" sz="11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5" name="TextBox 474"/>
          <p:cNvSpPr txBox="1"/>
          <p:nvPr/>
        </p:nvSpPr>
        <p:spPr>
          <a:xfrm>
            <a:off x="5002213" y="2540000"/>
            <a:ext cx="1371600" cy="261598"/>
          </a:xfrm>
          <a:prstGeom prst="rect">
            <a:avLst/>
          </a:prstGeom>
          <a:noFill/>
        </p:spPr>
        <p:txBody>
          <a:bodyPr wrap="square" lIns="91430" tIns="45714" rIns="91430" bIns="45714">
            <a:spAutoFit/>
          </a:bodyPr>
          <a:lstStyle/>
          <a:p>
            <a:pPr>
              <a:defRPr/>
            </a:pPr>
            <a:r>
              <a:rPr lang="en-US" sz="11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Tubulosclerosis</a:t>
            </a:r>
            <a:endParaRPr lang="en-US" sz="11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6" name="TextBox 475"/>
          <p:cNvSpPr txBox="1"/>
          <p:nvPr/>
        </p:nvSpPr>
        <p:spPr>
          <a:xfrm>
            <a:off x="5688013" y="3454400"/>
            <a:ext cx="1066800" cy="261598"/>
          </a:xfrm>
          <a:prstGeom prst="rect">
            <a:avLst/>
          </a:prstGeom>
          <a:noFill/>
        </p:spPr>
        <p:txBody>
          <a:bodyPr lIns="91430" tIns="45714" rIns="91430" bIns="45714">
            <a:spAutoFit/>
          </a:bodyPr>
          <a:lstStyle/>
          <a:p>
            <a:pPr>
              <a:defRPr/>
            </a:pPr>
            <a:r>
              <a:rPr lang="en-US" sz="11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Proteinuria</a:t>
            </a:r>
          </a:p>
        </p:txBody>
      </p:sp>
      <p:sp>
        <p:nvSpPr>
          <p:cNvPr id="477" name="TextBox 476"/>
          <p:cNvSpPr txBox="1"/>
          <p:nvPr/>
        </p:nvSpPr>
        <p:spPr>
          <a:xfrm>
            <a:off x="5916613" y="4368800"/>
            <a:ext cx="1143000" cy="261598"/>
          </a:xfrm>
          <a:prstGeom prst="rect">
            <a:avLst/>
          </a:prstGeom>
          <a:noFill/>
          <a:ln>
            <a:noFill/>
          </a:ln>
        </p:spPr>
        <p:txBody>
          <a:bodyPr wrap="square" lIns="91430" tIns="45714" rIns="91430" bIns="45714">
            <a:spAutoFit/>
          </a:bodyPr>
          <a:lstStyle/>
          <a:p>
            <a:pPr>
              <a:defRPr/>
            </a:pPr>
            <a:r>
              <a:rPr lang="en-US" sz="11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Podocytouria</a:t>
            </a:r>
            <a:endParaRPr lang="en-US" sz="11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8" name="TextBox 477"/>
          <p:cNvSpPr txBox="1"/>
          <p:nvPr/>
        </p:nvSpPr>
        <p:spPr>
          <a:xfrm rot="617725">
            <a:off x="7059613" y="4699776"/>
            <a:ext cx="1066800" cy="261598"/>
          </a:xfrm>
          <a:prstGeom prst="rect">
            <a:avLst/>
          </a:prstGeom>
          <a:noFill/>
        </p:spPr>
        <p:txBody>
          <a:bodyPr lIns="91430" tIns="45714" rIns="91430" bIns="45714">
            <a:spAutoFit/>
          </a:bodyPr>
          <a:lstStyle/>
          <a:p>
            <a:pPr>
              <a:defRPr/>
            </a:pPr>
            <a:r>
              <a:rPr lang="en-US" sz="11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Unknown</a:t>
            </a:r>
          </a:p>
        </p:txBody>
      </p:sp>
      <p:sp>
        <p:nvSpPr>
          <p:cNvPr id="479" name="TextBox 478"/>
          <p:cNvSpPr txBox="1"/>
          <p:nvPr/>
        </p:nvSpPr>
        <p:spPr>
          <a:xfrm>
            <a:off x="7135813" y="3619500"/>
            <a:ext cx="1066800" cy="261598"/>
          </a:xfrm>
          <a:prstGeom prst="rect">
            <a:avLst/>
          </a:prstGeom>
          <a:noFill/>
        </p:spPr>
        <p:txBody>
          <a:bodyPr lIns="91430" tIns="45714" rIns="91430" bIns="45714">
            <a:spAutoFit/>
          </a:bodyPr>
          <a:lstStyle/>
          <a:p>
            <a:pPr>
              <a:defRPr/>
            </a:pPr>
            <a:r>
              <a:rPr lang="en-US" sz="11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Unknown</a:t>
            </a:r>
          </a:p>
        </p:txBody>
      </p:sp>
      <p:sp>
        <p:nvSpPr>
          <p:cNvPr id="480" name="TextBox 479"/>
          <p:cNvSpPr txBox="1"/>
          <p:nvPr/>
        </p:nvSpPr>
        <p:spPr>
          <a:xfrm>
            <a:off x="6450013" y="2311400"/>
            <a:ext cx="1066800" cy="261598"/>
          </a:xfrm>
          <a:prstGeom prst="rect">
            <a:avLst/>
          </a:prstGeom>
          <a:noFill/>
        </p:spPr>
        <p:txBody>
          <a:bodyPr lIns="91430" tIns="45714" rIns="91430" bIns="45714">
            <a:spAutoFit/>
          </a:bodyPr>
          <a:lstStyle/>
          <a:p>
            <a:pPr>
              <a:defRPr/>
            </a:pPr>
            <a:r>
              <a:rPr lang="en-US" sz="11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Unknown</a:t>
            </a:r>
          </a:p>
        </p:txBody>
      </p:sp>
      <p:sp>
        <p:nvSpPr>
          <p:cNvPr id="484" name="TextBox 166"/>
          <p:cNvSpPr txBox="1">
            <a:spLocks noChangeArrowheads="1"/>
          </p:cNvSpPr>
          <p:nvPr/>
        </p:nvSpPr>
        <p:spPr bwMode="auto">
          <a:xfrm>
            <a:off x="2057400" y="4462802"/>
            <a:ext cx="1219200" cy="26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4" rIns="91430" bIns="45714">
            <a:spAutoFit/>
          </a:bodyPr>
          <a:lstStyle/>
          <a:p>
            <a:r>
              <a:rPr lang="en-US" sz="1100" b="1" dirty="0">
                <a:latin typeface="Arial" pitchFamily="34" charset="0"/>
                <a:ea typeface="Times"/>
                <a:cs typeface="Arial" pitchFamily="34" charset="0"/>
              </a:rPr>
              <a:t>Blood</a:t>
            </a:r>
            <a:r>
              <a:rPr lang="en-US" sz="1100" dirty="0">
                <a:latin typeface="Arial" pitchFamily="34" charset="0"/>
                <a:ea typeface="Times"/>
                <a:cs typeface="Arial" pitchFamily="34" charset="0"/>
              </a:rPr>
              <a:t> </a:t>
            </a:r>
            <a:r>
              <a:rPr lang="en-US" sz="1100" b="1" dirty="0">
                <a:latin typeface="Arial" pitchFamily="34" charset="0"/>
                <a:ea typeface="Times"/>
                <a:cs typeface="Arial" pitchFamily="34" charset="0"/>
              </a:rPr>
              <a:t>Pressure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429"/>
            <a:ext cx="8229600" cy="1143000"/>
          </a:xfrm>
        </p:spPr>
        <p:txBody>
          <a:bodyPr>
            <a:normAutofit/>
          </a:bodyPr>
          <a:lstStyle/>
          <a:p>
            <a:r>
              <a:rPr lang="en-US" sz="2900" b="1" dirty="0" smtClean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Diabetic Nephropathy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381000" y="1066800"/>
            <a:ext cx="8229600" cy="1143000"/>
            <a:chOff x="457200" y="1066800"/>
            <a:chExt cx="8229600" cy="1143000"/>
          </a:xfrm>
        </p:grpSpPr>
        <p:sp>
          <p:nvSpPr>
            <p:cNvPr id="10" name="AutoShape 2"/>
            <p:cNvSpPr>
              <a:spLocks noChangeArrowheads="1"/>
            </p:cNvSpPr>
            <p:nvPr/>
          </p:nvSpPr>
          <p:spPr bwMode="auto">
            <a:xfrm>
              <a:off x="457200" y="1066800"/>
              <a:ext cx="8229600" cy="11430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7200" y="1143000"/>
              <a:ext cx="80772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Diabetic nephropathy (DN) </a:t>
              </a:r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is a</a:t>
              </a:r>
              <a:r>
                <a:rPr lang="en-US" sz="2000" b="1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major secondary </a:t>
              </a:r>
              <a:r>
                <a:rPr lang="en-US" sz="2000" dirty="0" err="1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microvascular</a:t>
              </a:r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 complication leading to ESRD (end-stage renal disease) and finally to mortality.</a:t>
              </a:r>
              <a:endParaRPr lang="en-US" sz="2000" dirty="0">
                <a:solidFill>
                  <a:srgbClr val="FFFFCC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81000" y="2336800"/>
            <a:ext cx="8229600" cy="533400"/>
            <a:chOff x="457200" y="2438400"/>
            <a:chExt cx="8229600" cy="533400"/>
          </a:xfrm>
        </p:grpSpPr>
        <p:sp>
          <p:nvSpPr>
            <p:cNvPr id="14" name="AutoShape 2"/>
            <p:cNvSpPr>
              <a:spLocks noChangeArrowheads="1"/>
            </p:cNvSpPr>
            <p:nvPr/>
          </p:nvSpPr>
          <p:spPr bwMode="auto">
            <a:xfrm>
              <a:off x="457200" y="2438400"/>
              <a:ext cx="8229600" cy="5334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57200" y="2514600"/>
              <a:ext cx="8077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It is characterized by persistent microalbuminuria &gt;30mg/g creatinine.</a:t>
              </a:r>
              <a:endParaRPr lang="en-US" sz="2000" dirty="0">
                <a:solidFill>
                  <a:srgbClr val="FFFFCC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81000" y="2997200"/>
            <a:ext cx="8229600" cy="838200"/>
            <a:chOff x="457200" y="3200400"/>
            <a:chExt cx="8229600" cy="838200"/>
          </a:xfrm>
        </p:grpSpPr>
        <p:sp>
          <p:nvSpPr>
            <p:cNvPr id="16" name="AutoShape 2"/>
            <p:cNvSpPr>
              <a:spLocks noChangeArrowheads="1"/>
            </p:cNvSpPr>
            <p:nvPr/>
          </p:nvSpPr>
          <p:spPr bwMode="auto">
            <a:xfrm>
              <a:off x="457200" y="3200400"/>
              <a:ext cx="8229600" cy="838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7200" y="3276600"/>
              <a:ext cx="8077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Hyperglycemia induce following mechanisms which play a crucial role in development and progression of DN:</a:t>
              </a:r>
              <a:endParaRPr lang="en-US" sz="2000" dirty="0">
                <a:solidFill>
                  <a:srgbClr val="FFFFCC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81000" y="3962400"/>
            <a:ext cx="8229600" cy="2133600"/>
            <a:chOff x="762000" y="4267200"/>
            <a:chExt cx="7924800" cy="2133600"/>
          </a:xfrm>
        </p:grpSpPr>
        <p:sp>
          <p:nvSpPr>
            <p:cNvPr id="28" name="AutoShape 2"/>
            <p:cNvSpPr>
              <a:spLocks noChangeArrowheads="1"/>
            </p:cNvSpPr>
            <p:nvPr/>
          </p:nvSpPr>
          <p:spPr bwMode="auto">
            <a:xfrm>
              <a:off x="762000" y="4267200"/>
              <a:ext cx="7924800" cy="21336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371600" y="4419600"/>
              <a:ext cx="4267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000" b="1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Increased </a:t>
              </a:r>
              <a:r>
                <a:rPr lang="en-US" sz="2000" b="1" dirty="0" err="1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Polyol</a:t>
              </a:r>
              <a:r>
                <a:rPr lang="en-US" sz="2000" b="1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 pathway flux</a:t>
              </a:r>
              <a:endParaRPr lang="en-US" sz="2000" dirty="0" smtClean="0">
                <a:solidFill>
                  <a:srgbClr val="FFFFCC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371600" y="4906089"/>
              <a:ext cx="7239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b="1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Increased Advanced </a:t>
              </a:r>
              <a:r>
                <a:rPr lang="en-US" b="1" dirty="0" err="1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Glycation</a:t>
              </a:r>
              <a:r>
                <a:rPr lang="en-US" b="1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 End-products (AGE) formation 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371600" y="5361800"/>
              <a:ext cx="7086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000" b="1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Activation of various </a:t>
              </a:r>
              <a:r>
                <a:rPr lang="en-US" sz="2000" b="1" dirty="0" err="1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isoforms</a:t>
              </a:r>
              <a:r>
                <a:rPr lang="en-US" sz="2000" b="1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 of protein </a:t>
              </a:r>
              <a:r>
                <a:rPr lang="en-US" sz="2000" b="1" dirty="0" err="1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kinase</a:t>
              </a:r>
              <a:r>
                <a:rPr lang="en-US" sz="2000" b="1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 C (PKC) 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371600" y="5848290"/>
              <a:ext cx="3886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000" b="1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Increased oxidative stress</a:t>
              </a: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1143000" y="4543455"/>
              <a:ext cx="152400" cy="1524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normalizeH="0" baseline="0" smtClean="0">
                <a:ln w="50800"/>
                <a:solidFill>
                  <a:schemeClr val="bg1">
                    <a:shade val="50000"/>
                  </a:schemeClr>
                </a:solidFill>
                <a:latin typeface="Arial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1143000" y="5014555"/>
              <a:ext cx="152400" cy="1524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normalizeH="0" baseline="0" smtClean="0">
                <a:ln w="50800"/>
                <a:solidFill>
                  <a:schemeClr val="bg1">
                    <a:shade val="50000"/>
                  </a:schemeClr>
                </a:solidFill>
                <a:latin typeface="Arial" charset="0"/>
              </a:endParaRPr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1143000" y="5485655"/>
              <a:ext cx="152400" cy="1524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normalizeH="0" baseline="0" smtClean="0">
                <a:ln w="50800"/>
                <a:solidFill>
                  <a:schemeClr val="bg1">
                    <a:shade val="50000"/>
                  </a:schemeClr>
                </a:solidFill>
                <a:latin typeface="Arial" charset="0"/>
              </a:endParaRPr>
            </a:p>
          </p:txBody>
        </p:sp>
        <p:sp>
          <p:nvSpPr>
            <p:cNvPr id="26" name="Oval 25"/>
            <p:cNvSpPr/>
            <p:nvPr/>
          </p:nvSpPr>
          <p:spPr bwMode="auto">
            <a:xfrm>
              <a:off x="1143000" y="5972145"/>
              <a:ext cx="152400" cy="1524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normalizeH="0" baseline="0" smtClean="0">
                <a:ln w="50800"/>
                <a:solidFill>
                  <a:schemeClr val="bg1">
                    <a:shade val="50000"/>
                  </a:schemeClr>
                </a:solidFill>
                <a:latin typeface="Arial" charset="0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371600"/>
          </a:xfrm>
        </p:spPr>
        <p:txBody>
          <a:bodyPr/>
          <a:lstStyle/>
          <a:p>
            <a:r>
              <a:rPr lang="en-US" sz="29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Mechanism of Diabetic Nephropathy</a:t>
            </a:r>
            <a:endParaRPr lang="en-US" dirty="0">
              <a:solidFill>
                <a:srgbClr val="800000"/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457200" y="990600"/>
            <a:ext cx="8229600" cy="838200"/>
            <a:chOff x="457200" y="990600"/>
            <a:chExt cx="8229600" cy="838200"/>
          </a:xfrm>
        </p:grpSpPr>
        <p:sp>
          <p:nvSpPr>
            <p:cNvPr id="27" name="AutoShape 2"/>
            <p:cNvSpPr>
              <a:spLocks noChangeArrowheads="1"/>
            </p:cNvSpPr>
            <p:nvPr/>
          </p:nvSpPr>
          <p:spPr bwMode="auto">
            <a:xfrm>
              <a:off x="457200" y="990600"/>
              <a:ext cx="8229600" cy="838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3400" y="1055757"/>
              <a:ext cx="8077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Exposure of renal cells to prolonged hyperglycemia leads to structural and  functional alterations</a:t>
              </a:r>
              <a:endParaRPr lang="en-US" sz="2000" dirty="0">
                <a:solidFill>
                  <a:srgbClr val="FFFFCC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57200" y="1930400"/>
            <a:ext cx="8229600" cy="838200"/>
            <a:chOff x="457200" y="1930400"/>
            <a:chExt cx="8229600" cy="838200"/>
          </a:xfrm>
        </p:grpSpPr>
        <p:sp>
          <p:nvSpPr>
            <p:cNvPr id="29" name="AutoShape 2"/>
            <p:cNvSpPr>
              <a:spLocks noChangeArrowheads="1"/>
            </p:cNvSpPr>
            <p:nvPr/>
          </p:nvSpPr>
          <p:spPr bwMode="auto">
            <a:xfrm>
              <a:off x="457200" y="1930400"/>
              <a:ext cx="8229600" cy="838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3400" y="1995557"/>
              <a:ext cx="7848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Initial structural changes are noticed in proximal tubular cells which are reversible</a:t>
              </a:r>
              <a:endParaRPr lang="en-US" sz="2000" dirty="0">
                <a:solidFill>
                  <a:srgbClr val="FFFFCC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57200" y="2870200"/>
            <a:ext cx="8229600" cy="733286"/>
            <a:chOff x="457200" y="2870200"/>
            <a:chExt cx="8229600" cy="733286"/>
          </a:xfrm>
        </p:grpSpPr>
        <p:sp>
          <p:nvSpPr>
            <p:cNvPr id="30" name="AutoShape 2"/>
            <p:cNvSpPr>
              <a:spLocks noChangeArrowheads="1"/>
            </p:cNvSpPr>
            <p:nvPr/>
          </p:nvSpPr>
          <p:spPr bwMode="auto">
            <a:xfrm>
              <a:off x="457200" y="2870200"/>
              <a:ext cx="8229600" cy="6858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3400" y="2895600"/>
              <a:ext cx="7848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Proteins involved in tubular basement membrane repair are excreted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57200" y="3657600"/>
            <a:ext cx="8229600" cy="462408"/>
            <a:chOff x="457200" y="3657600"/>
            <a:chExt cx="8229600" cy="462408"/>
          </a:xfrm>
        </p:grpSpPr>
        <p:sp>
          <p:nvSpPr>
            <p:cNvPr id="31" name="AutoShape 2"/>
            <p:cNvSpPr>
              <a:spLocks noChangeArrowheads="1"/>
            </p:cNvSpPr>
            <p:nvPr/>
          </p:nvSpPr>
          <p:spPr bwMode="auto">
            <a:xfrm>
              <a:off x="457200" y="3657600"/>
              <a:ext cx="8229600" cy="457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33400" y="3719898"/>
              <a:ext cx="7696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Alterations in </a:t>
              </a:r>
              <a:r>
                <a:rPr lang="en-US" sz="2000" dirty="0" err="1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Glomeruli</a:t>
              </a:r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 are noticed in later stages 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57200" y="4775200"/>
            <a:ext cx="8229600" cy="838200"/>
            <a:chOff x="457200" y="4775200"/>
            <a:chExt cx="8229600" cy="838200"/>
          </a:xfrm>
        </p:grpSpPr>
        <p:sp>
          <p:nvSpPr>
            <p:cNvPr id="33" name="AutoShape 2"/>
            <p:cNvSpPr>
              <a:spLocks noChangeArrowheads="1"/>
            </p:cNvSpPr>
            <p:nvPr/>
          </p:nvSpPr>
          <p:spPr bwMode="auto">
            <a:xfrm>
              <a:off x="457200" y="4775200"/>
              <a:ext cx="8229600" cy="838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33400" y="4820335"/>
              <a:ext cx="8001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Further hypertension, AGE, lipid </a:t>
              </a:r>
              <a:r>
                <a:rPr lang="en-US" sz="2000" dirty="0" err="1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peroxidation</a:t>
              </a:r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 and PKC </a:t>
              </a:r>
              <a:r>
                <a:rPr lang="en-US" sz="2000" dirty="0" err="1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isoforms</a:t>
              </a:r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 extravagate complication to irreversible stage</a:t>
              </a:r>
              <a:endParaRPr lang="en-US" sz="2000" dirty="0">
                <a:solidFill>
                  <a:srgbClr val="FFFFCC"/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457200" y="5715000"/>
            <a:ext cx="8229600" cy="457200"/>
            <a:chOff x="457200" y="5715000"/>
            <a:chExt cx="8229600" cy="457200"/>
          </a:xfrm>
        </p:grpSpPr>
        <p:sp>
          <p:nvSpPr>
            <p:cNvPr id="34" name="AutoShape 2"/>
            <p:cNvSpPr>
              <a:spLocks noChangeArrowheads="1"/>
            </p:cNvSpPr>
            <p:nvPr/>
          </p:nvSpPr>
          <p:spPr bwMode="auto">
            <a:xfrm>
              <a:off x="457200" y="5715000"/>
              <a:ext cx="8229600" cy="457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33400" y="5758934"/>
              <a:ext cx="762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Ultimately leading to Diabetic Nephropathy</a:t>
              </a:r>
              <a:endParaRPr lang="en-US" sz="2000" dirty="0" smtClean="0">
                <a:solidFill>
                  <a:srgbClr val="FFFFCC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57200" y="4216400"/>
            <a:ext cx="8229600" cy="457200"/>
            <a:chOff x="457200" y="4216400"/>
            <a:chExt cx="8229600" cy="457200"/>
          </a:xfrm>
        </p:grpSpPr>
        <p:sp>
          <p:nvSpPr>
            <p:cNvPr id="32" name="AutoShape 2"/>
            <p:cNvSpPr>
              <a:spLocks noChangeArrowheads="1"/>
            </p:cNvSpPr>
            <p:nvPr/>
          </p:nvSpPr>
          <p:spPr bwMode="auto">
            <a:xfrm>
              <a:off x="457200" y="4216400"/>
              <a:ext cx="8229600" cy="457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33400" y="4234934"/>
              <a:ext cx="7696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Microalbumin starts excreting in urine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58200" cy="1143000"/>
          </a:xfrm>
        </p:spPr>
        <p:txBody>
          <a:bodyPr/>
          <a:lstStyle/>
          <a:p>
            <a:r>
              <a:rPr lang="en-US" sz="24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Significance of Urinary Enzymes in Early Detection of Diabetic Nephropathy (DN)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81000" y="1905000"/>
            <a:ext cx="8458200" cy="838200"/>
            <a:chOff x="381000" y="2133600"/>
            <a:chExt cx="8458200" cy="838200"/>
          </a:xfrm>
        </p:grpSpPr>
        <p:sp>
          <p:nvSpPr>
            <p:cNvPr id="9" name="AutoShape 2"/>
            <p:cNvSpPr>
              <a:spLocks noChangeArrowheads="1"/>
            </p:cNvSpPr>
            <p:nvPr/>
          </p:nvSpPr>
          <p:spPr bwMode="auto">
            <a:xfrm>
              <a:off x="381000" y="2133600"/>
              <a:ext cx="8458200" cy="838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81000" y="2198757"/>
              <a:ext cx="8229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FFCC"/>
                  </a:solidFill>
                  <a:cs typeface="Arial" pitchFamily="34" charset="0"/>
                </a:rPr>
                <a:t>Due to renal cell insult, physiological activity of certain tubular enzymes increases significantly 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81000" y="3048000"/>
            <a:ext cx="8458200" cy="838200"/>
            <a:chOff x="381000" y="3200400"/>
            <a:chExt cx="8458200" cy="838200"/>
          </a:xfrm>
        </p:grpSpPr>
        <p:sp>
          <p:nvSpPr>
            <p:cNvPr id="10" name="AutoShape 2"/>
            <p:cNvSpPr>
              <a:spLocks noChangeArrowheads="1"/>
            </p:cNvSpPr>
            <p:nvPr/>
          </p:nvSpPr>
          <p:spPr bwMode="auto">
            <a:xfrm>
              <a:off x="381000" y="3200400"/>
              <a:ext cx="8458200" cy="838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81000" y="3276600"/>
              <a:ext cx="830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FFCC"/>
                  </a:solidFill>
                  <a:cs typeface="Arial" pitchFamily="34" charset="0"/>
                </a:rPr>
                <a:t>Measurement of such enzymes has been proven useful as non-invasive biomarker for evaluating onset of DN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81000" y="4191000"/>
            <a:ext cx="8458200" cy="838200"/>
            <a:chOff x="381000" y="4267200"/>
            <a:chExt cx="8458200" cy="838200"/>
          </a:xfrm>
        </p:grpSpPr>
        <p:sp>
          <p:nvSpPr>
            <p:cNvPr id="13" name="AutoShape 2"/>
            <p:cNvSpPr>
              <a:spLocks noChangeArrowheads="1"/>
            </p:cNvSpPr>
            <p:nvPr/>
          </p:nvSpPr>
          <p:spPr bwMode="auto">
            <a:xfrm>
              <a:off x="381000" y="4267200"/>
              <a:ext cx="8458200" cy="838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81000" y="4332357"/>
              <a:ext cx="8229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FFCC"/>
                  </a:solidFill>
                  <a:cs typeface="Arial" pitchFamily="34" charset="0"/>
                </a:rPr>
                <a:t>N-acetyl </a:t>
              </a:r>
              <a:r>
                <a:rPr lang="el-GR" sz="2000" dirty="0" smtClean="0">
                  <a:solidFill>
                    <a:srgbClr val="FFFFCC"/>
                  </a:solidFill>
                  <a:cs typeface="Arial" pitchFamily="34" charset="0"/>
                </a:rPr>
                <a:t>β</a:t>
              </a:r>
              <a:r>
                <a:rPr lang="en-US" sz="2000" dirty="0" smtClean="0">
                  <a:solidFill>
                    <a:srgbClr val="FFFFCC"/>
                  </a:solidFill>
                  <a:cs typeface="Arial" pitchFamily="34" charset="0"/>
                </a:rPr>
                <a:t>-D-</a:t>
              </a:r>
              <a:r>
                <a:rPr lang="en-US" sz="2000" dirty="0" err="1" smtClean="0">
                  <a:solidFill>
                    <a:srgbClr val="FFFFCC"/>
                  </a:solidFill>
                  <a:cs typeface="Arial" pitchFamily="34" charset="0"/>
                </a:rPr>
                <a:t>glucosaminidase</a:t>
              </a:r>
              <a:r>
                <a:rPr lang="en-US" sz="2000" dirty="0" smtClean="0">
                  <a:solidFill>
                    <a:srgbClr val="FFFFCC"/>
                  </a:solidFill>
                  <a:cs typeface="Arial" pitchFamily="34" charset="0"/>
                </a:rPr>
                <a:t> is one of the example and other enzymes are </a:t>
              </a:r>
              <a:r>
                <a:rPr lang="el-GR" sz="2000" dirty="0" smtClean="0">
                  <a:solidFill>
                    <a:srgbClr val="FFFFCC"/>
                  </a:solidFill>
                  <a:cs typeface="Arial" pitchFamily="34" charset="0"/>
                </a:rPr>
                <a:t>γ</a:t>
              </a:r>
              <a:r>
                <a:rPr lang="en-US" sz="2000" dirty="0" smtClean="0">
                  <a:solidFill>
                    <a:srgbClr val="FFFFCC"/>
                  </a:solidFill>
                  <a:cs typeface="Arial" pitchFamily="34" charset="0"/>
                </a:rPr>
                <a:t>-</a:t>
              </a:r>
              <a:r>
                <a:rPr lang="en-US" sz="2000" dirty="0" err="1" smtClean="0">
                  <a:solidFill>
                    <a:srgbClr val="FFFFCC"/>
                  </a:solidFill>
                  <a:cs typeface="Arial" pitchFamily="34" charset="0"/>
                </a:rPr>
                <a:t>Glutamyl</a:t>
              </a:r>
              <a:r>
                <a:rPr lang="en-US" sz="2000" dirty="0" smtClean="0">
                  <a:solidFill>
                    <a:srgbClr val="FFFFCC"/>
                  </a:solidFill>
                  <a:cs typeface="Arial" pitchFamily="34" charset="0"/>
                </a:rPr>
                <a:t> </a:t>
              </a:r>
              <a:r>
                <a:rPr lang="en-US" sz="2000" dirty="0" err="1" smtClean="0">
                  <a:solidFill>
                    <a:srgbClr val="FFFFCC"/>
                  </a:solidFill>
                  <a:cs typeface="Arial" pitchFamily="34" charset="0"/>
                </a:rPr>
                <a:t>Transpeptidase</a:t>
              </a:r>
              <a:r>
                <a:rPr lang="en-US" sz="2000" dirty="0" smtClean="0">
                  <a:solidFill>
                    <a:srgbClr val="FFFFCC"/>
                  </a:solidFill>
                  <a:cs typeface="Arial" pitchFamily="34" charset="0"/>
                </a:rPr>
                <a:t> and </a:t>
              </a:r>
              <a:r>
                <a:rPr lang="el-GR" sz="2000" dirty="0" smtClean="0">
                  <a:solidFill>
                    <a:srgbClr val="FFFFCC"/>
                  </a:solidFill>
                  <a:cs typeface="Arial" pitchFamily="34" charset="0"/>
                </a:rPr>
                <a:t>α</a:t>
              </a:r>
              <a:r>
                <a:rPr lang="en-US" sz="2000" dirty="0" smtClean="0">
                  <a:solidFill>
                    <a:srgbClr val="FFFFCC"/>
                  </a:solidFill>
                  <a:cs typeface="Arial" pitchFamily="34" charset="0"/>
                </a:rPr>
                <a:t>-</a:t>
              </a:r>
              <a:r>
                <a:rPr lang="en-US" sz="2000" dirty="0" err="1" smtClean="0">
                  <a:solidFill>
                    <a:srgbClr val="FFFFCC"/>
                  </a:solidFill>
                  <a:cs typeface="Arial" pitchFamily="34" charset="0"/>
                </a:rPr>
                <a:t>Aminotranspeptidase</a:t>
              </a:r>
              <a:r>
                <a:rPr lang="en-US" sz="2000" dirty="0" smtClean="0">
                  <a:solidFill>
                    <a:srgbClr val="FFFFCC"/>
                  </a:solidFill>
                  <a:cs typeface="Arial" pitchFamily="34" charset="0"/>
                </a:rPr>
                <a:t> </a:t>
              </a:r>
              <a:endParaRPr lang="en-US" sz="2000" dirty="0" smtClean="0">
                <a:solidFill>
                  <a:srgbClr val="FFFFCC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429"/>
            <a:ext cx="8229600" cy="1143000"/>
          </a:xfrm>
        </p:spPr>
        <p:txBody>
          <a:bodyPr>
            <a:normAutofit/>
          </a:bodyPr>
          <a:lstStyle/>
          <a:p>
            <a:r>
              <a:rPr lang="en-US" sz="29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N-Acetyl </a:t>
            </a:r>
            <a:r>
              <a:rPr lang="el-GR" sz="29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β</a:t>
            </a:r>
            <a:r>
              <a:rPr lang="en-US" sz="29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- D- Glucosaminidase (NAG)</a:t>
            </a:r>
            <a:endParaRPr lang="en-US" sz="2900" b="1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482600" y="1219200"/>
            <a:ext cx="8229600" cy="838200"/>
            <a:chOff x="457200" y="1143000"/>
            <a:chExt cx="8229600" cy="838200"/>
          </a:xfrm>
        </p:grpSpPr>
        <p:sp>
          <p:nvSpPr>
            <p:cNvPr id="10" name="AutoShape 2"/>
            <p:cNvSpPr>
              <a:spLocks noChangeArrowheads="1"/>
            </p:cNvSpPr>
            <p:nvPr/>
          </p:nvSpPr>
          <p:spPr bwMode="auto">
            <a:xfrm>
              <a:off x="457200" y="1143000"/>
              <a:ext cx="8229600" cy="838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57200" y="1238935"/>
              <a:ext cx="7543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NAG (EC: 3.2.1.30) is a hydrolytic </a:t>
              </a:r>
              <a:r>
                <a:rPr lang="en-US" sz="2000" dirty="0" err="1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lysosomal</a:t>
              </a:r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 tubular enzyme with low physiological activity</a:t>
              </a:r>
              <a:endParaRPr lang="en-US" sz="2000" dirty="0">
                <a:solidFill>
                  <a:srgbClr val="FFFFCC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08000" y="2179320"/>
            <a:ext cx="8229600" cy="731520"/>
            <a:chOff x="457200" y="2209800"/>
            <a:chExt cx="8229600" cy="731520"/>
          </a:xfrm>
        </p:grpSpPr>
        <p:sp>
          <p:nvSpPr>
            <p:cNvPr id="11" name="AutoShape 2"/>
            <p:cNvSpPr>
              <a:spLocks noChangeArrowheads="1"/>
            </p:cNvSpPr>
            <p:nvPr/>
          </p:nvSpPr>
          <p:spPr bwMode="auto">
            <a:xfrm>
              <a:off x="457200" y="2209800"/>
              <a:ext cx="8229600" cy="73152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" y="2209800"/>
              <a:ext cx="8001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It is distributed along the </a:t>
              </a:r>
              <a:r>
                <a:rPr lang="en-US" sz="2000" dirty="0" err="1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nephrons</a:t>
              </a:r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 with highest activity in proximal tubules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57200" y="4648200"/>
            <a:ext cx="8229600" cy="533400"/>
            <a:chOff x="457200" y="3048000"/>
            <a:chExt cx="8229600" cy="533400"/>
          </a:xfrm>
        </p:grpSpPr>
        <p:sp>
          <p:nvSpPr>
            <p:cNvPr id="12" name="AutoShape 2"/>
            <p:cNvSpPr>
              <a:spLocks noChangeArrowheads="1"/>
            </p:cNvSpPr>
            <p:nvPr/>
          </p:nvSpPr>
          <p:spPr bwMode="auto">
            <a:xfrm>
              <a:off x="457200" y="3048000"/>
              <a:ext cx="8229600" cy="5334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57200" y="3114645"/>
              <a:ext cx="800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It degrades intracellular macromolecules rich in carbohydrate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57200" y="3962400"/>
            <a:ext cx="8229600" cy="533400"/>
            <a:chOff x="381000" y="3779520"/>
            <a:chExt cx="8229600" cy="533400"/>
          </a:xfrm>
        </p:grpSpPr>
        <p:sp>
          <p:nvSpPr>
            <p:cNvPr id="13" name="AutoShape 2"/>
            <p:cNvSpPr>
              <a:spLocks noChangeArrowheads="1"/>
            </p:cNvSpPr>
            <p:nvPr/>
          </p:nvSpPr>
          <p:spPr bwMode="auto">
            <a:xfrm>
              <a:off x="381000" y="3779520"/>
              <a:ext cx="8229600" cy="5334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7200" y="3892034"/>
              <a:ext cx="5257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It is involved in basement membrane repair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57200" y="3032760"/>
            <a:ext cx="8229600" cy="838200"/>
            <a:chOff x="457200" y="4572000"/>
            <a:chExt cx="8229600" cy="838200"/>
          </a:xfrm>
        </p:grpSpPr>
        <p:sp>
          <p:nvSpPr>
            <p:cNvPr id="14" name="AutoShape 2"/>
            <p:cNvSpPr>
              <a:spLocks noChangeArrowheads="1"/>
            </p:cNvSpPr>
            <p:nvPr/>
          </p:nvSpPr>
          <p:spPr bwMode="auto">
            <a:xfrm>
              <a:off x="457200" y="4572000"/>
              <a:ext cx="8229600" cy="838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7200" y="4667935"/>
              <a:ext cx="8077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Due to its high molecular weight (150 </a:t>
              </a:r>
              <a:r>
                <a:rPr lang="en-US" sz="2000" dirty="0" err="1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Kda</a:t>
              </a:r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) it cannot pass  through glomerular filtration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54429"/>
            <a:ext cx="8523514" cy="1143000"/>
          </a:xfrm>
        </p:spPr>
        <p:txBody>
          <a:bodyPr/>
          <a:lstStyle/>
          <a:p>
            <a:r>
              <a:rPr lang="en-US" sz="29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Mechanism of NAG Excretion in Urine</a:t>
            </a:r>
            <a:endParaRPr lang="en-US" sz="4700" dirty="0">
              <a:solidFill>
                <a:srgbClr val="800000"/>
              </a:solidFill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381000" y="1012567"/>
            <a:ext cx="8229600" cy="457200"/>
            <a:chOff x="381000" y="1010022"/>
            <a:chExt cx="8229600" cy="457200"/>
          </a:xfrm>
        </p:grpSpPr>
        <p:sp>
          <p:nvSpPr>
            <p:cNvPr id="11" name="AutoShape 2"/>
            <p:cNvSpPr>
              <a:spLocks noChangeArrowheads="1"/>
            </p:cNvSpPr>
            <p:nvPr/>
          </p:nvSpPr>
          <p:spPr bwMode="auto">
            <a:xfrm>
              <a:off x="381000" y="1010022"/>
              <a:ext cx="8229600" cy="457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81000" y="1038567"/>
              <a:ext cx="7543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 smtClean="0">
                  <a:solidFill>
                    <a:srgbClr val="FFFFCC"/>
                  </a:solidFill>
                  <a:latin typeface="Arial" charset="0"/>
                </a:rPr>
                <a:t>Glucose is reabsorbed at proximal tubules (PT) only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81000" y="1673825"/>
            <a:ext cx="8229600" cy="838200"/>
            <a:chOff x="381000" y="2019300"/>
            <a:chExt cx="8229600" cy="838200"/>
          </a:xfrm>
        </p:grpSpPr>
        <p:sp>
          <p:nvSpPr>
            <p:cNvPr id="15" name="AutoShape 2"/>
            <p:cNvSpPr>
              <a:spLocks noChangeArrowheads="1"/>
            </p:cNvSpPr>
            <p:nvPr/>
          </p:nvSpPr>
          <p:spPr bwMode="auto">
            <a:xfrm>
              <a:off x="381000" y="2019300"/>
              <a:ext cx="8229600" cy="838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81000" y="2115235"/>
              <a:ext cx="8077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 smtClean="0">
                  <a:solidFill>
                    <a:srgbClr val="FFFFCC"/>
                  </a:solidFill>
                  <a:latin typeface="Arial" charset="0"/>
                </a:rPr>
                <a:t>Long standing hyperglycemia leads to oxidative insult  to basement membrane of proximal tubule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81000" y="2716083"/>
            <a:ext cx="8229600" cy="838200"/>
            <a:chOff x="381000" y="3048000"/>
            <a:chExt cx="8229600" cy="838200"/>
          </a:xfrm>
        </p:grpSpPr>
        <p:sp>
          <p:nvSpPr>
            <p:cNvPr id="18" name="AutoShape 2"/>
            <p:cNvSpPr>
              <a:spLocks noChangeArrowheads="1"/>
            </p:cNvSpPr>
            <p:nvPr/>
          </p:nvSpPr>
          <p:spPr bwMode="auto">
            <a:xfrm>
              <a:off x="381000" y="3048000"/>
              <a:ext cx="8229600" cy="838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81000" y="3143935"/>
              <a:ext cx="7543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 smtClean="0">
                  <a:solidFill>
                    <a:srgbClr val="FFFFCC"/>
                  </a:solidFill>
                  <a:latin typeface="Arial" charset="0"/>
                </a:rPr>
                <a:t>NAG - increased physiological activity &amp; extensive participation in PT basement membrane repair 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81000" y="3758341"/>
            <a:ext cx="8229600" cy="838200"/>
            <a:chOff x="381000" y="3758341"/>
            <a:chExt cx="8229600" cy="838200"/>
          </a:xfrm>
        </p:grpSpPr>
        <p:sp>
          <p:nvSpPr>
            <p:cNvPr id="21" name="AutoShape 2"/>
            <p:cNvSpPr>
              <a:spLocks noChangeArrowheads="1"/>
            </p:cNvSpPr>
            <p:nvPr/>
          </p:nvSpPr>
          <p:spPr bwMode="auto">
            <a:xfrm>
              <a:off x="381000" y="3758341"/>
              <a:ext cx="8229600" cy="838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81000" y="3810000"/>
              <a:ext cx="8077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 smtClean="0">
                  <a:solidFill>
                    <a:srgbClr val="FFFFCC"/>
                  </a:solidFill>
                  <a:latin typeface="Arial" charset="0"/>
                </a:rPr>
                <a:t>Direct excretion in urine due to its high molecular weight and inability to cross glomerular barrier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81000" y="4800600"/>
            <a:ext cx="8229600" cy="838200"/>
            <a:chOff x="381000" y="4800600"/>
            <a:chExt cx="8229600" cy="838200"/>
          </a:xfrm>
        </p:grpSpPr>
        <p:sp>
          <p:nvSpPr>
            <p:cNvPr id="24" name="AutoShape 2"/>
            <p:cNvSpPr>
              <a:spLocks noChangeArrowheads="1"/>
            </p:cNvSpPr>
            <p:nvPr/>
          </p:nvSpPr>
          <p:spPr bwMode="auto">
            <a:xfrm>
              <a:off x="381000" y="4800600"/>
              <a:ext cx="8229600" cy="838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81000" y="4876800"/>
              <a:ext cx="8153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 smtClean="0">
                  <a:solidFill>
                    <a:srgbClr val="FFFFCC"/>
                  </a:solidFill>
                  <a:latin typeface="Arial" charset="0"/>
                </a:rPr>
                <a:t>Measurement of Urinary NAG will serve as non-invasive test to detect diabetic nephropathy in earliest stage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971" y="54429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Objectives</a:t>
            </a:r>
            <a:endParaRPr lang="en-US" sz="3200" b="1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57200" y="1219200"/>
            <a:ext cx="8229600" cy="838200"/>
            <a:chOff x="457200" y="1219200"/>
            <a:chExt cx="8229600" cy="838200"/>
          </a:xfrm>
        </p:grpSpPr>
        <p:sp>
          <p:nvSpPr>
            <p:cNvPr id="6" name="AutoShape 2"/>
            <p:cNvSpPr>
              <a:spLocks noChangeArrowheads="1"/>
            </p:cNvSpPr>
            <p:nvPr/>
          </p:nvSpPr>
          <p:spPr bwMode="auto">
            <a:xfrm>
              <a:off x="457200" y="1219200"/>
              <a:ext cx="8229600" cy="838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7200" y="1315135"/>
              <a:ext cx="7543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To validate urinary N-acetyl </a:t>
              </a:r>
              <a:r>
                <a:rPr lang="el-GR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β</a:t>
              </a:r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 D- </a:t>
              </a:r>
              <a:r>
                <a:rPr lang="en-US" sz="2000" dirty="0" err="1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glucosaminidase</a:t>
              </a:r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 (NAG) excretion as site specific early diagnostic biomarker</a:t>
              </a:r>
              <a:endParaRPr lang="en-US" sz="2000" dirty="0">
                <a:solidFill>
                  <a:srgbClr val="FFFFCC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57200" y="2438400"/>
            <a:ext cx="8229600" cy="990600"/>
            <a:chOff x="457200" y="2438400"/>
            <a:chExt cx="8229600" cy="990600"/>
          </a:xfrm>
        </p:grpSpPr>
        <p:sp>
          <p:nvSpPr>
            <p:cNvPr id="9" name="AutoShape 2"/>
            <p:cNvSpPr>
              <a:spLocks noChangeArrowheads="1"/>
            </p:cNvSpPr>
            <p:nvPr/>
          </p:nvSpPr>
          <p:spPr bwMode="auto">
            <a:xfrm>
              <a:off x="457200" y="2438400"/>
              <a:ext cx="8229600" cy="9906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7200" y="2596232"/>
              <a:ext cx="8001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000" dirty="0" smtClean="0">
                  <a:solidFill>
                    <a:srgbClr val="FFFFCC"/>
                  </a:solidFill>
                </a:rPr>
                <a:t>To measure the diagnostic accuracy of cutoff value of urinary NAG inT2DM patients with susceptibility to develop diabetic nephropathy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33400"/>
          </a:xfrm>
        </p:spPr>
        <p:txBody>
          <a:bodyPr/>
          <a:lstStyle/>
          <a:p>
            <a:r>
              <a:rPr lang="en-US" sz="29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Sample Collection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09600" y="3429000"/>
          <a:ext cx="7924800" cy="297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/>
                <a:gridCol w="3962400"/>
              </a:tblGrid>
              <a:tr h="717331">
                <a:tc>
                  <a:txBody>
                    <a:bodyPr/>
                    <a:lstStyle/>
                    <a:p>
                      <a:pPr marL="0" marR="0" lvl="0" indent="0" algn="l" defTabSz="9141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1.) Healthy controls </a:t>
                      </a:r>
                      <a:r>
                        <a:rPr lang="en-US" sz="1800" b="1" kern="1200" dirty="0" smtClean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(N=76)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5757">
                            <a:tint val="66000"/>
                            <a:satMod val="160000"/>
                          </a:srgbClr>
                        </a:gs>
                        <a:gs pos="50000">
                          <a:srgbClr val="FF5757">
                            <a:tint val="44500"/>
                            <a:satMod val="160000"/>
                          </a:srgbClr>
                        </a:gs>
                        <a:gs pos="100000">
                          <a:srgbClr val="FF575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2.) Normoalbuminuria with T2DM duration of 0-5 Yrs </a:t>
                      </a:r>
                      <a:r>
                        <a:rPr lang="en-US" sz="1800" b="1" kern="1200" dirty="0" smtClean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(N=81)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5757">
                            <a:tint val="66000"/>
                            <a:satMod val="160000"/>
                          </a:srgbClr>
                        </a:gs>
                        <a:gs pos="50000">
                          <a:srgbClr val="FF5757">
                            <a:tint val="44500"/>
                            <a:satMod val="160000"/>
                          </a:srgbClr>
                        </a:gs>
                        <a:gs pos="100000">
                          <a:srgbClr val="FF575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717331">
                <a:tc>
                  <a:txBody>
                    <a:bodyPr/>
                    <a:lstStyle/>
                    <a:p>
                      <a:pPr marL="0" marR="0" lvl="0" indent="0" algn="l" defTabSz="9141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3.) Normoalbuminuria with T2DM duration of 5-10 Yrs </a:t>
                      </a:r>
                      <a:r>
                        <a:rPr lang="en-US" sz="1800" b="1" kern="1200" dirty="0" smtClean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(N=38)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5757">
                            <a:tint val="66000"/>
                            <a:satMod val="160000"/>
                          </a:srgbClr>
                        </a:gs>
                        <a:gs pos="50000">
                          <a:srgbClr val="FF5757">
                            <a:tint val="44500"/>
                            <a:satMod val="160000"/>
                          </a:srgbClr>
                        </a:gs>
                        <a:gs pos="100000">
                          <a:srgbClr val="FF575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4.) Normoalbuminuria with T2DM duration of 10-15 Yrs </a:t>
                      </a:r>
                      <a:r>
                        <a:rPr lang="en-US" sz="1800" b="1" kern="1200" dirty="0" smtClean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(N=45) 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5757">
                            <a:tint val="66000"/>
                            <a:satMod val="160000"/>
                          </a:srgbClr>
                        </a:gs>
                        <a:gs pos="50000">
                          <a:srgbClr val="FF5757">
                            <a:tint val="44500"/>
                            <a:satMod val="160000"/>
                          </a:srgbClr>
                        </a:gs>
                        <a:gs pos="100000">
                          <a:srgbClr val="FF575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717331">
                <a:tc>
                  <a:txBody>
                    <a:bodyPr/>
                    <a:lstStyle/>
                    <a:p>
                      <a:pPr marL="0" marR="0" lvl="0" indent="0" algn="l" defTabSz="9141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5.) Normoalbuminuria with T2DM duration of 15-20 Yrs </a:t>
                      </a:r>
                      <a:r>
                        <a:rPr lang="en-US" sz="1800" b="1" kern="1200" dirty="0" smtClean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(N=30)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5757">
                            <a:tint val="66000"/>
                            <a:satMod val="160000"/>
                          </a:srgbClr>
                        </a:gs>
                        <a:gs pos="50000">
                          <a:srgbClr val="FF5757">
                            <a:tint val="44500"/>
                            <a:satMod val="160000"/>
                          </a:srgbClr>
                        </a:gs>
                        <a:gs pos="100000">
                          <a:srgbClr val="FF575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6.) T2DM with Microalbuminuria </a:t>
                      </a:r>
                      <a:r>
                        <a:rPr lang="en-US" sz="1800" b="1" kern="1200" dirty="0" smtClean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(N=71)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5757">
                            <a:tint val="66000"/>
                            <a:satMod val="160000"/>
                          </a:srgbClr>
                        </a:gs>
                        <a:gs pos="50000">
                          <a:srgbClr val="FF5757">
                            <a:tint val="44500"/>
                            <a:satMod val="160000"/>
                          </a:srgbClr>
                        </a:gs>
                        <a:gs pos="100000">
                          <a:srgbClr val="FF575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819807">
                <a:tc>
                  <a:txBody>
                    <a:bodyPr/>
                    <a:lstStyle/>
                    <a:p>
                      <a:pPr marL="0" marR="0" lvl="0" indent="0" algn="l" defTabSz="9141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7.) T2DM with Diabetic Nephropathy (DN) </a:t>
                      </a:r>
                      <a:r>
                        <a:rPr lang="en-US" sz="1800" b="1" kern="1200" dirty="0" smtClean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(N=100)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5757">
                            <a:tint val="66000"/>
                            <a:satMod val="160000"/>
                          </a:srgbClr>
                        </a:gs>
                        <a:gs pos="50000">
                          <a:srgbClr val="FF5757">
                            <a:tint val="44500"/>
                            <a:satMod val="160000"/>
                          </a:srgbClr>
                        </a:gs>
                        <a:gs pos="100000">
                          <a:srgbClr val="FF575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8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8.) Non Diabetic Nephropathy</a:t>
                      </a:r>
                      <a:r>
                        <a:rPr lang="en-US" sz="1800" b="1" kern="1200" dirty="0" smtClean="0">
                          <a:solidFill>
                            <a:srgbClr val="FFFFCC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(N=50)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5757">
                            <a:tint val="66000"/>
                            <a:satMod val="160000"/>
                          </a:srgbClr>
                        </a:gs>
                        <a:gs pos="50000">
                          <a:srgbClr val="FF5757">
                            <a:tint val="44500"/>
                            <a:satMod val="160000"/>
                          </a:srgbClr>
                        </a:gs>
                        <a:gs pos="100000">
                          <a:srgbClr val="FF5757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457200" y="1066800"/>
            <a:ext cx="8229600" cy="838200"/>
            <a:chOff x="457200" y="1143000"/>
            <a:chExt cx="8229600" cy="838200"/>
          </a:xfrm>
        </p:grpSpPr>
        <p:sp>
          <p:nvSpPr>
            <p:cNvPr id="6" name="AutoShape 2"/>
            <p:cNvSpPr>
              <a:spLocks noChangeArrowheads="1"/>
            </p:cNvSpPr>
            <p:nvPr/>
          </p:nvSpPr>
          <p:spPr bwMode="auto">
            <a:xfrm>
              <a:off x="457200" y="1143000"/>
              <a:ext cx="8229600" cy="838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9600" y="1219200"/>
              <a:ext cx="7543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The study was ethically approved by the Ethics Committee of the </a:t>
              </a:r>
              <a:r>
                <a:rPr lang="en-US" sz="2000" dirty="0" err="1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Muljibhai</a:t>
              </a:r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 Patel Urological Hospital, </a:t>
              </a:r>
              <a:r>
                <a:rPr lang="en-US" sz="2000" dirty="0" err="1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Nadiad</a:t>
              </a:r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, Gujarat, India.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57200" y="2133600"/>
            <a:ext cx="8229600" cy="838200"/>
            <a:chOff x="457200" y="2133600"/>
            <a:chExt cx="8229600" cy="838200"/>
          </a:xfrm>
        </p:grpSpPr>
        <p:sp>
          <p:nvSpPr>
            <p:cNvPr id="10" name="AutoShape 2"/>
            <p:cNvSpPr>
              <a:spLocks noChangeArrowheads="1"/>
            </p:cNvSpPr>
            <p:nvPr/>
          </p:nvSpPr>
          <p:spPr bwMode="auto">
            <a:xfrm>
              <a:off x="457200" y="2133600"/>
              <a:ext cx="8229600" cy="838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3400" y="2209800"/>
              <a:ext cx="7924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 Total</a:t>
              </a:r>
              <a:r>
                <a:rPr lang="en-US" sz="2000" b="1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b="1" dirty="0" smtClean="0">
                  <a:solidFill>
                    <a:srgbClr val="00FF00"/>
                  </a:solidFill>
                  <a:latin typeface="Arial" pitchFamily="34" charset="0"/>
                  <a:cs typeface="Arial" pitchFamily="34" charset="0"/>
                </a:rPr>
                <a:t>491</a:t>
              </a:r>
              <a:r>
                <a:rPr lang="en-US" sz="2000" b="1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patients attending the OPD of hospital from </a:t>
              </a:r>
              <a:r>
                <a:rPr lang="en-US" sz="2000" b="1" dirty="0" smtClean="0">
                  <a:solidFill>
                    <a:srgbClr val="00FF00"/>
                  </a:solidFill>
                  <a:latin typeface="Arial" pitchFamily="34" charset="0"/>
                  <a:cs typeface="Arial" pitchFamily="34" charset="0"/>
                </a:rPr>
                <a:t>December 2009 to September 2013</a:t>
              </a:r>
              <a:r>
                <a:rPr lang="en-US" sz="2000" b="1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were divided in eight groups as follow:</a:t>
              </a:r>
              <a:endParaRPr lang="en-US" sz="2000" dirty="0">
                <a:solidFill>
                  <a:srgbClr val="FFFFCC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533400"/>
          </a:xfrm>
        </p:spPr>
        <p:txBody>
          <a:bodyPr/>
          <a:lstStyle/>
          <a:p>
            <a:r>
              <a:rPr lang="en-US" sz="29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Sample Collection</a:t>
            </a:r>
            <a:endParaRPr lang="en-US" sz="2900" b="1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33400" y="1295400"/>
            <a:ext cx="8229600" cy="838200"/>
            <a:chOff x="533400" y="1295400"/>
            <a:chExt cx="8229600" cy="838200"/>
          </a:xfrm>
        </p:grpSpPr>
        <p:sp>
          <p:nvSpPr>
            <p:cNvPr id="5" name="AutoShape 2"/>
            <p:cNvSpPr>
              <a:spLocks noChangeArrowheads="1"/>
            </p:cNvSpPr>
            <p:nvPr/>
          </p:nvSpPr>
          <p:spPr bwMode="auto">
            <a:xfrm>
              <a:off x="533400" y="1295400"/>
              <a:ext cx="8229600" cy="838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3400" y="1391335"/>
              <a:ext cx="7543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67261" indent="-367261"/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Informed consent and detailed history were obtained from the</a:t>
              </a:r>
            </a:p>
            <a:p>
              <a:pPr marL="367261" indent="-367261"/>
              <a:r>
                <a:rPr lang="en-US" sz="2000" dirty="0" smtClean="0">
                  <a:solidFill>
                    <a:srgbClr val="FFFFCC"/>
                  </a:solidFill>
                  <a:latin typeface="Arial" pitchFamily="34" charset="0"/>
                  <a:cs typeface="Arial" pitchFamily="34" charset="0"/>
                </a:rPr>
                <a:t>subjects.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33400" y="2311400"/>
            <a:ext cx="8229600" cy="838200"/>
            <a:chOff x="533400" y="2311400"/>
            <a:chExt cx="8229600" cy="838200"/>
          </a:xfrm>
        </p:grpSpPr>
        <p:sp>
          <p:nvSpPr>
            <p:cNvPr id="8" name="AutoShape 2"/>
            <p:cNvSpPr>
              <a:spLocks noChangeArrowheads="1"/>
            </p:cNvSpPr>
            <p:nvPr/>
          </p:nvSpPr>
          <p:spPr bwMode="auto">
            <a:xfrm>
              <a:off x="533400" y="2311400"/>
              <a:ext cx="8229600" cy="838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33400" y="2407335"/>
              <a:ext cx="7543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000" dirty="0" smtClean="0">
                  <a:solidFill>
                    <a:srgbClr val="FFFFCC"/>
                  </a:solidFill>
                </a:rPr>
                <a:t>Serum (from plain vaccutainers) was separated from whole blood at 4</a:t>
              </a:r>
              <a:r>
                <a:rPr lang="en-US" sz="2000" baseline="30000" dirty="0" smtClean="0">
                  <a:solidFill>
                    <a:srgbClr val="FFFFCC"/>
                  </a:solidFill>
                </a:rPr>
                <a:t>o</a:t>
              </a:r>
              <a:r>
                <a:rPr lang="en-US" sz="2000" dirty="0" smtClean="0">
                  <a:solidFill>
                    <a:srgbClr val="FFFFCC"/>
                  </a:solidFill>
                </a:rPr>
                <a:t>C at 3000 rpm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33400" y="3327400"/>
            <a:ext cx="8229600" cy="838200"/>
            <a:chOff x="533400" y="3327400"/>
            <a:chExt cx="8229600" cy="838200"/>
          </a:xfrm>
        </p:grpSpPr>
        <p:sp>
          <p:nvSpPr>
            <p:cNvPr id="11" name="AutoShape 2"/>
            <p:cNvSpPr>
              <a:spLocks noChangeArrowheads="1"/>
            </p:cNvSpPr>
            <p:nvPr/>
          </p:nvSpPr>
          <p:spPr bwMode="auto">
            <a:xfrm>
              <a:off x="533400" y="3327400"/>
              <a:ext cx="8229600" cy="8382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3400" y="3423335"/>
              <a:ext cx="7543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000" dirty="0" smtClean="0">
                  <a:solidFill>
                    <a:srgbClr val="FFFFCC"/>
                  </a:solidFill>
                </a:rPr>
                <a:t>Fresh urine samples no more than delay of 4 hrs were used for enzyme assay and 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33400" y="4343400"/>
            <a:ext cx="8229600" cy="1644998"/>
            <a:chOff x="533400" y="4343400"/>
            <a:chExt cx="8229600" cy="1644998"/>
          </a:xfrm>
        </p:grpSpPr>
        <p:sp>
          <p:nvSpPr>
            <p:cNvPr id="14" name="AutoShape 2"/>
            <p:cNvSpPr>
              <a:spLocks noChangeArrowheads="1"/>
            </p:cNvSpPr>
            <p:nvPr/>
          </p:nvSpPr>
          <p:spPr bwMode="auto">
            <a:xfrm>
              <a:off x="533400" y="4343400"/>
              <a:ext cx="8229600" cy="124041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3400" y="4485369"/>
              <a:ext cx="7543800" cy="1503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000" dirty="0" smtClean="0">
                  <a:solidFill>
                    <a:srgbClr val="FFFFCC"/>
                  </a:solidFill>
                </a:rPr>
                <a:t>Aliquots of urine samples (with 0.05% sodium </a:t>
              </a:r>
              <a:r>
                <a:rPr lang="en-US" sz="2000" dirty="0" err="1" smtClean="0">
                  <a:solidFill>
                    <a:srgbClr val="FFFFCC"/>
                  </a:solidFill>
                </a:rPr>
                <a:t>azide</a:t>
              </a:r>
              <a:r>
                <a:rPr lang="en-US" sz="2000" dirty="0" smtClean="0">
                  <a:solidFill>
                    <a:srgbClr val="FFFFCC"/>
                  </a:solidFill>
                </a:rPr>
                <a:t> as preservative to avoid bacterial growth) were stored at -20</a:t>
              </a:r>
              <a:r>
                <a:rPr lang="en-US" sz="2000" baseline="30000" dirty="0" smtClean="0">
                  <a:solidFill>
                    <a:srgbClr val="FFFFCC"/>
                  </a:solidFill>
                </a:rPr>
                <a:t>o</a:t>
              </a:r>
              <a:r>
                <a:rPr lang="en-US" sz="2000" dirty="0" smtClean="0">
                  <a:solidFill>
                    <a:srgbClr val="FFFFCC"/>
                  </a:solidFill>
                </a:rPr>
                <a:t>C for further analysis.</a:t>
              </a:r>
              <a:endParaRPr lang="en-US" sz="2000" dirty="0">
                <a:solidFill>
                  <a:srgbClr val="FFFFCC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33400"/>
          </a:xfrm>
        </p:spPr>
        <p:txBody>
          <a:bodyPr/>
          <a:lstStyle/>
          <a:p>
            <a:r>
              <a:rPr lang="en-US" sz="29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Anthropometric Data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762000" y="5997714"/>
            <a:ext cx="8229600" cy="707886"/>
          </a:xfrm>
          <a:prstGeom prst="rect">
            <a:avLst/>
          </a:prstGeom>
          <a:gradFill flip="none" rotWithShape="1">
            <a:gsLst>
              <a:gs pos="0">
                <a:srgbClr val="FF5353">
                  <a:tint val="66000"/>
                  <a:satMod val="160000"/>
                </a:srgbClr>
              </a:gs>
              <a:gs pos="50000">
                <a:srgbClr val="FF5353">
                  <a:tint val="44500"/>
                  <a:satMod val="160000"/>
                </a:srgbClr>
              </a:gs>
              <a:gs pos="100000">
                <a:srgbClr val="FF5353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The results are expressed as </a:t>
            </a:r>
            <a:r>
              <a:rPr kumimoji="0" lang="en-US" sz="10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Mean</a:t>
            </a:r>
            <a:r>
              <a:rPr kumimoji="0" lang="en-US" sz="1000" b="1" i="0" u="sng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+</a:t>
            </a:r>
            <a:r>
              <a:rPr kumimoji="0" lang="en-US" sz="10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SE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  and p&lt;0.05 is considered significant </a:t>
            </a: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a-Compared with control  	                     b- Compared with 0-5 yrs T2DM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Arial" pitchFamily="34" charset="0"/>
              </a:rPr>
              <a:t>	                  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c- Compared with 5-10 yrs T2DM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d- Compared with 10-15 yrs T2DM</a:t>
            </a:r>
            <a:r>
              <a:rPr kumimoji="0" lang="en-US" sz="1000" b="1" i="0" u="none" strike="noStrike" cap="none" normalizeH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Arial" pitchFamily="34" charset="0"/>
              </a:rPr>
              <a:t>                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e- Compared with 15-20 yrs T2DM </a:t>
            </a:r>
            <a:r>
              <a:rPr lang="en-US" sz="1000" b="1" dirty="0" smtClean="0">
                <a:solidFill>
                  <a:srgbClr val="800000"/>
                </a:solidFill>
                <a:ea typeface="Times New Roman" pitchFamily="18" charset="0"/>
                <a:cs typeface="Times New Roman" pitchFamily="18" charset="0"/>
              </a:rPr>
              <a:t>               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f- Compared with Microalbuminuria	</a:t>
            </a: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g-Compared with Diabetic Nephropathy </a:t>
            </a:r>
            <a:r>
              <a:rPr kumimoji="0" lang="en-US" sz="1000" b="1" i="0" u="none" strike="noStrike" cap="none" normalizeH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NS-Non Significant</a:t>
            </a: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cs typeface="Arial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103800" y="838200"/>
          <a:ext cx="8964000" cy="1209294"/>
        </p:xfrm>
        <a:graphic>
          <a:graphicData uri="http://schemas.openxmlformats.org/drawingml/2006/table">
            <a:tbl>
              <a:tblPr/>
              <a:tblGrid>
                <a:gridCol w="960171"/>
                <a:gridCol w="713703"/>
                <a:gridCol w="834849"/>
                <a:gridCol w="834849"/>
                <a:gridCol w="834849"/>
                <a:gridCol w="834849"/>
                <a:gridCol w="834849"/>
                <a:gridCol w="986634"/>
                <a:gridCol w="1062531"/>
                <a:gridCol w="1066716"/>
              </a:tblGrid>
              <a:tr h="384705"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 smtClean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Anthropometric Data</a:t>
                      </a:r>
                      <a:endParaRPr lang="en-US" sz="1150" b="1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0099">
                            <a:shade val="30000"/>
                            <a:satMod val="115000"/>
                          </a:srgbClr>
                        </a:gs>
                        <a:gs pos="50000">
                          <a:srgbClr val="000099">
                            <a:shade val="67500"/>
                            <a:satMod val="115000"/>
                          </a:srgbClr>
                        </a:gs>
                        <a:gs pos="100000">
                          <a:srgbClr val="000099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pPr marL="0" marR="0" indent="0" algn="ctr" defTabSz="91418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 smtClean="0">
                        <a:solidFill>
                          <a:srgbClr val="FFFFCC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0099">
                            <a:shade val="30000"/>
                            <a:satMod val="115000"/>
                          </a:srgbClr>
                        </a:gs>
                        <a:gs pos="50000">
                          <a:srgbClr val="000099">
                            <a:shade val="67500"/>
                            <a:satMod val="115000"/>
                          </a:srgbClr>
                        </a:gs>
                        <a:gs pos="100000">
                          <a:srgbClr val="000099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18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kern="1200" dirty="0" smtClean="0">
                          <a:solidFill>
                            <a:srgbClr val="FFFF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Control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0099">
                            <a:shade val="30000"/>
                            <a:satMod val="115000"/>
                          </a:srgbClr>
                        </a:gs>
                        <a:gs pos="50000">
                          <a:srgbClr val="000099">
                            <a:shade val="67500"/>
                            <a:satMod val="115000"/>
                          </a:srgbClr>
                        </a:gs>
                        <a:gs pos="100000">
                          <a:srgbClr val="000099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marL="0" marR="0" algn="ctr" defTabSz="91418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kern="1200" dirty="0" smtClean="0">
                          <a:solidFill>
                            <a:srgbClr val="FFFF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Type </a:t>
                      </a:r>
                      <a:r>
                        <a:rPr lang="en-US" sz="1150" b="1" kern="1200" dirty="0">
                          <a:solidFill>
                            <a:srgbClr val="FFFF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2 Diabetes </a:t>
                      </a:r>
                      <a:r>
                        <a:rPr lang="en-US" sz="1150" b="1" kern="1200" dirty="0" smtClean="0">
                          <a:solidFill>
                            <a:srgbClr val="FFFF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(T2DM) </a:t>
                      </a:r>
                      <a:r>
                        <a:rPr lang="en-US" sz="1150" b="1" kern="1200" dirty="0">
                          <a:solidFill>
                            <a:srgbClr val="FFFF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with Normoalbuminuria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0099">
                            <a:shade val="30000"/>
                            <a:satMod val="115000"/>
                          </a:srgbClr>
                        </a:gs>
                        <a:gs pos="50000">
                          <a:srgbClr val="000099">
                            <a:shade val="67500"/>
                            <a:satMod val="115000"/>
                          </a:srgbClr>
                        </a:gs>
                        <a:gs pos="100000">
                          <a:srgbClr val="000099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defTabSz="91418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50" b="1" kern="1200" dirty="0">
                        <a:solidFill>
                          <a:srgbClr val="FFFFCC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defTabSz="91418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kern="1200" dirty="0">
                          <a:solidFill>
                            <a:srgbClr val="FFFF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Type 2 Diabetes with Micro</a:t>
                      </a:r>
                    </a:p>
                    <a:p>
                      <a:pPr marL="0" marR="0" algn="ctr" defTabSz="91418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kern="1200" dirty="0">
                          <a:solidFill>
                            <a:srgbClr val="FFFF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albuminuria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0099">
                            <a:shade val="30000"/>
                            <a:satMod val="115000"/>
                          </a:srgbClr>
                        </a:gs>
                        <a:gs pos="50000">
                          <a:srgbClr val="000099">
                            <a:shade val="67500"/>
                            <a:satMod val="115000"/>
                          </a:srgbClr>
                        </a:gs>
                        <a:gs pos="100000">
                          <a:srgbClr val="000099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algn="ctr" defTabSz="91418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50" b="1" kern="1200" dirty="0">
                        <a:solidFill>
                          <a:srgbClr val="FFFFCC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defTabSz="91418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kern="1200" dirty="0">
                          <a:solidFill>
                            <a:srgbClr val="FFFF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Diabetic Nephropathy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0099">
                            <a:shade val="30000"/>
                            <a:satMod val="115000"/>
                          </a:srgbClr>
                        </a:gs>
                        <a:gs pos="50000">
                          <a:srgbClr val="000099">
                            <a:shade val="67500"/>
                            <a:satMod val="115000"/>
                          </a:srgbClr>
                        </a:gs>
                        <a:gs pos="100000">
                          <a:srgbClr val="000099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algn="ctr" defTabSz="91418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50" b="1" kern="1200" dirty="0">
                        <a:solidFill>
                          <a:srgbClr val="FFFFCC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defTabSz="91418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kern="1200" dirty="0">
                          <a:solidFill>
                            <a:srgbClr val="FFFF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Non Diabetic</a:t>
                      </a:r>
                    </a:p>
                    <a:p>
                      <a:pPr marL="0" marR="0" algn="ctr" defTabSz="91418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kern="1200" dirty="0">
                          <a:solidFill>
                            <a:srgbClr val="FFFF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Nephropathy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0099">
                            <a:shade val="30000"/>
                            <a:satMod val="115000"/>
                          </a:srgbClr>
                        </a:gs>
                        <a:gs pos="50000">
                          <a:srgbClr val="000099">
                            <a:shade val="67500"/>
                            <a:satMod val="115000"/>
                          </a:srgbClr>
                        </a:gs>
                        <a:gs pos="100000">
                          <a:srgbClr val="000099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602692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18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kern="1200" dirty="0">
                          <a:solidFill>
                            <a:srgbClr val="FFFF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0-5 </a:t>
                      </a:r>
                      <a:endParaRPr lang="en-US" sz="1150" b="1" kern="1200" dirty="0" smtClean="0">
                        <a:solidFill>
                          <a:srgbClr val="FFFFCC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defTabSz="91418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kern="1200" dirty="0" smtClean="0">
                          <a:solidFill>
                            <a:srgbClr val="FFFF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Yrs</a:t>
                      </a:r>
                      <a:endParaRPr lang="en-US" sz="1150" b="1" kern="1200" dirty="0">
                        <a:solidFill>
                          <a:srgbClr val="FFFFCC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0099">
                            <a:shade val="30000"/>
                            <a:satMod val="115000"/>
                          </a:srgbClr>
                        </a:gs>
                        <a:gs pos="50000">
                          <a:srgbClr val="000099">
                            <a:shade val="67500"/>
                            <a:satMod val="115000"/>
                          </a:srgbClr>
                        </a:gs>
                        <a:gs pos="100000">
                          <a:srgbClr val="000099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 defTabSz="91418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kern="1200" dirty="0">
                          <a:solidFill>
                            <a:srgbClr val="FFFF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5-10 </a:t>
                      </a:r>
                      <a:endParaRPr lang="en-US" sz="1150" b="1" kern="1200" dirty="0" smtClean="0">
                        <a:solidFill>
                          <a:srgbClr val="FFFFCC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defTabSz="91418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kern="1200" dirty="0" smtClean="0">
                          <a:solidFill>
                            <a:srgbClr val="FFFF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Yrs</a:t>
                      </a:r>
                      <a:endParaRPr lang="en-US" sz="1150" b="1" kern="1200" dirty="0">
                        <a:solidFill>
                          <a:srgbClr val="FFFFCC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0099">
                            <a:shade val="30000"/>
                            <a:satMod val="115000"/>
                          </a:srgbClr>
                        </a:gs>
                        <a:gs pos="50000">
                          <a:srgbClr val="000099">
                            <a:shade val="67500"/>
                            <a:satMod val="115000"/>
                          </a:srgbClr>
                        </a:gs>
                        <a:gs pos="100000">
                          <a:srgbClr val="000099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 defTabSz="91418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kern="1200" dirty="0">
                          <a:solidFill>
                            <a:srgbClr val="FFFF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10-15 </a:t>
                      </a:r>
                      <a:endParaRPr lang="en-US" sz="1150" b="1" kern="1200" dirty="0" smtClean="0">
                        <a:solidFill>
                          <a:srgbClr val="FFFFCC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defTabSz="91418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kern="1200" dirty="0" smtClean="0">
                          <a:solidFill>
                            <a:srgbClr val="FFFF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Yrs</a:t>
                      </a:r>
                      <a:endParaRPr lang="en-US" sz="1150" b="1" kern="1200" dirty="0">
                        <a:solidFill>
                          <a:srgbClr val="FFFFCC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0099">
                            <a:shade val="30000"/>
                            <a:satMod val="115000"/>
                          </a:srgbClr>
                        </a:gs>
                        <a:gs pos="50000">
                          <a:srgbClr val="000099">
                            <a:shade val="67500"/>
                            <a:satMod val="115000"/>
                          </a:srgbClr>
                        </a:gs>
                        <a:gs pos="100000">
                          <a:srgbClr val="000099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 defTabSz="91418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kern="1200" dirty="0">
                          <a:solidFill>
                            <a:srgbClr val="FFFF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15-20 </a:t>
                      </a:r>
                      <a:endParaRPr lang="en-US" sz="1150" b="1" kern="1200" dirty="0" smtClean="0">
                        <a:solidFill>
                          <a:srgbClr val="FFFFCC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 defTabSz="91418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kern="1200" dirty="0" smtClean="0">
                          <a:solidFill>
                            <a:srgbClr val="FFFFCC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Yrs</a:t>
                      </a:r>
                      <a:endParaRPr lang="en-US" sz="1150" b="1" kern="1200" dirty="0">
                        <a:solidFill>
                          <a:srgbClr val="FFFFCC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0099">
                            <a:shade val="30000"/>
                            <a:satMod val="115000"/>
                          </a:srgbClr>
                        </a:gs>
                        <a:gs pos="50000">
                          <a:srgbClr val="000099">
                            <a:shade val="67500"/>
                            <a:satMod val="115000"/>
                          </a:srgbClr>
                        </a:gs>
                        <a:gs pos="100000">
                          <a:srgbClr val="000099">
                            <a:shade val="100000"/>
                            <a:satMod val="115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3808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 smtClean="0">
                          <a:latin typeface="+mn-lt"/>
                          <a:ea typeface="Times New Roman"/>
                          <a:cs typeface="Times New Roman"/>
                        </a:rPr>
                        <a:t>Number of Patients</a:t>
                      </a:r>
                      <a:endParaRPr lang="en-US" sz="115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50000"/>
                            <a:lumOff val="50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49000"/>
                          </a:schemeClr>
                        </a:gs>
                        <a:gs pos="95000">
                          <a:schemeClr val="accent5">
                            <a:lumMod val="60000"/>
                            <a:alpha val="53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5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50000"/>
                            <a:lumOff val="50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49000"/>
                          </a:schemeClr>
                        </a:gs>
                        <a:gs pos="95000">
                          <a:schemeClr val="accent5">
                            <a:lumMod val="60000"/>
                            <a:alpha val="53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76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50000"/>
                            <a:lumOff val="50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49000"/>
                          </a:schemeClr>
                        </a:gs>
                        <a:gs pos="95000">
                          <a:schemeClr val="accent5">
                            <a:lumMod val="60000"/>
                            <a:alpha val="53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81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50000"/>
                            <a:lumOff val="50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49000"/>
                          </a:schemeClr>
                        </a:gs>
                        <a:gs pos="95000">
                          <a:schemeClr val="accent5">
                            <a:lumMod val="60000"/>
                            <a:alpha val="53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38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50000"/>
                            <a:lumOff val="50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49000"/>
                          </a:schemeClr>
                        </a:gs>
                        <a:gs pos="95000">
                          <a:schemeClr val="accent5">
                            <a:lumMod val="60000"/>
                            <a:alpha val="53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45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50000"/>
                            <a:lumOff val="50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49000"/>
                          </a:schemeClr>
                        </a:gs>
                        <a:gs pos="95000">
                          <a:schemeClr val="accent5">
                            <a:lumMod val="60000"/>
                            <a:alpha val="53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30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50000"/>
                            <a:lumOff val="50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49000"/>
                          </a:schemeClr>
                        </a:gs>
                        <a:gs pos="95000">
                          <a:schemeClr val="accent5">
                            <a:lumMod val="60000"/>
                            <a:alpha val="53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71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50000"/>
                            <a:lumOff val="50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49000"/>
                          </a:schemeClr>
                        </a:gs>
                        <a:gs pos="95000">
                          <a:schemeClr val="accent5">
                            <a:lumMod val="60000"/>
                            <a:alpha val="53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50000"/>
                            <a:lumOff val="50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49000"/>
                          </a:schemeClr>
                        </a:gs>
                        <a:gs pos="95000">
                          <a:schemeClr val="accent5">
                            <a:lumMod val="60000"/>
                            <a:alpha val="53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50000"/>
                            <a:lumOff val="50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49000"/>
                          </a:schemeClr>
                        </a:gs>
                        <a:gs pos="95000">
                          <a:schemeClr val="accent5">
                            <a:lumMod val="60000"/>
                            <a:alpha val="53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03800" y="2090778"/>
          <a:ext cx="8964000" cy="209196"/>
        </p:xfrm>
        <a:graphic>
          <a:graphicData uri="http://schemas.openxmlformats.org/drawingml/2006/table">
            <a:tbl>
              <a:tblPr/>
              <a:tblGrid>
                <a:gridCol w="960171"/>
                <a:gridCol w="713703"/>
                <a:gridCol w="834849"/>
                <a:gridCol w="834849"/>
                <a:gridCol w="834849"/>
                <a:gridCol w="834849"/>
                <a:gridCol w="834849"/>
                <a:gridCol w="986634"/>
                <a:gridCol w="1062531"/>
                <a:gridCol w="1066716"/>
              </a:tblGrid>
              <a:tr h="209196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 smtClean="0">
                          <a:latin typeface="+mn-lt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115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5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58.42</a:t>
                      </a:r>
                      <a:r>
                        <a:rPr lang="en-US" sz="1150" b="1" u="sng" dirty="0">
                          <a:latin typeface="+mn-lt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1.2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56.94</a:t>
                      </a:r>
                      <a:r>
                        <a:rPr lang="en-US" sz="1150" b="1" u="sng" dirty="0">
                          <a:latin typeface="+mn-lt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 1.3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59.13+1.8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56.84+1.8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57.60+1.8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57.96</a:t>
                      </a:r>
                      <a:r>
                        <a:rPr lang="en-US" sz="1150" b="1" u="sng" dirty="0">
                          <a:latin typeface="+mn-lt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1.1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57.49 </a:t>
                      </a:r>
                      <a:r>
                        <a:rPr lang="en-US" sz="1150" b="1" u="sng" dirty="0">
                          <a:latin typeface="+mn-lt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 1.1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60.02 </a:t>
                      </a:r>
                      <a:r>
                        <a:rPr lang="en-US" sz="1150" b="1" u="sng" dirty="0">
                          <a:latin typeface="+mn-lt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 1.4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103800" y="2343258"/>
          <a:ext cx="8964000" cy="201549"/>
        </p:xfrm>
        <a:graphic>
          <a:graphicData uri="http://schemas.openxmlformats.org/drawingml/2006/table">
            <a:tbl>
              <a:tblPr/>
              <a:tblGrid>
                <a:gridCol w="960171"/>
                <a:gridCol w="713703"/>
                <a:gridCol w="834849"/>
                <a:gridCol w="834849"/>
                <a:gridCol w="834849"/>
                <a:gridCol w="834849"/>
                <a:gridCol w="834849"/>
                <a:gridCol w="986634"/>
                <a:gridCol w="1062531"/>
                <a:gridCol w="1066716"/>
              </a:tblGrid>
              <a:tr h="183808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Gender (F/M)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36/40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35/46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20/18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>
                          <a:latin typeface="+mn-lt"/>
                          <a:ea typeface="Times New Roman"/>
                          <a:cs typeface="Times New Roman"/>
                        </a:rPr>
                        <a:t>13/32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>
                          <a:latin typeface="+mn-lt"/>
                          <a:ea typeface="Times New Roman"/>
                          <a:cs typeface="Times New Roman"/>
                        </a:rPr>
                        <a:t>12/18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38/33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42/58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29/21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03800" y="2588091"/>
          <a:ext cx="8964000" cy="806196"/>
        </p:xfrm>
        <a:graphic>
          <a:graphicData uri="http://schemas.openxmlformats.org/drawingml/2006/table">
            <a:tbl>
              <a:tblPr/>
              <a:tblGrid>
                <a:gridCol w="960171"/>
                <a:gridCol w="713703"/>
                <a:gridCol w="834849"/>
                <a:gridCol w="834849"/>
                <a:gridCol w="834849"/>
                <a:gridCol w="834849"/>
                <a:gridCol w="834849"/>
                <a:gridCol w="986634"/>
                <a:gridCol w="1062531"/>
                <a:gridCol w="1066716"/>
              </a:tblGrid>
              <a:tr h="786499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50" b="1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BMI (Kg/m</a:t>
                      </a:r>
                      <a:r>
                        <a:rPr lang="en-US" sz="1150" b="1" baseline="30000" dirty="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500" marR="4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21.29</a:t>
                      </a:r>
                      <a:r>
                        <a:rPr lang="en-US" sz="1150" b="1" u="sng" dirty="0">
                          <a:latin typeface="+mn-lt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0.3</a:t>
                      </a:r>
                    </a:p>
                  </a:txBody>
                  <a:tcPr marL="43500" marR="4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27.83</a:t>
                      </a:r>
                      <a:r>
                        <a:rPr lang="en-US" sz="1150" b="1" u="sng" dirty="0">
                          <a:latin typeface="+mn-lt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0.5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      a</a:t>
                      </a:r>
                      <a:r>
                        <a:rPr lang="en-US" sz="1150" b="1" baseline="30000" dirty="0">
                          <a:latin typeface="+mn-lt"/>
                          <a:ea typeface="Times New Roman"/>
                          <a:cs typeface="Times New Roman"/>
                        </a:rPr>
                        <a:t> NS</a:t>
                      </a:r>
                      <a:endParaRPr lang="en-US" sz="115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500" marR="4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26.52</a:t>
                      </a:r>
                      <a:r>
                        <a:rPr lang="en-US" sz="1150" b="1" u="sng" dirty="0">
                          <a:latin typeface="+mn-lt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0.7 a </a:t>
                      </a:r>
                      <a:r>
                        <a:rPr lang="en-US" sz="1150" b="1" baseline="30000" dirty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 b </a:t>
                      </a:r>
                      <a:r>
                        <a:rPr lang="en-US" sz="1150" b="1" baseline="30000" dirty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endParaRPr lang="en-US" sz="115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500" marR="4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25.77</a:t>
                      </a:r>
                      <a:r>
                        <a:rPr lang="en-US" sz="1150" b="1" u="sng" dirty="0">
                          <a:latin typeface="+mn-lt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0.5 </a:t>
                      </a:r>
                      <a:endParaRPr lang="en-US" sz="1150" b="1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 smtClean="0">
                          <a:latin typeface="+mn-lt"/>
                          <a:ea typeface="Times New Roman"/>
                          <a:cs typeface="Times New Roman"/>
                        </a:rPr>
                        <a:t>a </a:t>
                      </a:r>
                      <a:r>
                        <a:rPr lang="en-US" sz="1150" b="1" baseline="30000" dirty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 b </a:t>
                      </a:r>
                      <a:r>
                        <a:rPr lang="en-US" sz="1150" b="1" baseline="30000" dirty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endParaRPr lang="en-US" sz="1150" b="1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c </a:t>
                      </a:r>
                      <a:r>
                        <a:rPr lang="en-US" sz="1150" b="1" baseline="30000" dirty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endParaRPr lang="en-US" sz="115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500" marR="4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26.31</a:t>
                      </a:r>
                      <a:r>
                        <a:rPr lang="en-US" sz="1150" b="1" u="sng" dirty="0">
                          <a:latin typeface="+mn-lt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0.9 a </a:t>
                      </a:r>
                      <a:r>
                        <a:rPr lang="en-US" sz="1150" b="1" baseline="30000" dirty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 b </a:t>
                      </a:r>
                      <a:r>
                        <a:rPr lang="en-US" sz="1150" b="1" baseline="30000" dirty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endParaRPr lang="en-US" sz="1150" b="1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c </a:t>
                      </a:r>
                      <a:r>
                        <a:rPr lang="en-US" sz="1150" b="1" baseline="30000" dirty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 d </a:t>
                      </a:r>
                      <a:r>
                        <a:rPr lang="en-US" sz="1150" b="1" baseline="30000" dirty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endParaRPr lang="en-US" sz="115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500" marR="4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    24.92</a:t>
                      </a:r>
                      <a:r>
                        <a:rPr lang="en-US" sz="1150" b="1" u="sng" dirty="0">
                          <a:latin typeface="+mn-lt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0.5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a </a:t>
                      </a:r>
                      <a:r>
                        <a:rPr lang="en-US" sz="1150" b="1" baseline="30000" dirty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 b </a:t>
                      </a:r>
                      <a:r>
                        <a:rPr lang="en-US" sz="1150" b="1" baseline="30000" dirty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endParaRPr lang="en-US" sz="1150" b="1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c </a:t>
                      </a:r>
                      <a:r>
                        <a:rPr lang="en-US" sz="1150" b="1" baseline="30000" dirty="0" err="1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r>
                        <a:rPr lang="en-US" sz="1150" b="1" dirty="0" err="1">
                          <a:latin typeface="+mn-lt"/>
                          <a:ea typeface="Times New Roman"/>
                          <a:cs typeface="Times New Roman"/>
                        </a:rPr>
                        <a:t>d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50" b="1" baseline="30000" dirty="0" err="1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r>
                        <a:rPr lang="en-US" sz="1150" b="1" dirty="0" err="1">
                          <a:latin typeface="+mn-lt"/>
                          <a:ea typeface="Times New Roman"/>
                          <a:cs typeface="Times New Roman"/>
                        </a:rPr>
                        <a:t>e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50" b="1" baseline="30000" dirty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endParaRPr lang="en-US" sz="115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500" marR="4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24.91 </a:t>
                      </a:r>
                      <a:r>
                        <a:rPr lang="en-US" sz="1150" b="1" u="sng" dirty="0">
                          <a:latin typeface="+mn-lt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 0.3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a </a:t>
                      </a:r>
                      <a:r>
                        <a:rPr lang="en-US" sz="1150" b="1" baseline="30000" dirty="0" err="1" smtClean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r>
                        <a:rPr lang="en-US" sz="1150" b="1" dirty="0" err="1" smtClean="0">
                          <a:latin typeface="+mn-lt"/>
                          <a:ea typeface="Times New Roman"/>
                          <a:cs typeface="Times New Roman"/>
                        </a:rPr>
                        <a:t>b</a:t>
                      </a:r>
                      <a:r>
                        <a:rPr lang="en-US" sz="1150" b="1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50" b="1" baseline="30000" dirty="0" smtClean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endParaRPr lang="en-US" sz="1150" b="1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 smtClean="0">
                          <a:latin typeface="+mn-lt"/>
                          <a:ea typeface="Times New Roman"/>
                          <a:cs typeface="Times New Roman"/>
                        </a:rPr>
                        <a:t>c </a:t>
                      </a:r>
                      <a:r>
                        <a:rPr lang="en-US" sz="1150" b="1" baseline="30000" dirty="0" err="1" smtClean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r>
                        <a:rPr lang="en-US" sz="1150" b="1" dirty="0" err="1" smtClean="0">
                          <a:latin typeface="+mn-lt"/>
                          <a:ea typeface="Times New Roman"/>
                          <a:cs typeface="Times New Roman"/>
                        </a:rPr>
                        <a:t>d</a:t>
                      </a:r>
                      <a:r>
                        <a:rPr lang="en-US" sz="1150" b="1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50" b="1" baseline="30000" dirty="0" err="1" smtClean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r>
                        <a:rPr lang="en-US" sz="1150" b="1" dirty="0" err="1" smtClean="0">
                          <a:latin typeface="+mn-lt"/>
                          <a:ea typeface="Times New Roman"/>
                          <a:cs typeface="Times New Roman"/>
                        </a:rPr>
                        <a:t>e</a:t>
                      </a:r>
                      <a:r>
                        <a:rPr lang="en-US" sz="1150" b="1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50" b="1" baseline="30000" dirty="0" smtClean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endParaRPr lang="en-US" sz="1150" b="1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f </a:t>
                      </a:r>
                      <a:r>
                        <a:rPr lang="en-US" sz="1150" b="1" baseline="30000" dirty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endParaRPr lang="en-US" sz="115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500" marR="4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   23.62 </a:t>
                      </a:r>
                      <a:r>
                        <a:rPr lang="en-US" sz="1150" b="1" u="sng" dirty="0">
                          <a:latin typeface="+mn-lt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 0.8 </a:t>
                      </a:r>
                      <a:r>
                        <a:rPr lang="en-US" sz="1150" b="1" baseline="30000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 smtClean="0">
                          <a:latin typeface="+mn-lt"/>
                          <a:ea typeface="Times New Roman"/>
                          <a:cs typeface="Times New Roman"/>
                        </a:rPr>
                        <a:t>  a </a:t>
                      </a:r>
                      <a:r>
                        <a:rPr lang="en-US" sz="1150" b="1" baseline="30000" dirty="0" smtClean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r>
                        <a:rPr lang="en-US" sz="1150" b="1" dirty="0" smtClean="0">
                          <a:latin typeface="+mn-lt"/>
                          <a:ea typeface="Times New Roman"/>
                          <a:cs typeface="Times New Roman"/>
                        </a:rPr>
                        <a:t> a </a:t>
                      </a:r>
                      <a:r>
                        <a:rPr lang="en-US" sz="1150" b="1" baseline="30000" dirty="0" err="1" smtClean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r>
                        <a:rPr lang="en-US" sz="1150" b="1" dirty="0" err="1" smtClean="0">
                          <a:latin typeface="+mn-lt"/>
                          <a:ea typeface="Times New Roman"/>
                          <a:cs typeface="Times New Roman"/>
                        </a:rPr>
                        <a:t>b</a:t>
                      </a:r>
                      <a:r>
                        <a:rPr lang="en-US" sz="1150" b="1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50" b="1" baseline="30000" dirty="0" smtClean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endParaRPr lang="en-US" sz="1150" b="1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 smtClean="0">
                          <a:latin typeface="+mn-lt"/>
                          <a:ea typeface="Times New Roman"/>
                          <a:cs typeface="Times New Roman"/>
                        </a:rPr>
                        <a:t>c </a:t>
                      </a:r>
                      <a:r>
                        <a:rPr lang="en-US" sz="1150" b="1" baseline="30000" dirty="0" err="1" smtClean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r>
                        <a:rPr lang="en-US" sz="1150" b="1" dirty="0" err="1" smtClean="0">
                          <a:latin typeface="+mn-lt"/>
                          <a:ea typeface="Times New Roman"/>
                          <a:cs typeface="Times New Roman"/>
                        </a:rPr>
                        <a:t>d</a:t>
                      </a:r>
                      <a:r>
                        <a:rPr lang="en-US" sz="1150" b="1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50" b="1" baseline="30000" dirty="0" err="1" smtClean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r>
                        <a:rPr lang="en-US" sz="1150" b="1" dirty="0" err="1" smtClean="0">
                          <a:latin typeface="+mn-lt"/>
                          <a:ea typeface="Times New Roman"/>
                          <a:cs typeface="Times New Roman"/>
                        </a:rPr>
                        <a:t>e</a:t>
                      </a:r>
                      <a:r>
                        <a:rPr lang="en-US" sz="1150" b="1" dirty="0" smtClean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50" b="1" baseline="30000" dirty="0" smtClean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 smtClean="0">
                          <a:latin typeface="+mn-lt"/>
                          <a:ea typeface="Times New Roman"/>
                          <a:cs typeface="Times New Roman"/>
                        </a:rPr>
                        <a:t> f </a:t>
                      </a:r>
                      <a:r>
                        <a:rPr lang="en-US" sz="1150" b="1" baseline="30000" dirty="0" err="1" smtClean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r>
                        <a:rPr lang="en-US" sz="1150" b="1" dirty="0" err="1" smtClean="0">
                          <a:latin typeface="+mn-lt"/>
                          <a:ea typeface="Times New Roman"/>
                          <a:cs typeface="Times New Roman"/>
                        </a:rPr>
                        <a:t>g</a:t>
                      </a:r>
                      <a:r>
                        <a:rPr lang="en-US" sz="1150" b="1" baseline="30000" dirty="0" err="1" smtClean="0">
                          <a:latin typeface="+mn-lt"/>
                          <a:ea typeface="Times New Roman"/>
                          <a:cs typeface="Times New Roman"/>
                        </a:rPr>
                        <a:t>NS</a:t>
                      </a:r>
                      <a:endParaRPr lang="en-US" sz="115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500" marR="4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103800" y="3437569"/>
          <a:ext cx="8964000" cy="2429831"/>
        </p:xfrm>
        <a:graphic>
          <a:graphicData uri="http://schemas.openxmlformats.org/drawingml/2006/table">
            <a:tbl>
              <a:tblPr/>
              <a:tblGrid>
                <a:gridCol w="886800"/>
                <a:gridCol w="787074"/>
                <a:gridCol w="834849"/>
                <a:gridCol w="834849"/>
                <a:gridCol w="834849"/>
                <a:gridCol w="834849"/>
                <a:gridCol w="834849"/>
                <a:gridCol w="986634"/>
                <a:gridCol w="1062531"/>
                <a:gridCol w="1066716"/>
              </a:tblGrid>
              <a:tr h="817439">
                <a:tc row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50" b="1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+mn-lt"/>
                          <a:ea typeface="Times New Roman"/>
                          <a:cs typeface="Times New Roman"/>
                        </a:rPr>
                        <a:t>Therapeutic Modules in Percentage of Studied Patients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Oral </a:t>
                      </a:r>
                      <a:r>
                        <a:rPr lang="en-US" sz="1150" b="1" dirty="0" smtClean="0">
                          <a:latin typeface="+mn-lt"/>
                          <a:ea typeface="Times New Roman"/>
                          <a:cs typeface="Times New Roman"/>
                        </a:rPr>
                        <a:t>Hypo glycemic 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agents (%)</a:t>
                      </a:r>
                    </a:p>
                  </a:txBody>
                  <a:tcPr marL="43500" marR="4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Nil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19.2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>
                          <a:latin typeface="+mn-lt"/>
                          <a:ea typeface="Times New Roman"/>
                          <a:cs typeface="Times New Roman"/>
                        </a:rPr>
                        <a:t>14.38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12.21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19.59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>
                          <a:latin typeface="+mn-lt"/>
                          <a:ea typeface="Times New Roman"/>
                          <a:cs typeface="Times New Roman"/>
                        </a:rPr>
                        <a:t>22.5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29.1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Nil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</a:tr>
              <a:tr h="9837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Insulin + Oral </a:t>
                      </a:r>
                      <a:r>
                        <a:rPr lang="en-US" sz="1150" b="1" dirty="0" smtClean="0">
                          <a:latin typeface="+mn-lt"/>
                          <a:ea typeface="Times New Roman"/>
                          <a:cs typeface="Times New Roman"/>
                        </a:rPr>
                        <a:t>Hypo glycemic </a:t>
                      </a: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agents  (%)</a:t>
                      </a:r>
                    </a:p>
                  </a:txBody>
                  <a:tcPr marL="43500" marR="4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Nil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62.34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68.29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66.57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49.61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41.9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32.4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Nil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</a:tr>
              <a:tr h="4848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50" b="1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Insulin (%)</a:t>
                      </a:r>
                    </a:p>
                  </a:txBody>
                  <a:tcPr marL="43500" marR="4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>
                          <a:latin typeface="+mn-lt"/>
                          <a:ea typeface="Times New Roman"/>
                          <a:cs typeface="Times New Roman"/>
                        </a:rPr>
                        <a:t>Nil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18.46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17.33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21.22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30.8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35.6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38.5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latin typeface="+mn-lt"/>
                          <a:ea typeface="Times New Roman"/>
                          <a:cs typeface="Times New Roman"/>
                        </a:rPr>
                        <a:t>Nil</a:t>
                      </a:r>
                    </a:p>
                  </a:txBody>
                  <a:tcPr marL="43500" marR="435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17000">
                          <a:schemeClr val="accent5">
                            <a:alpha val="65000"/>
                            <a:lumMod val="48000"/>
                            <a:lumOff val="52000"/>
                          </a:schemeClr>
                        </a:gs>
                        <a:gs pos="63000">
                          <a:schemeClr val="accent5">
                            <a:lumMod val="95000"/>
                            <a:lumOff val="5000"/>
                            <a:alpha val="50000"/>
                          </a:schemeClr>
                        </a:gs>
                        <a:gs pos="95000">
                          <a:schemeClr val="accent5">
                            <a:lumMod val="60000"/>
                            <a:alpha val="44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6019800" y="1371600"/>
          <a:ext cx="37338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/>
          </p:nvPr>
        </p:nvGraphicFramePr>
        <p:xfrm>
          <a:off x="3581401" y="1371600"/>
          <a:ext cx="3200399" cy="4646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/>
          </p:nvPr>
        </p:nvGraphicFramePr>
        <p:xfrm>
          <a:off x="0" y="1371600"/>
          <a:ext cx="4237512" cy="4648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itle 1"/>
          <p:cNvSpPr txBox="1">
            <a:spLocks/>
          </p:cNvSpPr>
          <p:nvPr/>
        </p:nvSpPr>
        <p:spPr>
          <a:xfrm>
            <a:off x="381000" y="381000"/>
            <a:ext cx="8229600" cy="5334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09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18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27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361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900" b="1" kern="0" dirty="0">
                <a:solidFill>
                  <a:srgbClr val="800000"/>
                </a:solidFill>
                <a:cs typeface="Arial" pitchFamily="34" charset="0"/>
              </a:rPr>
              <a:t>Biochemical Parameters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9" grpId="0">
        <p:bldAsOne/>
      </p:bldGraphic>
      <p:bldGraphic spid="10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7513647"/>
              </p:ext>
            </p:extLst>
          </p:nvPr>
        </p:nvGraphicFramePr>
        <p:xfrm>
          <a:off x="0" y="1295400"/>
          <a:ext cx="3819525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6463604"/>
              </p:ext>
            </p:extLst>
          </p:nvPr>
        </p:nvGraphicFramePr>
        <p:xfrm>
          <a:off x="3200400" y="1295400"/>
          <a:ext cx="3000375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0925388"/>
              </p:ext>
            </p:extLst>
          </p:nvPr>
        </p:nvGraphicFramePr>
        <p:xfrm>
          <a:off x="6143625" y="1295400"/>
          <a:ext cx="3000375" cy="4919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itle 1"/>
          <p:cNvSpPr txBox="1">
            <a:spLocks/>
          </p:cNvSpPr>
          <p:nvPr/>
        </p:nvSpPr>
        <p:spPr>
          <a:xfrm>
            <a:off x="381000" y="381000"/>
            <a:ext cx="8229600" cy="5334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09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18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27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361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900" b="1" kern="0" dirty="0" smtClean="0">
                <a:solidFill>
                  <a:srgbClr val="800000"/>
                </a:solidFill>
                <a:cs typeface="Arial" pitchFamily="34" charset="0"/>
              </a:rPr>
              <a:t>Renal Function Assessment </a:t>
            </a:r>
            <a:r>
              <a:rPr lang="en-US" sz="2900" b="1" kern="0" dirty="0">
                <a:solidFill>
                  <a:srgbClr val="800000"/>
                </a:solidFill>
                <a:cs typeface="Arial" pitchFamily="34" charset="0"/>
              </a:rPr>
              <a:t>Parameters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7" grpId="0">
        <p:bldAsOne/>
      </p:bldGraphic>
      <p:bldGraphic spid="12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381000" y="381000"/>
            <a:ext cx="8229600" cy="5334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09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18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27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361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2900" b="1" kern="0" dirty="0" smtClean="0">
                <a:solidFill>
                  <a:srgbClr val="800000"/>
                </a:solidFill>
                <a:cs typeface="Arial" pitchFamily="34" charset="0"/>
              </a:rPr>
              <a:t>Urinary/Serum NAG Assessment </a:t>
            </a:r>
            <a:endParaRPr lang="en-US" sz="2900" b="1" kern="0" dirty="0">
              <a:solidFill>
                <a:srgbClr val="800000"/>
              </a:solidFill>
              <a:cs typeface="Arial" pitchFamily="34" charset="0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/>
        </p:nvGraphicFramePr>
        <p:xfrm>
          <a:off x="0" y="990600"/>
          <a:ext cx="91440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1" name="Straight Connector 10"/>
          <p:cNvCxnSpPr/>
          <p:nvPr/>
        </p:nvCxnSpPr>
        <p:spPr bwMode="auto">
          <a:xfrm>
            <a:off x="914400" y="4191000"/>
            <a:ext cx="70104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304800" y="1219200"/>
            <a:ext cx="4480560" cy="4754880"/>
            <a:chOff x="-80211" y="-129921"/>
            <a:chExt cx="4716379" cy="4053539"/>
          </a:xfrm>
        </p:grpSpPr>
        <p:graphicFrame>
          <p:nvGraphicFramePr>
            <p:cNvPr id="10" name="Chart 9"/>
            <p:cNvGraphicFramePr/>
            <p:nvPr/>
          </p:nvGraphicFramePr>
          <p:xfrm>
            <a:off x="-80211" y="-129921"/>
            <a:ext cx="4716379" cy="40535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1" name="TextBox 5"/>
            <p:cNvSpPr txBox="1"/>
            <p:nvPr/>
          </p:nvSpPr>
          <p:spPr>
            <a:xfrm>
              <a:off x="2057400" y="1135573"/>
              <a:ext cx="533400" cy="228599"/>
            </a:xfrm>
            <a:prstGeom prst="rect">
              <a:avLst/>
            </a:prstGeom>
            <a:solidFill>
              <a:srgbClr val="8064A2">
                <a:lumMod val="20000"/>
                <a:lumOff val="80000"/>
                <a:alpha val="0"/>
              </a:srgbClr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 b c</a:t>
              </a:r>
            </a:p>
          </p:txBody>
        </p:sp>
        <p:sp>
          <p:nvSpPr>
            <p:cNvPr id="12" name="TextBox 6"/>
            <p:cNvSpPr txBox="1"/>
            <p:nvPr/>
          </p:nvSpPr>
          <p:spPr>
            <a:xfrm>
              <a:off x="2326105" y="779527"/>
              <a:ext cx="579020" cy="168209"/>
            </a:xfrm>
            <a:prstGeom prst="rect">
              <a:avLst/>
            </a:prstGeom>
            <a:solidFill>
              <a:srgbClr val="8064A2">
                <a:lumMod val="20000"/>
                <a:lumOff val="80000"/>
                <a:alpha val="0"/>
              </a:srgbClr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 b c d</a:t>
              </a:r>
            </a:p>
          </p:txBody>
        </p:sp>
        <p:sp>
          <p:nvSpPr>
            <p:cNvPr id="13" name="TextBox 7"/>
            <p:cNvSpPr txBox="1"/>
            <p:nvPr/>
          </p:nvSpPr>
          <p:spPr>
            <a:xfrm>
              <a:off x="2819400" y="259842"/>
              <a:ext cx="533400" cy="228599"/>
            </a:xfrm>
            <a:prstGeom prst="rect">
              <a:avLst/>
            </a:prstGeom>
            <a:solidFill>
              <a:srgbClr val="8064A2">
                <a:lumMod val="20000"/>
                <a:lumOff val="80000"/>
                <a:alpha val="0"/>
              </a:srgbClr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 b c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d e</a:t>
              </a:r>
            </a:p>
          </p:txBody>
        </p:sp>
        <p:sp>
          <p:nvSpPr>
            <p:cNvPr id="14" name="TextBox 8"/>
            <p:cNvSpPr txBox="1"/>
            <p:nvPr/>
          </p:nvSpPr>
          <p:spPr>
            <a:xfrm>
              <a:off x="3324225" y="31243"/>
              <a:ext cx="533400" cy="228599"/>
            </a:xfrm>
            <a:prstGeom prst="rect">
              <a:avLst/>
            </a:prstGeom>
            <a:solidFill>
              <a:srgbClr val="8064A2">
                <a:lumMod val="20000"/>
                <a:lumOff val="80000"/>
                <a:alpha val="0"/>
              </a:srgbClr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 b c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d e  f</a:t>
              </a:r>
            </a:p>
          </p:txBody>
        </p:sp>
        <p:sp>
          <p:nvSpPr>
            <p:cNvPr id="15" name="TextBox 9"/>
            <p:cNvSpPr txBox="1"/>
            <p:nvPr/>
          </p:nvSpPr>
          <p:spPr>
            <a:xfrm>
              <a:off x="3769894" y="1559054"/>
              <a:ext cx="584033" cy="236790"/>
            </a:xfrm>
            <a:prstGeom prst="rect">
              <a:avLst/>
            </a:prstGeom>
            <a:solidFill>
              <a:srgbClr val="8064A2">
                <a:lumMod val="20000"/>
                <a:lumOff val="80000"/>
                <a:alpha val="0"/>
              </a:srgbClr>
            </a:solidFill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a b c d e  f </a:t>
              </a:r>
              <a:r>
                <a:rPr kumimoji="0" lang="en-US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 g</a:t>
              </a:r>
              <a:endPara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38200" y="571381"/>
            <a:ext cx="3657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800000"/>
                </a:solidFill>
              </a:rPr>
              <a:t>Urinary N-Acetyl β-D-Glucosaminidase Activity in Control and Test Groups</a:t>
            </a:r>
          </a:p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267200" y="556736"/>
            <a:ext cx="4876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solidFill>
                  <a:srgbClr val="800000"/>
                </a:solidFill>
              </a:rPr>
              <a:t>Youden</a:t>
            </a:r>
            <a:r>
              <a:rPr lang="en-US" sz="1400" b="1" dirty="0" smtClean="0">
                <a:solidFill>
                  <a:srgbClr val="800000"/>
                </a:solidFill>
              </a:rPr>
              <a:t> Plot for Calculating Cutoff Value of </a:t>
            </a:r>
          </a:p>
          <a:p>
            <a:pPr algn="ctr"/>
            <a:r>
              <a:rPr lang="en-US" sz="1400" b="1" dirty="0" smtClean="0">
                <a:solidFill>
                  <a:srgbClr val="800000"/>
                </a:solidFill>
              </a:rPr>
              <a:t>Urinary N-Acetyl β-D-Glucosaminidase  Activity for Discriminating Various Groups of Patients</a:t>
            </a:r>
            <a:endParaRPr lang="en-US" sz="1400" b="1" dirty="0">
              <a:solidFill>
                <a:srgbClr val="800000"/>
              </a:solidFill>
            </a:endParaRPr>
          </a:p>
        </p:txBody>
      </p:sp>
      <p:pic>
        <p:nvPicPr>
          <p:cNvPr id="18" name="Picture 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371600"/>
            <a:ext cx="4229100" cy="4038600"/>
          </a:xfrm>
          <a:prstGeom prst="rect">
            <a:avLst/>
          </a:prstGeom>
          <a:noFill/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762000" y="5379184"/>
            <a:ext cx="3733800" cy="1477328"/>
          </a:xfrm>
          <a:prstGeom prst="rect">
            <a:avLst/>
          </a:prstGeom>
          <a:gradFill flip="none" rotWithShape="1">
            <a:gsLst>
              <a:gs pos="0">
                <a:srgbClr val="FF9393">
                  <a:tint val="66000"/>
                  <a:satMod val="160000"/>
                </a:srgbClr>
              </a:gs>
              <a:gs pos="50000">
                <a:srgbClr val="FF9393">
                  <a:tint val="44500"/>
                  <a:satMod val="160000"/>
                </a:srgbClr>
              </a:gs>
              <a:gs pos="100000">
                <a:srgbClr val="FF9393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a- Compared with control  	</a:t>
            </a: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b- Compared with 0-5 yrs Type 2 Diabetes Mellitus  </a:t>
            </a: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c- Compared with 5-10 yrs Type 2 Diabetes Mellitus</a:t>
            </a: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d- Compared with 10-15 yrs Type 2 Diabetes Mellitus</a:t>
            </a: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e- Compared with 15-20 yrs Type 2 Diabetes Mellitus </a:t>
            </a: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f- Compared with Microalbuminuria </a:t>
            </a: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Arial" pitchFamily="34" charset="0"/>
              </a:rPr>
              <a:t>g-Compared with Diabetic Nephropathy </a:t>
            </a:r>
          </a:p>
          <a:p>
            <a:r>
              <a:rPr lang="en-US" sz="1000" b="1" dirty="0" smtClean="0">
                <a:solidFill>
                  <a:srgbClr val="800000"/>
                </a:solidFill>
              </a:rPr>
              <a:t>Significance at p&lt;0.0001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4724400" y="5638800"/>
            <a:ext cx="4191000" cy="609600"/>
          </a:xfrm>
          <a:prstGeom prst="rect">
            <a:avLst/>
          </a:prstGeom>
          <a:gradFill flip="none" rotWithShape="1">
            <a:gsLst>
              <a:gs pos="0">
                <a:srgbClr val="FF9393">
                  <a:tint val="66000"/>
                  <a:satMod val="160000"/>
                </a:srgbClr>
              </a:gs>
              <a:gs pos="50000">
                <a:srgbClr val="FF9393">
                  <a:tint val="44500"/>
                  <a:satMod val="160000"/>
                </a:srgbClr>
              </a:gs>
              <a:gs pos="100000">
                <a:srgbClr val="FF9393">
                  <a:tint val="23500"/>
                  <a:satMod val="160000"/>
                </a:srgb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cs typeface="Arial" pitchFamily="34" charset="0"/>
              </a:rPr>
              <a:t>Cutoff Value was calculated 3 U/L was calculated with ROC curve analysis and Mean±3SD was plotted on </a:t>
            </a:r>
            <a:r>
              <a:rPr kumimoji="0" lang="en-US" sz="10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cs typeface="Arial" pitchFamily="34" charset="0"/>
              </a:rPr>
              <a:t>Youden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cs typeface="Arial" pitchFamily="34" charset="0"/>
              </a:rPr>
              <a:t> Graph for discriminating patients having diabetic nephropathy and control group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66800" y="5715000"/>
            <a:ext cx="7086600" cy="1015663"/>
          </a:xfrm>
          <a:prstGeom prst="rect">
            <a:avLst/>
          </a:prstGeom>
          <a:gradFill flip="none" rotWithShape="1">
            <a:gsLst>
              <a:gs pos="0">
                <a:srgbClr val="FF9393">
                  <a:tint val="66000"/>
                  <a:satMod val="160000"/>
                </a:srgbClr>
              </a:gs>
              <a:gs pos="50000">
                <a:srgbClr val="FF9393">
                  <a:tint val="44500"/>
                  <a:satMod val="160000"/>
                </a:srgbClr>
              </a:gs>
              <a:gs pos="100000">
                <a:srgbClr val="FF9393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lvl="0" algn="just"/>
            <a:r>
              <a:rPr lang="en-US" sz="1200" b="1" dirty="0" smtClean="0">
                <a:solidFill>
                  <a:srgbClr val="800000"/>
                </a:solidFill>
                <a:ea typeface="Times New Roman" pitchFamily="18" charset="0"/>
                <a:cs typeface="Times New Roman" pitchFamily="18" charset="0"/>
              </a:rPr>
              <a:t>ROC curves of urinary NAG for assessment of diabetic nephropathy. With 3 U/L cutoff value control group </a:t>
            </a:r>
            <a:r>
              <a:rPr lang="en-US" sz="1200" b="1" dirty="0" smtClean="0">
                <a:solidFill>
                  <a:srgbClr val="8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1200" b="1" dirty="0" smtClean="0">
                <a:solidFill>
                  <a:srgbClr val="800000"/>
                </a:solidFill>
                <a:ea typeface="Times New Roman" pitchFamily="18" charset="0"/>
                <a:cs typeface="Times New Roman" pitchFamily="18" charset="0"/>
              </a:rPr>
              <a:t>discriminated T2DM patients with 10-15 yrs, 15-20 yrs, microalbuminuria and diabetic nephropathy with a likelihood ratio of 25.6, 96.1 %specificity and 100% sensitivity. The AUC were 1.000,0.999, 0.999 and 1.000 </a:t>
            </a:r>
            <a:r>
              <a:rPr lang="en-US" sz="1200" b="1" dirty="0" smtClean="0">
                <a:solidFill>
                  <a:srgbClr val="800000"/>
                </a:solidFill>
                <a:ea typeface="Times New Roman" pitchFamily="18" charset="0"/>
                <a:cs typeface="Arial" pitchFamily="34" charset="0"/>
              </a:rPr>
              <a:t>respectively.</a:t>
            </a:r>
            <a:r>
              <a:rPr lang="en-US" sz="1200" b="1" dirty="0" smtClean="0">
                <a:solidFill>
                  <a:srgbClr val="800000"/>
                </a:solidFill>
                <a:cs typeface="Arial" pitchFamily="34" charset="0"/>
              </a:rPr>
              <a:t> </a:t>
            </a:r>
          </a:p>
          <a:p>
            <a:pPr algn="just"/>
            <a:endParaRPr lang="en-US" sz="1200" b="1" dirty="0">
              <a:solidFill>
                <a:srgbClr val="800000"/>
              </a:solidFill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-239723" y="457200"/>
            <a:ext cx="938372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US" b="1" dirty="0" smtClean="0">
                <a:solidFill>
                  <a:srgbClr val="800000"/>
                </a:solidFill>
                <a:ea typeface="Times New Roman" pitchFamily="18" charset="0"/>
                <a:cs typeface="Times New Roman" pitchFamily="18" charset="0"/>
              </a:rPr>
              <a:t>ROC Curve Analysis to Determine Cutoff Value, Specificity and Sensitivity of </a:t>
            </a:r>
          </a:p>
          <a:p>
            <a:pPr indent="4572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800000"/>
                </a:solidFill>
                <a:ea typeface="Times New Roman" pitchFamily="18" charset="0"/>
                <a:cs typeface="Times New Roman" pitchFamily="18" charset="0"/>
              </a:rPr>
              <a:t>  Urinary N-Acetyl β-D-Glucosaminidase Activity in Different Study Groups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52400" y="1219200"/>
            <a:ext cx="2971800" cy="4295775"/>
            <a:chOff x="152400" y="1219200"/>
            <a:chExt cx="2971800" cy="4295775"/>
          </a:xfrm>
        </p:grpSpPr>
        <p:sp>
          <p:nvSpPr>
            <p:cNvPr id="9" name="Rectangle 8"/>
            <p:cNvSpPr/>
            <p:nvPr/>
          </p:nvSpPr>
          <p:spPr>
            <a:xfrm>
              <a:off x="457200" y="1219200"/>
              <a:ext cx="24384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</a:rPr>
                <a:t>[A]  Control Vs </a:t>
              </a:r>
            </a:p>
            <a:p>
              <a:pPr algn="ctr"/>
              <a:r>
                <a:rPr lang="en-US" sz="1400" b="1" dirty="0" smtClean="0">
                  <a:solidFill>
                    <a:srgbClr val="002060"/>
                  </a:solidFill>
                </a:rPr>
                <a:t>      Other Study Groups </a:t>
              </a:r>
              <a:endParaRPr lang="en-US" sz="1400" dirty="0">
                <a:solidFill>
                  <a:srgbClr val="002060"/>
                </a:solidFill>
              </a:endParaRPr>
            </a:p>
          </p:txBody>
        </p:sp>
        <p:pic>
          <p:nvPicPr>
            <p:cNvPr id="12" name="Picture 5" descr="C:\Users\xyz\Desktop\graph1.jpg"/>
            <p:cNvPicPr>
              <a:picLocks noChangeAspect="1" noChangeArrowheads="1"/>
            </p:cNvPicPr>
            <p:nvPr/>
          </p:nvPicPr>
          <p:blipFill>
            <a:blip r:embed="rId2">
              <a:lum bright="8000" contrast="2000"/>
            </a:blip>
            <a:srcRect/>
            <a:stretch>
              <a:fillRect/>
            </a:stretch>
          </p:blipFill>
          <p:spPr bwMode="auto">
            <a:xfrm>
              <a:off x="152400" y="1752600"/>
              <a:ext cx="2971800" cy="2667000"/>
            </a:xfrm>
            <a:prstGeom prst="rect">
              <a:avLst/>
            </a:prstGeom>
            <a:noFill/>
          </p:spPr>
        </p:pic>
        <p:pic>
          <p:nvPicPr>
            <p:cNvPr id="2051" name="Picture 3" descr="C:\Users\xyz\Desktop\title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2400" y="4419600"/>
              <a:ext cx="2971800" cy="1095375"/>
            </a:xfrm>
            <a:prstGeom prst="rect">
              <a:avLst/>
            </a:prstGeom>
            <a:noFill/>
          </p:spPr>
        </p:pic>
      </p:grpSp>
      <p:grpSp>
        <p:nvGrpSpPr>
          <p:cNvPr id="15" name="Group 14"/>
          <p:cNvGrpSpPr/>
          <p:nvPr/>
        </p:nvGrpSpPr>
        <p:grpSpPr>
          <a:xfrm>
            <a:off x="3048000" y="1219200"/>
            <a:ext cx="3209925" cy="4238625"/>
            <a:chOff x="3048000" y="1219200"/>
            <a:chExt cx="3209925" cy="4238625"/>
          </a:xfrm>
        </p:grpSpPr>
        <p:sp>
          <p:nvSpPr>
            <p:cNvPr id="10" name="Rectangle 9"/>
            <p:cNvSpPr/>
            <p:nvPr/>
          </p:nvSpPr>
          <p:spPr>
            <a:xfrm>
              <a:off x="3581400" y="1219200"/>
              <a:ext cx="25146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</a:rPr>
                <a:t>[B]  0-5 yrs T2DM Vs </a:t>
              </a:r>
            </a:p>
            <a:p>
              <a:pPr algn="ctr"/>
              <a:r>
                <a:rPr lang="en-US" sz="1400" b="1" dirty="0" smtClean="0">
                  <a:solidFill>
                    <a:srgbClr val="002060"/>
                  </a:solidFill>
                </a:rPr>
                <a:t>  Other Study Groups </a:t>
              </a:r>
            </a:p>
          </p:txBody>
        </p:sp>
        <p:pic>
          <p:nvPicPr>
            <p:cNvPr id="2050" name="Picture 2" descr="C:\Users\xyz\Desktop\graph 2.jpg"/>
            <p:cNvPicPr>
              <a:picLocks noChangeAspect="1" noChangeArrowheads="1"/>
            </p:cNvPicPr>
            <p:nvPr/>
          </p:nvPicPr>
          <p:blipFill>
            <a:blip r:embed="rId4">
              <a:lum bright="10000" contrast="-10000"/>
            </a:blip>
            <a:srcRect/>
            <a:stretch>
              <a:fillRect/>
            </a:stretch>
          </p:blipFill>
          <p:spPr bwMode="auto">
            <a:xfrm>
              <a:off x="3124200" y="1752600"/>
              <a:ext cx="2886075" cy="2667000"/>
            </a:xfrm>
            <a:prstGeom prst="rect">
              <a:avLst/>
            </a:prstGeom>
            <a:solidFill>
              <a:srgbClr val="FFFFE1"/>
            </a:solidFill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048000" y="4419600"/>
              <a:ext cx="3209925" cy="1038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6" name="Group 15"/>
          <p:cNvGrpSpPr/>
          <p:nvPr/>
        </p:nvGrpSpPr>
        <p:grpSpPr>
          <a:xfrm>
            <a:off x="6019800" y="1229380"/>
            <a:ext cx="3124200" cy="4257020"/>
            <a:chOff x="6019800" y="1229380"/>
            <a:chExt cx="3124200" cy="4257020"/>
          </a:xfrm>
        </p:grpSpPr>
        <p:sp>
          <p:nvSpPr>
            <p:cNvPr id="11" name="Rectangle 10"/>
            <p:cNvSpPr/>
            <p:nvPr/>
          </p:nvSpPr>
          <p:spPr>
            <a:xfrm>
              <a:off x="6019800" y="1229380"/>
              <a:ext cx="31242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</a:rPr>
                <a:t>[C]  5-10 yrs T2DM Vs </a:t>
              </a:r>
            </a:p>
            <a:p>
              <a:pPr algn="ctr"/>
              <a:r>
                <a:rPr lang="en-US" sz="1400" b="1" dirty="0" smtClean="0">
                  <a:solidFill>
                    <a:srgbClr val="002060"/>
                  </a:solidFill>
                </a:rPr>
                <a:t>      Other Study Groups</a:t>
              </a:r>
            </a:p>
          </p:txBody>
        </p:sp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096000" y="4419600"/>
              <a:ext cx="2895600" cy="106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4" name="Picture 6" descr="C:\Users\xyz\Desktop\graph 3.jpg"/>
            <p:cNvPicPr>
              <a:picLocks noChangeAspect="1" noChangeArrowheads="1"/>
            </p:cNvPicPr>
            <p:nvPr/>
          </p:nvPicPr>
          <p:blipFill>
            <a:blip r:embed="rId7">
              <a:lum bright="6000" contrast="35000"/>
            </a:blip>
            <a:srcRect/>
            <a:stretch>
              <a:fillRect/>
            </a:stretch>
          </p:blipFill>
          <p:spPr bwMode="auto">
            <a:xfrm>
              <a:off x="6019800" y="1752600"/>
              <a:ext cx="2943225" cy="2667000"/>
            </a:xfrm>
            <a:prstGeom prst="rect">
              <a:avLst/>
            </a:prstGeom>
            <a:solidFill>
              <a:srgbClr val="FFFFE1"/>
            </a:solidFill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371600" y="5715000"/>
            <a:ext cx="7086600" cy="1015663"/>
          </a:xfrm>
          <a:prstGeom prst="rect">
            <a:avLst/>
          </a:prstGeom>
          <a:gradFill flip="none" rotWithShape="1">
            <a:gsLst>
              <a:gs pos="0">
                <a:srgbClr val="FF9393">
                  <a:tint val="66000"/>
                  <a:satMod val="160000"/>
                </a:srgbClr>
              </a:gs>
              <a:gs pos="50000">
                <a:srgbClr val="FF9393">
                  <a:tint val="44500"/>
                  <a:satMod val="160000"/>
                </a:srgbClr>
              </a:gs>
              <a:gs pos="100000">
                <a:srgbClr val="FF9393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lvl="0" algn="just"/>
            <a:r>
              <a:rPr lang="en-US" sz="1200" b="1" dirty="0" smtClean="0">
                <a:solidFill>
                  <a:srgbClr val="800000"/>
                </a:solidFill>
                <a:ea typeface="Times New Roman" pitchFamily="18" charset="0"/>
                <a:cs typeface="Times New Roman" pitchFamily="18" charset="0"/>
              </a:rPr>
              <a:t>ROC curves of urinary NAG for assessment of diabetic nephropathy. With 3 U/L cutoff value control group </a:t>
            </a:r>
            <a:r>
              <a:rPr lang="en-US" sz="1200" b="1" dirty="0" smtClean="0">
                <a:solidFill>
                  <a:srgbClr val="800000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en-US" sz="1200" b="1" dirty="0" smtClean="0">
                <a:solidFill>
                  <a:srgbClr val="800000"/>
                </a:solidFill>
                <a:ea typeface="Times New Roman" pitchFamily="18" charset="0"/>
                <a:cs typeface="Times New Roman" pitchFamily="18" charset="0"/>
              </a:rPr>
              <a:t>discriminated T2DM patients with 10-15 yrs, 15-20 yrs, microalbuminuria and diabetic nephropathy with a likelihood ratio of 25.6, 96.1 %specificity and 100% sensitivity. The AUC were 1.000,0.999, 0.999 and 1.000 </a:t>
            </a:r>
            <a:r>
              <a:rPr lang="en-US" sz="1200" b="1" dirty="0" smtClean="0">
                <a:solidFill>
                  <a:srgbClr val="800000"/>
                </a:solidFill>
                <a:ea typeface="Times New Roman" pitchFamily="18" charset="0"/>
                <a:cs typeface="Arial" pitchFamily="34" charset="0"/>
              </a:rPr>
              <a:t>respectively.</a:t>
            </a:r>
            <a:r>
              <a:rPr lang="en-US" sz="1200" b="1" dirty="0" smtClean="0">
                <a:solidFill>
                  <a:srgbClr val="800000"/>
                </a:solidFill>
                <a:cs typeface="Arial" pitchFamily="34" charset="0"/>
              </a:rPr>
              <a:t> </a:t>
            </a:r>
          </a:p>
          <a:p>
            <a:pPr algn="just"/>
            <a:endParaRPr lang="en-US" sz="1200" dirty="0">
              <a:solidFill>
                <a:srgbClr val="800000"/>
              </a:solidFill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-1" y="457200"/>
            <a:ext cx="914400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ROC Curve Analysis to Determine Cutoff Value, Specificity and Sensitivity </a:t>
            </a:r>
          </a:p>
          <a:p>
            <a:pPr marL="0" marR="0" lvl="0" indent="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rgbClr val="800000"/>
                </a:solidFill>
                <a:ea typeface="Times New Roman" pitchFamily="18" charset="0"/>
                <a:cs typeface="Times New Roman" pitchFamily="18" charset="0"/>
              </a:rPr>
              <a:t>o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f Urinary N-Acetyl β-D-Glucosaminidase Activity in Different Study Groups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cs typeface="Arial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52400" y="1371600"/>
            <a:ext cx="3048000" cy="4191000"/>
            <a:chOff x="152400" y="1371600"/>
            <a:chExt cx="3048000" cy="4191000"/>
          </a:xfrm>
        </p:grpSpPr>
        <p:sp>
          <p:nvSpPr>
            <p:cNvPr id="8" name="Rectangle 7"/>
            <p:cNvSpPr/>
            <p:nvPr/>
          </p:nvSpPr>
          <p:spPr>
            <a:xfrm>
              <a:off x="228600" y="1371600"/>
              <a:ext cx="27432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2060"/>
                  </a:solidFill>
                </a:rPr>
                <a:t> </a:t>
              </a:r>
              <a:r>
                <a:rPr lang="en-US" sz="1400" b="1" dirty="0" smtClean="0">
                  <a:solidFill>
                    <a:srgbClr val="002060"/>
                  </a:solidFill>
                </a:rPr>
                <a:t>[D] 10-15 yrs T2DM Vs </a:t>
              </a:r>
            </a:p>
            <a:p>
              <a:pPr algn="ctr"/>
              <a:r>
                <a:rPr lang="en-US" sz="1400" b="1" dirty="0" smtClean="0">
                  <a:solidFill>
                    <a:srgbClr val="002060"/>
                  </a:solidFill>
                </a:rPr>
                <a:t>       Other Study Groups </a:t>
              </a:r>
            </a:p>
          </p:txBody>
        </p:sp>
        <p:pic>
          <p:nvPicPr>
            <p:cNvPr id="1033" name="Picture 9" descr="C:\Users\xyz\Desktop\graph 4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52400" y="1981200"/>
              <a:ext cx="3048000" cy="2914650"/>
            </a:xfrm>
            <a:prstGeom prst="rect">
              <a:avLst/>
            </a:prstGeom>
            <a:noFill/>
          </p:spPr>
        </p:pic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3">
              <a:lum bright="3000"/>
            </a:blip>
            <a:srcRect/>
            <a:stretch>
              <a:fillRect/>
            </a:stretch>
          </p:blipFill>
          <p:spPr bwMode="auto">
            <a:xfrm>
              <a:off x="228600" y="4876800"/>
              <a:ext cx="297180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5" name="Group 14"/>
          <p:cNvGrpSpPr/>
          <p:nvPr/>
        </p:nvGrpSpPr>
        <p:grpSpPr>
          <a:xfrm>
            <a:off x="3200400" y="1371600"/>
            <a:ext cx="3076575" cy="4191000"/>
            <a:chOff x="3200400" y="1371600"/>
            <a:chExt cx="3076575" cy="4191000"/>
          </a:xfrm>
        </p:grpSpPr>
        <p:sp>
          <p:nvSpPr>
            <p:cNvPr id="9" name="Rectangle 8"/>
            <p:cNvSpPr/>
            <p:nvPr/>
          </p:nvSpPr>
          <p:spPr>
            <a:xfrm>
              <a:off x="3352800" y="1371600"/>
              <a:ext cx="27432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2060"/>
                  </a:solidFill>
                </a:rPr>
                <a:t> </a:t>
              </a:r>
              <a:r>
                <a:rPr lang="en-US" sz="1400" b="1" dirty="0" smtClean="0">
                  <a:solidFill>
                    <a:srgbClr val="002060"/>
                  </a:solidFill>
                </a:rPr>
                <a:t>[E] 15-20 yrs T2DM Vs </a:t>
              </a:r>
            </a:p>
            <a:p>
              <a:pPr algn="ctr"/>
              <a:r>
                <a:rPr lang="en-US" sz="1400" b="1" dirty="0" smtClean="0">
                  <a:solidFill>
                    <a:srgbClr val="002060"/>
                  </a:solidFill>
                </a:rPr>
                <a:t>        Other Study Groups</a:t>
              </a:r>
            </a:p>
          </p:txBody>
        </p:sp>
        <p:pic>
          <p:nvPicPr>
            <p:cNvPr id="1034" name="Picture 10" descr="C:\Users\xyz\Desktop\graph 5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200400" y="1981200"/>
              <a:ext cx="3076575" cy="2895600"/>
            </a:xfrm>
            <a:prstGeom prst="rect">
              <a:avLst/>
            </a:prstGeom>
            <a:noFill/>
          </p:spPr>
        </p:pic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5">
              <a:lum bright="3000"/>
            </a:blip>
            <a:srcRect/>
            <a:stretch>
              <a:fillRect/>
            </a:stretch>
          </p:blipFill>
          <p:spPr bwMode="auto">
            <a:xfrm>
              <a:off x="3200400" y="4800600"/>
              <a:ext cx="3048000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6" name="Group 15"/>
          <p:cNvGrpSpPr/>
          <p:nvPr/>
        </p:nvGrpSpPr>
        <p:grpSpPr>
          <a:xfrm>
            <a:off x="5867400" y="1295400"/>
            <a:ext cx="3276600" cy="4267200"/>
            <a:chOff x="5867400" y="1295400"/>
            <a:chExt cx="3276600" cy="4267200"/>
          </a:xfrm>
        </p:grpSpPr>
        <p:sp>
          <p:nvSpPr>
            <p:cNvPr id="10" name="Rectangle 9"/>
            <p:cNvSpPr/>
            <p:nvPr/>
          </p:nvSpPr>
          <p:spPr>
            <a:xfrm>
              <a:off x="5867400" y="1295400"/>
              <a:ext cx="327660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</a:rPr>
                <a:t>[F] Microalbuminuria Vs </a:t>
              </a:r>
            </a:p>
            <a:p>
              <a:pPr algn="ctr"/>
              <a:r>
                <a:rPr lang="en-US" sz="1400" b="1" dirty="0" smtClean="0">
                  <a:solidFill>
                    <a:srgbClr val="002060"/>
                  </a:solidFill>
                </a:rPr>
                <a:t>     Diabetic Nephropathy &amp; </a:t>
              </a:r>
            </a:p>
            <a:p>
              <a:pPr algn="ctr"/>
              <a:r>
                <a:rPr lang="en-US" sz="1400" b="1" dirty="0" smtClean="0">
                  <a:solidFill>
                    <a:srgbClr val="002060"/>
                  </a:solidFill>
                </a:rPr>
                <a:t>     Non Diabetic Nephropathy</a:t>
              </a:r>
            </a:p>
          </p:txBody>
        </p:sp>
        <p:pic>
          <p:nvPicPr>
            <p:cNvPr id="1035" name="Picture 11" descr="C:\Users\xyz\Desktop\graph 6.jpg"/>
            <p:cNvPicPr>
              <a:picLocks noChangeAspect="1" noChangeArrowheads="1"/>
            </p:cNvPicPr>
            <p:nvPr/>
          </p:nvPicPr>
          <p:blipFill>
            <a:blip r:embed="rId6">
              <a:lum bright="4000"/>
            </a:blip>
            <a:srcRect/>
            <a:stretch>
              <a:fillRect/>
            </a:stretch>
          </p:blipFill>
          <p:spPr bwMode="auto">
            <a:xfrm>
              <a:off x="6248400" y="1981200"/>
              <a:ext cx="2743200" cy="2895600"/>
            </a:xfrm>
            <a:prstGeom prst="rect">
              <a:avLst/>
            </a:prstGeom>
            <a:noFill/>
          </p:spPr>
        </p:pic>
        <p:pic>
          <p:nvPicPr>
            <p:cNvPr id="1038" name="Picture 14"/>
            <p:cNvPicPr>
              <a:picLocks noChangeAspect="1" noChangeArrowheads="1"/>
            </p:cNvPicPr>
            <p:nvPr/>
          </p:nvPicPr>
          <p:blipFill>
            <a:blip r:embed="rId7">
              <a:lum bright="3000"/>
            </a:blip>
            <a:srcRect/>
            <a:stretch>
              <a:fillRect/>
            </a:stretch>
          </p:blipFill>
          <p:spPr bwMode="auto">
            <a:xfrm>
              <a:off x="6248400" y="4876800"/>
              <a:ext cx="281940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71600"/>
          </a:xfrm>
        </p:spPr>
        <p:txBody>
          <a:bodyPr/>
          <a:lstStyle/>
          <a:p>
            <a:r>
              <a:rPr lang="en-US" sz="2000" b="1" kern="1200" dirty="0" smtClean="0">
                <a:solidFill>
                  <a:srgbClr val="990000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Multiple Regression Analysis of Urinary </a:t>
            </a:r>
            <a:r>
              <a:rPr lang="en-US" sz="2000" b="1" kern="1200" dirty="0" err="1" smtClean="0">
                <a:solidFill>
                  <a:srgbClr val="990000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Urinary</a:t>
            </a:r>
            <a:r>
              <a:rPr lang="en-US" sz="2000" b="1" kern="1200" dirty="0" smtClean="0">
                <a:solidFill>
                  <a:srgbClr val="990000"/>
                </a:solidFill>
                <a:latin typeface="+mn-lt"/>
                <a:ea typeface="Times New Roman" pitchFamily="18" charset="0"/>
                <a:cs typeface="Times New Roman" pitchFamily="18" charset="0"/>
              </a:rPr>
              <a:t> N-Acetyl β-D-Glucosaminidase ( NAG) as Dependent Variable Against Independent Variables</a:t>
            </a:r>
            <a:r>
              <a:rPr lang="en-US" dirty="0" smtClean="0">
                <a:solidFill>
                  <a:srgbClr val="990000"/>
                </a:solidFill>
              </a:rPr>
              <a:t/>
            </a:r>
            <a:br>
              <a:rPr lang="en-US" dirty="0" smtClean="0">
                <a:solidFill>
                  <a:srgbClr val="990000"/>
                </a:solidFill>
              </a:rPr>
            </a:br>
            <a:endParaRPr lang="en-US" dirty="0">
              <a:solidFill>
                <a:srgbClr val="99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1600200"/>
          <a:ext cx="7238999" cy="411797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809557"/>
                <a:gridCol w="1809557"/>
                <a:gridCol w="1809557"/>
                <a:gridCol w="1810328"/>
              </a:tblGrid>
              <a:tr h="5486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CC"/>
                          </a:solidFill>
                        </a:rPr>
                        <a:t>Independent Variable</a:t>
                      </a:r>
                      <a:endParaRPr lang="en-US" sz="1800" b="1" dirty="0">
                        <a:solidFill>
                          <a:srgbClr val="FFFFCC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shade val="30000"/>
                            <a:satMod val="115000"/>
                          </a:srgbClr>
                        </a:gs>
                        <a:gs pos="50000">
                          <a:srgbClr val="000099">
                            <a:shade val="67500"/>
                            <a:satMod val="115000"/>
                          </a:srgbClr>
                        </a:gs>
                        <a:gs pos="100000">
                          <a:srgbClr val="000099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CC"/>
                          </a:solidFill>
                        </a:rPr>
                        <a:t>Regression Coefficient</a:t>
                      </a:r>
                      <a:endParaRPr lang="en-US" sz="1800" b="1" dirty="0">
                        <a:solidFill>
                          <a:srgbClr val="FFFFCC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shade val="30000"/>
                            <a:satMod val="115000"/>
                          </a:srgbClr>
                        </a:gs>
                        <a:gs pos="50000">
                          <a:srgbClr val="000099">
                            <a:shade val="67500"/>
                            <a:satMod val="115000"/>
                          </a:srgbClr>
                        </a:gs>
                        <a:gs pos="100000">
                          <a:srgbClr val="000099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CC"/>
                          </a:solidFill>
                        </a:rPr>
                        <a:t>Standard Error</a:t>
                      </a:r>
                      <a:endParaRPr lang="en-US" sz="1800" b="1" dirty="0">
                        <a:solidFill>
                          <a:srgbClr val="FFFFCC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shade val="30000"/>
                            <a:satMod val="115000"/>
                          </a:srgbClr>
                        </a:gs>
                        <a:gs pos="50000">
                          <a:srgbClr val="000099">
                            <a:shade val="67500"/>
                            <a:satMod val="115000"/>
                          </a:srgbClr>
                        </a:gs>
                        <a:gs pos="100000">
                          <a:srgbClr val="000099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FFFFCC"/>
                          </a:solidFill>
                        </a:rPr>
                        <a:t>p Value</a:t>
                      </a:r>
                      <a:endParaRPr lang="en-US" sz="1800" b="1" dirty="0">
                        <a:solidFill>
                          <a:srgbClr val="FFFFCC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shade val="30000"/>
                            <a:satMod val="115000"/>
                          </a:srgbClr>
                        </a:gs>
                        <a:gs pos="50000">
                          <a:srgbClr val="000099">
                            <a:shade val="67500"/>
                            <a:satMod val="115000"/>
                          </a:srgbClr>
                        </a:gs>
                        <a:gs pos="100000">
                          <a:srgbClr val="000099">
                            <a:shade val="100000"/>
                            <a:satMod val="115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800000"/>
                          </a:solidFill>
                        </a:rPr>
                        <a:t>Duration of Diabetes</a:t>
                      </a:r>
                      <a:endParaRPr lang="en-US" sz="1800" b="1" dirty="0">
                        <a:solidFill>
                          <a:srgbClr val="8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800000"/>
                          </a:solidFill>
                        </a:rPr>
                        <a:t>0.843</a:t>
                      </a:r>
                      <a:endParaRPr lang="en-US" sz="1800" b="1" dirty="0">
                        <a:solidFill>
                          <a:srgbClr val="8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800000"/>
                          </a:solidFill>
                        </a:rPr>
                        <a:t>0.03</a:t>
                      </a:r>
                      <a:endParaRPr lang="en-US" sz="1800" b="1" dirty="0">
                        <a:solidFill>
                          <a:srgbClr val="8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800000"/>
                          </a:solidFill>
                        </a:rPr>
                        <a:t>&lt;0.0001</a:t>
                      </a:r>
                      <a:endParaRPr lang="en-US" sz="1800" b="1" dirty="0">
                        <a:solidFill>
                          <a:srgbClr val="8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800000"/>
                          </a:solidFill>
                        </a:rPr>
                        <a:t>Urinary Microalbumin</a:t>
                      </a:r>
                      <a:endParaRPr lang="en-US" sz="1800" b="1" dirty="0">
                        <a:solidFill>
                          <a:srgbClr val="8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800000"/>
                          </a:solidFill>
                        </a:rPr>
                        <a:t>0.742</a:t>
                      </a:r>
                      <a:endParaRPr lang="en-US" sz="1800" b="1" dirty="0">
                        <a:solidFill>
                          <a:srgbClr val="8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800000"/>
                          </a:solidFill>
                        </a:rPr>
                        <a:t>0.001</a:t>
                      </a:r>
                      <a:endParaRPr lang="en-US" sz="1800" b="1" dirty="0">
                        <a:solidFill>
                          <a:srgbClr val="8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800000"/>
                          </a:solidFill>
                        </a:rPr>
                        <a:t>&lt;0.0001</a:t>
                      </a:r>
                      <a:endParaRPr lang="en-US" sz="1800" b="1" dirty="0">
                        <a:solidFill>
                          <a:srgbClr val="800000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/>
                        <a:t>Age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0.006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0.012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NS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/>
                        <a:t>Fasting Blood Glucose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0.291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0.003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NS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/>
                        <a:t>Serum Creatinine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/>
                        <a:t>0.335</a:t>
                      </a:r>
                      <a:endParaRPr lang="en-US" sz="18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0.08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NS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/>
                        <a:t>eGFR</a:t>
                      </a:r>
                      <a:endParaRPr lang="en-US" sz="18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0.016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0.004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/>
                        <a:t>NS</a:t>
                      </a:r>
                      <a:endParaRPr lang="en-US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0099">
                            <a:tint val="66000"/>
                            <a:satMod val="160000"/>
                          </a:srgbClr>
                        </a:gs>
                        <a:gs pos="50000">
                          <a:srgbClr val="000099">
                            <a:tint val="44500"/>
                            <a:satMod val="160000"/>
                          </a:srgbClr>
                        </a:gs>
                        <a:gs pos="100000">
                          <a:srgbClr val="000099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990600" y="6324600"/>
            <a:ext cx="7543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ea typeface="Times New Roman" pitchFamily="18" charset="0"/>
                <a:cs typeface="Times New Roman" pitchFamily="18" charset="0"/>
              </a:rPr>
              <a:t>p&lt;0.05 is considered significant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cs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81000" y="3581401"/>
            <a:ext cx="8534400" cy="1171471"/>
            <a:chOff x="533400" y="2971801"/>
            <a:chExt cx="8229600" cy="1087794"/>
          </a:xfrm>
        </p:grpSpPr>
        <p:sp>
          <p:nvSpPr>
            <p:cNvPr id="7" name="AutoShape 2"/>
            <p:cNvSpPr>
              <a:spLocks noChangeArrowheads="1"/>
            </p:cNvSpPr>
            <p:nvPr/>
          </p:nvSpPr>
          <p:spPr bwMode="auto">
            <a:xfrm>
              <a:off x="533400" y="2971801"/>
              <a:ext cx="8229600" cy="990599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3400" y="3116479"/>
              <a:ext cx="8001000" cy="943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0281" indent="-159581"/>
              <a:r>
                <a:rPr lang="en-US" sz="2000" dirty="0" smtClean="0">
                  <a:solidFill>
                    <a:srgbClr val="FFFFCC"/>
                  </a:solidFill>
                </a:rPr>
                <a:t>  Urinary NAG excretion is dependent on independent variables like duration of diabetes and degree of renal damage (microalbuminuria)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pPr>
              <a:spcAft>
                <a:spcPts val="868"/>
              </a:spcAft>
            </a:pPr>
            <a:r>
              <a:rPr lang="en-US" sz="32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Conclusion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33400" y="1447800"/>
            <a:ext cx="8229600" cy="1264089"/>
            <a:chOff x="533400" y="1447800"/>
            <a:chExt cx="8229600" cy="1264089"/>
          </a:xfrm>
        </p:grpSpPr>
        <p:sp>
          <p:nvSpPr>
            <p:cNvPr id="5" name="AutoShape 2"/>
            <p:cNvSpPr>
              <a:spLocks noChangeArrowheads="1"/>
            </p:cNvSpPr>
            <p:nvPr/>
          </p:nvSpPr>
          <p:spPr bwMode="auto">
            <a:xfrm>
              <a:off x="533400" y="1447800"/>
              <a:ext cx="8229600" cy="1264089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3400" y="1592479"/>
              <a:ext cx="7543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0281" indent="-159581" algn="just"/>
              <a:r>
                <a:rPr lang="en-US" sz="2000" dirty="0" smtClean="0">
                  <a:solidFill>
                    <a:srgbClr val="FFFFCC"/>
                  </a:solidFill>
                </a:rPr>
                <a:t>From our data it can be suggested that increased excretion of</a:t>
              </a:r>
            </a:p>
            <a:p>
              <a:pPr marL="250281" indent="-159581" algn="just"/>
              <a:r>
                <a:rPr lang="en-US" sz="2000" dirty="0" smtClean="0">
                  <a:solidFill>
                    <a:srgbClr val="FFFFCC"/>
                  </a:solidFill>
                </a:rPr>
                <a:t>urinary NAG indicates the site specific early tubular damage due</a:t>
              </a:r>
            </a:p>
            <a:p>
              <a:pPr marL="250281" indent="-159581" algn="just"/>
              <a:r>
                <a:rPr lang="en-US" sz="2000" dirty="0" smtClean="0">
                  <a:solidFill>
                    <a:srgbClr val="FFFFCC"/>
                  </a:solidFill>
                </a:rPr>
                <a:t>to long standing hyperglycemia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33400" y="2971801"/>
            <a:ext cx="8229600" cy="990599"/>
            <a:chOff x="533400" y="2971801"/>
            <a:chExt cx="8229600" cy="990599"/>
          </a:xfrm>
        </p:grpSpPr>
        <p:sp>
          <p:nvSpPr>
            <p:cNvPr id="8" name="AutoShape 2"/>
            <p:cNvSpPr>
              <a:spLocks noChangeArrowheads="1"/>
            </p:cNvSpPr>
            <p:nvPr/>
          </p:nvSpPr>
          <p:spPr bwMode="auto">
            <a:xfrm>
              <a:off x="533400" y="2971801"/>
              <a:ext cx="8229600" cy="990599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33400" y="3116480"/>
              <a:ext cx="7543800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0281" indent="-159581" algn="just"/>
              <a:r>
                <a:rPr lang="en-US" sz="2000" dirty="0" smtClean="0">
                  <a:solidFill>
                    <a:srgbClr val="FFFFCC"/>
                  </a:solidFill>
                </a:rPr>
                <a:t>Urinary cutoff value of 3 U/L in T2DM patients can be predictive</a:t>
              </a:r>
            </a:p>
            <a:p>
              <a:pPr marL="250281" indent="-159581" algn="just"/>
              <a:r>
                <a:rPr lang="en-US" sz="2000" dirty="0" smtClean="0">
                  <a:solidFill>
                    <a:srgbClr val="FFFFCC"/>
                  </a:solidFill>
                </a:rPr>
                <a:t>of early stages of diabetic nephropathy  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857"/>
            <a:ext cx="8229600" cy="1143000"/>
          </a:xfrm>
        </p:spPr>
        <p:txBody>
          <a:bodyPr>
            <a:normAutofit/>
          </a:bodyPr>
          <a:lstStyle/>
          <a:p>
            <a:r>
              <a:rPr lang="en-US" sz="29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Acknowledgements</a:t>
            </a:r>
            <a:endParaRPr lang="en-US" sz="2900" b="1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57200" y="1219200"/>
            <a:ext cx="8229600" cy="914399"/>
            <a:chOff x="457200" y="1219200"/>
            <a:chExt cx="8229600" cy="914399"/>
          </a:xfrm>
        </p:grpSpPr>
        <p:sp>
          <p:nvSpPr>
            <p:cNvPr id="16" name="AutoShape 2"/>
            <p:cNvSpPr>
              <a:spLocks noChangeArrowheads="1"/>
            </p:cNvSpPr>
            <p:nvPr/>
          </p:nvSpPr>
          <p:spPr bwMode="auto">
            <a:xfrm>
              <a:off x="457200" y="1219200"/>
              <a:ext cx="8229600" cy="914399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57200" y="1371599"/>
              <a:ext cx="7543800" cy="512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FFCC"/>
                  </a:solidFill>
                </a:rPr>
                <a:t>Dr. </a:t>
              </a:r>
              <a:r>
                <a:rPr lang="en-US" sz="2000" dirty="0" err="1" smtClean="0">
                  <a:solidFill>
                    <a:srgbClr val="FFFFCC"/>
                  </a:solidFill>
                </a:rPr>
                <a:t>Shishir</a:t>
              </a:r>
              <a:r>
                <a:rPr lang="en-US" sz="2000" dirty="0" smtClean="0">
                  <a:solidFill>
                    <a:srgbClr val="FFFFCC"/>
                  </a:solidFill>
                </a:rPr>
                <a:t> Gang, HOD, Nephrology Department, </a:t>
              </a:r>
              <a:r>
                <a:rPr lang="en-US" sz="2000" dirty="0" err="1" smtClean="0">
                  <a:solidFill>
                    <a:srgbClr val="FFFFCC"/>
                  </a:solidFill>
                </a:rPr>
                <a:t>Muljibhai</a:t>
              </a:r>
              <a:r>
                <a:rPr lang="en-US" sz="2000" dirty="0" smtClean="0">
                  <a:solidFill>
                    <a:srgbClr val="FFFFCC"/>
                  </a:solidFill>
                </a:rPr>
                <a:t> Patel Urological Hospital, </a:t>
              </a:r>
              <a:r>
                <a:rPr lang="en-US" sz="2000" dirty="0" err="1" smtClean="0">
                  <a:solidFill>
                    <a:srgbClr val="FFFFCC"/>
                  </a:solidFill>
                </a:rPr>
                <a:t>Nadiad</a:t>
              </a:r>
              <a:r>
                <a:rPr lang="en-US" sz="2000" dirty="0" smtClean="0">
                  <a:solidFill>
                    <a:srgbClr val="FFFFCC"/>
                  </a:solidFill>
                </a:rPr>
                <a:t>.</a:t>
              </a:r>
              <a:endParaRPr lang="en-US" sz="2000" dirty="0">
                <a:solidFill>
                  <a:srgbClr val="FFFFCC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57200" y="2362199"/>
            <a:ext cx="8229600" cy="914400"/>
            <a:chOff x="457200" y="2362199"/>
            <a:chExt cx="8229600" cy="914400"/>
          </a:xfrm>
        </p:grpSpPr>
        <p:sp>
          <p:nvSpPr>
            <p:cNvPr id="19" name="AutoShape 2"/>
            <p:cNvSpPr>
              <a:spLocks noChangeArrowheads="1"/>
            </p:cNvSpPr>
            <p:nvPr/>
          </p:nvSpPr>
          <p:spPr bwMode="auto">
            <a:xfrm>
              <a:off x="457200" y="2362199"/>
              <a:ext cx="8229600" cy="9144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7200" y="2516019"/>
              <a:ext cx="7543800" cy="606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FFCC"/>
                  </a:solidFill>
                </a:rPr>
                <a:t>Dr. </a:t>
              </a:r>
              <a:r>
                <a:rPr lang="en-US" sz="2000" dirty="0" err="1" smtClean="0">
                  <a:solidFill>
                    <a:srgbClr val="FFFFCC"/>
                  </a:solidFill>
                </a:rPr>
                <a:t>Kalpesh</a:t>
              </a:r>
              <a:r>
                <a:rPr lang="en-US" sz="2000" dirty="0" smtClean="0">
                  <a:solidFill>
                    <a:srgbClr val="FFFFCC"/>
                  </a:solidFill>
                </a:rPr>
                <a:t> </a:t>
              </a:r>
              <a:r>
                <a:rPr lang="en-US" sz="2000" dirty="0" err="1" smtClean="0">
                  <a:solidFill>
                    <a:srgbClr val="FFFFCC"/>
                  </a:solidFill>
                </a:rPr>
                <a:t>Gohel</a:t>
              </a:r>
              <a:r>
                <a:rPr lang="en-US" sz="2000" dirty="0" smtClean="0">
                  <a:solidFill>
                    <a:srgbClr val="FFFFCC"/>
                  </a:solidFill>
                </a:rPr>
                <a:t>, </a:t>
              </a:r>
              <a:r>
                <a:rPr lang="en-US" sz="2000" dirty="0" err="1" smtClean="0">
                  <a:solidFill>
                    <a:srgbClr val="FFFFCC"/>
                  </a:solidFill>
                </a:rPr>
                <a:t>Nephrologist</a:t>
              </a:r>
              <a:r>
                <a:rPr lang="en-US" sz="2000" dirty="0" smtClean="0">
                  <a:solidFill>
                    <a:srgbClr val="FFFFCC"/>
                  </a:solidFill>
                </a:rPr>
                <a:t>, </a:t>
              </a:r>
              <a:r>
                <a:rPr lang="en-US" sz="2000" dirty="0" err="1" smtClean="0">
                  <a:solidFill>
                    <a:srgbClr val="FFFFCC"/>
                  </a:solidFill>
                </a:rPr>
                <a:t>Muljibhai</a:t>
              </a:r>
              <a:r>
                <a:rPr lang="en-US" sz="2000" dirty="0" smtClean="0">
                  <a:solidFill>
                    <a:srgbClr val="FFFFCC"/>
                  </a:solidFill>
                </a:rPr>
                <a:t> Patel Urological Hospital, </a:t>
              </a:r>
              <a:r>
                <a:rPr lang="en-US" sz="2000" dirty="0" err="1" smtClean="0">
                  <a:solidFill>
                    <a:srgbClr val="FFFFCC"/>
                  </a:solidFill>
                </a:rPr>
                <a:t>Nadiad</a:t>
              </a:r>
              <a:r>
                <a:rPr lang="en-US" sz="2000" dirty="0" smtClean="0">
                  <a:solidFill>
                    <a:srgbClr val="FFFFCC"/>
                  </a:solidFill>
                </a:rPr>
                <a:t>.</a:t>
              </a:r>
              <a:endParaRPr lang="en-US" sz="2000" dirty="0">
                <a:solidFill>
                  <a:srgbClr val="FFFFCC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57200" y="3505199"/>
            <a:ext cx="8229600" cy="685800"/>
            <a:chOff x="457200" y="3505199"/>
            <a:chExt cx="8229600" cy="685800"/>
          </a:xfrm>
        </p:grpSpPr>
        <p:sp>
          <p:nvSpPr>
            <p:cNvPr id="22" name="AutoShape 2"/>
            <p:cNvSpPr>
              <a:spLocks noChangeArrowheads="1"/>
            </p:cNvSpPr>
            <p:nvPr/>
          </p:nvSpPr>
          <p:spPr bwMode="auto">
            <a:xfrm>
              <a:off x="457200" y="3505199"/>
              <a:ext cx="8229600" cy="6858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57200" y="3698058"/>
              <a:ext cx="7543800" cy="300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FFCC"/>
                  </a:solidFill>
                </a:rPr>
                <a:t>All the patients and healthy individuals participated in the study.</a:t>
              </a:r>
              <a:endParaRPr lang="en-US" sz="2000" dirty="0">
                <a:solidFill>
                  <a:srgbClr val="FFFFCC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57200" y="4419600"/>
            <a:ext cx="8229600" cy="914400"/>
            <a:chOff x="457200" y="4419600"/>
            <a:chExt cx="8229600" cy="914400"/>
          </a:xfrm>
        </p:grpSpPr>
        <p:sp>
          <p:nvSpPr>
            <p:cNvPr id="25" name="AutoShape 2"/>
            <p:cNvSpPr>
              <a:spLocks noChangeArrowheads="1"/>
            </p:cNvSpPr>
            <p:nvPr/>
          </p:nvSpPr>
          <p:spPr bwMode="auto">
            <a:xfrm>
              <a:off x="457200" y="4419600"/>
              <a:ext cx="8229600" cy="914400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000099">
                    <a:shade val="30000"/>
                    <a:satMod val="115000"/>
                  </a:srgbClr>
                </a:gs>
                <a:gs pos="50000">
                  <a:srgbClr val="000099">
                    <a:shade val="67500"/>
                    <a:satMod val="115000"/>
                  </a:srgbClr>
                </a:gs>
                <a:gs pos="100000">
                  <a:srgbClr val="000099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headEnd/>
              <a:tailEnd/>
            </a:ln>
          </p:spPr>
          <p:style>
            <a:lnRef idx="0">
              <a:schemeClr val="accent2"/>
            </a:lnRef>
            <a:fillRef idx="1003">
              <a:schemeClr val="l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flatTx/>
            </a:bodyPr>
            <a:lstStyle/>
            <a:p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57200" y="4522857"/>
              <a:ext cx="7543800" cy="707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FFCC"/>
                  </a:solidFill>
                </a:rPr>
                <a:t>University Grant Commission, New Delhi for meritorious fellowship provided to student.</a:t>
              </a:r>
              <a:endParaRPr lang="en-US" sz="2000" dirty="0">
                <a:solidFill>
                  <a:srgbClr val="FFFFCC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900" b="1" dirty="0" smtClean="0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References</a:t>
            </a:r>
            <a:endParaRPr lang="en-US" sz="2900" b="1" dirty="0">
              <a:solidFill>
                <a:srgbClr val="8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5286"/>
            <a:ext cx="8229600" cy="5170714"/>
          </a:xfrm>
        </p:spPr>
        <p:txBody>
          <a:bodyPr>
            <a:noAutofit/>
          </a:bodyPr>
          <a:lstStyle/>
          <a:p>
            <a:endParaRPr lang="en-US" sz="1000" dirty="0" smtClean="0"/>
          </a:p>
          <a:p>
            <a:r>
              <a:rPr lang="en-US" sz="1000" dirty="0" err="1" smtClean="0"/>
              <a:t>Abhijeet</a:t>
            </a:r>
            <a:r>
              <a:rPr lang="en-US" sz="1000" dirty="0" smtClean="0"/>
              <a:t> S, </a:t>
            </a:r>
            <a:r>
              <a:rPr lang="en-US" sz="1000" dirty="0" err="1" smtClean="0"/>
              <a:t>Kaveeshwar</a:t>
            </a:r>
            <a:r>
              <a:rPr lang="en-US" sz="1000" dirty="0" smtClean="0"/>
              <a:t>, The current state of diabetes mellitus in India Cornwall J . </a:t>
            </a:r>
            <a:r>
              <a:rPr lang="sv-SE" sz="1000" dirty="0" smtClean="0"/>
              <a:t>AMJ, 2014: 7, 1, 45-48 </a:t>
            </a:r>
            <a:r>
              <a:rPr lang="en-US" sz="1000" dirty="0" smtClean="0"/>
              <a:t>	</a:t>
            </a:r>
            <a:r>
              <a:rPr lang="en-US" sz="1000" b="1" dirty="0" smtClean="0"/>
              <a:t>	</a:t>
            </a:r>
          </a:p>
          <a:p>
            <a:r>
              <a:rPr lang="en-US" sz="1000" dirty="0" smtClean="0"/>
              <a:t>Scully T, Diabetes in Numbers. Nature, 2012: 485, S2-S3</a:t>
            </a:r>
          </a:p>
          <a:p>
            <a:pPr lvl="0"/>
            <a:r>
              <a:rPr lang="en-US" sz="1000" dirty="0" err="1" smtClean="0"/>
              <a:t>Dronavalli</a:t>
            </a:r>
            <a:r>
              <a:rPr lang="en-US" sz="1000" dirty="0" smtClean="0"/>
              <a:t> S, </a:t>
            </a:r>
            <a:r>
              <a:rPr lang="en-US" sz="1000" dirty="0" err="1" smtClean="0"/>
              <a:t>Duka</a:t>
            </a:r>
            <a:r>
              <a:rPr lang="en-US" sz="1000" dirty="0" smtClean="0"/>
              <a:t> I, </a:t>
            </a:r>
            <a:r>
              <a:rPr lang="en-US" sz="1000" dirty="0" err="1" smtClean="0"/>
              <a:t>Bakris</a:t>
            </a:r>
            <a:r>
              <a:rPr lang="en-US" sz="1000" dirty="0" smtClean="0"/>
              <a:t> G L. The pathogenesis of diabetic nephropathy. Nat. </a:t>
            </a:r>
            <a:r>
              <a:rPr lang="en-US" sz="1000" dirty="0" err="1" smtClean="0"/>
              <a:t>Clin</a:t>
            </a:r>
            <a:r>
              <a:rPr lang="en-US" sz="1000" dirty="0" smtClean="0"/>
              <a:t> </a:t>
            </a:r>
            <a:r>
              <a:rPr lang="en-US" sz="1000" dirty="0" err="1" smtClean="0"/>
              <a:t>Pract</a:t>
            </a:r>
            <a:r>
              <a:rPr lang="en-US" sz="1000" dirty="0" smtClean="0"/>
              <a:t> </a:t>
            </a:r>
            <a:r>
              <a:rPr lang="en-US" sz="1000" dirty="0" err="1" smtClean="0"/>
              <a:t>Endorinol</a:t>
            </a:r>
            <a:r>
              <a:rPr lang="en-US" sz="1000" dirty="0" smtClean="0"/>
              <a:t> </a:t>
            </a:r>
            <a:r>
              <a:rPr lang="en-US" sz="1000" dirty="0" err="1" smtClean="0"/>
              <a:t>Metab</a:t>
            </a:r>
            <a:r>
              <a:rPr lang="en-US" sz="1000" dirty="0" smtClean="0"/>
              <a:t>., 2008; 4: 444-452.</a:t>
            </a:r>
          </a:p>
          <a:p>
            <a:pPr lvl="0"/>
            <a:r>
              <a:rPr lang="en-US" sz="1000" dirty="0" smtClean="0"/>
              <a:t>Hong C Y, </a:t>
            </a:r>
            <a:r>
              <a:rPr lang="en-US" sz="1000" dirty="0" err="1" smtClean="0"/>
              <a:t>Chia</a:t>
            </a:r>
            <a:r>
              <a:rPr lang="en-US" sz="1000" dirty="0" smtClean="0"/>
              <a:t> K S. Markers of diabetic nephropathy. J </a:t>
            </a:r>
            <a:r>
              <a:rPr lang="en-US" sz="1000" dirty="0" err="1" smtClean="0"/>
              <a:t>Diab</a:t>
            </a:r>
            <a:r>
              <a:rPr lang="en-US" sz="1000" dirty="0" smtClean="0"/>
              <a:t> Comp., 1998; 12: 43-60. </a:t>
            </a:r>
          </a:p>
          <a:p>
            <a:pPr lvl="0"/>
            <a:r>
              <a:rPr lang="en-US" sz="1000" dirty="0" err="1" smtClean="0"/>
              <a:t>Magri</a:t>
            </a:r>
            <a:r>
              <a:rPr lang="en-US" sz="1000" dirty="0" smtClean="0"/>
              <a:t> C J, </a:t>
            </a:r>
            <a:r>
              <a:rPr lang="en-US" sz="1000" dirty="0" err="1" smtClean="0"/>
              <a:t>Fava</a:t>
            </a:r>
            <a:r>
              <a:rPr lang="en-US" sz="1000" dirty="0" smtClean="0"/>
              <a:t> S. The role of tubular injury in diabetic nephropathy. </a:t>
            </a:r>
            <a:r>
              <a:rPr lang="en-US" sz="1000" dirty="0" err="1" smtClean="0"/>
              <a:t>Eur</a:t>
            </a:r>
            <a:r>
              <a:rPr lang="en-US" sz="1000" dirty="0" smtClean="0"/>
              <a:t> J </a:t>
            </a:r>
            <a:r>
              <a:rPr lang="en-US" sz="1000" dirty="0" err="1" smtClean="0"/>
              <a:t>Int</a:t>
            </a:r>
            <a:r>
              <a:rPr lang="en-US" sz="1000" dirty="0" smtClean="0"/>
              <a:t> Med., 2009; 20: 551-555.</a:t>
            </a:r>
          </a:p>
          <a:p>
            <a:pPr lvl="0"/>
            <a:r>
              <a:rPr lang="en-US" sz="1000" dirty="0" smtClean="0"/>
              <a:t>Moriya T, Tanaka K, Moriya R. Glomerular structural changes and structural functional relationships at early stage of diabetic nephropathy in Japanese type 2 diabetic patients. Med Electron </a:t>
            </a:r>
            <a:r>
              <a:rPr lang="en-US" sz="1000" dirty="0" err="1" smtClean="0"/>
              <a:t>Microsc</a:t>
            </a:r>
            <a:r>
              <a:rPr lang="en-US" sz="1000" dirty="0" smtClean="0"/>
              <a:t>., 2000; 33(3): 115-122.</a:t>
            </a:r>
          </a:p>
          <a:p>
            <a:pPr lvl="0"/>
            <a:r>
              <a:rPr lang="en-US" sz="1000" dirty="0" err="1" smtClean="0"/>
              <a:t>Myjak</a:t>
            </a:r>
            <a:r>
              <a:rPr lang="en-US" sz="1000" dirty="0" smtClean="0"/>
              <a:t> B L. Serum and urinary biomarkers of acute kidney injury. Blood </a:t>
            </a:r>
            <a:r>
              <a:rPr lang="en-US" sz="1000" dirty="0" err="1" smtClean="0"/>
              <a:t>Purif</a:t>
            </a:r>
            <a:r>
              <a:rPr lang="en-US" sz="1000" dirty="0" smtClean="0"/>
              <a:t>., 2010; 29: 357-365.</a:t>
            </a:r>
          </a:p>
          <a:p>
            <a:pPr lvl="0"/>
            <a:r>
              <a:rPr lang="en-US" sz="1000" dirty="0" err="1" smtClean="0"/>
              <a:t>Jerums</a:t>
            </a:r>
            <a:r>
              <a:rPr lang="en-US" sz="1000" dirty="0" smtClean="0"/>
              <a:t> G, </a:t>
            </a:r>
            <a:r>
              <a:rPr lang="en-US" sz="1000" dirty="0" err="1" smtClean="0"/>
              <a:t>Premarante</a:t>
            </a:r>
            <a:r>
              <a:rPr lang="en-US" sz="1000" dirty="0" smtClean="0"/>
              <a:t> E, </a:t>
            </a:r>
            <a:r>
              <a:rPr lang="en-US" sz="1000" dirty="0" err="1" smtClean="0"/>
              <a:t>Panagiotopoulos</a:t>
            </a:r>
            <a:r>
              <a:rPr lang="en-US" sz="1000" dirty="0" smtClean="0"/>
              <a:t> </a:t>
            </a:r>
            <a:r>
              <a:rPr lang="en-US" sz="1000" dirty="0" err="1" smtClean="0"/>
              <a:t>S,Clarke</a:t>
            </a:r>
            <a:r>
              <a:rPr lang="en-US" sz="1000" dirty="0" smtClean="0"/>
              <a:t> S, Power D A, </a:t>
            </a:r>
            <a:r>
              <a:rPr lang="en-US" sz="1000" dirty="0" err="1" smtClean="0"/>
              <a:t>MacIssac</a:t>
            </a:r>
            <a:r>
              <a:rPr lang="en-US" sz="1000" dirty="0" smtClean="0"/>
              <a:t> R J. New and old markers of progression of diabetic nephropathy. Diabetes Res </a:t>
            </a:r>
            <a:r>
              <a:rPr lang="en-US" sz="1000" dirty="0" err="1" smtClean="0"/>
              <a:t>Clin</a:t>
            </a:r>
            <a:r>
              <a:rPr lang="en-US" sz="1000" dirty="0" smtClean="0"/>
              <a:t> </a:t>
            </a:r>
            <a:r>
              <a:rPr lang="en-US" sz="1000" dirty="0" err="1" smtClean="0"/>
              <a:t>Pract</a:t>
            </a:r>
            <a:r>
              <a:rPr lang="en-US" sz="1000" dirty="0" smtClean="0"/>
              <a:t>., 2008; 82 (</a:t>
            </a:r>
            <a:r>
              <a:rPr lang="en-US" sz="1000" dirty="0" err="1" smtClean="0"/>
              <a:t>Suppl</a:t>
            </a:r>
            <a:r>
              <a:rPr lang="en-US" sz="1000" dirty="0" smtClean="0"/>
              <a:t> 1): S30-S37.</a:t>
            </a:r>
          </a:p>
          <a:p>
            <a:pPr lvl="0"/>
            <a:r>
              <a:rPr lang="en-US" sz="1000" dirty="0" err="1" smtClean="0"/>
              <a:t>Yaqoob</a:t>
            </a:r>
            <a:r>
              <a:rPr lang="en-US" sz="1000" dirty="0" smtClean="0"/>
              <a:t> M, Mc </a:t>
            </a:r>
            <a:r>
              <a:rPr lang="en-US" sz="1000" dirty="0" err="1" smtClean="0"/>
              <a:t>Clelland</a:t>
            </a:r>
            <a:r>
              <a:rPr lang="en-US" sz="1000" dirty="0" smtClean="0"/>
              <a:t> P, Patrick A W, Stevenson A, Mason H, Bell G M. Tubular damage in microalbuminuric patients with primary </a:t>
            </a:r>
            <a:r>
              <a:rPr lang="en-US" sz="1000" dirty="0" err="1" smtClean="0"/>
              <a:t>glomerulonephritis</a:t>
            </a:r>
            <a:r>
              <a:rPr lang="en-US" sz="1000" dirty="0" smtClean="0"/>
              <a:t> and diabetic nephropathy. </a:t>
            </a:r>
            <a:r>
              <a:rPr lang="en-US" sz="1000" dirty="0" err="1" smtClean="0"/>
              <a:t>Ren</a:t>
            </a:r>
            <a:r>
              <a:rPr lang="en-US" sz="1000" dirty="0" smtClean="0"/>
              <a:t> Fail., 1995; 17: 43–49.</a:t>
            </a:r>
          </a:p>
          <a:p>
            <a:pPr lvl="0"/>
            <a:r>
              <a:rPr lang="en-US" sz="1000" dirty="0" err="1" smtClean="0"/>
              <a:t>Mogensen</a:t>
            </a:r>
            <a:r>
              <a:rPr lang="en-US" sz="1000" dirty="0" smtClean="0"/>
              <a:t> C E, Christensen CK. Predicting diabetic nephropathy in insulin dependent patients. N </a:t>
            </a:r>
            <a:r>
              <a:rPr lang="en-US" sz="1000" dirty="0" err="1" smtClean="0"/>
              <a:t>Engl</a:t>
            </a:r>
            <a:r>
              <a:rPr lang="en-US" sz="1000" dirty="0" smtClean="0"/>
              <a:t> J Med., 1984; 311: 89–93.</a:t>
            </a:r>
          </a:p>
          <a:p>
            <a:pPr lvl="0"/>
            <a:r>
              <a:rPr lang="en-US" sz="1000" dirty="0" err="1" smtClean="0"/>
              <a:t>Nauta</a:t>
            </a:r>
            <a:r>
              <a:rPr lang="en-US" sz="1000" dirty="0" smtClean="0"/>
              <a:t> F L, </a:t>
            </a:r>
            <a:r>
              <a:rPr lang="en-US" sz="1000" dirty="0" err="1" smtClean="0"/>
              <a:t>Boertien</a:t>
            </a:r>
            <a:r>
              <a:rPr lang="en-US" sz="1000" dirty="0" smtClean="0"/>
              <a:t> W E., Bakker S J L, </a:t>
            </a:r>
            <a:r>
              <a:rPr lang="en-US" sz="1000" dirty="0" err="1" smtClean="0"/>
              <a:t>Goor</a:t>
            </a:r>
            <a:r>
              <a:rPr lang="en-US" sz="1000" dirty="0" smtClean="0"/>
              <a:t> H V, </a:t>
            </a:r>
            <a:r>
              <a:rPr lang="en-US" sz="1000" dirty="0" err="1" smtClean="0"/>
              <a:t>Oeveren</a:t>
            </a:r>
            <a:r>
              <a:rPr lang="en-US" sz="1000" dirty="0" smtClean="0"/>
              <a:t> W V, </a:t>
            </a:r>
            <a:r>
              <a:rPr lang="en-US" sz="1000" dirty="0" err="1" smtClean="0"/>
              <a:t>Jong</a:t>
            </a:r>
            <a:r>
              <a:rPr lang="en-US" sz="1000" dirty="0" smtClean="0"/>
              <a:t> P E, </a:t>
            </a:r>
            <a:r>
              <a:rPr lang="en-US" sz="1000" dirty="0" err="1" smtClean="0"/>
              <a:t>Bilo</a:t>
            </a:r>
            <a:r>
              <a:rPr lang="en-US" sz="1000" dirty="0" smtClean="0"/>
              <a:t> H, Gansevoort R T. Glomerular and tubular damage markers are elevated in patients with diabetes. Diabetes Care, 2011; 34: 975-981.</a:t>
            </a:r>
          </a:p>
          <a:p>
            <a:pPr lvl="0"/>
            <a:r>
              <a:rPr lang="en-US" sz="1000" dirty="0" err="1" smtClean="0"/>
              <a:t>Turecky</a:t>
            </a:r>
            <a:r>
              <a:rPr lang="en-US" sz="1000" dirty="0" smtClean="0"/>
              <a:t> L, </a:t>
            </a:r>
            <a:r>
              <a:rPr lang="en-US" sz="1000" dirty="0" err="1" smtClean="0"/>
              <a:t>Uhlikova</a:t>
            </a:r>
            <a:r>
              <a:rPr lang="en-US" sz="1000" dirty="0" smtClean="0"/>
              <a:t> E. Diagnostic significance of urinary enzymes in nephrology. </a:t>
            </a:r>
            <a:r>
              <a:rPr lang="en-US" sz="1000" dirty="0" err="1" smtClean="0"/>
              <a:t>Bratisl</a:t>
            </a:r>
            <a:r>
              <a:rPr lang="en-US" sz="1000" dirty="0" smtClean="0"/>
              <a:t> </a:t>
            </a:r>
            <a:r>
              <a:rPr lang="en-US" sz="1000" dirty="0" err="1" smtClean="0"/>
              <a:t>Lek</a:t>
            </a:r>
            <a:r>
              <a:rPr lang="en-US" sz="1000" dirty="0" smtClean="0"/>
              <a:t> </a:t>
            </a:r>
            <a:r>
              <a:rPr lang="en-US" sz="1000" dirty="0" err="1" smtClean="0"/>
              <a:t>Listy</a:t>
            </a:r>
            <a:r>
              <a:rPr lang="en-US" sz="1000" dirty="0" smtClean="0"/>
              <a:t>., 2003; 104 (1): 27-31.</a:t>
            </a:r>
          </a:p>
          <a:p>
            <a:pPr lvl="0"/>
            <a:r>
              <a:rPr lang="en-US" sz="1000" dirty="0" err="1" smtClean="0"/>
              <a:t>Lary</a:t>
            </a:r>
            <a:r>
              <a:rPr lang="en-US" sz="1000" dirty="0" smtClean="0"/>
              <a:t> S A. Urinary NAG, AAP and Microalbuminuria as indicators of hypertensive disease. </a:t>
            </a:r>
            <a:r>
              <a:rPr lang="en-US" sz="1000" dirty="0" err="1" smtClean="0"/>
              <a:t>JKAU:Sci</a:t>
            </a:r>
            <a:r>
              <a:rPr lang="en-US" sz="1000" dirty="0" smtClean="0"/>
              <a:t>., 2008; 20 (1), 123-144.</a:t>
            </a:r>
          </a:p>
          <a:p>
            <a:pPr lvl="0"/>
            <a:r>
              <a:rPr lang="en-US" sz="1000" dirty="0" err="1" smtClean="0"/>
              <a:t>Mocan</a:t>
            </a:r>
            <a:r>
              <a:rPr lang="en-US" sz="1000" dirty="0" smtClean="0"/>
              <a:t> Z, </a:t>
            </a:r>
            <a:r>
              <a:rPr lang="en-US" sz="1000" dirty="0" err="1" smtClean="0"/>
              <a:t>Erem</a:t>
            </a:r>
            <a:r>
              <a:rPr lang="en-US" sz="1000" dirty="0" smtClean="0"/>
              <a:t> C, </a:t>
            </a:r>
            <a:r>
              <a:rPr lang="en-US" sz="1000" dirty="0" err="1" smtClean="0"/>
              <a:t>Yildirim</a:t>
            </a:r>
            <a:r>
              <a:rPr lang="en-US" sz="1000" dirty="0" smtClean="0"/>
              <a:t> M, </a:t>
            </a:r>
            <a:r>
              <a:rPr lang="en-US" sz="1000" dirty="0" err="1" smtClean="0"/>
              <a:t>Telatar</a:t>
            </a:r>
            <a:r>
              <a:rPr lang="en-US" sz="1000" dirty="0" smtClean="0"/>
              <a:t> M, </a:t>
            </a:r>
            <a:r>
              <a:rPr lang="en-US" sz="1000" dirty="0" err="1" smtClean="0"/>
              <a:t>Deger</a:t>
            </a:r>
            <a:r>
              <a:rPr lang="en-US" sz="1000" dirty="0" smtClean="0"/>
              <a:t> O. Urinary beta 2-microglobulin levels and urinary N-acetyl B-D-</a:t>
            </a:r>
            <a:r>
              <a:rPr lang="en-US" sz="1000" dirty="0" err="1" smtClean="0"/>
              <a:t>glucosaminidaseenzyme</a:t>
            </a:r>
            <a:r>
              <a:rPr lang="en-US" sz="1000" dirty="0" smtClean="0"/>
              <a:t> activities in early diagnosis of non insulin dependent diabetes mellitus nephropathy. Diabetes Res., 1994; 26:101-107.</a:t>
            </a:r>
          </a:p>
          <a:p>
            <a:pPr lvl="0"/>
            <a:r>
              <a:rPr lang="en-US" sz="1000" dirty="0" err="1" smtClean="0"/>
              <a:t>Moresco</a:t>
            </a:r>
            <a:r>
              <a:rPr lang="en-US" sz="1000" dirty="0" smtClean="0"/>
              <a:t> R N, </a:t>
            </a:r>
            <a:r>
              <a:rPr lang="en-US" sz="1000" dirty="0" err="1" smtClean="0"/>
              <a:t>Sangoi</a:t>
            </a:r>
            <a:r>
              <a:rPr lang="en-US" sz="1000" dirty="0" smtClean="0"/>
              <a:t> M B, De </a:t>
            </a:r>
            <a:r>
              <a:rPr lang="en-US" sz="1000" dirty="0" err="1" smtClean="0"/>
              <a:t>Carvalho</a:t>
            </a:r>
            <a:r>
              <a:rPr lang="en-US" sz="1000" dirty="0" smtClean="0"/>
              <a:t> J A M, </a:t>
            </a:r>
            <a:r>
              <a:rPr lang="en-US" sz="1000" dirty="0" err="1" smtClean="0"/>
              <a:t>Tatsch</a:t>
            </a:r>
            <a:r>
              <a:rPr lang="en-US" sz="1000" dirty="0" smtClean="0"/>
              <a:t> E, </a:t>
            </a:r>
            <a:r>
              <a:rPr lang="en-US" sz="1000" dirty="0" err="1" smtClean="0"/>
              <a:t>Bochi</a:t>
            </a:r>
            <a:r>
              <a:rPr lang="en-US" sz="1000" dirty="0" smtClean="0"/>
              <a:t> G V. Diabetic nephropathy: traditional to proteomic markers. </a:t>
            </a:r>
            <a:r>
              <a:rPr lang="en-US" sz="1000" dirty="0" err="1" smtClean="0"/>
              <a:t>Clin</a:t>
            </a:r>
            <a:r>
              <a:rPr lang="en-US" sz="1000" dirty="0" smtClean="0"/>
              <a:t> </a:t>
            </a:r>
            <a:r>
              <a:rPr lang="en-US" sz="1000" dirty="0" err="1" smtClean="0"/>
              <a:t>Chim</a:t>
            </a:r>
            <a:r>
              <a:rPr lang="en-US" sz="1000" dirty="0" smtClean="0"/>
              <a:t> </a:t>
            </a:r>
            <a:r>
              <a:rPr lang="en-US" sz="1000" dirty="0" err="1" smtClean="0"/>
              <a:t>Acta</a:t>
            </a:r>
            <a:r>
              <a:rPr lang="en-US" sz="1000" dirty="0" smtClean="0"/>
              <a:t>., 2013; 421: 17-30.</a:t>
            </a:r>
          </a:p>
          <a:p>
            <a:pPr lvl="0"/>
            <a:r>
              <a:rPr lang="en-US" sz="1000" dirty="0" smtClean="0"/>
              <a:t>Kroll M H, </a:t>
            </a:r>
            <a:r>
              <a:rPr lang="en-US" sz="1000" dirty="0" err="1" smtClean="0"/>
              <a:t>Chesler</a:t>
            </a:r>
            <a:r>
              <a:rPr lang="en-US" sz="1000" dirty="0" smtClean="0"/>
              <a:t> R, </a:t>
            </a:r>
            <a:r>
              <a:rPr lang="en-US" sz="1000" dirty="0" err="1" smtClean="0"/>
              <a:t>Hagengruber</a:t>
            </a:r>
            <a:r>
              <a:rPr lang="en-US" sz="1000" dirty="0" smtClean="0"/>
              <a:t> C, Blank D W, </a:t>
            </a:r>
            <a:r>
              <a:rPr lang="en-US" sz="1000" dirty="0" err="1" smtClean="0"/>
              <a:t>Kestner</a:t>
            </a:r>
            <a:r>
              <a:rPr lang="en-US" sz="1000" dirty="0" smtClean="0"/>
              <a:t> J, </a:t>
            </a:r>
            <a:r>
              <a:rPr lang="en-US" sz="1000" dirty="0" err="1" smtClean="0"/>
              <a:t>Rawe</a:t>
            </a:r>
            <a:r>
              <a:rPr lang="en-US" sz="1000" dirty="0" smtClean="0"/>
              <a:t> M. Automated determination of urinary creatinine without sample dilution: Theory and Practice. </a:t>
            </a:r>
            <a:r>
              <a:rPr lang="en-US" sz="1000" dirty="0" err="1" smtClean="0"/>
              <a:t>Clin</a:t>
            </a:r>
            <a:r>
              <a:rPr lang="en-US" sz="1000" dirty="0" smtClean="0"/>
              <a:t> Chem., 1986; 32 (3): 446-452.</a:t>
            </a:r>
          </a:p>
          <a:p>
            <a:pPr lvl="0"/>
            <a:r>
              <a:rPr lang="en-US" sz="1000" dirty="0" err="1" smtClean="0"/>
              <a:t>Cockroft</a:t>
            </a:r>
            <a:r>
              <a:rPr lang="en-US" sz="1000" dirty="0" smtClean="0"/>
              <a:t> D W, </a:t>
            </a:r>
            <a:r>
              <a:rPr lang="en-US" sz="1000" dirty="0" err="1" smtClean="0"/>
              <a:t>Gault</a:t>
            </a:r>
            <a:r>
              <a:rPr lang="en-US" sz="1000" dirty="0" smtClean="0"/>
              <a:t> M H. Prediction of creatinine clearance from serum creatinine. </a:t>
            </a:r>
            <a:r>
              <a:rPr lang="en-US" sz="1000" dirty="0" err="1" smtClean="0"/>
              <a:t>Nephron</a:t>
            </a:r>
            <a:r>
              <a:rPr lang="en-US" sz="1000" dirty="0" smtClean="0"/>
              <a:t>., 1976; 16: 31-41.</a:t>
            </a:r>
          </a:p>
          <a:p>
            <a:pPr lvl="0"/>
            <a:r>
              <a:rPr lang="en-US" sz="1000" dirty="0" smtClean="0"/>
              <a:t>Parker K M, England J D, Da Costa J, Hess R L, </a:t>
            </a:r>
            <a:r>
              <a:rPr lang="en-US" sz="1000" dirty="0" err="1" smtClean="0"/>
              <a:t>Gloldstein</a:t>
            </a:r>
            <a:r>
              <a:rPr lang="en-US" sz="1000" dirty="0" smtClean="0"/>
              <a:t> D E. Improved colorimetric assay for </a:t>
            </a:r>
            <a:r>
              <a:rPr lang="en-US" sz="1000" dirty="0" err="1" smtClean="0"/>
              <a:t>glycated</a:t>
            </a:r>
            <a:r>
              <a:rPr lang="en-US" sz="1000" dirty="0" smtClean="0"/>
              <a:t> hemoglobin. </a:t>
            </a:r>
            <a:r>
              <a:rPr lang="en-US" sz="1000" dirty="0" err="1" smtClean="0"/>
              <a:t>Clin</a:t>
            </a:r>
            <a:r>
              <a:rPr lang="en-US" sz="1000" dirty="0" smtClean="0"/>
              <a:t> Chem., 1981; 27 (5): 669-672.</a:t>
            </a:r>
          </a:p>
          <a:p>
            <a:pPr lvl="0"/>
            <a:r>
              <a:rPr lang="en-US" sz="1000" dirty="0" err="1" smtClean="0"/>
              <a:t>Horak</a:t>
            </a:r>
            <a:r>
              <a:rPr lang="en-US" sz="1000" dirty="0" smtClean="0"/>
              <a:t> E, </a:t>
            </a:r>
            <a:r>
              <a:rPr lang="en-US" sz="1000" dirty="0" err="1" smtClean="0"/>
              <a:t>Hopfer</a:t>
            </a:r>
            <a:r>
              <a:rPr lang="en-US" sz="1000" dirty="0" smtClean="0"/>
              <a:t> S M, </a:t>
            </a:r>
            <a:r>
              <a:rPr lang="en-US" sz="1000" dirty="0" err="1" smtClean="0"/>
              <a:t>Sunderman</a:t>
            </a:r>
            <a:r>
              <a:rPr lang="en-US" sz="1000" dirty="0" smtClean="0"/>
              <a:t>, Jr. W F. </a:t>
            </a:r>
            <a:r>
              <a:rPr lang="en-US" sz="1000" dirty="0" err="1" smtClean="0"/>
              <a:t>Spectrophotometric</a:t>
            </a:r>
            <a:r>
              <a:rPr lang="en-US" sz="1000" dirty="0" smtClean="0"/>
              <a:t> assay for urinary n-acetyl-b-d-</a:t>
            </a:r>
            <a:r>
              <a:rPr lang="en-US" sz="1000" dirty="0" err="1" smtClean="0"/>
              <a:t>glucosaminidase</a:t>
            </a:r>
            <a:r>
              <a:rPr lang="en-US" sz="1000" dirty="0" smtClean="0"/>
              <a:t>. </a:t>
            </a:r>
            <a:r>
              <a:rPr lang="en-US" sz="1000" dirty="0" err="1" smtClean="0"/>
              <a:t>Clin</a:t>
            </a:r>
            <a:r>
              <a:rPr lang="en-US" sz="1000" dirty="0" smtClean="0"/>
              <a:t>. Chem., 1981; 27(7): 1180-1185.</a:t>
            </a:r>
          </a:p>
          <a:p>
            <a:pPr lvl="0"/>
            <a:r>
              <a:rPr lang="en-US" sz="1000" dirty="0" smtClean="0"/>
              <a:t>Lehmann R and Schleicher E D. Molecular mechanism of diabetic nephropathy </a:t>
            </a:r>
            <a:r>
              <a:rPr lang="en-US" sz="1000" dirty="0" err="1" smtClean="0"/>
              <a:t>Clin</a:t>
            </a:r>
            <a:r>
              <a:rPr lang="en-US" sz="1000" dirty="0" smtClean="0"/>
              <a:t> </a:t>
            </a:r>
            <a:r>
              <a:rPr lang="en-US" sz="1000" dirty="0" err="1" smtClean="0"/>
              <a:t>Chim</a:t>
            </a:r>
            <a:r>
              <a:rPr lang="en-US" sz="1000" dirty="0" smtClean="0"/>
              <a:t> </a:t>
            </a:r>
            <a:r>
              <a:rPr lang="en-US" sz="1000" dirty="0" err="1" smtClean="0"/>
              <a:t>Acta</a:t>
            </a:r>
            <a:r>
              <a:rPr lang="en-US" sz="1000" dirty="0" smtClean="0"/>
              <a:t>, 2000; 297: 135–144.</a:t>
            </a:r>
          </a:p>
          <a:p>
            <a:pPr marL="244841" indent="-244841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000" dirty="0" smtClean="0">
              <a:ea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hara\Desktop\Kiran mam\Final Brochure\Final\0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3143" y="326003"/>
            <a:ext cx="7837714" cy="6205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52600" y="2667000"/>
            <a:ext cx="7391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800" b="1" dirty="0" smtClean="0">
                <a:ln>
                  <a:noFill/>
                  <a:prstDash val="solid"/>
                </a:ln>
                <a:solidFill>
                  <a:srgbClr val="FFFF65"/>
                </a:solidFill>
                <a:latin typeface="Microsoft Sans Serif" pitchFamily="34" charset="0"/>
                <a:cs typeface="Microsoft Sans Serif" pitchFamily="34" charset="0"/>
              </a:rPr>
              <a:t>Prevention is Always Better Than Cure</a:t>
            </a:r>
            <a:endParaRPr lang="en-US" sz="4800" b="1" dirty="0">
              <a:ln>
                <a:noFill/>
                <a:prstDash val="solid"/>
              </a:ln>
              <a:solidFill>
                <a:srgbClr val="FFFF65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8|1.2|0.8|14|0.8|1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8|0.7|0.8|0.7|0.8|0.7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5|0.4|0.6|0.4|0.5|0.5|0.5|0.5|0.5|0.5|0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4|0.5|0.5|0.6|0.4|0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95.7|751.9|3.9|107.5"/>
</p:tagLst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3">
        <a:dk1>
          <a:srgbClr val="000000"/>
        </a:dk1>
        <a:lt1>
          <a:srgbClr val="CCEC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E2F4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4">
        <a:dk1>
          <a:srgbClr val="000000"/>
        </a:dk1>
        <a:lt1>
          <a:srgbClr val="EAEAEA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3F3F3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kk mam theme</Template>
  <TotalTime>2473</TotalTime>
  <Words>1559</Words>
  <Application>Microsoft Office PowerPoint</Application>
  <PresentationFormat>On-screen Show (4:3)</PresentationFormat>
  <Paragraphs>332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MS PGothic</vt:lpstr>
      <vt:lpstr>MS PGothic</vt:lpstr>
      <vt:lpstr>Arial</vt:lpstr>
      <vt:lpstr>Arial Black</vt:lpstr>
      <vt:lpstr>Arial Narrow</vt:lpstr>
      <vt:lpstr>Brush Script MT</vt:lpstr>
      <vt:lpstr>Calibri</vt:lpstr>
      <vt:lpstr>Microsoft Sans Serif</vt:lpstr>
      <vt:lpstr>Times</vt:lpstr>
      <vt:lpstr>Times New Roman</vt:lpstr>
      <vt:lpstr>Wingdings</vt:lpstr>
      <vt:lpstr>Pixel</vt:lpstr>
      <vt:lpstr>Sardar Patel University</vt:lpstr>
      <vt:lpstr>     Efficacy of Urinary N-Acetyl β- D- Glucosaminidase in Detecting Renal Tubular Damage: A Early Consequence in Type 2 Diabetes Mellitus leading to Diabetic Nephropathy</vt:lpstr>
      <vt:lpstr>PowerPoint Presentation</vt:lpstr>
      <vt:lpstr>Introduction</vt:lpstr>
      <vt:lpstr>Major Secondary Complications of Diabetes </vt:lpstr>
      <vt:lpstr>Factors Leading to Diabetic Nephropathy &amp; its Progression</vt:lpstr>
      <vt:lpstr>Diabetic Nephropathy</vt:lpstr>
      <vt:lpstr>Mechanism of Diabetic Nephropathy</vt:lpstr>
      <vt:lpstr>Significance of Urinary Enzymes in Early Detection of Diabetic Nephropathy (DN)</vt:lpstr>
      <vt:lpstr>N-Acetyl β- D- Glucosaminidase (NAG)</vt:lpstr>
      <vt:lpstr>Mechanism of NAG Excretion in Urine</vt:lpstr>
      <vt:lpstr>Objectives</vt:lpstr>
      <vt:lpstr>Sample Collection</vt:lpstr>
      <vt:lpstr>Sample Collection</vt:lpstr>
      <vt:lpstr>Anthropometric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Multiple Regression Analysis of Urinary Urinary N-Acetyl β-D-Glucosaminidase ( NAG) as Dependent Variable Against Independent Variables </vt:lpstr>
      <vt:lpstr>Conclusion</vt:lpstr>
      <vt:lpstr>Acknowledgements</vt:lpstr>
      <vt:lpstr>References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Sardar Patel University</dc:title>
  <dc:creator>xyz</dc:creator>
  <cp:lastModifiedBy>Kanchan</cp:lastModifiedBy>
  <cp:revision>447</cp:revision>
  <dcterms:created xsi:type="dcterms:W3CDTF">2006-08-16T00:00:00Z</dcterms:created>
  <dcterms:modified xsi:type="dcterms:W3CDTF">2014-10-13T18:40:40Z</dcterms:modified>
</cp:coreProperties>
</file>