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60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Searches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5"/>
                <c:pt idx="2">
                  <c:v>Online diagnosis</c:v>
                </c:pt>
                <c:pt idx="3">
                  <c:v>Participate online social</c:v>
                </c:pt>
                <c:pt idx="4">
                  <c:v>Gather health information online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0.28000000000000003</c:v>
                </c:pt>
                <c:pt idx="3">
                  <c:v>0.33</c:v>
                </c:pt>
                <c:pt idx="4">
                  <c:v>0.5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27A60A-E9F0-4613-B773-D7FE6201E116}" type="doc">
      <dgm:prSet loTypeId="urn:microsoft.com/office/officeart/2009/3/layout/IncreasingArrowsProcess" loCatId="process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E009306E-5A9F-4012-9DDF-963D325DB03B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1800" b="1" dirty="0">
              <a:latin typeface="+mn-lt"/>
            </a:rPr>
            <a:t>LEVEL 1: Informing Website</a:t>
          </a:r>
        </a:p>
      </dgm:t>
    </dgm:pt>
    <dgm:pt modelId="{78912370-2F1A-4E53-A822-367E49BAAE24}" type="parTrans" cxnId="{7AB8E22B-9762-4706-BF56-6E359E62A53F}">
      <dgm:prSet/>
      <dgm:spPr/>
      <dgm:t>
        <a:bodyPr/>
        <a:lstStyle/>
        <a:p>
          <a:endParaRPr lang="en-US"/>
        </a:p>
      </dgm:t>
    </dgm:pt>
    <dgm:pt modelId="{E7BCB2C6-CE1A-4A60-8D8B-F2F1D840B734}" type="sibTrans" cxnId="{7AB8E22B-9762-4706-BF56-6E359E62A53F}">
      <dgm:prSet/>
      <dgm:spPr/>
      <dgm:t>
        <a:bodyPr/>
        <a:lstStyle/>
        <a:p>
          <a:endParaRPr lang="en-US"/>
        </a:p>
      </dgm:t>
    </dgm:pt>
    <dgm:pt modelId="{97879DA2-60C1-4EB4-8F0E-6680EAF66C2A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1600" b="1" dirty="0">
              <a:latin typeface="+mn-lt"/>
            </a:rPr>
            <a:t>LEVEL 2: Advanced Informing Website</a:t>
          </a:r>
        </a:p>
      </dgm:t>
    </dgm:pt>
    <dgm:pt modelId="{9E025721-4CAC-42CC-BDFE-463A0D3CD417}" type="parTrans" cxnId="{3ED91709-0062-4457-91E7-08143A9CB3B3}">
      <dgm:prSet/>
      <dgm:spPr/>
      <dgm:t>
        <a:bodyPr/>
        <a:lstStyle/>
        <a:p>
          <a:endParaRPr lang="en-US"/>
        </a:p>
      </dgm:t>
    </dgm:pt>
    <dgm:pt modelId="{C2DBB06F-5512-484B-ABA0-66C54DA4E0BB}" type="sibTrans" cxnId="{3ED91709-0062-4457-91E7-08143A9CB3B3}">
      <dgm:prSet/>
      <dgm:spPr/>
      <dgm:t>
        <a:bodyPr/>
        <a:lstStyle/>
        <a:p>
          <a:endParaRPr lang="en-US"/>
        </a:p>
      </dgm:t>
    </dgm:pt>
    <dgm:pt modelId="{AEAA7338-218F-4C83-8F3A-3D8DE879A94A}">
      <dgm:prSet phldrT="[Text]" custT="1"/>
      <dgm:spPr>
        <a:solidFill>
          <a:schemeClr val="bg1"/>
        </a:solidFill>
      </dgm:spPr>
      <dgm:t>
        <a:bodyPr/>
        <a:lstStyle/>
        <a:p>
          <a:r>
            <a:rPr lang="en-US" sz="1400" dirty="0">
              <a:latin typeface="+mn-lt"/>
            </a:rPr>
            <a:t>All functions of the previous levels plus:</a:t>
          </a:r>
        </a:p>
      </dgm:t>
    </dgm:pt>
    <dgm:pt modelId="{6C9C4822-AE1F-40C3-81B3-051C726C57A1}" type="parTrans" cxnId="{62F1C676-4C09-457B-8E5A-72AB976CF657}">
      <dgm:prSet/>
      <dgm:spPr/>
      <dgm:t>
        <a:bodyPr/>
        <a:lstStyle/>
        <a:p>
          <a:endParaRPr lang="en-US"/>
        </a:p>
      </dgm:t>
    </dgm:pt>
    <dgm:pt modelId="{B935A088-AC70-4DDE-A91B-777519E2CD0B}" type="sibTrans" cxnId="{62F1C676-4C09-457B-8E5A-72AB976CF657}">
      <dgm:prSet/>
      <dgm:spPr/>
      <dgm:t>
        <a:bodyPr/>
        <a:lstStyle/>
        <a:p>
          <a:endParaRPr lang="en-US"/>
        </a:p>
      </dgm:t>
    </dgm:pt>
    <dgm:pt modelId="{D3EBF751-1F66-4FCC-956A-7AAA12EFAEF4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sz="1600" b="1" dirty="0">
              <a:latin typeface="+mn-lt"/>
            </a:rPr>
            <a:t>LEVEL 3: Collaborative Website</a:t>
          </a:r>
        </a:p>
      </dgm:t>
    </dgm:pt>
    <dgm:pt modelId="{EFA513F4-C6CD-431C-896F-DD643425D2D8}" type="parTrans" cxnId="{86D2E174-1E55-41C0-8F39-F197A1B7709F}">
      <dgm:prSet/>
      <dgm:spPr/>
      <dgm:t>
        <a:bodyPr/>
        <a:lstStyle/>
        <a:p>
          <a:endParaRPr lang="en-US"/>
        </a:p>
      </dgm:t>
    </dgm:pt>
    <dgm:pt modelId="{4414FC23-6390-4D50-B730-EB04822962B9}" type="sibTrans" cxnId="{86D2E174-1E55-41C0-8F39-F197A1B7709F}">
      <dgm:prSet/>
      <dgm:spPr/>
      <dgm:t>
        <a:bodyPr/>
        <a:lstStyle/>
        <a:p>
          <a:endParaRPr lang="en-US"/>
        </a:p>
      </dgm:t>
    </dgm:pt>
    <dgm:pt modelId="{3A29A5BB-3112-4C2B-A22A-91A2AF5BAEC8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1600" b="1" dirty="0">
              <a:latin typeface="+mn-lt"/>
            </a:rPr>
            <a:t>LEVEL 4: Empowered/Engaged Website</a:t>
          </a:r>
        </a:p>
      </dgm:t>
    </dgm:pt>
    <dgm:pt modelId="{7540B945-8146-43FF-9CB0-168EC5721402}" type="parTrans" cxnId="{6710FD0E-810B-44AB-8CE9-AAD54CDEBBDC}">
      <dgm:prSet/>
      <dgm:spPr/>
      <dgm:t>
        <a:bodyPr/>
        <a:lstStyle/>
        <a:p>
          <a:endParaRPr lang="en-US"/>
        </a:p>
      </dgm:t>
    </dgm:pt>
    <dgm:pt modelId="{4D1D6343-0B78-4CA5-A806-4F012BFE0B45}" type="sibTrans" cxnId="{6710FD0E-810B-44AB-8CE9-AAD54CDEBBDC}">
      <dgm:prSet/>
      <dgm:spPr/>
      <dgm:t>
        <a:bodyPr/>
        <a:lstStyle/>
        <a:p>
          <a:endParaRPr lang="en-US"/>
        </a:p>
      </dgm:t>
    </dgm:pt>
    <dgm:pt modelId="{EFFE66BC-BEDF-4CD0-A3F5-696E9E3E7FC5}">
      <dgm:prSet phldrT="[Text]" custT="1"/>
      <dgm:spPr>
        <a:solidFill>
          <a:schemeClr val="bg1"/>
        </a:solidFill>
      </dgm:spPr>
      <dgm:t>
        <a:bodyPr/>
        <a:lstStyle/>
        <a:p>
          <a:r>
            <a:rPr lang="en-US" sz="1600" dirty="0">
              <a:latin typeface="+mn-lt"/>
            </a:rPr>
            <a:t>1-way communication: “Brochure-Style” information</a:t>
          </a:r>
        </a:p>
      </dgm:t>
    </dgm:pt>
    <dgm:pt modelId="{587FB2F8-DD11-44D2-98C1-9617CA0892E3}" type="parTrans" cxnId="{8EAA9D22-9A91-40D0-AA18-AFEDF7C87D44}">
      <dgm:prSet/>
      <dgm:spPr/>
      <dgm:t>
        <a:bodyPr/>
        <a:lstStyle/>
        <a:p>
          <a:endParaRPr lang="en-US"/>
        </a:p>
      </dgm:t>
    </dgm:pt>
    <dgm:pt modelId="{4E2490D1-985E-4F97-AFFA-7478B54EE43F}" type="sibTrans" cxnId="{8EAA9D22-9A91-40D0-AA18-AFEDF7C87D44}">
      <dgm:prSet/>
      <dgm:spPr/>
      <dgm:t>
        <a:bodyPr/>
        <a:lstStyle/>
        <a:p>
          <a:endParaRPr lang="en-US"/>
        </a:p>
      </dgm:t>
    </dgm:pt>
    <dgm:pt modelId="{EAD38C7C-25FE-42FA-92C2-EFDD29BD3F03}">
      <dgm:prSet phldrT="[Text]" custT="1"/>
      <dgm:spPr>
        <a:solidFill>
          <a:schemeClr val="bg1"/>
        </a:solidFill>
      </dgm:spPr>
      <dgm:t>
        <a:bodyPr/>
        <a:lstStyle/>
        <a:p>
          <a:r>
            <a:rPr lang="en-US" sz="1400" dirty="0">
              <a:latin typeface="+mn-lt"/>
            </a:rPr>
            <a:t>2-way communication:</a:t>
          </a:r>
        </a:p>
      </dgm:t>
    </dgm:pt>
    <dgm:pt modelId="{A495230C-2737-4CAA-8058-A3AABD0E2D09}" type="parTrans" cxnId="{D76FD989-5C58-4F91-B9AE-A232FF137A92}">
      <dgm:prSet/>
      <dgm:spPr/>
      <dgm:t>
        <a:bodyPr/>
        <a:lstStyle/>
        <a:p>
          <a:endParaRPr lang="en-US"/>
        </a:p>
      </dgm:t>
    </dgm:pt>
    <dgm:pt modelId="{4D9C2E77-AC7A-4CA8-B2BD-D9E610B08372}" type="sibTrans" cxnId="{D76FD989-5C58-4F91-B9AE-A232FF137A92}">
      <dgm:prSet/>
      <dgm:spPr/>
      <dgm:t>
        <a:bodyPr/>
        <a:lstStyle/>
        <a:p>
          <a:endParaRPr lang="en-US"/>
        </a:p>
      </dgm:t>
    </dgm:pt>
    <dgm:pt modelId="{9898224B-0315-4656-9F24-A305F5130EFA}">
      <dgm:prSet custT="1"/>
      <dgm:spPr>
        <a:solidFill>
          <a:schemeClr val="bg1"/>
        </a:solidFill>
      </dgm:spPr>
      <dgm:t>
        <a:bodyPr/>
        <a:lstStyle/>
        <a:p>
          <a:r>
            <a:rPr lang="en-US" sz="1400" dirty="0">
              <a:latin typeface="+mn-lt"/>
            </a:rPr>
            <a:t>Incorporates functions in two prior levels plus:</a:t>
          </a:r>
        </a:p>
      </dgm:t>
    </dgm:pt>
    <dgm:pt modelId="{32F77212-3A27-467E-A112-AF0853028196}" type="parTrans" cxnId="{8D09AA2F-A200-4C74-BDFF-4E0627205F8E}">
      <dgm:prSet/>
      <dgm:spPr/>
      <dgm:t>
        <a:bodyPr/>
        <a:lstStyle/>
        <a:p>
          <a:endParaRPr lang="en-US"/>
        </a:p>
      </dgm:t>
    </dgm:pt>
    <dgm:pt modelId="{3FBD2129-2FB9-4BB8-A31D-7C0236F52AE7}" type="sibTrans" cxnId="{8D09AA2F-A200-4C74-BDFF-4E0627205F8E}">
      <dgm:prSet/>
      <dgm:spPr/>
      <dgm:t>
        <a:bodyPr/>
        <a:lstStyle/>
        <a:p>
          <a:endParaRPr lang="en-US"/>
        </a:p>
      </dgm:t>
    </dgm:pt>
    <dgm:pt modelId="{6209185E-2D16-4A46-9B74-DCE7B21A994D}">
      <dgm:prSet custT="1"/>
      <dgm:spPr>
        <a:solidFill>
          <a:schemeClr val="bg1"/>
        </a:solidFill>
      </dgm:spPr>
      <dgm:t>
        <a:bodyPr/>
        <a:lstStyle/>
        <a:p>
          <a:r>
            <a:rPr lang="en-US" sz="1400" dirty="0">
              <a:latin typeface="+mn-lt"/>
            </a:rPr>
            <a:t>Includes functions in prior level plus:</a:t>
          </a:r>
        </a:p>
      </dgm:t>
    </dgm:pt>
    <dgm:pt modelId="{72CD729D-8BFE-4053-B3EA-2A34EB8FC38F}" type="parTrans" cxnId="{4B19493C-8381-4190-A40C-BCE22F662C98}">
      <dgm:prSet/>
      <dgm:spPr/>
      <dgm:t>
        <a:bodyPr/>
        <a:lstStyle/>
        <a:p>
          <a:endParaRPr lang="en-US"/>
        </a:p>
      </dgm:t>
    </dgm:pt>
    <dgm:pt modelId="{21A2C95B-FB44-443D-86BB-D2B1947D5375}" type="sibTrans" cxnId="{4B19493C-8381-4190-A40C-BCE22F662C98}">
      <dgm:prSet/>
      <dgm:spPr/>
      <dgm:t>
        <a:bodyPr/>
        <a:lstStyle/>
        <a:p>
          <a:endParaRPr lang="en-US"/>
        </a:p>
      </dgm:t>
    </dgm:pt>
    <dgm:pt modelId="{CEF0535B-B7A5-4052-83E7-C63541BA4881}">
      <dgm:prSet custT="1"/>
      <dgm:spPr>
        <a:solidFill>
          <a:schemeClr val="bg1"/>
        </a:solidFill>
      </dgm:spPr>
      <dgm:t>
        <a:bodyPr/>
        <a:lstStyle/>
        <a:p>
          <a:r>
            <a:rPr lang="en-US" sz="1400" dirty="0">
              <a:latin typeface="+mn-lt"/>
            </a:rPr>
            <a:t>Working directly with groups for feedback &amp; information sharing </a:t>
          </a:r>
        </a:p>
      </dgm:t>
    </dgm:pt>
    <dgm:pt modelId="{7B82A9DA-36F5-4B1C-AC45-44EBA6790BE9}" type="parTrans" cxnId="{5E2382FB-4B35-43F1-AAAA-C071BE5659DC}">
      <dgm:prSet/>
      <dgm:spPr/>
      <dgm:t>
        <a:bodyPr/>
        <a:lstStyle/>
        <a:p>
          <a:endParaRPr lang="en-US"/>
        </a:p>
      </dgm:t>
    </dgm:pt>
    <dgm:pt modelId="{A8B44103-382B-4E30-A21B-F2EC65CCF868}" type="sibTrans" cxnId="{5E2382FB-4B35-43F1-AAAA-C071BE5659DC}">
      <dgm:prSet/>
      <dgm:spPr/>
      <dgm:t>
        <a:bodyPr/>
        <a:lstStyle/>
        <a:p>
          <a:endParaRPr lang="en-US"/>
        </a:p>
      </dgm:t>
    </dgm:pt>
    <dgm:pt modelId="{1A986572-C70B-4FE1-BE69-D8CE344CFC66}">
      <dgm:prSet custT="1"/>
      <dgm:spPr>
        <a:solidFill>
          <a:schemeClr val="bg1"/>
        </a:solidFill>
      </dgm:spPr>
      <dgm:t>
        <a:bodyPr/>
        <a:lstStyle/>
        <a:p>
          <a:r>
            <a:rPr lang="en-US" sz="1400" dirty="0">
              <a:latin typeface="+mn-lt"/>
            </a:rPr>
            <a:t>Limited online services</a:t>
          </a:r>
        </a:p>
      </dgm:t>
    </dgm:pt>
    <dgm:pt modelId="{E0DD9C3E-0A1F-4A07-AC24-166EA8C47946}" type="parTrans" cxnId="{6465715F-3A71-40A2-9B25-1F496E9EDF51}">
      <dgm:prSet/>
      <dgm:spPr/>
      <dgm:t>
        <a:bodyPr/>
        <a:lstStyle/>
        <a:p>
          <a:endParaRPr lang="en-US"/>
        </a:p>
      </dgm:t>
    </dgm:pt>
    <dgm:pt modelId="{6D058E5C-8CA0-4E84-94F1-DFA6119374D5}" type="sibTrans" cxnId="{6465715F-3A71-40A2-9B25-1F496E9EDF51}">
      <dgm:prSet/>
      <dgm:spPr/>
      <dgm:t>
        <a:bodyPr/>
        <a:lstStyle/>
        <a:p>
          <a:endParaRPr lang="en-US"/>
        </a:p>
      </dgm:t>
    </dgm:pt>
    <dgm:pt modelId="{3844C16E-1433-4EBE-B212-97E16ABF3396}">
      <dgm:prSet custT="1"/>
      <dgm:spPr>
        <a:solidFill>
          <a:schemeClr val="bg1"/>
        </a:solidFill>
      </dgm:spPr>
      <dgm:t>
        <a:bodyPr/>
        <a:lstStyle/>
        <a:p>
          <a:r>
            <a:rPr lang="en-US" sz="1400" dirty="0">
              <a:latin typeface="+mn-lt"/>
            </a:rPr>
            <a:t>Increased online services available</a:t>
          </a:r>
        </a:p>
      </dgm:t>
    </dgm:pt>
    <dgm:pt modelId="{6A406B3D-FC07-4D0E-ACA7-0F5BF4F269A6}" type="parTrans" cxnId="{361C7EA9-4214-42DF-8A66-68C5278CE7D4}">
      <dgm:prSet/>
      <dgm:spPr/>
      <dgm:t>
        <a:bodyPr/>
        <a:lstStyle/>
        <a:p>
          <a:endParaRPr lang="en-US"/>
        </a:p>
      </dgm:t>
    </dgm:pt>
    <dgm:pt modelId="{3C8969C5-E9BA-4352-AD94-F2845C60CB90}" type="sibTrans" cxnId="{361C7EA9-4214-42DF-8A66-68C5278CE7D4}">
      <dgm:prSet/>
      <dgm:spPr/>
      <dgm:t>
        <a:bodyPr/>
        <a:lstStyle/>
        <a:p>
          <a:endParaRPr lang="en-US"/>
        </a:p>
      </dgm:t>
    </dgm:pt>
    <dgm:pt modelId="{66891AD0-2DB8-4AEA-8BBB-B34F7CBED5D5}">
      <dgm:prSet custT="1"/>
      <dgm:spPr>
        <a:solidFill>
          <a:schemeClr val="bg1"/>
        </a:solidFill>
      </dgm:spPr>
      <dgm:t>
        <a:bodyPr/>
        <a:lstStyle/>
        <a:p>
          <a:r>
            <a:rPr lang="en-US" sz="1400" dirty="0">
              <a:latin typeface="+mn-lt"/>
            </a:rPr>
            <a:t>More opportunities to manage patient’s own health information and feedback to health team</a:t>
          </a:r>
        </a:p>
      </dgm:t>
    </dgm:pt>
    <dgm:pt modelId="{6F4D0C1E-DFF6-4791-93A2-A801C025340C}" type="parTrans" cxnId="{2958E9D0-C7ED-4098-BA20-FAAAE8228CDA}">
      <dgm:prSet/>
      <dgm:spPr/>
      <dgm:t>
        <a:bodyPr/>
        <a:lstStyle/>
        <a:p>
          <a:endParaRPr lang="en-US"/>
        </a:p>
      </dgm:t>
    </dgm:pt>
    <dgm:pt modelId="{E5C8E0B5-2168-425C-93A6-4EEEF32A6ECF}" type="sibTrans" cxnId="{2958E9D0-C7ED-4098-BA20-FAAAE8228CDA}">
      <dgm:prSet/>
      <dgm:spPr/>
      <dgm:t>
        <a:bodyPr/>
        <a:lstStyle/>
        <a:p>
          <a:endParaRPr lang="en-US"/>
        </a:p>
      </dgm:t>
    </dgm:pt>
    <dgm:pt modelId="{11A2FEDB-4D68-4941-BD8B-948E6FDB8DCC}">
      <dgm:prSet custT="1"/>
      <dgm:spPr>
        <a:solidFill>
          <a:schemeClr val="bg1"/>
        </a:solidFill>
      </dgm:spPr>
      <dgm:t>
        <a:bodyPr/>
        <a:lstStyle/>
        <a:p>
          <a:r>
            <a:rPr lang="en-US" sz="1400" dirty="0">
              <a:latin typeface="+mn-lt"/>
            </a:rPr>
            <a:t>Fully developed mobile connection</a:t>
          </a:r>
        </a:p>
      </dgm:t>
    </dgm:pt>
    <dgm:pt modelId="{3967C101-0215-4E03-A2FF-175717EF76C9}" type="parTrans" cxnId="{62E4BF69-3228-4B3B-BC39-193A5E2A29BE}">
      <dgm:prSet/>
      <dgm:spPr/>
      <dgm:t>
        <a:bodyPr/>
        <a:lstStyle/>
        <a:p>
          <a:endParaRPr lang="en-US"/>
        </a:p>
      </dgm:t>
    </dgm:pt>
    <dgm:pt modelId="{F21665C0-F8C6-4B40-B9FC-A5C7342631B3}" type="sibTrans" cxnId="{62E4BF69-3228-4B3B-BC39-193A5E2A29BE}">
      <dgm:prSet/>
      <dgm:spPr/>
      <dgm:t>
        <a:bodyPr/>
        <a:lstStyle/>
        <a:p>
          <a:endParaRPr lang="en-US"/>
        </a:p>
      </dgm:t>
    </dgm:pt>
    <dgm:pt modelId="{13944F74-C56C-40D5-9B7F-A5BC209BDC6E}">
      <dgm:prSet custT="1"/>
      <dgm:spPr>
        <a:solidFill>
          <a:schemeClr val="bg1"/>
        </a:solidFill>
      </dgm:spPr>
      <dgm:t>
        <a:bodyPr/>
        <a:lstStyle/>
        <a:p>
          <a:r>
            <a:rPr lang="en-US" sz="1400" dirty="0">
              <a:latin typeface="+mn-lt"/>
            </a:rPr>
            <a:t>Interactive and real-time knowledge exchange</a:t>
          </a:r>
        </a:p>
      </dgm:t>
    </dgm:pt>
    <dgm:pt modelId="{C42AAB24-A1F4-4F74-B71B-3AA5C3F5FA65}" type="parTrans" cxnId="{F5DE942C-1994-4908-AC85-753F91CCFEC7}">
      <dgm:prSet/>
      <dgm:spPr/>
      <dgm:t>
        <a:bodyPr/>
        <a:lstStyle/>
        <a:p>
          <a:endParaRPr lang="en-US"/>
        </a:p>
      </dgm:t>
    </dgm:pt>
    <dgm:pt modelId="{D27F96E8-1F86-4105-8CC8-014FCD18AAD8}" type="sibTrans" cxnId="{F5DE942C-1994-4908-AC85-753F91CCFEC7}">
      <dgm:prSet/>
      <dgm:spPr/>
      <dgm:t>
        <a:bodyPr/>
        <a:lstStyle/>
        <a:p>
          <a:endParaRPr lang="en-US"/>
        </a:p>
      </dgm:t>
    </dgm:pt>
    <dgm:pt modelId="{16E288A7-CE13-4D3B-B447-C38E78C55FA9}" type="pres">
      <dgm:prSet presAssocID="{6427A60A-E9F0-4613-B773-D7FE6201E116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9A134F8-CEF8-468E-A2F6-B4D248ED8225}" type="pres">
      <dgm:prSet presAssocID="{E009306E-5A9F-4012-9DDF-963D325DB03B}" presName="parentText1" presStyleLbl="node1" presStyleIdx="0" presStyleCnt="4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8F2A15-840A-416A-8D72-BDFD00A4E880}" type="pres">
      <dgm:prSet presAssocID="{E009306E-5A9F-4012-9DDF-963D325DB03B}" presName="childText1" presStyleLbl="solidAlignAcc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A2066E-7520-4193-BB76-B89213DDD615}" type="pres">
      <dgm:prSet presAssocID="{97879DA2-60C1-4EB4-8F0E-6680EAF66C2A}" presName="parentText2" presStyleLbl="node1" presStyleIdx="1" presStyleCnt="4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555F7F-BC27-4368-ACEB-C16A52533DF8}" type="pres">
      <dgm:prSet presAssocID="{97879DA2-60C1-4EB4-8F0E-6680EAF66C2A}" presName="childText2" presStyleLbl="solidAlignAcc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235A05-D22B-48EF-BEAA-9A088AEAB903}" type="pres">
      <dgm:prSet presAssocID="{D3EBF751-1F66-4FCC-956A-7AAA12EFAEF4}" presName="parentText3" presStyleLbl="node1" presStyleIdx="2" presStyleCnt="4" custScaleY="115227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8364C4-8158-40F8-BA80-AD16DAB3B918}" type="pres">
      <dgm:prSet presAssocID="{D3EBF751-1F66-4FCC-956A-7AAA12EFAEF4}" presName="childText3" presStyleLbl="solidAlignAcc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7ECD4F-8E3E-4EE2-B7CC-D06D939CCB36}" type="pres">
      <dgm:prSet presAssocID="{3A29A5BB-3112-4C2B-A22A-91A2AF5BAEC8}" presName="parentText4" presStyleLbl="node1" presStyleIdx="3" presStyleCnt="4" custScaleY="130819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015B6C-AF58-4FE0-BCEF-C0F943E2190B}" type="pres">
      <dgm:prSet presAssocID="{3A29A5BB-3112-4C2B-A22A-91A2AF5BAEC8}" presName="childText4" presStyleLbl="solidAlignAcc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66D396D-2069-4E6A-9353-8CB5164FD551}" type="presOf" srcId="{3844C16E-1433-4EBE-B212-97E16ABF3396}" destId="{528364C4-8158-40F8-BA80-AD16DAB3B918}" srcOrd="0" destOrd="1" presId="urn:microsoft.com/office/officeart/2009/3/layout/IncreasingArrowsProcess"/>
    <dgm:cxn modelId="{91F8A3C4-18C7-4DFF-80B0-CAE2065496D8}" type="presOf" srcId="{66891AD0-2DB8-4AEA-8BBB-B34F7CBED5D5}" destId="{528364C4-8158-40F8-BA80-AD16DAB3B918}" srcOrd="0" destOrd="2" presId="urn:microsoft.com/office/officeart/2009/3/layout/IncreasingArrowsProcess"/>
    <dgm:cxn modelId="{3E996D96-3618-4486-A958-4654D28D0A25}" type="presOf" srcId="{97879DA2-60C1-4EB4-8F0E-6680EAF66C2A}" destId="{94A2066E-7520-4193-BB76-B89213DDD615}" srcOrd="0" destOrd="0" presId="urn:microsoft.com/office/officeart/2009/3/layout/IncreasingArrowsProcess"/>
    <dgm:cxn modelId="{48DC7110-4595-4D5F-88F5-CC67AAA0DF08}" type="presOf" srcId="{6427A60A-E9F0-4613-B773-D7FE6201E116}" destId="{16E288A7-CE13-4D3B-B447-C38E78C55FA9}" srcOrd="0" destOrd="0" presId="urn:microsoft.com/office/officeart/2009/3/layout/IncreasingArrowsProcess"/>
    <dgm:cxn modelId="{F5DE942C-1994-4908-AC85-753F91CCFEC7}" srcId="{AEAA7338-218F-4C83-8F3A-3D8DE879A94A}" destId="{13944F74-C56C-40D5-9B7F-A5BC209BDC6E}" srcOrd="1" destOrd="0" parTransId="{C42AAB24-A1F4-4F74-B71B-3AA5C3F5FA65}" sibTransId="{D27F96E8-1F86-4105-8CC8-014FCD18AAD8}"/>
    <dgm:cxn modelId="{7F19352C-30BE-43C7-95F7-6C7CB31E05DE}" type="presOf" srcId="{1A986572-C70B-4FE1-BE69-D8CE344CFC66}" destId="{0B555F7F-BC27-4368-ACEB-C16A52533DF8}" srcOrd="0" destOrd="3" presId="urn:microsoft.com/office/officeart/2009/3/layout/IncreasingArrowsProcess"/>
    <dgm:cxn modelId="{4B19493C-8381-4190-A40C-BCE22F662C98}" srcId="{97879DA2-60C1-4EB4-8F0E-6680EAF66C2A}" destId="{6209185E-2D16-4A46-9B74-DCE7B21A994D}" srcOrd="1" destOrd="0" parTransId="{72CD729D-8BFE-4053-B3EA-2A34EB8FC38F}" sibTransId="{21A2C95B-FB44-443D-86BB-D2B1947D5375}"/>
    <dgm:cxn modelId="{38598B81-225D-4634-83BD-FF9FF5FF1E5B}" type="presOf" srcId="{CEF0535B-B7A5-4052-83E7-C63541BA4881}" destId="{0B555F7F-BC27-4368-ACEB-C16A52533DF8}" srcOrd="0" destOrd="2" presId="urn:microsoft.com/office/officeart/2009/3/layout/IncreasingArrowsProcess"/>
    <dgm:cxn modelId="{D76FD989-5C58-4F91-B9AE-A232FF137A92}" srcId="{97879DA2-60C1-4EB4-8F0E-6680EAF66C2A}" destId="{EAD38C7C-25FE-42FA-92C2-EFDD29BD3F03}" srcOrd="0" destOrd="0" parTransId="{A495230C-2737-4CAA-8058-A3AABD0E2D09}" sibTransId="{4D9C2E77-AC7A-4CA8-B2BD-D9E610B08372}"/>
    <dgm:cxn modelId="{5A778D74-F02F-4B0F-8C0C-422494CCF7DA}" type="presOf" srcId="{11A2FEDB-4D68-4941-BD8B-948E6FDB8DCC}" destId="{E1015B6C-AF58-4FE0-BCEF-C0F943E2190B}" srcOrd="0" destOrd="1" presId="urn:microsoft.com/office/officeart/2009/3/layout/IncreasingArrowsProcess"/>
    <dgm:cxn modelId="{05E8EBF9-131D-4083-A3FA-FD197D2C35C1}" type="presOf" srcId="{13944F74-C56C-40D5-9B7F-A5BC209BDC6E}" destId="{E1015B6C-AF58-4FE0-BCEF-C0F943E2190B}" srcOrd="0" destOrd="2" presId="urn:microsoft.com/office/officeart/2009/3/layout/IncreasingArrowsProcess"/>
    <dgm:cxn modelId="{62E4BF69-3228-4B3B-BC39-193A5E2A29BE}" srcId="{AEAA7338-218F-4C83-8F3A-3D8DE879A94A}" destId="{11A2FEDB-4D68-4941-BD8B-948E6FDB8DCC}" srcOrd="0" destOrd="0" parTransId="{3967C101-0215-4E03-A2FF-175717EF76C9}" sibTransId="{F21665C0-F8C6-4B40-B9FC-A5C7342631B3}"/>
    <dgm:cxn modelId="{2958E9D0-C7ED-4098-BA20-FAAAE8228CDA}" srcId="{9898224B-0315-4656-9F24-A305F5130EFA}" destId="{66891AD0-2DB8-4AEA-8BBB-B34F7CBED5D5}" srcOrd="1" destOrd="0" parTransId="{6F4D0C1E-DFF6-4791-93A2-A801C025340C}" sibTransId="{E5C8E0B5-2168-425C-93A6-4EEEF32A6ECF}"/>
    <dgm:cxn modelId="{5E2382FB-4B35-43F1-AAAA-C071BE5659DC}" srcId="{6209185E-2D16-4A46-9B74-DCE7B21A994D}" destId="{CEF0535B-B7A5-4052-83E7-C63541BA4881}" srcOrd="0" destOrd="0" parTransId="{7B82A9DA-36F5-4B1C-AC45-44EBA6790BE9}" sibTransId="{A8B44103-382B-4E30-A21B-F2EC65CCF868}"/>
    <dgm:cxn modelId="{8F9C5821-4E53-46E8-BF8A-3AC2316F4B58}" type="presOf" srcId="{EFFE66BC-BEDF-4CD0-A3F5-696E9E3E7FC5}" destId="{9E8F2A15-840A-416A-8D72-BDFD00A4E880}" srcOrd="0" destOrd="0" presId="urn:microsoft.com/office/officeart/2009/3/layout/IncreasingArrowsProcess"/>
    <dgm:cxn modelId="{2BE5B015-98B1-454D-A249-1E2395E3C78A}" type="presOf" srcId="{AEAA7338-218F-4C83-8F3A-3D8DE879A94A}" destId="{E1015B6C-AF58-4FE0-BCEF-C0F943E2190B}" srcOrd="0" destOrd="0" presId="urn:microsoft.com/office/officeart/2009/3/layout/IncreasingArrowsProcess"/>
    <dgm:cxn modelId="{361C7EA9-4214-42DF-8A66-68C5278CE7D4}" srcId="{9898224B-0315-4656-9F24-A305F5130EFA}" destId="{3844C16E-1433-4EBE-B212-97E16ABF3396}" srcOrd="0" destOrd="0" parTransId="{6A406B3D-FC07-4D0E-ACA7-0F5BF4F269A6}" sibTransId="{3C8969C5-E9BA-4352-AD94-F2845C60CB90}"/>
    <dgm:cxn modelId="{E5E71349-BC21-4FAF-A4A4-F80045B10B54}" type="presOf" srcId="{D3EBF751-1F66-4FCC-956A-7AAA12EFAEF4}" destId="{9F235A05-D22B-48EF-BEAA-9A088AEAB903}" srcOrd="0" destOrd="0" presId="urn:microsoft.com/office/officeart/2009/3/layout/IncreasingArrowsProcess"/>
    <dgm:cxn modelId="{62F1C676-4C09-457B-8E5A-72AB976CF657}" srcId="{3A29A5BB-3112-4C2B-A22A-91A2AF5BAEC8}" destId="{AEAA7338-218F-4C83-8F3A-3D8DE879A94A}" srcOrd="0" destOrd="0" parTransId="{6C9C4822-AE1F-40C3-81B3-051C726C57A1}" sibTransId="{B935A088-AC70-4DDE-A91B-777519E2CD0B}"/>
    <dgm:cxn modelId="{6465715F-3A71-40A2-9B25-1F496E9EDF51}" srcId="{6209185E-2D16-4A46-9B74-DCE7B21A994D}" destId="{1A986572-C70B-4FE1-BE69-D8CE344CFC66}" srcOrd="1" destOrd="0" parTransId="{E0DD9C3E-0A1F-4A07-AC24-166EA8C47946}" sibTransId="{6D058E5C-8CA0-4E84-94F1-DFA6119374D5}"/>
    <dgm:cxn modelId="{3ED91709-0062-4457-91E7-08143A9CB3B3}" srcId="{6427A60A-E9F0-4613-B773-D7FE6201E116}" destId="{97879DA2-60C1-4EB4-8F0E-6680EAF66C2A}" srcOrd="1" destOrd="0" parTransId="{9E025721-4CAC-42CC-BDFE-463A0D3CD417}" sibTransId="{C2DBB06F-5512-484B-ABA0-66C54DA4E0BB}"/>
    <dgm:cxn modelId="{8D09AA2F-A200-4C74-BDFF-4E0627205F8E}" srcId="{D3EBF751-1F66-4FCC-956A-7AAA12EFAEF4}" destId="{9898224B-0315-4656-9F24-A305F5130EFA}" srcOrd="0" destOrd="0" parTransId="{32F77212-3A27-467E-A112-AF0853028196}" sibTransId="{3FBD2129-2FB9-4BB8-A31D-7C0236F52AE7}"/>
    <dgm:cxn modelId="{01270F03-F1F3-4F1D-82FD-8532A5DB6863}" type="presOf" srcId="{E009306E-5A9F-4012-9DDF-963D325DB03B}" destId="{19A134F8-CEF8-468E-A2F6-B4D248ED8225}" srcOrd="0" destOrd="0" presId="urn:microsoft.com/office/officeart/2009/3/layout/IncreasingArrowsProcess"/>
    <dgm:cxn modelId="{26979B2D-2133-4F4C-AA68-6AF5B8F02281}" type="presOf" srcId="{EAD38C7C-25FE-42FA-92C2-EFDD29BD3F03}" destId="{0B555F7F-BC27-4368-ACEB-C16A52533DF8}" srcOrd="0" destOrd="0" presId="urn:microsoft.com/office/officeart/2009/3/layout/IncreasingArrowsProcess"/>
    <dgm:cxn modelId="{5B8D8981-9C84-4133-AC43-AACEE653921C}" type="presOf" srcId="{9898224B-0315-4656-9F24-A305F5130EFA}" destId="{528364C4-8158-40F8-BA80-AD16DAB3B918}" srcOrd="0" destOrd="0" presId="urn:microsoft.com/office/officeart/2009/3/layout/IncreasingArrowsProcess"/>
    <dgm:cxn modelId="{86D2E174-1E55-41C0-8F39-F197A1B7709F}" srcId="{6427A60A-E9F0-4613-B773-D7FE6201E116}" destId="{D3EBF751-1F66-4FCC-956A-7AAA12EFAEF4}" srcOrd="2" destOrd="0" parTransId="{EFA513F4-C6CD-431C-896F-DD643425D2D8}" sibTransId="{4414FC23-6390-4D50-B730-EB04822962B9}"/>
    <dgm:cxn modelId="{B5360A2A-49C0-4375-BC26-24334AEA8FA9}" type="presOf" srcId="{3A29A5BB-3112-4C2B-A22A-91A2AF5BAEC8}" destId="{D27ECD4F-8E3E-4EE2-B7CC-D06D939CCB36}" srcOrd="0" destOrd="0" presId="urn:microsoft.com/office/officeart/2009/3/layout/IncreasingArrowsProcess"/>
    <dgm:cxn modelId="{8EAA9D22-9A91-40D0-AA18-AFEDF7C87D44}" srcId="{E009306E-5A9F-4012-9DDF-963D325DB03B}" destId="{EFFE66BC-BEDF-4CD0-A3F5-696E9E3E7FC5}" srcOrd="0" destOrd="0" parTransId="{587FB2F8-DD11-44D2-98C1-9617CA0892E3}" sibTransId="{4E2490D1-985E-4F97-AFFA-7478B54EE43F}"/>
    <dgm:cxn modelId="{6710FD0E-810B-44AB-8CE9-AAD54CDEBBDC}" srcId="{6427A60A-E9F0-4613-B773-D7FE6201E116}" destId="{3A29A5BB-3112-4C2B-A22A-91A2AF5BAEC8}" srcOrd="3" destOrd="0" parTransId="{7540B945-8146-43FF-9CB0-168EC5721402}" sibTransId="{4D1D6343-0B78-4CA5-A806-4F012BFE0B45}"/>
    <dgm:cxn modelId="{7AB8E22B-9762-4706-BF56-6E359E62A53F}" srcId="{6427A60A-E9F0-4613-B773-D7FE6201E116}" destId="{E009306E-5A9F-4012-9DDF-963D325DB03B}" srcOrd="0" destOrd="0" parTransId="{78912370-2F1A-4E53-A822-367E49BAAE24}" sibTransId="{E7BCB2C6-CE1A-4A60-8D8B-F2F1D840B734}"/>
    <dgm:cxn modelId="{DFB2ECD0-95B0-463F-BDCE-261DAB5B730B}" type="presOf" srcId="{6209185E-2D16-4A46-9B74-DCE7B21A994D}" destId="{0B555F7F-BC27-4368-ACEB-C16A52533DF8}" srcOrd="0" destOrd="1" presId="urn:microsoft.com/office/officeart/2009/3/layout/IncreasingArrowsProcess"/>
    <dgm:cxn modelId="{AF0747DE-A524-4FEB-A1B2-2CE3422AAC3C}" type="presParOf" srcId="{16E288A7-CE13-4D3B-B447-C38E78C55FA9}" destId="{19A134F8-CEF8-468E-A2F6-B4D248ED8225}" srcOrd="0" destOrd="0" presId="urn:microsoft.com/office/officeart/2009/3/layout/IncreasingArrowsProcess"/>
    <dgm:cxn modelId="{4C8D2F57-4984-4284-8196-6CCE8EF800F6}" type="presParOf" srcId="{16E288A7-CE13-4D3B-B447-C38E78C55FA9}" destId="{9E8F2A15-840A-416A-8D72-BDFD00A4E880}" srcOrd="1" destOrd="0" presId="urn:microsoft.com/office/officeart/2009/3/layout/IncreasingArrowsProcess"/>
    <dgm:cxn modelId="{0BB6CB23-C7D7-404D-9DCE-20957110B48D}" type="presParOf" srcId="{16E288A7-CE13-4D3B-B447-C38E78C55FA9}" destId="{94A2066E-7520-4193-BB76-B89213DDD615}" srcOrd="2" destOrd="0" presId="urn:microsoft.com/office/officeart/2009/3/layout/IncreasingArrowsProcess"/>
    <dgm:cxn modelId="{B60C6086-7C8F-414A-BB8A-6A91AC921E42}" type="presParOf" srcId="{16E288A7-CE13-4D3B-B447-C38E78C55FA9}" destId="{0B555F7F-BC27-4368-ACEB-C16A52533DF8}" srcOrd="3" destOrd="0" presId="urn:microsoft.com/office/officeart/2009/3/layout/IncreasingArrowsProcess"/>
    <dgm:cxn modelId="{4CF380F2-24D3-4150-B0CA-EB86B56D74FE}" type="presParOf" srcId="{16E288A7-CE13-4D3B-B447-C38E78C55FA9}" destId="{9F235A05-D22B-48EF-BEAA-9A088AEAB903}" srcOrd="4" destOrd="0" presId="urn:microsoft.com/office/officeart/2009/3/layout/IncreasingArrowsProcess"/>
    <dgm:cxn modelId="{A605E4D0-B109-47DA-A075-DD57C3DB6CEA}" type="presParOf" srcId="{16E288A7-CE13-4D3B-B447-C38E78C55FA9}" destId="{528364C4-8158-40F8-BA80-AD16DAB3B918}" srcOrd="5" destOrd="0" presId="urn:microsoft.com/office/officeart/2009/3/layout/IncreasingArrowsProcess"/>
    <dgm:cxn modelId="{601490E1-9D41-4C50-B33D-0A939515F633}" type="presParOf" srcId="{16E288A7-CE13-4D3B-B447-C38E78C55FA9}" destId="{D27ECD4F-8E3E-4EE2-B7CC-D06D939CCB36}" srcOrd="6" destOrd="0" presId="urn:microsoft.com/office/officeart/2009/3/layout/IncreasingArrowsProcess"/>
    <dgm:cxn modelId="{3AB2B2F6-18C1-45C2-A68F-42252A1CBB34}" type="presParOf" srcId="{16E288A7-CE13-4D3B-B447-C38E78C55FA9}" destId="{E1015B6C-AF58-4FE0-BCEF-C0F943E2190B}" srcOrd="7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A134F8-CEF8-468E-A2F6-B4D248ED8225}">
      <dsp:nvSpPr>
        <dsp:cNvPr id="0" name=""/>
        <dsp:cNvSpPr/>
      </dsp:nvSpPr>
      <dsp:spPr>
        <a:xfrm>
          <a:off x="90084" y="94293"/>
          <a:ext cx="10065268" cy="1465351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254000" bIns="232625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latin typeface="+mn-lt"/>
            </a:rPr>
            <a:t>LEVEL 1: Informing Website</a:t>
          </a:r>
        </a:p>
      </dsp:txBody>
      <dsp:txXfrm>
        <a:off x="90084" y="460631"/>
        <a:ext cx="9698930" cy="732675"/>
      </dsp:txXfrm>
    </dsp:sp>
    <dsp:sp modelId="{9E8F2A15-840A-416A-8D72-BDFD00A4E880}">
      <dsp:nvSpPr>
        <dsp:cNvPr id="0" name=""/>
        <dsp:cNvSpPr/>
      </dsp:nvSpPr>
      <dsp:spPr>
        <a:xfrm>
          <a:off x="90084" y="1226681"/>
          <a:ext cx="2320044" cy="2710459"/>
        </a:xfrm>
        <a:prstGeom prst="rect">
          <a:avLst/>
        </a:prstGeom>
        <a:solidFill>
          <a:schemeClr val="bg1"/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latin typeface="+mn-lt"/>
            </a:rPr>
            <a:t>1-way communication: “Brochure-Style” information</a:t>
          </a:r>
        </a:p>
      </dsp:txBody>
      <dsp:txXfrm>
        <a:off x="90084" y="1226681"/>
        <a:ext cx="2320044" cy="2710459"/>
      </dsp:txXfrm>
    </dsp:sp>
    <dsp:sp modelId="{94A2066E-7520-4193-BB76-B89213DDD615}">
      <dsp:nvSpPr>
        <dsp:cNvPr id="0" name=""/>
        <dsp:cNvSpPr/>
      </dsp:nvSpPr>
      <dsp:spPr>
        <a:xfrm>
          <a:off x="2410128" y="582571"/>
          <a:ext cx="7745224" cy="1465351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254000" bIns="232625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+mn-lt"/>
            </a:rPr>
            <a:t>LEVEL 2: Advanced Informing Website</a:t>
          </a:r>
        </a:p>
      </dsp:txBody>
      <dsp:txXfrm>
        <a:off x="2410128" y="948909"/>
        <a:ext cx="7378886" cy="732675"/>
      </dsp:txXfrm>
    </dsp:sp>
    <dsp:sp modelId="{0B555F7F-BC27-4368-ACEB-C16A52533DF8}">
      <dsp:nvSpPr>
        <dsp:cNvPr id="0" name=""/>
        <dsp:cNvSpPr/>
      </dsp:nvSpPr>
      <dsp:spPr>
        <a:xfrm>
          <a:off x="2410128" y="1714959"/>
          <a:ext cx="2320044" cy="2641373"/>
        </a:xfrm>
        <a:prstGeom prst="rect">
          <a:avLst/>
        </a:prstGeom>
        <a:solidFill>
          <a:schemeClr val="bg1"/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latin typeface="+mn-lt"/>
            </a:rPr>
            <a:t>2-way communication: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latin typeface="+mn-lt"/>
            </a:rPr>
            <a:t>Includes functions in prior level plus: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latin typeface="+mn-lt"/>
            </a:rPr>
            <a:t>Working directly with groups for feedback &amp; information sharing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latin typeface="+mn-lt"/>
            </a:rPr>
            <a:t>Limited online services</a:t>
          </a:r>
        </a:p>
      </dsp:txBody>
      <dsp:txXfrm>
        <a:off x="2410128" y="1714959"/>
        <a:ext cx="2320044" cy="2641373"/>
      </dsp:txXfrm>
    </dsp:sp>
    <dsp:sp modelId="{9F235A05-D22B-48EF-BEAA-9A088AEAB903}">
      <dsp:nvSpPr>
        <dsp:cNvPr id="0" name=""/>
        <dsp:cNvSpPr/>
      </dsp:nvSpPr>
      <dsp:spPr>
        <a:xfrm>
          <a:off x="4730173" y="959284"/>
          <a:ext cx="5425179" cy="1688480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254000" bIns="232625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+mn-lt"/>
            </a:rPr>
            <a:t>LEVEL 3: Collaborative Website</a:t>
          </a:r>
        </a:p>
      </dsp:txBody>
      <dsp:txXfrm>
        <a:off x="4730173" y="1381404"/>
        <a:ext cx="5003059" cy="844240"/>
      </dsp:txXfrm>
    </dsp:sp>
    <dsp:sp modelId="{528364C4-8158-40F8-BA80-AD16DAB3B918}">
      <dsp:nvSpPr>
        <dsp:cNvPr id="0" name=""/>
        <dsp:cNvSpPr/>
      </dsp:nvSpPr>
      <dsp:spPr>
        <a:xfrm>
          <a:off x="4730173" y="2203236"/>
          <a:ext cx="2320044" cy="2659034"/>
        </a:xfrm>
        <a:prstGeom prst="rect">
          <a:avLst/>
        </a:prstGeom>
        <a:solidFill>
          <a:schemeClr val="bg1"/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latin typeface="+mn-lt"/>
            </a:rPr>
            <a:t>Incorporates functions in two prior levels plus: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latin typeface="+mn-lt"/>
            </a:rPr>
            <a:t>Increased online services available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latin typeface="+mn-lt"/>
            </a:rPr>
            <a:t>More opportunities to manage patient’s own health information and feedback to health team</a:t>
          </a:r>
        </a:p>
      </dsp:txBody>
      <dsp:txXfrm>
        <a:off x="4730173" y="2203236"/>
        <a:ext cx="2320044" cy="2659034"/>
      </dsp:txXfrm>
    </dsp:sp>
    <dsp:sp modelId="{D27ECD4F-8E3E-4EE2-B7CC-D06D939CCB36}">
      <dsp:nvSpPr>
        <dsp:cNvPr id="0" name=""/>
        <dsp:cNvSpPr/>
      </dsp:nvSpPr>
      <dsp:spPr>
        <a:xfrm>
          <a:off x="7050217" y="1333322"/>
          <a:ext cx="3105135" cy="1916958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254000" bIns="232625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+mn-lt"/>
            </a:rPr>
            <a:t>LEVEL 4: Empowered/Engaged Website</a:t>
          </a:r>
        </a:p>
      </dsp:txBody>
      <dsp:txXfrm>
        <a:off x="7050217" y="1812562"/>
        <a:ext cx="2625896" cy="958479"/>
      </dsp:txXfrm>
    </dsp:sp>
    <dsp:sp modelId="{E1015B6C-AF58-4FE0-BCEF-C0F943E2190B}">
      <dsp:nvSpPr>
        <dsp:cNvPr id="0" name=""/>
        <dsp:cNvSpPr/>
      </dsp:nvSpPr>
      <dsp:spPr>
        <a:xfrm>
          <a:off x="7050217" y="2691514"/>
          <a:ext cx="2341181" cy="2690201"/>
        </a:xfrm>
        <a:prstGeom prst="rect">
          <a:avLst/>
        </a:prstGeom>
        <a:solidFill>
          <a:schemeClr val="bg1"/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latin typeface="+mn-lt"/>
            </a:rPr>
            <a:t>All functions of the previous levels plus: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latin typeface="+mn-lt"/>
            </a:rPr>
            <a:t>Fully developed mobile connection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latin typeface="+mn-lt"/>
            </a:rPr>
            <a:t>Interactive and real-time knowledge exchange</a:t>
          </a:r>
        </a:p>
      </dsp:txBody>
      <dsp:txXfrm>
        <a:off x="7050217" y="2691514"/>
        <a:ext cx="2341181" cy="26902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46505-7CBC-42B0-931C-63B5AC6AF3CB}" type="datetimeFigureOut">
              <a:rPr lang="en-US" smtClean="0"/>
              <a:t>7/11/2015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7422-829C-4B9B-960F-EC5AAA482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235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46505-7CBC-42B0-931C-63B5AC6AF3CB}" type="datetimeFigureOut">
              <a:rPr lang="en-US" smtClean="0"/>
              <a:t>7/11/2015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49377422-829C-4B9B-960F-EC5AAA482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673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46505-7CBC-42B0-931C-63B5AC6AF3CB}" type="datetimeFigureOut">
              <a:rPr lang="en-US" smtClean="0"/>
              <a:t>7/11/2015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7422-829C-4B9B-960F-EC5AAA482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887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46505-7CBC-42B0-931C-63B5AC6AF3CB}" type="datetimeFigureOut">
              <a:rPr lang="en-US" smtClean="0"/>
              <a:t>7/11/2015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7422-829C-4B9B-960F-EC5AAA482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070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46505-7CBC-42B0-931C-63B5AC6AF3CB}" type="datetimeFigureOut">
              <a:rPr lang="en-US" smtClean="0"/>
              <a:t>7/11/2015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7422-829C-4B9B-960F-EC5AAA482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004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46505-7CBC-42B0-931C-63B5AC6AF3CB}" type="datetimeFigureOut">
              <a:rPr lang="en-US" smtClean="0"/>
              <a:t>7/11/2015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7422-829C-4B9B-960F-EC5AAA482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551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46505-7CBC-42B0-931C-63B5AC6AF3CB}" type="datetimeFigureOut">
              <a:rPr lang="en-US" smtClean="0"/>
              <a:t>7/11/2015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7422-829C-4B9B-960F-EC5AAA482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047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46505-7CBC-42B0-931C-63B5AC6AF3CB}" type="datetimeFigureOut">
              <a:rPr lang="en-US" smtClean="0"/>
              <a:t>7/11/2015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7422-829C-4B9B-960F-EC5AAA482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702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46505-7CBC-42B0-931C-63B5AC6AF3CB}" type="datetimeFigureOut">
              <a:rPr lang="en-US" smtClean="0"/>
              <a:t>7/11/2015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7422-829C-4B9B-960F-EC5AAA482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772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46505-7CBC-42B0-931C-63B5AC6AF3CB}" type="datetimeFigureOut">
              <a:rPr lang="en-US" smtClean="0"/>
              <a:t>7/11/2015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7422-829C-4B9B-960F-EC5AAA482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134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46505-7CBC-42B0-931C-63B5AC6AF3CB}" type="datetimeFigureOut">
              <a:rPr lang="en-US" smtClean="0"/>
              <a:t>7/11/2015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7422-829C-4B9B-960F-EC5AAA482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864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46505-7CBC-42B0-931C-63B5AC6AF3CB}" type="datetimeFigureOut">
              <a:rPr lang="en-US" smtClean="0"/>
              <a:t>7/11/2015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7422-829C-4B9B-960F-EC5AAA482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701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46505-7CBC-42B0-931C-63B5AC6AF3CB}" type="datetimeFigureOut">
              <a:rPr lang="en-US" smtClean="0"/>
              <a:t>7/11/2015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7422-829C-4B9B-960F-EC5AAA482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6967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46505-7CBC-42B0-931C-63B5AC6AF3CB}" type="datetimeFigureOut">
              <a:rPr lang="en-US" smtClean="0"/>
              <a:t>7/11/2015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7422-829C-4B9B-960F-EC5AAA482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637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46505-7CBC-42B0-931C-63B5AC6AF3CB}" type="datetimeFigureOut">
              <a:rPr lang="en-US" smtClean="0"/>
              <a:t>7/11/2015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7422-829C-4B9B-960F-EC5AAA482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970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46505-7CBC-42B0-931C-63B5AC6AF3CB}" type="datetimeFigureOut">
              <a:rPr lang="en-US" smtClean="0"/>
              <a:t>7/11/2015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7422-829C-4B9B-960F-EC5AAA482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973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46505-7CBC-42B0-931C-63B5AC6AF3CB}" type="datetimeFigureOut">
              <a:rPr lang="en-US" smtClean="0"/>
              <a:t>7/11/2015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7422-829C-4B9B-960F-EC5AAA482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807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FC46505-7CBC-42B0-931C-63B5AC6AF3CB}" type="datetimeFigureOut">
              <a:rPr lang="en-US" smtClean="0"/>
              <a:t>7/11/2015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9377422-829C-4B9B-960F-EC5AAA482B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068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hyperlink" Target="http://pewinternet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Engaging Patients with your Website</a:t>
            </a:r>
            <a:br>
              <a:rPr lang="en-US" dirty="0" smtClean="0"/>
            </a:br>
            <a:r>
              <a:rPr lang="en-US" sz="1200" dirty="0" smtClean="0"/>
              <a:t>Kimberlee Snyder, PhD; Lynne Ornes, PhD; Patrick Paulson, J.D.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Presented at </a:t>
            </a:r>
          </a:p>
          <a:p>
            <a:r>
              <a:rPr lang="en-US" dirty="0" smtClean="0"/>
              <a:t>Healthcare &amp; Fitness Summit</a:t>
            </a:r>
          </a:p>
          <a:p>
            <a:r>
              <a:rPr lang="en-US" dirty="0" smtClean="0"/>
              <a:t>July 20-22, 2015</a:t>
            </a:r>
          </a:p>
          <a:p>
            <a:r>
              <a:rPr lang="en-US" dirty="0" smtClean="0"/>
              <a:t>San Francisco, Calf.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99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Internet and Healthcare Information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PewResearchCenter, June 20, 2013, </a:t>
            </a:r>
            <a:r>
              <a:rPr lang="en-US" sz="1600" dirty="0" smtClean="0">
                <a:hlinkClick r:id="rId2"/>
              </a:rPr>
              <a:t>http://pewinternet.org</a:t>
            </a:r>
            <a:r>
              <a:rPr lang="en-US" sz="1600" dirty="0" smtClean="0"/>
              <a:t> </a:t>
            </a:r>
            <a:br>
              <a:rPr lang="en-US" sz="1600" dirty="0" smtClean="0"/>
            </a:br>
            <a:r>
              <a:rPr lang="en-US" sz="1600" dirty="0" smtClean="0"/>
              <a:t>Family Caregivers are Wired for Health</a:t>
            </a:r>
            <a:endParaRPr lang="en-US" sz="16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6642048"/>
              </p:ext>
            </p:extLst>
          </p:nvPr>
        </p:nvGraphicFramePr>
        <p:xfrm>
          <a:off x="1484313" y="2667000"/>
          <a:ext cx="10018712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2021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474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Website Assessment Model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4231354579"/>
              </p:ext>
            </p:extLst>
          </p:nvPr>
        </p:nvGraphicFramePr>
        <p:xfrm>
          <a:off x="633845" y="924791"/>
          <a:ext cx="10245437" cy="54760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3605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791442"/>
          </a:xfrm>
        </p:spPr>
        <p:txBody>
          <a:bodyPr/>
          <a:lstStyle/>
          <a:p>
            <a:r>
              <a:rPr lang="en-US" dirty="0" smtClean="0"/>
              <a:t>Level 1: Informing Website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953491" y="3252355"/>
            <a:ext cx="9400309" cy="2924608"/>
          </a:xfrm>
        </p:spPr>
        <p:txBody>
          <a:bodyPr/>
          <a:lstStyle/>
          <a:p>
            <a:r>
              <a:rPr lang="en-US" dirty="0" smtClean="0"/>
              <a:t>One-way flow of information</a:t>
            </a:r>
          </a:p>
          <a:p>
            <a:pPr lvl="1"/>
            <a:r>
              <a:rPr lang="en-US" dirty="0" smtClean="0"/>
              <a:t>What the hospital can do for the customer</a:t>
            </a:r>
          </a:p>
          <a:p>
            <a:pPr lvl="1"/>
            <a:r>
              <a:rPr lang="en-US" dirty="0" smtClean="0"/>
              <a:t>Stresses key departments or areas</a:t>
            </a:r>
          </a:p>
          <a:p>
            <a:pPr lvl="1"/>
            <a:r>
              <a:rPr lang="en-US" dirty="0" smtClean="0"/>
              <a:t>Address maybe at bottom of page</a:t>
            </a:r>
          </a:p>
          <a:p>
            <a:pPr lvl="1"/>
            <a:r>
              <a:rPr lang="en-US" dirty="0" smtClean="0"/>
              <a:t>“Contact us” optional</a:t>
            </a:r>
          </a:p>
          <a:p>
            <a:pPr lvl="1"/>
            <a:r>
              <a:rPr lang="en-US" dirty="0" smtClean="0"/>
              <a:t>No online services available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009" y="1690688"/>
            <a:ext cx="9410700" cy="1143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327" y="4956896"/>
            <a:ext cx="5715000" cy="143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52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59228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Level 2: Advance Informing Website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151418" y="3356263"/>
            <a:ext cx="5202382" cy="2820699"/>
          </a:xfrm>
        </p:spPr>
        <p:txBody>
          <a:bodyPr/>
          <a:lstStyle/>
          <a:p>
            <a:r>
              <a:rPr lang="en-US" dirty="0" smtClean="0"/>
              <a:t>Includes all of Level 1</a:t>
            </a:r>
          </a:p>
          <a:p>
            <a:pPr lvl="1"/>
            <a:r>
              <a:rPr lang="en-US" dirty="0" smtClean="0"/>
              <a:t>Hospital events</a:t>
            </a:r>
          </a:p>
          <a:p>
            <a:pPr lvl="1"/>
            <a:r>
              <a:rPr lang="en-US" dirty="0" smtClean="0"/>
              <a:t>Hospital news</a:t>
            </a:r>
          </a:p>
          <a:p>
            <a:r>
              <a:rPr lang="en-US" dirty="0" smtClean="0"/>
              <a:t>Interactive Health Library</a:t>
            </a:r>
          </a:p>
          <a:p>
            <a:r>
              <a:rPr lang="en-US" dirty="0" smtClean="0"/>
              <a:t>Online paying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65119"/>
            <a:ext cx="5517573" cy="3002974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 rot="12421968" flipV="1">
            <a:off x="6117476" y="1637434"/>
            <a:ext cx="571634" cy="36373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54091" y="1690688"/>
            <a:ext cx="2649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Links to Social Media</a:t>
            </a:r>
          </a:p>
          <a:p>
            <a:endParaRPr lang="en-US" dirty="0"/>
          </a:p>
        </p:txBody>
      </p:sp>
      <p:sp>
        <p:nvSpPr>
          <p:cNvPr id="3" name="Right Arrow 2"/>
          <p:cNvSpPr/>
          <p:nvPr/>
        </p:nvSpPr>
        <p:spPr>
          <a:xfrm rot="13113690">
            <a:off x="5469377" y="4516754"/>
            <a:ext cx="644500" cy="39485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24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66501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Level 3: Collaborative Website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Includes all of level 1 and 2 and</a:t>
            </a:r>
          </a:p>
          <a:p>
            <a:pPr lvl="1"/>
            <a:r>
              <a:rPr lang="en-US" dirty="0" smtClean="0"/>
              <a:t>On-line appointment scheduling</a:t>
            </a:r>
          </a:p>
          <a:p>
            <a:pPr lvl="1"/>
            <a:r>
              <a:rPr lang="en-US" dirty="0" smtClean="0"/>
              <a:t>Prescription renew online</a:t>
            </a:r>
          </a:p>
          <a:p>
            <a:pPr lvl="1"/>
            <a:r>
              <a:rPr lang="en-US" dirty="0" smtClean="0"/>
              <a:t>Call center</a:t>
            </a:r>
          </a:p>
          <a:p>
            <a:pPr lvl="1"/>
            <a:r>
              <a:rPr lang="en-US" dirty="0" smtClean="0"/>
              <a:t>Able to request medical tests on-line</a:t>
            </a:r>
          </a:p>
          <a:p>
            <a:pPr lvl="1"/>
            <a:r>
              <a:rPr lang="en-US" dirty="0" smtClean="0"/>
              <a:t>Email doctor</a:t>
            </a:r>
          </a:p>
          <a:p>
            <a:pPr lvl="1"/>
            <a:r>
              <a:rPr lang="en-US" dirty="0" smtClean="0"/>
              <a:t>Patient health blog and/or journal (third party)</a:t>
            </a:r>
          </a:p>
          <a:p>
            <a:pPr lvl="1"/>
            <a:r>
              <a:rPr lang="en-US" dirty="0" smtClean="0"/>
              <a:t>More……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2564" y="1436472"/>
            <a:ext cx="5006254" cy="5067300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>
            <a:off x="6379367" y="5039591"/>
            <a:ext cx="457200" cy="18703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31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Level 4: Empowered/Engaged Website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148944" y="1825625"/>
            <a:ext cx="4204855" cy="4351338"/>
          </a:xfrm>
        </p:spPr>
        <p:txBody>
          <a:bodyPr/>
          <a:lstStyle/>
          <a:p>
            <a:r>
              <a:rPr lang="en-US" dirty="0" smtClean="0"/>
              <a:t>Includes level 1, 2, and 3 and</a:t>
            </a:r>
          </a:p>
          <a:p>
            <a:pPr lvl="1"/>
            <a:r>
              <a:rPr lang="en-US" dirty="0" smtClean="0"/>
              <a:t>Doctor referral request on-line</a:t>
            </a:r>
          </a:p>
          <a:p>
            <a:pPr lvl="1"/>
            <a:r>
              <a:rPr lang="en-US" dirty="0" smtClean="0"/>
              <a:t>Patient portal thru website</a:t>
            </a:r>
          </a:p>
          <a:p>
            <a:pPr lvl="1"/>
            <a:r>
              <a:rPr lang="en-US" dirty="0" smtClean="0"/>
              <a:t>Close captioning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05" y="2066420"/>
            <a:ext cx="6267450" cy="9620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55" y="3269240"/>
            <a:ext cx="6610350" cy="9429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55" y="4543857"/>
            <a:ext cx="6629400" cy="9620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5695950"/>
            <a:ext cx="6600825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55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699" y="332509"/>
            <a:ext cx="9876602" cy="615141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5472" y="187036"/>
            <a:ext cx="35329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Assessment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 tool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39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849583"/>
            <a:ext cx="10018713" cy="394161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Start evaluating your website, create an assessment team --</a:t>
            </a:r>
          </a:p>
          <a:p>
            <a:pPr lvl="1"/>
            <a:r>
              <a:rPr lang="en-US" dirty="0" smtClean="0"/>
              <a:t>Include customers (community)</a:t>
            </a:r>
          </a:p>
          <a:p>
            <a:pPr lvl="1"/>
            <a:r>
              <a:rPr lang="en-US" dirty="0" smtClean="0"/>
              <a:t>Include technical people</a:t>
            </a:r>
          </a:p>
          <a:p>
            <a:pPr lvl="1"/>
            <a:r>
              <a:rPr lang="en-US" dirty="0" smtClean="0"/>
              <a:t>Include medical </a:t>
            </a:r>
          </a:p>
          <a:p>
            <a:pPr lvl="1"/>
            <a:r>
              <a:rPr lang="en-US" dirty="0" smtClean="0"/>
              <a:t>Include young and old </a:t>
            </a:r>
          </a:p>
          <a:p>
            <a:r>
              <a:rPr lang="en-US" dirty="0"/>
              <a:t>A</a:t>
            </a:r>
            <a:r>
              <a:rPr lang="en-US" dirty="0" smtClean="0"/>
              <a:t>ssess periodically not just one time</a:t>
            </a:r>
          </a:p>
          <a:p>
            <a:r>
              <a:rPr lang="en-US" dirty="0" smtClean="0"/>
              <a:t>Take some steps for improvement (improve at existing level then one or two items for next level)</a:t>
            </a:r>
          </a:p>
          <a:p>
            <a:r>
              <a:rPr lang="en-US" dirty="0" smtClean="0"/>
              <a:t>This is a journey not a destination.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29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440</TotalTime>
  <Words>309</Words>
  <Application>Microsoft Office PowerPoint</Application>
  <PresentationFormat>Widescreen</PresentationFormat>
  <Paragraphs>65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Corbel</vt:lpstr>
      <vt:lpstr>Parallax</vt:lpstr>
      <vt:lpstr>Engaging Patients with your Website Kimberlee Snyder, PhD; Lynne Ornes, PhD; Patrick Paulson, J.D.</vt:lpstr>
      <vt:lpstr>Internet and Healthcare Information  PewResearchCenter, June 20, 2013, http://pewinternet.org  Family Caregivers are Wired for Health</vt:lpstr>
      <vt:lpstr>Website Assessment Model</vt:lpstr>
      <vt:lpstr>Level 1: Informing Website</vt:lpstr>
      <vt:lpstr>Level 2: Advance Informing Website</vt:lpstr>
      <vt:lpstr>Level 3: Collaborative Website</vt:lpstr>
      <vt:lpstr>Level 4: Empowered/Engaged Website</vt:lpstr>
      <vt:lpstr>PowerPoint Presentation</vt:lpstr>
      <vt:lpstr>Conclusion</vt:lpstr>
    </vt:vector>
  </TitlesOfParts>
  <Company>Winona State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Engaging Patients with your Website Kimberlee Snyder, PhD; Lynne Ornes, PhD; Patrick Paulson, PhD</dc:title>
  <dc:creator>Snyder, Kimberlee</dc:creator>
  <cp:lastModifiedBy>Snyder, Kimberlee</cp:lastModifiedBy>
  <cp:revision>23</cp:revision>
  <dcterms:created xsi:type="dcterms:W3CDTF">2015-06-03T18:23:03Z</dcterms:created>
  <dcterms:modified xsi:type="dcterms:W3CDTF">2015-07-11T16:01:28Z</dcterms:modified>
</cp:coreProperties>
</file>