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image" Target="../media/image7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0296" y="603503"/>
            <a:ext cx="7963407" cy="1132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45539" y="2233676"/>
            <a:ext cx="7760970" cy="4111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Relationship Id="rId3" Type="http://schemas.openxmlformats.org/officeDocument/2006/relationships/image" Target="../media/image50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image" Target="../media/image52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Relationship Id="rId3" Type="http://schemas.openxmlformats.org/officeDocument/2006/relationships/image" Target="../media/image54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Relationship Id="rId3" Type="http://schemas.openxmlformats.org/officeDocument/2006/relationships/image" Target="../media/image56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58.png"/><Relationship Id="rId4" Type="http://schemas.openxmlformats.org/officeDocument/2006/relationships/image" Target="../media/image59.jpg"/><Relationship Id="rId5" Type="http://schemas.openxmlformats.org/officeDocument/2006/relationships/image" Target="../media/image60.png"/><Relationship Id="rId6" Type="http://schemas.openxmlformats.org/officeDocument/2006/relationships/hyperlink" Target="http://www.fda.gov/downloads/AboutFDA/ReportsManualsForms/Reports/PerformanceReports/CombinationProducts/UCM439389.pdf" TargetMode="Externa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Relationship Id="rId3" Type="http://schemas.openxmlformats.org/officeDocument/2006/relationships/image" Target="../media/image62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image" Target="../media/image66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Relationship Id="rId3" Type="http://schemas.openxmlformats.org/officeDocument/2006/relationships/image" Target="../media/image68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189817"/>
            <a:ext cx="1072130" cy="1668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232"/>
            <a:ext cx="1072029" cy="5329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90367" y="1575206"/>
            <a:ext cx="4625975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2905" marR="5080" indent="-370840">
              <a:lnSpc>
                <a:spcPct val="100000"/>
              </a:lnSpc>
            </a:pPr>
            <a:r>
              <a:rPr dirty="0" spc="-5"/>
              <a:t>Combination</a:t>
            </a:r>
            <a:r>
              <a:rPr dirty="0" spc="-80"/>
              <a:t> </a:t>
            </a:r>
            <a:r>
              <a:rPr dirty="0" spc="-5"/>
              <a:t>products  </a:t>
            </a:r>
            <a:r>
              <a:rPr dirty="0" spc="-10"/>
              <a:t>The </a:t>
            </a:r>
            <a:r>
              <a:rPr dirty="0" spc="-5"/>
              <a:t>paradigm</a:t>
            </a:r>
            <a:r>
              <a:rPr dirty="0" spc="-50"/>
              <a:t> </a:t>
            </a:r>
            <a:r>
              <a:rPr dirty="0" spc="-10"/>
              <a:t>shift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375812" y="2807208"/>
            <a:ext cx="3460115" cy="9626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830"/>
              </a:lnSpc>
            </a:pPr>
            <a:r>
              <a:rPr dirty="0" sz="2400" spc="-5">
                <a:latin typeface="Calibri"/>
                <a:cs typeface="Calibri"/>
              </a:rPr>
              <a:t>(US </a:t>
            </a:r>
            <a:r>
              <a:rPr dirty="0" sz="2400">
                <a:latin typeface="Calibri"/>
                <a:cs typeface="Calibri"/>
              </a:rPr>
              <a:t>/ </a:t>
            </a:r>
            <a:r>
              <a:rPr dirty="0" sz="2400" spc="-5">
                <a:latin typeface="Calibri"/>
                <a:cs typeface="Calibri"/>
              </a:rPr>
              <a:t>Japan </a:t>
            </a:r>
            <a:r>
              <a:rPr dirty="0" sz="2400">
                <a:latin typeface="Calibri"/>
                <a:cs typeface="Calibri"/>
              </a:rPr>
              <a:t>/ EU /</a:t>
            </a:r>
            <a:r>
              <a:rPr dirty="0" sz="2400" spc="-9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Australia)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4750"/>
              </a:lnSpc>
            </a:pPr>
            <a:r>
              <a:rPr dirty="0" sz="4000" spc="-5">
                <a:latin typeface="Calibri"/>
                <a:cs typeface="Calibri"/>
              </a:rPr>
              <a:t>Global</a:t>
            </a:r>
            <a:r>
              <a:rPr dirty="0" sz="4000" spc="-105">
                <a:latin typeface="Calibri"/>
                <a:cs typeface="Calibri"/>
              </a:rPr>
              <a:t> </a:t>
            </a:r>
            <a:r>
              <a:rPr dirty="0" sz="4000" spc="-5">
                <a:latin typeface="Calibri"/>
                <a:cs typeface="Calibri"/>
              </a:rPr>
              <a:t>impact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69890" y="5212397"/>
            <a:ext cx="3561715" cy="1032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L="12700" marR="5080" indent="1709420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Khaudeja</a:t>
            </a:r>
            <a:r>
              <a:rPr dirty="0" sz="1800" spc="-6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Bano</a:t>
            </a:r>
            <a:r>
              <a:rPr dirty="0" sz="1800" spc="-4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MD  </a:t>
            </a:r>
            <a:r>
              <a:rPr dirty="0" sz="1800" spc="-5">
                <a:latin typeface="Calibri"/>
                <a:cs typeface="Calibri"/>
              </a:rPr>
              <a:t>5th Global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Pharmacovigilance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Summit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Medical devices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Pharmacovigilance</a:t>
            </a:r>
            <a:endParaRPr sz="18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45"/>
              </a:spcBef>
            </a:pPr>
            <a:r>
              <a:rPr dirty="0" sz="1200">
                <a:latin typeface="Calibri"/>
                <a:cs typeface="Calibri"/>
              </a:rPr>
              <a:t>April 28-29, 2016 Dubai,</a:t>
            </a:r>
            <a:r>
              <a:rPr dirty="0" sz="1200" spc="-12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UAE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41219" y="1918525"/>
            <a:ext cx="4622165" cy="647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Combination</a:t>
            </a:r>
            <a:r>
              <a:rPr dirty="0" spc="-80"/>
              <a:t> </a:t>
            </a:r>
            <a:r>
              <a:rPr dirty="0" spc="-5"/>
              <a:t>Products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19911" y="3272345"/>
            <a:ext cx="7265670" cy="2158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971039" marR="1963420">
              <a:lnSpc>
                <a:spcPct val="100000"/>
              </a:lnSpc>
            </a:pPr>
            <a:r>
              <a:rPr dirty="0" sz="2400" spc="-5">
                <a:latin typeface="Calibri"/>
                <a:cs typeface="Calibri"/>
              </a:rPr>
              <a:t>Two or more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Components;  Two Quality</a:t>
            </a:r>
            <a:r>
              <a:rPr dirty="0" sz="2400" spc="-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Systems;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2400" spc="-5">
                <a:latin typeface="Calibri"/>
                <a:cs typeface="Calibri"/>
              </a:rPr>
              <a:t>Two or more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Databases;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2815"/>
              </a:lnSpc>
            </a:pPr>
            <a:r>
              <a:rPr dirty="0" sz="2400" spc="-5">
                <a:latin typeface="Calibri"/>
                <a:cs typeface="Calibri"/>
              </a:rPr>
              <a:t>One or more Postmarketing </a:t>
            </a:r>
            <a:r>
              <a:rPr dirty="0" sz="2400">
                <a:latin typeface="Calibri"/>
                <a:cs typeface="Calibri"/>
              </a:rPr>
              <a:t>Safety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Report(s)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5215"/>
              </a:lnSpc>
            </a:pPr>
            <a:r>
              <a:rPr dirty="0" sz="4400">
                <a:latin typeface="Calibri"/>
                <a:cs typeface="Calibri"/>
              </a:rPr>
              <a:t>What </a:t>
            </a:r>
            <a:r>
              <a:rPr dirty="0" sz="4400" spc="-5">
                <a:latin typeface="Calibri"/>
                <a:cs typeface="Calibri"/>
              </a:rPr>
              <a:t>Is An </a:t>
            </a:r>
            <a:r>
              <a:rPr dirty="0" sz="4400">
                <a:latin typeface="Calibri"/>
                <a:cs typeface="Calibri"/>
              </a:rPr>
              <a:t>Organization To</a:t>
            </a:r>
            <a:r>
              <a:rPr dirty="0" sz="4400" spc="-30">
                <a:latin typeface="Calibri"/>
                <a:cs typeface="Calibri"/>
              </a:rPr>
              <a:t> </a:t>
            </a:r>
            <a:r>
              <a:rPr dirty="0" sz="4400">
                <a:latin typeface="Calibri"/>
                <a:cs typeface="Calibri"/>
              </a:rPr>
              <a:t>Do?</a:t>
            </a:r>
            <a:endParaRPr sz="4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3579495">
              <a:lnSpc>
                <a:spcPct val="100000"/>
              </a:lnSpc>
            </a:pPr>
            <a:r>
              <a:rPr dirty="0"/>
              <a:t>A</a:t>
            </a:r>
            <a:r>
              <a:rPr dirty="0" spc="-5"/>
              <a:t>ge</a:t>
            </a:r>
            <a:r>
              <a:rPr dirty="0" spc="-10"/>
              <a:t>n</a:t>
            </a:r>
            <a:r>
              <a:rPr dirty="0" spc="-5"/>
              <a:t>da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2067369"/>
            <a:ext cx="6781800" cy="3120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600" spc="-5">
                <a:latin typeface="Calibri"/>
                <a:cs typeface="Calibri"/>
              </a:rPr>
              <a:t>Combination Product Regulations </a:t>
            </a:r>
            <a:r>
              <a:rPr dirty="0" sz="2600">
                <a:latin typeface="Calibri"/>
                <a:cs typeface="Calibri"/>
              </a:rPr>
              <a:t>– FDA /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Japan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18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600" spc="-5">
                <a:latin typeface="Calibri"/>
                <a:cs typeface="Calibri"/>
              </a:rPr>
              <a:t>Expectations /Interpretation(s) </a:t>
            </a:r>
            <a:r>
              <a:rPr dirty="0" sz="2600">
                <a:latin typeface="Calibri"/>
                <a:cs typeface="Calibri"/>
              </a:rPr>
              <a:t>and</a:t>
            </a:r>
            <a:r>
              <a:rPr dirty="0" sz="2600" spc="-4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Challenges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1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600">
                <a:latin typeface="Calibri"/>
                <a:cs typeface="Calibri"/>
              </a:rPr>
              <a:t>Quality and </a:t>
            </a:r>
            <a:r>
              <a:rPr dirty="0" sz="2600" spc="-5">
                <a:latin typeface="Calibri"/>
                <a:cs typeface="Calibri"/>
              </a:rPr>
              <a:t>Regulatory</a:t>
            </a:r>
            <a:r>
              <a:rPr dirty="0" sz="2600" spc="-7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Strategy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1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600">
                <a:latin typeface="Calibri"/>
                <a:cs typeface="Calibri"/>
              </a:rPr>
              <a:t>The </a:t>
            </a:r>
            <a:r>
              <a:rPr dirty="0" sz="2600" spc="-5">
                <a:latin typeface="Calibri"/>
                <a:cs typeface="Calibri"/>
              </a:rPr>
              <a:t>Right</a:t>
            </a:r>
            <a:r>
              <a:rPr dirty="0" sz="2600" spc="-10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Culture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18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600">
                <a:latin typeface="Calibri"/>
                <a:cs typeface="Calibri"/>
              </a:rPr>
              <a:t>Best</a:t>
            </a:r>
            <a:r>
              <a:rPr dirty="0" sz="2600" spc="-114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Practices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2908935">
              <a:lnSpc>
                <a:spcPct val="100000"/>
              </a:lnSpc>
            </a:pPr>
            <a:r>
              <a:rPr dirty="0" spc="-5"/>
              <a:t>Industry</a:t>
            </a:r>
            <a:r>
              <a:rPr dirty="0" spc="-80"/>
              <a:t> </a:t>
            </a:r>
            <a:r>
              <a:rPr dirty="0" spc="-5"/>
              <a:t>cares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1931225"/>
            <a:ext cx="7329805" cy="3028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Calibri"/>
              <a:buChar char="•"/>
              <a:tabLst>
                <a:tab pos="354965" algn="l"/>
                <a:tab pos="355600" algn="l"/>
              </a:tabLst>
            </a:pPr>
            <a:r>
              <a:rPr dirty="0" sz="2400" spc="-5" b="1">
                <a:latin typeface="Calibri"/>
                <a:cs typeface="Calibri"/>
              </a:rPr>
              <a:t>Safety </a:t>
            </a:r>
            <a:r>
              <a:rPr dirty="0" sz="2400" spc="-5">
                <a:latin typeface="Calibri"/>
                <a:cs typeface="Calibri"/>
              </a:rPr>
              <a:t>(Patient and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User)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Calibri"/>
              <a:buChar char="•"/>
              <a:tabLst>
                <a:tab pos="354965" algn="l"/>
                <a:tab pos="355600" algn="l"/>
              </a:tabLst>
            </a:pPr>
            <a:r>
              <a:rPr dirty="0" sz="2400" spc="-5" b="1">
                <a:latin typeface="Calibri"/>
                <a:cs typeface="Calibri"/>
              </a:rPr>
              <a:t>Benefit </a:t>
            </a:r>
            <a:r>
              <a:rPr dirty="0" sz="2400" b="1">
                <a:latin typeface="Calibri"/>
                <a:cs typeface="Calibri"/>
              </a:rPr>
              <a:t>vs. </a:t>
            </a:r>
            <a:r>
              <a:rPr dirty="0" sz="2400" spc="-5" b="1">
                <a:latin typeface="Calibri"/>
                <a:cs typeface="Calibri"/>
              </a:rPr>
              <a:t>Risk </a:t>
            </a:r>
            <a:r>
              <a:rPr dirty="0" sz="2400">
                <a:latin typeface="Calibri"/>
                <a:cs typeface="Calibri"/>
              </a:rPr>
              <a:t>- Efficacy </a:t>
            </a:r>
            <a:r>
              <a:rPr dirty="0" sz="2400" spc="-5">
                <a:latin typeface="Calibri"/>
                <a:cs typeface="Calibri"/>
              </a:rPr>
              <a:t>(drugs)/Effectiveness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(devices)</a:t>
            </a:r>
            <a:endParaRPr sz="24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505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2000" spc="-5">
                <a:latin typeface="Calibri"/>
                <a:cs typeface="Calibri"/>
              </a:rPr>
              <a:t>Patients</a:t>
            </a:r>
            <a:endParaRPr sz="20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2000" spc="-5">
                <a:latin typeface="Calibri"/>
                <a:cs typeface="Calibri"/>
              </a:rPr>
              <a:t>Clinicians</a:t>
            </a:r>
            <a:endParaRPr sz="20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2000" spc="-5">
                <a:latin typeface="Calibri"/>
                <a:cs typeface="Calibri"/>
              </a:rPr>
              <a:t>Pharmacists</a:t>
            </a:r>
            <a:endParaRPr sz="20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2000">
                <a:latin typeface="Calibri"/>
                <a:cs typeface="Calibri"/>
              </a:rPr>
              <a:t>Regulators</a:t>
            </a:r>
            <a:endParaRPr sz="20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2000" spc="-5">
                <a:latin typeface="Calibri"/>
                <a:cs typeface="Calibri"/>
              </a:rPr>
              <a:t>Payors</a:t>
            </a:r>
            <a:endParaRPr sz="20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2000">
                <a:latin typeface="Calibri"/>
                <a:cs typeface="Calibri"/>
              </a:rPr>
              <a:t>Other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users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2543175">
              <a:lnSpc>
                <a:spcPct val="100000"/>
              </a:lnSpc>
            </a:pPr>
            <a:r>
              <a:rPr dirty="0" spc="-5"/>
              <a:t>Regulations -</a:t>
            </a:r>
            <a:r>
              <a:rPr dirty="0" spc="-95"/>
              <a:t> </a:t>
            </a:r>
            <a:r>
              <a:rPr dirty="0" spc="-5"/>
              <a:t>FDA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74775" y="1658937"/>
            <a:ext cx="7508240" cy="3966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-635">
              <a:lnSpc>
                <a:spcPct val="150000"/>
              </a:lnSpc>
            </a:pPr>
            <a:r>
              <a:rPr dirty="0" sz="2000">
                <a:latin typeface="Calibri"/>
                <a:cs typeface="Calibri"/>
              </a:rPr>
              <a:t>The cGMP Final </a:t>
            </a:r>
            <a:r>
              <a:rPr dirty="0" sz="2000" spc="-5">
                <a:latin typeface="Calibri"/>
                <a:cs typeface="Calibri"/>
              </a:rPr>
              <a:t>Rule for combination </a:t>
            </a:r>
            <a:r>
              <a:rPr dirty="0" sz="2000">
                <a:latin typeface="Calibri"/>
                <a:cs typeface="Calibri"/>
              </a:rPr>
              <a:t>product </a:t>
            </a:r>
            <a:r>
              <a:rPr dirty="0" sz="2000" spc="-5">
                <a:latin typeface="Calibri"/>
                <a:cs typeface="Calibri"/>
              </a:rPr>
              <a:t>addresses </a:t>
            </a:r>
            <a:r>
              <a:rPr dirty="0" sz="2000">
                <a:latin typeface="Calibri"/>
                <a:cs typeface="Calibri"/>
              </a:rPr>
              <a:t>how to </a:t>
            </a:r>
            <a:r>
              <a:rPr dirty="0" sz="2000" spc="-5">
                <a:latin typeface="Calibri"/>
                <a:cs typeface="Calibri"/>
              </a:rPr>
              <a:t>comply  with </a:t>
            </a:r>
            <a:r>
              <a:rPr dirty="0" sz="2000">
                <a:latin typeface="Calibri"/>
                <a:cs typeface="Calibri"/>
              </a:rPr>
              <a:t>CGMP </a:t>
            </a:r>
            <a:r>
              <a:rPr dirty="0" sz="2000" spc="-5">
                <a:latin typeface="Calibri"/>
                <a:cs typeface="Calibri"/>
              </a:rPr>
              <a:t>requirements for </a:t>
            </a:r>
            <a:r>
              <a:rPr dirty="0" sz="2000">
                <a:latin typeface="Calibri"/>
                <a:cs typeface="Calibri"/>
              </a:rPr>
              <a:t>co-packaged and </a:t>
            </a:r>
            <a:r>
              <a:rPr dirty="0" sz="2000" spc="-5">
                <a:latin typeface="Calibri"/>
                <a:cs typeface="Calibri"/>
              </a:rPr>
              <a:t>single-entity combination  </a:t>
            </a:r>
            <a:r>
              <a:rPr dirty="0" sz="2000">
                <a:latin typeface="Calibri"/>
                <a:cs typeface="Calibri"/>
              </a:rPr>
              <a:t>products.</a:t>
            </a:r>
            <a:endParaRPr sz="2000">
              <a:latin typeface="Calibri"/>
              <a:cs typeface="Calibri"/>
            </a:endParaRPr>
          </a:p>
          <a:p>
            <a:pPr marL="12700" marR="898525">
              <a:lnSpc>
                <a:spcPct val="150000"/>
              </a:lnSpc>
              <a:spcBef>
                <a:spcPts val="480"/>
              </a:spcBef>
            </a:pPr>
            <a:r>
              <a:rPr dirty="0" sz="2000" spc="-5">
                <a:latin typeface="Calibri"/>
                <a:cs typeface="Calibri"/>
              </a:rPr>
              <a:t>It recognizes </a:t>
            </a:r>
            <a:r>
              <a:rPr dirty="0" sz="2000">
                <a:latin typeface="Calibri"/>
                <a:cs typeface="Calibri"/>
              </a:rPr>
              <a:t>the </a:t>
            </a:r>
            <a:r>
              <a:rPr dirty="0" sz="2000" spc="-5">
                <a:latin typeface="Calibri"/>
                <a:cs typeface="Calibri"/>
              </a:rPr>
              <a:t>multiple </a:t>
            </a:r>
            <a:r>
              <a:rPr dirty="0" sz="2000">
                <a:latin typeface="Calibri"/>
                <a:cs typeface="Calibri"/>
              </a:rPr>
              <a:t>quality </a:t>
            </a:r>
            <a:r>
              <a:rPr dirty="0" sz="2000" spc="-5">
                <a:latin typeface="Calibri"/>
                <a:cs typeface="Calibri"/>
              </a:rPr>
              <a:t>systems </a:t>
            </a:r>
            <a:r>
              <a:rPr dirty="0" sz="2000">
                <a:latin typeface="Calibri"/>
                <a:cs typeface="Calibri"/>
              </a:rPr>
              <a:t>and </a:t>
            </a:r>
            <a:r>
              <a:rPr dirty="0" sz="2000" spc="-5">
                <a:latin typeface="Calibri"/>
                <a:cs typeface="Calibri"/>
              </a:rPr>
              <a:t>addresses </a:t>
            </a:r>
            <a:r>
              <a:rPr dirty="0" sz="2000">
                <a:latin typeface="Calibri"/>
                <a:cs typeface="Calibri"/>
              </a:rPr>
              <a:t>how to  </a:t>
            </a:r>
            <a:r>
              <a:rPr dirty="0" sz="2000" spc="-5">
                <a:latin typeface="Calibri"/>
                <a:cs typeface="Calibri"/>
              </a:rPr>
              <a:t>maintain </a:t>
            </a:r>
            <a:r>
              <a:rPr dirty="0" sz="2000">
                <a:latin typeface="Calibri"/>
                <a:cs typeface="Calibri"/>
              </a:rPr>
              <a:t>them </a:t>
            </a:r>
            <a:r>
              <a:rPr dirty="0" sz="2000" spc="-5">
                <a:latin typeface="Calibri"/>
                <a:cs typeface="Calibri"/>
              </a:rPr>
              <a:t>for combination </a:t>
            </a:r>
            <a:r>
              <a:rPr dirty="0" sz="2000">
                <a:latin typeface="Calibri"/>
                <a:cs typeface="Calibri"/>
              </a:rPr>
              <a:t>products</a:t>
            </a:r>
            <a:endParaRPr sz="2000">
              <a:latin typeface="Calibri"/>
              <a:cs typeface="Calibri"/>
            </a:endParaRPr>
          </a:p>
          <a:p>
            <a:pPr marL="69215">
              <a:lnSpc>
                <a:spcPct val="100000"/>
              </a:lnSpc>
              <a:spcBef>
                <a:spcPts val="1680"/>
              </a:spcBef>
            </a:pPr>
            <a:r>
              <a:rPr dirty="0" sz="2000">
                <a:latin typeface="Calibri"/>
                <a:cs typeface="Calibri"/>
              </a:rPr>
              <a:t>[21 CFR 4.4(b)(1) and</a:t>
            </a:r>
            <a:r>
              <a:rPr dirty="0" sz="2000" spc="-15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(b)(2)].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400">
              <a:latin typeface="Times New Roman"/>
              <a:cs typeface="Times New Roman"/>
            </a:endParaRPr>
          </a:p>
          <a:p>
            <a:pPr marL="1525905">
              <a:lnSpc>
                <a:spcPct val="100000"/>
              </a:lnSpc>
            </a:pPr>
            <a:r>
              <a:rPr dirty="0" sz="2800" spc="-5">
                <a:latin typeface="Calibri"/>
                <a:cs typeface="Calibri"/>
              </a:rPr>
              <a:t>Rule </a:t>
            </a:r>
            <a:r>
              <a:rPr dirty="0" sz="2800">
                <a:latin typeface="Calibri"/>
                <a:cs typeface="Calibri"/>
              </a:rPr>
              <a:t>was </a:t>
            </a:r>
            <a:r>
              <a:rPr dirty="0" sz="2800" spc="-5">
                <a:latin typeface="Calibri"/>
                <a:cs typeface="Calibri"/>
              </a:rPr>
              <a:t>effective 22 </a:t>
            </a:r>
            <a:r>
              <a:rPr dirty="0" sz="2800" spc="-10">
                <a:latin typeface="Calibri"/>
                <a:cs typeface="Calibri"/>
              </a:rPr>
              <a:t>July</a:t>
            </a:r>
            <a:r>
              <a:rPr dirty="0" sz="2800" spc="-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2013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47800" y="152527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761873" y="0"/>
                </a:moveTo>
                <a:lnTo>
                  <a:pt x="713690" y="1498"/>
                </a:lnTo>
                <a:lnTo>
                  <a:pt x="666304" y="5936"/>
                </a:lnTo>
                <a:lnTo>
                  <a:pt x="619803" y="13222"/>
                </a:lnTo>
                <a:lnTo>
                  <a:pt x="574278" y="23268"/>
                </a:lnTo>
                <a:lnTo>
                  <a:pt x="529816" y="35985"/>
                </a:lnTo>
                <a:lnTo>
                  <a:pt x="486508" y="51283"/>
                </a:lnTo>
                <a:lnTo>
                  <a:pt x="444443" y="69073"/>
                </a:lnTo>
                <a:lnTo>
                  <a:pt x="403710" y="89266"/>
                </a:lnTo>
                <a:lnTo>
                  <a:pt x="364397" y="111773"/>
                </a:lnTo>
                <a:lnTo>
                  <a:pt x="326596" y="136504"/>
                </a:lnTo>
                <a:lnTo>
                  <a:pt x="290393" y="163370"/>
                </a:lnTo>
                <a:lnTo>
                  <a:pt x="255880" y="192281"/>
                </a:lnTo>
                <a:lnTo>
                  <a:pt x="223145" y="223150"/>
                </a:lnTo>
                <a:lnTo>
                  <a:pt x="192277" y="255885"/>
                </a:lnTo>
                <a:lnTo>
                  <a:pt x="163366" y="290399"/>
                </a:lnTo>
                <a:lnTo>
                  <a:pt x="136500" y="326601"/>
                </a:lnTo>
                <a:lnTo>
                  <a:pt x="111770" y="364403"/>
                </a:lnTo>
                <a:lnTo>
                  <a:pt x="89264" y="403715"/>
                </a:lnTo>
                <a:lnTo>
                  <a:pt x="69071" y="444449"/>
                </a:lnTo>
                <a:lnTo>
                  <a:pt x="51282" y="486514"/>
                </a:lnTo>
                <a:lnTo>
                  <a:pt x="35984" y="529821"/>
                </a:lnTo>
                <a:lnTo>
                  <a:pt x="23267" y="574282"/>
                </a:lnTo>
                <a:lnTo>
                  <a:pt x="13222" y="619807"/>
                </a:lnTo>
                <a:lnTo>
                  <a:pt x="5935" y="666306"/>
                </a:lnTo>
                <a:lnTo>
                  <a:pt x="1498" y="713691"/>
                </a:lnTo>
                <a:lnTo>
                  <a:pt x="0" y="761873"/>
                </a:lnTo>
                <a:lnTo>
                  <a:pt x="1498" y="810054"/>
                </a:lnTo>
                <a:lnTo>
                  <a:pt x="5935" y="857439"/>
                </a:lnTo>
                <a:lnTo>
                  <a:pt x="13222" y="903938"/>
                </a:lnTo>
                <a:lnTo>
                  <a:pt x="23267" y="949463"/>
                </a:lnTo>
                <a:lnTo>
                  <a:pt x="35984" y="993924"/>
                </a:lnTo>
                <a:lnTo>
                  <a:pt x="51282" y="1037231"/>
                </a:lnTo>
                <a:lnTo>
                  <a:pt x="69071" y="1079296"/>
                </a:lnTo>
                <a:lnTo>
                  <a:pt x="89264" y="1120030"/>
                </a:lnTo>
                <a:lnTo>
                  <a:pt x="111770" y="1159342"/>
                </a:lnTo>
                <a:lnTo>
                  <a:pt x="136500" y="1197144"/>
                </a:lnTo>
                <a:lnTo>
                  <a:pt x="163366" y="1233346"/>
                </a:lnTo>
                <a:lnTo>
                  <a:pt x="192277" y="1267860"/>
                </a:lnTo>
                <a:lnTo>
                  <a:pt x="223145" y="1300595"/>
                </a:lnTo>
                <a:lnTo>
                  <a:pt x="255880" y="1331464"/>
                </a:lnTo>
                <a:lnTo>
                  <a:pt x="290393" y="1360375"/>
                </a:lnTo>
                <a:lnTo>
                  <a:pt x="326596" y="1387241"/>
                </a:lnTo>
                <a:lnTo>
                  <a:pt x="364397" y="1411972"/>
                </a:lnTo>
                <a:lnTo>
                  <a:pt x="403710" y="1434479"/>
                </a:lnTo>
                <a:lnTo>
                  <a:pt x="444443" y="1454672"/>
                </a:lnTo>
                <a:lnTo>
                  <a:pt x="486508" y="1472462"/>
                </a:lnTo>
                <a:lnTo>
                  <a:pt x="529816" y="1487760"/>
                </a:lnTo>
                <a:lnTo>
                  <a:pt x="574278" y="1500477"/>
                </a:lnTo>
                <a:lnTo>
                  <a:pt x="619803" y="1510523"/>
                </a:lnTo>
                <a:lnTo>
                  <a:pt x="666304" y="1517809"/>
                </a:lnTo>
                <a:lnTo>
                  <a:pt x="713690" y="1522247"/>
                </a:lnTo>
                <a:lnTo>
                  <a:pt x="761873" y="1523746"/>
                </a:lnTo>
                <a:lnTo>
                  <a:pt x="810054" y="1522247"/>
                </a:lnTo>
                <a:lnTo>
                  <a:pt x="857439" y="1517809"/>
                </a:lnTo>
                <a:lnTo>
                  <a:pt x="903938" y="1510523"/>
                </a:lnTo>
                <a:lnTo>
                  <a:pt x="949463" y="1500477"/>
                </a:lnTo>
                <a:lnTo>
                  <a:pt x="993924" y="1487760"/>
                </a:lnTo>
                <a:lnTo>
                  <a:pt x="1037231" y="1472462"/>
                </a:lnTo>
                <a:lnTo>
                  <a:pt x="1079296" y="1454672"/>
                </a:lnTo>
                <a:lnTo>
                  <a:pt x="1120030" y="1434479"/>
                </a:lnTo>
                <a:lnTo>
                  <a:pt x="1159342" y="1411972"/>
                </a:lnTo>
                <a:lnTo>
                  <a:pt x="1197144" y="1387241"/>
                </a:lnTo>
                <a:lnTo>
                  <a:pt x="1233346" y="1360375"/>
                </a:lnTo>
                <a:lnTo>
                  <a:pt x="1267860" y="1331464"/>
                </a:lnTo>
                <a:lnTo>
                  <a:pt x="1300595" y="1300595"/>
                </a:lnTo>
                <a:lnTo>
                  <a:pt x="1331464" y="1267860"/>
                </a:lnTo>
                <a:lnTo>
                  <a:pt x="1360375" y="1233346"/>
                </a:lnTo>
                <a:lnTo>
                  <a:pt x="1387241" y="1197144"/>
                </a:lnTo>
                <a:lnTo>
                  <a:pt x="1411972" y="1159342"/>
                </a:lnTo>
                <a:lnTo>
                  <a:pt x="1434479" y="1120030"/>
                </a:lnTo>
                <a:lnTo>
                  <a:pt x="1454672" y="1079296"/>
                </a:lnTo>
                <a:lnTo>
                  <a:pt x="1472462" y="1037231"/>
                </a:lnTo>
                <a:lnTo>
                  <a:pt x="1487760" y="993924"/>
                </a:lnTo>
                <a:lnTo>
                  <a:pt x="1500477" y="949463"/>
                </a:lnTo>
                <a:lnTo>
                  <a:pt x="1510523" y="903938"/>
                </a:lnTo>
                <a:lnTo>
                  <a:pt x="1517809" y="857439"/>
                </a:lnTo>
                <a:lnTo>
                  <a:pt x="1522247" y="810054"/>
                </a:lnTo>
                <a:lnTo>
                  <a:pt x="1523746" y="761873"/>
                </a:lnTo>
                <a:lnTo>
                  <a:pt x="1522247" y="713691"/>
                </a:lnTo>
                <a:lnTo>
                  <a:pt x="1517809" y="666306"/>
                </a:lnTo>
                <a:lnTo>
                  <a:pt x="1510523" y="619807"/>
                </a:lnTo>
                <a:lnTo>
                  <a:pt x="1500477" y="574282"/>
                </a:lnTo>
                <a:lnTo>
                  <a:pt x="1487760" y="529821"/>
                </a:lnTo>
                <a:lnTo>
                  <a:pt x="1472462" y="486514"/>
                </a:lnTo>
                <a:lnTo>
                  <a:pt x="1454672" y="444449"/>
                </a:lnTo>
                <a:lnTo>
                  <a:pt x="1434479" y="403715"/>
                </a:lnTo>
                <a:lnTo>
                  <a:pt x="1411972" y="364403"/>
                </a:lnTo>
                <a:lnTo>
                  <a:pt x="1387241" y="326601"/>
                </a:lnTo>
                <a:lnTo>
                  <a:pt x="1360375" y="290399"/>
                </a:lnTo>
                <a:lnTo>
                  <a:pt x="1331464" y="255885"/>
                </a:lnTo>
                <a:lnTo>
                  <a:pt x="1300595" y="223150"/>
                </a:lnTo>
                <a:lnTo>
                  <a:pt x="1267860" y="192281"/>
                </a:lnTo>
                <a:lnTo>
                  <a:pt x="1233346" y="163370"/>
                </a:lnTo>
                <a:lnTo>
                  <a:pt x="1197144" y="136504"/>
                </a:lnTo>
                <a:lnTo>
                  <a:pt x="1159342" y="111773"/>
                </a:lnTo>
                <a:lnTo>
                  <a:pt x="1120030" y="89266"/>
                </a:lnTo>
                <a:lnTo>
                  <a:pt x="1079296" y="69073"/>
                </a:lnTo>
                <a:lnTo>
                  <a:pt x="1037231" y="51283"/>
                </a:lnTo>
                <a:lnTo>
                  <a:pt x="993924" y="35985"/>
                </a:lnTo>
                <a:lnTo>
                  <a:pt x="949463" y="23268"/>
                </a:lnTo>
                <a:lnTo>
                  <a:pt x="903938" y="13222"/>
                </a:lnTo>
                <a:lnTo>
                  <a:pt x="857439" y="5936"/>
                </a:lnTo>
                <a:lnTo>
                  <a:pt x="810054" y="1498"/>
                </a:lnTo>
                <a:lnTo>
                  <a:pt x="761873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47800" y="152527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0" y="761873"/>
                </a:moveTo>
                <a:lnTo>
                  <a:pt x="1498" y="713691"/>
                </a:lnTo>
                <a:lnTo>
                  <a:pt x="5935" y="666306"/>
                </a:lnTo>
                <a:lnTo>
                  <a:pt x="13222" y="619807"/>
                </a:lnTo>
                <a:lnTo>
                  <a:pt x="23267" y="574282"/>
                </a:lnTo>
                <a:lnTo>
                  <a:pt x="35984" y="529821"/>
                </a:lnTo>
                <a:lnTo>
                  <a:pt x="51282" y="486514"/>
                </a:lnTo>
                <a:lnTo>
                  <a:pt x="69071" y="444449"/>
                </a:lnTo>
                <a:lnTo>
                  <a:pt x="89264" y="403715"/>
                </a:lnTo>
                <a:lnTo>
                  <a:pt x="111770" y="364403"/>
                </a:lnTo>
                <a:lnTo>
                  <a:pt x="136500" y="326601"/>
                </a:lnTo>
                <a:lnTo>
                  <a:pt x="163366" y="290399"/>
                </a:lnTo>
                <a:lnTo>
                  <a:pt x="192277" y="255885"/>
                </a:lnTo>
                <a:lnTo>
                  <a:pt x="223145" y="223150"/>
                </a:lnTo>
                <a:lnTo>
                  <a:pt x="255880" y="192281"/>
                </a:lnTo>
                <a:lnTo>
                  <a:pt x="290393" y="163370"/>
                </a:lnTo>
                <a:lnTo>
                  <a:pt x="326596" y="136504"/>
                </a:lnTo>
                <a:lnTo>
                  <a:pt x="364397" y="111773"/>
                </a:lnTo>
                <a:lnTo>
                  <a:pt x="403710" y="89266"/>
                </a:lnTo>
                <a:lnTo>
                  <a:pt x="444443" y="69073"/>
                </a:lnTo>
                <a:lnTo>
                  <a:pt x="486508" y="51283"/>
                </a:lnTo>
                <a:lnTo>
                  <a:pt x="529816" y="35985"/>
                </a:lnTo>
                <a:lnTo>
                  <a:pt x="574278" y="23268"/>
                </a:lnTo>
                <a:lnTo>
                  <a:pt x="619803" y="13222"/>
                </a:lnTo>
                <a:lnTo>
                  <a:pt x="666304" y="5936"/>
                </a:lnTo>
                <a:lnTo>
                  <a:pt x="713690" y="1498"/>
                </a:lnTo>
                <a:lnTo>
                  <a:pt x="761873" y="0"/>
                </a:lnTo>
                <a:lnTo>
                  <a:pt x="810054" y="1498"/>
                </a:lnTo>
                <a:lnTo>
                  <a:pt x="857439" y="5936"/>
                </a:lnTo>
                <a:lnTo>
                  <a:pt x="903938" y="13222"/>
                </a:lnTo>
                <a:lnTo>
                  <a:pt x="949463" y="23268"/>
                </a:lnTo>
                <a:lnTo>
                  <a:pt x="993924" y="35985"/>
                </a:lnTo>
                <a:lnTo>
                  <a:pt x="1037231" y="51283"/>
                </a:lnTo>
                <a:lnTo>
                  <a:pt x="1079296" y="69073"/>
                </a:lnTo>
                <a:lnTo>
                  <a:pt x="1120030" y="89266"/>
                </a:lnTo>
                <a:lnTo>
                  <a:pt x="1159342" y="111773"/>
                </a:lnTo>
                <a:lnTo>
                  <a:pt x="1197144" y="136504"/>
                </a:lnTo>
                <a:lnTo>
                  <a:pt x="1233346" y="163370"/>
                </a:lnTo>
                <a:lnTo>
                  <a:pt x="1267860" y="192281"/>
                </a:lnTo>
                <a:lnTo>
                  <a:pt x="1300595" y="223150"/>
                </a:lnTo>
                <a:lnTo>
                  <a:pt x="1331464" y="255885"/>
                </a:lnTo>
                <a:lnTo>
                  <a:pt x="1360375" y="290399"/>
                </a:lnTo>
                <a:lnTo>
                  <a:pt x="1387241" y="326601"/>
                </a:lnTo>
                <a:lnTo>
                  <a:pt x="1411972" y="364403"/>
                </a:lnTo>
                <a:lnTo>
                  <a:pt x="1434479" y="403715"/>
                </a:lnTo>
                <a:lnTo>
                  <a:pt x="1454672" y="444449"/>
                </a:lnTo>
                <a:lnTo>
                  <a:pt x="1472462" y="486514"/>
                </a:lnTo>
                <a:lnTo>
                  <a:pt x="1487760" y="529821"/>
                </a:lnTo>
                <a:lnTo>
                  <a:pt x="1500477" y="574282"/>
                </a:lnTo>
                <a:lnTo>
                  <a:pt x="1510523" y="619807"/>
                </a:lnTo>
                <a:lnTo>
                  <a:pt x="1517809" y="666306"/>
                </a:lnTo>
                <a:lnTo>
                  <a:pt x="1522247" y="713691"/>
                </a:lnTo>
                <a:lnTo>
                  <a:pt x="1523746" y="761873"/>
                </a:lnTo>
                <a:lnTo>
                  <a:pt x="1522247" y="810054"/>
                </a:lnTo>
                <a:lnTo>
                  <a:pt x="1517809" y="857439"/>
                </a:lnTo>
                <a:lnTo>
                  <a:pt x="1510523" y="903938"/>
                </a:lnTo>
                <a:lnTo>
                  <a:pt x="1500477" y="949463"/>
                </a:lnTo>
                <a:lnTo>
                  <a:pt x="1487760" y="993924"/>
                </a:lnTo>
                <a:lnTo>
                  <a:pt x="1472462" y="1037231"/>
                </a:lnTo>
                <a:lnTo>
                  <a:pt x="1454672" y="1079296"/>
                </a:lnTo>
                <a:lnTo>
                  <a:pt x="1434479" y="1120030"/>
                </a:lnTo>
                <a:lnTo>
                  <a:pt x="1411972" y="1159342"/>
                </a:lnTo>
                <a:lnTo>
                  <a:pt x="1387241" y="1197144"/>
                </a:lnTo>
                <a:lnTo>
                  <a:pt x="1360375" y="1233346"/>
                </a:lnTo>
                <a:lnTo>
                  <a:pt x="1331464" y="1267860"/>
                </a:lnTo>
                <a:lnTo>
                  <a:pt x="1300595" y="1300595"/>
                </a:lnTo>
                <a:lnTo>
                  <a:pt x="1267860" y="1331464"/>
                </a:lnTo>
                <a:lnTo>
                  <a:pt x="1233346" y="1360375"/>
                </a:lnTo>
                <a:lnTo>
                  <a:pt x="1197144" y="1387241"/>
                </a:lnTo>
                <a:lnTo>
                  <a:pt x="1159342" y="1411972"/>
                </a:lnTo>
                <a:lnTo>
                  <a:pt x="1120030" y="1434479"/>
                </a:lnTo>
                <a:lnTo>
                  <a:pt x="1079296" y="1454672"/>
                </a:lnTo>
                <a:lnTo>
                  <a:pt x="1037231" y="1472462"/>
                </a:lnTo>
                <a:lnTo>
                  <a:pt x="993924" y="1487760"/>
                </a:lnTo>
                <a:lnTo>
                  <a:pt x="949463" y="1500477"/>
                </a:lnTo>
                <a:lnTo>
                  <a:pt x="903938" y="1510523"/>
                </a:lnTo>
                <a:lnTo>
                  <a:pt x="857439" y="1517809"/>
                </a:lnTo>
                <a:lnTo>
                  <a:pt x="810054" y="1522247"/>
                </a:lnTo>
                <a:lnTo>
                  <a:pt x="761873" y="1523746"/>
                </a:lnTo>
                <a:lnTo>
                  <a:pt x="713690" y="1522247"/>
                </a:lnTo>
                <a:lnTo>
                  <a:pt x="666304" y="1517809"/>
                </a:lnTo>
                <a:lnTo>
                  <a:pt x="619803" y="1510523"/>
                </a:lnTo>
                <a:lnTo>
                  <a:pt x="574278" y="1500477"/>
                </a:lnTo>
                <a:lnTo>
                  <a:pt x="529816" y="1487760"/>
                </a:lnTo>
                <a:lnTo>
                  <a:pt x="486508" y="1472462"/>
                </a:lnTo>
                <a:lnTo>
                  <a:pt x="444443" y="1454672"/>
                </a:lnTo>
                <a:lnTo>
                  <a:pt x="403710" y="1434479"/>
                </a:lnTo>
                <a:lnTo>
                  <a:pt x="364397" y="1411972"/>
                </a:lnTo>
                <a:lnTo>
                  <a:pt x="326596" y="1387241"/>
                </a:lnTo>
                <a:lnTo>
                  <a:pt x="290393" y="1360375"/>
                </a:lnTo>
                <a:lnTo>
                  <a:pt x="255880" y="1331464"/>
                </a:lnTo>
                <a:lnTo>
                  <a:pt x="223145" y="1300595"/>
                </a:lnTo>
                <a:lnTo>
                  <a:pt x="192277" y="1267860"/>
                </a:lnTo>
                <a:lnTo>
                  <a:pt x="163366" y="1233346"/>
                </a:lnTo>
                <a:lnTo>
                  <a:pt x="136500" y="1197144"/>
                </a:lnTo>
                <a:lnTo>
                  <a:pt x="111770" y="1159342"/>
                </a:lnTo>
                <a:lnTo>
                  <a:pt x="89264" y="1120030"/>
                </a:lnTo>
                <a:lnTo>
                  <a:pt x="69071" y="1079296"/>
                </a:lnTo>
                <a:lnTo>
                  <a:pt x="51282" y="1037231"/>
                </a:lnTo>
                <a:lnTo>
                  <a:pt x="35984" y="993924"/>
                </a:lnTo>
                <a:lnTo>
                  <a:pt x="23267" y="949463"/>
                </a:lnTo>
                <a:lnTo>
                  <a:pt x="13222" y="903938"/>
                </a:lnTo>
                <a:lnTo>
                  <a:pt x="5935" y="857439"/>
                </a:lnTo>
                <a:lnTo>
                  <a:pt x="1498" y="810054"/>
                </a:lnTo>
                <a:lnTo>
                  <a:pt x="0" y="761873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848192" y="627443"/>
            <a:ext cx="721360" cy="586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209" marR="5080" indent="-17145">
              <a:lnSpc>
                <a:spcPts val="2290"/>
              </a:lnSpc>
            </a:pPr>
            <a:r>
              <a:rPr dirty="0" sz="2000">
                <a:latin typeface="Times New Roman"/>
                <a:cs typeface="Times New Roman"/>
              </a:rPr>
              <a:t>(</a:t>
            </a:r>
            <a:r>
              <a:rPr dirty="0" sz="2000" spc="5">
                <a:latin typeface="Times New Roman"/>
                <a:cs typeface="Times New Roman"/>
              </a:rPr>
              <a:t>D</a:t>
            </a:r>
            <a:r>
              <a:rPr dirty="0" sz="2000">
                <a:latin typeface="Times New Roman"/>
                <a:cs typeface="Times New Roman"/>
              </a:rPr>
              <a:t>r</a:t>
            </a:r>
            <a:r>
              <a:rPr dirty="0" sz="2000" spc="5">
                <a:latin typeface="Times New Roman"/>
                <a:cs typeface="Times New Roman"/>
              </a:rPr>
              <a:t>ug</a:t>
            </a:r>
            <a:r>
              <a:rPr dirty="0" sz="2000">
                <a:latin typeface="Times New Roman"/>
                <a:cs typeface="Times New Roman"/>
              </a:rPr>
              <a:t>)  </a:t>
            </a:r>
            <a:r>
              <a:rPr dirty="0" sz="2000" spc="-5">
                <a:latin typeface="Times New Roman"/>
                <a:cs typeface="Times New Roman"/>
              </a:rPr>
              <a:t>cGMP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33229" y="1018324"/>
            <a:ext cx="208279" cy="220979"/>
          </a:xfrm>
          <a:custGeom>
            <a:avLst/>
            <a:gdLst/>
            <a:ahLst/>
            <a:cxnLst/>
            <a:rect l="l" t="t" r="r" b="b"/>
            <a:pathLst>
              <a:path w="208279" h="220980">
                <a:moveTo>
                  <a:pt x="207860" y="0"/>
                </a:moveTo>
                <a:lnTo>
                  <a:pt x="0" y="0"/>
                </a:lnTo>
                <a:lnTo>
                  <a:pt x="0" y="220814"/>
                </a:lnTo>
                <a:lnTo>
                  <a:pt x="207860" y="220814"/>
                </a:lnTo>
                <a:lnTo>
                  <a:pt x="207860" y="0"/>
                </a:lnTo>
                <a:close/>
              </a:path>
            </a:pathLst>
          </a:custGeom>
          <a:solidFill>
            <a:srgbClr val="DEAE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12414" y="810463"/>
            <a:ext cx="649605" cy="208279"/>
          </a:xfrm>
          <a:custGeom>
            <a:avLst/>
            <a:gdLst/>
            <a:ahLst/>
            <a:cxnLst/>
            <a:rect l="l" t="t" r="r" b="b"/>
            <a:pathLst>
              <a:path w="649604" h="208280">
                <a:moveTo>
                  <a:pt x="649478" y="0"/>
                </a:moveTo>
                <a:lnTo>
                  <a:pt x="0" y="0"/>
                </a:lnTo>
                <a:lnTo>
                  <a:pt x="0" y="207860"/>
                </a:lnTo>
                <a:lnTo>
                  <a:pt x="649478" y="207860"/>
                </a:lnTo>
                <a:lnTo>
                  <a:pt x="649478" y="0"/>
                </a:lnTo>
                <a:close/>
              </a:path>
            </a:pathLst>
          </a:custGeom>
          <a:solidFill>
            <a:srgbClr val="DEAE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433229" y="589648"/>
            <a:ext cx="208279" cy="220979"/>
          </a:xfrm>
          <a:custGeom>
            <a:avLst/>
            <a:gdLst/>
            <a:ahLst/>
            <a:cxnLst/>
            <a:rect l="l" t="t" r="r" b="b"/>
            <a:pathLst>
              <a:path w="208279" h="220979">
                <a:moveTo>
                  <a:pt x="207860" y="0"/>
                </a:moveTo>
                <a:lnTo>
                  <a:pt x="0" y="0"/>
                </a:lnTo>
                <a:lnTo>
                  <a:pt x="0" y="220814"/>
                </a:lnTo>
                <a:lnTo>
                  <a:pt x="207860" y="220814"/>
                </a:lnTo>
                <a:lnTo>
                  <a:pt x="207860" y="0"/>
                </a:lnTo>
                <a:close/>
              </a:path>
            </a:pathLst>
          </a:custGeom>
          <a:solidFill>
            <a:srgbClr val="DEAE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102760" y="152527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761873" y="0"/>
                </a:moveTo>
                <a:lnTo>
                  <a:pt x="713690" y="1498"/>
                </a:lnTo>
                <a:lnTo>
                  <a:pt x="666304" y="5936"/>
                </a:lnTo>
                <a:lnTo>
                  <a:pt x="619803" y="13222"/>
                </a:lnTo>
                <a:lnTo>
                  <a:pt x="574278" y="23268"/>
                </a:lnTo>
                <a:lnTo>
                  <a:pt x="529816" y="35985"/>
                </a:lnTo>
                <a:lnTo>
                  <a:pt x="486508" y="51283"/>
                </a:lnTo>
                <a:lnTo>
                  <a:pt x="444443" y="69073"/>
                </a:lnTo>
                <a:lnTo>
                  <a:pt x="403710" y="89266"/>
                </a:lnTo>
                <a:lnTo>
                  <a:pt x="364397" y="111773"/>
                </a:lnTo>
                <a:lnTo>
                  <a:pt x="326596" y="136504"/>
                </a:lnTo>
                <a:lnTo>
                  <a:pt x="290393" y="163370"/>
                </a:lnTo>
                <a:lnTo>
                  <a:pt x="255880" y="192281"/>
                </a:lnTo>
                <a:lnTo>
                  <a:pt x="223145" y="223150"/>
                </a:lnTo>
                <a:lnTo>
                  <a:pt x="192277" y="255885"/>
                </a:lnTo>
                <a:lnTo>
                  <a:pt x="163366" y="290399"/>
                </a:lnTo>
                <a:lnTo>
                  <a:pt x="136500" y="326601"/>
                </a:lnTo>
                <a:lnTo>
                  <a:pt x="111770" y="364403"/>
                </a:lnTo>
                <a:lnTo>
                  <a:pt x="89264" y="403715"/>
                </a:lnTo>
                <a:lnTo>
                  <a:pt x="69071" y="444449"/>
                </a:lnTo>
                <a:lnTo>
                  <a:pt x="51282" y="486514"/>
                </a:lnTo>
                <a:lnTo>
                  <a:pt x="35984" y="529821"/>
                </a:lnTo>
                <a:lnTo>
                  <a:pt x="23267" y="574282"/>
                </a:lnTo>
                <a:lnTo>
                  <a:pt x="13222" y="619807"/>
                </a:lnTo>
                <a:lnTo>
                  <a:pt x="5935" y="666306"/>
                </a:lnTo>
                <a:lnTo>
                  <a:pt x="1498" y="713691"/>
                </a:lnTo>
                <a:lnTo>
                  <a:pt x="0" y="761873"/>
                </a:lnTo>
                <a:lnTo>
                  <a:pt x="1498" y="810054"/>
                </a:lnTo>
                <a:lnTo>
                  <a:pt x="5935" y="857439"/>
                </a:lnTo>
                <a:lnTo>
                  <a:pt x="13222" y="903938"/>
                </a:lnTo>
                <a:lnTo>
                  <a:pt x="23267" y="949463"/>
                </a:lnTo>
                <a:lnTo>
                  <a:pt x="35984" y="993924"/>
                </a:lnTo>
                <a:lnTo>
                  <a:pt x="51282" y="1037231"/>
                </a:lnTo>
                <a:lnTo>
                  <a:pt x="69071" y="1079296"/>
                </a:lnTo>
                <a:lnTo>
                  <a:pt x="89264" y="1120030"/>
                </a:lnTo>
                <a:lnTo>
                  <a:pt x="111770" y="1159342"/>
                </a:lnTo>
                <a:lnTo>
                  <a:pt x="136500" y="1197144"/>
                </a:lnTo>
                <a:lnTo>
                  <a:pt x="163366" y="1233346"/>
                </a:lnTo>
                <a:lnTo>
                  <a:pt x="192277" y="1267860"/>
                </a:lnTo>
                <a:lnTo>
                  <a:pt x="223145" y="1300595"/>
                </a:lnTo>
                <a:lnTo>
                  <a:pt x="255880" y="1331464"/>
                </a:lnTo>
                <a:lnTo>
                  <a:pt x="290393" y="1360375"/>
                </a:lnTo>
                <a:lnTo>
                  <a:pt x="326596" y="1387241"/>
                </a:lnTo>
                <a:lnTo>
                  <a:pt x="364397" y="1411972"/>
                </a:lnTo>
                <a:lnTo>
                  <a:pt x="403710" y="1434479"/>
                </a:lnTo>
                <a:lnTo>
                  <a:pt x="444443" y="1454672"/>
                </a:lnTo>
                <a:lnTo>
                  <a:pt x="486508" y="1472462"/>
                </a:lnTo>
                <a:lnTo>
                  <a:pt x="529816" y="1487760"/>
                </a:lnTo>
                <a:lnTo>
                  <a:pt x="574278" y="1500477"/>
                </a:lnTo>
                <a:lnTo>
                  <a:pt x="619803" y="1510523"/>
                </a:lnTo>
                <a:lnTo>
                  <a:pt x="666304" y="1517809"/>
                </a:lnTo>
                <a:lnTo>
                  <a:pt x="713690" y="1522247"/>
                </a:lnTo>
                <a:lnTo>
                  <a:pt x="761873" y="1523746"/>
                </a:lnTo>
                <a:lnTo>
                  <a:pt x="810054" y="1522247"/>
                </a:lnTo>
                <a:lnTo>
                  <a:pt x="857439" y="1517809"/>
                </a:lnTo>
                <a:lnTo>
                  <a:pt x="903938" y="1510523"/>
                </a:lnTo>
                <a:lnTo>
                  <a:pt x="949463" y="1500477"/>
                </a:lnTo>
                <a:lnTo>
                  <a:pt x="993924" y="1487760"/>
                </a:lnTo>
                <a:lnTo>
                  <a:pt x="1037231" y="1472462"/>
                </a:lnTo>
                <a:lnTo>
                  <a:pt x="1079296" y="1454672"/>
                </a:lnTo>
                <a:lnTo>
                  <a:pt x="1120030" y="1434479"/>
                </a:lnTo>
                <a:lnTo>
                  <a:pt x="1159342" y="1411972"/>
                </a:lnTo>
                <a:lnTo>
                  <a:pt x="1197144" y="1387241"/>
                </a:lnTo>
                <a:lnTo>
                  <a:pt x="1233346" y="1360375"/>
                </a:lnTo>
                <a:lnTo>
                  <a:pt x="1267860" y="1331464"/>
                </a:lnTo>
                <a:lnTo>
                  <a:pt x="1300595" y="1300595"/>
                </a:lnTo>
                <a:lnTo>
                  <a:pt x="1331464" y="1267860"/>
                </a:lnTo>
                <a:lnTo>
                  <a:pt x="1360375" y="1233346"/>
                </a:lnTo>
                <a:lnTo>
                  <a:pt x="1387241" y="1197144"/>
                </a:lnTo>
                <a:lnTo>
                  <a:pt x="1411972" y="1159342"/>
                </a:lnTo>
                <a:lnTo>
                  <a:pt x="1434479" y="1120030"/>
                </a:lnTo>
                <a:lnTo>
                  <a:pt x="1454672" y="1079296"/>
                </a:lnTo>
                <a:lnTo>
                  <a:pt x="1472462" y="1037231"/>
                </a:lnTo>
                <a:lnTo>
                  <a:pt x="1487760" y="993924"/>
                </a:lnTo>
                <a:lnTo>
                  <a:pt x="1500477" y="949463"/>
                </a:lnTo>
                <a:lnTo>
                  <a:pt x="1510523" y="903938"/>
                </a:lnTo>
                <a:lnTo>
                  <a:pt x="1517809" y="857439"/>
                </a:lnTo>
                <a:lnTo>
                  <a:pt x="1522247" y="810054"/>
                </a:lnTo>
                <a:lnTo>
                  <a:pt x="1523746" y="761873"/>
                </a:lnTo>
                <a:lnTo>
                  <a:pt x="1522247" y="713691"/>
                </a:lnTo>
                <a:lnTo>
                  <a:pt x="1517809" y="666306"/>
                </a:lnTo>
                <a:lnTo>
                  <a:pt x="1510523" y="619807"/>
                </a:lnTo>
                <a:lnTo>
                  <a:pt x="1500477" y="574282"/>
                </a:lnTo>
                <a:lnTo>
                  <a:pt x="1487760" y="529821"/>
                </a:lnTo>
                <a:lnTo>
                  <a:pt x="1472462" y="486514"/>
                </a:lnTo>
                <a:lnTo>
                  <a:pt x="1454672" y="444449"/>
                </a:lnTo>
                <a:lnTo>
                  <a:pt x="1434479" y="403715"/>
                </a:lnTo>
                <a:lnTo>
                  <a:pt x="1411972" y="364403"/>
                </a:lnTo>
                <a:lnTo>
                  <a:pt x="1387241" y="326601"/>
                </a:lnTo>
                <a:lnTo>
                  <a:pt x="1360375" y="290399"/>
                </a:lnTo>
                <a:lnTo>
                  <a:pt x="1331464" y="255885"/>
                </a:lnTo>
                <a:lnTo>
                  <a:pt x="1300595" y="223150"/>
                </a:lnTo>
                <a:lnTo>
                  <a:pt x="1267860" y="192281"/>
                </a:lnTo>
                <a:lnTo>
                  <a:pt x="1233346" y="163370"/>
                </a:lnTo>
                <a:lnTo>
                  <a:pt x="1197144" y="136504"/>
                </a:lnTo>
                <a:lnTo>
                  <a:pt x="1159342" y="111773"/>
                </a:lnTo>
                <a:lnTo>
                  <a:pt x="1120030" y="89266"/>
                </a:lnTo>
                <a:lnTo>
                  <a:pt x="1079296" y="69073"/>
                </a:lnTo>
                <a:lnTo>
                  <a:pt x="1037231" y="51283"/>
                </a:lnTo>
                <a:lnTo>
                  <a:pt x="993924" y="35985"/>
                </a:lnTo>
                <a:lnTo>
                  <a:pt x="949463" y="23268"/>
                </a:lnTo>
                <a:lnTo>
                  <a:pt x="903938" y="13222"/>
                </a:lnTo>
                <a:lnTo>
                  <a:pt x="857439" y="5936"/>
                </a:lnTo>
                <a:lnTo>
                  <a:pt x="810054" y="1498"/>
                </a:lnTo>
                <a:lnTo>
                  <a:pt x="761873" y="0"/>
                </a:lnTo>
                <a:close/>
              </a:path>
            </a:pathLst>
          </a:custGeom>
          <a:solidFill>
            <a:srgbClr val="B77B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102760" y="152527"/>
            <a:ext cx="1524000" cy="1524000"/>
          </a:xfrm>
          <a:custGeom>
            <a:avLst/>
            <a:gdLst/>
            <a:ahLst/>
            <a:cxnLst/>
            <a:rect l="l" t="t" r="r" b="b"/>
            <a:pathLst>
              <a:path w="1524000" h="1524000">
                <a:moveTo>
                  <a:pt x="0" y="761873"/>
                </a:moveTo>
                <a:lnTo>
                  <a:pt x="1498" y="713691"/>
                </a:lnTo>
                <a:lnTo>
                  <a:pt x="5935" y="666306"/>
                </a:lnTo>
                <a:lnTo>
                  <a:pt x="13222" y="619807"/>
                </a:lnTo>
                <a:lnTo>
                  <a:pt x="23267" y="574282"/>
                </a:lnTo>
                <a:lnTo>
                  <a:pt x="35984" y="529821"/>
                </a:lnTo>
                <a:lnTo>
                  <a:pt x="51282" y="486514"/>
                </a:lnTo>
                <a:lnTo>
                  <a:pt x="69071" y="444449"/>
                </a:lnTo>
                <a:lnTo>
                  <a:pt x="89264" y="403715"/>
                </a:lnTo>
                <a:lnTo>
                  <a:pt x="111770" y="364403"/>
                </a:lnTo>
                <a:lnTo>
                  <a:pt x="136500" y="326601"/>
                </a:lnTo>
                <a:lnTo>
                  <a:pt x="163366" y="290399"/>
                </a:lnTo>
                <a:lnTo>
                  <a:pt x="192277" y="255885"/>
                </a:lnTo>
                <a:lnTo>
                  <a:pt x="223145" y="223150"/>
                </a:lnTo>
                <a:lnTo>
                  <a:pt x="255880" y="192281"/>
                </a:lnTo>
                <a:lnTo>
                  <a:pt x="290393" y="163370"/>
                </a:lnTo>
                <a:lnTo>
                  <a:pt x="326596" y="136504"/>
                </a:lnTo>
                <a:lnTo>
                  <a:pt x="364397" y="111773"/>
                </a:lnTo>
                <a:lnTo>
                  <a:pt x="403710" y="89266"/>
                </a:lnTo>
                <a:lnTo>
                  <a:pt x="444443" y="69073"/>
                </a:lnTo>
                <a:lnTo>
                  <a:pt x="486508" y="51283"/>
                </a:lnTo>
                <a:lnTo>
                  <a:pt x="529816" y="35985"/>
                </a:lnTo>
                <a:lnTo>
                  <a:pt x="574278" y="23268"/>
                </a:lnTo>
                <a:lnTo>
                  <a:pt x="619803" y="13222"/>
                </a:lnTo>
                <a:lnTo>
                  <a:pt x="666304" y="5936"/>
                </a:lnTo>
                <a:lnTo>
                  <a:pt x="713690" y="1498"/>
                </a:lnTo>
                <a:lnTo>
                  <a:pt x="761873" y="0"/>
                </a:lnTo>
                <a:lnTo>
                  <a:pt x="810054" y="1498"/>
                </a:lnTo>
                <a:lnTo>
                  <a:pt x="857439" y="5936"/>
                </a:lnTo>
                <a:lnTo>
                  <a:pt x="903938" y="13222"/>
                </a:lnTo>
                <a:lnTo>
                  <a:pt x="949463" y="23268"/>
                </a:lnTo>
                <a:lnTo>
                  <a:pt x="993924" y="35985"/>
                </a:lnTo>
                <a:lnTo>
                  <a:pt x="1037231" y="51283"/>
                </a:lnTo>
                <a:lnTo>
                  <a:pt x="1079296" y="69073"/>
                </a:lnTo>
                <a:lnTo>
                  <a:pt x="1120030" y="89266"/>
                </a:lnTo>
                <a:lnTo>
                  <a:pt x="1159342" y="111773"/>
                </a:lnTo>
                <a:lnTo>
                  <a:pt x="1197144" y="136504"/>
                </a:lnTo>
                <a:lnTo>
                  <a:pt x="1233346" y="163370"/>
                </a:lnTo>
                <a:lnTo>
                  <a:pt x="1267860" y="192281"/>
                </a:lnTo>
                <a:lnTo>
                  <a:pt x="1300595" y="223150"/>
                </a:lnTo>
                <a:lnTo>
                  <a:pt x="1331464" y="255885"/>
                </a:lnTo>
                <a:lnTo>
                  <a:pt x="1360375" y="290399"/>
                </a:lnTo>
                <a:lnTo>
                  <a:pt x="1387241" y="326601"/>
                </a:lnTo>
                <a:lnTo>
                  <a:pt x="1411972" y="364403"/>
                </a:lnTo>
                <a:lnTo>
                  <a:pt x="1434479" y="403715"/>
                </a:lnTo>
                <a:lnTo>
                  <a:pt x="1454672" y="444449"/>
                </a:lnTo>
                <a:lnTo>
                  <a:pt x="1472462" y="486514"/>
                </a:lnTo>
                <a:lnTo>
                  <a:pt x="1487760" y="529821"/>
                </a:lnTo>
                <a:lnTo>
                  <a:pt x="1500477" y="574282"/>
                </a:lnTo>
                <a:lnTo>
                  <a:pt x="1510523" y="619807"/>
                </a:lnTo>
                <a:lnTo>
                  <a:pt x="1517809" y="666306"/>
                </a:lnTo>
                <a:lnTo>
                  <a:pt x="1522247" y="713691"/>
                </a:lnTo>
                <a:lnTo>
                  <a:pt x="1523746" y="761873"/>
                </a:lnTo>
                <a:lnTo>
                  <a:pt x="1522247" y="810054"/>
                </a:lnTo>
                <a:lnTo>
                  <a:pt x="1517809" y="857439"/>
                </a:lnTo>
                <a:lnTo>
                  <a:pt x="1510523" y="903938"/>
                </a:lnTo>
                <a:lnTo>
                  <a:pt x="1500477" y="949463"/>
                </a:lnTo>
                <a:lnTo>
                  <a:pt x="1487760" y="993924"/>
                </a:lnTo>
                <a:lnTo>
                  <a:pt x="1472462" y="1037231"/>
                </a:lnTo>
                <a:lnTo>
                  <a:pt x="1454672" y="1079296"/>
                </a:lnTo>
                <a:lnTo>
                  <a:pt x="1434479" y="1120030"/>
                </a:lnTo>
                <a:lnTo>
                  <a:pt x="1411972" y="1159342"/>
                </a:lnTo>
                <a:lnTo>
                  <a:pt x="1387241" y="1197144"/>
                </a:lnTo>
                <a:lnTo>
                  <a:pt x="1360375" y="1233346"/>
                </a:lnTo>
                <a:lnTo>
                  <a:pt x="1331464" y="1267860"/>
                </a:lnTo>
                <a:lnTo>
                  <a:pt x="1300595" y="1300595"/>
                </a:lnTo>
                <a:lnTo>
                  <a:pt x="1267860" y="1331464"/>
                </a:lnTo>
                <a:lnTo>
                  <a:pt x="1233346" y="1360375"/>
                </a:lnTo>
                <a:lnTo>
                  <a:pt x="1197144" y="1387241"/>
                </a:lnTo>
                <a:lnTo>
                  <a:pt x="1159342" y="1411972"/>
                </a:lnTo>
                <a:lnTo>
                  <a:pt x="1120030" y="1434479"/>
                </a:lnTo>
                <a:lnTo>
                  <a:pt x="1079296" y="1454672"/>
                </a:lnTo>
                <a:lnTo>
                  <a:pt x="1037231" y="1472462"/>
                </a:lnTo>
                <a:lnTo>
                  <a:pt x="993924" y="1487760"/>
                </a:lnTo>
                <a:lnTo>
                  <a:pt x="949463" y="1500477"/>
                </a:lnTo>
                <a:lnTo>
                  <a:pt x="903938" y="1510523"/>
                </a:lnTo>
                <a:lnTo>
                  <a:pt x="857439" y="1517809"/>
                </a:lnTo>
                <a:lnTo>
                  <a:pt x="810054" y="1522247"/>
                </a:lnTo>
                <a:lnTo>
                  <a:pt x="761873" y="1523746"/>
                </a:lnTo>
                <a:lnTo>
                  <a:pt x="713690" y="1522247"/>
                </a:lnTo>
                <a:lnTo>
                  <a:pt x="666304" y="1517809"/>
                </a:lnTo>
                <a:lnTo>
                  <a:pt x="619803" y="1510523"/>
                </a:lnTo>
                <a:lnTo>
                  <a:pt x="574278" y="1500477"/>
                </a:lnTo>
                <a:lnTo>
                  <a:pt x="529816" y="1487760"/>
                </a:lnTo>
                <a:lnTo>
                  <a:pt x="486508" y="1472462"/>
                </a:lnTo>
                <a:lnTo>
                  <a:pt x="444443" y="1454672"/>
                </a:lnTo>
                <a:lnTo>
                  <a:pt x="403710" y="1434479"/>
                </a:lnTo>
                <a:lnTo>
                  <a:pt x="364397" y="1411972"/>
                </a:lnTo>
                <a:lnTo>
                  <a:pt x="326596" y="1387241"/>
                </a:lnTo>
                <a:lnTo>
                  <a:pt x="290393" y="1360375"/>
                </a:lnTo>
                <a:lnTo>
                  <a:pt x="255880" y="1331464"/>
                </a:lnTo>
                <a:lnTo>
                  <a:pt x="223145" y="1300595"/>
                </a:lnTo>
                <a:lnTo>
                  <a:pt x="192277" y="1267860"/>
                </a:lnTo>
                <a:lnTo>
                  <a:pt x="163366" y="1233346"/>
                </a:lnTo>
                <a:lnTo>
                  <a:pt x="136500" y="1197144"/>
                </a:lnTo>
                <a:lnTo>
                  <a:pt x="111770" y="1159342"/>
                </a:lnTo>
                <a:lnTo>
                  <a:pt x="89264" y="1120030"/>
                </a:lnTo>
                <a:lnTo>
                  <a:pt x="69071" y="1079296"/>
                </a:lnTo>
                <a:lnTo>
                  <a:pt x="51282" y="1037231"/>
                </a:lnTo>
                <a:lnTo>
                  <a:pt x="35984" y="993924"/>
                </a:lnTo>
                <a:lnTo>
                  <a:pt x="23267" y="949463"/>
                </a:lnTo>
                <a:lnTo>
                  <a:pt x="13222" y="903938"/>
                </a:lnTo>
                <a:lnTo>
                  <a:pt x="5935" y="857439"/>
                </a:lnTo>
                <a:lnTo>
                  <a:pt x="1498" y="810054"/>
                </a:lnTo>
                <a:lnTo>
                  <a:pt x="0" y="761873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405629" y="466598"/>
            <a:ext cx="916305" cy="79819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5910" marR="5080" indent="-283845">
              <a:lnSpc>
                <a:spcPct val="129000"/>
              </a:lnSpc>
            </a:pPr>
            <a:r>
              <a:rPr dirty="0" sz="2000">
                <a:latin typeface="Times New Roman"/>
                <a:cs typeface="Times New Roman"/>
              </a:rPr>
              <a:t>(</a:t>
            </a:r>
            <a:r>
              <a:rPr dirty="0" sz="2000" spc="5">
                <a:latin typeface="Times New Roman"/>
                <a:cs typeface="Times New Roman"/>
              </a:rPr>
              <a:t>D</a:t>
            </a:r>
            <a:r>
              <a:rPr dirty="0" sz="2000" spc="-5">
                <a:latin typeface="Times New Roman"/>
                <a:cs typeface="Times New Roman"/>
              </a:rPr>
              <a:t>e</a:t>
            </a:r>
            <a:r>
              <a:rPr dirty="0" sz="2000" spc="5">
                <a:latin typeface="Times New Roman"/>
                <a:cs typeface="Times New Roman"/>
              </a:rPr>
              <a:t>v</a:t>
            </a:r>
            <a:r>
              <a:rPr dirty="0" sz="2000" spc="-10">
                <a:latin typeface="Times New Roman"/>
                <a:cs typeface="Times New Roman"/>
              </a:rPr>
              <a:t>i</a:t>
            </a:r>
            <a:r>
              <a:rPr dirty="0" sz="2000" spc="-5">
                <a:latin typeface="Times New Roman"/>
                <a:cs typeface="Times New Roman"/>
              </a:rPr>
              <a:t>ce)  </a:t>
            </a:r>
            <a:r>
              <a:rPr dirty="0" sz="2000">
                <a:latin typeface="Times New Roman"/>
                <a:cs typeface="Times New Roman"/>
              </a:rPr>
              <a:t>QS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867374" y="654570"/>
            <a:ext cx="649605" cy="208279"/>
          </a:xfrm>
          <a:custGeom>
            <a:avLst/>
            <a:gdLst/>
            <a:ahLst/>
            <a:cxnLst/>
            <a:rect l="l" t="t" r="r" b="b"/>
            <a:pathLst>
              <a:path w="649604" h="208280">
                <a:moveTo>
                  <a:pt x="649478" y="0"/>
                </a:moveTo>
                <a:lnTo>
                  <a:pt x="0" y="0"/>
                </a:lnTo>
                <a:lnTo>
                  <a:pt x="0" y="207860"/>
                </a:lnTo>
                <a:lnTo>
                  <a:pt x="649478" y="207860"/>
                </a:lnTo>
                <a:lnTo>
                  <a:pt x="649478" y="0"/>
                </a:lnTo>
                <a:close/>
              </a:path>
            </a:pathLst>
          </a:custGeom>
          <a:solidFill>
            <a:srgbClr val="B77B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867374" y="966368"/>
            <a:ext cx="649605" cy="208279"/>
          </a:xfrm>
          <a:custGeom>
            <a:avLst/>
            <a:gdLst/>
            <a:ahLst/>
            <a:cxnLst/>
            <a:rect l="l" t="t" r="r" b="b"/>
            <a:pathLst>
              <a:path w="649604" h="208280">
                <a:moveTo>
                  <a:pt x="649478" y="0"/>
                </a:moveTo>
                <a:lnTo>
                  <a:pt x="0" y="0"/>
                </a:lnTo>
                <a:lnTo>
                  <a:pt x="0" y="207860"/>
                </a:lnTo>
                <a:lnTo>
                  <a:pt x="649478" y="207860"/>
                </a:lnTo>
                <a:lnTo>
                  <a:pt x="649478" y="0"/>
                </a:lnTo>
                <a:close/>
              </a:path>
            </a:pathLst>
          </a:custGeom>
          <a:solidFill>
            <a:srgbClr val="B77B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464808" y="1523"/>
            <a:ext cx="2441447" cy="20223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986016" y="515112"/>
            <a:ext cx="1453896" cy="9372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516623" y="1523"/>
            <a:ext cx="2337816" cy="19187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757733" y="152527"/>
            <a:ext cx="1852930" cy="1524000"/>
          </a:xfrm>
          <a:custGeom>
            <a:avLst/>
            <a:gdLst/>
            <a:ahLst/>
            <a:cxnLst/>
            <a:rect l="l" t="t" r="r" b="b"/>
            <a:pathLst>
              <a:path w="1852929" h="1524000">
                <a:moveTo>
                  <a:pt x="926439" y="0"/>
                </a:moveTo>
                <a:lnTo>
                  <a:pt x="873868" y="1206"/>
                </a:lnTo>
                <a:lnTo>
                  <a:pt x="822065" y="4781"/>
                </a:lnTo>
                <a:lnTo>
                  <a:pt x="771111" y="10661"/>
                </a:lnTo>
                <a:lnTo>
                  <a:pt x="721082" y="18782"/>
                </a:lnTo>
                <a:lnTo>
                  <a:pt x="672057" y="29079"/>
                </a:lnTo>
                <a:lnTo>
                  <a:pt x="624115" y="41489"/>
                </a:lnTo>
                <a:lnTo>
                  <a:pt x="577332" y="55946"/>
                </a:lnTo>
                <a:lnTo>
                  <a:pt x="531789" y="72386"/>
                </a:lnTo>
                <a:lnTo>
                  <a:pt x="487562" y="90745"/>
                </a:lnTo>
                <a:lnTo>
                  <a:pt x="444730" y="110959"/>
                </a:lnTo>
                <a:lnTo>
                  <a:pt x="403372" y="132964"/>
                </a:lnTo>
                <a:lnTo>
                  <a:pt x="363565" y="156694"/>
                </a:lnTo>
                <a:lnTo>
                  <a:pt x="325387" y="182086"/>
                </a:lnTo>
                <a:lnTo>
                  <a:pt x="288918" y="209076"/>
                </a:lnTo>
                <a:lnTo>
                  <a:pt x="254234" y="237599"/>
                </a:lnTo>
                <a:lnTo>
                  <a:pt x="221415" y="267590"/>
                </a:lnTo>
                <a:lnTo>
                  <a:pt x="190538" y="298986"/>
                </a:lnTo>
                <a:lnTo>
                  <a:pt x="161682" y="331722"/>
                </a:lnTo>
                <a:lnTo>
                  <a:pt x="134925" y="365734"/>
                </a:lnTo>
                <a:lnTo>
                  <a:pt x="110345" y="400957"/>
                </a:lnTo>
                <a:lnTo>
                  <a:pt x="88020" y="437328"/>
                </a:lnTo>
                <a:lnTo>
                  <a:pt x="68029" y="474782"/>
                </a:lnTo>
                <a:lnTo>
                  <a:pt x="50450" y="513253"/>
                </a:lnTo>
                <a:lnTo>
                  <a:pt x="35360" y="552680"/>
                </a:lnTo>
                <a:lnTo>
                  <a:pt x="22839" y="592996"/>
                </a:lnTo>
                <a:lnTo>
                  <a:pt x="12964" y="634137"/>
                </a:lnTo>
                <a:lnTo>
                  <a:pt x="5814" y="676040"/>
                </a:lnTo>
                <a:lnTo>
                  <a:pt x="1466" y="718640"/>
                </a:lnTo>
                <a:lnTo>
                  <a:pt x="0" y="761873"/>
                </a:lnTo>
                <a:lnTo>
                  <a:pt x="1466" y="805105"/>
                </a:lnTo>
                <a:lnTo>
                  <a:pt x="5814" y="847705"/>
                </a:lnTo>
                <a:lnTo>
                  <a:pt x="12964" y="889608"/>
                </a:lnTo>
                <a:lnTo>
                  <a:pt x="22839" y="930749"/>
                </a:lnTo>
                <a:lnTo>
                  <a:pt x="35360" y="971065"/>
                </a:lnTo>
                <a:lnTo>
                  <a:pt x="50450" y="1010492"/>
                </a:lnTo>
                <a:lnTo>
                  <a:pt x="68029" y="1048963"/>
                </a:lnTo>
                <a:lnTo>
                  <a:pt x="88020" y="1086417"/>
                </a:lnTo>
                <a:lnTo>
                  <a:pt x="110345" y="1122788"/>
                </a:lnTo>
                <a:lnTo>
                  <a:pt x="134925" y="1158011"/>
                </a:lnTo>
                <a:lnTo>
                  <a:pt x="161682" y="1192023"/>
                </a:lnTo>
                <a:lnTo>
                  <a:pt x="190538" y="1224759"/>
                </a:lnTo>
                <a:lnTo>
                  <a:pt x="221415" y="1256155"/>
                </a:lnTo>
                <a:lnTo>
                  <a:pt x="254234" y="1286146"/>
                </a:lnTo>
                <a:lnTo>
                  <a:pt x="288918" y="1314669"/>
                </a:lnTo>
                <a:lnTo>
                  <a:pt x="325387" y="1341659"/>
                </a:lnTo>
                <a:lnTo>
                  <a:pt x="363565" y="1367051"/>
                </a:lnTo>
                <a:lnTo>
                  <a:pt x="403372" y="1390781"/>
                </a:lnTo>
                <a:lnTo>
                  <a:pt x="444730" y="1412786"/>
                </a:lnTo>
                <a:lnTo>
                  <a:pt x="487562" y="1433000"/>
                </a:lnTo>
                <a:lnTo>
                  <a:pt x="531789" y="1451359"/>
                </a:lnTo>
                <a:lnTo>
                  <a:pt x="577332" y="1467799"/>
                </a:lnTo>
                <a:lnTo>
                  <a:pt x="624115" y="1482256"/>
                </a:lnTo>
                <a:lnTo>
                  <a:pt x="672057" y="1494666"/>
                </a:lnTo>
                <a:lnTo>
                  <a:pt x="721082" y="1504963"/>
                </a:lnTo>
                <a:lnTo>
                  <a:pt x="771111" y="1513084"/>
                </a:lnTo>
                <a:lnTo>
                  <a:pt x="822065" y="1518964"/>
                </a:lnTo>
                <a:lnTo>
                  <a:pt x="873868" y="1522539"/>
                </a:lnTo>
                <a:lnTo>
                  <a:pt x="926439" y="1523746"/>
                </a:lnTo>
                <a:lnTo>
                  <a:pt x="979009" y="1522539"/>
                </a:lnTo>
                <a:lnTo>
                  <a:pt x="1030810" y="1518964"/>
                </a:lnTo>
                <a:lnTo>
                  <a:pt x="1081764" y="1513084"/>
                </a:lnTo>
                <a:lnTo>
                  <a:pt x="1131792" y="1504963"/>
                </a:lnTo>
                <a:lnTo>
                  <a:pt x="1180815" y="1494666"/>
                </a:lnTo>
                <a:lnTo>
                  <a:pt x="1228757" y="1482256"/>
                </a:lnTo>
                <a:lnTo>
                  <a:pt x="1275539" y="1467799"/>
                </a:lnTo>
                <a:lnTo>
                  <a:pt x="1321081" y="1451359"/>
                </a:lnTo>
                <a:lnTo>
                  <a:pt x="1365308" y="1433000"/>
                </a:lnTo>
                <a:lnTo>
                  <a:pt x="1408139" y="1412786"/>
                </a:lnTo>
                <a:lnTo>
                  <a:pt x="1449497" y="1390781"/>
                </a:lnTo>
                <a:lnTo>
                  <a:pt x="1489303" y="1367051"/>
                </a:lnTo>
                <a:lnTo>
                  <a:pt x="1527480" y="1341659"/>
                </a:lnTo>
                <a:lnTo>
                  <a:pt x="1563950" y="1314669"/>
                </a:lnTo>
                <a:lnTo>
                  <a:pt x="1598633" y="1286146"/>
                </a:lnTo>
                <a:lnTo>
                  <a:pt x="1631452" y="1256155"/>
                </a:lnTo>
                <a:lnTo>
                  <a:pt x="1662328" y="1224759"/>
                </a:lnTo>
                <a:lnTo>
                  <a:pt x="1691184" y="1192023"/>
                </a:lnTo>
                <a:lnTo>
                  <a:pt x="1717941" y="1158011"/>
                </a:lnTo>
                <a:lnTo>
                  <a:pt x="1742521" y="1122788"/>
                </a:lnTo>
                <a:lnTo>
                  <a:pt x="1764846" y="1086417"/>
                </a:lnTo>
                <a:lnTo>
                  <a:pt x="1784837" y="1048963"/>
                </a:lnTo>
                <a:lnTo>
                  <a:pt x="1802416" y="1010492"/>
                </a:lnTo>
                <a:lnTo>
                  <a:pt x="1817505" y="971065"/>
                </a:lnTo>
                <a:lnTo>
                  <a:pt x="1830027" y="930749"/>
                </a:lnTo>
                <a:lnTo>
                  <a:pt x="1839902" y="889608"/>
                </a:lnTo>
                <a:lnTo>
                  <a:pt x="1847052" y="847705"/>
                </a:lnTo>
                <a:lnTo>
                  <a:pt x="1851399" y="805105"/>
                </a:lnTo>
                <a:lnTo>
                  <a:pt x="1852866" y="761873"/>
                </a:lnTo>
                <a:lnTo>
                  <a:pt x="1851399" y="718640"/>
                </a:lnTo>
                <a:lnTo>
                  <a:pt x="1847052" y="676040"/>
                </a:lnTo>
                <a:lnTo>
                  <a:pt x="1839902" y="634137"/>
                </a:lnTo>
                <a:lnTo>
                  <a:pt x="1830027" y="592996"/>
                </a:lnTo>
                <a:lnTo>
                  <a:pt x="1817505" y="552680"/>
                </a:lnTo>
                <a:lnTo>
                  <a:pt x="1802416" y="513253"/>
                </a:lnTo>
                <a:lnTo>
                  <a:pt x="1784837" y="474782"/>
                </a:lnTo>
                <a:lnTo>
                  <a:pt x="1764846" y="437328"/>
                </a:lnTo>
                <a:lnTo>
                  <a:pt x="1742521" y="400957"/>
                </a:lnTo>
                <a:lnTo>
                  <a:pt x="1717941" y="365734"/>
                </a:lnTo>
                <a:lnTo>
                  <a:pt x="1691184" y="331722"/>
                </a:lnTo>
                <a:lnTo>
                  <a:pt x="1662328" y="298986"/>
                </a:lnTo>
                <a:lnTo>
                  <a:pt x="1631452" y="267590"/>
                </a:lnTo>
                <a:lnTo>
                  <a:pt x="1598633" y="237599"/>
                </a:lnTo>
                <a:lnTo>
                  <a:pt x="1563950" y="209076"/>
                </a:lnTo>
                <a:lnTo>
                  <a:pt x="1527480" y="182086"/>
                </a:lnTo>
                <a:lnTo>
                  <a:pt x="1489303" y="156694"/>
                </a:lnTo>
                <a:lnTo>
                  <a:pt x="1449497" y="132964"/>
                </a:lnTo>
                <a:lnTo>
                  <a:pt x="1408139" y="110959"/>
                </a:lnTo>
                <a:lnTo>
                  <a:pt x="1365308" y="90745"/>
                </a:lnTo>
                <a:lnTo>
                  <a:pt x="1321081" y="72386"/>
                </a:lnTo>
                <a:lnTo>
                  <a:pt x="1275539" y="55946"/>
                </a:lnTo>
                <a:lnTo>
                  <a:pt x="1228757" y="41489"/>
                </a:lnTo>
                <a:lnTo>
                  <a:pt x="1180815" y="29079"/>
                </a:lnTo>
                <a:lnTo>
                  <a:pt x="1131792" y="18782"/>
                </a:lnTo>
                <a:lnTo>
                  <a:pt x="1081764" y="10661"/>
                </a:lnTo>
                <a:lnTo>
                  <a:pt x="1030810" y="4781"/>
                </a:lnTo>
                <a:lnTo>
                  <a:pt x="979009" y="1206"/>
                </a:lnTo>
                <a:lnTo>
                  <a:pt x="926439" y="0"/>
                </a:lnTo>
                <a:close/>
              </a:path>
            </a:pathLst>
          </a:custGeom>
          <a:solidFill>
            <a:srgbClr val="B77BB4">
              <a:alpha val="92156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757733" y="152527"/>
            <a:ext cx="1852930" cy="1524000"/>
          </a:xfrm>
          <a:custGeom>
            <a:avLst/>
            <a:gdLst/>
            <a:ahLst/>
            <a:cxnLst/>
            <a:rect l="l" t="t" r="r" b="b"/>
            <a:pathLst>
              <a:path w="1852929" h="1524000">
                <a:moveTo>
                  <a:pt x="0" y="761873"/>
                </a:moveTo>
                <a:lnTo>
                  <a:pt x="1466" y="718640"/>
                </a:lnTo>
                <a:lnTo>
                  <a:pt x="5814" y="676040"/>
                </a:lnTo>
                <a:lnTo>
                  <a:pt x="12964" y="634137"/>
                </a:lnTo>
                <a:lnTo>
                  <a:pt x="22839" y="592996"/>
                </a:lnTo>
                <a:lnTo>
                  <a:pt x="35360" y="552680"/>
                </a:lnTo>
                <a:lnTo>
                  <a:pt x="50450" y="513253"/>
                </a:lnTo>
                <a:lnTo>
                  <a:pt x="68029" y="474782"/>
                </a:lnTo>
                <a:lnTo>
                  <a:pt x="88020" y="437328"/>
                </a:lnTo>
                <a:lnTo>
                  <a:pt x="110345" y="400957"/>
                </a:lnTo>
                <a:lnTo>
                  <a:pt x="134925" y="365734"/>
                </a:lnTo>
                <a:lnTo>
                  <a:pt x="161682" y="331722"/>
                </a:lnTo>
                <a:lnTo>
                  <a:pt x="190538" y="298986"/>
                </a:lnTo>
                <a:lnTo>
                  <a:pt x="221415" y="267590"/>
                </a:lnTo>
                <a:lnTo>
                  <a:pt x="254234" y="237599"/>
                </a:lnTo>
                <a:lnTo>
                  <a:pt x="288918" y="209076"/>
                </a:lnTo>
                <a:lnTo>
                  <a:pt x="325387" y="182086"/>
                </a:lnTo>
                <a:lnTo>
                  <a:pt x="363565" y="156694"/>
                </a:lnTo>
                <a:lnTo>
                  <a:pt x="403372" y="132964"/>
                </a:lnTo>
                <a:lnTo>
                  <a:pt x="444730" y="110959"/>
                </a:lnTo>
                <a:lnTo>
                  <a:pt x="487562" y="90745"/>
                </a:lnTo>
                <a:lnTo>
                  <a:pt x="531789" y="72386"/>
                </a:lnTo>
                <a:lnTo>
                  <a:pt x="577332" y="55946"/>
                </a:lnTo>
                <a:lnTo>
                  <a:pt x="624115" y="41489"/>
                </a:lnTo>
                <a:lnTo>
                  <a:pt x="672057" y="29079"/>
                </a:lnTo>
                <a:lnTo>
                  <a:pt x="721082" y="18782"/>
                </a:lnTo>
                <a:lnTo>
                  <a:pt x="771111" y="10661"/>
                </a:lnTo>
                <a:lnTo>
                  <a:pt x="822065" y="4781"/>
                </a:lnTo>
                <a:lnTo>
                  <a:pt x="873868" y="1206"/>
                </a:lnTo>
                <a:lnTo>
                  <a:pt x="926439" y="0"/>
                </a:lnTo>
                <a:lnTo>
                  <a:pt x="979009" y="1206"/>
                </a:lnTo>
                <a:lnTo>
                  <a:pt x="1030810" y="4781"/>
                </a:lnTo>
                <a:lnTo>
                  <a:pt x="1081764" y="10661"/>
                </a:lnTo>
                <a:lnTo>
                  <a:pt x="1131792" y="18782"/>
                </a:lnTo>
                <a:lnTo>
                  <a:pt x="1180815" y="29079"/>
                </a:lnTo>
                <a:lnTo>
                  <a:pt x="1228757" y="41489"/>
                </a:lnTo>
                <a:lnTo>
                  <a:pt x="1275539" y="55946"/>
                </a:lnTo>
                <a:lnTo>
                  <a:pt x="1321081" y="72386"/>
                </a:lnTo>
                <a:lnTo>
                  <a:pt x="1365308" y="90745"/>
                </a:lnTo>
                <a:lnTo>
                  <a:pt x="1408139" y="110959"/>
                </a:lnTo>
                <a:lnTo>
                  <a:pt x="1449497" y="132964"/>
                </a:lnTo>
                <a:lnTo>
                  <a:pt x="1489303" y="156694"/>
                </a:lnTo>
                <a:lnTo>
                  <a:pt x="1527480" y="182086"/>
                </a:lnTo>
                <a:lnTo>
                  <a:pt x="1563950" y="209076"/>
                </a:lnTo>
                <a:lnTo>
                  <a:pt x="1598633" y="237599"/>
                </a:lnTo>
                <a:lnTo>
                  <a:pt x="1631452" y="267590"/>
                </a:lnTo>
                <a:lnTo>
                  <a:pt x="1662328" y="298986"/>
                </a:lnTo>
                <a:lnTo>
                  <a:pt x="1691184" y="331722"/>
                </a:lnTo>
                <a:lnTo>
                  <a:pt x="1717941" y="365734"/>
                </a:lnTo>
                <a:lnTo>
                  <a:pt x="1742521" y="400957"/>
                </a:lnTo>
                <a:lnTo>
                  <a:pt x="1764846" y="437328"/>
                </a:lnTo>
                <a:lnTo>
                  <a:pt x="1784837" y="474782"/>
                </a:lnTo>
                <a:lnTo>
                  <a:pt x="1802416" y="513253"/>
                </a:lnTo>
                <a:lnTo>
                  <a:pt x="1817505" y="552680"/>
                </a:lnTo>
                <a:lnTo>
                  <a:pt x="1830027" y="592996"/>
                </a:lnTo>
                <a:lnTo>
                  <a:pt x="1839902" y="634137"/>
                </a:lnTo>
                <a:lnTo>
                  <a:pt x="1847052" y="676040"/>
                </a:lnTo>
                <a:lnTo>
                  <a:pt x="1851399" y="718640"/>
                </a:lnTo>
                <a:lnTo>
                  <a:pt x="1852866" y="761873"/>
                </a:lnTo>
                <a:lnTo>
                  <a:pt x="1851399" y="805105"/>
                </a:lnTo>
                <a:lnTo>
                  <a:pt x="1847052" y="847705"/>
                </a:lnTo>
                <a:lnTo>
                  <a:pt x="1839902" y="889608"/>
                </a:lnTo>
                <a:lnTo>
                  <a:pt x="1830027" y="930749"/>
                </a:lnTo>
                <a:lnTo>
                  <a:pt x="1817505" y="971065"/>
                </a:lnTo>
                <a:lnTo>
                  <a:pt x="1802416" y="1010492"/>
                </a:lnTo>
                <a:lnTo>
                  <a:pt x="1784837" y="1048963"/>
                </a:lnTo>
                <a:lnTo>
                  <a:pt x="1764846" y="1086417"/>
                </a:lnTo>
                <a:lnTo>
                  <a:pt x="1742521" y="1122788"/>
                </a:lnTo>
                <a:lnTo>
                  <a:pt x="1717941" y="1158011"/>
                </a:lnTo>
                <a:lnTo>
                  <a:pt x="1691184" y="1192023"/>
                </a:lnTo>
                <a:lnTo>
                  <a:pt x="1662328" y="1224759"/>
                </a:lnTo>
                <a:lnTo>
                  <a:pt x="1631452" y="1256155"/>
                </a:lnTo>
                <a:lnTo>
                  <a:pt x="1598633" y="1286146"/>
                </a:lnTo>
                <a:lnTo>
                  <a:pt x="1563950" y="1314669"/>
                </a:lnTo>
                <a:lnTo>
                  <a:pt x="1527480" y="1341659"/>
                </a:lnTo>
                <a:lnTo>
                  <a:pt x="1489303" y="1367051"/>
                </a:lnTo>
                <a:lnTo>
                  <a:pt x="1449497" y="1390781"/>
                </a:lnTo>
                <a:lnTo>
                  <a:pt x="1408139" y="1412786"/>
                </a:lnTo>
                <a:lnTo>
                  <a:pt x="1365308" y="1433000"/>
                </a:lnTo>
                <a:lnTo>
                  <a:pt x="1321081" y="1451359"/>
                </a:lnTo>
                <a:lnTo>
                  <a:pt x="1275539" y="1467799"/>
                </a:lnTo>
                <a:lnTo>
                  <a:pt x="1228757" y="1482256"/>
                </a:lnTo>
                <a:lnTo>
                  <a:pt x="1180815" y="1494666"/>
                </a:lnTo>
                <a:lnTo>
                  <a:pt x="1131792" y="1504963"/>
                </a:lnTo>
                <a:lnTo>
                  <a:pt x="1081764" y="1513084"/>
                </a:lnTo>
                <a:lnTo>
                  <a:pt x="1030810" y="1518964"/>
                </a:lnTo>
                <a:lnTo>
                  <a:pt x="979009" y="1522539"/>
                </a:lnTo>
                <a:lnTo>
                  <a:pt x="926439" y="1523746"/>
                </a:lnTo>
                <a:lnTo>
                  <a:pt x="873868" y="1522539"/>
                </a:lnTo>
                <a:lnTo>
                  <a:pt x="822065" y="1518964"/>
                </a:lnTo>
                <a:lnTo>
                  <a:pt x="771111" y="1513084"/>
                </a:lnTo>
                <a:lnTo>
                  <a:pt x="721082" y="1504963"/>
                </a:lnTo>
                <a:lnTo>
                  <a:pt x="672057" y="1494666"/>
                </a:lnTo>
                <a:lnTo>
                  <a:pt x="624115" y="1482256"/>
                </a:lnTo>
                <a:lnTo>
                  <a:pt x="577332" y="1467799"/>
                </a:lnTo>
                <a:lnTo>
                  <a:pt x="531789" y="1451359"/>
                </a:lnTo>
                <a:lnTo>
                  <a:pt x="487562" y="1433000"/>
                </a:lnTo>
                <a:lnTo>
                  <a:pt x="444730" y="1412786"/>
                </a:lnTo>
                <a:lnTo>
                  <a:pt x="403372" y="1390781"/>
                </a:lnTo>
                <a:lnTo>
                  <a:pt x="363565" y="1367051"/>
                </a:lnTo>
                <a:lnTo>
                  <a:pt x="325387" y="1341659"/>
                </a:lnTo>
                <a:lnTo>
                  <a:pt x="288918" y="1314669"/>
                </a:lnTo>
                <a:lnTo>
                  <a:pt x="254234" y="1286146"/>
                </a:lnTo>
                <a:lnTo>
                  <a:pt x="221415" y="1256155"/>
                </a:lnTo>
                <a:lnTo>
                  <a:pt x="190538" y="1224759"/>
                </a:lnTo>
                <a:lnTo>
                  <a:pt x="161682" y="1192023"/>
                </a:lnTo>
                <a:lnTo>
                  <a:pt x="134925" y="1158011"/>
                </a:lnTo>
                <a:lnTo>
                  <a:pt x="110345" y="1122788"/>
                </a:lnTo>
                <a:lnTo>
                  <a:pt x="88020" y="1086417"/>
                </a:lnTo>
                <a:lnTo>
                  <a:pt x="68029" y="1048963"/>
                </a:lnTo>
                <a:lnTo>
                  <a:pt x="50450" y="1010492"/>
                </a:lnTo>
                <a:lnTo>
                  <a:pt x="35360" y="971065"/>
                </a:lnTo>
                <a:lnTo>
                  <a:pt x="22839" y="930749"/>
                </a:lnTo>
                <a:lnTo>
                  <a:pt x="12964" y="889608"/>
                </a:lnTo>
                <a:lnTo>
                  <a:pt x="5814" y="847705"/>
                </a:lnTo>
                <a:lnTo>
                  <a:pt x="1466" y="805105"/>
                </a:lnTo>
                <a:lnTo>
                  <a:pt x="0" y="761873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7141933" y="596391"/>
            <a:ext cx="1085215" cy="641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ts val="1660"/>
              </a:lnSpc>
            </a:pPr>
            <a:r>
              <a:rPr dirty="0" sz="1600" spc="-5">
                <a:latin typeface="Times New Roman"/>
                <a:cs typeface="Times New Roman"/>
              </a:rPr>
              <a:t>C</a:t>
            </a:r>
            <a:r>
              <a:rPr dirty="0" sz="1600">
                <a:latin typeface="Times New Roman"/>
                <a:cs typeface="Times New Roman"/>
              </a:rPr>
              <a:t>o</a:t>
            </a:r>
            <a:r>
              <a:rPr dirty="0" sz="1600" spc="-35">
                <a:latin typeface="Times New Roman"/>
                <a:cs typeface="Times New Roman"/>
              </a:rPr>
              <a:t>m</a:t>
            </a:r>
            <a:r>
              <a:rPr dirty="0" sz="1600">
                <a:latin typeface="Times New Roman"/>
                <a:cs typeface="Times New Roman"/>
              </a:rPr>
              <a:t>b</a:t>
            </a:r>
            <a:r>
              <a:rPr dirty="0" sz="1600" spc="-5">
                <a:latin typeface="Times New Roman"/>
                <a:cs typeface="Times New Roman"/>
              </a:rPr>
              <a:t>i</a:t>
            </a:r>
            <a:r>
              <a:rPr dirty="0" sz="1600">
                <a:latin typeface="Times New Roman"/>
                <a:cs typeface="Times New Roman"/>
              </a:rPr>
              <a:t>n</a:t>
            </a:r>
            <a:r>
              <a:rPr dirty="0" sz="1600" spc="-5">
                <a:latin typeface="Times New Roman"/>
                <a:cs typeface="Times New Roman"/>
              </a:rPr>
              <a:t>ati</a:t>
            </a:r>
            <a:r>
              <a:rPr dirty="0" sz="1600">
                <a:latin typeface="Times New Roman"/>
                <a:cs typeface="Times New Roman"/>
              </a:rPr>
              <a:t>on  </a:t>
            </a:r>
            <a:r>
              <a:rPr dirty="0" sz="1600">
                <a:latin typeface="Times New Roman"/>
                <a:cs typeface="Times New Roman"/>
              </a:rPr>
              <a:t>product  </a:t>
            </a:r>
            <a:r>
              <a:rPr dirty="0" sz="1600" spc="-5">
                <a:latin typeface="Times New Roman"/>
                <a:cs typeface="Times New Roman"/>
              </a:rPr>
              <a:t>compliance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66800" y="1828800"/>
            <a:ext cx="8077200" cy="1905000"/>
          </a:xfrm>
          <a:custGeom>
            <a:avLst/>
            <a:gdLst/>
            <a:ahLst/>
            <a:cxnLst/>
            <a:rect l="l" t="t" r="r" b="b"/>
            <a:pathLst>
              <a:path w="8077200" h="1905000">
                <a:moveTo>
                  <a:pt x="0" y="1905000"/>
                </a:moveTo>
                <a:lnTo>
                  <a:pt x="8077200" y="1905000"/>
                </a:lnTo>
                <a:lnTo>
                  <a:pt x="8077200" y="0"/>
                </a:lnTo>
                <a:lnTo>
                  <a:pt x="0" y="0"/>
                </a:lnTo>
                <a:lnTo>
                  <a:pt x="0" y="1905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145539" y="1863852"/>
            <a:ext cx="175069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latin typeface="Times New Roman"/>
                <a:cs typeface="Times New Roman"/>
              </a:rPr>
              <a:t>(Drug) cGMP</a:t>
            </a:r>
            <a:r>
              <a:rPr dirty="0" sz="2000" spc="-30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+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66800" y="3733812"/>
            <a:ext cx="8077200" cy="2819400"/>
          </a:xfrm>
          <a:custGeom>
            <a:avLst/>
            <a:gdLst/>
            <a:ahLst/>
            <a:cxnLst/>
            <a:rect l="l" t="t" r="r" b="b"/>
            <a:pathLst>
              <a:path w="8077200" h="2819400">
                <a:moveTo>
                  <a:pt x="0" y="2819387"/>
                </a:moveTo>
                <a:lnTo>
                  <a:pt x="8077200" y="2819387"/>
                </a:lnTo>
                <a:lnTo>
                  <a:pt x="8077200" y="0"/>
                </a:lnTo>
                <a:lnTo>
                  <a:pt x="0" y="0"/>
                </a:lnTo>
                <a:lnTo>
                  <a:pt x="0" y="2819387"/>
                </a:lnTo>
                <a:close/>
              </a:path>
            </a:pathLst>
          </a:custGeom>
          <a:solidFill>
            <a:srgbClr val="D4B0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0" indent="-285115">
              <a:lnSpc>
                <a:spcPct val="100000"/>
              </a:lnSpc>
              <a:buFont typeface="Arial"/>
              <a:buChar char="•"/>
              <a:tabLst>
                <a:tab pos="520065" algn="l"/>
                <a:tab pos="520700" algn="l"/>
              </a:tabLst>
            </a:pPr>
            <a:r>
              <a:rPr dirty="0" spc="-5"/>
              <a:t>Sec.  </a:t>
            </a:r>
            <a:r>
              <a:rPr dirty="0"/>
              <a:t>820.20. </a:t>
            </a:r>
            <a:r>
              <a:rPr dirty="0" spc="-5"/>
              <a:t>Management</a:t>
            </a:r>
            <a:r>
              <a:rPr dirty="0"/>
              <a:t> </a:t>
            </a:r>
            <a:r>
              <a:rPr dirty="0" spc="-10"/>
              <a:t>responsibility.</a:t>
            </a:r>
          </a:p>
          <a:p>
            <a:pPr marL="520065" indent="-335280">
              <a:lnSpc>
                <a:spcPct val="100000"/>
              </a:lnSpc>
              <a:buFont typeface="Arial"/>
              <a:buChar char="•"/>
              <a:tabLst>
                <a:tab pos="520065" algn="l"/>
                <a:tab pos="520700" algn="l"/>
              </a:tabLst>
            </a:pPr>
            <a:r>
              <a:rPr dirty="0" spc="-5"/>
              <a:t>Sec.  </a:t>
            </a:r>
            <a:r>
              <a:rPr dirty="0"/>
              <a:t>820.30. </a:t>
            </a:r>
            <a:r>
              <a:rPr dirty="0" spc="-5"/>
              <a:t>Design</a:t>
            </a:r>
            <a:r>
              <a:rPr dirty="0" spc="-45"/>
              <a:t> </a:t>
            </a:r>
            <a:r>
              <a:rPr dirty="0" spc="-5"/>
              <a:t>controls.</a:t>
            </a:r>
          </a:p>
          <a:p>
            <a:pPr marL="520065" indent="-335280">
              <a:lnSpc>
                <a:spcPct val="100000"/>
              </a:lnSpc>
              <a:buFont typeface="Arial"/>
              <a:buChar char="•"/>
              <a:tabLst>
                <a:tab pos="520065" algn="l"/>
                <a:tab pos="520700" algn="l"/>
              </a:tabLst>
            </a:pPr>
            <a:r>
              <a:rPr dirty="0" spc="-5"/>
              <a:t>Sec.  </a:t>
            </a:r>
            <a:r>
              <a:rPr dirty="0"/>
              <a:t>820.50. </a:t>
            </a:r>
            <a:r>
              <a:rPr dirty="0" spc="-5"/>
              <a:t>Purchasing</a:t>
            </a:r>
            <a:r>
              <a:rPr dirty="0" spc="-55"/>
              <a:t> </a:t>
            </a:r>
            <a:r>
              <a:rPr dirty="0" spc="-5"/>
              <a:t>controls.</a:t>
            </a:r>
          </a:p>
          <a:p>
            <a:pPr marL="520065" indent="-335280">
              <a:lnSpc>
                <a:spcPct val="100000"/>
              </a:lnSpc>
              <a:buFont typeface="Arial"/>
              <a:buChar char="•"/>
              <a:tabLst>
                <a:tab pos="520065" algn="l"/>
                <a:tab pos="520700" algn="l"/>
              </a:tabLst>
            </a:pPr>
            <a:r>
              <a:rPr dirty="0" spc="-5"/>
              <a:t>Sec.  </a:t>
            </a:r>
            <a:r>
              <a:rPr dirty="0"/>
              <a:t>820.100. </a:t>
            </a:r>
            <a:r>
              <a:rPr dirty="0" spc="-5"/>
              <a:t>Corrective and preventive</a:t>
            </a:r>
            <a:r>
              <a:rPr dirty="0" spc="25"/>
              <a:t> </a:t>
            </a:r>
            <a:r>
              <a:rPr dirty="0" spc="-5"/>
              <a:t>action.</a:t>
            </a:r>
          </a:p>
          <a:p>
            <a:pPr marL="520065" indent="-335280">
              <a:lnSpc>
                <a:spcPct val="100000"/>
              </a:lnSpc>
              <a:buFont typeface="Arial"/>
              <a:buChar char="•"/>
              <a:tabLst>
                <a:tab pos="520065" algn="l"/>
                <a:tab pos="520700" algn="l"/>
              </a:tabLst>
            </a:pPr>
            <a:r>
              <a:rPr dirty="0" spc="-5"/>
              <a:t>Sec.  </a:t>
            </a:r>
            <a:r>
              <a:rPr dirty="0"/>
              <a:t>820.170.</a:t>
            </a:r>
            <a:r>
              <a:rPr dirty="0" spc="-30"/>
              <a:t> </a:t>
            </a:r>
            <a:r>
              <a:rPr dirty="0" spc="-5"/>
              <a:t>Installation.</a:t>
            </a:r>
          </a:p>
          <a:p>
            <a:pPr marL="520065" indent="-335280">
              <a:lnSpc>
                <a:spcPct val="100000"/>
              </a:lnSpc>
              <a:buFont typeface="Arial"/>
              <a:buChar char="•"/>
              <a:tabLst>
                <a:tab pos="520065" algn="l"/>
                <a:tab pos="520700" algn="l"/>
              </a:tabLst>
            </a:pPr>
            <a:r>
              <a:rPr dirty="0" spc="-5"/>
              <a:t>Sec.  </a:t>
            </a:r>
            <a:r>
              <a:rPr dirty="0"/>
              <a:t>820.200.</a:t>
            </a:r>
            <a:r>
              <a:rPr dirty="0" spc="-45"/>
              <a:t> </a:t>
            </a:r>
            <a:r>
              <a:rPr dirty="0" spc="-5"/>
              <a:t>Servicing</a:t>
            </a: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2000" spc="-5"/>
              <a:t>(Device) </a:t>
            </a:r>
            <a:r>
              <a:rPr dirty="0" sz="2000"/>
              <a:t>QS</a:t>
            </a:r>
            <a:r>
              <a:rPr dirty="0" sz="2000" spc="-185"/>
              <a:t> </a:t>
            </a:r>
            <a:r>
              <a:rPr dirty="0" sz="2400"/>
              <a:t>+</a:t>
            </a:r>
            <a:endParaRPr sz="2400"/>
          </a:p>
          <a:p>
            <a:pPr marL="469900" marR="5080" indent="-285115">
              <a:lnSpc>
                <a:spcPct val="100000"/>
              </a:lnSpc>
              <a:spcBef>
                <a:spcPts val="30"/>
              </a:spcBef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pc="-5"/>
              <a:t>Sec. </a:t>
            </a:r>
            <a:r>
              <a:rPr dirty="0" spc="-15"/>
              <a:t>211.84. </a:t>
            </a:r>
            <a:r>
              <a:rPr dirty="0" spc="-25"/>
              <a:t>Testing </a:t>
            </a:r>
            <a:r>
              <a:rPr dirty="0" spc="-5"/>
              <a:t>and approval </a:t>
            </a:r>
            <a:r>
              <a:rPr dirty="0"/>
              <a:t>or </a:t>
            </a:r>
            <a:r>
              <a:rPr dirty="0" spc="-5"/>
              <a:t>rejection components, drug </a:t>
            </a:r>
            <a:r>
              <a:rPr dirty="0" spc="-10"/>
              <a:t>product </a:t>
            </a:r>
            <a:r>
              <a:rPr dirty="0" spc="-5"/>
              <a:t>containers,  closures</a:t>
            </a:r>
          </a:p>
          <a:p>
            <a:pPr marL="469900" indent="-28511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pc="-5"/>
              <a:t>Sec. </a:t>
            </a:r>
            <a:r>
              <a:rPr dirty="0" spc="-10"/>
              <a:t>211.103. </a:t>
            </a:r>
            <a:r>
              <a:rPr dirty="0" spc="-5"/>
              <a:t>Calculation </a:t>
            </a:r>
            <a:r>
              <a:rPr dirty="0"/>
              <a:t>of</a:t>
            </a:r>
            <a:r>
              <a:rPr dirty="0" spc="15"/>
              <a:t> </a:t>
            </a:r>
            <a:r>
              <a:rPr dirty="0" spc="-5"/>
              <a:t>yield.</a:t>
            </a:r>
          </a:p>
          <a:p>
            <a:pPr marL="469900" indent="-28511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pc="-5"/>
              <a:t>Sec.  </a:t>
            </a:r>
            <a:r>
              <a:rPr dirty="0" spc="-10"/>
              <a:t>211.132. </a:t>
            </a:r>
            <a:r>
              <a:rPr dirty="0" spc="-20"/>
              <a:t>Tamper-evident </a:t>
            </a:r>
            <a:r>
              <a:rPr dirty="0" spc="-5"/>
              <a:t>packaging </a:t>
            </a:r>
            <a:r>
              <a:rPr dirty="0" spc="-10"/>
              <a:t>requirements </a:t>
            </a:r>
            <a:r>
              <a:rPr dirty="0" spc="-5"/>
              <a:t>for </a:t>
            </a:r>
            <a:r>
              <a:rPr dirty="0" spc="-10"/>
              <a:t>(OTC) </a:t>
            </a:r>
            <a:r>
              <a:rPr dirty="0" spc="-5"/>
              <a:t>drug</a:t>
            </a:r>
            <a:r>
              <a:rPr dirty="0" spc="195"/>
              <a:t> </a:t>
            </a:r>
            <a:r>
              <a:rPr dirty="0" spc="-10"/>
              <a:t>products</a:t>
            </a:r>
          </a:p>
          <a:p>
            <a:pPr marL="469900" indent="-28511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pc="-5"/>
              <a:t>Sec.  </a:t>
            </a:r>
            <a:r>
              <a:rPr dirty="0" spc="-10"/>
              <a:t>211.137. </a:t>
            </a:r>
            <a:r>
              <a:rPr dirty="0" spc="-5"/>
              <a:t>Expiration</a:t>
            </a:r>
            <a:r>
              <a:rPr dirty="0" spc="-15"/>
              <a:t> </a:t>
            </a:r>
            <a:r>
              <a:rPr dirty="0" spc="-5"/>
              <a:t>dating.</a:t>
            </a:r>
          </a:p>
          <a:p>
            <a:pPr marL="469900" indent="-28511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pc="-5"/>
              <a:t>Sec.  </a:t>
            </a:r>
            <a:r>
              <a:rPr dirty="0" spc="-10"/>
              <a:t>211.165. </a:t>
            </a:r>
            <a:r>
              <a:rPr dirty="0" spc="-25"/>
              <a:t>Testing </a:t>
            </a:r>
            <a:r>
              <a:rPr dirty="0" spc="-5"/>
              <a:t>and release for distribution.</a:t>
            </a:r>
          </a:p>
          <a:p>
            <a:pPr marL="469900" indent="-28511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pc="-5"/>
              <a:t>Sec.  </a:t>
            </a:r>
            <a:r>
              <a:rPr dirty="0" spc="-10"/>
              <a:t>211.166. </a:t>
            </a:r>
            <a:r>
              <a:rPr dirty="0" spc="-5"/>
              <a:t>Stability testing.</a:t>
            </a:r>
          </a:p>
          <a:p>
            <a:pPr marL="469900" indent="-28511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pc="-5"/>
              <a:t>Sec.  </a:t>
            </a:r>
            <a:r>
              <a:rPr dirty="0" spc="-10"/>
              <a:t>211.167. </a:t>
            </a:r>
            <a:r>
              <a:rPr dirty="0" spc="-5"/>
              <a:t>Special testing</a:t>
            </a:r>
            <a:r>
              <a:rPr dirty="0" spc="30"/>
              <a:t> </a:t>
            </a:r>
            <a:r>
              <a:rPr dirty="0" spc="-10"/>
              <a:t>requirements.</a:t>
            </a:r>
          </a:p>
          <a:p>
            <a:pPr marL="469900" indent="-285115">
              <a:lnSpc>
                <a:spcPct val="100000"/>
              </a:lnSpc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dirty="0" spc="-5"/>
              <a:t>Sec.  </a:t>
            </a:r>
            <a:r>
              <a:rPr dirty="0" spc="-10"/>
              <a:t>211.170. </a:t>
            </a:r>
            <a:r>
              <a:rPr dirty="0" spc="-5"/>
              <a:t>Reserve</a:t>
            </a:r>
            <a:r>
              <a:rPr dirty="0" spc="-45"/>
              <a:t> </a:t>
            </a:r>
            <a:r>
              <a:rPr dirty="0" spc="-5"/>
              <a:t>samples.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3011170">
              <a:lnSpc>
                <a:spcPct val="100000"/>
              </a:lnSpc>
            </a:pPr>
            <a:r>
              <a:rPr dirty="0" spc="-5"/>
              <a:t>History -</a:t>
            </a:r>
            <a:r>
              <a:rPr dirty="0" spc="-75"/>
              <a:t> </a:t>
            </a:r>
            <a:r>
              <a:rPr dirty="0" spc="-5"/>
              <a:t>FDA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1963737"/>
            <a:ext cx="6287770" cy="2403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1970s - </a:t>
            </a:r>
            <a:r>
              <a:rPr dirty="0" sz="2000" spc="-5">
                <a:latin typeface="Calibri"/>
                <a:cs typeface="Calibri"/>
              </a:rPr>
              <a:t>first sign of combination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products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 spc="-5">
                <a:latin typeface="Calibri"/>
                <a:cs typeface="Calibri"/>
              </a:rPr>
              <a:t>November </a:t>
            </a:r>
            <a:r>
              <a:rPr dirty="0" sz="2000">
                <a:latin typeface="Calibri"/>
                <a:cs typeface="Calibri"/>
              </a:rPr>
              <a:t>2002 public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hearing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 spc="-5">
                <a:latin typeface="Calibri"/>
                <a:cs typeface="Calibri"/>
              </a:rPr>
              <a:t>December </a:t>
            </a:r>
            <a:r>
              <a:rPr dirty="0" sz="2000">
                <a:latin typeface="Calibri"/>
                <a:cs typeface="Calibri"/>
              </a:rPr>
              <a:t>2002, Office </a:t>
            </a:r>
            <a:r>
              <a:rPr dirty="0" sz="2000" spc="-5">
                <a:latin typeface="Calibri"/>
                <a:cs typeface="Calibri"/>
              </a:rPr>
              <a:t>of Combination </a:t>
            </a:r>
            <a:r>
              <a:rPr dirty="0" sz="2000">
                <a:latin typeface="Calibri"/>
                <a:cs typeface="Calibri"/>
              </a:rPr>
              <a:t>Products</a:t>
            </a:r>
            <a:r>
              <a:rPr dirty="0" sz="2000" spc="-4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created.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 spc="-5">
                <a:latin typeface="Calibri"/>
                <a:cs typeface="Calibri"/>
              </a:rPr>
              <a:t>July </a:t>
            </a:r>
            <a:r>
              <a:rPr dirty="0" sz="2000">
                <a:latin typeface="Calibri"/>
                <a:cs typeface="Calibri"/>
              </a:rPr>
              <a:t>2003 public </a:t>
            </a:r>
            <a:r>
              <a:rPr dirty="0" sz="2000" spc="-5">
                <a:latin typeface="Calibri"/>
                <a:cs typeface="Calibri"/>
              </a:rPr>
              <a:t>workshop</a:t>
            </a:r>
            <a:r>
              <a:rPr dirty="0" sz="2000" spc="-9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held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2005 - OCP Concept paper</a:t>
            </a:r>
            <a:r>
              <a:rPr dirty="0" sz="2000" spc="-1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published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6175" y="4554537"/>
            <a:ext cx="7827009" cy="8489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2009 - OCP </a:t>
            </a:r>
            <a:r>
              <a:rPr dirty="0" sz="2000" spc="-5">
                <a:latin typeface="Calibri"/>
                <a:cs typeface="Calibri"/>
              </a:rPr>
              <a:t>proposed rule post-marketing safety reporting</a:t>
            </a:r>
            <a:r>
              <a:rPr dirty="0" sz="2000" spc="8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requirements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sz="2000">
                <a:latin typeface="Calibri"/>
                <a:cs typeface="Calibri"/>
              </a:rPr>
              <a:t>•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89075" y="4920297"/>
            <a:ext cx="6785609" cy="940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-635">
              <a:lnSpc>
                <a:spcPct val="150000"/>
              </a:lnSpc>
            </a:pPr>
            <a:r>
              <a:rPr dirty="0" sz="2000">
                <a:latin typeface="Calibri"/>
                <a:cs typeface="Calibri"/>
              </a:rPr>
              <a:t>2013 - a </a:t>
            </a:r>
            <a:r>
              <a:rPr dirty="0" sz="2000" spc="-5">
                <a:latin typeface="Calibri"/>
                <a:cs typeface="Calibri"/>
              </a:rPr>
              <a:t>working </a:t>
            </a:r>
            <a:r>
              <a:rPr dirty="0" sz="2000">
                <a:latin typeface="Calibri"/>
                <a:cs typeface="Calibri"/>
              </a:rPr>
              <a:t>group </a:t>
            </a:r>
            <a:r>
              <a:rPr dirty="0" sz="2000" spc="-5">
                <a:latin typeface="Calibri"/>
                <a:cs typeface="Calibri"/>
              </a:rPr>
              <a:t>chaired </a:t>
            </a:r>
            <a:r>
              <a:rPr dirty="0" sz="2000">
                <a:latin typeface="Calibri"/>
                <a:cs typeface="Calibri"/>
              </a:rPr>
              <a:t>by OCP to </a:t>
            </a:r>
            <a:r>
              <a:rPr dirty="0" sz="2000" spc="-5">
                <a:latin typeface="Calibri"/>
                <a:cs typeface="Calibri"/>
              </a:rPr>
              <a:t>prepare </a:t>
            </a:r>
            <a:r>
              <a:rPr dirty="0" sz="2000">
                <a:latin typeface="Calibri"/>
                <a:cs typeface="Calibri"/>
              </a:rPr>
              <a:t>a </a:t>
            </a:r>
            <a:r>
              <a:rPr dirty="0" sz="2000" spc="-5">
                <a:latin typeface="Calibri"/>
                <a:cs typeface="Calibri"/>
              </a:rPr>
              <a:t>final rule </a:t>
            </a:r>
            <a:r>
              <a:rPr dirty="0" sz="2000">
                <a:latin typeface="Calibri"/>
                <a:cs typeface="Calibri"/>
              </a:rPr>
              <a:t>and  </a:t>
            </a:r>
            <a:r>
              <a:rPr dirty="0" sz="2000" spc="-5">
                <a:latin typeface="Calibri"/>
                <a:cs typeface="Calibri"/>
              </a:rPr>
              <a:t>associated</a:t>
            </a:r>
            <a:r>
              <a:rPr dirty="0" sz="2000" spc="-3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guidance.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38908" y="843788"/>
            <a:ext cx="6415405" cy="647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Types </a:t>
            </a:r>
            <a:r>
              <a:rPr dirty="0"/>
              <a:t>of </a:t>
            </a:r>
            <a:r>
              <a:rPr dirty="0" spc="-5"/>
              <a:t>combination</a:t>
            </a:r>
            <a:r>
              <a:rPr dirty="0" spc="-95"/>
              <a:t> </a:t>
            </a:r>
            <a:r>
              <a:rPr dirty="0" spc="-5"/>
              <a:t>products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1842325"/>
            <a:ext cx="7482205" cy="4287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  <a:tab pos="4993005" algn="l"/>
              </a:tabLst>
            </a:pPr>
            <a:r>
              <a:rPr dirty="0" sz="2400" spc="-5">
                <a:latin typeface="Calibri"/>
                <a:cs typeface="Calibri"/>
              </a:rPr>
              <a:t>A combination product as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defined</a:t>
            </a:r>
            <a:r>
              <a:rPr dirty="0" sz="2400" spc="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in	</a:t>
            </a:r>
            <a:r>
              <a:rPr dirty="0" sz="2400" spc="-5">
                <a:latin typeface="Calibri"/>
                <a:cs typeface="Calibri"/>
              </a:rPr>
              <a:t>21 CFR § 3.2(e),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as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 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product comprised of any combination of a drug and a  </a:t>
            </a:r>
            <a:r>
              <a:rPr dirty="0" sz="2400">
                <a:latin typeface="Calibri"/>
                <a:cs typeface="Calibri"/>
              </a:rPr>
              <a:t>device; </a:t>
            </a:r>
            <a:r>
              <a:rPr dirty="0" sz="2400" spc="-5">
                <a:latin typeface="Calibri"/>
                <a:cs typeface="Calibri"/>
              </a:rPr>
              <a:t>a biological product and a </a:t>
            </a:r>
            <a:r>
              <a:rPr dirty="0" sz="2400">
                <a:latin typeface="Calibri"/>
                <a:cs typeface="Calibri"/>
              </a:rPr>
              <a:t>device; </a:t>
            </a:r>
            <a:r>
              <a:rPr dirty="0" sz="2400" spc="-5">
                <a:latin typeface="Calibri"/>
                <a:cs typeface="Calibri"/>
              </a:rPr>
              <a:t>a drug and a  biological product; </a:t>
            </a:r>
            <a:r>
              <a:rPr dirty="0" sz="2400" spc="-10">
                <a:latin typeface="Calibri"/>
                <a:cs typeface="Calibri"/>
              </a:rPr>
              <a:t>or </a:t>
            </a:r>
            <a:r>
              <a:rPr dirty="0" sz="2400" spc="-5">
                <a:latin typeface="Calibri"/>
                <a:cs typeface="Calibri"/>
              </a:rPr>
              <a:t>a drug, </a:t>
            </a:r>
            <a:r>
              <a:rPr dirty="0" sz="2400">
                <a:latin typeface="Calibri"/>
                <a:cs typeface="Calibri"/>
              </a:rPr>
              <a:t>device, </a:t>
            </a:r>
            <a:r>
              <a:rPr dirty="0" sz="2400" spc="-5">
                <a:latin typeface="Calibri"/>
                <a:cs typeface="Calibri"/>
              </a:rPr>
              <a:t>and a biological  product.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(1) Single entity combination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product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(2) Co-packaged </a:t>
            </a:r>
            <a:r>
              <a:rPr dirty="0" sz="2400">
                <a:latin typeface="Calibri"/>
                <a:cs typeface="Calibri"/>
              </a:rPr>
              <a:t>/</a:t>
            </a:r>
            <a:r>
              <a:rPr dirty="0" sz="2400" spc="-10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Kits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(3) Cross-Labeled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Products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(4) Cross-Labeled Investigational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Products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946313" y="462788"/>
            <a:ext cx="6389370" cy="6477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Paradigm </a:t>
            </a:r>
            <a:r>
              <a:rPr dirty="0" spc="-10"/>
              <a:t>shift </a:t>
            </a:r>
            <a:r>
              <a:rPr dirty="0" spc="-5"/>
              <a:t>=&gt;</a:t>
            </a:r>
            <a:r>
              <a:rPr dirty="0" spc="-75"/>
              <a:t> </a:t>
            </a:r>
            <a:r>
              <a:rPr dirty="0" spc="-5"/>
              <a:t>Combination</a:t>
            </a:r>
          </a:p>
        </p:txBody>
      </p:sp>
      <p:sp>
        <p:nvSpPr>
          <p:cNvPr id="6" name="object 6"/>
          <p:cNvSpPr/>
          <p:nvPr/>
        </p:nvSpPr>
        <p:spPr>
          <a:xfrm>
            <a:off x="3263887" y="1865236"/>
            <a:ext cx="3747770" cy="1301750"/>
          </a:xfrm>
          <a:custGeom>
            <a:avLst/>
            <a:gdLst/>
            <a:ahLst/>
            <a:cxnLst/>
            <a:rect l="l" t="t" r="r" b="b"/>
            <a:pathLst>
              <a:path w="3747770" h="1301750">
                <a:moveTo>
                  <a:pt x="1873808" y="0"/>
                </a:moveTo>
                <a:lnTo>
                  <a:pt x="1805114" y="429"/>
                </a:lnTo>
                <a:lnTo>
                  <a:pt x="1737043" y="1706"/>
                </a:lnTo>
                <a:lnTo>
                  <a:pt x="1669637" y="3818"/>
                </a:lnTo>
                <a:lnTo>
                  <a:pt x="1602938" y="6749"/>
                </a:lnTo>
                <a:lnTo>
                  <a:pt x="1536990" y="10484"/>
                </a:lnTo>
                <a:lnTo>
                  <a:pt x="1471833" y="15009"/>
                </a:lnTo>
                <a:lnTo>
                  <a:pt x="1407512" y="20309"/>
                </a:lnTo>
                <a:lnTo>
                  <a:pt x="1344067" y="26369"/>
                </a:lnTo>
                <a:lnTo>
                  <a:pt x="1281541" y="33175"/>
                </a:lnTo>
                <a:lnTo>
                  <a:pt x="1219977" y="40712"/>
                </a:lnTo>
                <a:lnTo>
                  <a:pt x="1159417" y="48965"/>
                </a:lnTo>
                <a:lnTo>
                  <a:pt x="1099903" y="57920"/>
                </a:lnTo>
                <a:lnTo>
                  <a:pt x="1041478" y="67561"/>
                </a:lnTo>
                <a:lnTo>
                  <a:pt x="984184" y="77875"/>
                </a:lnTo>
                <a:lnTo>
                  <a:pt x="928063" y="88846"/>
                </a:lnTo>
                <a:lnTo>
                  <a:pt x="873157" y="100460"/>
                </a:lnTo>
                <a:lnTo>
                  <a:pt x="819510" y="112701"/>
                </a:lnTo>
                <a:lnTo>
                  <a:pt x="767163" y="125556"/>
                </a:lnTo>
                <a:lnTo>
                  <a:pt x="716158" y="139010"/>
                </a:lnTo>
                <a:lnTo>
                  <a:pt x="666539" y="153048"/>
                </a:lnTo>
                <a:lnTo>
                  <a:pt x="618346" y="167654"/>
                </a:lnTo>
                <a:lnTo>
                  <a:pt x="571624" y="182816"/>
                </a:lnTo>
                <a:lnTo>
                  <a:pt x="526413" y="198517"/>
                </a:lnTo>
                <a:lnTo>
                  <a:pt x="482757" y="214743"/>
                </a:lnTo>
                <a:lnTo>
                  <a:pt x="440697" y="231479"/>
                </a:lnTo>
                <a:lnTo>
                  <a:pt x="400276" y="248711"/>
                </a:lnTo>
                <a:lnTo>
                  <a:pt x="361537" y="266425"/>
                </a:lnTo>
                <a:lnTo>
                  <a:pt x="324521" y="284604"/>
                </a:lnTo>
                <a:lnTo>
                  <a:pt x="289272" y="303235"/>
                </a:lnTo>
                <a:lnTo>
                  <a:pt x="255830" y="322303"/>
                </a:lnTo>
                <a:lnTo>
                  <a:pt x="194542" y="361690"/>
                </a:lnTo>
                <a:lnTo>
                  <a:pt x="140995" y="402649"/>
                </a:lnTo>
                <a:lnTo>
                  <a:pt x="95528" y="445061"/>
                </a:lnTo>
                <a:lnTo>
                  <a:pt x="58480" y="488809"/>
                </a:lnTo>
                <a:lnTo>
                  <a:pt x="30189" y="533775"/>
                </a:lnTo>
                <a:lnTo>
                  <a:pt x="10995" y="579841"/>
                </a:lnTo>
                <a:lnTo>
                  <a:pt x="1235" y="626891"/>
                </a:lnTo>
                <a:lnTo>
                  <a:pt x="0" y="650748"/>
                </a:lnTo>
                <a:lnTo>
                  <a:pt x="1235" y="674604"/>
                </a:lnTo>
                <a:lnTo>
                  <a:pt x="10995" y="721654"/>
                </a:lnTo>
                <a:lnTo>
                  <a:pt x="30189" y="767720"/>
                </a:lnTo>
                <a:lnTo>
                  <a:pt x="58480" y="812686"/>
                </a:lnTo>
                <a:lnTo>
                  <a:pt x="95528" y="856434"/>
                </a:lnTo>
                <a:lnTo>
                  <a:pt x="140995" y="898846"/>
                </a:lnTo>
                <a:lnTo>
                  <a:pt x="194542" y="939805"/>
                </a:lnTo>
                <a:lnTo>
                  <a:pt x="255830" y="979192"/>
                </a:lnTo>
                <a:lnTo>
                  <a:pt x="289272" y="998260"/>
                </a:lnTo>
                <a:lnTo>
                  <a:pt x="324521" y="1016891"/>
                </a:lnTo>
                <a:lnTo>
                  <a:pt x="361537" y="1035070"/>
                </a:lnTo>
                <a:lnTo>
                  <a:pt x="400276" y="1052784"/>
                </a:lnTo>
                <a:lnTo>
                  <a:pt x="440697" y="1070016"/>
                </a:lnTo>
                <a:lnTo>
                  <a:pt x="482757" y="1086752"/>
                </a:lnTo>
                <a:lnTo>
                  <a:pt x="526413" y="1102978"/>
                </a:lnTo>
                <a:lnTo>
                  <a:pt x="571624" y="1118679"/>
                </a:lnTo>
                <a:lnTo>
                  <a:pt x="618346" y="1133841"/>
                </a:lnTo>
                <a:lnTo>
                  <a:pt x="666539" y="1148447"/>
                </a:lnTo>
                <a:lnTo>
                  <a:pt x="716158" y="1162485"/>
                </a:lnTo>
                <a:lnTo>
                  <a:pt x="767163" y="1175939"/>
                </a:lnTo>
                <a:lnTo>
                  <a:pt x="819510" y="1188794"/>
                </a:lnTo>
                <a:lnTo>
                  <a:pt x="873157" y="1201035"/>
                </a:lnTo>
                <a:lnTo>
                  <a:pt x="928063" y="1212649"/>
                </a:lnTo>
                <a:lnTo>
                  <a:pt x="984184" y="1223620"/>
                </a:lnTo>
                <a:lnTo>
                  <a:pt x="1041478" y="1233934"/>
                </a:lnTo>
                <a:lnTo>
                  <a:pt x="1099903" y="1243575"/>
                </a:lnTo>
                <a:lnTo>
                  <a:pt x="1159417" y="1252530"/>
                </a:lnTo>
                <a:lnTo>
                  <a:pt x="1219977" y="1260783"/>
                </a:lnTo>
                <a:lnTo>
                  <a:pt x="1281541" y="1268320"/>
                </a:lnTo>
                <a:lnTo>
                  <a:pt x="1344067" y="1275126"/>
                </a:lnTo>
                <a:lnTo>
                  <a:pt x="1407512" y="1281186"/>
                </a:lnTo>
                <a:lnTo>
                  <a:pt x="1471833" y="1286486"/>
                </a:lnTo>
                <a:lnTo>
                  <a:pt x="1536990" y="1291011"/>
                </a:lnTo>
                <a:lnTo>
                  <a:pt x="1602938" y="1294746"/>
                </a:lnTo>
                <a:lnTo>
                  <a:pt x="1669637" y="1297677"/>
                </a:lnTo>
                <a:lnTo>
                  <a:pt x="1737043" y="1299789"/>
                </a:lnTo>
                <a:lnTo>
                  <a:pt x="1805114" y="1301066"/>
                </a:lnTo>
                <a:lnTo>
                  <a:pt x="1873808" y="1301496"/>
                </a:lnTo>
                <a:lnTo>
                  <a:pt x="1942502" y="1301066"/>
                </a:lnTo>
                <a:lnTo>
                  <a:pt x="2010574" y="1299789"/>
                </a:lnTo>
                <a:lnTo>
                  <a:pt x="2077980" y="1297677"/>
                </a:lnTo>
                <a:lnTo>
                  <a:pt x="2144678" y="1294746"/>
                </a:lnTo>
                <a:lnTo>
                  <a:pt x="2210627" y="1291011"/>
                </a:lnTo>
                <a:lnTo>
                  <a:pt x="2275783" y="1286486"/>
                </a:lnTo>
                <a:lnTo>
                  <a:pt x="2340105" y="1281186"/>
                </a:lnTo>
                <a:lnTo>
                  <a:pt x="2403550" y="1275126"/>
                </a:lnTo>
                <a:lnTo>
                  <a:pt x="2466075" y="1268320"/>
                </a:lnTo>
                <a:lnTo>
                  <a:pt x="2527639" y="1260783"/>
                </a:lnTo>
                <a:lnTo>
                  <a:pt x="2588199" y="1252530"/>
                </a:lnTo>
                <a:lnTo>
                  <a:pt x="2647713" y="1243575"/>
                </a:lnTo>
                <a:lnTo>
                  <a:pt x="2706138" y="1233934"/>
                </a:lnTo>
                <a:lnTo>
                  <a:pt x="2763433" y="1223620"/>
                </a:lnTo>
                <a:lnTo>
                  <a:pt x="2819554" y="1212649"/>
                </a:lnTo>
                <a:lnTo>
                  <a:pt x="2874459" y="1201035"/>
                </a:lnTo>
                <a:lnTo>
                  <a:pt x="2928107" y="1188794"/>
                </a:lnTo>
                <a:lnTo>
                  <a:pt x="2980454" y="1175939"/>
                </a:lnTo>
                <a:lnTo>
                  <a:pt x="3031458" y="1162485"/>
                </a:lnTo>
                <a:lnTo>
                  <a:pt x="3081078" y="1148447"/>
                </a:lnTo>
                <a:lnTo>
                  <a:pt x="3129270" y="1133841"/>
                </a:lnTo>
                <a:lnTo>
                  <a:pt x="3175993" y="1118679"/>
                </a:lnTo>
                <a:lnTo>
                  <a:pt x="3221203" y="1102978"/>
                </a:lnTo>
                <a:lnTo>
                  <a:pt x="3264860" y="1086752"/>
                </a:lnTo>
                <a:lnTo>
                  <a:pt x="3306920" y="1070016"/>
                </a:lnTo>
                <a:lnTo>
                  <a:pt x="3347340" y="1052784"/>
                </a:lnTo>
                <a:lnTo>
                  <a:pt x="3386080" y="1035070"/>
                </a:lnTo>
                <a:lnTo>
                  <a:pt x="3423095" y="1016891"/>
                </a:lnTo>
                <a:lnTo>
                  <a:pt x="3458345" y="998260"/>
                </a:lnTo>
                <a:lnTo>
                  <a:pt x="3491786" y="979192"/>
                </a:lnTo>
                <a:lnTo>
                  <a:pt x="3553075" y="939805"/>
                </a:lnTo>
                <a:lnTo>
                  <a:pt x="3606622" y="898846"/>
                </a:lnTo>
                <a:lnTo>
                  <a:pt x="3652089" y="856434"/>
                </a:lnTo>
                <a:lnTo>
                  <a:pt x="3689137" y="812686"/>
                </a:lnTo>
                <a:lnTo>
                  <a:pt x="3717427" y="767720"/>
                </a:lnTo>
                <a:lnTo>
                  <a:pt x="3736622" y="721654"/>
                </a:lnTo>
                <a:lnTo>
                  <a:pt x="3746381" y="674604"/>
                </a:lnTo>
                <a:lnTo>
                  <a:pt x="3747617" y="650748"/>
                </a:lnTo>
                <a:lnTo>
                  <a:pt x="3746381" y="626891"/>
                </a:lnTo>
                <a:lnTo>
                  <a:pt x="3736622" y="579841"/>
                </a:lnTo>
                <a:lnTo>
                  <a:pt x="3717427" y="533775"/>
                </a:lnTo>
                <a:lnTo>
                  <a:pt x="3689137" y="488809"/>
                </a:lnTo>
                <a:lnTo>
                  <a:pt x="3652089" y="445061"/>
                </a:lnTo>
                <a:lnTo>
                  <a:pt x="3606622" y="402649"/>
                </a:lnTo>
                <a:lnTo>
                  <a:pt x="3553075" y="361690"/>
                </a:lnTo>
                <a:lnTo>
                  <a:pt x="3491786" y="322303"/>
                </a:lnTo>
                <a:lnTo>
                  <a:pt x="3458345" y="303235"/>
                </a:lnTo>
                <a:lnTo>
                  <a:pt x="3423095" y="284604"/>
                </a:lnTo>
                <a:lnTo>
                  <a:pt x="3386080" y="266425"/>
                </a:lnTo>
                <a:lnTo>
                  <a:pt x="3347340" y="248711"/>
                </a:lnTo>
                <a:lnTo>
                  <a:pt x="3306920" y="231479"/>
                </a:lnTo>
                <a:lnTo>
                  <a:pt x="3264860" y="214743"/>
                </a:lnTo>
                <a:lnTo>
                  <a:pt x="3221203" y="198517"/>
                </a:lnTo>
                <a:lnTo>
                  <a:pt x="3175993" y="182816"/>
                </a:lnTo>
                <a:lnTo>
                  <a:pt x="3129270" y="167654"/>
                </a:lnTo>
                <a:lnTo>
                  <a:pt x="3081078" y="153048"/>
                </a:lnTo>
                <a:lnTo>
                  <a:pt x="3031458" y="139010"/>
                </a:lnTo>
                <a:lnTo>
                  <a:pt x="2980454" y="125556"/>
                </a:lnTo>
                <a:lnTo>
                  <a:pt x="2928107" y="112701"/>
                </a:lnTo>
                <a:lnTo>
                  <a:pt x="2874459" y="100460"/>
                </a:lnTo>
                <a:lnTo>
                  <a:pt x="2819554" y="88846"/>
                </a:lnTo>
                <a:lnTo>
                  <a:pt x="2763433" y="77875"/>
                </a:lnTo>
                <a:lnTo>
                  <a:pt x="2706138" y="67561"/>
                </a:lnTo>
                <a:lnTo>
                  <a:pt x="2647713" y="57920"/>
                </a:lnTo>
                <a:lnTo>
                  <a:pt x="2588199" y="48965"/>
                </a:lnTo>
                <a:lnTo>
                  <a:pt x="2527639" y="40712"/>
                </a:lnTo>
                <a:lnTo>
                  <a:pt x="2466075" y="33175"/>
                </a:lnTo>
                <a:lnTo>
                  <a:pt x="2403550" y="26369"/>
                </a:lnTo>
                <a:lnTo>
                  <a:pt x="2340105" y="20309"/>
                </a:lnTo>
                <a:lnTo>
                  <a:pt x="2275783" y="15009"/>
                </a:lnTo>
                <a:lnTo>
                  <a:pt x="2210627" y="10484"/>
                </a:lnTo>
                <a:lnTo>
                  <a:pt x="2144678" y="6749"/>
                </a:lnTo>
                <a:lnTo>
                  <a:pt x="2077980" y="3818"/>
                </a:lnTo>
                <a:lnTo>
                  <a:pt x="2010574" y="1706"/>
                </a:lnTo>
                <a:lnTo>
                  <a:pt x="1942502" y="429"/>
                </a:lnTo>
                <a:lnTo>
                  <a:pt x="1873808" y="0"/>
                </a:lnTo>
                <a:close/>
              </a:path>
            </a:pathLst>
          </a:custGeom>
          <a:solidFill>
            <a:srgbClr val="D4E5BD">
              <a:alpha val="3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681728" y="5161784"/>
            <a:ext cx="813815" cy="5532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53128" y="3637788"/>
            <a:ext cx="1395984" cy="13959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746612" y="4169003"/>
            <a:ext cx="80581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Bi</a:t>
            </a:r>
            <a:r>
              <a:rPr dirty="0" sz="1600">
                <a:latin typeface="Times New Roman"/>
                <a:cs typeface="Times New Roman"/>
              </a:rPr>
              <a:t>o</a:t>
            </a:r>
            <a:r>
              <a:rPr dirty="0" sz="1600" spc="-5">
                <a:latin typeface="Times New Roman"/>
                <a:cs typeface="Times New Roman"/>
              </a:rPr>
              <a:t>l</a:t>
            </a:r>
            <a:r>
              <a:rPr dirty="0" sz="1600">
                <a:latin typeface="Times New Roman"/>
                <a:cs typeface="Times New Roman"/>
              </a:rPr>
              <a:t>og</a:t>
            </a:r>
            <a:r>
              <a:rPr dirty="0" sz="1600" spc="-5">
                <a:latin typeface="Times New Roman"/>
                <a:cs typeface="Times New Roman"/>
              </a:rPr>
              <a:t>ics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91128" y="2494788"/>
            <a:ext cx="1395984" cy="13959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018064" y="2955404"/>
            <a:ext cx="737235" cy="431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48260">
              <a:lnSpc>
                <a:spcPts val="1660"/>
              </a:lnSpc>
            </a:pPr>
            <a:r>
              <a:rPr dirty="0" sz="1600" spc="-10">
                <a:latin typeface="Times New Roman"/>
                <a:cs typeface="Times New Roman"/>
              </a:rPr>
              <a:t>Pharma  </a:t>
            </a:r>
            <a:r>
              <a:rPr dirty="0" sz="1600" spc="-5">
                <a:latin typeface="Times New Roman"/>
                <a:cs typeface="Times New Roman"/>
              </a:rPr>
              <a:t>P</a:t>
            </a:r>
            <a:r>
              <a:rPr dirty="0" sz="1600" spc="-10">
                <a:latin typeface="Times New Roman"/>
                <a:cs typeface="Times New Roman"/>
              </a:rPr>
              <a:t>r</a:t>
            </a:r>
            <a:r>
              <a:rPr dirty="0" sz="1600">
                <a:latin typeface="Times New Roman"/>
                <a:cs typeface="Times New Roman"/>
              </a:rPr>
              <a:t>odu</a:t>
            </a:r>
            <a:r>
              <a:rPr dirty="0" sz="1600" spc="-5">
                <a:latin typeface="Times New Roman"/>
                <a:cs typeface="Times New Roman"/>
              </a:rPr>
              <a:t>cts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138928" y="2494788"/>
            <a:ext cx="1395983" cy="1395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494921" y="3045002"/>
            <a:ext cx="679450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De</a:t>
            </a:r>
            <a:r>
              <a:rPr dirty="0" sz="1600">
                <a:latin typeface="Times New Roman"/>
                <a:cs typeface="Times New Roman"/>
              </a:rPr>
              <a:t>v</a:t>
            </a:r>
            <a:r>
              <a:rPr dirty="0" sz="1600" spc="-5">
                <a:latin typeface="Times New Roman"/>
                <a:cs typeface="Times New Roman"/>
              </a:rPr>
              <a:t>ices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999232" y="1879092"/>
            <a:ext cx="4168140" cy="33543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222235" y="4780788"/>
            <a:ext cx="1229868" cy="1231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977128" y="4399788"/>
            <a:ext cx="1231392" cy="12313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590480" y="4867592"/>
            <a:ext cx="4573905" cy="1175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2255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Biosimilar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G</a:t>
            </a:r>
            <a:r>
              <a:rPr dirty="0" sz="1400">
                <a:latin typeface="Times New Roman"/>
                <a:cs typeface="Times New Roman"/>
              </a:rPr>
              <a:t>e</a:t>
            </a:r>
            <a:r>
              <a:rPr dirty="0" sz="1400" spc="5">
                <a:latin typeface="Times New Roman"/>
                <a:cs typeface="Times New Roman"/>
              </a:rPr>
              <a:t>n</a:t>
            </a:r>
            <a:r>
              <a:rPr dirty="0" sz="1400">
                <a:latin typeface="Times New Roman"/>
                <a:cs typeface="Times New Roman"/>
              </a:rPr>
              <a:t>er</a:t>
            </a:r>
            <a:r>
              <a:rPr dirty="0" sz="1400" spc="5">
                <a:latin typeface="Times New Roman"/>
                <a:cs typeface="Times New Roman"/>
              </a:rPr>
              <a:t>i</a:t>
            </a:r>
            <a:r>
              <a:rPr dirty="0" sz="1400">
                <a:latin typeface="Times New Roman"/>
                <a:cs typeface="Times New Roman"/>
              </a:rPr>
              <a:t>c</a:t>
            </a:r>
            <a:r>
              <a:rPr dirty="0" sz="140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dirty="0" sz="2700">
                <a:latin typeface="Times New Roman"/>
                <a:cs typeface="Times New Roman"/>
              </a:rPr>
              <a:t>Combination</a:t>
            </a:r>
            <a:r>
              <a:rPr dirty="0" sz="2700" spc="-100">
                <a:latin typeface="Times New Roman"/>
                <a:cs typeface="Times New Roman"/>
              </a:rPr>
              <a:t> </a:t>
            </a:r>
            <a:r>
              <a:rPr dirty="0" sz="2700">
                <a:latin typeface="Times New Roman"/>
                <a:cs typeface="Times New Roman"/>
              </a:rPr>
              <a:t>Products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82840" y="2177795"/>
            <a:ext cx="1229868" cy="12313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851609" y="2645092"/>
            <a:ext cx="48831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5">
                <a:latin typeface="Times New Roman"/>
                <a:cs typeface="Times New Roman"/>
              </a:rPr>
              <a:t>T</a:t>
            </a:r>
            <a:r>
              <a:rPr dirty="0" sz="1400" spc="5">
                <a:latin typeface="Times New Roman"/>
                <a:cs typeface="Times New Roman"/>
              </a:rPr>
              <a:t>issue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186271" y="1193800"/>
            <a:ext cx="1188085" cy="990600"/>
          </a:xfrm>
          <a:custGeom>
            <a:avLst/>
            <a:gdLst/>
            <a:ahLst/>
            <a:cxnLst/>
            <a:rect l="l" t="t" r="r" b="b"/>
            <a:pathLst>
              <a:path w="1188084" h="990600">
                <a:moveTo>
                  <a:pt x="495300" y="742950"/>
                </a:moveTo>
                <a:lnTo>
                  <a:pt x="0" y="742950"/>
                </a:lnTo>
                <a:lnTo>
                  <a:pt x="220878" y="990600"/>
                </a:lnTo>
                <a:lnTo>
                  <a:pt x="495300" y="742950"/>
                </a:lnTo>
                <a:close/>
              </a:path>
              <a:path w="1188084" h="990600">
                <a:moveTo>
                  <a:pt x="1187665" y="0"/>
                </a:moveTo>
                <a:lnTo>
                  <a:pt x="940015" y="0"/>
                </a:lnTo>
                <a:lnTo>
                  <a:pt x="894134" y="1455"/>
                </a:lnTo>
                <a:lnTo>
                  <a:pt x="848794" y="5778"/>
                </a:lnTo>
                <a:lnTo>
                  <a:pt x="804068" y="12901"/>
                </a:lnTo>
                <a:lnTo>
                  <a:pt x="760028" y="22757"/>
                </a:lnTo>
                <a:lnTo>
                  <a:pt x="716750" y="35279"/>
                </a:lnTo>
                <a:lnTo>
                  <a:pt x="674305" y="50402"/>
                </a:lnTo>
                <a:lnTo>
                  <a:pt x="632768" y="68058"/>
                </a:lnTo>
                <a:lnTo>
                  <a:pt x="592211" y="88180"/>
                </a:lnTo>
                <a:lnTo>
                  <a:pt x="552708" y="110702"/>
                </a:lnTo>
                <a:lnTo>
                  <a:pt x="514333" y="135557"/>
                </a:lnTo>
                <a:lnTo>
                  <a:pt x="477158" y="162679"/>
                </a:lnTo>
                <a:lnTo>
                  <a:pt x="441256" y="191999"/>
                </a:lnTo>
                <a:lnTo>
                  <a:pt x="406702" y="223453"/>
                </a:lnTo>
                <a:lnTo>
                  <a:pt x="373569" y="256972"/>
                </a:lnTo>
                <a:lnTo>
                  <a:pt x="341929" y="292490"/>
                </a:lnTo>
                <a:lnTo>
                  <a:pt x="311857" y="329941"/>
                </a:lnTo>
                <a:lnTo>
                  <a:pt x="283425" y="369258"/>
                </a:lnTo>
                <a:lnTo>
                  <a:pt x="256706" y="410374"/>
                </a:lnTo>
                <a:lnTo>
                  <a:pt x="231775" y="453222"/>
                </a:lnTo>
                <a:lnTo>
                  <a:pt x="208705" y="497735"/>
                </a:lnTo>
                <a:lnTo>
                  <a:pt x="187568" y="543848"/>
                </a:lnTo>
                <a:lnTo>
                  <a:pt x="168438" y="591492"/>
                </a:lnTo>
                <a:lnTo>
                  <a:pt x="151389" y="640602"/>
                </a:lnTo>
                <a:lnTo>
                  <a:pt x="136493" y="691110"/>
                </a:lnTo>
                <a:lnTo>
                  <a:pt x="123824" y="742950"/>
                </a:lnTo>
                <a:lnTo>
                  <a:pt x="371474" y="742950"/>
                </a:lnTo>
                <a:lnTo>
                  <a:pt x="384143" y="691110"/>
                </a:lnTo>
                <a:lnTo>
                  <a:pt x="399039" y="640602"/>
                </a:lnTo>
                <a:lnTo>
                  <a:pt x="416088" y="591492"/>
                </a:lnTo>
                <a:lnTo>
                  <a:pt x="435218" y="543848"/>
                </a:lnTo>
                <a:lnTo>
                  <a:pt x="456355" y="497735"/>
                </a:lnTo>
                <a:lnTo>
                  <a:pt x="479425" y="453222"/>
                </a:lnTo>
                <a:lnTo>
                  <a:pt x="504356" y="410374"/>
                </a:lnTo>
                <a:lnTo>
                  <a:pt x="531075" y="369258"/>
                </a:lnTo>
                <a:lnTo>
                  <a:pt x="559507" y="329941"/>
                </a:lnTo>
                <a:lnTo>
                  <a:pt x="589579" y="292490"/>
                </a:lnTo>
                <a:lnTo>
                  <a:pt x="621219" y="256972"/>
                </a:lnTo>
                <a:lnTo>
                  <a:pt x="654352" y="223453"/>
                </a:lnTo>
                <a:lnTo>
                  <a:pt x="688906" y="191999"/>
                </a:lnTo>
                <a:lnTo>
                  <a:pt x="724808" y="162679"/>
                </a:lnTo>
                <a:lnTo>
                  <a:pt x="761983" y="135557"/>
                </a:lnTo>
                <a:lnTo>
                  <a:pt x="800358" y="110702"/>
                </a:lnTo>
                <a:lnTo>
                  <a:pt x="839861" y="88180"/>
                </a:lnTo>
                <a:lnTo>
                  <a:pt x="880418" y="68058"/>
                </a:lnTo>
                <a:lnTo>
                  <a:pt x="921955" y="50402"/>
                </a:lnTo>
                <a:lnTo>
                  <a:pt x="964400" y="35279"/>
                </a:lnTo>
                <a:lnTo>
                  <a:pt x="1007678" y="22757"/>
                </a:lnTo>
                <a:lnTo>
                  <a:pt x="1051718" y="12901"/>
                </a:lnTo>
                <a:lnTo>
                  <a:pt x="1096444" y="5778"/>
                </a:lnTo>
                <a:lnTo>
                  <a:pt x="1141784" y="1455"/>
                </a:lnTo>
                <a:lnTo>
                  <a:pt x="1187665" y="0"/>
                </a:lnTo>
                <a:close/>
              </a:path>
            </a:pathLst>
          </a:custGeom>
          <a:solidFill>
            <a:srgbClr val="99A6A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250112" y="1193800"/>
            <a:ext cx="967105" cy="990600"/>
          </a:xfrm>
          <a:custGeom>
            <a:avLst/>
            <a:gdLst/>
            <a:ahLst/>
            <a:cxnLst/>
            <a:rect l="l" t="t" r="r" b="b"/>
            <a:pathLst>
              <a:path w="967104" h="990600">
                <a:moveTo>
                  <a:pt x="123825" y="0"/>
                </a:moveTo>
                <a:lnTo>
                  <a:pt x="92759" y="673"/>
                </a:lnTo>
                <a:lnTo>
                  <a:pt x="61745" y="2690"/>
                </a:lnTo>
                <a:lnTo>
                  <a:pt x="30815" y="6048"/>
                </a:lnTo>
                <a:lnTo>
                  <a:pt x="0" y="10744"/>
                </a:lnTo>
                <a:lnTo>
                  <a:pt x="43851" y="19777"/>
                </a:lnTo>
                <a:lnTo>
                  <a:pt x="86827" y="31374"/>
                </a:lnTo>
                <a:lnTo>
                  <a:pt x="128874" y="45462"/>
                </a:lnTo>
                <a:lnTo>
                  <a:pt x="169937" y="61966"/>
                </a:lnTo>
                <a:lnTo>
                  <a:pt x="209962" y="80812"/>
                </a:lnTo>
                <a:lnTo>
                  <a:pt x="248895" y="101927"/>
                </a:lnTo>
                <a:lnTo>
                  <a:pt x="286681" y="125236"/>
                </a:lnTo>
                <a:lnTo>
                  <a:pt x="323266" y="150666"/>
                </a:lnTo>
                <a:lnTo>
                  <a:pt x="358596" y="178142"/>
                </a:lnTo>
                <a:lnTo>
                  <a:pt x="392617" y="207590"/>
                </a:lnTo>
                <a:lnTo>
                  <a:pt x="425273" y="238937"/>
                </a:lnTo>
                <a:lnTo>
                  <a:pt x="456511" y="272108"/>
                </a:lnTo>
                <a:lnTo>
                  <a:pt x="486277" y="307030"/>
                </a:lnTo>
                <a:lnTo>
                  <a:pt x="514516" y="343628"/>
                </a:lnTo>
                <a:lnTo>
                  <a:pt x="541174" y="381829"/>
                </a:lnTo>
                <a:lnTo>
                  <a:pt x="566197" y="421558"/>
                </a:lnTo>
                <a:lnTo>
                  <a:pt x="589529" y="462742"/>
                </a:lnTo>
                <a:lnTo>
                  <a:pt x="611118" y="505306"/>
                </a:lnTo>
                <a:lnTo>
                  <a:pt x="630909" y="549177"/>
                </a:lnTo>
                <a:lnTo>
                  <a:pt x="648846" y="594280"/>
                </a:lnTo>
                <a:lnTo>
                  <a:pt x="664877" y="640542"/>
                </a:lnTo>
                <a:lnTo>
                  <a:pt x="678947" y="687888"/>
                </a:lnTo>
                <a:lnTo>
                  <a:pt x="691001" y="736245"/>
                </a:lnTo>
                <a:lnTo>
                  <a:pt x="700985" y="785539"/>
                </a:lnTo>
                <a:lnTo>
                  <a:pt x="708845" y="835695"/>
                </a:lnTo>
                <a:lnTo>
                  <a:pt x="714527" y="886640"/>
                </a:lnTo>
                <a:lnTo>
                  <a:pt x="717975" y="938299"/>
                </a:lnTo>
                <a:lnTo>
                  <a:pt x="719137" y="990600"/>
                </a:lnTo>
                <a:lnTo>
                  <a:pt x="966787" y="990600"/>
                </a:lnTo>
                <a:lnTo>
                  <a:pt x="965619" y="937990"/>
                </a:lnTo>
                <a:lnTo>
                  <a:pt x="962152" y="886096"/>
                </a:lnTo>
                <a:lnTo>
                  <a:pt x="956446" y="834985"/>
                </a:lnTo>
                <a:lnTo>
                  <a:pt x="948558" y="784726"/>
                </a:lnTo>
                <a:lnTo>
                  <a:pt x="938547" y="735388"/>
                </a:lnTo>
                <a:lnTo>
                  <a:pt x="926470" y="687039"/>
                </a:lnTo>
                <a:lnTo>
                  <a:pt x="912387" y="639748"/>
                </a:lnTo>
                <a:lnTo>
                  <a:pt x="896356" y="593582"/>
                </a:lnTo>
                <a:lnTo>
                  <a:pt x="878434" y="548611"/>
                </a:lnTo>
                <a:lnTo>
                  <a:pt x="858680" y="504903"/>
                </a:lnTo>
                <a:lnTo>
                  <a:pt x="837152" y="462526"/>
                </a:lnTo>
                <a:lnTo>
                  <a:pt x="813909" y="421549"/>
                </a:lnTo>
                <a:lnTo>
                  <a:pt x="789009" y="382040"/>
                </a:lnTo>
                <a:lnTo>
                  <a:pt x="762509" y="344068"/>
                </a:lnTo>
                <a:lnTo>
                  <a:pt x="734469" y="307701"/>
                </a:lnTo>
                <a:lnTo>
                  <a:pt x="704946" y="273007"/>
                </a:lnTo>
                <a:lnTo>
                  <a:pt x="674000" y="240056"/>
                </a:lnTo>
                <a:lnTo>
                  <a:pt x="641687" y="208915"/>
                </a:lnTo>
                <a:lnTo>
                  <a:pt x="608066" y="179654"/>
                </a:lnTo>
                <a:lnTo>
                  <a:pt x="573196" y="152340"/>
                </a:lnTo>
                <a:lnTo>
                  <a:pt x="537135" y="127042"/>
                </a:lnTo>
                <a:lnTo>
                  <a:pt x="499941" y="103828"/>
                </a:lnTo>
                <a:lnTo>
                  <a:pt x="461672" y="82767"/>
                </a:lnTo>
                <a:lnTo>
                  <a:pt x="422387" y="63927"/>
                </a:lnTo>
                <a:lnTo>
                  <a:pt x="382144" y="47378"/>
                </a:lnTo>
                <a:lnTo>
                  <a:pt x="341001" y="33186"/>
                </a:lnTo>
                <a:lnTo>
                  <a:pt x="299016" y="21422"/>
                </a:lnTo>
                <a:lnTo>
                  <a:pt x="256247" y="12152"/>
                </a:lnTo>
                <a:lnTo>
                  <a:pt x="212754" y="5446"/>
                </a:lnTo>
                <a:lnTo>
                  <a:pt x="168593" y="1373"/>
                </a:lnTo>
                <a:lnTo>
                  <a:pt x="123825" y="0"/>
                </a:lnTo>
                <a:close/>
              </a:path>
            </a:pathLst>
          </a:custGeom>
          <a:solidFill>
            <a:srgbClr val="7B858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186271" y="1193800"/>
            <a:ext cx="2030730" cy="990600"/>
          </a:xfrm>
          <a:custGeom>
            <a:avLst/>
            <a:gdLst/>
            <a:ahLst/>
            <a:cxnLst/>
            <a:rect l="l" t="t" r="r" b="b"/>
            <a:pathLst>
              <a:path w="2030729" h="990600">
                <a:moveTo>
                  <a:pt x="1063840" y="10744"/>
                </a:moveTo>
                <a:lnTo>
                  <a:pt x="1107692" y="19777"/>
                </a:lnTo>
                <a:lnTo>
                  <a:pt x="1150668" y="31374"/>
                </a:lnTo>
                <a:lnTo>
                  <a:pt x="1192715" y="45462"/>
                </a:lnTo>
                <a:lnTo>
                  <a:pt x="1233778" y="61966"/>
                </a:lnTo>
                <a:lnTo>
                  <a:pt x="1273803" y="80812"/>
                </a:lnTo>
                <a:lnTo>
                  <a:pt x="1312736" y="101927"/>
                </a:lnTo>
                <a:lnTo>
                  <a:pt x="1350522" y="125236"/>
                </a:lnTo>
                <a:lnTo>
                  <a:pt x="1387107" y="150666"/>
                </a:lnTo>
                <a:lnTo>
                  <a:pt x="1422437" y="178142"/>
                </a:lnTo>
                <a:lnTo>
                  <a:pt x="1456457" y="207590"/>
                </a:lnTo>
                <a:lnTo>
                  <a:pt x="1489114" y="238937"/>
                </a:lnTo>
                <a:lnTo>
                  <a:pt x="1520352" y="272108"/>
                </a:lnTo>
                <a:lnTo>
                  <a:pt x="1550118" y="307030"/>
                </a:lnTo>
                <a:lnTo>
                  <a:pt x="1578357" y="343628"/>
                </a:lnTo>
                <a:lnTo>
                  <a:pt x="1605015" y="381829"/>
                </a:lnTo>
                <a:lnTo>
                  <a:pt x="1630038" y="421558"/>
                </a:lnTo>
                <a:lnTo>
                  <a:pt x="1653370" y="462742"/>
                </a:lnTo>
                <a:lnTo>
                  <a:pt x="1674959" y="505306"/>
                </a:lnTo>
                <a:lnTo>
                  <a:pt x="1694749" y="549177"/>
                </a:lnTo>
                <a:lnTo>
                  <a:pt x="1712687" y="594280"/>
                </a:lnTo>
                <a:lnTo>
                  <a:pt x="1728718" y="640542"/>
                </a:lnTo>
                <a:lnTo>
                  <a:pt x="1742788" y="687888"/>
                </a:lnTo>
                <a:lnTo>
                  <a:pt x="1754842" y="736245"/>
                </a:lnTo>
                <a:lnTo>
                  <a:pt x="1764826" y="785539"/>
                </a:lnTo>
                <a:lnTo>
                  <a:pt x="1772686" y="835695"/>
                </a:lnTo>
                <a:lnTo>
                  <a:pt x="1778368" y="886640"/>
                </a:lnTo>
                <a:lnTo>
                  <a:pt x="1781816" y="938299"/>
                </a:lnTo>
                <a:lnTo>
                  <a:pt x="1782978" y="990600"/>
                </a:lnTo>
                <a:lnTo>
                  <a:pt x="2030628" y="990600"/>
                </a:lnTo>
                <a:lnTo>
                  <a:pt x="2029459" y="937990"/>
                </a:lnTo>
                <a:lnTo>
                  <a:pt x="2025993" y="886096"/>
                </a:lnTo>
                <a:lnTo>
                  <a:pt x="2020287" y="834985"/>
                </a:lnTo>
                <a:lnTo>
                  <a:pt x="2012399" y="784726"/>
                </a:lnTo>
                <a:lnTo>
                  <a:pt x="2002387" y="735388"/>
                </a:lnTo>
                <a:lnTo>
                  <a:pt x="1990311" y="687039"/>
                </a:lnTo>
                <a:lnTo>
                  <a:pt x="1976228" y="639748"/>
                </a:lnTo>
                <a:lnTo>
                  <a:pt x="1960197" y="593582"/>
                </a:lnTo>
                <a:lnTo>
                  <a:pt x="1942275" y="548611"/>
                </a:lnTo>
                <a:lnTo>
                  <a:pt x="1922521" y="504903"/>
                </a:lnTo>
                <a:lnTo>
                  <a:pt x="1900993" y="462526"/>
                </a:lnTo>
                <a:lnTo>
                  <a:pt x="1877750" y="421549"/>
                </a:lnTo>
                <a:lnTo>
                  <a:pt x="1852850" y="382040"/>
                </a:lnTo>
                <a:lnTo>
                  <a:pt x="1826350" y="344068"/>
                </a:lnTo>
                <a:lnTo>
                  <a:pt x="1798310" y="307701"/>
                </a:lnTo>
                <a:lnTo>
                  <a:pt x="1768787" y="273007"/>
                </a:lnTo>
                <a:lnTo>
                  <a:pt x="1737841" y="240056"/>
                </a:lnTo>
                <a:lnTo>
                  <a:pt x="1705528" y="208915"/>
                </a:lnTo>
                <a:lnTo>
                  <a:pt x="1671907" y="179654"/>
                </a:lnTo>
                <a:lnTo>
                  <a:pt x="1637037" y="152340"/>
                </a:lnTo>
                <a:lnTo>
                  <a:pt x="1600976" y="127042"/>
                </a:lnTo>
                <a:lnTo>
                  <a:pt x="1563782" y="103828"/>
                </a:lnTo>
                <a:lnTo>
                  <a:pt x="1525513" y="82767"/>
                </a:lnTo>
                <a:lnTo>
                  <a:pt x="1486228" y="63927"/>
                </a:lnTo>
                <a:lnTo>
                  <a:pt x="1445985" y="47378"/>
                </a:lnTo>
                <a:lnTo>
                  <a:pt x="1404841" y="33186"/>
                </a:lnTo>
                <a:lnTo>
                  <a:pt x="1362857" y="21422"/>
                </a:lnTo>
                <a:lnTo>
                  <a:pt x="1320088" y="12152"/>
                </a:lnTo>
                <a:lnTo>
                  <a:pt x="1276595" y="5446"/>
                </a:lnTo>
                <a:lnTo>
                  <a:pt x="1232434" y="1373"/>
                </a:lnTo>
                <a:lnTo>
                  <a:pt x="1187665" y="0"/>
                </a:lnTo>
                <a:lnTo>
                  <a:pt x="940015" y="0"/>
                </a:lnTo>
                <a:lnTo>
                  <a:pt x="894134" y="1455"/>
                </a:lnTo>
                <a:lnTo>
                  <a:pt x="848794" y="5778"/>
                </a:lnTo>
                <a:lnTo>
                  <a:pt x="804068" y="12900"/>
                </a:lnTo>
                <a:lnTo>
                  <a:pt x="760028" y="22756"/>
                </a:lnTo>
                <a:lnTo>
                  <a:pt x="716750" y="35278"/>
                </a:lnTo>
                <a:lnTo>
                  <a:pt x="674305" y="50401"/>
                </a:lnTo>
                <a:lnTo>
                  <a:pt x="632768" y="68056"/>
                </a:lnTo>
                <a:lnTo>
                  <a:pt x="592211" y="88178"/>
                </a:lnTo>
                <a:lnTo>
                  <a:pt x="552708" y="110699"/>
                </a:lnTo>
                <a:lnTo>
                  <a:pt x="514333" y="135554"/>
                </a:lnTo>
                <a:lnTo>
                  <a:pt x="477158" y="162675"/>
                </a:lnTo>
                <a:lnTo>
                  <a:pt x="441256" y="191995"/>
                </a:lnTo>
                <a:lnTo>
                  <a:pt x="406702" y="223448"/>
                </a:lnTo>
                <a:lnTo>
                  <a:pt x="373569" y="256967"/>
                </a:lnTo>
                <a:lnTo>
                  <a:pt x="341929" y="292485"/>
                </a:lnTo>
                <a:lnTo>
                  <a:pt x="311857" y="329936"/>
                </a:lnTo>
                <a:lnTo>
                  <a:pt x="283425" y="369253"/>
                </a:lnTo>
                <a:lnTo>
                  <a:pt x="256706" y="410368"/>
                </a:lnTo>
                <a:lnTo>
                  <a:pt x="231775" y="453217"/>
                </a:lnTo>
                <a:lnTo>
                  <a:pt x="208705" y="497731"/>
                </a:lnTo>
                <a:lnTo>
                  <a:pt x="187568" y="543843"/>
                </a:lnTo>
                <a:lnTo>
                  <a:pt x="168438" y="591488"/>
                </a:lnTo>
                <a:lnTo>
                  <a:pt x="151389" y="640599"/>
                </a:lnTo>
                <a:lnTo>
                  <a:pt x="136493" y="691108"/>
                </a:lnTo>
                <a:lnTo>
                  <a:pt x="123825" y="742950"/>
                </a:lnTo>
                <a:lnTo>
                  <a:pt x="0" y="742950"/>
                </a:lnTo>
                <a:lnTo>
                  <a:pt x="220878" y="990600"/>
                </a:lnTo>
                <a:lnTo>
                  <a:pt x="495299" y="742950"/>
                </a:lnTo>
                <a:lnTo>
                  <a:pt x="371474" y="742950"/>
                </a:lnTo>
                <a:lnTo>
                  <a:pt x="384143" y="691108"/>
                </a:lnTo>
                <a:lnTo>
                  <a:pt x="399039" y="640599"/>
                </a:lnTo>
                <a:lnTo>
                  <a:pt x="416088" y="591488"/>
                </a:lnTo>
                <a:lnTo>
                  <a:pt x="435218" y="543843"/>
                </a:lnTo>
                <a:lnTo>
                  <a:pt x="456355" y="497731"/>
                </a:lnTo>
                <a:lnTo>
                  <a:pt x="479425" y="453217"/>
                </a:lnTo>
                <a:lnTo>
                  <a:pt x="504356" y="410368"/>
                </a:lnTo>
                <a:lnTo>
                  <a:pt x="531075" y="369253"/>
                </a:lnTo>
                <a:lnTo>
                  <a:pt x="559507" y="329936"/>
                </a:lnTo>
                <a:lnTo>
                  <a:pt x="589579" y="292485"/>
                </a:lnTo>
                <a:lnTo>
                  <a:pt x="621219" y="256967"/>
                </a:lnTo>
                <a:lnTo>
                  <a:pt x="654352" y="223448"/>
                </a:lnTo>
                <a:lnTo>
                  <a:pt x="688906" y="191995"/>
                </a:lnTo>
                <a:lnTo>
                  <a:pt x="724808" y="162675"/>
                </a:lnTo>
                <a:lnTo>
                  <a:pt x="761983" y="135554"/>
                </a:lnTo>
                <a:lnTo>
                  <a:pt x="800358" y="110699"/>
                </a:lnTo>
                <a:lnTo>
                  <a:pt x="839861" y="88178"/>
                </a:lnTo>
                <a:lnTo>
                  <a:pt x="880418" y="68056"/>
                </a:lnTo>
                <a:lnTo>
                  <a:pt x="921955" y="50401"/>
                </a:lnTo>
                <a:lnTo>
                  <a:pt x="964400" y="35278"/>
                </a:lnTo>
                <a:lnTo>
                  <a:pt x="1007678" y="22756"/>
                </a:lnTo>
                <a:lnTo>
                  <a:pt x="1051718" y="12900"/>
                </a:lnTo>
                <a:lnTo>
                  <a:pt x="1096444" y="5778"/>
                </a:lnTo>
                <a:lnTo>
                  <a:pt x="1141784" y="1455"/>
                </a:lnTo>
                <a:lnTo>
                  <a:pt x="1187665" y="0"/>
                </a:lnTo>
              </a:path>
            </a:pathLst>
          </a:custGeom>
          <a:ln w="25400">
            <a:solidFill>
              <a:srgbClr val="4C631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967728" y="3485388"/>
            <a:ext cx="1231392" cy="123139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7245819" y="3892677"/>
            <a:ext cx="66992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9690" marR="5080" indent="-47625">
              <a:lnSpc>
                <a:spcPts val="1440"/>
              </a:lnSpc>
            </a:pPr>
            <a:r>
              <a:rPr dirty="0" sz="1400" spc="-5">
                <a:latin typeface="Times New Roman"/>
                <a:cs typeface="Times New Roman"/>
              </a:rPr>
              <a:t>S</a:t>
            </a:r>
            <a:r>
              <a:rPr dirty="0" sz="1400" spc="5">
                <a:latin typeface="Times New Roman"/>
                <a:cs typeface="Times New Roman"/>
              </a:rPr>
              <a:t>o</a:t>
            </a:r>
            <a:r>
              <a:rPr dirty="0" sz="1400">
                <a:latin typeface="Times New Roman"/>
                <a:cs typeface="Times New Roman"/>
              </a:rPr>
              <a:t>f</a:t>
            </a:r>
            <a:r>
              <a:rPr dirty="0" sz="1400" spc="5">
                <a:latin typeface="Times New Roman"/>
                <a:cs typeface="Times New Roman"/>
              </a:rPr>
              <a:t>t</a:t>
            </a:r>
            <a:r>
              <a:rPr dirty="0" sz="1400" spc="-10">
                <a:latin typeface="Times New Roman"/>
                <a:cs typeface="Times New Roman"/>
              </a:rPr>
              <a:t>w</a:t>
            </a:r>
            <a:r>
              <a:rPr dirty="0" sz="1400">
                <a:latin typeface="Times New Roman"/>
                <a:cs typeface="Times New Roman"/>
              </a:rPr>
              <a:t>are  </a:t>
            </a:r>
            <a:r>
              <a:rPr dirty="0" sz="1400">
                <a:latin typeface="Times New Roman"/>
                <a:cs typeface="Times New Roman"/>
              </a:rPr>
              <a:t>&amp;</a:t>
            </a:r>
            <a:r>
              <a:rPr dirty="0" sz="1400" spc="-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Apps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709927" y="3028188"/>
            <a:ext cx="1231391" cy="12313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914931" y="3341626"/>
            <a:ext cx="815340" cy="563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 indent="112395">
              <a:lnSpc>
                <a:spcPct val="86100"/>
              </a:lnSpc>
            </a:pPr>
            <a:r>
              <a:rPr dirty="0" sz="1400">
                <a:latin typeface="Times New Roman"/>
                <a:cs typeface="Times New Roman"/>
              </a:rPr>
              <a:t>Clinical  Studies /  </a:t>
            </a:r>
            <a:r>
              <a:rPr dirty="0" sz="1400">
                <a:latin typeface="Times New Roman"/>
                <a:cs typeface="Times New Roman"/>
              </a:rPr>
              <a:t>P</a:t>
            </a:r>
            <a:r>
              <a:rPr dirty="0" sz="1400">
                <a:latin typeface="Times New Roman"/>
                <a:cs typeface="Times New Roman"/>
              </a:rPr>
              <a:t>re-</a:t>
            </a:r>
            <a:r>
              <a:rPr dirty="0" sz="1400" spc="-25">
                <a:latin typeface="Times New Roman"/>
                <a:cs typeface="Times New Roman"/>
              </a:rPr>
              <a:t>m</a:t>
            </a:r>
            <a:r>
              <a:rPr dirty="0" sz="1400">
                <a:latin typeface="Times New Roman"/>
                <a:cs typeface="Times New Roman"/>
              </a:rPr>
              <a:t>ar</a:t>
            </a:r>
            <a:r>
              <a:rPr dirty="0" sz="1400" spc="5">
                <a:latin typeface="Times New Roman"/>
                <a:cs typeface="Times New Roman"/>
              </a:rPr>
              <a:t>k</a:t>
            </a:r>
            <a:r>
              <a:rPr dirty="0" sz="1400">
                <a:latin typeface="Times New Roman"/>
                <a:cs typeface="Times New Roman"/>
              </a:rPr>
              <a:t>et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2575560">
              <a:lnSpc>
                <a:spcPct val="100000"/>
              </a:lnSpc>
            </a:pPr>
            <a:r>
              <a:rPr dirty="0" spc="-5"/>
              <a:t>What </a:t>
            </a:r>
            <a:r>
              <a:rPr dirty="0" spc="-10"/>
              <a:t>is</a:t>
            </a:r>
            <a:r>
              <a:rPr dirty="0" spc="-90"/>
              <a:t> </a:t>
            </a:r>
            <a:r>
              <a:rPr dirty="0" spc="-5"/>
              <a:t>expected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1931225"/>
            <a:ext cx="6808470" cy="3995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93091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Combine applicable </a:t>
            </a:r>
            <a:r>
              <a:rPr dirty="0" sz="2400">
                <a:latin typeface="Calibri"/>
                <a:cs typeface="Calibri"/>
              </a:rPr>
              <a:t>rules </a:t>
            </a:r>
            <a:r>
              <a:rPr dirty="0" sz="2400" spc="-5">
                <a:latin typeface="Calibri"/>
                <a:cs typeface="Calibri"/>
              </a:rPr>
              <a:t>for the constituent  parts</a:t>
            </a:r>
            <a:r>
              <a:rPr dirty="0" sz="2400" spc="-9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(CP)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Follows a single </a:t>
            </a:r>
            <a:r>
              <a:rPr dirty="0" sz="2400">
                <a:latin typeface="Calibri"/>
                <a:cs typeface="Calibri"/>
              </a:rPr>
              <a:t>set </a:t>
            </a:r>
            <a:r>
              <a:rPr dirty="0" sz="2400" spc="-5">
                <a:latin typeface="Calibri"/>
                <a:cs typeface="Calibri"/>
              </a:rPr>
              <a:t>of adverse event reporting </a:t>
            </a:r>
            <a:r>
              <a:rPr dirty="0" sz="2400">
                <a:latin typeface="Calibri"/>
                <a:cs typeface="Calibri"/>
              </a:rPr>
              <a:t>rules</a:t>
            </a:r>
            <a:endParaRPr sz="2400">
              <a:latin typeface="Calibri"/>
              <a:cs typeface="Calibri"/>
            </a:endParaRPr>
          </a:p>
          <a:p>
            <a:pPr marL="756285" marR="198755" indent="-287020">
              <a:lnSpc>
                <a:spcPct val="100000"/>
              </a:lnSpc>
              <a:spcBef>
                <a:spcPts val="1020"/>
              </a:spcBef>
              <a:tabLst>
                <a:tab pos="756285" algn="l"/>
              </a:tabLst>
            </a:pPr>
            <a:r>
              <a:rPr dirty="0" sz="2400">
                <a:latin typeface="Calibri"/>
                <a:cs typeface="Calibri"/>
              </a:rPr>
              <a:t>–	marketing </a:t>
            </a:r>
            <a:r>
              <a:rPr dirty="0" sz="2400" spc="-5">
                <a:latin typeface="Calibri"/>
                <a:cs typeface="Calibri"/>
              </a:rPr>
              <a:t>application under </a:t>
            </a:r>
            <a:r>
              <a:rPr dirty="0" sz="2400">
                <a:latin typeface="Calibri"/>
                <a:cs typeface="Calibri"/>
              </a:rPr>
              <a:t>which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the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product </a:t>
            </a:r>
            <a:r>
              <a:rPr dirty="0" sz="2400">
                <a:latin typeface="Calibri"/>
                <a:cs typeface="Calibri"/>
              </a:rPr>
              <a:t> was cleared /</a:t>
            </a:r>
            <a:r>
              <a:rPr dirty="0" sz="2400" spc="-1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approved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Apply sections of other CP </a:t>
            </a:r>
            <a:r>
              <a:rPr dirty="0" sz="2400">
                <a:latin typeface="Calibri"/>
                <a:cs typeface="Calibri"/>
              </a:rPr>
              <a:t>rules </a:t>
            </a:r>
            <a:r>
              <a:rPr dirty="0" sz="2400" spc="-5">
                <a:latin typeface="Calibri"/>
                <a:cs typeface="Calibri"/>
              </a:rPr>
              <a:t>(missing </a:t>
            </a:r>
            <a:r>
              <a:rPr dirty="0" sz="2400">
                <a:latin typeface="Calibri"/>
                <a:cs typeface="Calibri"/>
              </a:rPr>
              <a:t>/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different)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Reports submitted to the </a:t>
            </a:r>
            <a:r>
              <a:rPr dirty="0" sz="2400">
                <a:latin typeface="Calibri"/>
                <a:cs typeface="Calibri"/>
              </a:rPr>
              <a:t>lead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Center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Calibri"/>
                <a:cs typeface="Calibri"/>
              </a:rPr>
              <a:t>Field alert </a:t>
            </a:r>
            <a:r>
              <a:rPr dirty="0" sz="2400" spc="-5">
                <a:latin typeface="Calibri"/>
                <a:cs typeface="Calibri"/>
              </a:rPr>
              <a:t>reports submitted to </a:t>
            </a:r>
            <a:r>
              <a:rPr dirty="0" sz="2400">
                <a:latin typeface="Calibri"/>
                <a:cs typeface="Calibri"/>
              </a:rPr>
              <a:t>field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offices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3232150">
              <a:lnSpc>
                <a:spcPct val="100000"/>
              </a:lnSpc>
            </a:pPr>
            <a:r>
              <a:rPr dirty="0" spc="-10"/>
              <a:t>Similarities</a:t>
            </a:r>
          </a:p>
        </p:txBody>
      </p:sp>
      <p:sp>
        <p:nvSpPr>
          <p:cNvPr id="3" name="object 3"/>
          <p:cNvSpPr/>
          <p:nvPr/>
        </p:nvSpPr>
        <p:spPr>
          <a:xfrm>
            <a:off x="5797296" y="2255520"/>
            <a:ext cx="2061972" cy="20604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311506" y="2591777"/>
            <a:ext cx="1033144" cy="9302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Drugs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80"/>
              </a:spcBef>
            </a:pPr>
            <a:r>
              <a:rPr dirty="0" sz="1200">
                <a:latin typeface="Times New Roman"/>
                <a:cs typeface="Times New Roman"/>
              </a:rPr>
              <a:t>21 </a:t>
            </a:r>
            <a:r>
              <a:rPr dirty="0" sz="1200" spc="-5">
                <a:latin typeface="Times New Roman"/>
                <a:cs typeface="Times New Roman"/>
              </a:rPr>
              <a:t>CFR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parts</a:t>
            </a: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dirty="0" sz="1600" spc="-5">
                <a:latin typeface="Times New Roman"/>
                <a:cs typeface="Times New Roman"/>
              </a:rPr>
              <a:t>(310 &amp;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314)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742176" y="3436632"/>
            <a:ext cx="2060435" cy="2060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388428" y="4044543"/>
            <a:ext cx="1195705" cy="9302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B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o</a:t>
            </a:r>
            <a:r>
              <a:rPr dirty="0" sz="2400" spc="5">
                <a:latin typeface="Times New Roman"/>
                <a:cs typeface="Times New Roman"/>
              </a:rPr>
              <a:t>l</a:t>
            </a:r>
            <a:r>
              <a:rPr dirty="0" sz="2400">
                <a:latin typeface="Times New Roman"/>
                <a:cs typeface="Times New Roman"/>
              </a:rPr>
              <a:t>og</a:t>
            </a:r>
            <a:r>
              <a:rPr dirty="0" sz="2400" spc="5">
                <a:latin typeface="Times New Roman"/>
                <a:cs typeface="Times New Roman"/>
              </a:rPr>
              <a:t>i</a:t>
            </a:r>
            <a:r>
              <a:rPr dirty="0" sz="2400">
                <a:latin typeface="Times New Roman"/>
                <a:cs typeface="Times New Roman"/>
              </a:rPr>
              <a:t>c</a:t>
            </a:r>
            <a:r>
              <a:rPr dirty="0" sz="2400" spc="-5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  <a:spcBef>
                <a:spcPts val="780"/>
              </a:spcBef>
            </a:pPr>
            <a:r>
              <a:rPr dirty="0" sz="1200">
                <a:latin typeface="Times New Roman"/>
                <a:cs typeface="Times New Roman"/>
              </a:rPr>
              <a:t>21 </a:t>
            </a:r>
            <a:r>
              <a:rPr dirty="0" sz="1200" spc="-5">
                <a:latin typeface="Times New Roman"/>
                <a:cs typeface="Times New Roman"/>
              </a:rPr>
              <a:t>CFR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parts</a:t>
            </a:r>
            <a:endParaRPr sz="12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  <a:spcBef>
                <a:spcPts val="210"/>
              </a:spcBef>
            </a:pPr>
            <a:r>
              <a:rPr dirty="0" sz="1600" spc="-5">
                <a:latin typeface="Times New Roman"/>
                <a:cs typeface="Times New Roman"/>
              </a:rPr>
              <a:t>(600 &amp;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606)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096255" y="3665218"/>
            <a:ext cx="2061972" cy="20619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405208" y="4274057"/>
            <a:ext cx="1008380" cy="9302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spc="-5">
                <a:latin typeface="Times New Roman"/>
                <a:cs typeface="Times New Roman"/>
              </a:rPr>
              <a:t>Devices</a:t>
            </a:r>
            <a:endParaRPr sz="2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80"/>
              </a:spcBef>
            </a:pPr>
            <a:r>
              <a:rPr dirty="0" sz="1200">
                <a:latin typeface="Times New Roman"/>
                <a:cs typeface="Times New Roman"/>
              </a:rPr>
              <a:t>21 </a:t>
            </a:r>
            <a:r>
              <a:rPr dirty="0" sz="1200" spc="-5">
                <a:latin typeface="Times New Roman"/>
                <a:cs typeface="Times New Roman"/>
              </a:rPr>
              <a:t>CFR</a:t>
            </a:r>
            <a:r>
              <a:rPr dirty="0" sz="1200" spc="-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part</a:t>
            </a:r>
            <a:endParaRPr sz="1200">
              <a:latin typeface="Times New Roman"/>
              <a:cs typeface="Times New Roman"/>
            </a:endParaRPr>
          </a:p>
          <a:p>
            <a:pPr algn="ctr" marL="1270">
              <a:lnSpc>
                <a:spcPct val="100000"/>
              </a:lnSpc>
              <a:spcBef>
                <a:spcPts val="210"/>
              </a:spcBef>
            </a:pPr>
            <a:r>
              <a:rPr dirty="0" sz="1600">
                <a:latin typeface="Times New Roman"/>
                <a:cs typeface="Times New Roman"/>
              </a:rPr>
              <a:t>(803)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5539" y="2057400"/>
            <a:ext cx="3822065" cy="3136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Death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SAE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10">
                <a:latin typeface="Calibri"/>
                <a:cs typeface="Calibri"/>
              </a:rPr>
              <a:t>Periodic </a:t>
            </a:r>
            <a:r>
              <a:rPr dirty="0" sz="2400">
                <a:latin typeface="Calibri"/>
                <a:cs typeface="Calibri"/>
              </a:rPr>
              <a:t>/ </a:t>
            </a:r>
            <a:r>
              <a:rPr dirty="0" sz="2400" spc="-10">
                <a:latin typeface="Calibri"/>
                <a:cs typeface="Calibri"/>
              </a:rPr>
              <a:t>Follow-up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Reports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15">
                <a:latin typeface="Calibri"/>
                <a:cs typeface="Calibri"/>
              </a:rPr>
              <a:t>Safety </a:t>
            </a:r>
            <a:r>
              <a:rPr dirty="0" sz="2400" spc="-5">
                <a:latin typeface="Calibri"/>
                <a:cs typeface="Calibri"/>
              </a:rPr>
              <a:t>Signal</a:t>
            </a:r>
            <a:r>
              <a:rPr dirty="0" sz="2400" spc="-7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and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Expedited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reporting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Risk</a:t>
            </a:r>
            <a:r>
              <a:rPr dirty="0" sz="2400" spc="-10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Based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3185160">
              <a:lnSpc>
                <a:spcPct val="100000"/>
              </a:lnSpc>
            </a:pPr>
            <a:r>
              <a:rPr dirty="0" spc="-5"/>
              <a:t>Differences</a:t>
            </a:r>
          </a:p>
        </p:txBody>
      </p:sp>
      <p:sp>
        <p:nvSpPr>
          <p:cNvPr id="6" name="object 6"/>
          <p:cNvSpPr/>
          <p:nvPr/>
        </p:nvSpPr>
        <p:spPr>
          <a:xfrm>
            <a:off x="6019800" y="2272283"/>
            <a:ext cx="1996427" cy="19964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518656" y="2559405"/>
            <a:ext cx="993775" cy="981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">
              <a:lnSpc>
                <a:spcPct val="100000"/>
              </a:lnSpc>
            </a:pPr>
            <a:r>
              <a:rPr dirty="0" sz="2400" spc="-5">
                <a:latin typeface="Calibri"/>
                <a:cs typeface="Calibri"/>
              </a:rPr>
              <a:t>Drugs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80"/>
              </a:spcBef>
            </a:pPr>
            <a:r>
              <a:rPr dirty="0" sz="1200">
                <a:latin typeface="Calibri"/>
                <a:cs typeface="Calibri"/>
              </a:rPr>
              <a:t>21 </a:t>
            </a:r>
            <a:r>
              <a:rPr dirty="0" sz="1200" spc="-5">
                <a:latin typeface="Calibri"/>
                <a:cs typeface="Calibri"/>
              </a:rPr>
              <a:t>CFR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parts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dirty="0" sz="1600" spc="-10">
                <a:latin typeface="Calibri"/>
                <a:cs typeface="Calibri"/>
              </a:rPr>
              <a:t>(310 </a:t>
            </a:r>
            <a:r>
              <a:rPr dirty="0" sz="1600" spc="-5">
                <a:latin typeface="Calibri"/>
                <a:cs typeface="Calibri"/>
              </a:rPr>
              <a:t>&amp;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314)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890004" y="3438144"/>
            <a:ext cx="1996440" cy="19949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539202" y="3987253"/>
            <a:ext cx="1114425" cy="981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>
                <a:latin typeface="Calibri"/>
                <a:cs typeface="Calibri"/>
              </a:rPr>
              <a:t>Bi</a:t>
            </a:r>
            <a:r>
              <a:rPr dirty="0" sz="2400" spc="-10">
                <a:latin typeface="Calibri"/>
                <a:cs typeface="Calibri"/>
              </a:rPr>
              <a:t>o</a:t>
            </a:r>
            <a:r>
              <a:rPr dirty="0" sz="2400">
                <a:latin typeface="Calibri"/>
                <a:cs typeface="Calibri"/>
              </a:rPr>
              <a:t>l</a:t>
            </a:r>
            <a:r>
              <a:rPr dirty="0" sz="2400" spc="-10">
                <a:latin typeface="Calibri"/>
                <a:cs typeface="Calibri"/>
              </a:rPr>
              <a:t>o</a:t>
            </a:r>
            <a:r>
              <a:rPr dirty="0" sz="2400" spc="-5">
                <a:latin typeface="Calibri"/>
                <a:cs typeface="Calibri"/>
              </a:rPr>
              <a:t>g</a:t>
            </a:r>
            <a:r>
              <a:rPr dirty="0" sz="2400">
                <a:latin typeface="Calibri"/>
                <a:cs typeface="Calibri"/>
              </a:rPr>
              <a:t>i</a:t>
            </a:r>
            <a:r>
              <a:rPr dirty="0" sz="2400" spc="5">
                <a:latin typeface="Calibri"/>
                <a:cs typeface="Calibri"/>
              </a:rPr>
              <a:t>c</a:t>
            </a:r>
            <a:r>
              <a:rPr dirty="0" sz="2400">
                <a:latin typeface="Calibri"/>
                <a:cs typeface="Calibri"/>
              </a:rPr>
              <a:t>s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80"/>
              </a:spcBef>
            </a:pPr>
            <a:r>
              <a:rPr dirty="0" sz="1200">
                <a:latin typeface="Calibri"/>
                <a:cs typeface="Calibri"/>
              </a:rPr>
              <a:t>21 </a:t>
            </a:r>
            <a:r>
              <a:rPr dirty="0" sz="1200" spc="-5">
                <a:latin typeface="Calibri"/>
                <a:cs typeface="Calibri"/>
              </a:rPr>
              <a:t>CFR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parts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dirty="0" sz="1600" spc="-10">
                <a:latin typeface="Calibri"/>
                <a:cs typeface="Calibri"/>
              </a:rPr>
              <a:t>(600 </a:t>
            </a:r>
            <a:r>
              <a:rPr dirty="0" sz="1600" spc="-5">
                <a:latin typeface="Calibri"/>
                <a:cs typeface="Calibri"/>
              </a:rPr>
              <a:t>&amp;</a:t>
            </a:r>
            <a:r>
              <a:rPr dirty="0" sz="1600" spc="-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606)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41620" y="3649978"/>
            <a:ext cx="1994916" cy="19949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642140" y="4199242"/>
            <a:ext cx="972819" cy="981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spc="-5">
                <a:latin typeface="Calibri"/>
                <a:cs typeface="Calibri"/>
              </a:rPr>
              <a:t>Devices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80"/>
              </a:spcBef>
            </a:pPr>
            <a:r>
              <a:rPr dirty="0" sz="1200">
                <a:latin typeface="Calibri"/>
                <a:cs typeface="Calibri"/>
              </a:rPr>
              <a:t>21 </a:t>
            </a:r>
            <a:r>
              <a:rPr dirty="0" sz="1200" spc="-5">
                <a:latin typeface="Calibri"/>
                <a:cs typeface="Calibri"/>
              </a:rPr>
              <a:t>CFR</a:t>
            </a:r>
            <a:r>
              <a:rPr dirty="0" sz="1200" spc="-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part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dirty="0" sz="1600" spc="-10">
                <a:latin typeface="Calibri"/>
                <a:cs typeface="Calibri"/>
              </a:rPr>
              <a:t>(803)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5064" y="1981200"/>
            <a:ext cx="4030979" cy="4234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Malfunctions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Timelines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Caused or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Contributed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Codes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15">
                <a:latin typeface="Calibri"/>
                <a:cs typeface="Calibri"/>
              </a:rPr>
              <a:t>Investigation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User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requirements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Design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controls</a:t>
            </a:r>
            <a:endParaRPr sz="24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2400" spc="-5">
                <a:latin typeface="Calibri"/>
                <a:cs typeface="Calibri"/>
              </a:rPr>
              <a:t>Devices </a:t>
            </a:r>
            <a:r>
              <a:rPr dirty="0" sz="2400" spc="-10">
                <a:latin typeface="Calibri"/>
                <a:cs typeface="Calibri"/>
              </a:rPr>
              <a:t>lifecycle</a:t>
            </a:r>
            <a:r>
              <a:rPr dirty="0" sz="2400" spc="-1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management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1068070">
              <a:lnSpc>
                <a:spcPct val="100000"/>
              </a:lnSpc>
            </a:pPr>
            <a:r>
              <a:rPr dirty="0" spc="-5"/>
              <a:t>Reporting </a:t>
            </a:r>
            <a:r>
              <a:rPr dirty="0" spc="-10"/>
              <a:t>Timelines</a:t>
            </a:r>
            <a:r>
              <a:rPr dirty="0" spc="-40"/>
              <a:t> </a:t>
            </a:r>
            <a:r>
              <a:rPr dirty="0" spc="-5"/>
              <a:t>Differences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1981517"/>
            <a:ext cx="7010400" cy="2880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3-Day </a:t>
            </a:r>
            <a:r>
              <a:rPr dirty="0" sz="2400">
                <a:latin typeface="Calibri"/>
                <a:cs typeface="Calibri"/>
              </a:rPr>
              <a:t>field alert </a:t>
            </a:r>
            <a:r>
              <a:rPr dirty="0" sz="2400" spc="-5">
                <a:latin typeface="Calibri"/>
                <a:cs typeface="Calibri"/>
              </a:rPr>
              <a:t>report for</a:t>
            </a:r>
            <a:r>
              <a:rPr dirty="0" sz="2400" spc="-90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drugs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5-Day report for </a:t>
            </a:r>
            <a:r>
              <a:rPr dirty="0" sz="2400" spc="-5" b="1">
                <a:latin typeface="Calibri"/>
                <a:cs typeface="Calibri"/>
              </a:rPr>
              <a:t>devices </a:t>
            </a:r>
            <a:r>
              <a:rPr dirty="0" sz="2400">
                <a:latin typeface="Calibri"/>
                <a:cs typeface="Calibri"/>
              </a:rPr>
              <a:t>(“remedial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action”)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7-Day </a:t>
            </a:r>
            <a:r>
              <a:rPr dirty="0" sz="2400">
                <a:latin typeface="Calibri"/>
                <a:cs typeface="Calibri"/>
              </a:rPr>
              <a:t>expedited </a:t>
            </a:r>
            <a:r>
              <a:rPr dirty="0" sz="2400" spc="-5" b="1">
                <a:latin typeface="Calibri"/>
                <a:cs typeface="Calibri"/>
              </a:rPr>
              <a:t>blood fatality</a:t>
            </a:r>
            <a:r>
              <a:rPr dirty="0" sz="2400" spc="-40" b="1">
                <a:latin typeface="Calibri"/>
                <a:cs typeface="Calibri"/>
              </a:rPr>
              <a:t> </a:t>
            </a:r>
            <a:r>
              <a:rPr dirty="0" sz="2400" spc="-5" b="1">
                <a:latin typeface="Calibri"/>
                <a:cs typeface="Calibri"/>
              </a:rPr>
              <a:t>report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15-Day </a:t>
            </a:r>
            <a:r>
              <a:rPr dirty="0" sz="2400">
                <a:latin typeface="Calibri"/>
                <a:cs typeface="Calibri"/>
              </a:rPr>
              <a:t>“alert </a:t>
            </a:r>
            <a:r>
              <a:rPr dirty="0" sz="2400" spc="-5">
                <a:latin typeface="Calibri"/>
                <a:cs typeface="Calibri"/>
              </a:rPr>
              <a:t>report” for drugs and biological</a:t>
            </a:r>
            <a:r>
              <a:rPr dirty="0" sz="2400" spc="-6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product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30-Day device malfunction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report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3250565">
              <a:lnSpc>
                <a:spcPct val="100000"/>
              </a:lnSpc>
            </a:pPr>
            <a:r>
              <a:rPr dirty="0" spc="-5"/>
              <a:t>C</a:t>
            </a:r>
            <a:r>
              <a:rPr dirty="0" spc="-10"/>
              <a:t>h</a:t>
            </a:r>
            <a:r>
              <a:rPr dirty="0" spc="-5"/>
              <a:t>a</a:t>
            </a:r>
            <a:r>
              <a:rPr dirty="0" spc="-15"/>
              <a:t>ll</a:t>
            </a:r>
            <a:r>
              <a:rPr dirty="0" spc="-5"/>
              <a:t>e</a:t>
            </a:r>
            <a:r>
              <a:rPr dirty="0" spc="-10"/>
              <a:t>n</a:t>
            </a:r>
            <a:r>
              <a:rPr dirty="0" spc="-5"/>
              <a:t>ges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1981517"/>
            <a:ext cx="7515859" cy="4124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Reportability </a:t>
            </a:r>
            <a:r>
              <a:rPr dirty="0" sz="2400">
                <a:latin typeface="Calibri"/>
                <a:cs typeface="Calibri"/>
              </a:rPr>
              <a:t>criteria </a:t>
            </a:r>
            <a:r>
              <a:rPr dirty="0" sz="2400" spc="-5">
                <a:latin typeface="Calibri"/>
                <a:cs typeface="Calibri"/>
              </a:rPr>
              <a:t>for drug and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device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102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Determining </a:t>
            </a:r>
            <a:r>
              <a:rPr dirty="0" sz="2400">
                <a:latin typeface="Calibri"/>
                <a:cs typeface="Calibri"/>
              </a:rPr>
              <a:t>which </a:t>
            </a:r>
            <a:r>
              <a:rPr dirty="0" sz="2400" spc="-5">
                <a:latin typeface="Calibri"/>
                <a:cs typeface="Calibri"/>
              </a:rPr>
              <a:t>constituent part </a:t>
            </a:r>
            <a:r>
              <a:rPr dirty="0" sz="2400">
                <a:latin typeface="Calibri"/>
                <a:cs typeface="Calibri"/>
              </a:rPr>
              <a:t>is </a:t>
            </a:r>
            <a:r>
              <a:rPr dirty="0" sz="2400" spc="-5">
                <a:latin typeface="Calibri"/>
                <a:cs typeface="Calibri"/>
              </a:rPr>
              <a:t>associated with the  adverse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event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Possible relationship (temporal, causal,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none)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7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Follow-up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information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Coding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Multiple manufacturers </a:t>
            </a:r>
            <a:r>
              <a:rPr dirty="0" sz="2400">
                <a:latin typeface="Calibri"/>
                <a:cs typeface="Calibri"/>
              </a:rPr>
              <a:t>/ </a:t>
            </a:r>
            <a:r>
              <a:rPr dirty="0" sz="2400" spc="-5">
                <a:latin typeface="Calibri"/>
                <a:cs typeface="Calibri"/>
              </a:rPr>
              <a:t>Multiple</a:t>
            </a:r>
            <a:r>
              <a:rPr dirty="0" sz="2400" spc="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applications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Inspections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3250565">
              <a:lnSpc>
                <a:spcPct val="100000"/>
              </a:lnSpc>
            </a:pPr>
            <a:r>
              <a:rPr dirty="0" spc="-5"/>
              <a:t>C</a:t>
            </a:r>
            <a:r>
              <a:rPr dirty="0" spc="-10"/>
              <a:t>h</a:t>
            </a:r>
            <a:r>
              <a:rPr dirty="0" spc="-5"/>
              <a:t>a</a:t>
            </a:r>
            <a:r>
              <a:rPr dirty="0" spc="-15"/>
              <a:t>ll</a:t>
            </a:r>
            <a:r>
              <a:rPr dirty="0" spc="-5"/>
              <a:t>e</a:t>
            </a:r>
            <a:r>
              <a:rPr dirty="0" spc="-10"/>
              <a:t>n</a:t>
            </a:r>
            <a:r>
              <a:rPr dirty="0" spc="-5"/>
              <a:t>ges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1981517"/>
            <a:ext cx="4794250" cy="4234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Technology</a:t>
            </a:r>
            <a:endParaRPr sz="24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950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2000" spc="-5">
                <a:latin typeface="Calibri"/>
                <a:cs typeface="Calibri"/>
              </a:rPr>
              <a:t>Infrastructure</a:t>
            </a:r>
            <a:endParaRPr sz="20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480"/>
              </a:spcBef>
              <a:buChar char="–"/>
              <a:tabLst>
                <a:tab pos="756285" algn="l"/>
                <a:tab pos="756920" algn="l"/>
              </a:tabLst>
            </a:pPr>
            <a:r>
              <a:rPr dirty="0" sz="2000" spc="-5">
                <a:latin typeface="Calibri"/>
                <a:cs typeface="Calibri"/>
              </a:rPr>
              <a:t>Gateway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4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Component versus Constituent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part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Cross-labeled versus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concomitant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Global</a:t>
            </a:r>
            <a:r>
              <a:rPr dirty="0" sz="2400" spc="-6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aspects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Legacy data &amp; new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regulation?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>
                <a:latin typeface="Calibri"/>
                <a:cs typeface="Calibri"/>
              </a:rPr>
              <a:t>Clinical</a:t>
            </a:r>
            <a:r>
              <a:rPr dirty="0" sz="2400" spc="-1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trials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649730" marR="5080" indent="-875030">
              <a:lnSpc>
                <a:spcPct val="100000"/>
              </a:lnSpc>
            </a:pPr>
            <a:r>
              <a:rPr dirty="0" sz="3600"/>
              <a:t>It </a:t>
            </a:r>
            <a:r>
              <a:rPr dirty="0" sz="3600" spc="-5"/>
              <a:t>takes </a:t>
            </a:r>
            <a:r>
              <a:rPr dirty="0" sz="3600"/>
              <a:t>an </a:t>
            </a:r>
            <a:r>
              <a:rPr dirty="0" sz="3600" spc="-5"/>
              <a:t>entire organization to make  combination </a:t>
            </a:r>
            <a:r>
              <a:rPr dirty="0" sz="3600"/>
              <a:t>product</a:t>
            </a:r>
            <a:r>
              <a:rPr dirty="0" sz="3600" spc="-95"/>
              <a:t> </a:t>
            </a:r>
            <a:r>
              <a:rPr dirty="0" sz="3600"/>
              <a:t>happen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1146175" y="1981517"/>
            <a:ext cx="6200775" cy="4124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Multiple functions – Team work </a:t>
            </a:r>
            <a:r>
              <a:rPr dirty="0" sz="2400">
                <a:latin typeface="Calibri"/>
                <a:cs typeface="Calibri"/>
              </a:rPr>
              <a:t>/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collaboration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Decision making </a:t>
            </a:r>
            <a:r>
              <a:rPr dirty="0" sz="2400" spc="-10">
                <a:latin typeface="Calibri"/>
                <a:cs typeface="Calibri"/>
              </a:rPr>
              <a:t>body </a:t>
            </a:r>
            <a:r>
              <a:rPr dirty="0" sz="2400" spc="-5">
                <a:latin typeface="Calibri"/>
                <a:cs typeface="Calibri"/>
              </a:rPr>
              <a:t>&amp; Rapid response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team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Communication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Broader Impact assessment of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changes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Staff education &amp;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development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Calibri"/>
              <a:buChar char="•"/>
              <a:tabLst>
                <a:tab pos="354965" algn="l"/>
                <a:tab pos="355600" algn="l"/>
              </a:tabLst>
            </a:pPr>
            <a:r>
              <a:rPr dirty="0" sz="2400" spc="-10" b="1" i="1" u="heavy">
                <a:latin typeface="Calibri"/>
                <a:cs typeface="Calibri"/>
              </a:rPr>
              <a:t>Culture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Management support &amp;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prioritization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5955" y="210832"/>
            <a:ext cx="3581397" cy="30052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43060" y="3010016"/>
            <a:ext cx="6700939" cy="384798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907539" y="40640"/>
            <a:ext cx="6962775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u="sng">
                <a:solidFill>
                  <a:srgbClr val="26CBEC"/>
                </a:solidFill>
                <a:latin typeface="Times New Roman"/>
                <a:cs typeface="Times New Roman"/>
                <a:hlinkClick r:id="rId6"/>
              </a:rPr>
              <a:t>http://</a:t>
            </a:r>
            <a:r>
              <a:rPr dirty="0" sz="1000" spc="-5" u="sng">
                <a:solidFill>
                  <a:srgbClr val="26CBEC"/>
                </a:solidFill>
                <a:latin typeface="Times New Roman"/>
                <a:cs typeface="Times New Roman"/>
                <a:hlinkClick r:id="rId6"/>
              </a:rPr>
              <a:t>www.fda.gov/downloads/AboutFDA/ReportsManualsForms/Reports/PerformanceReports/CombinationProducts/UCM439389.pdf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539490" marR="508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Combination </a:t>
            </a:r>
            <a:r>
              <a:rPr dirty="0" sz="1800" spc="-10" b="1">
                <a:latin typeface="Times New Roman"/>
                <a:cs typeface="Times New Roman"/>
              </a:rPr>
              <a:t>Product </a:t>
            </a:r>
            <a:r>
              <a:rPr dirty="0" sz="1800" b="1">
                <a:latin typeface="Times New Roman"/>
                <a:cs typeface="Times New Roman"/>
              </a:rPr>
              <a:t>Review</a:t>
            </a:r>
            <a:r>
              <a:rPr dirty="0" sz="1800">
                <a:latin typeface="Times New Roman"/>
                <a:cs typeface="Times New Roman"/>
              </a:rPr>
              <a:t>. </a:t>
            </a:r>
            <a:r>
              <a:rPr dirty="0" sz="1800" spc="-10">
                <a:latin typeface="Times New Roman"/>
                <a:cs typeface="Times New Roman"/>
              </a:rPr>
              <a:t>FDA</a:t>
            </a:r>
            <a:r>
              <a:rPr dirty="0" sz="1800" spc="-9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received  330 original premarket applications for  combination products in </a:t>
            </a:r>
            <a:r>
              <a:rPr dirty="0" sz="1800" spc="-10">
                <a:latin typeface="Times New Roman"/>
                <a:cs typeface="Times New Roman"/>
              </a:rPr>
              <a:t>FY </a:t>
            </a:r>
            <a:r>
              <a:rPr dirty="0" sz="1800">
                <a:latin typeface="Times New Roman"/>
                <a:cs typeface="Times New Roman"/>
              </a:rPr>
              <a:t>2013. This </a:t>
            </a:r>
            <a:r>
              <a:rPr dirty="0" sz="1800" spc="-5">
                <a:latin typeface="Times New Roman"/>
                <a:cs typeface="Times New Roman"/>
              </a:rPr>
              <a:t>is </a:t>
            </a:r>
            <a:r>
              <a:rPr dirty="0" sz="1800">
                <a:latin typeface="Times New Roman"/>
                <a:cs typeface="Times New Roman"/>
              </a:rPr>
              <a:t>a 25  percent increase from 264 in </a:t>
            </a:r>
            <a:r>
              <a:rPr dirty="0" sz="1800" spc="-10">
                <a:latin typeface="Times New Roman"/>
                <a:cs typeface="Times New Roman"/>
              </a:rPr>
              <a:t>FY</a:t>
            </a:r>
            <a:r>
              <a:rPr dirty="0" sz="1800" spc="-17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2012.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2930525">
              <a:lnSpc>
                <a:spcPct val="100000"/>
              </a:lnSpc>
            </a:pPr>
            <a:r>
              <a:rPr dirty="0" spc="-5"/>
              <a:t>Best</a:t>
            </a:r>
            <a:r>
              <a:rPr dirty="0" spc="-90"/>
              <a:t> </a:t>
            </a:r>
            <a:r>
              <a:rPr dirty="0" spc="-5"/>
              <a:t>Practices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1981517"/>
            <a:ext cx="5010150" cy="4124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Product as a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whole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Risk-based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approach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Categorize by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severity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Standardize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Share the burden (component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based)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Overlap </a:t>
            </a:r>
            <a:r>
              <a:rPr dirty="0" sz="2400">
                <a:latin typeface="Calibri"/>
                <a:cs typeface="Calibri"/>
              </a:rPr>
              <a:t>is</a:t>
            </a:r>
            <a:r>
              <a:rPr dirty="0" sz="2400" spc="-8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good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Build </a:t>
            </a:r>
            <a:r>
              <a:rPr dirty="0" sz="2400">
                <a:latin typeface="Calibri"/>
                <a:cs typeface="Calibri"/>
              </a:rPr>
              <a:t>talent / </a:t>
            </a:r>
            <a:r>
              <a:rPr dirty="0" sz="2400" spc="-5">
                <a:latin typeface="Calibri"/>
                <a:cs typeface="Calibri"/>
              </a:rPr>
              <a:t>Define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processes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2671445">
              <a:lnSpc>
                <a:spcPct val="100000"/>
              </a:lnSpc>
            </a:pPr>
            <a:r>
              <a:rPr dirty="0" spc="-10"/>
              <a:t>“THE</a:t>
            </a:r>
            <a:r>
              <a:rPr dirty="0" spc="-55"/>
              <a:t> </a:t>
            </a:r>
            <a:r>
              <a:rPr dirty="0" spc="-10"/>
              <a:t>PRODUCT”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2057717"/>
            <a:ext cx="6085205" cy="4107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Whole </a:t>
            </a:r>
            <a:r>
              <a:rPr dirty="0" sz="2400" spc="-10">
                <a:latin typeface="Calibri"/>
                <a:cs typeface="Calibri"/>
              </a:rPr>
              <a:t>or </a:t>
            </a:r>
            <a:r>
              <a:rPr dirty="0" sz="2400" spc="-5">
                <a:latin typeface="Calibri"/>
                <a:cs typeface="Calibri"/>
              </a:rPr>
              <a:t>as a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system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Risk based </a:t>
            </a:r>
            <a:r>
              <a:rPr dirty="0" sz="2400">
                <a:latin typeface="Calibri"/>
                <a:cs typeface="Calibri"/>
              </a:rPr>
              <a:t>review, </a:t>
            </a:r>
            <a:r>
              <a:rPr dirty="0" sz="2400" spc="-5">
                <a:latin typeface="Calibri"/>
                <a:cs typeface="Calibri"/>
              </a:rPr>
              <a:t>prioritization and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reporting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One report with </a:t>
            </a:r>
            <a:r>
              <a:rPr dirty="0" sz="2400">
                <a:latin typeface="Calibri"/>
                <a:cs typeface="Calibri"/>
              </a:rPr>
              <a:t>all </a:t>
            </a:r>
            <a:r>
              <a:rPr dirty="0" sz="2400" spc="-5">
                <a:latin typeface="Calibri"/>
                <a:cs typeface="Calibri"/>
              </a:rPr>
              <a:t>the </a:t>
            </a:r>
            <a:r>
              <a:rPr dirty="0" sz="2400">
                <a:latin typeface="Calibri"/>
                <a:cs typeface="Calibri"/>
              </a:rPr>
              <a:t>relevant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information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One integrated </a:t>
            </a:r>
            <a:r>
              <a:rPr dirty="0" sz="2400">
                <a:latin typeface="Calibri"/>
                <a:cs typeface="Calibri"/>
              </a:rPr>
              <a:t>set </a:t>
            </a:r>
            <a:r>
              <a:rPr dirty="0" sz="2400" spc="-5">
                <a:latin typeface="Calibri"/>
                <a:cs typeface="Calibri"/>
              </a:rPr>
              <a:t>of reporting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timelines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Reported to </a:t>
            </a:r>
            <a:r>
              <a:rPr dirty="0" sz="2400" spc="-10">
                <a:latin typeface="Calibri"/>
                <a:cs typeface="Calibri"/>
              </a:rPr>
              <a:t>one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system</a:t>
            </a:r>
            <a:endParaRPr sz="2400">
              <a:latin typeface="Calibri"/>
              <a:cs typeface="Calibri"/>
            </a:endParaRPr>
          </a:p>
          <a:p>
            <a:pPr algn="ctr" marL="1678305">
              <a:lnSpc>
                <a:spcPct val="100000"/>
              </a:lnSpc>
              <a:spcBef>
                <a:spcPts val="1165"/>
              </a:spcBef>
            </a:pPr>
            <a:r>
              <a:rPr dirty="0" sz="3200" b="1" i="1">
                <a:latin typeface="Calibri"/>
                <a:cs typeface="Calibri"/>
              </a:rPr>
              <a:t>Too much !!! Too little</a:t>
            </a:r>
            <a:r>
              <a:rPr dirty="0" sz="3200" spc="-145" b="1" i="1">
                <a:latin typeface="Calibri"/>
                <a:cs typeface="Calibri"/>
              </a:rPr>
              <a:t> </a:t>
            </a:r>
            <a:r>
              <a:rPr dirty="0" sz="3200" b="1" i="1">
                <a:latin typeface="Calibri"/>
                <a:cs typeface="Calibri"/>
              </a:rPr>
              <a:t>!!!</a:t>
            </a:r>
            <a:endParaRPr sz="3200">
              <a:latin typeface="Calibri"/>
              <a:cs typeface="Calibri"/>
            </a:endParaRPr>
          </a:p>
          <a:p>
            <a:pPr algn="ctr" marL="1679575">
              <a:lnSpc>
                <a:spcPct val="100000"/>
              </a:lnSpc>
              <a:spcBef>
                <a:spcPts val="765"/>
              </a:spcBef>
            </a:pPr>
            <a:r>
              <a:rPr dirty="0" sz="3200" spc="-5" b="1" i="1" u="heavy">
                <a:latin typeface="Calibri"/>
                <a:cs typeface="Calibri"/>
              </a:rPr>
              <a:t>Perfect</a:t>
            </a:r>
            <a:r>
              <a:rPr dirty="0" sz="3200" spc="-70" b="1" i="1" u="heavy">
                <a:latin typeface="Calibri"/>
                <a:cs typeface="Calibri"/>
              </a:rPr>
              <a:t> </a:t>
            </a:r>
            <a:r>
              <a:rPr dirty="0" sz="3200" b="1" i="1" u="heavy">
                <a:latin typeface="Calibri"/>
                <a:cs typeface="Calibri"/>
              </a:rPr>
              <a:t>balance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2450465">
              <a:lnSpc>
                <a:spcPct val="100000"/>
              </a:lnSpc>
            </a:pPr>
            <a:r>
              <a:rPr dirty="0" spc="-10"/>
              <a:t>Worldwide</a:t>
            </a:r>
            <a:r>
              <a:rPr dirty="0" spc="-30"/>
              <a:t> </a:t>
            </a:r>
            <a:r>
              <a:rPr dirty="0" spc="-5"/>
              <a:t>Impact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2057717"/>
            <a:ext cx="2722245" cy="16376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Japan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Europe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400" spc="-5">
                <a:latin typeface="Calibri"/>
                <a:cs typeface="Calibri"/>
              </a:rPr>
              <a:t>Other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Geographies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1063625">
              <a:lnSpc>
                <a:spcPct val="100000"/>
              </a:lnSpc>
            </a:pPr>
            <a:r>
              <a:rPr dirty="0" spc="-5"/>
              <a:t>Relevant</a:t>
            </a:r>
            <a:r>
              <a:rPr dirty="0" spc="-105"/>
              <a:t> </a:t>
            </a:r>
            <a:r>
              <a:rPr dirty="0" spc="-5"/>
              <a:t>Standards/Regulations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46175" y="1963737"/>
            <a:ext cx="7287259" cy="3378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ISO 14971 </a:t>
            </a:r>
            <a:r>
              <a:rPr dirty="0" sz="2000" spc="-5">
                <a:latin typeface="Calibri"/>
                <a:cs typeface="Calibri"/>
              </a:rPr>
              <a:t>Application of Risk </a:t>
            </a:r>
            <a:r>
              <a:rPr dirty="0" sz="2000">
                <a:latin typeface="Calibri"/>
                <a:cs typeface="Calibri"/>
              </a:rPr>
              <a:t>Management to Medical</a:t>
            </a:r>
            <a:r>
              <a:rPr dirty="0" sz="2000" spc="-5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Devices</a:t>
            </a:r>
            <a:endParaRPr sz="2000">
              <a:latin typeface="Calibri"/>
              <a:cs typeface="Calibri"/>
            </a:endParaRPr>
          </a:p>
          <a:p>
            <a:pPr marL="355600" marR="5080" indent="-342900">
              <a:lnSpc>
                <a:spcPct val="15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21 CFR 4 Subpart B: </a:t>
            </a:r>
            <a:r>
              <a:rPr dirty="0" sz="2000" spc="-5">
                <a:latin typeface="Calibri"/>
                <a:cs typeface="Calibri"/>
              </a:rPr>
              <a:t>Proposed </a:t>
            </a:r>
            <a:r>
              <a:rPr dirty="0" sz="2000">
                <a:latin typeface="Calibri"/>
                <a:cs typeface="Calibri"/>
              </a:rPr>
              <a:t>Rule </a:t>
            </a:r>
            <a:r>
              <a:rPr dirty="0" sz="2000" spc="-5">
                <a:latin typeface="Calibri"/>
                <a:cs typeface="Calibri"/>
              </a:rPr>
              <a:t>Postmarketing </a:t>
            </a:r>
            <a:r>
              <a:rPr dirty="0" sz="2000">
                <a:latin typeface="Calibri"/>
                <a:cs typeface="Calibri"/>
              </a:rPr>
              <a:t>Safety </a:t>
            </a:r>
            <a:r>
              <a:rPr dirty="0" sz="2000" spc="-5">
                <a:latin typeface="Calibri"/>
                <a:cs typeface="Calibri"/>
              </a:rPr>
              <a:t>Reporting  for Combination</a:t>
            </a:r>
            <a:r>
              <a:rPr dirty="0" sz="2000" spc="-6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Products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21 CFR 7.41 Health Hazard </a:t>
            </a:r>
            <a:r>
              <a:rPr dirty="0" sz="2000" spc="-5">
                <a:latin typeface="Calibri"/>
                <a:cs typeface="Calibri"/>
              </a:rPr>
              <a:t>Evaluation </a:t>
            </a:r>
            <a:r>
              <a:rPr dirty="0" sz="2000">
                <a:latin typeface="Calibri"/>
                <a:cs typeface="Calibri"/>
              </a:rPr>
              <a:t>and Recall</a:t>
            </a:r>
            <a:r>
              <a:rPr dirty="0" sz="2000" spc="-5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Classification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21 CFR 803 Medical </a:t>
            </a:r>
            <a:r>
              <a:rPr dirty="0" sz="2000" spc="-5">
                <a:latin typeface="Calibri"/>
                <a:cs typeface="Calibri"/>
              </a:rPr>
              <a:t>Device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Reporting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21 CFR 820.30 Design</a:t>
            </a:r>
            <a:r>
              <a:rPr dirty="0" sz="2000" spc="-13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Controls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2000">
                <a:latin typeface="Calibri"/>
                <a:cs typeface="Calibri"/>
              </a:rPr>
              <a:t>Medical </a:t>
            </a:r>
            <a:r>
              <a:rPr dirty="0" sz="2000" spc="-5">
                <a:latin typeface="Calibri"/>
                <a:cs typeface="Calibri"/>
              </a:rPr>
              <a:t>Device Directive </a:t>
            </a:r>
            <a:r>
              <a:rPr dirty="0" sz="2000">
                <a:latin typeface="Calibri"/>
                <a:cs typeface="Calibri"/>
              </a:rPr>
              <a:t>(MDD)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93/42/EEC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1828800"/>
            <a:ext cx="8001000" cy="4343400"/>
          </a:xfrm>
          <a:custGeom>
            <a:avLst/>
            <a:gdLst/>
            <a:ahLst/>
            <a:cxnLst/>
            <a:rect l="l" t="t" r="r" b="b"/>
            <a:pathLst>
              <a:path w="8001000" h="4343400">
                <a:moveTo>
                  <a:pt x="0" y="0"/>
                </a:moveTo>
                <a:lnTo>
                  <a:pt x="8001000" y="0"/>
                </a:lnTo>
                <a:lnTo>
                  <a:pt x="8001000" y="4343400"/>
                </a:lnTo>
                <a:lnTo>
                  <a:pt x="0" y="4343400"/>
                </a:lnTo>
                <a:lnTo>
                  <a:pt x="0" y="0"/>
                </a:lnTo>
                <a:close/>
              </a:path>
            </a:pathLst>
          </a:custGeom>
          <a:solidFill>
            <a:srgbClr val="598C8C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5644776"/>
            <a:ext cx="1072128" cy="12132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5232"/>
            <a:ext cx="1072029" cy="58260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0284" rIns="0" bIns="0" rtlCol="0" vert="horz">
            <a:spAutoFit/>
          </a:bodyPr>
          <a:lstStyle/>
          <a:p>
            <a:pPr marL="2811780">
              <a:lnSpc>
                <a:spcPct val="100000"/>
              </a:lnSpc>
            </a:pPr>
            <a:r>
              <a:rPr dirty="0" spc="-5"/>
              <a:t>Key</a:t>
            </a:r>
            <a:r>
              <a:rPr dirty="0" spc="-50"/>
              <a:t> </a:t>
            </a:r>
            <a:r>
              <a:rPr dirty="0" spc="-10"/>
              <a:t>Definitions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22375" y="1931225"/>
            <a:ext cx="7386955" cy="3455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>
                <a:latin typeface="Calibri"/>
                <a:cs typeface="Calibri"/>
              </a:rPr>
              <a:t>Adverse Event </a:t>
            </a:r>
            <a:r>
              <a:rPr dirty="0" sz="2400">
                <a:latin typeface="Calibri"/>
                <a:cs typeface="Calibri"/>
              </a:rPr>
              <a:t>(AE) </a:t>
            </a:r>
            <a:r>
              <a:rPr dirty="0" sz="2400" spc="-5" i="1">
                <a:latin typeface="Calibri"/>
                <a:cs typeface="Calibri"/>
              </a:rPr>
              <a:t>(Source: </a:t>
            </a:r>
            <a:r>
              <a:rPr dirty="0" sz="2400" i="1">
                <a:latin typeface="Calibri"/>
                <a:cs typeface="Calibri"/>
              </a:rPr>
              <a:t>ICH</a:t>
            </a:r>
            <a:r>
              <a:rPr dirty="0" sz="2400" spc="-30" i="1">
                <a:latin typeface="Calibri"/>
                <a:cs typeface="Calibri"/>
              </a:rPr>
              <a:t> </a:t>
            </a:r>
            <a:r>
              <a:rPr dirty="0" sz="2400" spc="-5" i="1">
                <a:latin typeface="Calibri"/>
                <a:cs typeface="Calibri"/>
              </a:rPr>
              <a:t>E2A)</a:t>
            </a:r>
            <a:endParaRPr sz="2400">
              <a:latin typeface="Calibri"/>
              <a:cs typeface="Calibri"/>
            </a:endParaRPr>
          </a:p>
          <a:p>
            <a:pPr marL="12700" marR="163195">
              <a:lnSpc>
                <a:spcPct val="100000"/>
              </a:lnSpc>
              <a:spcBef>
                <a:spcPts val="505"/>
              </a:spcBef>
            </a:pPr>
            <a:r>
              <a:rPr dirty="0" sz="2000" spc="5">
                <a:latin typeface="Calibri"/>
                <a:cs typeface="Calibri"/>
              </a:rPr>
              <a:t>Any </a:t>
            </a:r>
            <a:r>
              <a:rPr dirty="0" sz="2000">
                <a:latin typeface="Calibri"/>
                <a:cs typeface="Calibri"/>
              </a:rPr>
              <a:t>untoward </a:t>
            </a:r>
            <a:r>
              <a:rPr dirty="0" sz="2000" spc="-5">
                <a:latin typeface="Calibri"/>
                <a:cs typeface="Calibri"/>
              </a:rPr>
              <a:t>medical occurrence in </a:t>
            </a:r>
            <a:r>
              <a:rPr dirty="0" sz="2000">
                <a:latin typeface="Calibri"/>
                <a:cs typeface="Calibri"/>
              </a:rPr>
              <a:t>a patient </a:t>
            </a:r>
            <a:r>
              <a:rPr dirty="0" sz="2000" spc="-5">
                <a:latin typeface="Calibri"/>
                <a:cs typeface="Calibri"/>
              </a:rPr>
              <a:t>or clinical investigation  subject administered </a:t>
            </a:r>
            <a:r>
              <a:rPr dirty="0" sz="2000">
                <a:latin typeface="Calibri"/>
                <a:cs typeface="Calibri"/>
              </a:rPr>
              <a:t>a pharmaceutical product and which </a:t>
            </a:r>
            <a:r>
              <a:rPr dirty="0" sz="2000" spc="-5">
                <a:latin typeface="Calibri"/>
                <a:cs typeface="Calibri"/>
              </a:rPr>
              <a:t>does </a:t>
            </a:r>
            <a:r>
              <a:rPr dirty="0" sz="2000">
                <a:latin typeface="Calibri"/>
                <a:cs typeface="Calibri"/>
              </a:rPr>
              <a:t>not  </a:t>
            </a:r>
            <a:r>
              <a:rPr dirty="0" sz="2000" spc="-5">
                <a:latin typeface="Calibri"/>
                <a:cs typeface="Calibri"/>
              </a:rPr>
              <a:t>necessarily have </a:t>
            </a:r>
            <a:r>
              <a:rPr dirty="0" sz="2000">
                <a:latin typeface="Calibri"/>
                <a:cs typeface="Calibri"/>
              </a:rPr>
              <a:t>to </a:t>
            </a:r>
            <a:r>
              <a:rPr dirty="0" sz="2000" spc="-5">
                <a:latin typeface="Calibri"/>
                <a:cs typeface="Calibri"/>
              </a:rPr>
              <a:t>have </a:t>
            </a:r>
            <a:r>
              <a:rPr dirty="0" sz="2000">
                <a:latin typeface="Calibri"/>
                <a:cs typeface="Calibri"/>
              </a:rPr>
              <a:t>a causal </a:t>
            </a:r>
            <a:r>
              <a:rPr dirty="0" sz="2000" spc="-5">
                <a:latin typeface="Calibri"/>
                <a:cs typeface="Calibri"/>
              </a:rPr>
              <a:t>relationship with </a:t>
            </a:r>
            <a:r>
              <a:rPr dirty="0" sz="2000">
                <a:latin typeface="Calibri"/>
                <a:cs typeface="Calibri"/>
              </a:rPr>
              <a:t>this</a:t>
            </a:r>
            <a:r>
              <a:rPr dirty="0" sz="2000" spc="13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treatment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5">
                <a:latin typeface="Calibri"/>
                <a:cs typeface="Calibri"/>
              </a:rPr>
              <a:t>Complaint </a:t>
            </a:r>
            <a:r>
              <a:rPr dirty="0" sz="2400" spc="-5" i="1">
                <a:latin typeface="Calibri"/>
                <a:cs typeface="Calibri"/>
              </a:rPr>
              <a:t>(Source: 21 </a:t>
            </a:r>
            <a:r>
              <a:rPr dirty="0" sz="2400" i="1">
                <a:latin typeface="Calibri"/>
                <a:cs typeface="Calibri"/>
              </a:rPr>
              <a:t>CFR</a:t>
            </a:r>
            <a:r>
              <a:rPr dirty="0" sz="2400" spc="-85" i="1">
                <a:latin typeface="Calibri"/>
                <a:cs typeface="Calibri"/>
              </a:rPr>
              <a:t> </a:t>
            </a:r>
            <a:r>
              <a:rPr dirty="0" sz="2400" spc="-5" i="1">
                <a:latin typeface="Calibri"/>
                <a:cs typeface="Calibri"/>
              </a:rPr>
              <a:t>820.3)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05"/>
              </a:spcBef>
            </a:pPr>
            <a:r>
              <a:rPr dirty="0" sz="2000" spc="5">
                <a:latin typeface="Calibri"/>
                <a:cs typeface="Calibri"/>
              </a:rPr>
              <a:t>Any </a:t>
            </a:r>
            <a:r>
              <a:rPr dirty="0" sz="2000" spc="-5">
                <a:latin typeface="Calibri"/>
                <a:cs typeface="Calibri"/>
              </a:rPr>
              <a:t>written, electronic, or oral communication </a:t>
            </a:r>
            <a:r>
              <a:rPr dirty="0" sz="2000">
                <a:latin typeface="Calibri"/>
                <a:cs typeface="Calibri"/>
              </a:rPr>
              <a:t>that </a:t>
            </a:r>
            <a:r>
              <a:rPr dirty="0" sz="2000" spc="-5">
                <a:latin typeface="Calibri"/>
                <a:cs typeface="Calibri"/>
              </a:rPr>
              <a:t>alleges deficiencies  related </a:t>
            </a:r>
            <a:r>
              <a:rPr dirty="0" sz="2000">
                <a:latin typeface="Calibri"/>
                <a:cs typeface="Calibri"/>
              </a:rPr>
              <a:t>to the </a:t>
            </a:r>
            <a:r>
              <a:rPr dirty="0" sz="2000" spc="-5">
                <a:latin typeface="Calibri"/>
                <a:cs typeface="Calibri"/>
              </a:rPr>
              <a:t>identity, </a:t>
            </a:r>
            <a:r>
              <a:rPr dirty="0" sz="2000">
                <a:latin typeface="Calibri"/>
                <a:cs typeface="Calibri"/>
              </a:rPr>
              <a:t>quality, </a:t>
            </a:r>
            <a:r>
              <a:rPr dirty="0" sz="2000" spc="-5">
                <a:latin typeface="Calibri"/>
                <a:cs typeface="Calibri"/>
              </a:rPr>
              <a:t>durability, reliability, safety,  effectiveness, or performance of </a:t>
            </a:r>
            <a:r>
              <a:rPr dirty="0" sz="2000">
                <a:latin typeface="Calibri"/>
                <a:cs typeface="Calibri"/>
              </a:rPr>
              <a:t>a </a:t>
            </a:r>
            <a:r>
              <a:rPr dirty="0" sz="2000" spc="-5">
                <a:latin typeface="Calibri"/>
                <a:cs typeface="Calibri"/>
              </a:rPr>
              <a:t>device after it is released for  distribution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8424" y="3779520"/>
            <a:ext cx="4177665" cy="774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800" spc="-5" i="1">
                <a:latin typeface="Calibri"/>
                <a:cs typeface="Calibri"/>
              </a:rPr>
              <a:t>QUESTIONS</a:t>
            </a:r>
            <a:r>
              <a:rPr dirty="0" sz="4800" spc="-75" i="1">
                <a:latin typeface="Calibri"/>
                <a:cs typeface="Calibri"/>
              </a:rPr>
              <a:t> </a:t>
            </a:r>
            <a:r>
              <a:rPr dirty="0" sz="4800" spc="-10" i="1">
                <a:latin typeface="Calibri"/>
                <a:cs typeface="Calibri"/>
              </a:rPr>
              <a:t>????</a:t>
            </a:r>
            <a:endParaRPr sz="4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6CBE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Bano, Khaudeja</dc:creator>
  <dc:title>Prepare for the transition to combination therapy</dc:title>
  <dcterms:created xsi:type="dcterms:W3CDTF">2016-05-11T14:45:09Z</dcterms:created>
  <dcterms:modified xsi:type="dcterms:W3CDTF">2016-05-11T14:45:09Z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2016-04-27T00:00:00Z</vt:filetime>
  </property>
  <property fmtid="{D5CDD505-2E9C-101B-9397-08002B2CF9AE}" pid="3" name="Creator">
    <vt:lpwstr>Acrobat PDFMaker 10.1 for PowerPoint</vt:lpwstr>
  </property>
  <property fmtid="{D5CDD505-2E9C-101B-9397-08002B2CF9AE}" pid="4" name="LastSaved">
    <vt:filetime>2016-05-11T00:00:00Z</vt:filetime>
  </property>
</Properties>
</file>