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9" r:id="rId4"/>
    <p:sldId id="260" r:id="rId5"/>
    <p:sldId id="261" r:id="rId6"/>
    <p:sldId id="262" r:id="rId7"/>
    <p:sldId id="297" r:id="rId8"/>
    <p:sldId id="295" r:id="rId9"/>
    <p:sldId id="298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1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93" r:id="rId26"/>
    <p:sldId id="289" r:id="rId27"/>
    <p:sldId id="290" r:id="rId28"/>
    <p:sldId id="291" r:id="rId29"/>
    <p:sldId id="299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65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845EC-526F-4F38-B158-888A5E76EF43}" type="datetimeFigureOut">
              <a:rPr lang="en-IN" smtClean="0"/>
              <a:t>16-08-2016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0169F-E5A6-48EB-AD7A-CB479D2FA6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6464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4000" dirty="0" smtClean="0"/>
              <a:t>MicroRNA—a </a:t>
            </a:r>
            <a:r>
              <a:rPr lang="en-IN" sz="4000" dirty="0"/>
              <a:t>small non-coding RNA: An efficient biomarker for prostate </a:t>
            </a:r>
            <a:r>
              <a:rPr lang="en-IN" sz="4000" dirty="0" smtClean="0"/>
              <a:t>cancer</a:t>
            </a:r>
            <a:br>
              <a:rPr lang="en-IN" sz="4000" dirty="0" smtClean="0"/>
            </a:b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Khanmi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Kasomva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Ph.D.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Research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Scholar,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Biotechnology &amp; Molecular Biology Unit,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ERI,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Loyola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College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Chennai, </a:t>
            </a:r>
            <a:r>
              <a:rPr lang="en-US" sz="2700" dirty="0" err="1">
                <a:latin typeface="Times New Roman" pitchFamily="18" charset="0"/>
                <a:cs typeface="Times New Roman" pitchFamily="18" charset="0"/>
              </a:rPr>
              <a:t>Inida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700" b="1" dirty="0"/>
          </a:p>
        </p:txBody>
      </p:sp>
      <p:pic>
        <p:nvPicPr>
          <p:cNvPr id="1026" name="Picture 2" descr="C:\Users\pp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p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32562"/>
            <a:ext cx="3124200" cy="25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p\Desktop\downlo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332562"/>
            <a:ext cx="3124200" cy="25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80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we will be discussing about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Prostate Cancer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Detection of prostate cancer at Early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Detection of prostate Cancer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MicroRNA? And functions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Potential of microRNA as a biomarker for detecting Prostate Cancer 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Summary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475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Prostate cancer (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PCa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is primarily a disease of the elderly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-cases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occurring in men above 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55-74 </a:t>
            </a:r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years of 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age</a:t>
            </a:r>
          </a:p>
          <a:p>
            <a:pPr marL="0" indent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prostate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cancer is the second most frequently diagnosed cancer in men worldwide and the </a:t>
            </a:r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fifth most common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cancer overall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Leading cause of cancer in men estimated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280,890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new cases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PCa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26,120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deaths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2016</a:t>
            </a:r>
          </a:p>
          <a:p>
            <a:pPr>
              <a:buFont typeface="Wingdings" pitchFamily="2" charset="2"/>
              <a:buChar char="§"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prostate cancer is projected to have the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largest proportionate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increase in cancer cases in men by 2020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Khanmi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 et al., 2015,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Krishnamoorthy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Hariharan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et al 2016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4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mortality of the prostate cancer is differ from country to country region to region 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Due to the different ethnicity, diet and other lifestyle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Some of the countries like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Australia, New Zealand, Western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and Northern Europe, and North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America are highest in prostate cancer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regular prostate‑specific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antigen (PSA)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screening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Krishnamoorthy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Hariharan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et al 2016</a:t>
            </a:r>
          </a:p>
        </p:txBody>
      </p:sp>
    </p:spTree>
    <p:extLst>
      <p:ext uri="{BB962C8B-B14F-4D97-AF65-F5344CB8AC3E}">
        <p14:creationId xmlns:p14="http://schemas.microsoft.com/office/powerpoint/2010/main" val="413177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 India Oral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esophageal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cancers have the highest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incidence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Rectal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, prostate, and lung cancers have the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lowest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in life expectancy and changes in lifestyles increase the rates of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prostate cancers in India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One of the projected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cases of prostate cancer all over India for the periods 2010, 2015, and 2020 were estimated as 26,120, 28,079, and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30,185.</a:t>
            </a:r>
          </a:p>
          <a:p>
            <a:pPr marL="0" indent="0" algn="r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Krishnamoorthy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Hariharan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et al 2016</a:t>
            </a:r>
          </a:p>
          <a:p>
            <a:pPr marL="0" indent="0"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7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Prostate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Cancer is elevating in India population but there is no proper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registration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Lack of community base study/ good number of population study-India is a mixtures of ethnicity, diet and lifestyle</a:t>
            </a: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Specially North-east states of India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Krishnamoorthy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Hariharan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et al 2016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718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HANMI KASOMVA\Desktop\prostategland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56388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state Anatomy</a:t>
            </a:r>
            <a:endParaRPr lang="en-IN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628" y="6357445"/>
            <a:ext cx="9143999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http://tvmouse.ucdavis.edu/prostate/</a:t>
            </a:r>
          </a:p>
        </p:txBody>
      </p:sp>
    </p:spTree>
    <p:extLst>
      <p:ext uri="{BB962C8B-B14F-4D97-AF65-F5344CB8AC3E}">
        <p14:creationId xmlns:p14="http://schemas.microsoft.com/office/powerpoint/2010/main" val="217123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p\Desktop\HuProstFig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2286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Detection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of prostate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Cancer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Digital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rectal exam (DRE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)-</a:t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Prostate- Specific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Antigen(PSA</a:t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Biopsy via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transrectal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ultrasound (TRUS)</a:t>
            </a:r>
            <a:br>
              <a:rPr lang="en-US" sz="2700" dirty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  <a:cs typeface="Times New Roman" pitchFamily="18" charset="0"/>
              </a:rPr>
            </a:br>
            <a:endParaRPr lang="en-IN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pp\Desktop\26125t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4267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p\Desktop\Transrectal-ultrasound-TR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09799"/>
            <a:ext cx="4648199" cy="43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19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Digital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rectal exam (DRE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)-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- Lubricated finger into the rectum to feel for any bumps or    hard areas on the prostate that might be cancer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- Uncomfortable, cause no pain and short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Prostate- Specific Antigen(PSA)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-Blood test  -serum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-Most of the healthy men have less amount of PSA in their     blood	(less than 4ng/mL)	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-above 10ng/mL  70% chances of prostate cancer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Biopsy via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transrectal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ultrasound (TRUS)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Gleason Score- overall ranges from 2- 10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- Score of less than 6 considered as low risk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- Score of greater than 8 considered as aggressive cancer</a:t>
            </a:r>
          </a:p>
          <a:p>
            <a:pPr marL="0" indent="0" algn="just"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2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Limitation With PSA Screening</a:t>
            </a:r>
          </a:p>
          <a:p>
            <a:pPr marL="0" indent="0" algn="ctr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most of the cases PSA testing may give wrong results and clinicians may misdiagnose the disease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specificity as the PSA levels are elevated even in benign prostatic hyperplasia (BPH), chronic inflammation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infection.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DRE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has low sensitivity at diagnostic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these shortcomings early detection of prostate cancer 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 effective</a:t>
            </a:r>
          </a:p>
          <a:p>
            <a:pPr marL="0" indent="0" algn="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Srivastava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et al.,2011,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Shariat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et al., 2011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6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biomarkers have been proposed such as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PSA velocity (total PSAV),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glandular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kallikrein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 (hk2),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Urokinase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plasmonogen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activator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uPA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>
              <a:buFontTx/>
              <a:buChar char="-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Urokinase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plasmonogen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receptor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uPAR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Transforming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growth factor-beta 1 (TGF-β 1),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Interleukin-6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(IL-6),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Interleukin-6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receptor (IL-2R)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diagnosis</a:t>
            </a:r>
          </a:p>
          <a:p>
            <a:pPr marL="0" indent="0" algn="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Srivastava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et al.,2011,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Shariat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et al., 2011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7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We Need a novel marker for diagnosis prostate cancer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over come all the short coming of current available markers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MicroRNA is the right candidatures to be proof as potential biomarker</a:t>
            </a:r>
          </a:p>
          <a:p>
            <a:pPr marL="0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4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Biology of microRNA</a:t>
            </a:r>
          </a:p>
          <a:p>
            <a:pPr>
              <a:buFont typeface="Wingdings" pitchFamily="2" charset="2"/>
              <a:buChar char="§"/>
            </a:pP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MicroRNAs(</a:t>
            </a:r>
            <a:r>
              <a:rPr lang="en-IN" sz="27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) are a class of endogenously expressed small,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non-coding, single-stranded RNA</a:t>
            </a:r>
          </a:p>
          <a:p>
            <a:pPr>
              <a:buFont typeface="Wingdings" pitchFamily="2" charset="2"/>
              <a:buChar char="§"/>
            </a:pP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Which have post-transcriptional function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as regulators of gene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expression 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Negatively 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miRNA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genes can regulate gene expression at the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post-transcriptional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inhibiting translation of messenger RNA (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mRNA) by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mainly binding to 3ʹ 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untranslated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region (3ʹ-UTR) and cause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translational repression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induce mRNA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degradation to enhance the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pathways in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the progression of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cancer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miRNA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target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recognition is 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mediated through the sequence complementarity between </a:t>
            </a:r>
            <a:r>
              <a:rPr lang="en-IN" sz="2700" dirty="0" smtClean="0">
                <a:latin typeface="Times New Roman" pitchFamily="18" charset="0"/>
                <a:cs typeface="Times New Roman" pitchFamily="18" charset="0"/>
              </a:rPr>
              <a:t>the 2–8 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at the 5ʹ end of </a:t>
            </a:r>
            <a:r>
              <a:rPr lang="en-IN" sz="2700" dirty="0" err="1">
                <a:latin typeface="Times New Roman" pitchFamily="18" charset="0"/>
                <a:cs typeface="Times New Roman" pitchFamily="18" charset="0"/>
              </a:rPr>
              <a:t>miRNA</a:t>
            </a:r>
            <a:r>
              <a:rPr lang="en-IN" sz="2700" dirty="0">
                <a:latin typeface="Times New Roman" pitchFamily="18" charset="0"/>
                <a:cs typeface="Times New Roman" pitchFamily="18" charset="0"/>
              </a:rPr>
              <a:t> (seed sequence) and the 3ʹ-UTR of </a:t>
            </a:r>
            <a:r>
              <a:rPr lang="en-IN" sz="2700" dirty="0" err="1" smtClean="0">
                <a:latin typeface="Times New Roman" pitchFamily="18" charset="0"/>
                <a:cs typeface="Times New Roman" pitchFamily="18" charset="0"/>
              </a:rPr>
              <a:t>targetmRNA</a:t>
            </a:r>
            <a:endParaRPr lang="en-IN" sz="2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Khanmi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 et al., 2015</a:t>
            </a:r>
          </a:p>
          <a:p>
            <a:pPr marL="0" indent="0" algn="just">
              <a:buNone/>
            </a:pPr>
            <a:endParaRPr lang="en-IN" sz="2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5943600"/>
            <a:ext cx="9144000" cy="914400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endParaRPr lang="en-IN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Takahashi et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al., 2014</a:t>
            </a:r>
          </a:p>
        </p:txBody>
      </p:sp>
      <p:pic>
        <p:nvPicPr>
          <p:cNvPr id="7" name="Picture 2" descr="C:\Users\KHANMI KASOMVA\Desktop\fgene-04-00295-g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6290" cy="6477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9330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MicroRNA and Prostate Cancer</a:t>
            </a:r>
          </a:p>
          <a:p>
            <a:pPr algn="just">
              <a:buFont typeface="Wingdings" pitchFamily="2" charset="2"/>
              <a:buChar char="§"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expression could help determine a tumor’s origin</a:t>
            </a:r>
          </a:p>
          <a:p>
            <a:pPr algn="just"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Expression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cancer is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dysregulated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Over-expression or limit/no expression of specific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miRNA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could signify aggressive or metastatic tumor’s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1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1732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Categories of microRNAs</a:t>
            </a:r>
            <a:endParaRPr lang="en-US" b="1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Urine Based                                Blood Based</a:t>
            </a:r>
            <a:endParaRPr lang="en-IN" dirty="0"/>
          </a:p>
        </p:txBody>
      </p:sp>
      <p:pic>
        <p:nvPicPr>
          <p:cNvPr id="4" name="Picture 2" descr="http://www.austinchronicle.com/binary/9557/urine_sa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3825"/>
            <a:ext cx="30861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://www.cbsnews.com/i/tim/2010/09/17/blood-sample_370x2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663825"/>
            <a:ext cx="2971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08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900" b="1" dirty="0" smtClean="0">
                <a:latin typeface="Times New Roman" pitchFamily="18" charset="0"/>
                <a:cs typeface="Times New Roman" pitchFamily="18" charset="0"/>
              </a:rPr>
              <a:t>Urine </a:t>
            </a:r>
            <a:r>
              <a:rPr lang="en-US" sz="2900" b="1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endParaRPr lang="en-US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that are identified in urine could play an important role as molecular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diagnostic markers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having non-invasive diagnostic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potential.</a:t>
            </a:r>
          </a:p>
          <a:p>
            <a:pPr marL="0" indent="0">
              <a:buNone/>
            </a:pP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MiR-205 and miR-214</a:t>
            </a:r>
          </a:p>
          <a:p>
            <a:pPr marL="0" indent="0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expression study from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/>
              <a:t>40 </a:t>
            </a:r>
            <a:r>
              <a:rPr lang="en-IN" sz="2800" dirty="0"/>
              <a:t>formalin-fixed, </a:t>
            </a:r>
            <a:r>
              <a:rPr lang="en-IN" sz="2800" dirty="0" smtClean="0"/>
              <a:t>paraffin-embedded (FFPE</a:t>
            </a:r>
            <a:r>
              <a:rPr lang="en-IN" sz="2800" dirty="0"/>
              <a:t>) tissue specimen blocks from </a:t>
            </a:r>
            <a:r>
              <a:rPr lang="en-IN" sz="2800" dirty="0" smtClean="0"/>
              <a:t>radical prostatectomy</a:t>
            </a:r>
            <a:r>
              <a:rPr lang="en-IN" sz="2800" dirty="0"/>
              <a:t> {</a:t>
            </a:r>
            <a:r>
              <a:rPr lang="en-IN" sz="2800" dirty="0" smtClean="0"/>
              <a:t>15 </a:t>
            </a:r>
            <a:r>
              <a:rPr lang="en-IN" sz="2800" dirty="0"/>
              <a:t>Caucasian American (CA) and 25 African </a:t>
            </a:r>
            <a:r>
              <a:rPr lang="en-IN" sz="2800" dirty="0" smtClean="0"/>
              <a:t>American (AA</a:t>
            </a:r>
            <a:r>
              <a:rPr lang="en-IN" sz="2800" dirty="0" smtClean="0"/>
              <a:t>)} </a:t>
            </a:r>
            <a:r>
              <a:rPr lang="en-IN" sz="2400" dirty="0" smtClean="0"/>
              <a:t>(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Srivastava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et al,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one,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2013)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IN" sz="2800" dirty="0"/>
          </a:p>
          <a:p>
            <a:pPr>
              <a:buFont typeface="Wingdings" pitchFamily="2" charset="2"/>
              <a:buChar char="§"/>
            </a:pPr>
            <a:r>
              <a:rPr lang="en-IN" sz="2800" dirty="0"/>
              <a:t>V</a:t>
            </a:r>
            <a:r>
              <a:rPr lang="en-IN" sz="2800" dirty="0" smtClean="0"/>
              <a:t>alidated </a:t>
            </a:r>
            <a:r>
              <a:rPr lang="en-IN" sz="2800" dirty="0"/>
              <a:t>by </a:t>
            </a:r>
            <a:r>
              <a:rPr lang="en-IN" sz="2800" dirty="0" err="1" smtClean="0"/>
              <a:t>qRT</a:t>
            </a:r>
            <a:r>
              <a:rPr lang="en-IN" sz="2800" dirty="0" smtClean="0"/>
              <a:t>-PCR</a:t>
            </a:r>
          </a:p>
        </p:txBody>
      </p:sp>
    </p:spTree>
    <p:extLst>
      <p:ext uri="{BB962C8B-B14F-4D97-AF65-F5344CB8AC3E}">
        <p14:creationId xmlns:p14="http://schemas.microsoft.com/office/powerpoint/2010/main" val="4867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IN" dirty="0" smtClean="0"/>
              <a:t>Deregulated </a:t>
            </a:r>
            <a:r>
              <a:rPr lang="en-IN" dirty="0" err="1"/>
              <a:t>miRNAs</a:t>
            </a:r>
            <a:r>
              <a:rPr lang="en-IN" dirty="0"/>
              <a:t> were also </a:t>
            </a:r>
            <a:r>
              <a:rPr lang="en-IN" dirty="0" err="1"/>
              <a:t>analyzed</a:t>
            </a:r>
            <a:r>
              <a:rPr lang="en-IN" dirty="0"/>
              <a:t> in urine </a:t>
            </a:r>
            <a:r>
              <a:rPr lang="en-IN" dirty="0" smtClean="0"/>
              <a:t>samples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/>
              <a:t>from </a:t>
            </a:r>
            <a:r>
              <a:rPr lang="en-IN" dirty="0"/>
              <a:t>36 </a:t>
            </a:r>
            <a:r>
              <a:rPr lang="en-IN" dirty="0" err="1"/>
              <a:t>PCa</a:t>
            </a:r>
            <a:r>
              <a:rPr lang="en-IN" dirty="0"/>
              <a:t> patients (18 CA and 18 AA) </a:t>
            </a:r>
            <a:endParaRPr lang="en-IN" dirty="0" smtClean="0"/>
          </a:p>
          <a:p>
            <a:pPr marL="0" indent="0" algn="just">
              <a:buNone/>
            </a:pPr>
            <a:endParaRPr lang="en-IN" dirty="0" smtClean="0"/>
          </a:p>
          <a:p>
            <a:pPr algn="just">
              <a:buFont typeface="Wingdings" pitchFamily="2" charset="2"/>
              <a:buChar char="§"/>
            </a:pPr>
            <a:r>
              <a:rPr lang="en-IN" dirty="0" smtClean="0"/>
              <a:t>Ethnicity </a:t>
            </a:r>
            <a:r>
              <a:rPr lang="en-IN" dirty="0"/>
              <a:t>matched </a:t>
            </a:r>
            <a:r>
              <a:rPr lang="en-IN" dirty="0" smtClean="0"/>
              <a:t>healthy </a:t>
            </a:r>
            <a:r>
              <a:rPr lang="en-IN" dirty="0"/>
              <a:t>donors (6 CA and 6 </a:t>
            </a:r>
            <a:r>
              <a:rPr lang="en-IN" dirty="0" smtClean="0"/>
              <a:t>AA)</a:t>
            </a:r>
          </a:p>
          <a:p>
            <a:pPr algn="just">
              <a:buFont typeface="Wingdings" pitchFamily="2" charset="2"/>
              <a:buChar char="§"/>
            </a:pPr>
            <a:endParaRPr lang="en-IN" dirty="0"/>
          </a:p>
          <a:p>
            <a:pPr algn="just">
              <a:buFont typeface="Wingdings" pitchFamily="2" charset="2"/>
              <a:buChar char="§"/>
            </a:pPr>
            <a:r>
              <a:rPr lang="en-IN" dirty="0" smtClean="0"/>
              <a:t>Found out that miR-205 and </a:t>
            </a:r>
            <a:r>
              <a:rPr lang="en-IN" dirty="0"/>
              <a:t>miR-214 </a:t>
            </a:r>
            <a:r>
              <a:rPr lang="en-IN" dirty="0" smtClean="0"/>
              <a:t>were significantly </a:t>
            </a:r>
            <a:r>
              <a:rPr lang="en-IN" b="1" dirty="0" err="1" smtClean="0"/>
              <a:t>downregulated</a:t>
            </a:r>
            <a:r>
              <a:rPr lang="en-IN" b="1" dirty="0" smtClean="0"/>
              <a:t> </a:t>
            </a:r>
            <a:r>
              <a:rPr lang="en-IN" dirty="0"/>
              <a:t>in </a:t>
            </a:r>
            <a:r>
              <a:rPr lang="en-IN" dirty="0" err="1"/>
              <a:t>PCa</a:t>
            </a:r>
            <a:r>
              <a:rPr lang="en-IN" dirty="0"/>
              <a:t> </a:t>
            </a:r>
            <a:r>
              <a:rPr lang="en-IN" dirty="0" smtClean="0"/>
              <a:t>patients </a:t>
            </a:r>
          </a:p>
          <a:p>
            <a:pPr marL="0" indent="0" algn="just">
              <a:buNone/>
            </a:pPr>
            <a:endParaRPr lang="en-IN" dirty="0" smtClean="0"/>
          </a:p>
          <a:p>
            <a:pPr algn="just">
              <a:buFont typeface="Wingdings" pitchFamily="2" charset="2"/>
              <a:buChar char="§"/>
            </a:pPr>
            <a:r>
              <a:rPr lang="en-IN" dirty="0"/>
              <a:t>D</a:t>
            </a:r>
            <a:r>
              <a:rPr lang="en-IN" dirty="0" smtClean="0"/>
              <a:t>iscriminate </a:t>
            </a:r>
            <a:r>
              <a:rPr lang="en-IN" dirty="0" err="1"/>
              <a:t>PCa</a:t>
            </a:r>
            <a:r>
              <a:rPr lang="en-IN" dirty="0"/>
              <a:t> </a:t>
            </a:r>
            <a:r>
              <a:rPr lang="en-IN" dirty="0" smtClean="0"/>
              <a:t>patients from </a:t>
            </a:r>
            <a:r>
              <a:rPr lang="en-IN" dirty="0"/>
              <a:t>healthy individuals with </a:t>
            </a:r>
            <a:r>
              <a:rPr lang="en-IN" b="1" dirty="0"/>
              <a:t>89% sensitivity and 80% </a:t>
            </a:r>
            <a:r>
              <a:rPr lang="en-IN" b="1" dirty="0" smtClean="0"/>
              <a:t>specificity</a:t>
            </a:r>
          </a:p>
          <a:p>
            <a:pPr marL="0" indent="0" algn="just">
              <a:buNone/>
            </a:pPr>
            <a:endParaRPr lang="en-IN" dirty="0" smtClean="0"/>
          </a:p>
          <a:p>
            <a:pPr algn="just">
              <a:buFont typeface="Wingdings" pitchFamily="2" charset="2"/>
              <a:buChar char="§"/>
            </a:pPr>
            <a:r>
              <a:rPr lang="en-IN" dirty="0"/>
              <a:t>P</a:t>
            </a:r>
            <a:r>
              <a:rPr lang="en-IN" dirty="0" smtClean="0"/>
              <a:t>otential </a:t>
            </a:r>
            <a:r>
              <a:rPr lang="en-IN" dirty="0"/>
              <a:t>non-invasive molecular biomarker for </a:t>
            </a:r>
            <a:r>
              <a:rPr lang="en-IN" dirty="0" err="1" smtClean="0"/>
              <a:t>Pca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50067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IN" b="1" dirty="0" smtClean="0"/>
              <a:t>miR-1825/484</a:t>
            </a:r>
          </a:p>
          <a:p>
            <a:pPr algn="just">
              <a:buFont typeface="Wingdings" pitchFamily="2" charset="2"/>
              <a:buChar char="§"/>
            </a:pPr>
            <a:r>
              <a:rPr lang="en-IN" dirty="0" err="1"/>
              <a:t>miRNA</a:t>
            </a:r>
            <a:r>
              <a:rPr lang="en-IN" dirty="0"/>
              <a:t> expression profiling of 8 </a:t>
            </a:r>
            <a:r>
              <a:rPr lang="en-IN" dirty="0" err="1"/>
              <a:t>PCa</a:t>
            </a:r>
            <a:r>
              <a:rPr lang="en-IN" dirty="0"/>
              <a:t> patients, 12 BPH patients and 10 </a:t>
            </a:r>
            <a:r>
              <a:rPr lang="en-IN" dirty="0" smtClean="0"/>
              <a:t>healthy</a:t>
            </a:r>
          </a:p>
          <a:p>
            <a:pPr algn="just">
              <a:buFont typeface="Wingdings" pitchFamily="2" charset="2"/>
              <a:buChar char="§"/>
            </a:pPr>
            <a:r>
              <a:rPr lang="en-IN" dirty="0" smtClean="0"/>
              <a:t>The sensitivity </a:t>
            </a:r>
            <a:r>
              <a:rPr lang="en-IN" dirty="0"/>
              <a:t>and specificity of miR-1825 for detecting </a:t>
            </a:r>
            <a:r>
              <a:rPr lang="en-IN" dirty="0" err="1"/>
              <a:t>PCa</a:t>
            </a:r>
            <a:r>
              <a:rPr lang="en-IN" dirty="0"/>
              <a:t> </a:t>
            </a:r>
            <a:r>
              <a:rPr lang="en-IN" dirty="0" smtClean="0"/>
              <a:t>was </a:t>
            </a:r>
            <a:r>
              <a:rPr lang="en-IN" b="1" dirty="0" smtClean="0"/>
              <a:t>60</a:t>
            </a:r>
            <a:r>
              <a:rPr lang="en-IN" b="1" dirty="0"/>
              <a:t>% and 69</a:t>
            </a:r>
            <a:r>
              <a:rPr lang="en-IN" b="1" dirty="0" smtClean="0"/>
              <a:t>%</a:t>
            </a:r>
          </a:p>
          <a:p>
            <a:pPr algn="just">
              <a:buFont typeface="Wingdings" pitchFamily="2" charset="2"/>
              <a:buChar char="§"/>
            </a:pPr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sensitivity and specificity of miR-484 were </a:t>
            </a:r>
            <a:r>
              <a:rPr lang="en-IN" b="1" dirty="0"/>
              <a:t>80% and 19</a:t>
            </a:r>
            <a:r>
              <a:rPr lang="en-IN" b="1" dirty="0" smtClean="0"/>
              <a:t>%</a:t>
            </a:r>
          </a:p>
          <a:p>
            <a:pPr algn="just">
              <a:buFont typeface="Wingdings" pitchFamily="2" charset="2"/>
              <a:buChar char="§"/>
            </a:pPr>
            <a:r>
              <a:rPr lang="en-IN" dirty="0" smtClean="0"/>
              <a:t>Combination of miR-1825/484 sensitivity </a:t>
            </a:r>
            <a:r>
              <a:rPr lang="en-IN" dirty="0"/>
              <a:t>and specificity </a:t>
            </a:r>
            <a:r>
              <a:rPr lang="en-IN" b="1" dirty="0" smtClean="0"/>
              <a:t>was 45</a:t>
            </a:r>
            <a:r>
              <a:rPr lang="en-IN" b="1" dirty="0"/>
              <a:t>% and 75</a:t>
            </a:r>
            <a:r>
              <a:rPr lang="en-IN" b="1" dirty="0" smtClean="0"/>
              <a:t>%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/>
              <a:t>Validated by RT-</a:t>
            </a:r>
            <a:r>
              <a:rPr lang="en-US" dirty="0" err="1" smtClean="0"/>
              <a:t>qPCR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93520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465146"/>
              </p:ext>
            </p:extLst>
          </p:nvPr>
        </p:nvGraphicFramePr>
        <p:xfrm>
          <a:off x="0" y="1371599"/>
          <a:ext cx="9144000" cy="563880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835378">
                <a:tc>
                  <a:txBody>
                    <a:bodyPr/>
                    <a:lstStyle/>
                    <a:p>
                      <a:pPr algn="ctr" fontAlgn="t"/>
                      <a:endParaRPr lang="en-IN" dirty="0" smtClean="0">
                        <a:effectLst/>
                      </a:endParaRPr>
                    </a:p>
                    <a:p>
                      <a:pPr algn="ctr" fontAlgn="t"/>
                      <a:r>
                        <a:rPr lang="en-IN" dirty="0" smtClean="0">
                          <a:effectLst/>
                        </a:rPr>
                        <a:t>Candidate </a:t>
                      </a:r>
                      <a:r>
                        <a:rPr lang="en-IN" dirty="0">
                          <a:effectLst/>
                        </a:rPr>
                        <a:t>Biomarker(s)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N" dirty="0" smtClean="0">
                        <a:effectLst/>
                      </a:endParaRPr>
                    </a:p>
                    <a:p>
                      <a:pPr algn="ctr" fontAlgn="t"/>
                      <a:r>
                        <a:rPr lang="en-IN" dirty="0" smtClean="0">
                          <a:effectLst/>
                        </a:rPr>
                        <a:t>Sensitivity </a:t>
                      </a:r>
                      <a:r>
                        <a:rPr lang="en-IN" dirty="0">
                          <a:effectLst/>
                        </a:rPr>
                        <a:t>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IN" dirty="0" smtClean="0">
                        <a:effectLst/>
                      </a:endParaRPr>
                    </a:p>
                    <a:p>
                      <a:pPr algn="ctr" fontAlgn="t"/>
                      <a:r>
                        <a:rPr lang="en-IN" dirty="0" smtClean="0">
                          <a:effectLst/>
                        </a:rPr>
                        <a:t>Specificity </a:t>
                      </a:r>
                      <a:r>
                        <a:rPr lang="en-IN" dirty="0">
                          <a:effectLst/>
                        </a:rPr>
                        <a:t>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5378"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miR-1825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dirty="0">
                          <a:effectLst/>
                        </a:rPr>
                        <a:t>60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69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5378"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miR-484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80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dirty="0">
                          <a:effectLst/>
                        </a:rPr>
                        <a:t>19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5378"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miR-1825 and miR-484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45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dirty="0">
                          <a:effectLst/>
                        </a:rPr>
                        <a:t>75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5378"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miR-1825/miR-484/PSA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dirty="0">
                          <a:effectLst/>
                        </a:rPr>
                        <a:t>40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81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61911"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PSA (Experimental/Literature)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>
                          <a:effectLst/>
                        </a:rPr>
                        <a:t>90/86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IN" dirty="0" smtClean="0">
                          <a:effectLst/>
                        </a:rPr>
                        <a:t>25/33</a:t>
                      </a:r>
                    </a:p>
                    <a:p>
                      <a:pPr fontAlgn="t"/>
                      <a:endParaRPr lang="en-US" dirty="0" smtClean="0">
                        <a:effectLst/>
                      </a:endParaRPr>
                    </a:p>
                    <a:p>
                      <a:pPr fontAlgn="t"/>
                      <a:endParaRPr lang="en-US" dirty="0" smtClean="0">
                        <a:effectLst/>
                      </a:endParaRPr>
                    </a:p>
                    <a:p>
                      <a:pPr fontAlgn="t"/>
                      <a:endParaRPr lang="en-IN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3648" y="-49924"/>
            <a:ext cx="9144000" cy="106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Diagnostic Utility of miR-1825 and miR-484 for Diagnosing </a:t>
            </a:r>
            <a:r>
              <a:rPr lang="en-IN" sz="2400" b="1" dirty="0" err="1">
                <a:latin typeface="Times New Roman" pitchFamily="18" charset="0"/>
                <a:cs typeface="Times New Roman" pitchFamily="18" charset="0"/>
              </a:rPr>
              <a:t>PCa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943600"/>
            <a:ext cx="9143999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Khanmi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et al,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Cancer 2015 </a:t>
            </a:r>
          </a:p>
        </p:txBody>
      </p:sp>
    </p:spTree>
    <p:extLst>
      <p:ext uri="{BB962C8B-B14F-4D97-AF65-F5344CB8AC3E}">
        <p14:creationId xmlns:p14="http://schemas.microsoft.com/office/powerpoint/2010/main" val="267164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Blood microRNAs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Most of the blood based biomarkers are useful for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prognosis, diagnosis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and effective treatments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miR-141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expression was study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25 metastatic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prostate cancer patients and 25 healthy men. 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Study of 667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miRNAs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expression on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serum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from advanced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PCa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patients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miR-141 showed the greatest differential expression among the other </a:t>
            </a:r>
            <a:r>
              <a:rPr lang="en-IN" sz="2800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0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Their release into the blood was associated with advanced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PCa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as compared to the other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miRNAs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/>
              <a:t>miR-141 had a </a:t>
            </a:r>
            <a:r>
              <a:rPr lang="en-IN" b="1" dirty="0"/>
              <a:t>sensitivity of 78.9% and specificity of 68.8%</a:t>
            </a:r>
            <a:r>
              <a:rPr lang="en-IN" dirty="0"/>
              <a:t> </a:t>
            </a:r>
            <a:r>
              <a:rPr lang="en-IN" dirty="0" smtClean="0"/>
              <a:t>in </a:t>
            </a:r>
            <a:r>
              <a:rPr lang="en-IN" dirty="0"/>
              <a:t>predicting clinical </a:t>
            </a:r>
            <a:r>
              <a:rPr lang="en-IN" dirty="0" smtClean="0"/>
              <a:t>progression 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 marL="0" indent="0" algn="just">
              <a:buNone/>
            </a:pPr>
            <a:endParaRPr lang="da-DK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da-DK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da-DK" sz="2400" dirty="0" smtClean="0">
                <a:latin typeface="Times New Roman" pitchFamily="18" charset="0"/>
                <a:cs typeface="Times New Roman" pitchFamily="18" charset="0"/>
              </a:rPr>
              <a:t>Khanmi K et al, J Cancer, 2015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4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other study</a:t>
            </a:r>
          </a:p>
          <a:p>
            <a:pPr marL="0" indent="0">
              <a:buNone/>
            </a:pPr>
            <a:endParaRPr lang="en-IN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71 patients with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Pca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, 20 with PBH and 60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healthy</a:t>
            </a:r>
          </a:p>
          <a:p>
            <a:pPr marL="0" indent="0">
              <a:buNone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sz="3000" dirty="0">
                <a:latin typeface="Times New Roman" pitchFamily="18" charset="0"/>
                <a:cs typeface="Times New Roman" pitchFamily="18" charset="0"/>
              </a:rPr>
              <a:t>miR-141 was </a:t>
            </a:r>
            <a:r>
              <a:rPr lang="en-IN" sz="3000" dirty="0" err="1">
                <a:latin typeface="Times New Roman" pitchFamily="18" charset="0"/>
                <a:cs typeface="Times New Roman" pitchFamily="18" charset="0"/>
              </a:rPr>
              <a:t>analyzed</a:t>
            </a:r>
            <a:r>
              <a:rPr lang="en-IN" sz="3000" dirty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IN" sz="3000" dirty="0" err="1" smtClean="0">
                <a:latin typeface="Times New Roman" pitchFamily="18" charset="0"/>
                <a:cs typeface="Times New Roman" pitchFamily="18" charset="0"/>
              </a:rPr>
              <a:t>qRT</a:t>
            </a:r>
            <a:r>
              <a:rPr lang="en-IN" sz="3000" dirty="0" smtClean="0">
                <a:latin typeface="Times New Roman" pitchFamily="18" charset="0"/>
                <a:cs typeface="Times New Roman" pitchFamily="18" charset="0"/>
              </a:rPr>
              <a:t>-PCR</a:t>
            </a:r>
          </a:p>
          <a:p>
            <a:pPr marL="0" indent="0">
              <a:buNone/>
            </a:pPr>
            <a:endParaRPr lang="en-IN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% sensitivity and 87.1 specificity </a:t>
            </a:r>
          </a:p>
          <a:p>
            <a:pPr marL="0" indent="0" algn="r"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Zhuo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Li et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al,OncoTargets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and Therapy,2015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2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000" b="1" dirty="0"/>
              <a:t>VIRUS </a:t>
            </a:r>
            <a:r>
              <a:rPr lang="en-IN" sz="3000" b="1" dirty="0" smtClean="0"/>
              <a:t>MICRORNAS </a:t>
            </a:r>
            <a:r>
              <a:rPr lang="en-IN" sz="3000" b="1" dirty="0"/>
              <a:t>AS </a:t>
            </a:r>
            <a:r>
              <a:rPr lang="en-IN" sz="3000" b="1" dirty="0" smtClean="0"/>
              <a:t>BIOMARKER</a:t>
            </a:r>
          </a:p>
          <a:p>
            <a:pPr marL="0" indent="0" algn="ctr">
              <a:buNone/>
            </a:pPr>
            <a:endParaRPr lang="en-IN" sz="3000" b="1" dirty="0" smtClean="0"/>
          </a:p>
          <a:p>
            <a:pPr>
              <a:buFont typeface="Wingdings" pitchFamily="2" charset="2"/>
              <a:buChar char="§"/>
            </a:pPr>
            <a:r>
              <a:rPr lang="en-IN" sz="2800" dirty="0" smtClean="0"/>
              <a:t>Virus </a:t>
            </a:r>
            <a:r>
              <a:rPr lang="en-IN" sz="2800" dirty="0" err="1" smtClean="0"/>
              <a:t>miRNAs</a:t>
            </a:r>
            <a:r>
              <a:rPr lang="en-IN" sz="2800" dirty="0" smtClean="0"/>
              <a:t> </a:t>
            </a:r>
            <a:r>
              <a:rPr lang="en-IN" sz="2800" dirty="0"/>
              <a:t>are used to control the expression of either the host's genes and/ or their </a:t>
            </a:r>
            <a:r>
              <a:rPr lang="en-IN" sz="2800" dirty="0" smtClean="0"/>
              <a:t>own</a:t>
            </a:r>
          </a:p>
          <a:p>
            <a:pPr>
              <a:buFont typeface="Wingdings" pitchFamily="2" charset="2"/>
              <a:buChar char="§"/>
            </a:pPr>
            <a:endParaRPr lang="en-IN" sz="2800" dirty="0" smtClean="0"/>
          </a:p>
          <a:p>
            <a:pPr>
              <a:buFont typeface="Wingdings" pitchFamily="2" charset="2"/>
              <a:buChar char="§"/>
            </a:pPr>
            <a:r>
              <a:rPr lang="en-IN" sz="2800" dirty="0" smtClean="0"/>
              <a:t>The first virus </a:t>
            </a:r>
            <a:r>
              <a:rPr lang="en-IN" sz="2800" dirty="0" err="1"/>
              <a:t>miRNAs</a:t>
            </a:r>
            <a:r>
              <a:rPr lang="en-IN" sz="2800" dirty="0"/>
              <a:t> were found in cells infected with EBV. </a:t>
            </a:r>
            <a:endParaRPr lang="en-IN" sz="2800" dirty="0" smtClean="0"/>
          </a:p>
          <a:p>
            <a:pPr marL="0" indent="0">
              <a:buNone/>
            </a:pPr>
            <a:endParaRPr lang="en-IN" sz="2800" dirty="0"/>
          </a:p>
          <a:p>
            <a:pPr>
              <a:buFont typeface="Wingdings" pitchFamily="2" charset="2"/>
              <a:buChar char="§"/>
            </a:pPr>
            <a:r>
              <a:rPr lang="en-IN" sz="2800" dirty="0" smtClean="0"/>
              <a:t>About </a:t>
            </a:r>
            <a:r>
              <a:rPr lang="en-IN" sz="2800" dirty="0"/>
              <a:t>95 % of virus </a:t>
            </a:r>
            <a:r>
              <a:rPr lang="en-IN" sz="2800" dirty="0" err="1"/>
              <a:t>miRNAs</a:t>
            </a:r>
            <a:r>
              <a:rPr lang="en-IN" sz="2800" dirty="0"/>
              <a:t> </a:t>
            </a:r>
            <a:r>
              <a:rPr lang="en-IN" sz="2800" dirty="0" smtClean="0"/>
              <a:t>known today </a:t>
            </a:r>
            <a:r>
              <a:rPr lang="en-IN" sz="2800" dirty="0"/>
              <a:t>are of herpes virus origin</a:t>
            </a:r>
            <a:endParaRPr lang="en-IN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40179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hsv1-miR-H18 and hsv2- </a:t>
            </a:r>
            <a:r>
              <a:rPr lang="en-IN" b="1" dirty="0" smtClean="0"/>
              <a:t>miR-H9-5p</a:t>
            </a:r>
          </a:p>
          <a:p>
            <a:pPr marL="0" indent="0">
              <a:buNone/>
            </a:pPr>
            <a:endParaRPr lang="en-IN" b="1" dirty="0" smtClean="0"/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In study of 1052 </a:t>
            </a:r>
            <a:r>
              <a:rPr lang="en-IN" dirty="0"/>
              <a:t>urine, 150 serum, and </a:t>
            </a:r>
            <a:r>
              <a:rPr lang="en-IN" dirty="0" smtClean="0"/>
              <a:t>150 prostate </a:t>
            </a:r>
            <a:r>
              <a:rPr lang="en-IN" dirty="0"/>
              <a:t>tissue samples </a:t>
            </a:r>
            <a:r>
              <a:rPr lang="en-IN" dirty="0" smtClean="0"/>
              <a:t>of </a:t>
            </a:r>
            <a:r>
              <a:rPr lang="en-IN" dirty="0" err="1"/>
              <a:t>PCa</a:t>
            </a:r>
            <a:r>
              <a:rPr lang="en-IN" dirty="0"/>
              <a:t> </a:t>
            </a:r>
            <a:r>
              <a:rPr lang="en-IN" dirty="0" smtClean="0"/>
              <a:t>patients </a:t>
            </a:r>
            <a:r>
              <a:rPr lang="en-IN" sz="2600" dirty="0" smtClean="0"/>
              <a:t>(Yun et al, 2015)</a:t>
            </a:r>
            <a:endParaRPr lang="en-IN" sz="2600" dirty="0" smtClean="0"/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Virus </a:t>
            </a:r>
            <a:r>
              <a:rPr lang="en-US" dirty="0" err="1" smtClean="0"/>
              <a:t>miRNAs</a:t>
            </a:r>
            <a:r>
              <a:rPr lang="en-US" dirty="0" smtClean="0"/>
              <a:t> was </a:t>
            </a:r>
            <a:r>
              <a:rPr lang="en-IN" dirty="0" smtClean="0"/>
              <a:t>overexpression in urine </a:t>
            </a:r>
            <a:r>
              <a:rPr lang="en-IN" dirty="0"/>
              <a:t>samples </a:t>
            </a:r>
            <a:r>
              <a:rPr lang="en-IN" dirty="0" smtClean="0"/>
              <a:t>compared to </a:t>
            </a:r>
            <a:r>
              <a:rPr lang="en-IN" dirty="0"/>
              <a:t>control </a:t>
            </a:r>
            <a:r>
              <a:rPr lang="en-IN" dirty="0" smtClean="0"/>
              <a:t>subjects</a:t>
            </a:r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hsv1-miR-H18 </a:t>
            </a:r>
            <a:r>
              <a:rPr lang="en-IN" dirty="0"/>
              <a:t>and hsv2- miR-H9-5p </a:t>
            </a:r>
            <a:r>
              <a:rPr lang="en-IN" dirty="0" smtClean="0"/>
              <a:t>was abled to detected </a:t>
            </a:r>
            <a:r>
              <a:rPr lang="en-IN" dirty="0"/>
              <a:t>in urine samples 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Better </a:t>
            </a:r>
            <a:r>
              <a:rPr lang="en-IN" dirty="0" smtClean="0"/>
              <a:t>diagnostic </a:t>
            </a:r>
            <a:r>
              <a:rPr lang="en-IN" dirty="0"/>
              <a:t>biomarker performance than </a:t>
            </a:r>
            <a:r>
              <a:rPr lang="en-IN" dirty="0" err="1"/>
              <a:t>tPSA</a:t>
            </a:r>
            <a:r>
              <a:rPr lang="en-IN" dirty="0"/>
              <a:t> </a:t>
            </a:r>
            <a:r>
              <a:rPr lang="en-IN" dirty="0" smtClean="0"/>
              <a:t>levels in prostate cancer patient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7009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0678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Summary</a:t>
            </a:r>
            <a:endParaRPr lang="en-US" b="1" dirty="0" smtClean="0"/>
          </a:p>
          <a:p>
            <a:pPr marL="0" indent="0" algn="ctr">
              <a:buNone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IN" dirty="0" smtClean="0"/>
              <a:t>MicroRNAs shown the potential biomarker </a:t>
            </a:r>
            <a:r>
              <a:rPr lang="en-IN" dirty="0"/>
              <a:t>in prostate </a:t>
            </a:r>
            <a:r>
              <a:rPr lang="en-IN" dirty="0" smtClean="0"/>
              <a:t>cancer</a:t>
            </a:r>
          </a:p>
          <a:p>
            <a:pPr marL="0" indent="0">
              <a:buNone/>
            </a:pPr>
            <a:endParaRPr lang="en-IN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ea typeface="ＭＳ Ｐゴシック" pitchFamily="34" charset="-128"/>
              </a:rPr>
              <a:t>MiRNAs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>
                <a:ea typeface="ＭＳ Ｐゴシック" pitchFamily="34" charset="-128"/>
              </a:rPr>
              <a:t>are </a:t>
            </a:r>
            <a:r>
              <a:rPr lang="en-US" dirty="0" smtClean="0">
                <a:ea typeface="ＭＳ Ｐゴシック" pitchFamily="34" charset="-128"/>
              </a:rPr>
              <a:t>testable/detectable </a:t>
            </a:r>
            <a:r>
              <a:rPr lang="en-US" dirty="0">
                <a:ea typeface="ＭＳ Ｐゴシック" pitchFamily="34" charset="-128"/>
              </a:rPr>
              <a:t>in the urine, </a:t>
            </a:r>
            <a:r>
              <a:rPr lang="en-US" dirty="0" smtClean="0">
                <a:ea typeface="ＭＳ Ｐゴシック" pitchFamily="34" charset="-128"/>
              </a:rPr>
              <a:t>blood</a:t>
            </a:r>
            <a:endParaRPr lang="en-US" dirty="0">
              <a:ea typeface="ＭＳ Ｐゴシック" pitchFamily="34" charset="-128"/>
            </a:endParaRPr>
          </a:p>
          <a:p>
            <a:pPr marL="0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ea typeface="ＭＳ Ｐゴシック" pitchFamily="34" charset="-128"/>
              </a:rPr>
              <a:t>Further </a:t>
            </a:r>
            <a:r>
              <a:rPr lang="en-US" dirty="0">
                <a:ea typeface="ＭＳ Ｐゴシック" pitchFamily="34" charset="-128"/>
              </a:rPr>
              <a:t>validation of these </a:t>
            </a:r>
            <a:r>
              <a:rPr lang="en-US" dirty="0" err="1" smtClean="0">
                <a:ea typeface="ＭＳ Ｐゴシック" pitchFamily="34" charset="-128"/>
              </a:rPr>
              <a:t>miRNAs</a:t>
            </a:r>
            <a:r>
              <a:rPr lang="en-US" dirty="0" smtClean="0">
                <a:ea typeface="ＭＳ Ｐゴシック" pitchFamily="34" charset="-128"/>
              </a:rPr>
              <a:t> based biomarkers </a:t>
            </a:r>
            <a:r>
              <a:rPr lang="en-US" dirty="0">
                <a:ea typeface="ＭＳ Ｐゴシック" pitchFamily="34" charset="-128"/>
              </a:rPr>
              <a:t>and research into potential therapeutic targets is needed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81239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smtClean="0"/>
              <a:t>Acknowledgement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Rev. Dr. S.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Ignacimuthu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S. J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ERI, Loyola College, Chennai, India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Dr. G.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Pailraj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ERI, Loyola College, Chennai, India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Arnab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Sen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ICAR Research complex for NEH Region,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Shillong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India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Dr. Stephen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Sailo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NEIGRIHMS,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Shillong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India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66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767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1272</Words>
  <Application>Microsoft Office PowerPoint</Application>
  <PresentationFormat>On-screen Show (4:3)</PresentationFormat>
  <Paragraphs>234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MicroRNA—a small non-coding RNA: An efficient biomarker for prostate cancer Khanmi Kasomva, Ph.D. Research Scholar, Biotechnology &amp; Molecular Biology Unit,  ERI, Loyola College Chennai, Inida.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Detection of prostate Cancer  Digital rectal exam (DRE)- Prostate- Specific Antigen(PSA Biopsy via transrectal ultrasound (TRUS)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MicroRNA—a small non-coding RNA: An efficient biomarker for prostate cancer   Khanmi Kasomva, Ph.D Research Scholar, Biotechnology &amp; Molecular Biology Unit,  ERI, Loyola College, Chennai, Inida.</dc:title>
  <dc:creator>pp</dc:creator>
  <cp:lastModifiedBy>pp</cp:lastModifiedBy>
  <cp:revision>128</cp:revision>
  <dcterms:created xsi:type="dcterms:W3CDTF">2006-08-16T00:00:00Z</dcterms:created>
  <dcterms:modified xsi:type="dcterms:W3CDTF">2016-08-16T14:11:44Z</dcterms:modified>
</cp:coreProperties>
</file>