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1"/>
  </p:notesMasterIdLst>
  <p:sldIdLst>
    <p:sldId id="256" r:id="rId2"/>
    <p:sldId id="257" r:id="rId3"/>
    <p:sldId id="267" r:id="rId4"/>
    <p:sldId id="329" r:id="rId5"/>
    <p:sldId id="268" r:id="rId6"/>
    <p:sldId id="330" r:id="rId7"/>
    <p:sldId id="277" r:id="rId8"/>
    <p:sldId id="281" r:id="rId9"/>
    <p:sldId id="282" r:id="rId10"/>
    <p:sldId id="300" r:id="rId11"/>
    <p:sldId id="332" r:id="rId12"/>
    <p:sldId id="331" r:id="rId13"/>
    <p:sldId id="286" r:id="rId14"/>
    <p:sldId id="295" r:id="rId15"/>
    <p:sldId id="288" r:id="rId16"/>
    <p:sldId id="301" r:id="rId17"/>
    <p:sldId id="302" r:id="rId18"/>
    <p:sldId id="303" r:id="rId19"/>
    <p:sldId id="310" r:id="rId20"/>
    <p:sldId id="314" r:id="rId21"/>
    <p:sldId id="315" r:id="rId22"/>
    <p:sldId id="316" r:id="rId23"/>
    <p:sldId id="317" r:id="rId24"/>
    <p:sldId id="324" r:id="rId25"/>
    <p:sldId id="325" r:id="rId26"/>
    <p:sldId id="333" r:id="rId27"/>
    <p:sldId id="334" r:id="rId28"/>
    <p:sldId id="290" r:id="rId29"/>
    <p:sldId id="328" r:id="rId30"/>
  </p:sldIdLst>
  <p:sldSz cx="9144000" cy="6858000" type="screen4x3"/>
  <p:notesSz cx="6858000" cy="93138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506" y="-1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ocuments\KHALID%20ANALYSI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ocuments\KHALID%20ANALYSI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smooth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MCC 101</c:v>
                </c:pt>
              </c:strCache>
            </c:strRef>
          </c:tx>
          <c:xVal>
            <c:numRef>
              <c:f>Sheet1!$A$2:$A$7</c:f>
              <c:numCache>
                <c:formatCode>General</c:formatCode>
                <c:ptCount val="6"/>
                <c:pt idx="0">
                  <c:v>1.45</c:v>
                </c:pt>
                <c:pt idx="1">
                  <c:v>1.75</c:v>
                </c:pt>
                <c:pt idx="2">
                  <c:v>1.93</c:v>
                </c:pt>
                <c:pt idx="3">
                  <c:v>2.0499999999999998</c:v>
                </c:pt>
                <c:pt idx="4">
                  <c:v>2.15</c:v>
                </c:pt>
                <c:pt idx="5">
                  <c:v>2.23</c:v>
                </c:pt>
              </c:numCache>
            </c:numRef>
          </c:xVal>
          <c:yVal>
            <c:numRef>
              <c:f>Sheet1!$B$2:$B$7</c:f>
              <c:numCache>
                <c:formatCode>General</c:formatCode>
                <c:ptCount val="6"/>
                <c:pt idx="0">
                  <c:v>1.0900000000000001</c:v>
                </c:pt>
                <c:pt idx="1">
                  <c:v>1.25</c:v>
                </c:pt>
                <c:pt idx="2">
                  <c:v>1.28</c:v>
                </c:pt>
                <c:pt idx="3">
                  <c:v>1.35</c:v>
                </c:pt>
                <c:pt idx="4">
                  <c:v>1.79</c:v>
                </c:pt>
                <c:pt idx="5">
                  <c:v>1.92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PPE</c:v>
                </c:pt>
              </c:strCache>
            </c:strRef>
          </c:tx>
          <c:xVal>
            <c:numRef>
              <c:f>Sheet1!$A$2:$A$7</c:f>
              <c:numCache>
                <c:formatCode>General</c:formatCode>
                <c:ptCount val="6"/>
                <c:pt idx="0">
                  <c:v>1.45</c:v>
                </c:pt>
                <c:pt idx="1">
                  <c:v>1.75</c:v>
                </c:pt>
                <c:pt idx="2">
                  <c:v>1.93</c:v>
                </c:pt>
                <c:pt idx="3">
                  <c:v>2.0499999999999998</c:v>
                </c:pt>
                <c:pt idx="4">
                  <c:v>2.15</c:v>
                </c:pt>
                <c:pt idx="5">
                  <c:v>2.23</c:v>
                </c:pt>
              </c:numCache>
            </c:numRef>
          </c:xVal>
          <c:yVal>
            <c:numRef>
              <c:f>Sheet1!$C$2:$C$7</c:f>
              <c:numCache>
                <c:formatCode>General</c:formatCode>
                <c:ptCount val="6"/>
                <c:pt idx="0">
                  <c:v>1.25</c:v>
                </c:pt>
                <c:pt idx="1">
                  <c:v>1.28</c:v>
                </c:pt>
                <c:pt idx="2">
                  <c:v>1.35</c:v>
                </c:pt>
                <c:pt idx="3">
                  <c:v>1.47</c:v>
                </c:pt>
                <c:pt idx="4">
                  <c:v>1.47</c:v>
                </c:pt>
                <c:pt idx="5">
                  <c:v>1.67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PPS</c:v>
                </c:pt>
              </c:strCache>
            </c:strRef>
          </c:tx>
          <c:xVal>
            <c:numRef>
              <c:f>Sheet1!$A$2:$A$7</c:f>
              <c:numCache>
                <c:formatCode>General</c:formatCode>
                <c:ptCount val="6"/>
                <c:pt idx="0">
                  <c:v>1.45</c:v>
                </c:pt>
                <c:pt idx="1">
                  <c:v>1.75</c:v>
                </c:pt>
                <c:pt idx="2">
                  <c:v>1.93</c:v>
                </c:pt>
                <c:pt idx="3">
                  <c:v>2.0499999999999998</c:v>
                </c:pt>
                <c:pt idx="4">
                  <c:v>2.15</c:v>
                </c:pt>
                <c:pt idx="5">
                  <c:v>2.23</c:v>
                </c:pt>
              </c:numCache>
            </c:numRef>
          </c:xVal>
          <c:yVal>
            <c:numRef>
              <c:f>Sheet1!$D$2:$D$7</c:f>
              <c:numCache>
                <c:formatCode>General</c:formatCode>
                <c:ptCount val="6"/>
                <c:pt idx="0">
                  <c:v>1.19</c:v>
                </c:pt>
                <c:pt idx="1">
                  <c:v>1.25</c:v>
                </c:pt>
                <c:pt idx="2">
                  <c:v>1.28</c:v>
                </c:pt>
                <c:pt idx="3">
                  <c:v>1.43</c:v>
                </c:pt>
                <c:pt idx="4">
                  <c:v>1.47</c:v>
                </c:pt>
                <c:pt idx="5">
                  <c:v>1.61</c:v>
                </c:pt>
              </c:numCache>
            </c:numRef>
          </c:yVal>
          <c:smooth val="1"/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APS</c:v>
                </c:pt>
              </c:strCache>
            </c:strRef>
          </c:tx>
          <c:xVal>
            <c:numRef>
              <c:f>Sheet1!$A$2:$A$7</c:f>
              <c:numCache>
                <c:formatCode>General</c:formatCode>
                <c:ptCount val="6"/>
                <c:pt idx="0">
                  <c:v>1.45</c:v>
                </c:pt>
                <c:pt idx="1">
                  <c:v>1.75</c:v>
                </c:pt>
                <c:pt idx="2">
                  <c:v>1.93</c:v>
                </c:pt>
                <c:pt idx="3">
                  <c:v>2.0499999999999998</c:v>
                </c:pt>
                <c:pt idx="4">
                  <c:v>2.15</c:v>
                </c:pt>
                <c:pt idx="5">
                  <c:v>2.23</c:v>
                </c:pt>
              </c:numCache>
            </c:numRef>
          </c:xVal>
          <c:yVal>
            <c:numRef>
              <c:f>Sheet1!$E$2:$E$7</c:f>
              <c:numCache>
                <c:formatCode>General</c:formatCode>
                <c:ptCount val="6"/>
                <c:pt idx="0">
                  <c:v>1.22</c:v>
                </c:pt>
                <c:pt idx="1">
                  <c:v>1.28</c:v>
                </c:pt>
                <c:pt idx="2">
                  <c:v>1.39</c:v>
                </c:pt>
                <c:pt idx="3">
                  <c:v>1.47</c:v>
                </c:pt>
                <c:pt idx="4">
                  <c:v>1.61</c:v>
                </c:pt>
                <c:pt idx="5">
                  <c:v>1.67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3687424"/>
        <c:axId val="33693696"/>
      </c:scatterChart>
      <c:valAx>
        <c:axId val="33687424"/>
        <c:scaling>
          <c:orientation val="minMax"/>
          <c:min val="1.4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>
                    <a:latin typeface="Times New Roman" pitchFamily="18" charset="0"/>
                    <a:cs typeface="Times New Roman" pitchFamily="18" charset="0"/>
                  </a:rPr>
                  <a:t>Log</a:t>
                </a:r>
                <a:r>
                  <a:rPr lang="en-US" baseline="0">
                    <a:latin typeface="Times New Roman" pitchFamily="18" charset="0"/>
                    <a:cs typeface="Times New Roman" pitchFamily="18" charset="0"/>
                  </a:rPr>
                  <a:t> Compaction Pressure (MN/m</a:t>
                </a:r>
                <a:r>
                  <a:rPr lang="en-US" baseline="30000"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en-US" baseline="0"/>
                  <a:t>)</a:t>
                </a:r>
                <a:endParaRPr lang="en-US"/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33693696"/>
        <c:crosses val="autoZero"/>
        <c:crossBetween val="midCat"/>
      </c:valAx>
      <c:valAx>
        <c:axId val="33693696"/>
        <c:scaling>
          <c:orientation val="minMax"/>
          <c:min val="1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b="1">
                    <a:latin typeface="Times New Roman" pitchFamily="18" charset="0"/>
                    <a:cs typeface="Times New Roman" pitchFamily="18" charset="0"/>
                  </a:rPr>
                  <a:t>Tablet Compact</a:t>
                </a:r>
                <a:r>
                  <a:rPr lang="en-US" b="1" baseline="0">
                    <a:latin typeface="Times New Roman" pitchFamily="18" charset="0"/>
                    <a:cs typeface="Times New Roman" pitchFamily="18" charset="0"/>
                  </a:rPr>
                  <a:t> Density (g/cm</a:t>
                </a:r>
                <a:r>
                  <a:rPr lang="en-US" b="1" baseline="30000">
                    <a:latin typeface="Times New Roman" pitchFamily="18" charset="0"/>
                    <a:cs typeface="Times New Roman" pitchFamily="18" charset="0"/>
                  </a:rPr>
                  <a:t>3</a:t>
                </a:r>
                <a:r>
                  <a:rPr lang="en-US" b="1" baseline="0">
                    <a:latin typeface="Times New Roman" pitchFamily="18" charset="0"/>
                    <a:cs typeface="Times New Roman" pitchFamily="18" charset="0"/>
                  </a:rPr>
                  <a:t>)</a:t>
                </a:r>
                <a:endParaRPr lang="en-US" b="1" baseline="30000">
                  <a:latin typeface="Times New Roman" pitchFamily="18" charset="0"/>
                  <a:cs typeface="Times New Roman" pitchFamily="18" charset="0"/>
                </a:endParaRP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33687424"/>
        <c:crosses val="autoZero"/>
        <c:crossBetween val="midCat"/>
      </c:valAx>
    </c:plotArea>
    <c:legend>
      <c:legendPos val="r"/>
      <c:layout/>
      <c:overlay val="0"/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smoothMarker"/>
        <c:varyColors val="0"/>
        <c:ser>
          <c:idx val="0"/>
          <c:order val="0"/>
          <c:tx>
            <c:strRef>
              <c:f>Sheet8!$B$1</c:f>
              <c:strCache>
                <c:ptCount val="1"/>
                <c:pt idx="0">
                  <c:v>MCC 101+MET</c:v>
                </c:pt>
              </c:strCache>
            </c:strRef>
          </c:tx>
          <c:xVal>
            <c:numRef>
              <c:f>Sheet8!$A$2:$A$15</c:f>
              <c:numCache>
                <c:formatCode>General</c:formatCode>
                <c:ptCount val="14"/>
                <c:pt idx="0">
                  <c:v>0.3</c:v>
                </c:pt>
                <c:pt idx="1">
                  <c:v>1</c:v>
                </c:pt>
                <c:pt idx="2">
                  <c:v>1.3</c:v>
                </c:pt>
                <c:pt idx="3">
                  <c:v>2</c:v>
                </c:pt>
                <c:pt idx="4">
                  <c:v>3</c:v>
                </c:pt>
                <c:pt idx="5">
                  <c:v>4</c:v>
                </c:pt>
                <c:pt idx="6">
                  <c:v>5</c:v>
                </c:pt>
                <c:pt idx="7">
                  <c:v>10</c:v>
                </c:pt>
                <c:pt idx="8">
                  <c:v>15</c:v>
                </c:pt>
                <c:pt idx="9">
                  <c:v>20</c:v>
                </c:pt>
                <c:pt idx="10">
                  <c:v>25</c:v>
                </c:pt>
                <c:pt idx="11">
                  <c:v>30</c:v>
                </c:pt>
                <c:pt idx="12">
                  <c:v>45</c:v>
                </c:pt>
                <c:pt idx="13">
                  <c:v>60</c:v>
                </c:pt>
              </c:numCache>
            </c:numRef>
          </c:xVal>
          <c:yVal>
            <c:numRef>
              <c:f>Sheet8!$B$2:$B$15</c:f>
              <c:numCache>
                <c:formatCode>General</c:formatCode>
                <c:ptCount val="14"/>
                <c:pt idx="6">
                  <c:v>27.36</c:v>
                </c:pt>
                <c:pt idx="7">
                  <c:v>27.38</c:v>
                </c:pt>
                <c:pt idx="8">
                  <c:v>27.66</c:v>
                </c:pt>
                <c:pt idx="9">
                  <c:v>28.02</c:v>
                </c:pt>
                <c:pt idx="10">
                  <c:v>28.06</c:v>
                </c:pt>
                <c:pt idx="11">
                  <c:v>29.67</c:v>
                </c:pt>
                <c:pt idx="12">
                  <c:v>29.76</c:v>
                </c:pt>
                <c:pt idx="13">
                  <c:v>29.85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Sheet8!$C$1</c:f>
              <c:strCache>
                <c:ptCount val="1"/>
                <c:pt idx="0">
                  <c:v>PPE+MET</c:v>
                </c:pt>
              </c:strCache>
            </c:strRef>
          </c:tx>
          <c:xVal>
            <c:numRef>
              <c:f>Sheet8!$A$2:$A$15</c:f>
              <c:numCache>
                <c:formatCode>General</c:formatCode>
                <c:ptCount val="14"/>
                <c:pt idx="0">
                  <c:v>0.3</c:v>
                </c:pt>
                <c:pt idx="1">
                  <c:v>1</c:v>
                </c:pt>
                <c:pt idx="2">
                  <c:v>1.3</c:v>
                </c:pt>
                <c:pt idx="3">
                  <c:v>2</c:v>
                </c:pt>
                <c:pt idx="4">
                  <c:v>3</c:v>
                </c:pt>
                <c:pt idx="5">
                  <c:v>4</c:v>
                </c:pt>
                <c:pt idx="6">
                  <c:v>5</c:v>
                </c:pt>
                <c:pt idx="7">
                  <c:v>10</c:v>
                </c:pt>
                <c:pt idx="8">
                  <c:v>15</c:v>
                </c:pt>
                <c:pt idx="9">
                  <c:v>20</c:v>
                </c:pt>
                <c:pt idx="10">
                  <c:v>25</c:v>
                </c:pt>
                <c:pt idx="11">
                  <c:v>30</c:v>
                </c:pt>
                <c:pt idx="12">
                  <c:v>45</c:v>
                </c:pt>
                <c:pt idx="13">
                  <c:v>60</c:v>
                </c:pt>
              </c:numCache>
            </c:numRef>
          </c:xVal>
          <c:yVal>
            <c:numRef>
              <c:f>Sheet8!$C$2:$C$15</c:f>
              <c:numCache>
                <c:formatCode>General</c:formatCode>
                <c:ptCount val="14"/>
                <c:pt idx="6">
                  <c:v>24.48</c:v>
                </c:pt>
                <c:pt idx="7">
                  <c:v>26.87</c:v>
                </c:pt>
                <c:pt idx="8">
                  <c:v>28.4</c:v>
                </c:pt>
                <c:pt idx="9">
                  <c:v>29.28</c:v>
                </c:pt>
                <c:pt idx="10">
                  <c:v>31.19</c:v>
                </c:pt>
                <c:pt idx="11">
                  <c:v>37.78</c:v>
                </c:pt>
                <c:pt idx="12">
                  <c:v>63.18</c:v>
                </c:pt>
                <c:pt idx="13">
                  <c:v>94.15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Sheet8!$D$1</c:f>
              <c:strCache>
                <c:ptCount val="1"/>
                <c:pt idx="0">
                  <c:v>PPS+MET</c:v>
                </c:pt>
              </c:strCache>
            </c:strRef>
          </c:tx>
          <c:xVal>
            <c:numRef>
              <c:f>Sheet8!$A$2:$A$15</c:f>
              <c:numCache>
                <c:formatCode>General</c:formatCode>
                <c:ptCount val="14"/>
                <c:pt idx="0">
                  <c:v>0.3</c:v>
                </c:pt>
                <c:pt idx="1">
                  <c:v>1</c:v>
                </c:pt>
                <c:pt idx="2">
                  <c:v>1.3</c:v>
                </c:pt>
                <c:pt idx="3">
                  <c:v>2</c:v>
                </c:pt>
                <c:pt idx="4">
                  <c:v>3</c:v>
                </c:pt>
                <c:pt idx="5">
                  <c:v>4</c:v>
                </c:pt>
                <c:pt idx="6">
                  <c:v>5</c:v>
                </c:pt>
                <c:pt idx="7">
                  <c:v>10</c:v>
                </c:pt>
                <c:pt idx="8">
                  <c:v>15</c:v>
                </c:pt>
                <c:pt idx="9">
                  <c:v>20</c:v>
                </c:pt>
                <c:pt idx="10">
                  <c:v>25</c:v>
                </c:pt>
                <c:pt idx="11">
                  <c:v>30</c:v>
                </c:pt>
                <c:pt idx="12">
                  <c:v>45</c:v>
                </c:pt>
                <c:pt idx="13">
                  <c:v>60</c:v>
                </c:pt>
              </c:numCache>
            </c:numRef>
          </c:xVal>
          <c:yVal>
            <c:numRef>
              <c:f>Sheet8!$D$2:$D$15</c:f>
              <c:numCache>
                <c:formatCode>General</c:formatCode>
                <c:ptCount val="14"/>
                <c:pt idx="0">
                  <c:v>17.63</c:v>
                </c:pt>
                <c:pt idx="1">
                  <c:v>25.62</c:v>
                </c:pt>
                <c:pt idx="2">
                  <c:v>27.61</c:v>
                </c:pt>
                <c:pt idx="3">
                  <c:v>37.630000000000003</c:v>
                </c:pt>
                <c:pt idx="4">
                  <c:v>78.13</c:v>
                </c:pt>
                <c:pt idx="5">
                  <c:v>92.99</c:v>
                </c:pt>
                <c:pt idx="6">
                  <c:v>94.78</c:v>
                </c:pt>
                <c:pt idx="7">
                  <c:v>95.01</c:v>
                </c:pt>
              </c:numCache>
            </c:numRef>
          </c:yVal>
          <c:smooth val="1"/>
        </c:ser>
        <c:ser>
          <c:idx val="3"/>
          <c:order val="3"/>
          <c:tx>
            <c:strRef>
              <c:f>Sheet8!$E$1</c:f>
              <c:strCache>
                <c:ptCount val="1"/>
                <c:pt idx="0">
                  <c:v>APS+MET</c:v>
                </c:pt>
              </c:strCache>
            </c:strRef>
          </c:tx>
          <c:xVal>
            <c:numRef>
              <c:f>Sheet8!$A$2:$A$15</c:f>
              <c:numCache>
                <c:formatCode>General</c:formatCode>
                <c:ptCount val="14"/>
                <c:pt idx="0">
                  <c:v>0.3</c:v>
                </c:pt>
                <c:pt idx="1">
                  <c:v>1</c:v>
                </c:pt>
                <c:pt idx="2">
                  <c:v>1.3</c:v>
                </c:pt>
                <c:pt idx="3">
                  <c:v>2</c:v>
                </c:pt>
                <c:pt idx="4">
                  <c:v>3</c:v>
                </c:pt>
                <c:pt idx="5">
                  <c:v>4</c:v>
                </c:pt>
                <c:pt idx="6">
                  <c:v>5</c:v>
                </c:pt>
                <c:pt idx="7">
                  <c:v>10</c:v>
                </c:pt>
                <c:pt idx="8">
                  <c:v>15</c:v>
                </c:pt>
                <c:pt idx="9">
                  <c:v>20</c:v>
                </c:pt>
                <c:pt idx="10">
                  <c:v>25</c:v>
                </c:pt>
                <c:pt idx="11">
                  <c:v>30</c:v>
                </c:pt>
                <c:pt idx="12">
                  <c:v>45</c:v>
                </c:pt>
                <c:pt idx="13">
                  <c:v>60</c:v>
                </c:pt>
              </c:numCache>
            </c:numRef>
          </c:xVal>
          <c:yVal>
            <c:numRef>
              <c:f>Sheet8!$E$2:$E$15</c:f>
              <c:numCache>
                <c:formatCode>General</c:formatCode>
                <c:ptCount val="14"/>
                <c:pt idx="0">
                  <c:v>25.97</c:v>
                </c:pt>
                <c:pt idx="1">
                  <c:v>27.85</c:v>
                </c:pt>
                <c:pt idx="2">
                  <c:v>31.09</c:v>
                </c:pt>
                <c:pt idx="3">
                  <c:v>31.18</c:v>
                </c:pt>
                <c:pt idx="4">
                  <c:v>32.299999999999997</c:v>
                </c:pt>
                <c:pt idx="5">
                  <c:v>67.28</c:v>
                </c:pt>
                <c:pt idx="6">
                  <c:v>89.12</c:v>
                </c:pt>
                <c:pt idx="7">
                  <c:v>91.17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3730560"/>
        <c:axId val="33732480"/>
      </c:scatterChart>
      <c:valAx>
        <c:axId val="3373056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2000" dirty="0">
                    <a:latin typeface="Times New Roman" pitchFamily="18" charset="0"/>
                    <a:cs typeface="Times New Roman" pitchFamily="18" charset="0"/>
                  </a:rPr>
                  <a:t>Time</a:t>
                </a:r>
                <a:r>
                  <a:rPr lang="en-US" sz="2000" baseline="0" dirty="0">
                    <a:latin typeface="Times New Roman" pitchFamily="18" charset="0"/>
                    <a:cs typeface="Times New Roman" pitchFamily="18" charset="0"/>
                  </a:rPr>
                  <a:t> (min)</a:t>
                </a:r>
                <a:endParaRPr lang="en-US" sz="2000" dirty="0">
                  <a:latin typeface="Times New Roman" pitchFamily="18" charset="0"/>
                  <a:cs typeface="Times New Roman" pitchFamily="18" charset="0"/>
                </a:endParaRP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33732480"/>
        <c:crosses val="autoZero"/>
        <c:crossBetween val="midCat"/>
      </c:valAx>
      <c:valAx>
        <c:axId val="33732480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2000" b="1" dirty="0">
                    <a:latin typeface="Times New Roman" pitchFamily="18" charset="0"/>
                    <a:cs typeface="Times New Roman" pitchFamily="18" charset="0"/>
                  </a:rPr>
                  <a:t>% Drug </a:t>
                </a:r>
                <a:r>
                  <a:rPr lang="en-US" sz="2000" b="1" dirty="0" smtClean="0">
                    <a:latin typeface="Times New Roman" pitchFamily="18" charset="0"/>
                    <a:cs typeface="Times New Roman" pitchFamily="18" charset="0"/>
                  </a:rPr>
                  <a:t>release</a:t>
                </a:r>
                <a:endParaRPr lang="en-US" sz="2000" b="1" dirty="0">
                  <a:latin typeface="Times New Roman" pitchFamily="18" charset="0"/>
                  <a:cs typeface="Times New Roman" pitchFamily="18" charset="0"/>
                </a:endParaRP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33730560"/>
        <c:crosses val="autoZero"/>
        <c:crossBetween val="midCat"/>
      </c:valAx>
    </c:plotArea>
    <c:legend>
      <c:legendPos val="r"/>
      <c:layout/>
      <c:overlay val="0"/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1F57CF-6553-48E5-84FB-BA274402CCF4}" type="datetimeFigureOut">
              <a:rPr lang="en-US" smtClean="0"/>
              <a:t>2/29/2016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1725" y="698500"/>
            <a:ext cx="4654550" cy="3492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24085"/>
            <a:ext cx="5486400" cy="41912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6553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46553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5034C2-4606-4CF5-A1C7-23826212FA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6010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6A2E3-E239-48FB-9AEE-9865B6968B8C}" type="datetime1">
              <a:rPr lang="en-US" smtClean="0"/>
              <a:t>2/29/2016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Bayero University, Nigeria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F3E59-6ADC-43D5-8CEA-FDABE72FD766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94E58-713B-4817-858D-7583CAD01A4A}" type="datetime1">
              <a:rPr lang="en-US" smtClean="0"/>
              <a:t>2/29/2016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Bayero University, Nigeria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F3E59-6ADC-43D5-8CEA-FDABE72FD76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F369A-15D5-43AE-A0C8-D1DE5BA6281A}" type="datetime1">
              <a:rPr lang="en-US" smtClean="0"/>
              <a:t>2/29/2016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Bayero University, Nigeria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F3E59-6ADC-43D5-8CEA-FDABE72FD766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C5230-EDCE-47BF-8A89-D6D1C5759A41}" type="datetime1">
              <a:rPr lang="en-US" smtClean="0"/>
              <a:t>2/29/2016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Bayero University, Nigeria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F3E59-6ADC-43D5-8CEA-FDABE72FD76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F6316-78D3-44D1-9F1B-0E4CDFADA068}" type="datetime1">
              <a:rPr lang="en-US" smtClean="0"/>
              <a:t>2/29/2016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Bayero University, Nigeria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F3E59-6ADC-43D5-8CEA-FDABE72FD766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FD613-8633-4D0A-A4B8-32BE634DF1B3}" type="datetime1">
              <a:rPr lang="en-US" smtClean="0"/>
              <a:t>2/29/2016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Bayero University, Nigeria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F3E59-6ADC-43D5-8CEA-FDABE72FD76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74A96-2CD7-45D7-A003-B0A55E16C6C4}" type="datetime1">
              <a:rPr lang="en-US" smtClean="0"/>
              <a:t>2/29/2016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Bayero University, Nigeria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F3E59-6ADC-43D5-8CEA-FDABE72FD76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29DF7-07A4-4C15-9959-5B61B91351C4}" type="datetime1">
              <a:rPr lang="en-US" smtClean="0"/>
              <a:t>2/29/2016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Bayero University, Nigeria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F3E59-6ADC-43D5-8CEA-FDABE72FD766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4F4CB-9B86-4894-99FF-0FC16F8920B4}" type="datetime1">
              <a:rPr lang="en-US" smtClean="0"/>
              <a:t>2/29/2016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Bayero University, Nigeria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F3E59-6ADC-43D5-8CEA-FDABE72FD76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00039-D630-4704-99A6-54A310EDF41A}" type="datetime1">
              <a:rPr lang="en-US" smtClean="0"/>
              <a:t>2/29/2016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Bayero University, Nigeria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F3E59-6ADC-43D5-8CEA-FDABE72FD76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43C7C-2C4D-4460-91B2-29B79D53CE0B}" type="datetime1">
              <a:rPr lang="en-US" smtClean="0"/>
              <a:t>2/29/2016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Bayero University, Nigeria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F3E59-6ADC-43D5-8CEA-FDABE72FD76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975B343C-2C13-4964-A049-D9AF14D275BB}" type="datetime1">
              <a:rPr lang="en-US" smtClean="0"/>
              <a:t>2/29/2016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Bayero University, Nigeria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396F3E59-6ADC-43D5-8CEA-FDABE72FD76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1"/>
            <a:ext cx="7772400" cy="1676399"/>
          </a:xfrm>
        </p:spPr>
        <p:txBody>
          <a:bodyPr>
            <a:noAutofit/>
          </a:bodyPr>
          <a:lstStyle/>
          <a:p>
            <a:r>
              <a:rPr lang="en-US" sz="2400" b="1" cap="none" dirty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2400" b="1" cap="none" dirty="0" smtClean="0">
                <a:latin typeface="Times New Roman" pitchFamily="18" charset="0"/>
                <a:cs typeface="Times New Roman" pitchFamily="18" charset="0"/>
              </a:rPr>
              <a:t>valuation of Filler/Binder </a:t>
            </a:r>
            <a:r>
              <a:rPr lang="en-US" sz="2400" b="1" cap="none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400" b="1" cap="none" dirty="0" smtClean="0">
                <a:latin typeface="Times New Roman" pitchFamily="18" charset="0"/>
                <a:cs typeface="Times New Roman" pitchFamily="18" charset="0"/>
              </a:rPr>
              <a:t>roperties of Modified </a:t>
            </a:r>
            <a:r>
              <a:rPr lang="en-US" sz="2400" b="1" cap="none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400" b="1" cap="none" dirty="0" smtClean="0">
                <a:latin typeface="Times New Roman" pitchFamily="18" charset="0"/>
                <a:cs typeface="Times New Roman" pitchFamily="18" charset="0"/>
              </a:rPr>
              <a:t>tarches </a:t>
            </a:r>
            <a:r>
              <a:rPr lang="en-US" sz="2400" b="1" cap="none" dirty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400" b="1" cap="none" dirty="0" smtClean="0">
                <a:latin typeface="Times New Roman" pitchFamily="18" charset="0"/>
                <a:cs typeface="Times New Roman" pitchFamily="18" charset="0"/>
              </a:rPr>
              <a:t>erived from </a:t>
            </a:r>
            <a:r>
              <a:rPr lang="en-US" sz="2400" b="1" i="1" cap="none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400" b="1" i="1" cap="none" dirty="0" smtClean="0">
                <a:latin typeface="Times New Roman" pitchFamily="18" charset="0"/>
                <a:cs typeface="Times New Roman" pitchFamily="18" charset="0"/>
              </a:rPr>
              <a:t>lectranthus esculentus </a:t>
            </a:r>
            <a:r>
              <a:rPr lang="en-US" sz="2400" b="1" cap="none" dirty="0" smtClean="0">
                <a:latin typeface="Times New Roman" pitchFamily="18" charset="0"/>
                <a:cs typeface="Times New Roman" pitchFamily="18" charset="0"/>
              </a:rPr>
              <a:t>by Direct </a:t>
            </a:r>
            <a:r>
              <a:rPr lang="en-US" sz="2400" b="1" cap="none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b="1" cap="none" dirty="0" smtClean="0">
                <a:latin typeface="Times New Roman" pitchFamily="18" charset="0"/>
                <a:cs typeface="Times New Roman" pitchFamily="18" charset="0"/>
              </a:rPr>
              <a:t>ompression in Metronidazole Tablet Formulations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dirty="0">
                <a:latin typeface="Times New Roman" pitchFamily="18" charset="0"/>
                <a:cs typeface="Times New Roman" pitchFamily="18" charset="0"/>
              </a:rPr>
            </a:b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209800"/>
            <a:ext cx="7924800" cy="4267200"/>
          </a:xfrm>
        </p:spPr>
        <p:txBody>
          <a:bodyPr>
            <a:normAutofit/>
          </a:bodyPr>
          <a:lstStyle/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8</a:t>
            </a:r>
            <a:r>
              <a:rPr lang="en-US" sz="2000" b="1" baseline="30000" dirty="0" smtClean="0"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International Conference and Exhibition on Pharmaceutics and Novel Drug Delivery Systems, 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Pharmaceutica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2016</a:t>
            </a:r>
          </a:p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March 07-09,  2016 Madrid, Spain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Khalid Garba Mohammed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Department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of Pharmaceutics and Pharmaceutical Technology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Bayero University,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Kano-Nigeria.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Bayero University, Nigeria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F3E59-6ADC-43D5-8CEA-FDABE72FD766}" type="slidenum">
              <a:rPr lang="en-US" smtClean="0"/>
              <a:t>1</a:t>
            </a:fld>
            <a:endParaRPr lang="en-US"/>
          </a:p>
        </p:txBody>
      </p:sp>
      <p:pic>
        <p:nvPicPr>
          <p:cNvPr id="7" name="Picture 6" descr="http://www.wiseoceans.com/wp-content/uploads/2015/04/OMICS-International-FInal-01-01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5591968"/>
            <a:ext cx="2362200" cy="885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http://sci.buk.edu.ng/sites/default/files/buk_New_logo_1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5029200"/>
            <a:ext cx="2796540" cy="16552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5457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Synopsis 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76800"/>
          </a:xfrm>
        </p:spPr>
        <p:txBody>
          <a:bodyPr>
            <a:normAutofit/>
          </a:bodyPr>
          <a:lstStyle/>
          <a:p>
            <a:pPr lvl="0" algn="just">
              <a:buFont typeface="Wingdings" pitchFamily="2" charset="2"/>
              <a:buChar char="q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Introduction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Font typeface="Wingdings" pitchFamily="2" charset="2"/>
              <a:buChar char="q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Justification of the research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Font typeface="Wingdings" pitchFamily="2" charset="2"/>
              <a:buChar char="q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Aim of the study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Font typeface="Wingdings" pitchFamily="2" charset="2"/>
              <a:buChar char="q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Materials and Methods</a:t>
            </a:r>
          </a:p>
          <a:p>
            <a:pPr lvl="0" algn="just">
              <a:buFont typeface="Wingdings" pitchFamily="2" charset="2"/>
              <a:buChar char="q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Results and discussion </a:t>
            </a:r>
          </a:p>
          <a:p>
            <a:pPr lvl="0" algn="just">
              <a:buFont typeface="Wingdings" pitchFamily="2" charset="2"/>
              <a:buChar char="q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Summary and conclusion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Font typeface="Wingdings" pitchFamily="2" charset="2"/>
              <a:buChar char="q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References </a:t>
            </a:r>
          </a:p>
          <a:p>
            <a:pPr lvl="0" algn="just">
              <a:buFont typeface="Wingdings" pitchFamily="2" charset="2"/>
              <a:buChar char="q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Acknowledgement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Bayero University, Nigeria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F3E59-6ADC-43D5-8CEA-FDABE72FD766}" type="slidenum">
              <a:rPr lang="en-US" smtClean="0"/>
              <a:t>2</a:t>
            </a:fld>
            <a:endParaRPr lang="en-US"/>
          </a:p>
        </p:txBody>
      </p:sp>
      <p:pic>
        <p:nvPicPr>
          <p:cNvPr id="6" name="Picture 5" descr="http://www.wiseoceans.com/wp-content/uploads/2015/04/OMICS-International-FInal-01-01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6094186"/>
            <a:ext cx="2362200" cy="6857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82433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Introduction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Plectranthus esculentus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N.E. Brown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Livingstone potato</a:t>
            </a:r>
            <a:endParaRPr lang="en-US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q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q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It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is among the non-popular African tubers </a:t>
            </a:r>
          </a:p>
          <a:p>
            <a:pPr algn="just">
              <a:buFont typeface="Wingdings" pitchFamily="2" charset="2"/>
              <a:buChar char="Ø"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q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It is a yellow-flowered member of the mint family (Lamiaceae) with elongated tubers. </a:t>
            </a:r>
          </a:p>
          <a:p>
            <a:pPr algn="just">
              <a:buFont typeface="Wingdings" pitchFamily="2" charset="2"/>
              <a:buChar char="Ø"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q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It is cultivated for its edible tubers which contains carbohydrates as source of energy especially in the rural areas (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Olojede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et al,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2005). </a:t>
            </a:r>
          </a:p>
          <a:p>
            <a:pPr algn="just">
              <a:buFont typeface="Wingdings" pitchFamily="2" charset="2"/>
              <a:buChar char="q"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Bayero University, Nigeria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F3E59-6ADC-43D5-8CEA-FDABE72FD766}" type="slidenum">
              <a:rPr lang="en-US" smtClean="0"/>
              <a:t>3</a:t>
            </a:fld>
            <a:endParaRPr lang="en-US"/>
          </a:p>
        </p:txBody>
      </p:sp>
      <p:pic>
        <p:nvPicPr>
          <p:cNvPr id="6" name="Picture 5" descr="http://www.wiseoceans.com/wp-content/uploads/2015/04/OMICS-International-FInal-01-01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5947569"/>
            <a:ext cx="2362200" cy="8850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36551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Origin and Geographical Distribution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n-US" i="1" dirty="0">
                <a:latin typeface="Times New Roman" pitchFamily="18" charset="0"/>
                <a:cs typeface="Times New Roman" pitchFamily="18" charset="0"/>
              </a:rPr>
              <a:t>Plectranthus esculentus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is indigenous to tropical Africa. </a:t>
            </a:r>
          </a:p>
          <a:p>
            <a:pPr algn="just">
              <a:buFont typeface="Wingdings" pitchFamily="2" charset="2"/>
              <a:buChar char="q"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q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It was first cultivated in the upper Niger valley of the Hausaland in Nigeria and in the Central African Republic (Kyesmu, 1994). </a:t>
            </a:r>
          </a:p>
          <a:p>
            <a:pPr algn="just">
              <a:buFont typeface="Wingdings" pitchFamily="2" charset="2"/>
              <a:buChar char="q"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q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Popular amongst the middle belt region of Nigeria as energy source particularly in states like Niger, Nassarawa, Plateau and some parts of Kaduna and Katsina states (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Olojede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et al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2005). </a:t>
            </a:r>
          </a:p>
          <a:p>
            <a:pPr algn="just">
              <a:buFont typeface="Wingdings" pitchFamily="2" charset="2"/>
              <a:buChar char="q"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ü"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Bayero University, Nigeria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F3E59-6ADC-43D5-8CEA-FDABE72FD766}" type="slidenum">
              <a:rPr lang="en-US" smtClean="0"/>
              <a:t>4</a:t>
            </a:fld>
            <a:endParaRPr lang="en-US"/>
          </a:p>
        </p:txBody>
      </p:sp>
      <p:pic>
        <p:nvPicPr>
          <p:cNvPr id="6" name="Picture 5" descr="http://www.wiseoceans.com/wp-content/uploads/2015/04/OMICS-International-FInal-01-01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6023598"/>
            <a:ext cx="2362200" cy="8850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52857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287963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       Before peeling                              After peeling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Figure 1.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Typical tubers of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Plectranthus 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esculentus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(Source: Khalid)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Bayero University, Nigeria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F3E59-6ADC-43D5-8CEA-FDABE72FD766}" type="slidenum">
              <a:rPr lang="en-US" smtClean="0"/>
              <a:t>5</a:t>
            </a:fld>
            <a:endParaRPr lang="en-US"/>
          </a:p>
        </p:txBody>
      </p:sp>
      <p:pic>
        <p:nvPicPr>
          <p:cNvPr id="5" name="Picture 4" descr="C:\Users\USER\Desktop\prof hassan\20150408_095435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762000"/>
            <a:ext cx="3733800" cy="449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C:\Users\USER\Desktop\FIP\prof hassan\20150409_092830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762000"/>
            <a:ext cx="3505200" cy="449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http://www.wiseoceans.com/wp-content/uploads/2015/04/OMICS-International-FInal-01-01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6034483"/>
            <a:ext cx="2362200" cy="8850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71373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Justification of the Research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Oral route of drug administration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the most straightforward for majority of patients. It remains the largest slice of the overall drug market with over 52 % share, presently valued at </a:t>
            </a:r>
            <a:r>
              <a:rPr lang="en-US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$49 billion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Pharmaceutica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2016). </a:t>
            </a:r>
          </a:p>
          <a:p>
            <a:pPr algn="just">
              <a:buFont typeface="Wingdings" pitchFamily="2" charset="2"/>
              <a:buChar char="q"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q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Starch is receiving attention as Pharmaceutical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excipient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due to its usefulness, cheapness and inertness, especially its modified form.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q"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q"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Direct compression (DC),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ew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excipients are available for use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 DC,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and also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few literatures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on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P. esculentus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for use as Pharmaceutical excipient.</a:t>
            </a:r>
          </a:p>
          <a:p>
            <a:pPr algn="just">
              <a:buFont typeface="Wingdings" pitchFamily="2" charset="2"/>
              <a:buChar char="q"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Bayero University, Nigeria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F3E59-6ADC-43D5-8CEA-FDABE72FD766}" type="slidenum">
              <a:rPr lang="en-US" smtClean="0"/>
              <a:t>6</a:t>
            </a:fld>
            <a:endParaRPr lang="en-US"/>
          </a:p>
        </p:txBody>
      </p:sp>
      <p:pic>
        <p:nvPicPr>
          <p:cNvPr id="6" name="Picture 5" descr="http://www.wiseoceans.com/wp-content/uploads/2015/04/OMICS-International-FInal-01-01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6056254"/>
            <a:ext cx="2362200" cy="8850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63423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Aim of the Study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itchFamily="2" charset="2"/>
              <a:buChar char="q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evaluate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tableting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properties of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modified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starches derived from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Plectranthus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esculentus,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as </a:t>
            </a:r>
            <a:r>
              <a:rPr lang="en-US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filler/binder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by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direct compression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using </a:t>
            </a:r>
            <a:r>
              <a:rPr lang="en-US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metronidazole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as a model drug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Font typeface="Wingdings" pitchFamily="2" charset="2"/>
              <a:buChar char="q"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q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To provide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alternative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sources for directly compressible excipients.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Bayero University, Nigeria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F3E59-6ADC-43D5-8CEA-FDABE72FD766}" type="slidenum">
              <a:rPr lang="en-US" smtClean="0"/>
              <a:t>7</a:t>
            </a:fld>
            <a:endParaRPr lang="en-US"/>
          </a:p>
        </p:txBody>
      </p:sp>
      <p:pic>
        <p:nvPicPr>
          <p:cNvPr id="6" name="Picture 5" descr="http://www.drugdevelopment-technology.com/projects/8278/images/202403/large/3-image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3810000"/>
            <a:ext cx="4038600" cy="2224483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http://www.wiseoceans.com/wp-content/uploads/2015/04/OMICS-International-FInal-01-01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6034483"/>
            <a:ext cx="2362200" cy="8850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82549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Materials and Methods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Experimental samples: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Font typeface="Wingdings" pitchFamily="2" charset="2"/>
              <a:buChar char="q"/>
            </a:pPr>
            <a:r>
              <a:rPr lang="en-US" i="1" dirty="0">
                <a:latin typeface="Times New Roman" pitchFamily="18" charset="0"/>
                <a:cs typeface="Times New Roman" pitchFamily="18" charset="0"/>
              </a:rPr>
              <a:t>Plectranthus esculentus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om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area of Plateau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State, Nigeria)</a:t>
            </a:r>
          </a:p>
          <a:p>
            <a:pPr lvl="0" algn="just">
              <a:buFont typeface="Wingdings" pitchFamily="2" charset="2"/>
              <a:buChar char="q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Metronidazole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powder (BDH Chemicals Ltd Poole,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England)</a:t>
            </a:r>
          </a:p>
          <a:p>
            <a:pPr lvl="0" algn="just">
              <a:buFont typeface="Wingdings" pitchFamily="2" charset="2"/>
              <a:buChar char="q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Microcrystalline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cellulose PH 101 (ATOZ Pharmaceuticals Ltd,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Ambaltur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India)</a:t>
            </a:r>
          </a:p>
          <a:p>
            <a:pPr marL="0" indent="0" algn="just">
              <a:buNone/>
            </a:pP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Equipment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Font typeface="Wingdings" pitchFamily="2" charset="2"/>
              <a:buChar char="q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HH-S Digital thermostatic water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bath</a:t>
            </a:r>
          </a:p>
          <a:p>
            <a:pPr lvl="0" algn="just">
              <a:buFont typeface="Wingdings" pitchFamily="2" charset="2"/>
              <a:buChar char="q"/>
            </a:pP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Gallenkamp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BS size 3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hot air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oven (England)</a:t>
            </a:r>
          </a:p>
          <a:p>
            <a:pPr lvl="0" algn="just">
              <a:buFont typeface="Wingdings" pitchFamily="2" charset="2"/>
              <a:buChar char="q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Single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punch tableting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machine (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G.m.b.H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Germany)</a:t>
            </a:r>
          </a:p>
          <a:p>
            <a:pPr lvl="0" algn="just">
              <a:buFont typeface="Wingdings" pitchFamily="2" charset="2"/>
              <a:buChar char="q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General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laboratory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centrifuge (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Sorvall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7506180)</a:t>
            </a:r>
          </a:p>
          <a:p>
            <a:pPr lvl="0" algn="just">
              <a:buFont typeface="Wingdings" pitchFamily="2" charset="2"/>
              <a:buChar char="q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Electronic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digital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scale (MSI-A Electronic balance)</a:t>
            </a:r>
          </a:p>
          <a:p>
            <a:pPr lvl="0" algn="just">
              <a:buFont typeface="Wingdings" pitchFamily="2" charset="2"/>
              <a:buChar char="q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Grinding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machine, among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others.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0" lvl="0" indent="0" algn="just"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Bayero University, Nigeria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F3E59-6ADC-43D5-8CEA-FDABE72FD766}" type="slidenum">
              <a:rPr lang="en-US" smtClean="0"/>
              <a:t>8</a:t>
            </a:fld>
            <a:endParaRPr lang="en-US"/>
          </a:p>
        </p:txBody>
      </p:sp>
      <p:pic>
        <p:nvPicPr>
          <p:cNvPr id="6" name="Picture 5" descr="http://www.wiseoceans.com/wp-content/uploads/2015/04/OMICS-International-FInal-01-01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2771" y="6031023"/>
            <a:ext cx="2362200" cy="8850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96140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Methods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10540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q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q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Sample collection, from Plateau state in Nigeria. </a:t>
            </a:r>
          </a:p>
          <a:p>
            <a:pPr algn="just">
              <a:buFont typeface="Wingdings" pitchFamily="2" charset="2"/>
              <a:buChar char="ü"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q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Extraction of starch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(wet milling)</a:t>
            </a:r>
          </a:p>
          <a:p>
            <a:pPr algn="just">
              <a:buFont typeface="Wingdings" pitchFamily="2" charset="2"/>
              <a:buChar char="ü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q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Modification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of the native starch </a:t>
            </a:r>
          </a:p>
          <a:p>
            <a:pPr marL="571500" indent="-571500" algn="just">
              <a:buAutoNum type="romanLcPeriod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Acid hydrolysis (300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g/800mL H20:28 mL 6N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HCl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/24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hours)</a:t>
            </a:r>
          </a:p>
          <a:p>
            <a:pPr marL="571500" indent="-571500" algn="just">
              <a:buAutoNum type="romanLcPeriod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Pregelatinization (150 g/1L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H20/ 90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 thermostatic water bath)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571500" indent="-571500" algn="just">
              <a:buAutoNum type="romanLcPeriod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Ethanol dehydrated pregelatinization </a:t>
            </a:r>
          </a:p>
          <a:p>
            <a:pPr algn="just">
              <a:buFont typeface="Wingdings" pitchFamily="2" charset="2"/>
              <a:buChar char="q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q"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Bayero University, Nigeria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F3E59-6ADC-43D5-8CEA-FDABE72FD766}" type="slidenum">
              <a:rPr lang="en-US" smtClean="0"/>
              <a:t>9</a:t>
            </a:fld>
            <a:endParaRPr lang="en-US"/>
          </a:p>
        </p:txBody>
      </p:sp>
      <p:pic>
        <p:nvPicPr>
          <p:cNvPr id="6" name="Picture 5" descr="http://www.wiseoceans.com/wp-content/uploads/2015/04/OMICS-International-FInal-01-01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2771" y="5994740"/>
            <a:ext cx="2362200" cy="8850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00239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Methods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Physicochemical evaluation of the native and modified starches for percentage yield, pH, solubility, swelling power, moisture content,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according to official and standard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procedures.</a:t>
            </a:r>
          </a:p>
          <a:p>
            <a:pPr algn="just">
              <a:buFont typeface="Wingdings" pitchFamily="2" charset="2"/>
              <a:buChar char="q"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q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Physicomechanical evaluation of the  modified starches for flow properties, angle of repose, Carr’s index, Hausner’s ration, bulk and tapped densities, based on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official and standard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procedures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just"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q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Compressibility studies (tablet compact density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log compaction pressure)</a:t>
            </a:r>
          </a:p>
          <a:p>
            <a:pPr algn="just">
              <a:buFont typeface="Wingdings" pitchFamily="2" charset="2"/>
              <a:buChar char="q"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ü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ü"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Bayero University, Nigeria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F3E59-6ADC-43D5-8CEA-FDABE72FD766}" type="slidenum">
              <a:rPr lang="en-US" smtClean="0"/>
              <a:t>10</a:t>
            </a:fld>
            <a:endParaRPr lang="en-US"/>
          </a:p>
        </p:txBody>
      </p:sp>
      <p:pic>
        <p:nvPicPr>
          <p:cNvPr id="6" name="Picture 5" descr="http://www.wiseoceans.com/wp-content/uploads/2015/04/OMICS-International-FInal-01-01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6071109"/>
            <a:ext cx="2362200" cy="8850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78332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Methods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00200"/>
            <a:ext cx="8153400" cy="48768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Drug-Excipient compatibility studies using FTIR analysis.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Bayero University, Nigeria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F3E59-6ADC-43D5-8CEA-FDABE72FD766}" type="slidenum">
              <a:rPr lang="en-US" smtClean="0"/>
              <a:t>11</a:t>
            </a:fld>
            <a:endParaRPr 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5800" y="2057400"/>
            <a:ext cx="7848599" cy="4068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 descr="http://www.wiseoceans.com/wp-content/uploads/2015/04/OMICS-International-FInal-01-01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5514" y="6079160"/>
            <a:ext cx="2362200" cy="8850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42778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b="1" dirty="0">
                <a:latin typeface="Times New Roman" pitchFamily="18" charset="0"/>
                <a:cs typeface="Times New Roman" pitchFamily="18" charset="0"/>
              </a:rPr>
              <a:t>Tablet Formulation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400" dirty="0">
                <a:latin typeface="Times New Roman" pitchFamily="18" charset="0"/>
                <a:cs typeface="Times New Roman" pitchFamily="18" charset="0"/>
              </a:rPr>
            </a:b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686800" cy="54102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Table 1. Tablet Formula for studying the filler/binder properties of modified starches from </a:t>
            </a:r>
            <a:r>
              <a:rPr lang="en-US" sz="1600" i="1" dirty="0">
                <a:latin typeface="Times New Roman" pitchFamily="18" charset="0"/>
                <a:cs typeface="Times New Roman" pitchFamily="18" charset="0"/>
              </a:rPr>
              <a:t>P. esculentus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compared with MCC PH101 in metronidazole tablet 200 mg</a:t>
            </a:r>
          </a:p>
          <a:p>
            <a:pPr marL="0" indent="0">
              <a:buNone/>
            </a:pPr>
            <a:r>
              <a:rPr lang="en-US" sz="1600" i="1" dirty="0">
                <a:latin typeface="Times New Roman" pitchFamily="18" charset="0"/>
                <a:cs typeface="Times New Roman" pitchFamily="18" charset="0"/>
              </a:rPr>
              <a:t>______________________________________________________________________________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Ingredients                             Quantity/Tablet    Quantity/Tablet (mg)    Quantity/Batch of 200 </a:t>
            </a:r>
          </a:p>
          <a:p>
            <a:pPr marL="0" indent="0">
              <a:buNone/>
            </a:pP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 tablets (g)</a:t>
            </a:r>
          </a:p>
          <a:p>
            <a:pPr marL="0" indent="0">
              <a:buNone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______________________________________________________________________________</a:t>
            </a:r>
          </a:p>
          <a:p>
            <a:pPr marL="0" indent="0">
              <a:buNone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Metronidazole                            200 mg               200.00                                40.00  </a:t>
            </a:r>
          </a:p>
          <a:p>
            <a:pPr marL="0" indent="0">
              <a:buNone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Filler/binder: MCC PH 101/      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q.s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                     344.50                                68.90</a:t>
            </a:r>
          </a:p>
          <a:p>
            <a:pPr marL="0" indent="0">
              <a:buNone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PPS/APS/PPE</a:t>
            </a:r>
          </a:p>
          <a:p>
            <a:pPr marL="0" indent="0">
              <a:buNone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Lubricant: Stearic acid              0.25 %w/w           1.38                                   0.28</a:t>
            </a:r>
          </a:p>
          <a:p>
            <a:pPr marL="0" indent="0">
              <a:buNone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Glidant: Talc                             0.75 %w/w           4.13                                    0.83</a:t>
            </a:r>
          </a:p>
          <a:p>
            <a:pPr marL="0" indent="0">
              <a:buNone/>
            </a:pP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Target Tablet weight               550 mg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               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Total 550                            Total 110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          ______________________________________________________________________________</a:t>
            </a:r>
          </a:p>
          <a:p>
            <a:pPr marL="0" indent="0" algn="just">
              <a:buNone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*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Key: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 algn="just">
              <a:buNone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MCC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PH101=Microcrystalline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cellulose </a:t>
            </a:r>
          </a:p>
          <a:p>
            <a:pPr marL="0" indent="0" algn="just">
              <a:buNone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APS= Acid hydrolyzed </a:t>
            </a:r>
            <a:r>
              <a:rPr lang="en-US" sz="1600" i="1" dirty="0">
                <a:latin typeface="Times New Roman" pitchFamily="18" charset="0"/>
                <a:cs typeface="Times New Roman" pitchFamily="18" charset="0"/>
              </a:rPr>
              <a:t>P. esculentus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Starch</a:t>
            </a:r>
          </a:p>
          <a:p>
            <a:pPr marL="0" indent="0" algn="just">
              <a:buNone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PPS= Pregelatinized </a:t>
            </a:r>
            <a:r>
              <a:rPr lang="en-US" sz="1600" i="1" dirty="0">
                <a:latin typeface="Times New Roman" pitchFamily="18" charset="0"/>
                <a:cs typeface="Times New Roman" pitchFamily="18" charset="0"/>
              </a:rPr>
              <a:t>P. esculentus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Starch </a:t>
            </a:r>
          </a:p>
          <a:p>
            <a:pPr marL="0" indent="0" algn="just">
              <a:buNone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PPE=Ethanol dehydrated Pregelatinized </a:t>
            </a:r>
            <a:r>
              <a:rPr lang="en-US" sz="1600" i="1" dirty="0">
                <a:latin typeface="Times New Roman" pitchFamily="18" charset="0"/>
                <a:cs typeface="Times New Roman" pitchFamily="18" charset="0"/>
              </a:rPr>
              <a:t>P. esculentus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Starch </a:t>
            </a:r>
          </a:p>
          <a:p>
            <a:pPr marL="0" indent="0">
              <a:buNone/>
            </a:pPr>
            <a:endParaRPr lang="en-US" sz="1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Bayero University, Nigeria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F3E59-6ADC-43D5-8CEA-FDABE72FD766}" type="slidenum">
              <a:rPr lang="en-US" smtClean="0"/>
              <a:t>12</a:t>
            </a:fld>
            <a:endParaRPr lang="en-US"/>
          </a:p>
        </p:txBody>
      </p:sp>
      <p:pic>
        <p:nvPicPr>
          <p:cNvPr id="6" name="Picture 5" descr="http://www.wiseoceans.com/wp-content/uploads/2015/04/OMICS-International-FInal-01-01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6034483"/>
            <a:ext cx="2362200" cy="8850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93837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Evaluation of Tablet Properties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q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Dissolution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>
              <a:buFont typeface="Wingdings" pitchFamily="2" charset="2"/>
              <a:buChar char="q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Disintegration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q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Content uniformity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q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Weight uniformity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q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Friability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thickness and diameter, crushing strength and tablet tensile strength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were all determined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base on the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official and standard procedures.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Bayero University, Nigeria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F3E59-6ADC-43D5-8CEA-FDABE72FD766}" type="slidenum">
              <a:rPr lang="en-US" smtClean="0"/>
              <a:t>13</a:t>
            </a:fld>
            <a:endParaRPr lang="en-US"/>
          </a:p>
        </p:txBody>
      </p:sp>
      <p:pic>
        <p:nvPicPr>
          <p:cNvPr id="6" name="Picture 5" descr="http://www.wiseoceans.com/wp-content/uploads/2015/04/OMICS-International-FInal-01-01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6070769"/>
            <a:ext cx="2362200" cy="8850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97672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Statistical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Analysis and Data Presentation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dirty="0">
                <a:latin typeface="Times New Roman" pitchFamily="18" charset="0"/>
                <a:cs typeface="Times New Roman" pitchFamily="18" charset="0"/>
              </a:rPr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spcBef>
                <a:spcPts val="1800"/>
              </a:spcBef>
              <a:buFont typeface="Wingdings" pitchFamily="2" charset="2"/>
              <a:buChar char="q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tatistical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analysis of the data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was done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using SPSS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V-20</a:t>
            </a:r>
          </a:p>
          <a:p>
            <a:pPr algn="just">
              <a:spcBef>
                <a:spcPts val="1800"/>
              </a:spcBef>
              <a:buFont typeface="Wingdings" pitchFamily="2" charset="2"/>
              <a:buChar char="q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ts val="1800"/>
              </a:spcBef>
              <a:buFont typeface="Wingdings" pitchFamily="2" charset="2"/>
              <a:buChar char="q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Differences between means were analyzed using one way analysis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of variance (ANOVA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followed by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Dunett’s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test for multiple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comparison. </a:t>
            </a:r>
          </a:p>
          <a:p>
            <a:pPr algn="just">
              <a:spcBef>
                <a:spcPts val="1800"/>
              </a:spcBef>
              <a:buFont typeface="Wingdings" pitchFamily="2" charset="2"/>
              <a:buChar char="q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ts val="1800"/>
              </a:spcBef>
              <a:buFont typeface="Wingdings" pitchFamily="2" charset="2"/>
              <a:buChar char="q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Significant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differences among means were considered at 95 % confidence level and p ≤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0.05.</a:t>
            </a:r>
          </a:p>
          <a:p>
            <a:pPr algn="just">
              <a:spcBef>
                <a:spcPts val="1800"/>
              </a:spcBef>
              <a:buFont typeface="Wingdings" pitchFamily="2" charset="2"/>
              <a:buChar char="q"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spcBef>
                <a:spcPts val="1800"/>
              </a:spcBef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Bayero University, Nigeria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F3E59-6ADC-43D5-8CEA-FDABE72FD766}" type="slidenum">
              <a:rPr lang="en-US" smtClean="0"/>
              <a:t>14</a:t>
            </a:fld>
            <a:endParaRPr lang="en-US"/>
          </a:p>
        </p:txBody>
      </p:sp>
      <p:pic>
        <p:nvPicPr>
          <p:cNvPr id="6" name="Picture 5" descr="http://www.wiseoceans.com/wp-content/uploads/2015/04/OMICS-International-FInal-01-01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6023597"/>
            <a:ext cx="2362200" cy="8850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17532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48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800" b="1" dirty="0">
                <a:latin typeface="Times New Roman" pitchFamily="18" charset="0"/>
                <a:cs typeface="Times New Roman" pitchFamily="18" charset="0"/>
              </a:rPr>
            </a:br>
            <a:r>
              <a:rPr lang="en-US" sz="4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48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800" b="1" dirty="0">
                <a:latin typeface="Times New Roman" pitchFamily="18" charset="0"/>
                <a:cs typeface="Times New Roman" pitchFamily="18" charset="0"/>
              </a:rPr>
            </a:br>
            <a:r>
              <a:rPr lang="en-US" sz="4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48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800" b="1" dirty="0">
                <a:latin typeface="Times New Roman" pitchFamily="18" charset="0"/>
                <a:cs typeface="Times New Roman" pitchFamily="18" charset="0"/>
              </a:rPr>
            </a:br>
            <a:r>
              <a:rPr lang="en-US" sz="4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4800" b="1" dirty="0" smtClean="0">
                <a:latin typeface="Times New Roman" pitchFamily="18" charset="0"/>
                <a:cs typeface="Times New Roman" pitchFamily="18" charset="0"/>
              </a:rPr>
              <a:t>RESULTS AND DISCUSSION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/>
          <a:lstStyle/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Bayero University, Nigeria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F3E59-6ADC-43D5-8CEA-FDABE72FD766}" type="slidenum">
              <a:rPr lang="en-US" smtClean="0"/>
              <a:t>15</a:t>
            </a:fld>
            <a:endParaRPr lang="en-US"/>
          </a:p>
        </p:txBody>
      </p:sp>
      <p:pic>
        <p:nvPicPr>
          <p:cNvPr id="7" name="Picture 6" descr="http://www.wiseoceans.com/wp-content/uploads/2015/04/OMICS-International-FInal-01-01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5943937"/>
            <a:ext cx="2362200" cy="8850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38334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Table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Organoleptic and Physical Test on Native Starch of </a:t>
            </a:r>
            <a:r>
              <a:rPr lang="en-US" sz="2800" b="1" i="1" dirty="0">
                <a:latin typeface="Times New Roman" pitchFamily="18" charset="0"/>
                <a:cs typeface="Times New Roman" pitchFamily="18" charset="0"/>
              </a:rPr>
              <a:t>Plectranthus esculentus</a:t>
            </a:r>
            <a:br>
              <a:rPr lang="en-US" sz="2800" b="1" i="1" dirty="0">
                <a:latin typeface="Times New Roman" pitchFamily="18" charset="0"/>
                <a:cs typeface="Times New Roman" pitchFamily="18" charset="0"/>
              </a:rPr>
            </a:b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__________________________________________________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Properties                                           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Result</a:t>
            </a:r>
          </a:p>
          <a:p>
            <a:pPr marL="0" indent="0"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__________________________________________________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Taste                                                    Tasteless</a:t>
            </a:r>
          </a:p>
          <a:p>
            <a:pPr marL="0" indent="0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Odor                                                    Odorless </a:t>
            </a:r>
          </a:p>
          <a:p>
            <a:pPr marL="0" indent="0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Color                                                 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White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Texture                                              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Smooth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Gelatinization temperature </a:t>
            </a:r>
            <a:r>
              <a:rPr lang="en-US" baseline="30000" dirty="0"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C          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66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Percentage yield (% w/w)                 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31.67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Iodine test                                          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Positive</a:t>
            </a:r>
          </a:p>
          <a:p>
            <a:pPr marL="0" indent="0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__________________________________________________</a:t>
            </a:r>
          </a:p>
          <a:p>
            <a:pPr marL="0" indent="0"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Bayero University, Nigeria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F3E59-6ADC-43D5-8CEA-FDABE72FD766}" type="slidenum">
              <a:rPr lang="en-US" smtClean="0"/>
              <a:t>16</a:t>
            </a:fld>
            <a:endParaRPr lang="en-US"/>
          </a:p>
        </p:txBody>
      </p:sp>
      <p:pic>
        <p:nvPicPr>
          <p:cNvPr id="6" name="Picture 5" descr="http://www.wiseoceans.com/wp-content/uploads/2015/04/OMICS-International-FInal-01-01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6009083"/>
            <a:ext cx="2362200" cy="8850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32130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Table 3. Physical Tests of Modified Starches of </a:t>
            </a:r>
            <a:r>
              <a:rPr lang="en-US" sz="3200" b="1" i="1" dirty="0">
                <a:latin typeface="Times New Roman" pitchFamily="18" charset="0"/>
                <a:cs typeface="Times New Roman" pitchFamily="18" charset="0"/>
              </a:rPr>
              <a:t>P. esculentus </a:t>
            </a:r>
            <a:br>
              <a:rPr lang="en-US" sz="3200" b="1" i="1" dirty="0">
                <a:latin typeface="Times New Roman" pitchFamily="18" charset="0"/>
                <a:cs typeface="Times New Roman" pitchFamily="18" charset="0"/>
              </a:rPr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_____________________________________________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Properties                 PPE          PPS              APS</a:t>
            </a:r>
          </a:p>
          <a:p>
            <a:pPr marL="0" indent="0"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_____________________________________________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Color       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     Off white     Light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brown  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Off white       </a:t>
            </a:r>
          </a:p>
          <a:p>
            <a:pPr marL="0" indent="0">
              <a:buNone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Texture   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         Brittle       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Brittle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         Smooth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Perc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 yield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(% w/w)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89.54        90.61               76.74</a:t>
            </a:r>
          </a:p>
          <a:p>
            <a:pPr marL="0" indent="0"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_____________________________________________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Bayero University, Nigeria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F3E59-6ADC-43D5-8CEA-FDABE72FD766}" type="slidenum">
              <a:rPr lang="en-US" smtClean="0"/>
              <a:t>17</a:t>
            </a:fld>
            <a:endParaRPr lang="en-US"/>
          </a:p>
        </p:txBody>
      </p:sp>
      <p:pic>
        <p:nvPicPr>
          <p:cNvPr id="6" name="Picture 5" descr="http://www.wiseoceans.com/wp-content/uploads/2015/04/OMICS-International-FInal-01-01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2686" y="5972966"/>
            <a:ext cx="2362200" cy="8850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65190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Table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Physicochemical Properties of Modified Starches of 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Plectranthus esculentus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and MCC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PH101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(Mean ±SEM)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dirty="0">
                <a:latin typeface="Times New Roman" pitchFamily="18" charset="0"/>
                <a:cs typeface="Times New Roman" pitchFamily="18" charset="0"/>
              </a:rPr>
            </a:b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___________________________________________________________________________________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Parameter                                      MCC PH101             PPE                     PPS                     APS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___________________________________________________________________________________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Bulk Density (g/cm</a:t>
            </a:r>
            <a:r>
              <a:rPr lang="en-US" sz="1400" baseline="30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)                      0.34 ± 0.00        0.66 ± 0.01         0.73 ± 0.02        0.64 ± 0.01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Tapped Density (g/cm</a:t>
            </a:r>
            <a:r>
              <a:rPr lang="en-US" sz="1400" baseline="30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)                  0.53 ± 0.01        0.78 ± 0.03           0.88 ± 0.03      0.78 ± 0.01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True Density (g/cm</a:t>
            </a:r>
            <a:r>
              <a:rPr lang="en-US" sz="1400" baseline="30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)                      1.82                    1.42                      1.71                 1.91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Angle of repose (</a:t>
            </a:r>
            <a:r>
              <a:rPr lang="en-US" sz="1400" baseline="30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)                         </a:t>
            </a:r>
            <a:r>
              <a:rPr lang="en-US" sz="1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46.22 ± 0.25      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15.65 ± 0.91        25.43 ± 1.33     30.05 ± 1.2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Flow Rate (g/s)                               </a:t>
            </a:r>
            <a:r>
              <a:rPr lang="en-US" sz="1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0.80 ± 0.02        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8.13 ± 0.09          8.25 ± 0.19      2.85 ± 0.17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Carr’s Index (%)                            35.38 ± 1.01       15.63 ± 2.26        17.03 ± 1.96     18.69 ± 2.03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Hausner’s Ratio                              1.54 ± 0.03        1.18 ± 0.03          1.2 ± 0.03         1.23 ± 0.03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Hydration Capacity                        3.02                   6.02                      4.18                  2.18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Swelling capacity                           2.00                   8.00                      5.50                  1.68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Moisture sorption capacity (%)     20.50                 30.00                    26.50                 25.00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Moisture Content (%)                    7.00                   13.40                   11.00                  8.80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pH                                                 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6.89                  7.40                     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7.05                  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6.81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Mean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Particle Size (µm)              118.67 ± 8.11   68.20 ± 3.02        102.53 ± 3.98    13.53 ±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11.45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____________________________________________________________________________________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Bayero University, Nigeria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F3E59-6ADC-43D5-8CEA-FDABE72FD766}" type="slidenum">
              <a:rPr lang="en-US" smtClean="0"/>
              <a:t>18</a:t>
            </a:fld>
            <a:endParaRPr lang="en-US"/>
          </a:p>
        </p:txBody>
      </p:sp>
      <p:pic>
        <p:nvPicPr>
          <p:cNvPr id="6" name="Picture 5" descr="http://www.wiseoceans.com/wp-content/uploads/2015/04/OMICS-International-FInal-01-01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6172200"/>
            <a:ext cx="2362200" cy="8850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78358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16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						                     1/cm	</a:t>
            </a:r>
          </a:p>
          <a:p>
            <a:pPr marL="0" indent="0">
              <a:buNone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Figure 2. Comparative FTIR spectra of pure drug and physical mixture of drug and excipients</a:t>
            </a:r>
          </a:p>
          <a:p>
            <a:pPr marL="0" indent="0">
              <a:buNone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Key: MET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– Metronidazole 	</a:t>
            </a:r>
          </a:p>
          <a:p>
            <a:pPr marL="0" indent="0">
              <a:buNone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Bayero University, Nigeria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F3E59-6ADC-43D5-8CEA-FDABE72FD766}" type="slidenum">
              <a:rPr lang="en-US" smtClean="0"/>
              <a:t>19</a:t>
            </a:fld>
            <a:endParaRPr lang="en-US"/>
          </a:p>
        </p:txBody>
      </p:sp>
      <p:pic>
        <p:nvPicPr>
          <p:cNvPr id="6" name="Pictur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68086"/>
            <a:ext cx="7696200" cy="5170714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/>
          <p:cNvSpPr txBox="1"/>
          <p:nvPr/>
        </p:nvSpPr>
        <p:spPr>
          <a:xfrm>
            <a:off x="7848600" y="838200"/>
            <a:ext cx="1295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MET+PPE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286000"/>
            <a:ext cx="144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MET+PPS</a:t>
            </a:r>
          </a:p>
          <a:p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7696200" y="2932331"/>
            <a:ext cx="14478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>
                <a:solidFill>
                  <a:srgbClr val="00B050"/>
                </a:solidFill>
              </a:rPr>
              <a:t>METRONIDAZOLE</a:t>
            </a:r>
            <a:endParaRPr lang="en-US" sz="1100" b="1" dirty="0">
              <a:solidFill>
                <a:srgbClr val="00B05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696200" y="3810000"/>
            <a:ext cx="1447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MET+APS</a:t>
            </a:r>
          </a:p>
        </p:txBody>
      </p:sp>
      <p:pic>
        <p:nvPicPr>
          <p:cNvPr id="10" name="Picture 9" descr="http://www.wiseoceans.com/wp-content/uploads/2015/04/OMICS-International-FInal-01-01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2686" y="6096000"/>
            <a:ext cx="2362200" cy="8850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64833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Figure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Plots of tablet compact densities against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log compaction pressure of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MCC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PH101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and modified starches of 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P. esculentus</a:t>
            </a:r>
            <a:endParaRPr lang="en-US" sz="16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Bayero University, Nigeria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F3E59-6ADC-43D5-8CEA-FDABE72FD766}" type="slidenum">
              <a:rPr lang="en-US" smtClean="0"/>
              <a:t>20</a:t>
            </a:fld>
            <a:endParaRPr lang="en-US"/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4161838955"/>
              </p:ext>
            </p:extLst>
          </p:nvPr>
        </p:nvGraphicFramePr>
        <p:xfrm>
          <a:off x="381000" y="533400"/>
          <a:ext cx="8305800" cy="5024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Picture 6" descr="http://www.wiseoceans.com/wp-content/uploads/2015/04/OMICS-International-FInal-01-01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6027566"/>
            <a:ext cx="2362200" cy="8850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86402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600" b="1" dirty="0">
                <a:latin typeface="Times New Roman" pitchFamily="18" charset="0"/>
                <a:cs typeface="Times New Roman" pitchFamily="18" charset="0"/>
              </a:rPr>
              <a:t>Table </a:t>
            </a:r>
            <a:r>
              <a:rPr lang="en-US" sz="2600" b="1" dirty="0" smtClean="0"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en-US" sz="2600" b="1" dirty="0">
                <a:latin typeface="Times New Roman" pitchFamily="18" charset="0"/>
                <a:cs typeface="Times New Roman" pitchFamily="18" charset="0"/>
              </a:rPr>
              <a:t>Compressibility index of MCC </a:t>
            </a:r>
            <a:r>
              <a:rPr lang="en-US" sz="2600" b="1" dirty="0" smtClean="0">
                <a:latin typeface="Times New Roman" pitchFamily="18" charset="0"/>
                <a:cs typeface="Times New Roman" pitchFamily="18" charset="0"/>
              </a:rPr>
              <a:t>PH101 </a:t>
            </a:r>
            <a:r>
              <a:rPr lang="en-US" sz="2600" b="1" dirty="0">
                <a:latin typeface="Times New Roman" pitchFamily="18" charset="0"/>
                <a:cs typeface="Times New Roman" pitchFamily="18" charset="0"/>
              </a:rPr>
              <a:t>and modified starches of </a:t>
            </a:r>
            <a:r>
              <a:rPr lang="en-US" sz="2600" b="1" i="1" dirty="0">
                <a:latin typeface="Times New Roman" pitchFamily="18" charset="0"/>
                <a:cs typeface="Times New Roman" pitchFamily="18" charset="0"/>
              </a:rPr>
              <a:t>P. </a:t>
            </a:r>
            <a:r>
              <a:rPr lang="en-US" sz="2600" b="1" i="1" dirty="0" smtClean="0">
                <a:latin typeface="Times New Roman" pitchFamily="18" charset="0"/>
                <a:cs typeface="Times New Roman" pitchFamily="18" charset="0"/>
              </a:rPr>
              <a:t>esculentus</a:t>
            </a:r>
          </a:p>
          <a:p>
            <a:pPr marL="0" indent="0">
              <a:buNone/>
            </a:pP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________________________________________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Excipient         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Slope (compressibility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0" indent="0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________________________________________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MCC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PH101                          0.992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PPE                                      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0.478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PPS                                     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0.503</a:t>
            </a:r>
          </a:p>
          <a:p>
            <a:pPr marL="0" indent="0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APS                                     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0.601</a:t>
            </a:r>
          </a:p>
          <a:p>
            <a:pPr marL="0" indent="0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_________________________________________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Bayero University, Nigeria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F3E59-6ADC-43D5-8CEA-FDABE72FD766}" type="slidenum">
              <a:rPr lang="en-US" smtClean="0"/>
              <a:t>21</a:t>
            </a:fld>
            <a:endParaRPr lang="en-US"/>
          </a:p>
        </p:txBody>
      </p:sp>
      <p:pic>
        <p:nvPicPr>
          <p:cNvPr id="6" name="Picture 5" descr="http://www.wiseoceans.com/wp-content/uploads/2015/04/OMICS-International-FInal-01-01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7286" y="5972969"/>
            <a:ext cx="2362200" cy="8850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82221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18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18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18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18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18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18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18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Figure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In-vitro Dissolution profile of metronidazole 200 mg tablet formulations in MCC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PH101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and modified starches of </a:t>
            </a:r>
            <a:r>
              <a:rPr lang="en-US" sz="1800" i="1" dirty="0">
                <a:latin typeface="Times New Roman" pitchFamily="18" charset="0"/>
                <a:cs typeface="Times New Roman" pitchFamily="18" charset="0"/>
              </a:rPr>
              <a:t>P. esculentus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marL="0" indent="0">
              <a:buNone/>
            </a:pP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Bayero University, Nigeria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F3E59-6ADC-43D5-8CEA-FDABE72FD766}" type="slidenum">
              <a:rPr lang="en-US" smtClean="0"/>
              <a:t>22</a:t>
            </a:fld>
            <a:endParaRPr lang="en-US"/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3214237317"/>
              </p:ext>
            </p:extLst>
          </p:nvPr>
        </p:nvGraphicFramePr>
        <p:xfrm>
          <a:off x="457200" y="609600"/>
          <a:ext cx="7924800" cy="4952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13" name="Straight Connector 12"/>
          <p:cNvCxnSpPr/>
          <p:nvPr/>
        </p:nvCxnSpPr>
        <p:spPr>
          <a:xfrm>
            <a:off x="1288143" y="2808514"/>
            <a:ext cx="2971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4259943" y="2808514"/>
            <a:ext cx="0" cy="199208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1447800" y="2808514"/>
            <a:ext cx="0" cy="206828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1549402" y="2808514"/>
            <a:ext cx="0" cy="206828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1288143" y="1143000"/>
            <a:ext cx="457925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5867400" y="1143000"/>
            <a:ext cx="0" cy="3657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http://www.wiseoceans.com/wp-content/uploads/2015/04/OMICS-International-FInal-01-01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7286" y="6034483"/>
            <a:ext cx="2362200" cy="8850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21805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Table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6.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Physicochemical Properties of Tablets from Modified Starches of </a:t>
            </a:r>
            <a:r>
              <a:rPr lang="en-US" sz="2000" b="1" i="1" dirty="0">
                <a:latin typeface="Times New Roman" pitchFamily="18" charset="0"/>
                <a:cs typeface="Times New Roman" pitchFamily="18" charset="0"/>
              </a:rPr>
              <a:t>P. esculentus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and MCC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PH101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(Mean ±SEM)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dirty="0">
                <a:latin typeface="Times New Roman" pitchFamily="18" charset="0"/>
                <a:cs typeface="Times New Roman" pitchFamily="18" charset="0"/>
              </a:rPr>
            </a:b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_______________________________________________________________________________</a:t>
            </a:r>
          </a:p>
          <a:p>
            <a:pPr marL="0" indent="0">
              <a:buNone/>
            </a:pP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Parameter                                  MCC PH101            PPE                   PPS                   APS</a:t>
            </a:r>
          </a:p>
          <a:p>
            <a:pPr marL="0" indent="0">
              <a:buNone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_______________________________________________________________________________</a:t>
            </a:r>
          </a:p>
          <a:p>
            <a:pPr marL="0" indent="0">
              <a:buNone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Mean tablet weight (mg)              553±3.65             553.5±1.86         532.5±1.80        553.5±3.18</a:t>
            </a:r>
          </a:p>
          <a:p>
            <a:pPr marL="0" indent="0">
              <a:buNone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Thickness (mm)                           4.67±0.01           4.44±0.02           4.41±0.03          4.46±0.03</a:t>
            </a:r>
          </a:p>
          <a:p>
            <a:pPr marL="0" indent="0">
              <a:buNone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Diameter (mm)                            12.09±0.01          12.04±0.01        12.17±0.02        12.09±0.01</a:t>
            </a:r>
          </a:p>
          <a:p>
            <a:pPr marL="0" indent="0">
              <a:buNone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Friability (%)                                0.72                    0.54                    </a:t>
            </a:r>
            <a:r>
              <a:rPr lang="en-US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8.74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                0.90</a:t>
            </a:r>
          </a:p>
          <a:p>
            <a:pPr marL="0" indent="0">
              <a:buNone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Crushing strength (N)                   64.3±0.41           79.43±0.32        28.44±0.10       70.41±0.55</a:t>
            </a:r>
          </a:p>
          <a:p>
            <a:pPr marL="0" indent="0">
              <a:buNone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Tensile strength (MNm</a:t>
            </a:r>
            <a:r>
              <a:rPr lang="en-US" sz="1600" baseline="30000" dirty="0">
                <a:latin typeface="Times New Roman" pitchFamily="18" charset="0"/>
                <a:cs typeface="Times New Roman" pitchFamily="18" charset="0"/>
              </a:rPr>
              <a:t>-2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)             0.73                     0.95                   0.03                  0.83</a:t>
            </a:r>
          </a:p>
          <a:p>
            <a:pPr marL="0" indent="0">
              <a:buNone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Disintegration time (min)            35.34±4.33       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45.53±3.11        </a:t>
            </a:r>
            <a:r>
              <a:rPr lang="en-US" sz="16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1.42±0.19 </a:t>
            </a:r>
            <a:r>
              <a:rPr lang="en-US" sz="16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* **    2.83±2.11***</a:t>
            </a:r>
            <a:endParaRPr lang="en-US" sz="16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1600" baseline="-25000" dirty="0">
                <a:latin typeface="Times New Roman" pitchFamily="18" charset="0"/>
                <a:cs typeface="Times New Roman" pitchFamily="18" charset="0"/>
              </a:rPr>
              <a:t>50%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(min)                                       -                          38.00                </a:t>
            </a:r>
            <a:r>
              <a:rPr lang="en-US" sz="16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2.30*                  3.40*</a:t>
            </a:r>
            <a:endParaRPr lang="en-US" sz="16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1600" baseline="-25000" dirty="0">
                <a:latin typeface="Times New Roman" pitchFamily="18" charset="0"/>
                <a:cs typeface="Times New Roman" pitchFamily="18" charset="0"/>
              </a:rPr>
              <a:t>90%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(min)                                       -                           58.00             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3.40*                </a:t>
            </a:r>
            <a:r>
              <a:rPr lang="en-US" sz="16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16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5.15*</a:t>
            </a:r>
            <a:endParaRPr lang="en-US" sz="16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Content uniformity (%)                95.33±3.04           102.12±2.11      96.81±3.12     104.05±4.01 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_______________________________________________________________________________           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* Significant at p&lt;0.05</a:t>
            </a:r>
          </a:p>
          <a:p>
            <a:pPr marL="0" indent="0">
              <a:buNone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*** Significant at p&lt;0.001</a:t>
            </a:r>
          </a:p>
          <a:p>
            <a:pPr marL="0" indent="0">
              <a:buNone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Bayero University, Nigeria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F3E59-6ADC-43D5-8CEA-FDABE72FD766}" type="slidenum">
              <a:rPr lang="en-US" smtClean="0"/>
              <a:t>23</a:t>
            </a:fld>
            <a:endParaRPr lang="en-US"/>
          </a:p>
        </p:txBody>
      </p:sp>
      <p:pic>
        <p:nvPicPr>
          <p:cNvPr id="6" name="Picture 5" descr="http://www.wiseoceans.com/wp-content/uploads/2015/04/OMICS-International-FInal-01-01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5958452"/>
            <a:ext cx="2362200" cy="8850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16529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Summary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 algn="just"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q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Modified starches of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esculentus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produced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excipients of good physico-chemical properties such as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flowability, swelling capacity and hydration capacity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q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FTIR analysis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indicates that there was no chemical interaction between the drug and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modified starches of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P. esculentus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>
              <a:buFont typeface="Wingdings" pitchFamily="2" charset="2"/>
              <a:buChar char="q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q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Metronidazole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tablets produced from these modified starches exhibited good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quality control properties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Bayero University, Nigeria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F3E59-6ADC-43D5-8CEA-FDABE72FD766}" type="slidenum">
              <a:rPr lang="en-US" smtClean="0"/>
              <a:t>24</a:t>
            </a:fld>
            <a:endParaRPr lang="en-US"/>
          </a:p>
        </p:txBody>
      </p:sp>
      <p:pic>
        <p:nvPicPr>
          <p:cNvPr id="6" name="Picture 5" descr="http://www.wiseoceans.com/wp-content/uploads/2015/04/OMICS-International-FInal-01-01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5987480"/>
            <a:ext cx="2362200" cy="8850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14450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Conclusion 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0" algn="just">
              <a:buFont typeface="Wingdings" pitchFamily="2" charset="2"/>
              <a:buChar char="q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Font typeface="Wingdings" pitchFamily="2" charset="2"/>
              <a:buChar char="q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APS produced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the best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metronidazole tablets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of better quality compared to MCC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PH101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and other two modifications.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Font typeface="Wingdings" pitchFamily="2" charset="2"/>
              <a:buChar char="q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Font typeface="Wingdings" pitchFamily="2" charset="2"/>
              <a:buChar char="q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Therefore, APS is a good directly compressible filler/binder in conventional tablet formulation.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q"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Bayero University, Nigeria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F3E59-6ADC-43D5-8CEA-FDABE72FD766}" type="slidenum">
              <a:rPr lang="en-US" smtClean="0"/>
              <a:t>25</a:t>
            </a:fld>
            <a:endParaRPr lang="en-US"/>
          </a:p>
        </p:txBody>
      </p:sp>
      <p:pic>
        <p:nvPicPr>
          <p:cNvPr id="6" name="Picture 5" descr="http://www.wiseoceans.com/wp-content/uploads/2015/04/OMICS-International-FInal-01-01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5998538"/>
            <a:ext cx="2362200" cy="8850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76779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Recommendations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just">
              <a:buFont typeface="Wingdings" pitchFamily="2" charset="2"/>
              <a:buChar char="q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Pregelatinized starch of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P. esculentus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should be evaluated for use as tablet disintegrant, or in formulations of orally dispersible tablets.</a:t>
            </a:r>
          </a:p>
          <a:p>
            <a:pPr lvl="0" algn="just">
              <a:buFont typeface="Wingdings" pitchFamily="2" charset="2"/>
              <a:buChar char="q"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Font typeface="Wingdings" pitchFamily="2" charset="2"/>
              <a:buChar char="q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Ethanol dehydrated pregelatinized modification of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P. esculentus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should be explore in sustained release or modified release tablet formulations.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Bayero University, Nigeria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F3E59-6ADC-43D5-8CEA-FDABE72FD766}" type="slidenum">
              <a:rPr lang="en-US" smtClean="0"/>
              <a:t>26</a:t>
            </a:fld>
            <a:endParaRPr lang="en-US"/>
          </a:p>
        </p:txBody>
      </p:sp>
      <p:pic>
        <p:nvPicPr>
          <p:cNvPr id="6" name="Picture 5" descr="http://www.wiseoceans.com/wp-content/uploads/2015/04/OMICS-International-FInal-01-01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5925966"/>
            <a:ext cx="2362200" cy="8850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58388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Publications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Bayero University, Nigeria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F3E59-6ADC-43D5-8CEA-FDABE72FD766}" type="slidenum">
              <a:rPr lang="en-US" smtClean="0"/>
              <a:t>27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113" y="1524001"/>
            <a:ext cx="8105775" cy="434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 descr="http://www.wiseoceans.com/wp-content/uploads/2015/04/OMICS-International-FInal-01-01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6034483"/>
            <a:ext cx="2362200" cy="8850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01519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References 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181600"/>
          </a:xfrm>
        </p:spPr>
        <p:txBody>
          <a:bodyPr>
            <a:normAutofit fontScale="55000" lnSpcReduction="20000"/>
          </a:bodyPr>
          <a:lstStyle/>
          <a:p>
            <a:pPr marL="0" indent="0" algn="just"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Adebayo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S.A.,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Myrie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E.B., and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Itiola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O.A. (2008). Comparative Disintegrant Activities of Breadfruit Starch and Official Corn Starch. Powder Technology, 181: 98-103. </a:t>
            </a:r>
          </a:p>
          <a:p>
            <a:pPr marL="0" indent="0" algn="just"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Alderborn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G (2002). Tablets and compaction In: Aulton, M.E. (Ed.). Pharmaceutics: The Science of Dosage form design, (2</a:t>
            </a:r>
            <a:r>
              <a:rPr lang="en-US" baseline="30000" dirty="0">
                <a:latin typeface="Times New Roman" pitchFamily="18" charset="0"/>
                <a:cs typeface="Times New Roman" pitchFamily="18" charset="0"/>
              </a:rPr>
              <a:t>nd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Ed). Churchill Livingstone, New York, pp. 397-440.</a:t>
            </a:r>
          </a:p>
          <a:p>
            <a:pPr marL="0" indent="0" algn="just"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Alderborn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G. (2007). Tablets and Compaction. In: Aulton, M.E. Editor.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Aulton’s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Pharmaceutics-The Design and Manufacture of Medicines ed. Churchill Livingstone Elsevier, London. Third edition;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pp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441- 482.</a:t>
            </a:r>
          </a:p>
          <a:p>
            <a:pPr marL="0" indent="0" algn="just"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Alebiowu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G. and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Itiola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O.A. (2002), Compressional Characteristics of Native and Pregelatinized Forms of Sorghum, Plantain and Corn Starches and the Mechanical Properties of their Tablets.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Drug Dev. Ind. Pharm.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28(6): 663-672.</a:t>
            </a:r>
          </a:p>
          <a:p>
            <a:pPr marL="0" indent="0" algn="just"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Allen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L.V,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Popovich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N.G.,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Ansel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H.C.(2004).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Ansel's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pharmaceutical dosage forms and drug delivery systems, 8th Edition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edn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Lippincott Williams and Wilkins,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Philadelphia.pp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236-238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just"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Antikainen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O. and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Yliruusi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J. (2003).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Determining the compression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behaviour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of pharmaceutical powders from the force-distance compression profile. International Journal of Pharmaceutics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252(1-2): p. 253. </a:t>
            </a:r>
          </a:p>
          <a:p>
            <a:pPr marL="0" indent="0" algn="just"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Apeji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Y.E., Avosuahi, O., Musa, H., and Olowosulu, A.K. (2010).  Investigation of the direct compression properties of microcrystalline starch (MCS) as a filler/binder/disintegrant in metronidazole tablet formulation.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International Journal of Pharmaceutical Research and Innovation.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(1) 8-14</a:t>
            </a:r>
          </a:p>
          <a:p>
            <a:pPr marL="0" indent="0" algn="just"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Pharmaceutica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2016, available at: http://novel-drugdelivery-systems.pharmaceuticalconferences.com (Accessed on 24</a:t>
            </a:r>
            <a:r>
              <a:rPr lang="en-US" baseline="30000" dirty="0"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January, 2016)</a:t>
            </a:r>
          </a:p>
          <a:p>
            <a:pPr marL="0" indent="0" algn="just"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Bayero University, Nigeria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F3E59-6ADC-43D5-8CEA-FDABE72FD766}" type="slidenum">
              <a:rPr lang="en-US" smtClean="0"/>
              <a:t>28</a:t>
            </a:fld>
            <a:endParaRPr lang="en-US"/>
          </a:p>
        </p:txBody>
      </p:sp>
      <p:pic>
        <p:nvPicPr>
          <p:cNvPr id="6" name="Picture 5" descr="http://www.wiseoceans.com/wp-content/uploads/2015/04/OMICS-International-FInal-01-01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6034483"/>
            <a:ext cx="2362200" cy="8850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07494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Acknowledgement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 acknowledged the support received from Bayero University, Kano-Nigeria. </a:t>
            </a:r>
          </a:p>
          <a:p>
            <a:pPr marL="0" indent="0"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Bayero University, Nigeria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F3E59-6ADC-43D5-8CEA-FDABE72FD766}" type="slidenum">
              <a:rPr lang="en-US" smtClean="0"/>
              <a:t>29</a:t>
            </a:fld>
            <a:endParaRPr lang="en-US"/>
          </a:p>
        </p:txBody>
      </p:sp>
      <p:pic>
        <p:nvPicPr>
          <p:cNvPr id="7" name="Picture 6" descr="http://www.wiseoceans.com/wp-content/uploads/2015/04/OMICS-International-FInal-01-01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5972969"/>
            <a:ext cx="2362200" cy="885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http://sci.buk.edu.ng/sites/default/files/buk_New_logo_1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9342" y="2209800"/>
            <a:ext cx="4147457" cy="3505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4830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33230</TotalTime>
  <Words>1758</Words>
  <Application>Microsoft Office PowerPoint</Application>
  <PresentationFormat>On-screen Show (4:3)</PresentationFormat>
  <Paragraphs>342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Clarity</vt:lpstr>
      <vt:lpstr>Evaluation of Filler/Binder Properties of Modified Starches Derived from Plectranthus esculentus by Direct Compression in Metronidazole Tablet Formulations </vt:lpstr>
      <vt:lpstr>Synopsis </vt:lpstr>
      <vt:lpstr>Introduction </vt:lpstr>
      <vt:lpstr>Origin and Geographical Distribution </vt:lpstr>
      <vt:lpstr>PowerPoint Presentation</vt:lpstr>
      <vt:lpstr>Justification of the Research</vt:lpstr>
      <vt:lpstr>Aim of the Study</vt:lpstr>
      <vt:lpstr>Materials and Methods</vt:lpstr>
      <vt:lpstr>Methods</vt:lpstr>
      <vt:lpstr>Methods</vt:lpstr>
      <vt:lpstr>Methods </vt:lpstr>
      <vt:lpstr>Tablet Formulation </vt:lpstr>
      <vt:lpstr>Evaluation of Tablet Properties </vt:lpstr>
      <vt:lpstr>Statistical Analysis and Data Presentation </vt:lpstr>
      <vt:lpstr>       RESULTS AND DISCUSSION</vt:lpstr>
      <vt:lpstr>Table 2. Organoleptic and Physical Test on Native Starch of Plectranthus esculentus </vt:lpstr>
      <vt:lpstr>Table 3. Physical Tests of Modified Starches of P. esculentus  </vt:lpstr>
      <vt:lpstr>Table 4. Physicochemical Properties of Modified Starches of Plectranthus esculentus and MCC PH101 (Mean ±SEM) </vt:lpstr>
      <vt:lpstr>PowerPoint Presentation</vt:lpstr>
      <vt:lpstr>PowerPoint Presentation</vt:lpstr>
      <vt:lpstr>PowerPoint Presentation</vt:lpstr>
      <vt:lpstr>PowerPoint Presentation</vt:lpstr>
      <vt:lpstr>Table 6. Physicochemical Properties of Tablets from Modified Starches of P. esculentus and MCC PH101 (Mean ±SEM) </vt:lpstr>
      <vt:lpstr>Summary</vt:lpstr>
      <vt:lpstr>Conclusion </vt:lpstr>
      <vt:lpstr>Recommendations </vt:lpstr>
      <vt:lpstr>Publications </vt:lpstr>
      <vt:lpstr>References </vt:lpstr>
      <vt:lpstr>Acknowledgement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Evaluation of Direct Compressional Properties of Native and Modified Starch obtained from Plectranthus esculentus as Filler and Binder in Metronidazole Tablets Formulation</dc:title>
  <dc:creator>USER</dc:creator>
  <cp:lastModifiedBy>USER</cp:lastModifiedBy>
  <cp:revision>300</cp:revision>
  <cp:lastPrinted>2016-02-20T16:59:40Z</cp:lastPrinted>
  <dcterms:created xsi:type="dcterms:W3CDTF">2015-05-24T13:43:37Z</dcterms:created>
  <dcterms:modified xsi:type="dcterms:W3CDTF">2016-02-29T10:18:36Z</dcterms:modified>
</cp:coreProperties>
</file>