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2" r:id="rId5"/>
    <p:sldId id="266" r:id="rId6"/>
    <p:sldId id="268" r:id="rId7"/>
    <p:sldId id="269" r:id="rId8"/>
    <p:sldId id="282" r:id="rId9"/>
    <p:sldId id="272" r:id="rId10"/>
    <p:sldId id="284" r:id="rId11"/>
    <p:sldId id="274" r:id="rId12"/>
    <p:sldId id="285" r:id="rId13"/>
    <p:sldId id="275" r:id="rId14"/>
    <p:sldId id="278" r:id="rId15"/>
    <p:sldId id="280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>
        <p:scale>
          <a:sx n="82" d="100"/>
          <a:sy n="82" d="100"/>
        </p:scale>
        <p:origin x="-14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80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4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2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7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09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2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4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2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8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99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86944-1580-4CA1-8AAD-1C68018531B4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9523B-EE77-488D-B38D-259C3BC06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5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1905000"/>
            <a:ext cx="9067800" cy="4572000"/>
          </a:xfrm>
        </p:spPr>
        <p:txBody>
          <a:bodyPr/>
          <a:lstStyle/>
          <a:p>
            <a:pPr rtl="1"/>
            <a:r>
              <a:rPr lang="en-US" sz="3600" b="1" dirty="0" smtClean="0">
                <a:solidFill>
                  <a:schemeClr val="tx2"/>
                </a:solidFill>
              </a:rPr>
              <a:t>Molecular characterization of </a:t>
            </a:r>
            <a:r>
              <a:rPr lang="en-US" sz="3600" b="1" i="1" dirty="0" err="1" smtClean="0">
                <a:solidFill>
                  <a:schemeClr val="tx2"/>
                </a:solidFill>
              </a:rPr>
              <a:t>Trichoderma</a:t>
            </a:r>
            <a:r>
              <a:rPr lang="en-US" sz="3600" b="1" dirty="0" smtClean="0">
                <a:solidFill>
                  <a:schemeClr val="tx2"/>
                </a:solidFill>
              </a:rPr>
              <a:t> isolates as biological control 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agent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 </a:t>
            </a:r>
            <a:r>
              <a:rPr lang="en-US" sz="3600" b="1" dirty="0" smtClean="0">
                <a:solidFill>
                  <a:schemeClr val="tx2"/>
                </a:solidFill>
              </a:rPr>
              <a:t>Khalid Abdel-</a:t>
            </a:r>
            <a:r>
              <a:rPr lang="en-US" sz="3600" b="1" dirty="0" err="1" smtClean="0">
                <a:solidFill>
                  <a:schemeClr val="tx2"/>
                </a:solidFill>
              </a:rPr>
              <a:t>lateif</a:t>
            </a: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err="1" smtClean="0">
                <a:solidFill>
                  <a:schemeClr val="tx2"/>
                </a:solidFill>
              </a:rPr>
              <a:t>Menoufia</a:t>
            </a:r>
            <a:r>
              <a:rPr lang="en-US" sz="3600" b="1" dirty="0" smtClean="0">
                <a:solidFill>
                  <a:schemeClr val="tx2"/>
                </a:solidFill>
              </a:rPr>
              <a:t> University, Egypt</a:t>
            </a:r>
            <a:endParaRPr lang="en-US" sz="3600" dirty="0" smtClean="0">
              <a:solidFill>
                <a:schemeClr val="tx2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683197"/>
              </p:ext>
            </p:extLst>
          </p:nvPr>
        </p:nvGraphicFramePr>
        <p:xfrm>
          <a:off x="609600" y="318390"/>
          <a:ext cx="1752600" cy="120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Document" r:id="rId3" imgW="1625540" imgH="1117559" progId="Word.Document.12">
                  <p:link updateAutomatic="1"/>
                </p:oleObj>
              </mc:Choice>
              <mc:Fallback>
                <p:oleObj name="Document" r:id="rId3" imgW="1625540" imgH="1117559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8390"/>
                        <a:ext cx="1752600" cy="12056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9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973101"/>
              </p:ext>
            </p:extLst>
          </p:nvPr>
        </p:nvGraphicFramePr>
        <p:xfrm>
          <a:off x="6934200" y="441960"/>
          <a:ext cx="1463040" cy="146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Picture" r:id="rId5" imgW="0" imgH="0" progId="StaticMetafile">
                  <p:embed/>
                </p:oleObj>
              </mc:Choice>
              <mc:Fallback>
                <p:oleObj name="Picture" r:id="rId5" imgW="0" imgH="0" progId="StaticMetafile">
                  <p:embed/>
                  <p:pic>
                    <p:nvPicPr>
                      <p:cNvPr id="0" name="rectole000000000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441960"/>
                        <a:ext cx="1463040" cy="14630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601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Why we need biological control?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2"/>
                </a:solidFill>
              </a:rPr>
              <a:t>Chemical pesticides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 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chemeClr val="tx2"/>
                </a:solidFill>
              </a:rPr>
              <a:t>Implicated in  environmental and human health problems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chemeClr val="tx2"/>
                </a:solidFill>
              </a:rPr>
              <a:t>Require yearly treatments and expensive</a:t>
            </a:r>
            <a:endParaRPr lang="en-US" sz="2600" dirty="0">
              <a:solidFill>
                <a:schemeClr val="tx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chemeClr val="tx2"/>
                </a:solidFill>
              </a:rPr>
              <a:t>Toxic </a:t>
            </a:r>
            <a:r>
              <a:rPr lang="en-US" sz="2600" dirty="0">
                <a:solidFill>
                  <a:schemeClr val="tx2"/>
                </a:solidFill>
              </a:rPr>
              <a:t>to both beneficial and pathogenic species</a:t>
            </a:r>
          </a:p>
          <a:p>
            <a:pPr marL="914400" lvl="2" indent="0"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2"/>
                </a:solidFill>
              </a:rPr>
              <a:t>Biological control agents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chemeClr val="tx2"/>
                </a:solidFill>
              </a:rPr>
              <a:t>Non-toxic to human and animal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chemeClr val="tx2"/>
                </a:solidFill>
              </a:rPr>
              <a:t>Not polluted 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chemeClr val="tx2"/>
                </a:solidFill>
              </a:rPr>
              <a:t>Host specific</a:t>
            </a:r>
          </a:p>
          <a:p>
            <a:pPr lvl="2">
              <a:lnSpc>
                <a:spcPct val="80000"/>
              </a:lnSpc>
            </a:pPr>
            <a:r>
              <a:rPr lang="en-US" sz="2600" dirty="0" smtClean="0">
                <a:solidFill>
                  <a:schemeClr val="tx2"/>
                </a:solidFill>
              </a:rPr>
              <a:t>Only effect one or few species</a:t>
            </a:r>
          </a:p>
          <a:p>
            <a:pPr lvl="1">
              <a:lnSpc>
                <a:spcPct val="8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403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i="1" dirty="0" err="1" smtClean="0">
                <a:solidFill>
                  <a:schemeClr val="tx2"/>
                </a:solidFill>
              </a:rPr>
              <a:t>Trichoderma</a:t>
            </a:r>
            <a:r>
              <a:rPr lang="en-US" sz="3600" i="1" dirty="0" smtClean="0">
                <a:solidFill>
                  <a:schemeClr val="tx2"/>
                </a:solidFill>
              </a:rPr>
              <a:t> </a:t>
            </a:r>
            <a:r>
              <a:rPr lang="en-US" sz="3600" b="1" i="1" dirty="0" smtClean="0">
                <a:solidFill>
                  <a:schemeClr val="tx2"/>
                </a:solidFill>
              </a:rPr>
              <a:t>spp</a:t>
            </a:r>
            <a:r>
              <a:rPr lang="en-US" sz="3600" i="1" dirty="0" smtClean="0">
                <a:solidFill>
                  <a:schemeClr val="tx2"/>
                </a:solidFill>
              </a:rPr>
              <a:t>.</a:t>
            </a:r>
            <a:endParaRPr lang="en-US" sz="3600" dirty="0" smtClean="0">
              <a:solidFill>
                <a:schemeClr val="tx2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800" i="1" dirty="0" smtClean="0">
                <a:solidFill>
                  <a:schemeClr val="tx2"/>
                </a:solidFill>
              </a:rPr>
              <a:t> spp. </a:t>
            </a:r>
            <a:r>
              <a:rPr lang="en-US" sz="2800" dirty="0" smtClean="0">
                <a:solidFill>
                  <a:schemeClr val="tx2"/>
                </a:solidFill>
              </a:rPr>
              <a:t>are present in nearly all agricultural soils 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Agriculturally used as </a:t>
            </a:r>
            <a:r>
              <a:rPr lang="en-US" sz="2800" dirty="0" err="1" smtClean="0">
                <a:solidFill>
                  <a:schemeClr val="tx2"/>
                </a:solidFill>
              </a:rPr>
              <a:t>biocontrol</a:t>
            </a:r>
            <a:r>
              <a:rPr lang="en-US" sz="2800" dirty="0" smtClean="0">
                <a:solidFill>
                  <a:schemeClr val="tx2"/>
                </a:solidFill>
              </a:rPr>
              <a:t> agent and as a plant growth promoter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i="1" dirty="0" err="1">
                <a:solidFill>
                  <a:schemeClr val="tx2"/>
                </a:solidFill>
              </a:rPr>
              <a:t>Trichoderma</a:t>
            </a:r>
            <a:r>
              <a:rPr lang="en-US" sz="2800" dirty="0">
                <a:solidFill>
                  <a:schemeClr val="tx2"/>
                </a:solidFill>
              </a:rPr>
              <a:t> species exhibited effective antagonism of different degrees against wide range of </a:t>
            </a:r>
            <a:r>
              <a:rPr lang="en-US" sz="2800" dirty="0" err="1">
                <a:solidFill>
                  <a:schemeClr val="tx2"/>
                </a:solidFill>
              </a:rPr>
              <a:t>soilborne</a:t>
            </a:r>
            <a:r>
              <a:rPr lang="en-US" sz="2800" dirty="0">
                <a:solidFill>
                  <a:schemeClr val="tx2"/>
                </a:solidFill>
              </a:rPr>
              <a:t> plant-pathogenic </a:t>
            </a:r>
            <a:r>
              <a:rPr lang="en-US" sz="2800" dirty="0" smtClean="0">
                <a:solidFill>
                  <a:schemeClr val="tx2"/>
                </a:solidFill>
              </a:rPr>
              <a:t>fungi such as </a:t>
            </a:r>
            <a:r>
              <a:rPr lang="en-US" sz="2800" i="1" dirty="0" err="1" smtClean="0">
                <a:solidFill>
                  <a:schemeClr val="tx2"/>
                </a:solidFill>
              </a:rPr>
              <a:t>Pythium</a:t>
            </a:r>
            <a:r>
              <a:rPr lang="en-US" sz="2800" dirty="0" smtClean="0">
                <a:solidFill>
                  <a:schemeClr val="tx2"/>
                </a:solidFill>
              </a:rPr>
              <a:t>,</a:t>
            </a:r>
          </a:p>
          <a:p>
            <a:pPr>
              <a:buFontTx/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      </a:t>
            </a:r>
            <a:r>
              <a:rPr lang="en-US" sz="2800" i="1" dirty="0" err="1" smtClean="0">
                <a:solidFill>
                  <a:schemeClr val="tx2"/>
                </a:solidFill>
              </a:rPr>
              <a:t>Rhizoctonia</a:t>
            </a:r>
            <a:r>
              <a:rPr lang="en-US" sz="2800" dirty="0" smtClean="0">
                <a:solidFill>
                  <a:schemeClr val="tx2"/>
                </a:solidFill>
              </a:rPr>
              <a:t>, </a:t>
            </a:r>
            <a:r>
              <a:rPr lang="en-US" sz="2800" i="1" dirty="0" err="1" smtClean="0">
                <a:solidFill>
                  <a:schemeClr val="tx2"/>
                </a:solidFill>
              </a:rPr>
              <a:t>Fusarium</a:t>
            </a:r>
            <a:r>
              <a:rPr lang="en-US" sz="2800" dirty="0" smtClean="0">
                <a:solidFill>
                  <a:schemeClr val="tx2"/>
                </a:solidFill>
              </a:rPr>
              <a:t> and </a:t>
            </a:r>
            <a:r>
              <a:rPr lang="en-US" sz="2800" i="1" dirty="0" err="1" smtClean="0">
                <a:solidFill>
                  <a:schemeClr val="tx2"/>
                </a:solidFill>
              </a:rPr>
              <a:t>Sclerotina</a:t>
            </a:r>
            <a:endParaRPr lang="en-US" sz="2800" i="1" dirty="0" smtClean="0">
              <a:solidFill>
                <a:schemeClr val="tx2"/>
              </a:solidFill>
            </a:endParaRPr>
          </a:p>
          <a:p>
            <a:endParaRPr lang="en-US" sz="2800" dirty="0" smtClean="0"/>
          </a:p>
        </p:txBody>
      </p:sp>
      <p:pic>
        <p:nvPicPr>
          <p:cNvPr id="11268" name="Picture 15" descr="0212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4876800"/>
            <a:ext cx="15716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34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Mechanisms of </a:t>
            </a:r>
            <a:r>
              <a:rPr lang="en-US" sz="3200" b="1" i="1" dirty="0" err="1" smtClean="0">
                <a:solidFill>
                  <a:schemeClr val="tx2"/>
                </a:solidFill>
              </a:rPr>
              <a:t>Trichoderma</a:t>
            </a:r>
            <a:r>
              <a:rPr lang="en-US" sz="3200" b="1" dirty="0" smtClean="0">
                <a:solidFill>
                  <a:schemeClr val="tx2"/>
                </a:solidFill>
              </a:rPr>
              <a:t> as biological control agent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981200"/>
            <a:ext cx="9144000" cy="4525963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tx2"/>
                </a:solidFill>
              </a:rPr>
              <a:t>Mycoparasitism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i="1" dirty="0">
                <a:solidFill>
                  <a:schemeClr val="tx2"/>
                </a:solidFill>
              </a:rPr>
              <a:t> </a:t>
            </a:r>
            <a:r>
              <a:rPr lang="en-US" sz="2800" i="1" dirty="0" smtClean="0">
                <a:solidFill>
                  <a:schemeClr val="tx2"/>
                </a:solidFill>
              </a:rPr>
              <a:t>      </a:t>
            </a:r>
            <a:r>
              <a:rPr lang="en-US" sz="2000" b="1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>
                <a:solidFill>
                  <a:schemeClr val="tx2"/>
                </a:solidFill>
              </a:rPr>
              <a:t>penetrates into pathogen mycelium </a:t>
            </a:r>
            <a:r>
              <a:rPr lang="en-US" sz="2000" b="1" dirty="0" smtClean="0">
                <a:solidFill>
                  <a:schemeClr val="tx2"/>
                </a:solidFill>
              </a:rPr>
              <a:t>by degradation </a:t>
            </a:r>
            <a:r>
              <a:rPr lang="en-US" sz="2000" b="1" dirty="0">
                <a:solidFill>
                  <a:schemeClr val="tx2"/>
                </a:solidFill>
              </a:rPr>
              <a:t>of its cell </a:t>
            </a:r>
            <a:r>
              <a:rPr lang="en-US" sz="2000" b="1" dirty="0" smtClean="0">
                <a:solidFill>
                  <a:schemeClr val="tx2"/>
                </a:solidFill>
              </a:rPr>
              <a:t>wall </a:t>
            </a:r>
            <a:r>
              <a:rPr lang="en-US" sz="2400" dirty="0" smtClean="0">
                <a:solidFill>
                  <a:schemeClr val="tx2"/>
                </a:solidFill>
              </a:rPr>
              <a:t/>
            </a:r>
            <a:br>
              <a:rPr lang="en-US" sz="2400" dirty="0" smtClean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Antibiosis</a:t>
            </a:r>
            <a:br>
              <a:rPr lang="en-US" sz="2800" dirty="0" smtClean="0">
                <a:solidFill>
                  <a:schemeClr val="tx2"/>
                </a:solidFill>
              </a:rPr>
            </a:br>
            <a:r>
              <a:rPr lang="en-US" sz="2800" dirty="0" smtClean="0">
                <a:solidFill>
                  <a:schemeClr val="tx2"/>
                </a:solidFill>
              </a:rPr>
              <a:t>    </a:t>
            </a:r>
            <a:r>
              <a:rPr lang="en-US" sz="2000" b="1" dirty="0">
                <a:solidFill>
                  <a:schemeClr val="tx2"/>
                </a:solidFill>
              </a:rPr>
              <a:t>By secretion of antibiotics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2"/>
                </a:solidFill>
              </a:rPr>
              <a:t>Competition for nutrients or space</a:t>
            </a:r>
            <a:br>
              <a:rPr lang="en-US" sz="2800" dirty="0" smtClean="0">
                <a:solidFill>
                  <a:schemeClr val="tx2"/>
                </a:solidFill>
              </a:rPr>
            </a:br>
            <a:endParaRPr lang="en-US" sz="2800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2"/>
                </a:solidFill>
              </a:rPr>
              <a:t>Induced resistance</a:t>
            </a:r>
            <a:br>
              <a:rPr lang="en-US" sz="2800" dirty="0" smtClean="0">
                <a:solidFill>
                  <a:schemeClr val="tx2"/>
                </a:solidFill>
              </a:rPr>
            </a:br>
            <a:endParaRPr lang="en-US" sz="2800" dirty="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chemeClr val="tx2"/>
                </a:solidFill>
              </a:rPr>
              <a:t>Inactivation of the pathogen’s enzymes 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dirty="0" smtClean="0"/>
          </a:p>
        </p:txBody>
      </p:sp>
      <p:sp>
        <p:nvSpPr>
          <p:cNvPr id="2" name="Right Arrow 1"/>
          <p:cNvSpPr/>
          <p:nvPr/>
        </p:nvSpPr>
        <p:spPr>
          <a:xfrm>
            <a:off x="495300" y="2729484"/>
            <a:ext cx="190500" cy="166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71500" y="4024884"/>
            <a:ext cx="190500" cy="166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5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Action of </a:t>
            </a:r>
            <a:r>
              <a:rPr lang="en-US" sz="3200" b="1" i="1" dirty="0" err="1" smtClean="0">
                <a:solidFill>
                  <a:schemeClr val="tx2"/>
                </a:solidFill>
              </a:rPr>
              <a:t>Trichoderma</a:t>
            </a:r>
            <a:r>
              <a:rPr lang="en-US" sz="3200" b="1" i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</a:rPr>
              <a:t>against pathogenic fungi</a:t>
            </a:r>
            <a:br>
              <a:rPr lang="en-US" sz="3200" b="1" dirty="0" smtClean="0">
                <a:solidFill>
                  <a:schemeClr val="tx2"/>
                </a:solidFill>
              </a:rPr>
            </a:br>
            <a:endParaRPr lang="en-US" sz="3200" b="1" i="1" dirty="0" smtClean="0">
              <a:solidFill>
                <a:schemeClr val="tx2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</p:txBody>
      </p:sp>
      <p:pic>
        <p:nvPicPr>
          <p:cNvPr id="13316" name="Picture 4" descr="trichoderma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5" y="2743200"/>
            <a:ext cx="3174684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3657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1- Attachment to the host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    hyphae 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by coiling 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914400" y="6416040"/>
            <a:ext cx="3057525" cy="67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US" sz="1000" dirty="0">
                <a:latin typeface="Palatino Linotype" pitchFamily="18" charset="0"/>
              </a:rPr>
              <a:t>(Hubbard et al., 1983. Phytopathology 73:655-659).</a:t>
            </a:r>
          </a:p>
          <a:p>
            <a:endParaRPr lang="en-US" sz="2400" dirty="0"/>
          </a:p>
        </p:txBody>
      </p:sp>
      <p:pic>
        <p:nvPicPr>
          <p:cNvPr id="13319" name="Picture 4" descr="trichoderma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3048000"/>
            <a:ext cx="41148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791075" y="1411288"/>
            <a:ext cx="4191000" cy="369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2- Penetrate the host cell walls by secreting lytic enzymes: </a:t>
            </a:r>
            <a:r>
              <a:rPr lang="en-US" dirty="0" err="1" smtClean="0">
                <a:solidFill>
                  <a:schemeClr val="tx2"/>
                </a:solidFill>
                <a:latin typeface="Calibri" pitchFamily="34" charset="0"/>
              </a:rPr>
              <a:t>Chitinases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,  Proteases, </a:t>
            </a:r>
            <a:r>
              <a:rPr lang="en-US" dirty="0" err="1" smtClean="0">
                <a:solidFill>
                  <a:schemeClr val="tx2"/>
                </a:solidFill>
                <a:latin typeface="Calibri" pitchFamily="34" charset="0"/>
              </a:rPr>
              <a:t>Cellulases</a:t>
            </a:r>
            <a:endParaRPr lang="en-US" dirty="0" smtClean="0">
              <a:solidFill>
                <a:schemeClr val="tx2"/>
              </a:solidFill>
              <a:latin typeface="Calibri" pitchFamily="34" charset="0"/>
            </a:endParaRPr>
          </a:p>
          <a:p>
            <a:pPr lvl="1">
              <a:spcBef>
                <a:spcPct val="50000"/>
              </a:spcBef>
              <a:buFontTx/>
              <a:buAutoNum type="alphaLcPeriod"/>
              <a:defRPr/>
            </a:pPr>
            <a:endParaRPr lang="en-US" sz="2000" b="1" dirty="0" smtClean="0"/>
          </a:p>
          <a:p>
            <a:pPr lvl="1">
              <a:spcBef>
                <a:spcPct val="50000"/>
              </a:spcBef>
              <a:buFontTx/>
              <a:buAutoNum type="alphaLcPeriod"/>
              <a:defRPr/>
            </a:pPr>
            <a:endParaRPr lang="en-US" sz="1800" dirty="0" smtClean="0"/>
          </a:p>
          <a:p>
            <a:pPr lvl="1">
              <a:spcBef>
                <a:spcPct val="50000"/>
              </a:spcBef>
              <a:buFontTx/>
              <a:buAutoNum type="alphaLcPeriod"/>
              <a:defRPr/>
            </a:pPr>
            <a:endParaRPr lang="en-US" sz="1800" dirty="0" smtClean="0"/>
          </a:p>
          <a:p>
            <a:pPr lvl="1">
              <a:spcBef>
                <a:spcPct val="50000"/>
              </a:spcBef>
              <a:buFontTx/>
              <a:buAutoNum type="alphaLcPeriod"/>
              <a:defRPr/>
            </a:pPr>
            <a:endParaRPr lang="en-US" sz="1800" dirty="0" smtClean="0"/>
          </a:p>
          <a:p>
            <a:pPr>
              <a:spcBef>
                <a:spcPct val="50000"/>
              </a:spcBef>
              <a:defRPr/>
            </a:pPr>
            <a:endParaRPr lang="en-US" sz="1800" dirty="0" smtClean="0"/>
          </a:p>
        </p:txBody>
      </p:sp>
      <p:sp>
        <p:nvSpPr>
          <p:cNvPr id="13321" name="Rectangle 7"/>
          <p:cNvSpPr>
            <a:spLocks noChangeArrowheads="1"/>
          </p:cNvSpPr>
          <p:nvPr/>
        </p:nvSpPr>
        <p:spPr bwMode="auto">
          <a:xfrm>
            <a:off x="5307013" y="6461125"/>
            <a:ext cx="26939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sz="1000">
                <a:latin typeface="Palatino Linotype" pitchFamily="18" charset="0"/>
              </a:rPr>
              <a:t>(Ilan Chet, Hebrew University of Jerusalem).</a:t>
            </a:r>
          </a:p>
        </p:txBody>
      </p:sp>
    </p:spTree>
    <p:extLst>
      <p:ext uri="{BB962C8B-B14F-4D97-AF65-F5344CB8AC3E}">
        <p14:creationId xmlns:p14="http://schemas.microsoft.com/office/powerpoint/2010/main" val="107163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04800"/>
            <a:ext cx="8229600" cy="1143000"/>
          </a:xfrm>
        </p:spPr>
        <p:txBody>
          <a:bodyPr rtlCol="0">
            <a:normAutofit fontScale="90000"/>
          </a:bodyPr>
          <a:lstStyle/>
          <a:p>
            <a:pPr rtl="1"/>
            <a:r>
              <a:rPr lang="en-US" sz="3200" b="1" dirty="0"/>
              <a:t> 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300" b="1" dirty="0">
                <a:solidFill>
                  <a:schemeClr val="tx2"/>
                </a:solidFill>
              </a:rPr>
              <a:t>Isolation and identification of </a:t>
            </a:r>
            <a:r>
              <a:rPr lang="en-US" sz="3300" b="1" i="1" dirty="0" err="1">
                <a:solidFill>
                  <a:schemeClr val="tx2"/>
                </a:solidFill>
              </a:rPr>
              <a:t>Trichoderma</a:t>
            </a:r>
            <a:r>
              <a:rPr lang="en-US" sz="3300" b="1" dirty="0">
                <a:solidFill>
                  <a:schemeClr val="tx2"/>
                </a:solidFill>
              </a:rPr>
              <a:t> isolates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547927"/>
              </p:ext>
            </p:extLst>
          </p:nvPr>
        </p:nvGraphicFramePr>
        <p:xfrm>
          <a:off x="1244600" y="844423"/>
          <a:ext cx="6375400" cy="594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724"/>
                <a:gridCol w="749945"/>
                <a:gridCol w="3148731"/>
              </a:tblGrid>
              <a:tr h="3829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i="1" dirty="0" err="1">
                          <a:effectLst/>
                        </a:rPr>
                        <a:t>Trichoderma</a:t>
                      </a:r>
                      <a:r>
                        <a:rPr lang="en-US" sz="2000" b="1" dirty="0">
                          <a:effectLst/>
                        </a:rPr>
                        <a:t> isolates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</a:rPr>
                        <a:t>Code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Isolation source 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/>
                </a:tc>
              </a:tr>
              <a:tr h="382926">
                <a:tc>
                  <a:txBody>
                    <a:bodyPr/>
                    <a:lstStyle/>
                    <a:p>
                      <a:pPr marL="299085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koningii</a:t>
                      </a:r>
                      <a:r>
                        <a:rPr lang="en-US" sz="2000" i="1" dirty="0">
                          <a:effectLst/>
                        </a:rPr>
                        <a:t>  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TK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Ismailia governorate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hamatum1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TM1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Menoufia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hamatum2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TM2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Menoufia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hamatum3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TM3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Gharbia</a:t>
                      </a:r>
                      <a:r>
                        <a:rPr lang="en-US" sz="2000" dirty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hamatum4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TM4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Sharkya</a:t>
                      </a:r>
                      <a:r>
                        <a:rPr lang="en-US" sz="2000" dirty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viride</a:t>
                      </a:r>
                      <a:r>
                        <a:rPr lang="en-US" sz="2000" i="1" dirty="0">
                          <a:effectLst/>
                        </a:rPr>
                        <a:t> 1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TV1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Gharbia</a:t>
                      </a:r>
                      <a:r>
                        <a:rPr lang="en-US" sz="2000" dirty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viride</a:t>
                      </a:r>
                      <a:r>
                        <a:rPr lang="en-US" sz="2000" i="1" dirty="0">
                          <a:effectLst/>
                        </a:rPr>
                        <a:t> 2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TV2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Kafer</a:t>
                      </a:r>
                      <a:r>
                        <a:rPr lang="en-US" sz="2000" dirty="0">
                          <a:effectLst/>
                        </a:rPr>
                        <a:t> El-</a:t>
                      </a:r>
                      <a:r>
                        <a:rPr lang="en-US" sz="2000" dirty="0" err="1">
                          <a:effectLst/>
                        </a:rPr>
                        <a:t>shikh</a:t>
                      </a:r>
                      <a:r>
                        <a:rPr lang="en-US" sz="2000" dirty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viride</a:t>
                      </a:r>
                      <a:r>
                        <a:rPr lang="en-US" sz="2000" i="1" dirty="0">
                          <a:effectLst/>
                        </a:rPr>
                        <a:t> 3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TV3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Sharkya</a:t>
                      </a:r>
                      <a:r>
                        <a:rPr lang="en-US" sz="2000" dirty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viride</a:t>
                      </a:r>
                      <a:r>
                        <a:rPr lang="en-US" sz="2000" i="1" dirty="0">
                          <a:effectLst/>
                        </a:rPr>
                        <a:t> 4 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TV4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Menoufia</a:t>
                      </a:r>
                      <a:r>
                        <a:rPr lang="en-US" sz="2000" dirty="0" smtClean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harzianum</a:t>
                      </a:r>
                      <a:r>
                        <a:rPr lang="en-US" sz="2000" i="1" dirty="0">
                          <a:effectLst/>
                        </a:rPr>
                        <a:t> 1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TZ1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Sharkya</a:t>
                      </a:r>
                      <a:r>
                        <a:rPr lang="en-US" sz="2000" dirty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harzianum</a:t>
                      </a:r>
                      <a:r>
                        <a:rPr lang="en-US" sz="2000" i="1" dirty="0">
                          <a:effectLst/>
                        </a:rPr>
                        <a:t> 2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TZ2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Ismailia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  <a:tr h="382926">
                <a:tc>
                  <a:txBody>
                    <a:bodyPr/>
                    <a:lstStyle/>
                    <a:p>
                      <a:pPr marL="29718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i="1" dirty="0">
                          <a:effectLst/>
                        </a:rPr>
                        <a:t>T. </a:t>
                      </a:r>
                      <a:r>
                        <a:rPr lang="en-US" sz="2000" i="1" dirty="0" err="1">
                          <a:effectLst/>
                        </a:rPr>
                        <a:t>harizianum</a:t>
                      </a:r>
                      <a:r>
                        <a:rPr lang="en-US" sz="2000" i="1" dirty="0">
                          <a:effectLst/>
                        </a:rPr>
                        <a:t> 3 </a:t>
                      </a:r>
                      <a:endParaRPr lang="en-US" sz="2000" i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TZ3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marL="19431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Menoufia</a:t>
                      </a:r>
                      <a:r>
                        <a:rPr lang="en-US" sz="2000" dirty="0" smtClean="0">
                          <a:effectLst/>
                        </a:rPr>
                        <a:t> governorate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4" marR="68574" marT="0" marB="0" anchor="ctr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09600" y="5791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1"/>
            <a:r>
              <a:rPr lang="en-US" sz="3200" b="1" dirty="0" smtClean="0"/>
              <a:t> 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400" b="1" dirty="0" smtClean="0">
                <a:solidFill>
                  <a:schemeClr val="tx2"/>
                </a:solidFill>
              </a:rPr>
              <a:t>Isolation  according  to  </a:t>
            </a:r>
            <a:r>
              <a:rPr lang="en-US" sz="1400" b="1" dirty="0" err="1" smtClean="0">
                <a:solidFill>
                  <a:schemeClr val="tx2"/>
                </a:solidFill>
              </a:rPr>
              <a:t>Elad</a:t>
            </a:r>
            <a:r>
              <a:rPr lang="en-US" sz="1400" b="1" dirty="0" smtClean="0">
                <a:solidFill>
                  <a:schemeClr val="tx2"/>
                </a:solidFill>
              </a:rPr>
              <a:t> </a:t>
            </a:r>
            <a:r>
              <a:rPr lang="en-US" sz="1400" b="1" i="1" dirty="0">
                <a:solidFill>
                  <a:schemeClr val="tx2"/>
                </a:solidFill>
              </a:rPr>
              <a:t>et al.</a:t>
            </a:r>
            <a:r>
              <a:rPr lang="en-US" sz="1400" b="1" dirty="0">
                <a:solidFill>
                  <a:schemeClr val="tx2"/>
                </a:solidFill>
              </a:rPr>
              <a:t>, </a:t>
            </a:r>
            <a:r>
              <a:rPr lang="en-US" sz="1400" b="1" dirty="0" smtClean="0">
                <a:solidFill>
                  <a:schemeClr val="tx2"/>
                </a:solidFill>
              </a:rPr>
              <a:t>1981    </a:t>
            </a:r>
          </a:p>
          <a:p>
            <a:pPr algn="l" rtl="1"/>
            <a:r>
              <a:rPr lang="en-US" sz="1400" b="1" dirty="0" smtClean="0">
                <a:solidFill>
                  <a:schemeClr val="tx2"/>
                </a:solidFill>
              </a:rPr>
              <a:t>identification according to </a:t>
            </a:r>
            <a:r>
              <a:rPr lang="en-US" sz="1400" b="1" dirty="0">
                <a:solidFill>
                  <a:schemeClr val="tx2"/>
                </a:solidFill>
              </a:rPr>
              <a:t>Barnett (1998) and </a:t>
            </a:r>
            <a:r>
              <a:rPr lang="en-US" sz="1400" b="1" dirty="0" err="1">
                <a:solidFill>
                  <a:schemeClr val="tx2"/>
                </a:solidFill>
              </a:rPr>
              <a:t>Bissett</a:t>
            </a:r>
            <a:r>
              <a:rPr lang="en-US" sz="1400" b="1" dirty="0">
                <a:solidFill>
                  <a:schemeClr val="tx2"/>
                </a:solidFill>
              </a:rPr>
              <a:t> (1991a,b,c</a:t>
            </a:r>
            <a:r>
              <a:rPr lang="en-US" sz="1400" b="1" dirty="0" smtClean="0">
                <a:solidFill>
                  <a:schemeClr val="tx2"/>
                </a:solidFill>
              </a:rPr>
              <a:t>)</a:t>
            </a:r>
            <a:endParaRPr lang="en-US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8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Genetic diversity based PCR-RAPD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4463" y="1066800"/>
          <a:ext cx="3284537" cy="30448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0827"/>
                <a:gridCol w="2113710"/>
              </a:tblGrid>
              <a:tr h="274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Primer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Sequence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885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OPA-02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OPB-07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OPB-08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5ʹ- TGCCGAGCTG-3ʹ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5ʹ- GGTGACGCAG-3ʹ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5ʹ- GTCCACACGG-3ʹ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</a:tr>
              <a:tr h="210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OPB-09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5ʹ-TGGGGGACTC-3ʹ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</a:tr>
              <a:tr h="210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OPB-18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5ʹ-CCACAGCAGT-3ʹ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</a:tr>
              <a:tr h="2419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OPB-19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5ʹ-ACCCCCGAAG-3ʹ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</a:tr>
              <a:tr h="122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OPG-04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OPG-07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OPE-04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OPF-06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          5ʹ-AGCGTGTCTG-3ʹ    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5ʹ-GAACCTGCCC3-3ʹ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5ʹ- GTGACATGCC-3ʹ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5ʹ-GGGAATTCCC-3ʹ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 anchor="ctr"/>
                </a:tc>
              </a:tr>
            </a:tbl>
          </a:graphicData>
        </a:graphic>
      </p:graphicFrame>
      <p:pic>
        <p:nvPicPr>
          <p:cNvPr id="7" name="Picture 2" descr="DSCN0235   fi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44" y="1143000"/>
            <a:ext cx="4818062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IMG_023 4  fi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43" y="3149600"/>
            <a:ext cx="4818063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KHalid\final name\IMG_0217finaly fin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43" y="4899025"/>
            <a:ext cx="4837657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87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733800"/>
            <a:ext cx="5940425" cy="310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36781"/>
              </p:ext>
            </p:extLst>
          </p:nvPr>
        </p:nvGraphicFramePr>
        <p:xfrm>
          <a:off x="838200" y="-228600"/>
          <a:ext cx="6058886" cy="4083304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466676"/>
                <a:gridCol w="467311"/>
                <a:gridCol w="467311"/>
                <a:gridCol w="467311"/>
                <a:gridCol w="467946"/>
                <a:gridCol w="467946"/>
                <a:gridCol w="467946"/>
                <a:gridCol w="467946"/>
                <a:gridCol w="467946"/>
                <a:gridCol w="467946"/>
                <a:gridCol w="467946"/>
                <a:gridCol w="467946"/>
                <a:gridCol w="446709"/>
              </a:tblGrid>
              <a:tr h="6861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err="1" smtClean="0">
                          <a:effectLst/>
                        </a:rPr>
                        <a:t>Isol</a:t>
                      </a:r>
                      <a:endParaRPr lang="en-US" sz="1200" b="1" dirty="0">
                        <a:effectLst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TK1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TM1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TM2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TM3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TM4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TV1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TV2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TV3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TV4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TZ1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TZ2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TZ3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4209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TK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1.00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0" marR="0" marT="0" marB="0" anchor="ctr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TM1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1.00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TM2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0.26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0.16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1.00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TM3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0.12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0.17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1.00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TM4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0.04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0.00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1.00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TV1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65100" algn="ctr"/>
                        </a:tabLst>
                      </a:pPr>
                      <a:r>
                        <a:rPr lang="en-US" sz="1200" b="1">
                          <a:effectLst/>
                        </a:rPr>
                        <a:t>	0.09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0.09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1.00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TV2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0.30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0.06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0.26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0.37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1.00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TV3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0.11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0.19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0.14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0.12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0.11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0.50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1.00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TV4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0.25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0.15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0. 07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0.14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0.50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0.75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0.30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1.00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TZ1 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0.06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0.24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0.23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0.11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0.07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0.27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1.00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155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TZ2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0. 14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0.07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0.18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0.16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0.33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0.57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0.25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0.22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1.00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  <a:tr h="4209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TZ3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0.20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0.08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0.00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</a:rPr>
                        <a:t>0.25</a:t>
                      </a:r>
                      <a:endParaRPr lang="en-US" sz="12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0.00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1.00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73" marR="68573" marT="0" marB="0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477000" y="914400"/>
            <a:ext cx="25146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The similarity matrix</a:t>
            </a:r>
            <a:r>
              <a:rPr lang="en-US" sz="3200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Down Arrow 2"/>
          <p:cNvSpPr/>
          <p:nvPr/>
        </p:nvSpPr>
        <p:spPr>
          <a:xfrm>
            <a:off x="7543800" y="1975894"/>
            <a:ext cx="174585" cy="168170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Brace 1"/>
          <p:cNvSpPr/>
          <p:nvPr/>
        </p:nvSpPr>
        <p:spPr>
          <a:xfrm>
            <a:off x="8456549" y="3886200"/>
            <a:ext cx="77724" cy="1397794"/>
          </a:xfrm>
          <a:prstGeom prst="rightBrac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8440429" y="5440101"/>
            <a:ext cx="45719" cy="304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8458200" y="5943600"/>
            <a:ext cx="45719" cy="304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8378825" y="6400800"/>
            <a:ext cx="15544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20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65237"/>
            <a:ext cx="8991600" cy="4525963"/>
          </a:xfrm>
        </p:spPr>
        <p:txBody>
          <a:bodyPr/>
          <a:lstStyle/>
          <a:p>
            <a:pPr marL="609600" indent="-609600"/>
            <a:r>
              <a:rPr lang="en-US" sz="2800" b="1" i="1" dirty="0" err="1" smtClean="0">
                <a:solidFill>
                  <a:schemeClr val="tx2"/>
                </a:solidFill>
              </a:rPr>
              <a:t>Pythium</a:t>
            </a:r>
            <a:r>
              <a:rPr lang="en-US" sz="2800" b="1" i="1" dirty="0" smtClean="0">
                <a:solidFill>
                  <a:schemeClr val="tx2"/>
                </a:solidFill>
              </a:rPr>
              <a:t> </a:t>
            </a:r>
            <a:r>
              <a:rPr lang="en-US" sz="2800" b="1" i="1" dirty="0" err="1" smtClean="0">
                <a:solidFill>
                  <a:schemeClr val="tx2"/>
                </a:solidFill>
              </a:rPr>
              <a:t>aphanidermatum</a:t>
            </a:r>
            <a:r>
              <a:rPr lang="en-US" sz="2800" b="1" i="1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tx2"/>
                </a:solidFill>
              </a:rPr>
              <a:t> </a:t>
            </a:r>
            <a:r>
              <a:rPr lang="en-US" sz="2800" b="1" i="1" dirty="0" smtClean="0">
                <a:solidFill>
                  <a:schemeClr val="tx2"/>
                </a:solidFill>
              </a:rPr>
              <a:t>     - </a:t>
            </a:r>
            <a:r>
              <a:rPr lang="en-US" sz="2800" dirty="0" smtClean="0">
                <a:solidFill>
                  <a:schemeClr val="tx2"/>
                </a:solidFill>
              </a:rPr>
              <a:t> </a:t>
            </a:r>
            <a:r>
              <a:rPr lang="en-US" sz="2400" dirty="0" smtClean="0">
                <a:solidFill>
                  <a:schemeClr val="tx2"/>
                </a:solidFill>
              </a:rPr>
              <a:t>  Cellulose is the main cell wall component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       -  a wide host range and cause damping off (kill seeds or      </a:t>
            </a:r>
            <a:r>
              <a:rPr lang="ar-EG" sz="2400" dirty="0" smtClean="0">
                <a:solidFill>
                  <a:schemeClr val="tx2"/>
                </a:solidFill>
              </a:rPr>
              <a:t>  </a:t>
            </a:r>
            <a:r>
              <a:rPr lang="en-US" sz="2400" dirty="0" smtClean="0">
                <a:solidFill>
                  <a:schemeClr val="tx2"/>
                </a:solidFill>
              </a:rPr>
              <a:t>        seedlings before or after they germinate)</a:t>
            </a:r>
          </a:p>
          <a:p>
            <a:pPr marL="609600" indent="-609600"/>
            <a:r>
              <a:rPr lang="en-US" sz="2800" b="1" i="1" dirty="0" err="1" smtClean="0">
                <a:solidFill>
                  <a:schemeClr val="tx2"/>
                </a:solidFill>
              </a:rPr>
              <a:t>Rhizoctonia</a:t>
            </a:r>
            <a:r>
              <a:rPr lang="en-US" sz="2800" b="1" i="1" dirty="0" smtClean="0">
                <a:solidFill>
                  <a:schemeClr val="tx2"/>
                </a:solidFill>
              </a:rPr>
              <a:t> </a:t>
            </a:r>
            <a:r>
              <a:rPr lang="en-US" sz="2800" b="1" i="1" dirty="0" err="1" smtClean="0">
                <a:solidFill>
                  <a:schemeClr val="tx2"/>
                </a:solidFill>
              </a:rPr>
              <a:t>solani</a:t>
            </a:r>
            <a:r>
              <a:rPr lang="en-US" sz="2800" b="1" i="1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2400" b="1" i="1" dirty="0" smtClean="0">
                <a:solidFill>
                  <a:schemeClr val="tx2"/>
                </a:solidFill>
              </a:rPr>
              <a:t>       </a:t>
            </a:r>
            <a:r>
              <a:rPr lang="en-US" sz="2400" b="1" i="1" dirty="0">
                <a:solidFill>
                  <a:schemeClr val="tx2"/>
                </a:solidFill>
              </a:rPr>
              <a:t>- </a:t>
            </a:r>
            <a:r>
              <a:rPr lang="en-US" sz="2400" dirty="0">
                <a:solidFill>
                  <a:schemeClr val="tx2"/>
                </a:solidFill>
              </a:rPr>
              <a:t>  </a:t>
            </a:r>
            <a:r>
              <a:rPr lang="en-US" sz="2400" dirty="0" smtClean="0">
                <a:solidFill>
                  <a:schemeClr val="tx2"/>
                </a:solidFill>
              </a:rPr>
              <a:t>Chitin is </a:t>
            </a:r>
            <a:r>
              <a:rPr lang="en-US" sz="2400" dirty="0">
                <a:solidFill>
                  <a:schemeClr val="tx2"/>
                </a:solidFill>
              </a:rPr>
              <a:t>the main cell wall </a:t>
            </a:r>
            <a:r>
              <a:rPr lang="en-US" sz="2400" dirty="0" smtClean="0">
                <a:solidFill>
                  <a:schemeClr val="tx2"/>
                </a:solidFill>
              </a:rPr>
              <a:t>component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    - Cause various plant diseases such as collar rot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and damping off .</a:t>
            </a:r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0200" y="4648200"/>
            <a:ext cx="19431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648200"/>
            <a:ext cx="2605216" cy="21336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2"/>
                </a:solidFill>
              </a:rPr>
              <a:t>Evaluation of </a:t>
            </a:r>
            <a:r>
              <a:rPr lang="en-US" sz="32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3200" dirty="0" smtClean="0">
                <a:solidFill>
                  <a:schemeClr val="tx2"/>
                </a:solidFill>
              </a:rPr>
              <a:t> Antagonism against some soil </a:t>
            </a:r>
            <a:r>
              <a:rPr lang="en-US" sz="3200" dirty="0" err="1" smtClean="0">
                <a:solidFill>
                  <a:schemeClr val="tx2"/>
                </a:solidFill>
              </a:rPr>
              <a:t>porne</a:t>
            </a:r>
            <a:r>
              <a:rPr lang="en-US" sz="3200" dirty="0" smtClean="0">
                <a:solidFill>
                  <a:schemeClr val="tx2"/>
                </a:solidFill>
              </a:rPr>
              <a:t> pathogens </a:t>
            </a:r>
          </a:p>
        </p:txBody>
      </p:sp>
    </p:spTree>
    <p:extLst>
      <p:ext uri="{BB962C8B-B14F-4D97-AF65-F5344CB8AC3E}">
        <p14:creationId xmlns:p14="http://schemas.microsoft.com/office/powerpoint/2010/main" val="406213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Evaluation of </a:t>
            </a:r>
            <a:r>
              <a:rPr lang="en-US" sz="3200" b="1" i="1" dirty="0" err="1">
                <a:solidFill>
                  <a:schemeClr val="tx2"/>
                </a:solidFill>
              </a:rPr>
              <a:t>Trichoderma</a:t>
            </a:r>
            <a:r>
              <a:rPr lang="en-US" sz="3200" b="1" dirty="0">
                <a:solidFill>
                  <a:schemeClr val="tx2"/>
                </a:solidFill>
              </a:rPr>
              <a:t> Antagonism against </a:t>
            </a:r>
            <a:br>
              <a:rPr lang="en-US" sz="3200" b="1" dirty="0">
                <a:solidFill>
                  <a:schemeClr val="tx2"/>
                </a:solidFill>
              </a:rPr>
            </a:br>
            <a:r>
              <a:rPr lang="en-US" sz="3200" b="1" i="1" dirty="0" smtClean="0">
                <a:solidFill>
                  <a:schemeClr val="tx2"/>
                </a:solidFill>
              </a:rPr>
              <a:t>P. </a:t>
            </a:r>
            <a:r>
              <a:rPr lang="en-US" sz="3200" b="1" i="1" dirty="0" err="1" smtClean="0">
                <a:solidFill>
                  <a:schemeClr val="tx2"/>
                </a:solidFill>
              </a:rPr>
              <a:t>aphanidermatum</a:t>
            </a:r>
            <a:r>
              <a:rPr lang="en-US" sz="3200" b="1" i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</a:rPr>
              <a:t>and</a:t>
            </a:r>
            <a:r>
              <a:rPr lang="en-US" sz="3200" b="1" i="1" dirty="0" smtClean="0">
                <a:solidFill>
                  <a:schemeClr val="tx2"/>
                </a:solidFill>
              </a:rPr>
              <a:t> R. </a:t>
            </a:r>
            <a:r>
              <a:rPr lang="en-US" sz="3200" b="1" i="1" dirty="0" err="1" smtClean="0">
                <a:solidFill>
                  <a:schemeClr val="tx2"/>
                </a:solidFill>
              </a:rPr>
              <a:t>solani</a:t>
            </a:r>
            <a:r>
              <a:rPr lang="en-US" sz="3200" b="1" i="1" dirty="0">
                <a:solidFill>
                  <a:schemeClr val="tx2"/>
                </a:solidFill>
              </a:rPr>
              <a:t/>
            </a:r>
            <a:br>
              <a:rPr lang="en-US" sz="3200" b="1" i="1" dirty="0">
                <a:solidFill>
                  <a:schemeClr val="tx2"/>
                </a:solidFill>
              </a:rPr>
            </a:br>
            <a:r>
              <a:rPr lang="en-US" sz="3200" b="1" i="1" dirty="0">
                <a:solidFill>
                  <a:schemeClr val="tx2"/>
                </a:solidFill>
              </a:rPr>
              <a:t/>
            </a:r>
            <a:br>
              <a:rPr lang="en-US" sz="3200" b="1" i="1" dirty="0">
                <a:solidFill>
                  <a:schemeClr val="tx2"/>
                </a:solidFill>
              </a:rPr>
            </a:b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The antagonism of </a:t>
            </a:r>
            <a:r>
              <a:rPr lang="en-US" sz="2800" i="1" dirty="0" err="1">
                <a:solidFill>
                  <a:schemeClr val="tx2"/>
                </a:solidFill>
              </a:rPr>
              <a:t>Trichoderma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was evaluated by determined three </a:t>
            </a:r>
            <a:r>
              <a:rPr lang="en-US" sz="2800" dirty="0" smtClean="0">
                <a:solidFill>
                  <a:schemeClr val="tx2"/>
                </a:solidFill>
              </a:rPr>
              <a:t>criteria: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Radial growth inhibition by comparing radial growth of </a:t>
            </a:r>
            <a:r>
              <a:rPr lang="en-US" sz="24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400" dirty="0" smtClean="0">
                <a:solidFill>
                  <a:schemeClr val="tx2"/>
                </a:solidFill>
              </a:rPr>
              <a:t> against growth of pathogen </a:t>
            </a:r>
            <a:r>
              <a:rPr lang="en-US" sz="2400" dirty="0">
                <a:solidFill>
                  <a:schemeClr val="tx2"/>
                </a:solidFill>
              </a:rPr>
              <a:t>(R1 - R2)/ R1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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100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O</a:t>
            </a:r>
            <a:r>
              <a:rPr lang="en-US" sz="2400" dirty="0" smtClean="0">
                <a:solidFill>
                  <a:schemeClr val="tx2"/>
                </a:solidFill>
              </a:rPr>
              <a:t>ver </a:t>
            </a:r>
            <a:r>
              <a:rPr lang="en-US" sz="2400" dirty="0">
                <a:solidFill>
                  <a:schemeClr val="tx2"/>
                </a:solidFill>
              </a:rPr>
              <a:t>growth ability was calculated as </a:t>
            </a:r>
            <a:r>
              <a:rPr lang="en-US" sz="2400" dirty="0" err="1">
                <a:solidFill>
                  <a:schemeClr val="tx2"/>
                </a:solidFill>
              </a:rPr>
              <a:t>mycelial</a:t>
            </a:r>
            <a:r>
              <a:rPr lang="en-US" sz="2400" dirty="0">
                <a:solidFill>
                  <a:schemeClr val="tx2"/>
                </a:solidFill>
              </a:rPr>
              <a:t> growth of </a:t>
            </a:r>
            <a:r>
              <a:rPr lang="en-US" sz="2400" i="1" dirty="0" err="1">
                <a:solidFill>
                  <a:schemeClr val="tx2"/>
                </a:solidFill>
              </a:rPr>
              <a:t>Trichoderma</a:t>
            </a:r>
            <a:r>
              <a:rPr lang="en-US" sz="2400" dirty="0">
                <a:solidFill>
                  <a:schemeClr val="tx2"/>
                </a:solidFill>
              </a:rPr>
              <a:t> over the </a:t>
            </a:r>
            <a:r>
              <a:rPr lang="en-US" sz="2400" dirty="0" smtClean="0">
                <a:solidFill>
                  <a:schemeClr val="tx2"/>
                </a:solidFill>
              </a:rPr>
              <a:t>pathogen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chemeClr val="tx2"/>
                </a:solidFill>
              </a:rPr>
              <a:t>I</a:t>
            </a:r>
            <a:r>
              <a:rPr lang="en-US" sz="2400" dirty="0" smtClean="0">
                <a:solidFill>
                  <a:schemeClr val="tx2"/>
                </a:solidFill>
              </a:rPr>
              <a:t>nhibition </a:t>
            </a:r>
            <a:r>
              <a:rPr lang="en-US" sz="2400" dirty="0">
                <a:solidFill>
                  <a:schemeClr val="tx2"/>
                </a:solidFill>
              </a:rPr>
              <a:t>zone was measured by </a:t>
            </a:r>
            <a:r>
              <a:rPr lang="en-US" sz="2400" dirty="0" smtClean="0">
                <a:solidFill>
                  <a:schemeClr val="tx2"/>
                </a:solidFill>
              </a:rPr>
              <a:t>observation the clear zones formed between  </a:t>
            </a:r>
            <a:r>
              <a:rPr lang="en-US" sz="2400" i="1" dirty="0" err="1">
                <a:solidFill>
                  <a:schemeClr val="tx2"/>
                </a:solidFill>
              </a:rPr>
              <a:t>Trichoderma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and pathogen as result of antibiotic secretion  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383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715000"/>
            <a:ext cx="8001000" cy="1676400"/>
          </a:xfrm>
        </p:spPr>
        <p:txBody>
          <a:bodyPr>
            <a:normAutofit/>
          </a:bodyPr>
          <a:lstStyle/>
          <a:p>
            <a:r>
              <a:rPr lang="en-US" sz="1400" b="1" dirty="0" smtClean="0"/>
              <a:t>a; </a:t>
            </a:r>
            <a:r>
              <a:rPr lang="en-US" sz="1400" b="1" i="1" dirty="0" err="1" smtClean="0"/>
              <a:t>Pythium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aphanidermatum</a:t>
            </a:r>
            <a:r>
              <a:rPr lang="en-US" sz="1400" b="1" dirty="0" smtClean="0"/>
              <a:t>,  b; 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Rhizoctonia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Solani</a:t>
            </a:r>
            <a:r>
              <a:rPr lang="en-US" sz="1400" b="1" dirty="0" smtClean="0"/>
              <a:t>, c; </a:t>
            </a:r>
            <a:r>
              <a:rPr lang="en-US" sz="1400" b="1" i="1" dirty="0" err="1" smtClean="0"/>
              <a:t>Trichoderma</a:t>
            </a:r>
            <a:r>
              <a:rPr lang="en-US" sz="1400" b="1" dirty="0" smtClean="0"/>
              <a:t> against </a:t>
            </a:r>
            <a:r>
              <a:rPr lang="en-US" sz="1400" b="1" i="1" dirty="0" err="1" smtClean="0"/>
              <a:t>Pythium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aphanidermatum</a:t>
            </a:r>
            <a:r>
              <a:rPr lang="en-US" sz="1400" b="1" i="1" dirty="0" smtClean="0"/>
              <a:t>, d; </a:t>
            </a:r>
            <a:r>
              <a:rPr lang="en-US" sz="1400" b="1" i="1" dirty="0" err="1" smtClean="0"/>
              <a:t>Trichoderma</a:t>
            </a:r>
            <a:r>
              <a:rPr lang="en-US" sz="1400" b="1" dirty="0" smtClean="0"/>
              <a:t> against </a:t>
            </a:r>
            <a:r>
              <a:rPr lang="en-US" sz="1400" b="1" i="1" dirty="0" err="1" smtClean="0"/>
              <a:t>Rhizoctonia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Solani</a:t>
            </a:r>
            <a:r>
              <a:rPr lang="en-US" sz="1400" b="1" i="1" dirty="0" smtClean="0"/>
              <a:t> </a:t>
            </a:r>
            <a:endParaRPr lang="en-US" sz="1400" b="1" dirty="0" smtClean="0"/>
          </a:p>
        </p:txBody>
      </p:sp>
      <p:pic>
        <p:nvPicPr>
          <p:cNvPr id="4098" name="Picture 2" descr="D:\KHalid\final name\tric 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110996"/>
            <a:ext cx="5143500" cy="506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62000" y="-304800"/>
            <a:ext cx="80010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tx2"/>
                </a:solidFill>
              </a:rPr>
              <a:t>Inhibition of </a:t>
            </a:r>
            <a:r>
              <a:rPr lang="en-US" sz="3200" b="1" i="1" dirty="0" smtClean="0">
                <a:solidFill>
                  <a:schemeClr val="tx2"/>
                </a:solidFill>
              </a:rPr>
              <a:t>P. </a:t>
            </a:r>
            <a:r>
              <a:rPr lang="en-US" sz="3200" b="1" i="1" dirty="0" err="1" smtClean="0">
                <a:solidFill>
                  <a:schemeClr val="tx2"/>
                </a:solidFill>
              </a:rPr>
              <a:t>aphanidermatum</a:t>
            </a:r>
            <a:r>
              <a:rPr lang="en-US" sz="3200" b="1" i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</a:rPr>
              <a:t>and</a:t>
            </a:r>
            <a:r>
              <a:rPr lang="en-US" sz="3200" b="1" i="1" dirty="0" smtClean="0">
                <a:solidFill>
                  <a:schemeClr val="tx2"/>
                </a:solidFill>
              </a:rPr>
              <a:t> R. </a:t>
            </a:r>
            <a:r>
              <a:rPr lang="en-US" sz="3200" b="1" i="1" dirty="0" err="1" smtClean="0">
                <a:solidFill>
                  <a:schemeClr val="tx2"/>
                </a:solidFill>
              </a:rPr>
              <a:t>solani</a:t>
            </a:r>
            <a:r>
              <a:rPr lang="en-US" sz="3200" b="1" i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</a:rPr>
              <a:t>growth  in presence of </a:t>
            </a:r>
            <a:r>
              <a:rPr lang="en-US" sz="3200" b="1" i="1" dirty="0" err="1" smtClean="0">
                <a:solidFill>
                  <a:schemeClr val="tx2"/>
                </a:solidFill>
              </a:rPr>
              <a:t>Trichoderma</a:t>
            </a:r>
            <a:endParaRPr lang="en-US" sz="32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0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 descr="D:\صور التضاد\IMG_01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83" y="487680"/>
            <a:ext cx="8324817" cy="6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471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6019800"/>
            <a:ext cx="8229600" cy="1143000"/>
          </a:xfrm>
        </p:spPr>
        <p:txBody>
          <a:bodyPr>
            <a:normAutofit fontScale="90000"/>
          </a:bodyPr>
          <a:lstStyle/>
          <a:p>
            <a:pPr marL="571500" indent="-571500" algn="l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2"/>
                </a:solidFill>
              </a:rPr>
              <a:t>No over growth of </a:t>
            </a:r>
            <a:r>
              <a:rPr lang="en-US" sz="24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400" dirty="0" smtClean="0">
                <a:solidFill>
                  <a:schemeClr val="tx2"/>
                </a:solidFill>
              </a:rPr>
              <a:t> on </a:t>
            </a:r>
            <a:r>
              <a:rPr lang="en-US" sz="2400" i="1" dirty="0" smtClean="0">
                <a:solidFill>
                  <a:schemeClr val="tx2"/>
                </a:solidFill>
              </a:rPr>
              <a:t>R</a:t>
            </a:r>
            <a:r>
              <a:rPr lang="en-US" sz="2400" dirty="0" smtClean="0">
                <a:solidFill>
                  <a:schemeClr val="tx2"/>
                </a:solidFill>
              </a:rPr>
              <a:t>. </a:t>
            </a:r>
            <a:r>
              <a:rPr lang="en-US" sz="2400" i="1" dirty="0" err="1" smtClean="0">
                <a:solidFill>
                  <a:schemeClr val="tx2"/>
                </a:solidFill>
              </a:rPr>
              <a:t>Solani</a:t>
            </a:r>
            <a:r>
              <a:rPr lang="en-US" sz="2400" dirty="0" smtClean="0">
                <a:solidFill>
                  <a:schemeClr val="tx2"/>
                </a:solidFill>
              </a:rPr>
              <a:t/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dirty="0" smtClean="0">
                <a:solidFill>
                  <a:schemeClr val="tx2"/>
                </a:solidFill>
              </a:rPr>
              <a:t>No inhibition zones were observed between </a:t>
            </a:r>
            <a:r>
              <a:rPr lang="en-US" sz="24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400" dirty="0" smtClean="0">
                <a:solidFill>
                  <a:schemeClr val="tx2"/>
                </a:solidFill>
              </a:rPr>
              <a:t> and </a:t>
            </a:r>
            <a:r>
              <a:rPr lang="en-US" sz="2400" i="1" dirty="0" smtClean="0">
                <a:solidFill>
                  <a:schemeClr val="tx2"/>
                </a:solidFill>
              </a:rPr>
              <a:t>P</a:t>
            </a:r>
            <a:r>
              <a:rPr lang="en-US" sz="2400" dirty="0" smtClean="0">
                <a:solidFill>
                  <a:schemeClr val="tx2"/>
                </a:solidFill>
              </a:rPr>
              <a:t>. </a:t>
            </a:r>
            <a:r>
              <a:rPr lang="en-US" sz="2400" i="1" dirty="0" err="1" smtClean="0">
                <a:solidFill>
                  <a:schemeClr val="tx2"/>
                </a:solidFill>
              </a:rPr>
              <a:t>aphnidermatum</a:t>
            </a: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endParaRPr lang="en-US" sz="2400" dirty="0" smtClean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121174"/>
              </p:ext>
            </p:extLst>
          </p:nvPr>
        </p:nvGraphicFramePr>
        <p:xfrm>
          <a:off x="889000" y="228600"/>
          <a:ext cx="7367588" cy="585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Document" r:id="rId3" imgW="7367379" imgH="5860059" progId="Word.Document.12">
                  <p:embed/>
                </p:oleObj>
              </mc:Choice>
              <mc:Fallback>
                <p:oleObj name="Document" r:id="rId3" imgW="7367379" imgH="58600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0" y="228600"/>
                        <a:ext cx="7367588" cy="5859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357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Conclusion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PCR-based </a:t>
            </a:r>
            <a:r>
              <a:rPr lang="en-US" sz="2800" dirty="0">
                <a:solidFill>
                  <a:schemeClr val="tx2"/>
                </a:solidFill>
              </a:rPr>
              <a:t>RAPD techniques are useful tool to cluster, verify, and prove taxonomy morphology-based </a:t>
            </a:r>
            <a:r>
              <a:rPr lang="en-US" sz="2800" dirty="0" smtClean="0">
                <a:solidFill>
                  <a:schemeClr val="tx2"/>
                </a:solidFill>
              </a:rPr>
              <a:t>data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The isolates of </a:t>
            </a:r>
            <a:r>
              <a:rPr lang="en-US" sz="28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i="1" dirty="0" err="1" smtClean="0">
                <a:solidFill>
                  <a:schemeClr val="tx2"/>
                </a:solidFill>
              </a:rPr>
              <a:t>harizianum</a:t>
            </a:r>
            <a:r>
              <a:rPr lang="en-US" sz="2800" dirty="0" smtClean="0">
                <a:solidFill>
                  <a:schemeClr val="tx2"/>
                </a:solidFill>
              </a:rPr>
              <a:t> and </a:t>
            </a:r>
            <a:r>
              <a:rPr lang="en-US" sz="28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800" dirty="0" smtClean="0">
                <a:solidFill>
                  <a:schemeClr val="tx2"/>
                </a:solidFill>
              </a:rPr>
              <a:t>  </a:t>
            </a:r>
            <a:r>
              <a:rPr lang="en-US" sz="2800" i="1" dirty="0" err="1" smtClean="0">
                <a:solidFill>
                  <a:schemeClr val="tx2"/>
                </a:solidFill>
              </a:rPr>
              <a:t>viride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were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the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most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active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against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i="1" dirty="0" err="1" smtClean="0">
                <a:solidFill>
                  <a:schemeClr val="tx2"/>
                </a:solidFill>
              </a:rPr>
              <a:t>R.Solani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and</a:t>
            </a:r>
            <a:r>
              <a:rPr lang="en-US" sz="2800" i="1" dirty="0" smtClean="0">
                <a:solidFill>
                  <a:schemeClr val="tx2"/>
                </a:solidFill>
              </a:rPr>
              <a:t>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. </a:t>
            </a:r>
            <a:r>
              <a:rPr lang="en-US" sz="2800" i="1" dirty="0" err="1">
                <a:solidFill>
                  <a:schemeClr val="tx2"/>
                </a:solidFill>
              </a:rPr>
              <a:t>aphnidermatum</a:t>
            </a:r>
            <a:endParaRPr lang="en-US" sz="2800" i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1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Future working</a:t>
            </a:r>
            <a:endParaRPr lang="en-US" sz="3200" b="1" i="1" dirty="0" smtClean="0">
              <a:solidFill>
                <a:schemeClr val="tx2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 smtClean="0"/>
          </a:p>
          <a:p>
            <a:pPr lvl="2"/>
            <a:r>
              <a:rPr lang="en-US" sz="28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800" dirty="0" smtClean="0">
                <a:solidFill>
                  <a:schemeClr val="tx2"/>
                </a:solidFill>
              </a:rPr>
              <a:t> contain a large number of genes which allow </a:t>
            </a:r>
            <a:r>
              <a:rPr lang="en-US" sz="2800" dirty="0" err="1" smtClean="0">
                <a:solidFill>
                  <a:schemeClr val="tx2"/>
                </a:solidFill>
              </a:rPr>
              <a:t>biocontrol</a:t>
            </a:r>
            <a:r>
              <a:rPr lang="en-US" sz="2800" dirty="0" smtClean="0">
                <a:solidFill>
                  <a:schemeClr val="tx2"/>
                </a:solidFill>
              </a:rPr>
              <a:t> to occur</a:t>
            </a:r>
          </a:p>
          <a:p>
            <a:pPr lvl="2"/>
            <a:endParaRPr lang="en-US" dirty="0" smtClean="0"/>
          </a:p>
          <a:p>
            <a:pPr lvl="2"/>
            <a:r>
              <a:rPr lang="en-US" sz="2800" dirty="0" smtClean="0">
                <a:solidFill>
                  <a:schemeClr val="tx2"/>
                </a:solidFill>
              </a:rPr>
              <a:t>Trying cloning certain genes from </a:t>
            </a:r>
            <a:r>
              <a:rPr lang="en-US" sz="2800" i="1" dirty="0" err="1" smtClean="0">
                <a:solidFill>
                  <a:schemeClr val="tx2"/>
                </a:solidFill>
              </a:rPr>
              <a:t>Trichoderma</a:t>
            </a:r>
            <a:r>
              <a:rPr lang="en-US" sz="2800" dirty="0" smtClean="0">
                <a:solidFill>
                  <a:schemeClr val="tx2"/>
                </a:solidFill>
              </a:rPr>
              <a:t> and introduce them into plants to obtain crops </a:t>
            </a:r>
            <a:r>
              <a:rPr lang="en-US" sz="2800" dirty="0">
                <a:solidFill>
                  <a:schemeClr val="tx2"/>
                </a:solidFill>
              </a:rPr>
              <a:t>resistant to plant diseases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914400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42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er 4"/>
          <p:cNvGrpSpPr>
            <a:grpSpLocks/>
          </p:cNvGrpSpPr>
          <p:nvPr/>
        </p:nvGrpSpPr>
        <p:grpSpPr bwMode="auto">
          <a:xfrm>
            <a:off x="0" y="0"/>
            <a:ext cx="9144000" cy="6648450"/>
            <a:chOff x="307840" y="423212"/>
            <a:chExt cx="8557203" cy="6399182"/>
          </a:xfrm>
        </p:grpSpPr>
        <p:pic>
          <p:nvPicPr>
            <p:cNvPr id="76804" name="Image 1" descr="45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40" y="423212"/>
              <a:ext cx="8547879" cy="2880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05" name="Image 2" descr="felouque_sur_le_nil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43" y="3290865"/>
              <a:ext cx="8557200" cy="3531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ZoneTexte 5"/>
          <p:cNvSpPr txBox="1"/>
          <p:nvPr/>
        </p:nvSpPr>
        <p:spPr>
          <a:xfrm>
            <a:off x="557993" y="3406148"/>
            <a:ext cx="3636435" cy="8002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800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blurRad="63500" dist="38099" dir="2700000" sy="50000" rotWithShape="0">
                    <a:srgbClr val="875B0D">
                      <a:alpha val="74997"/>
                    </a:srgbClr>
                  </a:outerShdw>
                </a:effectLst>
                <a:latin typeface="Arial Black"/>
                <a:ea typeface="Arial Black"/>
                <a:cs typeface="Arial Black"/>
              </a:rPr>
              <a:t>THANK YOU</a:t>
            </a:r>
            <a:endParaRPr lang="fr-FR" sz="28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blurRad="63500" dist="38099" dir="2700000" sy="50000" rotWithShape="0">
                  <a:srgbClr val="875B0D">
                    <a:alpha val="74997"/>
                  </a:srgbClr>
                </a:outerShdw>
              </a:effectLst>
              <a:latin typeface="Arial Black"/>
              <a:ea typeface="Arial Black"/>
              <a:cs typeface="Arial Black"/>
            </a:endParaRPr>
          </a:p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353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619</Words>
  <Application>Microsoft Office PowerPoint</Application>
  <PresentationFormat>On-screen Show (4:3)</PresentationFormat>
  <Paragraphs>311</Paragraphs>
  <Slides>16</Slides>
  <Notes>0</Notes>
  <HiddenSlides>0</HiddenSlides>
  <MMClips>0</MMClips>
  <ScaleCrop>false</ScaleCrop>
  <HeadingPairs>
    <vt:vector size="8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Office Theme</vt:lpstr>
      <vt:lpstr>???</vt:lpstr>
      <vt:lpstr>Picture</vt:lpstr>
      <vt:lpstr>Document</vt:lpstr>
      <vt:lpstr>Molecular characterization of Trichoderma isolates as biological control  agent   Khalid Abdel-lateif Menoufia University, Egypt</vt:lpstr>
      <vt:lpstr>Why we need biological control?</vt:lpstr>
      <vt:lpstr>Trichoderma spp.</vt:lpstr>
      <vt:lpstr>Mechanisms of Trichoderma as biological control agent </vt:lpstr>
      <vt:lpstr>Action of Trichoderma against pathogenic fungi </vt:lpstr>
      <vt:lpstr>  Isolation and identification of Trichoderma isolates</vt:lpstr>
      <vt:lpstr>Genetic diversity based PCR-RAPD</vt:lpstr>
      <vt:lpstr>The similarity matrix </vt:lpstr>
      <vt:lpstr>Evaluation of Trichoderma Antagonism against some soil porne pathogens </vt:lpstr>
      <vt:lpstr>Evaluation of Trichoderma Antagonism against  P. aphanidermatum and R. solani   </vt:lpstr>
      <vt:lpstr>a; Pythium aphanidermatum,  b;  Rhizoctonia Solani, c; Trichoderma against Pythium aphanidermatum, d; Trichoderma against Rhizoctonia Solani </vt:lpstr>
      <vt:lpstr>PowerPoint Presentation</vt:lpstr>
      <vt:lpstr>No over growth of trichoderma on R. Solani No inhibition zones were observed between trichoderma and P. aphnidermatum </vt:lpstr>
      <vt:lpstr>Conclusion</vt:lpstr>
      <vt:lpstr>Future working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Khalid</dc:creator>
  <cp:lastModifiedBy>Dr Khalid</cp:lastModifiedBy>
  <cp:revision>86</cp:revision>
  <dcterms:created xsi:type="dcterms:W3CDTF">2014-06-20T09:35:37Z</dcterms:created>
  <dcterms:modified xsi:type="dcterms:W3CDTF">2014-06-25T09:28:50Z</dcterms:modified>
</cp:coreProperties>
</file>