
<file path=[Content_Types].xml><?xml version="1.0" encoding="utf-8"?>
<Types xmlns="http://schemas.openxmlformats.org/package/2006/content-types">
  <Default Extension="xml" ContentType="application/xml"/>
  <Default Extension="jpg" ContentType="image/jpeg"/>
  <Default Extension="tiff" ContentType="image/tiff"/>
  <Default Extension="jpeg" ContentType="image/jpeg"/>
  <Default Extension="rels" ContentType="application/vnd.openxmlformats-package.relationships+xml"/>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9" r:id="rId2"/>
    <p:sldId id="292" r:id="rId3"/>
    <p:sldId id="260" r:id="rId4"/>
    <p:sldId id="258" r:id="rId5"/>
    <p:sldId id="288" r:id="rId6"/>
    <p:sldId id="261" r:id="rId7"/>
    <p:sldId id="299" r:id="rId8"/>
    <p:sldId id="329" r:id="rId9"/>
    <p:sldId id="330" r:id="rId10"/>
    <p:sldId id="332" r:id="rId11"/>
    <p:sldId id="333" r:id="rId12"/>
    <p:sldId id="269" r:id="rId13"/>
    <p:sldId id="334" r:id="rId14"/>
    <p:sldId id="335" r:id="rId15"/>
    <p:sldId id="336" r:id="rId16"/>
    <p:sldId id="320" r:id="rId17"/>
    <p:sldId id="321" r:id="rId18"/>
    <p:sldId id="290" r:id="rId19"/>
    <p:sldId id="275" r:id="rId20"/>
    <p:sldId id="30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671" autoAdjust="0"/>
  </p:normalViewPr>
  <p:slideViewPr>
    <p:cSldViewPr snapToGrid="0" snapToObjects="1">
      <p:cViewPr>
        <p:scale>
          <a:sx n="100" d="100"/>
          <a:sy n="100" d="100"/>
        </p:scale>
        <p:origin x="-1144" y="-1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86886F-F4A3-474C-B6F7-69A2948DDB5D}" type="datetimeFigureOut">
              <a:rPr lang="en-US" smtClean="0"/>
              <a:pPr/>
              <a:t>15-12-07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86826E-B95C-DD42-B0FC-57545B983201}" type="slidenum">
              <a:rPr lang="en-US" smtClean="0"/>
              <a:pPr/>
              <a:t>‹#›</a:t>
            </a:fld>
            <a:endParaRPr lang="en-US"/>
          </a:p>
        </p:txBody>
      </p:sp>
    </p:spTree>
    <p:extLst>
      <p:ext uri="{BB962C8B-B14F-4D97-AF65-F5344CB8AC3E}">
        <p14:creationId xmlns:p14="http://schemas.microsoft.com/office/powerpoint/2010/main" val="124870275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D3713C-95F9-F24C-A277-2AAC430BD533}" type="datetimeFigureOut">
              <a:rPr lang="en-US" smtClean="0"/>
              <a:pPr/>
              <a:t>15-12-07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8547FF-BA1C-674C-974D-EBB13F37D306}" type="slidenum">
              <a:rPr lang="en-US" smtClean="0"/>
              <a:pPr/>
              <a:t>‹#›</a:t>
            </a:fld>
            <a:endParaRPr lang="en-US"/>
          </a:p>
        </p:txBody>
      </p:sp>
    </p:spTree>
    <p:extLst>
      <p:ext uri="{BB962C8B-B14F-4D97-AF65-F5344CB8AC3E}">
        <p14:creationId xmlns:p14="http://schemas.microsoft.com/office/powerpoint/2010/main" val="58189890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cross </a:t>
            </a:r>
            <a:endParaRPr lang="en-US" dirty="0"/>
          </a:p>
        </p:txBody>
      </p:sp>
      <p:sp>
        <p:nvSpPr>
          <p:cNvPr id="4" name="Slide Number Placeholder 3"/>
          <p:cNvSpPr>
            <a:spLocks noGrp="1"/>
          </p:cNvSpPr>
          <p:nvPr>
            <p:ph type="sldNum" sz="quarter" idx="10"/>
          </p:nvPr>
        </p:nvSpPr>
        <p:spPr/>
        <p:txBody>
          <a:bodyPr/>
          <a:lstStyle/>
          <a:p>
            <a:fld id="{438547FF-BA1C-674C-974D-EBB13F37D306}" type="slidenum">
              <a:rPr lang="en-US" smtClean="0"/>
              <a:pPr/>
              <a:t>2</a:t>
            </a:fld>
            <a:endParaRPr lang="en-US"/>
          </a:p>
        </p:txBody>
      </p:sp>
    </p:spTree>
    <p:extLst>
      <p:ext uri="{BB962C8B-B14F-4D97-AF65-F5344CB8AC3E}">
        <p14:creationId xmlns:p14="http://schemas.microsoft.com/office/powerpoint/2010/main" val="2932773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need to have percentage of side effects.</a:t>
            </a:r>
          </a:p>
          <a:p>
            <a:r>
              <a:rPr lang="en-US" dirty="0" smtClean="0"/>
              <a:t>Side effects can be delayed even if you stop</a:t>
            </a:r>
            <a:r>
              <a:rPr lang="en-US" baseline="0" dirty="0" smtClean="0"/>
              <a:t> the treatment.</a:t>
            </a:r>
          </a:p>
          <a:p>
            <a:endParaRPr lang="en-US" dirty="0"/>
          </a:p>
        </p:txBody>
      </p:sp>
      <p:sp>
        <p:nvSpPr>
          <p:cNvPr id="4" name="Slide Number Placeholder 3"/>
          <p:cNvSpPr>
            <a:spLocks noGrp="1"/>
          </p:cNvSpPr>
          <p:nvPr>
            <p:ph type="sldNum" sz="quarter" idx="10"/>
          </p:nvPr>
        </p:nvSpPr>
        <p:spPr/>
        <p:txBody>
          <a:bodyPr/>
          <a:lstStyle/>
          <a:p>
            <a:fld id="{438547FF-BA1C-674C-974D-EBB13F37D306}" type="slidenum">
              <a:rPr lang="en-US" smtClean="0"/>
              <a:pPr/>
              <a:t>4</a:t>
            </a:fld>
            <a:endParaRPr lang="en-US"/>
          </a:p>
        </p:txBody>
      </p:sp>
    </p:spTree>
    <p:extLst>
      <p:ext uri="{BB962C8B-B14F-4D97-AF65-F5344CB8AC3E}">
        <p14:creationId xmlns:p14="http://schemas.microsoft.com/office/powerpoint/2010/main" val="34920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8547FF-BA1C-674C-974D-EBB13F37D306}" type="slidenum">
              <a:rPr lang="en-US" smtClean="0"/>
              <a:pPr/>
              <a:t>7</a:t>
            </a:fld>
            <a:endParaRPr lang="en-US"/>
          </a:p>
        </p:txBody>
      </p:sp>
    </p:spTree>
    <p:extLst>
      <p:ext uri="{BB962C8B-B14F-4D97-AF65-F5344CB8AC3E}">
        <p14:creationId xmlns:p14="http://schemas.microsoft.com/office/powerpoint/2010/main" val="3606850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overall flow used in virtual screening can be divided into two major steps. The initial step run on local machines involves the preliminary  preparation of both the target protein (target check, binding site identification and protonation) and the used virtual screening collection (VCC). This step is not computationally expensive and can be run on a single computer machine for one day. The most computationally demanding step is the construction of a reliable ensemble of protein structures which involves a long molecular dynamics  (MD) simulations. Without using the Blue Gene/Q machine, a typical MD simulation of length 10 nano seconds would take 3 weeks on a 64 computer cluster. On the other hand, using the Blue Gene machine we have reached exceptional simulation time for over 100ns and for only 2 weeks of computational time. This step is crucial in introducing realistic accountability of the target protein flexibility in the subsequent molecular docking simulations. Principal component analysis (PCA) is used to detect the degree of sampling in the MD trajectory. This is followed by clustering analysis of this trajectory to select the dominant conformations of the binding site. Each conformation is then used for molecular docking against the whole collection of small molecules (VCC). This usually involves millions of docking experiments. Top hits are then prepared within the binding site of the target for an additional set of MD simulations (an additional 1000 MD simulations for the top 1000 hits). The most stable structures are then visually inspected and run through binding energy analysis for final scoring prior to experimental testing. In a nutshell, without using the Blue Gene/Q supercomputer, a typical application of this workflow would take 1 year of continuous calculations on computer resources that was previously available to our group. Using blue gene directly reduced the time to complete this workflow and raised the quality of our work.</a:t>
            </a:r>
            <a:endParaRPr lang="en-US" dirty="0"/>
          </a:p>
        </p:txBody>
      </p:sp>
      <p:sp>
        <p:nvSpPr>
          <p:cNvPr id="4" name="Slide Number Placeholder 3"/>
          <p:cNvSpPr>
            <a:spLocks noGrp="1"/>
          </p:cNvSpPr>
          <p:nvPr>
            <p:ph type="sldNum" sz="quarter" idx="10"/>
          </p:nvPr>
        </p:nvSpPr>
        <p:spPr/>
        <p:txBody>
          <a:bodyPr/>
          <a:lstStyle/>
          <a:p>
            <a:fld id="{DC96FECF-B06A-2F43-B208-B7AE441719AB}" type="slidenum">
              <a:rPr lang="en-US" smtClean="0"/>
              <a:t>8</a:t>
            </a:fld>
            <a:endParaRPr lang="en-US"/>
          </a:p>
        </p:txBody>
      </p:sp>
    </p:spTree>
    <p:extLst>
      <p:ext uri="{BB962C8B-B14F-4D97-AF65-F5344CB8AC3E}">
        <p14:creationId xmlns:p14="http://schemas.microsoft.com/office/powerpoint/2010/main" val="1058826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have been able to use  . . . Hit rate</a:t>
            </a:r>
            <a:endParaRPr lang="en-US" dirty="0"/>
          </a:p>
        </p:txBody>
      </p:sp>
      <p:sp>
        <p:nvSpPr>
          <p:cNvPr id="4" name="Slide Number Placeholder 3"/>
          <p:cNvSpPr>
            <a:spLocks noGrp="1"/>
          </p:cNvSpPr>
          <p:nvPr>
            <p:ph type="sldNum" sz="quarter" idx="10"/>
          </p:nvPr>
        </p:nvSpPr>
        <p:spPr/>
        <p:txBody>
          <a:bodyPr/>
          <a:lstStyle/>
          <a:p>
            <a:fld id="{438547FF-BA1C-674C-974D-EBB13F37D306}" type="slidenum">
              <a:rPr lang="en-US" smtClean="0"/>
              <a:pPr/>
              <a:t>18</a:t>
            </a:fld>
            <a:endParaRPr lang="en-US"/>
          </a:p>
        </p:txBody>
      </p:sp>
    </p:spTree>
    <p:extLst>
      <p:ext uri="{BB962C8B-B14F-4D97-AF65-F5344CB8AC3E}">
        <p14:creationId xmlns:p14="http://schemas.microsoft.com/office/powerpoint/2010/main" val="2849368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8B4023B-DFF2-C549-8E16-74484071EA16}" type="datetime1">
              <a:rPr lang="en-US" smtClean="0"/>
              <a:pPr/>
              <a:t>15-12-07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1074362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0E94A976-1F87-044F-8BFA-E49821FA4EF4}" type="datetime1">
              <a:rPr lang="en-US" smtClean="0"/>
              <a:pPr/>
              <a:t>15-12-07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3817814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E07275F2-966D-D543-AE98-E98AC21C4F65}" type="datetime1">
              <a:rPr lang="en-US" smtClean="0"/>
              <a:pPr/>
              <a:t>15-12-07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3350548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B4AF4C96-4C83-1546-8029-EC94B3F01FDE}" type="datetime1">
              <a:rPr lang="en-US" smtClean="0"/>
              <a:pPr/>
              <a:t>15-12-07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340097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D6ED0CB2-EDE4-124F-A68E-26E03717C4FF}" type="datetime1">
              <a:rPr lang="en-US" smtClean="0"/>
              <a:pPr/>
              <a:t>15-12-07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2379377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483C3DAD-917D-A844-9E9E-AAC4A0544097}" type="datetime1">
              <a:rPr lang="en-US" smtClean="0"/>
              <a:pPr/>
              <a:t>15-12-07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3675367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8AD3F3-CE98-114B-B884-EB37EE62A43F}" type="datetime1">
              <a:rPr lang="en-US" smtClean="0"/>
              <a:pPr/>
              <a:t>15-12-07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964687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B0EC6FF-CC22-8648-8098-AD92D6D6321F}" type="datetime1">
              <a:rPr lang="en-US" smtClean="0"/>
              <a:pPr/>
              <a:t>15-12-07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278189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A46883DD-0F51-1E4C-B803-87DC580AC6FE}" type="datetime1">
              <a:rPr lang="en-US" smtClean="0"/>
              <a:pPr/>
              <a:t>15-12-07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141856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FD52F82C-E1B7-2A46-AAAB-0821A37657EB}" type="datetime1">
              <a:rPr lang="en-US" smtClean="0"/>
              <a:pPr/>
              <a:t>15-12-07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395851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4D2BB3A-0ED7-EB47-A049-9D19BAC365A2}" type="datetime1">
              <a:rPr lang="en-US" smtClean="0"/>
              <a:pPr/>
              <a:t>15-12-07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A877FC-C09B-DE46-BEBC-EAC866F5AE05}" type="slidenum">
              <a:rPr lang="en-US" smtClean="0"/>
              <a:pPr/>
              <a:t>‹#›</a:t>
            </a:fld>
            <a:endParaRPr lang="en-US"/>
          </a:p>
        </p:txBody>
      </p:sp>
    </p:spTree>
    <p:extLst>
      <p:ext uri="{BB962C8B-B14F-4D97-AF65-F5344CB8AC3E}">
        <p14:creationId xmlns:p14="http://schemas.microsoft.com/office/powerpoint/2010/main" val="4530767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3B15E-9E82-0545-A6D1-C1271A0F85C9}" type="datetime1">
              <a:rPr lang="en-US" smtClean="0"/>
              <a:pPr/>
              <a:t>15-12-07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A877FC-C09B-DE46-BEBC-EAC866F5AE05}" type="slidenum">
              <a:rPr lang="en-US" smtClean="0"/>
              <a:pPr/>
              <a:t>‹#›</a:t>
            </a:fld>
            <a:endParaRPr lang="en-US"/>
          </a:p>
        </p:txBody>
      </p:sp>
    </p:spTree>
    <p:extLst>
      <p:ext uri="{BB962C8B-B14F-4D97-AF65-F5344CB8AC3E}">
        <p14:creationId xmlns:p14="http://schemas.microsoft.com/office/powerpoint/2010/main" val="278215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Relationship Id="rId3" Type="http://schemas.openxmlformats.org/officeDocument/2006/relationships/image" Target="../media/image11.t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t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20650" y="398736"/>
            <a:ext cx="9385300" cy="2940051"/>
          </a:xfrm>
        </p:spPr>
        <p:txBody>
          <a:bodyPr>
            <a:noAutofit/>
          </a:bodyPr>
          <a:lstStyle/>
          <a:p>
            <a:r>
              <a:rPr lang="en-US" b="1" dirty="0" smtClean="0">
                <a:latin typeface="Calibri" charset="0"/>
                <a:ea typeface="ＭＳ Ｐゴシック" charset="0"/>
                <a:cs typeface="ＭＳ Ｐゴシック" charset="0"/>
              </a:rPr>
              <a:t>Rational Design Of Small Molecule Immune Checkpoints’ Inhibitors</a:t>
            </a:r>
            <a:endParaRPr lang="en-US" dirty="0">
              <a:solidFill>
                <a:srgbClr val="008000"/>
              </a:solidFill>
              <a:latin typeface="Calibri" charset="0"/>
              <a:ea typeface="ＭＳ Ｐゴシック" charset="0"/>
              <a:cs typeface="ＭＳ Ｐゴシック" charset="0"/>
            </a:endParaRPr>
          </a:p>
        </p:txBody>
      </p:sp>
      <p:sp>
        <p:nvSpPr>
          <p:cNvPr id="3075" name="TextBox 3"/>
          <p:cNvSpPr txBox="1">
            <a:spLocks noChangeArrowheads="1"/>
          </p:cNvSpPr>
          <p:nvPr/>
        </p:nvSpPr>
        <p:spPr bwMode="auto">
          <a:xfrm>
            <a:off x="276097" y="4195160"/>
            <a:ext cx="8641848"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3000" dirty="0" smtClean="0">
                <a:latin typeface="Calibri" charset="0"/>
              </a:rPr>
              <a:t>Khaled Barakat, PhD</a:t>
            </a:r>
          </a:p>
          <a:p>
            <a:pPr algn="ctr" eaLnBrk="1" hangingPunct="1"/>
            <a:r>
              <a:rPr lang="en-US" sz="3000" dirty="0" smtClean="0">
                <a:latin typeface="Calibri" charset="0"/>
              </a:rPr>
              <a:t>Faculty of Pharmacy &amp; Li Ka Shing Institute of Virology</a:t>
            </a:r>
          </a:p>
          <a:p>
            <a:pPr algn="ctr" eaLnBrk="1" hangingPunct="1"/>
            <a:r>
              <a:rPr lang="en-US" sz="3200" b="1" dirty="0" smtClean="0">
                <a:latin typeface="Calibri" charset="0"/>
              </a:rPr>
              <a:t>University of Alberta</a:t>
            </a:r>
            <a:endParaRPr lang="en-US" sz="3200" b="1" dirty="0">
              <a:latin typeface="Calibri" charset="0"/>
            </a:endParaRPr>
          </a:p>
        </p:txBody>
      </p:sp>
      <p:sp>
        <p:nvSpPr>
          <p:cNvPr id="5" name="Slide Number Placeholder 4"/>
          <p:cNvSpPr>
            <a:spLocks noGrp="1"/>
          </p:cNvSpPr>
          <p:nvPr>
            <p:ph type="sldNum" sz="quarter" idx="12"/>
          </p:nvPr>
        </p:nvSpPr>
        <p:spPr/>
        <p:txBody>
          <a:bodyPr/>
          <a:lstStyle/>
          <a:p>
            <a:fld id="{98A877FC-C09B-DE46-BEBC-EAC866F5AE05}" type="slidenum">
              <a:rPr lang="en-US" smtClean="0"/>
              <a:pPr/>
              <a:t>1</a:t>
            </a:fld>
            <a:endParaRPr lang="en-US"/>
          </a:p>
        </p:txBody>
      </p:sp>
    </p:spTree>
    <p:extLst>
      <p:ext uri="{BB962C8B-B14F-4D97-AF65-F5344CB8AC3E}">
        <p14:creationId xmlns:p14="http://schemas.microsoft.com/office/powerpoint/2010/main" val="13227698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9833" y="-190494"/>
            <a:ext cx="9800166" cy="45508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000" b="1" dirty="0" smtClean="0"/>
              <a:t>Tumors Induce T Cell Dysfunction</a:t>
            </a:r>
            <a:endParaRPr lang="en-US" sz="5000" dirty="0"/>
          </a:p>
        </p:txBody>
      </p:sp>
      <p:grpSp>
        <p:nvGrpSpPr>
          <p:cNvPr id="10" name="Group 9"/>
          <p:cNvGrpSpPr/>
          <p:nvPr/>
        </p:nvGrpSpPr>
        <p:grpSpPr>
          <a:xfrm>
            <a:off x="2934604" y="675250"/>
            <a:ext cx="2435769" cy="3248466"/>
            <a:chOff x="2934604" y="675250"/>
            <a:chExt cx="2435769" cy="3248466"/>
          </a:xfrm>
        </p:grpSpPr>
        <p:pic>
          <p:nvPicPr>
            <p:cNvPr id="4" name="Picture 3"/>
            <p:cNvPicPr>
              <a:picLocks noChangeAspect="1"/>
            </p:cNvPicPr>
            <p:nvPr/>
          </p:nvPicPr>
          <p:blipFill>
            <a:blip r:embed="rId3"/>
            <a:stretch>
              <a:fillRect/>
            </a:stretch>
          </p:blipFill>
          <p:spPr>
            <a:xfrm>
              <a:off x="2934604" y="866266"/>
              <a:ext cx="2435769" cy="3057450"/>
            </a:xfrm>
            <a:prstGeom prst="rect">
              <a:avLst/>
            </a:prstGeom>
          </p:spPr>
        </p:pic>
        <p:sp>
          <p:nvSpPr>
            <p:cNvPr id="9" name="TextBox 8"/>
            <p:cNvSpPr txBox="1"/>
            <p:nvPr/>
          </p:nvSpPr>
          <p:spPr>
            <a:xfrm>
              <a:off x="3652231" y="675250"/>
              <a:ext cx="1365250" cy="369332"/>
            </a:xfrm>
            <a:prstGeom prst="rect">
              <a:avLst/>
            </a:prstGeom>
            <a:solidFill>
              <a:schemeClr val="bg1"/>
            </a:solidFill>
          </p:spPr>
          <p:txBody>
            <a:bodyPr wrap="square" rtlCol="0">
              <a:spAutoFit/>
            </a:bodyPr>
            <a:lstStyle/>
            <a:p>
              <a:pPr algn="ctr"/>
              <a:r>
                <a:rPr lang="en-US" dirty="0" smtClean="0"/>
                <a:t>Naïve T Cell</a:t>
              </a:r>
              <a:endParaRPr lang="en-US" dirty="0"/>
            </a:p>
          </p:txBody>
        </p:sp>
      </p:grpSp>
      <p:grpSp>
        <p:nvGrpSpPr>
          <p:cNvPr id="34" name="Group 33"/>
          <p:cNvGrpSpPr/>
          <p:nvPr/>
        </p:nvGrpSpPr>
        <p:grpSpPr>
          <a:xfrm>
            <a:off x="-63500" y="1331880"/>
            <a:ext cx="2998104" cy="3714720"/>
            <a:chOff x="-63500" y="1331880"/>
            <a:chExt cx="2998104" cy="3714720"/>
          </a:xfrm>
        </p:grpSpPr>
        <p:grpSp>
          <p:nvGrpSpPr>
            <p:cNvPr id="2" name="Group 1"/>
            <p:cNvGrpSpPr/>
            <p:nvPr/>
          </p:nvGrpSpPr>
          <p:grpSpPr>
            <a:xfrm>
              <a:off x="-63500" y="1331880"/>
              <a:ext cx="2983150" cy="3714720"/>
              <a:chOff x="-63500" y="1331880"/>
              <a:chExt cx="2983150" cy="3714720"/>
            </a:xfrm>
          </p:grpSpPr>
          <p:pic>
            <p:nvPicPr>
              <p:cNvPr id="3" name="Picture 2"/>
              <p:cNvPicPr>
                <a:picLocks noChangeAspect="1"/>
              </p:cNvPicPr>
              <p:nvPr/>
            </p:nvPicPr>
            <p:blipFill>
              <a:blip r:embed="rId4"/>
              <a:stretch>
                <a:fillRect/>
              </a:stretch>
            </p:blipFill>
            <p:spPr>
              <a:xfrm>
                <a:off x="284545" y="2386836"/>
                <a:ext cx="2198836" cy="2427427"/>
              </a:xfrm>
              <a:prstGeom prst="rect">
                <a:avLst/>
              </a:prstGeom>
            </p:spPr>
          </p:pic>
          <p:sp>
            <p:nvSpPr>
              <p:cNvPr id="5" name="TextBox 4"/>
              <p:cNvSpPr txBox="1"/>
              <p:nvPr/>
            </p:nvSpPr>
            <p:spPr>
              <a:xfrm>
                <a:off x="-63500" y="4646490"/>
                <a:ext cx="2983150" cy="400110"/>
              </a:xfrm>
              <a:prstGeom prst="rect">
                <a:avLst/>
              </a:prstGeom>
              <a:noFill/>
            </p:spPr>
            <p:txBody>
              <a:bodyPr wrap="square" rtlCol="0">
                <a:spAutoFit/>
              </a:bodyPr>
              <a:lstStyle/>
              <a:p>
                <a:pPr algn="ctr"/>
                <a:r>
                  <a:rPr lang="en-US" sz="2000" dirty="0" smtClean="0">
                    <a:latin typeface="Arial"/>
                    <a:cs typeface="Arial"/>
                  </a:rPr>
                  <a:t>Activated effector T cells </a:t>
                </a:r>
                <a:endParaRPr lang="en-US" sz="2000" dirty="0">
                  <a:latin typeface="Arial"/>
                  <a:cs typeface="Arial"/>
                </a:endParaRPr>
              </a:p>
            </p:txBody>
          </p:sp>
          <p:sp>
            <p:nvSpPr>
              <p:cNvPr id="21" name="TextBox 20"/>
              <p:cNvSpPr txBox="1"/>
              <p:nvPr/>
            </p:nvSpPr>
            <p:spPr>
              <a:xfrm>
                <a:off x="782435" y="1331880"/>
                <a:ext cx="1505540" cy="461665"/>
              </a:xfrm>
              <a:prstGeom prst="rect">
                <a:avLst/>
              </a:prstGeom>
              <a:noFill/>
            </p:spPr>
            <p:txBody>
              <a:bodyPr wrap="none" rtlCol="0">
                <a:spAutoFit/>
              </a:bodyPr>
              <a:lstStyle/>
              <a:p>
                <a:r>
                  <a:rPr lang="en-US" sz="2400" b="1" dirty="0" smtClean="0">
                    <a:latin typeface="Arial"/>
                    <a:cs typeface="Arial"/>
                  </a:rPr>
                  <a:t>Normally</a:t>
                </a:r>
                <a:endParaRPr lang="en-US" sz="2400" b="1" dirty="0">
                  <a:latin typeface="Arial"/>
                  <a:cs typeface="Arial"/>
                </a:endParaRPr>
              </a:p>
            </p:txBody>
          </p:sp>
        </p:grpSp>
        <p:cxnSp>
          <p:nvCxnSpPr>
            <p:cNvPr id="14" name="Straight Arrow Connector 13"/>
            <p:cNvCxnSpPr/>
            <p:nvPr/>
          </p:nvCxnSpPr>
          <p:spPr>
            <a:xfrm flipH="1">
              <a:off x="2000250" y="3270250"/>
              <a:ext cx="934354" cy="4868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33" name="Group 32"/>
          <p:cNvGrpSpPr/>
          <p:nvPr/>
        </p:nvGrpSpPr>
        <p:grpSpPr>
          <a:xfrm>
            <a:off x="5220310" y="1373903"/>
            <a:ext cx="3899587" cy="3916235"/>
            <a:chOff x="5220310" y="1373903"/>
            <a:chExt cx="3899587" cy="3916235"/>
          </a:xfrm>
        </p:grpSpPr>
        <p:grpSp>
          <p:nvGrpSpPr>
            <p:cNvPr id="30" name="Group 29"/>
            <p:cNvGrpSpPr/>
            <p:nvPr/>
          </p:nvGrpSpPr>
          <p:grpSpPr>
            <a:xfrm>
              <a:off x="5545569" y="1373903"/>
              <a:ext cx="3574328" cy="3916235"/>
              <a:chOff x="5545569" y="1373903"/>
              <a:chExt cx="3574328" cy="3916235"/>
            </a:xfrm>
          </p:grpSpPr>
          <p:sp>
            <p:nvSpPr>
              <p:cNvPr id="28" name="TextBox 27"/>
              <p:cNvSpPr txBox="1"/>
              <p:nvPr/>
            </p:nvSpPr>
            <p:spPr>
              <a:xfrm>
                <a:off x="7444518" y="2068418"/>
                <a:ext cx="1559792" cy="246221"/>
              </a:xfrm>
              <a:prstGeom prst="rect">
                <a:avLst/>
              </a:prstGeom>
              <a:noFill/>
            </p:spPr>
            <p:txBody>
              <a:bodyPr wrap="square" rtlCol="0">
                <a:spAutoFit/>
              </a:bodyPr>
              <a:lstStyle/>
              <a:p>
                <a:r>
                  <a:rPr lang="en-US" sz="1000" b="1" dirty="0" smtClean="0">
                    <a:latin typeface="Arial"/>
                    <a:cs typeface="Arial"/>
                  </a:rPr>
                  <a:t>Exhausted T cells</a:t>
                </a:r>
                <a:endParaRPr lang="en-US" sz="1000" b="1" dirty="0">
                  <a:latin typeface="Arial"/>
                  <a:cs typeface="Arial"/>
                </a:endParaRPr>
              </a:p>
            </p:txBody>
          </p:sp>
          <p:grpSp>
            <p:nvGrpSpPr>
              <p:cNvPr id="25" name="Group 24"/>
              <p:cNvGrpSpPr/>
              <p:nvPr/>
            </p:nvGrpSpPr>
            <p:grpSpPr>
              <a:xfrm>
                <a:off x="5545569" y="1373903"/>
                <a:ext cx="3568413" cy="3916235"/>
                <a:chOff x="5545569" y="1373903"/>
                <a:chExt cx="3568413" cy="3916235"/>
              </a:xfrm>
            </p:grpSpPr>
            <p:sp>
              <p:nvSpPr>
                <p:cNvPr id="27" name="TextBox 26"/>
                <p:cNvSpPr txBox="1"/>
                <p:nvPr/>
              </p:nvSpPr>
              <p:spPr>
                <a:xfrm>
                  <a:off x="5545569" y="1373903"/>
                  <a:ext cx="3568413" cy="400110"/>
                </a:xfrm>
                <a:prstGeom prst="rect">
                  <a:avLst/>
                </a:prstGeom>
                <a:noFill/>
              </p:spPr>
              <p:txBody>
                <a:bodyPr wrap="square" rtlCol="0">
                  <a:spAutoFit/>
                </a:bodyPr>
                <a:lstStyle/>
                <a:p>
                  <a:pPr algn="ctr"/>
                  <a:r>
                    <a:rPr lang="en-US" sz="2000" b="1" dirty="0" smtClean="0">
                      <a:latin typeface="Arial"/>
                      <a:cs typeface="Arial"/>
                    </a:rPr>
                    <a:t>Chronic Infection Or Tumor</a:t>
                  </a:r>
                  <a:endParaRPr lang="en-US" sz="2000" b="1" dirty="0">
                    <a:latin typeface="Arial"/>
                    <a:cs typeface="Arial"/>
                  </a:endParaRPr>
                </a:p>
              </p:txBody>
            </p:sp>
            <p:pic>
              <p:nvPicPr>
                <p:cNvPr id="77" name="Picture 76"/>
                <p:cNvPicPr>
                  <a:picLocks noChangeAspect="1"/>
                </p:cNvPicPr>
                <p:nvPr/>
              </p:nvPicPr>
              <p:blipFill>
                <a:blip r:embed="rId5"/>
                <a:stretch>
                  <a:fillRect/>
                </a:stretch>
              </p:blipFill>
              <p:spPr>
                <a:xfrm>
                  <a:off x="5639801" y="2102438"/>
                  <a:ext cx="3200400" cy="3187700"/>
                </a:xfrm>
                <a:prstGeom prst="rect">
                  <a:avLst/>
                </a:prstGeom>
              </p:spPr>
            </p:pic>
          </p:grpSp>
          <p:sp>
            <p:nvSpPr>
              <p:cNvPr id="11" name="Rectangle 10"/>
              <p:cNvSpPr/>
              <p:nvPr/>
            </p:nvSpPr>
            <p:spPr>
              <a:xfrm>
                <a:off x="7404952" y="2068418"/>
                <a:ext cx="1714945" cy="369332"/>
              </a:xfrm>
              <a:prstGeom prst="rect">
                <a:avLst/>
              </a:prstGeom>
              <a:solidFill>
                <a:schemeClr val="bg1"/>
              </a:solidFill>
            </p:spPr>
            <p:txBody>
              <a:bodyPr wrap="none">
                <a:spAutoFit/>
              </a:bodyPr>
              <a:lstStyle/>
              <a:p>
                <a:pPr algn="ctr"/>
                <a:r>
                  <a:rPr lang="en-US" dirty="0" smtClean="0"/>
                  <a:t>Exhausted </a:t>
                </a:r>
                <a:r>
                  <a:rPr lang="en-US" dirty="0"/>
                  <a:t>T Cell</a:t>
                </a:r>
              </a:p>
            </p:txBody>
          </p:sp>
        </p:grpSp>
        <p:cxnSp>
          <p:nvCxnSpPr>
            <p:cNvPr id="16" name="Straight Arrow Connector 15"/>
            <p:cNvCxnSpPr/>
            <p:nvPr/>
          </p:nvCxnSpPr>
          <p:spPr>
            <a:xfrm>
              <a:off x="5220310" y="3079750"/>
              <a:ext cx="419491" cy="105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35" name="Group 34"/>
          <p:cNvGrpSpPr/>
          <p:nvPr/>
        </p:nvGrpSpPr>
        <p:grpSpPr>
          <a:xfrm>
            <a:off x="687917" y="3782698"/>
            <a:ext cx="7489487" cy="3084114"/>
            <a:chOff x="687917" y="3782698"/>
            <a:chExt cx="7489487" cy="3084114"/>
          </a:xfrm>
        </p:grpSpPr>
        <p:grpSp>
          <p:nvGrpSpPr>
            <p:cNvPr id="12" name="Group 11"/>
            <p:cNvGrpSpPr/>
            <p:nvPr/>
          </p:nvGrpSpPr>
          <p:grpSpPr>
            <a:xfrm>
              <a:off x="687917" y="3782698"/>
              <a:ext cx="7489487" cy="3084114"/>
              <a:chOff x="687917" y="3782698"/>
              <a:chExt cx="7489487" cy="3084114"/>
            </a:xfrm>
          </p:grpSpPr>
          <p:sp>
            <p:nvSpPr>
              <p:cNvPr id="41" name="TextBox 40"/>
              <p:cNvSpPr txBox="1"/>
              <p:nvPr/>
            </p:nvSpPr>
            <p:spPr>
              <a:xfrm>
                <a:off x="687917" y="6466702"/>
                <a:ext cx="7489487" cy="400110"/>
              </a:xfrm>
              <a:prstGeom prst="rect">
                <a:avLst/>
              </a:prstGeom>
              <a:noFill/>
            </p:spPr>
            <p:txBody>
              <a:bodyPr wrap="square" rtlCol="0">
                <a:spAutoFit/>
              </a:bodyPr>
              <a:lstStyle/>
              <a:p>
                <a:pPr algn="ctr"/>
                <a:r>
                  <a:rPr lang="en-US" sz="2000" b="1" dirty="0" smtClean="0">
                    <a:latin typeface="Arial"/>
                    <a:cs typeface="Arial"/>
                  </a:rPr>
                  <a:t>Blocking The Inhibitory Receptor Reactivates T cells</a:t>
                </a:r>
                <a:endParaRPr lang="en-US" sz="2000" b="1" dirty="0">
                  <a:latin typeface="Arial"/>
                  <a:cs typeface="Arial"/>
                </a:endParaRPr>
              </a:p>
            </p:txBody>
          </p:sp>
          <p:grpSp>
            <p:nvGrpSpPr>
              <p:cNvPr id="22" name="Group 21"/>
              <p:cNvGrpSpPr/>
              <p:nvPr/>
            </p:nvGrpSpPr>
            <p:grpSpPr>
              <a:xfrm>
                <a:off x="3103801" y="3782698"/>
                <a:ext cx="2968807" cy="2771136"/>
                <a:chOff x="3103801" y="3856779"/>
                <a:chExt cx="2968807" cy="2771136"/>
              </a:xfrm>
            </p:grpSpPr>
            <p:pic>
              <p:nvPicPr>
                <p:cNvPr id="47" name="Picture 46"/>
                <p:cNvPicPr>
                  <a:picLocks noChangeAspect="1"/>
                </p:cNvPicPr>
                <p:nvPr/>
              </p:nvPicPr>
              <p:blipFill>
                <a:blip r:embed="rId6"/>
                <a:stretch>
                  <a:fillRect/>
                </a:stretch>
              </p:blipFill>
              <p:spPr>
                <a:xfrm>
                  <a:off x="3103801" y="3856779"/>
                  <a:ext cx="2968807" cy="2771136"/>
                </a:xfrm>
                <a:prstGeom prst="rect">
                  <a:avLst/>
                </a:prstGeom>
              </p:spPr>
            </p:pic>
            <p:sp>
              <p:nvSpPr>
                <p:cNvPr id="48" name="Lightning Bolt 47"/>
                <p:cNvSpPr/>
                <p:nvPr/>
              </p:nvSpPr>
              <p:spPr>
                <a:xfrm rot="1598872" flipV="1">
                  <a:off x="4711255" y="4523010"/>
                  <a:ext cx="325212" cy="191846"/>
                </a:xfrm>
                <a:prstGeom prst="lightningBolt">
                  <a:avLst/>
                </a:prstGeom>
                <a:solidFill>
                  <a:srgbClr val="0080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Lightning Bolt 52"/>
                <p:cNvSpPr/>
                <p:nvPr/>
              </p:nvSpPr>
              <p:spPr>
                <a:xfrm rot="19266512" flipV="1">
                  <a:off x="4899609" y="4713961"/>
                  <a:ext cx="325212" cy="160735"/>
                </a:xfrm>
                <a:prstGeom prst="lightningBolt">
                  <a:avLst/>
                </a:prstGeom>
                <a:solidFill>
                  <a:srgbClr val="0080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801043" y="4932300"/>
                  <a:ext cx="550188" cy="230832"/>
                </a:xfrm>
                <a:prstGeom prst="rect">
                  <a:avLst/>
                </a:prstGeom>
                <a:noFill/>
              </p:spPr>
              <p:txBody>
                <a:bodyPr wrap="none" rtlCol="0">
                  <a:spAutoFit/>
                </a:bodyPr>
                <a:lstStyle/>
                <a:p>
                  <a:r>
                    <a:rPr lang="en-US" sz="900" dirty="0" smtClean="0">
                      <a:latin typeface="Arial Black"/>
                      <a:cs typeface="Arial Black"/>
                    </a:rPr>
                    <a:t>PDL-1</a:t>
                  </a:r>
                  <a:endParaRPr lang="en-US" sz="900" dirty="0">
                    <a:latin typeface="Arial Black"/>
                    <a:cs typeface="Arial Black"/>
                  </a:endParaRPr>
                </a:p>
              </p:txBody>
            </p:sp>
            <p:sp>
              <p:nvSpPr>
                <p:cNvPr id="8" name="TextBox 7"/>
                <p:cNvSpPr txBox="1"/>
                <p:nvPr/>
              </p:nvSpPr>
              <p:spPr>
                <a:xfrm>
                  <a:off x="4198998" y="4936830"/>
                  <a:ext cx="473206" cy="230832"/>
                </a:xfrm>
                <a:prstGeom prst="rect">
                  <a:avLst/>
                </a:prstGeom>
                <a:noFill/>
              </p:spPr>
              <p:txBody>
                <a:bodyPr wrap="none" rtlCol="0">
                  <a:spAutoFit/>
                </a:bodyPr>
                <a:lstStyle/>
                <a:p>
                  <a:r>
                    <a:rPr lang="en-US" sz="900" dirty="0" smtClean="0">
                      <a:latin typeface="Arial Black"/>
                      <a:cs typeface="Arial Black"/>
                    </a:rPr>
                    <a:t>PD-1</a:t>
                  </a:r>
                  <a:endParaRPr lang="en-US" sz="900" dirty="0">
                    <a:latin typeface="Arial Black"/>
                    <a:cs typeface="Arial Black"/>
                  </a:endParaRPr>
                </a:p>
              </p:txBody>
            </p:sp>
            <p:cxnSp>
              <p:nvCxnSpPr>
                <p:cNvPr id="39" name="Straight Connector 38"/>
                <p:cNvCxnSpPr/>
                <p:nvPr/>
              </p:nvCxnSpPr>
              <p:spPr>
                <a:xfrm>
                  <a:off x="4064575" y="4777597"/>
                  <a:ext cx="0" cy="220514"/>
                </a:xfrm>
                <a:prstGeom prst="line">
                  <a:avLst/>
                </a:prstGeom>
                <a:ln w="3175"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395220" y="4763467"/>
                  <a:ext cx="0" cy="220514"/>
                </a:xfrm>
                <a:prstGeom prst="line">
                  <a:avLst/>
                </a:prstGeom>
                <a:ln w="3175"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288261" y="5053305"/>
                  <a:ext cx="537283" cy="230832"/>
                </a:xfrm>
                <a:prstGeom prst="rect">
                  <a:avLst/>
                </a:prstGeom>
                <a:noFill/>
              </p:spPr>
              <p:txBody>
                <a:bodyPr wrap="none" rtlCol="0">
                  <a:spAutoFit/>
                </a:bodyPr>
                <a:lstStyle/>
                <a:p>
                  <a:r>
                    <a:rPr lang="en-US" sz="900" dirty="0" smtClean="0">
                      <a:latin typeface="Arial Black"/>
                      <a:cs typeface="Arial Black"/>
                    </a:rPr>
                    <a:t>Tim-3</a:t>
                  </a:r>
                  <a:endParaRPr lang="en-US" sz="900" dirty="0">
                    <a:latin typeface="Arial Black"/>
                    <a:cs typeface="Arial Black"/>
                  </a:endParaRPr>
                </a:p>
              </p:txBody>
            </p:sp>
            <p:sp>
              <p:nvSpPr>
                <p:cNvPr id="18" name="TextBox 17"/>
                <p:cNvSpPr txBox="1"/>
                <p:nvPr/>
              </p:nvSpPr>
              <p:spPr>
                <a:xfrm>
                  <a:off x="5318769" y="5336875"/>
                  <a:ext cx="511641" cy="230832"/>
                </a:xfrm>
                <a:prstGeom prst="rect">
                  <a:avLst/>
                </a:prstGeom>
                <a:noFill/>
              </p:spPr>
              <p:txBody>
                <a:bodyPr wrap="none" rtlCol="0">
                  <a:spAutoFit/>
                </a:bodyPr>
                <a:lstStyle/>
                <a:p>
                  <a:r>
                    <a:rPr lang="en-US" sz="900" dirty="0" smtClean="0">
                      <a:latin typeface="Arial Black"/>
                      <a:cs typeface="Arial Black"/>
                    </a:rPr>
                    <a:t>Gal-9</a:t>
                  </a:r>
                  <a:endParaRPr lang="en-US" sz="900" dirty="0">
                    <a:latin typeface="Arial Black"/>
                    <a:cs typeface="Arial Black"/>
                  </a:endParaRPr>
                </a:p>
              </p:txBody>
            </p:sp>
            <p:sp>
              <p:nvSpPr>
                <p:cNvPr id="19" name="TextBox 18"/>
                <p:cNvSpPr txBox="1"/>
                <p:nvPr/>
              </p:nvSpPr>
              <p:spPr>
                <a:xfrm>
                  <a:off x="4111720" y="5325535"/>
                  <a:ext cx="806080" cy="215444"/>
                </a:xfrm>
                <a:prstGeom prst="rect">
                  <a:avLst/>
                </a:prstGeom>
                <a:noFill/>
              </p:spPr>
              <p:txBody>
                <a:bodyPr wrap="none" rtlCol="0">
                  <a:spAutoFit/>
                </a:bodyPr>
                <a:lstStyle/>
                <a:p>
                  <a:r>
                    <a:rPr lang="en-US" sz="800" dirty="0" smtClean="0">
                      <a:latin typeface="Arial Black"/>
                      <a:cs typeface="Arial Black"/>
                    </a:rPr>
                    <a:t>CD80/CD86</a:t>
                  </a:r>
                  <a:endParaRPr lang="en-US" sz="800" dirty="0">
                    <a:latin typeface="Arial Black"/>
                    <a:cs typeface="Arial Black"/>
                  </a:endParaRPr>
                </a:p>
              </p:txBody>
            </p:sp>
            <p:sp>
              <p:nvSpPr>
                <p:cNvPr id="20" name="TextBox 19"/>
                <p:cNvSpPr txBox="1"/>
                <p:nvPr/>
              </p:nvSpPr>
              <p:spPr>
                <a:xfrm>
                  <a:off x="4472875" y="5003240"/>
                  <a:ext cx="595035" cy="215444"/>
                </a:xfrm>
                <a:prstGeom prst="rect">
                  <a:avLst/>
                </a:prstGeom>
                <a:noFill/>
              </p:spPr>
              <p:txBody>
                <a:bodyPr wrap="none" rtlCol="0">
                  <a:spAutoFit/>
                </a:bodyPr>
                <a:lstStyle/>
                <a:p>
                  <a:r>
                    <a:rPr lang="en-US" sz="800" dirty="0" smtClean="0">
                      <a:latin typeface="Arial Black"/>
                      <a:cs typeface="Arial Black"/>
                    </a:rPr>
                    <a:t>CTLA-4</a:t>
                  </a:r>
                  <a:endParaRPr lang="en-US" sz="800" dirty="0">
                    <a:latin typeface="Arial Black"/>
                    <a:cs typeface="Arial Black"/>
                  </a:endParaRPr>
                </a:p>
              </p:txBody>
            </p:sp>
            <p:pic>
              <p:nvPicPr>
                <p:cNvPr id="70" name="Picture 69"/>
                <p:cNvPicPr>
                  <a:picLocks noChangeAspect="1"/>
                </p:cNvPicPr>
                <p:nvPr/>
              </p:nvPicPr>
              <p:blipFill>
                <a:blip r:embed="rId7"/>
                <a:stretch>
                  <a:fillRect/>
                </a:stretch>
              </p:blipFill>
              <p:spPr>
                <a:xfrm>
                  <a:off x="3545388" y="4397716"/>
                  <a:ext cx="312791" cy="293343"/>
                </a:xfrm>
                <a:prstGeom prst="rect">
                  <a:avLst/>
                </a:prstGeom>
                <a:ln>
                  <a:noFill/>
                </a:ln>
              </p:spPr>
            </p:pic>
            <p:pic>
              <p:nvPicPr>
                <p:cNvPr id="71" name="Picture 70"/>
                <p:cNvPicPr>
                  <a:picLocks noChangeAspect="1"/>
                </p:cNvPicPr>
                <p:nvPr/>
              </p:nvPicPr>
              <p:blipFill>
                <a:blip r:embed="rId8"/>
                <a:stretch>
                  <a:fillRect/>
                </a:stretch>
              </p:blipFill>
              <p:spPr>
                <a:xfrm rot="10492455" flipH="1" flipV="1">
                  <a:off x="4452943" y="4304150"/>
                  <a:ext cx="216000" cy="82689"/>
                </a:xfrm>
                <a:prstGeom prst="rect">
                  <a:avLst/>
                </a:prstGeom>
              </p:spPr>
            </p:pic>
            <p:pic>
              <p:nvPicPr>
                <p:cNvPr id="73" name="Picture 72"/>
                <p:cNvPicPr>
                  <a:picLocks noChangeAspect="1"/>
                </p:cNvPicPr>
                <p:nvPr/>
              </p:nvPicPr>
              <p:blipFill>
                <a:blip r:embed="rId8"/>
                <a:stretch>
                  <a:fillRect/>
                </a:stretch>
              </p:blipFill>
              <p:spPr>
                <a:xfrm rot="10492455" flipH="1" flipV="1">
                  <a:off x="3877765" y="4327890"/>
                  <a:ext cx="216000" cy="82689"/>
                </a:xfrm>
                <a:prstGeom prst="rect">
                  <a:avLst/>
                </a:prstGeom>
              </p:spPr>
            </p:pic>
            <p:pic>
              <p:nvPicPr>
                <p:cNvPr id="74" name="Picture 73"/>
                <p:cNvPicPr>
                  <a:picLocks noChangeAspect="1"/>
                </p:cNvPicPr>
                <p:nvPr/>
              </p:nvPicPr>
              <p:blipFill>
                <a:blip r:embed="rId8"/>
                <a:stretch>
                  <a:fillRect/>
                </a:stretch>
              </p:blipFill>
              <p:spPr>
                <a:xfrm rot="10492455" flipH="1" flipV="1">
                  <a:off x="4199134" y="4231369"/>
                  <a:ext cx="216000" cy="82689"/>
                </a:xfrm>
                <a:prstGeom prst="rect">
                  <a:avLst/>
                </a:prstGeom>
              </p:spPr>
            </p:pic>
            <p:grpSp>
              <p:nvGrpSpPr>
                <p:cNvPr id="24" name="Group 23"/>
                <p:cNvGrpSpPr/>
                <p:nvPr/>
              </p:nvGrpSpPr>
              <p:grpSpPr>
                <a:xfrm>
                  <a:off x="4232735" y="4420062"/>
                  <a:ext cx="987575" cy="957123"/>
                  <a:chOff x="4232735" y="4534362"/>
                  <a:chExt cx="987575" cy="957123"/>
                </a:xfrm>
              </p:grpSpPr>
              <p:cxnSp>
                <p:nvCxnSpPr>
                  <p:cNvPr id="13" name="Straight Connector 12"/>
                  <p:cNvCxnSpPr/>
                  <p:nvPr/>
                </p:nvCxnSpPr>
                <p:spPr>
                  <a:xfrm>
                    <a:off x="4307135" y="4534362"/>
                    <a:ext cx="0" cy="12432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4232735" y="4790336"/>
                    <a:ext cx="0" cy="12432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H="1">
                    <a:off x="4966681" y="5485192"/>
                    <a:ext cx="112569" cy="629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a:off x="4824241" y="5365432"/>
                    <a:ext cx="112569" cy="629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H="1">
                    <a:off x="5107741" y="5365432"/>
                    <a:ext cx="112569" cy="629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cxnSp>
            <p:nvCxnSpPr>
              <p:cNvPr id="29" name="Straight Arrow Connector 28"/>
              <p:cNvCxnSpPr/>
              <p:nvPr/>
            </p:nvCxnSpPr>
            <p:spPr>
              <a:xfrm flipH="1">
                <a:off x="5926667" y="4691059"/>
                <a:ext cx="772583" cy="4720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a:off x="4198998" y="4326388"/>
              <a:ext cx="118538" cy="143919"/>
              <a:chOff x="284545" y="1126067"/>
              <a:chExt cx="118538" cy="143919"/>
            </a:xfrm>
          </p:grpSpPr>
          <p:cxnSp>
            <p:nvCxnSpPr>
              <p:cNvPr id="23" name="Straight Connector 22"/>
              <p:cNvCxnSpPr/>
              <p:nvPr/>
            </p:nvCxnSpPr>
            <p:spPr>
              <a:xfrm flipH="1">
                <a:off x="284545" y="1126067"/>
                <a:ext cx="113388" cy="13546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296338" y="1134519"/>
                <a:ext cx="106745" cy="135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50" name="Group 49"/>
            <p:cNvGrpSpPr/>
            <p:nvPr/>
          </p:nvGrpSpPr>
          <p:grpSpPr>
            <a:xfrm>
              <a:off x="4173591" y="4588859"/>
              <a:ext cx="118538" cy="143919"/>
              <a:chOff x="284545" y="1126067"/>
              <a:chExt cx="118538" cy="143919"/>
            </a:xfrm>
          </p:grpSpPr>
          <p:cxnSp>
            <p:nvCxnSpPr>
              <p:cNvPr id="51" name="Straight Connector 50"/>
              <p:cNvCxnSpPr/>
              <p:nvPr/>
            </p:nvCxnSpPr>
            <p:spPr>
              <a:xfrm flipH="1">
                <a:off x="284545" y="1126067"/>
                <a:ext cx="113388" cy="13546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96338" y="1134519"/>
                <a:ext cx="106745" cy="135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54" name="Group 53"/>
            <p:cNvGrpSpPr/>
            <p:nvPr/>
          </p:nvGrpSpPr>
          <p:grpSpPr>
            <a:xfrm>
              <a:off x="4802357" y="5108295"/>
              <a:ext cx="118538" cy="143919"/>
              <a:chOff x="284545" y="1126067"/>
              <a:chExt cx="118538" cy="143919"/>
            </a:xfrm>
          </p:grpSpPr>
          <p:cxnSp>
            <p:nvCxnSpPr>
              <p:cNvPr id="55" name="Straight Connector 54"/>
              <p:cNvCxnSpPr/>
              <p:nvPr/>
            </p:nvCxnSpPr>
            <p:spPr>
              <a:xfrm flipH="1">
                <a:off x="284545" y="1126067"/>
                <a:ext cx="113388" cy="13546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296338" y="1134519"/>
                <a:ext cx="106745" cy="135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57" name="Group 56"/>
            <p:cNvGrpSpPr/>
            <p:nvPr/>
          </p:nvGrpSpPr>
          <p:grpSpPr>
            <a:xfrm>
              <a:off x="4954757" y="5192959"/>
              <a:ext cx="118538" cy="143919"/>
              <a:chOff x="284545" y="1126067"/>
              <a:chExt cx="118538" cy="143919"/>
            </a:xfrm>
          </p:grpSpPr>
          <p:cxnSp>
            <p:nvCxnSpPr>
              <p:cNvPr id="58" name="Straight Connector 57"/>
              <p:cNvCxnSpPr/>
              <p:nvPr/>
            </p:nvCxnSpPr>
            <p:spPr>
              <a:xfrm flipH="1">
                <a:off x="284545" y="1126067"/>
                <a:ext cx="113388" cy="13546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296338" y="1134519"/>
                <a:ext cx="106745" cy="135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60" name="Group 59"/>
            <p:cNvGrpSpPr/>
            <p:nvPr/>
          </p:nvGrpSpPr>
          <p:grpSpPr>
            <a:xfrm>
              <a:off x="5107157" y="5099816"/>
              <a:ext cx="118538" cy="143919"/>
              <a:chOff x="284545" y="1126067"/>
              <a:chExt cx="118538" cy="143919"/>
            </a:xfrm>
          </p:grpSpPr>
          <p:cxnSp>
            <p:nvCxnSpPr>
              <p:cNvPr id="61" name="Straight Connector 60"/>
              <p:cNvCxnSpPr/>
              <p:nvPr/>
            </p:nvCxnSpPr>
            <p:spPr>
              <a:xfrm flipH="1">
                <a:off x="284545" y="1126067"/>
                <a:ext cx="113388" cy="13546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96338" y="1134519"/>
                <a:ext cx="106745" cy="1354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8439769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83"/>
            <a:ext cx="9144000" cy="1143000"/>
          </a:xfrm>
        </p:spPr>
        <p:txBody>
          <a:bodyPr>
            <a:noAutofit/>
          </a:bodyPr>
          <a:lstStyle/>
          <a:p>
            <a:r>
              <a:rPr lang="en-US" sz="3800" b="1" dirty="0" smtClean="0"/>
              <a:t>Immune Checkpoint Blockers Revolutionized The Landscape Of Oncology</a:t>
            </a:r>
            <a:endParaRPr lang="en-US" sz="3800" b="1" dirty="0"/>
          </a:p>
        </p:txBody>
      </p:sp>
      <p:sp>
        <p:nvSpPr>
          <p:cNvPr id="3" name="Content Placeholder 2"/>
          <p:cNvSpPr>
            <a:spLocks noGrp="1"/>
          </p:cNvSpPr>
          <p:nvPr>
            <p:ph idx="1"/>
          </p:nvPr>
        </p:nvSpPr>
        <p:spPr>
          <a:xfrm>
            <a:off x="457201" y="1600201"/>
            <a:ext cx="8505913" cy="5121275"/>
          </a:xfrm>
        </p:spPr>
        <p:txBody>
          <a:bodyPr>
            <a:normAutofit lnSpcReduction="10000"/>
          </a:bodyPr>
          <a:lstStyle/>
          <a:p>
            <a:r>
              <a:rPr lang="en-US" dirty="0" smtClean="0"/>
              <a:t>Blocking the immune inhibitory checkpoint pathways recently emerged as ‘game changing’ in cancer immunotherapy. </a:t>
            </a:r>
          </a:p>
          <a:p>
            <a:r>
              <a:rPr lang="en-US" dirty="0" smtClean="0"/>
              <a:t>They reactivate the immune system to recognize and kill tumor cells.</a:t>
            </a:r>
          </a:p>
          <a:p>
            <a:r>
              <a:rPr lang="en-US" dirty="0" smtClean="0"/>
              <a:t>Blocking multiple checkpoints has synergistic effects.</a:t>
            </a:r>
          </a:p>
          <a:p>
            <a:r>
              <a:rPr lang="en-US" dirty="0" smtClean="0"/>
              <a:t>These blockers have very broad potential and tremendous clinical impact on many solid tumors.</a:t>
            </a:r>
            <a:endParaRPr lang="en-US" dirty="0"/>
          </a:p>
        </p:txBody>
      </p:sp>
      <p:sp>
        <p:nvSpPr>
          <p:cNvPr id="4" name="Slide Number Placeholder 3"/>
          <p:cNvSpPr>
            <a:spLocks noGrp="1"/>
          </p:cNvSpPr>
          <p:nvPr>
            <p:ph type="sldNum" sz="quarter" idx="12"/>
          </p:nvPr>
        </p:nvSpPr>
        <p:spPr/>
        <p:txBody>
          <a:bodyPr/>
          <a:lstStyle/>
          <a:p>
            <a:fld id="{98A877FC-C09B-DE46-BEBC-EAC866F5AE05}" type="slidenum">
              <a:rPr lang="en-US" smtClean="0"/>
              <a:pPr/>
              <a:t>3</a:t>
            </a:fld>
            <a:endParaRPr lang="en-US"/>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12253"/>
          </a:xfrm>
        </p:spPr>
        <p:txBody>
          <a:bodyPr>
            <a:noAutofit/>
          </a:bodyPr>
          <a:lstStyle/>
          <a:p>
            <a:r>
              <a:rPr lang="en-US" sz="3500" b="1" dirty="0" smtClean="0"/>
              <a:t>Current Checkpoints Blockers Are Limited</a:t>
            </a:r>
            <a:endParaRPr lang="en-US" sz="3500" dirty="0"/>
          </a:p>
        </p:txBody>
      </p:sp>
      <p:sp>
        <p:nvSpPr>
          <p:cNvPr id="3" name="Content Placeholder 2"/>
          <p:cNvSpPr>
            <a:spLocks noGrp="1"/>
          </p:cNvSpPr>
          <p:nvPr>
            <p:ph idx="1"/>
          </p:nvPr>
        </p:nvSpPr>
        <p:spPr>
          <a:xfrm>
            <a:off x="457200" y="1004240"/>
            <a:ext cx="8432082" cy="5717236"/>
          </a:xfrm>
        </p:spPr>
        <p:txBody>
          <a:bodyPr>
            <a:noAutofit/>
          </a:bodyPr>
          <a:lstStyle/>
          <a:p>
            <a:r>
              <a:rPr lang="en-US" sz="2600" b="1" dirty="0" smtClean="0"/>
              <a:t>Currently, they are limited to antibodies.</a:t>
            </a:r>
            <a:r>
              <a:rPr lang="en-US" sz="2600" dirty="0" smtClean="0"/>
              <a:t> </a:t>
            </a:r>
          </a:p>
          <a:p>
            <a:r>
              <a:rPr lang="en-US" sz="2600" dirty="0" smtClean="0"/>
              <a:t>these antibodies have numerous disadvantages including </a:t>
            </a:r>
            <a:r>
              <a:rPr lang="en-US" sz="2600" b="1" dirty="0" smtClean="0"/>
              <a:t>cost  and side effects.</a:t>
            </a:r>
          </a:p>
          <a:p>
            <a:r>
              <a:rPr lang="en-US" sz="2600" dirty="0" smtClean="0"/>
              <a:t>They are very expensive, making them financially inaccessible to many patients.</a:t>
            </a:r>
          </a:p>
          <a:p>
            <a:r>
              <a:rPr lang="en-US" sz="2600" dirty="0" smtClean="0"/>
              <a:t>They require bolus intravenous injections every 3 weeks leading to problems in controlling the side effects.</a:t>
            </a:r>
          </a:p>
          <a:p>
            <a:pPr lvl="1"/>
            <a:r>
              <a:rPr lang="en-US" sz="2600" dirty="0" smtClean="0"/>
              <a:t>These side effects include </a:t>
            </a:r>
            <a:r>
              <a:rPr lang="en-US" sz="2600" b="1" dirty="0" smtClean="0"/>
              <a:t>autoimmunity</a:t>
            </a:r>
            <a:r>
              <a:rPr lang="en-US" sz="2600" dirty="0" smtClean="0"/>
              <a:t> as well as many </a:t>
            </a:r>
            <a:r>
              <a:rPr lang="en-US" sz="2600" b="1" dirty="0" smtClean="0"/>
              <a:t>immune-related adverse effects</a:t>
            </a:r>
            <a:r>
              <a:rPr lang="en-US" sz="2600" dirty="0" smtClean="0"/>
              <a:t>, which include rash (47-68%), diarrhea, colitis (31-46%), hepatotoxicity (3-9%) among others.</a:t>
            </a:r>
          </a:p>
        </p:txBody>
      </p:sp>
      <p:sp>
        <p:nvSpPr>
          <p:cNvPr id="5" name="Slide Number Placeholder 4"/>
          <p:cNvSpPr>
            <a:spLocks noGrp="1"/>
          </p:cNvSpPr>
          <p:nvPr>
            <p:ph type="sldNum" sz="quarter" idx="12"/>
          </p:nvPr>
        </p:nvSpPr>
        <p:spPr/>
        <p:txBody>
          <a:bodyPr/>
          <a:lstStyle/>
          <a:p>
            <a:fld id="{98A877FC-C09B-DE46-BEBC-EAC866F5AE05}" type="slidenum">
              <a:rPr lang="en-US" smtClean="0"/>
              <a:pPr/>
              <a:t>4</a:t>
            </a:fld>
            <a:endParaRPr lang="en-US"/>
          </a:p>
        </p:txBody>
      </p:sp>
      <p:sp>
        <p:nvSpPr>
          <p:cNvPr id="4" name="TextBox 3"/>
          <p:cNvSpPr txBox="1"/>
          <p:nvPr/>
        </p:nvSpPr>
        <p:spPr>
          <a:xfrm>
            <a:off x="381000" y="6356351"/>
            <a:ext cx="5386917" cy="369332"/>
          </a:xfrm>
          <a:prstGeom prst="rect">
            <a:avLst/>
          </a:prstGeom>
          <a:noFill/>
        </p:spPr>
        <p:txBody>
          <a:bodyPr wrap="square" rtlCol="0">
            <a:spAutoFit/>
          </a:bodyPr>
          <a:lstStyle/>
          <a:p>
            <a:r>
              <a:rPr lang="ro-RO" dirty="0"/>
              <a:t>J Clin Oncol. 2012 Jul 20;30(21):2691-7</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749" y="1166019"/>
            <a:ext cx="8826502" cy="4525963"/>
          </a:xfrm>
        </p:spPr>
        <p:txBody>
          <a:bodyPr>
            <a:noAutofit/>
          </a:bodyPr>
          <a:lstStyle/>
          <a:p>
            <a:r>
              <a:rPr lang="en-US" sz="4000" b="1" dirty="0" smtClean="0">
                <a:latin typeface="Times New Roman"/>
                <a:cs typeface="Times New Roman"/>
              </a:rPr>
              <a:t>These limitations suggest that the full potential of the immune checkpoint blockade has yet to be fulfilled.</a:t>
            </a:r>
          </a:p>
          <a:p>
            <a:r>
              <a:rPr lang="en-US" sz="4000" b="1" dirty="0" smtClean="0">
                <a:solidFill>
                  <a:srgbClr val="FF0000"/>
                </a:solidFill>
                <a:latin typeface="Times New Roman"/>
                <a:cs typeface="Times New Roman"/>
              </a:rPr>
              <a:t>PATIENTS NEED  SAFER, MORE AFFORDABLE  AND CLINICALLY CONTROLLED ALTERNATIVES.</a:t>
            </a:r>
            <a:endParaRPr lang="en-US" sz="4000" dirty="0">
              <a:solidFill>
                <a:srgbClr val="FF0000"/>
              </a:solidFill>
            </a:endParaRPr>
          </a:p>
        </p:txBody>
      </p:sp>
      <p:sp>
        <p:nvSpPr>
          <p:cNvPr id="4" name="Slide Number Placeholder 3"/>
          <p:cNvSpPr>
            <a:spLocks noGrp="1"/>
          </p:cNvSpPr>
          <p:nvPr>
            <p:ph type="sldNum" sz="quarter" idx="12"/>
          </p:nvPr>
        </p:nvSpPr>
        <p:spPr/>
        <p:txBody>
          <a:bodyPr/>
          <a:lstStyle/>
          <a:p>
            <a:fld id="{98A877FC-C09B-DE46-BEBC-EAC866F5AE05}" type="slidenum">
              <a:rPr lang="en-US" smtClean="0"/>
              <a:pPr/>
              <a:t>5</a:t>
            </a:fld>
            <a:endParaRPr lang="en-US"/>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778" y="0"/>
            <a:ext cx="9595556" cy="1143000"/>
          </a:xfrm>
        </p:spPr>
        <p:txBody>
          <a:bodyPr>
            <a:noAutofit/>
          </a:bodyPr>
          <a:lstStyle/>
          <a:p>
            <a:r>
              <a:rPr lang="en-US" sz="4000" b="1" dirty="0" smtClean="0"/>
              <a:t>Small Molecules Can Provide A Safer And Affordable Altern</a:t>
            </a:r>
            <a:r>
              <a:rPr lang="en-US" sz="3500" b="1" dirty="0" smtClean="0"/>
              <a:t>ative </a:t>
            </a:r>
            <a:endParaRPr lang="en-US" sz="3500" dirty="0"/>
          </a:p>
        </p:txBody>
      </p:sp>
      <p:sp>
        <p:nvSpPr>
          <p:cNvPr id="3" name="Content Placeholder 2"/>
          <p:cNvSpPr>
            <a:spLocks noGrp="1"/>
          </p:cNvSpPr>
          <p:nvPr>
            <p:ph idx="1"/>
          </p:nvPr>
        </p:nvSpPr>
        <p:spPr>
          <a:xfrm>
            <a:off x="207075" y="1143001"/>
            <a:ext cx="8810193" cy="5399329"/>
          </a:xfrm>
        </p:spPr>
        <p:txBody>
          <a:bodyPr>
            <a:normAutofit/>
          </a:bodyPr>
          <a:lstStyle/>
          <a:p>
            <a:r>
              <a:rPr lang="en-US" dirty="0"/>
              <a:t>S</a:t>
            </a:r>
            <a:r>
              <a:rPr lang="en-US" dirty="0" smtClean="0"/>
              <a:t>mall molecules can overcome current MABs’ limitations and reduce the treatment cost. </a:t>
            </a:r>
          </a:p>
          <a:p>
            <a:r>
              <a:rPr lang="en-US" dirty="0" smtClean="0"/>
              <a:t>They can provide increased oral bioavailability</a:t>
            </a:r>
            <a:r>
              <a:rPr lang="en-US" dirty="0"/>
              <a:t> </a:t>
            </a:r>
            <a:r>
              <a:rPr lang="en-US" dirty="0" smtClean="0"/>
              <a:t>and shortened half-life activity for a more controllable treatment, particularly, in the case of autoimmune or other adverse events. </a:t>
            </a:r>
          </a:p>
          <a:p>
            <a:r>
              <a:rPr lang="en-US" dirty="0" smtClean="0"/>
              <a:t>They can also offer greater distribution within the tumor tissue and access the blood-brain-barrier better than MABs to treat brain tumors.</a:t>
            </a:r>
            <a:endParaRPr lang="en-US" dirty="0"/>
          </a:p>
        </p:txBody>
      </p:sp>
      <p:sp>
        <p:nvSpPr>
          <p:cNvPr id="5" name="Slide Number Placeholder 4"/>
          <p:cNvSpPr>
            <a:spLocks noGrp="1"/>
          </p:cNvSpPr>
          <p:nvPr>
            <p:ph type="sldNum" sz="quarter" idx="12"/>
          </p:nvPr>
        </p:nvSpPr>
        <p:spPr/>
        <p:txBody>
          <a:bodyPr/>
          <a:lstStyle/>
          <a:p>
            <a:fld id="{98A877FC-C09B-DE46-BEBC-EAC866F5AE05}" type="slidenum">
              <a:rPr lang="en-US" smtClean="0"/>
              <a:pPr/>
              <a:t>6</a:t>
            </a:fld>
            <a:endParaRPr lang="en-US"/>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1430867" y="1864617"/>
            <a:ext cx="2046140" cy="2165515"/>
            <a:chOff x="1362450" y="2497669"/>
            <a:chExt cx="2439083" cy="1828991"/>
          </a:xfrm>
          <a:solidFill>
            <a:schemeClr val="tx2">
              <a:lumMod val="20000"/>
              <a:lumOff val="80000"/>
            </a:schemeClr>
          </a:solidFill>
        </p:grpSpPr>
        <p:sp>
          <p:nvSpPr>
            <p:cNvPr id="16" name="Rectangle 15"/>
            <p:cNvSpPr/>
            <p:nvPr/>
          </p:nvSpPr>
          <p:spPr>
            <a:xfrm>
              <a:off x="1362451" y="2497669"/>
              <a:ext cx="2439082" cy="1828991"/>
            </a:xfrm>
            <a:prstGeom prst="rect">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smtClean="0">
                <a:solidFill>
                  <a:srgbClr val="000000"/>
                </a:solidFill>
              </a:endParaRPr>
            </a:p>
            <a:p>
              <a:pPr algn="ctr"/>
              <a:endParaRPr lang="en-US" sz="1200" b="1" dirty="0">
                <a:solidFill>
                  <a:srgbClr val="000000"/>
                </a:solidFill>
              </a:endParaRPr>
            </a:p>
            <a:p>
              <a:pPr algn="ctr"/>
              <a:endParaRPr lang="en-US" sz="1200" b="1" dirty="0" smtClean="0">
                <a:solidFill>
                  <a:srgbClr val="000000"/>
                </a:solidFill>
              </a:endParaRPr>
            </a:p>
            <a:p>
              <a:pPr algn="ctr"/>
              <a:endParaRPr lang="en-US" sz="1200" b="1" dirty="0">
                <a:solidFill>
                  <a:srgbClr val="000000"/>
                </a:solidFill>
              </a:endParaRPr>
            </a:p>
            <a:p>
              <a:pPr algn="ctr"/>
              <a:endParaRPr lang="en-US" sz="1200" b="1" dirty="0" smtClean="0">
                <a:solidFill>
                  <a:srgbClr val="000000"/>
                </a:solidFill>
              </a:endParaRPr>
            </a:p>
            <a:p>
              <a:pPr algn="ctr"/>
              <a:endParaRPr lang="en-US" sz="1200" b="1" dirty="0">
                <a:solidFill>
                  <a:srgbClr val="000000"/>
                </a:solidFill>
              </a:endParaRPr>
            </a:p>
            <a:p>
              <a:pPr algn="ctr"/>
              <a:endParaRPr lang="en-US" sz="1200" b="1" dirty="0" smtClean="0">
                <a:solidFill>
                  <a:srgbClr val="000000"/>
                </a:solidFill>
              </a:endParaRPr>
            </a:p>
            <a:p>
              <a:pPr algn="ctr"/>
              <a:endParaRPr lang="en-US" sz="1400" b="1" dirty="0" smtClean="0">
                <a:solidFill>
                  <a:srgbClr val="000000"/>
                </a:solidFill>
              </a:endParaRPr>
            </a:p>
            <a:p>
              <a:pPr algn="ctr"/>
              <a:r>
                <a:rPr lang="en-US" sz="1400" b="1" dirty="0" smtClean="0">
                  <a:solidFill>
                    <a:srgbClr val="000000"/>
                  </a:solidFill>
                </a:rPr>
                <a:t>Chemical Synthesis</a:t>
              </a:r>
            </a:p>
          </p:txBody>
        </p:sp>
        <p:sp>
          <p:nvSpPr>
            <p:cNvPr id="6" name="Pentagon 5"/>
            <p:cNvSpPr/>
            <p:nvPr/>
          </p:nvSpPr>
          <p:spPr>
            <a:xfrm rot="5400000">
              <a:off x="2197560" y="1662560"/>
              <a:ext cx="768861" cy="2439082"/>
            </a:xfrm>
            <a:prstGeom prst="homePlat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400" b="1" i="1" dirty="0" smtClean="0">
                  <a:solidFill>
                    <a:schemeClr val="tx1"/>
                  </a:solidFill>
                </a:rPr>
                <a:t>Fragment-based design Of Novel Inhibitors</a:t>
              </a:r>
              <a:endParaRPr lang="en-US" sz="1400" b="1" dirty="0">
                <a:solidFill>
                  <a:srgbClr val="660066"/>
                </a:solidFill>
              </a:endParaRPr>
            </a:p>
          </p:txBody>
        </p:sp>
        <p:sp>
          <p:nvSpPr>
            <p:cNvPr id="3" name="Right Arrow 2"/>
            <p:cNvSpPr/>
            <p:nvPr/>
          </p:nvSpPr>
          <p:spPr>
            <a:xfrm rot="5400000">
              <a:off x="2206124" y="3135515"/>
              <a:ext cx="746289" cy="706387"/>
            </a:xfrm>
            <a:prstGeom prst="rightArrow">
              <a:avLst/>
            </a:prstGeom>
            <a:grp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grpSp>
      <p:sp>
        <p:nvSpPr>
          <p:cNvPr id="5" name="Pentagon 4"/>
          <p:cNvSpPr/>
          <p:nvPr/>
        </p:nvSpPr>
        <p:spPr>
          <a:xfrm rot="5400000">
            <a:off x="4055143" y="-325639"/>
            <a:ext cx="1082602" cy="2778983"/>
          </a:xfrm>
          <a:prstGeom prst="homePlate">
            <a:avLst/>
          </a:prstGeom>
          <a:solidFill>
            <a:schemeClr val="tx2">
              <a:lumMod val="20000"/>
              <a:lumOff val="8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400" b="1" dirty="0" smtClean="0">
                <a:solidFill>
                  <a:schemeClr val="tx1">
                    <a:lumMod val="95000"/>
                    <a:lumOff val="5000"/>
                  </a:schemeClr>
                </a:solidFill>
              </a:rPr>
              <a:t>Modelling PPI And Identify Binding sites</a:t>
            </a:r>
          </a:p>
        </p:txBody>
      </p:sp>
      <p:sp>
        <p:nvSpPr>
          <p:cNvPr id="23" name="Right Arrow 22"/>
          <p:cNvSpPr/>
          <p:nvPr/>
        </p:nvSpPr>
        <p:spPr>
          <a:xfrm>
            <a:off x="3468541" y="3297780"/>
            <a:ext cx="3002052" cy="976874"/>
          </a:xfrm>
          <a:prstGeom prst="rightArrow">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tx1"/>
                </a:solidFill>
              </a:rPr>
              <a:t>10-20 novel Compounds </a:t>
            </a:r>
            <a:endParaRPr lang="en-US" sz="1200" b="1" dirty="0">
              <a:solidFill>
                <a:schemeClr val="tx1"/>
              </a:solidFill>
            </a:endParaRPr>
          </a:p>
        </p:txBody>
      </p:sp>
      <p:sp>
        <p:nvSpPr>
          <p:cNvPr id="24" name="Left Arrow Callout 23"/>
          <p:cNvSpPr/>
          <p:nvPr/>
        </p:nvSpPr>
        <p:spPr>
          <a:xfrm>
            <a:off x="2270834" y="5408154"/>
            <a:ext cx="3391015" cy="973666"/>
          </a:xfrm>
          <a:prstGeom prst="leftArrowCallout">
            <a:avLst>
              <a:gd name="adj1" fmla="val 34265"/>
              <a:gd name="adj2" fmla="val 50000"/>
              <a:gd name="adj3" fmla="val 100094"/>
              <a:gd name="adj4" fmla="val 65985"/>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vert="horz" rtlCol="0" anchor="ctr"/>
          <a:lstStyle/>
          <a:p>
            <a:pPr algn="ctr"/>
            <a:endParaRPr lang="en-US" sz="1600" b="1" dirty="0" smtClean="0">
              <a:solidFill>
                <a:srgbClr val="0000FF"/>
              </a:solidFill>
            </a:endParaRPr>
          </a:p>
          <a:p>
            <a:pPr algn="ctr"/>
            <a:r>
              <a:rPr lang="en-US" sz="1400" b="1" dirty="0" smtClean="0">
                <a:solidFill>
                  <a:schemeClr val="tx1"/>
                </a:solidFill>
              </a:rPr>
              <a:t>   </a:t>
            </a:r>
          </a:p>
          <a:p>
            <a:pPr algn="ctr"/>
            <a:r>
              <a:rPr lang="en-US" sz="1400" b="1" dirty="0" smtClean="0">
                <a:solidFill>
                  <a:schemeClr val="tx1"/>
                </a:solidFill>
              </a:rPr>
              <a:t>Lead Identification</a:t>
            </a:r>
          </a:p>
          <a:p>
            <a:pPr algn="ctr"/>
            <a:r>
              <a:rPr lang="en-US" sz="1400" b="1" dirty="0" smtClean="0">
                <a:solidFill>
                  <a:schemeClr val="tx1"/>
                </a:solidFill>
              </a:rPr>
              <a:t>&amp;Optimization</a:t>
            </a:r>
          </a:p>
          <a:p>
            <a:pPr algn="ctr"/>
            <a:endParaRPr lang="en-US" sz="1400" dirty="0"/>
          </a:p>
        </p:txBody>
      </p:sp>
      <p:sp>
        <p:nvSpPr>
          <p:cNvPr id="25" name="Rectangle 24"/>
          <p:cNvSpPr/>
          <p:nvPr/>
        </p:nvSpPr>
        <p:spPr>
          <a:xfrm>
            <a:off x="2514801" y="5760312"/>
            <a:ext cx="1100680" cy="267959"/>
          </a:xfrm>
          <a:prstGeom prst="rect">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rPr>
              <a:t>~2 leads</a:t>
            </a:r>
            <a:endParaRPr lang="en-US" sz="1200" b="1" dirty="0">
              <a:solidFill>
                <a:srgbClr val="000000"/>
              </a:solidFill>
            </a:endParaRPr>
          </a:p>
        </p:txBody>
      </p:sp>
      <p:sp>
        <p:nvSpPr>
          <p:cNvPr id="22" name="Pentagon 21"/>
          <p:cNvSpPr/>
          <p:nvPr/>
        </p:nvSpPr>
        <p:spPr>
          <a:xfrm rot="5400000">
            <a:off x="7227899" y="890672"/>
            <a:ext cx="1040020" cy="2521247"/>
          </a:xfrm>
          <a:prstGeom prst="homePlate">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400" b="1" i="1" dirty="0" smtClean="0">
                <a:solidFill>
                  <a:schemeClr val="tx1"/>
                </a:solidFill>
              </a:rPr>
              <a:t>In </a:t>
            </a:r>
            <a:r>
              <a:rPr lang="en-US" sz="1400" b="1" i="1" dirty="0">
                <a:solidFill>
                  <a:schemeClr val="tx1"/>
                </a:solidFill>
              </a:rPr>
              <a:t>Silico </a:t>
            </a:r>
            <a:r>
              <a:rPr lang="en-US" sz="1400" b="1" dirty="0">
                <a:solidFill>
                  <a:schemeClr val="tx1"/>
                </a:solidFill>
              </a:rPr>
              <a:t>Screening of ≈2,000,000 Small </a:t>
            </a:r>
            <a:r>
              <a:rPr lang="en-US" sz="1400" b="1" dirty="0" smtClean="0">
                <a:solidFill>
                  <a:schemeClr val="tx1"/>
                </a:solidFill>
              </a:rPr>
              <a:t>Molecules</a:t>
            </a:r>
            <a:endParaRPr lang="en-US" sz="1400" b="1" dirty="0">
              <a:solidFill>
                <a:schemeClr val="tx1"/>
              </a:solidFill>
            </a:endParaRPr>
          </a:p>
        </p:txBody>
      </p:sp>
      <p:sp>
        <p:nvSpPr>
          <p:cNvPr id="33" name="Pentagon 32"/>
          <p:cNvSpPr/>
          <p:nvPr/>
        </p:nvSpPr>
        <p:spPr>
          <a:xfrm rot="5400000">
            <a:off x="7303710" y="2721628"/>
            <a:ext cx="887377" cy="2522266"/>
          </a:xfrm>
          <a:prstGeom prst="homePlate">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400" b="1" i="1" dirty="0" smtClean="0">
                <a:solidFill>
                  <a:schemeClr val="tx1"/>
                </a:solidFill>
              </a:rPr>
              <a:t>Direct </a:t>
            </a:r>
            <a:r>
              <a:rPr lang="en-US" sz="1400" b="1" i="1" dirty="0">
                <a:solidFill>
                  <a:schemeClr val="tx1"/>
                </a:solidFill>
              </a:rPr>
              <a:t>Binding </a:t>
            </a:r>
            <a:r>
              <a:rPr lang="en-US" sz="1400" b="1" i="1" dirty="0" smtClean="0">
                <a:solidFill>
                  <a:schemeClr val="tx1"/>
                </a:solidFill>
              </a:rPr>
              <a:t>assays</a:t>
            </a:r>
            <a:endParaRPr lang="en-US" sz="1400" b="1" i="1" dirty="0">
              <a:solidFill>
                <a:schemeClr val="tx1"/>
              </a:solidFill>
            </a:endParaRPr>
          </a:p>
        </p:txBody>
      </p:sp>
      <p:sp>
        <p:nvSpPr>
          <p:cNvPr id="37" name="Pentagon 36"/>
          <p:cNvSpPr/>
          <p:nvPr/>
        </p:nvSpPr>
        <p:spPr>
          <a:xfrm rot="10800000" flipV="1">
            <a:off x="6660007" y="5334928"/>
            <a:ext cx="1916726" cy="1082806"/>
          </a:xfrm>
          <a:prstGeom prst="homePlate">
            <a:avLst>
              <a:gd name="adj" fmla="val 66339"/>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sz="1400" b="1" i="1" dirty="0" smtClean="0">
                <a:solidFill>
                  <a:schemeClr val="tx1"/>
                </a:solidFill>
              </a:rPr>
              <a:t>In </a:t>
            </a:r>
            <a:r>
              <a:rPr lang="en-US" sz="1400" b="1" i="1" dirty="0">
                <a:solidFill>
                  <a:schemeClr val="tx1"/>
                </a:solidFill>
              </a:rPr>
              <a:t>Vitro </a:t>
            </a:r>
            <a:r>
              <a:rPr lang="en-US" sz="1400" b="1" i="1" dirty="0" smtClean="0">
                <a:solidFill>
                  <a:schemeClr val="tx1"/>
                </a:solidFill>
              </a:rPr>
              <a:t>Assays</a:t>
            </a:r>
            <a:endParaRPr lang="en-US" sz="1400" b="1" dirty="0">
              <a:solidFill>
                <a:schemeClr val="tx1"/>
              </a:solidFill>
            </a:endParaRPr>
          </a:p>
        </p:txBody>
      </p:sp>
      <p:sp>
        <p:nvSpPr>
          <p:cNvPr id="39" name="Right Arrow 38"/>
          <p:cNvSpPr/>
          <p:nvPr/>
        </p:nvSpPr>
        <p:spPr>
          <a:xfrm rot="5400000">
            <a:off x="7308889" y="2482889"/>
            <a:ext cx="867763" cy="1244601"/>
          </a:xfrm>
          <a:prstGeom prst="rightArrow">
            <a:avLst>
              <a:gd name="adj1" fmla="val 63086"/>
              <a:gd name="adj2" fmla="val 48312"/>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200" b="1" dirty="0" smtClean="0">
                <a:solidFill>
                  <a:schemeClr val="tx1"/>
                </a:solidFill>
              </a:rPr>
              <a:t>300 - 500 Hits</a:t>
            </a:r>
            <a:endParaRPr lang="en-US" sz="1200" b="1" dirty="0">
              <a:solidFill>
                <a:schemeClr val="tx1"/>
              </a:solidFill>
            </a:endParaRPr>
          </a:p>
        </p:txBody>
      </p:sp>
      <p:sp>
        <p:nvSpPr>
          <p:cNvPr id="28" name="Right Arrow 27"/>
          <p:cNvSpPr/>
          <p:nvPr/>
        </p:nvSpPr>
        <p:spPr>
          <a:xfrm rot="5400000">
            <a:off x="7303587" y="4358113"/>
            <a:ext cx="908479" cy="1045147"/>
          </a:xfrm>
          <a:prstGeom prst="rightArrow">
            <a:avLst>
              <a:gd name="adj1" fmla="val 63086"/>
              <a:gd name="adj2" fmla="val 48312"/>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1200" b="1" dirty="0" smtClean="0">
                <a:solidFill>
                  <a:schemeClr val="tx1"/>
                </a:solidFill>
              </a:rPr>
              <a:t>~30 Hits</a:t>
            </a:r>
            <a:endParaRPr lang="en-US" sz="1200" b="1" dirty="0">
              <a:solidFill>
                <a:schemeClr val="tx1"/>
              </a:solidFill>
            </a:endParaRPr>
          </a:p>
        </p:txBody>
      </p:sp>
      <p:sp>
        <p:nvSpPr>
          <p:cNvPr id="36" name="Right Arrow 35"/>
          <p:cNvSpPr/>
          <p:nvPr/>
        </p:nvSpPr>
        <p:spPr>
          <a:xfrm rot="10800000" flipV="1">
            <a:off x="5674727" y="5334928"/>
            <a:ext cx="985280" cy="1152688"/>
          </a:xfrm>
          <a:prstGeom prst="rightArrow">
            <a:avLst>
              <a:gd name="adj1" fmla="val 63086"/>
              <a:gd name="adj2" fmla="val 48312"/>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sz="1200" b="1" dirty="0" smtClean="0">
                <a:solidFill>
                  <a:schemeClr val="tx1"/>
                </a:solidFill>
              </a:rPr>
              <a:t>~5 Hits</a:t>
            </a:r>
            <a:endParaRPr lang="en-US" sz="1200" b="1" dirty="0">
              <a:solidFill>
                <a:schemeClr val="tx1"/>
              </a:solidFill>
            </a:endParaRPr>
          </a:p>
        </p:txBody>
      </p:sp>
      <p:sp>
        <p:nvSpPr>
          <p:cNvPr id="17" name="Rectangle 16"/>
          <p:cNvSpPr/>
          <p:nvPr/>
        </p:nvSpPr>
        <p:spPr>
          <a:xfrm>
            <a:off x="126143" y="5399103"/>
            <a:ext cx="2147796" cy="958151"/>
          </a:xfrm>
          <a:prstGeom prst="rect">
            <a:avLst/>
          </a:prstGeom>
          <a:solidFill>
            <a:srgbClr val="C6D9F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i="1" dirty="0" smtClean="0">
                <a:solidFill>
                  <a:schemeClr val="tx1"/>
                </a:solidFill>
              </a:rPr>
              <a:t>Lead Translation</a:t>
            </a:r>
            <a:endParaRPr lang="en-US" sz="1400" b="1" dirty="0">
              <a:solidFill>
                <a:schemeClr val="tx1"/>
              </a:solidFill>
            </a:endParaRPr>
          </a:p>
        </p:txBody>
      </p:sp>
    </p:spTree>
    <p:extLst>
      <p:ext uri="{BB962C8B-B14F-4D97-AF65-F5344CB8AC3E}">
        <p14:creationId xmlns:p14="http://schemas.microsoft.com/office/powerpoint/2010/main" val="36156080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2" grpId="0" animBg="1"/>
      <p:bldP spid="33" grpId="0" animBg="1"/>
      <p:bldP spid="37" grpId="0" animBg="1"/>
      <p:bldP spid="39" grpId="0" animBg="1"/>
      <p:bldP spid="28" grpId="0" animBg="1"/>
      <p:bldP spid="3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3130756" y="71850"/>
            <a:ext cx="6024385" cy="6714300"/>
            <a:chOff x="750745" y="71850"/>
            <a:chExt cx="6024385" cy="6714300"/>
          </a:xfrm>
        </p:grpSpPr>
        <p:pic>
          <p:nvPicPr>
            <p:cNvPr id="4" name="Picture 3" descr="Figure2.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8871" y="71850"/>
              <a:ext cx="4406259" cy="67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934763" y="815920"/>
              <a:ext cx="3263775" cy="900000"/>
            </a:xfrm>
            <a:prstGeom prst="rect">
              <a:avLst/>
            </a:prstGeom>
            <a:gradFill flip="none" rotWithShape="1">
              <a:gsLst>
                <a:gs pos="0">
                  <a:schemeClr val="accent1">
                    <a:tint val="100000"/>
                    <a:shade val="100000"/>
                    <a:satMod val="130000"/>
                    <a:alpha val="9000"/>
                  </a:schemeClr>
                </a:gs>
                <a:gs pos="100000">
                  <a:schemeClr val="accent1">
                    <a:tint val="50000"/>
                    <a:shade val="100000"/>
                    <a:satMod val="350000"/>
                    <a:alpha val="9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763870" y="1023930"/>
              <a:ext cx="1631888" cy="307777"/>
            </a:xfrm>
            <a:prstGeom prst="rect">
              <a:avLst/>
            </a:prstGeom>
            <a:noFill/>
          </p:spPr>
          <p:txBody>
            <a:bodyPr wrap="square" rtlCol="0">
              <a:spAutoFit/>
            </a:bodyPr>
            <a:lstStyle/>
            <a:p>
              <a:pPr algn="ctr"/>
              <a:r>
                <a:rPr lang="en-US" sz="1400" b="1" dirty="0" smtClean="0">
                  <a:solidFill>
                    <a:schemeClr val="tx2"/>
                  </a:solidFill>
                </a:rPr>
                <a:t>On Local Machines</a:t>
              </a:r>
              <a:endParaRPr lang="en-US" sz="1400" b="1" dirty="0">
                <a:solidFill>
                  <a:schemeClr val="tx2"/>
                </a:solidFill>
              </a:endParaRPr>
            </a:p>
          </p:txBody>
        </p:sp>
        <p:sp>
          <p:nvSpPr>
            <p:cNvPr id="7" name="Rectangle 6"/>
            <p:cNvSpPr/>
            <p:nvPr/>
          </p:nvSpPr>
          <p:spPr>
            <a:xfrm>
              <a:off x="750745" y="2242319"/>
              <a:ext cx="4579216" cy="3960000"/>
            </a:xfrm>
            <a:prstGeom prst="rect">
              <a:avLst/>
            </a:prstGeom>
            <a:solidFill>
              <a:schemeClr val="accent6">
                <a:alpha val="8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820958" y="5133900"/>
              <a:ext cx="2737199" cy="400110"/>
            </a:xfrm>
            <a:prstGeom prst="rect">
              <a:avLst/>
            </a:prstGeom>
            <a:noFill/>
          </p:spPr>
          <p:txBody>
            <a:bodyPr wrap="square" rtlCol="0">
              <a:spAutoFit/>
            </a:bodyPr>
            <a:lstStyle/>
            <a:p>
              <a:pPr algn="ctr"/>
              <a:r>
                <a:rPr lang="en-US" sz="2000" b="1" dirty="0" smtClean="0">
                  <a:solidFill>
                    <a:schemeClr val="accent2"/>
                  </a:solidFill>
                </a:rPr>
                <a:t>On Supercomputers </a:t>
              </a:r>
              <a:endParaRPr lang="en-US" sz="2000" b="1" dirty="0">
                <a:solidFill>
                  <a:schemeClr val="accent2"/>
                </a:solidFill>
              </a:endParaRPr>
            </a:p>
          </p:txBody>
        </p:sp>
      </p:grpSp>
      <p:sp>
        <p:nvSpPr>
          <p:cNvPr id="20" name="TextBox 5"/>
          <p:cNvSpPr txBox="1">
            <a:spLocks noChangeArrowheads="1"/>
          </p:cNvSpPr>
          <p:nvPr/>
        </p:nvSpPr>
        <p:spPr bwMode="auto">
          <a:xfrm>
            <a:off x="114940" y="27729"/>
            <a:ext cx="5377587" cy="858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buFontTx/>
              <a:buChar char="-"/>
            </a:pPr>
            <a:endParaRPr lang="en-US" sz="1200" b="1" dirty="0"/>
          </a:p>
          <a:p>
            <a:pPr>
              <a:buFontTx/>
              <a:buChar char="-"/>
            </a:pPr>
            <a:r>
              <a:rPr lang="en-US" sz="1200" b="1" dirty="0"/>
              <a:t>Barakat K</a:t>
            </a:r>
            <a:r>
              <a:rPr lang="en-US" sz="1200" dirty="0"/>
              <a:t>, et al</a:t>
            </a:r>
            <a:r>
              <a:rPr lang="en-US" sz="1200" dirty="0" smtClean="0"/>
              <a:t>. J </a:t>
            </a:r>
            <a:r>
              <a:rPr lang="en-US" sz="1200" dirty="0"/>
              <a:t>Mol Graph Model. </a:t>
            </a:r>
            <a:r>
              <a:rPr lang="en-US" sz="1200" b="1" dirty="0"/>
              <a:t>2009</a:t>
            </a:r>
            <a:r>
              <a:rPr lang="en-US" sz="1200" dirty="0"/>
              <a:t> Sep;28(2):113-30</a:t>
            </a:r>
            <a:endParaRPr lang="en-US" sz="1200" dirty="0" smtClean="0"/>
          </a:p>
          <a:p>
            <a:pPr>
              <a:buFontTx/>
              <a:buChar char="-"/>
            </a:pPr>
            <a:endParaRPr lang="en-US" sz="1200" b="1" dirty="0"/>
          </a:p>
          <a:p>
            <a:pPr>
              <a:buFontTx/>
              <a:buChar char="-"/>
            </a:pPr>
            <a:r>
              <a:rPr lang="en-US" sz="1200" b="1" dirty="0" smtClean="0"/>
              <a:t>Barakat </a:t>
            </a:r>
            <a:r>
              <a:rPr lang="en-US" sz="1200" b="1" dirty="0"/>
              <a:t>K</a:t>
            </a:r>
            <a:r>
              <a:rPr lang="en-US" sz="1200" dirty="0"/>
              <a:t>, et al. “Virtual Screening: An Overview on Methods and Applications</a:t>
            </a:r>
            <a:r>
              <a:rPr lang="en-US" sz="1200" dirty="0" smtClean="0"/>
              <a:t>”. Handbook </a:t>
            </a:r>
            <a:r>
              <a:rPr lang="en-US" sz="1200" dirty="0"/>
              <a:t>of Research on Computational and Systems Biology: Interdisciplinary Applications. IGI Publishing. (Published, January </a:t>
            </a:r>
            <a:r>
              <a:rPr lang="en-US" sz="1200" b="1" dirty="0"/>
              <a:t>2010</a:t>
            </a:r>
            <a:r>
              <a:rPr lang="en-US" sz="1200" dirty="0"/>
              <a:t>)</a:t>
            </a:r>
          </a:p>
          <a:p>
            <a:endParaRPr lang="en-US" sz="1200" dirty="0" smtClean="0"/>
          </a:p>
          <a:p>
            <a:r>
              <a:rPr lang="en-US" sz="1200" b="1" dirty="0" smtClean="0"/>
              <a:t>-Barakat </a:t>
            </a:r>
            <a:r>
              <a:rPr lang="en-US" sz="1200" b="1" dirty="0"/>
              <a:t>K</a:t>
            </a:r>
            <a:r>
              <a:rPr lang="en-US" sz="1200" dirty="0"/>
              <a:t>, et al</a:t>
            </a:r>
            <a:r>
              <a:rPr lang="en-US" sz="1200" dirty="0" smtClean="0"/>
              <a:t>. J </a:t>
            </a:r>
            <a:r>
              <a:rPr lang="en-US" sz="1200" dirty="0"/>
              <a:t>Mol Graph Model. </a:t>
            </a:r>
            <a:r>
              <a:rPr lang="en-US" sz="1200" b="1" dirty="0"/>
              <a:t>2010</a:t>
            </a:r>
            <a:r>
              <a:rPr lang="en-US" sz="1200" dirty="0"/>
              <a:t> Feb 26;28(6):555-68</a:t>
            </a:r>
            <a:r>
              <a:rPr lang="en-US" sz="1200" dirty="0" smtClean="0"/>
              <a:t>.</a:t>
            </a:r>
          </a:p>
          <a:p>
            <a:endParaRPr lang="en-US" sz="1200" dirty="0"/>
          </a:p>
          <a:p>
            <a:r>
              <a:rPr lang="en-US" sz="1200" dirty="0"/>
              <a:t>-</a:t>
            </a:r>
            <a:r>
              <a:rPr lang="en-US" sz="1200" b="1" dirty="0"/>
              <a:t>Barakat K</a:t>
            </a:r>
            <a:r>
              <a:rPr lang="en-US" sz="1200" dirty="0"/>
              <a:t>. et al. </a:t>
            </a:r>
            <a:r>
              <a:rPr lang="en-US" sz="1200" dirty="0" smtClean="0"/>
              <a:t>“Virtual </a:t>
            </a:r>
            <a:r>
              <a:rPr lang="en-US" sz="1200" dirty="0"/>
              <a:t>Screening for </a:t>
            </a:r>
            <a:endParaRPr lang="en-US" sz="1200" dirty="0" smtClean="0"/>
          </a:p>
          <a:p>
            <a:r>
              <a:rPr lang="en-US" sz="1200" dirty="0" smtClean="0"/>
              <a:t>DNA </a:t>
            </a:r>
            <a:r>
              <a:rPr lang="en-US" sz="1200" dirty="0"/>
              <a:t>repair proteins. DNA Repair / Book 1. </a:t>
            </a:r>
            <a:endParaRPr lang="en-US" sz="1200" dirty="0" smtClean="0"/>
          </a:p>
          <a:p>
            <a:r>
              <a:rPr lang="en-US" sz="1200" dirty="0" smtClean="0"/>
              <a:t>InTech </a:t>
            </a:r>
            <a:r>
              <a:rPr lang="en-US" sz="1200" dirty="0"/>
              <a:t>open access </a:t>
            </a:r>
            <a:r>
              <a:rPr lang="en-US" sz="1200" dirty="0" smtClean="0"/>
              <a:t>publisher</a:t>
            </a:r>
            <a:r>
              <a:rPr lang="en-US" sz="1200" dirty="0"/>
              <a:t>. Published </a:t>
            </a:r>
            <a:endParaRPr lang="en-US" sz="1200" dirty="0" smtClean="0"/>
          </a:p>
          <a:p>
            <a:r>
              <a:rPr lang="en-US" sz="1200" dirty="0" smtClean="0"/>
              <a:t>September</a:t>
            </a:r>
            <a:r>
              <a:rPr lang="en-US" sz="1200" dirty="0"/>
              <a:t>, </a:t>
            </a:r>
            <a:r>
              <a:rPr lang="en-US" sz="1200" b="1" dirty="0"/>
              <a:t>2011</a:t>
            </a:r>
            <a:r>
              <a:rPr lang="en-US" sz="1200" dirty="0" smtClean="0"/>
              <a:t>.</a:t>
            </a:r>
          </a:p>
          <a:p>
            <a:endParaRPr lang="en-US" sz="1200" dirty="0" smtClean="0"/>
          </a:p>
          <a:p>
            <a:r>
              <a:rPr lang="en-US" sz="1200" dirty="0"/>
              <a:t>-</a:t>
            </a:r>
            <a:r>
              <a:rPr lang="en-US" sz="1200" b="1" dirty="0"/>
              <a:t>Barakat K</a:t>
            </a:r>
            <a:r>
              <a:rPr lang="en-US" sz="1200" dirty="0"/>
              <a:t>. et al</a:t>
            </a:r>
            <a:r>
              <a:rPr lang="en-US" sz="1200" dirty="0" smtClean="0"/>
              <a:t>. J </a:t>
            </a:r>
            <a:r>
              <a:rPr lang="en-US" sz="1200" dirty="0"/>
              <a:t>Mol Graph Model. </a:t>
            </a:r>
            <a:endParaRPr lang="en-US" sz="1200" dirty="0" smtClean="0"/>
          </a:p>
          <a:p>
            <a:r>
              <a:rPr lang="en-US" sz="1200" b="1" dirty="0" smtClean="0"/>
              <a:t>2011</a:t>
            </a:r>
            <a:r>
              <a:rPr lang="en-US" sz="1200" dirty="0" smtClean="0"/>
              <a:t> </a:t>
            </a:r>
            <a:r>
              <a:rPr lang="en-US" sz="1200" dirty="0"/>
              <a:t>Feb;29(5):702-16</a:t>
            </a:r>
            <a:r>
              <a:rPr lang="en-US" sz="1200" dirty="0" smtClean="0"/>
              <a:t>.</a:t>
            </a:r>
          </a:p>
          <a:p>
            <a:endParaRPr lang="en-US" sz="1200" dirty="0"/>
          </a:p>
          <a:p>
            <a:r>
              <a:rPr lang="en-US" sz="1200" dirty="0">
                <a:latin typeface="Arial"/>
                <a:cs typeface="Arial"/>
              </a:rPr>
              <a:t>-</a:t>
            </a:r>
            <a:r>
              <a:rPr lang="en-US" sz="1200" b="1" dirty="0">
                <a:latin typeface="Arial"/>
                <a:cs typeface="Arial"/>
              </a:rPr>
              <a:t>Barakat K</a:t>
            </a:r>
            <a:r>
              <a:rPr lang="en-US" sz="1200" dirty="0">
                <a:latin typeface="Arial"/>
                <a:cs typeface="Arial"/>
              </a:rPr>
              <a:t>. et al. PLoS One. </a:t>
            </a:r>
            <a:r>
              <a:rPr lang="en-US" sz="1200" b="1" dirty="0">
                <a:latin typeface="Arial"/>
                <a:cs typeface="Arial"/>
              </a:rPr>
              <a:t>2012</a:t>
            </a:r>
            <a:r>
              <a:rPr lang="en-US" sz="1200" dirty="0">
                <a:latin typeface="Arial"/>
                <a:cs typeface="Arial"/>
              </a:rPr>
              <a:t>;7(12</a:t>
            </a:r>
            <a:r>
              <a:rPr lang="en-US" sz="1200" dirty="0" smtClean="0">
                <a:latin typeface="Arial"/>
                <a:cs typeface="Arial"/>
              </a:rPr>
              <a:t>)</a:t>
            </a:r>
          </a:p>
          <a:p>
            <a:r>
              <a:rPr lang="en-US" sz="1200" dirty="0" smtClean="0">
                <a:latin typeface="Arial"/>
                <a:cs typeface="Arial"/>
              </a:rPr>
              <a:t>:e51329.</a:t>
            </a:r>
          </a:p>
          <a:p>
            <a:endParaRPr lang="en-US" sz="1200" dirty="0">
              <a:latin typeface="Arial"/>
              <a:cs typeface="Arial"/>
            </a:endParaRPr>
          </a:p>
          <a:p>
            <a:r>
              <a:rPr lang="en-US" sz="1200" dirty="0">
                <a:latin typeface="Arial"/>
                <a:cs typeface="Arial"/>
              </a:rPr>
              <a:t>-</a:t>
            </a:r>
            <a:r>
              <a:rPr lang="en-US" sz="1200" b="1" dirty="0">
                <a:latin typeface="Arial"/>
                <a:cs typeface="Arial"/>
              </a:rPr>
              <a:t>Barakat K</a:t>
            </a:r>
            <a:r>
              <a:rPr lang="en-US" sz="1200" dirty="0" smtClean="0">
                <a:latin typeface="Arial"/>
                <a:cs typeface="Arial"/>
              </a:rPr>
              <a:t>. </a:t>
            </a:r>
            <a:r>
              <a:rPr lang="en-US" sz="1200" dirty="0">
                <a:latin typeface="Arial"/>
                <a:cs typeface="Arial"/>
              </a:rPr>
              <a:t>et al.</a:t>
            </a:r>
            <a:r>
              <a:rPr lang="en-US" sz="1200" dirty="0" smtClean="0">
                <a:latin typeface="Arial"/>
                <a:cs typeface="Arial"/>
              </a:rPr>
              <a:t> Mol </a:t>
            </a:r>
            <a:r>
              <a:rPr lang="en-US" sz="1200" dirty="0">
                <a:latin typeface="Arial"/>
                <a:cs typeface="Arial"/>
              </a:rPr>
              <a:t>Pharmacol. </a:t>
            </a:r>
            <a:r>
              <a:rPr lang="en-US" sz="1200" b="1" dirty="0">
                <a:latin typeface="Arial"/>
                <a:cs typeface="Arial"/>
              </a:rPr>
              <a:t>2013</a:t>
            </a:r>
            <a:r>
              <a:rPr lang="en-US" sz="1200" dirty="0">
                <a:latin typeface="Arial"/>
                <a:cs typeface="Arial"/>
              </a:rPr>
              <a:t> Jul</a:t>
            </a:r>
            <a:r>
              <a:rPr lang="en-US" sz="1200" dirty="0" smtClean="0">
                <a:latin typeface="Arial"/>
                <a:cs typeface="Arial"/>
              </a:rPr>
              <a:t>;</a:t>
            </a:r>
          </a:p>
          <a:p>
            <a:r>
              <a:rPr lang="en-US" sz="1200" dirty="0" smtClean="0">
                <a:latin typeface="Arial"/>
                <a:cs typeface="Arial"/>
              </a:rPr>
              <a:t>84(</a:t>
            </a:r>
            <a:r>
              <a:rPr lang="en-US" sz="1200" dirty="0">
                <a:latin typeface="Arial"/>
                <a:cs typeface="Arial"/>
              </a:rPr>
              <a:t>1):12-</a:t>
            </a:r>
            <a:r>
              <a:rPr lang="en-US" sz="1200" dirty="0" smtClean="0">
                <a:latin typeface="Arial"/>
                <a:cs typeface="Arial"/>
              </a:rPr>
              <a:t>24.</a:t>
            </a:r>
          </a:p>
          <a:p>
            <a:endParaRPr lang="en-US" sz="1200" dirty="0">
              <a:latin typeface="Arial"/>
              <a:cs typeface="Arial"/>
            </a:endParaRPr>
          </a:p>
          <a:p>
            <a:r>
              <a:rPr lang="en-US" sz="1200" dirty="0">
                <a:latin typeface="Arial"/>
                <a:cs typeface="Arial"/>
              </a:rPr>
              <a:t>-</a:t>
            </a:r>
            <a:r>
              <a:rPr lang="en-US" sz="1200" b="1" dirty="0">
                <a:latin typeface="Arial"/>
                <a:cs typeface="Arial"/>
              </a:rPr>
              <a:t>Barakat K</a:t>
            </a:r>
            <a:r>
              <a:rPr lang="en-US" sz="1200" dirty="0">
                <a:latin typeface="Arial"/>
                <a:cs typeface="Arial"/>
              </a:rPr>
              <a:t>. et al. </a:t>
            </a:r>
            <a:r>
              <a:rPr lang="sk-SK" sz="1200" dirty="0">
                <a:latin typeface="Arial"/>
                <a:cs typeface="Arial"/>
              </a:rPr>
              <a:t>J Chem Inf Model. </a:t>
            </a:r>
            <a:r>
              <a:rPr lang="sk-SK" sz="1200" b="1" dirty="0">
                <a:latin typeface="Arial"/>
                <a:cs typeface="Arial"/>
              </a:rPr>
              <a:t>2013</a:t>
            </a:r>
            <a:r>
              <a:rPr lang="sk-SK" sz="1200" dirty="0">
                <a:latin typeface="Arial"/>
                <a:cs typeface="Arial"/>
              </a:rPr>
              <a:t> </a:t>
            </a:r>
            <a:endParaRPr lang="sk-SK" sz="1200" dirty="0" smtClean="0">
              <a:latin typeface="Arial"/>
              <a:cs typeface="Arial"/>
            </a:endParaRPr>
          </a:p>
          <a:p>
            <a:r>
              <a:rPr lang="sk-SK" sz="1200" dirty="0" smtClean="0">
                <a:latin typeface="Arial"/>
                <a:cs typeface="Arial"/>
              </a:rPr>
              <a:t>Nov </a:t>
            </a:r>
            <a:r>
              <a:rPr lang="sk-SK" sz="1200" dirty="0">
                <a:latin typeface="Arial"/>
                <a:cs typeface="Arial"/>
              </a:rPr>
              <a:t>25;53(11):3031-43</a:t>
            </a:r>
            <a:r>
              <a:rPr lang="sk-SK" sz="1200" dirty="0" smtClean="0">
                <a:latin typeface="Arial"/>
                <a:cs typeface="Arial"/>
              </a:rPr>
              <a:t>.</a:t>
            </a:r>
            <a:endParaRPr lang="en-US" sz="1200" dirty="0">
              <a:latin typeface="Arial"/>
              <a:cs typeface="Arial"/>
            </a:endParaRPr>
          </a:p>
          <a:p>
            <a:endParaRPr lang="en-US" sz="1200" dirty="0">
              <a:latin typeface="Arial"/>
              <a:cs typeface="Arial"/>
            </a:endParaRPr>
          </a:p>
          <a:p>
            <a:r>
              <a:rPr lang="en-US" sz="1200" dirty="0">
                <a:latin typeface="Arial"/>
                <a:cs typeface="Arial"/>
              </a:rPr>
              <a:t>-</a:t>
            </a:r>
            <a:r>
              <a:rPr lang="en-US" sz="1200" b="1" dirty="0">
                <a:latin typeface="Arial"/>
                <a:cs typeface="Arial"/>
              </a:rPr>
              <a:t>Barakat K</a:t>
            </a:r>
            <a:r>
              <a:rPr lang="en-US" sz="1200" dirty="0" smtClean="0">
                <a:latin typeface="Arial"/>
                <a:cs typeface="Arial"/>
              </a:rPr>
              <a:t>. </a:t>
            </a:r>
            <a:r>
              <a:rPr lang="en-US" sz="1200" dirty="0">
                <a:latin typeface="Arial"/>
                <a:cs typeface="Arial"/>
              </a:rPr>
              <a:t>et al</a:t>
            </a:r>
            <a:r>
              <a:rPr lang="en-US" sz="1200" dirty="0" smtClean="0">
                <a:latin typeface="Arial"/>
                <a:cs typeface="Arial"/>
              </a:rPr>
              <a:t>. </a:t>
            </a:r>
            <a:r>
              <a:rPr lang="fr-FR" sz="1200" dirty="0">
                <a:latin typeface="Arial"/>
                <a:cs typeface="Arial"/>
              </a:rPr>
              <a:t>Mol Pharm. </a:t>
            </a:r>
            <a:r>
              <a:rPr lang="fr-FR" sz="1200" b="1" dirty="0">
                <a:latin typeface="Arial"/>
                <a:cs typeface="Arial"/>
              </a:rPr>
              <a:t>2013</a:t>
            </a:r>
            <a:r>
              <a:rPr lang="fr-FR" sz="1200" dirty="0">
                <a:latin typeface="Arial"/>
                <a:cs typeface="Arial"/>
              </a:rPr>
              <a:t> </a:t>
            </a:r>
            <a:r>
              <a:rPr lang="fr-FR" sz="1200" dirty="0" err="1">
                <a:latin typeface="Arial"/>
                <a:cs typeface="Arial"/>
              </a:rPr>
              <a:t>Dec</a:t>
            </a:r>
            <a:r>
              <a:rPr lang="fr-FR" sz="1200" dirty="0">
                <a:latin typeface="Arial"/>
                <a:cs typeface="Arial"/>
              </a:rPr>
              <a:t> 2</a:t>
            </a:r>
            <a:r>
              <a:rPr lang="fr-FR" sz="1200" dirty="0" smtClean="0">
                <a:latin typeface="Arial"/>
                <a:cs typeface="Arial"/>
              </a:rPr>
              <a:t>;</a:t>
            </a:r>
          </a:p>
          <a:p>
            <a:r>
              <a:rPr lang="fr-FR" sz="1200" dirty="0" smtClean="0">
                <a:latin typeface="Arial"/>
                <a:cs typeface="Arial"/>
              </a:rPr>
              <a:t>10</a:t>
            </a:r>
            <a:r>
              <a:rPr lang="fr-FR" sz="1200" dirty="0">
                <a:latin typeface="Arial"/>
                <a:cs typeface="Arial"/>
              </a:rPr>
              <a:t>(12):4572-89</a:t>
            </a:r>
            <a:r>
              <a:rPr lang="fr-FR" sz="1200" dirty="0" smtClean="0">
                <a:latin typeface="Arial"/>
                <a:cs typeface="Arial"/>
              </a:rPr>
              <a:t>.</a:t>
            </a:r>
          </a:p>
          <a:p>
            <a:endParaRPr lang="fr-FR" sz="1200" dirty="0">
              <a:latin typeface="Arial"/>
              <a:cs typeface="Arial"/>
            </a:endParaRPr>
          </a:p>
          <a:p>
            <a:r>
              <a:rPr lang="en-US" sz="1200" dirty="0">
                <a:latin typeface="Arial"/>
                <a:cs typeface="Arial"/>
              </a:rPr>
              <a:t>-</a:t>
            </a:r>
            <a:r>
              <a:rPr lang="en-US" sz="1200" b="1" dirty="0">
                <a:latin typeface="Arial"/>
                <a:cs typeface="Arial"/>
              </a:rPr>
              <a:t>Barakat K</a:t>
            </a:r>
            <a:r>
              <a:rPr lang="en-US" sz="1200" dirty="0">
                <a:latin typeface="Arial"/>
                <a:cs typeface="Arial"/>
              </a:rPr>
              <a:t>. et al</a:t>
            </a:r>
            <a:r>
              <a:rPr lang="en-US" sz="1200" dirty="0" smtClean="0">
                <a:latin typeface="Arial"/>
                <a:cs typeface="Arial"/>
              </a:rPr>
              <a:t>. </a:t>
            </a:r>
            <a:r>
              <a:rPr lang="fr-FR" sz="1200" dirty="0" smtClean="0">
                <a:latin typeface="Arial"/>
                <a:cs typeface="Arial"/>
              </a:rPr>
              <a:t>IJCMAM. </a:t>
            </a:r>
            <a:r>
              <a:rPr lang="fr-FR" sz="1200" b="1" dirty="0" smtClean="0">
                <a:latin typeface="Arial"/>
                <a:cs typeface="Arial"/>
              </a:rPr>
              <a:t>2014</a:t>
            </a:r>
            <a:r>
              <a:rPr lang="fr-FR" sz="1200" dirty="0" smtClean="0">
                <a:latin typeface="Arial"/>
                <a:cs typeface="Arial"/>
              </a:rPr>
              <a:t>; 1(4): 127</a:t>
            </a:r>
          </a:p>
          <a:p>
            <a:endParaRPr lang="fr-FR" sz="1200" dirty="0" smtClean="0">
              <a:latin typeface="Arial"/>
              <a:cs typeface="Arial"/>
            </a:endParaRPr>
          </a:p>
          <a:p>
            <a:r>
              <a:rPr lang="en-US" sz="1200" dirty="0">
                <a:latin typeface="Arial"/>
                <a:cs typeface="Arial"/>
              </a:rPr>
              <a:t>-</a:t>
            </a:r>
            <a:r>
              <a:rPr lang="en-US" sz="1200" b="1" dirty="0">
                <a:latin typeface="Arial"/>
                <a:cs typeface="Arial"/>
              </a:rPr>
              <a:t>Barakat K</a:t>
            </a:r>
            <a:r>
              <a:rPr lang="en-US" sz="1200" dirty="0">
                <a:latin typeface="Arial"/>
                <a:cs typeface="Arial"/>
              </a:rPr>
              <a:t>. et al. </a:t>
            </a:r>
            <a:r>
              <a:rPr lang="sk-SK" sz="1200" dirty="0">
                <a:latin typeface="Arial"/>
                <a:cs typeface="Arial"/>
              </a:rPr>
              <a:t>J Chem Inf Model</a:t>
            </a:r>
            <a:r>
              <a:rPr lang="fr-FR" sz="1200" dirty="0" smtClean="0">
                <a:latin typeface="Arial"/>
                <a:cs typeface="Arial"/>
              </a:rPr>
              <a:t>. </a:t>
            </a:r>
            <a:r>
              <a:rPr lang="fr-FR" sz="1200" b="1" dirty="0">
                <a:latin typeface="Arial"/>
                <a:cs typeface="Arial"/>
              </a:rPr>
              <a:t>2014</a:t>
            </a:r>
            <a:r>
              <a:rPr lang="fr-FR" sz="1200" dirty="0">
                <a:latin typeface="Arial"/>
                <a:cs typeface="Arial"/>
              </a:rPr>
              <a:t>; </a:t>
            </a:r>
            <a:endParaRPr lang="fr-FR" sz="1200" dirty="0" smtClean="0">
              <a:latin typeface="Arial"/>
              <a:cs typeface="Arial"/>
            </a:endParaRPr>
          </a:p>
          <a:p>
            <a:r>
              <a:rPr lang="fr-FR" sz="1200" dirty="0" err="1" smtClean="0">
                <a:latin typeface="Arial"/>
                <a:cs typeface="Arial"/>
              </a:rPr>
              <a:t>Apr</a:t>
            </a:r>
            <a:r>
              <a:rPr lang="fr-FR" sz="1200" dirty="0" smtClean="0">
                <a:latin typeface="Arial"/>
                <a:cs typeface="Arial"/>
              </a:rPr>
              <a:t> </a:t>
            </a:r>
            <a:r>
              <a:rPr lang="fr-FR" sz="1200" dirty="0">
                <a:latin typeface="Arial"/>
                <a:cs typeface="Arial"/>
              </a:rPr>
              <a:t>14. [Epub </a:t>
            </a:r>
            <a:r>
              <a:rPr lang="fr-FR" sz="1200" dirty="0" err="1">
                <a:latin typeface="Arial"/>
                <a:cs typeface="Arial"/>
              </a:rPr>
              <a:t>ahead</a:t>
            </a:r>
            <a:r>
              <a:rPr lang="fr-FR" sz="1200" dirty="0">
                <a:latin typeface="Arial"/>
                <a:cs typeface="Arial"/>
              </a:rPr>
              <a:t> of </a:t>
            </a:r>
            <a:r>
              <a:rPr lang="fr-FR" sz="1200" dirty="0" err="1">
                <a:latin typeface="Arial"/>
                <a:cs typeface="Arial"/>
              </a:rPr>
              <a:t>print</a:t>
            </a:r>
            <a:r>
              <a:rPr lang="fr-FR" sz="1200" dirty="0" smtClean="0">
                <a:latin typeface="Arial"/>
                <a:cs typeface="Arial"/>
              </a:rPr>
              <a:t>].</a:t>
            </a:r>
            <a:endParaRPr lang="fr-FR" sz="1200" dirty="0">
              <a:latin typeface="Arial"/>
              <a:cs typeface="Arial"/>
            </a:endParaRPr>
          </a:p>
          <a:p>
            <a:endParaRPr lang="fr-FR" sz="1200" dirty="0">
              <a:latin typeface="Arial"/>
              <a:cs typeface="Arial"/>
            </a:endParaRPr>
          </a:p>
          <a:p>
            <a:r>
              <a:rPr lang="en-US" sz="1200" dirty="0" smtClean="0"/>
              <a:t>-Viricel et al</a:t>
            </a:r>
            <a:r>
              <a:rPr lang="en-US" sz="1200" dirty="0"/>
              <a:t> </a:t>
            </a:r>
            <a:r>
              <a:rPr lang="en-US" sz="1200" dirty="0" smtClean="0"/>
              <a:t>JMGM 57</a:t>
            </a:r>
            <a:r>
              <a:rPr lang="en-US" sz="1200" dirty="0"/>
              <a:t>, 131-142</a:t>
            </a:r>
            <a:endParaRPr lang="fr-FR" sz="1200" dirty="0" smtClean="0">
              <a:latin typeface="Arial"/>
              <a:cs typeface="Arial"/>
            </a:endParaRPr>
          </a:p>
          <a:p>
            <a:endParaRPr lang="fr-FR" sz="1200" dirty="0" smtClean="0">
              <a:latin typeface="Arial"/>
              <a:cs typeface="Arial"/>
            </a:endParaRPr>
          </a:p>
          <a:p>
            <a:endParaRPr lang="fr-FR" sz="1200" dirty="0">
              <a:latin typeface="Arial"/>
              <a:cs typeface="Arial"/>
            </a:endParaRPr>
          </a:p>
          <a:p>
            <a:endParaRPr lang="fr-FR" sz="1200" dirty="0">
              <a:latin typeface="Arial"/>
              <a:cs typeface="Arial"/>
            </a:endParaRPr>
          </a:p>
          <a:p>
            <a:endParaRPr lang="en-US" sz="1200" dirty="0" smtClean="0">
              <a:latin typeface="Arial"/>
              <a:cs typeface="Arial"/>
            </a:endParaRPr>
          </a:p>
          <a:p>
            <a:endParaRPr lang="en-US" sz="1200" dirty="0">
              <a:latin typeface="Arial"/>
              <a:cs typeface="Arial"/>
            </a:endParaRPr>
          </a:p>
          <a:p>
            <a:endParaRPr lang="en-US" sz="1200" dirty="0">
              <a:latin typeface="Arial"/>
              <a:cs typeface="Arial"/>
            </a:endParaRPr>
          </a:p>
          <a:p>
            <a:endParaRPr lang="en-US" sz="1200" dirty="0"/>
          </a:p>
          <a:p>
            <a:endParaRPr lang="en-US" sz="1200" dirty="0" smtClean="0"/>
          </a:p>
          <a:p>
            <a:endParaRPr lang="en-US" sz="1200" dirty="0"/>
          </a:p>
        </p:txBody>
      </p:sp>
    </p:spTree>
    <p:extLst>
      <p:ext uri="{BB962C8B-B14F-4D97-AF65-F5344CB8AC3E}">
        <p14:creationId xmlns:p14="http://schemas.microsoft.com/office/powerpoint/2010/main" val="613279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lue-gen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56812"/>
          </a:xfrm>
          <a:prstGeom prst="rect">
            <a:avLst/>
          </a:prstGeom>
        </p:spPr>
      </p:pic>
      <p:sp>
        <p:nvSpPr>
          <p:cNvPr id="2" name="Slide Number Placeholder 1"/>
          <p:cNvSpPr>
            <a:spLocks noGrp="1"/>
          </p:cNvSpPr>
          <p:nvPr>
            <p:ph type="sldNum" sz="quarter" idx="12"/>
          </p:nvPr>
        </p:nvSpPr>
        <p:spPr/>
        <p:txBody>
          <a:bodyPr/>
          <a:lstStyle/>
          <a:p>
            <a:fld id="{7E4B4ECF-23E6-D349-9B64-9196AE6A28F6}" type="slidenum">
              <a:rPr lang="en-US" smtClean="0"/>
              <a:t>9</a:t>
            </a:fld>
            <a:endParaRPr lang="en-US"/>
          </a:p>
        </p:txBody>
      </p:sp>
    </p:spTree>
    <p:extLst>
      <p:ext uri="{BB962C8B-B14F-4D97-AF65-F5344CB8AC3E}">
        <p14:creationId xmlns:p14="http://schemas.microsoft.com/office/powerpoint/2010/main" val="35814015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685800" y="0"/>
            <a:ext cx="7772400" cy="1143000"/>
          </a:xfrm>
        </p:spPr>
        <p:txBody>
          <a:bodyPr>
            <a:normAutofit/>
          </a:bodyPr>
          <a:lstStyle/>
          <a:p>
            <a:pPr algn="l"/>
            <a:r>
              <a:rPr lang="en-US" sz="2800" b="1" dirty="0" smtClean="0">
                <a:latin typeface="Arial" charset="0"/>
                <a:ea typeface="ＭＳ Ｐゴシック" charset="0"/>
                <a:cs typeface="ＭＳ Ｐゴシック" charset="0"/>
              </a:rPr>
              <a:t>Example: </a:t>
            </a:r>
            <a:r>
              <a:rPr lang="en-US" sz="2800" b="1" dirty="0">
                <a:latin typeface="Arial" charset="0"/>
                <a:ea typeface="ＭＳ Ｐゴシック" charset="0"/>
                <a:cs typeface="ＭＳ Ｐゴシック" charset="0"/>
              </a:rPr>
              <a:t>Targeting Nucleotide Excision DNA </a:t>
            </a:r>
            <a:r>
              <a:rPr lang="en-US" sz="2800" b="1" dirty="0" smtClean="0">
                <a:latin typeface="Arial" charset="0"/>
                <a:ea typeface="ＭＳ Ｐゴシック" charset="0"/>
                <a:cs typeface="ＭＳ Ｐゴシック" charset="0"/>
              </a:rPr>
              <a:t>Repair.</a:t>
            </a:r>
            <a:r>
              <a:rPr lang="en-US" sz="3000" b="1" dirty="0">
                <a:latin typeface="Arial" charset="0"/>
                <a:ea typeface="ＭＳ Ｐゴシック" charset="0"/>
                <a:cs typeface="ＭＳ Ｐゴシック" charset="0"/>
              </a:rPr>
              <a:t> </a:t>
            </a:r>
            <a:r>
              <a:rPr lang="en-US" sz="2700" b="1" dirty="0" smtClean="0">
                <a:solidFill>
                  <a:srgbClr val="008000"/>
                </a:solidFill>
                <a:latin typeface="Arial" charset="0"/>
                <a:ea typeface="ＭＳ Ｐゴシック" charset="0"/>
                <a:cs typeface="ＭＳ Ｐゴシック" charset="0"/>
              </a:rPr>
              <a:t>XPF</a:t>
            </a:r>
            <a:r>
              <a:rPr lang="en-US" sz="2700" b="1" dirty="0">
                <a:solidFill>
                  <a:srgbClr val="008000"/>
                </a:solidFill>
                <a:latin typeface="Arial" charset="0"/>
                <a:ea typeface="ＭＳ Ｐゴシック" charset="0"/>
                <a:cs typeface="ＭＳ Ｐゴシック" charset="0"/>
              </a:rPr>
              <a:t>-</a:t>
            </a:r>
            <a:r>
              <a:rPr lang="en-US" sz="2700" b="1" dirty="0" smtClean="0">
                <a:solidFill>
                  <a:srgbClr val="008000"/>
                </a:solidFill>
                <a:latin typeface="Arial" charset="0"/>
                <a:ea typeface="ＭＳ Ｐゴシック" charset="0"/>
                <a:cs typeface="ＭＳ Ｐゴシック" charset="0"/>
              </a:rPr>
              <a:t>ERCC1</a:t>
            </a:r>
            <a:endParaRPr lang="en-US" sz="2700" b="1" dirty="0">
              <a:solidFill>
                <a:srgbClr val="0000FF"/>
              </a:solidFill>
              <a:latin typeface="Arial" charset="0"/>
              <a:ea typeface="ＭＳ Ｐゴシック" charset="0"/>
              <a:cs typeface="ＭＳ Ｐゴシック" charset="0"/>
            </a:endParaRPr>
          </a:p>
        </p:txBody>
      </p:sp>
      <p:pic>
        <p:nvPicPr>
          <p:cNvPr id="97283" name="Picture 3" descr="xpf-ercc1.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4800" y="1130409"/>
            <a:ext cx="6316663" cy="572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E4B4ECF-23E6-D349-9B64-9196AE6A28F6}" type="slidenum">
              <a:rPr lang="en-US" smtClean="0"/>
              <a:t>10</a:t>
            </a:fld>
            <a:endParaRPr lang="en-US"/>
          </a:p>
        </p:txBody>
      </p:sp>
    </p:spTree>
    <p:extLst>
      <p:ext uri="{BB962C8B-B14F-4D97-AF65-F5344CB8AC3E}">
        <p14:creationId xmlns:p14="http://schemas.microsoft.com/office/powerpoint/2010/main" val="35327926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Box 4"/>
          <p:cNvSpPr txBox="1">
            <a:spLocks noChangeArrowheads="1"/>
          </p:cNvSpPr>
          <p:nvPr/>
        </p:nvSpPr>
        <p:spPr bwMode="auto">
          <a:xfrm>
            <a:off x="5016500" y="762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a:p>
        </p:txBody>
      </p:sp>
      <p:pic>
        <p:nvPicPr>
          <p:cNvPr id="2" name="Picture 1" descr="Figure-x3.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0"/>
            <a:ext cx="9144000" cy="2265928"/>
          </a:xfrm>
          <a:prstGeom prst="rect">
            <a:avLst/>
          </a:prstGeom>
        </p:spPr>
      </p:pic>
      <p:pic>
        <p:nvPicPr>
          <p:cNvPr id="4" name="Picture 3" descr="1.cover.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96" y="-12700"/>
            <a:ext cx="3292396" cy="6909340"/>
          </a:xfrm>
          <a:prstGeom prst="rect">
            <a:avLst/>
          </a:prstGeom>
        </p:spPr>
      </p:pic>
      <p:sp>
        <p:nvSpPr>
          <p:cNvPr id="5" name="Rectangle 4"/>
          <p:cNvSpPr/>
          <p:nvPr/>
        </p:nvSpPr>
        <p:spPr>
          <a:xfrm>
            <a:off x="4571999" y="5517634"/>
            <a:ext cx="3639375" cy="369332"/>
          </a:xfrm>
          <a:prstGeom prst="rect">
            <a:avLst/>
          </a:prstGeom>
        </p:spPr>
        <p:txBody>
          <a:bodyPr wrap="none">
            <a:spAutoFit/>
          </a:bodyPr>
          <a:lstStyle/>
          <a:p>
            <a:r>
              <a:rPr lang="en-US" dirty="0"/>
              <a:t>Mol Pharmacol. 2013 Jul;84(1):12-24</a:t>
            </a:r>
          </a:p>
        </p:txBody>
      </p:sp>
      <p:sp>
        <p:nvSpPr>
          <p:cNvPr id="3" name="TextBox 2"/>
          <p:cNvSpPr txBox="1"/>
          <p:nvPr/>
        </p:nvSpPr>
        <p:spPr>
          <a:xfrm>
            <a:off x="6972300" y="4470400"/>
            <a:ext cx="1239074" cy="369332"/>
          </a:xfrm>
          <a:prstGeom prst="rect">
            <a:avLst/>
          </a:prstGeom>
          <a:noFill/>
        </p:spPr>
        <p:txBody>
          <a:bodyPr wrap="square" rtlCol="0">
            <a:spAutoFit/>
          </a:bodyPr>
          <a:lstStyle/>
          <a:p>
            <a:pPr algn="ctr"/>
            <a:r>
              <a:rPr lang="en-US" dirty="0" smtClean="0"/>
              <a:t>NERI02</a:t>
            </a:r>
            <a:endParaRPr lang="en-US" dirty="0"/>
          </a:p>
        </p:txBody>
      </p:sp>
      <p:sp>
        <p:nvSpPr>
          <p:cNvPr id="6" name="Slide Number Placeholder 5"/>
          <p:cNvSpPr>
            <a:spLocks noGrp="1"/>
          </p:cNvSpPr>
          <p:nvPr>
            <p:ph type="sldNum" sz="quarter" idx="12"/>
          </p:nvPr>
        </p:nvSpPr>
        <p:spPr/>
        <p:txBody>
          <a:bodyPr/>
          <a:lstStyle/>
          <a:p>
            <a:fld id="{7E4B4ECF-23E6-D349-9B64-9196AE6A28F6}" type="slidenum">
              <a:rPr lang="en-US" smtClean="0"/>
              <a:t>11</a:t>
            </a:fld>
            <a:endParaRPr lang="en-US"/>
          </a:p>
        </p:txBody>
      </p:sp>
    </p:spTree>
    <p:extLst>
      <p:ext uri="{BB962C8B-B14F-4D97-AF65-F5344CB8AC3E}">
        <p14:creationId xmlns:p14="http://schemas.microsoft.com/office/powerpoint/2010/main" val="96448589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d1-pdl1-new.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499" y="708004"/>
            <a:ext cx="6909859" cy="5641995"/>
          </a:xfrm>
          <a:prstGeom prst="rect">
            <a:avLst/>
          </a:prstGeom>
        </p:spPr>
      </p:pic>
      <p:sp>
        <p:nvSpPr>
          <p:cNvPr id="2" name="Title 1"/>
          <p:cNvSpPr>
            <a:spLocks noGrp="1"/>
          </p:cNvSpPr>
          <p:nvPr>
            <p:ph type="title"/>
          </p:nvPr>
        </p:nvSpPr>
        <p:spPr>
          <a:xfrm>
            <a:off x="457200" y="37191"/>
            <a:ext cx="8229600" cy="774603"/>
          </a:xfrm>
        </p:spPr>
        <p:txBody>
          <a:bodyPr>
            <a:normAutofit/>
          </a:bodyPr>
          <a:lstStyle/>
          <a:p>
            <a:pPr algn="just"/>
            <a:r>
              <a:rPr lang="en-US" sz="3000" b="1" dirty="0" smtClean="0"/>
              <a:t>PD-1 INHIBITORS</a:t>
            </a:r>
            <a:endParaRPr lang="en-US" sz="3000" b="1" dirty="0"/>
          </a:p>
        </p:txBody>
      </p:sp>
      <p:sp>
        <p:nvSpPr>
          <p:cNvPr id="3" name="Slide Number Placeholder 2"/>
          <p:cNvSpPr>
            <a:spLocks noGrp="1"/>
          </p:cNvSpPr>
          <p:nvPr>
            <p:ph type="sldNum" sz="quarter" idx="12"/>
          </p:nvPr>
        </p:nvSpPr>
        <p:spPr/>
        <p:txBody>
          <a:bodyPr/>
          <a:lstStyle/>
          <a:p>
            <a:fld id="{98A877FC-C09B-DE46-BEBC-EAC866F5AE05}" type="slidenum">
              <a:rPr lang="en-US" smtClean="0"/>
              <a:pPr/>
              <a:t>12</a:t>
            </a:fld>
            <a:endParaRPr lang="en-US"/>
          </a:p>
        </p:txBody>
      </p:sp>
      <p:sp>
        <p:nvSpPr>
          <p:cNvPr id="5" name="Rectangle 4"/>
          <p:cNvSpPr/>
          <p:nvPr/>
        </p:nvSpPr>
        <p:spPr>
          <a:xfrm>
            <a:off x="183353" y="6405087"/>
            <a:ext cx="3062294" cy="369332"/>
          </a:xfrm>
          <a:prstGeom prst="rect">
            <a:avLst/>
          </a:prstGeom>
        </p:spPr>
        <p:txBody>
          <a:bodyPr wrap="none">
            <a:spAutoFit/>
          </a:bodyPr>
          <a:lstStyle/>
          <a:p>
            <a:r>
              <a:rPr lang="en-US" dirty="0"/>
              <a:t>Viricel et al JMGM 57, 131-142</a:t>
            </a:r>
            <a:endParaRPr lang="fr-FR" dirty="0">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d1-exploring-pdl1.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6400"/>
            <a:ext cx="7525773" cy="6171930"/>
          </a:xfrm>
          <a:prstGeom prst="rect">
            <a:avLst/>
          </a:prstGeom>
        </p:spPr>
      </p:pic>
    </p:spTree>
    <p:extLst>
      <p:ext uri="{BB962C8B-B14F-4D97-AF65-F5344CB8AC3E}">
        <p14:creationId xmlns:p14="http://schemas.microsoft.com/office/powerpoint/2010/main" val="778645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d1-exploring-pdl2.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114300"/>
            <a:ext cx="7950200" cy="5906358"/>
          </a:xfrm>
          <a:prstGeom prst="rect">
            <a:avLst/>
          </a:prstGeom>
        </p:spPr>
      </p:pic>
    </p:spTree>
    <p:extLst>
      <p:ext uri="{BB962C8B-B14F-4D97-AF65-F5344CB8AC3E}">
        <p14:creationId xmlns:p14="http://schemas.microsoft.com/office/powerpoint/2010/main" val="3692641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A877FC-C09B-DE46-BEBC-EAC866F5AE05}" type="slidenum">
              <a:rPr lang="en-US" smtClean="0"/>
              <a:pPr/>
              <a:t>15</a:t>
            </a:fld>
            <a:endParaRPr lang="en-US"/>
          </a:p>
        </p:txBody>
      </p:sp>
      <p:sp>
        <p:nvSpPr>
          <p:cNvPr id="6" name="TextBox 5"/>
          <p:cNvSpPr txBox="1"/>
          <p:nvPr/>
        </p:nvSpPr>
        <p:spPr>
          <a:xfrm>
            <a:off x="177800" y="4614333"/>
            <a:ext cx="8801100" cy="1938992"/>
          </a:xfrm>
          <a:prstGeom prst="rect">
            <a:avLst/>
          </a:prstGeom>
          <a:noFill/>
        </p:spPr>
        <p:txBody>
          <a:bodyPr wrap="square" rtlCol="0">
            <a:spAutoFit/>
          </a:bodyPr>
          <a:lstStyle/>
          <a:p>
            <a:pPr algn="just"/>
            <a:r>
              <a:rPr lang="en-US" sz="3000" dirty="0" smtClean="0"/>
              <a:t>Recently, we received a </a:t>
            </a:r>
            <a:r>
              <a:rPr lang="en-US" sz="3000" b="1" dirty="0" smtClean="0">
                <a:solidFill>
                  <a:srgbClr val="FF0000"/>
                </a:solidFill>
              </a:rPr>
              <a:t>$5.4M</a:t>
            </a:r>
            <a:r>
              <a:rPr lang="en-US" sz="3000" dirty="0" smtClean="0"/>
              <a:t> team grant to develop these small molecules through a joint partnership between the Alberta Cancer Foundation (ACF) and the Applied Virology Institute (AVI).</a:t>
            </a:r>
            <a:endParaRPr lang="en-US" sz="3000" dirty="0"/>
          </a:p>
        </p:txBody>
      </p:sp>
      <p:pic>
        <p:nvPicPr>
          <p:cNvPr id="13" name="Content Placeholder 12" descr="IMG_3508.JPG"/>
          <p:cNvPicPr>
            <a:picLocks noGrp="1" noChangeAspect="1"/>
          </p:cNvPicPr>
          <p:nvPr>
            <p:ph idx="1"/>
          </p:nvPr>
        </p:nvPicPr>
        <p:blipFill>
          <a:blip r:embed="rId2">
            <a:extLst>
              <a:ext uri="{28A0092B-C50C-407E-A947-70E740481C1C}">
                <a14:useLocalDpi xmlns:a14="http://schemas.microsoft.com/office/drawing/2010/main" val="0"/>
              </a:ext>
            </a:extLst>
          </a:blip>
          <a:srcRect t="8753" b="8753"/>
          <a:stretch>
            <a:fillRect/>
          </a:stretch>
        </p:blipFill>
        <p:spPr>
          <a:xfrm>
            <a:off x="457200" y="0"/>
            <a:ext cx="8229600" cy="4525963"/>
          </a:xfrm>
        </p:spPr>
      </p:pic>
    </p:spTree>
    <p:extLst>
      <p:ext uri="{BB962C8B-B14F-4D97-AF65-F5344CB8AC3E}">
        <p14:creationId xmlns:p14="http://schemas.microsoft.com/office/powerpoint/2010/main" val="47308671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0"/>
            <a:ext cx="9121806" cy="6858000"/>
            <a:chOff x="0" y="0"/>
            <a:chExt cx="9121806" cy="6858000"/>
          </a:xfrm>
        </p:grpSpPr>
        <p:grpSp>
          <p:nvGrpSpPr>
            <p:cNvPr id="7" name="Group 6"/>
            <p:cNvGrpSpPr/>
            <p:nvPr/>
          </p:nvGrpSpPr>
          <p:grpSpPr>
            <a:xfrm>
              <a:off x="0" y="0"/>
              <a:ext cx="9121806" cy="6858000"/>
              <a:chOff x="0" y="0"/>
              <a:chExt cx="9121806" cy="6858000"/>
            </a:xfrm>
          </p:grpSpPr>
          <p:pic>
            <p:nvPicPr>
              <p:cNvPr id="4" name="Picture 3" descr="Untitled.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21806" cy="6858000"/>
              </a:xfrm>
              <a:prstGeom prst="rect">
                <a:avLst/>
              </a:prstGeom>
            </p:spPr>
          </p:pic>
          <p:sp>
            <p:nvSpPr>
              <p:cNvPr id="5" name="Rectangle 4"/>
              <p:cNvSpPr/>
              <p:nvPr/>
            </p:nvSpPr>
            <p:spPr>
              <a:xfrm>
                <a:off x="0" y="0"/>
                <a:ext cx="9121806" cy="914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Rectangle 8"/>
            <p:cNvSpPr/>
            <p:nvPr/>
          </p:nvSpPr>
          <p:spPr>
            <a:xfrm>
              <a:off x="5892800" y="3937000"/>
              <a:ext cx="1987550" cy="24193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Slide Number Placeholder 2"/>
          <p:cNvSpPr>
            <a:spLocks noGrp="1"/>
          </p:cNvSpPr>
          <p:nvPr>
            <p:ph type="sldNum" sz="quarter" idx="12"/>
          </p:nvPr>
        </p:nvSpPr>
        <p:spPr/>
        <p:txBody>
          <a:bodyPr/>
          <a:lstStyle/>
          <a:p>
            <a:fld id="{98A877FC-C09B-DE46-BEBC-EAC866F5AE05}" type="slidenum">
              <a:rPr lang="en-US" smtClean="0"/>
              <a:pPr/>
              <a:t>16</a:t>
            </a:fld>
            <a:endParaRPr lang="en-US"/>
          </a:p>
        </p:txBody>
      </p:sp>
      <p:sp>
        <p:nvSpPr>
          <p:cNvPr id="2" name="Rectangle 1"/>
          <p:cNvSpPr/>
          <p:nvPr/>
        </p:nvSpPr>
        <p:spPr>
          <a:xfrm>
            <a:off x="5892800" y="4102100"/>
            <a:ext cx="2603500" cy="2349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1263650" y="355600"/>
            <a:ext cx="6616700" cy="707886"/>
          </a:xfrm>
          <a:prstGeom prst="rect">
            <a:avLst/>
          </a:prstGeom>
          <a:noFill/>
        </p:spPr>
        <p:txBody>
          <a:bodyPr wrap="square" rtlCol="0">
            <a:spAutoFit/>
          </a:bodyPr>
          <a:lstStyle/>
          <a:p>
            <a:pPr algn="ctr"/>
            <a:r>
              <a:rPr lang="en-US" sz="4000" b="1" dirty="0" smtClean="0"/>
              <a:t>CD8 T Cell Proliferation</a:t>
            </a:r>
            <a:endParaRPr lang="en-US" sz="4000" b="1" dirty="0"/>
          </a:p>
        </p:txBody>
      </p:sp>
    </p:spTree>
    <p:extLst>
      <p:ext uri="{BB962C8B-B14F-4D97-AF65-F5344CB8AC3E}">
        <p14:creationId xmlns:p14="http://schemas.microsoft.com/office/powerpoint/2010/main" val="3884161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21806" cy="6858000"/>
            <a:chOff x="0" y="0"/>
            <a:chExt cx="9121806" cy="6858000"/>
          </a:xfrm>
        </p:grpSpPr>
        <p:grpSp>
          <p:nvGrpSpPr>
            <p:cNvPr id="2" name="Group 1"/>
            <p:cNvGrpSpPr/>
            <p:nvPr/>
          </p:nvGrpSpPr>
          <p:grpSpPr>
            <a:xfrm>
              <a:off x="0" y="0"/>
              <a:ext cx="9121806" cy="6858000"/>
              <a:chOff x="0" y="0"/>
              <a:chExt cx="9121806" cy="6858000"/>
            </a:xfrm>
          </p:grpSpPr>
          <p:pic>
            <p:nvPicPr>
              <p:cNvPr id="4" name="Picture 3" descr="2.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0" y="0"/>
                <a:ext cx="8890000" cy="6858000"/>
              </a:xfrm>
              <a:prstGeom prst="rect">
                <a:avLst/>
              </a:prstGeom>
            </p:spPr>
          </p:pic>
          <p:sp>
            <p:nvSpPr>
              <p:cNvPr id="6" name="Rectangle 5"/>
              <p:cNvSpPr/>
              <p:nvPr/>
            </p:nvSpPr>
            <p:spPr>
              <a:xfrm>
                <a:off x="0" y="0"/>
                <a:ext cx="9121806" cy="1041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6337300" y="3822700"/>
              <a:ext cx="2616200" cy="26733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Slide Number Placeholder 2"/>
          <p:cNvSpPr>
            <a:spLocks noGrp="1"/>
          </p:cNvSpPr>
          <p:nvPr>
            <p:ph type="sldNum" sz="quarter" idx="12"/>
          </p:nvPr>
        </p:nvSpPr>
        <p:spPr/>
        <p:txBody>
          <a:bodyPr/>
          <a:lstStyle/>
          <a:p>
            <a:fld id="{98A877FC-C09B-DE46-BEBC-EAC866F5AE05}" type="slidenum">
              <a:rPr lang="en-US" smtClean="0"/>
              <a:pPr/>
              <a:t>17</a:t>
            </a:fld>
            <a:endParaRPr lang="en-US"/>
          </a:p>
        </p:txBody>
      </p:sp>
      <p:sp>
        <p:nvSpPr>
          <p:cNvPr id="5" name="Rectangle 4"/>
          <p:cNvSpPr/>
          <p:nvPr/>
        </p:nvSpPr>
        <p:spPr>
          <a:xfrm>
            <a:off x="6350000" y="3822700"/>
            <a:ext cx="2603500" cy="2832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263650" y="139700"/>
            <a:ext cx="6616700" cy="707886"/>
          </a:xfrm>
          <a:prstGeom prst="rect">
            <a:avLst/>
          </a:prstGeom>
          <a:noFill/>
        </p:spPr>
        <p:txBody>
          <a:bodyPr wrap="square" rtlCol="0">
            <a:spAutoFit/>
          </a:bodyPr>
          <a:lstStyle/>
          <a:p>
            <a:pPr algn="ctr"/>
            <a:r>
              <a:rPr lang="en-US" sz="4000" b="1" dirty="0" smtClean="0"/>
              <a:t>CD4 T Cell Proliferation</a:t>
            </a:r>
            <a:endParaRPr lang="en-US" sz="4000" b="1" dirty="0"/>
          </a:p>
        </p:txBody>
      </p:sp>
    </p:spTree>
    <p:extLst>
      <p:ext uri="{BB962C8B-B14F-4D97-AF65-F5344CB8AC3E}">
        <p14:creationId xmlns:p14="http://schemas.microsoft.com/office/powerpoint/2010/main" val="278615324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6000" b="1" dirty="0" smtClean="0"/>
              <a:t>CONCLUSION</a:t>
            </a:r>
            <a:endParaRPr lang="en-US" sz="6000" dirty="0"/>
          </a:p>
        </p:txBody>
      </p:sp>
      <p:sp>
        <p:nvSpPr>
          <p:cNvPr id="3" name="Content Placeholder 2"/>
          <p:cNvSpPr>
            <a:spLocks noGrp="1"/>
          </p:cNvSpPr>
          <p:nvPr>
            <p:ph idx="1"/>
          </p:nvPr>
        </p:nvSpPr>
        <p:spPr>
          <a:xfrm>
            <a:off x="207075" y="1143001"/>
            <a:ext cx="8810193" cy="5399329"/>
          </a:xfrm>
        </p:spPr>
        <p:txBody>
          <a:bodyPr>
            <a:normAutofit lnSpcReduction="10000"/>
          </a:bodyPr>
          <a:lstStyle/>
          <a:p>
            <a:r>
              <a:rPr lang="en-US" dirty="0"/>
              <a:t>Immune Checkpoints Blockers </a:t>
            </a:r>
            <a:r>
              <a:rPr lang="en-US" dirty="0" smtClean="0"/>
              <a:t>Are Revolutionizing </a:t>
            </a:r>
            <a:r>
              <a:rPr lang="en-US" dirty="0"/>
              <a:t>The Landscape Of </a:t>
            </a:r>
            <a:r>
              <a:rPr lang="en-US" dirty="0" smtClean="0"/>
              <a:t>Oncology.</a:t>
            </a:r>
          </a:p>
          <a:p>
            <a:r>
              <a:rPr lang="en-US" dirty="0" smtClean="0"/>
              <a:t>They are limited to MABs, which </a:t>
            </a:r>
            <a:r>
              <a:rPr lang="en-US" dirty="0"/>
              <a:t>have numerous disadvantages including </a:t>
            </a:r>
            <a:r>
              <a:rPr lang="en-US" b="1" dirty="0"/>
              <a:t>cost  and side effects.</a:t>
            </a:r>
          </a:p>
          <a:p>
            <a:r>
              <a:rPr lang="en-US" sz="2800" b="1" dirty="0">
                <a:solidFill>
                  <a:srgbClr val="FF0000"/>
                </a:solidFill>
                <a:latin typeface="Times New Roman"/>
                <a:cs typeface="Times New Roman"/>
              </a:rPr>
              <a:t>PATIENTS NEED A SAFER, </a:t>
            </a:r>
            <a:r>
              <a:rPr lang="en-US" sz="2800" b="1" dirty="0" smtClean="0">
                <a:solidFill>
                  <a:srgbClr val="FF0000"/>
                </a:solidFill>
                <a:latin typeface="Times New Roman"/>
                <a:cs typeface="Times New Roman"/>
              </a:rPr>
              <a:t> MORE AFFORDABLE  AND  </a:t>
            </a:r>
            <a:r>
              <a:rPr lang="en-US" sz="2800" b="1" dirty="0">
                <a:solidFill>
                  <a:srgbClr val="FF0000"/>
                </a:solidFill>
                <a:latin typeface="Times New Roman"/>
                <a:cs typeface="Times New Roman"/>
              </a:rPr>
              <a:t>CLINICALLY CONTROLLED ALTERNATIVES</a:t>
            </a:r>
            <a:r>
              <a:rPr lang="en-US" sz="2800" b="1" dirty="0" smtClean="0">
                <a:solidFill>
                  <a:srgbClr val="FF0000"/>
                </a:solidFill>
                <a:latin typeface="Times New Roman"/>
                <a:cs typeface="Times New Roman"/>
              </a:rPr>
              <a:t>.</a:t>
            </a:r>
          </a:p>
          <a:p>
            <a:r>
              <a:rPr lang="en-US" dirty="0"/>
              <a:t>S</a:t>
            </a:r>
            <a:r>
              <a:rPr lang="en-US" dirty="0" smtClean="0"/>
              <a:t>mall </a:t>
            </a:r>
            <a:r>
              <a:rPr lang="en-US" dirty="0"/>
              <a:t>molecules can overcome current MABs’ limitations and reduce the treatment cost</a:t>
            </a:r>
            <a:r>
              <a:rPr lang="en-US" dirty="0" smtClean="0"/>
              <a:t>.</a:t>
            </a:r>
          </a:p>
          <a:p>
            <a:r>
              <a:rPr lang="en-US" dirty="0" smtClean="0"/>
              <a:t>We already established the necessary tools to rationally design these molecules in human.</a:t>
            </a:r>
            <a:endParaRPr lang="en-US" dirty="0"/>
          </a:p>
          <a:p>
            <a:endParaRPr lang="en-US" dirty="0" smtClean="0"/>
          </a:p>
          <a:p>
            <a:endParaRPr lang="en-US" dirty="0"/>
          </a:p>
        </p:txBody>
      </p:sp>
      <p:sp>
        <p:nvSpPr>
          <p:cNvPr id="5" name="Slide Number Placeholder 4"/>
          <p:cNvSpPr>
            <a:spLocks noGrp="1"/>
          </p:cNvSpPr>
          <p:nvPr>
            <p:ph type="sldNum" sz="quarter" idx="12"/>
          </p:nvPr>
        </p:nvSpPr>
        <p:spPr/>
        <p:txBody>
          <a:bodyPr/>
          <a:lstStyle/>
          <a:p>
            <a:fld id="{98A877FC-C09B-DE46-BEBC-EAC866F5AE05}" type="slidenum">
              <a:rPr lang="en-US" smtClean="0"/>
              <a:pPr/>
              <a:t>18</a:t>
            </a:fld>
            <a:endParaRPr lang="en-US"/>
          </a:p>
        </p:txBody>
      </p:sp>
    </p:spTree>
    <p:extLst>
      <p:ext uri="{BB962C8B-B14F-4D97-AF65-F5344CB8AC3E}">
        <p14:creationId xmlns:p14="http://schemas.microsoft.com/office/powerpoint/2010/main" val="324736615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9" name="Picture 4" descr="http://129.128.191.116/wp-content/uploads/2011/10/LiKaShing_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4925" y="5740400"/>
            <a:ext cx="280294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Picture 2" descr="http://www.quantumphotonics.uottawa.ca/assets/img/CERC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0706" y="5740400"/>
            <a:ext cx="2809814"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5" name="Title 1"/>
          <p:cNvSpPr>
            <a:spLocks noGrp="1"/>
          </p:cNvSpPr>
          <p:nvPr>
            <p:ph type="title"/>
          </p:nvPr>
        </p:nvSpPr>
        <p:spPr>
          <a:xfrm>
            <a:off x="457200" y="0"/>
            <a:ext cx="8229600" cy="786927"/>
          </a:xfrm>
        </p:spPr>
        <p:txBody>
          <a:bodyPr>
            <a:normAutofit fontScale="90000"/>
          </a:bodyPr>
          <a:lstStyle/>
          <a:p>
            <a:r>
              <a:rPr lang="en-CA" sz="5000" b="1" dirty="0" smtClean="0">
                <a:latin typeface="Calibri" charset="0"/>
                <a:ea typeface="ＭＳ Ｐゴシック" charset="0"/>
                <a:cs typeface="ＭＳ Ｐゴシック" charset="0"/>
              </a:rPr>
              <a:t>ACKNOWLEDGMENTS</a:t>
            </a:r>
            <a:endParaRPr lang="en-CA" sz="5000" b="1" dirty="0">
              <a:latin typeface="Calibri" charset="0"/>
              <a:ea typeface="ＭＳ Ｐゴシック" charset="0"/>
              <a:cs typeface="ＭＳ Ｐゴシック" charset="0"/>
            </a:endParaRPr>
          </a:p>
        </p:txBody>
      </p:sp>
      <p:sp>
        <p:nvSpPr>
          <p:cNvPr id="123906" name="Content Placeholder 2"/>
          <p:cNvSpPr>
            <a:spLocks noGrp="1"/>
          </p:cNvSpPr>
          <p:nvPr>
            <p:ph idx="1"/>
          </p:nvPr>
        </p:nvSpPr>
        <p:spPr>
          <a:xfrm>
            <a:off x="12701" y="2114459"/>
            <a:ext cx="2790236" cy="1055687"/>
          </a:xfrm>
        </p:spPr>
        <p:txBody>
          <a:bodyPr>
            <a:normAutofit/>
          </a:bodyPr>
          <a:lstStyle/>
          <a:p>
            <a:pPr marL="0" indent="0">
              <a:lnSpc>
                <a:spcPct val="80000"/>
              </a:lnSpc>
              <a:buFont typeface="Arial" charset="0"/>
              <a:buNone/>
            </a:pPr>
            <a:r>
              <a:rPr lang="en-CA" sz="3000" b="1" dirty="0" smtClean="0">
                <a:latin typeface="Calibri" charset="0"/>
                <a:ea typeface="ＭＳ Ｐゴシック" charset="0"/>
                <a:cs typeface="ＭＳ Ｐゴシック" charset="0"/>
              </a:rPr>
              <a:t>Houghton’s Lab</a:t>
            </a:r>
            <a:endParaRPr lang="en-CA" sz="2200" b="1" dirty="0" smtClean="0">
              <a:latin typeface="Calibri" charset="0"/>
              <a:ea typeface="ＭＳ Ｐゴシック" charset="0"/>
              <a:cs typeface="ＭＳ Ｐゴシック" charset="0"/>
            </a:endParaRPr>
          </a:p>
          <a:p>
            <a:pPr marL="0" indent="0">
              <a:lnSpc>
                <a:spcPct val="80000"/>
              </a:lnSpc>
            </a:pPr>
            <a:endParaRPr lang="en-CA" sz="2200" dirty="0">
              <a:latin typeface="Calibri" charset="0"/>
              <a:ea typeface="ＭＳ Ｐゴシック" charset="0"/>
              <a:cs typeface="ＭＳ Ｐゴシック" charset="0"/>
            </a:endParaRPr>
          </a:p>
        </p:txBody>
      </p:sp>
      <p:pic>
        <p:nvPicPr>
          <p:cNvPr id="123910" name="Picture 10" descr="http://www.sorcan.ca/images/researchlogo/university_of_alber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86180"/>
            <a:ext cx="1079499" cy="107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txBox="1">
            <a:spLocks/>
          </p:cNvSpPr>
          <p:nvPr/>
        </p:nvSpPr>
        <p:spPr>
          <a:xfrm>
            <a:off x="2802937" y="2114459"/>
            <a:ext cx="2472176" cy="1055687"/>
          </a:xfrm>
          <a:prstGeom prst="rect">
            <a:avLst/>
          </a:prstGeom>
        </p:spPr>
        <p:txBody>
          <a:bodyPr vert="horz" lIns="91440" tIns="45720" rIns="91440" bIns="45720" rtlCol="0">
            <a:normAutofit/>
          </a:bodyPr>
          <a:lstStyle/>
          <a:p>
            <a:pPr marL="0" marR="0" lvl="0" indent="0" algn="l" defTabSz="457200" rtl="0" eaLnBrk="1" fontAlgn="auto" latinLnBrk="0" hangingPunct="1">
              <a:lnSpc>
                <a:spcPct val="80000"/>
              </a:lnSpc>
              <a:spcBef>
                <a:spcPct val="20000"/>
              </a:spcBef>
              <a:spcAft>
                <a:spcPts val="0"/>
              </a:spcAft>
              <a:buClrTx/>
              <a:buSzTx/>
              <a:buFont typeface="Arial" charset="0"/>
              <a:buNone/>
              <a:tabLst/>
              <a:defRPr/>
            </a:pP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Tyrrell’s Lab</a:t>
            </a:r>
          </a:p>
          <a:p>
            <a:pPr marL="0" marR="0" lvl="0" indent="0" algn="l" defTabSz="457200" rtl="0" eaLnBrk="1" fontAlgn="auto" latinLnBrk="0" hangingPunct="1">
              <a:lnSpc>
                <a:spcPct val="80000"/>
              </a:lnSpc>
              <a:spcBef>
                <a:spcPct val="20000"/>
              </a:spcBef>
              <a:spcAft>
                <a:spcPts val="0"/>
              </a:spcAft>
              <a:buClrTx/>
              <a:buSzTx/>
              <a:buFont typeface="Arial"/>
              <a:buChar char="•"/>
              <a:tabLst/>
              <a:defRPr/>
            </a:pPr>
            <a:r>
              <a:rPr kumimoji="0" lang="en-CA" sz="16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  </a:t>
            </a:r>
            <a:r>
              <a:rPr kumimoji="0" lang="en-CA" sz="2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Dr. Aviad Levin</a:t>
            </a:r>
          </a:p>
          <a:p>
            <a:pPr marL="0" marR="0" lvl="0" indent="0" algn="l" defTabSz="457200" rtl="0" eaLnBrk="1" fontAlgn="auto" latinLnBrk="0" hangingPunct="1">
              <a:lnSpc>
                <a:spcPct val="80000"/>
              </a:lnSpc>
              <a:spcBef>
                <a:spcPct val="20000"/>
              </a:spcBef>
              <a:spcAft>
                <a:spcPts val="0"/>
              </a:spcAft>
              <a:buClrTx/>
              <a:buSzTx/>
              <a:buFont typeface="Arial" charset="0"/>
              <a:buNone/>
              <a:tabLst/>
              <a:defRPr/>
            </a:pPr>
            <a:endParaRPr kumimoji="0" lang="en-CA" sz="22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l" defTabSz="457200" rtl="0" eaLnBrk="1" fontAlgn="auto" latinLnBrk="0" hangingPunct="1">
              <a:lnSpc>
                <a:spcPct val="80000"/>
              </a:lnSpc>
              <a:spcBef>
                <a:spcPct val="20000"/>
              </a:spcBef>
              <a:spcAft>
                <a:spcPts val="0"/>
              </a:spcAft>
              <a:buClrTx/>
              <a:buSzTx/>
              <a:buFont typeface="Arial"/>
              <a:buChar char="•"/>
              <a:tabLst/>
              <a:defRPr/>
            </a:pPr>
            <a:endParaRPr kumimoji="0" lang="en-CA" sz="22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sp>
        <p:nvSpPr>
          <p:cNvPr id="13" name="Content Placeholder 2"/>
          <p:cNvSpPr txBox="1">
            <a:spLocks/>
          </p:cNvSpPr>
          <p:nvPr/>
        </p:nvSpPr>
        <p:spPr>
          <a:xfrm>
            <a:off x="5137129" y="2078766"/>
            <a:ext cx="2472176" cy="665553"/>
          </a:xfrm>
          <a:prstGeom prst="rect">
            <a:avLst/>
          </a:prstGeom>
        </p:spPr>
        <p:txBody>
          <a:bodyPr vert="horz" lIns="91440" tIns="45720" rIns="91440" bIns="45720" rtlCol="0">
            <a:normAutofit/>
          </a:bodyPr>
          <a:lstStyle/>
          <a:p>
            <a:pPr marL="0" marR="0" lvl="0" indent="0" algn="l" defTabSz="457200" rtl="0" eaLnBrk="1" fontAlgn="auto" latinLnBrk="0" hangingPunct="1">
              <a:lnSpc>
                <a:spcPct val="80000"/>
              </a:lnSpc>
              <a:spcBef>
                <a:spcPct val="20000"/>
              </a:spcBef>
              <a:spcAft>
                <a:spcPts val="0"/>
              </a:spcAft>
              <a:buClrTx/>
              <a:buSzTx/>
              <a:buFont typeface="Arial" charset="0"/>
              <a:buNone/>
              <a:tabLst/>
              <a:defRPr/>
            </a:pP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Elahi’s Lab</a:t>
            </a:r>
          </a:p>
          <a:p>
            <a:pPr marL="0" marR="0" lvl="0" indent="0" algn="l" defTabSz="457200" rtl="0" eaLnBrk="1" fontAlgn="auto" latinLnBrk="0" hangingPunct="1">
              <a:lnSpc>
                <a:spcPct val="80000"/>
              </a:lnSpc>
              <a:spcBef>
                <a:spcPct val="20000"/>
              </a:spcBef>
              <a:spcAft>
                <a:spcPts val="0"/>
              </a:spcAft>
              <a:buClrTx/>
              <a:buSzTx/>
              <a:buFont typeface="Arial" charset="0"/>
              <a:buNone/>
              <a:tabLst/>
              <a:defRPr/>
            </a:pPr>
            <a:endParaRPr kumimoji="0" lang="en-CA" sz="22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l" defTabSz="457200" rtl="0" eaLnBrk="1" fontAlgn="auto" latinLnBrk="0" hangingPunct="1">
              <a:lnSpc>
                <a:spcPct val="80000"/>
              </a:lnSpc>
              <a:spcBef>
                <a:spcPct val="20000"/>
              </a:spcBef>
              <a:spcAft>
                <a:spcPts val="0"/>
              </a:spcAft>
              <a:buClrTx/>
              <a:buSzTx/>
              <a:buFont typeface="Arial"/>
              <a:buChar char="•"/>
              <a:tabLst/>
              <a:defRPr/>
            </a:pPr>
            <a:endParaRPr kumimoji="0" lang="en-CA" sz="22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sp>
        <p:nvSpPr>
          <p:cNvPr id="14" name="Content Placeholder 2"/>
          <p:cNvSpPr txBox="1">
            <a:spLocks/>
          </p:cNvSpPr>
          <p:nvPr/>
        </p:nvSpPr>
        <p:spPr>
          <a:xfrm>
            <a:off x="7357994" y="2078766"/>
            <a:ext cx="1977465" cy="665553"/>
          </a:xfrm>
          <a:prstGeom prst="rect">
            <a:avLst/>
          </a:prstGeom>
        </p:spPr>
        <p:txBody>
          <a:bodyPr vert="horz" lIns="91440" tIns="45720" rIns="91440" bIns="45720" rtlCol="0">
            <a:normAutofit/>
          </a:bodyPr>
          <a:lstStyle/>
          <a:p>
            <a:pPr marL="0" marR="0" lvl="0" indent="0" algn="l" defTabSz="457200" rtl="0" eaLnBrk="1" fontAlgn="auto" latinLnBrk="0" hangingPunct="1">
              <a:lnSpc>
                <a:spcPct val="80000"/>
              </a:lnSpc>
              <a:spcBef>
                <a:spcPct val="20000"/>
              </a:spcBef>
              <a:spcAft>
                <a:spcPts val="0"/>
              </a:spcAft>
              <a:buClrTx/>
              <a:buSzTx/>
              <a:buFont typeface="Arial" charset="0"/>
              <a:buNone/>
              <a:tabLst/>
              <a:defRPr/>
            </a:pP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Hitt’s Lab</a:t>
            </a:r>
          </a:p>
          <a:p>
            <a:pPr marL="0" marR="0" lvl="0" indent="0" algn="l" defTabSz="457200" rtl="0" eaLnBrk="1" fontAlgn="auto" latinLnBrk="0" hangingPunct="1">
              <a:lnSpc>
                <a:spcPct val="80000"/>
              </a:lnSpc>
              <a:spcBef>
                <a:spcPct val="20000"/>
              </a:spcBef>
              <a:spcAft>
                <a:spcPts val="0"/>
              </a:spcAft>
              <a:buClrTx/>
              <a:buSzTx/>
              <a:buFont typeface="Arial" charset="0"/>
              <a:buNone/>
              <a:tabLst/>
              <a:defRPr/>
            </a:pPr>
            <a:endParaRPr kumimoji="0" lang="en-CA" sz="22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l" defTabSz="457200" rtl="0" eaLnBrk="1" fontAlgn="auto" latinLnBrk="0" hangingPunct="1">
              <a:lnSpc>
                <a:spcPct val="80000"/>
              </a:lnSpc>
              <a:spcBef>
                <a:spcPct val="20000"/>
              </a:spcBef>
              <a:spcAft>
                <a:spcPts val="0"/>
              </a:spcAft>
              <a:buClrTx/>
              <a:buSzTx/>
              <a:buFont typeface="Arial"/>
              <a:buChar char="•"/>
              <a:tabLst/>
              <a:defRPr/>
            </a:pPr>
            <a:endParaRPr kumimoji="0" lang="en-CA" sz="22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sp>
        <p:nvSpPr>
          <p:cNvPr id="15" name="Content Placeholder 2"/>
          <p:cNvSpPr txBox="1">
            <a:spLocks/>
          </p:cNvSpPr>
          <p:nvPr/>
        </p:nvSpPr>
        <p:spPr>
          <a:xfrm>
            <a:off x="12701" y="3666426"/>
            <a:ext cx="2472176" cy="665553"/>
          </a:xfrm>
          <a:prstGeom prst="rect">
            <a:avLst/>
          </a:prstGeom>
        </p:spPr>
        <p:txBody>
          <a:bodyPr vert="horz" lIns="91440" tIns="45720" rIns="91440" bIns="45720" rtlCol="0">
            <a:normAutofit/>
          </a:bodyPr>
          <a:lstStyle/>
          <a:p>
            <a:pPr marL="0" marR="0" lvl="0" indent="0" algn="l" defTabSz="457200" rtl="0" eaLnBrk="1" fontAlgn="auto" latinLnBrk="0" hangingPunct="1">
              <a:lnSpc>
                <a:spcPct val="80000"/>
              </a:lnSpc>
              <a:spcBef>
                <a:spcPct val="20000"/>
              </a:spcBef>
              <a:spcAft>
                <a:spcPts val="0"/>
              </a:spcAft>
              <a:buClrTx/>
              <a:buSzTx/>
              <a:buFont typeface="Arial" charset="0"/>
              <a:buNone/>
              <a:tabLst/>
              <a:defRPr/>
            </a:pP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West’s Lab</a:t>
            </a:r>
          </a:p>
          <a:p>
            <a:pPr marL="0" marR="0" lvl="0" indent="0" algn="l" defTabSz="457200" rtl="0" eaLnBrk="1" fontAlgn="auto" latinLnBrk="0" hangingPunct="1">
              <a:lnSpc>
                <a:spcPct val="80000"/>
              </a:lnSpc>
              <a:spcBef>
                <a:spcPct val="20000"/>
              </a:spcBef>
              <a:spcAft>
                <a:spcPts val="0"/>
              </a:spcAft>
              <a:buClrTx/>
              <a:buSzTx/>
              <a:buFont typeface="Arial" charset="0"/>
              <a:buNone/>
              <a:tabLst/>
              <a:defRPr/>
            </a:pPr>
            <a:endParaRPr kumimoji="0" lang="en-CA" sz="22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l" defTabSz="457200" rtl="0" eaLnBrk="1" fontAlgn="auto" latinLnBrk="0" hangingPunct="1">
              <a:lnSpc>
                <a:spcPct val="80000"/>
              </a:lnSpc>
              <a:spcBef>
                <a:spcPct val="20000"/>
              </a:spcBef>
              <a:spcAft>
                <a:spcPts val="0"/>
              </a:spcAft>
              <a:buClrTx/>
              <a:buSzTx/>
              <a:buFont typeface="Arial"/>
              <a:buChar char="•"/>
              <a:tabLst/>
              <a:defRPr/>
            </a:pPr>
            <a:endParaRPr kumimoji="0" lang="en-CA" sz="22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sp>
        <p:nvSpPr>
          <p:cNvPr id="16" name="Content Placeholder 2"/>
          <p:cNvSpPr txBox="1">
            <a:spLocks/>
          </p:cNvSpPr>
          <p:nvPr/>
        </p:nvSpPr>
        <p:spPr>
          <a:xfrm>
            <a:off x="2430202" y="3666426"/>
            <a:ext cx="1876912" cy="665553"/>
          </a:xfrm>
          <a:prstGeom prst="rect">
            <a:avLst/>
          </a:prstGeom>
        </p:spPr>
        <p:txBody>
          <a:bodyPr vert="horz" lIns="91440" tIns="45720" rIns="91440" bIns="45720" rtlCol="0">
            <a:normAutofit fontScale="92500"/>
          </a:bodyPr>
          <a:lstStyle/>
          <a:p>
            <a:pPr marL="0" marR="0" lvl="0" indent="0" algn="l" defTabSz="457200" rtl="0" eaLnBrk="1" fontAlgn="auto" latinLnBrk="0" hangingPunct="1">
              <a:lnSpc>
                <a:spcPct val="80000"/>
              </a:lnSpc>
              <a:spcBef>
                <a:spcPct val="20000"/>
              </a:spcBef>
              <a:spcAft>
                <a:spcPts val="0"/>
              </a:spcAft>
              <a:buClrTx/>
              <a:buSzTx/>
              <a:buFont typeface="Arial" charset="0"/>
              <a:buNone/>
              <a:tabLst/>
              <a:defRPr/>
            </a:pP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Siraki’s Lab</a:t>
            </a:r>
          </a:p>
          <a:p>
            <a:pPr marL="0" marR="0" lvl="0" indent="0" algn="l" defTabSz="457200" rtl="0" eaLnBrk="1" fontAlgn="auto" latinLnBrk="0" hangingPunct="1">
              <a:lnSpc>
                <a:spcPct val="80000"/>
              </a:lnSpc>
              <a:spcBef>
                <a:spcPct val="20000"/>
              </a:spcBef>
              <a:spcAft>
                <a:spcPts val="0"/>
              </a:spcAft>
              <a:buClrTx/>
              <a:buSzTx/>
              <a:buFont typeface="Arial" charset="0"/>
              <a:buNone/>
              <a:tabLst/>
              <a:defRPr/>
            </a:pPr>
            <a:endParaRPr kumimoji="0" lang="en-CA" sz="22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l" defTabSz="457200" rtl="0" eaLnBrk="1" fontAlgn="auto" latinLnBrk="0" hangingPunct="1">
              <a:lnSpc>
                <a:spcPct val="80000"/>
              </a:lnSpc>
              <a:spcBef>
                <a:spcPct val="20000"/>
              </a:spcBef>
              <a:spcAft>
                <a:spcPts val="0"/>
              </a:spcAft>
              <a:buClrTx/>
              <a:buSzTx/>
              <a:buFont typeface="Arial"/>
              <a:buChar char="•"/>
              <a:tabLst/>
              <a:defRPr/>
            </a:pPr>
            <a:endParaRPr kumimoji="0" lang="en-CA" sz="22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sp>
        <p:nvSpPr>
          <p:cNvPr id="17" name="Content Placeholder 2"/>
          <p:cNvSpPr txBox="1">
            <a:spLocks/>
          </p:cNvSpPr>
          <p:nvPr/>
        </p:nvSpPr>
        <p:spPr>
          <a:xfrm>
            <a:off x="4709995" y="3638814"/>
            <a:ext cx="2192433" cy="665553"/>
          </a:xfrm>
          <a:prstGeom prst="rect">
            <a:avLst/>
          </a:prstGeom>
        </p:spPr>
        <p:txBody>
          <a:bodyPr vert="horz" lIns="91440" tIns="45720" rIns="91440" bIns="45720" rtlCol="0">
            <a:normAutofit/>
          </a:bodyPr>
          <a:lstStyle/>
          <a:p>
            <a:pPr marL="0" marR="0" lvl="0" indent="0" algn="l" defTabSz="457200" rtl="0" eaLnBrk="1" fontAlgn="auto" latinLnBrk="0" hangingPunct="1">
              <a:lnSpc>
                <a:spcPct val="80000"/>
              </a:lnSpc>
              <a:spcBef>
                <a:spcPct val="20000"/>
              </a:spcBef>
              <a:spcAft>
                <a:spcPts val="0"/>
              </a:spcAft>
              <a:buClrTx/>
              <a:buSzTx/>
              <a:buFont typeface="Arial" charset="0"/>
              <a:buNone/>
              <a:tabLst/>
              <a:defRPr/>
            </a:pPr>
            <a:r>
              <a:rPr lang="en-CA" sz="3000" b="1" dirty="0" smtClean="0">
                <a:latin typeface="Calibri" charset="0"/>
                <a:ea typeface="ＭＳ Ｐゴシック" charset="0"/>
                <a:cs typeface="ＭＳ Ｐゴシック" charset="0"/>
              </a:rPr>
              <a:t>Smylie’s</a:t>
            </a: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 Lab</a:t>
            </a:r>
          </a:p>
          <a:p>
            <a:pPr marL="0" marR="0" lvl="0" indent="0" algn="l" defTabSz="457200" rtl="0" eaLnBrk="1" fontAlgn="auto" latinLnBrk="0" hangingPunct="1">
              <a:lnSpc>
                <a:spcPct val="80000"/>
              </a:lnSpc>
              <a:spcBef>
                <a:spcPct val="20000"/>
              </a:spcBef>
              <a:spcAft>
                <a:spcPts val="0"/>
              </a:spcAft>
              <a:buClrTx/>
              <a:buSzTx/>
              <a:buFont typeface="Arial" charset="0"/>
              <a:buNone/>
              <a:tabLst/>
              <a:defRPr/>
            </a:pPr>
            <a:endParaRPr kumimoji="0" lang="en-CA" sz="22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l" defTabSz="457200" rtl="0" eaLnBrk="1" fontAlgn="auto" latinLnBrk="0" hangingPunct="1">
              <a:lnSpc>
                <a:spcPct val="80000"/>
              </a:lnSpc>
              <a:spcBef>
                <a:spcPct val="20000"/>
              </a:spcBef>
              <a:spcAft>
                <a:spcPts val="0"/>
              </a:spcAft>
              <a:buClrTx/>
              <a:buSzTx/>
              <a:buFont typeface="Arial"/>
              <a:buChar char="•"/>
              <a:tabLst/>
              <a:defRPr/>
            </a:pPr>
            <a:endParaRPr kumimoji="0" lang="en-CA" sz="22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sp>
        <p:nvSpPr>
          <p:cNvPr id="18" name="Content Placeholder 2"/>
          <p:cNvSpPr txBox="1">
            <a:spLocks/>
          </p:cNvSpPr>
          <p:nvPr/>
        </p:nvSpPr>
        <p:spPr>
          <a:xfrm>
            <a:off x="7020592" y="3652620"/>
            <a:ext cx="2192433" cy="665553"/>
          </a:xfrm>
          <a:prstGeom prst="rect">
            <a:avLst/>
          </a:prstGeom>
        </p:spPr>
        <p:txBody>
          <a:bodyPr vert="horz" lIns="91440" tIns="45720" rIns="91440" bIns="45720" rtlCol="0">
            <a:normAutofit fontScale="92500"/>
          </a:bodyPr>
          <a:lstStyle/>
          <a:p>
            <a:pPr marL="0" marR="0" lvl="0" indent="0" algn="l" defTabSz="457200" rtl="0" eaLnBrk="1" fontAlgn="auto" latinLnBrk="0" hangingPunct="1">
              <a:lnSpc>
                <a:spcPct val="80000"/>
              </a:lnSpc>
              <a:spcBef>
                <a:spcPct val="20000"/>
              </a:spcBef>
              <a:spcAft>
                <a:spcPts val="0"/>
              </a:spcAft>
              <a:buClrTx/>
              <a:buSzTx/>
              <a:buFont typeface="Arial" charset="0"/>
              <a:buNone/>
              <a:tabLst/>
              <a:defRPr/>
            </a:pPr>
            <a:r>
              <a:rPr lang="en-CA" sz="3000" b="1" dirty="0" smtClean="0">
                <a:latin typeface="Calibri" charset="0"/>
                <a:ea typeface="ＭＳ Ｐゴシック" charset="0"/>
                <a:cs typeface="ＭＳ Ｐゴシック" charset="0"/>
              </a:rPr>
              <a:t>Walker’s</a:t>
            </a: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 Lab</a:t>
            </a:r>
          </a:p>
          <a:p>
            <a:pPr marL="0" marR="0" lvl="0" indent="0" algn="l" defTabSz="457200" rtl="0" eaLnBrk="1" fontAlgn="auto" latinLnBrk="0" hangingPunct="1">
              <a:lnSpc>
                <a:spcPct val="80000"/>
              </a:lnSpc>
              <a:spcBef>
                <a:spcPct val="20000"/>
              </a:spcBef>
              <a:spcAft>
                <a:spcPts val="0"/>
              </a:spcAft>
              <a:buClrTx/>
              <a:buSzTx/>
              <a:buFont typeface="Arial" charset="0"/>
              <a:buNone/>
              <a:tabLst/>
              <a:defRPr/>
            </a:pPr>
            <a:endParaRPr kumimoji="0" lang="en-CA" sz="22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l" defTabSz="457200" rtl="0" eaLnBrk="1" fontAlgn="auto" latinLnBrk="0" hangingPunct="1">
              <a:lnSpc>
                <a:spcPct val="80000"/>
              </a:lnSpc>
              <a:spcBef>
                <a:spcPct val="20000"/>
              </a:spcBef>
              <a:spcAft>
                <a:spcPts val="0"/>
              </a:spcAft>
              <a:buClrTx/>
              <a:buSzTx/>
              <a:buFont typeface="Arial"/>
              <a:buChar char="•"/>
              <a:tabLst/>
              <a:defRPr/>
            </a:pPr>
            <a:endParaRPr kumimoji="0" lang="en-CA" sz="22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pic>
        <p:nvPicPr>
          <p:cNvPr id="20" name="Picture 19" descr="acf.jpg"/>
          <p:cNvPicPr>
            <a:picLocks noChangeAspect="1"/>
          </p:cNvPicPr>
          <p:nvPr/>
        </p:nvPicPr>
        <p:blipFill>
          <a:blip r:embed="rId5"/>
          <a:stretch>
            <a:fillRect/>
          </a:stretch>
        </p:blipFill>
        <p:spPr>
          <a:xfrm>
            <a:off x="7232199" y="5588000"/>
            <a:ext cx="1931449" cy="1218299"/>
          </a:xfrm>
          <a:prstGeom prst="rect">
            <a:avLst/>
          </a:prstGeom>
        </p:spPr>
      </p:pic>
      <p:sp>
        <p:nvSpPr>
          <p:cNvPr id="22" name="Content Placeholder 2"/>
          <p:cNvSpPr txBox="1">
            <a:spLocks/>
          </p:cNvSpPr>
          <p:nvPr/>
        </p:nvSpPr>
        <p:spPr>
          <a:xfrm>
            <a:off x="3276600" y="1176686"/>
            <a:ext cx="2391617" cy="665553"/>
          </a:xfrm>
          <a:prstGeom prst="rect">
            <a:avLst/>
          </a:prstGeom>
        </p:spPr>
        <p:txBody>
          <a:bodyPr vert="horz" lIns="91440" tIns="45720" rIns="91440" bIns="45720" rtlCol="0">
            <a:noAutofit/>
          </a:bodyPr>
          <a:lstStyle/>
          <a:p>
            <a:pPr marL="0" marR="0" lvl="0" indent="0" algn="l" defTabSz="457200" rtl="0" eaLnBrk="1" fontAlgn="auto" latinLnBrk="0" hangingPunct="1">
              <a:lnSpc>
                <a:spcPct val="80000"/>
              </a:lnSpc>
              <a:spcBef>
                <a:spcPct val="20000"/>
              </a:spcBef>
              <a:spcAft>
                <a:spcPts val="0"/>
              </a:spcAft>
              <a:buClrTx/>
              <a:buSzTx/>
              <a:buFont typeface="Arial" charset="0"/>
              <a:buNone/>
              <a:tabLst/>
              <a:defRPr/>
            </a:pPr>
            <a:r>
              <a:rPr lang="en-CA" sz="3000" b="1" dirty="0" smtClean="0">
                <a:latin typeface="Calibri" charset="0"/>
                <a:ea typeface="ＭＳ Ｐゴシック" charset="0"/>
                <a:cs typeface="ＭＳ Ｐゴシック" charset="0"/>
              </a:rPr>
              <a:t>Barakat’s</a:t>
            </a: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 Lab</a:t>
            </a:r>
          </a:p>
          <a:p>
            <a:pPr marL="0" marR="0" lvl="0" indent="0" algn="l" defTabSz="457200" rtl="0" eaLnBrk="1" fontAlgn="auto" latinLnBrk="0" hangingPunct="1">
              <a:lnSpc>
                <a:spcPct val="80000"/>
              </a:lnSpc>
              <a:spcBef>
                <a:spcPct val="20000"/>
              </a:spcBef>
              <a:spcAft>
                <a:spcPts val="0"/>
              </a:spcAft>
              <a:buClrTx/>
              <a:buSzTx/>
              <a:buFont typeface="Arial" charset="0"/>
              <a:buNone/>
              <a:tabLst/>
              <a:defRPr/>
            </a:pPr>
            <a:endPar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l" defTabSz="457200" rtl="0" eaLnBrk="1" fontAlgn="auto" latinLnBrk="0" hangingPunct="1">
              <a:lnSpc>
                <a:spcPct val="80000"/>
              </a:lnSpc>
              <a:spcBef>
                <a:spcPct val="20000"/>
              </a:spcBef>
              <a:spcAft>
                <a:spcPts val="0"/>
              </a:spcAft>
              <a:buClrTx/>
              <a:buSzTx/>
              <a:buFont typeface="Arial"/>
              <a:buChar char="•"/>
              <a:tabLst/>
              <a:defRPr/>
            </a:pPr>
            <a:endParaRPr kumimoji="0" lang="en-CA" sz="30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sp>
        <p:nvSpPr>
          <p:cNvPr id="19" name="Content Placeholder 2"/>
          <p:cNvSpPr txBox="1">
            <a:spLocks/>
          </p:cNvSpPr>
          <p:nvPr/>
        </p:nvSpPr>
        <p:spPr>
          <a:xfrm>
            <a:off x="2341768" y="4726958"/>
            <a:ext cx="4460464" cy="665553"/>
          </a:xfrm>
          <a:prstGeom prst="rect">
            <a:avLst/>
          </a:prstGeom>
        </p:spPr>
        <p:txBody>
          <a:bodyPr vert="horz" lIns="91440" tIns="45720" rIns="91440" bIns="45720" rtlCol="0">
            <a:normAutofit fontScale="92500" lnSpcReduction="20000"/>
          </a:bodyPr>
          <a:lstStyle/>
          <a:p>
            <a:pPr marL="0" marR="0" lvl="0" indent="0" algn="ctr" defTabSz="457200" rtl="0" eaLnBrk="1" fontAlgn="auto" latinLnBrk="0" hangingPunct="1">
              <a:lnSpc>
                <a:spcPct val="80000"/>
              </a:lnSpc>
              <a:spcBef>
                <a:spcPct val="20000"/>
              </a:spcBef>
              <a:spcAft>
                <a:spcPts val="0"/>
              </a:spcAft>
              <a:buClrTx/>
              <a:buSzTx/>
              <a:buFont typeface="Arial" charset="0"/>
              <a:buNone/>
              <a:tabLst/>
              <a:defRPr/>
            </a:pPr>
            <a:r>
              <a:rPr kumimoji="0" lang="en-CA" sz="30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rPr>
              <a:t>Applied Virology Institute</a:t>
            </a:r>
          </a:p>
          <a:p>
            <a:pPr marL="342900" marR="0" lvl="0" indent="-342900" algn="ctr" defTabSz="457200" rtl="0" eaLnBrk="1" fontAlgn="auto" latinLnBrk="0" hangingPunct="1">
              <a:lnSpc>
                <a:spcPct val="80000"/>
              </a:lnSpc>
              <a:spcBef>
                <a:spcPct val="20000"/>
              </a:spcBef>
              <a:spcAft>
                <a:spcPts val="0"/>
              </a:spcAft>
              <a:buClrTx/>
              <a:buSzTx/>
              <a:buFont typeface="Arial"/>
              <a:buChar char="•"/>
              <a:tabLst/>
              <a:defRPr/>
            </a:pPr>
            <a:r>
              <a:rPr lang="en-CA" sz="2400" b="1" dirty="0" smtClean="0">
                <a:latin typeface="Calibri" charset="0"/>
                <a:ea typeface="ＭＳ Ｐゴシック" charset="0"/>
                <a:cs typeface="ＭＳ Ｐゴシック" charset="0"/>
              </a:rPr>
              <a:t>Dr. James Nieman</a:t>
            </a:r>
            <a:endParaRPr kumimoji="0" lang="en-CA" sz="24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ctr" defTabSz="457200" rtl="0" eaLnBrk="1" fontAlgn="auto" latinLnBrk="0" hangingPunct="1">
              <a:lnSpc>
                <a:spcPct val="80000"/>
              </a:lnSpc>
              <a:spcBef>
                <a:spcPct val="20000"/>
              </a:spcBef>
              <a:spcAft>
                <a:spcPts val="0"/>
              </a:spcAft>
              <a:buClrTx/>
              <a:buSzTx/>
              <a:buFont typeface="Arial" charset="0"/>
              <a:buNone/>
              <a:tabLst/>
              <a:defRPr/>
            </a:pPr>
            <a:endParaRPr kumimoji="0" lang="en-CA" sz="2200" b="1" i="0" u="none" strike="noStrike" kern="1200" cap="none" spc="0" normalizeH="0" baseline="0" noProof="0" dirty="0" smtClean="0">
              <a:ln>
                <a:noFill/>
              </a:ln>
              <a:solidFill>
                <a:schemeClr val="tx1"/>
              </a:solidFill>
              <a:effectLst/>
              <a:uLnTx/>
              <a:uFillTx/>
              <a:latin typeface="Calibri" charset="0"/>
              <a:ea typeface="ＭＳ Ｐゴシック" charset="0"/>
              <a:cs typeface="ＭＳ Ｐゴシック" charset="0"/>
            </a:endParaRPr>
          </a:p>
          <a:p>
            <a:pPr marL="0" marR="0" lvl="0" indent="0" algn="ctr" defTabSz="457200" rtl="0" eaLnBrk="1" fontAlgn="auto" latinLnBrk="0" hangingPunct="1">
              <a:lnSpc>
                <a:spcPct val="80000"/>
              </a:lnSpc>
              <a:spcBef>
                <a:spcPct val="20000"/>
              </a:spcBef>
              <a:spcAft>
                <a:spcPts val="0"/>
              </a:spcAft>
              <a:buClrTx/>
              <a:buSzTx/>
              <a:buFont typeface="Arial"/>
              <a:buChar char="•"/>
              <a:tabLst/>
              <a:defRPr/>
            </a:pPr>
            <a:endParaRPr kumimoji="0" lang="en-CA" sz="2200" b="0" i="0" u="none" strike="noStrike" kern="1200" cap="none" spc="0" normalizeH="0" baseline="0" noProof="0" dirty="0">
              <a:ln>
                <a:noFill/>
              </a:ln>
              <a:solidFill>
                <a:schemeClr val="tx1"/>
              </a:solidFill>
              <a:effectLst/>
              <a:uLnTx/>
              <a:uFillTx/>
              <a:latin typeface="Calibri" charset="0"/>
              <a:ea typeface="ＭＳ Ｐゴシック" charset="0"/>
              <a:cs typeface="ＭＳ Ｐゴシック" charset="0"/>
            </a:endParaRPr>
          </a:p>
        </p:txBody>
      </p:sp>
    </p:spTree>
    <p:extLst>
      <p:ext uri="{BB962C8B-B14F-4D97-AF65-F5344CB8AC3E}">
        <p14:creationId xmlns:p14="http://schemas.microsoft.com/office/powerpoint/2010/main" val="256716392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Thank You !</a:t>
            </a:r>
            <a:endParaRPr lang="en-CA" dirty="0"/>
          </a:p>
        </p:txBody>
      </p:sp>
      <p:sp>
        <p:nvSpPr>
          <p:cNvPr id="4" name="Slide Number Placeholder 3"/>
          <p:cNvSpPr>
            <a:spLocks noGrp="1"/>
          </p:cNvSpPr>
          <p:nvPr>
            <p:ph type="sldNum" sz="quarter" idx="12"/>
          </p:nvPr>
        </p:nvSpPr>
        <p:spPr/>
        <p:txBody>
          <a:bodyPr/>
          <a:lstStyle/>
          <a:p>
            <a:fld id="{98A877FC-C09B-DE46-BEBC-EAC866F5AE05}" type="slidenum">
              <a:rPr lang="en-US" smtClean="0"/>
              <a:pPr/>
              <a:t>20</a:t>
            </a:fld>
            <a:endParaRPr lang="en-US"/>
          </a:p>
        </p:txBody>
      </p:sp>
    </p:spTree>
    <p:extLst>
      <p:ext uri="{BB962C8B-B14F-4D97-AF65-F5344CB8AC3E}">
        <p14:creationId xmlns:p14="http://schemas.microsoft.com/office/powerpoint/2010/main" val="92775726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14500</TotalTime>
  <Words>1271</Words>
  <Application>Microsoft Macintosh PowerPoint</Application>
  <PresentationFormat>On-screen Show (4:3)</PresentationFormat>
  <Paragraphs>154</Paragraphs>
  <Slides>20</Slides>
  <Notes>5</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Rational Design Of Small Molecule Immune Checkpoints’ Inhibitors</vt:lpstr>
      <vt:lpstr>PowerPoint Presentation</vt:lpstr>
      <vt:lpstr>Immune Checkpoint Blockers Revolutionized The Landscape Of Oncology</vt:lpstr>
      <vt:lpstr>Current Checkpoints Blockers Are Limited</vt:lpstr>
      <vt:lpstr>PowerPoint Presentation</vt:lpstr>
      <vt:lpstr>Small Molecules Can Provide A Safer And Affordable Alternative </vt:lpstr>
      <vt:lpstr>PowerPoint Presentation</vt:lpstr>
      <vt:lpstr>PowerPoint Presentation</vt:lpstr>
      <vt:lpstr>PowerPoint Presentation</vt:lpstr>
      <vt:lpstr>Example: Targeting Nucleotide Excision DNA Repair. XPF-ERCC1</vt:lpstr>
      <vt:lpstr>PowerPoint Presentation</vt:lpstr>
      <vt:lpstr>PD-1 INHIBITORS</vt:lpstr>
      <vt:lpstr>PowerPoint Presentation</vt:lpstr>
      <vt:lpstr>PowerPoint Presentation</vt:lpstr>
      <vt:lpstr>PowerPoint Presentation</vt:lpstr>
      <vt:lpstr>PowerPoint Presentation</vt:lpstr>
      <vt:lpstr>PowerPoint Presentation</vt:lpstr>
      <vt:lpstr>CONCLUSION</vt:lpstr>
      <vt:lpstr>ACKNOWLEDGMENTS</vt:lpstr>
      <vt:lpstr>Thank You !</vt:lpstr>
    </vt:vector>
  </TitlesOfParts>
  <Company>Department of physics Uinversity of alberta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Khaled Barakat</cp:lastModifiedBy>
  <cp:revision>293</cp:revision>
  <cp:lastPrinted>2015-01-22T18:26:03Z</cp:lastPrinted>
  <dcterms:created xsi:type="dcterms:W3CDTF">2015-01-21T03:50:06Z</dcterms:created>
  <dcterms:modified xsi:type="dcterms:W3CDTF">2015-12-08T03:41:49Z</dcterms:modified>
</cp:coreProperties>
</file>