
<file path=[Content_Types].xml><?xml version="1.0" encoding="utf-8"?>
<Types xmlns="http://schemas.openxmlformats.org/package/2006/content-types">
  <Default Extension="png" ContentType="image/png"/>
  <Default Extension="wmf" ContentType="image/x-wmf"/>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7" r:id="rId1"/>
  </p:sldMasterIdLst>
  <p:notesMasterIdLst>
    <p:notesMasterId r:id="rId43"/>
  </p:notesMasterIdLst>
  <p:sldIdLst>
    <p:sldId id="280" r:id="rId2"/>
    <p:sldId id="288" r:id="rId3"/>
    <p:sldId id="290" r:id="rId4"/>
    <p:sldId id="289" r:id="rId5"/>
    <p:sldId id="294" r:id="rId6"/>
    <p:sldId id="286" r:id="rId7"/>
    <p:sldId id="285" r:id="rId8"/>
    <p:sldId id="291" r:id="rId9"/>
    <p:sldId id="326" r:id="rId10"/>
    <p:sldId id="333" r:id="rId11"/>
    <p:sldId id="293" r:id="rId12"/>
    <p:sldId id="323" r:id="rId13"/>
    <p:sldId id="324" r:id="rId14"/>
    <p:sldId id="329" r:id="rId15"/>
    <p:sldId id="331" r:id="rId16"/>
    <p:sldId id="330" r:id="rId17"/>
    <p:sldId id="322" r:id="rId18"/>
    <p:sldId id="283" r:id="rId19"/>
    <p:sldId id="284" r:id="rId20"/>
    <p:sldId id="272" r:id="rId21"/>
    <p:sldId id="287" r:id="rId22"/>
    <p:sldId id="281" r:id="rId23"/>
    <p:sldId id="295" r:id="rId24"/>
    <p:sldId id="334" r:id="rId25"/>
    <p:sldId id="273" r:id="rId26"/>
    <p:sldId id="303" r:id="rId27"/>
    <p:sldId id="304" r:id="rId28"/>
    <p:sldId id="311" r:id="rId29"/>
    <p:sldId id="312" r:id="rId30"/>
    <p:sldId id="314" r:id="rId31"/>
    <p:sldId id="279" r:id="rId32"/>
    <p:sldId id="325" r:id="rId33"/>
    <p:sldId id="278" r:id="rId34"/>
    <p:sldId id="275" r:id="rId35"/>
    <p:sldId id="276" r:id="rId36"/>
    <p:sldId id="320" r:id="rId37"/>
    <p:sldId id="332" r:id="rId38"/>
    <p:sldId id="319" r:id="rId39"/>
    <p:sldId id="296" r:id="rId40"/>
    <p:sldId id="298" r:id="rId41"/>
    <p:sldId id="300" r:id="rId42"/>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0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2007_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758" b="0" i="0" u="none" strike="noStrike" baseline="0">
                <a:solidFill>
                  <a:srgbClr val="000000"/>
                </a:solidFill>
                <a:latin typeface="Arial"/>
                <a:ea typeface="Arial"/>
                <a:cs typeface="Arial"/>
              </a:defRPr>
            </a:pPr>
            <a:r>
              <a:rPr lang="en-CA"/>
              <a:t>Sandstone Quarry</a:t>
            </a:r>
          </a:p>
        </c:rich>
      </c:tx>
      <c:layout>
        <c:manualLayout>
          <c:xMode val="edge"/>
          <c:yMode val="edge"/>
          <c:x val="0.40878378378378377"/>
          <c:y val="2.0779220779220779E-2"/>
        </c:manualLayout>
      </c:layout>
      <c:overlay val="0"/>
      <c:spPr>
        <a:noFill/>
        <a:ln w="20267">
          <a:noFill/>
        </a:ln>
      </c:spPr>
    </c:title>
    <c:autoTitleDeleted val="0"/>
    <c:plotArea>
      <c:layout>
        <c:manualLayout>
          <c:layoutTarget val="inner"/>
          <c:xMode val="edge"/>
          <c:yMode val="edge"/>
          <c:x val="0.12162162162162163"/>
          <c:y val="0.15584415584415584"/>
          <c:w val="0.65033783783783783"/>
          <c:h val="0.5636363636363636"/>
        </c:manualLayout>
      </c:layout>
      <c:barChart>
        <c:barDir val="col"/>
        <c:grouping val="clustered"/>
        <c:varyColors val="0"/>
        <c:ser>
          <c:idx val="0"/>
          <c:order val="0"/>
          <c:tx>
            <c:strRef>
              <c:f>Sheet1!$B$1</c:f>
              <c:strCache>
                <c:ptCount val="1"/>
                <c:pt idx="0">
                  <c:v>Respirable quartz</c:v>
                </c:pt>
              </c:strCache>
            </c:strRef>
          </c:tx>
          <c:spPr>
            <a:solidFill>
              <a:srgbClr val="9999FF"/>
            </a:solidFill>
            <a:ln w="10133">
              <a:solidFill>
                <a:srgbClr val="000000"/>
              </a:solidFill>
              <a:prstDash val="solid"/>
            </a:ln>
          </c:spPr>
          <c:invertIfNegative val="0"/>
          <c:cat>
            <c:strRef>
              <c:f>Sheet1!$A$2:$A$6</c:f>
              <c:strCache>
                <c:ptCount val="5"/>
                <c:pt idx="0">
                  <c:v>Loader Operator - Sanstone Quarry</c:v>
                </c:pt>
                <c:pt idx="1">
                  <c:v>Excavator Operator - Sandstone Quarry</c:v>
                </c:pt>
                <c:pt idx="2">
                  <c:v>Excavator Saw Operator - Sandstone Quarry</c:v>
                </c:pt>
                <c:pt idx="3">
                  <c:v>Saw Operator - Sandstone Quarry</c:v>
                </c:pt>
                <c:pt idx="4">
                  <c:v>Stonemason - Sandstone Quarry</c:v>
                </c:pt>
              </c:strCache>
            </c:strRef>
          </c:cat>
          <c:val>
            <c:numRef>
              <c:f>Sheet1!$B$2:$B$6</c:f>
              <c:numCache>
                <c:formatCode>General</c:formatCode>
                <c:ptCount val="5"/>
                <c:pt idx="0">
                  <c:v>0</c:v>
                </c:pt>
                <c:pt idx="1">
                  <c:v>0.04</c:v>
                </c:pt>
                <c:pt idx="2">
                  <c:v>0.3</c:v>
                </c:pt>
                <c:pt idx="3">
                  <c:v>0</c:v>
                </c:pt>
                <c:pt idx="4">
                  <c:v>0.31</c:v>
                </c:pt>
              </c:numCache>
            </c:numRef>
          </c:val>
        </c:ser>
        <c:dLbls>
          <c:showLegendKey val="0"/>
          <c:showVal val="0"/>
          <c:showCatName val="0"/>
          <c:showSerName val="0"/>
          <c:showPercent val="0"/>
          <c:showBubbleSize val="0"/>
        </c:dLbls>
        <c:gapWidth val="150"/>
        <c:axId val="55095680"/>
        <c:axId val="55097216"/>
      </c:barChart>
      <c:catAx>
        <c:axId val="55095680"/>
        <c:scaling>
          <c:orientation val="minMax"/>
        </c:scaling>
        <c:delete val="0"/>
        <c:axPos val="b"/>
        <c:numFmt formatCode="General" sourceLinked="1"/>
        <c:majorTickMark val="out"/>
        <c:minorTickMark val="none"/>
        <c:tickLblPos val="nextTo"/>
        <c:spPr>
          <a:ln w="2533">
            <a:solidFill>
              <a:srgbClr val="000000"/>
            </a:solidFill>
            <a:prstDash val="solid"/>
          </a:ln>
        </c:spPr>
        <c:txPr>
          <a:bodyPr rot="0" vert="horz"/>
          <a:lstStyle/>
          <a:p>
            <a:pPr>
              <a:defRPr sz="758" b="0" i="0" u="none" strike="noStrike" baseline="0">
                <a:solidFill>
                  <a:srgbClr val="000000"/>
                </a:solidFill>
                <a:latin typeface="Arial"/>
                <a:ea typeface="Arial"/>
                <a:cs typeface="Arial"/>
              </a:defRPr>
            </a:pPr>
            <a:endParaRPr lang="en-US"/>
          </a:p>
        </c:txPr>
        <c:crossAx val="55097216"/>
        <c:crosses val="autoZero"/>
        <c:auto val="1"/>
        <c:lblAlgn val="ctr"/>
        <c:lblOffset val="100"/>
        <c:tickLblSkip val="1"/>
        <c:tickMarkSkip val="1"/>
        <c:noMultiLvlLbl val="0"/>
      </c:catAx>
      <c:valAx>
        <c:axId val="55097216"/>
        <c:scaling>
          <c:orientation val="minMax"/>
        </c:scaling>
        <c:delete val="0"/>
        <c:axPos val="l"/>
        <c:majorGridlines>
          <c:spPr>
            <a:ln w="2533">
              <a:solidFill>
                <a:srgbClr val="000000"/>
              </a:solidFill>
              <a:prstDash val="solid"/>
            </a:ln>
          </c:spPr>
        </c:majorGridlines>
        <c:title>
          <c:tx>
            <c:rich>
              <a:bodyPr/>
              <a:lstStyle/>
              <a:p>
                <a:pPr>
                  <a:defRPr sz="758" b="1" i="0" u="none" strike="noStrike" baseline="0">
                    <a:solidFill>
                      <a:srgbClr val="000000"/>
                    </a:solidFill>
                    <a:latin typeface="Arial"/>
                    <a:ea typeface="Arial"/>
                    <a:cs typeface="Arial"/>
                  </a:defRPr>
                </a:pPr>
                <a:r>
                  <a:rPr lang="en-AU" sz="758" b="1" i="0" u="none" strike="noStrike" baseline="0" dirty="0" smtClean="0">
                    <a:effectLst/>
                  </a:rPr>
                  <a:t>mg/m</a:t>
                </a:r>
                <a:r>
                  <a:rPr lang="en-AU" sz="758" b="1" i="0" u="none" strike="noStrike" baseline="30000" dirty="0" smtClean="0">
                    <a:effectLst/>
                  </a:rPr>
                  <a:t>3</a:t>
                </a:r>
                <a:r>
                  <a:rPr lang="en-AU" sz="758" b="1" i="0" u="none" strike="noStrike" baseline="0" dirty="0" smtClean="0">
                    <a:effectLst/>
                  </a:rPr>
                  <a:t> </a:t>
                </a:r>
                <a:endParaRPr lang="en-CA" dirty="0"/>
              </a:p>
            </c:rich>
          </c:tx>
          <c:layout>
            <c:manualLayout>
              <c:xMode val="edge"/>
              <c:yMode val="edge"/>
              <c:x val="1.8581081081081082E-2"/>
              <c:y val="0.36883116883116884"/>
            </c:manualLayout>
          </c:layout>
          <c:overlay val="0"/>
          <c:spPr>
            <a:noFill/>
            <a:ln w="20267">
              <a:noFill/>
            </a:ln>
          </c:spPr>
        </c:title>
        <c:numFmt formatCode="General" sourceLinked="1"/>
        <c:majorTickMark val="out"/>
        <c:minorTickMark val="none"/>
        <c:tickLblPos val="nextTo"/>
        <c:spPr>
          <a:ln w="2533">
            <a:solidFill>
              <a:srgbClr val="000000"/>
            </a:solidFill>
            <a:prstDash val="solid"/>
          </a:ln>
        </c:spPr>
        <c:txPr>
          <a:bodyPr rot="0" vert="horz"/>
          <a:lstStyle/>
          <a:p>
            <a:pPr>
              <a:defRPr sz="758" b="0" i="0" u="none" strike="noStrike" baseline="0">
                <a:solidFill>
                  <a:srgbClr val="000000"/>
                </a:solidFill>
                <a:latin typeface="Arial"/>
                <a:ea typeface="Arial"/>
                <a:cs typeface="Arial"/>
              </a:defRPr>
            </a:pPr>
            <a:endParaRPr lang="en-US"/>
          </a:p>
        </c:txPr>
        <c:crossAx val="55095680"/>
        <c:crosses val="autoZero"/>
        <c:crossBetween val="between"/>
      </c:valAx>
      <c:spPr>
        <a:solidFill>
          <a:srgbClr val="C0C0C0"/>
        </a:solidFill>
        <a:ln w="10133">
          <a:solidFill>
            <a:srgbClr val="808080"/>
          </a:solidFill>
          <a:prstDash val="solid"/>
        </a:ln>
      </c:spPr>
    </c:plotArea>
    <c:legend>
      <c:legendPos val="r"/>
      <c:layout>
        <c:manualLayout>
          <c:xMode val="edge"/>
          <c:yMode val="edge"/>
          <c:x val="0.78885135135135132"/>
          <c:y val="0.40779220779220782"/>
          <c:w val="0.20439189189189189"/>
          <c:h val="5.7142857142857141E-2"/>
        </c:manualLayout>
      </c:layout>
      <c:overlay val="0"/>
      <c:spPr>
        <a:solidFill>
          <a:srgbClr val="FFFFFF"/>
        </a:solidFill>
        <a:ln w="2533">
          <a:solidFill>
            <a:srgbClr val="000000"/>
          </a:solidFill>
          <a:prstDash val="solid"/>
        </a:ln>
      </c:spPr>
      <c:txPr>
        <a:bodyPr/>
        <a:lstStyle/>
        <a:p>
          <a:pPr>
            <a:defRPr sz="694" b="0" i="0" u="none" strike="noStrike" baseline="0">
              <a:solidFill>
                <a:srgbClr val="000000"/>
              </a:solidFill>
              <a:latin typeface="Arial"/>
              <a:ea typeface="Arial"/>
              <a:cs typeface="Arial"/>
            </a:defRPr>
          </a:pPr>
          <a:endParaRPr lang="en-US"/>
        </a:p>
      </c:txPr>
    </c:legend>
    <c:plotVisOnly val="1"/>
    <c:dispBlanksAs val="gap"/>
    <c:showDLblsOverMax val="0"/>
  </c:chart>
  <c:spPr>
    <a:solidFill>
      <a:srgbClr val="FFFFFF"/>
    </a:solidFill>
    <a:ln w="2533">
      <a:solidFill>
        <a:srgbClr val="000000"/>
      </a:solidFill>
      <a:prstDash val="solid"/>
    </a:ln>
  </c:spPr>
  <c:txPr>
    <a:bodyPr/>
    <a:lstStyle/>
    <a:p>
      <a:pPr>
        <a:defRPr sz="758" b="0" i="0" u="none" strike="noStrike" baseline="0">
          <a:solidFill>
            <a:srgbClr val="000000"/>
          </a:solidFill>
          <a:latin typeface="Arial"/>
          <a:ea typeface="Arial"/>
          <a:cs typeface="Arial"/>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eaLnBrk="1" hangingPunct="1">
              <a:defRPr sz="1200"/>
            </a:lvl1pPr>
          </a:lstStyle>
          <a:p>
            <a:pPr>
              <a:defRPr/>
            </a:pPr>
            <a:endParaRPr lang="en-US"/>
          </a:p>
        </p:txBody>
      </p:sp>
      <p:sp>
        <p:nvSpPr>
          <p:cNvPr id="71683"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eaLnBrk="1" hangingPunct="1">
              <a:defRPr sz="1200"/>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71685"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686"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defTabSz="931863" eaLnBrk="1" hangingPunct="1">
              <a:defRPr sz="1200"/>
            </a:lvl1pPr>
          </a:lstStyle>
          <a:p>
            <a:pPr>
              <a:defRPr/>
            </a:pPr>
            <a:endParaRPr lang="en-US"/>
          </a:p>
        </p:txBody>
      </p:sp>
      <p:sp>
        <p:nvSpPr>
          <p:cNvPr id="71687"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eaLnBrk="1" hangingPunct="1">
              <a:defRPr sz="1200"/>
            </a:lvl1pPr>
          </a:lstStyle>
          <a:p>
            <a:pPr>
              <a:defRPr/>
            </a:pPr>
            <a:fld id="{691CC72A-C2B3-434D-8E2A-2C41F092C7B5}" type="slidenum">
              <a:rPr lang="en-US"/>
              <a:pPr>
                <a:defRPr/>
              </a:pPr>
              <a:t>‹#›</a:t>
            </a:fld>
            <a:endParaRPr lang="en-US"/>
          </a:p>
        </p:txBody>
      </p:sp>
    </p:spTree>
    <p:extLst>
      <p:ext uri="{BB962C8B-B14F-4D97-AF65-F5344CB8AC3E}">
        <p14:creationId xmlns:p14="http://schemas.microsoft.com/office/powerpoint/2010/main" val="165761919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6E6F22-42F9-495D-BA81-EC1F36483787}" type="slidenum">
              <a:rPr lang="en-AU"/>
              <a:pPr/>
              <a:t>2</a:t>
            </a:fld>
            <a:endParaRPr lang="en-AU"/>
          </a:p>
        </p:txBody>
      </p:sp>
      <p:sp>
        <p:nvSpPr>
          <p:cNvPr id="78850" name="Rectangle 2"/>
          <p:cNvSpPr>
            <a:spLocks noGrp="1" noRot="1" noChangeAspect="1" noChangeArrowheads="1" noTextEdit="1"/>
          </p:cNvSpPr>
          <p:nvPr>
            <p:ph type="sldImg"/>
          </p:nvPr>
        </p:nvSpPr>
        <p:spPr>
          <a:xfrm>
            <a:off x="1182688" y="698500"/>
            <a:ext cx="4645025" cy="3482975"/>
          </a:xfrm>
          <a:ln w="12700" cap="flat"/>
        </p:spPr>
      </p:sp>
      <p:sp>
        <p:nvSpPr>
          <p:cNvPr id="78851" name="Rectangle 3"/>
          <p:cNvSpPr>
            <a:spLocks noGrp="1" noChangeArrowheads="1"/>
          </p:cNvSpPr>
          <p:nvPr>
            <p:ph type="body" idx="1"/>
          </p:nvPr>
        </p:nvSpPr>
        <p:spPr>
          <a:xfrm>
            <a:off x="934830" y="4415530"/>
            <a:ext cx="5140742" cy="4183603"/>
          </a:xfrm>
          <a:ln/>
        </p:spPr>
        <p:txBody>
          <a:bodyPr lIns="92059" tIns="46031" rIns="92059" bIns="46031"/>
          <a:lstStyle/>
          <a:p>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296CD8-D12D-483C-8568-7D6E54A58EEF}" type="slidenum">
              <a:rPr lang="en-AU"/>
              <a:pPr/>
              <a:t>3</a:t>
            </a:fld>
            <a:endParaRPr lang="en-AU"/>
          </a:p>
        </p:txBody>
      </p:sp>
      <p:sp>
        <p:nvSpPr>
          <p:cNvPr id="308226" name="Rectangle 2"/>
          <p:cNvSpPr>
            <a:spLocks noGrp="1" noRot="1" noChangeAspect="1" noChangeArrowheads="1" noTextEdit="1"/>
          </p:cNvSpPr>
          <p:nvPr>
            <p:ph type="sldImg"/>
          </p:nvPr>
        </p:nvSpPr>
        <p:spPr>
          <a:ln/>
        </p:spPr>
      </p:sp>
      <p:sp>
        <p:nvSpPr>
          <p:cNvPr id="3082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BED9C5-EA9D-4A47-A22B-60C07E4CFE56}" type="slidenum">
              <a:rPr lang="en-AU"/>
              <a:pPr/>
              <a:t>4</a:t>
            </a:fld>
            <a:endParaRPr lang="en-AU"/>
          </a:p>
        </p:txBody>
      </p:sp>
      <p:sp>
        <p:nvSpPr>
          <p:cNvPr id="309250" name="Rectangle 2"/>
          <p:cNvSpPr>
            <a:spLocks noGrp="1" noRot="1" noChangeAspect="1" noChangeArrowheads="1" noTextEdit="1"/>
          </p:cNvSpPr>
          <p:nvPr>
            <p:ph type="sldImg"/>
          </p:nvPr>
        </p:nvSpPr>
        <p:spPr>
          <a:ln/>
        </p:spPr>
      </p:sp>
      <p:sp>
        <p:nvSpPr>
          <p:cNvPr id="3092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8F3A8B-A565-4595-96CD-AE9F828E4130}" type="slidenum">
              <a:rPr lang="en-AU"/>
              <a:pPr/>
              <a:t>5</a:t>
            </a:fld>
            <a:endParaRPr lang="en-AU"/>
          </a:p>
        </p:txBody>
      </p:sp>
      <p:sp>
        <p:nvSpPr>
          <p:cNvPr id="266242" name="Rectangle 2"/>
          <p:cNvSpPr>
            <a:spLocks noGrp="1" noRot="1" noChangeAspect="1" noChangeArrowheads="1" noTextEdit="1"/>
          </p:cNvSpPr>
          <p:nvPr>
            <p:ph type="sldImg"/>
          </p:nvPr>
        </p:nvSpPr>
        <p:spPr>
          <a:ln/>
        </p:spPr>
      </p:sp>
      <p:sp>
        <p:nvSpPr>
          <p:cNvPr id="2662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A283D0-3CD7-406D-8CBB-3D4C8E123381}" type="slidenum">
              <a:rPr lang="en-AU"/>
              <a:pPr/>
              <a:t>6</a:t>
            </a:fld>
            <a:endParaRPr lang="en-AU"/>
          </a:p>
        </p:txBody>
      </p:sp>
      <p:sp>
        <p:nvSpPr>
          <p:cNvPr id="262146" name="Rectangle 2"/>
          <p:cNvSpPr>
            <a:spLocks noGrp="1" noRot="1" noChangeAspect="1" noChangeArrowheads="1" noTextEdit="1"/>
          </p:cNvSpPr>
          <p:nvPr>
            <p:ph type="sldImg"/>
          </p:nvPr>
        </p:nvSpPr>
        <p:spPr>
          <a:ln/>
        </p:spPr>
      </p:sp>
      <p:sp>
        <p:nvSpPr>
          <p:cNvPr id="2621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2C464D-1A65-421E-9E25-E0B5AB622606}" type="slidenum">
              <a:rPr lang="en-AU"/>
              <a:pPr/>
              <a:t>7</a:t>
            </a:fld>
            <a:endParaRPr lang="en-AU"/>
          </a:p>
        </p:txBody>
      </p:sp>
      <p:sp>
        <p:nvSpPr>
          <p:cNvPr id="312322" name="Rectangle 2"/>
          <p:cNvSpPr>
            <a:spLocks noGrp="1" noRot="1" noChangeAspect="1" noChangeArrowheads="1" noTextEdit="1"/>
          </p:cNvSpPr>
          <p:nvPr>
            <p:ph type="sldImg"/>
          </p:nvPr>
        </p:nvSpPr>
        <p:spPr>
          <a:ln/>
        </p:spPr>
      </p:sp>
      <p:sp>
        <p:nvSpPr>
          <p:cNvPr id="3123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E2CAEC8-C663-49AC-BE50-E6A8519D1705}" type="slidenum">
              <a:rPr lang="en-AU"/>
              <a:pPr/>
              <a:t>8</a:t>
            </a:fld>
            <a:endParaRPr lang="en-AU"/>
          </a:p>
        </p:txBody>
      </p:sp>
      <p:sp>
        <p:nvSpPr>
          <p:cNvPr id="285698" name="Rectangle 2"/>
          <p:cNvSpPr>
            <a:spLocks noGrp="1" noRot="1" noChangeAspect="1" noChangeArrowheads="1" noTextEdit="1"/>
          </p:cNvSpPr>
          <p:nvPr>
            <p:ph type="sldImg"/>
          </p:nvPr>
        </p:nvSpPr>
        <p:spPr>
          <a:xfrm>
            <a:off x="1182688" y="698500"/>
            <a:ext cx="4645025" cy="3482975"/>
          </a:xfrm>
          <a:ln w="12700" cap="flat"/>
        </p:spPr>
      </p:sp>
      <p:sp>
        <p:nvSpPr>
          <p:cNvPr id="285699" name="Rectangle 3"/>
          <p:cNvSpPr>
            <a:spLocks noGrp="1" noChangeArrowheads="1"/>
          </p:cNvSpPr>
          <p:nvPr>
            <p:ph type="body" idx="1"/>
          </p:nvPr>
        </p:nvSpPr>
        <p:spPr>
          <a:xfrm>
            <a:off x="934830" y="4415530"/>
            <a:ext cx="5140742" cy="4183603"/>
          </a:xfrm>
          <a:ln/>
        </p:spPr>
        <p:txBody>
          <a:bodyPr lIns="92059" tIns="46031" rIns="92059" bIns="46031"/>
          <a:lstStyle/>
          <a:p>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5E18A1-D8FA-454C-80FB-C08E69563D93}" type="slidenum">
              <a:rPr lang="en-AU"/>
              <a:pPr/>
              <a:t>9</a:t>
            </a:fld>
            <a:endParaRPr lang="en-AU"/>
          </a:p>
        </p:txBody>
      </p:sp>
      <p:sp>
        <p:nvSpPr>
          <p:cNvPr id="283650" name="Rectangle 2"/>
          <p:cNvSpPr>
            <a:spLocks noGrp="1" noRot="1" noChangeAspect="1" noChangeArrowheads="1" noTextEdit="1"/>
          </p:cNvSpPr>
          <p:nvPr>
            <p:ph type="sldImg"/>
          </p:nvPr>
        </p:nvSpPr>
        <p:spPr>
          <a:xfrm>
            <a:off x="1182688" y="698500"/>
            <a:ext cx="4645025" cy="3482975"/>
          </a:xfrm>
          <a:ln w="12700" cap="flat"/>
        </p:spPr>
      </p:sp>
      <p:sp>
        <p:nvSpPr>
          <p:cNvPr id="283651" name="Rectangle 3"/>
          <p:cNvSpPr>
            <a:spLocks noGrp="1" noChangeArrowheads="1"/>
          </p:cNvSpPr>
          <p:nvPr>
            <p:ph type="body" idx="1"/>
          </p:nvPr>
        </p:nvSpPr>
        <p:spPr>
          <a:xfrm>
            <a:off x="934830" y="4415530"/>
            <a:ext cx="5140742" cy="4183603"/>
          </a:xfrm>
          <a:noFill/>
          <a:ln/>
        </p:spPr>
        <p:txBody>
          <a:bodyPr lIns="92059" tIns="46031" rIns="92059" bIns="46031"/>
          <a:lstStyle/>
          <a:p>
            <a:endParaRPr lang="en-GB">
              <a:cs typeface="Times New Roman" pitchFamily="18" charset="0"/>
            </a:endParaRPr>
          </a:p>
          <a:p>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E2CAEC8-C663-49AC-BE50-E6A8519D1705}" type="slidenum">
              <a:rPr lang="en-AU"/>
              <a:pPr/>
              <a:t>10</a:t>
            </a:fld>
            <a:endParaRPr lang="en-AU"/>
          </a:p>
        </p:txBody>
      </p:sp>
      <p:sp>
        <p:nvSpPr>
          <p:cNvPr id="285698" name="Rectangle 2"/>
          <p:cNvSpPr>
            <a:spLocks noGrp="1" noRot="1" noChangeAspect="1" noChangeArrowheads="1" noTextEdit="1"/>
          </p:cNvSpPr>
          <p:nvPr>
            <p:ph type="sldImg"/>
          </p:nvPr>
        </p:nvSpPr>
        <p:spPr>
          <a:xfrm>
            <a:off x="1182688" y="698500"/>
            <a:ext cx="4645025" cy="3482975"/>
          </a:xfrm>
          <a:ln w="12700" cap="flat"/>
        </p:spPr>
      </p:sp>
      <p:sp>
        <p:nvSpPr>
          <p:cNvPr id="285699" name="Rectangle 3"/>
          <p:cNvSpPr>
            <a:spLocks noGrp="1" noChangeArrowheads="1"/>
          </p:cNvSpPr>
          <p:nvPr>
            <p:ph type="body" idx="1"/>
          </p:nvPr>
        </p:nvSpPr>
        <p:spPr>
          <a:xfrm>
            <a:off x="934830" y="4415530"/>
            <a:ext cx="5140742" cy="4183603"/>
          </a:xfrm>
          <a:ln/>
        </p:spPr>
        <p:txBody>
          <a:bodyPr lIns="92059" tIns="46031" rIns="92059" bIns="46031"/>
          <a:lstStyle/>
          <a:p>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B29D1A-4F19-4B48-AB8E-29F4D7E547A8}" type="slidenum">
              <a:rPr lang="en-AU"/>
              <a:pPr/>
              <a:t>11</a:t>
            </a:fld>
            <a:endParaRPr lang="en-AU"/>
          </a:p>
        </p:txBody>
      </p:sp>
      <p:sp>
        <p:nvSpPr>
          <p:cNvPr id="287746" name="Rectangle 2"/>
          <p:cNvSpPr>
            <a:spLocks noGrp="1" noRot="1" noChangeAspect="1" noChangeArrowheads="1" noTextEdit="1"/>
          </p:cNvSpPr>
          <p:nvPr>
            <p:ph type="sldImg"/>
          </p:nvPr>
        </p:nvSpPr>
        <p:spPr>
          <a:xfrm>
            <a:off x="1182688" y="698500"/>
            <a:ext cx="4645025" cy="3482975"/>
          </a:xfrm>
          <a:ln w="12700" cap="flat"/>
        </p:spPr>
      </p:sp>
      <p:sp>
        <p:nvSpPr>
          <p:cNvPr id="287747" name="Rectangle 3"/>
          <p:cNvSpPr>
            <a:spLocks noGrp="1" noChangeArrowheads="1"/>
          </p:cNvSpPr>
          <p:nvPr>
            <p:ph type="body" idx="1"/>
          </p:nvPr>
        </p:nvSpPr>
        <p:spPr>
          <a:xfrm>
            <a:off x="934830" y="4415530"/>
            <a:ext cx="5140742" cy="4183603"/>
          </a:xfrm>
          <a:ln/>
        </p:spPr>
        <p:txBody>
          <a:bodyPr lIns="92059" tIns="46031" rIns="92059" bIns="46031"/>
          <a:lstStyle/>
          <a:p>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6">
              <a:defRPr/>
            </a:pPr>
            <a:r>
              <a:rPr lang="en-CA" b="1" dirty="0" smtClean="0"/>
              <a:t>A schematic representation of the respiratory tract. The two inset show details of the alveolus and of the </a:t>
            </a:r>
            <a:r>
              <a:rPr lang="en-CA" b="1" dirty="0" err="1" smtClean="0"/>
              <a:t>muco-ciliary</a:t>
            </a:r>
            <a:r>
              <a:rPr lang="en-CA" b="1" dirty="0" smtClean="0"/>
              <a:t> clearance. The colours from brown to pink show the particle size distribution in the respiratory tract </a:t>
            </a:r>
            <a:r>
              <a:rPr lang="en-CA" dirty="0" smtClean="0"/>
              <a:t/>
            </a:r>
            <a:br>
              <a:rPr lang="en-CA" dirty="0" smtClean="0"/>
            </a:br>
            <a:r>
              <a:rPr lang="en-CA" dirty="0" smtClean="0"/>
              <a:t>(</a:t>
            </a:r>
            <a:r>
              <a:rPr lang="en-CA" dirty="0" err="1" smtClean="0"/>
              <a:t>Plumlee</a:t>
            </a:r>
            <a:r>
              <a:rPr lang="en-CA" dirty="0" smtClean="0"/>
              <a:t> and Ziegler, 2006).</a:t>
            </a:r>
          </a:p>
          <a:p>
            <a:endParaRPr lang="en-CA" dirty="0"/>
          </a:p>
        </p:txBody>
      </p:sp>
      <p:sp>
        <p:nvSpPr>
          <p:cNvPr id="4" name="Slide Number Placeholder 3"/>
          <p:cNvSpPr>
            <a:spLocks noGrp="1"/>
          </p:cNvSpPr>
          <p:nvPr>
            <p:ph type="sldNum" sz="quarter" idx="10"/>
          </p:nvPr>
        </p:nvSpPr>
        <p:spPr/>
        <p:txBody>
          <a:bodyPr/>
          <a:lstStyle/>
          <a:p>
            <a:pPr>
              <a:defRPr/>
            </a:pPr>
            <a:fld id="{691CC72A-C2B3-434D-8E2A-2C41F092C7B5}" type="slidenum">
              <a:rPr lang="en-US" smtClean="0"/>
              <a:pPr>
                <a:defRPr/>
              </a:pPr>
              <a:t>15</a:t>
            </a:fld>
            <a:endParaRPr lang="en-US"/>
          </a:p>
        </p:txBody>
      </p:sp>
    </p:spTree>
    <p:extLst>
      <p:ext uri="{BB962C8B-B14F-4D97-AF65-F5344CB8AC3E}">
        <p14:creationId xmlns:p14="http://schemas.microsoft.com/office/powerpoint/2010/main" val="36035128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4CB4D8F-42EC-457C-9FA6-752C58B4184D}" type="slidenum">
              <a:rPr lang="en-AU"/>
              <a:pPr/>
              <a:t>18</a:t>
            </a:fld>
            <a:endParaRPr lang="en-AU"/>
          </a:p>
        </p:txBody>
      </p:sp>
      <p:sp>
        <p:nvSpPr>
          <p:cNvPr id="208898" name="Rectangle 2"/>
          <p:cNvSpPr>
            <a:spLocks noGrp="1" noRot="1" noChangeAspect="1" noChangeArrowheads="1" noTextEdit="1"/>
          </p:cNvSpPr>
          <p:nvPr>
            <p:ph type="sldImg"/>
          </p:nvPr>
        </p:nvSpPr>
        <p:spPr>
          <a:ln/>
        </p:spPr>
      </p:sp>
      <p:sp>
        <p:nvSpPr>
          <p:cNvPr id="208899" name="Rectangle 3"/>
          <p:cNvSpPr>
            <a:spLocks noGrp="1" noChangeArrowheads="1"/>
          </p:cNvSpPr>
          <p:nvPr>
            <p:ph type="body" idx="1"/>
          </p:nvPr>
        </p:nvSpPr>
        <p:spPr/>
        <p:txBody>
          <a:bodyPr/>
          <a:lstStyle/>
          <a:p>
            <a:endParaRPr lang="en-A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FAC11B-C22B-43C4-B76A-C092D6BF501D}" type="slidenum">
              <a:rPr lang="en-AU"/>
              <a:pPr/>
              <a:t>19</a:t>
            </a:fld>
            <a:endParaRPr lang="en-AU"/>
          </a:p>
        </p:txBody>
      </p:sp>
      <p:sp>
        <p:nvSpPr>
          <p:cNvPr id="152578" name="Rectangle 2"/>
          <p:cNvSpPr>
            <a:spLocks noGrp="1" noRot="1" noChangeAspect="1" noChangeArrowheads="1" noTextEdit="1"/>
          </p:cNvSpPr>
          <p:nvPr>
            <p:ph type="sldImg"/>
          </p:nvPr>
        </p:nvSpPr>
        <p:spPr>
          <a:ln/>
        </p:spPr>
      </p:sp>
      <p:sp>
        <p:nvSpPr>
          <p:cNvPr id="1525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51B7B3-EB2E-4BC6-BB67-EF1275338E98}" type="slidenum">
              <a:rPr lang="en-AU"/>
              <a:pPr/>
              <a:t>21</a:t>
            </a:fld>
            <a:endParaRPr lang="en-AU"/>
          </a:p>
        </p:txBody>
      </p:sp>
      <p:sp>
        <p:nvSpPr>
          <p:cNvPr id="311298" name="Rectangle 2"/>
          <p:cNvSpPr>
            <a:spLocks noGrp="1" noRot="1" noChangeAspect="1" noChangeArrowheads="1" noTextEdit="1"/>
          </p:cNvSpPr>
          <p:nvPr>
            <p:ph type="sldImg"/>
          </p:nvPr>
        </p:nvSpPr>
        <p:spPr>
          <a:ln/>
        </p:spPr>
      </p:sp>
      <p:sp>
        <p:nvSpPr>
          <p:cNvPr id="3112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lvl1pPr defTabSz="891537">
              <a:defRPr sz="2300">
                <a:solidFill>
                  <a:schemeClr val="tx1"/>
                </a:solidFill>
                <a:latin typeface="MetaBold" pitchFamily="2" charset="0"/>
              </a:defRPr>
            </a:lvl1pPr>
            <a:lvl2pPr marL="698893" indent="-268805" defTabSz="891537">
              <a:defRPr sz="2300">
                <a:solidFill>
                  <a:schemeClr val="tx1"/>
                </a:solidFill>
                <a:latin typeface="MetaBold" pitchFamily="2" charset="0"/>
              </a:defRPr>
            </a:lvl2pPr>
            <a:lvl3pPr marL="1075220" indent="-215044" defTabSz="891537">
              <a:defRPr sz="2300">
                <a:solidFill>
                  <a:schemeClr val="tx1"/>
                </a:solidFill>
                <a:latin typeface="MetaBold" pitchFamily="2" charset="0"/>
              </a:defRPr>
            </a:lvl3pPr>
            <a:lvl4pPr marL="1505308" indent="-215044" defTabSz="891537">
              <a:defRPr sz="2300">
                <a:solidFill>
                  <a:schemeClr val="tx1"/>
                </a:solidFill>
                <a:latin typeface="MetaBold" pitchFamily="2" charset="0"/>
              </a:defRPr>
            </a:lvl4pPr>
            <a:lvl5pPr marL="1935396" indent="-215044" defTabSz="891537">
              <a:defRPr sz="2300">
                <a:solidFill>
                  <a:schemeClr val="tx1"/>
                </a:solidFill>
                <a:latin typeface="MetaBold" pitchFamily="2" charset="0"/>
              </a:defRPr>
            </a:lvl5pPr>
            <a:lvl6pPr marL="2365484" indent="-215044" defTabSz="891537" eaLnBrk="0" fontAlgn="base" hangingPunct="0">
              <a:spcBef>
                <a:spcPct val="0"/>
              </a:spcBef>
              <a:spcAft>
                <a:spcPct val="0"/>
              </a:spcAft>
              <a:defRPr sz="2300">
                <a:solidFill>
                  <a:schemeClr val="tx1"/>
                </a:solidFill>
                <a:latin typeface="MetaBold" pitchFamily="2" charset="0"/>
              </a:defRPr>
            </a:lvl6pPr>
            <a:lvl7pPr marL="2795572" indent="-215044" defTabSz="891537" eaLnBrk="0" fontAlgn="base" hangingPunct="0">
              <a:spcBef>
                <a:spcPct val="0"/>
              </a:spcBef>
              <a:spcAft>
                <a:spcPct val="0"/>
              </a:spcAft>
              <a:defRPr sz="2300">
                <a:solidFill>
                  <a:schemeClr val="tx1"/>
                </a:solidFill>
                <a:latin typeface="MetaBold" pitchFamily="2" charset="0"/>
              </a:defRPr>
            </a:lvl7pPr>
            <a:lvl8pPr marL="3225660" indent="-215044" defTabSz="891537" eaLnBrk="0" fontAlgn="base" hangingPunct="0">
              <a:spcBef>
                <a:spcPct val="0"/>
              </a:spcBef>
              <a:spcAft>
                <a:spcPct val="0"/>
              </a:spcAft>
              <a:defRPr sz="2300">
                <a:solidFill>
                  <a:schemeClr val="tx1"/>
                </a:solidFill>
                <a:latin typeface="MetaBold" pitchFamily="2" charset="0"/>
              </a:defRPr>
            </a:lvl8pPr>
            <a:lvl9pPr marL="3655748" indent="-215044" defTabSz="891537" eaLnBrk="0" fontAlgn="base" hangingPunct="0">
              <a:spcBef>
                <a:spcPct val="0"/>
              </a:spcBef>
              <a:spcAft>
                <a:spcPct val="0"/>
              </a:spcAft>
              <a:defRPr sz="2300">
                <a:solidFill>
                  <a:schemeClr val="tx1"/>
                </a:solidFill>
                <a:latin typeface="MetaBold" pitchFamily="2" charset="0"/>
              </a:defRPr>
            </a:lvl9pPr>
          </a:lstStyle>
          <a:p>
            <a:fld id="{D588A0C3-D40B-4665-A8B0-EF0E60825F0D}" type="slidenum">
              <a:rPr lang="en-AU" sz="1100">
                <a:latin typeface="Times" pitchFamily="18" charset="0"/>
              </a:rPr>
              <a:pPr/>
              <a:t>22</a:t>
            </a:fld>
            <a:endParaRPr lang="en-AU" sz="1100">
              <a:latin typeface="Times" pitchFamily="18" charset="0"/>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p:spPr>
        <p:txBody>
          <a:bodyPr/>
          <a:lstStyle/>
          <a:p>
            <a:pPr eaLnBrk="1" hangingPunct="1"/>
            <a:endParaRPr lang="en-AU"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7323C80-366A-466C-9B68-F08834DDDE62}" type="slidenum">
              <a:rPr lang="en-AU"/>
              <a:pPr/>
              <a:t>23</a:t>
            </a:fld>
            <a:endParaRPr lang="en-AU"/>
          </a:p>
        </p:txBody>
      </p:sp>
      <p:sp>
        <p:nvSpPr>
          <p:cNvPr id="322562" name="Rectangle 2"/>
          <p:cNvSpPr>
            <a:spLocks noGrp="1" noRot="1" noChangeAspect="1" noChangeArrowheads="1" noTextEdit="1"/>
          </p:cNvSpPr>
          <p:nvPr>
            <p:ph type="sldImg"/>
          </p:nvPr>
        </p:nvSpPr>
        <p:spPr>
          <a:xfrm>
            <a:off x="1182688" y="698500"/>
            <a:ext cx="4645025" cy="3482975"/>
          </a:xfrm>
          <a:ln w="12700" cap="flat"/>
        </p:spPr>
      </p:sp>
      <p:sp>
        <p:nvSpPr>
          <p:cNvPr id="322563" name="Rectangle 3"/>
          <p:cNvSpPr>
            <a:spLocks noGrp="1" noChangeArrowheads="1"/>
          </p:cNvSpPr>
          <p:nvPr>
            <p:ph type="body" idx="1"/>
          </p:nvPr>
        </p:nvSpPr>
        <p:spPr>
          <a:xfrm>
            <a:off x="934830" y="4415530"/>
            <a:ext cx="5140742" cy="4183603"/>
          </a:xfrm>
          <a:noFill/>
          <a:ln/>
        </p:spPr>
        <p:txBody>
          <a:bodyPr lIns="92059" tIns="46031" rIns="92059" bIns="46031"/>
          <a:lstStyle/>
          <a:p>
            <a:endParaRPr lang="en-GB">
              <a:cs typeface="Times New Roman" pitchFamily="18" charset="0"/>
            </a:endParaRPr>
          </a:p>
          <a:p>
            <a:endParaRPr lang="en-GB"/>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7323C80-366A-466C-9B68-F08834DDDE62}" type="slidenum">
              <a:rPr lang="en-AU"/>
              <a:pPr/>
              <a:t>24</a:t>
            </a:fld>
            <a:endParaRPr lang="en-AU"/>
          </a:p>
        </p:txBody>
      </p:sp>
      <p:sp>
        <p:nvSpPr>
          <p:cNvPr id="322562" name="Rectangle 2"/>
          <p:cNvSpPr>
            <a:spLocks noGrp="1" noRot="1" noChangeAspect="1" noChangeArrowheads="1" noTextEdit="1"/>
          </p:cNvSpPr>
          <p:nvPr>
            <p:ph type="sldImg"/>
          </p:nvPr>
        </p:nvSpPr>
        <p:spPr>
          <a:xfrm>
            <a:off x="1182688" y="698500"/>
            <a:ext cx="4645025" cy="3482975"/>
          </a:xfrm>
          <a:ln w="12700" cap="flat"/>
        </p:spPr>
      </p:sp>
      <p:sp>
        <p:nvSpPr>
          <p:cNvPr id="322563" name="Rectangle 3"/>
          <p:cNvSpPr>
            <a:spLocks noGrp="1" noChangeArrowheads="1"/>
          </p:cNvSpPr>
          <p:nvPr>
            <p:ph type="body" idx="1"/>
          </p:nvPr>
        </p:nvSpPr>
        <p:spPr>
          <a:xfrm>
            <a:off x="934830" y="4415530"/>
            <a:ext cx="5140742" cy="4183603"/>
          </a:xfrm>
          <a:noFill/>
          <a:ln/>
        </p:spPr>
        <p:txBody>
          <a:bodyPr lIns="92059" tIns="46031" rIns="92059" bIns="46031"/>
          <a:lstStyle/>
          <a:p>
            <a:endParaRPr lang="en-GB">
              <a:cs typeface="Times New Roman" pitchFamily="18" charset="0"/>
            </a:endParaRPr>
          </a:p>
          <a:p>
            <a:endParaRPr lang="en-GB"/>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C7825C4-D70C-4C6F-948F-7B90A27D0B30}" type="slidenum">
              <a:rPr lang="en-AU"/>
              <a:pPr/>
              <a:t>31</a:t>
            </a:fld>
            <a:endParaRPr lang="en-AU"/>
          </a:p>
        </p:txBody>
      </p:sp>
      <p:sp>
        <p:nvSpPr>
          <p:cNvPr id="304130" name="Rectangle 2"/>
          <p:cNvSpPr>
            <a:spLocks noGrp="1" noRot="1" noChangeAspect="1" noChangeArrowheads="1" noTextEdit="1"/>
          </p:cNvSpPr>
          <p:nvPr>
            <p:ph type="sldImg"/>
          </p:nvPr>
        </p:nvSpPr>
        <p:spPr>
          <a:ln/>
        </p:spPr>
      </p:sp>
      <p:sp>
        <p:nvSpPr>
          <p:cNvPr id="304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lvl1pPr defTabSz="891537">
              <a:defRPr sz="2300">
                <a:solidFill>
                  <a:schemeClr val="tx1"/>
                </a:solidFill>
                <a:latin typeface="MetaBold" pitchFamily="2" charset="0"/>
              </a:defRPr>
            </a:lvl1pPr>
            <a:lvl2pPr marL="698893" indent="-268805" defTabSz="891537">
              <a:defRPr sz="2300">
                <a:solidFill>
                  <a:schemeClr val="tx1"/>
                </a:solidFill>
                <a:latin typeface="MetaBold" pitchFamily="2" charset="0"/>
              </a:defRPr>
            </a:lvl2pPr>
            <a:lvl3pPr marL="1075220" indent="-215044" defTabSz="891537">
              <a:defRPr sz="2300">
                <a:solidFill>
                  <a:schemeClr val="tx1"/>
                </a:solidFill>
                <a:latin typeface="MetaBold" pitchFamily="2" charset="0"/>
              </a:defRPr>
            </a:lvl3pPr>
            <a:lvl4pPr marL="1505308" indent="-215044" defTabSz="891537">
              <a:defRPr sz="2300">
                <a:solidFill>
                  <a:schemeClr val="tx1"/>
                </a:solidFill>
                <a:latin typeface="MetaBold" pitchFamily="2" charset="0"/>
              </a:defRPr>
            </a:lvl4pPr>
            <a:lvl5pPr marL="1935396" indent="-215044" defTabSz="891537">
              <a:defRPr sz="2300">
                <a:solidFill>
                  <a:schemeClr val="tx1"/>
                </a:solidFill>
                <a:latin typeface="MetaBold" pitchFamily="2" charset="0"/>
              </a:defRPr>
            </a:lvl5pPr>
            <a:lvl6pPr marL="2365484" indent="-215044" defTabSz="891537" eaLnBrk="0" fontAlgn="base" hangingPunct="0">
              <a:spcBef>
                <a:spcPct val="0"/>
              </a:spcBef>
              <a:spcAft>
                <a:spcPct val="0"/>
              </a:spcAft>
              <a:defRPr sz="2300">
                <a:solidFill>
                  <a:schemeClr val="tx1"/>
                </a:solidFill>
                <a:latin typeface="MetaBold" pitchFamily="2" charset="0"/>
              </a:defRPr>
            </a:lvl6pPr>
            <a:lvl7pPr marL="2795572" indent="-215044" defTabSz="891537" eaLnBrk="0" fontAlgn="base" hangingPunct="0">
              <a:spcBef>
                <a:spcPct val="0"/>
              </a:spcBef>
              <a:spcAft>
                <a:spcPct val="0"/>
              </a:spcAft>
              <a:defRPr sz="2300">
                <a:solidFill>
                  <a:schemeClr val="tx1"/>
                </a:solidFill>
                <a:latin typeface="MetaBold" pitchFamily="2" charset="0"/>
              </a:defRPr>
            </a:lvl7pPr>
            <a:lvl8pPr marL="3225660" indent="-215044" defTabSz="891537" eaLnBrk="0" fontAlgn="base" hangingPunct="0">
              <a:spcBef>
                <a:spcPct val="0"/>
              </a:spcBef>
              <a:spcAft>
                <a:spcPct val="0"/>
              </a:spcAft>
              <a:defRPr sz="2300">
                <a:solidFill>
                  <a:schemeClr val="tx1"/>
                </a:solidFill>
                <a:latin typeface="MetaBold" pitchFamily="2" charset="0"/>
              </a:defRPr>
            </a:lvl8pPr>
            <a:lvl9pPr marL="3655748" indent="-215044" defTabSz="891537" eaLnBrk="0" fontAlgn="base" hangingPunct="0">
              <a:spcBef>
                <a:spcPct val="0"/>
              </a:spcBef>
              <a:spcAft>
                <a:spcPct val="0"/>
              </a:spcAft>
              <a:defRPr sz="2300">
                <a:solidFill>
                  <a:schemeClr val="tx1"/>
                </a:solidFill>
                <a:latin typeface="MetaBold" pitchFamily="2" charset="0"/>
              </a:defRPr>
            </a:lvl9pPr>
          </a:lstStyle>
          <a:p>
            <a:fld id="{430CB79C-811B-488F-A5BA-A7D8508E7723}" type="slidenum">
              <a:rPr lang="en-AU" sz="1100">
                <a:latin typeface="Times" pitchFamily="18" charset="0"/>
              </a:rPr>
              <a:pPr/>
              <a:t>32</a:t>
            </a:fld>
            <a:endParaRPr lang="en-AU" sz="1100">
              <a:latin typeface="Times" pitchFamily="18" charset="0"/>
            </a:endParaRPr>
          </a:p>
        </p:txBody>
      </p:sp>
      <p:sp>
        <p:nvSpPr>
          <p:cNvPr id="36867" name="Rectangle 2"/>
          <p:cNvSpPr>
            <a:spLocks noGrp="1" noRot="1" noChangeAspect="1" noChangeArrowheads="1" noTextEdit="1"/>
          </p:cNvSpPr>
          <p:nvPr>
            <p:ph type="sldImg"/>
          </p:nvPr>
        </p:nvSpPr>
        <p:spPr>
          <a:xfrm>
            <a:off x="1184275" y="700088"/>
            <a:ext cx="4641850" cy="3481387"/>
          </a:xfrm>
          <a:ln w="12700" cap="flat"/>
        </p:spPr>
      </p:sp>
      <p:sp>
        <p:nvSpPr>
          <p:cNvPr id="36868" name="Rectangle 3"/>
          <p:cNvSpPr>
            <a:spLocks noGrp="1" noChangeArrowheads="1"/>
          </p:cNvSpPr>
          <p:nvPr>
            <p:ph type="body" idx="1"/>
          </p:nvPr>
        </p:nvSpPr>
        <p:spPr>
          <a:xfrm>
            <a:off x="934302" y="4415322"/>
            <a:ext cx="5141796" cy="4184605"/>
          </a:xfrm>
          <a:noFill/>
        </p:spPr>
        <p:txBody>
          <a:bodyPr lIns="89759" tIns="44880" rIns="89759" bIns="44880"/>
          <a:lstStyle/>
          <a:p>
            <a:pPr eaLnBrk="1" hangingPunct="1"/>
            <a:r>
              <a:rPr lang="en-GB" smtClean="0"/>
              <a:t>Lung function tests were carried out, though </a:t>
            </a:r>
            <a:r>
              <a:rPr lang="en-GB" b="1" smtClean="0"/>
              <a:t>80% of the quarry workers tested were either current smokers or had smoked previously.</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3902075"/>
            <a:ext cx="3400425" cy="2949575"/>
            <a:chOff x="0" y="2458"/>
            <a:chExt cx="2142" cy="1858"/>
          </a:xfrm>
        </p:grpSpPr>
        <p:sp>
          <p:nvSpPr>
            <p:cNvPr id="5" name="Freeform 3"/>
            <p:cNvSpPr>
              <a:spLocks/>
            </p:cNvSpPr>
            <p:nvPr/>
          </p:nvSpPr>
          <p:spPr bwMode="ltGray">
            <a:xfrm>
              <a:off x="0" y="2508"/>
              <a:ext cx="2142" cy="1804"/>
            </a:xfrm>
            <a:custGeom>
              <a:avLst/>
              <a:gdLst/>
              <a:ahLst/>
              <a:cxnLst>
                <a:cxn ang="0">
                  <a:pos x="329" y="66"/>
                </a:cxn>
                <a:cxn ang="0">
                  <a:pos x="161" y="30"/>
                </a:cxn>
                <a:cxn ang="0">
                  <a:pos x="0" y="0"/>
                </a:cxn>
                <a:cxn ang="0">
                  <a:pos x="0" y="12"/>
                </a:cxn>
                <a:cxn ang="0">
                  <a:pos x="161" y="42"/>
                </a:cxn>
                <a:cxn ang="0">
                  <a:pos x="323" y="78"/>
                </a:cxn>
                <a:cxn ang="0">
                  <a:pos x="556" y="150"/>
                </a:cxn>
                <a:cxn ang="0">
                  <a:pos x="777" y="245"/>
                </a:cxn>
                <a:cxn ang="0">
                  <a:pos x="993" y="365"/>
                </a:cxn>
                <a:cxn ang="0">
                  <a:pos x="1196" y="503"/>
                </a:cxn>
                <a:cxn ang="0">
                  <a:pos x="1381" y="653"/>
                </a:cxn>
                <a:cxn ang="0">
                  <a:pos x="1555" y="827"/>
                </a:cxn>
                <a:cxn ang="0">
                  <a:pos x="1710" y="1019"/>
                </a:cxn>
                <a:cxn ang="0">
                  <a:pos x="1854" y="1229"/>
                </a:cxn>
                <a:cxn ang="0">
                  <a:pos x="1937" y="1366"/>
                </a:cxn>
                <a:cxn ang="0">
                  <a:pos x="2009" y="1510"/>
                </a:cxn>
                <a:cxn ang="0">
                  <a:pos x="2069" y="1654"/>
                </a:cxn>
                <a:cxn ang="0">
                  <a:pos x="2123" y="1804"/>
                </a:cxn>
                <a:cxn ang="0">
                  <a:pos x="2135" y="1804"/>
                </a:cxn>
                <a:cxn ang="0">
                  <a:pos x="2081" y="1654"/>
                </a:cxn>
                <a:cxn ang="0">
                  <a:pos x="2021" y="1510"/>
                </a:cxn>
                <a:cxn ang="0">
                  <a:pos x="1949" y="1366"/>
                </a:cxn>
                <a:cxn ang="0">
                  <a:pos x="1866" y="1223"/>
                </a:cxn>
                <a:cxn ang="0">
                  <a:pos x="1722" y="1013"/>
                </a:cxn>
                <a:cxn ang="0">
                  <a:pos x="1561" y="821"/>
                </a:cxn>
                <a:cxn ang="0">
                  <a:pos x="1387" y="647"/>
                </a:cxn>
                <a:cxn ang="0">
                  <a:pos x="1202" y="491"/>
                </a:cxn>
                <a:cxn ang="0">
                  <a:pos x="999" y="353"/>
                </a:cxn>
                <a:cxn ang="0">
                  <a:pos x="783" y="239"/>
                </a:cxn>
                <a:cxn ang="0">
                  <a:pos x="562" y="138"/>
                </a:cxn>
                <a:cxn ang="0">
                  <a:pos x="329" y="66"/>
                </a:cxn>
                <a:cxn ang="0">
                  <a:pos x="329" y="66"/>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eaLnBrk="0" hangingPunct="0">
                <a:defRPr/>
              </a:pPr>
              <a:endParaRPr lang="en-AU"/>
            </a:p>
          </p:txBody>
        </p:sp>
        <p:sp>
          <p:nvSpPr>
            <p:cNvPr id="6" name="Freeform 4"/>
            <p:cNvSpPr>
              <a:spLocks/>
            </p:cNvSpPr>
            <p:nvPr/>
          </p:nvSpPr>
          <p:spPr bwMode="hidden">
            <a:xfrm>
              <a:off x="0" y="2458"/>
              <a:ext cx="1854" cy="1858"/>
            </a:xfrm>
            <a:custGeom>
              <a:avLst/>
              <a:gdLst/>
              <a:ahLst/>
              <a:cxnLst>
                <a:cxn ang="0">
                  <a:pos x="1854" y="1858"/>
                </a:cxn>
                <a:cxn ang="0">
                  <a:pos x="0" y="1858"/>
                </a:cxn>
                <a:cxn ang="0">
                  <a:pos x="0" y="0"/>
                </a:cxn>
                <a:cxn ang="0">
                  <a:pos x="1854" y="1858"/>
                </a:cxn>
                <a:cxn ang="0">
                  <a:pos x="1854" y="1858"/>
                </a:cxn>
              </a:cxnLst>
              <a:rect l="0" t="0" r="r" b="b"/>
              <a:pathLst>
                <a:path w="1854" h="1858">
                  <a:moveTo>
                    <a:pt x="1854" y="1858"/>
                  </a:moveTo>
                  <a:lnTo>
                    <a:pt x="0" y="1858"/>
                  </a:lnTo>
                  <a:lnTo>
                    <a:pt x="0" y="0"/>
                  </a:lnTo>
                  <a:lnTo>
                    <a:pt x="1854" y="1858"/>
                  </a:lnTo>
                  <a:lnTo>
                    <a:pt x="1854" y="1858"/>
                  </a:lnTo>
                  <a:close/>
                </a:path>
              </a:pathLst>
            </a:custGeom>
            <a:gradFill rotWithShape="0">
              <a:gsLst>
                <a:gs pos="0">
                  <a:schemeClr val="bg2"/>
                </a:gs>
                <a:gs pos="50000">
                  <a:schemeClr val="bg1"/>
                </a:gs>
                <a:gs pos="100000">
                  <a:schemeClr val="bg2"/>
                </a:gs>
              </a:gsLst>
              <a:lin ang="18900000" scaled="1"/>
            </a:gradFill>
            <a:ln w="9525">
              <a:noFill/>
              <a:round/>
              <a:headEnd/>
              <a:tailEnd/>
            </a:ln>
          </p:spPr>
          <p:txBody>
            <a:bodyPr/>
            <a:lstStyle/>
            <a:p>
              <a:pPr eaLnBrk="0" hangingPunct="0">
                <a:defRPr/>
              </a:pPr>
              <a:endParaRPr lang="en-AU"/>
            </a:p>
          </p:txBody>
        </p:sp>
        <p:sp>
          <p:nvSpPr>
            <p:cNvPr id="7" name="Freeform 5"/>
            <p:cNvSpPr>
              <a:spLocks/>
            </p:cNvSpPr>
            <p:nvPr/>
          </p:nvSpPr>
          <p:spPr bwMode="ltGray">
            <a:xfrm>
              <a:off x="0" y="2735"/>
              <a:ext cx="1745" cy="1577"/>
            </a:xfrm>
            <a:custGeom>
              <a:avLst/>
              <a:gdLst/>
              <a:ahLst/>
              <a:cxnLst>
                <a:cxn ang="0">
                  <a:pos x="1640" y="1377"/>
                </a:cxn>
                <a:cxn ang="0">
                  <a:pos x="1692" y="1479"/>
                </a:cxn>
                <a:cxn ang="0">
                  <a:pos x="1732" y="1577"/>
                </a:cxn>
                <a:cxn ang="0">
                  <a:pos x="1745" y="1577"/>
                </a:cxn>
                <a:cxn ang="0">
                  <a:pos x="1703" y="1469"/>
                </a:cxn>
                <a:cxn ang="0">
                  <a:pos x="1649" y="1367"/>
                </a:cxn>
                <a:cxn ang="0">
                  <a:pos x="1535" y="1157"/>
                </a:cxn>
                <a:cxn ang="0">
                  <a:pos x="1395" y="951"/>
                </a:cxn>
                <a:cxn ang="0">
                  <a:pos x="1236" y="756"/>
                </a:cxn>
                <a:cxn ang="0">
                  <a:pos x="1061" y="582"/>
                </a:cxn>
                <a:cxn ang="0">
                  <a:pos x="876" y="426"/>
                </a:cxn>
                <a:cxn ang="0">
                  <a:pos x="672" y="294"/>
                </a:cxn>
                <a:cxn ang="0">
                  <a:pos x="455" y="174"/>
                </a:cxn>
                <a:cxn ang="0">
                  <a:pos x="234" y="78"/>
                </a:cxn>
                <a:cxn ang="0">
                  <a:pos x="0" y="0"/>
                </a:cxn>
                <a:cxn ang="0">
                  <a:pos x="0" y="12"/>
                </a:cxn>
                <a:cxn ang="0">
                  <a:pos x="222" y="89"/>
                </a:cxn>
                <a:cxn ang="0">
                  <a:pos x="446" y="185"/>
                </a:cxn>
                <a:cxn ang="0">
                  <a:pos x="662" y="305"/>
                </a:cxn>
                <a:cxn ang="0">
                  <a:pos x="866" y="437"/>
                </a:cxn>
                <a:cxn ang="0">
                  <a:pos x="1052" y="593"/>
                </a:cxn>
                <a:cxn ang="0">
                  <a:pos x="1226" y="767"/>
                </a:cxn>
                <a:cxn ang="0">
                  <a:pos x="1385" y="960"/>
                </a:cxn>
                <a:cxn ang="0">
                  <a:pos x="1526" y="1167"/>
                </a:cxn>
                <a:cxn ang="0">
                  <a:pos x="1640" y="1377"/>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eaLnBrk="0" hangingPunct="0">
                <a:defRPr/>
              </a:pPr>
              <a:endParaRPr lang="en-AU"/>
            </a:p>
          </p:txBody>
        </p:sp>
        <p:sp>
          <p:nvSpPr>
            <p:cNvPr id="8" name="Freeform 6"/>
            <p:cNvSpPr>
              <a:spLocks/>
            </p:cNvSpPr>
            <p:nvPr/>
          </p:nvSpPr>
          <p:spPr bwMode="ltGray">
            <a:xfrm>
              <a:off x="0" y="2544"/>
              <a:ext cx="1745" cy="1768"/>
            </a:xfrm>
            <a:custGeom>
              <a:avLst/>
              <a:gdLst/>
              <a:ahLst/>
              <a:cxnLst>
                <a:cxn ang="0">
                  <a:pos x="0" y="0"/>
                </a:cxn>
                <a:cxn ang="0">
                  <a:pos x="0" y="12"/>
                </a:cxn>
                <a:cxn ang="0">
                  <a:pos x="210" y="88"/>
                </a:cxn>
                <a:cxn ang="0">
                  <a:pos x="426" y="190"/>
                </a:cxn>
                <a:cxn ang="0">
                  <a:pos x="630" y="304"/>
                </a:cxn>
                <a:cxn ang="0">
                  <a:pos x="818" y="442"/>
                </a:cxn>
                <a:cxn ang="0">
                  <a:pos x="998" y="592"/>
                </a:cxn>
                <a:cxn ang="0">
                  <a:pos x="1164" y="766"/>
                </a:cxn>
                <a:cxn ang="0">
                  <a:pos x="1310" y="942"/>
                </a:cxn>
                <a:cxn ang="0">
                  <a:pos x="1454" y="1146"/>
                </a:cxn>
                <a:cxn ang="0">
                  <a:pos x="1536" y="1298"/>
                </a:cxn>
                <a:cxn ang="0">
                  <a:pos x="1614" y="1456"/>
                </a:cxn>
                <a:cxn ang="0">
                  <a:pos x="1682" y="1616"/>
                </a:cxn>
                <a:cxn ang="0">
                  <a:pos x="1733" y="1768"/>
                </a:cxn>
                <a:cxn ang="0">
                  <a:pos x="1745" y="1768"/>
                </a:cxn>
                <a:cxn ang="0">
                  <a:pos x="1691" y="1606"/>
                </a:cxn>
                <a:cxn ang="0">
                  <a:pos x="1623" y="1445"/>
                </a:cxn>
                <a:cxn ang="0">
                  <a:pos x="1547" y="1288"/>
                </a:cxn>
                <a:cxn ang="0">
                  <a:pos x="1463" y="1136"/>
                </a:cxn>
                <a:cxn ang="0">
                  <a:pos x="1320" y="932"/>
                </a:cxn>
                <a:cxn ang="0">
                  <a:pos x="1173" y="755"/>
                </a:cxn>
                <a:cxn ang="0">
                  <a:pos x="1008" y="581"/>
                </a:cxn>
                <a:cxn ang="0">
                  <a:pos x="827" y="431"/>
                </a:cxn>
                <a:cxn ang="0">
                  <a:pos x="642" y="293"/>
                </a:cxn>
                <a:cxn ang="0">
                  <a:pos x="437" y="179"/>
                </a:cxn>
                <a:cxn ang="0">
                  <a:pos x="222" y="78"/>
                </a:cxn>
                <a:cxn ang="0">
                  <a:pos x="0" y="0"/>
                </a:cxn>
                <a:cxn ang="0">
                  <a:pos x="0" y="0"/>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eaLnBrk="0" hangingPunct="0">
                <a:defRPr/>
              </a:pPr>
              <a:endParaRPr lang="en-AU"/>
            </a:p>
          </p:txBody>
        </p:sp>
        <p:sp>
          <p:nvSpPr>
            <p:cNvPr id="9" name="Oval 7"/>
            <p:cNvSpPr>
              <a:spLocks noChangeArrowheads="1"/>
            </p:cNvSpPr>
            <p:nvPr/>
          </p:nvSpPr>
          <p:spPr bwMode="ltGray">
            <a:xfrm>
              <a:off x="209" y="2784"/>
              <a:ext cx="86" cy="86"/>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eaLnBrk="0" hangingPunct="0">
                <a:defRPr/>
              </a:pPr>
              <a:endParaRPr lang="en-AU"/>
            </a:p>
          </p:txBody>
        </p:sp>
        <p:sp>
          <p:nvSpPr>
            <p:cNvPr id="10" name="Oval 8"/>
            <p:cNvSpPr>
              <a:spLocks noChangeArrowheads="1"/>
            </p:cNvSpPr>
            <p:nvPr/>
          </p:nvSpPr>
          <p:spPr bwMode="ltGray">
            <a:xfrm>
              <a:off x="1536" y="3884"/>
              <a:ext cx="92" cy="92"/>
            </a:xfrm>
            <a:prstGeom prst="ellipse">
              <a:avLst/>
            </a:prstGeom>
            <a:gradFill rotWithShape="0">
              <a:gsLst>
                <a:gs pos="0">
                  <a:schemeClr val="bg2"/>
                </a:gs>
                <a:gs pos="100000">
                  <a:schemeClr val="bg1"/>
                </a:gs>
              </a:gsLst>
              <a:lin ang="2700000" scaled="1"/>
            </a:gradFill>
            <a:ln w="9525">
              <a:noFill/>
              <a:round/>
              <a:headEnd/>
              <a:tailEnd/>
            </a:ln>
            <a:effectLst/>
          </p:spPr>
          <p:txBody>
            <a:bodyPr/>
            <a:lstStyle/>
            <a:p>
              <a:pPr eaLnBrk="0" hangingPunct="0">
                <a:defRPr/>
              </a:pPr>
              <a:endParaRPr lang="en-AU"/>
            </a:p>
          </p:txBody>
        </p:sp>
        <p:sp>
          <p:nvSpPr>
            <p:cNvPr id="11" name="Oval 9"/>
            <p:cNvSpPr>
              <a:spLocks noChangeArrowheads="1"/>
            </p:cNvSpPr>
            <p:nvPr/>
          </p:nvSpPr>
          <p:spPr bwMode="ltGray">
            <a:xfrm>
              <a:off x="791" y="2723"/>
              <a:ext cx="121" cy="121"/>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eaLnBrk="0" hangingPunct="0">
                <a:defRPr/>
              </a:pPr>
              <a:endParaRPr lang="en-AU"/>
            </a:p>
          </p:txBody>
        </p:sp>
      </p:grpSp>
      <p:sp>
        <p:nvSpPr>
          <p:cNvPr id="57354" name="Rectangle 10"/>
          <p:cNvSpPr>
            <a:spLocks noGrp="1" noChangeArrowheads="1"/>
          </p:cNvSpPr>
          <p:nvPr>
            <p:ph type="ctrTitle" sz="quarter"/>
          </p:nvPr>
        </p:nvSpPr>
        <p:spPr>
          <a:xfrm>
            <a:off x="685800" y="1873250"/>
            <a:ext cx="7772400" cy="1555750"/>
          </a:xfrm>
        </p:spPr>
        <p:txBody>
          <a:bodyPr/>
          <a:lstStyle>
            <a:lvl1pPr>
              <a:defRPr sz="4800"/>
            </a:lvl1pPr>
          </a:lstStyle>
          <a:p>
            <a:r>
              <a:rPr lang="en-US"/>
              <a:t>Click to edit Master title style</a:t>
            </a:r>
          </a:p>
        </p:txBody>
      </p:sp>
      <p:sp>
        <p:nvSpPr>
          <p:cNvPr id="57355" name="Rectangle 11"/>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12" name="Rectangle 12"/>
          <p:cNvSpPr>
            <a:spLocks noGrp="1" noChangeArrowheads="1"/>
          </p:cNvSpPr>
          <p:nvPr>
            <p:ph type="dt" sz="quarter" idx="10"/>
          </p:nvPr>
        </p:nvSpPr>
        <p:spPr/>
        <p:txBody>
          <a:bodyPr/>
          <a:lstStyle>
            <a:lvl1pPr>
              <a:defRPr/>
            </a:lvl1pPr>
          </a:lstStyle>
          <a:p>
            <a:pPr>
              <a:defRPr/>
            </a:pPr>
            <a:endParaRPr lang="en-US"/>
          </a:p>
        </p:txBody>
      </p:sp>
      <p:sp>
        <p:nvSpPr>
          <p:cNvPr id="13" name="Rectangle 13"/>
          <p:cNvSpPr>
            <a:spLocks noGrp="1" noChangeArrowheads="1"/>
          </p:cNvSpPr>
          <p:nvPr>
            <p:ph type="ftr" sz="quarter" idx="11"/>
          </p:nvPr>
        </p:nvSpPr>
        <p:spPr/>
        <p:txBody>
          <a:bodyPr/>
          <a:lstStyle>
            <a:lvl1pPr>
              <a:defRPr/>
            </a:lvl1pPr>
          </a:lstStyle>
          <a:p>
            <a:pPr>
              <a:defRPr/>
            </a:pPr>
            <a:endParaRPr lang="en-US"/>
          </a:p>
        </p:txBody>
      </p:sp>
      <p:sp>
        <p:nvSpPr>
          <p:cNvPr id="14" name="Rectangle 14"/>
          <p:cNvSpPr>
            <a:spLocks noGrp="1" noChangeArrowheads="1"/>
          </p:cNvSpPr>
          <p:nvPr>
            <p:ph type="sldNum" sz="quarter" idx="12"/>
          </p:nvPr>
        </p:nvSpPr>
        <p:spPr/>
        <p:txBody>
          <a:bodyPr/>
          <a:lstStyle>
            <a:lvl1pPr>
              <a:defRPr/>
            </a:lvl1pPr>
          </a:lstStyle>
          <a:p>
            <a:pPr>
              <a:defRPr/>
            </a:pPr>
            <a:fld id="{B6F9E09C-2031-48D7-A735-7AD196652D9A}"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12"/>
          <p:cNvSpPr>
            <a:spLocks noGrp="1" noChangeArrowheads="1"/>
          </p:cNvSpPr>
          <p:nvPr>
            <p:ph type="dt" sz="half" idx="10"/>
          </p:nvPr>
        </p:nvSpPr>
        <p:spPr>
          <a:ln/>
        </p:spPr>
        <p:txBody>
          <a:bodyPr/>
          <a:lstStyle>
            <a:lvl1pPr>
              <a:defRPr/>
            </a:lvl1pPr>
          </a:lstStyle>
          <a:p>
            <a:pPr>
              <a:defRPr/>
            </a:pPr>
            <a:endParaRPr lang="en-US"/>
          </a:p>
        </p:txBody>
      </p:sp>
      <p:sp>
        <p:nvSpPr>
          <p:cNvPr id="5" name="Rectangle 13"/>
          <p:cNvSpPr>
            <a:spLocks noGrp="1" noChangeArrowheads="1"/>
          </p:cNvSpPr>
          <p:nvPr>
            <p:ph type="ftr" sz="quarter" idx="11"/>
          </p:nvPr>
        </p:nvSpPr>
        <p:spPr>
          <a:ln/>
        </p:spPr>
        <p:txBody>
          <a:bodyPr/>
          <a:lstStyle>
            <a:lvl1pPr>
              <a:defRPr/>
            </a:lvl1pPr>
          </a:lstStyle>
          <a:p>
            <a:pPr>
              <a:defRPr/>
            </a:pPr>
            <a:endParaRPr lang="en-US"/>
          </a:p>
        </p:txBody>
      </p:sp>
      <p:sp>
        <p:nvSpPr>
          <p:cNvPr id="6" name="Rectangle 14"/>
          <p:cNvSpPr>
            <a:spLocks noGrp="1" noChangeArrowheads="1"/>
          </p:cNvSpPr>
          <p:nvPr>
            <p:ph type="sldNum" sz="quarter" idx="12"/>
          </p:nvPr>
        </p:nvSpPr>
        <p:spPr>
          <a:ln/>
        </p:spPr>
        <p:txBody>
          <a:bodyPr/>
          <a:lstStyle>
            <a:lvl1pPr>
              <a:defRPr/>
            </a:lvl1pPr>
          </a:lstStyle>
          <a:p>
            <a:pPr>
              <a:defRPr/>
            </a:pPr>
            <a:fld id="{86355F8F-536F-4064-BA6B-DBFCC680F1AC}"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2"/>
          <p:cNvSpPr>
            <a:spLocks noGrp="1" noChangeArrowheads="1"/>
          </p:cNvSpPr>
          <p:nvPr>
            <p:ph type="dt" sz="half" idx="10"/>
          </p:nvPr>
        </p:nvSpPr>
        <p:spPr>
          <a:ln/>
        </p:spPr>
        <p:txBody>
          <a:bodyPr/>
          <a:lstStyle>
            <a:lvl1pPr>
              <a:defRPr/>
            </a:lvl1pPr>
          </a:lstStyle>
          <a:p>
            <a:pPr>
              <a:defRPr/>
            </a:pPr>
            <a:endParaRPr lang="en-US"/>
          </a:p>
        </p:txBody>
      </p:sp>
      <p:sp>
        <p:nvSpPr>
          <p:cNvPr id="5" name="Rectangle 13"/>
          <p:cNvSpPr>
            <a:spLocks noGrp="1" noChangeArrowheads="1"/>
          </p:cNvSpPr>
          <p:nvPr>
            <p:ph type="ftr" sz="quarter" idx="11"/>
          </p:nvPr>
        </p:nvSpPr>
        <p:spPr>
          <a:ln/>
        </p:spPr>
        <p:txBody>
          <a:bodyPr/>
          <a:lstStyle>
            <a:lvl1pPr>
              <a:defRPr/>
            </a:lvl1pPr>
          </a:lstStyle>
          <a:p>
            <a:pPr>
              <a:defRPr/>
            </a:pPr>
            <a:endParaRPr lang="en-US"/>
          </a:p>
        </p:txBody>
      </p:sp>
      <p:sp>
        <p:nvSpPr>
          <p:cNvPr id="6" name="Rectangle 14"/>
          <p:cNvSpPr>
            <a:spLocks noGrp="1" noChangeArrowheads="1"/>
          </p:cNvSpPr>
          <p:nvPr>
            <p:ph type="sldNum" sz="quarter" idx="12"/>
          </p:nvPr>
        </p:nvSpPr>
        <p:spPr>
          <a:ln/>
        </p:spPr>
        <p:txBody>
          <a:bodyPr/>
          <a:lstStyle>
            <a:lvl1pPr>
              <a:defRPr/>
            </a:lvl1pPr>
          </a:lstStyle>
          <a:p>
            <a:pPr>
              <a:defRPr/>
            </a:pPr>
            <a:fld id="{0A8949C1-E2D3-4DA2-88AD-A82C1BE8F483}"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Rectangle 12"/>
          <p:cNvSpPr>
            <a:spLocks noGrp="1" noChangeArrowheads="1"/>
          </p:cNvSpPr>
          <p:nvPr>
            <p:ph type="dt" sz="half" idx="10"/>
          </p:nvPr>
        </p:nvSpPr>
        <p:spPr>
          <a:ln/>
        </p:spPr>
        <p:txBody>
          <a:bodyPr/>
          <a:lstStyle>
            <a:lvl1pPr>
              <a:defRPr/>
            </a:lvl1pPr>
          </a:lstStyle>
          <a:p>
            <a:pPr>
              <a:defRPr/>
            </a:pPr>
            <a:endParaRPr lang="en-US"/>
          </a:p>
        </p:txBody>
      </p:sp>
      <p:sp>
        <p:nvSpPr>
          <p:cNvPr id="6" name="Rectangle 13"/>
          <p:cNvSpPr>
            <a:spLocks noGrp="1" noChangeArrowheads="1"/>
          </p:cNvSpPr>
          <p:nvPr>
            <p:ph type="ftr" sz="quarter" idx="11"/>
          </p:nvPr>
        </p:nvSpPr>
        <p:spPr>
          <a:ln/>
        </p:spPr>
        <p:txBody>
          <a:bodyPr/>
          <a:lstStyle>
            <a:lvl1pPr>
              <a:defRPr/>
            </a:lvl1pPr>
          </a:lstStyle>
          <a:p>
            <a:pPr>
              <a:defRPr/>
            </a:pPr>
            <a:endParaRPr lang="en-US"/>
          </a:p>
        </p:txBody>
      </p:sp>
      <p:sp>
        <p:nvSpPr>
          <p:cNvPr id="7" name="Rectangle 14"/>
          <p:cNvSpPr>
            <a:spLocks noGrp="1" noChangeArrowheads="1"/>
          </p:cNvSpPr>
          <p:nvPr>
            <p:ph type="sldNum" sz="quarter" idx="12"/>
          </p:nvPr>
        </p:nvSpPr>
        <p:spPr>
          <a:ln/>
        </p:spPr>
        <p:txBody>
          <a:bodyPr/>
          <a:lstStyle>
            <a:lvl1pPr>
              <a:defRPr/>
            </a:lvl1pPr>
          </a:lstStyle>
          <a:p>
            <a:pPr>
              <a:defRPr/>
            </a:pPr>
            <a:fld id="{DC072829-C0D0-4F94-ABFE-DAAE6504EA2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Rectangle 12"/>
          <p:cNvSpPr>
            <a:spLocks noGrp="1" noChangeArrowheads="1"/>
          </p:cNvSpPr>
          <p:nvPr>
            <p:ph type="dt" sz="half" idx="10"/>
          </p:nvPr>
        </p:nvSpPr>
        <p:spPr>
          <a:ln/>
        </p:spPr>
        <p:txBody>
          <a:bodyPr/>
          <a:lstStyle>
            <a:lvl1pPr>
              <a:defRPr/>
            </a:lvl1pPr>
          </a:lstStyle>
          <a:p>
            <a:pPr>
              <a:defRPr/>
            </a:pPr>
            <a:endParaRPr lang="en-US"/>
          </a:p>
        </p:txBody>
      </p:sp>
      <p:sp>
        <p:nvSpPr>
          <p:cNvPr id="8" name="Rectangle 13"/>
          <p:cNvSpPr>
            <a:spLocks noGrp="1" noChangeArrowheads="1"/>
          </p:cNvSpPr>
          <p:nvPr>
            <p:ph type="ftr" sz="quarter" idx="11"/>
          </p:nvPr>
        </p:nvSpPr>
        <p:spPr>
          <a:ln/>
        </p:spPr>
        <p:txBody>
          <a:bodyPr/>
          <a:lstStyle>
            <a:lvl1pPr>
              <a:defRPr/>
            </a:lvl1pPr>
          </a:lstStyle>
          <a:p>
            <a:pPr>
              <a:defRPr/>
            </a:pPr>
            <a:endParaRPr lang="en-US"/>
          </a:p>
        </p:txBody>
      </p:sp>
      <p:sp>
        <p:nvSpPr>
          <p:cNvPr id="9" name="Rectangle 14"/>
          <p:cNvSpPr>
            <a:spLocks noGrp="1" noChangeArrowheads="1"/>
          </p:cNvSpPr>
          <p:nvPr>
            <p:ph type="sldNum" sz="quarter" idx="12"/>
          </p:nvPr>
        </p:nvSpPr>
        <p:spPr>
          <a:ln/>
        </p:spPr>
        <p:txBody>
          <a:bodyPr/>
          <a:lstStyle>
            <a:lvl1pPr>
              <a:defRPr/>
            </a:lvl1pPr>
          </a:lstStyle>
          <a:p>
            <a:pPr>
              <a:defRPr/>
            </a:pPr>
            <a:fld id="{EE819A84-8E58-4FBF-9206-384384DC3460}"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Rectangle 12"/>
          <p:cNvSpPr>
            <a:spLocks noGrp="1" noChangeArrowheads="1"/>
          </p:cNvSpPr>
          <p:nvPr>
            <p:ph type="dt" sz="half" idx="10"/>
          </p:nvPr>
        </p:nvSpPr>
        <p:spPr>
          <a:ln/>
        </p:spPr>
        <p:txBody>
          <a:bodyPr/>
          <a:lstStyle>
            <a:lvl1pPr>
              <a:defRPr/>
            </a:lvl1pPr>
          </a:lstStyle>
          <a:p>
            <a:pPr>
              <a:defRPr/>
            </a:pPr>
            <a:endParaRPr lang="en-US"/>
          </a:p>
        </p:txBody>
      </p:sp>
      <p:sp>
        <p:nvSpPr>
          <p:cNvPr id="4" name="Rectangle 13"/>
          <p:cNvSpPr>
            <a:spLocks noGrp="1" noChangeArrowheads="1"/>
          </p:cNvSpPr>
          <p:nvPr>
            <p:ph type="ftr" sz="quarter" idx="11"/>
          </p:nvPr>
        </p:nvSpPr>
        <p:spPr>
          <a:ln/>
        </p:spPr>
        <p:txBody>
          <a:bodyPr/>
          <a:lstStyle>
            <a:lvl1pPr>
              <a:defRPr/>
            </a:lvl1pPr>
          </a:lstStyle>
          <a:p>
            <a:pPr>
              <a:defRPr/>
            </a:pPr>
            <a:endParaRPr lang="en-US"/>
          </a:p>
        </p:txBody>
      </p:sp>
      <p:sp>
        <p:nvSpPr>
          <p:cNvPr id="5" name="Rectangle 14"/>
          <p:cNvSpPr>
            <a:spLocks noGrp="1" noChangeArrowheads="1"/>
          </p:cNvSpPr>
          <p:nvPr>
            <p:ph type="sldNum" sz="quarter" idx="12"/>
          </p:nvPr>
        </p:nvSpPr>
        <p:spPr>
          <a:ln/>
        </p:spPr>
        <p:txBody>
          <a:bodyPr/>
          <a:lstStyle>
            <a:lvl1pPr>
              <a:defRPr/>
            </a:lvl1pPr>
          </a:lstStyle>
          <a:p>
            <a:pPr>
              <a:defRPr/>
            </a:pPr>
            <a:fld id="{2EB66CDD-0E16-4DC3-BC48-44F39541184C}"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2"/>
          <p:cNvSpPr>
            <a:spLocks noGrp="1" noChangeArrowheads="1"/>
          </p:cNvSpPr>
          <p:nvPr>
            <p:ph type="dt" sz="half" idx="10"/>
          </p:nvPr>
        </p:nvSpPr>
        <p:spPr>
          <a:ln/>
        </p:spPr>
        <p:txBody>
          <a:bodyPr/>
          <a:lstStyle>
            <a:lvl1pPr>
              <a:defRPr/>
            </a:lvl1pPr>
          </a:lstStyle>
          <a:p>
            <a:pPr>
              <a:defRPr/>
            </a:pPr>
            <a:endParaRPr lang="en-US"/>
          </a:p>
        </p:txBody>
      </p:sp>
      <p:sp>
        <p:nvSpPr>
          <p:cNvPr id="3" name="Rectangle 13"/>
          <p:cNvSpPr>
            <a:spLocks noGrp="1" noChangeArrowheads="1"/>
          </p:cNvSpPr>
          <p:nvPr>
            <p:ph type="ftr" sz="quarter" idx="11"/>
          </p:nvPr>
        </p:nvSpPr>
        <p:spPr>
          <a:ln/>
        </p:spPr>
        <p:txBody>
          <a:bodyPr/>
          <a:lstStyle>
            <a:lvl1pPr>
              <a:defRPr/>
            </a:lvl1pPr>
          </a:lstStyle>
          <a:p>
            <a:pPr>
              <a:defRPr/>
            </a:pPr>
            <a:endParaRPr lang="en-US"/>
          </a:p>
        </p:txBody>
      </p:sp>
      <p:sp>
        <p:nvSpPr>
          <p:cNvPr id="4" name="Rectangle 14"/>
          <p:cNvSpPr>
            <a:spLocks noGrp="1" noChangeArrowheads="1"/>
          </p:cNvSpPr>
          <p:nvPr>
            <p:ph type="sldNum" sz="quarter" idx="12"/>
          </p:nvPr>
        </p:nvSpPr>
        <p:spPr>
          <a:ln/>
        </p:spPr>
        <p:txBody>
          <a:bodyPr/>
          <a:lstStyle>
            <a:lvl1pPr>
              <a:defRPr/>
            </a:lvl1pPr>
          </a:lstStyle>
          <a:p>
            <a:pPr>
              <a:defRPr/>
            </a:pPr>
            <a:fld id="{FEA39D45-13A9-40B1-B36F-E0717EB8F8D3}"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2"/>
          <p:cNvSpPr>
            <a:spLocks noGrp="1" noChangeArrowheads="1"/>
          </p:cNvSpPr>
          <p:nvPr>
            <p:ph type="dt" sz="half" idx="10"/>
          </p:nvPr>
        </p:nvSpPr>
        <p:spPr>
          <a:ln/>
        </p:spPr>
        <p:txBody>
          <a:bodyPr/>
          <a:lstStyle>
            <a:lvl1pPr>
              <a:defRPr/>
            </a:lvl1pPr>
          </a:lstStyle>
          <a:p>
            <a:pPr>
              <a:defRPr/>
            </a:pPr>
            <a:endParaRPr lang="en-US"/>
          </a:p>
        </p:txBody>
      </p:sp>
      <p:sp>
        <p:nvSpPr>
          <p:cNvPr id="6" name="Rectangle 13"/>
          <p:cNvSpPr>
            <a:spLocks noGrp="1" noChangeArrowheads="1"/>
          </p:cNvSpPr>
          <p:nvPr>
            <p:ph type="ftr" sz="quarter" idx="11"/>
          </p:nvPr>
        </p:nvSpPr>
        <p:spPr>
          <a:ln/>
        </p:spPr>
        <p:txBody>
          <a:bodyPr/>
          <a:lstStyle>
            <a:lvl1pPr>
              <a:defRPr/>
            </a:lvl1pPr>
          </a:lstStyle>
          <a:p>
            <a:pPr>
              <a:defRPr/>
            </a:pPr>
            <a:endParaRPr lang="en-US"/>
          </a:p>
        </p:txBody>
      </p:sp>
      <p:sp>
        <p:nvSpPr>
          <p:cNvPr id="7" name="Rectangle 14"/>
          <p:cNvSpPr>
            <a:spLocks noGrp="1" noChangeArrowheads="1"/>
          </p:cNvSpPr>
          <p:nvPr>
            <p:ph type="sldNum" sz="quarter" idx="12"/>
          </p:nvPr>
        </p:nvSpPr>
        <p:spPr>
          <a:ln/>
        </p:spPr>
        <p:txBody>
          <a:bodyPr/>
          <a:lstStyle>
            <a:lvl1pPr>
              <a:defRPr/>
            </a:lvl1pPr>
          </a:lstStyle>
          <a:p>
            <a:pPr>
              <a:defRPr/>
            </a:pPr>
            <a:fld id="{F4CC61AD-73F8-45F6-A135-7A324D2FA66D}"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AU"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2"/>
          <p:cNvSpPr>
            <a:spLocks noGrp="1" noChangeArrowheads="1"/>
          </p:cNvSpPr>
          <p:nvPr>
            <p:ph type="dt" sz="half" idx="10"/>
          </p:nvPr>
        </p:nvSpPr>
        <p:spPr>
          <a:ln/>
        </p:spPr>
        <p:txBody>
          <a:bodyPr/>
          <a:lstStyle>
            <a:lvl1pPr>
              <a:defRPr/>
            </a:lvl1pPr>
          </a:lstStyle>
          <a:p>
            <a:pPr>
              <a:defRPr/>
            </a:pPr>
            <a:endParaRPr lang="en-US"/>
          </a:p>
        </p:txBody>
      </p:sp>
      <p:sp>
        <p:nvSpPr>
          <p:cNvPr id="6" name="Rectangle 13"/>
          <p:cNvSpPr>
            <a:spLocks noGrp="1" noChangeArrowheads="1"/>
          </p:cNvSpPr>
          <p:nvPr>
            <p:ph type="ftr" sz="quarter" idx="11"/>
          </p:nvPr>
        </p:nvSpPr>
        <p:spPr>
          <a:ln/>
        </p:spPr>
        <p:txBody>
          <a:bodyPr/>
          <a:lstStyle>
            <a:lvl1pPr>
              <a:defRPr/>
            </a:lvl1pPr>
          </a:lstStyle>
          <a:p>
            <a:pPr>
              <a:defRPr/>
            </a:pPr>
            <a:endParaRPr lang="en-US"/>
          </a:p>
        </p:txBody>
      </p:sp>
      <p:sp>
        <p:nvSpPr>
          <p:cNvPr id="7" name="Rectangle 14"/>
          <p:cNvSpPr>
            <a:spLocks noGrp="1" noChangeArrowheads="1"/>
          </p:cNvSpPr>
          <p:nvPr>
            <p:ph type="sldNum" sz="quarter" idx="12"/>
          </p:nvPr>
        </p:nvSpPr>
        <p:spPr>
          <a:ln/>
        </p:spPr>
        <p:txBody>
          <a:bodyPr/>
          <a:lstStyle>
            <a:lvl1pPr>
              <a:defRPr/>
            </a:lvl1pPr>
          </a:lstStyle>
          <a:p>
            <a:pPr>
              <a:defRPr/>
            </a:pPr>
            <a:fld id="{720F0664-6167-41D9-87EE-2685A2970AB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12"/>
          <p:cNvSpPr>
            <a:spLocks noGrp="1" noChangeArrowheads="1"/>
          </p:cNvSpPr>
          <p:nvPr>
            <p:ph type="dt" sz="half" idx="10"/>
          </p:nvPr>
        </p:nvSpPr>
        <p:spPr>
          <a:ln/>
        </p:spPr>
        <p:txBody>
          <a:bodyPr/>
          <a:lstStyle>
            <a:lvl1pPr>
              <a:defRPr/>
            </a:lvl1pPr>
          </a:lstStyle>
          <a:p>
            <a:pPr>
              <a:defRPr/>
            </a:pPr>
            <a:endParaRPr lang="en-US"/>
          </a:p>
        </p:txBody>
      </p:sp>
      <p:sp>
        <p:nvSpPr>
          <p:cNvPr id="5" name="Rectangle 13"/>
          <p:cNvSpPr>
            <a:spLocks noGrp="1" noChangeArrowheads="1"/>
          </p:cNvSpPr>
          <p:nvPr>
            <p:ph type="ftr" sz="quarter" idx="11"/>
          </p:nvPr>
        </p:nvSpPr>
        <p:spPr>
          <a:ln/>
        </p:spPr>
        <p:txBody>
          <a:bodyPr/>
          <a:lstStyle>
            <a:lvl1pPr>
              <a:defRPr/>
            </a:lvl1pPr>
          </a:lstStyle>
          <a:p>
            <a:pPr>
              <a:defRPr/>
            </a:pPr>
            <a:endParaRPr lang="en-US"/>
          </a:p>
        </p:txBody>
      </p:sp>
      <p:sp>
        <p:nvSpPr>
          <p:cNvPr id="6" name="Rectangle 14"/>
          <p:cNvSpPr>
            <a:spLocks noGrp="1" noChangeArrowheads="1"/>
          </p:cNvSpPr>
          <p:nvPr>
            <p:ph type="sldNum" sz="quarter" idx="12"/>
          </p:nvPr>
        </p:nvSpPr>
        <p:spPr>
          <a:ln/>
        </p:spPr>
        <p:txBody>
          <a:bodyPr/>
          <a:lstStyle>
            <a:lvl1pPr>
              <a:defRPr/>
            </a:lvl1pPr>
          </a:lstStyle>
          <a:p>
            <a:pPr>
              <a:defRPr/>
            </a:pPr>
            <a:fld id="{A384D600-74F7-4722-845F-6B2971CCDACC}"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12"/>
          <p:cNvSpPr>
            <a:spLocks noGrp="1" noChangeArrowheads="1"/>
          </p:cNvSpPr>
          <p:nvPr>
            <p:ph type="dt" sz="half" idx="10"/>
          </p:nvPr>
        </p:nvSpPr>
        <p:spPr>
          <a:ln/>
        </p:spPr>
        <p:txBody>
          <a:bodyPr/>
          <a:lstStyle>
            <a:lvl1pPr>
              <a:defRPr/>
            </a:lvl1pPr>
          </a:lstStyle>
          <a:p>
            <a:pPr>
              <a:defRPr/>
            </a:pPr>
            <a:endParaRPr lang="en-US"/>
          </a:p>
        </p:txBody>
      </p:sp>
      <p:sp>
        <p:nvSpPr>
          <p:cNvPr id="5" name="Rectangle 13"/>
          <p:cNvSpPr>
            <a:spLocks noGrp="1" noChangeArrowheads="1"/>
          </p:cNvSpPr>
          <p:nvPr>
            <p:ph type="ftr" sz="quarter" idx="11"/>
          </p:nvPr>
        </p:nvSpPr>
        <p:spPr>
          <a:ln/>
        </p:spPr>
        <p:txBody>
          <a:bodyPr/>
          <a:lstStyle>
            <a:lvl1pPr>
              <a:defRPr/>
            </a:lvl1pPr>
          </a:lstStyle>
          <a:p>
            <a:pPr>
              <a:defRPr/>
            </a:pPr>
            <a:endParaRPr lang="en-US"/>
          </a:p>
        </p:txBody>
      </p:sp>
      <p:sp>
        <p:nvSpPr>
          <p:cNvPr id="6" name="Rectangle 14"/>
          <p:cNvSpPr>
            <a:spLocks noGrp="1" noChangeArrowheads="1"/>
          </p:cNvSpPr>
          <p:nvPr>
            <p:ph type="sldNum" sz="quarter" idx="12"/>
          </p:nvPr>
        </p:nvSpPr>
        <p:spPr>
          <a:ln/>
        </p:spPr>
        <p:txBody>
          <a:bodyPr/>
          <a:lstStyle>
            <a:lvl1pPr>
              <a:defRPr/>
            </a:lvl1pPr>
          </a:lstStyle>
          <a:p>
            <a:pPr>
              <a:defRPr/>
            </a:pPr>
            <a:fld id="{B6B391E1-CEA8-46D2-BB51-857D07166404}"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CA"/>
          </a:p>
        </p:txBody>
      </p:sp>
      <p:sp>
        <p:nvSpPr>
          <p:cNvPr id="3" name="Table Placeholder 2"/>
          <p:cNvSpPr>
            <a:spLocks noGrp="1"/>
          </p:cNvSpPr>
          <p:nvPr>
            <p:ph type="tbl" idx="1"/>
          </p:nvPr>
        </p:nvSpPr>
        <p:spPr>
          <a:xfrm>
            <a:off x="457200" y="1600200"/>
            <a:ext cx="8229600" cy="4525963"/>
          </a:xfrm>
        </p:spPr>
        <p:txBody>
          <a:bodyPr/>
          <a:lstStyle/>
          <a:p>
            <a:endParaRPr lang="en-CA"/>
          </a:p>
        </p:txBody>
      </p:sp>
      <p:sp>
        <p:nvSpPr>
          <p:cNvPr id="4" name="Date Placeholder 3"/>
          <p:cNvSpPr>
            <a:spLocks noGrp="1"/>
          </p:cNvSpPr>
          <p:nvPr>
            <p:ph type="dt" sz="half" idx="10"/>
          </p:nvPr>
        </p:nvSpPr>
        <p:spPr>
          <a:xfrm>
            <a:off x="457200" y="6245225"/>
            <a:ext cx="2601913" cy="476250"/>
          </a:xfrm>
        </p:spPr>
        <p:txBody>
          <a:bodyPr/>
          <a:lstStyle>
            <a:lvl1pPr>
              <a:defRPr/>
            </a:lvl1pPr>
          </a:lstStyle>
          <a:p>
            <a:r>
              <a:rPr lang="en-AU"/>
              <a:t>Queensland </a:t>
            </a:r>
            <a:r>
              <a:rPr lang="en-AU">
                <a:solidFill>
                  <a:srgbClr val="990033"/>
                </a:solidFill>
              </a:rPr>
              <a:t>the Smart State</a:t>
            </a:r>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endParaRPr lang="en-AU"/>
          </a:p>
        </p:txBody>
      </p:sp>
      <p:sp>
        <p:nvSpPr>
          <p:cNvPr id="6" name="Slide Number Placeholder 5"/>
          <p:cNvSpPr>
            <a:spLocks noGrp="1"/>
          </p:cNvSpPr>
          <p:nvPr>
            <p:ph type="sldNum" sz="quarter" idx="12"/>
          </p:nvPr>
        </p:nvSpPr>
        <p:spPr>
          <a:xfrm>
            <a:off x="6553200" y="6245225"/>
            <a:ext cx="2133600" cy="476250"/>
          </a:xfrm>
        </p:spPr>
        <p:txBody>
          <a:bodyPr/>
          <a:lstStyle>
            <a:lvl1pPr>
              <a:defRPr/>
            </a:lvl1pPr>
          </a:lstStyle>
          <a:p>
            <a:fld id="{8B2CC513-A619-4836-B407-85D907BA55DA}" type="slidenum">
              <a:rPr lang="en-AU"/>
              <a:pPr/>
              <a:t>‹#›</a:t>
            </a:fld>
            <a:endParaRPr lang="en-AU"/>
          </a:p>
        </p:txBody>
      </p:sp>
    </p:spTree>
    <p:extLst>
      <p:ext uri="{BB962C8B-B14F-4D97-AF65-F5344CB8AC3E}">
        <p14:creationId xmlns:p14="http://schemas.microsoft.com/office/powerpoint/2010/main" val="1327607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3902075"/>
            <a:ext cx="3400425" cy="2949575"/>
            <a:chOff x="0" y="2458"/>
            <a:chExt cx="2142" cy="1858"/>
          </a:xfrm>
        </p:grpSpPr>
        <p:sp>
          <p:nvSpPr>
            <p:cNvPr id="56323" name="Freeform 3"/>
            <p:cNvSpPr>
              <a:spLocks/>
            </p:cNvSpPr>
            <p:nvPr/>
          </p:nvSpPr>
          <p:spPr bwMode="ltGray">
            <a:xfrm>
              <a:off x="0" y="2508"/>
              <a:ext cx="2142" cy="1804"/>
            </a:xfrm>
            <a:custGeom>
              <a:avLst/>
              <a:gdLst/>
              <a:ahLst/>
              <a:cxnLst>
                <a:cxn ang="0">
                  <a:pos x="329" y="66"/>
                </a:cxn>
                <a:cxn ang="0">
                  <a:pos x="161" y="30"/>
                </a:cxn>
                <a:cxn ang="0">
                  <a:pos x="0" y="0"/>
                </a:cxn>
                <a:cxn ang="0">
                  <a:pos x="0" y="12"/>
                </a:cxn>
                <a:cxn ang="0">
                  <a:pos x="161" y="42"/>
                </a:cxn>
                <a:cxn ang="0">
                  <a:pos x="323" y="78"/>
                </a:cxn>
                <a:cxn ang="0">
                  <a:pos x="556" y="150"/>
                </a:cxn>
                <a:cxn ang="0">
                  <a:pos x="777" y="245"/>
                </a:cxn>
                <a:cxn ang="0">
                  <a:pos x="993" y="365"/>
                </a:cxn>
                <a:cxn ang="0">
                  <a:pos x="1196" y="503"/>
                </a:cxn>
                <a:cxn ang="0">
                  <a:pos x="1381" y="653"/>
                </a:cxn>
                <a:cxn ang="0">
                  <a:pos x="1555" y="827"/>
                </a:cxn>
                <a:cxn ang="0">
                  <a:pos x="1710" y="1019"/>
                </a:cxn>
                <a:cxn ang="0">
                  <a:pos x="1854" y="1229"/>
                </a:cxn>
                <a:cxn ang="0">
                  <a:pos x="1937" y="1366"/>
                </a:cxn>
                <a:cxn ang="0">
                  <a:pos x="2009" y="1510"/>
                </a:cxn>
                <a:cxn ang="0">
                  <a:pos x="2069" y="1654"/>
                </a:cxn>
                <a:cxn ang="0">
                  <a:pos x="2123" y="1804"/>
                </a:cxn>
                <a:cxn ang="0">
                  <a:pos x="2135" y="1804"/>
                </a:cxn>
                <a:cxn ang="0">
                  <a:pos x="2081" y="1654"/>
                </a:cxn>
                <a:cxn ang="0">
                  <a:pos x="2021" y="1510"/>
                </a:cxn>
                <a:cxn ang="0">
                  <a:pos x="1949" y="1366"/>
                </a:cxn>
                <a:cxn ang="0">
                  <a:pos x="1866" y="1223"/>
                </a:cxn>
                <a:cxn ang="0">
                  <a:pos x="1722" y="1013"/>
                </a:cxn>
                <a:cxn ang="0">
                  <a:pos x="1561" y="821"/>
                </a:cxn>
                <a:cxn ang="0">
                  <a:pos x="1387" y="647"/>
                </a:cxn>
                <a:cxn ang="0">
                  <a:pos x="1202" y="491"/>
                </a:cxn>
                <a:cxn ang="0">
                  <a:pos x="999" y="353"/>
                </a:cxn>
                <a:cxn ang="0">
                  <a:pos x="783" y="239"/>
                </a:cxn>
                <a:cxn ang="0">
                  <a:pos x="562" y="138"/>
                </a:cxn>
                <a:cxn ang="0">
                  <a:pos x="329" y="66"/>
                </a:cxn>
                <a:cxn ang="0">
                  <a:pos x="329" y="66"/>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eaLnBrk="0" hangingPunct="0">
                <a:defRPr/>
              </a:pPr>
              <a:endParaRPr lang="en-AU"/>
            </a:p>
          </p:txBody>
        </p:sp>
        <p:sp>
          <p:nvSpPr>
            <p:cNvPr id="56324" name="Freeform 4"/>
            <p:cNvSpPr>
              <a:spLocks/>
            </p:cNvSpPr>
            <p:nvPr/>
          </p:nvSpPr>
          <p:spPr bwMode="hidden">
            <a:xfrm>
              <a:off x="0" y="2458"/>
              <a:ext cx="1854" cy="1858"/>
            </a:xfrm>
            <a:custGeom>
              <a:avLst/>
              <a:gdLst/>
              <a:ahLst/>
              <a:cxnLst>
                <a:cxn ang="0">
                  <a:pos x="1854" y="1858"/>
                </a:cxn>
                <a:cxn ang="0">
                  <a:pos x="0" y="1858"/>
                </a:cxn>
                <a:cxn ang="0">
                  <a:pos x="0" y="0"/>
                </a:cxn>
                <a:cxn ang="0">
                  <a:pos x="1854" y="1858"/>
                </a:cxn>
                <a:cxn ang="0">
                  <a:pos x="1854" y="1858"/>
                </a:cxn>
              </a:cxnLst>
              <a:rect l="0" t="0" r="r" b="b"/>
              <a:pathLst>
                <a:path w="1854" h="1858">
                  <a:moveTo>
                    <a:pt x="1854" y="1858"/>
                  </a:moveTo>
                  <a:lnTo>
                    <a:pt x="0" y="1858"/>
                  </a:lnTo>
                  <a:lnTo>
                    <a:pt x="0" y="0"/>
                  </a:lnTo>
                  <a:lnTo>
                    <a:pt x="1854" y="1858"/>
                  </a:lnTo>
                  <a:lnTo>
                    <a:pt x="1854" y="1858"/>
                  </a:lnTo>
                  <a:close/>
                </a:path>
              </a:pathLst>
            </a:custGeom>
            <a:gradFill rotWithShape="0">
              <a:gsLst>
                <a:gs pos="0">
                  <a:schemeClr val="bg2"/>
                </a:gs>
                <a:gs pos="50000">
                  <a:schemeClr val="bg1"/>
                </a:gs>
                <a:gs pos="100000">
                  <a:schemeClr val="bg2"/>
                </a:gs>
              </a:gsLst>
              <a:lin ang="18900000" scaled="1"/>
            </a:gradFill>
            <a:ln w="9525">
              <a:noFill/>
              <a:round/>
              <a:headEnd/>
              <a:tailEnd/>
            </a:ln>
          </p:spPr>
          <p:txBody>
            <a:bodyPr/>
            <a:lstStyle/>
            <a:p>
              <a:pPr eaLnBrk="0" hangingPunct="0">
                <a:defRPr/>
              </a:pPr>
              <a:endParaRPr lang="en-AU"/>
            </a:p>
          </p:txBody>
        </p:sp>
        <p:sp>
          <p:nvSpPr>
            <p:cNvPr id="56325" name="Freeform 5"/>
            <p:cNvSpPr>
              <a:spLocks/>
            </p:cNvSpPr>
            <p:nvPr/>
          </p:nvSpPr>
          <p:spPr bwMode="ltGray">
            <a:xfrm>
              <a:off x="0" y="2735"/>
              <a:ext cx="1745" cy="1577"/>
            </a:xfrm>
            <a:custGeom>
              <a:avLst/>
              <a:gdLst/>
              <a:ahLst/>
              <a:cxnLst>
                <a:cxn ang="0">
                  <a:pos x="1640" y="1377"/>
                </a:cxn>
                <a:cxn ang="0">
                  <a:pos x="1692" y="1479"/>
                </a:cxn>
                <a:cxn ang="0">
                  <a:pos x="1732" y="1577"/>
                </a:cxn>
                <a:cxn ang="0">
                  <a:pos x="1745" y="1577"/>
                </a:cxn>
                <a:cxn ang="0">
                  <a:pos x="1703" y="1469"/>
                </a:cxn>
                <a:cxn ang="0">
                  <a:pos x="1649" y="1367"/>
                </a:cxn>
                <a:cxn ang="0">
                  <a:pos x="1535" y="1157"/>
                </a:cxn>
                <a:cxn ang="0">
                  <a:pos x="1395" y="951"/>
                </a:cxn>
                <a:cxn ang="0">
                  <a:pos x="1236" y="756"/>
                </a:cxn>
                <a:cxn ang="0">
                  <a:pos x="1061" y="582"/>
                </a:cxn>
                <a:cxn ang="0">
                  <a:pos x="876" y="426"/>
                </a:cxn>
                <a:cxn ang="0">
                  <a:pos x="672" y="294"/>
                </a:cxn>
                <a:cxn ang="0">
                  <a:pos x="455" y="174"/>
                </a:cxn>
                <a:cxn ang="0">
                  <a:pos x="234" y="78"/>
                </a:cxn>
                <a:cxn ang="0">
                  <a:pos x="0" y="0"/>
                </a:cxn>
                <a:cxn ang="0">
                  <a:pos x="0" y="12"/>
                </a:cxn>
                <a:cxn ang="0">
                  <a:pos x="222" y="89"/>
                </a:cxn>
                <a:cxn ang="0">
                  <a:pos x="446" y="185"/>
                </a:cxn>
                <a:cxn ang="0">
                  <a:pos x="662" y="305"/>
                </a:cxn>
                <a:cxn ang="0">
                  <a:pos x="866" y="437"/>
                </a:cxn>
                <a:cxn ang="0">
                  <a:pos x="1052" y="593"/>
                </a:cxn>
                <a:cxn ang="0">
                  <a:pos x="1226" y="767"/>
                </a:cxn>
                <a:cxn ang="0">
                  <a:pos x="1385" y="960"/>
                </a:cxn>
                <a:cxn ang="0">
                  <a:pos x="1526" y="1167"/>
                </a:cxn>
                <a:cxn ang="0">
                  <a:pos x="1640" y="1377"/>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eaLnBrk="0" hangingPunct="0">
                <a:defRPr/>
              </a:pPr>
              <a:endParaRPr lang="en-AU"/>
            </a:p>
          </p:txBody>
        </p:sp>
        <p:sp>
          <p:nvSpPr>
            <p:cNvPr id="56326" name="Freeform 6"/>
            <p:cNvSpPr>
              <a:spLocks/>
            </p:cNvSpPr>
            <p:nvPr/>
          </p:nvSpPr>
          <p:spPr bwMode="ltGray">
            <a:xfrm>
              <a:off x="0" y="2544"/>
              <a:ext cx="1745" cy="1768"/>
            </a:xfrm>
            <a:custGeom>
              <a:avLst/>
              <a:gdLst/>
              <a:ahLst/>
              <a:cxnLst>
                <a:cxn ang="0">
                  <a:pos x="0" y="0"/>
                </a:cxn>
                <a:cxn ang="0">
                  <a:pos x="0" y="12"/>
                </a:cxn>
                <a:cxn ang="0">
                  <a:pos x="210" y="88"/>
                </a:cxn>
                <a:cxn ang="0">
                  <a:pos x="426" y="190"/>
                </a:cxn>
                <a:cxn ang="0">
                  <a:pos x="630" y="304"/>
                </a:cxn>
                <a:cxn ang="0">
                  <a:pos x="818" y="442"/>
                </a:cxn>
                <a:cxn ang="0">
                  <a:pos x="998" y="592"/>
                </a:cxn>
                <a:cxn ang="0">
                  <a:pos x="1164" y="766"/>
                </a:cxn>
                <a:cxn ang="0">
                  <a:pos x="1310" y="942"/>
                </a:cxn>
                <a:cxn ang="0">
                  <a:pos x="1454" y="1146"/>
                </a:cxn>
                <a:cxn ang="0">
                  <a:pos x="1536" y="1298"/>
                </a:cxn>
                <a:cxn ang="0">
                  <a:pos x="1614" y="1456"/>
                </a:cxn>
                <a:cxn ang="0">
                  <a:pos x="1682" y="1616"/>
                </a:cxn>
                <a:cxn ang="0">
                  <a:pos x="1733" y="1768"/>
                </a:cxn>
                <a:cxn ang="0">
                  <a:pos x="1745" y="1768"/>
                </a:cxn>
                <a:cxn ang="0">
                  <a:pos x="1691" y="1606"/>
                </a:cxn>
                <a:cxn ang="0">
                  <a:pos x="1623" y="1445"/>
                </a:cxn>
                <a:cxn ang="0">
                  <a:pos x="1547" y="1288"/>
                </a:cxn>
                <a:cxn ang="0">
                  <a:pos x="1463" y="1136"/>
                </a:cxn>
                <a:cxn ang="0">
                  <a:pos x="1320" y="932"/>
                </a:cxn>
                <a:cxn ang="0">
                  <a:pos x="1173" y="755"/>
                </a:cxn>
                <a:cxn ang="0">
                  <a:pos x="1008" y="581"/>
                </a:cxn>
                <a:cxn ang="0">
                  <a:pos x="827" y="431"/>
                </a:cxn>
                <a:cxn ang="0">
                  <a:pos x="642" y="293"/>
                </a:cxn>
                <a:cxn ang="0">
                  <a:pos x="437" y="179"/>
                </a:cxn>
                <a:cxn ang="0">
                  <a:pos x="222" y="78"/>
                </a:cxn>
                <a:cxn ang="0">
                  <a:pos x="0" y="0"/>
                </a:cxn>
                <a:cxn ang="0">
                  <a:pos x="0" y="0"/>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eaLnBrk="0" hangingPunct="0">
                <a:defRPr/>
              </a:pPr>
              <a:endParaRPr lang="en-AU"/>
            </a:p>
          </p:txBody>
        </p:sp>
        <p:sp>
          <p:nvSpPr>
            <p:cNvPr id="56327" name="Oval 7"/>
            <p:cNvSpPr>
              <a:spLocks noChangeArrowheads="1"/>
            </p:cNvSpPr>
            <p:nvPr/>
          </p:nvSpPr>
          <p:spPr bwMode="ltGray">
            <a:xfrm>
              <a:off x="209" y="2784"/>
              <a:ext cx="86" cy="86"/>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eaLnBrk="0" hangingPunct="0">
                <a:defRPr/>
              </a:pPr>
              <a:endParaRPr lang="en-AU"/>
            </a:p>
          </p:txBody>
        </p:sp>
        <p:sp>
          <p:nvSpPr>
            <p:cNvPr id="56328" name="Oval 8"/>
            <p:cNvSpPr>
              <a:spLocks noChangeArrowheads="1"/>
            </p:cNvSpPr>
            <p:nvPr/>
          </p:nvSpPr>
          <p:spPr bwMode="ltGray">
            <a:xfrm>
              <a:off x="1536" y="3884"/>
              <a:ext cx="92" cy="92"/>
            </a:xfrm>
            <a:prstGeom prst="ellipse">
              <a:avLst/>
            </a:prstGeom>
            <a:gradFill rotWithShape="0">
              <a:gsLst>
                <a:gs pos="0">
                  <a:schemeClr val="bg2"/>
                </a:gs>
                <a:gs pos="100000">
                  <a:schemeClr val="bg1"/>
                </a:gs>
              </a:gsLst>
              <a:lin ang="2700000" scaled="1"/>
            </a:gradFill>
            <a:ln w="9525">
              <a:noFill/>
              <a:round/>
              <a:headEnd/>
              <a:tailEnd/>
            </a:ln>
            <a:effectLst/>
          </p:spPr>
          <p:txBody>
            <a:bodyPr/>
            <a:lstStyle/>
            <a:p>
              <a:pPr eaLnBrk="0" hangingPunct="0">
                <a:defRPr/>
              </a:pPr>
              <a:endParaRPr lang="en-AU"/>
            </a:p>
          </p:txBody>
        </p:sp>
        <p:sp>
          <p:nvSpPr>
            <p:cNvPr id="56329" name="Oval 9"/>
            <p:cNvSpPr>
              <a:spLocks noChangeArrowheads="1"/>
            </p:cNvSpPr>
            <p:nvPr/>
          </p:nvSpPr>
          <p:spPr bwMode="ltGray">
            <a:xfrm>
              <a:off x="791" y="2723"/>
              <a:ext cx="121" cy="121"/>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eaLnBrk="0" hangingPunct="0">
                <a:defRPr/>
              </a:pPr>
              <a:endParaRPr lang="en-AU"/>
            </a:p>
          </p:txBody>
        </p:sp>
      </p:grpSp>
      <p:sp>
        <p:nvSpPr>
          <p:cNvPr id="56330" name="Rectangle 10"/>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56331" name="Rectangle 11"/>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6332" name="Rectangle 12"/>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010199"/>
                  </a:outerShdw>
                </a:effectLst>
              </a:defRPr>
            </a:lvl1pPr>
          </a:lstStyle>
          <a:p>
            <a:pPr>
              <a:defRPr/>
            </a:pPr>
            <a:endParaRPr lang="en-US"/>
          </a:p>
        </p:txBody>
      </p:sp>
      <p:sp>
        <p:nvSpPr>
          <p:cNvPr id="56333" name="Rectangle 13"/>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010199"/>
                  </a:outerShdw>
                </a:effectLst>
              </a:defRPr>
            </a:lvl1pPr>
          </a:lstStyle>
          <a:p>
            <a:pPr>
              <a:defRPr/>
            </a:pPr>
            <a:endParaRPr lang="en-US"/>
          </a:p>
        </p:txBody>
      </p:sp>
      <p:sp>
        <p:nvSpPr>
          <p:cNvPr id="56334" name="Rectangle 14"/>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effectLst>
                  <a:outerShdw blurRad="38100" dist="38100" dir="2700000" algn="tl">
                    <a:srgbClr val="010199"/>
                  </a:outerShdw>
                </a:effectLst>
              </a:defRPr>
            </a:lvl1pPr>
          </a:lstStyle>
          <a:p>
            <a:pPr>
              <a:defRPr/>
            </a:pPr>
            <a:fld id="{17EB2B14-B552-45EE-BA6A-4B737A98390C}"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709" r:id="rId1"/>
    <p:sldLayoutId id="2147483708" r:id="rId2"/>
    <p:sldLayoutId id="2147483707" r:id="rId3"/>
    <p:sldLayoutId id="2147483706" r:id="rId4"/>
    <p:sldLayoutId id="2147483705" r:id="rId5"/>
    <p:sldLayoutId id="2147483704" r:id="rId6"/>
    <p:sldLayoutId id="2147483703" r:id="rId7"/>
    <p:sldLayoutId id="2147483702" r:id="rId8"/>
    <p:sldLayoutId id="2147483701" r:id="rId9"/>
    <p:sldLayoutId id="2147483700" r:id="rId10"/>
    <p:sldLayoutId id="2147483699" r:id="rId11"/>
    <p:sldLayoutId id="2147483710" r:id="rId12"/>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75000"/>
        <a:buFont typeface="Wingdings" pitchFamily="2" charset="2"/>
        <a:buChar char="l"/>
        <a:defRPr sz="3200">
          <a:solidFill>
            <a:schemeClr val="tx1"/>
          </a:solidFill>
          <a:effectLst>
            <a:outerShdw blurRad="38100" dist="38100" dir="2700000" algn="tl">
              <a:srgbClr val="010199"/>
            </a:outerShdw>
          </a:effectLst>
          <a:latin typeface="+mn-lt"/>
          <a:ea typeface="+mn-ea"/>
          <a:cs typeface="+mn-cs"/>
        </a:defRPr>
      </a:lvl1pPr>
      <a:lvl2pPr marL="742950" indent="-285750" algn="l" rtl="0" eaLnBrk="0" fontAlgn="base" hangingPunct="0">
        <a:spcBef>
          <a:spcPct val="20000"/>
        </a:spcBef>
        <a:spcAft>
          <a:spcPct val="0"/>
        </a:spcAft>
        <a:buClr>
          <a:schemeClr val="tx2"/>
        </a:buClr>
        <a:buSzPct val="75000"/>
        <a:buFont typeface="Wingdings" pitchFamily="2" charset="2"/>
        <a:buChar char="l"/>
        <a:defRPr sz="2800">
          <a:solidFill>
            <a:schemeClr val="tx1"/>
          </a:solidFill>
          <a:effectLst>
            <a:outerShdw blurRad="38100" dist="38100" dir="2700000" algn="tl">
              <a:srgbClr val="010199"/>
            </a:outerShdw>
          </a:effectLst>
          <a:latin typeface="+mn-lt"/>
        </a:defRPr>
      </a:lvl2pPr>
      <a:lvl3pPr marL="1143000" indent="-228600" algn="l" rtl="0" eaLnBrk="0" fontAlgn="base" hangingPunct="0">
        <a:spcBef>
          <a:spcPct val="20000"/>
        </a:spcBef>
        <a:spcAft>
          <a:spcPct val="0"/>
        </a:spcAft>
        <a:buClr>
          <a:schemeClr val="accent2"/>
        </a:buClr>
        <a:buSzPct val="75000"/>
        <a:buFont typeface="Wingdings" pitchFamily="2" charset="2"/>
        <a:buChar char="l"/>
        <a:defRPr sz="2400">
          <a:solidFill>
            <a:schemeClr val="tx1"/>
          </a:solidFill>
          <a:effectLst>
            <a:outerShdw blurRad="38100" dist="38100" dir="2700000" algn="tl">
              <a:srgbClr val="010199"/>
            </a:outerShdw>
          </a:effectLst>
          <a:latin typeface="+mn-lt"/>
        </a:defRPr>
      </a:lvl3pPr>
      <a:lvl4pPr marL="1600200" indent="-228600" algn="l" rtl="0" eaLnBrk="0" fontAlgn="base" hangingPunct="0">
        <a:spcBef>
          <a:spcPct val="20000"/>
        </a:spcBef>
        <a:spcAft>
          <a:spcPct val="0"/>
        </a:spcAft>
        <a:buClr>
          <a:schemeClr val="folHlink"/>
        </a:buClr>
        <a:buSzPct val="75000"/>
        <a:buFont typeface="Wingdings" pitchFamily="2" charset="2"/>
        <a:buChar char="l"/>
        <a:defRPr sz="2000">
          <a:solidFill>
            <a:schemeClr val="tx1"/>
          </a:solidFill>
          <a:effectLst>
            <a:outerShdw blurRad="38100" dist="38100" dir="2700000" algn="tl">
              <a:srgbClr val="010199"/>
            </a:outerShdw>
          </a:effectLst>
          <a:latin typeface="+mn-lt"/>
        </a:defRPr>
      </a:lvl4pPr>
      <a:lvl5pPr marL="2057400" indent="-228600" algn="l" rtl="0" eaLnBrk="0" fontAlgn="base" hangingPunct="0">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5pPr>
      <a:lvl6pPr marL="25146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6pPr>
      <a:lvl7pPr marL="29718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7pPr>
      <a:lvl8pPr marL="34290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8pPr>
      <a:lvl9pPr marL="38862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hyperlink" Target="http://mines.industry.qld.gov.au/assets/mines-safety-health/rcs_questionnaire_feedback_report__final_2july09.pdf" TargetMode="External"/><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4.e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image" Target="../media/image17.jpeg"/></Relationships>
</file>

<file path=ppt/slides/_rels/slide32.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wmf"/><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wmf"/></Relationships>
</file>

<file path=ppt/slides/_rels/slide4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827584" y="15167"/>
            <a:ext cx="7776864" cy="3733800"/>
          </a:xfrm>
        </p:spPr>
        <p:txBody>
          <a:bodyPr anchor="ctr"/>
          <a:lstStyle/>
          <a:p>
            <a:pPr eaLnBrk="1" hangingPunct="1"/>
            <a:r>
              <a:rPr lang="en-US" sz="3200" b="0" dirty="0" smtClean="0"/>
              <a:t/>
            </a:r>
            <a:br>
              <a:rPr lang="en-US" sz="3200" b="0" dirty="0" smtClean="0"/>
            </a:br>
            <a:r>
              <a:rPr lang="en-US" sz="3200" b="0" dirty="0" smtClean="0"/>
              <a:t/>
            </a:r>
            <a:br>
              <a:rPr lang="en-US" sz="3200" b="0" dirty="0" smtClean="0"/>
            </a:br>
            <a:r>
              <a:rPr lang="en-US" sz="3200" b="0" dirty="0" smtClean="0"/>
              <a:t>OMICS GROUP 3</a:t>
            </a:r>
            <a:r>
              <a:rPr lang="en-US" sz="3200" b="0" baseline="30000" dirty="0" smtClean="0"/>
              <a:t>rd</a:t>
            </a:r>
            <a:r>
              <a:rPr lang="en-US" sz="3200" b="0" dirty="0" smtClean="0"/>
              <a:t> International Conference and Exhibition OHS Valencia Spain</a:t>
            </a:r>
            <a:br>
              <a:rPr lang="en-US" sz="3200" b="0" dirty="0" smtClean="0"/>
            </a:br>
            <a:r>
              <a:rPr lang="en-US" sz="2400" dirty="0" smtClean="0"/>
              <a:t>24 June 2014</a:t>
            </a:r>
            <a:endParaRPr lang="en-US" sz="2400" b="0" dirty="0" smtClean="0"/>
          </a:p>
        </p:txBody>
      </p:sp>
      <p:sp>
        <p:nvSpPr>
          <p:cNvPr id="3077" name="Rectangle 15"/>
          <p:cNvSpPr>
            <a:spLocks noChangeArrowheads="1"/>
          </p:cNvSpPr>
          <p:nvPr/>
        </p:nvSpPr>
        <p:spPr bwMode="auto">
          <a:xfrm rot="5400000" flipH="1" flipV="1">
            <a:off x="-3162300" y="3162300"/>
            <a:ext cx="6858000" cy="533400"/>
          </a:xfrm>
          <a:prstGeom prst="rect">
            <a:avLst/>
          </a:prstGeom>
          <a:gradFill rotWithShape="0">
            <a:gsLst>
              <a:gs pos="0">
                <a:srgbClr val="000066"/>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CA"/>
          </a:p>
        </p:txBody>
      </p:sp>
      <p:sp>
        <p:nvSpPr>
          <p:cNvPr id="3" name="Rectangle 2"/>
          <p:cNvSpPr/>
          <p:nvPr/>
        </p:nvSpPr>
        <p:spPr>
          <a:xfrm>
            <a:off x="222535" y="2636912"/>
            <a:ext cx="8769796" cy="4809009"/>
          </a:xfrm>
          <a:prstGeom prst="rect">
            <a:avLst/>
          </a:prstGeom>
        </p:spPr>
        <p:txBody>
          <a:bodyPr wrap="square">
            <a:spAutoFit/>
          </a:bodyPr>
          <a:lstStyle/>
          <a:p>
            <a:pPr algn="ctr"/>
            <a:endParaRPr lang="en-AU" sz="3200" dirty="0" smtClean="0"/>
          </a:p>
          <a:p>
            <a:pPr algn="ctr"/>
            <a:endParaRPr lang="en-AU" sz="3200" dirty="0" smtClean="0"/>
          </a:p>
          <a:p>
            <a:pPr algn="ctr"/>
            <a:r>
              <a:rPr lang="en-AU" sz="3200" dirty="0" smtClean="0"/>
              <a:t>An assessment of exposure to </a:t>
            </a:r>
            <a:r>
              <a:rPr lang="en-AU" sz="3200" dirty="0" err="1" smtClean="0"/>
              <a:t>respirable</a:t>
            </a:r>
            <a:r>
              <a:rPr lang="en-AU" sz="3200" dirty="0" smtClean="0"/>
              <a:t> crystalline silica and the impact upon lung function among Quarry workers in </a:t>
            </a:r>
          </a:p>
          <a:p>
            <a:pPr algn="ctr"/>
            <a:r>
              <a:rPr lang="en-AU" sz="3200" dirty="0" smtClean="0"/>
              <a:t>Queensland, Australia?</a:t>
            </a:r>
            <a:r>
              <a:rPr lang="en-CA" sz="3200" dirty="0" smtClean="0"/>
              <a:t/>
            </a:r>
            <a:br>
              <a:rPr lang="en-CA" sz="3200" dirty="0" smtClean="0"/>
            </a:br>
            <a:r>
              <a:rPr lang="en-US" sz="2400" dirty="0"/>
              <a:t/>
            </a:r>
            <a:br>
              <a:rPr lang="en-US" sz="2400" dirty="0"/>
            </a:br>
            <a:r>
              <a:rPr lang="en-AU" sz="2400" dirty="0">
                <a:solidFill>
                  <a:schemeClr val="accent1">
                    <a:lumMod val="40000"/>
                    <a:lumOff val="60000"/>
                  </a:schemeClr>
                </a:solidFill>
              </a:rPr>
              <a:t>Kevin </a:t>
            </a:r>
            <a:r>
              <a:rPr lang="en-AU" sz="2400" dirty="0" smtClean="0">
                <a:solidFill>
                  <a:schemeClr val="accent1">
                    <a:lumMod val="40000"/>
                    <a:lumOff val="60000"/>
                  </a:schemeClr>
                </a:solidFill>
              </a:rPr>
              <a:t>Hedges, </a:t>
            </a:r>
            <a:r>
              <a:rPr lang="en-AU" sz="2400" dirty="0" smtClean="0">
                <a:solidFill>
                  <a:schemeClr val="accent1">
                    <a:lumMod val="40000"/>
                    <a:lumOff val="60000"/>
                  </a:schemeClr>
                </a:solidFill>
              </a:rPr>
              <a:t>BSc</a:t>
            </a:r>
            <a:r>
              <a:rPr lang="en-AU" sz="2400" dirty="0" smtClean="0">
                <a:solidFill>
                  <a:schemeClr val="accent1">
                    <a:lumMod val="40000"/>
                    <a:lumOff val="60000"/>
                  </a:schemeClr>
                </a:solidFill>
              </a:rPr>
              <a:t>,. DipEd</a:t>
            </a:r>
            <a:r>
              <a:rPr lang="en-AU" sz="2400" dirty="0" smtClean="0">
                <a:solidFill>
                  <a:schemeClr val="accent1">
                    <a:lumMod val="40000"/>
                    <a:lumOff val="60000"/>
                  </a:schemeClr>
                </a:solidFill>
              </a:rPr>
              <a:t>,. </a:t>
            </a:r>
            <a:r>
              <a:rPr lang="en-AU" sz="2400" dirty="0" err="1" smtClean="0">
                <a:solidFill>
                  <a:schemeClr val="accent1">
                    <a:lumMod val="40000"/>
                    <a:lumOff val="60000"/>
                  </a:schemeClr>
                </a:solidFill>
              </a:rPr>
              <a:t>MAppSc</a:t>
            </a:r>
            <a:r>
              <a:rPr lang="en-AU" sz="2400" dirty="0" smtClean="0">
                <a:solidFill>
                  <a:schemeClr val="accent1">
                    <a:lumMod val="40000"/>
                    <a:lumOff val="60000"/>
                  </a:schemeClr>
                </a:solidFill>
              </a:rPr>
              <a:t>,. CIH, COH </a:t>
            </a:r>
            <a:endParaRPr lang="en-AU" sz="2400" dirty="0" smtClean="0">
              <a:solidFill>
                <a:schemeClr val="accent1">
                  <a:lumMod val="40000"/>
                  <a:lumOff val="60000"/>
                </a:schemeClr>
              </a:solidFill>
            </a:endParaRPr>
          </a:p>
          <a:p>
            <a:pPr algn="ctr"/>
            <a:r>
              <a:rPr lang="en-AU" sz="2400" dirty="0" smtClean="0">
                <a:solidFill>
                  <a:srgbClr val="FFFF00"/>
                </a:solidFill>
              </a:rPr>
              <a:t>University of Western Sydney</a:t>
            </a:r>
          </a:p>
          <a:p>
            <a:pPr algn="ctr"/>
            <a:endParaRPr lang="en-AU" sz="1050" dirty="0" smtClean="0">
              <a:solidFill>
                <a:schemeClr val="accent1">
                  <a:lumMod val="40000"/>
                  <a:lumOff val="60000"/>
                </a:schemeClr>
              </a:solidFill>
            </a:endParaRPr>
          </a:p>
          <a:p>
            <a:pPr algn="ctr"/>
            <a:endParaRPr lang="en-CA" sz="3200" dirty="0"/>
          </a:p>
        </p:txBody>
      </p:sp>
      <p:pic>
        <p:nvPicPr>
          <p:cNvPr id="5" name="Picture 8"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6504" y="116632"/>
            <a:ext cx="1733153" cy="852370"/>
          </a:xfrm>
          <a:prstGeom prst="rect">
            <a:avLst/>
          </a:prstGeom>
          <a:solidFill>
            <a:srgbClr val="FFFFFF"/>
          </a:solidFill>
          <a:ln w="38100">
            <a:solidFill>
              <a:srgbClr val="FFFFFF"/>
            </a:solidFill>
            <a:miter lim="800000"/>
            <a:headEnd/>
            <a:tailEnd/>
          </a:ln>
        </p:spPr>
      </p:pic>
    </p:spTree>
    <p:extLst>
      <p:ext uri="{BB962C8B-B14F-4D97-AF65-F5344CB8AC3E}">
        <p14:creationId xmlns:p14="http://schemas.microsoft.com/office/powerpoint/2010/main" val="15415758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Line 2"/>
          <p:cNvSpPr>
            <a:spLocks noChangeShapeType="1"/>
          </p:cNvSpPr>
          <p:nvPr/>
        </p:nvSpPr>
        <p:spPr bwMode="auto">
          <a:xfrm>
            <a:off x="0" y="1524000"/>
            <a:ext cx="9144000" cy="0"/>
          </a:xfrm>
          <a:prstGeom prst="line">
            <a:avLst/>
          </a:prstGeom>
          <a:noFill/>
          <a:ln w="12700">
            <a:solidFill>
              <a:srgbClr val="A7053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77828" name="Rectangle 4"/>
          <p:cNvSpPr>
            <a:spLocks noChangeArrowheads="1"/>
          </p:cNvSpPr>
          <p:nvPr/>
        </p:nvSpPr>
        <p:spPr bwMode="auto">
          <a:xfrm>
            <a:off x="647700" y="608013"/>
            <a:ext cx="6834188" cy="846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p>
            <a:r>
              <a:rPr lang="en-GB" sz="3200" b="1" dirty="0">
                <a:solidFill>
                  <a:srgbClr val="FFFF00"/>
                </a:solidFill>
                <a:cs typeface="Times New Roman" pitchFamily="18" charset="0"/>
              </a:rPr>
              <a:t>What is the risk?</a:t>
            </a:r>
            <a:endParaRPr lang="en-GB" sz="3200" b="1" dirty="0">
              <a:solidFill>
                <a:srgbClr val="FFFF00"/>
              </a:solidFill>
            </a:endParaRPr>
          </a:p>
          <a:p>
            <a:endParaRPr lang="en-GB" sz="3200" b="1" dirty="0">
              <a:solidFill>
                <a:srgbClr val="A70532"/>
              </a:solidFill>
            </a:endParaRPr>
          </a:p>
        </p:txBody>
      </p:sp>
      <p:graphicFrame>
        <p:nvGraphicFramePr>
          <p:cNvPr id="77856" name="Group 32"/>
          <p:cNvGraphicFramePr>
            <a:graphicFrameLocks noGrp="1"/>
          </p:cNvGraphicFramePr>
          <p:nvPr>
            <p:extLst>
              <p:ext uri="{D42A27DB-BD31-4B8C-83A1-F6EECF244321}">
                <p14:modId xmlns:p14="http://schemas.microsoft.com/office/powerpoint/2010/main" val="885079043"/>
              </p:ext>
            </p:extLst>
          </p:nvPr>
        </p:nvGraphicFramePr>
        <p:xfrm>
          <a:off x="684213" y="2349500"/>
          <a:ext cx="8208962" cy="3302000"/>
        </p:xfrm>
        <a:graphic>
          <a:graphicData uri="http://schemas.openxmlformats.org/drawingml/2006/table">
            <a:tbl>
              <a:tblPr/>
              <a:tblGrid>
                <a:gridCol w="4106862"/>
                <a:gridCol w="4102100"/>
              </a:tblGrid>
              <a:tr h="8715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smtClean="0">
                          <a:ln>
                            <a:noFill/>
                          </a:ln>
                          <a:solidFill>
                            <a:schemeClr val="tx1"/>
                          </a:solidFill>
                          <a:effectLst/>
                          <a:latin typeface="Arial" pitchFamily="34" charset="0"/>
                        </a:rPr>
                        <a:t>15 years exposure to RCS in mg/m</a:t>
                      </a:r>
                      <a:r>
                        <a:rPr kumimoji="0" lang="en-GB" sz="2400" b="1" i="0" u="none" strike="noStrike" cap="none" normalizeH="0" baseline="30000" dirty="0" smtClean="0">
                          <a:ln>
                            <a:noFill/>
                          </a:ln>
                          <a:solidFill>
                            <a:schemeClr val="tx1"/>
                          </a:solidFill>
                          <a:effectLst/>
                          <a:latin typeface="Arial" pitchFamily="34" charset="0"/>
                        </a:rPr>
                        <a:t>3</a:t>
                      </a:r>
                      <a:endParaRPr kumimoji="0" lang="en-GB" sz="2400" b="1" i="0" u="none" strike="noStrike" cap="none" normalizeH="0" baseline="0" dirty="0" smtClean="0">
                        <a:ln>
                          <a:noFill/>
                        </a:ln>
                        <a:solidFill>
                          <a:schemeClr val="tx1"/>
                        </a:solidFill>
                        <a:effectLst/>
                        <a:latin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smtClean="0">
                          <a:ln>
                            <a:noFill/>
                          </a:ln>
                          <a:solidFill>
                            <a:schemeClr val="tx1"/>
                          </a:solidFill>
                          <a:effectLst/>
                          <a:latin typeface="Arial" pitchFamily="34" charset="0"/>
                        </a:rPr>
                        <a:t>Predicted risks of developing silicosis within 15 years following exposure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pitchFamily="34" charset="0"/>
                        </a:rPr>
                        <a:t>0.02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pitchFamily="34" charset="0"/>
                        </a:rPr>
                        <a:t>0.25%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68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pitchFamily="34" charset="0"/>
                        </a:rPr>
                        <a:t>0.04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pitchFamily="34" charset="0"/>
                        </a:rPr>
                        <a:t>0.5%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dirty="0" smtClean="0">
                          <a:ln>
                            <a:noFill/>
                          </a:ln>
                          <a:solidFill>
                            <a:schemeClr val="tx1"/>
                          </a:solidFill>
                          <a:effectLst/>
                          <a:latin typeface="Arial" pitchFamily="34" charset="0"/>
                        </a:rPr>
                        <a:t>0.1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dirty="0" smtClean="0">
                          <a:ln>
                            <a:noFill/>
                          </a:ln>
                          <a:solidFill>
                            <a:schemeClr val="tx1"/>
                          </a:solidFill>
                          <a:effectLst/>
                          <a:latin typeface="Arial" pitchFamily="34" charset="0"/>
                        </a:rPr>
                        <a:t>2.5%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r>
              <a:tr h="5588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pitchFamily="34" charset="0"/>
                        </a:rPr>
                        <a:t>0.3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dirty="0" smtClean="0">
                          <a:ln>
                            <a:noFill/>
                          </a:ln>
                          <a:solidFill>
                            <a:schemeClr val="tx1"/>
                          </a:solidFill>
                          <a:effectLst/>
                          <a:latin typeface="Arial" pitchFamily="34" charset="0"/>
                        </a:rPr>
                        <a:t>20%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77850" name="Text Box 26"/>
          <p:cNvSpPr txBox="1">
            <a:spLocks noChangeArrowheads="1"/>
          </p:cNvSpPr>
          <p:nvPr/>
        </p:nvSpPr>
        <p:spPr bwMode="auto">
          <a:xfrm>
            <a:off x="76200" y="1524000"/>
            <a:ext cx="9067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GB" sz="2400" b="1" dirty="0">
                <a:solidFill>
                  <a:srgbClr val="FFFF00"/>
                </a:solidFill>
              </a:rPr>
              <a:t>Study in Scottish coal miners</a:t>
            </a:r>
            <a:r>
              <a:rPr lang="en-GB" sz="2400" b="1" dirty="0">
                <a:solidFill>
                  <a:srgbClr val="A70532"/>
                </a:solidFill>
              </a:rPr>
              <a:t>.</a:t>
            </a:r>
          </a:p>
        </p:txBody>
      </p:sp>
      <p:sp>
        <p:nvSpPr>
          <p:cNvPr id="77857" name="Text Box 33"/>
          <p:cNvSpPr txBox="1">
            <a:spLocks noChangeArrowheads="1"/>
          </p:cNvSpPr>
          <p:nvPr/>
        </p:nvSpPr>
        <p:spPr bwMode="auto">
          <a:xfrm>
            <a:off x="2124075" y="5661025"/>
            <a:ext cx="4681538"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AU" sz="1200" b="1">
                <a:latin typeface="Times" pitchFamily="18" charset="0"/>
              </a:rPr>
              <a:t>Study in Scottish Coal Miners Source: HSE EH75/4 2002 p. 73.</a:t>
            </a:r>
          </a:p>
          <a:p>
            <a:pPr eaLnBrk="0" hangingPunct="0">
              <a:spcBef>
                <a:spcPct val="50000"/>
              </a:spcBef>
            </a:pPr>
            <a:endParaRPr lang="en-AU" sz="1200" b="1">
              <a:latin typeface="Times" pitchFamily="18" charset="0"/>
            </a:endParaRPr>
          </a:p>
        </p:txBody>
      </p:sp>
    </p:spTree>
    <p:extLst>
      <p:ext uri="{BB962C8B-B14F-4D97-AF65-F5344CB8AC3E}">
        <p14:creationId xmlns:p14="http://schemas.microsoft.com/office/powerpoint/2010/main" val="2176379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2"/>
          <p:cNvSpPr>
            <a:spLocks noGrp="1" noChangeArrowheads="1"/>
          </p:cNvSpPr>
          <p:nvPr>
            <p:ph type="ctrTitle"/>
          </p:nvPr>
        </p:nvSpPr>
        <p:spPr>
          <a:xfrm>
            <a:off x="250825" y="1989138"/>
            <a:ext cx="8207375" cy="1611312"/>
          </a:xfrm>
        </p:spPr>
        <p:txBody>
          <a:bodyPr/>
          <a:lstStyle/>
          <a:p>
            <a:pPr algn="l"/>
            <a:r>
              <a:rPr lang="en-AU" dirty="0"/>
              <a:t/>
            </a:r>
            <a:br>
              <a:rPr lang="en-AU" dirty="0"/>
            </a:br>
            <a:r>
              <a:rPr lang="en-AU" sz="3600" dirty="0"/>
              <a:t>According to this study:</a:t>
            </a:r>
            <a:br>
              <a:rPr lang="en-AU" sz="3600" dirty="0"/>
            </a:br>
            <a:r>
              <a:rPr lang="en-AU" sz="3600" dirty="0"/>
              <a:t>15 years exposure at 0.1mg/m</a:t>
            </a:r>
            <a:r>
              <a:rPr lang="en-AU" sz="3600" baseline="30000" dirty="0"/>
              <a:t>3</a:t>
            </a:r>
            <a:r>
              <a:rPr lang="en-AU" sz="3600" dirty="0"/>
              <a:t/>
            </a:r>
            <a:br>
              <a:rPr lang="en-AU" sz="3600" dirty="0"/>
            </a:br>
            <a:r>
              <a:rPr lang="en-AU" sz="3600" dirty="0"/>
              <a:t>followed by 15 years of non exposure,</a:t>
            </a:r>
            <a:br>
              <a:rPr lang="en-AU" sz="3600" dirty="0"/>
            </a:br>
            <a:r>
              <a:rPr lang="en-AU" sz="3600" dirty="0"/>
              <a:t>equals: </a:t>
            </a:r>
            <a:br>
              <a:rPr lang="en-AU" sz="3600" dirty="0"/>
            </a:br>
            <a:r>
              <a:rPr lang="en-AU" sz="3600" dirty="0"/>
              <a:t>	</a:t>
            </a:r>
            <a:r>
              <a:rPr lang="en-AU" sz="3600" b="1" dirty="0"/>
              <a:t>1 in 40 chance</a:t>
            </a:r>
            <a:r>
              <a:rPr lang="en-AU" sz="3600" dirty="0"/>
              <a:t> of being 	diagnosed with silicosis</a:t>
            </a:r>
            <a:br>
              <a:rPr lang="en-AU" sz="3600" dirty="0"/>
            </a:br>
            <a:r>
              <a:rPr lang="en-AU" dirty="0"/>
              <a:t>	</a:t>
            </a:r>
            <a:r>
              <a:rPr lang="en-AU" sz="2000" dirty="0"/>
              <a:t>(ILO Category 2/1)</a:t>
            </a:r>
            <a:r>
              <a:rPr lang="en-AU" dirty="0"/>
              <a:t>  </a:t>
            </a:r>
          </a:p>
        </p:txBody>
      </p:sp>
      <p:sp>
        <p:nvSpPr>
          <p:cNvPr id="279555" name="Rectangle 3"/>
          <p:cNvSpPr>
            <a:spLocks noGrp="1" noChangeArrowheads="1"/>
          </p:cNvSpPr>
          <p:nvPr>
            <p:ph type="subTitle" idx="1"/>
          </p:nvPr>
        </p:nvSpPr>
        <p:spPr>
          <a:xfrm>
            <a:off x="250825" y="3573463"/>
            <a:ext cx="7993063" cy="1800225"/>
          </a:xfrm>
        </p:spPr>
        <p:txBody>
          <a:bodyPr/>
          <a:lstStyle/>
          <a:p>
            <a:pPr lvl="2" algn="l"/>
            <a:endParaRPr lang="en-AU"/>
          </a:p>
          <a:p>
            <a:pPr lvl="2" algn="l"/>
            <a:r>
              <a:rPr lang="en-AU"/>
              <a:t>		</a:t>
            </a:r>
          </a:p>
          <a:p>
            <a:endParaRPr lang="en-AU"/>
          </a:p>
        </p:txBody>
      </p:sp>
    </p:spTree>
    <p:extLst>
      <p:ext uri="{BB962C8B-B14F-4D97-AF65-F5344CB8AC3E}">
        <p14:creationId xmlns:p14="http://schemas.microsoft.com/office/powerpoint/2010/main" val="40321401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2"/>
          <p:cNvSpPr>
            <a:spLocks noGrp="1" noChangeArrowheads="1"/>
          </p:cNvSpPr>
          <p:nvPr>
            <p:ph type="ctrTitle"/>
          </p:nvPr>
        </p:nvSpPr>
        <p:spPr>
          <a:xfrm>
            <a:off x="250825" y="1989138"/>
            <a:ext cx="8207375" cy="1611312"/>
          </a:xfrm>
        </p:spPr>
        <p:txBody>
          <a:bodyPr/>
          <a:lstStyle/>
          <a:p>
            <a:pPr algn="l"/>
            <a:r>
              <a:rPr lang="en-AU" sz="4000" dirty="0"/>
              <a:t>“</a:t>
            </a:r>
            <a:r>
              <a:rPr lang="en-AU" sz="4000" i="1" dirty="0"/>
              <a:t>The quality of the exposure data for this study is more detailed and better documented compared to other studies”</a:t>
            </a:r>
            <a:r>
              <a:rPr lang="en-AU" sz="4000" dirty="0"/>
              <a:t/>
            </a:r>
            <a:br>
              <a:rPr lang="en-AU" sz="4000" dirty="0"/>
            </a:br>
            <a:r>
              <a:rPr lang="en-AU" sz="4000" dirty="0"/>
              <a:t/>
            </a:r>
            <a:br>
              <a:rPr lang="en-AU" sz="4000" dirty="0"/>
            </a:br>
            <a:r>
              <a:rPr lang="en-AU" sz="4000" dirty="0"/>
              <a:t> HSE 2002 EH75/4 p.67</a:t>
            </a:r>
          </a:p>
        </p:txBody>
      </p:sp>
      <p:sp>
        <p:nvSpPr>
          <p:cNvPr id="275459" name="Rectangle 3"/>
          <p:cNvSpPr>
            <a:spLocks noGrp="1" noChangeArrowheads="1"/>
          </p:cNvSpPr>
          <p:nvPr>
            <p:ph type="subTitle" idx="1"/>
          </p:nvPr>
        </p:nvSpPr>
        <p:spPr>
          <a:xfrm>
            <a:off x="250825" y="3573463"/>
            <a:ext cx="7993063" cy="1800225"/>
          </a:xfrm>
        </p:spPr>
        <p:txBody>
          <a:bodyPr/>
          <a:lstStyle/>
          <a:p>
            <a:pPr lvl="2" algn="l"/>
            <a:endParaRPr lang="en-AU"/>
          </a:p>
          <a:p>
            <a:pPr lvl="2" algn="l"/>
            <a:r>
              <a:rPr lang="en-AU"/>
              <a:t>		</a:t>
            </a:r>
          </a:p>
          <a:p>
            <a:endParaRPr lang="en-AU"/>
          </a:p>
        </p:txBody>
      </p:sp>
    </p:spTree>
    <p:extLst>
      <p:ext uri="{BB962C8B-B14F-4D97-AF65-F5344CB8AC3E}">
        <p14:creationId xmlns:p14="http://schemas.microsoft.com/office/powerpoint/2010/main" val="20950828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2"/>
          <p:cNvSpPr>
            <a:spLocks noGrp="1" noChangeArrowheads="1"/>
          </p:cNvSpPr>
          <p:nvPr>
            <p:ph type="title"/>
          </p:nvPr>
        </p:nvSpPr>
        <p:spPr/>
        <p:txBody>
          <a:bodyPr/>
          <a:lstStyle/>
          <a:p>
            <a:r>
              <a:rPr lang="en-AU" sz="3600" b="1" dirty="0">
                <a:solidFill>
                  <a:srgbClr val="FFFF99"/>
                </a:solidFill>
              </a:rPr>
              <a:t>Chronic obstructive pulmonary disease (COPD)</a:t>
            </a:r>
            <a:r>
              <a:rPr lang="en-AU" sz="3600" dirty="0">
                <a:solidFill>
                  <a:srgbClr val="FFFF99"/>
                </a:solidFill>
              </a:rPr>
              <a:t/>
            </a:r>
            <a:br>
              <a:rPr lang="en-AU" sz="3600" dirty="0">
                <a:solidFill>
                  <a:srgbClr val="FFFF99"/>
                </a:solidFill>
              </a:rPr>
            </a:br>
            <a:endParaRPr lang="en-AU" sz="3600" dirty="0">
              <a:solidFill>
                <a:srgbClr val="FFFF99"/>
              </a:solidFill>
            </a:endParaRPr>
          </a:p>
        </p:txBody>
      </p:sp>
      <p:pic>
        <p:nvPicPr>
          <p:cNvPr id="265221" name="Picture 5"/>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0" y="1220788"/>
            <a:ext cx="9144000" cy="4203700"/>
          </a:xfrm>
          <a:noFill/>
          <a:ln/>
        </p:spPr>
      </p:pic>
    </p:spTree>
    <p:extLst>
      <p:ext uri="{BB962C8B-B14F-4D97-AF65-F5344CB8AC3E}">
        <p14:creationId xmlns:p14="http://schemas.microsoft.com/office/powerpoint/2010/main" val="25539266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2"/>
          <p:cNvSpPr>
            <a:spLocks noGrp="1" noChangeArrowheads="1"/>
          </p:cNvSpPr>
          <p:nvPr>
            <p:ph type="title"/>
          </p:nvPr>
        </p:nvSpPr>
        <p:spPr>
          <a:xfrm>
            <a:off x="468313" y="-387350"/>
            <a:ext cx="8229600" cy="1143000"/>
          </a:xfrm>
        </p:spPr>
        <p:txBody>
          <a:bodyPr/>
          <a:lstStyle/>
          <a:p>
            <a:r>
              <a:rPr lang="en-AU" sz="3200"/>
              <a:t>Potency matrix</a:t>
            </a:r>
          </a:p>
        </p:txBody>
      </p:sp>
      <p:graphicFrame>
        <p:nvGraphicFramePr>
          <p:cNvPr id="261123" name="Group 3"/>
          <p:cNvGraphicFramePr>
            <a:graphicFrameLocks noGrp="1"/>
          </p:cNvGraphicFramePr>
          <p:nvPr>
            <p:ph idx="1"/>
          </p:nvPr>
        </p:nvGraphicFramePr>
        <p:xfrm>
          <a:off x="539750" y="549275"/>
          <a:ext cx="8229600" cy="4908804"/>
        </p:xfrm>
        <a:graphic>
          <a:graphicData uri="http://schemas.openxmlformats.org/drawingml/2006/table">
            <a:tbl>
              <a:tblPr/>
              <a:tblGrid>
                <a:gridCol w="2743200"/>
                <a:gridCol w="2743200"/>
                <a:gridCol w="2743200"/>
              </a:tblGrid>
              <a:tr h="647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sz="2800" b="0" i="0" u="none" strike="noStrike" cap="none" normalizeH="0" baseline="0" smtClean="0">
                          <a:ln>
                            <a:noFill/>
                          </a:ln>
                          <a:solidFill>
                            <a:schemeClr val="tx1"/>
                          </a:solidFill>
                          <a:effectLst/>
                          <a:latin typeface="Arial" pitchFamily="34" charset="0"/>
                        </a:rPr>
                        <a:t>Factors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sz="2800" b="0" i="0" u="none" strike="noStrike" cap="none" normalizeH="0" baseline="0" smtClean="0">
                          <a:ln>
                            <a:noFill/>
                          </a:ln>
                          <a:solidFill>
                            <a:schemeClr val="tx1"/>
                          </a:solidFill>
                          <a:effectLst/>
                          <a:latin typeface="Arial" pitchFamily="34" charset="0"/>
                        </a:rPr>
                        <a:t>Comment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sz="2800" b="0" i="0" u="none" strike="noStrike" cap="none" normalizeH="0" baseline="0" smtClean="0">
                          <a:ln>
                            <a:noFill/>
                          </a:ln>
                          <a:solidFill>
                            <a:schemeClr val="tx1"/>
                          </a:solidFill>
                          <a:effectLst/>
                          <a:latin typeface="Arial" pitchFamily="34" charset="0"/>
                        </a:rPr>
                        <a:t>Situations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6445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sz="2400" b="0" i="0" u="none" strike="noStrike" cap="none" normalizeH="0" baseline="0" smtClean="0">
                          <a:ln>
                            <a:noFill/>
                          </a:ln>
                          <a:solidFill>
                            <a:schemeClr val="tx1"/>
                          </a:solidFill>
                          <a:effectLst/>
                          <a:latin typeface="Arial" pitchFamily="34" charset="0"/>
                        </a:rPr>
                        <a:t>Particle size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sz="2400" b="0" i="0" u="none" strike="noStrike" cap="none" normalizeH="0" baseline="0" smtClean="0">
                          <a:ln>
                            <a:noFill/>
                          </a:ln>
                          <a:solidFill>
                            <a:schemeClr val="tx1"/>
                          </a:solidFill>
                          <a:effectLst/>
                          <a:latin typeface="Arial" pitchFamily="34" charset="0"/>
                        </a:rPr>
                        <a:t>Enhances potency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sz="2400" b="0" i="0" u="none" strike="noStrike" cap="none" normalizeH="0" baseline="0" smtClean="0">
                          <a:ln>
                            <a:noFill/>
                          </a:ln>
                          <a:solidFill>
                            <a:schemeClr val="tx1"/>
                          </a:solidFill>
                          <a:effectLst/>
                          <a:latin typeface="Arial" pitchFamily="34" charset="0"/>
                        </a:rPr>
                        <a:t>Grinding and abrasive process.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7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sz="2400" b="0" i="0" u="none" strike="noStrike" cap="none" normalizeH="0" baseline="0" smtClean="0">
                          <a:ln>
                            <a:noFill/>
                          </a:ln>
                          <a:solidFill>
                            <a:schemeClr val="tx1"/>
                          </a:solidFill>
                          <a:effectLst/>
                          <a:latin typeface="Arial" pitchFamily="34" charset="0"/>
                        </a:rPr>
                        <a:t>Dry and freshly cut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sz="2400" b="0" i="0" u="none" strike="noStrike" cap="none" normalizeH="0" baseline="0" smtClean="0">
                          <a:ln>
                            <a:noFill/>
                          </a:ln>
                          <a:solidFill>
                            <a:schemeClr val="tx1"/>
                          </a:solidFill>
                          <a:effectLst/>
                          <a:latin typeface="Arial" pitchFamily="34" charset="0"/>
                        </a:rPr>
                        <a:t>Reference point to compare potency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sz="2400" b="0" i="0" u="none" strike="noStrike" cap="none" normalizeH="0" baseline="0" smtClean="0">
                          <a:ln>
                            <a:noFill/>
                          </a:ln>
                          <a:solidFill>
                            <a:schemeClr val="tx1"/>
                          </a:solidFill>
                          <a:effectLst/>
                          <a:latin typeface="Arial" pitchFamily="34" charset="0"/>
                        </a:rPr>
                        <a:t>Drilling, crushing.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61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sz="2400" b="0" i="0" u="none" strike="noStrike" cap="none" normalizeH="0" baseline="0" smtClean="0">
                          <a:ln>
                            <a:noFill/>
                          </a:ln>
                          <a:solidFill>
                            <a:schemeClr val="tx1"/>
                          </a:solidFill>
                          <a:effectLst/>
                          <a:latin typeface="Arial" pitchFamily="34" charset="0"/>
                        </a:rPr>
                        <a:t>Wetting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sz="2400" b="0" i="0" u="none" strike="noStrike" cap="none" normalizeH="0" baseline="0" smtClean="0">
                          <a:ln>
                            <a:noFill/>
                          </a:ln>
                          <a:solidFill>
                            <a:schemeClr val="tx1"/>
                          </a:solidFill>
                          <a:effectLst/>
                          <a:latin typeface="Arial" pitchFamily="34" charset="0"/>
                        </a:rPr>
                        <a:t>From dust suppression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sz="2400" b="0" i="0" u="none" strike="noStrike" cap="none" normalizeH="0" baseline="0" smtClean="0">
                          <a:ln>
                            <a:noFill/>
                          </a:ln>
                          <a:solidFill>
                            <a:schemeClr val="tx1"/>
                          </a:solidFill>
                          <a:effectLst/>
                          <a:latin typeface="Arial" pitchFamily="34" charset="0"/>
                        </a:rPr>
                        <a:t>Wet extraction processes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7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sz="2400" b="0" i="0" u="none" strike="noStrike" cap="none" normalizeH="0" baseline="0" smtClean="0">
                          <a:ln>
                            <a:noFill/>
                          </a:ln>
                          <a:solidFill>
                            <a:schemeClr val="tx1"/>
                          </a:solidFill>
                          <a:effectLst/>
                          <a:latin typeface="Arial" pitchFamily="34" charset="0"/>
                        </a:rPr>
                        <a:t>Aged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sz="2400" b="0" i="0" u="none" strike="noStrike" cap="none" normalizeH="0" baseline="0" smtClean="0">
                          <a:ln>
                            <a:noFill/>
                          </a:ln>
                          <a:solidFill>
                            <a:schemeClr val="tx1"/>
                          </a:solidFill>
                          <a:effectLst/>
                          <a:latin typeface="Arial" pitchFamily="34" charset="0"/>
                        </a:rPr>
                        <a:t>Reduces potency</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sz="2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sz="2400" b="0" i="0" u="none" strike="noStrike" cap="none" normalizeH="0" baseline="0" smtClean="0">
                          <a:ln>
                            <a:noFill/>
                          </a:ln>
                          <a:solidFill>
                            <a:schemeClr val="tx1"/>
                          </a:solidFill>
                          <a:effectLst/>
                          <a:latin typeface="Arial" pitchFamily="34" charset="0"/>
                        </a:rPr>
                        <a:t>No abrasion, grinding.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45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sz="2400" b="0" i="0" u="none" strike="noStrike" cap="none" normalizeH="0" baseline="0" smtClean="0">
                          <a:ln>
                            <a:noFill/>
                          </a:ln>
                          <a:solidFill>
                            <a:schemeClr val="tx1"/>
                          </a:solidFill>
                          <a:effectLst/>
                          <a:latin typeface="Arial" pitchFamily="34" charset="0"/>
                        </a:rPr>
                        <a:t>Presence of clay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sz="2400" b="0" i="0" u="none" strike="noStrike" cap="none" normalizeH="0" baseline="0" smtClean="0">
                          <a:ln>
                            <a:noFill/>
                          </a:ln>
                          <a:solidFill>
                            <a:schemeClr val="tx1"/>
                          </a:solidFill>
                          <a:effectLst/>
                          <a:latin typeface="Arial" pitchFamily="34" charset="0"/>
                        </a:rPr>
                        <a:t>Aluminium reduces potency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sz="2400" b="0" i="0" u="none" strike="noStrike" cap="none" normalizeH="0" baseline="0" smtClean="0">
                          <a:ln>
                            <a:noFill/>
                          </a:ln>
                          <a:solidFill>
                            <a:schemeClr val="tx1"/>
                          </a:solidFill>
                          <a:effectLst/>
                          <a:latin typeface="Arial" pitchFamily="34" charset="0"/>
                        </a:rPr>
                        <a:t>Mines extracting low rank coal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61153" name="Text Box 33"/>
          <p:cNvSpPr txBox="1">
            <a:spLocks noChangeArrowheads="1"/>
          </p:cNvSpPr>
          <p:nvPr/>
        </p:nvSpPr>
        <p:spPr bwMode="auto">
          <a:xfrm>
            <a:off x="755650" y="5516563"/>
            <a:ext cx="748823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AU">
                <a:latin typeface="Times New Roman" pitchFamily="18" charset="0"/>
              </a:rPr>
              <a:t>Adapted from HSE EH 75/4 page 7</a:t>
            </a:r>
          </a:p>
        </p:txBody>
      </p:sp>
    </p:spTree>
    <p:extLst>
      <p:ext uri="{BB962C8B-B14F-4D97-AF65-F5344CB8AC3E}">
        <p14:creationId xmlns:p14="http://schemas.microsoft.com/office/powerpoint/2010/main" val="71856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p:cNvSpPr>
            <a:spLocks noGrp="1" noChangeArrowheads="1"/>
          </p:cNvSpPr>
          <p:nvPr>
            <p:ph type="title"/>
          </p:nvPr>
        </p:nvSpPr>
        <p:spPr/>
        <p:txBody>
          <a:bodyPr/>
          <a:lstStyle/>
          <a:p>
            <a:r>
              <a:rPr lang="en-AU" b="1" u="sng"/>
              <a:t>Intensity</a:t>
            </a:r>
            <a:r>
              <a:rPr lang="en-AU"/>
              <a:t> of exposure.</a:t>
            </a:r>
          </a:p>
        </p:txBody>
      </p:sp>
      <p:sp>
        <p:nvSpPr>
          <p:cNvPr id="257027" name="Rectangle 3"/>
          <p:cNvSpPr>
            <a:spLocks noGrp="1" noChangeArrowheads="1"/>
          </p:cNvSpPr>
          <p:nvPr>
            <p:ph type="body" idx="1"/>
          </p:nvPr>
        </p:nvSpPr>
        <p:spPr/>
        <p:txBody>
          <a:bodyPr/>
          <a:lstStyle/>
          <a:p>
            <a:pPr>
              <a:buFontTx/>
              <a:buNone/>
            </a:pPr>
            <a:r>
              <a:rPr lang="en-AU" sz="2800" dirty="0"/>
              <a:t>	Freshly cut crystalline silica has a higher degree of potency to crystalline silica that has aged.</a:t>
            </a:r>
          </a:p>
          <a:p>
            <a:pPr>
              <a:buFontTx/>
              <a:buNone/>
            </a:pPr>
            <a:r>
              <a:rPr lang="en-AU" sz="2800" dirty="0"/>
              <a:t>	This may mean that if you breath in a relatively high concentration for a short duration of time this may be more hazardous than breathing in a lower concentration over a longer period of time.  </a:t>
            </a:r>
          </a:p>
          <a:p>
            <a:pPr>
              <a:buFontTx/>
              <a:buNone/>
            </a:pPr>
            <a:r>
              <a:rPr lang="en-AU" sz="2800" dirty="0"/>
              <a:t>	</a:t>
            </a:r>
            <a:endParaRPr lang="en-AU" sz="2800" dirty="0" smtClean="0"/>
          </a:p>
          <a:p>
            <a:pPr>
              <a:buFontTx/>
              <a:buNone/>
            </a:pPr>
            <a:r>
              <a:rPr lang="en-AU" sz="2800" b="1" dirty="0"/>
              <a:t>	</a:t>
            </a:r>
            <a:r>
              <a:rPr lang="en-AU" sz="2800" b="1" dirty="0" smtClean="0"/>
              <a:t>Even </a:t>
            </a:r>
            <a:r>
              <a:rPr lang="en-AU" sz="2800" b="1" dirty="0"/>
              <a:t>though the average exposure over a day is the </a:t>
            </a:r>
            <a:r>
              <a:rPr lang="en-AU" sz="2800" b="1" dirty="0" smtClean="0"/>
              <a:t>same!</a:t>
            </a:r>
            <a:endParaRPr lang="en-AU" sz="2800" b="1" dirty="0"/>
          </a:p>
        </p:txBody>
      </p:sp>
    </p:spTree>
    <p:extLst>
      <p:ext uri="{BB962C8B-B14F-4D97-AF65-F5344CB8AC3E}">
        <p14:creationId xmlns:p14="http://schemas.microsoft.com/office/powerpoint/2010/main" val="5117890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Line 2"/>
          <p:cNvSpPr>
            <a:spLocks noChangeShapeType="1"/>
          </p:cNvSpPr>
          <p:nvPr/>
        </p:nvSpPr>
        <p:spPr bwMode="auto">
          <a:xfrm>
            <a:off x="0" y="1524000"/>
            <a:ext cx="9144000" cy="0"/>
          </a:xfrm>
          <a:prstGeom prst="line">
            <a:avLst/>
          </a:prstGeom>
          <a:noFill/>
          <a:ln w="12700">
            <a:solidFill>
              <a:srgbClr val="A7053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284675" name="Rectangle 3"/>
          <p:cNvSpPr>
            <a:spLocks noChangeArrowheads="1"/>
          </p:cNvSpPr>
          <p:nvPr/>
        </p:nvSpPr>
        <p:spPr bwMode="auto">
          <a:xfrm>
            <a:off x="971550" y="404813"/>
            <a:ext cx="7921625" cy="846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p>
            <a:endParaRPr lang="en-GB" sz="3200" b="1" dirty="0">
              <a:solidFill>
                <a:srgbClr val="A70532"/>
              </a:solidFill>
              <a:cs typeface="Times New Roman" pitchFamily="18" charset="0"/>
            </a:endParaRPr>
          </a:p>
          <a:p>
            <a:endParaRPr lang="en-GB" sz="3200" b="1" dirty="0">
              <a:solidFill>
                <a:srgbClr val="A70532"/>
              </a:solidFill>
              <a:cs typeface="Times New Roman" pitchFamily="18" charset="0"/>
            </a:endParaRPr>
          </a:p>
          <a:p>
            <a:endParaRPr lang="en-GB" sz="4800" b="1" dirty="0">
              <a:solidFill>
                <a:srgbClr val="A70532"/>
              </a:solidFill>
              <a:cs typeface="Times New Roman" pitchFamily="18" charset="0"/>
            </a:endParaRPr>
          </a:p>
          <a:p>
            <a:endParaRPr lang="en-GB" sz="4800" b="1" dirty="0">
              <a:solidFill>
                <a:srgbClr val="A70532"/>
              </a:solidFill>
              <a:cs typeface="Times New Roman" pitchFamily="18" charset="0"/>
            </a:endParaRPr>
          </a:p>
          <a:p>
            <a:endParaRPr lang="en-GB" sz="4800" b="1" dirty="0">
              <a:solidFill>
                <a:srgbClr val="FFFF99"/>
              </a:solidFill>
              <a:cs typeface="Times New Roman" pitchFamily="18" charset="0"/>
            </a:endParaRPr>
          </a:p>
          <a:p>
            <a:endParaRPr lang="en-GB" sz="3200" b="1" dirty="0" smtClean="0">
              <a:solidFill>
                <a:srgbClr val="FFFF99"/>
              </a:solidFill>
              <a:cs typeface="Times New Roman" pitchFamily="18" charset="0"/>
            </a:endParaRPr>
          </a:p>
          <a:p>
            <a:endParaRPr lang="en-GB" sz="3200" b="1" dirty="0">
              <a:solidFill>
                <a:srgbClr val="FFFF99"/>
              </a:solidFill>
              <a:cs typeface="Times New Roman" pitchFamily="18" charset="0"/>
            </a:endParaRPr>
          </a:p>
          <a:p>
            <a:endParaRPr lang="en-GB" sz="3200" b="1" dirty="0" smtClean="0">
              <a:solidFill>
                <a:srgbClr val="FFFF99"/>
              </a:solidFill>
              <a:cs typeface="Times New Roman" pitchFamily="18" charset="0"/>
            </a:endParaRPr>
          </a:p>
          <a:p>
            <a:endParaRPr lang="en-GB" sz="3200" b="1" dirty="0">
              <a:solidFill>
                <a:srgbClr val="FFFF99"/>
              </a:solidFill>
              <a:cs typeface="Times New Roman" pitchFamily="18" charset="0"/>
            </a:endParaRPr>
          </a:p>
          <a:p>
            <a:r>
              <a:rPr lang="en-GB" sz="3200" b="1" dirty="0" smtClean="0">
                <a:solidFill>
                  <a:srgbClr val="FFFF99"/>
                </a:solidFill>
                <a:cs typeface="Times New Roman" pitchFamily="18" charset="0"/>
              </a:rPr>
              <a:t>What </a:t>
            </a:r>
            <a:r>
              <a:rPr lang="en-GB" sz="3200" b="1" dirty="0">
                <a:solidFill>
                  <a:srgbClr val="FFFF99"/>
                </a:solidFill>
                <a:cs typeface="Times New Roman" pitchFamily="18" charset="0"/>
              </a:rPr>
              <a:t>about long periods of low exposure with short periods of high </a:t>
            </a:r>
            <a:r>
              <a:rPr lang="en-GB" sz="3200" b="1" dirty="0" smtClean="0">
                <a:solidFill>
                  <a:srgbClr val="FFFF99"/>
                </a:solidFill>
                <a:cs typeface="Times New Roman" pitchFamily="18" charset="0"/>
              </a:rPr>
              <a:t>exposure?</a:t>
            </a:r>
            <a:endParaRPr lang="en-GB" sz="3200" b="1" dirty="0">
              <a:solidFill>
                <a:srgbClr val="FFFF99"/>
              </a:solidFill>
            </a:endParaRPr>
          </a:p>
          <a:p>
            <a:endParaRPr lang="en-GB" sz="3200" b="1" dirty="0">
              <a:solidFill>
                <a:srgbClr val="A70532"/>
              </a:solidFill>
            </a:endParaRPr>
          </a:p>
        </p:txBody>
      </p:sp>
    </p:spTree>
    <p:extLst>
      <p:ext uri="{BB962C8B-B14F-4D97-AF65-F5344CB8AC3E}">
        <p14:creationId xmlns:p14="http://schemas.microsoft.com/office/powerpoint/2010/main" val="21551706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2650" name="Picture 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260350"/>
            <a:ext cx="8893175" cy="555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2651" name="Rectangle 27"/>
          <p:cNvSpPr>
            <a:spLocks noChangeArrowheads="1"/>
          </p:cNvSpPr>
          <p:nvPr/>
        </p:nvSpPr>
        <p:spPr bwMode="auto">
          <a:xfrm>
            <a:off x="1979613" y="5013325"/>
            <a:ext cx="5213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AU" b="1" i="1" dirty="0"/>
              <a:t>IOM Research Report TM/01/03 February 2001</a:t>
            </a:r>
            <a:r>
              <a:rPr lang="en-AU" dirty="0"/>
              <a:t> </a:t>
            </a:r>
          </a:p>
        </p:txBody>
      </p:sp>
      <p:sp>
        <p:nvSpPr>
          <p:cNvPr id="282652" name="Oval 28"/>
          <p:cNvSpPr>
            <a:spLocks noChangeArrowheads="1"/>
          </p:cNvSpPr>
          <p:nvPr/>
        </p:nvSpPr>
        <p:spPr bwMode="auto">
          <a:xfrm>
            <a:off x="1908175" y="2565400"/>
            <a:ext cx="1439863" cy="6477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sp>
        <p:nvSpPr>
          <p:cNvPr id="282653" name="Oval 29"/>
          <p:cNvSpPr>
            <a:spLocks noChangeArrowheads="1"/>
          </p:cNvSpPr>
          <p:nvPr/>
        </p:nvSpPr>
        <p:spPr bwMode="auto">
          <a:xfrm>
            <a:off x="6948488" y="2492375"/>
            <a:ext cx="1152525" cy="6477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sp>
        <p:nvSpPr>
          <p:cNvPr id="282654" name="Line 30"/>
          <p:cNvSpPr>
            <a:spLocks noChangeShapeType="1"/>
          </p:cNvSpPr>
          <p:nvPr/>
        </p:nvSpPr>
        <p:spPr bwMode="auto">
          <a:xfrm flipH="1">
            <a:off x="1331913" y="3141663"/>
            <a:ext cx="576262" cy="287337"/>
          </a:xfrm>
          <a:prstGeom prst="line">
            <a:avLst/>
          </a:prstGeom>
          <a:noFill/>
          <a:ln w="952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282655" name="Text Box 31"/>
          <p:cNvSpPr txBox="1">
            <a:spLocks noChangeArrowheads="1"/>
          </p:cNvSpPr>
          <p:nvPr/>
        </p:nvSpPr>
        <p:spPr bwMode="auto">
          <a:xfrm>
            <a:off x="323850" y="3429000"/>
            <a:ext cx="14398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AU"/>
              <a:t>0.1 mg m-3</a:t>
            </a:r>
          </a:p>
        </p:txBody>
      </p:sp>
      <p:sp>
        <p:nvSpPr>
          <p:cNvPr id="282656" name="Line 32"/>
          <p:cNvSpPr>
            <a:spLocks noChangeShapeType="1"/>
          </p:cNvSpPr>
          <p:nvPr/>
        </p:nvSpPr>
        <p:spPr bwMode="auto">
          <a:xfrm>
            <a:off x="7812088" y="3213100"/>
            <a:ext cx="144462" cy="503238"/>
          </a:xfrm>
          <a:prstGeom prst="line">
            <a:avLst/>
          </a:prstGeom>
          <a:noFill/>
          <a:ln w="952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282657" name="Text Box 33"/>
          <p:cNvSpPr txBox="1">
            <a:spLocks noChangeArrowheads="1"/>
          </p:cNvSpPr>
          <p:nvPr/>
        </p:nvSpPr>
        <p:spPr bwMode="auto">
          <a:xfrm>
            <a:off x="7812088" y="3933825"/>
            <a:ext cx="1081087"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AU"/>
              <a:t>Low + high</a:t>
            </a:r>
          </a:p>
        </p:txBody>
      </p:sp>
      <p:sp>
        <p:nvSpPr>
          <p:cNvPr id="15" name="Rectangle 27"/>
          <p:cNvSpPr>
            <a:spLocks noChangeArrowheads="1"/>
          </p:cNvSpPr>
          <p:nvPr/>
        </p:nvSpPr>
        <p:spPr bwMode="auto">
          <a:xfrm>
            <a:off x="2132013" y="5165725"/>
            <a:ext cx="5213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AU" b="1" i="1" dirty="0" smtClean="0">
                <a:solidFill>
                  <a:srgbClr val="000000"/>
                </a:solidFill>
              </a:rPr>
              <a:t>IOM Research Report TM/01/03 February 2001</a:t>
            </a:r>
            <a:r>
              <a:rPr lang="en-AU" dirty="0" smtClean="0">
                <a:solidFill>
                  <a:srgbClr val="000000"/>
                </a:solidFill>
              </a:rPr>
              <a:t> </a:t>
            </a:r>
          </a:p>
        </p:txBody>
      </p:sp>
    </p:spTree>
    <p:extLst>
      <p:ext uri="{BB962C8B-B14F-4D97-AF65-F5344CB8AC3E}">
        <p14:creationId xmlns:p14="http://schemas.microsoft.com/office/powerpoint/2010/main" val="13710841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Line 2"/>
          <p:cNvSpPr>
            <a:spLocks noChangeShapeType="1"/>
          </p:cNvSpPr>
          <p:nvPr/>
        </p:nvSpPr>
        <p:spPr bwMode="auto">
          <a:xfrm>
            <a:off x="0" y="1524000"/>
            <a:ext cx="9144000" cy="0"/>
          </a:xfrm>
          <a:prstGeom prst="line">
            <a:avLst/>
          </a:prstGeom>
          <a:noFill/>
          <a:ln w="12700">
            <a:solidFill>
              <a:srgbClr val="A7053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284675" name="Rectangle 3"/>
          <p:cNvSpPr>
            <a:spLocks noChangeArrowheads="1"/>
          </p:cNvSpPr>
          <p:nvPr/>
        </p:nvSpPr>
        <p:spPr bwMode="auto">
          <a:xfrm>
            <a:off x="971550" y="404813"/>
            <a:ext cx="7921625" cy="846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p>
            <a:endParaRPr lang="en-GB" sz="3200" b="1" dirty="0">
              <a:solidFill>
                <a:srgbClr val="A70532"/>
              </a:solidFill>
              <a:cs typeface="Times New Roman" pitchFamily="18" charset="0"/>
            </a:endParaRPr>
          </a:p>
          <a:p>
            <a:endParaRPr lang="en-GB" sz="3200" b="1" dirty="0">
              <a:solidFill>
                <a:srgbClr val="A70532"/>
              </a:solidFill>
              <a:cs typeface="Times New Roman" pitchFamily="18" charset="0"/>
            </a:endParaRPr>
          </a:p>
          <a:p>
            <a:endParaRPr lang="en-GB" sz="4800" b="1" dirty="0">
              <a:solidFill>
                <a:srgbClr val="A70532"/>
              </a:solidFill>
              <a:cs typeface="Times New Roman" pitchFamily="18" charset="0"/>
            </a:endParaRPr>
          </a:p>
          <a:p>
            <a:endParaRPr lang="en-GB" sz="4800" b="1" dirty="0">
              <a:solidFill>
                <a:srgbClr val="A70532"/>
              </a:solidFill>
              <a:cs typeface="Times New Roman" pitchFamily="18" charset="0"/>
            </a:endParaRPr>
          </a:p>
          <a:p>
            <a:endParaRPr lang="en-GB" sz="4800" b="1" dirty="0">
              <a:solidFill>
                <a:srgbClr val="FFFF99"/>
              </a:solidFill>
              <a:cs typeface="Times New Roman" pitchFamily="18" charset="0"/>
            </a:endParaRPr>
          </a:p>
          <a:p>
            <a:endParaRPr lang="en-GB" sz="3200" b="1" dirty="0" smtClean="0">
              <a:solidFill>
                <a:srgbClr val="FFFF99"/>
              </a:solidFill>
              <a:cs typeface="Times New Roman" pitchFamily="18" charset="0"/>
            </a:endParaRPr>
          </a:p>
          <a:p>
            <a:endParaRPr lang="en-GB" sz="3200" b="1" dirty="0">
              <a:solidFill>
                <a:srgbClr val="FFFF99"/>
              </a:solidFill>
              <a:cs typeface="Times New Roman" pitchFamily="18" charset="0"/>
            </a:endParaRPr>
          </a:p>
          <a:p>
            <a:endParaRPr lang="en-GB" sz="3200" b="1" dirty="0" smtClean="0">
              <a:solidFill>
                <a:srgbClr val="FFFF99"/>
              </a:solidFill>
              <a:cs typeface="Times New Roman" pitchFamily="18" charset="0"/>
            </a:endParaRPr>
          </a:p>
          <a:p>
            <a:endParaRPr lang="en-GB" sz="3200" b="1" dirty="0">
              <a:solidFill>
                <a:srgbClr val="FFFF99"/>
              </a:solidFill>
              <a:cs typeface="Times New Roman" pitchFamily="18" charset="0"/>
            </a:endParaRPr>
          </a:p>
          <a:p>
            <a:pPr algn="ctr"/>
            <a:r>
              <a:rPr lang="en-GB" sz="3200" b="1" dirty="0" smtClean="0">
                <a:solidFill>
                  <a:srgbClr val="FFFF99"/>
                </a:solidFill>
                <a:cs typeface="Times New Roman" pitchFamily="18" charset="0"/>
              </a:rPr>
              <a:t>Smoking?</a:t>
            </a:r>
            <a:endParaRPr lang="en-GB" sz="3200" b="1" dirty="0">
              <a:solidFill>
                <a:srgbClr val="FFFF99"/>
              </a:solidFill>
            </a:endParaRPr>
          </a:p>
          <a:p>
            <a:endParaRPr lang="en-GB" sz="3200" b="1" dirty="0">
              <a:solidFill>
                <a:srgbClr val="A70532"/>
              </a:solidFill>
            </a:endParaRPr>
          </a:p>
        </p:txBody>
      </p:sp>
    </p:spTree>
    <p:extLst>
      <p:ext uri="{BB962C8B-B14F-4D97-AF65-F5344CB8AC3E}">
        <p14:creationId xmlns:p14="http://schemas.microsoft.com/office/powerpoint/2010/main" val="2330077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3" name="Rectangle 3"/>
          <p:cNvSpPr>
            <a:spLocks noChangeArrowheads="1"/>
          </p:cNvSpPr>
          <p:nvPr/>
        </p:nvSpPr>
        <p:spPr bwMode="auto">
          <a:xfrm>
            <a:off x="1979613" y="5013325"/>
            <a:ext cx="5213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AU" b="1" i="1"/>
              <a:t>IOM Research Report TM/01/03 February 2001</a:t>
            </a:r>
            <a:r>
              <a:rPr lang="en-AU"/>
              <a:t> </a:t>
            </a:r>
          </a:p>
        </p:txBody>
      </p:sp>
      <p:pic>
        <p:nvPicPr>
          <p:cNvPr id="2867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550" y="260350"/>
            <a:ext cx="7640638" cy="477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6726" name="Rectangle 6"/>
          <p:cNvSpPr>
            <a:spLocks noChangeArrowheads="1"/>
          </p:cNvSpPr>
          <p:nvPr/>
        </p:nvSpPr>
        <p:spPr bwMode="auto">
          <a:xfrm>
            <a:off x="5219700" y="3068638"/>
            <a:ext cx="719138" cy="57626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spTree>
    <p:extLst>
      <p:ext uri="{BB962C8B-B14F-4D97-AF65-F5344CB8AC3E}">
        <p14:creationId xmlns:p14="http://schemas.microsoft.com/office/powerpoint/2010/main" val="16476320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852936"/>
            <a:ext cx="8229600" cy="1139825"/>
          </a:xfrm>
        </p:spPr>
        <p:txBody>
          <a:bodyPr/>
          <a:lstStyle/>
          <a:p>
            <a:r>
              <a:rPr lang="en-AU" dirty="0" smtClean="0">
                <a:effectLst/>
              </a:rPr>
              <a:t>What about morphology?</a:t>
            </a:r>
            <a:r>
              <a:rPr lang="en-CA" sz="2400" dirty="0">
                <a:effectLst/>
              </a:rPr>
              <a:t/>
            </a:r>
            <a:br>
              <a:rPr lang="en-CA" sz="2400" dirty="0">
                <a:effectLst/>
              </a:rPr>
            </a:br>
            <a:endParaRPr lang="en-CA" sz="2400" dirty="0">
              <a:effectLst/>
            </a:endParaRPr>
          </a:p>
        </p:txBody>
      </p:sp>
    </p:spTree>
    <p:extLst>
      <p:ext uri="{BB962C8B-B14F-4D97-AF65-F5344CB8AC3E}">
        <p14:creationId xmlns:p14="http://schemas.microsoft.com/office/powerpoint/2010/main" val="21174437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852936"/>
            <a:ext cx="8229600" cy="1139825"/>
          </a:xfrm>
        </p:spPr>
        <p:txBody>
          <a:bodyPr/>
          <a:lstStyle/>
          <a:p>
            <a:r>
              <a:rPr lang="en-CA" sz="2400" dirty="0">
                <a:effectLst/>
              </a:rPr>
              <a:t/>
            </a:r>
            <a:br>
              <a:rPr lang="en-CA" sz="2400" dirty="0">
                <a:effectLst/>
              </a:rPr>
            </a:br>
            <a:endParaRPr lang="en-CA" sz="2400" dirty="0">
              <a:effectLst/>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980728"/>
            <a:ext cx="8784977" cy="41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611560" y="5877272"/>
            <a:ext cx="4070345" cy="369332"/>
          </a:xfrm>
          <a:prstGeom prst="rect">
            <a:avLst/>
          </a:prstGeom>
        </p:spPr>
        <p:txBody>
          <a:bodyPr wrap="none">
            <a:spAutoFit/>
          </a:bodyPr>
          <a:lstStyle/>
          <a:p>
            <a:r>
              <a:rPr lang="en-CA" dirty="0"/>
              <a:t>Source: Champion et al,.2005 p. 4931</a:t>
            </a:r>
          </a:p>
        </p:txBody>
      </p:sp>
    </p:spTree>
    <p:extLst>
      <p:ext uri="{BB962C8B-B14F-4D97-AF65-F5344CB8AC3E}">
        <p14:creationId xmlns:p14="http://schemas.microsoft.com/office/powerpoint/2010/main" val="128862824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852936"/>
            <a:ext cx="8229600" cy="1139825"/>
          </a:xfrm>
        </p:spPr>
        <p:txBody>
          <a:bodyPr/>
          <a:lstStyle/>
          <a:p>
            <a:r>
              <a:rPr lang="en-AU" dirty="0" smtClean="0">
                <a:effectLst/>
              </a:rPr>
              <a:t>What about particle size?</a:t>
            </a:r>
            <a:r>
              <a:rPr lang="en-CA" sz="2400" dirty="0">
                <a:effectLst/>
              </a:rPr>
              <a:t/>
            </a:r>
            <a:br>
              <a:rPr lang="en-CA" sz="2400" dirty="0">
                <a:effectLst/>
              </a:rPr>
            </a:br>
            <a:endParaRPr lang="en-CA" sz="2400" dirty="0">
              <a:effectLst/>
            </a:endParaRPr>
          </a:p>
        </p:txBody>
      </p:sp>
    </p:spTree>
    <p:extLst>
      <p:ext uri="{BB962C8B-B14F-4D97-AF65-F5344CB8AC3E}">
        <p14:creationId xmlns:p14="http://schemas.microsoft.com/office/powerpoint/2010/main" val="21078571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852936"/>
            <a:ext cx="8229600" cy="1139825"/>
          </a:xfrm>
        </p:spPr>
        <p:txBody>
          <a:bodyPr/>
          <a:lstStyle/>
          <a:p>
            <a:pPr eaLnBrk="1" hangingPunct="1">
              <a:defRPr/>
            </a:pPr>
            <a:r>
              <a:rPr lang="en-AU" dirty="0" smtClean="0">
                <a:effectLst/>
              </a:rPr>
              <a:t/>
            </a:r>
            <a:br>
              <a:rPr lang="en-AU" dirty="0" smtClean="0">
                <a:effectLst/>
              </a:rPr>
            </a:br>
            <a:r>
              <a:rPr lang="en-AU" dirty="0">
                <a:effectLst/>
              </a:rPr>
              <a:t/>
            </a:r>
            <a:br>
              <a:rPr lang="en-AU" dirty="0">
                <a:effectLst/>
              </a:rPr>
            </a:br>
            <a:r>
              <a:rPr lang="en-AU" dirty="0" smtClean="0">
                <a:effectLst/>
              </a:rPr>
              <a:t/>
            </a:r>
            <a:br>
              <a:rPr lang="en-AU" dirty="0" smtClean="0">
                <a:effectLst/>
              </a:rPr>
            </a:br>
            <a:r>
              <a:rPr lang="en-AU" dirty="0">
                <a:effectLst/>
              </a:rPr>
              <a:t/>
            </a:r>
            <a:br>
              <a:rPr lang="en-AU" dirty="0">
                <a:effectLst/>
              </a:rPr>
            </a:br>
            <a:r>
              <a:rPr lang="en-AU" dirty="0" smtClean="0">
                <a:effectLst/>
              </a:rPr>
              <a:t/>
            </a:r>
            <a:br>
              <a:rPr lang="en-AU" dirty="0" smtClean="0">
                <a:effectLst/>
              </a:rPr>
            </a:br>
            <a:r>
              <a:rPr lang="en-AU" dirty="0">
                <a:effectLst/>
              </a:rPr>
              <a:t/>
            </a:r>
            <a:br>
              <a:rPr lang="en-AU" dirty="0">
                <a:effectLst/>
              </a:rPr>
            </a:br>
            <a:r>
              <a:rPr lang="en-AU" dirty="0" smtClean="0">
                <a:effectLst/>
              </a:rPr>
              <a:t/>
            </a:r>
            <a:br>
              <a:rPr lang="en-AU" dirty="0" smtClean="0">
                <a:effectLst/>
              </a:rPr>
            </a:br>
            <a:endParaRPr lang="en-AU" dirty="0"/>
          </a:p>
        </p:txBody>
      </p:sp>
      <p:pic>
        <p:nvPicPr>
          <p:cNvPr id="5122" name="Picture 3"/>
          <p:cNvPicPr>
            <a:picLocks noChangeAspect="1" noChangeArrowheads="1"/>
          </p:cNvPicPr>
          <p:nvPr/>
        </p:nvPicPr>
        <p:blipFill>
          <a:blip r:embed="rId3">
            <a:extLst>
              <a:ext uri="{28A0092B-C50C-407E-A947-70E740481C1C}">
                <a14:useLocalDpi xmlns:a14="http://schemas.microsoft.com/office/drawing/2010/main" val="0"/>
              </a:ext>
            </a:extLst>
          </a:blip>
          <a:srcRect l="11894" t="17133" r="45590" b="5476"/>
          <a:stretch>
            <a:fillRect/>
          </a:stretch>
        </p:blipFill>
        <p:spPr bwMode="auto">
          <a:xfrm>
            <a:off x="1331640" y="188640"/>
            <a:ext cx="5688632" cy="5829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1331640" y="5899631"/>
            <a:ext cx="3754295" cy="646331"/>
          </a:xfrm>
          <a:prstGeom prst="rect">
            <a:avLst/>
          </a:prstGeom>
        </p:spPr>
        <p:txBody>
          <a:bodyPr wrap="square">
            <a:spAutoFit/>
          </a:bodyPr>
          <a:lstStyle/>
          <a:p>
            <a:r>
              <a:rPr lang="en-CA" dirty="0"/>
              <a:t/>
            </a:r>
            <a:br>
              <a:rPr lang="en-CA" dirty="0"/>
            </a:br>
            <a:r>
              <a:rPr lang="en-CA" dirty="0"/>
              <a:t>(</a:t>
            </a:r>
            <a:r>
              <a:rPr lang="en-CA" dirty="0" err="1"/>
              <a:t>Plumlee</a:t>
            </a:r>
            <a:r>
              <a:rPr lang="en-CA" dirty="0"/>
              <a:t> and Ziegler, 2006).</a:t>
            </a:r>
          </a:p>
        </p:txBody>
      </p:sp>
    </p:spTree>
    <p:extLst>
      <p:ext uri="{BB962C8B-B14F-4D97-AF65-F5344CB8AC3E}">
        <p14:creationId xmlns:p14="http://schemas.microsoft.com/office/powerpoint/2010/main" val="31149129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852936"/>
            <a:ext cx="8229600" cy="1139825"/>
          </a:xfrm>
        </p:spPr>
        <p:txBody>
          <a:bodyPr/>
          <a:lstStyle/>
          <a:p>
            <a:r>
              <a:rPr lang="en-AU" dirty="0">
                <a:effectLst/>
              </a:rPr>
              <a:t>A recent development discussed in</a:t>
            </a:r>
            <a:r>
              <a:rPr lang="en-AU" b="1" dirty="0">
                <a:effectLst/>
              </a:rPr>
              <a:t> </a:t>
            </a:r>
            <a:r>
              <a:rPr lang="en-AU" dirty="0">
                <a:effectLst/>
              </a:rPr>
              <a:t>ISO 13138 (2012), is that the conventional design of a cyclone is based on particle penetration and does not incorporate deposition.  </a:t>
            </a:r>
            <a:r>
              <a:rPr lang="en-CA" sz="2400" dirty="0">
                <a:effectLst/>
              </a:rPr>
              <a:t/>
            </a:r>
            <a:br>
              <a:rPr lang="en-CA" sz="2400" dirty="0">
                <a:effectLst/>
              </a:rPr>
            </a:br>
            <a:endParaRPr lang="en-CA" sz="2400" dirty="0">
              <a:effectLst/>
            </a:endParaRPr>
          </a:p>
        </p:txBody>
      </p:sp>
    </p:spTree>
    <p:extLst>
      <p:ext uri="{BB962C8B-B14F-4D97-AF65-F5344CB8AC3E}">
        <p14:creationId xmlns:p14="http://schemas.microsoft.com/office/powerpoint/2010/main" val="1651869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effectLst/>
              </a:rPr>
              <a:t/>
            </a:r>
            <a:br>
              <a:rPr lang="en-AU" dirty="0" smtClean="0">
                <a:effectLst/>
              </a:rPr>
            </a:br>
            <a:r>
              <a:rPr lang="en-AU" dirty="0">
                <a:effectLst/>
              </a:rPr>
              <a:t/>
            </a:r>
            <a:br>
              <a:rPr lang="en-AU" dirty="0">
                <a:effectLst/>
              </a:rPr>
            </a:br>
            <a:r>
              <a:rPr lang="en-AU" dirty="0" smtClean="0">
                <a:effectLst/>
              </a:rPr>
              <a:t/>
            </a:r>
            <a:br>
              <a:rPr lang="en-AU" dirty="0" smtClean="0">
                <a:effectLst/>
              </a:rPr>
            </a:br>
            <a:r>
              <a:rPr lang="en-AU" dirty="0">
                <a:effectLst/>
              </a:rPr>
              <a:t/>
            </a:r>
            <a:br>
              <a:rPr lang="en-AU" dirty="0">
                <a:effectLst/>
              </a:rPr>
            </a:br>
            <a:r>
              <a:rPr lang="en-AU" dirty="0" smtClean="0">
                <a:effectLst/>
              </a:rPr>
              <a:t/>
            </a:r>
            <a:br>
              <a:rPr lang="en-AU" dirty="0" smtClean="0">
                <a:effectLst/>
              </a:rPr>
            </a:br>
            <a:r>
              <a:rPr lang="en-AU" dirty="0">
                <a:effectLst/>
              </a:rPr>
              <a:t/>
            </a:r>
            <a:br>
              <a:rPr lang="en-AU" dirty="0">
                <a:effectLst/>
              </a:rPr>
            </a:br>
            <a:r>
              <a:rPr lang="en-AU" dirty="0" smtClean="0">
                <a:effectLst/>
              </a:rPr>
              <a:t/>
            </a:r>
            <a:br>
              <a:rPr lang="en-AU" dirty="0" smtClean="0">
                <a:effectLst/>
              </a:rPr>
            </a:br>
            <a:r>
              <a:rPr lang="en-CA" dirty="0"/>
              <a:t>An assessment of exposure to  </a:t>
            </a:r>
            <a:r>
              <a:rPr lang="en-CA" dirty="0" err="1"/>
              <a:t>respirable</a:t>
            </a:r>
            <a:r>
              <a:rPr lang="en-CA" dirty="0"/>
              <a:t> crystalline silica and </a:t>
            </a:r>
            <a:br>
              <a:rPr lang="en-CA" dirty="0"/>
            </a:br>
            <a:r>
              <a:rPr lang="en-CA" dirty="0"/>
              <a:t>the impact on lung function among quarry workers in Queensland</a:t>
            </a:r>
            <a:r>
              <a:rPr lang="en-CA" dirty="0">
                <a:effectLst/>
              </a:rPr>
              <a:t/>
            </a:r>
            <a:br>
              <a:rPr lang="en-CA" dirty="0">
                <a:effectLst/>
              </a:rPr>
            </a:br>
            <a:endParaRPr lang="en-AU" dirty="0"/>
          </a:p>
        </p:txBody>
      </p:sp>
      <p:sp>
        <p:nvSpPr>
          <p:cNvPr id="3" name="Rectangle 2"/>
          <p:cNvSpPr/>
          <p:nvPr/>
        </p:nvSpPr>
        <p:spPr>
          <a:xfrm>
            <a:off x="251520" y="4869160"/>
            <a:ext cx="8136904" cy="923330"/>
          </a:xfrm>
          <a:prstGeom prst="rect">
            <a:avLst/>
          </a:prstGeom>
        </p:spPr>
        <p:txBody>
          <a:bodyPr wrap="square">
            <a:spAutoFit/>
          </a:bodyPr>
          <a:lstStyle/>
          <a:p>
            <a:r>
              <a:rPr lang="en-CA" i="1" dirty="0"/>
              <a:t>Hedges, K., Reed, S., (2013), What parameters adversely impact lung</a:t>
            </a:r>
          </a:p>
          <a:p>
            <a:r>
              <a:rPr lang="en-CA" i="1" dirty="0"/>
              <a:t>function of workers exposed to </a:t>
            </a:r>
            <a:r>
              <a:rPr lang="en-CA" i="1" dirty="0" err="1"/>
              <a:t>Respirable</a:t>
            </a:r>
            <a:r>
              <a:rPr lang="en-CA" i="1" dirty="0"/>
              <a:t> Crystalline Silica?, J Health &amp; </a:t>
            </a:r>
            <a:r>
              <a:rPr lang="en-CA" i="1" dirty="0" smtClean="0"/>
              <a:t>Safety Research </a:t>
            </a:r>
            <a:r>
              <a:rPr lang="en-CA" i="1" dirty="0"/>
              <a:t>&amp; Practice</a:t>
            </a:r>
          </a:p>
        </p:txBody>
      </p:sp>
    </p:spTree>
    <p:extLst>
      <p:ext uri="{BB962C8B-B14F-4D97-AF65-F5344CB8AC3E}">
        <p14:creationId xmlns:p14="http://schemas.microsoft.com/office/powerpoint/2010/main" val="22242780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8" name="Picture 6" descr="Australia Coal Map 21 May 10 - No tif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7088" y="188913"/>
            <a:ext cx="6888162" cy="5151437"/>
          </a:xfrm>
          <a:prstGeom prst="rect">
            <a:avLst/>
          </a:prstGeom>
          <a:noFill/>
          <a:extLst>
            <a:ext uri="{909E8E84-426E-40DD-AFC4-6F175D3DCCD1}">
              <a14:hiddenFill xmlns:a14="http://schemas.microsoft.com/office/drawing/2010/main">
                <a:solidFill>
                  <a:srgbClr val="FFFFFF"/>
                </a:solidFill>
              </a14:hiddenFill>
            </a:ext>
          </a:extLst>
        </p:spPr>
      </p:pic>
      <p:sp>
        <p:nvSpPr>
          <p:cNvPr id="151559" name="Text Box 7"/>
          <p:cNvSpPr txBox="1">
            <a:spLocks noChangeArrowheads="1"/>
          </p:cNvSpPr>
          <p:nvPr/>
        </p:nvSpPr>
        <p:spPr bwMode="auto">
          <a:xfrm>
            <a:off x="6134100" y="6524625"/>
            <a:ext cx="30099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AU" sz="1200">
                <a:solidFill>
                  <a:srgbClr val="990000"/>
                </a:solidFill>
                <a:latin typeface="Arial" charset="0"/>
              </a:rPr>
              <a:t>Data supplied by Geoscience Australia</a:t>
            </a:r>
          </a:p>
        </p:txBody>
      </p:sp>
      <p:sp>
        <p:nvSpPr>
          <p:cNvPr id="151561" name="Oval 9"/>
          <p:cNvSpPr>
            <a:spLocks noChangeArrowheads="1"/>
          </p:cNvSpPr>
          <p:nvPr/>
        </p:nvSpPr>
        <p:spPr bwMode="auto">
          <a:xfrm>
            <a:off x="3995738" y="692150"/>
            <a:ext cx="2663825" cy="2520950"/>
          </a:xfrm>
          <a:prstGeom prst="ellipse">
            <a:avLst/>
          </a:prstGeom>
          <a:solidFill>
            <a:schemeClr val="bg1">
              <a:alpha val="0"/>
            </a:schemeClr>
          </a:solidFill>
          <a:ln w="38100">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spTree>
    <p:extLst>
      <p:ext uri="{BB962C8B-B14F-4D97-AF65-F5344CB8AC3E}">
        <p14:creationId xmlns:p14="http://schemas.microsoft.com/office/powerpoint/2010/main" val="235754526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1561"/>
                                        </p:tgtEl>
                                        <p:attrNameLst>
                                          <p:attrName>style.visibility</p:attrName>
                                        </p:attrNameLst>
                                      </p:cBhvr>
                                      <p:to>
                                        <p:strVal val="visible"/>
                                      </p:to>
                                    </p:set>
                                    <p:animEffect transition="in" filter="fade">
                                      <p:cBhvr>
                                        <p:cTn id="7" dur="2000"/>
                                        <p:tgtEl>
                                          <p:spTgt spid="1515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56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AutoShape 2"/>
          <p:cNvSpPr>
            <a:spLocks noChangeArrowheads="1"/>
          </p:cNvSpPr>
          <p:nvPr/>
        </p:nvSpPr>
        <p:spPr bwMode="auto">
          <a:xfrm>
            <a:off x="684213" y="333375"/>
            <a:ext cx="8001000" cy="5638800"/>
          </a:xfrm>
          <a:prstGeom prst="triangle">
            <a:avLst>
              <a:gd name="adj" fmla="val 50000"/>
            </a:avLst>
          </a:prstGeom>
          <a:solidFill>
            <a:srgbClr val="333399">
              <a:alpha val="50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2400" b="1">
              <a:solidFill>
                <a:srgbClr val="FFFF00"/>
              </a:solidFill>
            </a:endParaRPr>
          </a:p>
        </p:txBody>
      </p:sp>
      <p:sp>
        <p:nvSpPr>
          <p:cNvPr id="89091" name="Text Box 3"/>
          <p:cNvSpPr txBox="1">
            <a:spLocks noChangeArrowheads="1"/>
          </p:cNvSpPr>
          <p:nvPr/>
        </p:nvSpPr>
        <p:spPr bwMode="auto">
          <a:xfrm>
            <a:off x="3962400" y="1143000"/>
            <a:ext cx="143827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2400" b="1">
                <a:solidFill>
                  <a:srgbClr val="FFCCFF"/>
                </a:solidFill>
              </a:rPr>
              <a:t>Mines </a:t>
            </a:r>
          </a:p>
          <a:p>
            <a:pPr algn="ctr"/>
            <a:r>
              <a:rPr lang="en-US" sz="2400" b="1">
                <a:solidFill>
                  <a:srgbClr val="FFCCFF"/>
                </a:solidFill>
              </a:rPr>
              <a:t>Quarries</a:t>
            </a:r>
          </a:p>
        </p:txBody>
      </p:sp>
      <p:sp>
        <p:nvSpPr>
          <p:cNvPr id="89092" name="Text Box 4"/>
          <p:cNvSpPr txBox="1">
            <a:spLocks noChangeArrowheads="1"/>
          </p:cNvSpPr>
          <p:nvPr/>
        </p:nvSpPr>
        <p:spPr bwMode="auto">
          <a:xfrm>
            <a:off x="2667000" y="2057400"/>
            <a:ext cx="37338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2000" b="1">
                <a:solidFill>
                  <a:srgbClr val="FFFF00"/>
                </a:solidFill>
              </a:rPr>
              <a:t>            </a:t>
            </a:r>
            <a:r>
              <a:rPr lang="en-US" sz="2000" b="1">
                <a:solidFill>
                  <a:schemeClr val="bg1"/>
                </a:solidFill>
              </a:rPr>
              <a:t>Granite</a:t>
            </a:r>
            <a:r>
              <a:rPr lang="en-US" sz="2000" b="1">
                <a:solidFill>
                  <a:srgbClr val="FFFF00"/>
                </a:solidFill>
              </a:rPr>
              <a:t> Flint </a:t>
            </a:r>
            <a:r>
              <a:rPr lang="en-US" sz="2000" b="1">
                <a:solidFill>
                  <a:schemeClr val="hlink"/>
                </a:solidFill>
              </a:rPr>
              <a:t>Slate</a:t>
            </a:r>
            <a:endParaRPr lang="en-US" sz="2000" b="1">
              <a:solidFill>
                <a:srgbClr val="FFFF00"/>
              </a:solidFill>
            </a:endParaRPr>
          </a:p>
        </p:txBody>
      </p:sp>
      <p:sp>
        <p:nvSpPr>
          <p:cNvPr id="89093" name="Text Box 5"/>
          <p:cNvSpPr txBox="1">
            <a:spLocks noChangeArrowheads="1"/>
          </p:cNvSpPr>
          <p:nvPr/>
        </p:nvSpPr>
        <p:spPr bwMode="auto">
          <a:xfrm>
            <a:off x="3124200" y="2362200"/>
            <a:ext cx="32543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000" b="1">
                <a:solidFill>
                  <a:srgbClr val="FFFF00"/>
                </a:solidFill>
              </a:rPr>
              <a:t>   Sand   </a:t>
            </a:r>
            <a:r>
              <a:rPr lang="en-US" sz="2000" b="1">
                <a:solidFill>
                  <a:srgbClr val="FFCC99"/>
                </a:solidFill>
              </a:rPr>
              <a:t>Clays</a:t>
            </a:r>
            <a:r>
              <a:rPr lang="en-US" sz="2000" b="1">
                <a:solidFill>
                  <a:srgbClr val="FFFF00"/>
                </a:solidFill>
              </a:rPr>
              <a:t>  </a:t>
            </a:r>
            <a:r>
              <a:rPr lang="en-US" sz="2000" b="1">
                <a:solidFill>
                  <a:srgbClr val="CCFFFF"/>
                </a:solidFill>
              </a:rPr>
              <a:t>Gravel</a:t>
            </a:r>
          </a:p>
        </p:txBody>
      </p:sp>
      <p:sp>
        <p:nvSpPr>
          <p:cNvPr id="89094" name="Text Box 6"/>
          <p:cNvSpPr txBox="1">
            <a:spLocks noChangeArrowheads="1"/>
          </p:cNvSpPr>
          <p:nvPr/>
        </p:nvSpPr>
        <p:spPr bwMode="auto">
          <a:xfrm>
            <a:off x="3124200" y="2743200"/>
            <a:ext cx="15541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000" b="1">
                <a:solidFill>
                  <a:schemeClr val="folHlink"/>
                </a:solidFill>
              </a:rPr>
              <a:t> </a:t>
            </a:r>
            <a:r>
              <a:rPr lang="en-US" sz="2000" b="1">
                <a:solidFill>
                  <a:srgbClr val="FFCC99"/>
                </a:solidFill>
              </a:rPr>
              <a:t>Sandstone</a:t>
            </a:r>
          </a:p>
        </p:txBody>
      </p:sp>
      <p:sp>
        <p:nvSpPr>
          <p:cNvPr id="89095" name="Text Box 7"/>
          <p:cNvSpPr txBox="1">
            <a:spLocks noChangeArrowheads="1"/>
          </p:cNvSpPr>
          <p:nvPr/>
        </p:nvSpPr>
        <p:spPr bwMode="auto">
          <a:xfrm>
            <a:off x="5105400" y="2743200"/>
            <a:ext cx="9318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000" b="1">
                <a:solidFill>
                  <a:srgbClr val="FFFF00"/>
                </a:solidFill>
              </a:rPr>
              <a:t> Shale</a:t>
            </a:r>
            <a:endParaRPr lang="en-US" sz="2400" b="1">
              <a:solidFill>
                <a:srgbClr val="FFFF00"/>
              </a:solidFill>
            </a:endParaRPr>
          </a:p>
        </p:txBody>
      </p:sp>
      <p:sp>
        <p:nvSpPr>
          <p:cNvPr id="89096" name="Text Box 8"/>
          <p:cNvSpPr txBox="1">
            <a:spLocks noChangeArrowheads="1"/>
          </p:cNvSpPr>
          <p:nvPr/>
        </p:nvSpPr>
        <p:spPr bwMode="auto">
          <a:xfrm>
            <a:off x="2590800" y="3124200"/>
            <a:ext cx="254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000" b="1">
                <a:solidFill>
                  <a:srgbClr val="FFFF00"/>
                </a:solidFill>
              </a:rPr>
              <a:t> </a:t>
            </a:r>
          </a:p>
        </p:txBody>
      </p:sp>
      <p:sp>
        <p:nvSpPr>
          <p:cNvPr id="89097" name="Text Box 9"/>
          <p:cNvSpPr txBox="1">
            <a:spLocks noChangeArrowheads="1"/>
          </p:cNvSpPr>
          <p:nvPr/>
        </p:nvSpPr>
        <p:spPr bwMode="auto">
          <a:xfrm>
            <a:off x="2514600" y="3505200"/>
            <a:ext cx="42021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000" b="1">
                <a:solidFill>
                  <a:srgbClr val="FFFF00"/>
                </a:solidFill>
              </a:rPr>
              <a:t>Glass making </a:t>
            </a:r>
            <a:r>
              <a:rPr lang="en-US" sz="2000" b="1">
                <a:solidFill>
                  <a:schemeClr val="hlink"/>
                </a:solidFill>
              </a:rPr>
              <a:t>Ceramics</a:t>
            </a:r>
            <a:r>
              <a:rPr lang="en-US" sz="2000" b="1">
                <a:solidFill>
                  <a:srgbClr val="FFFF00"/>
                </a:solidFill>
              </a:rPr>
              <a:t> </a:t>
            </a:r>
            <a:r>
              <a:rPr lang="en-US" sz="2000" b="1">
                <a:solidFill>
                  <a:srgbClr val="FFFF99"/>
                </a:solidFill>
              </a:rPr>
              <a:t>Potteries</a:t>
            </a:r>
            <a:endParaRPr lang="en-US" sz="2400" b="1">
              <a:solidFill>
                <a:srgbClr val="FFFF00"/>
              </a:solidFill>
            </a:endParaRPr>
          </a:p>
        </p:txBody>
      </p:sp>
      <p:sp>
        <p:nvSpPr>
          <p:cNvPr id="89098" name="Text Box 10"/>
          <p:cNvSpPr txBox="1">
            <a:spLocks noChangeArrowheads="1"/>
          </p:cNvSpPr>
          <p:nvPr/>
        </p:nvSpPr>
        <p:spPr bwMode="auto">
          <a:xfrm>
            <a:off x="2590800" y="3124200"/>
            <a:ext cx="41306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000" b="1">
                <a:solidFill>
                  <a:schemeClr val="bg1"/>
                </a:solidFill>
              </a:rPr>
              <a:t>Steel/Iron foundries</a:t>
            </a:r>
            <a:r>
              <a:rPr lang="en-US" sz="2000" b="1">
                <a:solidFill>
                  <a:srgbClr val="FFFF00"/>
                </a:solidFill>
              </a:rPr>
              <a:t>  Bricks </a:t>
            </a:r>
            <a:r>
              <a:rPr lang="en-US" sz="2000" b="1">
                <a:solidFill>
                  <a:srgbClr val="FFCC99"/>
                </a:solidFill>
              </a:rPr>
              <a:t>Tiles</a:t>
            </a:r>
            <a:endParaRPr lang="en-US" sz="2400" b="1">
              <a:solidFill>
                <a:srgbClr val="FFFF00"/>
              </a:solidFill>
            </a:endParaRPr>
          </a:p>
        </p:txBody>
      </p:sp>
      <p:sp>
        <p:nvSpPr>
          <p:cNvPr id="89099" name="Text Box 11"/>
          <p:cNvSpPr txBox="1">
            <a:spLocks noChangeArrowheads="1"/>
          </p:cNvSpPr>
          <p:nvPr/>
        </p:nvSpPr>
        <p:spPr bwMode="auto">
          <a:xfrm>
            <a:off x="2362200" y="3962400"/>
            <a:ext cx="45577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000" b="1">
                <a:solidFill>
                  <a:srgbClr val="FFFF00"/>
                </a:solidFill>
              </a:rPr>
              <a:t>Construction-</a:t>
            </a:r>
            <a:r>
              <a:rPr lang="en-US" sz="2000" b="1">
                <a:solidFill>
                  <a:schemeClr val="hlink"/>
                </a:solidFill>
              </a:rPr>
              <a:t>stone</a:t>
            </a:r>
            <a:r>
              <a:rPr lang="en-US" sz="2000" b="1">
                <a:solidFill>
                  <a:srgbClr val="FFFF00"/>
                </a:solidFill>
              </a:rPr>
              <a:t>/</a:t>
            </a:r>
            <a:r>
              <a:rPr lang="en-US" sz="2000" b="1">
                <a:solidFill>
                  <a:schemeClr val="bg1"/>
                </a:solidFill>
              </a:rPr>
              <a:t>concrete</a:t>
            </a:r>
            <a:r>
              <a:rPr lang="en-US" sz="2000" b="1">
                <a:solidFill>
                  <a:srgbClr val="FFFF00"/>
                </a:solidFill>
              </a:rPr>
              <a:t>/plaster</a:t>
            </a:r>
            <a:endParaRPr lang="en-US" sz="2400" b="1">
              <a:solidFill>
                <a:srgbClr val="FFFF00"/>
              </a:solidFill>
            </a:endParaRPr>
          </a:p>
        </p:txBody>
      </p:sp>
      <p:sp>
        <p:nvSpPr>
          <p:cNvPr id="89100" name="Text Box 12"/>
          <p:cNvSpPr txBox="1">
            <a:spLocks noChangeArrowheads="1"/>
          </p:cNvSpPr>
          <p:nvPr/>
        </p:nvSpPr>
        <p:spPr bwMode="auto">
          <a:xfrm>
            <a:off x="1752600" y="4419600"/>
            <a:ext cx="59864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000" b="1">
                <a:solidFill>
                  <a:srgbClr val="FFFF99"/>
                </a:solidFill>
              </a:rPr>
              <a:t>Silica flour</a:t>
            </a:r>
            <a:r>
              <a:rPr lang="en-US" sz="2000" b="1">
                <a:solidFill>
                  <a:srgbClr val="FFFF00"/>
                </a:solidFill>
              </a:rPr>
              <a:t>; paints, filtration, </a:t>
            </a:r>
            <a:r>
              <a:rPr lang="en-US" sz="2000" b="1">
                <a:solidFill>
                  <a:schemeClr val="bg1"/>
                </a:solidFill>
              </a:rPr>
              <a:t>specialist products</a:t>
            </a:r>
            <a:endParaRPr lang="en-US" sz="2400" b="1">
              <a:solidFill>
                <a:srgbClr val="FFFF00"/>
              </a:solidFill>
            </a:endParaRPr>
          </a:p>
        </p:txBody>
      </p:sp>
      <p:sp>
        <p:nvSpPr>
          <p:cNvPr id="89101" name="Text Box 13"/>
          <p:cNvSpPr txBox="1">
            <a:spLocks noChangeArrowheads="1"/>
          </p:cNvSpPr>
          <p:nvPr/>
        </p:nvSpPr>
        <p:spPr bwMode="auto">
          <a:xfrm>
            <a:off x="1547813" y="4868863"/>
            <a:ext cx="5884862"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2800" b="1">
                <a:solidFill>
                  <a:schemeClr val="accent2"/>
                </a:solidFill>
              </a:rPr>
              <a:t>Approximately 33,000 employees </a:t>
            </a:r>
          </a:p>
          <a:p>
            <a:pPr algn="ctr"/>
            <a:r>
              <a:rPr lang="en-US" sz="2800" b="1">
                <a:solidFill>
                  <a:schemeClr val="accent2"/>
                </a:solidFill>
              </a:rPr>
              <a:t>in Queensland Mining</a:t>
            </a:r>
          </a:p>
        </p:txBody>
      </p:sp>
      <p:sp>
        <p:nvSpPr>
          <p:cNvPr id="89102" name="Text Box 14"/>
          <p:cNvSpPr txBox="1">
            <a:spLocks noChangeArrowheads="1"/>
          </p:cNvSpPr>
          <p:nvPr/>
        </p:nvSpPr>
        <p:spPr bwMode="auto">
          <a:xfrm>
            <a:off x="827088" y="0"/>
            <a:ext cx="81232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b="1" dirty="0">
                <a:solidFill>
                  <a:srgbClr val="FFFF00"/>
                </a:solidFill>
              </a:rPr>
              <a:t>Occupational Exposure to </a:t>
            </a:r>
            <a:r>
              <a:rPr lang="en-US" sz="2400" b="1" dirty="0" err="1">
                <a:solidFill>
                  <a:srgbClr val="FFFF00"/>
                </a:solidFill>
              </a:rPr>
              <a:t>Respirable</a:t>
            </a:r>
            <a:r>
              <a:rPr lang="en-US" sz="2400" b="1" dirty="0">
                <a:solidFill>
                  <a:srgbClr val="FFFF00"/>
                </a:solidFill>
              </a:rPr>
              <a:t> Crystalline Silica</a:t>
            </a:r>
          </a:p>
        </p:txBody>
      </p:sp>
      <p:sp>
        <p:nvSpPr>
          <p:cNvPr id="89145" name="Rectangle 57"/>
          <p:cNvSpPr>
            <a:spLocks noChangeArrowheads="1"/>
          </p:cNvSpPr>
          <p:nvPr/>
        </p:nvSpPr>
        <p:spPr bwMode="auto">
          <a:xfrm>
            <a:off x="152400" y="1066800"/>
            <a:ext cx="914400"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2600" b="1">
                <a:solidFill>
                  <a:schemeClr val="bg1"/>
                </a:solidFill>
              </a:rPr>
              <a:t>HSE</a:t>
            </a:r>
            <a:endParaRPr lang="en-GB" sz="2800" b="1">
              <a:solidFill>
                <a:schemeClr val="bg1"/>
              </a:solidFill>
            </a:endParaRPr>
          </a:p>
        </p:txBody>
      </p:sp>
      <p:sp>
        <p:nvSpPr>
          <p:cNvPr id="89150" name="Oval 62"/>
          <p:cNvSpPr>
            <a:spLocks noChangeArrowheads="1"/>
          </p:cNvSpPr>
          <p:nvPr/>
        </p:nvSpPr>
        <p:spPr bwMode="auto">
          <a:xfrm>
            <a:off x="2627313" y="476250"/>
            <a:ext cx="4105275" cy="2736850"/>
          </a:xfrm>
          <a:prstGeom prst="ellipse">
            <a:avLst/>
          </a:prstGeom>
          <a:solidFill>
            <a:schemeClr val="accent1">
              <a:alpha val="19000"/>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sp>
        <p:nvSpPr>
          <p:cNvPr id="89151" name="Line 63"/>
          <p:cNvSpPr>
            <a:spLocks noChangeShapeType="1"/>
          </p:cNvSpPr>
          <p:nvPr/>
        </p:nvSpPr>
        <p:spPr bwMode="auto">
          <a:xfrm>
            <a:off x="684213" y="1773238"/>
            <a:ext cx="1655762" cy="0"/>
          </a:xfrm>
          <a:prstGeom prst="line">
            <a:avLst/>
          </a:prstGeom>
          <a:noFill/>
          <a:ln w="6350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Tree>
    <p:extLst>
      <p:ext uri="{BB962C8B-B14F-4D97-AF65-F5344CB8AC3E}">
        <p14:creationId xmlns:p14="http://schemas.microsoft.com/office/powerpoint/2010/main" val="26733270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mph" presetSubtype="0" fill="hold" grpId="0" nodeType="clickEffect">
                                  <p:stCondLst>
                                    <p:cond delay="0"/>
                                  </p:stCondLst>
                                  <p:childTnLst>
                                    <p:animScale>
                                      <p:cBhvr>
                                        <p:cTn id="6" dur="2000" fill="hold"/>
                                        <p:tgtEl>
                                          <p:spTgt spid="89101"/>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10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AU" dirty="0" smtClean="0">
                <a:effectLst/>
              </a:rPr>
              <a:t/>
            </a:r>
            <a:br>
              <a:rPr lang="en-AU" dirty="0" smtClean="0">
                <a:effectLst/>
              </a:rPr>
            </a:br>
            <a:r>
              <a:rPr lang="en-AU" dirty="0">
                <a:effectLst/>
              </a:rPr>
              <a:t/>
            </a:r>
            <a:br>
              <a:rPr lang="en-AU" dirty="0">
                <a:effectLst/>
              </a:rPr>
            </a:br>
            <a:r>
              <a:rPr lang="en-AU" dirty="0" smtClean="0">
                <a:effectLst/>
              </a:rPr>
              <a:t/>
            </a:r>
            <a:br>
              <a:rPr lang="en-AU" dirty="0" smtClean="0">
                <a:effectLst/>
              </a:rPr>
            </a:br>
            <a:r>
              <a:rPr lang="en-AU" dirty="0">
                <a:effectLst/>
              </a:rPr>
              <a:t/>
            </a:r>
            <a:br>
              <a:rPr lang="en-AU" dirty="0">
                <a:effectLst/>
              </a:rPr>
            </a:br>
            <a:r>
              <a:rPr lang="en-AU" dirty="0" smtClean="0">
                <a:effectLst/>
              </a:rPr>
              <a:t/>
            </a:r>
            <a:br>
              <a:rPr lang="en-AU" dirty="0" smtClean="0">
                <a:effectLst/>
              </a:rPr>
            </a:br>
            <a:r>
              <a:rPr lang="en-AU" dirty="0">
                <a:effectLst/>
              </a:rPr>
              <a:t/>
            </a:r>
            <a:br>
              <a:rPr lang="en-AU" dirty="0">
                <a:effectLst/>
              </a:rPr>
            </a:br>
            <a:r>
              <a:rPr lang="en-AU" dirty="0" smtClean="0">
                <a:effectLst/>
              </a:rPr>
              <a:t/>
            </a:r>
            <a:br>
              <a:rPr lang="en-AU" dirty="0" smtClean="0">
                <a:effectLst/>
              </a:rPr>
            </a:br>
            <a:r>
              <a:rPr lang="en-AU" dirty="0">
                <a:effectLst/>
              </a:rPr>
              <a:t>The aim of this study was to reassess previous exposures in conjunction with more recent monitoring data and lung function testing.  </a:t>
            </a:r>
            <a:r>
              <a:rPr lang="en-CA" dirty="0">
                <a:effectLst/>
              </a:rPr>
              <a:t/>
            </a:r>
            <a:br>
              <a:rPr lang="en-CA" dirty="0">
                <a:effectLst/>
              </a:rPr>
            </a:br>
            <a:endParaRPr lang="en-AU"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3"/>
          <p:cNvSpPr>
            <a:spLocks noGrp="1"/>
          </p:cNvSpPr>
          <p:nvPr>
            <p:ph type="dt" sz="half" idx="10"/>
          </p:nvPr>
        </p:nvSpPr>
        <p:spPr/>
        <p:txBody>
          <a:bodyPr/>
          <a:lstStyle/>
          <a:p>
            <a:r>
              <a:rPr lang="en-AU"/>
              <a:t>Queensland </a:t>
            </a:r>
            <a:r>
              <a:rPr lang="en-AU">
                <a:solidFill>
                  <a:srgbClr val="990033"/>
                </a:solidFill>
              </a:rPr>
              <a:t>the Smart State</a:t>
            </a:r>
          </a:p>
        </p:txBody>
      </p:sp>
      <p:pic>
        <p:nvPicPr>
          <p:cNvPr id="288772" name="Picture 4" descr="clip_image002"/>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395288" y="188913"/>
            <a:ext cx="3600450" cy="27035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88774"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5288" y="3068638"/>
            <a:ext cx="3600450" cy="269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8775"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87900" y="3068638"/>
            <a:ext cx="3671888" cy="275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8776" name="Picture 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87900" y="214313"/>
            <a:ext cx="3646488" cy="2735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9948644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5" descr="Cutt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610" y="260350"/>
            <a:ext cx="8840878" cy="6350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131453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2"/>
          <p:cNvSpPr>
            <a:spLocks noChangeArrowheads="1"/>
          </p:cNvSpPr>
          <p:nvPr/>
        </p:nvSpPr>
        <p:spPr bwMode="auto">
          <a:xfrm>
            <a:off x="971550" y="404813"/>
            <a:ext cx="7921625" cy="846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p>
            <a:endParaRPr lang="en-GB" sz="3200" b="1">
              <a:solidFill>
                <a:srgbClr val="A70532"/>
              </a:solidFill>
              <a:cs typeface="Times New Roman" pitchFamily="18" charset="0"/>
            </a:endParaRPr>
          </a:p>
          <a:p>
            <a:endParaRPr lang="en-GB" sz="3200" b="1">
              <a:solidFill>
                <a:srgbClr val="A70532"/>
              </a:solidFill>
              <a:cs typeface="Times New Roman" pitchFamily="18" charset="0"/>
            </a:endParaRPr>
          </a:p>
          <a:p>
            <a:endParaRPr lang="en-GB" sz="4800" b="1">
              <a:solidFill>
                <a:srgbClr val="A70532"/>
              </a:solidFill>
              <a:cs typeface="Times New Roman" pitchFamily="18" charset="0"/>
            </a:endParaRPr>
          </a:p>
          <a:p>
            <a:endParaRPr lang="en-GB" sz="4800" b="1">
              <a:solidFill>
                <a:srgbClr val="A70532"/>
              </a:solidFill>
              <a:cs typeface="Times New Roman" pitchFamily="18" charset="0"/>
            </a:endParaRPr>
          </a:p>
          <a:p>
            <a:endParaRPr lang="en-GB" sz="4800" b="1">
              <a:solidFill>
                <a:srgbClr val="A70532"/>
              </a:solidFill>
              <a:cs typeface="Times New Roman" pitchFamily="18" charset="0"/>
            </a:endParaRPr>
          </a:p>
          <a:p>
            <a:endParaRPr lang="en-GB" sz="4800" b="1">
              <a:solidFill>
                <a:srgbClr val="A70532"/>
              </a:solidFill>
              <a:cs typeface="Times New Roman" pitchFamily="18" charset="0"/>
            </a:endParaRPr>
          </a:p>
          <a:p>
            <a:endParaRPr lang="en-GB" sz="3200" b="1">
              <a:solidFill>
                <a:srgbClr val="A70532"/>
              </a:solidFill>
            </a:endParaRPr>
          </a:p>
          <a:p>
            <a:endParaRPr lang="en-GB" sz="3200" b="1">
              <a:solidFill>
                <a:srgbClr val="A70532"/>
              </a:solidFill>
            </a:endParaRPr>
          </a:p>
        </p:txBody>
      </p:sp>
      <p:sp>
        <p:nvSpPr>
          <p:cNvPr id="321539" name="Rectangle 3"/>
          <p:cNvSpPr>
            <a:spLocks noChangeArrowheads="1"/>
          </p:cNvSpPr>
          <p:nvPr/>
        </p:nvSpPr>
        <p:spPr bwMode="auto">
          <a:xfrm>
            <a:off x="0" y="14716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321540" name="Rectangle 4"/>
          <p:cNvSpPr>
            <a:spLocks noChangeArrowheads="1"/>
          </p:cNvSpPr>
          <p:nvPr/>
        </p:nvSpPr>
        <p:spPr bwMode="auto">
          <a:xfrm>
            <a:off x="0" y="16478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CA"/>
          </a:p>
        </p:txBody>
      </p:sp>
      <p:sp>
        <p:nvSpPr>
          <p:cNvPr id="321544" name="Rectangle 8"/>
          <p:cNvSpPr>
            <a:spLocks noChangeArrowheads="1"/>
          </p:cNvSpPr>
          <p:nvPr/>
        </p:nvSpPr>
        <p:spPr bwMode="auto">
          <a:xfrm>
            <a:off x="0" y="19764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CA"/>
          </a:p>
        </p:txBody>
      </p:sp>
      <p:sp>
        <p:nvSpPr>
          <p:cNvPr id="321546" name="Text Box 10"/>
          <p:cNvSpPr txBox="1">
            <a:spLocks noChangeArrowheads="1"/>
          </p:cNvSpPr>
          <p:nvPr/>
        </p:nvSpPr>
        <p:spPr bwMode="auto">
          <a:xfrm>
            <a:off x="1331913" y="260350"/>
            <a:ext cx="54721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AU" sz="2400" b="1"/>
              <a:t>Health Surveillance</a:t>
            </a:r>
          </a:p>
        </p:txBody>
      </p:sp>
      <p:sp>
        <p:nvSpPr>
          <p:cNvPr id="321547" name="Text Box 11"/>
          <p:cNvSpPr txBox="1">
            <a:spLocks noChangeArrowheads="1"/>
          </p:cNvSpPr>
          <p:nvPr/>
        </p:nvSpPr>
        <p:spPr bwMode="auto">
          <a:xfrm>
            <a:off x="684213" y="5516563"/>
            <a:ext cx="71294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AU" sz="2400" dirty="0" smtClean="0"/>
              <a:t>Use of </a:t>
            </a:r>
            <a:r>
              <a:rPr lang="en-AU" sz="2400" dirty="0"/>
              <a:t>an appropriate doctor?</a:t>
            </a:r>
          </a:p>
        </p:txBody>
      </p:sp>
      <p:sp>
        <p:nvSpPr>
          <p:cNvPr id="321549" name="Rectangle 13"/>
          <p:cNvSpPr>
            <a:spLocks noChangeArrowheads="1"/>
          </p:cNvSpPr>
          <p:nvPr/>
        </p:nvSpPr>
        <p:spPr bwMode="auto">
          <a:xfrm>
            <a:off x="3305175" y="29051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CA"/>
          </a:p>
        </p:txBody>
      </p:sp>
      <p:pic>
        <p:nvPicPr>
          <p:cNvPr id="321548"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50" y="985838"/>
            <a:ext cx="7993063" cy="4408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891142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2"/>
          <p:cNvSpPr>
            <a:spLocks noChangeArrowheads="1"/>
          </p:cNvSpPr>
          <p:nvPr/>
        </p:nvSpPr>
        <p:spPr bwMode="auto">
          <a:xfrm>
            <a:off x="971550" y="404813"/>
            <a:ext cx="7921625" cy="846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p>
            <a:endParaRPr lang="en-GB" sz="3200" b="1">
              <a:solidFill>
                <a:srgbClr val="A70532"/>
              </a:solidFill>
              <a:cs typeface="Times New Roman" pitchFamily="18" charset="0"/>
            </a:endParaRPr>
          </a:p>
          <a:p>
            <a:endParaRPr lang="en-GB" sz="3200" b="1">
              <a:solidFill>
                <a:srgbClr val="A70532"/>
              </a:solidFill>
              <a:cs typeface="Times New Roman" pitchFamily="18" charset="0"/>
            </a:endParaRPr>
          </a:p>
          <a:p>
            <a:endParaRPr lang="en-GB" sz="4800" b="1">
              <a:solidFill>
                <a:srgbClr val="A70532"/>
              </a:solidFill>
              <a:cs typeface="Times New Roman" pitchFamily="18" charset="0"/>
            </a:endParaRPr>
          </a:p>
          <a:p>
            <a:endParaRPr lang="en-GB" sz="4800" b="1">
              <a:solidFill>
                <a:srgbClr val="A70532"/>
              </a:solidFill>
              <a:cs typeface="Times New Roman" pitchFamily="18" charset="0"/>
            </a:endParaRPr>
          </a:p>
          <a:p>
            <a:endParaRPr lang="en-GB" sz="4800" b="1">
              <a:solidFill>
                <a:srgbClr val="A70532"/>
              </a:solidFill>
              <a:cs typeface="Times New Roman" pitchFamily="18" charset="0"/>
            </a:endParaRPr>
          </a:p>
          <a:p>
            <a:endParaRPr lang="en-GB" sz="4800" b="1">
              <a:solidFill>
                <a:srgbClr val="A70532"/>
              </a:solidFill>
              <a:cs typeface="Times New Roman" pitchFamily="18" charset="0"/>
            </a:endParaRPr>
          </a:p>
          <a:p>
            <a:endParaRPr lang="en-GB" sz="3200" b="1">
              <a:solidFill>
                <a:srgbClr val="A70532"/>
              </a:solidFill>
            </a:endParaRPr>
          </a:p>
          <a:p>
            <a:endParaRPr lang="en-GB" sz="3200" b="1">
              <a:solidFill>
                <a:srgbClr val="A70532"/>
              </a:solidFill>
            </a:endParaRPr>
          </a:p>
        </p:txBody>
      </p:sp>
      <p:sp>
        <p:nvSpPr>
          <p:cNvPr id="321539" name="Rectangle 3"/>
          <p:cNvSpPr>
            <a:spLocks noChangeArrowheads="1"/>
          </p:cNvSpPr>
          <p:nvPr/>
        </p:nvSpPr>
        <p:spPr bwMode="auto">
          <a:xfrm>
            <a:off x="0" y="14716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321540" name="Rectangle 4"/>
          <p:cNvSpPr>
            <a:spLocks noChangeArrowheads="1"/>
          </p:cNvSpPr>
          <p:nvPr/>
        </p:nvSpPr>
        <p:spPr bwMode="auto">
          <a:xfrm>
            <a:off x="0" y="16478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CA"/>
          </a:p>
        </p:txBody>
      </p:sp>
      <p:sp>
        <p:nvSpPr>
          <p:cNvPr id="321544" name="Rectangle 8"/>
          <p:cNvSpPr>
            <a:spLocks noChangeArrowheads="1"/>
          </p:cNvSpPr>
          <p:nvPr/>
        </p:nvSpPr>
        <p:spPr bwMode="auto">
          <a:xfrm>
            <a:off x="0" y="19764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CA"/>
          </a:p>
        </p:txBody>
      </p:sp>
      <p:sp>
        <p:nvSpPr>
          <p:cNvPr id="321547" name="Text Box 11"/>
          <p:cNvSpPr txBox="1">
            <a:spLocks noChangeArrowheads="1"/>
          </p:cNvSpPr>
          <p:nvPr/>
        </p:nvSpPr>
        <p:spPr bwMode="auto">
          <a:xfrm>
            <a:off x="0" y="5516563"/>
            <a:ext cx="889317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CA" sz="2400" dirty="0">
                <a:hlinkClick r:id="rId3"/>
              </a:rPr>
              <a:t>Report provided back to the metal </a:t>
            </a:r>
            <a:r>
              <a:rPr lang="en-CA" sz="2400" dirty="0" smtClean="0">
                <a:hlinkClick r:id="rId3"/>
              </a:rPr>
              <a:t>mining and </a:t>
            </a:r>
            <a:r>
              <a:rPr lang="en-CA" sz="2400" dirty="0">
                <a:hlinkClick r:id="rId3"/>
              </a:rPr>
              <a:t>quarrying industry in response to </a:t>
            </a:r>
            <a:r>
              <a:rPr lang="en-CA" sz="2400" dirty="0" smtClean="0">
                <a:hlinkClick r:id="rId3"/>
              </a:rPr>
              <a:t>a </a:t>
            </a:r>
            <a:r>
              <a:rPr lang="fr-FR" sz="2400" dirty="0" smtClean="0">
                <a:hlinkClick r:id="rId3"/>
              </a:rPr>
              <a:t>questionnaire </a:t>
            </a:r>
            <a:r>
              <a:rPr lang="fr-FR" sz="2400" dirty="0">
                <a:hlinkClick r:id="rId3"/>
              </a:rPr>
              <a:t>sent in March 2008</a:t>
            </a:r>
            <a:endParaRPr lang="en-AU" sz="2400" dirty="0"/>
          </a:p>
        </p:txBody>
      </p:sp>
      <p:sp>
        <p:nvSpPr>
          <p:cNvPr id="321549" name="Rectangle 13"/>
          <p:cNvSpPr>
            <a:spLocks noChangeArrowheads="1"/>
          </p:cNvSpPr>
          <p:nvPr/>
        </p:nvSpPr>
        <p:spPr bwMode="auto">
          <a:xfrm>
            <a:off x="3305175" y="29051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CA"/>
          </a:p>
        </p:txBody>
      </p:sp>
      <p:pic>
        <p:nvPicPr>
          <p:cNvPr id="10"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4394" y="1032668"/>
            <a:ext cx="7585422" cy="41965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852966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852936"/>
            <a:ext cx="8229600" cy="1139825"/>
          </a:xfrm>
        </p:spPr>
        <p:txBody>
          <a:bodyPr/>
          <a:lstStyle/>
          <a:p>
            <a:pPr eaLnBrk="1" hangingPunct="1">
              <a:defRPr/>
            </a:pPr>
            <a:r>
              <a:rPr lang="en-AU" dirty="0" smtClean="0">
                <a:effectLst/>
              </a:rPr>
              <a:t/>
            </a:r>
            <a:br>
              <a:rPr lang="en-AU" dirty="0" smtClean="0">
                <a:effectLst/>
              </a:rPr>
            </a:br>
            <a:r>
              <a:rPr lang="en-AU" dirty="0">
                <a:effectLst/>
              </a:rPr>
              <a:t/>
            </a:r>
            <a:br>
              <a:rPr lang="en-AU" dirty="0">
                <a:effectLst/>
              </a:rPr>
            </a:br>
            <a:r>
              <a:rPr lang="en-AU" dirty="0" smtClean="0">
                <a:effectLst/>
              </a:rPr>
              <a:t/>
            </a:r>
            <a:br>
              <a:rPr lang="en-AU" dirty="0" smtClean="0">
                <a:effectLst/>
              </a:rPr>
            </a:br>
            <a:r>
              <a:rPr lang="en-AU" dirty="0">
                <a:effectLst/>
              </a:rPr>
              <a:t/>
            </a:r>
            <a:br>
              <a:rPr lang="en-AU" dirty="0">
                <a:effectLst/>
              </a:rPr>
            </a:br>
            <a:r>
              <a:rPr lang="en-AU" dirty="0">
                <a:effectLst/>
              </a:rPr>
              <a:t>T</a:t>
            </a:r>
            <a:r>
              <a:rPr lang="en-AU" dirty="0" smtClean="0">
                <a:effectLst/>
              </a:rPr>
              <a:t>o better </a:t>
            </a:r>
            <a:r>
              <a:rPr lang="en-AU" dirty="0">
                <a:effectLst/>
              </a:rPr>
              <a:t>understand the correlation between RCS exposure and loss of lung </a:t>
            </a:r>
            <a:r>
              <a:rPr lang="en-AU" dirty="0" smtClean="0">
                <a:effectLst/>
              </a:rPr>
              <a:t>around </a:t>
            </a:r>
            <a:r>
              <a:rPr lang="en-AU" dirty="0">
                <a:effectLst/>
              </a:rPr>
              <a:t>0.1 mg/m</a:t>
            </a:r>
            <a:r>
              <a:rPr lang="en-AU" baseline="30000" dirty="0">
                <a:effectLst/>
              </a:rPr>
              <a:t>3</a:t>
            </a:r>
            <a:r>
              <a:rPr lang="en-AU" dirty="0">
                <a:effectLst/>
              </a:rPr>
              <a:t> which is the Safe Work Australia 8-hr exposure standard. </a:t>
            </a:r>
            <a:r>
              <a:rPr lang="en-CA" dirty="0">
                <a:effectLst/>
              </a:rPr>
              <a:t/>
            </a:r>
            <a:br>
              <a:rPr lang="en-CA" dirty="0">
                <a:effectLst/>
              </a:rPr>
            </a:br>
            <a:r>
              <a:rPr lang="en-AU" dirty="0" smtClean="0">
                <a:effectLst/>
              </a:rPr>
              <a:t/>
            </a:r>
            <a:br>
              <a:rPr lang="en-AU" dirty="0" smtClean="0">
                <a:effectLst/>
              </a:rPr>
            </a:br>
            <a:r>
              <a:rPr lang="en-AU" dirty="0">
                <a:effectLst/>
              </a:rPr>
              <a:t/>
            </a:r>
            <a:br>
              <a:rPr lang="en-AU" dirty="0">
                <a:effectLst/>
              </a:rPr>
            </a:br>
            <a:r>
              <a:rPr lang="en-AU" dirty="0" smtClean="0">
                <a:effectLst/>
              </a:rPr>
              <a:t/>
            </a:r>
            <a:br>
              <a:rPr lang="en-AU" dirty="0" smtClean="0">
                <a:effectLst/>
              </a:rPr>
            </a:br>
            <a:endParaRPr lang="en-AU" dirty="0"/>
          </a:p>
        </p:txBody>
      </p:sp>
    </p:spTree>
    <p:extLst>
      <p:ext uri="{BB962C8B-B14F-4D97-AF65-F5344CB8AC3E}">
        <p14:creationId xmlns:p14="http://schemas.microsoft.com/office/powerpoint/2010/main" val="353285034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852936"/>
            <a:ext cx="8229600" cy="1139825"/>
          </a:xfrm>
        </p:spPr>
        <p:txBody>
          <a:bodyPr/>
          <a:lstStyle/>
          <a:p>
            <a:pPr eaLnBrk="1" hangingPunct="1">
              <a:defRPr/>
            </a:pPr>
            <a:r>
              <a:rPr lang="en-AU" dirty="0" smtClean="0">
                <a:effectLst/>
              </a:rPr>
              <a:t/>
            </a:r>
            <a:br>
              <a:rPr lang="en-AU" dirty="0" smtClean="0">
                <a:effectLst/>
              </a:rPr>
            </a:br>
            <a:r>
              <a:rPr lang="en-AU" dirty="0">
                <a:effectLst/>
              </a:rPr>
              <a:t/>
            </a:r>
            <a:br>
              <a:rPr lang="en-AU" dirty="0">
                <a:effectLst/>
              </a:rPr>
            </a:br>
            <a:r>
              <a:rPr lang="en-AU" dirty="0" smtClean="0">
                <a:effectLst/>
              </a:rPr>
              <a:t/>
            </a:r>
            <a:br>
              <a:rPr lang="en-AU" dirty="0" smtClean="0">
                <a:effectLst/>
              </a:rPr>
            </a:br>
            <a:r>
              <a:rPr lang="en-AU" dirty="0">
                <a:effectLst/>
              </a:rPr>
              <a:t/>
            </a:r>
            <a:br>
              <a:rPr lang="en-AU" dirty="0">
                <a:effectLst/>
              </a:rPr>
            </a:br>
            <a:r>
              <a:rPr lang="en-AU" dirty="0" smtClean="0">
                <a:effectLst/>
              </a:rPr>
              <a:t/>
            </a:r>
            <a:br>
              <a:rPr lang="en-AU" dirty="0" smtClean="0">
                <a:effectLst/>
              </a:rPr>
            </a:br>
            <a:r>
              <a:rPr lang="en-AU" dirty="0">
                <a:effectLst/>
              </a:rPr>
              <a:t/>
            </a:r>
            <a:br>
              <a:rPr lang="en-AU" dirty="0">
                <a:effectLst/>
              </a:rPr>
            </a:br>
            <a:r>
              <a:rPr lang="en-AU" dirty="0" smtClean="0">
                <a:effectLst/>
              </a:rPr>
              <a:t/>
            </a:r>
            <a:br>
              <a:rPr lang="en-AU" dirty="0" smtClean="0">
                <a:effectLst/>
              </a:rPr>
            </a:br>
            <a:endParaRPr lang="en-AU" dirty="0"/>
          </a:p>
        </p:txBody>
      </p:sp>
      <p:pic>
        <p:nvPicPr>
          <p:cNvPr id="4098"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9" y="301351"/>
            <a:ext cx="7128792" cy="5412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683569" y="6093296"/>
            <a:ext cx="3134256" cy="369332"/>
          </a:xfrm>
          <a:prstGeom prst="rect">
            <a:avLst/>
          </a:prstGeom>
        </p:spPr>
        <p:txBody>
          <a:bodyPr wrap="none">
            <a:spAutoFit/>
          </a:bodyPr>
          <a:lstStyle/>
          <a:p>
            <a:r>
              <a:rPr lang="en-CA" dirty="0"/>
              <a:t>Source: AS 2985 – 2009, p.6</a:t>
            </a:r>
          </a:p>
        </p:txBody>
      </p:sp>
    </p:spTree>
    <p:extLst>
      <p:ext uri="{BB962C8B-B14F-4D97-AF65-F5344CB8AC3E}">
        <p14:creationId xmlns:p14="http://schemas.microsoft.com/office/powerpoint/2010/main" val="328189025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852936"/>
            <a:ext cx="8229600" cy="1139825"/>
          </a:xfrm>
        </p:spPr>
        <p:txBody>
          <a:bodyPr/>
          <a:lstStyle/>
          <a:p>
            <a:pPr eaLnBrk="1" hangingPunct="1">
              <a:defRPr/>
            </a:pPr>
            <a:r>
              <a:rPr lang="en-AU" dirty="0" smtClean="0">
                <a:effectLst/>
              </a:rPr>
              <a:t/>
            </a:r>
            <a:br>
              <a:rPr lang="en-AU" dirty="0" smtClean="0">
                <a:effectLst/>
              </a:rPr>
            </a:br>
            <a:r>
              <a:rPr lang="en-AU" dirty="0">
                <a:effectLst/>
              </a:rPr>
              <a:t/>
            </a:r>
            <a:br>
              <a:rPr lang="en-AU" dirty="0">
                <a:effectLst/>
              </a:rPr>
            </a:br>
            <a:r>
              <a:rPr lang="en-AU" dirty="0" smtClean="0">
                <a:effectLst/>
              </a:rPr>
              <a:t/>
            </a:r>
            <a:br>
              <a:rPr lang="en-AU" dirty="0" smtClean="0">
                <a:effectLst/>
              </a:rPr>
            </a:br>
            <a:r>
              <a:rPr lang="en-AU" dirty="0">
                <a:effectLst/>
              </a:rPr>
              <a:t/>
            </a:r>
            <a:br>
              <a:rPr lang="en-AU" dirty="0">
                <a:effectLst/>
              </a:rPr>
            </a:br>
            <a:r>
              <a:rPr lang="en-AU" dirty="0" smtClean="0">
                <a:effectLst/>
              </a:rPr>
              <a:t/>
            </a:r>
            <a:br>
              <a:rPr lang="en-AU" dirty="0" smtClean="0">
                <a:effectLst/>
              </a:rPr>
            </a:br>
            <a:r>
              <a:rPr lang="en-AU" dirty="0">
                <a:effectLst/>
              </a:rPr>
              <a:t/>
            </a:r>
            <a:br>
              <a:rPr lang="en-AU" dirty="0">
                <a:effectLst/>
              </a:rPr>
            </a:br>
            <a:r>
              <a:rPr lang="en-AU" dirty="0" smtClean="0">
                <a:effectLst/>
              </a:rPr>
              <a:t/>
            </a:r>
            <a:br>
              <a:rPr lang="en-AU" dirty="0" smtClean="0">
                <a:effectLst/>
              </a:rPr>
            </a:br>
            <a:endParaRPr lang="en-AU" dirty="0"/>
          </a:p>
        </p:txBody>
      </p:sp>
      <p:sp>
        <p:nvSpPr>
          <p:cNvPr id="3" name="Rectangle 2"/>
          <p:cNvSpPr/>
          <p:nvPr/>
        </p:nvSpPr>
        <p:spPr>
          <a:xfrm>
            <a:off x="683569" y="6093296"/>
            <a:ext cx="2108269" cy="369332"/>
          </a:xfrm>
          <a:prstGeom prst="rect">
            <a:avLst/>
          </a:prstGeom>
        </p:spPr>
        <p:txBody>
          <a:bodyPr wrap="none">
            <a:spAutoFit/>
          </a:bodyPr>
          <a:lstStyle/>
          <a:p>
            <a:r>
              <a:rPr lang="en-US" dirty="0"/>
              <a:t>AS 2985-2009, p.6</a:t>
            </a:r>
            <a:endParaRPr lang="en-CA" dirty="0"/>
          </a:p>
        </p:txBody>
      </p:sp>
      <p:graphicFrame>
        <p:nvGraphicFramePr>
          <p:cNvPr id="4" name="Table 3"/>
          <p:cNvGraphicFramePr>
            <a:graphicFrameLocks noGrp="1"/>
          </p:cNvGraphicFramePr>
          <p:nvPr>
            <p:extLst>
              <p:ext uri="{D42A27DB-BD31-4B8C-83A1-F6EECF244321}">
                <p14:modId xmlns:p14="http://schemas.microsoft.com/office/powerpoint/2010/main" val="3262872396"/>
              </p:ext>
            </p:extLst>
          </p:nvPr>
        </p:nvGraphicFramePr>
        <p:xfrm>
          <a:off x="1763685" y="548677"/>
          <a:ext cx="5616626" cy="5328597"/>
        </p:xfrm>
        <a:graphic>
          <a:graphicData uri="http://schemas.openxmlformats.org/drawingml/2006/table">
            <a:tbl>
              <a:tblPr firstRow="1" firstCol="1" bandRow="1">
                <a:tableStyleId>{5C22544A-7EE6-4342-B048-85BDC9FD1C3A}</a:tableStyleId>
              </a:tblPr>
              <a:tblGrid>
                <a:gridCol w="2808313"/>
                <a:gridCol w="2808313"/>
              </a:tblGrid>
              <a:tr h="940339">
                <a:tc>
                  <a:txBody>
                    <a:bodyPr/>
                    <a:lstStyle/>
                    <a:p>
                      <a:pPr algn="ctr">
                        <a:spcAft>
                          <a:spcPts val="0"/>
                        </a:spcAft>
                      </a:pPr>
                      <a:r>
                        <a:rPr lang="en-AU" sz="1400">
                          <a:effectLst/>
                        </a:rPr>
                        <a:t>Particle Aerodynamic Diameter </a:t>
                      </a:r>
                      <a:br>
                        <a:rPr lang="en-AU" sz="1400">
                          <a:effectLst/>
                        </a:rPr>
                      </a:br>
                      <a:r>
                        <a:rPr lang="en-AU" sz="1400">
                          <a:effectLst/>
                        </a:rPr>
                        <a:t>(µm)</a:t>
                      </a:r>
                      <a:endParaRPr lang="en-CA" sz="1400">
                        <a:effectLst/>
                        <a:latin typeface="Calibri"/>
                        <a:ea typeface="SimSun"/>
                      </a:endParaRPr>
                    </a:p>
                  </a:txBody>
                  <a:tcPr marL="0" marR="0" marT="0" marB="0" anchor="ctr"/>
                </a:tc>
                <a:tc>
                  <a:txBody>
                    <a:bodyPr/>
                    <a:lstStyle/>
                    <a:p>
                      <a:pPr algn="ctr">
                        <a:spcAft>
                          <a:spcPts val="0"/>
                        </a:spcAft>
                      </a:pPr>
                      <a:r>
                        <a:rPr lang="en-AU" sz="1400">
                          <a:effectLst/>
                        </a:rPr>
                        <a:t>Respirable Dust Fraction (ISO7708) </a:t>
                      </a:r>
                      <a:br>
                        <a:rPr lang="en-AU" sz="1400">
                          <a:effectLst/>
                        </a:rPr>
                      </a:br>
                      <a:r>
                        <a:rPr lang="en-AU" sz="1400">
                          <a:effectLst/>
                        </a:rPr>
                        <a:t>(%)</a:t>
                      </a:r>
                      <a:endParaRPr lang="en-CA" sz="1400">
                        <a:effectLst/>
                        <a:latin typeface="Calibri"/>
                        <a:ea typeface="SimSun"/>
                      </a:endParaRPr>
                    </a:p>
                  </a:txBody>
                  <a:tcPr marL="0" marR="0" marT="0" marB="0" anchor="ctr"/>
                </a:tc>
              </a:tr>
              <a:tr h="313447">
                <a:tc>
                  <a:txBody>
                    <a:bodyPr/>
                    <a:lstStyle/>
                    <a:p>
                      <a:pPr algn="ctr">
                        <a:spcAft>
                          <a:spcPts val="0"/>
                        </a:spcAft>
                      </a:pPr>
                      <a:r>
                        <a:rPr lang="en-AU" sz="1400">
                          <a:effectLst/>
                        </a:rPr>
                        <a:t>0</a:t>
                      </a:r>
                      <a:endParaRPr lang="en-CA" sz="1400">
                        <a:effectLst/>
                        <a:latin typeface="Calibri"/>
                        <a:ea typeface="SimSun"/>
                      </a:endParaRPr>
                    </a:p>
                  </a:txBody>
                  <a:tcPr marL="0" marR="0" marT="0" marB="0" anchor="ctr"/>
                </a:tc>
                <a:tc>
                  <a:txBody>
                    <a:bodyPr/>
                    <a:lstStyle/>
                    <a:p>
                      <a:pPr algn="ctr">
                        <a:spcAft>
                          <a:spcPts val="0"/>
                        </a:spcAft>
                      </a:pPr>
                      <a:r>
                        <a:rPr lang="en-AU" sz="1400">
                          <a:effectLst/>
                        </a:rPr>
                        <a:t>100</a:t>
                      </a:r>
                      <a:endParaRPr lang="en-CA" sz="1400">
                        <a:effectLst/>
                        <a:latin typeface="Calibri"/>
                        <a:ea typeface="SimSun"/>
                      </a:endParaRPr>
                    </a:p>
                  </a:txBody>
                  <a:tcPr marL="0" marR="0" marT="0" marB="0" anchor="ctr"/>
                </a:tc>
              </a:tr>
              <a:tr h="313447">
                <a:tc>
                  <a:txBody>
                    <a:bodyPr/>
                    <a:lstStyle/>
                    <a:p>
                      <a:pPr algn="ctr">
                        <a:spcAft>
                          <a:spcPts val="0"/>
                        </a:spcAft>
                      </a:pPr>
                      <a:r>
                        <a:rPr lang="en-AU" sz="1400">
                          <a:effectLst/>
                        </a:rPr>
                        <a:t>1</a:t>
                      </a:r>
                      <a:endParaRPr lang="en-CA" sz="1400">
                        <a:effectLst/>
                        <a:latin typeface="Calibri"/>
                        <a:ea typeface="SimSun"/>
                      </a:endParaRPr>
                    </a:p>
                  </a:txBody>
                  <a:tcPr marL="0" marR="0" marT="0" marB="0" anchor="ctr"/>
                </a:tc>
                <a:tc>
                  <a:txBody>
                    <a:bodyPr/>
                    <a:lstStyle/>
                    <a:p>
                      <a:pPr algn="ctr">
                        <a:spcAft>
                          <a:spcPts val="0"/>
                        </a:spcAft>
                      </a:pPr>
                      <a:r>
                        <a:rPr lang="en-AU" sz="1400">
                          <a:effectLst/>
                        </a:rPr>
                        <a:t>100</a:t>
                      </a:r>
                      <a:endParaRPr lang="en-CA" sz="1400">
                        <a:effectLst/>
                        <a:latin typeface="Calibri"/>
                        <a:ea typeface="SimSun"/>
                      </a:endParaRPr>
                    </a:p>
                  </a:txBody>
                  <a:tcPr marL="0" marR="0" marT="0" marB="0" anchor="ctr"/>
                </a:tc>
              </a:tr>
              <a:tr h="313447">
                <a:tc>
                  <a:txBody>
                    <a:bodyPr/>
                    <a:lstStyle/>
                    <a:p>
                      <a:pPr algn="ctr">
                        <a:spcAft>
                          <a:spcPts val="0"/>
                        </a:spcAft>
                      </a:pPr>
                      <a:r>
                        <a:rPr lang="en-AU" sz="1400">
                          <a:effectLst/>
                        </a:rPr>
                        <a:t>2</a:t>
                      </a:r>
                      <a:endParaRPr lang="en-CA" sz="1400">
                        <a:effectLst/>
                        <a:latin typeface="Calibri"/>
                        <a:ea typeface="SimSun"/>
                      </a:endParaRPr>
                    </a:p>
                  </a:txBody>
                  <a:tcPr marL="0" marR="0" marT="0" marB="0" anchor="ctr"/>
                </a:tc>
                <a:tc>
                  <a:txBody>
                    <a:bodyPr/>
                    <a:lstStyle/>
                    <a:p>
                      <a:pPr algn="ctr">
                        <a:spcAft>
                          <a:spcPts val="0"/>
                        </a:spcAft>
                      </a:pPr>
                      <a:r>
                        <a:rPr lang="en-AU" sz="1400">
                          <a:effectLst/>
                        </a:rPr>
                        <a:t>97</a:t>
                      </a:r>
                      <a:endParaRPr lang="en-CA" sz="1400">
                        <a:effectLst/>
                        <a:latin typeface="Calibri"/>
                        <a:ea typeface="SimSun"/>
                      </a:endParaRPr>
                    </a:p>
                  </a:txBody>
                  <a:tcPr marL="0" marR="0" marT="0" marB="0" anchor="ctr"/>
                </a:tc>
              </a:tr>
              <a:tr h="313447">
                <a:tc>
                  <a:txBody>
                    <a:bodyPr/>
                    <a:lstStyle/>
                    <a:p>
                      <a:pPr algn="ctr">
                        <a:spcAft>
                          <a:spcPts val="0"/>
                        </a:spcAft>
                      </a:pPr>
                      <a:r>
                        <a:rPr lang="en-AU" sz="1400">
                          <a:effectLst/>
                        </a:rPr>
                        <a:t>3</a:t>
                      </a:r>
                      <a:endParaRPr lang="en-CA" sz="1400">
                        <a:effectLst/>
                        <a:latin typeface="Calibri"/>
                        <a:ea typeface="SimSun"/>
                      </a:endParaRPr>
                    </a:p>
                  </a:txBody>
                  <a:tcPr marL="0" marR="0" marT="0" marB="0" anchor="ctr"/>
                </a:tc>
                <a:tc>
                  <a:txBody>
                    <a:bodyPr/>
                    <a:lstStyle/>
                    <a:p>
                      <a:pPr algn="ctr">
                        <a:spcAft>
                          <a:spcPts val="0"/>
                        </a:spcAft>
                      </a:pPr>
                      <a:r>
                        <a:rPr lang="en-AU" sz="1400">
                          <a:effectLst/>
                        </a:rPr>
                        <a:t>80</a:t>
                      </a:r>
                      <a:endParaRPr lang="en-CA" sz="1400">
                        <a:effectLst/>
                        <a:latin typeface="Calibri"/>
                        <a:ea typeface="SimSun"/>
                      </a:endParaRPr>
                    </a:p>
                  </a:txBody>
                  <a:tcPr marL="0" marR="0" marT="0" marB="0" anchor="ctr"/>
                </a:tc>
              </a:tr>
              <a:tr h="313447">
                <a:tc>
                  <a:txBody>
                    <a:bodyPr/>
                    <a:lstStyle/>
                    <a:p>
                      <a:pPr algn="ctr">
                        <a:spcAft>
                          <a:spcPts val="0"/>
                        </a:spcAft>
                      </a:pPr>
                      <a:r>
                        <a:rPr lang="en-AU" sz="1400">
                          <a:effectLst/>
                        </a:rPr>
                        <a:t>4</a:t>
                      </a:r>
                      <a:endParaRPr lang="en-CA" sz="1400">
                        <a:effectLst/>
                        <a:latin typeface="Calibri"/>
                        <a:ea typeface="SimSun"/>
                      </a:endParaRPr>
                    </a:p>
                  </a:txBody>
                  <a:tcPr marL="0" marR="0" marT="0" marB="0" anchor="ctr"/>
                </a:tc>
                <a:tc>
                  <a:txBody>
                    <a:bodyPr/>
                    <a:lstStyle/>
                    <a:p>
                      <a:pPr algn="ctr">
                        <a:spcAft>
                          <a:spcPts val="0"/>
                        </a:spcAft>
                      </a:pPr>
                      <a:r>
                        <a:rPr lang="en-AU" sz="1400">
                          <a:effectLst/>
                        </a:rPr>
                        <a:t>56</a:t>
                      </a:r>
                      <a:endParaRPr lang="en-CA" sz="1400">
                        <a:effectLst/>
                        <a:latin typeface="Calibri"/>
                        <a:ea typeface="SimSun"/>
                      </a:endParaRPr>
                    </a:p>
                  </a:txBody>
                  <a:tcPr marL="0" marR="0" marT="0" marB="0" anchor="ctr"/>
                </a:tc>
              </a:tr>
              <a:tr h="313447">
                <a:tc>
                  <a:txBody>
                    <a:bodyPr/>
                    <a:lstStyle/>
                    <a:p>
                      <a:pPr algn="ctr">
                        <a:spcAft>
                          <a:spcPts val="0"/>
                        </a:spcAft>
                      </a:pPr>
                      <a:r>
                        <a:rPr lang="en-AU" sz="1400">
                          <a:effectLst/>
                        </a:rPr>
                        <a:t>5</a:t>
                      </a:r>
                      <a:endParaRPr lang="en-CA" sz="1400">
                        <a:effectLst/>
                        <a:latin typeface="Calibri"/>
                        <a:ea typeface="SimSun"/>
                      </a:endParaRPr>
                    </a:p>
                  </a:txBody>
                  <a:tcPr marL="0" marR="0" marT="0" marB="0" anchor="ctr"/>
                </a:tc>
                <a:tc>
                  <a:txBody>
                    <a:bodyPr/>
                    <a:lstStyle/>
                    <a:p>
                      <a:pPr algn="ctr">
                        <a:spcAft>
                          <a:spcPts val="0"/>
                        </a:spcAft>
                      </a:pPr>
                      <a:r>
                        <a:rPr lang="en-AU" sz="1400">
                          <a:effectLst/>
                        </a:rPr>
                        <a:t>34</a:t>
                      </a:r>
                      <a:endParaRPr lang="en-CA" sz="1400">
                        <a:effectLst/>
                        <a:latin typeface="Calibri"/>
                        <a:ea typeface="SimSun"/>
                      </a:endParaRPr>
                    </a:p>
                  </a:txBody>
                  <a:tcPr marL="0" marR="0" marT="0" marB="0" anchor="ctr"/>
                </a:tc>
              </a:tr>
              <a:tr h="313447">
                <a:tc>
                  <a:txBody>
                    <a:bodyPr/>
                    <a:lstStyle/>
                    <a:p>
                      <a:pPr algn="ctr">
                        <a:spcAft>
                          <a:spcPts val="0"/>
                        </a:spcAft>
                      </a:pPr>
                      <a:r>
                        <a:rPr lang="en-AU" sz="1400">
                          <a:effectLst/>
                        </a:rPr>
                        <a:t>6</a:t>
                      </a:r>
                      <a:endParaRPr lang="en-CA" sz="1400">
                        <a:effectLst/>
                        <a:latin typeface="Calibri"/>
                        <a:ea typeface="SimSun"/>
                      </a:endParaRPr>
                    </a:p>
                  </a:txBody>
                  <a:tcPr marL="0" marR="0" marT="0" marB="0" anchor="ctr"/>
                </a:tc>
                <a:tc>
                  <a:txBody>
                    <a:bodyPr/>
                    <a:lstStyle/>
                    <a:p>
                      <a:pPr algn="ctr">
                        <a:spcAft>
                          <a:spcPts val="0"/>
                        </a:spcAft>
                      </a:pPr>
                      <a:r>
                        <a:rPr lang="en-AU" sz="1400">
                          <a:effectLst/>
                        </a:rPr>
                        <a:t>20</a:t>
                      </a:r>
                      <a:endParaRPr lang="en-CA" sz="1400">
                        <a:effectLst/>
                        <a:latin typeface="Calibri"/>
                        <a:ea typeface="SimSun"/>
                      </a:endParaRPr>
                    </a:p>
                  </a:txBody>
                  <a:tcPr marL="0" marR="0" marT="0" marB="0" anchor="ctr"/>
                </a:tc>
              </a:tr>
              <a:tr h="313447">
                <a:tc>
                  <a:txBody>
                    <a:bodyPr/>
                    <a:lstStyle/>
                    <a:p>
                      <a:pPr algn="ctr">
                        <a:spcAft>
                          <a:spcPts val="0"/>
                        </a:spcAft>
                      </a:pPr>
                      <a:r>
                        <a:rPr lang="en-AU" sz="1400">
                          <a:effectLst/>
                        </a:rPr>
                        <a:t>7</a:t>
                      </a:r>
                      <a:endParaRPr lang="en-CA" sz="1400">
                        <a:effectLst/>
                        <a:latin typeface="Calibri"/>
                        <a:ea typeface="SimSun"/>
                      </a:endParaRPr>
                    </a:p>
                  </a:txBody>
                  <a:tcPr marL="0" marR="0" marT="0" marB="0" anchor="ctr"/>
                </a:tc>
                <a:tc>
                  <a:txBody>
                    <a:bodyPr/>
                    <a:lstStyle/>
                    <a:p>
                      <a:pPr algn="ctr">
                        <a:spcAft>
                          <a:spcPts val="0"/>
                        </a:spcAft>
                      </a:pPr>
                      <a:r>
                        <a:rPr lang="en-AU" sz="1400">
                          <a:effectLst/>
                        </a:rPr>
                        <a:t>11</a:t>
                      </a:r>
                      <a:endParaRPr lang="en-CA" sz="1400">
                        <a:effectLst/>
                        <a:latin typeface="Calibri"/>
                        <a:ea typeface="SimSun"/>
                      </a:endParaRPr>
                    </a:p>
                  </a:txBody>
                  <a:tcPr marL="0" marR="0" marT="0" marB="0" anchor="ctr"/>
                </a:tc>
              </a:tr>
              <a:tr h="313447">
                <a:tc>
                  <a:txBody>
                    <a:bodyPr/>
                    <a:lstStyle/>
                    <a:p>
                      <a:pPr algn="ctr">
                        <a:spcAft>
                          <a:spcPts val="0"/>
                        </a:spcAft>
                      </a:pPr>
                      <a:r>
                        <a:rPr lang="en-AU" sz="1400">
                          <a:effectLst/>
                        </a:rPr>
                        <a:t>8</a:t>
                      </a:r>
                      <a:endParaRPr lang="en-CA" sz="1400">
                        <a:effectLst/>
                        <a:latin typeface="Calibri"/>
                        <a:ea typeface="SimSun"/>
                      </a:endParaRPr>
                    </a:p>
                  </a:txBody>
                  <a:tcPr marL="0" marR="0" marT="0" marB="0" anchor="ctr"/>
                </a:tc>
                <a:tc>
                  <a:txBody>
                    <a:bodyPr/>
                    <a:lstStyle/>
                    <a:p>
                      <a:pPr algn="ctr">
                        <a:spcAft>
                          <a:spcPts val="0"/>
                        </a:spcAft>
                      </a:pPr>
                      <a:r>
                        <a:rPr lang="en-AU" sz="1400">
                          <a:effectLst/>
                        </a:rPr>
                        <a:t>6</a:t>
                      </a:r>
                      <a:endParaRPr lang="en-CA" sz="1400">
                        <a:effectLst/>
                        <a:latin typeface="Calibri"/>
                        <a:ea typeface="SimSun"/>
                      </a:endParaRPr>
                    </a:p>
                  </a:txBody>
                  <a:tcPr marL="0" marR="0" marT="0" marB="0" anchor="ctr"/>
                </a:tc>
              </a:tr>
              <a:tr h="313447">
                <a:tc>
                  <a:txBody>
                    <a:bodyPr/>
                    <a:lstStyle/>
                    <a:p>
                      <a:pPr algn="ctr">
                        <a:spcAft>
                          <a:spcPts val="0"/>
                        </a:spcAft>
                      </a:pPr>
                      <a:r>
                        <a:rPr lang="en-AU" sz="1400">
                          <a:effectLst/>
                        </a:rPr>
                        <a:t>10</a:t>
                      </a:r>
                      <a:endParaRPr lang="en-CA" sz="1400">
                        <a:effectLst/>
                        <a:latin typeface="Calibri"/>
                        <a:ea typeface="SimSun"/>
                      </a:endParaRPr>
                    </a:p>
                  </a:txBody>
                  <a:tcPr marL="0" marR="0" marT="0" marB="0" anchor="ctr"/>
                </a:tc>
                <a:tc>
                  <a:txBody>
                    <a:bodyPr/>
                    <a:lstStyle/>
                    <a:p>
                      <a:pPr algn="ctr">
                        <a:spcAft>
                          <a:spcPts val="0"/>
                        </a:spcAft>
                      </a:pPr>
                      <a:r>
                        <a:rPr lang="en-AU" sz="1400">
                          <a:effectLst/>
                        </a:rPr>
                        <a:t>2</a:t>
                      </a:r>
                      <a:endParaRPr lang="en-CA" sz="1400">
                        <a:effectLst/>
                        <a:latin typeface="Calibri"/>
                        <a:ea typeface="SimSun"/>
                      </a:endParaRPr>
                    </a:p>
                  </a:txBody>
                  <a:tcPr marL="0" marR="0" marT="0" marB="0" anchor="ctr"/>
                </a:tc>
              </a:tr>
              <a:tr h="313447">
                <a:tc>
                  <a:txBody>
                    <a:bodyPr/>
                    <a:lstStyle/>
                    <a:p>
                      <a:pPr algn="ctr">
                        <a:spcAft>
                          <a:spcPts val="0"/>
                        </a:spcAft>
                      </a:pPr>
                      <a:r>
                        <a:rPr lang="en-AU" sz="1400">
                          <a:effectLst/>
                        </a:rPr>
                        <a:t>12</a:t>
                      </a:r>
                      <a:endParaRPr lang="en-CA" sz="1400">
                        <a:effectLst/>
                        <a:latin typeface="Calibri"/>
                        <a:ea typeface="SimSun"/>
                      </a:endParaRPr>
                    </a:p>
                  </a:txBody>
                  <a:tcPr marL="0" marR="0" marT="0" marB="0" anchor="ctr"/>
                </a:tc>
                <a:tc>
                  <a:txBody>
                    <a:bodyPr/>
                    <a:lstStyle/>
                    <a:p>
                      <a:pPr algn="ctr">
                        <a:spcAft>
                          <a:spcPts val="0"/>
                        </a:spcAft>
                      </a:pPr>
                      <a:r>
                        <a:rPr lang="en-AU" sz="1400">
                          <a:effectLst/>
                        </a:rPr>
                        <a:t>0.5</a:t>
                      </a:r>
                      <a:endParaRPr lang="en-CA" sz="1400">
                        <a:effectLst/>
                        <a:latin typeface="Calibri"/>
                        <a:ea typeface="SimSun"/>
                      </a:endParaRPr>
                    </a:p>
                  </a:txBody>
                  <a:tcPr marL="0" marR="0" marT="0" marB="0" anchor="ctr"/>
                </a:tc>
              </a:tr>
              <a:tr h="313447">
                <a:tc>
                  <a:txBody>
                    <a:bodyPr/>
                    <a:lstStyle/>
                    <a:p>
                      <a:pPr algn="ctr">
                        <a:spcAft>
                          <a:spcPts val="0"/>
                        </a:spcAft>
                      </a:pPr>
                      <a:r>
                        <a:rPr lang="en-AU" sz="1400">
                          <a:effectLst/>
                        </a:rPr>
                        <a:t>14</a:t>
                      </a:r>
                      <a:endParaRPr lang="en-CA" sz="1400">
                        <a:effectLst/>
                        <a:latin typeface="Calibri"/>
                        <a:ea typeface="SimSun"/>
                      </a:endParaRPr>
                    </a:p>
                  </a:txBody>
                  <a:tcPr marL="0" marR="0" marT="0" marB="0" anchor="ctr"/>
                </a:tc>
                <a:tc>
                  <a:txBody>
                    <a:bodyPr/>
                    <a:lstStyle/>
                    <a:p>
                      <a:pPr algn="ctr">
                        <a:spcAft>
                          <a:spcPts val="0"/>
                        </a:spcAft>
                      </a:pPr>
                      <a:r>
                        <a:rPr lang="en-AU" sz="1400">
                          <a:effectLst/>
                        </a:rPr>
                        <a:t>0.2</a:t>
                      </a:r>
                      <a:endParaRPr lang="en-CA" sz="1400">
                        <a:effectLst/>
                        <a:latin typeface="Calibri"/>
                        <a:ea typeface="SimSun"/>
                      </a:endParaRPr>
                    </a:p>
                  </a:txBody>
                  <a:tcPr marL="0" marR="0" marT="0" marB="0" anchor="ctr"/>
                </a:tc>
              </a:tr>
              <a:tr h="313447">
                <a:tc>
                  <a:txBody>
                    <a:bodyPr/>
                    <a:lstStyle/>
                    <a:p>
                      <a:pPr algn="ctr">
                        <a:spcAft>
                          <a:spcPts val="0"/>
                        </a:spcAft>
                      </a:pPr>
                      <a:r>
                        <a:rPr lang="en-AU" sz="1400">
                          <a:effectLst/>
                        </a:rPr>
                        <a:t>16</a:t>
                      </a:r>
                      <a:endParaRPr lang="en-CA" sz="1400">
                        <a:effectLst/>
                        <a:latin typeface="Calibri"/>
                        <a:ea typeface="SimSun"/>
                      </a:endParaRPr>
                    </a:p>
                  </a:txBody>
                  <a:tcPr marL="0" marR="0" marT="0" marB="0" anchor="ctr"/>
                </a:tc>
                <a:tc>
                  <a:txBody>
                    <a:bodyPr/>
                    <a:lstStyle/>
                    <a:p>
                      <a:pPr algn="ctr">
                        <a:spcAft>
                          <a:spcPts val="0"/>
                        </a:spcAft>
                      </a:pPr>
                      <a:r>
                        <a:rPr lang="en-AU" sz="1400">
                          <a:effectLst/>
                        </a:rPr>
                        <a:t>0.1</a:t>
                      </a:r>
                      <a:endParaRPr lang="en-CA" sz="1400">
                        <a:effectLst/>
                        <a:latin typeface="Calibri"/>
                        <a:ea typeface="SimSun"/>
                      </a:endParaRPr>
                    </a:p>
                  </a:txBody>
                  <a:tcPr marL="0" marR="0" marT="0" marB="0" anchor="ctr"/>
                </a:tc>
              </a:tr>
              <a:tr h="313447">
                <a:tc>
                  <a:txBody>
                    <a:bodyPr/>
                    <a:lstStyle/>
                    <a:p>
                      <a:pPr algn="ctr">
                        <a:spcAft>
                          <a:spcPts val="0"/>
                        </a:spcAft>
                      </a:pPr>
                      <a:r>
                        <a:rPr lang="en-AU" sz="1400">
                          <a:effectLst/>
                        </a:rPr>
                        <a:t>18</a:t>
                      </a:r>
                      <a:endParaRPr lang="en-CA" sz="1400">
                        <a:effectLst/>
                        <a:latin typeface="Calibri"/>
                        <a:ea typeface="SimSun"/>
                      </a:endParaRPr>
                    </a:p>
                  </a:txBody>
                  <a:tcPr marL="0" marR="0" marT="0" marB="0" anchor="ctr"/>
                </a:tc>
                <a:tc>
                  <a:txBody>
                    <a:bodyPr/>
                    <a:lstStyle/>
                    <a:p>
                      <a:pPr algn="ctr">
                        <a:spcAft>
                          <a:spcPts val="0"/>
                        </a:spcAft>
                      </a:pPr>
                      <a:r>
                        <a:rPr lang="en-AU" sz="1400" dirty="0">
                          <a:effectLst/>
                        </a:rPr>
                        <a:t>0</a:t>
                      </a:r>
                      <a:endParaRPr lang="en-CA" sz="1400" dirty="0">
                        <a:effectLst/>
                        <a:latin typeface="Calibri"/>
                        <a:ea typeface="SimSun"/>
                      </a:endParaRPr>
                    </a:p>
                  </a:txBody>
                  <a:tcPr marL="0" marR="0" marT="0" marB="0" anchor="ctr"/>
                </a:tc>
              </a:tr>
            </a:tbl>
          </a:graphicData>
        </a:graphic>
      </p:graphicFrame>
    </p:spTree>
    <p:extLst>
      <p:ext uri="{BB962C8B-B14F-4D97-AF65-F5344CB8AC3E}">
        <p14:creationId xmlns:p14="http://schemas.microsoft.com/office/powerpoint/2010/main" val="422659431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881" y="799186"/>
            <a:ext cx="7842503" cy="515009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11560" y="260648"/>
            <a:ext cx="7719058" cy="461665"/>
          </a:xfrm>
          <a:prstGeom prst="rect">
            <a:avLst/>
          </a:prstGeom>
          <a:noFill/>
        </p:spPr>
        <p:txBody>
          <a:bodyPr wrap="square" rtlCol="0">
            <a:spAutoFit/>
          </a:bodyPr>
          <a:lstStyle/>
          <a:p>
            <a:r>
              <a:rPr lang="en-CA" sz="2400" dirty="0" smtClean="0"/>
              <a:t>Graphical distribution of particles</a:t>
            </a:r>
            <a:endParaRPr lang="en-CA" sz="2400" dirty="0"/>
          </a:p>
        </p:txBody>
      </p:sp>
    </p:spTree>
    <p:extLst>
      <p:ext uri="{BB962C8B-B14F-4D97-AF65-F5344CB8AC3E}">
        <p14:creationId xmlns:p14="http://schemas.microsoft.com/office/powerpoint/2010/main" val="37264122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852936"/>
            <a:ext cx="8229600" cy="1139825"/>
          </a:xfrm>
        </p:spPr>
        <p:txBody>
          <a:bodyPr/>
          <a:lstStyle/>
          <a:p>
            <a:r>
              <a:rPr lang="en-CA" dirty="0">
                <a:effectLst/>
              </a:rPr>
              <a:t/>
            </a:r>
            <a:br>
              <a:rPr lang="en-CA" dirty="0">
                <a:effectLst/>
              </a:rPr>
            </a:br>
            <a:endParaRPr lang="en-CA" dirty="0">
              <a:effectLst/>
            </a:endParaRPr>
          </a:p>
        </p:txBody>
      </p:sp>
      <p:sp>
        <p:nvSpPr>
          <p:cNvPr id="3" name="Rectangle 2"/>
          <p:cNvSpPr/>
          <p:nvPr/>
        </p:nvSpPr>
        <p:spPr>
          <a:xfrm>
            <a:off x="323528" y="620688"/>
            <a:ext cx="8640960" cy="5509200"/>
          </a:xfrm>
          <a:prstGeom prst="rect">
            <a:avLst/>
          </a:prstGeom>
        </p:spPr>
        <p:txBody>
          <a:bodyPr wrap="square">
            <a:spAutoFit/>
          </a:bodyPr>
          <a:lstStyle/>
          <a:p>
            <a:r>
              <a:rPr lang="en-AU" sz="4400" dirty="0">
                <a:solidFill>
                  <a:schemeClr val="tx2"/>
                </a:solidFill>
              </a:rPr>
              <a:t>As the sampling and analysis using a cyclone is mass based and the median cut is </a:t>
            </a:r>
            <a:r>
              <a:rPr lang="en-AU" sz="4400" dirty="0" smtClean="0">
                <a:solidFill>
                  <a:schemeClr val="tx2"/>
                </a:solidFill>
              </a:rPr>
              <a:t>4.25 µm</a:t>
            </a:r>
            <a:r>
              <a:rPr lang="en-AU" sz="4400" dirty="0">
                <a:solidFill>
                  <a:schemeClr val="tx2"/>
                </a:solidFill>
              </a:rPr>
              <a:t>, sampling the larger particles may not provide an accurate estimate of risk where particles less that 2 µm are considered to be </a:t>
            </a:r>
            <a:r>
              <a:rPr lang="en-AU" sz="4400" u="sng" dirty="0">
                <a:solidFill>
                  <a:schemeClr val="tx2"/>
                </a:solidFill>
              </a:rPr>
              <a:t>much more hazardous.</a:t>
            </a:r>
            <a:endParaRPr lang="en-CA" sz="4400" u="sng" dirty="0">
              <a:solidFill>
                <a:schemeClr val="tx2"/>
              </a:solidFill>
            </a:endParaRPr>
          </a:p>
        </p:txBody>
      </p:sp>
    </p:spTree>
    <p:extLst>
      <p:ext uri="{BB962C8B-B14F-4D97-AF65-F5344CB8AC3E}">
        <p14:creationId xmlns:p14="http://schemas.microsoft.com/office/powerpoint/2010/main" val="260946493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852936"/>
            <a:ext cx="8229600" cy="1139825"/>
          </a:xfrm>
        </p:spPr>
        <p:txBody>
          <a:bodyPr/>
          <a:lstStyle/>
          <a:p>
            <a:r>
              <a:rPr lang="en-CA" dirty="0">
                <a:effectLst/>
              </a:rPr>
              <a:t/>
            </a:r>
            <a:br>
              <a:rPr lang="en-CA" dirty="0">
                <a:effectLst/>
              </a:rPr>
            </a:br>
            <a:endParaRPr lang="en-CA" dirty="0">
              <a:effectLst/>
            </a:endParaRPr>
          </a:p>
        </p:txBody>
      </p:sp>
      <p:sp>
        <p:nvSpPr>
          <p:cNvPr id="4" name="Rectangle 3"/>
          <p:cNvSpPr/>
          <p:nvPr/>
        </p:nvSpPr>
        <p:spPr>
          <a:xfrm>
            <a:off x="1187624" y="1412776"/>
            <a:ext cx="7488832" cy="4585871"/>
          </a:xfrm>
          <a:prstGeom prst="rect">
            <a:avLst/>
          </a:prstGeom>
        </p:spPr>
        <p:txBody>
          <a:bodyPr wrap="square">
            <a:spAutoFit/>
          </a:bodyPr>
          <a:lstStyle/>
          <a:p>
            <a:r>
              <a:rPr lang="en-CA" sz="4400" dirty="0">
                <a:solidFill>
                  <a:schemeClr val="tx2"/>
                </a:solidFill>
              </a:rPr>
              <a:t>PM</a:t>
            </a:r>
            <a:r>
              <a:rPr lang="en-CA" sz="4400" baseline="-25000" dirty="0">
                <a:solidFill>
                  <a:schemeClr val="tx2"/>
                </a:solidFill>
              </a:rPr>
              <a:t>2.5 </a:t>
            </a:r>
            <a:r>
              <a:rPr lang="en-CA" sz="4400" dirty="0">
                <a:solidFill>
                  <a:schemeClr val="tx2"/>
                </a:solidFill>
              </a:rPr>
              <a:t>may provide a better indication of the risk when attempting to identify a dose </a:t>
            </a:r>
            <a:r>
              <a:rPr lang="en-CA" sz="4400" dirty="0" smtClean="0">
                <a:solidFill>
                  <a:schemeClr val="tx2"/>
                </a:solidFill>
              </a:rPr>
              <a:t>response relationship.</a:t>
            </a:r>
          </a:p>
          <a:p>
            <a:endParaRPr lang="en-CA" sz="4400" dirty="0"/>
          </a:p>
          <a:p>
            <a:endParaRPr lang="en-CA" dirty="0" smtClean="0"/>
          </a:p>
          <a:p>
            <a:endParaRPr lang="en-CA" dirty="0"/>
          </a:p>
          <a:p>
            <a:endParaRPr lang="en-CA" dirty="0" smtClean="0"/>
          </a:p>
          <a:p>
            <a:endParaRPr lang="en-CA" dirty="0"/>
          </a:p>
        </p:txBody>
      </p:sp>
    </p:spTree>
    <p:extLst>
      <p:ext uri="{BB962C8B-B14F-4D97-AF65-F5344CB8AC3E}">
        <p14:creationId xmlns:p14="http://schemas.microsoft.com/office/powerpoint/2010/main" val="254244298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p:cNvSpPr>
            <a:spLocks noGrp="1"/>
          </p:cNvSpPr>
          <p:nvPr>
            <p:ph type="dt" sz="half" idx="10"/>
          </p:nvPr>
        </p:nvSpPr>
        <p:spPr/>
        <p:txBody>
          <a:bodyPr/>
          <a:lstStyle/>
          <a:p>
            <a:r>
              <a:rPr lang="en-AU"/>
              <a:t>Queensland </a:t>
            </a:r>
            <a:r>
              <a:rPr lang="en-AU">
                <a:solidFill>
                  <a:srgbClr val="990033"/>
                </a:solidFill>
              </a:rPr>
              <a:t>the Smart State</a:t>
            </a:r>
          </a:p>
        </p:txBody>
      </p:sp>
      <p:graphicFrame>
        <p:nvGraphicFramePr>
          <p:cNvPr id="2" name="Object 6"/>
          <p:cNvGraphicFramePr>
            <a:graphicFrameLocks noChangeAspect="1"/>
          </p:cNvGraphicFramePr>
          <p:nvPr>
            <p:extLst>
              <p:ext uri="{D42A27DB-BD31-4B8C-83A1-F6EECF244321}">
                <p14:modId xmlns:p14="http://schemas.microsoft.com/office/powerpoint/2010/main" val="521461678"/>
              </p:ext>
            </p:extLst>
          </p:nvPr>
        </p:nvGraphicFramePr>
        <p:xfrm>
          <a:off x="446088" y="311150"/>
          <a:ext cx="4722812" cy="2900363"/>
        </p:xfrm>
        <a:graphic>
          <a:graphicData uri="http://schemas.openxmlformats.org/drawingml/2006/chart">
            <c:chart xmlns:c="http://schemas.openxmlformats.org/drawingml/2006/chart" xmlns:r="http://schemas.openxmlformats.org/officeDocument/2006/relationships" r:id="rId3"/>
          </a:graphicData>
        </a:graphic>
      </p:graphicFrame>
      <p:sp>
        <p:nvSpPr>
          <p:cNvPr id="277512" name="Line 8"/>
          <p:cNvSpPr>
            <a:spLocks noChangeShapeType="1"/>
          </p:cNvSpPr>
          <p:nvPr/>
        </p:nvSpPr>
        <p:spPr bwMode="auto">
          <a:xfrm>
            <a:off x="971550" y="1916113"/>
            <a:ext cx="3168650" cy="0"/>
          </a:xfrm>
          <a:prstGeom prst="line">
            <a:avLst/>
          </a:prstGeom>
          <a:noFill/>
          <a:ln w="508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pic>
        <p:nvPicPr>
          <p:cNvPr id="277513" name="Picture 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84937" y="1628800"/>
            <a:ext cx="3774625" cy="2831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7514" name="Line 10"/>
          <p:cNvSpPr>
            <a:spLocks noChangeShapeType="1"/>
          </p:cNvSpPr>
          <p:nvPr/>
        </p:nvSpPr>
        <p:spPr bwMode="auto">
          <a:xfrm>
            <a:off x="2771800" y="1558917"/>
            <a:ext cx="5026274" cy="1403672"/>
          </a:xfrm>
          <a:prstGeom prst="line">
            <a:avLst/>
          </a:prstGeom>
          <a:noFill/>
          <a:ln w="25400">
            <a:solidFill>
              <a:srgbClr val="FFC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pic>
        <p:nvPicPr>
          <p:cNvPr id="277525" name="Picture 2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3528" y="4126926"/>
            <a:ext cx="4536504" cy="24457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8759855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Line 2"/>
          <p:cNvSpPr>
            <a:spLocks noChangeShapeType="1"/>
          </p:cNvSpPr>
          <p:nvPr/>
        </p:nvSpPr>
        <p:spPr bwMode="auto">
          <a:xfrm>
            <a:off x="0" y="1524000"/>
            <a:ext cx="9144000" cy="0"/>
          </a:xfrm>
          <a:prstGeom prst="line">
            <a:avLst/>
          </a:prstGeom>
          <a:noFill/>
          <a:ln w="12700">
            <a:solidFill>
              <a:srgbClr val="A7053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8195" name="Text Box 3"/>
          <p:cNvSpPr txBox="1">
            <a:spLocks noChangeArrowheads="1"/>
          </p:cNvSpPr>
          <p:nvPr/>
        </p:nvSpPr>
        <p:spPr bwMode="auto">
          <a:xfrm>
            <a:off x="468313" y="333375"/>
            <a:ext cx="83058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MetaBold" pitchFamily="2" charset="0"/>
              </a:defRPr>
            </a:lvl1pPr>
            <a:lvl2pPr marL="742950" indent="-285750">
              <a:defRPr sz="2400">
                <a:solidFill>
                  <a:schemeClr val="tx1"/>
                </a:solidFill>
                <a:latin typeface="MetaBold" pitchFamily="2" charset="0"/>
              </a:defRPr>
            </a:lvl2pPr>
            <a:lvl3pPr marL="1143000" indent="-228600">
              <a:defRPr sz="2400">
                <a:solidFill>
                  <a:schemeClr val="tx1"/>
                </a:solidFill>
                <a:latin typeface="MetaBold" pitchFamily="2" charset="0"/>
              </a:defRPr>
            </a:lvl3pPr>
            <a:lvl4pPr marL="1600200" indent="-228600">
              <a:defRPr sz="2400">
                <a:solidFill>
                  <a:schemeClr val="tx1"/>
                </a:solidFill>
                <a:latin typeface="MetaBold" pitchFamily="2" charset="0"/>
              </a:defRPr>
            </a:lvl4pPr>
            <a:lvl5pPr marL="2057400" indent="-228600">
              <a:defRPr sz="2400">
                <a:solidFill>
                  <a:schemeClr val="tx1"/>
                </a:solidFill>
                <a:latin typeface="MetaBold" pitchFamily="2" charset="0"/>
              </a:defRPr>
            </a:lvl5pPr>
            <a:lvl6pPr marL="2514600" indent="-228600" eaLnBrk="0" fontAlgn="base" hangingPunct="0">
              <a:spcBef>
                <a:spcPct val="0"/>
              </a:spcBef>
              <a:spcAft>
                <a:spcPct val="0"/>
              </a:spcAft>
              <a:defRPr sz="2400">
                <a:solidFill>
                  <a:schemeClr val="tx1"/>
                </a:solidFill>
                <a:latin typeface="MetaBold" pitchFamily="2" charset="0"/>
              </a:defRPr>
            </a:lvl6pPr>
            <a:lvl7pPr marL="2971800" indent="-228600" eaLnBrk="0" fontAlgn="base" hangingPunct="0">
              <a:spcBef>
                <a:spcPct val="0"/>
              </a:spcBef>
              <a:spcAft>
                <a:spcPct val="0"/>
              </a:spcAft>
              <a:defRPr sz="2400">
                <a:solidFill>
                  <a:schemeClr val="tx1"/>
                </a:solidFill>
                <a:latin typeface="MetaBold" pitchFamily="2" charset="0"/>
              </a:defRPr>
            </a:lvl7pPr>
            <a:lvl8pPr marL="3429000" indent="-228600" eaLnBrk="0" fontAlgn="base" hangingPunct="0">
              <a:spcBef>
                <a:spcPct val="0"/>
              </a:spcBef>
              <a:spcAft>
                <a:spcPct val="0"/>
              </a:spcAft>
              <a:defRPr sz="2400">
                <a:solidFill>
                  <a:schemeClr val="tx1"/>
                </a:solidFill>
                <a:latin typeface="MetaBold" pitchFamily="2" charset="0"/>
              </a:defRPr>
            </a:lvl8pPr>
            <a:lvl9pPr marL="3886200" indent="-228600" eaLnBrk="0" fontAlgn="base" hangingPunct="0">
              <a:spcBef>
                <a:spcPct val="0"/>
              </a:spcBef>
              <a:spcAft>
                <a:spcPct val="0"/>
              </a:spcAft>
              <a:defRPr sz="2400">
                <a:solidFill>
                  <a:schemeClr val="tx1"/>
                </a:solidFill>
                <a:latin typeface="MetaBold" pitchFamily="2" charset="0"/>
              </a:defRPr>
            </a:lvl9pPr>
          </a:lstStyle>
          <a:p>
            <a:pPr eaLnBrk="1" hangingPunct="1"/>
            <a:r>
              <a:rPr lang="en-GB" sz="5400" b="1">
                <a:solidFill>
                  <a:schemeClr val="bg1"/>
                </a:solidFill>
                <a:latin typeface="Arial" charset="0"/>
              </a:rPr>
              <a:t>Health effects</a:t>
            </a:r>
            <a:endParaRPr lang="en-GB" sz="5400">
              <a:solidFill>
                <a:schemeClr val="bg1"/>
              </a:solidFill>
              <a:latin typeface="Times New Roman" pitchFamily="18" charset="0"/>
            </a:endParaRPr>
          </a:p>
        </p:txBody>
      </p:sp>
      <p:pic>
        <p:nvPicPr>
          <p:cNvPr id="819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309499"/>
            <a:ext cx="7993583" cy="6219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7670334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852936"/>
            <a:ext cx="8229600" cy="1139825"/>
          </a:xfrm>
        </p:spPr>
        <p:txBody>
          <a:bodyPr/>
          <a:lstStyle/>
          <a:p>
            <a:pPr lvl="0"/>
            <a:r>
              <a:rPr lang="en-AU" dirty="0">
                <a:effectLst/>
              </a:rPr>
              <a:t>FEV1 (Forced Expired Volume in 1 Second) measured in Litres, which is the volume of air exhaled in the 1</a:t>
            </a:r>
            <a:r>
              <a:rPr lang="en-AU" baseline="30000" dirty="0">
                <a:effectLst/>
              </a:rPr>
              <a:t>st</a:t>
            </a:r>
            <a:r>
              <a:rPr lang="en-AU" dirty="0">
                <a:effectLst/>
              </a:rPr>
              <a:t> second.</a:t>
            </a:r>
            <a:endParaRPr lang="en-CA" dirty="0">
              <a:effectLst/>
            </a:endParaRPr>
          </a:p>
        </p:txBody>
      </p:sp>
    </p:spTree>
    <p:extLst>
      <p:ext uri="{BB962C8B-B14F-4D97-AF65-F5344CB8AC3E}">
        <p14:creationId xmlns:p14="http://schemas.microsoft.com/office/powerpoint/2010/main" val="382457032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852936"/>
            <a:ext cx="8229600" cy="1139825"/>
          </a:xfrm>
        </p:spPr>
        <p:txBody>
          <a:bodyPr/>
          <a:lstStyle/>
          <a:p>
            <a:pPr eaLnBrk="1" hangingPunct="1">
              <a:defRPr/>
            </a:pPr>
            <a:r>
              <a:rPr lang="en-AU" dirty="0" smtClean="0">
                <a:effectLst/>
              </a:rPr>
              <a:t/>
            </a:r>
            <a:br>
              <a:rPr lang="en-AU" dirty="0" smtClean="0">
                <a:effectLst/>
              </a:rPr>
            </a:br>
            <a:r>
              <a:rPr lang="en-AU" dirty="0">
                <a:effectLst/>
              </a:rPr>
              <a:t/>
            </a:r>
            <a:br>
              <a:rPr lang="en-AU" dirty="0">
                <a:effectLst/>
              </a:rPr>
            </a:br>
            <a:r>
              <a:rPr lang="en-AU" dirty="0" smtClean="0">
                <a:effectLst/>
              </a:rPr>
              <a:t/>
            </a:r>
            <a:br>
              <a:rPr lang="en-AU" dirty="0" smtClean="0">
                <a:effectLst/>
              </a:rPr>
            </a:br>
            <a:r>
              <a:rPr lang="en-AU" dirty="0">
                <a:effectLst/>
              </a:rPr>
              <a:t/>
            </a:r>
            <a:br>
              <a:rPr lang="en-AU" dirty="0">
                <a:effectLst/>
              </a:rPr>
            </a:br>
            <a:r>
              <a:rPr lang="en-AU" dirty="0" smtClean="0">
                <a:effectLst/>
              </a:rPr>
              <a:t/>
            </a:r>
            <a:br>
              <a:rPr lang="en-AU" dirty="0" smtClean="0">
                <a:effectLst/>
              </a:rPr>
            </a:br>
            <a:r>
              <a:rPr lang="en-AU" dirty="0">
                <a:effectLst/>
              </a:rPr>
              <a:t/>
            </a:r>
            <a:br>
              <a:rPr lang="en-AU" dirty="0">
                <a:effectLst/>
              </a:rPr>
            </a:br>
            <a:r>
              <a:rPr lang="en-AU" dirty="0" smtClean="0">
                <a:effectLst/>
              </a:rPr>
              <a:t/>
            </a:r>
            <a:br>
              <a:rPr lang="en-AU" dirty="0" smtClean="0">
                <a:effectLst/>
              </a:rPr>
            </a:br>
            <a:endParaRPr lang="en-AU"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404664"/>
            <a:ext cx="8845189" cy="6048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379713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852936"/>
            <a:ext cx="8229600" cy="1139825"/>
          </a:xfrm>
        </p:spPr>
        <p:txBody>
          <a:bodyPr/>
          <a:lstStyle/>
          <a:p>
            <a:pPr eaLnBrk="1" hangingPunct="1">
              <a:defRPr/>
            </a:pPr>
            <a:r>
              <a:rPr lang="en-AU" dirty="0" smtClean="0">
                <a:effectLst/>
              </a:rPr>
              <a:t/>
            </a:r>
            <a:br>
              <a:rPr lang="en-AU" dirty="0" smtClean="0">
                <a:effectLst/>
              </a:rPr>
            </a:br>
            <a:r>
              <a:rPr lang="en-AU" dirty="0">
                <a:effectLst/>
              </a:rPr>
              <a:t/>
            </a:r>
            <a:br>
              <a:rPr lang="en-AU" dirty="0">
                <a:effectLst/>
              </a:rPr>
            </a:br>
            <a:r>
              <a:rPr lang="en-AU" dirty="0" smtClean="0">
                <a:effectLst/>
              </a:rPr>
              <a:t/>
            </a:r>
            <a:br>
              <a:rPr lang="en-AU" dirty="0" smtClean="0">
                <a:effectLst/>
              </a:rPr>
            </a:br>
            <a:r>
              <a:rPr lang="en-AU" dirty="0">
                <a:effectLst/>
              </a:rPr>
              <a:t/>
            </a:r>
            <a:br>
              <a:rPr lang="en-AU" dirty="0">
                <a:effectLst/>
              </a:rPr>
            </a:br>
            <a:r>
              <a:rPr lang="en-CA" dirty="0">
                <a:effectLst/>
              </a:rPr>
              <a:t/>
            </a:r>
            <a:br>
              <a:rPr lang="en-CA" dirty="0">
                <a:effectLst/>
              </a:rPr>
            </a:br>
            <a:r>
              <a:rPr lang="en-AU" dirty="0" smtClean="0">
                <a:effectLst/>
              </a:rPr>
              <a:t/>
            </a:r>
            <a:br>
              <a:rPr lang="en-AU" dirty="0" smtClean="0">
                <a:effectLst/>
              </a:rPr>
            </a:br>
            <a:r>
              <a:rPr lang="en-AU" dirty="0">
                <a:effectLst/>
              </a:rPr>
              <a:t/>
            </a:r>
            <a:br>
              <a:rPr lang="en-AU" dirty="0">
                <a:effectLst/>
              </a:rPr>
            </a:br>
            <a:r>
              <a:rPr lang="en-AU" dirty="0" smtClean="0">
                <a:effectLst/>
              </a:rPr>
              <a:t/>
            </a:r>
            <a:br>
              <a:rPr lang="en-AU" dirty="0" smtClean="0">
                <a:effectLst/>
              </a:rPr>
            </a:br>
            <a:endParaRPr lang="en-AU" dirty="0"/>
          </a:p>
        </p:txBody>
      </p:sp>
      <p:graphicFrame>
        <p:nvGraphicFramePr>
          <p:cNvPr id="3" name="Table 2"/>
          <p:cNvGraphicFramePr>
            <a:graphicFrameLocks noGrp="1"/>
          </p:cNvGraphicFramePr>
          <p:nvPr>
            <p:extLst>
              <p:ext uri="{D42A27DB-BD31-4B8C-83A1-F6EECF244321}">
                <p14:modId xmlns:p14="http://schemas.microsoft.com/office/powerpoint/2010/main" val="2426111567"/>
              </p:ext>
            </p:extLst>
          </p:nvPr>
        </p:nvGraphicFramePr>
        <p:xfrm>
          <a:off x="683568" y="116632"/>
          <a:ext cx="7776864" cy="4176463"/>
        </p:xfrm>
        <a:graphic>
          <a:graphicData uri="http://schemas.openxmlformats.org/drawingml/2006/table">
            <a:tbl>
              <a:tblPr firstRow="1" firstCol="1" bandRow="1"/>
              <a:tblGrid>
                <a:gridCol w="4992553"/>
                <a:gridCol w="2784311"/>
              </a:tblGrid>
              <a:tr h="629809">
                <a:tc>
                  <a:txBody>
                    <a:bodyPr/>
                    <a:lstStyle/>
                    <a:p>
                      <a:pPr>
                        <a:lnSpc>
                          <a:spcPct val="150000"/>
                        </a:lnSpc>
                        <a:spcBef>
                          <a:spcPts val="300"/>
                        </a:spcBef>
                        <a:spcAft>
                          <a:spcPts val="300"/>
                        </a:spcAft>
                      </a:pPr>
                      <a:r>
                        <a:rPr lang="en-AU" sz="2400" b="1" dirty="0">
                          <a:solidFill>
                            <a:schemeClr val="bg2">
                              <a:lumMod val="20000"/>
                              <a:lumOff val="80000"/>
                            </a:schemeClr>
                          </a:solidFill>
                          <a:effectLst/>
                          <a:latin typeface="Calibri"/>
                          <a:ea typeface="Times New Roman"/>
                          <a:cs typeface="Calibri"/>
                        </a:rPr>
                        <a:t>Degree of severity</a:t>
                      </a:r>
                      <a:endParaRPr lang="en-CA" sz="2400" b="1" dirty="0">
                        <a:solidFill>
                          <a:schemeClr val="bg2">
                            <a:lumMod val="20000"/>
                            <a:lumOff val="80000"/>
                          </a:schemeClr>
                        </a:solidFill>
                        <a:effectLst/>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AU" sz="2400" b="1" dirty="0">
                          <a:solidFill>
                            <a:schemeClr val="bg2">
                              <a:lumMod val="20000"/>
                              <a:lumOff val="80000"/>
                            </a:schemeClr>
                          </a:solidFill>
                          <a:effectLst/>
                          <a:latin typeface="Calibri"/>
                          <a:ea typeface="Times New Roman"/>
                          <a:cs typeface="Calibri"/>
                        </a:rPr>
                        <a:t>FEV1 % of predicted</a:t>
                      </a:r>
                      <a:endParaRPr lang="en-CA" sz="2400" b="1" dirty="0">
                        <a:solidFill>
                          <a:schemeClr val="bg2">
                            <a:lumMod val="20000"/>
                            <a:lumOff val="80000"/>
                          </a:schemeClr>
                        </a:solidFill>
                        <a:effectLst/>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9809">
                <a:tc>
                  <a:txBody>
                    <a:bodyPr/>
                    <a:lstStyle/>
                    <a:p>
                      <a:pPr>
                        <a:lnSpc>
                          <a:spcPct val="150000"/>
                        </a:lnSpc>
                        <a:spcBef>
                          <a:spcPts val="300"/>
                        </a:spcBef>
                        <a:spcAft>
                          <a:spcPts val="300"/>
                        </a:spcAft>
                      </a:pPr>
                      <a:r>
                        <a:rPr lang="en-AU" sz="2400">
                          <a:effectLst/>
                          <a:latin typeface="Calibri"/>
                          <a:ea typeface="Times New Roman"/>
                          <a:cs typeface="Calibri"/>
                        </a:rPr>
                        <a:t>Mild</a:t>
                      </a:r>
                      <a:endParaRPr lang="en-CA" sz="2400">
                        <a:effectLst/>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AU" sz="2400">
                          <a:effectLst/>
                          <a:latin typeface="Calibri"/>
                          <a:ea typeface="Times New Roman"/>
                          <a:cs typeface="Calibri"/>
                        </a:rPr>
                        <a:t>&gt; 70</a:t>
                      </a:r>
                      <a:r>
                        <a:rPr lang="en-AU" sz="2400" baseline="30000">
                          <a:effectLst/>
                          <a:latin typeface="Calibri"/>
                          <a:ea typeface="Times New Roman"/>
                          <a:cs typeface="Calibri"/>
                        </a:rPr>
                        <a:t>#</a:t>
                      </a:r>
                      <a:endParaRPr lang="en-CA" sz="2400">
                        <a:effectLst/>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9809">
                <a:tc>
                  <a:txBody>
                    <a:bodyPr/>
                    <a:lstStyle/>
                    <a:p>
                      <a:pPr>
                        <a:lnSpc>
                          <a:spcPct val="150000"/>
                        </a:lnSpc>
                        <a:spcBef>
                          <a:spcPts val="300"/>
                        </a:spcBef>
                        <a:spcAft>
                          <a:spcPts val="300"/>
                        </a:spcAft>
                      </a:pPr>
                      <a:r>
                        <a:rPr lang="en-AU" sz="2400">
                          <a:effectLst/>
                          <a:latin typeface="Calibri"/>
                          <a:ea typeface="Times New Roman"/>
                          <a:cs typeface="Calibri"/>
                        </a:rPr>
                        <a:t>Moderate</a:t>
                      </a:r>
                      <a:endParaRPr lang="en-CA" sz="2400">
                        <a:effectLst/>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AU" sz="2400">
                          <a:effectLst/>
                          <a:latin typeface="Calibri"/>
                          <a:ea typeface="Times New Roman"/>
                          <a:cs typeface="Calibri"/>
                        </a:rPr>
                        <a:t>60 - 69</a:t>
                      </a:r>
                      <a:endParaRPr lang="en-CA" sz="2400">
                        <a:effectLst/>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14497">
                <a:tc>
                  <a:txBody>
                    <a:bodyPr/>
                    <a:lstStyle/>
                    <a:p>
                      <a:pPr>
                        <a:lnSpc>
                          <a:spcPct val="150000"/>
                        </a:lnSpc>
                        <a:spcBef>
                          <a:spcPts val="300"/>
                        </a:spcBef>
                        <a:spcAft>
                          <a:spcPts val="300"/>
                        </a:spcAft>
                      </a:pPr>
                      <a:r>
                        <a:rPr lang="en-AU" sz="2400">
                          <a:effectLst/>
                          <a:latin typeface="Calibri"/>
                          <a:ea typeface="Times New Roman"/>
                          <a:cs typeface="Calibri"/>
                        </a:rPr>
                        <a:t>Moderately severe</a:t>
                      </a:r>
                      <a:endParaRPr lang="en-CA" sz="2400">
                        <a:effectLst/>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AU" sz="2400">
                          <a:effectLst/>
                          <a:latin typeface="Calibri"/>
                          <a:ea typeface="Times New Roman"/>
                          <a:cs typeface="Calibri"/>
                        </a:rPr>
                        <a:t>50 - 59</a:t>
                      </a:r>
                      <a:endParaRPr lang="en-CA" sz="2400">
                        <a:effectLst/>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2730">
                <a:tc>
                  <a:txBody>
                    <a:bodyPr/>
                    <a:lstStyle/>
                    <a:p>
                      <a:pPr>
                        <a:lnSpc>
                          <a:spcPct val="150000"/>
                        </a:lnSpc>
                        <a:spcBef>
                          <a:spcPts val="300"/>
                        </a:spcBef>
                        <a:spcAft>
                          <a:spcPts val="300"/>
                        </a:spcAft>
                      </a:pPr>
                      <a:r>
                        <a:rPr lang="en-AU" sz="2400">
                          <a:effectLst/>
                          <a:latin typeface="Calibri"/>
                          <a:ea typeface="Times New Roman"/>
                          <a:cs typeface="Calibri"/>
                        </a:rPr>
                        <a:t>Severe</a:t>
                      </a:r>
                      <a:endParaRPr lang="en-CA" sz="2400">
                        <a:effectLst/>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AU" sz="2400">
                          <a:effectLst/>
                          <a:latin typeface="Calibri"/>
                          <a:ea typeface="Times New Roman"/>
                          <a:cs typeface="Calibri"/>
                        </a:rPr>
                        <a:t>35 - 49</a:t>
                      </a:r>
                      <a:endParaRPr lang="en-CA" sz="2400">
                        <a:effectLst/>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9809">
                <a:tc>
                  <a:txBody>
                    <a:bodyPr/>
                    <a:lstStyle/>
                    <a:p>
                      <a:pPr>
                        <a:lnSpc>
                          <a:spcPct val="150000"/>
                        </a:lnSpc>
                        <a:spcBef>
                          <a:spcPts val="300"/>
                        </a:spcBef>
                        <a:spcAft>
                          <a:spcPts val="300"/>
                        </a:spcAft>
                      </a:pPr>
                      <a:r>
                        <a:rPr lang="en-AU" sz="2400">
                          <a:effectLst/>
                          <a:latin typeface="Calibri"/>
                          <a:ea typeface="Times New Roman"/>
                          <a:cs typeface="Calibri"/>
                        </a:rPr>
                        <a:t>Very severe</a:t>
                      </a:r>
                      <a:endParaRPr lang="en-CA" sz="2400">
                        <a:effectLst/>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AU" sz="2400" dirty="0">
                          <a:effectLst/>
                          <a:latin typeface="Calibri"/>
                          <a:ea typeface="Times New Roman"/>
                          <a:cs typeface="Calibri"/>
                        </a:rPr>
                        <a:t>&lt; 35</a:t>
                      </a:r>
                      <a:endParaRPr lang="en-CA" sz="2400" dirty="0">
                        <a:effectLst/>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Rectangle 3"/>
          <p:cNvSpPr/>
          <p:nvPr/>
        </p:nvSpPr>
        <p:spPr>
          <a:xfrm>
            <a:off x="971600" y="5013176"/>
            <a:ext cx="3877985" cy="369332"/>
          </a:xfrm>
          <a:prstGeom prst="rect">
            <a:avLst/>
          </a:prstGeom>
        </p:spPr>
        <p:txBody>
          <a:bodyPr wrap="none">
            <a:spAutoFit/>
          </a:bodyPr>
          <a:lstStyle/>
          <a:p>
            <a:r>
              <a:rPr lang="en-AU" dirty="0"/>
              <a:t>(From  Pellegrino et al, 2005, p.957)</a:t>
            </a:r>
            <a:endParaRPr lang="en-CA" dirty="0"/>
          </a:p>
        </p:txBody>
      </p:sp>
      <p:sp>
        <p:nvSpPr>
          <p:cNvPr id="6" name="TextBox 5"/>
          <p:cNvSpPr txBox="1"/>
          <p:nvPr/>
        </p:nvSpPr>
        <p:spPr>
          <a:xfrm>
            <a:off x="755576" y="5875199"/>
            <a:ext cx="7560840" cy="461665"/>
          </a:xfrm>
          <a:prstGeom prst="rect">
            <a:avLst/>
          </a:prstGeom>
          <a:noFill/>
        </p:spPr>
        <p:txBody>
          <a:bodyPr wrap="square" rtlCol="0">
            <a:spAutoFit/>
          </a:bodyPr>
          <a:lstStyle/>
          <a:p>
            <a:r>
              <a:rPr lang="en-AU" sz="2400" dirty="0"/>
              <a:t>7 of the 45 (16%) of </a:t>
            </a:r>
            <a:r>
              <a:rPr lang="en-AU" sz="2400" dirty="0" smtClean="0"/>
              <a:t>workers - moderate severity</a:t>
            </a:r>
            <a:endParaRPr lang="en-CA" sz="2400" dirty="0"/>
          </a:p>
        </p:txBody>
      </p:sp>
    </p:spTree>
    <p:extLst>
      <p:ext uri="{BB962C8B-B14F-4D97-AF65-F5344CB8AC3E}">
        <p14:creationId xmlns:p14="http://schemas.microsoft.com/office/powerpoint/2010/main" val="4177218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620688"/>
            <a:ext cx="8229600" cy="1139825"/>
          </a:xfrm>
        </p:spPr>
        <p:txBody>
          <a:bodyPr/>
          <a:lstStyle/>
          <a:p>
            <a:pPr marL="457200" indent="-457200" algn="l">
              <a:spcAft>
                <a:spcPts val="1200"/>
              </a:spcAft>
              <a:buFont typeface="Wingdings" pitchFamily="2" charset="2"/>
              <a:buChar char="Ø"/>
            </a:pPr>
            <a:r>
              <a:rPr lang="en-AU" sz="2400" dirty="0" smtClean="0">
                <a:effectLst/>
              </a:rPr>
              <a:t/>
            </a:r>
            <a:br>
              <a:rPr lang="en-AU" sz="2400" dirty="0" smtClean="0">
                <a:effectLst/>
              </a:rPr>
            </a:br>
            <a:r>
              <a:rPr lang="en-AU" sz="2400" dirty="0">
                <a:effectLst/>
              </a:rPr>
              <a:t/>
            </a:r>
            <a:br>
              <a:rPr lang="en-AU" sz="2400" dirty="0">
                <a:effectLst/>
              </a:rPr>
            </a:br>
            <a:r>
              <a:rPr lang="en-AU" sz="2400" dirty="0" smtClean="0">
                <a:effectLst/>
              </a:rPr>
              <a:t/>
            </a:r>
            <a:br>
              <a:rPr lang="en-AU" sz="2400" dirty="0" smtClean="0">
                <a:effectLst/>
              </a:rPr>
            </a:br>
            <a:r>
              <a:rPr lang="en-AU" sz="2400" dirty="0">
                <a:effectLst/>
              </a:rPr>
              <a:t/>
            </a:r>
            <a:br>
              <a:rPr lang="en-AU" sz="2400" dirty="0">
                <a:effectLst/>
              </a:rPr>
            </a:br>
            <a:r>
              <a:rPr lang="en-AU" sz="2400" dirty="0" smtClean="0">
                <a:effectLst/>
              </a:rPr>
              <a:t/>
            </a:r>
            <a:br>
              <a:rPr lang="en-AU" sz="2400" dirty="0" smtClean="0">
                <a:effectLst/>
              </a:rPr>
            </a:br>
            <a:r>
              <a:rPr lang="en-AU" sz="2400" dirty="0" smtClean="0">
                <a:effectLst/>
              </a:rPr>
              <a:t/>
            </a:r>
            <a:br>
              <a:rPr lang="en-AU" sz="2400" dirty="0" smtClean="0">
                <a:effectLst/>
              </a:rPr>
            </a:br>
            <a:r>
              <a:rPr lang="en-AU" sz="2400" dirty="0">
                <a:effectLst/>
              </a:rPr>
              <a:t/>
            </a:r>
            <a:br>
              <a:rPr lang="en-AU" sz="2400" dirty="0">
                <a:effectLst/>
              </a:rPr>
            </a:br>
            <a:r>
              <a:rPr lang="en-AU" sz="2400" dirty="0" smtClean="0">
                <a:effectLst/>
              </a:rPr>
              <a:t/>
            </a:r>
            <a:br>
              <a:rPr lang="en-AU" sz="2400" dirty="0" smtClean="0">
                <a:effectLst/>
              </a:rPr>
            </a:br>
            <a:r>
              <a:rPr lang="en-AU" sz="2400" dirty="0" smtClean="0">
                <a:effectLst/>
              </a:rPr>
              <a:t/>
            </a:r>
            <a:br>
              <a:rPr lang="en-AU" sz="2400" dirty="0" smtClean="0">
                <a:effectLst/>
              </a:rPr>
            </a:br>
            <a:r>
              <a:rPr lang="en-AU" sz="2400" dirty="0">
                <a:effectLst/>
              </a:rPr>
              <a:t/>
            </a:r>
            <a:br>
              <a:rPr lang="en-AU" sz="2400" dirty="0">
                <a:effectLst/>
              </a:rPr>
            </a:br>
            <a:r>
              <a:rPr lang="en-AU" sz="2400" dirty="0" smtClean="0">
                <a:effectLst/>
              </a:rPr>
              <a:t/>
            </a:r>
            <a:br>
              <a:rPr lang="en-AU" sz="2400" dirty="0" smtClean="0">
                <a:effectLst/>
              </a:rPr>
            </a:br>
            <a:r>
              <a:rPr lang="en-AU" sz="2400" dirty="0">
                <a:effectLst/>
              </a:rPr>
              <a:t/>
            </a:r>
            <a:br>
              <a:rPr lang="en-AU" sz="2400" dirty="0">
                <a:effectLst/>
              </a:rPr>
            </a:br>
            <a:r>
              <a:rPr lang="en-AU" sz="3200" dirty="0" smtClean="0">
                <a:effectLst/>
              </a:rPr>
              <a:t>A </a:t>
            </a:r>
            <a:r>
              <a:rPr lang="en-AU" sz="3200" dirty="0">
                <a:effectLst/>
              </a:rPr>
              <a:t>correlation </a:t>
            </a:r>
            <a:r>
              <a:rPr lang="en-AU" sz="3200" dirty="0" smtClean="0">
                <a:effectLst/>
              </a:rPr>
              <a:t>between loss </a:t>
            </a:r>
            <a:r>
              <a:rPr lang="en-AU" sz="3200" dirty="0">
                <a:effectLst/>
              </a:rPr>
              <a:t>of lung function even at exposures near or at the current exposure standard for RCS. </a:t>
            </a:r>
            <a:r>
              <a:rPr lang="en-AU" sz="3200" dirty="0" smtClean="0">
                <a:effectLst/>
              </a:rPr>
              <a:t/>
            </a:r>
            <a:br>
              <a:rPr lang="en-AU" sz="3200" dirty="0" smtClean="0">
                <a:effectLst/>
              </a:rPr>
            </a:br>
            <a:r>
              <a:rPr lang="en-AU" sz="3200" dirty="0" smtClean="0">
                <a:effectLst/>
              </a:rPr>
              <a:t/>
            </a:r>
            <a:br>
              <a:rPr lang="en-AU" sz="3200" dirty="0" smtClean="0">
                <a:effectLst/>
              </a:rPr>
            </a:br>
            <a:r>
              <a:rPr lang="en-AU" sz="3200" dirty="0" smtClean="0">
                <a:effectLst/>
              </a:rPr>
              <a:t>The </a:t>
            </a:r>
            <a:r>
              <a:rPr lang="en-AU" sz="3200" dirty="0">
                <a:effectLst/>
              </a:rPr>
              <a:t>results of this study show the importance of the use of lung function measurement (</a:t>
            </a:r>
            <a:r>
              <a:rPr lang="en-AU" sz="3200" dirty="0" err="1">
                <a:effectLst/>
              </a:rPr>
              <a:t>spirometry</a:t>
            </a:r>
            <a:r>
              <a:rPr lang="en-AU" sz="3200" dirty="0" smtClean="0">
                <a:effectLst/>
              </a:rPr>
              <a:t>). </a:t>
            </a:r>
            <a:br>
              <a:rPr lang="en-AU" sz="3200" dirty="0" smtClean="0">
                <a:effectLst/>
              </a:rPr>
            </a:br>
            <a:r>
              <a:rPr lang="en-AU" sz="3200" dirty="0" smtClean="0">
                <a:effectLst/>
              </a:rPr>
              <a:t/>
            </a:r>
            <a:br>
              <a:rPr lang="en-AU" sz="3200" dirty="0" smtClean="0">
                <a:effectLst/>
              </a:rPr>
            </a:br>
            <a:r>
              <a:rPr lang="en-AU" sz="2400" dirty="0" smtClean="0">
                <a:effectLst/>
              </a:rPr>
              <a:t/>
            </a:r>
            <a:br>
              <a:rPr lang="en-AU" sz="2400" dirty="0" smtClean="0">
                <a:effectLst/>
              </a:rPr>
            </a:br>
            <a:r>
              <a:rPr lang="en-AU" sz="2400" dirty="0" smtClean="0">
                <a:effectLst/>
              </a:rPr>
              <a:t/>
            </a:r>
            <a:br>
              <a:rPr lang="en-AU" sz="2400" dirty="0" smtClean="0">
                <a:effectLst/>
              </a:rPr>
            </a:br>
            <a:endParaRPr lang="en-CA" sz="2400" dirty="0">
              <a:effectLst/>
            </a:endParaRPr>
          </a:p>
        </p:txBody>
      </p:sp>
    </p:spTree>
    <p:extLst>
      <p:ext uri="{BB962C8B-B14F-4D97-AF65-F5344CB8AC3E}">
        <p14:creationId xmlns:p14="http://schemas.microsoft.com/office/powerpoint/2010/main" val="365420152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852936"/>
            <a:ext cx="8229600" cy="1139825"/>
          </a:xfrm>
        </p:spPr>
        <p:txBody>
          <a:bodyPr/>
          <a:lstStyle/>
          <a:p>
            <a:r>
              <a:rPr lang="en-AU" dirty="0" smtClean="0">
                <a:effectLst/>
              </a:rPr>
              <a:t>Morphology?</a:t>
            </a:r>
            <a:r>
              <a:rPr lang="en-CA" sz="2400" dirty="0">
                <a:effectLst/>
              </a:rPr>
              <a:t/>
            </a:r>
            <a:br>
              <a:rPr lang="en-CA" sz="2400" dirty="0">
                <a:effectLst/>
              </a:rPr>
            </a:br>
            <a:endParaRPr lang="en-CA" sz="2400" dirty="0">
              <a:effectLst/>
            </a:endParaRPr>
          </a:p>
        </p:txBody>
      </p:sp>
    </p:spTree>
    <p:extLst>
      <p:ext uri="{BB962C8B-B14F-4D97-AF65-F5344CB8AC3E}">
        <p14:creationId xmlns:p14="http://schemas.microsoft.com/office/powerpoint/2010/main" val="188907323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852936"/>
            <a:ext cx="8229600" cy="1139825"/>
          </a:xfrm>
        </p:spPr>
        <p:txBody>
          <a:bodyPr/>
          <a:lstStyle/>
          <a:p>
            <a:r>
              <a:rPr lang="en-CA" sz="2400" dirty="0">
                <a:effectLst/>
              </a:rPr>
              <a:t/>
            </a:r>
            <a:br>
              <a:rPr lang="en-CA" sz="2400" dirty="0">
                <a:effectLst/>
              </a:rPr>
            </a:br>
            <a:endParaRPr lang="en-CA" sz="2400" dirty="0">
              <a:effectLst/>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1" y="260648"/>
            <a:ext cx="3672408" cy="26231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3929" y="3068960"/>
            <a:ext cx="3672408" cy="26117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07504" y="5805117"/>
            <a:ext cx="8784976" cy="338554"/>
          </a:xfrm>
          <a:prstGeom prst="rect">
            <a:avLst/>
          </a:prstGeom>
          <a:noFill/>
        </p:spPr>
        <p:txBody>
          <a:bodyPr wrap="square" rtlCol="0">
            <a:spAutoFit/>
          </a:bodyPr>
          <a:lstStyle/>
          <a:p>
            <a:r>
              <a:rPr lang="en-AU" sz="1600" dirty="0" smtClean="0"/>
              <a:t>Electron microscopy by Microanalysis Australia (2 of 9 filters showed fibre-type morphology)</a:t>
            </a:r>
            <a:endParaRPr lang="en-CA" sz="1600" dirty="0"/>
          </a:p>
        </p:txBody>
      </p:sp>
    </p:spTree>
    <p:extLst>
      <p:ext uri="{BB962C8B-B14F-4D97-AF65-F5344CB8AC3E}">
        <p14:creationId xmlns:p14="http://schemas.microsoft.com/office/powerpoint/2010/main" val="245994683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0212" name="Picture 4"/>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395288" y="260350"/>
            <a:ext cx="8229600" cy="820738"/>
          </a:xfrm>
          <a:noFill/>
          <a:ln/>
        </p:spPr>
      </p:pic>
      <p:pic>
        <p:nvPicPr>
          <p:cNvPr id="35021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613" y="1700213"/>
            <a:ext cx="2786062" cy="2376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021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5963" y="2781300"/>
            <a:ext cx="2200275" cy="305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0216"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51500" y="1341438"/>
            <a:ext cx="2527300" cy="1087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5259765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C:\Users\admin\AppData\Local\Microsoft\Windows\Temporary Internet Files\Content.IE5\XJRB1Z09\phot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4201" y="1124744"/>
            <a:ext cx="5976664" cy="5576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1354201" y="228939"/>
            <a:ext cx="6624736" cy="707886"/>
          </a:xfrm>
          <a:prstGeom prst="rect">
            <a:avLst/>
          </a:prstGeom>
          <a:noFill/>
        </p:spPr>
        <p:txBody>
          <a:bodyPr wrap="square" rtlCol="0">
            <a:spAutoFit/>
          </a:bodyPr>
          <a:lstStyle/>
          <a:p>
            <a:r>
              <a:rPr lang="en-CA" sz="4000" dirty="0" smtClean="0">
                <a:solidFill>
                  <a:srgbClr val="FFFF99"/>
                </a:solidFill>
              </a:rPr>
              <a:t>Taking care of our future</a:t>
            </a:r>
            <a:endParaRPr lang="en-CA" sz="4000" dirty="0">
              <a:solidFill>
                <a:srgbClr val="FFFF99"/>
              </a:solidFill>
            </a:endParaRPr>
          </a:p>
        </p:txBody>
      </p:sp>
    </p:spTree>
    <p:extLst>
      <p:ext uri="{BB962C8B-B14F-4D97-AF65-F5344CB8AC3E}">
        <p14:creationId xmlns:p14="http://schemas.microsoft.com/office/powerpoint/2010/main" val="190907680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7C8DA6D88324AB58D1D9D50191E217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86" y="116632"/>
            <a:ext cx="6624735" cy="652731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876256" y="518578"/>
            <a:ext cx="1964127" cy="1200329"/>
          </a:xfrm>
          <a:prstGeom prst="rect">
            <a:avLst/>
          </a:prstGeom>
          <a:noFill/>
        </p:spPr>
        <p:txBody>
          <a:bodyPr wrap="square" rtlCol="0">
            <a:spAutoFit/>
          </a:bodyPr>
          <a:lstStyle/>
          <a:p>
            <a:r>
              <a:rPr lang="en-CA" sz="3600" dirty="0" smtClean="0"/>
              <a:t>Or are we?</a:t>
            </a:r>
            <a:endParaRPr lang="en-CA" sz="3600" dirty="0"/>
          </a:p>
        </p:txBody>
      </p:sp>
    </p:spTree>
    <p:extLst>
      <p:ext uri="{BB962C8B-B14F-4D97-AF65-F5344CB8AC3E}">
        <p14:creationId xmlns:p14="http://schemas.microsoft.com/office/powerpoint/2010/main" val="4118699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rbit">
  <a:themeElements>
    <a:clrScheme name="Orbit 1">
      <a:dk1>
        <a:srgbClr val="010199"/>
      </a:dk1>
      <a:lt1>
        <a:srgbClr val="FFFFFF"/>
      </a:lt1>
      <a:dk2>
        <a:srgbClr val="000000"/>
      </a:dk2>
      <a:lt2>
        <a:srgbClr val="B2B2B2"/>
      </a:lt2>
      <a:accent1>
        <a:srgbClr val="3399FF"/>
      </a:accent1>
      <a:accent2>
        <a:srgbClr val="666699"/>
      </a:accent2>
      <a:accent3>
        <a:srgbClr val="AAAAAA"/>
      </a:accent3>
      <a:accent4>
        <a:srgbClr val="DADADA"/>
      </a:accent4>
      <a:accent5>
        <a:srgbClr val="ADCAFF"/>
      </a:accent5>
      <a:accent6>
        <a:srgbClr val="5C5C8A"/>
      </a:accent6>
      <a:hlink>
        <a:srgbClr val="FFFFCC"/>
      </a:hlink>
      <a:folHlink>
        <a:srgbClr val="FFCC66"/>
      </a:folHlink>
    </a:clrScheme>
    <a:fontScheme name="Orbi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Orbit 1">
        <a:dk1>
          <a:srgbClr val="010199"/>
        </a:dk1>
        <a:lt1>
          <a:srgbClr val="FFFFFF"/>
        </a:lt1>
        <a:dk2>
          <a:srgbClr val="000000"/>
        </a:dk2>
        <a:lt2>
          <a:srgbClr val="B2B2B2"/>
        </a:lt2>
        <a:accent1>
          <a:srgbClr val="3399FF"/>
        </a:accent1>
        <a:accent2>
          <a:srgbClr val="666699"/>
        </a:accent2>
        <a:accent3>
          <a:srgbClr val="AAAAAA"/>
        </a:accent3>
        <a:accent4>
          <a:srgbClr val="DADADA"/>
        </a:accent4>
        <a:accent5>
          <a:srgbClr val="ADCAFF"/>
        </a:accent5>
        <a:accent6>
          <a:srgbClr val="5C5C8A"/>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Orbit 2">
        <a:dk1>
          <a:srgbClr val="008000"/>
        </a:dk1>
        <a:lt1>
          <a:srgbClr val="FFFFFF"/>
        </a:lt1>
        <a:dk2>
          <a:srgbClr val="003300"/>
        </a:dk2>
        <a:lt2>
          <a:srgbClr val="C0C0C0"/>
        </a:lt2>
        <a:accent1>
          <a:srgbClr val="99CC00"/>
        </a:accent1>
        <a:accent2>
          <a:srgbClr val="527C3A"/>
        </a:accent2>
        <a:accent3>
          <a:srgbClr val="AAADAA"/>
        </a:accent3>
        <a:accent4>
          <a:srgbClr val="DADADA"/>
        </a:accent4>
        <a:accent5>
          <a:srgbClr val="CAE2AA"/>
        </a:accent5>
        <a:accent6>
          <a:srgbClr val="497034"/>
        </a:accent6>
        <a:hlink>
          <a:srgbClr val="33CC33"/>
        </a:hlink>
        <a:folHlink>
          <a:srgbClr val="C1FF83"/>
        </a:folHlink>
      </a:clrScheme>
      <a:clrMap bg1="dk2" tx1="lt1" bg2="dk1" tx2="lt2" accent1="accent1" accent2="accent2" accent3="accent3" accent4="accent4" accent5="accent5" accent6="accent6" hlink="hlink" folHlink="folHlink"/>
    </a:extraClrScheme>
    <a:extraClrScheme>
      <a:clrScheme name="Orbit 3">
        <a:dk1>
          <a:srgbClr val="000066"/>
        </a:dk1>
        <a:lt1>
          <a:srgbClr val="FFFFFF"/>
        </a:lt1>
        <a:dk2>
          <a:srgbClr val="000099"/>
        </a:dk2>
        <a:lt2>
          <a:srgbClr val="9FBFFF"/>
        </a:lt2>
        <a:accent1>
          <a:srgbClr val="0099CC"/>
        </a:accent1>
        <a:accent2>
          <a:srgbClr val="00CC66"/>
        </a:accent2>
        <a:accent3>
          <a:srgbClr val="AAAACA"/>
        </a:accent3>
        <a:accent4>
          <a:srgbClr val="DADADA"/>
        </a:accent4>
        <a:accent5>
          <a:srgbClr val="AACAE2"/>
        </a:accent5>
        <a:accent6>
          <a:srgbClr val="00B95C"/>
        </a:accent6>
        <a:hlink>
          <a:srgbClr val="00FFFF"/>
        </a:hlink>
        <a:folHlink>
          <a:srgbClr val="CDE6FF"/>
        </a:folHlink>
      </a:clrScheme>
      <a:clrMap bg1="dk2" tx1="lt1" bg2="dk1" tx2="lt2" accent1="accent1" accent2="accent2" accent3="accent3" accent4="accent4" accent5="accent5" accent6="accent6" hlink="hlink" folHlink="folHlink"/>
    </a:extraClrScheme>
    <a:extraClrScheme>
      <a:clrScheme name="Orbit 4">
        <a:dk1>
          <a:srgbClr val="00ACA8"/>
        </a:dk1>
        <a:lt1>
          <a:srgbClr val="FFFFFF"/>
        </a:lt1>
        <a:dk2>
          <a:srgbClr val="006666"/>
        </a:dk2>
        <a:lt2>
          <a:srgbClr val="FFFF99"/>
        </a:lt2>
        <a:accent1>
          <a:srgbClr val="0099CC"/>
        </a:accent1>
        <a:accent2>
          <a:srgbClr val="6D6FC7"/>
        </a:accent2>
        <a:accent3>
          <a:srgbClr val="AAB8B8"/>
        </a:accent3>
        <a:accent4>
          <a:srgbClr val="DADADA"/>
        </a:accent4>
        <a:accent5>
          <a:srgbClr val="AACAE2"/>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rbit 5">
        <a:dk1>
          <a:srgbClr val="BA0023"/>
        </a:dk1>
        <a:lt1>
          <a:srgbClr val="FFFFFF"/>
        </a:lt1>
        <a:dk2>
          <a:srgbClr val="800000"/>
        </a:dk2>
        <a:lt2>
          <a:srgbClr val="FFFF99"/>
        </a:lt2>
        <a:accent1>
          <a:srgbClr val="FF6600"/>
        </a:accent1>
        <a:accent2>
          <a:srgbClr val="C5543D"/>
        </a:accent2>
        <a:accent3>
          <a:srgbClr val="C0AAAA"/>
        </a:accent3>
        <a:accent4>
          <a:srgbClr val="DADADA"/>
        </a:accent4>
        <a:accent5>
          <a:srgbClr val="FFB8AA"/>
        </a:accent5>
        <a:accent6>
          <a:srgbClr val="B24B36"/>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Orbit 6">
        <a:dk1>
          <a:srgbClr val="6D776E"/>
        </a:dk1>
        <a:lt1>
          <a:srgbClr val="FFFFFF"/>
        </a:lt1>
        <a:dk2>
          <a:srgbClr val="575863"/>
        </a:dk2>
        <a:lt2>
          <a:srgbClr val="DDDDDD"/>
        </a:lt2>
        <a:accent1>
          <a:srgbClr val="0099CC"/>
        </a:accent1>
        <a:accent2>
          <a:srgbClr val="939EA9"/>
        </a:accent2>
        <a:accent3>
          <a:srgbClr val="B4B4B7"/>
        </a:accent3>
        <a:accent4>
          <a:srgbClr val="DADADA"/>
        </a:accent4>
        <a:accent5>
          <a:srgbClr val="AACAE2"/>
        </a:accent5>
        <a:accent6>
          <a:srgbClr val="858F99"/>
        </a:accent6>
        <a:hlink>
          <a:srgbClr val="FFCC00"/>
        </a:hlink>
        <a:folHlink>
          <a:srgbClr val="BD8949"/>
        </a:folHlink>
      </a:clrScheme>
      <a:clrMap bg1="dk2" tx1="lt1" bg2="dk1" tx2="lt2" accent1="accent1" accent2="accent2" accent3="accent3" accent4="accent4" accent5="accent5" accent6="accent6" hlink="hlink" folHlink="folHlink"/>
    </a:extraClrScheme>
    <a:extraClrScheme>
      <a:clrScheme name="Orbit 7">
        <a:dk1>
          <a:srgbClr val="A28A84"/>
        </a:dk1>
        <a:lt1>
          <a:srgbClr val="FFFFFF"/>
        </a:lt1>
        <a:dk2>
          <a:srgbClr val="765E58"/>
        </a:dk2>
        <a:lt2>
          <a:srgbClr val="DDDDDD"/>
        </a:lt2>
        <a:accent1>
          <a:srgbClr val="CC6600"/>
        </a:accent1>
        <a:accent2>
          <a:srgbClr val="CC9900"/>
        </a:accent2>
        <a:accent3>
          <a:srgbClr val="BDB6B4"/>
        </a:accent3>
        <a:accent4>
          <a:srgbClr val="DADADA"/>
        </a:accent4>
        <a:accent5>
          <a:srgbClr val="E2B8AA"/>
        </a:accent5>
        <a:accent6>
          <a:srgbClr val="B98A00"/>
        </a:accent6>
        <a:hlink>
          <a:srgbClr val="FFCC00"/>
        </a:hlink>
        <a:folHlink>
          <a:srgbClr val="FFFFBD"/>
        </a:folHlink>
      </a:clrScheme>
      <a:clrMap bg1="dk2" tx1="lt1" bg2="dk1" tx2="lt2" accent1="accent1" accent2="accent2" accent3="accent3" accent4="accent4" accent5="accent5" accent6="accent6" hlink="hlink" folHlink="folHlink"/>
    </a:extraClrScheme>
    <a:extraClrScheme>
      <a:clrScheme name="Orbit 8">
        <a:dk1>
          <a:srgbClr val="000000"/>
        </a:dk1>
        <a:lt1>
          <a:srgbClr val="C5D9ED"/>
        </a:lt1>
        <a:dk2>
          <a:srgbClr val="000000"/>
        </a:dk2>
        <a:lt2>
          <a:srgbClr val="FFFFFF"/>
        </a:lt2>
        <a:accent1>
          <a:srgbClr val="F3F6FF"/>
        </a:accent1>
        <a:accent2>
          <a:srgbClr val="33CCCC"/>
        </a:accent2>
        <a:accent3>
          <a:srgbClr val="DFE9F4"/>
        </a:accent3>
        <a:accent4>
          <a:srgbClr val="000000"/>
        </a:accent4>
        <a:accent5>
          <a:srgbClr val="F8FAFF"/>
        </a:accent5>
        <a:accent6>
          <a:srgbClr val="2DB9B9"/>
        </a:accent6>
        <a:hlink>
          <a:srgbClr val="0000FF"/>
        </a:hlink>
        <a:folHlink>
          <a:srgbClr val="006699"/>
        </a:folHlink>
      </a:clrScheme>
      <a:clrMap bg1="lt1" tx1="dk1" bg2="lt2" tx2="dk2" accent1="accent1" accent2="accent2" accent3="accent3" accent4="accent4" accent5="accent5" accent6="accent6" hlink="hlink" folHlink="folHlink"/>
    </a:extraClrScheme>
    <a:extraClrScheme>
      <a:clrScheme name="Orbit 9">
        <a:dk1>
          <a:srgbClr val="FFFFFF"/>
        </a:dk1>
        <a:lt1>
          <a:srgbClr val="FFFFFF"/>
        </a:lt1>
        <a:dk2>
          <a:srgbClr val="AAAAC6"/>
        </a:dk2>
        <a:lt2>
          <a:srgbClr val="FFFFCC"/>
        </a:lt2>
        <a:accent1>
          <a:srgbClr val="66667E"/>
        </a:accent1>
        <a:accent2>
          <a:srgbClr val="629157"/>
        </a:accent2>
        <a:accent3>
          <a:srgbClr val="D2D2DF"/>
        </a:accent3>
        <a:accent4>
          <a:srgbClr val="DADADA"/>
        </a:accent4>
        <a:accent5>
          <a:srgbClr val="B8B8C0"/>
        </a:accent5>
        <a:accent6>
          <a:srgbClr val="58834E"/>
        </a:accent6>
        <a:hlink>
          <a:srgbClr val="6600CC"/>
        </a:hlink>
        <a:folHlink>
          <a:srgbClr val="3399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Orbit</Template>
  <TotalTime>477</TotalTime>
  <Words>675</Words>
  <Application>Microsoft Office PowerPoint</Application>
  <PresentationFormat>On-screen Show (4:3)</PresentationFormat>
  <Paragraphs>210</Paragraphs>
  <Slides>41</Slides>
  <Notes>20</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Orbit</vt:lpstr>
      <vt:lpstr>  OMICS GROUP 3rd International Conference and Exhibition OHS Valencia Spain 24 June 2014</vt:lpstr>
      <vt:lpstr>PowerPoint Presentation</vt:lpstr>
      <vt:lpstr> According to this study: 15 years exposure at 0.1mg/m3 followed by 15 years of non exposure, equals:   1 in 40 chance of being  diagnosed with silicosis  (ILO Category 2/1)  </vt:lpstr>
      <vt:lpstr>“The quality of the exposure data for this study is more detailed and better documented compared to other studies”   HSE 2002 EH75/4 p.67</vt:lpstr>
      <vt:lpstr>Chronic obstructive pulmonary disease (COPD) </vt:lpstr>
      <vt:lpstr>Potency matrix</vt:lpstr>
      <vt:lpstr>Intensity of exposure.</vt:lpstr>
      <vt:lpstr>PowerPoint Presentation</vt:lpstr>
      <vt:lpstr>PowerPoint Presentation</vt:lpstr>
      <vt:lpstr>PowerPoint Presentation</vt:lpstr>
      <vt:lpstr>PowerPoint Presentation</vt:lpstr>
      <vt:lpstr>What about morphology? </vt:lpstr>
      <vt:lpstr> </vt:lpstr>
      <vt:lpstr>What about particle size? </vt:lpstr>
      <vt:lpstr>       </vt:lpstr>
      <vt:lpstr>A recent development discussed in ISO 13138 (2012), is that the conventional design of a cyclone is based on particle penetration and does not incorporate deposition.   </vt:lpstr>
      <vt:lpstr>       An assessment of exposure to  respirable crystalline silica and  the impact on lung function among quarry workers in Queensland </vt:lpstr>
      <vt:lpstr>PowerPoint Presentation</vt:lpstr>
      <vt:lpstr>PowerPoint Presentation</vt:lpstr>
      <vt:lpstr>       The aim of this study was to reassess previous exposures in conjunction with more recent monitoring data and lung function testing.   </vt:lpstr>
      <vt:lpstr>PowerPoint Presentation</vt:lpstr>
      <vt:lpstr>PowerPoint Presentation</vt:lpstr>
      <vt:lpstr>PowerPoint Presentation</vt:lpstr>
      <vt:lpstr>PowerPoint Presentation</vt:lpstr>
      <vt:lpstr>    To better understand the correlation between RCS exposure and loss of lung around 0.1 mg/m3 which is the Safe Work Australia 8-hr exposure standard.     </vt:lpstr>
      <vt:lpstr>       </vt:lpstr>
      <vt:lpstr>       </vt:lpstr>
      <vt:lpstr>PowerPoint Presentation</vt:lpstr>
      <vt:lpstr> </vt:lpstr>
      <vt:lpstr> </vt:lpstr>
      <vt:lpstr>PowerPoint Presentation</vt:lpstr>
      <vt:lpstr>PowerPoint Presentation</vt:lpstr>
      <vt:lpstr>FEV1 (Forced Expired Volume in 1 Second) measured in Litres, which is the volume of air exhaled in the 1st second.</vt:lpstr>
      <vt:lpstr>       </vt:lpstr>
      <vt:lpstr>        </vt:lpstr>
      <vt:lpstr>            A correlation between loss of lung function even at exposures near or at the current exposure standard for RCS.   The results of this study show the importance of the use of lung function measurement (spirometry).     </vt:lpstr>
      <vt:lpstr>Morphology? </vt:lpstr>
      <vt:lpstr> </vt:lpstr>
      <vt:lpstr>PowerPoint Presentation</vt:lpstr>
      <vt:lpstr>PowerPoint Presentation</vt:lpstr>
      <vt:lpstr>PowerPoint Presentation</vt:lpstr>
    </vt:vector>
  </TitlesOfParts>
  <Company>Chevron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Chesson, Barry - bcnf on AUD8080D7J</dc:creator>
  <cp:lastModifiedBy>admin</cp:lastModifiedBy>
  <cp:revision>52</cp:revision>
  <dcterms:created xsi:type="dcterms:W3CDTF">2009-05-26T06:02:23Z</dcterms:created>
  <dcterms:modified xsi:type="dcterms:W3CDTF">2014-06-23T20:43:26Z</dcterms:modified>
</cp:coreProperties>
</file>