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7" r:id="rId2"/>
    <p:sldMasterId id="2147483733" r:id="rId3"/>
    <p:sldMasterId id="2147483760" r:id="rId4"/>
    <p:sldMasterId id="2147483786" r:id="rId5"/>
  </p:sldMasterIdLst>
  <p:notesMasterIdLst>
    <p:notesMasterId r:id="rId18"/>
  </p:notesMasterIdLst>
  <p:sldIdLst>
    <p:sldId id="256" r:id="rId6"/>
    <p:sldId id="258" r:id="rId7"/>
    <p:sldId id="305" r:id="rId8"/>
    <p:sldId id="309" r:id="rId9"/>
    <p:sldId id="262" r:id="rId10"/>
    <p:sldId id="276" r:id="rId11"/>
    <p:sldId id="314" r:id="rId12"/>
    <p:sldId id="280" r:id="rId13"/>
    <p:sldId id="274" r:id="rId14"/>
    <p:sldId id="279" r:id="rId15"/>
    <p:sldId id="275" r:id="rId16"/>
    <p:sldId id="303" r:id="rId17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Times New Roman" panose="02020603050405020304" pitchFamily="18" charset="0"/>
      </a:defRPr>
    </a:lvl1pPr>
    <a:lvl2pPr marL="457200" algn="l" rtl="0" fontAlgn="base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Times New Roman" panose="02020603050405020304" pitchFamily="18" charset="0"/>
      </a:defRPr>
    </a:lvl2pPr>
    <a:lvl3pPr marL="914400" algn="l" rtl="0" fontAlgn="base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Times New Roman" panose="02020603050405020304" pitchFamily="18" charset="0"/>
      </a:defRPr>
    </a:lvl3pPr>
    <a:lvl4pPr marL="1371600" algn="l" rtl="0" fontAlgn="base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Times New Roman" panose="02020603050405020304" pitchFamily="18" charset="0"/>
      </a:defRPr>
    </a:lvl4pPr>
    <a:lvl5pPr marL="1828800" algn="l" rtl="0" fontAlgn="base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Times New Roman" panose="02020603050405020304" pitchFamily="18" charset="0"/>
      </a:defRPr>
    </a:lvl5pPr>
    <a:lvl6pPr marL="2286000" algn="l" defTabSz="914400" rtl="0" eaLnBrk="1" latinLnBrk="0" hangingPunct="1">
      <a:defRPr kumimoji="1" sz="16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Times New Roman" panose="02020603050405020304" pitchFamily="18" charset="0"/>
      </a:defRPr>
    </a:lvl6pPr>
    <a:lvl7pPr marL="2743200" algn="l" defTabSz="914400" rtl="0" eaLnBrk="1" latinLnBrk="0" hangingPunct="1">
      <a:defRPr kumimoji="1" sz="16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Times New Roman" panose="02020603050405020304" pitchFamily="18" charset="0"/>
      </a:defRPr>
    </a:lvl7pPr>
    <a:lvl8pPr marL="3200400" algn="l" defTabSz="914400" rtl="0" eaLnBrk="1" latinLnBrk="0" hangingPunct="1">
      <a:defRPr kumimoji="1" sz="16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Times New Roman" panose="02020603050405020304" pitchFamily="18" charset="0"/>
      </a:defRPr>
    </a:lvl8pPr>
    <a:lvl9pPr marL="3657600" algn="l" defTabSz="914400" rtl="0" eaLnBrk="1" latinLnBrk="0" hangingPunct="1">
      <a:defRPr kumimoji="1" sz="16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FF"/>
    <a:srgbClr val="3333CC"/>
    <a:srgbClr val="FF00FF"/>
    <a:srgbClr val="6600FF"/>
    <a:srgbClr val="9966FF"/>
    <a:srgbClr val="9999FF"/>
    <a:srgbClr val="CCFFFF"/>
    <a:srgbClr val="CC00CC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029" autoAdjust="0"/>
    <p:restoredTop sz="94424" autoAdjust="0"/>
  </p:normalViewPr>
  <p:slideViewPr>
    <p:cSldViewPr snapToGrid="0">
      <p:cViewPr varScale="1">
        <p:scale>
          <a:sx n="74" d="100"/>
          <a:sy n="74" d="100"/>
        </p:scale>
        <p:origin x="104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062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294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19031" cy="494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13" tIns="45756" rIns="91513" bIns="45756" numCol="1" anchor="t" anchorCtr="0" compatLnSpc="1">
            <a:prstTxWarp prst="textNoShape">
              <a:avLst/>
            </a:prstTxWarp>
          </a:bodyPr>
          <a:lstStyle>
            <a:lvl1pPr defTabSz="915250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ja-JP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732" y="0"/>
            <a:ext cx="2919031" cy="494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13" tIns="45756" rIns="91513" bIns="45756" numCol="1" anchor="t" anchorCtr="0" compatLnSpc="1">
            <a:prstTxWarp prst="textNoShape">
              <a:avLst/>
            </a:prstTxWarp>
          </a:bodyPr>
          <a:lstStyle>
            <a:lvl1pPr algn="r" defTabSz="915250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ja-JP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700" y="4687532"/>
            <a:ext cx="4940363" cy="4439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13" tIns="45756" rIns="91513" bIns="457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2003"/>
            <a:ext cx="2919031" cy="494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13" tIns="45756" rIns="91513" bIns="45756" numCol="1" anchor="b" anchorCtr="0" compatLnSpc="1">
            <a:prstTxWarp prst="textNoShape">
              <a:avLst/>
            </a:prstTxWarp>
          </a:bodyPr>
          <a:lstStyle>
            <a:lvl1pPr defTabSz="915250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ja-JP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732" y="9372003"/>
            <a:ext cx="2919031" cy="494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13" tIns="45756" rIns="91513" bIns="45756" numCol="1" anchor="b" anchorCtr="0" compatLnSpc="1">
            <a:prstTxWarp prst="textNoShape">
              <a:avLst/>
            </a:prstTxWarp>
          </a:bodyPr>
          <a:lstStyle>
            <a:lvl1pPr algn="r" defTabSz="915250">
              <a:defRPr sz="1200">
                <a:latin typeface="Times New Roman" panose="02020603050405020304" pitchFamily="18" charset="0"/>
              </a:defRPr>
            </a:lvl1pPr>
          </a:lstStyle>
          <a:p>
            <a:fld id="{99B39500-0D8A-4107-A0C5-52C962732793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963195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ＭＳ Ｐ明朝" panose="02020600040205080304" pitchFamily="18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ＭＳ Ｐ明朝" panose="02020600040205080304" pitchFamily="18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ＭＳ Ｐ明朝" panose="02020600040205080304" pitchFamily="18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ＭＳ Ｐ明朝" panose="02020600040205080304" pitchFamily="18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ＭＳ Ｐ明朝" panose="02020600040205080304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03FA04-F6E4-4233-B95A-9448C5561727}" type="slidenum">
              <a:rPr lang="en-US" altLang="ja-JP"/>
              <a:pPr/>
              <a:t>1</a:t>
            </a:fld>
            <a:endParaRPr lang="en-US" altLang="ja-JP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665338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280ADC-2632-409E-9C7C-835DF88BF487}" type="slidenum">
              <a:rPr lang="en-US" altLang="ja-JP"/>
              <a:pPr/>
              <a:t>2</a:t>
            </a:fld>
            <a:endParaRPr lang="en-US" altLang="ja-JP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 smtClean="0"/>
          </a:p>
          <a:p>
            <a:endParaRPr lang="ja-JP" altLang="ja-JP" dirty="0"/>
          </a:p>
        </p:txBody>
      </p:sp>
    </p:spTree>
    <p:extLst>
      <p:ext uri="{BB962C8B-B14F-4D97-AF65-F5344CB8AC3E}">
        <p14:creationId xmlns:p14="http://schemas.microsoft.com/office/powerpoint/2010/main" val="224110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7EFE703-F31D-433B-B72E-BD81BBA78AA8}" type="slidenum">
              <a:rPr lang="en-US" altLang="ja-JP" smtClean="0">
                <a:solidFill>
                  <a:srgbClr val="000000"/>
                </a:solidFill>
              </a:rPr>
              <a:pPr/>
              <a:t>3</a:t>
            </a:fld>
            <a:endParaRPr lang="en-US" altLang="ja-JP" smtClean="0">
              <a:solidFill>
                <a:srgbClr val="000000"/>
              </a:solidFill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454736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9500-0D8A-4107-A0C5-52C962732793}" type="slidenum">
              <a:rPr lang="en-US" altLang="ja-JP" smtClean="0"/>
              <a:pPr/>
              <a:t>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38572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6F9DFB-06B7-4E37-A6E6-94B3A684E34C}" type="slidenum">
              <a:rPr lang="en-US" altLang="ja-JP"/>
              <a:pPr/>
              <a:t>5</a:t>
            </a:fld>
            <a:endParaRPr lang="en-US" altLang="ja-JP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 smtClean="0"/>
          </a:p>
          <a:p>
            <a:endParaRPr lang="en-US" altLang="ja-JP" dirty="0" smtClean="0"/>
          </a:p>
          <a:p>
            <a:endParaRPr lang="ja-JP" altLang="ja-JP" dirty="0"/>
          </a:p>
        </p:txBody>
      </p:sp>
    </p:spTree>
    <p:extLst>
      <p:ext uri="{BB962C8B-B14F-4D97-AF65-F5344CB8AC3E}">
        <p14:creationId xmlns:p14="http://schemas.microsoft.com/office/powerpoint/2010/main" val="1066890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0AA112-986E-4877-8E9C-78F882E56E7C}" type="slidenum">
              <a:rPr lang="en-US" altLang="ja-JP"/>
              <a:pPr/>
              <a:t>6</a:t>
            </a:fld>
            <a:endParaRPr lang="en-US" altLang="ja-JP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38188"/>
            <a:ext cx="4932363" cy="3700462"/>
          </a:xfrm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7700" y="4687533"/>
            <a:ext cx="4940363" cy="4441141"/>
          </a:xfrm>
        </p:spPr>
        <p:txBody>
          <a:bodyPr/>
          <a:lstStyle/>
          <a:p>
            <a:endParaRPr lang="ja-JP" altLang="ja-JP" dirty="0"/>
          </a:p>
        </p:txBody>
      </p:sp>
    </p:spTree>
    <p:extLst>
      <p:ext uri="{BB962C8B-B14F-4D97-AF65-F5344CB8AC3E}">
        <p14:creationId xmlns:p14="http://schemas.microsoft.com/office/powerpoint/2010/main" val="19017324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39500-0D8A-4107-A0C5-52C962732793}" type="slidenum">
              <a:rPr lang="en-US" altLang="ja-JP" smtClean="0">
                <a:solidFill>
                  <a:srgbClr val="000000"/>
                </a:solidFill>
              </a:rPr>
              <a:pPr/>
              <a:t>7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2962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A2CD3D-EA37-42AA-9DDB-A5C9474A41CA}" type="slidenum">
              <a:rPr lang="en-US" altLang="ja-JP"/>
              <a:pPr/>
              <a:t>8</a:t>
            </a:fld>
            <a:endParaRPr lang="en-US" altLang="ja-JP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 smtClean="0"/>
          </a:p>
        </p:txBody>
      </p:sp>
    </p:spTree>
    <p:extLst>
      <p:ext uri="{BB962C8B-B14F-4D97-AF65-F5344CB8AC3E}">
        <p14:creationId xmlns:p14="http://schemas.microsoft.com/office/powerpoint/2010/main" val="37206789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A54F65-B59F-4097-A897-0442BC4A1C09}" type="slidenum">
              <a:rPr lang="en-US" altLang="ja-JP"/>
              <a:pPr/>
              <a:t>9</a:t>
            </a:fld>
            <a:endParaRPr lang="en-US" altLang="ja-JP" dirty="0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38188"/>
            <a:ext cx="4932363" cy="3700462"/>
          </a:xfrm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3276" y="4687533"/>
            <a:ext cx="5389213" cy="4441141"/>
          </a:xfrm>
        </p:spPr>
        <p:txBody>
          <a:bodyPr/>
          <a:lstStyle/>
          <a:p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765812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2CCEFA-56C0-45E4-9B3B-AD08C297C82A}" type="slidenum">
              <a:rPr lang="en-US" altLang="ja-JP"/>
              <a:pPr/>
              <a:t>10</a:t>
            </a:fld>
            <a:endParaRPr lang="en-US" altLang="ja-JP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677111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DA7033-904B-4191-86B1-5A2C340E3D69}" type="slidenum">
              <a:rPr lang="en-US" altLang="ja-JP"/>
              <a:pPr/>
              <a:t>11</a:t>
            </a:fld>
            <a:endParaRPr lang="en-US" altLang="ja-JP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38188"/>
            <a:ext cx="4932363" cy="3700462"/>
          </a:xfrm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7700" y="4687533"/>
            <a:ext cx="4940363" cy="4441141"/>
          </a:xfrm>
        </p:spPr>
        <p:txBody>
          <a:bodyPr/>
          <a:lstStyle/>
          <a:p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1144556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923822C-74BD-40AD-B880-B404FB014531}" type="slidenum">
              <a:rPr lang="en-US" altLang="ja-JP" smtClean="0">
                <a:solidFill>
                  <a:srgbClr val="000000"/>
                </a:solidFill>
              </a:rPr>
              <a:pPr/>
              <a:t>12</a:t>
            </a:fld>
            <a:endParaRPr lang="en-US" altLang="ja-JP" smtClean="0">
              <a:solidFill>
                <a:srgbClr val="000000"/>
              </a:solidFill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09625" y="711200"/>
            <a:ext cx="4754563" cy="3567113"/>
          </a:xfrm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7127" y="4519191"/>
            <a:ext cx="5100021" cy="4281983"/>
          </a:xfrm>
          <a:noFill/>
        </p:spPr>
        <p:txBody>
          <a:bodyPr/>
          <a:lstStyle/>
          <a:p>
            <a:pPr eaLnBrk="1" hangingPunct="1"/>
            <a:endParaRPr lang="ja-JP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02332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CE8A21-B924-4DFF-88BC-4BCA01C121D4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115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625D30-0FD2-4DEC-9378-21DB0E2C52B7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5086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376B09-036B-4FE0-995D-CBA65D8787F9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4945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282CBE-3ECD-4F6E-9F2C-E96EDC287E8A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3438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819E3-3B7C-4268-A3D1-361A9650E7FE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1888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04D25C-FA5A-41CF-B963-2DC347A7A556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6928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C4A050-352E-4D18-8D15-30CAEDCB322A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4641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F1DBD6-EADF-4EFA-A24F-A27501FC0EBB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079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4C0CCD-F491-460A-9416-78AFB2B1B53B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7219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F716E-919C-423F-8DFF-AA134EC7D20B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9315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BD7A7-829D-42C0-92ED-1D9B96778549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8467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917AE-BD0E-4FD4-BF66-8BD638DC1C4A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449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1B32A-723C-4323-B031-DBC8B31674A8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89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8693E1-DEFD-41BD-BC9A-633C8866C6E8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42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B9B3E6-1356-4E05-9DBA-022B7D072618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38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BE855-105F-4C6B-BFA8-60DF12F1CA81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04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49A98-EBBB-4174-8A00-A1C557910F95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406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42D64-9342-49D4-A0B7-92EA42C68502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39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4C5835-3C46-46C9-A285-CB9077B68F0C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36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B3D5F-7BCD-42C7-A978-AA5156E0D993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35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6E3F14-24A6-4159-9C79-B357017CCCC0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91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12FC1A-EE62-494B-9ACA-91FB0AB29AF8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57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26DC09-E322-44F4-94D2-38D404E21FA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50297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1325FD1-E75A-4A6E-AD1D-CCBFE110C83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102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8D5C9C3-CC0F-4D38-971B-01C4E699AD2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3459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D858589-E5F9-4A0E-A9F8-B967677286F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4483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59C38D5-7E9A-42E8-B174-3F80194EFD4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0550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5519DC1-DF41-472C-B6FC-A39012FFA15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2100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3F4E5F6-1107-4864-9326-A36F05E4BB1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8231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47BA1EB-AB6A-49BE-AA59-B4AB35E1511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2192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255026-2E9A-474A-B596-37AF0892793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0817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640E7D3-B52D-4468-AD3C-2F7C68A136A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2459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1AF6232-DC61-4A75-82B5-CF0B0313CEB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47433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0E7F0A7-FD81-4380-AC61-81263EC62F5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8577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タイトル、コンテンツ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01C1FB-0BFC-4693-A22D-B680AC2385F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6513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B9E1A1B5-B65D-4007-8D94-A3F856114F3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4359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622205B7-1F5A-40BD-A7C0-CE9B3E7C7B1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9387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1A9AFA6D-F493-4181-9393-DF8B2D9FD3C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2987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D619752E-83B5-410E-823C-EAA00633CBA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3840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06C63980-2109-4391-86CB-4C4AFE360D7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0490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E645E065-BCEF-4D5A-9D13-A33E5718A3D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946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1A5CBAC3-4285-4005-87B1-F21BA472657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1243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7490E1B1-BA16-4765-9BC4-91C8EBAC931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3721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06C5F1E7-6D5F-4A2D-82F1-4CC3866A5F8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33580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6A0C8698-89A7-42BB-9723-7B4E5C6BB27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0585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1D810107-53E9-4C28-8440-87F388C9700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2264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383AE-AB46-4A61-ADC4-951F53954B0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0286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DBE74-50CA-442A-961C-C62EAAB50B3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5874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684621-5C40-4BFF-B794-CD702E3AAFE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46672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1559D-8C1F-4774-9022-A39E9939EF9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2667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E662-CA7A-4D2E-BAD7-F31F7AF376C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1842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0CF85-0031-400A-BBA8-C56B8A970C4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387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7D7EE2-1188-4D2E-8C30-B854DD10313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0876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0EFB9-9185-4751-9A34-EA6D20CDDF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33104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4964D-4375-42A0-8063-4831217A462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216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579180-1FBD-4594-8992-C20EE527D42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06717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18AC3E-D9F8-4FEB-9FB6-B844CDBE00F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92413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3408A3F1-CDBF-40D2-A9D6-986421EBBBA5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ＭＳ Ｐゴシック" panose="020B0600070205080204" pitchFamily="50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ＭＳ Ｐゴシック" panose="020B0600070205080204" pitchFamily="50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ＭＳ Ｐゴシック" panose="020B0600070205080204" pitchFamily="50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ＭＳ Ｐゴシック" panose="020B0600070205080204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ＭＳ Ｐゴシック" panose="020B0600070205080204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ＭＳ Ｐゴシック" panose="020B0600070205080204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ＭＳ Ｐゴシック" panose="020B0600070205080204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ＭＳ Ｐゴシック" panose="020B0600070205080204" pitchFamily="50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  <a:latin typeface="Times New Roman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  <a:latin typeface="Times New Roman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fld id="{FEA24160-8286-440A-A015-8BF0DB3CB698}" type="slidenum">
              <a:rPr lang="en-US" altLang="ja-JP">
                <a:solidFill>
                  <a:srgbClr val="000000"/>
                </a:solidFill>
                <a:latin typeface="Times New Roman"/>
                <a:cs typeface="+mn-cs"/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  <a:latin typeface="Times New Roma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378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ja-JP"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ja-JP"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2868397-8543-42EA-A6D9-C51CAB6086E1}" type="slidenum">
              <a:rPr lang="en-US" altLang="ja-JP">
                <a:latin typeface="Times New Roman"/>
                <a:ea typeface="ＭＳ Ｐゴシック"/>
                <a:cs typeface="+mn-cs"/>
              </a:rPr>
              <a:pPr>
                <a:defRPr/>
              </a:pPr>
              <a:t>‹#›</a:t>
            </a:fld>
            <a:endParaRPr lang="en-US" altLang="ja-JP">
              <a:latin typeface="Times New Roman"/>
              <a:ea typeface="ＭＳ Ｐ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3465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46" r:id="rId13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ea typeface="ＭＳ Ｐゴシック" pitchFamily="50" charset="-128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ea typeface="ＭＳ Ｐゴシック" pitchFamily="50" charset="-128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ea typeface="ＭＳ Ｐゴシック" pitchFamily="50" charset="-128"/>
                <a:cs typeface="Times New Roman" pitchFamily="18" charset="0"/>
              </a:defRPr>
            </a:lvl1pPr>
          </a:lstStyle>
          <a:p>
            <a:pPr>
              <a:defRPr/>
            </a:pPr>
            <a:fld id="{92FF83F0-4660-4C65-83EE-11EA7411C6D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87851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>
              <a:latin typeface="Times New Roman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>
              <a:latin typeface="Times New Roman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ea typeface="ＭＳ Ｐゴシック" pitchFamily="50" charset="-128"/>
              </a:defRPr>
            </a:lvl1pPr>
          </a:lstStyle>
          <a:p>
            <a:pPr>
              <a:defRPr/>
            </a:pPr>
            <a:fld id="{B16D5011-35F2-47A6-A211-A1D5E31D27CD}" type="slidenum">
              <a:rPr lang="en-US" altLang="ja-JP">
                <a:latin typeface="Times New Roman"/>
                <a:cs typeface="+mn-cs"/>
              </a:rPr>
              <a:pPr>
                <a:defRPr/>
              </a:pPr>
              <a:t>‹#›</a:t>
            </a:fld>
            <a:endParaRPr lang="en-US" altLang="ja-JP">
              <a:latin typeface="Times New Roma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624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376630"/>
            <a:ext cx="9144000" cy="2608256"/>
          </a:xfrm>
          <a:solidFill>
            <a:schemeClr val="accent6">
              <a:lumMod val="75000"/>
            </a:schemeClr>
          </a:solidFill>
        </p:spPr>
        <p:txBody>
          <a:bodyPr anchor="ctr"/>
          <a:lstStyle/>
          <a:p>
            <a:r>
              <a:rPr lang="en-GB" altLang="ja-JP" sz="4400" b="1" dirty="0">
                <a:solidFill>
                  <a:schemeClr val="bg1"/>
                </a:solidFill>
                <a:latin typeface="Calibri" panose="020F0502020204030204" pitchFamily="34" charset="0"/>
              </a:rPr>
              <a:t>Luminescent Periodic Microstructures </a:t>
            </a:r>
            <a:r>
              <a:rPr lang="en-GB" altLang="ja-JP" sz="4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en-GB" altLang="ja-JP" sz="4400" b="1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GB" altLang="ja-JP" sz="4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for </a:t>
            </a:r>
            <a:r>
              <a:rPr lang="en-GB" altLang="ja-JP" sz="4400" b="1" dirty="0">
                <a:solidFill>
                  <a:schemeClr val="bg1"/>
                </a:solidFill>
                <a:latin typeface="Calibri" panose="020F0502020204030204" pitchFamily="34" charset="0"/>
              </a:rPr>
              <a:t>Medical </a:t>
            </a:r>
            <a:r>
              <a:rPr lang="en-GB" altLang="ja-JP" sz="4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Applications</a:t>
            </a:r>
            <a:endParaRPr lang="en-US" altLang="ja-JP" sz="44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3814" y="4465321"/>
            <a:ext cx="8538482" cy="2133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ja-JP" sz="4000" b="1" dirty="0">
                <a:latin typeface="Calibri" panose="020F0502020204030204" pitchFamily="34" charset="0"/>
                <a:cs typeface="Times New Roman" panose="02020603050405020304" pitchFamily="18" charset="0"/>
              </a:rPr>
              <a:t>Kenta </a:t>
            </a:r>
            <a:r>
              <a:rPr lang="en-US" altLang="ja-JP" sz="4000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Miura</a:t>
            </a:r>
          </a:p>
          <a:p>
            <a:pPr>
              <a:lnSpc>
                <a:spcPct val="80000"/>
              </a:lnSpc>
            </a:pPr>
            <a:endParaRPr lang="en-US" altLang="ja-JP" sz="800" dirty="0">
              <a:latin typeface="Calibri" panose="020F0502020204030204" pitchFamily="34" charset="0"/>
              <a:ea typeface="ＭＳ 明朝" panose="02020609040205080304" pitchFamily="17" charset="-128"/>
            </a:endParaRPr>
          </a:p>
          <a:p>
            <a:pPr>
              <a:lnSpc>
                <a:spcPts val="2400"/>
              </a:lnSpc>
            </a:pPr>
            <a:r>
              <a:rPr lang="en-US" altLang="ja-JP" sz="2800" i="1" dirty="0" smtClean="0">
                <a:latin typeface="Calibri" panose="020F0502020204030204" pitchFamily="34" charset="0"/>
                <a:ea typeface="ＭＳ 明朝" panose="02020609040205080304" pitchFamily="17" charset="-128"/>
              </a:rPr>
              <a:t>Division of Electronics and Informatics, </a:t>
            </a:r>
          </a:p>
          <a:p>
            <a:pPr>
              <a:lnSpc>
                <a:spcPts val="2400"/>
              </a:lnSpc>
              <a:spcBef>
                <a:spcPts val="0"/>
              </a:spcBef>
            </a:pPr>
            <a:r>
              <a:rPr lang="en-US" altLang="ja-JP" sz="2800" i="1" dirty="0" smtClean="0">
                <a:latin typeface="Calibri" panose="020F0502020204030204" pitchFamily="34" charset="0"/>
                <a:ea typeface="ＭＳ 明朝" panose="02020609040205080304" pitchFamily="17" charset="-128"/>
              </a:rPr>
              <a:t>Graduate School of Science and Technology, </a:t>
            </a:r>
          </a:p>
          <a:p>
            <a:pPr>
              <a:lnSpc>
                <a:spcPts val="2400"/>
              </a:lnSpc>
            </a:pPr>
            <a:r>
              <a:rPr lang="en-US" altLang="ja-JP" sz="2800" i="1" dirty="0" smtClean="0">
                <a:latin typeface="Calibri" panose="020F0502020204030204" pitchFamily="34" charset="0"/>
                <a:ea typeface="ＭＳ 明朝" panose="02020609040205080304" pitchFamily="17" charset="-128"/>
              </a:rPr>
              <a:t>Gunma University, JAPAN</a:t>
            </a:r>
            <a:r>
              <a:rPr lang="en-US" altLang="ja-JP" sz="2800" i="1" dirty="0" smtClean="0">
                <a:latin typeface="Arial" panose="020B0604020202020204" pitchFamily="34" charset="0"/>
                <a:ea typeface="ＭＳ 明朝" panose="02020609040205080304" pitchFamily="17" charset="-128"/>
              </a:rPr>
              <a:t> </a:t>
            </a:r>
            <a:endParaRPr lang="en-US" altLang="ja-JP" sz="2800" i="1" dirty="0">
              <a:latin typeface="Arial" panose="020B0604020202020204" pitchFamily="34" charset="0"/>
              <a:ea typeface="ＭＳ 明朝" panose="02020609040205080304" pitchFamily="17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48" y="233082"/>
            <a:ext cx="3603004" cy="699248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5534999" y="0"/>
            <a:ext cx="360900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ja-JP" sz="2800" b="1" dirty="0">
                <a:solidFill>
                  <a:srgbClr val="3333CC"/>
                </a:solidFill>
              </a:rPr>
              <a:t>Materials </a:t>
            </a:r>
            <a:r>
              <a:rPr lang="en-US" altLang="ja-JP" sz="2800" b="1" dirty="0" smtClean="0">
                <a:solidFill>
                  <a:srgbClr val="3333CC"/>
                </a:solidFill>
              </a:rPr>
              <a:t>Science</a:t>
            </a:r>
            <a:r>
              <a:rPr lang="ja-JP" altLang="en-US" sz="2800" b="1" dirty="0">
                <a:solidFill>
                  <a:srgbClr val="3333CC"/>
                </a:solidFill>
              </a:rPr>
              <a:t> </a:t>
            </a:r>
            <a:r>
              <a:rPr lang="en-US" altLang="ja-JP" sz="2800" b="1" dirty="0" smtClean="0">
                <a:solidFill>
                  <a:srgbClr val="3333CC"/>
                </a:solidFill>
              </a:rPr>
              <a:t>2016</a:t>
            </a:r>
            <a:endParaRPr lang="en-US" altLang="ja-JP" sz="2800" b="1" dirty="0" smtClean="0">
              <a:solidFill>
                <a:srgbClr val="3333CC"/>
              </a:solidFill>
            </a:endParaRPr>
          </a:p>
          <a:p>
            <a:pPr algn="r">
              <a:lnSpc>
                <a:spcPts val="2400"/>
              </a:lnSpc>
            </a:pPr>
            <a:r>
              <a:rPr lang="en-US" altLang="ja-JP" sz="2400" dirty="0" smtClean="0"/>
              <a:t>September 13, 2016</a:t>
            </a:r>
          </a:p>
          <a:p>
            <a:pPr algn="r">
              <a:lnSpc>
                <a:spcPts val="2400"/>
              </a:lnSpc>
            </a:pPr>
            <a:r>
              <a:rPr lang="en-US" altLang="ja-JP" sz="2400" dirty="0" smtClean="0"/>
              <a:t>Atlanta</a:t>
            </a:r>
            <a:r>
              <a:rPr lang="en-US" altLang="ja-JP" sz="2400" dirty="0"/>
              <a:t>, </a:t>
            </a:r>
            <a:r>
              <a:rPr lang="en-US" altLang="ja-JP" sz="2400" dirty="0" smtClean="0"/>
              <a:t>USA</a:t>
            </a:r>
            <a:endParaRPr kumimoji="1" lang="ja-JP" alt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54636"/>
          </a:xfrm>
          <a:solidFill>
            <a:srgbClr val="CCFFFF"/>
          </a:solidFill>
        </p:spPr>
        <p:txBody>
          <a:bodyPr/>
          <a:lstStyle/>
          <a:p>
            <a:r>
              <a:rPr lang="en-US" altLang="ja-JP" sz="28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Background</a:t>
            </a:r>
            <a:endParaRPr lang="en-US" altLang="ja-JP" sz="2800" b="1" dirty="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8785225" y="33338"/>
            <a:ext cx="3016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1800" dirty="0"/>
              <a:t>1</a:t>
            </a:r>
          </a:p>
        </p:txBody>
      </p:sp>
      <p:pic>
        <p:nvPicPr>
          <p:cNvPr id="5130" name="Picture 10" descr="LED_w_Ph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944" y="827249"/>
            <a:ext cx="4338486" cy="206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グループ化 8"/>
          <p:cNvGrpSpPr/>
          <p:nvPr/>
        </p:nvGrpSpPr>
        <p:grpSpPr>
          <a:xfrm>
            <a:off x="618189" y="3724317"/>
            <a:ext cx="8233266" cy="2834218"/>
            <a:chOff x="283336" y="1648496"/>
            <a:chExt cx="8233266" cy="2834218"/>
          </a:xfrm>
        </p:grpSpPr>
        <p:pic>
          <p:nvPicPr>
            <p:cNvPr id="10" name="図 9"/>
            <p:cNvPicPr>
              <a:picLocks noChangeAspect="1"/>
            </p:cNvPicPr>
            <p:nvPr/>
          </p:nvPicPr>
          <p:blipFill rotWithShape="1">
            <a:blip r:embed="rId4"/>
            <a:srcRect l="19856" t="27690" r="22825" b="25069"/>
            <a:stretch/>
          </p:blipFill>
          <p:spPr>
            <a:xfrm>
              <a:off x="1326524" y="1648496"/>
              <a:ext cx="5975797" cy="2768958"/>
            </a:xfrm>
            <a:prstGeom prst="rect">
              <a:avLst/>
            </a:prstGeom>
          </p:spPr>
        </p:pic>
        <p:sp>
          <p:nvSpPr>
            <p:cNvPr id="11" name="正方形/長方形 10"/>
            <p:cNvSpPr/>
            <p:nvPr/>
          </p:nvSpPr>
          <p:spPr>
            <a:xfrm>
              <a:off x="2099256" y="1712890"/>
              <a:ext cx="888643" cy="321972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endParaRPr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1622740" y="2009104"/>
              <a:ext cx="175152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Transmission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(Refraction)</a:t>
              </a:r>
              <a:endParaRPr kumimoji="0" lang="ja-JP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正方形/長方形 12"/>
            <p:cNvSpPr/>
            <p:nvPr/>
          </p:nvSpPr>
          <p:spPr>
            <a:xfrm>
              <a:off x="4365938" y="4082602"/>
              <a:ext cx="1043190" cy="334851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endParaRP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4314421" y="4082604"/>
              <a:ext cx="12106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Emission</a:t>
              </a:r>
              <a:endParaRPr kumimoji="0" lang="ja-JP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正方形/長方形 14"/>
            <p:cNvSpPr/>
            <p:nvPr/>
          </p:nvSpPr>
          <p:spPr>
            <a:xfrm>
              <a:off x="2743200" y="3902299"/>
              <a:ext cx="1146220" cy="283335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2807595" y="3837905"/>
              <a:ext cx="109004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20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GaN</a:t>
              </a:r>
              <a:r>
                <a:rPr kumimoji="0" lang="en-US" altLang="ja-JP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 etc.</a:t>
              </a:r>
              <a:endParaRPr kumimoji="0" lang="ja-JP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正方形/長方形 16"/>
            <p:cNvSpPr/>
            <p:nvPr/>
          </p:nvSpPr>
          <p:spPr>
            <a:xfrm>
              <a:off x="1751527" y="3631842"/>
              <a:ext cx="1133341" cy="296214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endParaRPr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1365161" y="3528812"/>
              <a:ext cx="18358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rPr>
                <a:t>Total Reflection</a:t>
              </a:r>
              <a:endParaRPr kumimoji="0" lang="ja-JP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テキスト ボックス 18"/>
            <p:cNvSpPr txBox="1"/>
            <p:nvPr/>
          </p:nvSpPr>
          <p:spPr>
            <a:xfrm>
              <a:off x="7340959" y="2421228"/>
              <a:ext cx="1175643" cy="70788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rPr>
                <a:t>Periodic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rPr>
                <a:t>Structure</a:t>
              </a:r>
              <a:endParaRPr kumimoji="0" lang="ja-JP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テキスト ボックス 19"/>
            <p:cNvSpPr txBox="1"/>
            <p:nvPr/>
          </p:nvSpPr>
          <p:spPr>
            <a:xfrm>
              <a:off x="283336" y="2936384"/>
              <a:ext cx="11368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Interface</a:t>
              </a:r>
              <a:endParaRPr kumimoji="0" lang="ja-JP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21" name="直線コネクタ 20"/>
            <p:cNvCxnSpPr>
              <a:stCxn id="19" idx="1"/>
            </p:cNvCxnSpPr>
            <p:nvPr/>
          </p:nvCxnSpPr>
          <p:spPr>
            <a:xfrm flipH="1">
              <a:off x="6812924" y="2775171"/>
              <a:ext cx="528035" cy="328637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</a:ln>
            <a:effectLst/>
          </p:spPr>
        </p:cxnSp>
        <p:sp>
          <p:nvSpPr>
            <p:cNvPr id="22" name="正方形/長方形 21"/>
            <p:cNvSpPr/>
            <p:nvPr/>
          </p:nvSpPr>
          <p:spPr>
            <a:xfrm>
              <a:off x="5769735" y="1790163"/>
              <a:ext cx="914400" cy="321972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endParaRPr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5834128" y="1687132"/>
              <a:ext cx="15452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rPr>
                <a:t>Diffraction</a:t>
              </a:r>
              <a:endParaRPr kumimoji="0" lang="ja-JP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0" y="567991"/>
            <a:ext cx="4630057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80975" indent="-180975">
              <a:tabLst>
                <a:tab pos="735330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>
              <a:tabLst>
                <a:tab pos="735330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>
              <a:tabLst>
                <a:tab pos="735330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>
              <a:tabLst>
                <a:tab pos="735330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>
              <a:tabLst>
                <a:tab pos="735330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735330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735330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735330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735330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just">
              <a:lnSpc>
                <a:spcPct val="120000"/>
              </a:lnSpc>
              <a:buClr>
                <a:srgbClr val="0000FF"/>
              </a:buClr>
              <a:buSzPct val="75000"/>
              <a:buFont typeface="Wingdings" panose="05000000000000000000" pitchFamily="2" charset="2"/>
              <a:buChar char="u"/>
            </a:pPr>
            <a:r>
              <a:rPr lang="da-DK" altLang="ja-JP" sz="2000" dirty="0" smtClean="0">
                <a:latin typeface="Calibri" panose="020F0502020204030204" pitchFamily="34" charset="0"/>
              </a:rPr>
              <a:t> </a:t>
            </a:r>
            <a:r>
              <a:rPr lang="da-DK" altLang="ja-JP" sz="2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Integration of periodic structures and light-emitting </a:t>
            </a:r>
            <a:r>
              <a:rPr lang="da-DK" altLang="ja-JP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diodes (LEDs) </a:t>
            </a:r>
            <a:r>
              <a:rPr lang="da-DK" altLang="ja-JP" sz="2000" dirty="0" smtClean="0">
                <a:latin typeface="Calibri" panose="020F0502020204030204" pitchFamily="34" charset="0"/>
              </a:rPr>
              <a:t>was reported as one solution for achieving </a:t>
            </a:r>
            <a:r>
              <a:rPr lang="da-DK" altLang="ja-JP" sz="2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high light-extraction efficiencies </a:t>
            </a:r>
            <a:r>
              <a:rPr lang="da-DK" altLang="ja-JP" sz="2000" dirty="0" smtClean="0">
                <a:latin typeface="Calibri" panose="020F0502020204030204" pitchFamily="34" charset="0"/>
              </a:rPr>
              <a:t>of LEDs.</a:t>
            </a:r>
            <a:endParaRPr lang="da-DK" altLang="ja-JP" sz="2000" baseline="30000" dirty="0">
              <a:latin typeface="Calibri" panose="020F0502020204030204" pitchFamily="34" charset="0"/>
            </a:endParaRPr>
          </a:p>
          <a:p>
            <a:pPr algn="just">
              <a:lnSpc>
                <a:spcPct val="120000"/>
              </a:lnSpc>
              <a:buClr>
                <a:srgbClr val="0000FF"/>
              </a:buClr>
              <a:buSzPct val="75000"/>
              <a:buFont typeface="Wingdings" panose="05000000000000000000" pitchFamily="2" charset="2"/>
              <a:buChar char="u"/>
            </a:pPr>
            <a:r>
              <a:rPr lang="da-DK" altLang="ja-JP" sz="2000" dirty="0">
                <a:latin typeface="Calibri" panose="020F0502020204030204" pitchFamily="34" charset="0"/>
              </a:rPr>
              <a:t> It was </a:t>
            </a:r>
            <a:r>
              <a:rPr lang="da-DK" altLang="ja-JP" sz="2000" dirty="0" smtClean="0">
                <a:latin typeface="Calibri" panose="020F0502020204030204" pitchFamily="34" charset="0"/>
              </a:rPr>
              <a:t>reported </a:t>
            </a:r>
            <a:r>
              <a:rPr lang="da-DK" altLang="ja-JP" sz="2000" dirty="0">
                <a:latin typeface="Calibri" panose="020F0502020204030204" pitchFamily="34" charset="0"/>
              </a:rPr>
              <a:t>that </a:t>
            </a:r>
            <a:r>
              <a:rPr lang="da-DK" altLang="ja-JP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two-dimensional (2-D) </a:t>
            </a:r>
            <a:r>
              <a:rPr lang="da-DK" altLang="ja-JP" sz="2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periodic structures </a:t>
            </a:r>
            <a:r>
              <a:rPr lang="da-DK" altLang="ja-JP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can effectively extract </a:t>
            </a:r>
            <a:r>
              <a:rPr lang="da-DK" altLang="ja-JP" sz="2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light </a:t>
            </a:r>
            <a:r>
              <a:rPr lang="da-DK" altLang="ja-JP" sz="2000" dirty="0">
                <a:latin typeface="Calibri" panose="020F0502020204030204" pitchFamily="34" charset="0"/>
              </a:rPr>
              <a:t>emitted from </a:t>
            </a:r>
            <a:r>
              <a:rPr lang="da-DK" altLang="ja-JP" sz="2000" dirty="0" smtClean="0">
                <a:latin typeface="Calibri" panose="020F0502020204030204" pitchFamily="34" charset="0"/>
              </a:rPr>
              <a:t>active </a:t>
            </a:r>
            <a:r>
              <a:rPr lang="da-DK" altLang="ja-JP" sz="2000" dirty="0">
                <a:latin typeface="Calibri" panose="020F0502020204030204" pitchFamily="34" charset="0"/>
              </a:rPr>
              <a:t>layers of LEDs according to </a:t>
            </a:r>
            <a:r>
              <a:rPr lang="da-DK" altLang="ja-JP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diffraction </a:t>
            </a:r>
            <a:r>
              <a:rPr lang="da-DK" altLang="ja-JP" sz="2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laws</a:t>
            </a:r>
            <a:r>
              <a:rPr lang="da-DK" altLang="ja-JP" sz="2000" dirty="0" smtClean="0">
                <a:latin typeface="Calibri" panose="020F0502020204030204" pitchFamily="34" charset="0"/>
              </a:rPr>
              <a:t>.</a:t>
            </a:r>
            <a:endParaRPr lang="da-DK" altLang="ja-JP" sz="2000" baseline="30000" dirty="0">
              <a:latin typeface="Calibri" panose="020F0502020204030204" pitchFamily="34" charset="0"/>
            </a:endParaRPr>
          </a:p>
        </p:txBody>
      </p:sp>
      <p:sp>
        <p:nvSpPr>
          <p:cNvPr id="25" name="Rectangle 12"/>
          <p:cNvSpPr>
            <a:spLocks noChangeArrowheads="1"/>
          </p:cNvSpPr>
          <p:nvPr/>
        </p:nvSpPr>
        <p:spPr bwMode="auto">
          <a:xfrm>
            <a:off x="4927268" y="2987377"/>
            <a:ext cx="421673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da-DK" altLang="ja-JP" dirty="0">
                <a:solidFill>
                  <a:srgbClr val="000000"/>
                </a:solidFill>
                <a:ea typeface="ＭＳ Ｐゴシック"/>
              </a:rPr>
              <a:t>K. Orita, et al., </a:t>
            </a:r>
            <a:r>
              <a:rPr lang="da-DK" altLang="ja-JP" i="1" dirty="0">
                <a:solidFill>
                  <a:srgbClr val="000000"/>
                </a:solidFill>
                <a:ea typeface="ＭＳ Ｐゴシック"/>
              </a:rPr>
              <a:t>Jpn. J. Appl. Phys</a:t>
            </a:r>
            <a:r>
              <a:rPr lang="da-DK" altLang="ja-JP" dirty="0">
                <a:solidFill>
                  <a:srgbClr val="000000"/>
                </a:solidFill>
                <a:ea typeface="ＭＳ Ｐゴシック"/>
              </a:rPr>
              <a:t>. </a:t>
            </a:r>
            <a:r>
              <a:rPr lang="da-DK" altLang="ja-JP" b="1" dirty="0" smtClean="0">
                <a:solidFill>
                  <a:srgbClr val="000000"/>
                </a:solidFill>
                <a:ea typeface="ＭＳ Ｐゴシック"/>
              </a:rPr>
              <a:t>43</a:t>
            </a:r>
            <a:r>
              <a:rPr lang="da-DK" altLang="ja-JP" dirty="0" smtClean="0">
                <a:solidFill>
                  <a:srgbClr val="000000"/>
                </a:solidFill>
                <a:ea typeface="ＭＳ Ｐゴシック"/>
              </a:rPr>
              <a:t> </a:t>
            </a:r>
            <a:r>
              <a:rPr lang="da-DK" altLang="ja-JP" dirty="0">
                <a:solidFill>
                  <a:srgbClr val="000000"/>
                </a:solidFill>
                <a:ea typeface="ＭＳ Ｐゴシック"/>
              </a:rPr>
              <a:t>(2004) 5809.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11" y="864801"/>
            <a:ext cx="4262906" cy="2808294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2623278" y="505546"/>
            <a:ext cx="4140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800" dirty="0" smtClean="0"/>
              <a:t>H. Kitagawa et al., </a:t>
            </a:r>
            <a:r>
              <a:rPr kumimoji="1" lang="en-US" altLang="ja-JP" sz="1800" i="1" dirty="0" smtClean="0"/>
              <a:t>APEX. </a:t>
            </a:r>
            <a:r>
              <a:rPr kumimoji="1" lang="en-US" altLang="ja-JP" sz="1800" b="1" dirty="0" smtClean="0"/>
              <a:t>1</a:t>
            </a:r>
            <a:r>
              <a:rPr kumimoji="1" lang="en-US" altLang="ja-JP" sz="1800" dirty="0" smtClean="0"/>
              <a:t> (2008) 032004.  </a:t>
            </a:r>
            <a:endParaRPr kumimoji="1" lang="ja-JP" altLang="en-US" sz="1800" dirty="0"/>
          </a:p>
        </p:txBody>
      </p:sp>
      <p:sp>
        <p:nvSpPr>
          <p:cNvPr id="10" name="タイトル 9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479686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kumimoji="1" lang="en-US" altLang="ja-JP" sz="2400" b="1" kern="1200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Improvement of light-extraction </a:t>
            </a:r>
            <a:r>
              <a:rPr lang="en-US" altLang="ja-JP" sz="2400" b="1" kern="1200" dirty="0">
                <a:solidFill>
                  <a:srgbClr val="0000FF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e</a:t>
            </a:r>
            <a:r>
              <a:rPr kumimoji="1" lang="en-US" altLang="ja-JP" sz="2400" b="1" kern="1200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fficiency by periodic </a:t>
            </a:r>
            <a:r>
              <a:rPr lang="en-US" altLang="ja-JP" sz="2400" b="1" kern="1200" dirty="0">
                <a:solidFill>
                  <a:srgbClr val="0000FF"/>
                </a:solidFill>
                <a:latin typeface="Calibri" panose="020F0502020204030204" pitchFamily="34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s</a:t>
            </a:r>
            <a:r>
              <a:rPr kumimoji="1" lang="en-US" altLang="ja-JP" sz="2400" b="1" kern="1200" dirty="0" smtClean="0">
                <a:solidFill>
                  <a:srgbClr val="0000FF"/>
                </a:solidFill>
                <a:effectLst/>
                <a:latin typeface="Calibri" panose="020F0502020204030204" pitchFamily="34" charset="0"/>
                <a:ea typeface="ＭＳ Ｐゴシック" panose="020B0600070205080204" pitchFamily="50" charset="-128"/>
                <a:cs typeface="Times New Roman" panose="02020603050405020304" pitchFamily="18" charset="0"/>
              </a:rPr>
              <a:t>tructure </a:t>
            </a:r>
            <a:endParaRPr lang="ja-JP" altLang="ja-JP" dirty="0" smtClean="0">
              <a:effectLst/>
            </a:endParaRP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8785225" y="33338"/>
            <a:ext cx="3016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kern="0" dirty="0">
                <a:solidFill>
                  <a:srgbClr val="000000"/>
                </a:solidFill>
              </a:rPr>
              <a:t>2</a:t>
            </a:r>
            <a:endParaRPr kumimoji="0" lang="en-US" altLang="ja-JP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0" y="4379847"/>
            <a:ext cx="42526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dirty="0" smtClean="0"/>
              <a:t>- A </a:t>
            </a:r>
            <a:r>
              <a:rPr lang="en-US" altLang="ja-JP" b="1" dirty="0" smtClean="0">
                <a:solidFill>
                  <a:srgbClr val="FF0000"/>
                </a:solidFill>
              </a:rPr>
              <a:t>green-emitting </a:t>
            </a:r>
            <a:r>
              <a:rPr lang="en-US" altLang="ja-JP" b="1" dirty="0" err="1" smtClean="0">
                <a:solidFill>
                  <a:srgbClr val="FF0000"/>
                </a:solidFill>
              </a:rPr>
              <a:t>GaInN</a:t>
            </a:r>
            <a:r>
              <a:rPr lang="en-US" altLang="ja-JP" b="1" dirty="0" smtClean="0">
                <a:solidFill>
                  <a:srgbClr val="FF0000"/>
                </a:solidFill>
              </a:rPr>
              <a:t> 2-D periodic structure with air holes </a:t>
            </a:r>
            <a:r>
              <a:rPr lang="en-US" altLang="ja-JP" dirty="0" smtClean="0"/>
              <a:t>has been investigated.  </a:t>
            </a:r>
          </a:p>
          <a:p>
            <a:pPr algn="just"/>
            <a:r>
              <a:rPr lang="en-US" altLang="ja-JP" dirty="0" smtClean="0"/>
              <a:t>- The photoluminescence (PL) intensity </a:t>
            </a:r>
            <a:r>
              <a:rPr lang="en-US" altLang="ja-JP" dirty="0"/>
              <a:t>from </a:t>
            </a:r>
            <a:r>
              <a:rPr lang="en-US" altLang="ja-JP" dirty="0" smtClean="0"/>
              <a:t>the sample with the air holes was </a:t>
            </a:r>
            <a:r>
              <a:rPr lang="en-US" altLang="ja-JP" dirty="0"/>
              <a:t>approximately </a:t>
            </a:r>
            <a:r>
              <a:rPr lang="en-US" altLang="ja-JP" b="1" dirty="0" smtClean="0">
                <a:solidFill>
                  <a:srgbClr val="FF0000"/>
                </a:solidFill>
              </a:rPr>
              <a:t>three-times stronger </a:t>
            </a:r>
            <a:r>
              <a:rPr lang="en-US" altLang="ja-JP" dirty="0" smtClean="0"/>
              <a:t>than that </a:t>
            </a:r>
            <a:r>
              <a:rPr lang="en-US" altLang="ja-JP" dirty="0"/>
              <a:t>of </a:t>
            </a:r>
            <a:r>
              <a:rPr lang="en-US" altLang="ja-JP" dirty="0" smtClean="0"/>
              <a:t>a sample without air holes.</a:t>
            </a:r>
          </a:p>
          <a:p>
            <a:pPr algn="just"/>
            <a:r>
              <a:rPr lang="en-US" altLang="ja-JP" dirty="0" smtClean="0"/>
              <a:t>-</a:t>
            </a:r>
            <a:r>
              <a:rPr lang="en-US" altLang="ja-JP" dirty="0"/>
              <a:t> </a:t>
            </a:r>
            <a:r>
              <a:rPr lang="en-US" altLang="ja-JP" dirty="0" smtClean="0"/>
              <a:t>These air </a:t>
            </a:r>
            <a:r>
              <a:rPr lang="en-US" altLang="ja-JP" dirty="0"/>
              <a:t>holes </a:t>
            </a:r>
            <a:r>
              <a:rPr lang="en-US" altLang="ja-JP" dirty="0" smtClean="0"/>
              <a:t>have been processed </a:t>
            </a:r>
            <a:r>
              <a:rPr lang="en-US" altLang="ja-JP" dirty="0"/>
              <a:t>using electron-beam (EB) lithography and plasma </a:t>
            </a:r>
            <a:r>
              <a:rPr lang="en-US" altLang="ja-JP" dirty="0" smtClean="0"/>
              <a:t>etching.</a:t>
            </a:r>
            <a:endParaRPr kumimoji="1" lang="ja-JP" altLang="en-US" dirty="0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071" y="884830"/>
            <a:ext cx="4732929" cy="2772772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3191" y="4136574"/>
            <a:ext cx="2345321" cy="2284534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4912" y="4165355"/>
            <a:ext cx="2351999" cy="2249961"/>
          </a:xfrm>
          <a:prstGeom prst="rect">
            <a:avLst/>
          </a:prstGeom>
        </p:spPr>
      </p:pic>
      <p:sp>
        <p:nvSpPr>
          <p:cNvPr id="18" name="テキスト ボックス 17"/>
          <p:cNvSpPr txBox="1"/>
          <p:nvPr/>
        </p:nvSpPr>
        <p:spPr>
          <a:xfrm>
            <a:off x="5021951" y="6359792"/>
            <a:ext cx="3278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800" u="sng" dirty="0"/>
              <a:t>Emission patterns of </a:t>
            </a:r>
            <a:r>
              <a:rPr lang="en-US" altLang="ja-JP" sz="1800" u="sng" dirty="0" smtClean="0"/>
              <a:t>the samples</a:t>
            </a:r>
            <a:endParaRPr kumimoji="1" lang="ja-JP" altLang="en-US" sz="1800" u="sng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624290" y="3594821"/>
            <a:ext cx="2204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800" u="sng" dirty="0" smtClean="0"/>
              <a:t>PL spectra of samples</a:t>
            </a:r>
            <a:endParaRPr kumimoji="1" lang="ja-JP" altLang="en-US" sz="1800" u="sng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101600" y="3573049"/>
            <a:ext cx="3817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800" u="sng" dirty="0" smtClean="0"/>
              <a:t>SEM image of a 2-D periodic structure with air holes (bird’s-eye  view)</a:t>
            </a:r>
            <a:endParaRPr kumimoji="1" lang="ja-JP" altLang="en-US" sz="1800" u="sng" dirty="0"/>
          </a:p>
        </p:txBody>
      </p:sp>
    </p:spTree>
    <p:extLst>
      <p:ext uri="{BB962C8B-B14F-4D97-AF65-F5344CB8AC3E}">
        <p14:creationId xmlns:p14="http://schemas.microsoft.com/office/powerpoint/2010/main" val="191446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5112912" y="640435"/>
            <a:ext cx="40310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ja-JP" sz="1800" dirty="0"/>
              <a:t>R.K. Soni et </a:t>
            </a:r>
            <a:r>
              <a:rPr lang="fr-FR" altLang="ja-JP" sz="1800" dirty="0" smtClean="0"/>
              <a:t>al., </a:t>
            </a:r>
            <a:r>
              <a:rPr lang="fr-FR" altLang="ja-JP" sz="1800" i="1" dirty="0" smtClean="0"/>
              <a:t>J. Lum. </a:t>
            </a:r>
            <a:r>
              <a:rPr lang="fr-FR" altLang="ja-JP" sz="1800" b="1" dirty="0" smtClean="0"/>
              <a:t>83-84</a:t>
            </a:r>
            <a:r>
              <a:rPr lang="fr-FR" altLang="ja-JP" sz="1800" dirty="0" smtClean="0"/>
              <a:t> </a:t>
            </a:r>
            <a:r>
              <a:rPr lang="fr-FR" altLang="ja-JP" sz="1800" dirty="0"/>
              <a:t>(1999) </a:t>
            </a:r>
            <a:r>
              <a:rPr lang="fr-FR" altLang="ja-JP" sz="1800" dirty="0" smtClean="0"/>
              <a:t>187.</a:t>
            </a:r>
            <a:endParaRPr lang="ja-JP" altLang="en-US" sz="1800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/>
          <a:srcRect r="5895" b="21837"/>
          <a:stretch/>
        </p:blipFill>
        <p:spPr>
          <a:xfrm>
            <a:off x="206518" y="1070098"/>
            <a:ext cx="4537419" cy="3373315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0" y="638289"/>
            <a:ext cx="47651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ja-JP" sz="1800" dirty="0"/>
              <a:t>H. Seifarth et al</a:t>
            </a:r>
            <a:r>
              <a:rPr lang="fr-FR" altLang="ja-JP" sz="1800" dirty="0" smtClean="0"/>
              <a:t>., </a:t>
            </a:r>
            <a:r>
              <a:rPr lang="fr-FR" altLang="ja-JP" sz="1800" i="1" dirty="0" smtClean="0"/>
              <a:t>Thin Solid Films </a:t>
            </a:r>
            <a:r>
              <a:rPr lang="fr-FR" altLang="ja-JP" sz="1800" b="1" dirty="0" smtClean="0"/>
              <a:t>330</a:t>
            </a:r>
            <a:r>
              <a:rPr lang="fr-FR" altLang="ja-JP" sz="1800" dirty="0" smtClean="0"/>
              <a:t> </a:t>
            </a:r>
            <a:r>
              <a:rPr lang="fr-FR" altLang="ja-JP" sz="1800" dirty="0"/>
              <a:t>(1998) </a:t>
            </a:r>
            <a:r>
              <a:rPr lang="fr-FR" altLang="ja-JP" sz="1800" dirty="0" smtClean="0"/>
              <a:t>202.</a:t>
            </a:r>
            <a:endParaRPr lang="ja-JP" altLang="en-US" sz="1800" dirty="0"/>
          </a:p>
        </p:txBody>
      </p:sp>
      <p:sp>
        <p:nvSpPr>
          <p:cNvPr id="6" name="タイトル 5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09666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kumimoji="1" lang="ja-JP" altLang="en-US" sz="28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S</a:t>
            </a:r>
            <a:r>
              <a:rPr kumimoji="1" lang="en-US" altLang="ja-JP" sz="2800" b="1" dirty="0" err="1" smtClean="0">
                <a:solidFill>
                  <a:srgbClr val="0000FF"/>
                </a:solidFill>
                <a:latin typeface="Calibri" panose="020F0502020204030204" pitchFamily="34" charset="0"/>
              </a:rPr>
              <a:t>i</a:t>
            </a:r>
            <a:r>
              <a:rPr kumimoji="1" lang="en-US" altLang="ja-JP" sz="28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 nanocrystals (Si-</a:t>
            </a:r>
            <a:r>
              <a:rPr kumimoji="1" lang="en-US" altLang="ja-JP" sz="2800" b="1" dirty="0" err="1" smtClean="0">
                <a:solidFill>
                  <a:srgbClr val="0000FF"/>
                </a:solidFill>
                <a:latin typeface="Calibri" panose="020F0502020204030204" pitchFamily="34" charset="0"/>
              </a:rPr>
              <a:t>ncs</a:t>
            </a:r>
            <a:r>
              <a:rPr kumimoji="1" lang="en-US" altLang="ja-JP" sz="28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) produced by using</a:t>
            </a:r>
            <a:r>
              <a:rPr kumimoji="1" lang="en-US" altLang="ja-JP" sz="2800" b="1" baseline="0" dirty="0" smtClean="0">
                <a:solidFill>
                  <a:srgbClr val="0000FF"/>
                </a:solidFill>
                <a:latin typeface="Calibri" panose="020F0502020204030204" pitchFamily="34" charset="0"/>
              </a:rPr>
              <a:t> sputtering</a:t>
            </a:r>
            <a:endParaRPr kumimoji="1" lang="ja-JP" altLang="en-US" sz="2800" b="1" dirty="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8785225" y="33338"/>
            <a:ext cx="3016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kern="0" dirty="0">
                <a:solidFill>
                  <a:srgbClr val="000000"/>
                </a:solidFill>
              </a:rPr>
              <a:t>3</a:t>
            </a:r>
            <a:endParaRPr kumimoji="0" lang="en-US" altLang="ja-JP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43472" y="5799019"/>
            <a:ext cx="8162646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ja-JP" sz="2000" dirty="0" smtClean="0"/>
              <a:t>Si-</a:t>
            </a:r>
            <a:r>
              <a:rPr lang="en-US" altLang="ja-JP" sz="2000" dirty="0" err="1" smtClean="0"/>
              <a:t>ncs</a:t>
            </a:r>
            <a:r>
              <a:rPr lang="en-US" altLang="ja-JP" sz="2000" dirty="0" smtClean="0"/>
              <a:t> </a:t>
            </a:r>
            <a:r>
              <a:rPr lang="en-US" altLang="ja-JP" sz="2000" dirty="0"/>
              <a:t>exhibit a </a:t>
            </a:r>
            <a:r>
              <a:rPr lang="en-US" altLang="ja-JP" sz="2000" dirty="0" smtClean="0"/>
              <a:t>quasi-direct </a:t>
            </a:r>
            <a:r>
              <a:rPr lang="en-US" altLang="ja-JP" sz="2000" dirty="0"/>
              <a:t>band gap as a result of the </a:t>
            </a:r>
            <a:r>
              <a:rPr lang="en-US" altLang="ja-JP" sz="2000" dirty="0">
                <a:solidFill>
                  <a:srgbClr val="FF0000"/>
                </a:solidFill>
              </a:rPr>
              <a:t>quantum-size </a:t>
            </a:r>
            <a:r>
              <a:rPr lang="en-US" altLang="ja-JP" sz="2000" dirty="0" smtClean="0">
                <a:solidFill>
                  <a:srgbClr val="FF0000"/>
                </a:solidFill>
              </a:rPr>
              <a:t>effect</a:t>
            </a:r>
            <a:r>
              <a:rPr lang="en-US" altLang="ja-JP" sz="2000" dirty="0" smtClean="0"/>
              <a:t>.</a:t>
            </a:r>
          </a:p>
          <a:p>
            <a:pPr>
              <a:lnSpc>
                <a:spcPts val="2400"/>
              </a:lnSpc>
            </a:pPr>
            <a:r>
              <a:rPr lang="en-US" altLang="ja-JP" sz="2000" dirty="0" smtClean="0">
                <a:sym typeface="Wingdings" panose="05000000000000000000" pitchFamily="2" charset="2"/>
              </a:rPr>
              <a:t> They can </a:t>
            </a:r>
            <a:r>
              <a:rPr lang="en-US" altLang="ja-JP" sz="2000" dirty="0" smtClean="0"/>
              <a:t>show </a:t>
            </a:r>
            <a:r>
              <a:rPr lang="en-US" altLang="ja-JP" sz="2000" dirty="0">
                <a:solidFill>
                  <a:srgbClr val="FF0000"/>
                </a:solidFill>
              </a:rPr>
              <a:t>visible </a:t>
            </a:r>
            <a:r>
              <a:rPr lang="en-US" altLang="ja-JP" sz="2000" dirty="0" smtClean="0">
                <a:solidFill>
                  <a:srgbClr val="FF0000"/>
                </a:solidFill>
              </a:rPr>
              <a:t>photoluminescence (</a:t>
            </a:r>
            <a:r>
              <a:rPr lang="en-US" altLang="ja-JP" sz="2000" dirty="0">
                <a:solidFill>
                  <a:srgbClr val="FF0000"/>
                </a:solidFill>
              </a:rPr>
              <a:t>PL) </a:t>
            </a:r>
            <a:r>
              <a:rPr lang="en-US" altLang="ja-JP" sz="2000" dirty="0"/>
              <a:t>depending on their size.</a:t>
            </a:r>
          </a:p>
        </p:txBody>
      </p:sp>
      <p:grpSp>
        <p:nvGrpSpPr>
          <p:cNvPr id="15" name="グループ化 14"/>
          <p:cNvGrpSpPr/>
          <p:nvPr/>
        </p:nvGrpSpPr>
        <p:grpSpPr>
          <a:xfrm>
            <a:off x="4821382" y="975062"/>
            <a:ext cx="4322618" cy="4103503"/>
            <a:chOff x="4821382" y="967261"/>
            <a:chExt cx="4322618" cy="4103503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 rotWithShape="1">
            <a:blip r:embed="rId4"/>
            <a:srcRect l="52388" t="24221" r="16836" b="23815"/>
            <a:stretch/>
          </p:blipFill>
          <p:spPr>
            <a:xfrm>
              <a:off x="4821382" y="967261"/>
              <a:ext cx="4322618" cy="4103503"/>
            </a:xfrm>
            <a:prstGeom prst="rect">
              <a:avLst/>
            </a:prstGeom>
          </p:spPr>
        </p:pic>
        <p:sp>
          <p:nvSpPr>
            <p:cNvPr id="11" name="正方形/長方形 10"/>
            <p:cNvSpPr/>
            <p:nvPr/>
          </p:nvSpPr>
          <p:spPr>
            <a:xfrm>
              <a:off x="5611091" y="1260764"/>
              <a:ext cx="1122218" cy="4294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5871580" y="1163781"/>
              <a:ext cx="19171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dirty="0" smtClean="0"/>
                <a:t>Average size of Si-</a:t>
              </a:r>
              <a:r>
                <a:rPr lang="en-US" altLang="ja-JP" dirty="0" err="1" smtClean="0"/>
                <a:t>nc</a:t>
              </a:r>
              <a:r>
                <a:rPr lang="en-US" altLang="ja-JP" dirty="0" smtClean="0"/>
                <a:t> </a:t>
              </a:r>
            </a:p>
            <a:p>
              <a:pPr algn="ctr"/>
              <a:r>
                <a:rPr lang="en-US" altLang="ja-JP" dirty="0" smtClean="0"/>
                <a:t>(calculated from T)</a:t>
              </a:r>
              <a:endParaRPr kumimoji="1" lang="ja-JP" altLang="en-US" dirty="0"/>
            </a:p>
          </p:txBody>
        </p:sp>
        <p:cxnSp>
          <p:nvCxnSpPr>
            <p:cNvPr id="13" name="直線コネクタ 12"/>
            <p:cNvCxnSpPr/>
            <p:nvPr/>
          </p:nvCxnSpPr>
          <p:spPr>
            <a:xfrm>
              <a:off x="7705645" y="1442315"/>
              <a:ext cx="163737" cy="6783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テキスト ボックス 13"/>
          <p:cNvSpPr txBox="1"/>
          <p:nvPr/>
        </p:nvSpPr>
        <p:spPr>
          <a:xfrm>
            <a:off x="416502" y="4534332"/>
            <a:ext cx="4087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800" u="sng" dirty="0" smtClean="0"/>
              <a:t>HRTEM image of Si-</a:t>
            </a:r>
            <a:r>
              <a:rPr kumimoji="1" lang="en-US" altLang="ja-JP" sz="1800" u="sng" dirty="0" err="1" smtClean="0"/>
              <a:t>ncs</a:t>
            </a:r>
            <a:r>
              <a:rPr kumimoji="1" lang="en-US" altLang="ja-JP" sz="1800" u="sng" dirty="0" smtClean="0"/>
              <a:t> embedded in SiO</a:t>
            </a:r>
            <a:r>
              <a:rPr kumimoji="1" lang="en-US" altLang="ja-JP" sz="1400" u="sng" dirty="0" smtClean="0"/>
              <a:t>2</a:t>
            </a:r>
            <a:endParaRPr kumimoji="1" lang="ja-JP" altLang="en-US" sz="1400" u="sng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5551595" y="4982008"/>
            <a:ext cx="3193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800" u="sng" dirty="0" smtClean="0"/>
              <a:t>Size dependent PL spectra from Si-</a:t>
            </a:r>
            <a:r>
              <a:rPr kumimoji="1" lang="en-US" altLang="ja-JP" sz="1800" u="sng" dirty="0" err="1" smtClean="0"/>
              <a:t>ncs</a:t>
            </a:r>
            <a:r>
              <a:rPr kumimoji="1" lang="en-US" altLang="ja-JP" sz="1800" u="sng" dirty="0" smtClean="0"/>
              <a:t> embedded in SiO</a:t>
            </a:r>
            <a:r>
              <a:rPr kumimoji="1" lang="en-US" altLang="ja-JP" sz="1400" u="sng" dirty="0" smtClean="0"/>
              <a:t>2</a:t>
            </a:r>
            <a:endParaRPr kumimoji="1" lang="ja-JP" altLang="en-US" sz="1400" u="sng" dirty="0"/>
          </a:p>
        </p:txBody>
      </p:sp>
    </p:spTree>
    <p:extLst>
      <p:ext uri="{BB962C8B-B14F-4D97-AF65-F5344CB8AC3E}">
        <p14:creationId xmlns:p14="http://schemas.microsoft.com/office/powerpoint/2010/main" val="183781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0" y="485646"/>
            <a:ext cx="4860821" cy="5706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buClr>
                <a:srgbClr val="0000FF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ja-JP" sz="2000" dirty="0"/>
              <a:t> </a:t>
            </a:r>
            <a:r>
              <a:rPr lang="en-US" altLang="ja-JP" sz="2000" dirty="0" smtClean="0"/>
              <a:t>An </a:t>
            </a:r>
            <a:r>
              <a:rPr lang="en-US" altLang="ja-JP" sz="2000" dirty="0"/>
              <a:t>Si:SiO</a:t>
            </a:r>
            <a:r>
              <a:rPr lang="en-US" altLang="ja-JP" sz="2000" baseline="-25000" dirty="0"/>
              <a:t>2</a:t>
            </a:r>
            <a:r>
              <a:rPr lang="en-US" altLang="ja-JP" sz="2000" dirty="0"/>
              <a:t> </a:t>
            </a:r>
            <a:r>
              <a:rPr lang="en-US" altLang="ja-JP" sz="2000" dirty="0" smtClean="0"/>
              <a:t>co-sputtered film </a:t>
            </a:r>
            <a:r>
              <a:rPr lang="en-US" altLang="ja-JP" sz="2000" dirty="0"/>
              <a:t>was deposited on a fused SiO</a:t>
            </a:r>
            <a:r>
              <a:rPr lang="en-US" altLang="ja-JP" sz="2000" baseline="-25000" dirty="0"/>
              <a:t>2</a:t>
            </a:r>
            <a:r>
              <a:rPr lang="en-US" altLang="ja-JP" sz="2000" dirty="0"/>
              <a:t> </a:t>
            </a:r>
            <a:r>
              <a:rPr lang="en-US" altLang="ja-JP" sz="2000" dirty="0" smtClean="0"/>
              <a:t>substrate </a:t>
            </a:r>
            <a:r>
              <a:rPr lang="en-US" altLang="ja-JP" sz="2000" dirty="0"/>
              <a:t>by using </a:t>
            </a:r>
            <a:r>
              <a:rPr lang="en-US" altLang="ja-JP" sz="2000" b="1" dirty="0" smtClean="0">
                <a:solidFill>
                  <a:srgbClr val="FF0000"/>
                </a:solidFill>
              </a:rPr>
              <a:t>radio-frequency (R</a:t>
            </a:r>
            <a:r>
              <a:rPr lang="en-US" altLang="ja-JP" sz="2000" b="1" dirty="0">
                <a:solidFill>
                  <a:srgbClr val="FF0000"/>
                </a:solidFill>
              </a:rPr>
              <a:t>F</a:t>
            </a:r>
            <a:r>
              <a:rPr lang="en-US" altLang="ja-JP" sz="2000" b="1" dirty="0" smtClean="0">
                <a:solidFill>
                  <a:srgbClr val="FF0000"/>
                </a:solidFill>
              </a:rPr>
              <a:t>) </a:t>
            </a:r>
            <a:r>
              <a:rPr lang="en-US" altLang="ja-JP" sz="2000" b="1" dirty="0">
                <a:solidFill>
                  <a:srgbClr val="FF0000"/>
                </a:solidFill>
              </a:rPr>
              <a:t>magnetron s</a:t>
            </a:r>
            <a:r>
              <a:rPr lang="en-US" altLang="ja-JP" sz="2000" b="1" dirty="0" smtClean="0">
                <a:solidFill>
                  <a:srgbClr val="FF0000"/>
                </a:solidFill>
              </a:rPr>
              <a:t>puttering </a:t>
            </a:r>
            <a:r>
              <a:rPr lang="en-US" altLang="ja-JP" sz="2000" dirty="0" smtClean="0"/>
              <a:t>method.</a:t>
            </a:r>
          </a:p>
          <a:p>
            <a:pPr algn="just">
              <a:lnSpc>
                <a:spcPct val="120000"/>
              </a:lnSpc>
              <a:buClr>
                <a:srgbClr val="0000FF"/>
              </a:buClr>
              <a:buSzPct val="75000"/>
            </a:pPr>
            <a:endParaRPr lang="en-US" altLang="ja-JP" sz="800" dirty="0"/>
          </a:p>
          <a:p>
            <a:pPr algn="just">
              <a:lnSpc>
                <a:spcPct val="120000"/>
              </a:lnSpc>
              <a:buClr>
                <a:srgbClr val="0000FF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ja-JP" sz="2000" dirty="0"/>
              <a:t> We used </a:t>
            </a:r>
            <a:r>
              <a:rPr lang="en-US" altLang="ja-JP" sz="2000" dirty="0" smtClean="0"/>
              <a:t>an </a:t>
            </a:r>
            <a:r>
              <a:rPr lang="en-US" altLang="ja-JP" sz="2000" b="1" dirty="0">
                <a:solidFill>
                  <a:srgbClr val="FF0000"/>
                </a:solidFill>
              </a:rPr>
              <a:t>SiO</a:t>
            </a:r>
            <a:r>
              <a:rPr lang="en-US" altLang="ja-JP" sz="2000" b="1" baseline="-25000" dirty="0">
                <a:solidFill>
                  <a:srgbClr val="FF0000"/>
                </a:solidFill>
              </a:rPr>
              <a:t>2</a:t>
            </a:r>
            <a:r>
              <a:rPr lang="en-US" altLang="ja-JP" sz="2000" b="1" dirty="0">
                <a:solidFill>
                  <a:srgbClr val="FF0000"/>
                </a:solidFill>
              </a:rPr>
              <a:t> plate </a:t>
            </a:r>
            <a:r>
              <a:rPr lang="en-US" altLang="ja-JP" sz="2000" dirty="0"/>
              <a:t>(65 </a:t>
            </a:r>
            <a:r>
              <a:rPr lang="en-US" altLang="ja-JP" sz="2000" dirty="0" err="1"/>
              <a:t>mm</a:t>
            </a:r>
            <a:r>
              <a:rPr lang="en-US" altLang="ja-JP" sz="2000" baseline="30000" dirty="0" err="1">
                <a:latin typeface="Symbol" panose="05050102010706020507" pitchFamily="18" charset="2"/>
              </a:rPr>
              <a:t>f</a:t>
            </a:r>
            <a:r>
              <a:rPr lang="en-US" altLang="ja-JP" sz="2000" dirty="0"/>
              <a:t>) </a:t>
            </a:r>
            <a:r>
              <a:rPr lang="en-US" altLang="ja-JP" sz="2000" b="1" dirty="0">
                <a:solidFill>
                  <a:srgbClr val="FF0000"/>
                </a:solidFill>
              </a:rPr>
              <a:t>on which four Si </a:t>
            </a:r>
            <a:r>
              <a:rPr lang="en-US" altLang="ja-JP" sz="2000" b="1" dirty="0" smtClean="0">
                <a:solidFill>
                  <a:srgbClr val="FF0000"/>
                </a:solidFill>
              </a:rPr>
              <a:t>pellets </a:t>
            </a:r>
            <a:r>
              <a:rPr lang="en-US" altLang="ja-JP" sz="2000" dirty="0"/>
              <a:t>(20 </a:t>
            </a:r>
            <a:r>
              <a:rPr lang="en-US" altLang="ja-JP" sz="2000" dirty="0" err="1"/>
              <a:t>mm</a:t>
            </a:r>
            <a:r>
              <a:rPr lang="en-US" altLang="ja-JP" sz="2000" baseline="30000" dirty="0" err="1">
                <a:latin typeface="Symbol" panose="05050102010706020507" pitchFamily="18" charset="2"/>
              </a:rPr>
              <a:t>f</a:t>
            </a:r>
            <a:r>
              <a:rPr lang="en-US" altLang="ja-JP" sz="2000" dirty="0"/>
              <a:t>) </a:t>
            </a:r>
            <a:r>
              <a:rPr lang="en-US" altLang="ja-JP" sz="2000" b="1" dirty="0">
                <a:solidFill>
                  <a:srgbClr val="FF0000"/>
                </a:solidFill>
              </a:rPr>
              <a:t>were placed </a:t>
            </a:r>
            <a:r>
              <a:rPr lang="en-US" altLang="ja-JP" sz="2000" b="1" dirty="0" smtClean="0">
                <a:solidFill>
                  <a:srgbClr val="FF0000"/>
                </a:solidFill>
              </a:rPr>
              <a:t>as </a:t>
            </a:r>
            <a:r>
              <a:rPr lang="en-US" altLang="ja-JP" sz="2000" b="1" dirty="0">
                <a:solidFill>
                  <a:srgbClr val="FF0000"/>
                </a:solidFill>
              </a:rPr>
              <a:t>a co-sputtering target</a:t>
            </a:r>
            <a:r>
              <a:rPr lang="en-US" altLang="ja-JP" sz="2000" dirty="0" smtClean="0"/>
              <a:t>.</a:t>
            </a:r>
          </a:p>
          <a:p>
            <a:pPr algn="just">
              <a:lnSpc>
                <a:spcPct val="120000"/>
              </a:lnSpc>
              <a:buClr>
                <a:srgbClr val="0000FF"/>
              </a:buClr>
              <a:buSzPct val="75000"/>
            </a:pPr>
            <a:endParaRPr lang="en-US" altLang="ja-JP" sz="800" dirty="0"/>
          </a:p>
          <a:p>
            <a:pPr algn="just">
              <a:lnSpc>
                <a:spcPct val="120000"/>
              </a:lnSpc>
              <a:buClr>
                <a:srgbClr val="0000FF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ja-JP" sz="2000" dirty="0"/>
              <a:t> Sputtering conditions: </a:t>
            </a:r>
          </a:p>
          <a:p>
            <a:pPr algn="just">
              <a:lnSpc>
                <a:spcPct val="120000"/>
              </a:lnSpc>
            </a:pPr>
            <a:r>
              <a:rPr lang="en-US" altLang="ja-JP" sz="2000" dirty="0"/>
              <a:t>      -  </a:t>
            </a:r>
            <a:r>
              <a:rPr lang="en-US" altLang="ja-JP" sz="2000" b="1" dirty="0">
                <a:solidFill>
                  <a:srgbClr val="0000FF"/>
                </a:solidFill>
              </a:rPr>
              <a:t>Base pressure: 2.7 ×10</a:t>
            </a:r>
            <a:r>
              <a:rPr lang="en-US" altLang="ja-JP" sz="2000" b="1" baseline="30000" dirty="0">
                <a:solidFill>
                  <a:srgbClr val="0000FF"/>
                </a:solidFill>
              </a:rPr>
              <a:t>-4</a:t>
            </a:r>
            <a:r>
              <a:rPr lang="en-US" altLang="ja-JP" sz="2000" b="1" dirty="0">
                <a:solidFill>
                  <a:srgbClr val="0000FF"/>
                </a:solidFill>
              </a:rPr>
              <a:t> Pa</a:t>
            </a:r>
            <a:r>
              <a:rPr lang="en-US" altLang="ja-JP" sz="2000" dirty="0"/>
              <a:t> </a:t>
            </a:r>
          </a:p>
          <a:p>
            <a:pPr algn="just">
              <a:lnSpc>
                <a:spcPct val="120000"/>
              </a:lnSpc>
            </a:pPr>
            <a:r>
              <a:rPr lang="en-US" altLang="ja-JP" sz="2000" dirty="0"/>
              <a:t>      -  </a:t>
            </a:r>
            <a:r>
              <a:rPr lang="en-US" altLang="ja-JP" sz="2000" b="1" dirty="0" err="1">
                <a:solidFill>
                  <a:srgbClr val="0000FF"/>
                </a:solidFill>
              </a:rPr>
              <a:t>Ar</a:t>
            </a:r>
            <a:r>
              <a:rPr lang="en-US" altLang="ja-JP" sz="2000" b="1" dirty="0">
                <a:solidFill>
                  <a:srgbClr val="0000FF"/>
                </a:solidFill>
              </a:rPr>
              <a:t> pressure: 1.3 Pa</a:t>
            </a:r>
          </a:p>
          <a:p>
            <a:pPr algn="just">
              <a:lnSpc>
                <a:spcPct val="120000"/>
              </a:lnSpc>
            </a:pPr>
            <a:r>
              <a:rPr lang="en-US" altLang="ja-JP" sz="2000" dirty="0"/>
              <a:t>      -  </a:t>
            </a:r>
            <a:r>
              <a:rPr lang="en-US" altLang="ja-JP" sz="2000" b="1" dirty="0" smtClean="0">
                <a:solidFill>
                  <a:srgbClr val="0000FF"/>
                </a:solidFill>
              </a:rPr>
              <a:t>RF power</a:t>
            </a:r>
            <a:r>
              <a:rPr lang="en-US" altLang="ja-JP" sz="2000" b="1" dirty="0">
                <a:solidFill>
                  <a:srgbClr val="0000FF"/>
                </a:solidFill>
              </a:rPr>
              <a:t>: 200 W</a:t>
            </a:r>
          </a:p>
          <a:p>
            <a:pPr algn="just">
              <a:lnSpc>
                <a:spcPct val="120000"/>
              </a:lnSpc>
            </a:pPr>
            <a:r>
              <a:rPr lang="en-US" altLang="ja-JP" sz="2000" dirty="0"/>
              <a:t>      -  </a:t>
            </a:r>
            <a:r>
              <a:rPr lang="en-US" altLang="ja-JP" sz="2000" b="1" dirty="0">
                <a:solidFill>
                  <a:srgbClr val="0000FF"/>
                </a:solidFill>
              </a:rPr>
              <a:t>Unheated </a:t>
            </a:r>
            <a:r>
              <a:rPr lang="en-US" altLang="ja-JP" sz="2000" b="1" dirty="0" smtClean="0">
                <a:solidFill>
                  <a:srgbClr val="0000FF"/>
                </a:solidFill>
              </a:rPr>
              <a:t>substrate</a:t>
            </a:r>
          </a:p>
          <a:p>
            <a:pPr algn="just">
              <a:lnSpc>
                <a:spcPct val="120000"/>
              </a:lnSpc>
            </a:pPr>
            <a:endParaRPr lang="en-US" altLang="ja-JP" sz="800" dirty="0" smtClean="0"/>
          </a:p>
          <a:p>
            <a:pPr algn="just">
              <a:lnSpc>
                <a:spcPct val="120000"/>
              </a:lnSpc>
              <a:buClr>
                <a:srgbClr val="0000FF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ja-JP" sz="2000" dirty="0" smtClean="0"/>
              <a:t> The film </a:t>
            </a:r>
            <a:r>
              <a:rPr lang="en-US" altLang="ja-JP" sz="2000" dirty="0"/>
              <a:t>was </a:t>
            </a:r>
            <a:r>
              <a:rPr lang="en-US" altLang="ja-JP" sz="2000" b="1" dirty="0">
                <a:solidFill>
                  <a:srgbClr val="0000FF"/>
                </a:solidFill>
              </a:rPr>
              <a:t>annealed in ambient air for 20 min at 1000</a:t>
            </a:r>
            <a:r>
              <a:rPr lang="en-US" altLang="ja-JP" sz="2000" b="1" baseline="30000" dirty="0">
                <a:solidFill>
                  <a:srgbClr val="0000FF"/>
                </a:solidFill>
              </a:rPr>
              <a:t>o</a:t>
            </a:r>
            <a:r>
              <a:rPr lang="en-US" altLang="ja-JP" sz="2000" b="1" dirty="0">
                <a:solidFill>
                  <a:srgbClr val="0000FF"/>
                </a:solidFill>
              </a:rPr>
              <a:t>C </a:t>
            </a:r>
            <a:r>
              <a:rPr lang="en-US" altLang="ja-JP" sz="2000" dirty="0" smtClean="0"/>
              <a:t>using an electric furnace.</a:t>
            </a:r>
            <a:endParaRPr lang="en-US" altLang="ja-JP" sz="2000" dirty="0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457200"/>
          </a:xfrm>
          <a:solidFill>
            <a:srgbClr val="CCFFFF"/>
          </a:solidFill>
        </p:spPr>
        <p:txBody>
          <a:bodyPr/>
          <a:lstStyle/>
          <a:p>
            <a:r>
              <a:rPr lang="en-US" altLang="ja-JP" sz="28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Preparation of a Si:SiO</a:t>
            </a:r>
            <a:r>
              <a:rPr lang="en-US" altLang="ja-JP" sz="2800" b="1" baseline="-25000" dirty="0" smtClean="0">
                <a:solidFill>
                  <a:srgbClr val="0000FF"/>
                </a:solidFill>
                <a:latin typeface="Calibri" panose="020F0502020204030204" pitchFamily="34" charset="0"/>
              </a:rPr>
              <a:t>2</a:t>
            </a:r>
            <a:r>
              <a:rPr lang="en-US" altLang="ja-JP" sz="28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 co-sputtered thin film</a:t>
            </a:r>
            <a:endParaRPr lang="en-US" altLang="ja-JP" sz="2800" b="1" dirty="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8785225" y="33338"/>
            <a:ext cx="3016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1800" dirty="0"/>
              <a:t>4</a:t>
            </a:r>
          </a:p>
        </p:txBody>
      </p:sp>
      <p:grpSp>
        <p:nvGrpSpPr>
          <p:cNvPr id="14355" name="Group 19"/>
          <p:cNvGrpSpPr>
            <a:grpSpLocks/>
          </p:cNvGrpSpPr>
          <p:nvPr/>
        </p:nvGrpSpPr>
        <p:grpSpPr bwMode="auto">
          <a:xfrm>
            <a:off x="5480050" y="607726"/>
            <a:ext cx="3663950" cy="2087563"/>
            <a:chOff x="3126" y="1649"/>
            <a:chExt cx="2308" cy="1315"/>
          </a:xfrm>
        </p:grpSpPr>
        <p:grpSp>
          <p:nvGrpSpPr>
            <p:cNvPr id="14351" name="Group 15"/>
            <p:cNvGrpSpPr>
              <a:grpSpLocks/>
            </p:cNvGrpSpPr>
            <p:nvPr/>
          </p:nvGrpSpPr>
          <p:grpSpPr bwMode="auto">
            <a:xfrm>
              <a:off x="3126" y="1649"/>
              <a:ext cx="1315" cy="1315"/>
              <a:chOff x="3696" y="1661"/>
              <a:chExt cx="1315" cy="1315"/>
            </a:xfrm>
          </p:grpSpPr>
          <p:sp>
            <p:nvSpPr>
              <p:cNvPr id="14343" name="Oval 7"/>
              <p:cNvSpPr>
                <a:spLocks noChangeArrowheads="1"/>
              </p:cNvSpPr>
              <p:nvPr/>
            </p:nvSpPr>
            <p:spPr bwMode="auto">
              <a:xfrm>
                <a:off x="3696" y="1661"/>
                <a:ext cx="1315" cy="1315"/>
              </a:xfrm>
              <a:prstGeom prst="ellipse">
                <a:avLst/>
              </a:prstGeom>
              <a:solidFill>
                <a:srgbClr val="CCE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ja-JP" altLang="en-US"/>
              </a:p>
            </p:txBody>
          </p:sp>
          <p:sp>
            <p:nvSpPr>
              <p:cNvPr id="14344" name="Oval 8"/>
              <p:cNvSpPr>
                <a:spLocks noChangeArrowheads="1"/>
              </p:cNvSpPr>
              <p:nvPr/>
            </p:nvSpPr>
            <p:spPr bwMode="auto">
              <a:xfrm>
                <a:off x="4180" y="1798"/>
                <a:ext cx="363" cy="363"/>
              </a:xfrm>
              <a:prstGeom prst="ellipse">
                <a:avLst/>
              </a:prstGeom>
              <a:solidFill>
                <a:srgbClr val="5F5F5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ja-JP" altLang="en-US"/>
              </a:p>
            </p:txBody>
          </p:sp>
          <p:sp>
            <p:nvSpPr>
              <p:cNvPr id="14345" name="Oval 9"/>
              <p:cNvSpPr>
                <a:spLocks noChangeArrowheads="1"/>
              </p:cNvSpPr>
              <p:nvPr/>
            </p:nvSpPr>
            <p:spPr bwMode="auto">
              <a:xfrm>
                <a:off x="4190" y="2474"/>
                <a:ext cx="363" cy="363"/>
              </a:xfrm>
              <a:prstGeom prst="ellipse">
                <a:avLst/>
              </a:prstGeom>
              <a:solidFill>
                <a:srgbClr val="5F5F5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ja-JP" altLang="en-US"/>
              </a:p>
            </p:txBody>
          </p:sp>
          <p:sp>
            <p:nvSpPr>
              <p:cNvPr id="14347" name="Oval 11"/>
              <p:cNvSpPr>
                <a:spLocks noChangeArrowheads="1"/>
              </p:cNvSpPr>
              <p:nvPr/>
            </p:nvSpPr>
            <p:spPr bwMode="auto">
              <a:xfrm>
                <a:off x="4514" y="2144"/>
                <a:ext cx="363" cy="363"/>
              </a:xfrm>
              <a:prstGeom prst="ellipse">
                <a:avLst/>
              </a:prstGeom>
              <a:solidFill>
                <a:srgbClr val="5F5F5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ja-JP" altLang="en-US"/>
              </a:p>
            </p:txBody>
          </p:sp>
          <p:sp>
            <p:nvSpPr>
              <p:cNvPr id="14348" name="Oval 12"/>
              <p:cNvSpPr>
                <a:spLocks noChangeArrowheads="1"/>
              </p:cNvSpPr>
              <p:nvPr/>
            </p:nvSpPr>
            <p:spPr bwMode="auto">
              <a:xfrm>
                <a:off x="3840" y="2148"/>
                <a:ext cx="363" cy="363"/>
              </a:xfrm>
              <a:prstGeom prst="ellipse">
                <a:avLst/>
              </a:prstGeom>
              <a:solidFill>
                <a:srgbClr val="5F5F5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14349" name="Text Box 13"/>
            <p:cNvSpPr txBox="1">
              <a:spLocks noChangeArrowheads="1"/>
            </p:cNvSpPr>
            <p:nvPr/>
          </p:nvSpPr>
          <p:spPr bwMode="auto">
            <a:xfrm>
              <a:off x="4508" y="1681"/>
              <a:ext cx="89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indent="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r>
                <a:rPr lang="en-US" altLang="ja-JP" sz="2000">
                  <a:latin typeface="Calibri" panose="020F0502020204030204" pitchFamily="34" charset="0"/>
                </a:rPr>
                <a:t>SiO</a:t>
              </a:r>
              <a:r>
                <a:rPr lang="en-US" altLang="ja-JP" sz="2000" baseline="-25000">
                  <a:latin typeface="Calibri" panose="020F0502020204030204" pitchFamily="34" charset="0"/>
                </a:rPr>
                <a:t>2</a:t>
              </a:r>
              <a:r>
                <a:rPr lang="en-US" altLang="ja-JP" sz="2000">
                  <a:latin typeface="Calibri" panose="020F0502020204030204" pitchFamily="34" charset="0"/>
                </a:rPr>
                <a:t> plate</a:t>
              </a:r>
            </a:p>
            <a:p>
              <a:r>
                <a:rPr lang="en-US" altLang="ja-JP" sz="2000">
                  <a:latin typeface="Calibri" panose="020F0502020204030204" pitchFamily="34" charset="0"/>
                </a:rPr>
                <a:t>(65 mm</a:t>
              </a:r>
              <a:r>
                <a:rPr lang="en-US" altLang="ja-JP" sz="2000" baseline="30000">
                  <a:latin typeface="Symbol" panose="05050102010706020507" pitchFamily="18" charset="2"/>
                </a:rPr>
                <a:t>f</a:t>
              </a:r>
              <a:r>
                <a:rPr lang="en-US" altLang="ja-JP" sz="2000">
                  <a:latin typeface="Calibri" panose="020F0502020204030204" pitchFamily="34" charset="0"/>
                </a:rPr>
                <a:t>)</a:t>
              </a:r>
            </a:p>
          </p:txBody>
        </p:sp>
        <p:sp>
          <p:nvSpPr>
            <p:cNvPr id="14350" name="Text Box 14"/>
            <p:cNvSpPr txBox="1">
              <a:spLocks noChangeArrowheads="1"/>
            </p:cNvSpPr>
            <p:nvPr/>
          </p:nvSpPr>
          <p:spPr bwMode="auto">
            <a:xfrm>
              <a:off x="4568" y="2389"/>
              <a:ext cx="86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indent="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r>
                <a:rPr lang="en-US" altLang="ja-JP" sz="2000">
                  <a:latin typeface="Calibri" panose="020F0502020204030204" pitchFamily="34" charset="0"/>
                </a:rPr>
                <a:t>Si tablet</a:t>
              </a:r>
            </a:p>
            <a:p>
              <a:r>
                <a:rPr lang="en-US" altLang="ja-JP" sz="2000">
                  <a:latin typeface="Calibri" panose="020F0502020204030204" pitchFamily="34" charset="0"/>
                </a:rPr>
                <a:t>(20 mm</a:t>
              </a:r>
              <a:r>
                <a:rPr lang="en-US" altLang="ja-JP" sz="2000" baseline="30000">
                  <a:latin typeface="Symbol" panose="05050102010706020507" pitchFamily="18" charset="2"/>
                </a:rPr>
                <a:t>f</a:t>
              </a:r>
              <a:r>
                <a:rPr lang="en-US" altLang="ja-JP" sz="2000">
                  <a:latin typeface="Calibri" panose="020F0502020204030204" pitchFamily="34" charset="0"/>
                </a:rPr>
                <a:t>)</a:t>
              </a:r>
            </a:p>
          </p:txBody>
        </p:sp>
        <p:sp>
          <p:nvSpPr>
            <p:cNvPr id="14352" name="Line 16"/>
            <p:cNvSpPr>
              <a:spLocks noChangeShapeType="1"/>
            </p:cNvSpPr>
            <p:nvPr/>
          </p:nvSpPr>
          <p:spPr bwMode="auto">
            <a:xfrm flipH="1">
              <a:off x="4272" y="1902"/>
              <a:ext cx="348" cy="1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ja-JP" altLang="en-US"/>
            </a:p>
          </p:txBody>
        </p:sp>
        <p:sp>
          <p:nvSpPr>
            <p:cNvPr id="14353" name="Line 17"/>
            <p:cNvSpPr>
              <a:spLocks noChangeShapeType="1"/>
            </p:cNvSpPr>
            <p:nvPr/>
          </p:nvSpPr>
          <p:spPr bwMode="auto">
            <a:xfrm flipH="1" flipV="1">
              <a:off x="4228" y="2326"/>
              <a:ext cx="486" cy="1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ja-JP" altLang="en-US"/>
            </a:p>
          </p:txBody>
        </p:sp>
        <p:sp>
          <p:nvSpPr>
            <p:cNvPr id="14354" name="Line 18"/>
            <p:cNvSpPr>
              <a:spLocks noChangeShapeType="1"/>
            </p:cNvSpPr>
            <p:nvPr/>
          </p:nvSpPr>
          <p:spPr bwMode="auto">
            <a:xfrm flipH="1">
              <a:off x="3914" y="2582"/>
              <a:ext cx="786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ja-JP" altLang="en-US"/>
            </a:p>
          </p:txBody>
        </p:sp>
      </p:grpSp>
      <p:sp>
        <p:nvSpPr>
          <p:cNvPr id="14356" name="Text Box 20"/>
          <p:cNvSpPr txBox="1">
            <a:spLocks noChangeArrowheads="1"/>
          </p:cNvSpPr>
          <p:nvPr/>
        </p:nvSpPr>
        <p:spPr bwMode="auto">
          <a:xfrm>
            <a:off x="5125855" y="2865489"/>
            <a:ext cx="387527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ja-JP" sz="1800" b="1" u="sng" dirty="0"/>
              <a:t>Schematic </a:t>
            </a:r>
            <a:r>
              <a:rPr lang="en-US" altLang="ja-JP" sz="1800" b="1" u="sng" dirty="0" smtClean="0"/>
              <a:t>of </a:t>
            </a:r>
            <a:r>
              <a:rPr lang="en-US" altLang="ja-JP" sz="1800" b="1" u="sng" dirty="0"/>
              <a:t>the co-sputtering target (top view) </a:t>
            </a: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3"/>
          <a:srcRect l="2080" r="3401"/>
          <a:stretch/>
        </p:blipFill>
        <p:spPr>
          <a:xfrm>
            <a:off x="4840244" y="3627618"/>
            <a:ext cx="4318746" cy="3230381"/>
          </a:xfrm>
          <a:prstGeom prst="rect">
            <a:avLst/>
          </a:prstGeom>
        </p:spPr>
      </p:pic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0" y="6273225"/>
            <a:ext cx="496767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61950" indent="-276225">
              <a:tabLst>
                <a:tab pos="3619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1084263" indent="-457200">
              <a:tabLst>
                <a:tab pos="3619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720850" indent="-457200">
              <a:tabLst>
                <a:tab pos="3619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2357438" indent="-457200">
              <a:tabLst>
                <a:tab pos="3619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994025" indent="-457200">
              <a:tabLst>
                <a:tab pos="3619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3451225" indent="-457200" fontAlgn="base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3908425" indent="-457200" fontAlgn="base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4365625" indent="-457200" fontAlgn="base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4822825" indent="-457200" fontAlgn="base">
              <a:spcBef>
                <a:spcPct val="0"/>
              </a:spcBef>
              <a:spcAft>
                <a:spcPct val="0"/>
              </a:spcAft>
              <a:tabLst>
                <a:tab pos="361950" algn="l"/>
              </a:tabLs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85725" indent="0"/>
            <a:r>
              <a:rPr lang="da-DK" altLang="ja-JP" sz="1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O</a:t>
            </a:r>
            <a:r>
              <a:rPr lang="da-DK" altLang="ja-JP" sz="160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  <a:r>
              <a:rPr lang="da-DK" altLang="ja-JP" sz="1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Hanaizumi et al., </a:t>
            </a:r>
            <a:r>
              <a:rPr lang="da-DK" altLang="ja-JP" sz="160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Appl</a:t>
            </a:r>
            <a:r>
              <a:rPr lang="da-DK" altLang="ja-JP" sz="1600" i="1" dirty="0">
                <a:solidFill>
                  <a:srgbClr val="000000"/>
                </a:solidFill>
                <a:latin typeface="Calibri" panose="020F0502020204030204" pitchFamily="34" charset="0"/>
              </a:rPr>
              <a:t>. Phys. Lett</a:t>
            </a:r>
            <a:r>
              <a:rPr lang="da-DK" altLang="ja-JP" sz="160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  <a:r>
              <a:rPr lang="da-DK" altLang="ja-JP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82</a:t>
            </a:r>
            <a:r>
              <a:rPr lang="da-DK" altLang="ja-JP" sz="1600" dirty="0">
                <a:solidFill>
                  <a:srgbClr val="000000"/>
                </a:solidFill>
                <a:latin typeface="Calibri" panose="020F0502020204030204" pitchFamily="34" charset="0"/>
              </a:rPr>
              <a:t> (2003) 538.</a:t>
            </a:r>
          </a:p>
          <a:p>
            <a:pPr marL="85725" indent="0"/>
            <a:r>
              <a:rPr lang="da-DK" altLang="ja-JP" sz="1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O</a:t>
            </a:r>
            <a:r>
              <a:rPr lang="da-DK" altLang="ja-JP" sz="160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  <a:r>
              <a:rPr lang="da-DK" altLang="ja-JP" sz="1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Hanaizumi et al., </a:t>
            </a:r>
            <a:r>
              <a:rPr lang="da-DK" altLang="ja-JP" sz="160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Jpn</a:t>
            </a:r>
            <a:r>
              <a:rPr lang="da-DK" altLang="ja-JP" sz="1600" i="1" dirty="0">
                <a:solidFill>
                  <a:srgbClr val="000000"/>
                </a:solidFill>
                <a:latin typeface="Calibri" panose="020F0502020204030204" pitchFamily="34" charset="0"/>
              </a:rPr>
              <a:t>. J. Appl. Phys</a:t>
            </a:r>
            <a:r>
              <a:rPr lang="da-DK" altLang="ja-JP" sz="160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  <a:r>
              <a:rPr lang="da-DK" altLang="ja-JP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41</a:t>
            </a:r>
            <a:r>
              <a:rPr lang="da-DK" altLang="ja-JP" sz="1600" dirty="0">
                <a:solidFill>
                  <a:srgbClr val="000000"/>
                </a:solidFill>
                <a:latin typeface="Calibri" panose="020F0502020204030204" pitchFamily="34" charset="0"/>
              </a:rPr>
              <a:t> (2002) L1084</a:t>
            </a:r>
            <a:r>
              <a:rPr lang="da-DK" altLang="ja-JP" sz="16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  <a:endParaRPr lang="da-DK" altLang="ja-JP" sz="16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454025"/>
          </a:xfrm>
          <a:solidFill>
            <a:srgbClr val="CCFFFF"/>
          </a:solidFill>
          <a:ln/>
        </p:spPr>
        <p:txBody>
          <a:bodyPr/>
          <a:lstStyle/>
          <a:p>
            <a:r>
              <a:rPr lang="en-US" altLang="ja-JP" sz="2800" b="1" dirty="0">
                <a:solidFill>
                  <a:srgbClr val="0000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Measurement of photoluminescence (PL) spectra</a:t>
            </a:r>
            <a:endParaRPr lang="en-US" altLang="ja-JP" sz="2800" b="1" dirty="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sp>
        <p:nvSpPr>
          <p:cNvPr id="45085" name="Text Box 29"/>
          <p:cNvSpPr txBox="1">
            <a:spLocks noChangeArrowheads="1"/>
          </p:cNvSpPr>
          <p:nvPr/>
        </p:nvSpPr>
        <p:spPr bwMode="auto">
          <a:xfrm>
            <a:off x="288925" y="5659438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ja-JP" altLang="ja-JP" sz="2400">
              <a:latin typeface="Times New Roman" panose="02020603050405020304" pitchFamily="18" charset="0"/>
            </a:endParaRPr>
          </a:p>
        </p:txBody>
      </p:sp>
      <p:sp>
        <p:nvSpPr>
          <p:cNvPr id="45086" name="Text Box 30"/>
          <p:cNvSpPr txBox="1">
            <a:spLocks noChangeArrowheads="1"/>
          </p:cNvSpPr>
          <p:nvPr/>
        </p:nvSpPr>
        <p:spPr bwMode="auto">
          <a:xfrm>
            <a:off x="563563" y="5499100"/>
            <a:ext cx="8266112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80975" indent="-180975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buClr>
                <a:srgbClr val="0000FF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ja-JP" sz="2000" dirty="0">
                <a:latin typeface="Calibri" panose="020F0502020204030204" pitchFamily="34" charset="0"/>
                <a:ea typeface="ＭＳ 明朝" panose="02020609040205080304" pitchFamily="17" charset="-128"/>
              </a:rPr>
              <a:t> Photoluminescence (PL) spectra were measured </a:t>
            </a:r>
            <a:r>
              <a:rPr lang="en-US" altLang="ja-JP" sz="2000" b="1" dirty="0">
                <a:solidFill>
                  <a:srgbClr val="FF0000"/>
                </a:solidFill>
                <a:latin typeface="Calibri" panose="020F0502020204030204" pitchFamily="34" charset="0"/>
                <a:ea typeface="ＭＳ 明朝" panose="02020609040205080304" pitchFamily="17" charset="-128"/>
              </a:rPr>
              <a:t>at room temperature</a:t>
            </a:r>
            <a:r>
              <a:rPr lang="en-US" altLang="ja-JP" sz="2000" dirty="0">
                <a:latin typeface="Calibri" panose="020F0502020204030204" pitchFamily="34" charset="0"/>
                <a:ea typeface="ＭＳ 明朝" panose="02020609040205080304" pitchFamily="17" charset="-128"/>
              </a:rPr>
              <a:t>. </a:t>
            </a:r>
          </a:p>
          <a:p>
            <a:pPr>
              <a:buClr>
                <a:srgbClr val="0000FF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ja-JP" sz="2000" dirty="0">
                <a:latin typeface="Calibri" panose="020F0502020204030204" pitchFamily="34" charset="0"/>
                <a:ea typeface="ＭＳ 明朝" panose="02020609040205080304" pitchFamily="17" charset="-128"/>
              </a:rPr>
              <a:t> A monochromator, a photomultiplier, and a lock-in amplifier were used. </a:t>
            </a:r>
          </a:p>
          <a:p>
            <a:pPr>
              <a:buClr>
                <a:srgbClr val="0000FF"/>
              </a:buClr>
              <a:buSzPct val="75000"/>
              <a:buFont typeface="Wingdings" panose="05000000000000000000" pitchFamily="2" charset="2"/>
              <a:buChar char="u"/>
            </a:pPr>
            <a:r>
              <a:rPr lang="en-US" altLang="ja-JP" sz="2000" dirty="0">
                <a:latin typeface="Calibri" panose="020F0502020204030204" pitchFamily="34" charset="0"/>
                <a:ea typeface="ＭＳ 明朝" panose="02020609040205080304" pitchFamily="17" charset="-128"/>
              </a:rPr>
              <a:t> </a:t>
            </a:r>
            <a:r>
              <a:rPr lang="en-US" altLang="ja-JP" sz="2000" b="1" dirty="0">
                <a:solidFill>
                  <a:srgbClr val="0000FF"/>
                </a:solidFill>
                <a:latin typeface="Calibri" panose="020F0502020204030204" pitchFamily="34" charset="0"/>
                <a:ea typeface="ＭＳ 明朝" panose="02020609040205080304" pitchFamily="17" charset="-128"/>
              </a:rPr>
              <a:t>The intensities of PL spectra were calibrated by using a white-light spectrum measured with an optical spectrum analyzer</a:t>
            </a:r>
            <a:r>
              <a:rPr lang="en-US" altLang="ja-JP" sz="2000" dirty="0">
                <a:latin typeface="Calibri" panose="020F0502020204030204" pitchFamily="34" charset="0"/>
                <a:ea typeface="ＭＳ 明朝" panose="02020609040205080304" pitchFamily="17" charset="-128"/>
              </a:rPr>
              <a:t>. </a:t>
            </a:r>
          </a:p>
        </p:txBody>
      </p:sp>
      <p:sp>
        <p:nvSpPr>
          <p:cNvPr id="45087" name="Text Box 31"/>
          <p:cNvSpPr txBox="1">
            <a:spLocks noChangeArrowheads="1"/>
          </p:cNvSpPr>
          <p:nvPr/>
        </p:nvSpPr>
        <p:spPr bwMode="auto">
          <a:xfrm>
            <a:off x="3348038" y="476250"/>
            <a:ext cx="2741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2400" b="1" u="sng"/>
              <a:t>Experimental set-up</a:t>
            </a:r>
          </a:p>
        </p:txBody>
      </p:sp>
      <p:sp>
        <p:nvSpPr>
          <p:cNvPr id="45091" name="Text Box 35"/>
          <p:cNvSpPr txBox="1">
            <a:spLocks noChangeArrowheads="1"/>
          </p:cNvSpPr>
          <p:nvPr/>
        </p:nvSpPr>
        <p:spPr bwMode="auto">
          <a:xfrm>
            <a:off x="8842314" y="0"/>
            <a:ext cx="3016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1800" dirty="0"/>
              <a:t>5</a:t>
            </a:r>
          </a:p>
        </p:txBody>
      </p:sp>
      <p:grpSp>
        <p:nvGrpSpPr>
          <p:cNvPr id="45136" name="Group 80"/>
          <p:cNvGrpSpPr>
            <a:grpSpLocks/>
          </p:cNvGrpSpPr>
          <p:nvPr/>
        </p:nvGrpSpPr>
        <p:grpSpPr bwMode="auto">
          <a:xfrm>
            <a:off x="179388" y="908050"/>
            <a:ext cx="8450262" cy="4381500"/>
            <a:chOff x="113" y="572"/>
            <a:chExt cx="5323" cy="2760"/>
          </a:xfrm>
        </p:grpSpPr>
        <p:graphicFrame>
          <p:nvGraphicFramePr>
            <p:cNvPr id="45093" name="Object 37"/>
            <p:cNvGraphicFramePr>
              <a:graphicFrameLocks noChangeAspect="1"/>
            </p:cNvGraphicFramePr>
            <p:nvPr/>
          </p:nvGraphicFramePr>
          <p:xfrm>
            <a:off x="156" y="586"/>
            <a:ext cx="5280" cy="27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245" name="Micrografx Windows Draw 6.0 描画" r:id="rId4" imgW="5274360" imgH="2504880" progId="Draw.Document.6">
                    <p:embed/>
                  </p:oleObj>
                </mc:Choice>
                <mc:Fallback>
                  <p:oleObj name="Micrografx Windows Draw 6.0 描画" r:id="rId4" imgW="5274360" imgH="2504880" progId="Draw.Document.6">
                    <p:embed/>
                    <p:pic>
                      <p:nvPicPr>
                        <p:cNvPr id="0" name="Object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6" y="586"/>
                          <a:ext cx="5280" cy="27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094" name="Rectangle 38"/>
            <p:cNvSpPr>
              <a:spLocks noChangeArrowheads="1"/>
            </p:cNvSpPr>
            <p:nvPr/>
          </p:nvSpPr>
          <p:spPr bwMode="auto">
            <a:xfrm>
              <a:off x="2614" y="990"/>
              <a:ext cx="2162" cy="2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45095" name="Text Box 39"/>
            <p:cNvSpPr txBox="1">
              <a:spLocks noChangeArrowheads="1"/>
            </p:cNvSpPr>
            <p:nvPr/>
          </p:nvSpPr>
          <p:spPr bwMode="auto">
            <a:xfrm>
              <a:off x="2732" y="977"/>
              <a:ext cx="218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2400">
                  <a:solidFill>
                    <a:srgbClr val="0000FF"/>
                  </a:solidFill>
                  <a:latin typeface="Arial" panose="020B0604020202020204" pitchFamily="34" charset="0"/>
                </a:rPr>
                <a:t>He-Cd laser (</a:t>
              </a:r>
              <a:r>
                <a:rPr lang="en-US" altLang="ja-JP" sz="2400">
                  <a:solidFill>
                    <a:srgbClr val="0000FF"/>
                  </a:solidFill>
                  <a:latin typeface="Symbol" panose="05050102010706020507" pitchFamily="18" charset="2"/>
                </a:rPr>
                <a:t>l</a:t>
              </a:r>
              <a:r>
                <a:rPr lang="en-US" altLang="ja-JP" sz="2400">
                  <a:solidFill>
                    <a:srgbClr val="0000FF"/>
                  </a:solidFill>
                  <a:latin typeface="Arial" panose="020B0604020202020204" pitchFamily="34" charset="0"/>
                </a:rPr>
                <a:t>=325 nm)</a:t>
              </a:r>
            </a:p>
          </p:txBody>
        </p:sp>
        <p:sp>
          <p:nvSpPr>
            <p:cNvPr id="45096" name="Text Box 40"/>
            <p:cNvSpPr txBox="1">
              <a:spLocks noChangeArrowheads="1"/>
            </p:cNvSpPr>
            <p:nvPr/>
          </p:nvSpPr>
          <p:spPr bwMode="auto">
            <a:xfrm>
              <a:off x="1745" y="572"/>
              <a:ext cx="668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1800">
                  <a:latin typeface="Arial" panose="020B0604020202020204" pitchFamily="34" charset="0"/>
                </a:rPr>
                <a:t>Chopper</a:t>
              </a:r>
            </a:p>
          </p:txBody>
        </p:sp>
        <p:sp>
          <p:nvSpPr>
            <p:cNvPr id="45097" name="Text Box 41"/>
            <p:cNvSpPr txBox="1">
              <a:spLocks noChangeArrowheads="1"/>
            </p:cNvSpPr>
            <p:nvPr/>
          </p:nvSpPr>
          <p:spPr bwMode="auto">
            <a:xfrm>
              <a:off x="1237" y="747"/>
              <a:ext cx="492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1800">
                  <a:latin typeface="Arial" panose="020B0604020202020204" pitchFamily="34" charset="0"/>
                </a:rPr>
                <a:t>Mirror</a:t>
              </a:r>
            </a:p>
          </p:txBody>
        </p:sp>
        <p:sp>
          <p:nvSpPr>
            <p:cNvPr id="45098" name="Rectangle 42"/>
            <p:cNvSpPr>
              <a:spLocks noChangeArrowheads="1"/>
            </p:cNvSpPr>
            <p:nvPr/>
          </p:nvSpPr>
          <p:spPr bwMode="auto">
            <a:xfrm>
              <a:off x="113" y="975"/>
              <a:ext cx="1113" cy="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45099" name="Oval 43"/>
            <p:cNvSpPr>
              <a:spLocks noChangeArrowheads="1"/>
            </p:cNvSpPr>
            <p:nvPr/>
          </p:nvSpPr>
          <p:spPr bwMode="auto">
            <a:xfrm>
              <a:off x="1197" y="998"/>
              <a:ext cx="83" cy="19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45100" name="Text Box 44"/>
            <p:cNvSpPr txBox="1">
              <a:spLocks noChangeArrowheads="1"/>
            </p:cNvSpPr>
            <p:nvPr/>
          </p:nvSpPr>
          <p:spPr bwMode="auto">
            <a:xfrm>
              <a:off x="848" y="989"/>
              <a:ext cx="4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1800">
                  <a:latin typeface="Arial" panose="020B0604020202020204" pitchFamily="34" charset="0"/>
                </a:rPr>
                <a:t>Filter</a:t>
              </a:r>
            </a:p>
          </p:txBody>
        </p:sp>
        <p:sp>
          <p:nvSpPr>
            <p:cNvPr id="45101" name="Rectangle 45"/>
            <p:cNvSpPr>
              <a:spLocks noChangeArrowheads="1"/>
            </p:cNvSpPr>
            <p:nvPr/>
          </p:nvSpPr>
          <p:spPr bwMode="auto">
            <a:xfrm>
              <a:off x="264" y="1278"/>
              <a:ext cx="758" cy="3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45102" name="Text Box 46"/>
            <p:cNvSpPr txBox="1">
              <a:spLocks noChangeArrowheads="1"/>
            </p:cNvSpPr>
            <p:nvPr/>
          </p:nvSpPr>
          <p:spPr bwMode="auto">
            <a:xfrm>
              <a:off x="634" y="1238"/>
              <a:ext cx="4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1800">
                  <a:latin typeface="Arial" panose="020B0604020202020204" pitchFamily="34" charset="0"/>
                </a:rPr>
                <a:t>Lens</a:t>
              </a:r>
            </a:p>
          </p:txBody>
        </p:sp>
        <p:sp>
          <p:nvSpPr>
            <p:cNvPr id="45103" name="Text Box 47"/>
            <p:cNvSpPr txBox="1">
              <a:spLocks noChangeArrowheads="1"/>
            </p:cNvSpPr>
            <p:nvPr/>
          </p:nvSpPr>
          <p:spPr bwMode="auto">
            <a:xfrm>
              <a:off x="221" y="1662"/>
              <a:ext cx="7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ja-JP" sz="2000" b="1">
                  <a:latin typeface="Arial" panose="020B0604020202020204" pitchFamily="34" charset="0"/>
                </a:rPr>
                <a:t>Sample</a:t>
              </a:r>
            </a:p>
          </p:txBody>
        </p:sp>
        <p:sp>
          <p:nvSpPr>
            <p:cNvPr id="45104" name="Rectangle 48"/>
            <p:cNvSpPr>
              <a:spLocks noChangeArrowheads="1"/>
            </p:cNvSpPr>
            <p:nvPr/>
          </p:nvSpPr>
          <p:spPr bwMode="auto">
            <a:xfrm>
              <a:off x="166" y="2097"/>
              <a:ext cx="341" cy="1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45105" name="Rectangle 49"/>
            <p:cNvSpPr>
              <a:spLocks noChangeArrowheads="1"/>
            </p:cNvSpPr>
            <p:nvPr/>
          </p:nvSpPr>
          <p:spPr bwMode="auto">
            <a:xfrm>
              <a:off x="636" y="2560"/>
              <a:ext cx="1341" cy="3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45106" name="Text Box 50"/>
            <p:cNvSpPr txBox="1">
              <a:spLocks noChangeArrowheads="1"/>
            </p:cNvSpPr>
            <p:nvPr/>
          </p:nvSpPr>
          <p:spPr bwMode="auto">
            <a:xfrm>
              <a:off x="1476" y="2556"/>
              <a:ext cx="4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1800">
                  <a:latin typeface="Arial" panose="020B0604020202020204" pitchFamily="34" charset="0"/>
                </a:rPr>
                <a:t>Filter</a:t>
              </a:r>
            </a:p>
          </p:txBody>
        </p:sp>
        <p:sp>
          <p:nvSpPr>
            <p:cNvPr id="45107" name="Text Box 51"/>
            <p:cNvSpPr txBox="1">
              <a:spLocks noChangeArrowheads="1"/>
            </p:cNvSpPr>
            <p:nvPr/>
          </p:nvSpPr>
          <p:spPr bwMode="auto">
            <a:xfrm>
              <a:off x="847" y="2546"/>
              <a:ext cx="4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1800">
                  <a:latin typeface="Arial" panose="020B0604020202020204" pitchFamily="34" charset="0"/>
                </a:rPr>
                <a:t>Lens</a:t>
              </a:r>
            </a:p>
          </p:txBody>
        </p:sp>
        <p:sp>
          <p:nvSpPr>
            <p:cNvPr id="45108" name="Rectangle 52"/>
            <p:cNvSpPr>
              <a:spLocks noChangeArrowheads="1"/>
            </p:cNvSpPr>
            <p:nvPr/>
          </p:nvSpPr>
          <p:spPr bwMode="auto">
            <a:xfrm>
              <a:off x="2114" y="1991"/>
              <a:ext cx="848" cy="4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45109" name="Text Box 53"/>
            <p:cNvSpPr txBox="1">
              <a:spLocks noChangeArrowheads="1"/>
            </p:cNvSpPr>
            <p:nvPr/>
          </p:nvSpPr>
          <p:spPr bwMode="auto">
            <a:xfrm>
              <a:off x="2109" y="2034"/>
              <a:ext cx="86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1800" b="1">
                  <a:latin typeface="Arial" panose="020B0604020202020204" pitchFamily="34" charset="0"/>
                </a:rPr>
                <a:t>Monochro-</a:t>
              </a:r>
            </a:p>
            <a:p>
              <a:r>
                <a:rPr lang="en-US" altLang="ja-JP" sz="1800" b="1">
                  <a:latin typeface="Arial" panose="020B0604020202020204" pitchFamily="34" charset="0"/>
                </a:rPr>
                <a:t>mator</a:t>
              </a:r>
            </a:p>
          </p:txBody>
        </p:sp>
        <p:sp>
          <p:nvSpPr>
            <p:cNvPr id="45110" name="Rectangle 54"/>
            <p:cNvSpPr>
              <a:spLocks noChangeArrowheads="1"/>
            </p:cNvSpPr>
            <p:nvPr/>
          </p:nvSpPr>
          <p:spPr bwMode="auto">
            <a:xfrm>
              <a:off x="3122" y="1672"/>
              <a:ext cx="682" cy="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45111" name="Text Box 55"/>
            <p:cNvSpPr txBox="1">
              <a:spLocks noChangeArrowheads="1"/>
            </p:cNvSpPr>
            <p:nvPr/>
          </p:nvSpPr>
          <p:spPr bwMode="auto">
            <a:xfrm>
              <a:off x="3012" y="1703"/>
              <a:ext cx="11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1800" b="1">
                  <a:latin typeface="Arial" panose="020B0604020202020204" pitchFamily="34" charset="0"/>
                </a:rPr>
                <a:t>Photomultiplier</a:t>
              </a:r>
            </a:p>
          </p:txBody>
        </p:sp>
        <p:sp>
          <p:nvSpPr>
            <p:cNvPr id="45112" name="Rectangle 56"/>
            <p:cNvSpPr>
              <a:spLocks noChangeArrowheads="1"/>
            </p:cNvSpPr>
            <p:nvPr/>
          </p:nvSpPr>
          <p:spPr bwMode="auto">
            <a:xfrm>
              <a:off x="2690" y="2802"/>
              <a:ext cx="659" cy="2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45113" name="Text Box 57"/>
            <p:cNvSpPr txBox="1">
              <a:spLocks noChangeArrowheads="1"/>
            </p:cNvSpPr>
            <p:nvPr/>
          </p:nvSpPr>
          <p:spPr bwMode="auto">
            <a:xfrm>
              <a:off x="2661" y="2777"/>
              <a:ext cx="6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1800">
                  <a:latin typeface="Arial" panose="020B0604020202020204" pitchFamily="34" charset="0"/>
                </a:rPr>
                <a:t>Amplifier</a:t>
              </a:r>
            </a:p>
          </p:txBody>
        </p:sp>
        <p:sp>
          <p:nvSpPr>
            <p:cNvPr id="45114" name="Rectangle 58"/>
            <p:cNvSpPr>
              <a:spLocks noChangeArrowheads="1"/>
            </p:cNvSpPr>
            <p:nvPr/>
          </p:nvSpPr>
          <p:spPr bwMode="auto">
            <a:xfrm>
              <a:off x="3546" y="2900"/>
              <a:ext cx="652" cy="3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45115" name="Text Box 59"/>
            <p:cNvSpPr txBox="1">
              <a:spLocks noChangeArrowheads="1"/>
            </p:cNvSpPr>
            <p:nvPr/>
          </p:nvSpPr>
          <p:spPr bwMode="auto">
            <a:xfrm>
              <a:off x="3516" y="2875"/>
              <a:ext cx="71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1800" b="1">
                  <a:latin typeface="Arial" panose="020B0604020202020204" pitchFamily="34" charset="0"/>
                </a:rPr>
                <a:t>Lock-in </a:t>
              </a:r>
            </a:p>
            <a:p>
              <a:r>
                <a:rPr lang="en-US" altLang="ja-JP" sz="1800" b="1">
                  <a:latin typeface="Arial" panose="020B0604020202020204" pitchFamily="34" charset="0"/>
                </a:rPr>
                <a:t>amplifier</a:t>
              </a:r>
            </a:p>
          </p:txBody>
        </p:sp>
        <p:sp>
          <p:nvSpPr>
            <p:cNvPr id="45116" name="Rectangle 60"/>
            <p:cNvSpPr>
              <a:spLocks noChangeArrowheads="1"/>
            </p:cNvSpPr>
            <p:nvPr/>
          </p:nvSpPr>
          <p:spPr bwMode="auto">
            <a:xfrm>
              <a:off x="4516" y="2779"/>
              <a:ext cx="803" cy="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45117" name="Text Box 61"/>
            <p:cNvSpPr txBox="1">
              <a:spLocks noChangeArrowheads="1"/>
            </p:cNvSpPr>
            <p:nvPr/>
          </p:nvSpPr>
          <p:spPr bwMode="auto">
            <a:xfrm>
              <a:off x="4557" y="2822"/>
              <a:ext cx="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ja-JP" sz="1800">
                  <a:latin typeface="Arial" panose="020B0604020202020204" pitchFamily="34" charset="0"/>
                </a:rPr>
                <a:t>Recorder</a:t>
              </a:r>
            </a:p>
          </p:txBody>
        </p:sp>
        <p:sp>
          <p:nvSpPr>
            <p:cNvPr id="45118" name="Rectangle 62"/>
            <p:cNvSpPr>
              <a:spLocks noChangeArrowheads="1"/>
            </p:cNvSpPr>
            <p:nvPr/>
          </p:nvSpPr>
          <p:spPr bwMode="auto">
            <a:xfrm>
              <a:off x="4437" y="1744"/>
              <a:ext cx="816" cy="4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45119" name="Text Box 63"/>
            <p:cNvSpPr txBox="1">
              <a:spLocks noChangeArrowheads="1"/>
            </p:cNvSpPr>
            <p:nvPr/>
          </p:nvSpPr>
          <p:spPr bwMode="auto">
            <a:xfrm>
              <a:off x="4301" y="1881"/>
              <a:ext cx="108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indent="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r>
                <a:rPr lang="en-US" altLang="ja-JP" sz="1800">
                  <a:latin typeface="Calibri" panose="020F0502020204030204" pitchFamily="34" charset="0"/>
                </a:rPr>
                <a:t>Oscilloscope </a:t>
              </a:r>
            </a:p>
          </p:txBody>
        </p:sp>
        <p:sp>
          <p:nvSpPr>
            <p:cNvPr id="45120" name="Freeform 64"/>
            <p:cNvSpPr>
              <a:spLocks/>
            </p:cNvSpPr>
            <p:nvPr/>
          </p:nvSpPr>
          <p:spPr bwMode="auto">
            <a:xfrm>
              <a:off x="2123" y="1558"/>
              <a:ext cx="2244" cy="426"/>
            </a:xfrm>
            <a:custGeom>
              <a:avLst/>
              <a:gdLst>
                <a:gd name="T0" fmla="*/ 0 w 2244"/>
                <a:gd name="T1" fmla="*/ 0 h 421"/>
                <a:gd name="T2" fmla="*/ 2041 w 2244"/>
                <a:gd name="T3" fmla="*/ 0 h 421"/>
                <a:gd name="T4" fmla="*/ 2041 w 2244"/>
                <a:gd name="T5" fmla="*/ 420 h 421"/>
                <a:gd name="T6" fmla="*/ 2244 w 2244"/>
                <a:gd name="T7" fmla="*/ 421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4" h="421">
                  <a:moveTo>
                    <a:pt x="0" y="0"/>
                  </a:moveTo>
                  <a:lnTo>
                    <a:pt x="2041" y="0"/>
                  </a:lnTo>
                  <a:lnTo>
                    <a:pt x="2041" y="420"/>
                  </a:lnTo>
                  <a:lnTo>
                    <a:pt x="2244" y="421"/>
                  </a:lnTo>
                </a:path>
              </a:pathLst>
            </a:custGeom>
            <a:noFill/>
            <a:ln w="127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5121" name="Freeform 65"/>
            <p:cNvSpPr>
              <a:spLocks/>
            </p:cNvSpPr>
            <p:nvPr/>
          </p:nvSpPr>
          <p:spPr bwMode="auto">
            <a:xfrm>
              <a:off x="4013" y="2266"/>
              <a:ext cx="354" cy="534"/>
            </a:xfrm>
            <a:custGeom>
              <a:avLst/>
              <a:gdLst>
                <a:gd name="T0" fmla="*/ 354 w 354"/>
                <a:gd name="T1" fmla="*/ 0 h 534"/>
                <a:gd name="T2" fmla="*/ 0 w 354"/>
                <a:gd name="T3" fmla="*/ 0 h 534"/>
                <a:gd name="T4" fmla="*/ 0 w 354"/>
                <a:gd name="T5" fmla="*/ 534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4" h="534">
                  <a:moveTo>
                    <a:pt x="354" y="0"/>
                  </a:moveTo>
                  <a:lnTo>
                    <a:pt x="0" y="0"/>
                  </a:lnTo>
                  <a:lnTo>
                    <a:pt x="0" y="534"/>
                  </a:lnTo>
                </a:path>
              </a:pathLst>
            </a:custGeom>
            <a:noFill/>
            <a:ln w="127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5122" name="Line 66"/>
            <p:cNvSpPr>
              <a:spLocks noChangeShapeType="1"/>
            </p:cNvSpPr>
            <p:nvPr/>
          </p:nvSpPr>
          <p:spPr bwMode="auto">
            <a:xfrm>
              <a:off x="4013" y="2698"/>
              <a:ext cx="39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5123" name="Line 67"/>
            <p:cNvSpPr>
              <a:spLocks noChangeShapeType="1"/>
            </p:cNvSpPr>
            <p:nvPr/>
          </p:nvSpPr>
          <p:spPr bwMode="auto">
            <a:xfrm>
              <a:off x="3335" y="2500"/>
              <a:ext cx="0" cy="2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5124" name="Line 68"/>
            <p:cNvSpPr>
              <a:spLocks noChangeShapeType="1"/>
            </p:cNvSpPr>
            <p:nvPr/>
          </p:nvSpPr>
          <p:spPr bwMode="auto">
            <a:xfrm>
              <a:off x="3369" y="2892"/>
              <a:ext cx="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5125" name="Freeform 69"/>
            <p:cNvSpPr>
              <a:spLocks/>
            </p:cNvSpPr>
            <p:nvPr/>
          </p:nvSpPr>
          <p:spPr bwMode="auto">
            <a:xfrm>
              <a:off x="2483" y="2650"/>
              <a:ext cx="1026" cy="516"/>
            </a:xfrm>
            <a:custGeom>
              <a:avLst/>
              <a:gdLst>
                <a:gd name="T0" fmla="*/ 0 w 1026"/>
                <a:gd name="T1" fmla="*/ 0 h 516"/>
                <a:gd name="T2" fmla="*/ 0 w 1026"/>
                <a:gd name="T3" fmla="*/ 516 h 516"/>
                <a:gd name="T4" fmla="*/ 1026 w 1026"/>
                <a:gd name="T5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26" h="516">
                  <a:moveTo>
                    <a:pt x="0" y="0"/>
                  </a:moveTo>
                  <a:lnTo>
                    <a:pt x="0" y="516"/>
                  </a:lnTo>
                  <a:lnTo>
                    <a:pt x="1026" y="516"/>
                  </a:lnTo>
                </a:path>
              </a:pathLst>
            </a:custGeom>
            <a:noFill/>
            <a:ln w="127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5126" name="Rectangle 70"/>
            <p:cNvSpPr>
              <a:spLocks noChangeArrowheads="1"/>
            </p:cNvSpPr>
            <p:nvPr/>
          </p:nvSpPr>
          <p:spPr bwMode="auto">
            <a:xfrm>
              <a:off x="1943" y="2182"/>
              <a:ext cx="68" cy="8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45127" name="Rectangle 71"/>
            <p:cNvSpPr>
              <a:spLocks noChangeArrowheads="1"/>
            </p:cNvSpPr>
            <p:nvPr/>
          </p:nvSpPr>
          <p:spPr bwMode="auto">
            <a:xfrm>
              <a:off x="3055" y="2182"/>
              <a:ext cx="68" cy="8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45128" name="Line 72"/>
            <p:cNvSpPr>
              <a:spLocks noChangeShapeType="1"/>
            </p:cNvSpPr>
            <p:nvPr/>
          </p:nvSpPr>
          <p:spPr bwMode="auto">
            <a:xfrm>
              <a:off x="3269" y="1966"/>
              <a:ext cx="0" cy="4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5129" name="Line 73"/>
            <p:cNvSpPr>
              <a:spLocks noChangeShapeType="1"/>
            </p:cNvSpPr>
            <p:nvPr/>
          </p:nvSpPr>
          <p:spPr bwMode="auto">
            <a:xfrm>
              <a:off x="3477" y="1976"/>
              <a:ext cx="0" cy="4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5130" name="Freeform 74"/>
            <p:cNvSpPr>
              <a:spLocks/>
            </p:cNvSpPr>
            <p:nvPr/>
          </p:nvSpPr>
          <p:spPr bwMode="auto">
            <a:xfrm>
              <a:off x="3269" y="2080"/>
              <a:ext cx="36" cy="342"/>
            </a:xfrm>
            <a:custGeom>
              <a:avLst/>
              <a:gdLst>
                <a:gd name="T0" fmla="*/ 0 w 36"/>
                <a:gd name="T1" fmla="*/ 0 h 342"/>
                <a:gd name="T2" fmla="*/ 36 w 36"/>
                <a:gd name="T3" fmla="*/ 30 h 342"/>
                <a:gd name="T4" fmla="*/ 36 w 36"/>
                <a:gd name="T5" fmla="*/ 342 h 342"/>
                <a:gd name="T6" fmla="*/ 0 w 36"/>
                <a:gd name="T7" fmla="*/ 31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42">
                  <a:moveTo>
                    <a:pt x="0" y="0"/>
                  </a:moveTo>
                  <a:lnTo>
                    <a:pt x="36" y="30"/>
                  </a:lnTo>
                  <a:lnTo>
                    <a:pt x="36" y="342"/>
                  </a:lnTo>
                  <a:lnTo>
                    <a:pt x="0" y="312"/>
                  </a:lnTo>
                </a:path>
              </a:pathLst>
            </a:custGeom>
            <a:noFill/>
            <a:ln w="127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5131" name="Freeform 75"/>
            <p:cNvSpPr>
              <a:spLocks/>
            </p:cNvSpPr>
            <p:nvPr/>
          </p:nvSpPr>
          <p:spPr bwMode="auto">
            <a:xfrm>
              <a:off x="3275" y="2452"/>
              <a:ext cx="198" cy="50"/>
            </a:xfrm>
            <a:custGeom>
              <a:avLst/>
              <a:gdLst>
                <a:gd name="T0" fmla="*/ 0 w 198"/>
                <a:gd name="T1" fmla="*/ 0 h 50"/>
                <a:gd name="T2" fmla="*/ 42 w 198"/>
                <a:gd name="T3" fmla="*/ 42 h 50"/>
                <a:gd name="T4" fmla="*/ 114 w 198"/>
                <a:gd name="T5" fmla="*/ 48 h 50"/>
                <a:gd name="T6" fmla="*/ 174 w 198"/>
                <a:gd name="T7" fmla="*/ 36 h 50"/>
                <a:gd name="T8" fmla="*/ 198 w 198"/>
                <a:gd name="T9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50">
                  <a:moveTo>
                    <a:pt x="0" y="0"/>
                  </a:moveTo>
                  <a:cubicBezTo>
                    <a:pt x="11" y="17"/>
                    <a:pt x="23" y="34"/>
                    <a:pt x="42" y="42"/>
                  </a:cubicBezTo>
                  <a:cubicBezTo>
                    <a:pt x="61" y="50"/>
                    <a:pt x="92" y="49"/>
                    <a:pt x="114" y="48"/>
                  </a:cubicBezTo>
                  <a:cubicBezTo>
                    <a:pt x="136" y="47"/>
                    <a:pt x="160" y="43"/>
                    <a:pt x="174" y="36"/>
                  </a:cubicBezTo>
                  <a:cubicBezTo>
                    <a:pt x="188" y="29"/>
                    <a:pt x="193" y="17"/>
                    <a:pt x="198" y="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5132" name="Rectangle 76"/>
            <p:cNvSpPr>
              <a:spLocks noChangeArrowheads="1"/>
            </p:cNvSpPr>
            <p:nvPr/>
          </p:nvSpPr>
          <p:spPr bwMode="auto">
            <a:xfrm rot="-1278663">
              <a:off x="1375" y="1042"/>
              <a:ext cx="409" cy="76"/>
            </a:xfrm>
            <a:prstGeom prst="rect">
              <a:avLst/>
            </a:prstGeom>
            <a:solidFill>
              <a:srgbClr val="C0C0C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45133" name="Rectangle 77"/>
            <p:cNvSpPr>
              <a:spLocks noChangeArrowheads="1"/>
            </p:cNvSpPr>
            <p:nvPr/>
          </p:nvSpPr>
          <p:spPr bwMode="auto">
            <a:xfrm rot="2593056">
              <a:off x="1171" y="1305"/>
              <a:ext cx="437" cy="10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45134" name="Oval 78"/>
            <p:cNvSpPr>
              <a:spLocks noChangeArrowheads="1"/>
            </p:cNvSpPr>
            <p:nvPr/>
          </p:nvSpPr>
          <p:spPr bwMode="auto">
            <a:xfrm rot="-2463289">
              <a:off x="1158" y="1291"/>
              <a:ext cx="122" cy="49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45135" name="Rectangle 79"/>
            <p:cNvSpPr>
              <a:spLocks noChangeArrowheads="1"/>
            </p:cNvSpPr>
            <p:nvPr/>
          </p:nvSpPr>
          <p:spPr bwMode="auto">
            <a:xfrm>
              <a:off x="533" y="1922"/>
              <a:ext cx="84" cy="56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/>
          <a:srcRect t="5434" b="1594"/>
          <a:stretch/>
        </p:blipFill>
        <p:spPr>
          <a:xfrm>
            <a:off x="749506" y="1758440"/>
            <a:ext cx="6940448" cy="4645521"/>
          </a:xfrm>
          <a:prstGeom prst="rect">
            <a:avLst/>
          </a:prstGeom>
        </p:spPr>
      </p:pic>
      <p:sp>
        <p:nvSpPr>
          <p:cNvPr id="7" name="タイトル 6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494675"/>
          </a:xfrm>
          <a:solidFill>
            <a:srgbClr val="CCFFFF"/>
          </a:solidFill>
        </p:spPr>
        <p:txBody>
          <a:bodyPr/>
          <a:lstStyle/>
          <a:p>
            <a:r>
              <a:rPr lang="en-US" altLang="ja-JP" sz="2800" b="1" dirty="0">
                <a:solidFill>
                  <a:srgbClr val="0000FF"/>
                </a:solidFill>
                <a:latin typeface="Calibri" panose="020F0502020204030204" pitchFamily="34" charset="0"/>
              </a:rPr>
              <a:t>M</a:t>
            </a:r>
            <a:r>
              <a:rPr kumimoji="1" lang="en-US" altLang="ja-JP" sz="28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easured PL spectrum</a:t>
            </a:r>
            <a:r>
              <a:rPr kumimoji="1" lang="en-US" altLang="ja-JP" sz="2800" b="1" baseline="0" dirty="0" smtClean="0">
                <a:solidFill>
                  <a:srgbClr val="0000FF"/>
                </a:solidFill>
                <a:latin typeface="Calibri" panose="020F0502020204030204" pitchFamily="34" charset="0"/>
              </a:rPr>
              <a:t> of the Si:SiO</a:t>
            </a:r>
            <a:r>
              <a:rPr kumimoji="1" lang="en-US" altLang="ja-JP" sz="2800" b="1" baseline="-25000" dirty="0" smtClean="0">
                <a:solidFill>
                  <a:srgbClr val="0000FF"/>
                </a:solidFill>
                <a:latin typeface="Calibri" panose="020F0502020204030204" pitchFamily="34" charset="0"/>
              </a:rPr>
              <a:t>2</a:t>
            </a:r>
            <a:r>
              <a:rPr kumimoji="1" lang="en-US" altLang="ja-JP" sz="2800" b="1" baseline="0" dirty="0" smtClean="0">
                <a:solidFill>
                  <a:srgbClr val="0000FF"/>
                </a:solidFill>
                <a:latin typeface="Calibri" panose="020F0502020204030204" pitchFamily="34" charset="0"/>
              </a:rPr>
              <a:t> co-sputtered film</a:t>
            </a:r>
            <a:endParaRPr kumimoji="1" lang="ja-JP" altLang="en-US" sz="2800" b="1" dirty="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 Box 35"/>
          <p:cNvSpPr txBox="1">
            <a:spLocks noChangeArrowheads="1"/>
          </p:cNvSpPr>
          <p:nvPr/>
        </p:nvSpPr>
        <p:spPr bwMode="auto">
          <a:xfrm>
            <a:off x="8842314" y="0"/>
            <a:ext cx="3016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ja-JP" sz="1800" kern="0" dirty="0">
                <a:solidFill>
                  <a:srgbClr val="000000"/>
                </a:solidFill>
              </a:rPr>
              <a:t>6</a:t>
            </a:r>
            <a:endParaRPr kumimoji="0" lang="en-US" altLang="ja-JP" sz="1800" kern="0" dirty="0" smtClean="0">
              <a:solidFill>
                <a:srgbClr val="00000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19920" y="629585"/>
            <a:ext cx="9024079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ja-JP" altLang="en-US" sz="2400" dirty="0" smtClean="0">
                <a:solidFill>
                  <a:srgbClr val="0000FF"/>
                </a:solidFill>
              </a:rPr>
              <a:t>◆</a:t>
            </a:r>
            <a:r>
              <a:rPr lang="ja-JP" altLang="en-US" sz="2400" dirty="0" smtClean="0">
                <a:solidFill>
                  <a:srgbClr val="000000"/>
                </a:solidFill>
              </a:rPr>
              <a:t> </a:t>
            </a:r>
            <a:r>
              <a:rPr lang="en-US" altLang="ja-JP" sz="2400" dirty="0" smtClean="0">
                <a:solidFill>
                  <a:srgbClr val="FF0000"/>
                </a:solidFill>
              </a:rPr>
              <a:t>Red-light emission </a:t>
            </a:r>
            <a:r>
              <a:rPr lang="en-US" altLang="ja-JP" sz="2400" dirty="0" smtClean="0">
                <a:solidFill>
                  <a:srgbClr val="000000"/>
                </a:solidFill>
              </a:rPr>
              <a:t>was observed from the Si:SiO</a:t>
            </a:r>
            <a:r>
              <a:rPr lang="en-US" altLang="ja-JP" sz="2400" baseline="-25000" dirty="0" smtClean="0">
                <a:solidFill>
                  <a:srgbClr val="000000"/>
                </a:solidFill>
              </a:rPr>
              <a:t>2</a:t>
            </a:r>
            <a:r>
              <a:rPr lang="en-US" altLang="ja-JP" sz="2400" dirty="0" smtClean="0">
                <a:solidFill>
                  <a:srgbClr val="000000"/>
                </a:solidFill>
              </a:rPr>
              <a:t> co-sputtered film.</a:t>
            </a:r>
          </a:p>
          <a:p>
            <a:pPr>
              <a:lnSpc>
                <a:spcPts val="3200"/>
              </a:lnSpc>
            </a:pPr>
            <a:r>
              <a:rPr lang="ja-JP" altLang="en-US" sz="2400" dirty="0" smtClean="0">
                <a:solidFill>
                  <a:srgbClr val="0000FF"/>
                </a:solidFill>
              </a:rPr>
              <a:t>◆</a:t>
            </a:r>
            <a:r>
              <a:rPr lang="ja-JP" altLang="en-US" sz="2400" dirty="0" smtClean="0">
                <a:solidFill>
                  <a:srgbClr val="000000"/>
                </a:solidFill>
              </a:rPr>
              <a:t> </a:t>
            </a:r>
            <a:r>
              <a:rPr lang="en-US" altLang="ja-JP" sz="2400" dirty="0" smtClean="0">
                <a:solidFill>
                  <a:srgbClr val="000000"/>
                </a:solidFill>
              </a:rPr>
              <a:t>The PL peak is located around a wavelength of </a:t>
            </a:r>
            <a:r>
              <a:rPr lang="en-US" altLang="ja-JP" sz="2400" dirty="0" smtClean="0">
                <a:solidFill>
                  <a:srgbClr val="FF0000"/>
                </a:solidFill>
              </a:rPr>
              <a:t>800 nm</a:t>
            </a:r>
            <a:r>
              <a:rPr lang="en-US" altLang="ja-JP" sz="2400" dirty="0" smtClean="0">
                <a:solidFill>
                  <a:srgbClr val="000000"/>
                </a:solidFill>
              </a:rPr>
              <a:t>.</a:t>
            </a:r>
            <a:endParaRPr lang="ja-JP" altLang="en-US" sz="2400" dirty="0">
              <a:solidFill>
                <a:srgbClr val="000000"/>
              </a:solidFill>
            </a:endParaRPr>
          </a:p>
        </p:txBody>
      </p:sp>
      <p:grpSp>
        <p:nvGrpSpPr>
          <p:cNvPr id="16" name="グループ化 15"/>
          <p:cNvGrpSpPr/>
          <p:nvPr/>
        </p:nvGrpSpPr>
        <p:grpSpPr>
          <a:xfrm>
            <a:off x="2575392" y="2233532"/>
            <a:ext cx="2711166" cy="2398426"/>
            <a:chOff x="2365532" y="2008682"/>
            <a:chExt cx="2711166" cy="2398426"/>
          </a:xfrm>
        </p:grpSpPr>
        <p:pic>
          <p:nvPicPr>
            <p:cNvPr id="4" name="Picture 46" descr="赤色発光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5532" y="2371648"/>
              <a:ext cx="2711166" cy="2035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テキスト ボックス 9"/>
            <p:cNvSpPr txBox="1"/>
            <p:nvPr/>
          </p:nvSpPr>
          <p:spPr>
            <a:xfrm>
              <a:off x="2623279" y="2008682"/>
              <a:ext cx="21437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000" dirty="0" smtClean="0">
                  <a:solidFill>
                    <a:srgbClr val="FF0000"/>
                  </a:solidFill>
                </a:rPr>
                <a:t>Red-light emission</a:t>
              </a:r>
              <a:endParaRPr lang="ja-JP" altLang="en-US" sz="2000" dirty="0">
                <a:solidFill>
                  <a:srgbClr val="FF0000"/>
                </a:solidFill>
              </a:endParaRPr>
            </a:p>
          </p:txBody>
        </p:sp>
        <p:cxnSp>
          <p:nvCxnSpPr>
            <p:cNvPr id="12" name="直線矢印コネクタ 11"/>
            <p:cNvCxnSpPr/>
            <p:nvPr/>
          </p:nvCxnSpPr>
          <p:spPr>
            <a:xfrm>
              <a:off x="3387778" y="2383437"/>
              <a:ext cx="149901" cy="509665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直線矢印コネクタ 2"/>
          <p:cNvCxnSpPr/>
          <p:nvPr/>
        </p:nvCxnSpPr>
        <p:spPr>
          <a:xfrm>
            <a:off x="6456217" y="1537855"/>
            <a:ext cx="0" cy="80356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413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476250"/>
          </a:xfrm>
          <a:solidFill>
            <a:srgbClr val="CCFFFF"/>
          </a:solidFill>
          <a:ln/>
        </p:spPr>
        <p:txBody>
          <a:bodyPr wrap="none"/>
          <a:lstStyle/>
          <a:p>
            <a:r>
              <a:rPr lang="en-US" altLang="ja-JP" sz="32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Design using wave vector and grating vector </a:t>
            </a:r>
            <a:endParaRPr lang="en-US" altLang="ja-JP" sz="3200" b="1" dirty="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8842314" y="0"/>
            <a:ext cx="3016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1800" dirty="0"/>
              <a:t>7</a:t>
            </a:r>
          </a:p>
        </p:txBody>
      </p:sp>
      <p:sp>
        <p:nvSpPr>
          <p:cNvPr id="58460" name="Text Box 92"/>
          <p:cNvSpPr txBox="1">
            <a:spLocks noChangeArrowheads="1"/>
          </p:cNvSpPr>
          <p:nvPr/>
        </p:nvSpPr>
        <p:spPr bwMode="auto">
          <a:xfrm>
            <a:off x="266944" y="673100"/>
            <a:ext cx="2818913" cy="7078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914400" indent="-4572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371600" indent="-4572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828800" indent="-4572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286000" indent="-4572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/>
            <a:r>
              <a:rPr lang="en-US" altLang="ja-JP" sz="2000" dirty="0" smtClean="0">
                <a:latin typeface="Calibri" panose="020F0502020204030204" pitchFamily="34" charset="0"/>
                <a:ea typeface="ＭＳ 明朝" panose="02020609040205080304" pitchFamily="17" charset="-128"/>
              </a:rPr>
              <a:t>Transmission (</a:t>
            </a:r>
            <a:r>
              <a:rPr lang="en-US" altLang="ja-JP" sz="2000" dirty="0" smtClean="0">
                <a:solidFill>
                  <a:srgbClr val="FF0000"/>
                </a:solidFill>
                <a:latin typeface="Calibri" panose="020F0502020204030204" pitchFamily="34" charset="0"/>
                <a:ea typeface="ＭＳ 明朝" panose="02020609040205080304" pitchFamily="17" charset="-128"/>
              </a:rPr>
              <a:t>Refraction</a:t>
            </a:r>
            <a:r>
              <a:rPr lang="en-US" altLang="ja-JP" sz="2000" dirty="0" smtClean="0">
                <a:latin typeface="Calibri" panose="020F0502020204030204" pitchFamily="34" charset="0"/>
                <a:ea typeface="ＭＳ 明朝" panose="02020609040205080304" pitchFamily="17" charset="-128"/>
              </a:rPr>
              <a:t>)</a:t>
            </a:r>
          </a:p>
          <a:p>
            <a:pPr algn="ctr"/>
            <a:r>
              <a:rPr lang="en-US" altLang="ja-JP" sz="2000" dirty="0" smtClean="0">
                <a:solidFill>
                  <a:srgbClr val="FF0000"/>
                </a:solidFill>
                <a:latin typeface="Calibri" panose="020F0502020204030204" pitchFamily="34" charset="0"/>
                <a:ea typeface="ＭＳ 明朝" panose="02020609040205080304" pitchFamily="17" charset="-128"/>
              </a:rPr>
              <a:t> </a:t>
            </a:r>
            <a:r>
              <a:rPr lang="en-US" altLang="ja-JP" sz="2000" dirty="0" smtClean="0">
                <a:latin typeface="Calibri" panose="020F0502020204030204" pitchFamily="34" charset="0"/>
                <a:ea typeface="ＭＳ 明朝" panose="02020609040205080304" pitchFamily="17" charset="-128"/>
                <a:sym typeface="Wingdings" panose="05000000000000000000" pitchFamily="2" charset="2"/>
              </a:rPr>
              <a:t></a:t>
            </a:r>
            <a:r>
              <a:rPr lang="en-US" altLang="ja-JP" sz="2000" dirty="0" smtClean="0">
                <a:solidFill>
                  <a:srgbClr val="FF0000"/>
                </a:solidFill>
                <a:latin typeface="Calibri" panose="020F0502020204030204" pitchFamily="34" charset="0"/>
                <a:ea typeface="ＭＳ 明朝" panose="02020609040205080304" pitchFamily="17" charset="-128"/>
                <a:sym typeface="Wingdings" panose="05000000000000000000" pitchFamily="2" charset="2"/>
              </a:rPr>
              <a:t> </a:t>
            </a:r>
            <a:r>
              <a:rPr lang="en-US" altLang="ja-JP" sz="2000" dirty="0" smtClean="0">
                <a:solidFill>
                  <a:srgbClr val="FF0000"/>
                </a:solidFill>
                <a:latin typeface="Calibri" panose="020F0502020204030204" pitchFamily="34" charset="0"/>
                <a:ea typeface="ＭＳ 明朝" panose="02020609040205080304" pitchFamily="17" charset="-128"/>
              </a:rPr>
              <a:t>Snell’s Law</a:t>
            </a:r>
            <a:endParaRPr lang="en-US" altLang="ja-JP" sz="2000" dirty="0">
              <a:solidFill>
                <a:srgbClr val="FF0000"/>
              </a:solidFill>
              <a:latin typeface="Calibri" panose="020F0502020204030204" pitchFamily="34" charset="0"/>
              <a:ea typeface="ＭＳ 明朝" panose="02020609040205080304" pitchFamily="17" charset="-128"/>
            </a:endParaRPr>
          </a:p>
        </p:txBody>
      </p:sp>
      <p:sp>
        <p:nvSpPr>
          <p:cNvPr id="58375" name="Oval 7"/>
          <p:cNvSpPr>
            <a:spLocks noChangeArrowheads="1"/>
          </p:cNvSpPr>
          <p:nvPr/>
        </p:nvSpPr>
        <p:spPr bwMode="auto">
          <a:xfrm>
            <a:off x="573088" y="1785938"/>
            <a:ext cx="2286000" cy="22860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8376" name="Rectangle 8"/>
          <p:cNvSpPr>
            <a:spLocks noChangeArrowheads="1"/>
          </p:cNvSpPr>
          <p:nvPr/>
        </p:nvSpPr>
        <p:spPr bwMode="auto">
          <a:xfrm>
            <a:off x="506413" y="1681163"/>
            <a:ext cx="2438400" cy="1219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ja-JP" altLang="ja-JP" sz="2400">
              <a:latin typeface="Times New Roman" panose="02020603050405020304" pitchFamily="18" charset="0"/>
            </a:endParaRPr>
          </a:p>
        </p:txBody>
      </p:sp>
      <p:sp>
        <p:nvSpPr>
          <p:cNvPr id="58377" name="Oval 9"/>
          <p:cNvSpPr>
            <a:spLocks noChangeArrowheads="1"/>
          </p:cNvSpPr>
          <p:nvPr/>
        </p:nvSpPr>
        <p:spPr bwMode="auto">
          <a:xfrm>
            <a:off x="3544888" y="1785938"/>
            <a:ext cx="2286000" cy="22860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8378" name="Rectangle 10"/>
          <p:cNvSpPr>
            <a:spLocks noChangeArrowheads="1"/>
          </p:cNvSpPr>
          <p:nvPr/>
        </p:nvSpPr>
        <p:spPr bwMode="auto">
          <a:xfrm>
            <a:off x="3468688" y="1709738"/>
            <a:ext cx="2438400" cy="1219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8379" name="Oval 11"/>
          <p:cNvSpPr>
            <a:spLocks noChangeArrowheads="1"/>
          </p:cNvSpPr>
          <p:nvPr/>
        </p:nvSpPr>
        <p:spPr bwMode="auto">
          <a:xfrm>
            <a:off x="6440488" y="1785938"/>
            <a:ext cx="2286000" cy="22860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8380" name="Rectangle 12"/>
          <p:cNvSpPr>
            <a:spLocks noChangeArrowheads="1"/>
          </p:cNvSpPr>
          <p:nvPr/>
        </p:nvSpPr>
        <p:spPr bwMode="auto">
          <a:xfrm>
            <a:off x="6364288" y="1709738"/>
            <a:ext cx="2438400" cy="1219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ja-JP" altLang="ja-JP" sz="2400">
              <a:latin typeface="Times New Roman" panose="02020603050405020304" pitchFamily="18" charset="0"/>
            </a:endParaRPr>
          </a:p>
        </p:txBody>
      </p:sp>
      <p:sp>
        <p:nvSpPr>
          <p:cNvPr id="58381" name="Oval 13"/>
          <p:cNvSpPr>
            <a:spLocks noChangeArrowheads="1"/>
          </p:cNvSpPr>
          <p:nvPr/>
        </p:nvSpPr>
        <p:spPr bwMode="auto">
          <a:xfrm>
            <a:off x="1182688" y="2395538"/>
            <a:ext cx="1066800" cy="1066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8382" name="Oval 14"/>
          <p:cNvSpPr>
            <a:spLocks noChangeArrowheads="1"/>
          </p:cNvSpPr>
          <p:nvPr/>
        </p:nvSpPr>
        <p:spPr bwMode="auto">
          <a:xfrm>
            <a:off x="4154488" y="2395538"/>
            <a:ext cx="1066800" cy="1066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8383" name="Oval 15"/>
          <p:cNvSpPr>
            <a:spLocks noChangeArrowheads="1"/>
          </p:cNvSpPr>
          <p:nvPr/>
        </p:nvSpPr>
        <p:spPr bwMode="auto">
          <a:xfrm>
            <a:off x="7050088" y="2395538"/>
            <a:ext cx="1066800" cy="1066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8384" name="Oval 16"/>
          <p:cNvSpPr>
            <a:spLocks noChangeArrowheads="1"/>
          </p:cNvSpPr>
          <p:nvPr/>
        </p:nvSpPr>
        <p:spPr bwMode="auto">
          <a:xfrm>
            <a:off x="1182688" y="2395538"/>
            <a:ext cx="1066800" cy="10668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8385" name="Rectangle 17"/>
          <p:cNvSpPr>
            <a:spLocks noChangeArrowheads="1"/>
          </p:cNvSpPr>
          <p:nvPr/>
        </p:nvSpPr>
        <p:spPr bwMode="auto">
          <a:xfrm>
            <a:off x="1106488" y="2928938"/>
            <a:ext cx="1219200" cy="60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8386" name="Oval 18"/>
          <p:cNvSpPr>
            <a:spLocks noChangeArrowheads="1"/>
          </p:cNvSpPr>
          <p:nvPr/>
        </p:nvSpPr>
        <p:spPr bwMode="auto">
          <a:xfrm>
            <a:off x="7050088" y="2395538"/>
            <a:ext cx="1066800" cy="10668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8387" name="Rectangle 19"/>
          <p:cNvSpPr>
            <a:spLocks noChangeArrowheads="1"/>
          </p:cNvSpPr>
          <p:nvPr/>
        </p:nvSpPr>
        <p:spPr bwMode="auto">
          <a:xfrm>
            <a:off x="6973888" y="2928938"/>
            <a:ext cx="1219200" cy="60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8388" name="Oval 20"/>
          <p:cNvSpPr>
            <a:spLocks noChangeArrowheads="1"/>
          </p:cNvSpPr>
          <p:nvPr/>
        </p:nvSpPr>
        <p:spPr bwMode="auto">
          <a:xfrm>
            <a:off x="4154488" y="2395538"/>
            <a:ext cx="1066800" cy="10668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8389" name="Rectangle 21"/>
          <p:cNvSpPr>
            <a:spLocks noChangeArrowheads="1"/>
          </p:cNvSpPr>
          <p:nvPr/>
        </p:nvSpPr>
        <p:spPr bwMode="auto">
          <a:xfrm>
            <a:off x="4078288" y="2928938"/>
            <a:ext cx="1219200" cy="60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8390" name="Line 22"/>
          <p:cNvSpPr>
            <a:spLocks noChangeShapeType="1"/>
          </p:cNvSpPr>
          <p:nvPr/>
        </p:nvSpPr>
        <p:spPr bwMode="auto">
          <a:xfrm>
            <a:off x="1411288" y="1481138"/>
            <a:ext cx="0" cy="25146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391" name="Line 23"/>
          <p:cNvSpPr>
            <a:spLocks noChangeShapeType="1"/>
          </p:cNvSpPr>
          <p:nvPr/>
        </p:nvSpPr>
        <p:spPr bwMode="auto">
          <a:xfrm>
            <a:off x="2020888" y="1481138"/>
            <a:ext cx="0" cy="25146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392" name="Line 24"/>
          <p:cNvSpPr>
            <a:spLocks noChangeShapeType="1"/>
          </p:cNvSpPr>
          <p:nvPr/>
        </p:nvSpPr>
        <p:spPr bwMode="auto">
          <a:xfrm>
            <a:off x="1716088" y="1481138"/>
            <a:ext cx="0" cy="25908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393" name="Line 25"/>
          <p:cNvSpPr>
            <a:spLocks noChangeShapeType="1"/>
          </p:cNvSpPr>
          <p:nvPr/>
        </p:nvSpPr>
        <p:spPr bwMode="auto">
          <a:xfrm>
            <a:off x="39688" y="2928938"/>
            <a:ext cx="91440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394" name="Line 26"/>
          <p:cNvSpPr>
            <a:spLocks noChangeShapeType="1"/>
          </p:cNvSpPr>
          <p:nvPr/>
        </p:nvSpPr>
        <p:spPr bwMode="auto">
          <a:xfrm>
            <a:off x="7583488" y="1481138"/>
            <a:ext cx="0" cy="25908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395" name="Line 27"/>
          <p:cNvSpPr>
            <a:spLocks noChangeShapeType="1"/>
          </p:cNvSpPr>
          <p:nvPr/>
        </p:nvSpPr>
        <p:spPr bwMode="auto">
          <a:xfrm>
            <a:off x="4687888" y="1481138"/>
            <a:ext cx="0" cy="25908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396" name="Line 28"/>
          <p:cNvSpPr>
            <a:spLocks noChangeShapeType="1"/>
          </p:cNvSpPr>
          <p:nvPr/>
        </p:nvSpPr>
        <p:spPr bwMode="auto">
          <a:xfrm>
            <a:off x="3773488" y="1481138"/>
            <a:ext cx="0" cy="21336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397" name="Line 29"/>
          <p:cNvSpPr>
            <a:spLocks noChangeShapeType="1"/>
          </p:cNvSpPr>
          <p:nvPr/>
        </p:nvSpPr>
        <p:spPr bwMode="auto">
          <a:xfrm>
            <a:off x="5602288" y="1481138"/>
            <a:ext cx="0" cy="21336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398" name="Line 30"/>
          <p:cNvSpPr>
            <a:spLocks noChangeShapeType="1"/>
          </p:cNvSpPr>
          <p:nvPr/>
        </p:nvSpPr>
        <p:spPr bwMode="auto">
          <a:xfrm>
            <a:off x="7888288" y="1481138"/>
            <a:ext cx="0" cy="14478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399" name="Line 31"/>
          <p:cNvSpPr>
            <a:spLocks noChangeShapeType="1"/>
          </p:cNvSpPr>
          <p:nvPr/>
        </p:nvSpPr>
        <p:spPr bwMode="auto">
          <a:xfrm>
            <a:off x="8497888" y="1481138"/>
            <a:ext cx="0" cy="21336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00" name="Line 32"/>
          <p:cNvSpPr>
            <a:spLocks noChangeShapeType="1"/>
          </p:cNvSpPr>
          <p:nvPr/>
        </p:nvSpPr>
        <p:spPr bwMode="auto">
          <a:xfrm>
            <a:off x="6669088" y="1481138"/>
            <a:ext cx="0" cy="21336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01" name="Line 33"/>
          <p:cNvSpPr>
            <a:spLocks noChangeShapeType="1"/>
          </p:cNvSpPr>
          <p:nvPr/>
        </p:nvSpPr>
        <p:spPr bwMode="auto">
          <a:xfrm flipV="1">
            <a:off x="1396298" y="2928938"/>
            <a:ext cx="304800" cy="1066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02" name="Line 34"/>
          <p:cNvSpPr>
            <a:spLocks noChangeShapeType="1"/>
          </p:cNvSpPr>
          <p:nvPr/>
        </p:nvSpPr>
        <p:spPr bwMode="auto">
          <a:xfrm flipV="1">
            <a:off x="1716088" y="2471738"/>
            <a:ext cx="30480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03" name="Line 35"/>
          <p:cNvSpPr>
            <a:spLocks noChangeShapeType="1"/>
          </p:cNvSpPr>
          <p:nvPr/>
        </p:nvSpPr>
        <p:spPr bwMode="auto">
          <a:xfrm>
            <a:off x="1716088" y="2928938"/>
            <a:ext cx="303212" cy="1109662"/>
          </a:xfrm>
          <a:prstGeom prst="line">
            <a:avLst/>
          </a:prstGeom>
          <a:noFill/>
          <a:ln w="38100">
            <a:solidFill>
              <a:srgbClr val="6600FF"/>
            </a:solidFill>
            <a:prstDash val="solid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04" name="Line 36"/>
          <p:cNvSpPr>
            <a:spLocks noChangeShapeType="1"/>
          </p:cNvSpPr>
          <p:nvPr/>
        </p:nvSpPr>
        <p:spPr bwMode="auto">
          <a:xfrm flipV="1">
            <a:off x="3773488" y="2928938"/>
            <a:ext cx="914400" cy="685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05" name="Line 37"/>
          <p:cNvSpPr>
            <a:spLocks noChangeShapeType="1"/>
          </p:cNvSpPr>
          <p:nvPr/>
        </p:nvSpPr>
        <p:spPr bwMode="auto">
          <a:xfrm>
            <a:off x="4687888" y="2928938"/>
            <a:ext cx="914400" cy="685800"/>
          </a:xfrm>
          <a:prstGeom prst="line">
            <a:avLst/>
          </a:prstGeom>
          <a:noFill/>
          <a:ln w="38100">
            <a:solidFill>
              <a:srgbClr val="66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06" name="Line 38"/>
          <p:cNvSpPr>
            <a:spLocks noChangeShapeType="1"/>
          </p:cNvSpPr>
          <p:nvPr/>
        </p:nvSpPr>
        <p:spPr bwMode="auto">
          <a:xfrm flipV="1">
            <a:off x="6669088" y="2928938"/>
            <a:ext cx="914400" cy="685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07" name="Line 39"/>
          <p:cNvSpPr>
            <a:spLocks noChangeShapeType="1"/>
          </p:cNvSpPr>
          <p:nvPr/>
        </p:nvSpPr>
        <p:spPr bwMode="auto">
          <a:xfrm flipH="1">
            <a:off x="7888288" y="2928938"/>
            <a:ext cx="6096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08" name="Line 40"/>
          <p:cNvSpPr>
            <a:spLocks noChangeShapeType="1"/>
          </p:cNvSpPr>
          <p:nvPr/>
        </p:nvSpPr>
        <p:spPr bwMode="auto">
          <a:xfrm>
            <a:off x="7583488" y="2928938"/>
            <a:ext cx="914400" cy="685800"/>
          </a:xfrm>
          <a:prstGeom prst="line">
            <a:avLst/>
          </a:prstGeom>
          <a:noFill/>
          <a:ln w="38100">
            <a:solidFill>
              <a:srgbClr val="6600FF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09" name="Line 41"/>
          <p:cNvSpPr>
            <a:spLocks noChangeShapeType="1"/>
          </p:cNvSpPr>
          <p:nvPr/>
        </p:nvSpPr>
        <p:spPr bwMode="auto">
          <a:xfrm flipV="1">
            <a:off x="7583488" y="2471738"/>
            <a:ext cx="30480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10" name="Text Box 42"/>
          <p:cNvSpPr txBox="1">
            <a:spLocks noChangeArrowheads="1"/>
          </p:cNvSpPr>
          <p:nvPr/>
        </p:nvSpPr>
        <p:spPr bwMode="auto">
          <a:xfrm>
            <a:off x="3387725" y="3500438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ja-JP" sz="2400" b="1" i="1">
                <a:solidFill>
                  <a:srgbClr val="0000FF"/>
                </a:solidFill>
                <a:latin typeface="Arial" panose="020B0604020202020204" pitchFamily="34" charset="0"/>
              </a:rPr>
              <a:t>k</a:t>
            </a:r>
            <a:r>
              <a:rPr lang="en-US" altLang="ja-JP" sz="2400" baseline="-25000">
                <a:solidFill>
                  <a:srgbClr val="0000FF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58411" name="Line 43"/>
          <p:cNvSpPr>
            <a:spLocks noChangeShapeType="1"/>
          </p:cNvSpPr>
          <p:nvPr/>
        </p:nvSpPr>
        <p:spPr bwMode="auto">
          <a:xfrm>
            <a:off x="1411288" y="2928938"/>
            <a:ext cx="304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12" name="Line 44"/>
          <p:cNvSpPr>
            <a:spLocks noChangeShapeType="1"/>
          </p:cNvSpPr>
          <p:nvPr/>
        </p:nvSpPr>
        <p:spPr bwMode="auto">
          <a:xfrm>
            <a:off x="1716088" y="2928938"/>
            <a:ext cx="3048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13" name="Text Box 45"/>
          <p:cNvSpPr txBox="1">
            <a:spLocks noChangeArrowheads="1"/>
          </p:cNvSpPr>
          <p:nvPr/>
        </p:nvSpPr>
        <p:spPr bwMode="auto">
          <a:xfrm>
            <a:off x="1082675" y="3932238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ja-JP" sz="2400" b="1" i="1" dirty="0">
                <a:solidFill>
                  <a:srgbClr val="0000FF"/>
                </a:solidFill>
                <a:latin typeface="Arial" panose="020B0604020202020204" pitchFamily="34" charset="0"/>
              </a:rPr>
              <a:t>k</a:t>
            </a:r>
            <a:r>
              <a:rPr lang="en-US" altLang="ja-JP" sz="2400" b="1" baseline="-25000" dirty="0">
                <a:solidFill>
                  <a:srgbClr val="0000FF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58414" name="Text Box 46"/>
          <p:cNvSpPr txBox="1">
            <a:spLocks noChangeArrowheads="1"/>
          </p:cNvSpPr>
          <p:nvPr/>
        </p:nvSpPr>
        <p:spPr bwMode="auto">
          <a:xfrm>
            <a:off x="6267450" y="3573463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ja-JP" sz="2400" b="1" i="1">
                <a:solidFill>
                  <a:srgbClr val="0000FF"/>
                </a:solidFill>
                <a:latin typeface="Arial" panose="020B0604020202020204" pitchFamily="34" charset="0"/>
              </a:rPr>
              <a:t>k</a:t>
            </a:r>
            <a:r>
              <a:rPr lang="en-US" altLang="ja-JP" sz="2400" b="1" baseline="-25000">
                <a:solidFill>
                  <a:srgbClr val="0000FF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58415" name="Line 47"/>
          <p:cNvSpPr>
            <a:spLocks noChangeShapeType="1"/>
          </p:cNvSpPr>
          <p:nvPr/>
        </p:nvSpPr>
        <p:spPr bwMode="auto">
          <a:xfrm>
            <a:off x="3773488" y="2928938"/>
            <a:ext cx="91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16" name="Line 48"/>
          <p:cNvSpPr>
            <a:spLocks noChangeShapeType="1"/>
          </p:cNvSpPr>
          <p:nvPr/>
        </p:nvSpPr>
        <p:spPr bwMode="auto">
          <a:xfrm>
            <a:off x="4687888" y="2928938"/>
            <a:ext cx="9144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17" name="Line 49"/>
          <p:cNvSpPr>
            <a:spLocks noChangeShapeType="1"/>
          </p:cNvSpPr>
          <p:nvPr/>
        </p:nvSpPr>
        <p:spPr bwMode="auto">
          <a:xfrm>
            <a:off x="6669088" y="2928938"/>
            <a:ext cx="91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18" name="Line 50"/>
          <p:cNvSpPr>
            <a:spLocks noChangeShapeType="1"/>
          </p:cNvSpPr>
          <p:nvPr/>
        </p:nvSpPr>
        <p:spPr bwMode="auto">
          <a:xfrm>
            <a:off x="7583488" y="2928938"/>
            <a:ext cx="304800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19" name="Text Box 51"/>
          <p:cNvSpPr txBox="1">
            <a:spLocks noChangeArrowheads="1"/>
          </p:cNvSpPr>
          <p:nvPr/>
        </p:nvSpPr>
        <p:spPr bwMode="auto">
          <a:xfrm>
            <a:off x="5548313" y="3500438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ja-JP" sz="2400" b="1" i="1" dirty="0">
                <a:solidFill>
                  <a:srgbClr val="6600FF"/>
                </a:solidFill>
                <a:latin typeface="Arial" panose="020B0604020202020204" pitchFamily="34" charset="0"/>
              </a:rPr>
              <a:t>k</a:t>
            </a:r>
            <a:r>
              <a:rPr lang="en-US" altLang="ja-JP" sz="2400" baseline="-25000" dirty="0">
                <a:solidFill>
                  <a:srgbClr val="6600FF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58420" name="Text Box 52"/>
          <p:cNvSpPr txBox="1">
            <a:spLocks noChangeArrowheads="1"/>
          </p:cNvSpPr>
          <p:nvPr/>
        </p:nvSpPr>
        <p:spPr bwMode="auto">
          <a:xfrm>
            <a:off x="8428038" y="3500438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ja-JP" sz="2000" b="1" i="1">
                <a:solidFill>
                  <a:srgbClr val="6600FF"/>
                </a:solidFill>
                <a:latin typeface="Arial" panose="020B0604020202020204" pitchFamily="34" charset="0"/>
              </a:rPr>
              <a:t>k</a:t>
            </a:r>
            <a:r>
              <a:rPr lang="en-US" altLang="ja-JP" sz="2000" b="1" baseline="-25000">
                <a:solidFill>
                  <a:srgbClr val="6600FF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58421" name="Text Box 53"/>
          <p:cNvSpPr txBox="1">
            <a:spLocks noChangeArrowheads="1"/>
          </p:cNvSpPr>
          <p:nvPr/>
        </p:nvSpPr>
        <p:spPr bwMode="auto">
          <a:xfrm>
            <a:off x="1947863" y="3953760"/>
            <a:ext cx="533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ja-JP" sz="2400" b="1" i="1" dirty="0">
                <a:solidFill>
                  <a:srgbClr val="6600FF"/>
                </a:solidFill>
                <a:latin typeface="Arial" panose="020B0604020202020204" pitchFamily="34" charset="0"/>
              </a:rPr>
              <a:t>k</a:t>
            </a:r>
            <a:r>
              <a:rPr lang="en-US" altLang="ja-JP" sz="2400" b="1" baseline="-25000" dirty="0">
                <a:solidFill>
                  <a:srgbClr val="6600FF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58422" name="Text Box 54"/>
          <p:cNvSpPr txBox="1">
            <a:spLocks noChangeArrowheads="1"/>
          </p:cNvSpPr>
          <p:nvPr/>
        </p:nvSpPr>
        <p:spPr bwMode="auto">
          <a:xfrm>
            <a:off x="2249487" y="2233613"/>
            <a:ext cx="1312864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ja-JP" sz="2000" b="1" i="1" dirty="0" smtClean="0">
                <a:latin typeface="Arial" panose="020B0604020202020204" pitchFamily="34" charset="0"/>
              </a:rPr>
              <a:t> k</a:t>
            </a:r>
            <a:r>
              <a:rPr lang="en-US" altLang="ja-JP" sz="2000" baseline="-25000" dirty="0" smtClean="0">
                <a:latin typeface="Arial" panose="020B0604020202020204" pitchFamily="34" charset="0"/>
              </a:rPr>
              <a:t>2//</a:t>
            </a:r>
          </a:p>
          <a:p>
            <a:r>
              <a:rPr lang="en-US" altLang="ja-JP" sz="1800" dirty="0" smtClean="0">
                <a:latin typeface="Arial" panose="020B0604020202020204" pitchFamily="34" charset="0"/>
              </a:rPr>
              <a:t>(=</a:t>
            </a:r>
            <a:r>
              <a:rPr lang="en-US" altLang="ja-JP" sz="1800" b="1" i="1" dirty="0" smtClean="0">
                <a:latin typeface="Arial" panose="020B0604020202020204" pitchFamily="34" charset="0"/>
              </a:rPr>
              <a:t>k</a:t>
            </a:r>
            <a:r>
              <a:rPr lang="en-US" altLang="ja-JP" sz="1800" baseline="-25000" dirty="0" smtClean="0">
                <a:latin typeface="Arial" panose="020B0604020202020204" pitchFamily="34" charset="0"/>
              </a:rPr>
              <a:t>1//</a:t>
            </a:r>
            <a:r>
              <a:rPr lang="en-US" altLang="ja-JP" sz="1800" dirty="0" smtClean="0">
                <a:latin typeface="Arial" panose="020B0604020202020204" pitchFamily="34" charset="0"/>
              </a:rPr>
              <a:t>=</a:t>
            </a:r>
            <a:r>
              <a:rPr lang="en-US" altLang="ja-JP" sz="1800" b="1" i="1" dirty="0" smtClean="0">
                <a:latin typeface="Arial" panose="020B0604020202020204" pitchFamily="34" charset="0"/>
              </a:rPr>
              <a:t>k</a:t>
            </a:r>
            <a:r>
              <a:rPr lang="en-US" altLang="ja-JP" sz="1800" baseline="-25000" dirty="0" smtClean="0">
                <a:latin typeface="Arial" panose="020B0604020202020204" pitchFamily="34" charset="0"/>
              </a:rPr>
              <a:t>0//</a:t>
            </a:r>
            <a:r>
              <a:rPr lang="en-US" altLang="ja-JP" sz="1800" dirty="0" smtClean="0">
                <a:latin typeface="Arial" panose="020B0604020202020204" pitchFamily="34" charset="0"/>
              </a:rPr>
              <a:t>)</a:t>
            </a:r>
            <a:endParaRPr lang="en-US" altLang="ja-JP" sz="1800" dirty="0">
              <a:latin typeface="Arial" panose="020B0604020202020204" pitchFamily="34" charset="0"/>
            </a:endParaRPr>
          </a:p>
        </p:txBody>
      </p:sp>
      <p:sp>
        <p:nvSpPr>
          <p:cNvPr id="58423" name="Text Box 55"/>
          <p:cNvSpPr txBox="1">
            <a:spLocks noChangeArrowheads="1"/>
          </p:cNvSpPr>
          <p:nvPr/>
        </p:nvSpPr>
        <p:spPr bwMode="auto">
          <a:xfrm>
            <a:off x="877888" y="2074863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ja-JP" sz="2000" b="1" i="1">
                <a:latin typeface="Arial" panose="020B0604020202020204" pitchFamily="34" charset="0"/>
              </a:rPr>
              <a:t>k</a:t>
            </a:r>
            <a:r>
              <a:rPr lang="en-US" altLang="ja-JP" sz="2000" baseline="-25000">
                <a:latin typeface="Arial" panose="020B0604020202020204" pitchFamily="34" charset="0"/>
              </a:rPr>
              <a:t>1//</a:t>
            </a:r>
          </a:p>
        </p:txBody>
      </p:sp>
      <p:sp>
        <p:nvSpPr>
          <p:cNvPr id="58424" name="Line 56"/>
          <p:cNvSpPr>
            <a:spLocks noChangeShapeType="1"/>
          </p:cNvSpPr>
          <p:nvPr/>
        </p:nvSpPr>
        <p:spPr bwMode="auto">
          <a:xfrm>
            <a:off x="1182688" y="2471738"/>
            <a:ext cx="304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25" name="Line 57"/>
          <p:cNvSpPr>
            <a:spLocks noChangeShapeType="1"/>
          </p:cNvSpPr>
          <p:nvPr/>
        </p:nvSpPr>
        <p:spPr bwMode="auto">
          <a:xfrm flipH="1">
            <a:off x="1847846" y="2533649"/>
            <a:ext cx="533403" cy="36194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27" name="Text Box 59"/>
          <p:cNvSpPr txBox="1">
            <a:spLocks noChangeArrowheads="1"/>
          </p:cNvSpPr>
          <p:nvPr/>
        </p:nvSpPr>
        <p:spPr bwMode="auto">
          <a:xfrm>
            <a:off x="3717925" y="2511425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ja-JP" sz="2000" b="1" i="1" dirty="0">
                <a:latin typeface="Arial" panose="020B0604020202020204" pitchFamily="34" charset="0"/>
              </a:rPr>
              <a:t>k</a:t>
            </a:r>
            <a:r>
              <a:rPr lang="en-US" altLang="ja-JP" sz="2000" baseline="-25000" dirty="0">
                <a:latin typeface="Arial" panose="020B0604020202020204" pitchFamily="34" charset="0"/>
              </a:rPr>
              <a:t>1//</a:t>
            </a:r>
          </a:p>
        </p:txBody>
      </p:sp>
      <p:sp>
        <p:nvSpPr>
          <p:cNvPr id="58428" name="Freeform 60"/>
          <p:cNvSpPr>
            <a:spLocks/>
          </p:cNvSpPr>
          <p:nvPr/>
        </p:nvSpPr>
        <p:spPr bwMode="auto">
          <a:xfrm>
            <a:off x="1563688" y="3386138"/>
            <a:ext cx="152400" cy="66675"/>
          </a:xfrm>
          <a:custGeom>
            <a:avLst/>
            <a:gdLst>
              <a:gd name="T0" fmla="*/ 0 w 96"/>
              <a:gd name="T1" fmla="*/ 0 h 42"/>
              <a:gd name="T2" fmla="*/ 36 w 96"/>
              <a:gd name="T3" fmla="*/ 33 h 42"/>
              <a:gd name="T4" fmla="*/ 66 w 96"/>
              <a:gd name="T5" fmla="*/ 42 h 42"/>
              <a:gd name="T6" fmla="*/ 96 w 96"/>
              <a:gd name="T7" fmla="*/ 4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6" h="42">
                <a:moveTo>
                  <a:pt x="0" y="0"/>
                </a:moveTo>
                <a:lnTo>
                  <a:pt x="36" y="33"/>
                </a:lnTo>
                <a:lnTo>
                  <a:pt x="66" y="42"/>
                </a:lnTo>
                <a:lnTo>
                  <a:pt x="96" y="42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29" name="Freeform 61"/>
          <p:cNvSpPr>
            <a:spLocks/>
          </p:cNvSpPr>
          <p:nvPr/>
        </p:nvSpPr>
        <p:spPr bwMode="auto">
          <a:xfrm>
            <a:off x="4383088" y="3157538"/>
            <a:ext cx="304800" cy="152400"/>
          </a:xfrm>
          <a:custGeom>
            <a:avLst/>
            <a:gdLst>
              <a:gd name="T0" fmla="*/ 0 w 192"/>
              <a:gd name="T1" fmla="*/ 0 h 96"/>
              <a:gd name="T2" fmla="*/ 48 w 192"/>
              <a:gd name="T3" fmla="*/ 48 h 96"/>
              <a:gd name="T4" fmla="*/ 93 w 192"/>
              <a:gd name="T5" fmla="*/ 81 h 96"/>
              <a:gd name="T6" fmla="*/ 144 w 192"/>
              <a:gd name="T7" fmla="*/ 96 h 96"/>
              <a:gd name="T8" fmla="*/ 192 w 192"/>
              <a:gd name="T9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2" h="96">
                <a:moveTo>
                  <a:pt x="0" y="0"/>
                </a:moveTo>
                <a:lnTo>
                  <a:pt x="48" y="48"/>
                </a:lnTo>
                <a:lnTo>
                  <a:pt x="93" y="81"/>
                </a:lnTo>
                <a:lnTo>
                  <a:pt x="144" y="96"/>
                </a:lnTo>
                <a:lnTo>
                  <a:pt x="192" y="96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30" name="Text Box 62"/>
          <p:cNvSpPr txBox="1">
            <a:spLocks noChangeArrowheads="1"/>
          </p:cNvSpPr>
          <p:nvPr/>
        </p:nvSpPr>
        <p:spPr bwMode="auto">
          <a:xfrm>
            <a:off x="1411288" y="3487738"/>
            <a:ext cx="3794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1800" b="1" i="1">
                <a:latin typeface="Symbol" panose="05050102010706020507" pitchFamily="18" charset="2"/>
              </a:rPr>
              <a:t>q</a:t>
            </a:r>
            <a:r>
              <a:rPr lang="en-US" altLang="ja-JP" sz="1800" b="1" baseline="-250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58431" name="Text Box 63"/>
          <p:cNvSpPr txBox="1">
            <a:spLocks noChangeArrowheads="1"/>
          </p:cNvSpPr>
          <p:nvPr/>
        </p:nvSpPr>
        <p:spPr bwMode="auto">
          <a:xfrm>
            <a:off x="4306888" y="3233738"/>
            <a:ext cx="3794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1800" b="1" i="1">
                <a:latin typeface="Symbol" panose="05050102010706020507" pitchFamily="18" charset="2"/>
              </a:rPr>
              <a:t>q</a:t>
            </a:r>
            <a:r>
              <a:rPr lang="en-US" altLang="ja-JP" sz="1800" b="1" baseline="-250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58432" name="Freeform 64"/>
          <p:cNvSpPr>
            <a:spLocks/>
          </p:cNvSpPr>
          <p:nvPr/>
        </p:nvSpPr>
        <p:spPr bwMode="auto">
          <a:xfrm flipH="1">
            <a:off x="1716088" y="3386138"/>
            <a:ext cx="152400" cy="66675"/>
          </a:xfrm>
          <a:custGeom>
            <a:avLst/>
            <a:gdLst>
              <a:gd name="T0" fmla="*/ 0 w 96"/>
              <a:gd name="T1" fmla="*/ 0 h 42"/>
              <a:gd name="T2" fmla="*/ 36 w 96"/>
              <a:gd name="T3" fmla="*/ 33 h 42"/>
              <a:gd name="T4" fmla="*/ 66 w 96"/>
              <a:gd name="T5" fmla="*/ 42 h 42"/>
              <a:gd name="T6" fmla="*/ 96 w 96"/>
              <a:gd name="T7" fmla="*/ 4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6" h="42">
                <a:moveTo>
                  <a:pt x="0" y="0"/>
                </a:moveTo>
                <a:lnTo>
                  <a:pt x="36" y="33"/>
                </a:lnTo>
                <a:lnTo>
                  <a:pt x="66" y="42"/>
                </a:lnTo>
                <a:lnTo>
                  <a:pt x="96" y="42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33" name="Text Box 65"/>
          <p:cNvSpPr txBox="1">
            <a:spLocks noChangeArrowheads="1"/>
          </p:cNvSpPr>
          <p:nvPr/>
        </p:nvSpPr>
        <p:spPr bwMode="auto">
          <a:xfrm>
            <a:off x="1612900" y="3487738"/>
            <a:ext cx="3794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1800" b="1" i="1">
                <a:latin typeface="Symbol" panose="05050102010706020507" pitchFamily="18" charset="2"/>
              </a:rPr>
              <a:t>q</a:t>
            </a:r>
            <a:r>
              <a:rPr lang="en-US" altLang="ja-JP" sz="1800" b="1" baseline="-2500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58434" name="Text Box 66"/>
          <p:cNvSpPr txBox="1">
            <a:spLocks noChangeArrowheads="1"/>
          </p:cNvSpPr>
          <p:nvPr/>
        </p:nvSpPr>
        <p:spPr bwMode="auto">
          <a:xfrm>
            <a:off x="4687888" y="3233738"/>
            <a:ext cx="3794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1800" b="1" i="1">
                <a:latin typeface="Symbol" panose="05050102010706020507" pitchFamily="18" charset="2"/>
              </a:rPr>
              <a:t>q</a:t>
            </a:r>
            <a:r>
              <a:rPr lang="en-US" altLang="ja-JP" sz="1800" b="1" baseline="-2500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58435" name="Freeform 67"/>
          <p:cNvSpPr>
            <a:spLocks/>
          </p:cNvSpPr>
          <p:nvPr/>
        </p:nvSpPr>
        <p:spPr bwMode="auto">
          <a:xfrm flipH="1">
            <a:off x="4687888" y="3157538"/>
            <a:ext cx="304800" cy="152400"/>
          </a:xfrm>
          <a:custGeom>
            <a:avLst/>
            <a:gdLst>
              <a:gd name="T0" fmla="*/ 0 w 192"/>
              <a:gd name="T1" fmla="*/ 0 h 96"/>
              <a:gd name="T2" fmla="*/ 48 w 192"/>
              <a:gd name="T3" fmla="*/ 48 h 96"/>
              <a:gd name="T4" fmla="*/ 93 w 192"/>
              <a:gd name="T5" fmla="*/ 81 h 96"/>
              <a:gd name="T6" fmla="*/ 144 w 192"/>
              <a:gd name="T7" fmla="*/ 96 h 96"/>
              <a:gd name="T8" fmla="*/ 192 w 192"/>
              <a:gd name="T9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2" h="96">
                <a:moveTo>
                  <a:pt x="0" y="0"/>
                </a:moveTo>
                <a:lnTo>
                  <a:pt x="48" y="48"/>
                </a:lnTo>
                <a:lnTo>
                  <a:pt x="93" y="81"/>
                </a:lnTo>
                <a:lnTo>
                  <a:pt x="144" y="96"/>
                </a:lnTo>
                <a:lnTo>
                  <a:pt x="192" y="9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36" name="Freeform 68"/>
          <p:cNvSpPr>
            <a:spLocks/>
          </p:cNvSpPr>
          <p:nvPr/>
        </p:nvSpPr>
        <p:spPr bwMode="auto">
          <a:xfrm>
            <a:off x="7278688" y="3157538"/>
            <a:ext cx="304800" cy="152400"/>
          </a:xfrm>
          <a:custGeom>
            <a:avLst/>
            <a:gdLst>
              <a:gd name="T0" fmla="*/ 0 w 192"/>
              <a:gd name="T1" fmla="*/ 0 h 96"/>
              <a:gd name="T2" fmla="*/ 48 w 192"/>
              <a:gd name="T3" fmla="*/ 48 h 96"/>
              <a:gd name="T4" fmla="*/ 93 w 192"/>
              <a:gd name="T5" fmla="*/ 81 h 96"/>
              <a:gd name="T6" fmla="*/ 144 w 192"/>
              <a:gd name="T7" fmla="*/ 96 h 96"/>
              <a:gd name="T8" fmla="*/ 192 w 192"/>
              <a:gd name="T9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2" h="96">
                <a:moveTo>
                  <a:pt x="0" y="0"/>
                </a:moveTo>
                <a:lnTo>
                  <a:pt x="48" y="48"/>
                </a:lnTo>
                <a:lnTo>
                  <a:pt x="93" y="81"/>
                </a:lnTo>
                <a:lnTo>
                  <a:pt x="144" y="96"/>
                </a:lnTo>
                <a:lnTo>
                  <a:pt x="192" y="96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37" name="Freeform 69"/>
          <p:cNvSpPr>
            <a:spLocks/>
          </p:cNvSpPr>
          <p:nvPr/>
        </p:nvSpPr>
        <p:spPr bwMode="auto">
          <a:xfrm flipH="1">
            <a:off x="7583488" y="3157538"/>
            <a:ext cx="304800" cy="152400"/>
          </a:xfrm>
          <a:custGeom>
            <a:avLst/>
            <a:gdLst>
              <a:gd name="T0" fmla="*/ 0 w 192"/>
              <a:gd name="T1" fmla="*/ 0 h 96"/>
              <a:gd name="T2" fmla="*/ 48 w 192"/>
              <a:gd name="T3" fmla="*/ 48 h 96"/>
              <a:gd name="T4" fmla="*/ 93 w 192"/>
              <a:gd name="T5" fmla="*/ 81 h 96"/>
              <a:gd name="T6" fmla="*/ 144 w 192"/>
              <a:gd name="T7" fmla="*/ 96 h 96"/>
              <a:gd name="T8" fmla="*/ 192 w 192"/>
              <a:gd name="T9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2" h="96">
                <a:moveTo>
                  <a:pt x="0" y="0"/>
                </a:moveTo>
                <a:lnTo>
                  <a:pt x="48" y="48"/>
                </a:lnTo>
                <a:lnTo>
                  <a:pt x="93" y="81"/>
                </a:lnTo>
                <a:lnTo>
                  <a:pt x="144" y="96"/>
                </a:lnTo>
                <a:lnTo>
                  <a:pt x="192" y="9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38" name="Text Box 70"/>
          <p:cNvSpPr txBox="1">
            <a:spLocks noChangeArrowheads="1"/>
          </p:cNvSpPr>
          <p:nvPr/>
        </p:nvSpPr>
        <p:spPr bwMode="auto">
          <a:xfrm>
            <a:off x="7202488" y="3233738"/>
            <a:ext cx="3794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1800" b="1" i="1">
                <a:latin typeface="Symbol" panose="05050102010706020507" pitchFamily="18" charset="2"/>
              </a:rPr>
              <a:t>q</a:t>
            </a:r>
            <a:r>
              <a:rPr lang="en-US" altLang="ja-JP" sz="1800" b="1" baseline="-250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58439" name="Text Box 71"/>
          <p:cNvSpPr txBox="1">
            <a:spLocks noChangeArrowheads="1"/>
          </p:cNvSpPr>
          <p:nvPr/>
        </p:nvSpPr>
        <p:spPr bwMode="auto">
          <a:xfrm>
            <a:off x="7585075" y="3233738"/>
            <a:ext cx="3794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1800" b="1" i="1">
                <a:latin typeface="Symbol" panose="05050102010706020507" pitchFamily="18" charset="2"/>
              </a:rPr>
              <a:t>q</a:t>
            </a:r>
            <a:r>
              <a:rPr lang="en-US" altLang="ja-JP" sz="1800" b="1" baseline="-2500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58440" name="Text Box 72"/>
          <p:cNvSpPr txBox="1">
            <a:spLocks noChangeArrowheads="1"/>
          </p:cNvSpPr>
          <p:nvPr/>
        </p:nvSpPr>
        <p:spPr bwMode="auto">
          <a:xfrm>
            <a:off x="6602413" y="2481263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ja-JP" sz="2000" b="1" i="1" dirty="0">
                <a:latin typeface="Arial" panose="020B0604020202020204" pitchFamily="34" charset="0"/>
              </a:rPr>
              <a:t>k</a:t>
            </a:r>
            <a:r>
              <a:rPr lang="en-US" altLang="ja-JP" sz="2000" baseline="-25000" dirty="0">
                <a:latin typeface="Arial" panose="020B0604020202020204" pitchFamily="34" charset="0"/>
              </a:rPr>
              <a:t>1//</a:t>
            </a:r>
          </a:p>
        </p:txBody>
      </p:sp>
      <p:sp>
        <p:nvSpPr>
          <p:cNvPr id="58441" name="Text Box 73"/>
          <p:cNvSpPr txBox="1">
            <a:spLocks noChangeArrowheads="1"/>
          </p:cNvSpPr>
          <p:nvPr/>
        </p:nvSpPr>
        <p:spPr bwMode="auto">
          <a:xfrm>
            <a:off x="8067675" y="2481263"/>
            <a:ext cx="420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2400" b="1" i="1">
                <a:solidFill>
                  <a:srgbClr val="FF00FF"/>
                </a:solidFill>
                <a:latin typeface="Arial" panose="020B0604020202020204" pitchFamily="34" charset="0"/>
              </a:rPr>
              <a:t>G</a:t>
            </a:r>
          </a:p>
        </p:txBody>
      </p:sp>
      <p:sp>
        <p:nvSpPr>
          <p:cNvPr id="58442" name="Text Box 74"/>
          <p:cNvSpPr txBox="1">
            <a:spLocks noChangeArrowheads="1"/>
          </p:cNvSpPr>
          <p:nvPr/>
        </p:nvSpPr>
        <p:spPr bwMode="auto">
          <a:xfrm>
            <a:off x="1724025" y="4327525"/>
            <a:ext cx="13033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2000" b="1" i="1">
                <a:latin typeface="Arial" panose="020B0604020202020204" pitchFamily="34" charset="0"/>
              </a:rPr>
              <a:t>k</a:t>
            </a:r>
            <a:r>
              <a:rPr lang="en-US" altLang="ja-JP" sz="2000" b="1" baseline="-25000">
                <a:latin typeface="Arial" panose="020B0604020202020204" pitchFamily="34" charset="0"/>
              </a:rPr>
              <a:t>1</a:t>
            </a:r>
            <a:r>
              <a:rPr lang="en-US" altLang="ja-JP" sz="2000" b="1">
                <a:latin typeface="Arial" panose="020B0604020202020204" pitchFamily="34" charset="0"/>
              </a:rPr>
              <a:t>=2</a:t>
            </a:r>
            <a:r>
              <a:rPr lang="en-US" altLang="ja-JP" sz="2000" b="1">
                <a:latin typeface="Symbol" panose="05050102010706020507" pitchFamily="18" charset="2"/>
              </a:rPr>
              <a:t>p</a:t>
            </a:r>
            <a:r>
              <a:rPr lang="en-US" altLang="ja-JP" sz="2000" b="1">
                <a:latin typeface="Arial" panose="020B0604020202020204" pitchFamily="34" charset="0"/>
              </a:rPr>
              <a:t>n</a:t>
            </a:r>
            <a:r>
              <a:rPr lang="en-US" altLang="ja-JP" sz="2000" b="1" baseline="-25000">
                <a:latin typeface="Arial" panose="020B0604020202020204" pitchFamily="34" charset="0"/>
              </a:rPr>
              <a:t>1</a:t>
            </a:r>
            <a:r>
              <a:rPr lang="en-US" altLang="ja-JP" sz="2000" b="1">
                <a:latin typeface="Arial" panose="020B0604020202020204" pitchFamily="34" charset="0"/>
              </a:rPr>
              <a:t>/</a:t>
            </a:r>
            <a:r>
              <a:rPr lang="en-US" altLang="ja-JP" sz="2000" b="1">
                <a:latin typeface="Symbol" panose="05050102010706020507" pitchFamily="18" charset="2"/>
              </a:rPr>
              <a:t>l</a:t>
            </a:r>
          </a:p>
        </p:txBody>
      </p:sp>
      <p:sp>
        <p:nvSpPr>
          <p:cNvPr id="58443" name="Text Box 75"/>
          <p:cNvSpPr txBox="1">
            <a:spLocks noChangeArrowheads="1"/>
          </p:cNvSpPr>
          <p:nvPr/>
        </p:nvSpPr>
        <p:spPr bwMode="auto">
          <a:xfrm>
            <a:off x="4821238" y="4327525"/>
            <a:ext cx="13033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2000" b="1" i="1">
                <a:latin typeface="Arial" panose="020B0604020202020204" pitchFamily="34" charset="0"/>
              </a:rPr>
              <a:t>k</a:t>
            </a:r>
            <a:r>
              <a:rPr lang="en-US" altLang="ja-JP" sz="2000" b="1" baseline="-25000">
                <a:latin typeface="Arial" panose="020B0604020202020204" pitchFamily="34" charset="0"/>
              </a:rPr>
              <a:t>1</a:t>
            </a:r>
            <a:r>
              <a:rPr lang="en-US" altLang="ja-JP" sz="2000" b="1">
                <a:latin typeface="Arial" panose="020B0604020202020204" pitchFamily="34" charset="0"/>
              </a:rPr>
              <a:t>=2</a:t>
            </a:r>
            <a:r>
              <a:rPr lang="en-US" altLang="ja-JP" sz="2000" b="1">
                <a:latin typeface="Symbol" panose="05050102010706020507" pitchFamily="18" charset="2"/>
              </a:rPr>
              <a:t>p</a:t>
            </a:r>
            <a:r>
              <a:rPr lang="en-US" altLang="ja-JP" sz="2000" b="1">
                <a:latin typeface="Arial" panose="020B0604020202020204" pitchFamily="34" charset="0"/>
              </a:rPr>
              <a:t>n</a:t>
            </a:r>
            <a:r>
              <a:rPr lang="en-US" altLang="ja-JP" sz="2000" b="1" baseline="-25000">
                <a:latin typeface="Arial" panose="020B0604020202020204" pitchFamily="34" charset="0"/>
              </a:rPr>
              <a:t>1</a:t>
            </a:r>
            <a:r>
              <a:rPr lang="en-US" altLang="ja-JP" sz="2000" b="1">
                <a:latin typeface="Arial" panose="020B0604020202020204" pitchFamily="34" charset="0"/>
              </a:rPr>
              <a:t>/</a:t>
            </a:r>
            <a:r>
              <a:rPr lang="en-US" altLang="ja-JP" sz="2000" b="1">
                <a:latin typeface="Symbol" panose="05050102010706020507" pitchFamily="18" charset="2"/>
              </a:rPr>
              <a:t>l</a:t>
            </a:r>
          </a:p>
        </p:txBody>
      </p:sp>
      <p:sp>
        <p:nvSpPr>
          <p:cNvPr id="58444" name="Text Box 76"/>
          <p:cNvSpPr txBox="1">
            <a:spLocks noChangeArrowheads="1"/>
          </p:cNvSpPr>
          <p:nvPr/>
        </p:nvSpPr>
        <p:spPr bwMode="auto">
          <a:xfrm>
            <a:off x="1933575" y="2098675"/>
            <a:ext cx="576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ja-JP" sz="2400" b="1" i="1" dirty="0">
                <a:solidFill>
                  <a:srgbClr val="FF0000"/>
                </a:solidFill>
                <a:latin typeface="Arial" panose="020B0604020202020204" pitchFamily="34" charset="0"/>
              </a:rPr>
              <a:t>k</a:t>
            </a:r>
            <a:r>
              <a:rPr lang="en-US" altLang="ja-JP" sz="2400" baseline="-25000" dirty="0">
                <a:solidFill>
                  <a:srgbClr val="FF0000"/>
                </a:solidFill>
                <a:latin typeface="Arial" panose="020B0604020202020204" pitchFamily="34" charset="0"/>
              </a:rPr>
              <a:t>0</a:t>
            </a:r>
          </a:p>
        </p:txBody>
      </p:sp>
      <p:sp>
        <p:nvSpPr>
          <p:cNvPr id="58445" name="Text Box 77"/>
          <p:cNvSpPr txBox="1">
            <a:spLocks noChangeArrowheads="1"/>
          </p:cNvSpPr>
          <p:nvPr/>
        </p:nvSpPr>
        <p:spPr bwMode="auto">
          <a:xfrm>
            <a:off x="7851775" y="2060575"/>
            <a:ext cx="576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ja-JP" sz="2400" b="1" i="1">
                <a:solidFill>
                  <a:srgbClr val="FF0000"/>
                </a:solidFill>
                <a:latin typeface="Arial" panose="020B0604020202020204" pitchFamily="34" charset="0"/>
              </a:rPr>
              <a:t>k</a:t>
            </a:r>
            <a:r>
              <a:rPr lang="en-US" altLang="ja-JP" sz="2400" b="1" baseline="-25000">
                <a:solidFill>
                  <a:srgbClr val="FF0000"/>
                </a:solidFill>
                <a:latin typeface="Arial" panose="020B0604020202020204" pitchFamily="34" charset="0"/>
              </a:rPr>
              <a:t>0</a:t>
            </a:r>
          </a:p>
        </p:txBody>
      </p:sp>
      <p:sp>
        <p:nvSpPr>
          <p:cNvPr id="58446" name="Rectangle 78"/>
          <p:cNvSpPr>
            <a:spLocks noChangeArrowheads="1"/>
          </p:cNvSpPr>
          <p:nvPr/>
        </p:nvSpPr>
        <p:spPr bwMode="auto">
          <a:xfrm>
            <a:off x="1335088" y="1404938"/>
            <a:ext cx="7620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8447" name="Rectangle 79"/>
          <p:cNvSpPr>
            <a:spLocks noChangeArrowheads="1"/>
          </p:cNvSpPr>
          <p:nvPr/>
        </p:nvSpPr>
        <p:spPr bwMode="auto">
          <a:xfrm>
            <a:off x="3666808" y="1288733"/>
            <a:ext cx="19812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8448" name="Rectangle 80"/>
          <p:cNvSpPr>
            <a:spLocks noChangeArrowheads="1"/>
          </p:cNvSpPr>
          <p:nvPr/>
        </p:nvSpPr>
        <p:spPr bwMode="auto">
          <a:xfrm>
            <a:off x="6592888" y="1404938"/>
            <a:ext cx="19812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8449" name="Text Box 81"/>
          <p:cNvSpPr txBox="1">
            <a:spLocks noChangeArrowheads="1"/>
          </p:cNvSpPr>
          <p:nvPr/>
        </p:nvSpPr>
        <p:spPr bwMode="auto">
          <a:xfrm>
            <a:off x="1011238" y="1557338"/>
            <a:ext cx="1079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ja-JP" sz="2000" b="1" i="1">
                <a:latin typeface="Arial" panose="020B0604020202020204" pitchFamily="34" charset="0"/>
              </a:rPr>
              <a:t>k</a:t>
            </a:r>
            <a:r>
              <a:rPr lang="en-US" altLang="ja-JP" sz="2000" b="1" baseline="-25000">
                <a:latin typeface="Arial" panose="020B0604020202020204" pitchFamily="34" charset="0"/>
              </a:rPr>
              <a:t>0</a:t>
            </a:r>
            <a:r>
              <a:rPr lang="en-US" altLang="ja-JP" sz="2000" b="1">
                <a:latin typeface="Arial" panose="020B0604020202020204" pitchFamily="34" charset="0"/>
              </a:rPr>
              <a:t>=2</a:t>
            </a:r>
            <a:r>
              <a:rPr lang="en-US" altLang="ja-JP" sz="2000" b="1">
                <a:latin typeface="Symbol" panose="05050102010706020507" pitchFamily="18" charset="2"/>
              </a:rPr>
              <a:t>p</a:t>
            </a:r>
            <a:r>
              <a:rPr lang="en-US" altLang="ja-JP" sz="2000" b="1">
                <a:latin typeface="Arial" panose="020B0604020202020204" pitchFamily="34" charset="0"/>
              </a:rPr>
              <a:t>/</a:t>
            </a:r>
            <a:r>
              <a:rPr lang="en-US" altLang="ja-JP" sz="2000" b="1">
                <a:latin typeface="Symbol" panose="05050102010706020507" pitchFamily="18" charset="2"/>
              </a:rPr>
              <a:t>l</a:t>
            </a:r>
          </a:p>
        </p:txBody>
      </p:sp>
      <p:sp>
        <p:nvSpPr>
          <p:cNvPr id="58450" name="Line 82"/>
          <p:cNvSpPr>
            <a:spLocks noChangeShapeType="1"/>
          </p:cNvSpPr>
          <p:nvPr/>
        </p:nvSpPr>
        <p:spPr bwMode="auto">
          <a:xfrm>
            <a:off x="1487488" y="1938338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51" name="Line 83"/>
          <p:cNvSpPr>
            <a:spLocks noChangeShapeType="1"/>
          </p:cNvSpPr>
          <p:nvPr/>
        </p:nvSpPr>
        <p:spPr bwMode="auto">
          <a:xfrm>
            <a:off x="4306888" y="1938338"/>
            <a:ext cx="152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52" name="Line 84"/>
          <p:cNvSpPr>
            <a:spLocks noChangeShapeType="1"/>
          </p:cNvSpPr>
          <p:nvPr/>
        </p:nvSpPr>
        <p:spPr bwMode="auto">
          <a:xfrm>
            <a:off x="7126288" y="1938338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53" name="Text Box 85"/>
          <p:cNvSpPr txBox="1">
            <a:spLocks noChangeArrowheads="1"/>
          </p:cNvSpPr>
          <p:nvPr/>
        </p:nvSpPr>
        <p:spPr bwMode="auto">
          <a:xfrm>
            <a:off x="0" y="3614738"/>
            <a:ext cx="9540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1800" b="1">
                <a:latin typeface="Arial" panose="020B0604020202020204" pitchFamily="34" charset="0"/>
              </a:rPr>
              <a:t>Si:SiO</a:t>
            </a:r>
            <a:r>
              <a:rPr lang="en-US" altLang="ja-JP" sz="1800" b="1" baseline="-25000">
                <a:latin typeface="Arial" panose="020B0604020202020204" pitchFamily="34" charset="0"/>
              </a:rPr>
              <a:t>2</a:t>
            </a:r>
          </a:p>
          <a:p>
            <a:r>
              <a:rPr lang="en-US" altLang="ja-JP" sz="1800" b="1">
                <a:latin typeface="Arial" panose="020B0604020202020204" pitchFamily="34" charset="0"/>
              </a:rPr>
              <a:t>(n=n</a:t>
            </a:r>
            <a:r>
              <a:rPr lang="en-US" altLang="ja-JP" sz="1800" b="1" baseline="-25000">
                <a:latin typeface="Arial" panose="020B0604020202020204" pitchFamily="34" charset="0"/>
              </a:rPr>
              <a:t>1</a:t>
            </a:r>
            <a:r>
              <a:rPr lang="en-US" altLang="ja-JP" sz="1800" b="1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58454" name="Text Box 86"/>
          <p:cNvSpPr txBox="1">
            <a:spLocks noChangeArrowheads="1"/>
          </p:cNvSpPr>
          <p:nvPr/>
        </p:nvSpPr>
        <p:spPr bwMode="auto">
          <a:xfrm>
            <a:off x="4763" y="1916113"/>
            <a:ext cx="736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ja-JP" sz="1800" b="1">
                <a:latin typeface="Arial" panose="020B0604020202020204" pitchFamily="34" charset="0"/>
              </a:rPr>
              <a:t>Air</a:t>
            </a:r>
          </a:p>
          <a:p>
            <a:pPr algn="ctr"/>
            <a:r>
              <a:rPr lang="en-US" altLang="ja-JP" sz="1800" b="1">
                <a:latin typeface="Arial" panose="020B0604020202020204" pitchFamily="34" charset="0"/>
              </a:rPr>
              <a:t>(n=1)</a:t>
            </a:r>
          </a:p>
        </p:txBody>
      </p:sp>
      <p:sp>
        <p:nvSpPr>
          <p:cNvPr id="58455" name="AutoShape 87"/>
          <p:cNvSpPr>
            <a:spLocks noChangeArrowheads="1"/>
          </p:cNvSpPr>
          <p:nvPr/>
        </p:nvSpPr>
        <p:spPr bwMode="auto">
          <a:xfrm>
            <a:off x="192088" y="2547938"/>
            <a:ext cx="304800" cy="381000"/>
          </a:xfrm>
          <a:prstGeom prst="upArrow">
            <a:avLst>
              <a:gd name="adj1" fmla="val 50000"/>
              <a:gd name="adj2" fmla="val 4375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ja-JP" altLang="en-US"/>
          </a:p>
        </p:txBody>
      </p:sp>
      <p:sp>
        <p:nvSpPr>
          <p:cNvPr id="58456" name="AutoShape 88"/>
          <p:cNvSpPr>
            <a:spLocks noChangeArrowheads="1"/>
          </p:cNvSpPr>
          <p:nvPr/>
        </p:nvSpPr>
        <p:spPr bwMode="auto">
          <a:xfrm flipV="1">
            <a:off x="192088" y="2928938"/>
            <a:ext cx="304800" cy="685800"/>
          </a:xfrm>
          <a:prstGeom prst="upArrow">
            <a:avLst>
              <a:gd name="adj1" fmla="val 50000"/>
              <a:gd name="adj2" fmla="val 7875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ja-JP" altLang="en-US"/>
          </a:p>
        </p:txBody>
      </p:sp>
      <p:sp>
        <p:nvSpPr>
          <p:cNvPr id="58457" name="Line 89"/>
          <p:cNvSpPr>
            <a:spLocks noChangeShapeType="1"/>
          </p:cNvSpPr>
          <p:nvPr/>
        </p:nvSpPr>
        <p:spPr bwMode="auto">
          <a:xfrm>
            <a:off x="1792288" y="4071938"/>
            <a:ext cx="76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58" name="Line 90"/>
          <p:cNvSpPr>
            <a:spLocks noChangeShapeType="1"/>
          </p:cNvSpPr>
          <p:nvPr/>
        </p:nvSpPr>
        <p:spPr bwMode="auto">
          <a:xfrm>
            <a:off x="4916488" y="4071938"/>
            <a:ext cx="76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59" name="Line 91"/>
          <p:cNvSpPr>
            <a:spLocks noChangeShapeType="1"/>
          </p:cNvSpPr>
          <p:nvPr/>
        </p:nvSpPr>
        <p:spPr bwMode="auto">
          <a:xfrm>
            <a:off x="7735888" y="4071938"/>
            <a:ext cx="152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8462" name="Text Box 94"/>
          <p:cNvSpPr txBox="1">
            <a:spLocks noChangeArrowheads="1"/>
          </p:cNvSpPr>
          <p:nvPr/>
        </p:nvSpPr>
        <p:spPr bwMode="auto">
          <a:xfrm>
            <a:off x="3675063" y="1557338"/>
            <a:ext cx="1079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ja-JP" sz="2000" b="1" i="1">
                <a:latin typeface="Arial" panose="020B0604020202020204" pitchFamily="34" charset="0"/>
              </a:rPr>
              <a:t>k</a:t>
            </a:r>
            <a:r>
              <a:rPr lang="en-US" altLang="ja-JP" sz="2000" b="1" baseline="-25000">
                <a:latin typeface="Arial" panose="020B0604020202020204" pitchFamily="34" charset="0"/>
              </a:rPr>
              <a:t>0</a:t>
            </a:r>
            <a:r>
              <a:rPr lang="en-US" altLang="ja-JP" sz="2000" b="1">
                <a:latin typeface="Arial" panose="020B0604020202020204" pitchFamily="34" charset="0"/>
              </a:rPr>
              <a:t>=2</a:t>
            </a:r>
            <a:r>
              <a:rPr lang="en-US" altLang="ja-JP" sz="2000" b="1">
                <a:latin typeface="Symbol" panose="05050102010706020507" pitchFamily="18" charset="2"/>
              </a:rPr>
              <a:t>p</a:t>
            </a:r>
            <a:r>
              <a:rPr lang="en-US" altLang="ja-JP" sz="2000" b="1">
                <a:latin typeface="Arial" panose="020B0604020202020204" pitchFamily="34" charset="0"/>
              </a:rPr>
              <a:t>/</a:t>
            </a:r>
            <a:r>
              <a:rPr lang="en-US" altLang="ja-JP" sz="2000" b="1">
                <a:latin typeface="Symbol" panose="05050102010706020507" pitchFamily="18" charset="2"/>
              </a:rPr>
              <a:t>l</a:t>
            </a:r>
          </a:p>
        </p:txBody>
      </p:sp>
      <p:sp>
        <p:nvSpPr>
          <p:cNvPr id="58463" name="Text Box 95"/>
          <p:cNvSpPr txBox="1">
            <a:spLocks noChangeArrowheads="1"/>
          </p:cNvSpPr>
          <p:nvPr/>
        </p:nvSpPr>
        <p:spPr bwMode="auto">
          <a:xfrm>
            <a:off x="6411913" y="1557338"/>
            <a:ext cx="1079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ja-JP" sz="2000" b="1" i="1">
                <a:latin typeface="Arial" panose="020B0604020202020204" pitchFamily="34" charset="0"/>
              </a:rPr>
              <a:t>k</a:t>
            </a:r>
            <a:r>
              <a:rPr lang="en-US" altLang="ja-JP" sz="2000" b="1" baseline="-25000">
                <a:latin typeface="Arial" panose="020B0604020202020204" pitchFamily="34" charset="0"/>
              </a:rPr>
              <a:t>0</a:t>
            </a:r>
            <a:r>
              <a:rPr lang="en-US" altLang="ja-JP" sz="2000" b="1">
                <a:latin typeface="Arial" panose="020B0604020202020204" pitchFamily="34" charset="0"/>
              </a:rPr>
              <a:t>=2</a:t>
            </a:r>
            <a:r>
              <a:rPr lang="en-US" altLang="ja-JP" sz="2000" b="1">
                <a:latin typeface="Symbol" panose="05050102010706020507" pitchFamily="18" charset="2"/>
              </a:rPr>
              <a:t>p</a:t>
            </a:r>
            <a:r>
              <a:rPr lang="en-US" altLang="ja-JP" sz="2000" b="1">
                <a:latin typeface="Arial" panose="020B0604020202020204" pitchFamily="34" charset="0"/>
              </a:rPr>
              <a:t>/</a:t>
            </a:r>
            <a:r>
              <a:rPr lang="en-US" altLang="ja-JP" sz="2000" b="1">
                <a:latin typeface="Symbol" panose="05050102010706020507" pitchFamily="18" charset="2"/>
              </a:rPr>
              <a:t>l</a:t>
            </a:r>
          </a:p>
        </p:txBody>
      </p:sp>
      <p:sp>
        <p:nvSpPr>
          <p:cNvPr id="58464" name="Text Box 96"/>
          <p:cNvSpPr txBox="1">
            <a:spLocks noChangeArrowheads="1"/>
          </p:cNvSpPr>
          <p:nvPr/>
        </p:nvSpPr>
        <p:spPr bwMode="auto">
          <a:xfrm>
            <a:off x="7629525" y="4327525"/>
            <a:ext cx="13033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2000" b="1" i="1">
                <a:latin typeface="Arial" panose="020B0604020202020204" pitchFamily="34" charset="0"/>
              </a:rPr>
              <a:t>k</a:t>
            </a:r>
            <a:r>
              <a:rPr lang="en-US" altLang="ja-JP" sz="2000" b="1" baseline="-25000">
                <a:latin typeface="Arial" panose="020B0604020202020204" pitchFamily="34" charset="0"/>
              </a:rPr>
              <a:t>1</a:t>
            </a:r>
            <a:r>
              <a:rPr lang="en-US" altLang="ja-JP" sz="2000" b="1">
                <a:latin typeface="Arial" panose="020B0604020202020204" pitchFamily="34" charset="0"/>
              </a:rPr>
              <a:t>=2</a:t>
            </a:r>
            <a:r>
              <a:rPr lang="en-US" altLang="ja-JP" sz="2000" b="1">
                <a:latin typeface="Symbol" panose="05050102010706020507" pitchFamily="18" charset="2"/>
              </a:rPr>
              <a:t>p</a:t>
            </a:r>
            <a:r>
              <a:rPr lang="en-US" altLang="ja-JP" sz="2000" b="1">
                <a:latin typeface="Arial" panose="020B0604020202020204" pitchFamily="34" charset="0"/>
              </a:rPr>
              <a:t>n</a:t>
            </a:r>
            <a:r>
              <a:rPr lang="en-US" altLang="ja-JP" sz="2000" b="1" baseline="-25000">
                <a:latin typeface="Arial" panose="020B0604020202020204" pitchFamily="34" charset="0"/>
              </a:rPr>
              <a:t>1</a:t>
            </a:r>
            <a:r>
              <a:rPr lang="en-US" altLang="ja-JP" sz="2000" b="1">
                <a:latin typeface="Arial" panose="020B0604020202020204" pitchFamily="34" charset="0"/>
              </a:rPr>
              <a:t>/</a:t>
            </a:r>
            <a:r>
              <a:rPr lang="en-US" altLang="ja-JP" sz="2000" b="1">
                <a:latin typeface="Symbol" panose="05050102010706020507" pitchFamily="18" charset="2"/>
              </a:rPr>
              <a:t>l</a:t>
            </a:r>
          </a:p>
        </p:txBody>
      </p:sp>
      <p:sp>
        <p:nvSpPr>
          <p:cNvPr id="58465" name="Text Box 97"/>
          <p:cNvSpPr txBox="1">
            <a:spLocks noChangeArrowheads="1"/>
          </p:cNvSpPr>
          <p:nvPr/>
        </p:nvSpPr>
        <p:spPr bwMode="auto">
          <a:xfrm>
            <a:off x="3759835" y="836930"/>
            <a:ext cx="1835887" cy="400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61950" indent="-3619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541338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r>
              <a:rPr lang="en-US" altLang="ja-JP" sz="2000" b="1" dirty="0">
                <a:solidFill>
                  <a:srgbClr val="6600FF"/>
                </a:solidFill>
                <a:latin typeface="Calibri" panose="020F0502020204030204" pitchFamily="34" charset="0"/>
                <a:ea typeface="ＭＳ 明朝" panose="02020609040205080304" pitchFamily="17" charset="-128"/>
              </a:rPr>
              <a:t>Total R</a:t>
            </a:r>
            <a:r>
              <a:rPr lang="en-US" altLang="ja-JP" sz="2000" b="1" dirty="0" smtClean="0">
                <a:solidFill>
                  <a:srgbClr val="6600FF"/>
                </a:solidFill>
                <a:latin typeface="Calibri" panose="020F0502020204030204" pitchFamily="34" charset="0"/>
                <a:ea typeface="ＭＳ 明朝" panose="02020609040205080304" pitchFamily="17" charset="-128"/>
              </a:rPr>
              <a:t>eflection</a:t>
            </a:r>
            <a:endParaRPr lang="en-US" altLang="ja-JP" sz="2000" b="1" dirty="0">
              <a:solidFill>
                <a:srgbClr val="6600FF"/>
              </a:solidFill>
              <a:latin typeface="Calibri" panose="020F0502020204030204" pitchFamily="34" charset="0"/>
              <a:ea typeface="ＭＳ 明朝" panose="02020609040205080304" pitchFamily="17" charset="-128"/>
            </a:endParaRPr>
          </a:p>
        </p:txBody>
      </p:sp>
      <p:sp>
        <p:nvSpPr>
          <p:cNvPr id="58466" name="Text Box 98"/>
          <p:cNvSpPr txBox="1">
            <a:spLocks noChangeArrowheads="1"/>
          </p:cNvSpPr>
          <p:nvPr/>
        </p:nvSpPr>
        <p:spPr bwMode="auto">
          <a:xfrm>
            <a:off x="6127168" y="654050"/>
            <a:ext cx="2917401" cy="707886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ja-JP" sz="2000" b="1" dirty="0" smtClean="0">
                <a:solidFill>
                  <a:srgbClr val="FF0000"/>
                </a:solidFill>
                <a:ea typeface="ＭＳ 明朝" panose="02020609040205080304" pitchFamily="17" charset="-128"/>
              </a:rPr>
              <a:t>Transmission (Diffraction)</a:t>
            </a:r>
          </a:p>
          <a:p>
            <a:pPr algn="ctr"/>
            <a:r>
              <a:rPr lang="en-US" altLang="ja-JP" sz="2000" dirty="0" smtClean="0">
                <a:ea typeface="ＭＳ 明朝" panose="02020609040205080304" pitchFamily="17" charset="-128"/>
                <a:sym typeface="Wingdings" panose="05000000000000000000" pitchFamily="2" charset="2"/>
              </a:rPr>
              <a:t></a:t>
            </a:r>
            <a:r>
              <a:rPr lang="en-US" altLang="ja-JP" sz="2000" dirty="0" smtClean="0">
                <a:solidFill>
                  <a:srgbClr val="FF0000"/>
                </a:solidFill>
                <a:ea typeface="ＭＳ 明朝" panose="02020609040205080304" pitchFamily="17" charset="-128"/>
                <a:sym typeface="Wingdings" panose="05000000000000000000" pitchFamily="2" charset="2"/>
              </a:rPr>
              <a:t> Diffraction Laws</a:t>
            </a:r>
            <a:endParaRPr lang="en-US" altLang="ja-JP" sz="2000" dirty="0">
              <a:solidFill>
                <a:srgbClr val="FF0000"/>
              </a:solidFill>
              <a:ea typeface="ＭＳ 明朝" panose="02020609040205080304" pitchFamily="17" charset="-128"/>
            </a:endParaRPr>
          </a:p>
        </p:txBody>
      </p:sp>
      <p:sp>
        <p:nvSpPr>
          <p:cNvPr id="58469" name="Text Box 101"/>
          <p:cNvSpPr txBox="1">
            <a:spLocks noChangeArrowheads="1"/>
          </p:cNvSpPr>
          <p:nvPr/>
        </p:nvSpPr>
        <p:spPr bwMode="auto">
          <a:xfrm>
            <a:off x="2758547" y="4940300"/>
            <a:ext cx="36004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r>
              <a:rPr lang="en-US" altLang="ja-JP" sz="2800" b="1" i="1" dirty="0">
                <a:solidFill>
                  <a:srgbClr val="FF0000"/>
                </a:solidFill>
                <a:latin typeface="Calibri" panose="020F0502020204030204" pitchFamily="34" charset="0"/>
              </a:rPr>
              <a:t>k</a:t>
            </a:r>
            <a:r>
              <a:rPr lang="en-US" altLang="ja-JP" sz="2800" b="1" baseline="-25000" dirty="0">
                <a:solidFill>
                  <a:srgbClr val="FF0000"/>
                </a:solidFill>
                <a:latin typeface="Calibri" panose="020F0502020204030204" pitchFamily="34" charset="0"/>
              </a:rPr>
              <a:t>2//</a:t>
            </a:r>
            <a:r>
              <a:rPr lang="en-US" altLang="ja-JP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 ≧ |</a:t>
            </a:r>
            <a:r>
              <a:rPr lang="en-US" altLang="ja-JP" sz="2800" b="1" i="1" dirty="0">
                <a:solidFill>
                  <a:srgbClr val="FF00FF"/>
                </a:solidFill>
                <a:latin typeface="Calibri" panose="020F0502020204030204" pitchFamily="34" charset="0"/>
              </a:rPr>
              <a:t>G</a:t>
            </a:r>
            <a:r>
              <a:rPr lang="en-US" altLang="ja-JP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| = 2</a:t>
            </a:r>
            <a:r>
              <a:rPr lang="en-US" altLang="ja-JP" sz="2800" b="1" dirty="0">
                <a:solidFill>
                  <a:srgbClr val="FF0000"/>
                </a:solidFill>
                <a:latin typeface="Symbol" panose="05050102010706020507" pitchFamily="18" charset="2"/>
              </a:rPr>
              <a:t>p</a:t>
            </a:r>
            <a:r>
              <a:rPr lang="en-US" altLang="ja-JP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 / </a:t>
            </a:r>
            <a:r>
              <a:rPr lang="en-US" altLang="ja-JP" sz="2800" b="1" i="1" dirty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8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ja-JP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）</a:t>
            </a:r>
          </a:p>
        </p:txBody>
      </p:sp>
      <p:sp>
        <p:nvSpPr>
          <p:cNvPr id="58471" name="Text Box 103"/>
          <p:cNvSpPr txBox="1">
            <a:spLocks noChangeArrowheads="1"/>
          </p:cNvSpPr>
          <p:nvPr/>
        </p:nvSpPr>
        <p:spPr bwMode="auto">
          <a:xfrm>
            <a:off x="1187450" y="5945188"/>
            <a:ext cx="71501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indent="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r>
              <a:rPr lang="en-US" altLang="ja-JP" sz="2800" b="1" i="1" dirty="0" err="1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800" b="1" baseline="-25000" dirty="0" err="1">
                <a:solidFill>
                  <a:srgbClr val="FF0000"/>
                </a:solidFill>
                <a:latin typeface="Calibri" panose="020F0502020204030204" pitchFamily="34" charset="0"/>
              </a:rPr>
              <a:t>min</a:t>
            </a:r>
            <a:r>
              <a:rPr lang="en-US" altLang="ja-JP" b="1" dirty="0">
                <a:latin typeface="Calibri" panose="020F0502020204030204" pitchFamily="34" charset="0"/>
              </a:rPr>
              <a:t> </a:t>
            </a:r>
            <a:r>
              <a:rPr lang="en-US" altLang="ja-JP" dirty="0">
                <a:latin typeface="Calibri" panose="020F0502020204030204" pitchFamily="34" charset="0"/>
              </a:rPr>
              <a:t>= 2</a:t>
            </a:r>
            <a:r>
              <a:rPr lang="en-US" altLang="ja-JP" dirty="0">
                <a:latin typeface="Symbol" panose="05050102010706020507" pitchFamily="18" charset="2"/>
              </a:rPr>
              <a:t>p</a:t>
            </a:r>
            <a:r>
              <a:rPr lang="en-US" altLang="ja-JP" dirty="0">
                <a:latin typeface="Calibri" panose="020F0502020204030204" pitchFamily="34" charset="0"/>
              </a:rPr>
              <a:t> / </a:t>
            </a:r>
            <a:r>
              <a:rPr lang="en-US" altLang="ja-JP" i="1" dirty="0">
                <a:latin typeface="Calibri" panose="020F0502020204030204" pitchFamily="34" charset="0"/>
              </a:rPr>
              <a:t>k</a:t>
            </a:r>
            <a:r>
              <a:rPr lang="en-US" altLang="ja-JP" baseline="-25000" dirty="0">
                <a:latin typeface="Calibri" panose="020F0502020204030204" pitchFamily="34" charset="0"/>
              </a:rPr>
              <a:t>2//</a:t>
            </a:r>
            <a:r>
              <a:rPr lang="en-US" altLang="ja-JP" dirty="0">
                <a:latin typeface="Calibri" panose="020F0502020204030204" pitchFamily="34" charset="0"/>
              </a:rPr>
              <a:t> = 2</a:t>
            </a:r>
            <a:r>
              <a:rPr lang="en-US" altLang="ja-JP" dirty="0">
                <a:latin typeface="Symbol" panose="05050102010706020507" pitchFamily="18" charset="2"/>
              </a:rPr>
              <a:t>p</a:t>
            </a:r>
            <a:r>
              <a:rPr lang="en-US" altLang="ja-JP" dirty="0">
                <a:latin typeface="Calibri" panose="020F0502020204030204" pitchFamily="34" charset="0"/>
              </a:rPr>
              <a:t> / </a:t>
            </a:r>
            <a:r>
              <a:rPr lang="en-US" altLang="ja-JP" i="1" dirty="0">
                <a:latin typeface="Calibri" panose="020F0502020204030204" pitchFamily="34" charset="0"/>
              </a:rPr>
              <a:t>k</a:t>
            </a:r>
            <a:r>
              <a:rPr lang="en-US" altLang="ja-JP" baseline="-25000" dirty="0">
                <a:latin typeface="Calibri" panose="020F0502020204030204" pitchFamily="34" charset="0"/>
              </a:rPr>
              <a:t>1//</a:t>
            </a:r>
            <a:r>
              <a:rPr lang="en-US" altLang="ja-JP" dirty="0">
                <a:latin typeface="Calibri" panose="020F0502020204030204" pitchFamily="34" charset="0"/>
              </a:rPr>
              <a:t> = </a:t>
            </a:r>
            <a:r>
              <a:rPr lang="en-US" altLang="ja-JP" dirty="0">
                <a:latin typeface="Symbol" panose="05050102010706020507" pitchFamily="18" charset="2"/>
              </a:rPr>
              <a:t>l</a:t>
            </a:r>
            <a:r>
              <a:rPr lang="en-US" altLang="ja-JP" dirty="0">
                <a:latin typeface="Calibri" panose="020F0502020204030204" pitchFamily="34" charset="0"/>
              </a:rPr>
              <a:t> / (n</a:t>
            </a:r>
            <a:r>
              <a:rPr lang="en-US" altLang="ja-JP" baseline="-25000" dirty="0">
                <a:latin typeface="Calibri" panose="020F0502020204030204" pitchFamily="34" charset="0"/>
              </a:rPr>
              <a:t>1</a:t>
            </a:r>
            <a:r>
              <a:rPr lang="en-US" altLang="ja-JP" dirty="0">
                <a:latin typeface="Calibri" panose="020F0502020204030204" pitchFamily="34" charset="0"/>
              </a:rPr>
              <a:t> sin</a:t>
            </a:r>
            <a:r>
              <a:rPr lang="en-US" altLang="ja-JP" i="1" dirty="0">
                <a:latin typeface="Symbol" panose="05050102010706020507" pitchFamily="18" charset="2"/>
              </a:rPr>
              <a:t>q</a:t>
            </a:r>
            <a:r>
              <a:rPr lang="en-US" altLang="ja-JP" baseline="-25000" dirty="0">
                <a:latin typeface="Calibri" panose="020F0502020204030204" pitchFamily="34" charset="0"/>
              </a:rPr>
              <a:t>1</a:t>
            </a:r>
            <a:r>
              <a:rPr lang="en-US" altLang="ja-JP" dirty="0">
                <a:latin typeface="Calibri" panose="020F0502020204030204" pitchFamily="34" charset="0"/>
              </a:rPr>
              <a:t>)</a:t>
            </a:r>
            <a:r>
              <a:rPr lang="en-US" altLang="ja-JP" b="1" dirty="0">
                <a:latin typeface="Calibri" panose="020F0502020204030204" pitchFamily="34" charset="0"/>
              </a:rPr>
              <a:t> </a:t>
            </a:r>
            <a:r>
              <a:rPr lang="en-US" altLang="ja-JP" sz="2800" b="1" dirty="0">
                <a:solidFill>
                  <a:srgbClr val="FF0000"/>
                </a:solidFill>
                <a:latin typeface="Arial" panose="020B0604020202020204" pitchFamily="34" charset="0"/>
              </a:rPr>
              <a:t>~ </a:t>
            </a:r>
            <a:r>
              <a:rPr lang="en-US" altLang="ja-JP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800 nm</a:t>
            </a:r>
            <a:r>
              <a:rPr lang="ja-JP" altLang="en-US" b="1" dirty="0">
                <a:latin typeface="Calibri" panose="020F0502020204030204" pitchFamily="34" charset="0"/>
              </a:rPr>
              <a:t>　</a:t>
            </a:r>
            <a:r>
              <a:rPr lang="ja-JP" altLang="en-US" dirty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8474" name="AutoShape 106"/>
          <p:cNvSpPr>
            <a:spLocks noChangeArrowheads="1"/>
          </p:cNvSpPr>
          <p:nvPr/>
        </p:nvSpPr>
        <p:spPr bwMode="auto">
          <a:xfrm>
            <a:off x="2801409" y="4868863"/>
            <a:ext cx="3455988" cy="6477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ja-JP" altLang="en-US"/>
          </a:p>
        </p:txBody>
      </p:sp>
      <p:sp>
        <p:nvSpPr>
          <p:cNvPr id="58475" name="Text Box 107"/>
          <p:cNvSpPr txBox="1">
            <a:spLocks noChangeArrowheads="1"/>
          </p:cNvSpPr>
          <p:nvPr/>
        </p:nvSpPr>
        <p:spPr bwMode="auto">
          <a:xfrm>
            <a:off x="1881188" y="6457890"/>
            <a:ext cx="58721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ja-JP" sz="2000" b="1" dirty="0">
                <a:solidFill>
                  <a:srgbClr val="0000FF"/>
                </a:solidFill>
              </a:rPr>
              <a:t>@ </a:t>
            </a:r>
            <a:r>
              <a:rPr lang="en-US" altLang="ja-JP" sz="2000" b="1" dirty="0">
                <a:solidFill>
                  <a:srgbClr val="0000FF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000" b="1" dirty="0">
                <a:solidFill>
                  <a:srgbClr val="0000FF"/>
                </a:solidFill>
              </a:rPr>
              <a:t>=800 nm, n</a:t>
            </a:r>
            <a:r>
              <a:rPr lang="en-US" altLang="ja-JP" sz="2000" b="1" baseline="-25000" dirty="0">
                <a:solidFill>
                  <a:srgbClr val="0000FF"/>
                </a:solidFill>
              </a:rPr>
              <a:t>1</a:t>
            </a:r>
            <a:r>
              <a:rPr lang="en-US" altLang="ja-JP" sz="2000" b="1" dirty="0">
                <a:solidFill>
                  <a:srgbClr val="0000FF"/>
                </a:solidFill>
              </a:rPr>
              <a:t>=1.75, </a:t>
            </a:r>
            <a:r>
              <a:rPr lang="en-US" altLang="ja-JP" sz="2000" b="1" i="1" dirty="0">
                <a:solidFill>
                  <a:srgbClr val="0000FF"/>
                </a:solidFill>
                <a:latin typeface="Symbol" panose="05050102010706020507" pitchFamily="18" charset="2"/>
              </a:rPr>
              <a:t>q</a:t>
            </a:r>
            <a:r>
              <a:rPr lang="en-US" altLang="ja-JP" sz="2000" b="1" baseline="-25000" dirty="0">
                <a:solidFill>
                  <a:srgbClr val="0000FF"/>
                </a:solidFill>
              </a:rPr>
              <a:t>1</a:t>
            </a:r>
            <a:r>
              <a:rPr lang="en-US" altLang="ja-JP" sz="2000" b="1" dirty="0">
                <a:solidFill>
                  <a:srgbClr val="0000FF"/>
                </a:solidFill>
              </a:rPr>
              <a:t> = 35</a:t>
            </a:r>
            <a:r>
              <a:rPr lang="en-US" altLang="ja-JP" sz="2000" b="1" baseline="30000" dirty="0">
                <a:solidFill>
                  <a:srgbClr val="0000FF"/>
                </a:solidFill>
              </a:rPr>
              <a:t>o</a:t>
            </a:r>
            <a:r>
              <a:rPr lang="en-US" altLang="ja-JP" sz="2000" b="1" dirty="0">
                <a:solidFill>
                  <a:srgbClr val="0000FF"/>
                </a:solidFill>
              </a:rPr>
              <a:t> (total </a:t>
            </a:r>
            <a:r>
              <a:rPr lang="en-US" altLang="ja-JP" sz="2000" b="1" dirty="0" smtClean="0">
                <a:solidFill>
                  <a:srgbClr val="0000FF"/>
                </a:solidFill>
              </a:rPr>
              <a:t>reflection </a:t>
            </a:r>
            <a:r>
              <a:rPr lang="en-US" altLang="ja-JP" sz="2000" b="1" dirty="0">
                <a:solidFill>
                  <a:srgbClr val="0000FF"/>
                </a:solidFill>
              </a:rPr>
              <a:t>angle) </a:t>
            </a:r>
          </a:p>
        </p:txBody>
      </p:sp>
      <p:sp>
        <p:nvSpPr>
          <p:cNvPr id="58476" name="AutoShape 108"/>
          <p:cNvSpPr>
            <a:spLocks noChangeArrowheads="1"/>
          </p:cNvSpPr>
          <p:nvPr/>
        </p:nvSpPr>
        <p:spPr bwMode="auto">
          <a:xfrm>
            <a:off x="4364038" y="5622925"/>
            <a:ext cx="588962" cy="431800"/>
          </a:xfrm>
          <a:prstGeom prst="downArrow">
            <a:avLst>
              <a:gd name="adj1" fmla="val 45907"/>
              <a:gd name="adj2" fmla="val 48065"/>
            </a:avLst>
          </a:prstGeom>
          <a:solidFill>
            <a:srgbClr val="66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ja-JP" altLang="en-US"/>
          </a:p>
        </p:txBody>
      </p:sp>
      <p:sp>
        <p:nvSpPr>
          <p:cNvPr id="101" name="Text Box 54"/>
          <p:cNvSpPr txBox="1">
            <a:spLocks noChangeArrowheads="1"/>
          </p:cNvSpPr>
          <p:nvPr/>
        </p:nvSpPr>
        <p:spPr bwMode="auto">
          <a:xfrm>
            <a:off x="5078412" y="2500313"/>
            <a:ext cx="13128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ja-JP" sz="2000" b="1" i="1" dirty="0" smtClean="0">
                <a:latin typeface="Arial" panose="020B0604020202020204" pitchFamily="34" charset="0"/>
              </a:rPr>
              <a:t> k</a:t>
            </a:r>
            <a:r>
              <a:rPr lang="en-US" altLang="ja-JP" sz="2000" baseline="-25000" dirty="0" smtClean="0">
                <a:latin typeface="Arial" panose="020B0604020202020204" pitchFamily="34" charset="0"/>
              </a:rPr>
              <a:t>2//</a:t>
            </a:r>
            <a:r>
              <a:rPr lang="en-US" altLang="ja-JP" sz="2000" dirty="0" smtClean="0">
                <a:latin typeface="Arial" panose="020B0604020202020204" pitchFamily="34" charset="0"/>
              </a:rPr>
              <a:t> </a:t>
            </a:r>
            <a:r>
              <a:rPr lang="en-US" altLang="ja-JP" sz="1800" dirty="0" smtClean="0">
                <a:latin typeface="Arial" panose="020B0604020202020204" pitchFamily="34" charset="0"/>
              </a:rPr>
              <a:t>(=</a:t>
            </a:r>
            <a:r>
              <a:rPr lang="en-US" altLang="ja-JP" sz="1800" b="1" i="1" dirty="0" smtClean="0">
                <a:latin typeface="Arial" panose="020B0604020202020204" pitchFamily="34" charset="0"/>
              </a:rPr>
              <a:t>k</a:t>
            </a:r>
            <a:r>
              <a:rPr lang="en-US" altLang="ja-JP" sz="1800" baseline="-25000" dirty="0" smtClean="0">
                <a:latin typeface="Arial" panose="020B0604020202020204" pitchFamily="34" charset="0"/>
              </a:rPr>
              <a:t>1//</a:t>
            </a:r>
            <a:r>
              <a:rPr lang="en-US" altLang="ja-JP" sz="1800" dirty="0" smtClean="0">
                <a:latin typeface="Arial" panose="020B0604020202020204" pitchFamily="34" charset="0"/>
              </a:rPr>
              <a:t>)</a:t>
            </a:r>
            <a:endParaRPr lang="en-US" altLang="ja-JP" sz="1800" dirty="0">
              <a:latin typeface="Arial" panose="020B0604020202020204" pitchFamily="34" charset="0"/>
            </a:endParaRPr>
          </a:p>
        </p:txBody>
      </p:sp>
      <p:sp>
        <p:nvSpPr>
          <p:cNvPr id="102" name="AutoShape 108"/>
          <p:cNvSpPr>
            <a:spLocks noChangeArrowheads="1"/>
          </p:cNvSpPr>
          <p:nvPr/>
        </p:nvSpPr>
        <p:spPr bwMode="auto">
          <a:xfrm rot="2331585">
            <a:off x="6363289" y="3934898"/>
            <a:ext cx="528562" cy="1037879"/>
          </a:xfrm>
          <a:prstGeom prst="downArrow">
            <a:avLst>
              <a:gd name="adj1" fmla="val 45185"/>
              <a:gd name="adj2" fmla="val 50883"/>
            </a:avLst>
          </a:prstGeom>
          <a:solidFill>
            <a:srgbClr val="66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ja-JP" altLang="en-US"/>
          </a:p>
        </p:txBody>
      </p:sp>
      <p:cxnSp>
        <p:nvCxnSpPr>
          <p:cNvPr id="3" name="直線コネクタ 2"/>
          <p:cNvCxnSpPr>
            <a:stCxn id="58466" idx="2"/>
          </p:cNvCxnSpPr>
          <p:nvPr/>
        </p:nvCxnSpPr>
        <p:spPr bwMode="auto">
          <a:xfrm>
            <a:off x="7585869" y="1361936"/>
            <a:ext cx="129381" cy="1266964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テキスト ボックス 3"/>
          <p:cNvSpPr txBox="1"/>
          <p:nvPr/>
        </p:nvSpPr>
        <p:spPr>
          <a:xfrm>
            <a:off x="6350543" y="4581639"/>
            <a:ext cx="279345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400"/>
              </a:lnSpc>
            </a:pPr>
            <a:endParaRPr kumimoji="1" lang="en-US" altLang="ja-JP" sz="2800" b="1" i="1" dirty="0" smtClean="0">
              <a:solidFill>
                <a:srgbClr val="FF0000"/>
              </a:solidFill>
              <a:latin typeface="Symbol" panose="05050102010706020507" pitchFamily="18" charset="2"/>
            </a:endParaRPr>
          </a:p>
          <a:p>
            <a:pPr>
              <a:lnSpc>
                <a:spcPts val="2400"/>
              </a:lnSpc>
            </a:pPr>
            <a:r>
              <a:rPr lang="en-US" altLang="ja-JP" sz="2800" b="1" i="1" dirty="0" smtClean="0">
                <a:solidFill>
                  <a:srgbClr val="FF00FF"/>
                </a:solidFill>
              </a:rPr>
              <a:t>G </a:t>
            </a:r>
            <a:r>
              <a:rPr lang="en-US" altLang="ja-JP" sz="2400" dirty="0" smtClean="0">
                <a:solidFill>
                  <a:srgbClr val="FF00FF"/>
                </a:solidFill>
              </a:rPr>
              <a:t>: Grating Vector</a:t>
            </a:r>
            <a:endParaRPr kumimoji="1" lang="en-US" altLang="ja-JP" sz="2400" dirty="0" smtClean="0">
              <a:solidFill>
                <a:srgbClr val="FF00FF"/>
              </a:solidFill>
            </a:endParaRPr>
          </a:p>
          <a:p>
            <a:pPr>
              <a:lnSpc>
                <a:spcPts val="2400"/>
              </a:lnSpc>
            </a:pPr>
            <a:r>
              <a:rPr kumimoji="1" lang="en-US" altLang="ja-JP" sz="28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L </a:t>
            </a:r>
            <a:r>
              <a:rPr kumimoji="1" lang="en-US" altLang="ja-JP" sz="2400" dirty="0" smtClean="0">
                <a:solidFill>
                  <a:srgbClr val="FF0000"/>
                </a:solidFill>
              </a:rPr>
              <a:t>: Period </a:t>
            </a:r>
            <a:r>
              <a:rPr kumimoji="1" lang="en-US" altLang="ja-JP" sz="2400" dirty="0" smtClean="0"/>
              <a:t>of Grating</a:t>
            </a:r>
            <a:endParaRPr kumimoji="1" lang="ja-JP" alt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847559" y="629587"/>
            <a:ext cx="7416800" cy="1631216"/>
          </a:xfrm>
          <a:prstGeom prst="rect">
            <a:avLst/>
          </a:prstGeom>
          <a:solidFill>
            <a:srgbClr val="FFFFCC"/>
          </a:solidFill>
          <a:ln w="38100" algn="ctr">
            <a:solidFill>
              <a:srgbClr val="3333FF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914400" indent="-4572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371600" indent="-4572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828800" indent="-4572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286000" indent="-4572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lnSpc>
                <a:spcPct val="125000"/>
              </a:lnSpc>
            </a:pPr>
            <a:r>
              <a:rPr lang="en-US" altLang="ja-JP" sz="2000" dirty="0" smtClean="0">
                <a:latin typeface="Calibri" panose="020F0502020204030204" pitchFamily="34" charset="0"/>
              </a:rPr>
              <a:t>1.</a:t>
            </a:r>
            <a:r>
              <a:rPr lang="en-US" altLang="ja-JP" sz="2000" b="1" dirty="0" smtClean="0">
                <a:latin typeface="Calibri" panose="020F0502020204030204" pitchFamily="34" charset="0"/>
              </a:rPr>
              <a:t>   </a:t>
            </a:r>
            <a:r>
              <a:rPr lang="en-US" altLang="ja-JP" sz="2000" dirty="0" smtClean="0">
                <a:latin typeface="Calibri" panose="020F0502020204030204" pitchFamily="34" charset="0"/>
              </a:rPr>
              <a:t>Spin </a:t>
            </a:r>
            <a:r>
              <a:rPr lang="en-US" altLang="ja-JP" sz="2000" dirty="0">
                <a:latin typeface="Calibri" panose="020F0502020204030204" pitchFamily="34" charset="0"/>
              </a:rPr>
              <a:t>coating of photoresist on </a:t>
            </a:r>
            <a:r>
              <a:rPr lang="en-US" altLang="ja-JP" sz="2000" dirty="0" smtClean="0">
                <a:latin typeface="Calibri" panose="020F0502020204030204" pitchFamily="34" charset="0"/>
              </a:rPr>
              <a:t>the Si:SiO</a:t>
            </a:r>
            <a:r>
              <a:rPr lang="en-US" altLang="ja-JP" sz="2000" baseline="-25000" dirty="0" smtClean="0">
                <a:latin typeface="Calibri" panose="020F0502020204030204" pitchFamily="34" charset="0"/>
              </a:rPr>
              <a:t>2</a:t>
            </a:r>
            <a:r>
              <a:rPr lang="en-US" altLang="ja-JP" sz="2000" dirty="0" smtClean="0">
                <a:latin typeface="Calibri" panose="020F0502020204030204" pitchFamily="34" charset="0"/>
              </a:rPr>
              <a:t> </a:t>
            </a:r>
            <a:r>
              <a:rPr lang="en-US" altLang="ja-JP" sz="2000" dirty="0">
                <a:latin typeface="Calibri" panose="020F0502020204030204" pitchFamily="34" charset="0"/>
              </a:rPr>
              <a:t>co-sputtered </a:t>
            </a:r>
            <a:r>
              <a:rPr lang="en-US" altLang="ja-JP" sz="2000" dirty="0" smtClean="0">
                <a:latin typeface="Calibri" panose="020F0502020204030204" pitchFamily="34" charset="0"/>
              </a:rPr>
              <a:t>film.</a:t>
            </a:r>
          </a:p>
          <a:p>
            <a:pPr>
              <a:lnSpc>
                <a:spcPct val="125000"/>
              </a:lnSpc>
            </a:pPr>
            <a:r>
              <a:rPr lang="en-US" altLang="ja-JP" sz="2000" dirty="0" smtClean="0">
                <a:latin typeface="Calibri" panose="020F0502020204030204" pitchFamily="34" charset="0"/>
              </a:rPr>
              <a:t>2.   </a:t>
            </a:r>
            <a:r>
              <a:rPr lang="en-US" altLang="ja-JP" sz="20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Double </a:t>
            </a:r>
            <a:r>
              <a:rPr lang="en-US" altLang="ja-JP" sz="2000" b="1" dirty="0">
                <a:solidFill>
                  <a:srgbClr val="0000FF"/>
                </a:solidFill>
                <a:latin typeface="Calibri" panose="020F0502020204030204" pitchFamily="34" charset="0"/>
              </a:rPr>
              <a:t>photolithography</a:t>
            </a:r>
            <a:r>
              <a:rPr lang="en-US" altLang="ja-JP" sz="2000" dirty="0">
                <a:latin typeface="Calibri" panose="020F0502020204030204" pitchFamily="34" charset="0"/>
              </a:rPr>
              <a:t> using </a:t>
            </a:r>
            <a:r>
              <a:rPr lang="en-US" altLang="ja-JP" sz="2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two-beam </a:t>
            </a:r>
            <a:r>
              <a:rPr lang="en-US" altLang="ja-JP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interference </a:t>
            </a:r>
            <a:r>
              <a:rPr lang="en-US" altLang="ja-JP" sz="2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method</a:t>
            </a:r>
            <a:r>
              <a:rPr lang="en-US" altLang="ja-JP" sz="2000" dirty="0" smtClean="0">
                <a:latin typeface="Calibri" panose="020F0502020204030204" pitchFamily="34" charset="0"/>
              </a:rPr>
              <a:t>.</a:t>
            </a:r>
          </a:p>
          <a:p>
            <a:pPr>
              <a:lnSpc>
                <a:spcPct val="125000"/>
              </a:lnSpc>
            </a:pPr>
            <a:r>
              <a:rPr lang="en-US" altLang="ja-JP" sz="2000" dirty="0" smtClean="0">
                <a:latin typeface="Calibri" panose="020F0502020204030204" pitchFamily="34" charset="0"/>
              </a:rPr>
              <a:t>3.    After development, </a:t>
            </a:r>
            <a:r>
              <a:rPr lang="en-US" altLang="ja-JP" sz="20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reactive ion etching</a:t>
            </a:r>
            <a:r>
              <a:rPr lang="en-US" altLang="ja-JP" sz="2000" dirty="0" smtClean="0">
                <a:latin typeface="Calibri" panose="020F0502020204030204" pitchFamily="34" charset="0"/>
              </a:rPr>
              <a:t> of the surface of the film </a:t>
            </a:r>
            <a:r>
              <a:rPr lang="en-US" altLang="ja-JP" sz="20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using the patterned resist as a mask</a:t>
            </a:r>
            <a:r>
              <a:rPr lang="en-US" altLang="ja-JP" sz="2000" dirty="0" smtClean="0">
                <a:latin typeface="Calibri" panose="020F0502020204030204" pitchFamily="34" charset="0"/>
              </a:rPr>
              <a:t>.</a:t>
            </a:r>
            <a:endParaRPr lang="en-US" altLang="ja-JP" sz="2000" dirty="0">
              <a:latin typeface="Calibri" panose="020F0502020204030204" pitchFamily="34" charset="0"/>
            </a:endParaRP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1463611" y="6322040"/>
            <a:ext cx="629710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2000" b="1" u="sng" dirty="0"/>
              <a:t>E</a:t>
            </a:r>
            <a:r>
              <a:rPr lang="en-US" altLang="ja-JP" sz="2000" b="1" u="sng" dirty="0" smtClean="0"/>
              <a:t>xperimental </a:t>
            </a:r>
            <a:r>
              <a:rPr lang="en-US" altLang="ja-JP" sz="2000" b="1" u="sng" dirty="0"/>
              <a:t>setup of </a:t>
            </a:r>
            <a:r>
              <a:rPr lang="en-US" altLang="ja-JP" sz="2000" b="1" u="sng" dirty="0" smtClean="0">
                <a:solidFill>
                  <a:srgbClr val="FF0000"/>
                </a:solidFill>
              </a:rPr>
              <a:t>two-beam </a:t>
            </a:r>
            <a:r>
              <a:rPr lang="en-US" altLang="ja-JP" sz="2000" b="1" u="sng" dirty="0">
                <a:solidFill>
                  <a:srgbClr val="FF0000"/>
                </a:solidFill>
              </a:rPr>
              <a:t>interference lithography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1205955" y="2398505"/>
            <a:ext cx="6440487" cy="3916362"/>
            <a:chOff x="1205955" y="2398505"/>
            <a:chExt cx="6440487" cy="3916362"/>
          </a:xfrm>
        </p:grpSpPr>
        <p:pic>
          <p:nvPicPr>
            <p:cNvPr id="40978" name="Picture 18" descr="干渉系のコピー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3342" y="2398505"/>
              <a:ext cx="5753100" cy="3741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79" name="Text Box 19"/>
            <p:cNvSpPr txBox="1">
              <a:spLocks noChangeArrowheads="1"/>
            </p:cNvSpPr>
            <p:nvPr/>
          </p:nvSpPr>
          <p:spPr bwMode="auto">
            <a:xfrm>
              <a:off x="5598567" y="3333542"/>
              <a:ext cx="1785937" cy="6111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4295" tIns="8890" rIns="74295" bIns="8890"/>
            <a:lstStyle/>
            <a:p>
              <a:r>
                <a:rPr lang="en-US" altLang="ja-JP" sz="2000" b="1" dirty="0">
                  <a:latin typeface="Arial" panose="020B0604020202020204" pitchFamily="34" charset="0"/>
                </a:rPr>
                <a:t>He-Cd laser</a:t>
              </a:r>
            </a:p>
            <a:p>
              <a:r>
                <a:rPr lang="ja-JP" altLang="en-US" sz="2000" b="1" dirty="0">
                  <a:latin typeface="Arial" panose="020B0604020202020204" pitchFamily="34" charset="0"/>
                </a:rPr>
                <a:t>（</a:t>
              </a:r>
              <a:r>
                <a:rPr lang="en-US" altLang="ja-JP" sz="2000" b="1" dirty="0">
                  <a:solidFill>
                    <a:srgbClr val="FF0000"/>
                  </a:solidFill>
                  <a:latin typeface="Symbol" panose="05050102010706020507" pitchFamily="18" charset="2"/>
                </a:rPr>
                <a:t>l</a:t>
              </a:r>
              <a:r>
                <a:rPr lang="en-US" altLang="ja-JP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=325 nm</a:t>
              </a:r>
              <a:r>
                <a:rPr lang="ja-JP" altLang="en-US" sz="2000" b="1" dirty="0">
                  <a:latin typeface="Arial" panose="020B0604020202020204" pitchFamily="34" charset="0"/>
                </a:rPr>
                <a:t>）</a:t>
              </a:r>
            </a:p>
          </p:txBody>
        </p:sp>
        <p:sp>
          <p:nvSpPr>
            <p:cNvPr id="40980" name="Text Box 20"/>
            <p:cNvSpPr txBox="1">
              <a:spLocks noChangeArrowheads="1"/>
            </p:cNvSpPr>
            <p:nvPr/>
          </p:nvSpPr>
          <p:spPr bwMode="auto">
            <a:xfrm>
              <a:off x="4374605" y="3909805"/>
              <a:ext cx="1038225" cy="296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4295" tIns="8890" rIns="74295" bIns="8890"/>
            <a:lstStyle/>
            <a:p>
              <a:pPr algn="just"/>
              <a:r>
                <a:rPr lang="en-US" altLang="ja-JP" sz="2000" b="1" dirty="0">
                  <a:latin typeface="Arial" panose="020B0604020202020204" pitchFamily="34" charset="0"/>
                </a:rPr>
                <a:t>Mirror</a:t>
              </a:r>
            </a:p>
          </p:txBody>
        </p:sp>
        <p:sp>
          <p:nvSpPr>
            <p:cNvPr id="40981" name="Text Box 21"/>
            <p:cNvSpPr txBox="1">
              <a:spLocks noChangeArrowheads="1"/>
            </p:cNvSpPr>
            <p:nvPr/>
          </p:nvSpPr>
          <p:spPr bwMode="auto">
            <a:xfrm>
              <a:off x="3439567" y="5322680"/>
              <a:ext cx="1079500" cy="676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4295" tIns="8890" rIns="74295" bIns="8890"/>
            <a:lstStyle/>
            <a:p>
              <a:pPr algn="ctr"/>
              <a:r>
                <a:rPr lang="en-US" altLang="ja-JP" sz="2000" b="1" dirty="0">
                  <a:latin typeface="Arial" panose="020B0604020202020204" pitchFamily="34" charset="0"/>
                </a:rPr>
                <a:t>Half mirror </a:t>
              </a:r>
            </a:p>
          </p:txBody>
        </p:sp>
        <p:sp>
          <p:nvSpPr>
            <p:cNvPr id="40982" name="Text Box 22"/>
            <p:cNvSpPr txBox="1">
              <a:spLocks noChangeArrowheads="1"/>
            </p:cNvSpPr>
            <p:nvPr/>
          </p:nvSpPr>
          <p:spPr bwMode="auto">
            <a:xfrm>
              <a:off x="1524000" y="4632117"/>
              <a:ext cx="2463255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altLang="ja-JP" sz="2000" b="1" dirty="0">
                  <a:latin typeface="Arial" panose="020B0604020202020204" pitchFamily="34" charset="0"/>
                </a:rPr>
                <a:t>Beam </a:t>
              </a:r>
              <a:r>
                <a:rPr lang="en-US" altLang="ja-JP" sz="2000" b="1" dirty="0" smtClean="0">
                  <a:latin typeface="Arial" panose="020B0604020202020204" pitchFamily="34" charset="0"/>
                </a:rPr>
                <a:t>expander</a:t>
              </a:r>
            </a:p>
            <a:p>
              <a:pPr algn="ctr">
                <a:spcBef>
                  <a:spcPts val="0"/>
                </a:spcBef>
              </a:pPr>
              <a:r>
                <a:rPr lang="en-US" altLang="ja-JP" sz="2000" dirty="0" smtClean="0">
                  <a:latin typeface="Arial" panose="020B0604020202020204" pitchFamily="34" charset="0"/>
                </a:rPr>
                <a:t>(</a:t>
              </a:r>
              <a:r>
                <a:rPr lang="en-US" altLang="ja-JP" sz="2000" dirty="0">
                  <a:solidFill>
                    <a:srgbClr val="FF0000"/>
                  </a:solidFill>
                  <a:latin typeface="Arial" panose="020B0604020202020204" pitchFamily="34" charset="0"/>
                </a:rPr>
                <a:t>X</a:t>
              </a:r>
              <a:r>
                <a:rPr lang="en-US" altLang="ja-JP" sz="2000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 40</a:t>
              </a:r>
              <a:r>
                <a:rPr lang="en-US" altLang="ja-JP" sz="2000" dirty="0" smtClean="0">
                  <a:latin typeface="Arial" panose="020B0604020202020204" pitchFamily="34" charset="0"/>
                </a:rPr>
                <a:t>)</a:t>
              </a:r>
              <a:endParaRPr lang="en-US" altLang="ja-JP" sz="2000" dirty="0">
                <a:latin typeface="Arial" panose="020B0604020202020204" pitchFamily="34" charset="0"/>
              </a:endParaRPr>
            </a:p>
          </p:txBody>
        </p:sp>
        <p:sp>
          <p:nvSpPr>
            <p:cNvPr id="40983" name="Freeform 23"/>
            <p:cNvSpPr>
              <a:spLocks/>
            </p:cNvSpPr>
            <p:nvPr/>
          </p:nvSpPr>
          <p:spPr bwMode="auto">
            <a:xfrm>
              <a:off x="2645817" y="4116180"/>
              <a:ext cx="479425" cy="515937"/>
            </a:xfrm>
            <a:custGeom>
              <a:avLst/>
              <a:gdLst>
                <a:gd name="T0" fmla="*/ 53 w 370"/>
                <a:gd name="T1" fmla="*/ 408 h 408"/>
                <a:gd name="T2" fmla="*/ 53 w 370"/>
                <a:gd name="T3" fmla="*/ 181 h 408"/>
                <a:gd name="T4" fmla="*/ 370 w 370"/>
                <a:gd name="T5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0" h="408">
                  <a:moveTo>
                    <a:pt x="53" y="408"/>
                  </a:moveTo>
                  <a:cubicBezTo>
                    <a:pt x="26" y="328"/>
                    <a:pt x="0" y="249"/>
                    <a:pt x="53" y="181"/>
                  </a:cubicBezTo>
                  <a:cubicBezTo>
                    <a:pt x="106" y="113"/>
                    <a:pt x="238" y="56"/>
                    <a:pt x="37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 dirty="0"/>
            </a:p>
          </p:txBody>
        </p:sp>
        <p:sp>
          <p:nvSpPr>
            <p:cNvPr id="40984" name="Text Box 24"/>
            <p:cNvSpPr txBox="1">
              <a:spLocks noChangeArrowheads="1"/>
            </p:cNvSpPr>
            <p:nvPr/>
          </p:nvSpPr>
          <p:spPr bwMode="auto">
            <a:xfrm>
              <a:off x="4015830" y="3381167"/>
              <a:ext cx="118745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ja-JP" sz="2000" b="1" dirty="0">
                  <a:latin typeface="Arial" panose="020B0604020202020204" pitchFamily="34" charset="0"/>
                </a:rPr>
                <a:t>Shutter</a:t>
              </a:r>
            </a:p>
          </p:txBody>
        </p:sp>
        <p:sp>
          <p:nvSpPr>
            <p:cNvPr id="40985" name="Text Box 25"/>
            <p:cNvSpPr txBox="1">
              <a:spLocks noChangeArrowheads="1"/>
            </p:cNvSpPr>
            <p:nvPr/>
          </p:nvSpPr>
          <p:spPr bwMode="auto">
            <a:xfrm>
              <a:off x="6379617" y="4149517"/>
              <a:ext cx="1198562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ja-JP" sz="2000" b="1" dirty="0">
                  <a:latin typeface="Arial" panose="020B0604020202020204" pitchFamily="34" charset="0"/>
                </a:rPr>
                <a:t>Sample</a:t>
              </a:r>
            </a:p>
          </p:txBody>
        </p:sp>
        <p:sp>
          <p:nvSpPr>
            <p:cNvPr id="40986" name="Text Box 26"/>
            <p:cNvSpPr txBox="1">
              <a:spLocks noChangeArrowheads="1"/>
            </p:cNvSpPr>
            <p:nvPr/>
          </p:nvSpPr>
          <p:spPr bwMode="auto">
            <a:xfrm>
              <a:off x="1205955" y="2641392"/>
              <a:ext cx="1000125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ja-JP" sz="2000" b="1" dirty="0">
                  <a:latin typeface="Arial" panose="020B0604020202020204" pitchFamily="34" charset="0"/>
                </a:rPr>
                <a:t>Mirror</a:t>
              </a:r>
            </a:p>
          </p:txBody>
        </p:sp>
        <p:sp>
          <p:nvSpPr>
            <p:cNvPr id="40987" name="Text Box 27"/>
            <p:cNvSpPr txBox="1">
              <a:spLocks noChangeArrowheads="1"/>
            </p:cNvSpPr>
            <p:nvPr/>
          </p:nvSpPr>
          <p:spPr bwMode="auto">
            <a:xfrm>
              <a:off x="4426992" y="6018005"/>
              <a:ext cx="1038225" cy="296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4295" tIns="8890" rIns="74295" bIns="8890"/>
            <a:lstStyle/>
            <a:p>
              <a:pPr algn="just"/>
              <a:r>
                <a:rPr lang="en-US" altLang="ja-JP" sz="2000" b="1" dirty="0">
                  <a:latin typeface="Arial" panose="020B0604020202020204" pitchFamily="34" charset="0"/>
                </a:rPr>
                <a:t>Mirror</a:t>
              </a:r>
            </a:p>
          </p:txBody>
        </p:sp>
        <p:sp>
          <p:nvSpPr>
            <p:cNvPr id="40988" name="Rectangle 28"/>
            <p:cNvSpPr>
              <a:spLocks noChangeArrowheads="1"/>
            </p:cNvSpPr>
            <p:nvPr/>
          </p:nvSpPr>
          <p:spPr bwMode="auto">
            <a:xfrm>
              <a:off x="3871367" y="5062330"/>
              <a:ext cx="1223962" cy="215900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rgbClr val="5F5F5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 dirty="0"/>
            </a:p>
          </p:txBody>
        </p:sp>
        <p:sp>
          <p:nvSpPr>
            <p:cNvPr id="40989" name="Freeform 29"/>
            <p:cNvSpPr>
              <a:spLocks/>
            </p:cNvSpPr>
            <p:nvPr/>
          </p:nvSpPr>
          <p:spPr bwMode="auto">
            <a:xfrm>
              <a:off x="6247855" y="4917867"/>
              <a:ext cx="71437" cy="431800"/>
            </a:xfrm>
            <a:custGeom>
              <a:avLst/>
              <a:gdLst>
                <a:gd name="T0" fmla="*/ 45 w 45"/>
                <a:gd name="T1" fmla="*/ 0 h 272"/>
                <a:gd name="T2" fmla="*/ 0 w 45"/>
                <a:gd name="T3" fmla="*/ 136 h 272"/>
                <a:gd name="T4" fmla="*/ 45 w 45"/>
                <a:gd name="T5" fmla="*/ 272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72">
                  <a:moveTo>
                    <a:pt x="45" y="0"/>
                  </a:moveTo>
                  <a:cubicBezTo>
                    <a:pt x="22" y="45"/>
                    <a:pt x="0" y="91"/>
                    <a:pt x="0" y="136"/>
                  </a:cubicBezTo>
                  <a:cubicBezTo>
                    <a:pt x="0" y="181"/>
                    <a:pt x="22" y="226"/>
                    <a:pt x="45" y="272"/>
                  </a:cubicBezTo>
                </a:path>
              </a:pathLst>
            </a:custGeom>
            <a:noFill/>
            <a:ln w="9525" cmpd="sng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 dirty="0"/>
            </a:p>
          </p:txBody>
        </p:sp>
        <p:sp>
          <p:nvSpPr>
            <p:cNvPr id="40990" name="Text Box 30"/>
            <p:cNvSpPr txBox="1">
              <a:spLocks noChangeArrowheads="1"/>
            </p:cNvSpPr>
            <p:nvPr/>
          </p:nvSpPr>
          <p:spPr bwMode="auto">
            <a:xfrm>
              <a:off x="5671592" y="4917867"/>
              <a:ext cx="576262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ja-JP" sz="2400" b="1" dirty="0">
                  <a:latin typeface="Arial" panose="020B0604020202020204" pitchFamily="34" charset="0"/>
                </a:rPr>
                <a:t>2</a:t>
              </a:r>
              <a:r>
                <a:rPr lang="en-US" altLang="ja-JP" sz="2400" b="1" i="1" dirty="0">
                  <a:latin typeface="Symbol" panose="05050102010706020507" pitchFamily="18" charset="2"/>
                </a:rPr>
                <a:t>q</a:t>
              </a:r>
            </a:p>
          </p:txBody>
        </p:sp>
        <p:sp>
          <p:nvSpPr>
            <p:cNvPr id="40991" name="Line 31"/>
            <p:cNvSpPr>
              <a:spLocks noChangeShapeType="1"/>
            </p:cNvSpPr>
            <p:nvPr/>
          </p:nvSpPr>
          <p:spPr bwMode="auto">
            <a:xfrm flipH="1">
              <a:off x="2790280" y="2757280"/>
              <a:ext cx="10795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 dirty="0"/>
            </a:p>
          </p:txBody>
        </p:sp>
        <p:sp>
          <p:nvSpPr>
            <p:cNvPr id="40992" name="Line 32"/>
            <p:cNvSpPr>
              <a:spLocks noChangeShapeType="1"/>
            </p:cNvSpPr>
            <p:nvPr/>
          </p:nvSpPr>
          <p:spPr bwMode="auto">
            <a:xfrm>
              <a:off x="2287042" y="3189080"/>
              <a:ext cx="360362" cy="360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 dirty="0"/>
            </a:p>
          </p:txBody>
        </p:sp>
        <p:sp>
          <p:nvSpPr>
            <p:cNvPr id="40993" name="Line 33"/>
            <p:cNvSpPr>
              <a:spLocks noChangeShapeType="1"/>
            </p:cNvSpPr>
            <p:nvPr/>
          </p:nvSpPr>
          <p:spPr bwMode="auto">
            <a:xfrm flipV="1">
              <a:off x="4447630" y="4557505"/>
              <a:ext cx="287337" cy="2889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 dirty="0"/>
            </a:p>
          </p:txBody>
        </p:sp>
        <p:sp>
          <p:nvSpPr>
            <p:cNvPr id="40994" name="Line 34"/>
            <p:cNvSpPr>
              <a:spLocks noChangeShapeType="1"/>
            </p:cNvSpPr>
            <p:nvPr/>
          </p:nvSpPr>
          <p:spPr bwMode="auto">
            <a:xfrm>
              <a:off x="4447630" y="5349667"/>
              <a:ext cx="358775" cy="360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 dirty="0"/>
            </a:p>
          </p:txBody>
        </p:sp>
        <p:sp>
          <p:nvSpPr>
            <p:cNvPr id="40995" name="Line 35"/>
            <p:cNvSpPr>
              <a:spLocks noChangeShapeType="1"/>
            </p:cNvSpPr>
            <p:nvPr/>
          </p:nvSpPr>
          <p:spPr bwMode="auto">
            <a:xfrm>
              <a:off x="5814467" y="4414630"/>
              <a:ext cx="504825" cy="215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 dirty="0"/>
            </a:p>
          </p:txBody>
        </p:sp>
        <p:sp>
          <p:nvSpPr>
            <p:cNvPr id="40996" name="Line 36"/>
            <p:cNvSpPr>
              <a:spLocks noChangeShapeType="1"/>
            </p:cNvSpPr>
            <p:nvPr/>
          </p:nvSpPr>
          <p:spPr bwMode="auto">
            <a:xfrm flipV="1">
              <a:off x="5814467" y="5565567"/>
              <a:ext cx="576262" cy="2889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 dirty="0"/>
            </a:p>
          </p:txBody>
        </p:sp>
      </p:grp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36728"/>
          </a:xfrm>
          <a:solidFill>
            <a:srgbClr val="CCFFFF"/>
          </a:solidFill>
        </p:spPr>
        <p:txBody>
          <a:bodyPr/>
          <a:lstStyle/>
          <a:p>
            <a:r>
              <a:rPr kumimoji="1" lang="en-US" altLang="ja-JP" sz="28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Fabrication Process of Periodic Structures </a:t>
            </a:r>
          </a:p>
        </p:txBody>
      </p:sp>
      <p:sp>
        <p:nvSpPr>
          <p:cNvPr id="40999" name="Text Box 39"/>
          <p:cNvSpPr txBox="1">
            <a:spLocks noChangeArrowheads="1"/>
          </p:cNvSpPr>
          <p:nvPr/>
        </p:nvSpPr>
        <p:spPr bwMode="auto">
          <a:xfrm>
            <a:off x="8842314" y="0"/>
            <a:ext cx="3016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1800" dirty="0"/>
              <a:t>8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476250"/>
          </a:xfrm>
          <a:solidFill>
            <a:srgbClr val="CCFFFF"/>
          </a:solidFill>
        </p:spPr>
        <p:txBody>
          <a:bodyPr/>
          <a:lstStyle/>
          <a:p>
            <a:r>
              <a:rPr lang="en-US" altLang="ja-JP" sz="2800" b="1" dirty="0">
                <a:solidFill>
                  <a:srgbClr val="0000FF"/>
                </a:solidFill>
                <a:latin typeface="Calibri" panose="020F0502020204030204" pitchFamily="34" charset="0"/>
              </a:rPr>
              <a:t>D</a:t>
            </a:r>
            <a:r>
              <a:rPr lang="en-US" altLang="ja-JP" sz="28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ouble-interference exposure</a:t>
            </a:r>
            <a:endParaRPr lang="en-US" altLang="ja-JP" sz="2800" b="1" dirty="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8841207" y="0"/>
            <a:ext cx="3016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1800" dirty="0"/>
              <a:t>9</a:t>
            </a:r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876276" y="745231"/>
            <a:ext cx="7508065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66700" indent="-2667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indent="0">
              <a:buClr>
                <a:srgbClr val="0000FF"/>
              </a:buClr>
              <a:buSzPct val="75000"/>
            </a:pPr>
            <a:r>
              <a:rPr lang="en-US" altLang="ja-JP" sz="2000" b="1" dirty="0" smtClean="0">
                <a:latin typeface="Calibri" panose="020F0502020204030204" pitchFamily="34" charset="0"/>
              </a:rPr>
              <a:t>(1) </a:t>
            </a:r>
            <a:r>
              <a:rPr lang="en-US" altLang="ja-JP" sz="2000" dirty="0" smtClean="0">
                <a:latin typeface="Calibri" panose="020F0502020204030204" pitchFamily="34" charset="0"/>
              </a:rPr>
              <a:t>A </a:t>
            </a:r>
            <a:r>
              <a:rPr lang="en-US" altLang="ja-JP" dirty="0">
                <a:solidFill>
                  <a:srgbClr val="FF0000"/>
                </a:solidFill>
                <a:latin typeface="Calibri" panose="020F0502020204030204" pitchFamily="34" charset="0"/>
              </a:rPr>
              <a:t>1-D periodic pattern </a:t>
            </a:r>
            <a:r>
              <a:rPr lang="en-US" altLang="ja-JP" sz="2000" dirty="0">
                <a:latin typeface="Calibri" panose="020F0502020204030204" pitchFamily="34" charset="0"/>
              </a:rPr>
              <a:t>was formed by the </a:t>
            </a:r>
            <a:r>
              <a:rPr lang="en-US" altLang="ja-JP" dirty="0">
                <a:solidFill>
                  <a:srgbClr val="FF0000"/>
                </a:solidFill>
                <a:latin typeface="Calibri" panose="020F0502020204030204" pitchFamily="34" charset="0"/>
              </a:rPr>
              <a:t>first </a:t>
            </a:r>
            <a:r>
              <a:rPr lang="en-US" altLang="ja-JP" dirty="0" smtClean="0">
                <a:solidFill>
                  <a:srgbClr val="FF0000"/>
                </a:solidFill>
                <a:latin typeface="Calibri" panose="020F0502020204030204" pitchFamily="34" charset="0"/>
              </a:rPr>
              <a:t>exposure</a:t>
            </a:r>
            <a:r>
              <a:rPr lang="en-US" altLang="ja-JP" sz="2000" dirty="0" smtClean="0">
                <a:latin typeface="Calibri" panose="020F0502020204030204" pitchFamily="34" charset="0"/>
              </a:rPr>
              <a:t>.</a:t>
            </a:r>
            <a:endParaRPr lang="en-US" altLang="ja-JP" sz="2000" dirty="0" smtClean="0">
              <a:latin typeface="Calibri" panose="020F0502020204030204" pitchFamily="34" charset="0"/>
              <a:sym typeface="Wingdings" panose="05000000000000000000" pitchFamily="2" charset="2"/>
            </a:endParaRPr>
          </a:p>
          <a:p>
            <a:pPr marL="0" indent="0">
              <a:buClr>
                <a:srgbClr val="0000FF"/>
              </a:buClr>
              <a:buSzPct val="75000"/>
            </a:pPr>
            <a:r>
              <a:rPr lang="en-US" altLang="ja-JP" sz="2000" dirty="0" smtClean="0">
                <a:latin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altLang="ja-JP" sz="2000" dirty="0">
                <a:latin typeface="Calibri" panose="020F0502020204030204" pitchFamily="34" charset="0"/>
              </a:rPr>
              <a:t>The </a:t>
            </a:r>
            <a:r>
              <a:rPr lang="en-US" altLang="ja-JP" sz="2000" dirty="0">
                <a:solidFill>
                  <a:srgbClr val="FF0000"/>
                </a:solidFill>
                <a:latin typeface="Calibri" panose="020F0502020204030204" pitchFamily="34" charset="0"/>
              </a:rPr>
              <a:t>periodicity of the 1-D pattern </a:t>
            </a:r>
            <a:r>
              <a:rPr lang="en-US" altLang="ja-JP" sz="2000" b="1" i="1" dirty="0">
                <a:solidFill>
                  <a:srgbClr val="FF0000"/>
                </a:solidFill>
                <a:latin typeface="Calibri" panose="020F0502020204030204" pitchFamily="34" charset="0"/>
              </a:rPr>
              <a:t>D </a:t>
            </a:r>
            <a:r>
              <a:rPr lang="en-US" altLang="ja-JP" sz="2000" dirty="0">
                <a:latin typeface="Calibri" panose="020F0502020204030204" pitchFamily="34" charset="0"/>
              </a:rPr>
              <a:t> is expressed as </a:t>
            </a:r>
          </a:p>
          <a:p>
            <a:pPr>
              <a:buClr>
                <a:srgbClr val="0000FF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ja-JP" sz="2000" b="1" i="1" dirty="0">
                <a:latin typeface="Calibri" panose="020F0502020204030204" pitchFamily="34" charset="0"/>
              </a:rPr>
              <a:t>                                                   </a:t>
            </a:r>
            <a:r>
              <a:rPr lang="en-US" altLang="ja-JP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D </a:t>
            </a:r>
            <a:r>
              <a:rPr lang="en-US" altLang="ja-JP" b="1" dirty="0">
                <a:solidFill>
                  <a:srgbClr val="FF0000"/>
                </a:solidFill>
                <a:latin typeface="Calibri" panose="020F0502020204030204" pitchFamily="34" charset="0"/>
              </a:rPr>
              <a:t>= </a:t>
            </a:r>
            <a:r>
              <a:rPr lang="en-US" altLang="ja-JP" b="1" dirty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b="1" dirty="0">
                <a:solidFill>
                  <a:srgbClr val="FF0000"/>
                </a:solidFill>
                <a:latin typeface="Calibri" panose="020F0502020204030204" pitchFamily="34" charset="0"/>
              </a:rPr>
              <a:t>/(</a:t>
            </a:r>
            <a:r>
              <a:rPr lang="en-US" altLang="ja-JP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2sin</a:t>
            </a:r>
            <a:r>
              <a:rPr lang="en-US" altLang="ja-JP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q </a:t>
            </a:r>
            <a:r>
              <a:rPr lang="en-US" altLang="ja-JP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)</a:t>
            </a:r>
          </a:p>
          <a:p>
            <a:pPr>
              <a:buClr>
                <a:srgbClr val="0000FF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ja-JP" sz="2000" dirty="0" smtClean="0">
                <a:latin typeface="Calibri" panose="020F0502020204030204" pitchFamily="34" charset="0"/>
              </a:rPr>
              <a:t>               (</a:t>
            </a:r>
            <a:r>
              <a:rPr lang="en-US" altLang="ja-JP" sz="2000" dirty="0" smtClean="0">
                <a:latin typeface="Symbol" panose="05050102010706020507" pitchFamily="18" charset="2"/>
              </a:rPr>
              <a:t>l</a:t>
            </a:r>
            <a:r>
              <a:rPr lang="en-US" altLang="ja-JP" sz="2000" dirty="0" smtClean="0">
                <a:latin typeface="Calibri" panose="020F0502020204030204" pitchFamily="34" charset="0"/>
              </a:rPr>
              <a:t>=325 nm, 2</a:t>
            </a:r>
            <a:r>
              <a:rPr lang="en-US" altLang="ja-JP" sz="2000" i="1" dirty="0" smtClean="0">
                <a:latin typeface="Symbol" panose="05050102010706020507" pitchFamily="18" charset="2"/>
              </a:rPr>
              <a:t>q</a:t>
            </a:r>
            <a:r>
              <a:rPr lang="en-US" altLang="ja-JP" sz="2000" dirty="0" smtClean="0">
                <a:latin typeface="Calibri" panose="020F0502020204030204" pitchFamily="34" charset="0"/>
              </a:rPr>
              <a:t>  is the angle between the two beams)</a:t>
            </a:r>
          </a:p>
          <a:p>
            <a:pPr marL="0" indent="0">
              <a:buClr>
                <a:srgbClr val="0000FF"/>
              </a:buClr>
              <a:buSzPct val="75000"/>
            </a:pPr>
            <a:endParaRPr lang="en-US" altLang="ja-JP" sz="1000" dirty="0" smtClean="0">
              <a:latin typeface="Calibri" panose="020F0502020204030204" pitchFamily="34" charset="0"/>
            </a:endParaRPr>
          </a:p>
          <a:p>
            <a:pPr marL="0" indent="0">
              <a:buClr>
                <a:srgbClr val="0000FF"/>
              </a:buClr>
              <a:buSzPct val="75000"/>
            </a:pPr>
            <a:r>
              <a:rPr lang="en-US" altLang="ja-JP" sz="2000" b="1" dirty="0" smtClean="0">
                <a:latin typeface="Calibri" panose="020F0502020204030204" pitchFamily="34" charset="0"/>
              </a:rPr>
              <a:t>(2) </a:t>
            </a:r>
            <a:r>
              <a:rPr lang="en-US" altLang="ja-JP" sz="2000" dirty="0" smtClean="0">
                <a:latin typeface="Calibri" panose="020F0502020204030204" pitchFamily="34" charset="0"/>
              </a:rPr>
              <a:t>A</a:t>
            </a:r>
            <a:r>
              <a:rPr lang="en-US" altLang="ja-JP" dirty="0" smtClean="0">
                <a:latin typeface="Calibri" panose="020F0502020204030204" pitchFamily="34" charset="0"/>
              </a:rPr>
              <a:t> </a:t>
            </a:r>
            <a:r>
              <a:rPr lang="en-US" altLang="ja-JP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2-D</a:t>
            </a:r>
            <a:r>
              <a:rPr lang="en-US" altLang="ja-JP" dirty="0" smtClean="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  <a:r>
              <a:rPr lang="en-US" altLang="ja-JP" dirty="0" smtClean="0">
                <a:solidFill>
                  <a:srgbClr val="FF0000"/>
                </a:solidFill>
                <a:latin typeface="Calibri" panose="020F0502020204030204" pitchFamily="34" charset="0"/>
              </a:rPr>
              <a:t>periodic pattern </a:t>
            </a:r>
            <a:r>
              <a:rPr lang="en-US" altLang="ja-JP" sz="2000" dirty="0" smtClean="0">
                <a:latin typeface="Calibri" panose="020F0502020204030204" pitchFamily="34" charset="0"/>
              </a:rPr>
              <a:t>was </a:t>
            </a:r>
            <a:r>
              <a:rPr lang="en-US" altLang="ja-JP" sz="2000" dirty="0">
                <a:latin typeface="Calibri" panose="020F0502020204030204" pitchFamily="34" charset="0"/>
              </a:rPr>
              <a:t>formed by the </a:t>
            </a:r>
            <a:r>
              <a:rPr lang="en-US" altLang="ja-JP" b="1" dirty="0">
                <a:solidFill>
                  <a:srgbClr val="FF0000"/>
                </a:solidFill>
                <a:latin typeface="Calibri" panose="020F0502020204030204" pitchFamily="34" charset="0"/>
              </a:rPr>
              <a:t>second exposure </a:t>
            </a:r>
            <a:endParaRPr lang="en-US" altLang="ja-JP" b="1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0" indent="0">
              <a:buClr>
                <a:srgbClr val="0000FF"/>
              </a:buClr>
              <a:buSzPct val="75000"/>
            </a:pPr>
            <a:r>
              <a:rPr lang="en-US" altLang="ja-JP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ja-JP" sz="2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    </a:t>
            </a:r>
            <a:r>
              <a:rPr lang="en-US" altLang="ja-JP" sz="2000" dirty="0" smtClean="0">
                <a:latin typeface="Calibri" panose="020F0502020204030204" pitchFamily="34" charset="0"/>
              </a:rPr>
              <a:t>after </a:t>
            </a:r>
            <a:r>
              <a:rPr lang="en-US" altLang="ja-JP" sz="2000" dirty="0">
                <a:solidFill>
                  <a:srgbClr val="FF0000"/>
                </a:solidFill>
                <a:latin typeface="Calibri" panose="020F0502020204030204" pitchFamily="34" charset="0"/>
              </a:rPr>
              <a:t>rotating the sample</a:t>
            </a:r>
            <a:r>
              <a:rPr lang="en-US" altLang="ja-JP" sz="2000" dirty="0">
                <a:latin typeface="Calibri" panose="020F0502020204030204" pitchFamily="34" charset="0"/>
              </a:rPr>
              <a:t>. </a:t>
            </a:r>
          </a:p>
          <a:p>
            <a:pPr marL="0" indent="0">
              <a:buClr>
                <a:srgbClr val="0000FF"/>
              </a:buClr>
              <a:buSzPct val="75000"/>
            </a:pPr>
            <a:r>
              <a:rPr lang="en-US" altLang="ja-JP" sz="2000" dirty="0" smtClean="0">
                <a:latin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altLang="ja-JP" sz="2000" dirty="0" smtClean="0">
                <a:latin typeface="Calibri" panose="020F0502020204030204" pitchFamily="34" charset="0"/>
              </a:rPr>
              <a:t>Rotation </a:t>
            </a:r>
            <a:r>
              <a:rPr lang="en-US" altLang="ja-JP" sz="2000" dirty="0">
                <a:latin typeface="Calibri" panose="020F0502020204030204" pitchFamily="34" charset="0"/>
              </a:rPr>
              <a:t>of the sample </a:t>
            </a:r>
            <a:r>
              <a:rPr lang="en-US" altLang="ja-JP" sz="2000" dirty="0" smtClean="0">
                <a:latin typeface="Calibri" panose="020F0502020204030204" pitchFamily="34" charset="0"/>
              </a:rPr>
              <a:t>by </a:t>
            </a:r>
            <a:r>
              <a:rPr lang="en-US" altLang="ja-JP" b="1" dirty="0">
                <a:solidFill>
                  <a:srgbClr val="FF0000"/>
                </a:solidFill>
                <a:latin typeface="Calibri" panose="020F0502020204030204" pitchFamily="34" charset="0"/>
              </a:rPr>
              <a:t>60</a:t>
            </a:r>
            <a:r>
              <a:rPr lang="en-US" altLang="ja-JP" b="1" baseline="30000" dirty="0">
                <a:solidFill>
                  <a:srgbClr val="FF0000"/>
                </a:solidFill>
                <a:latin typeface="Calibri" panose="020F0502020204030204" pitchFamily="34" charset="0"/>
              </a:rPr>
              <a:t>o</a:t>
            </a:r>
            <a:r>
              <a:rPr lang="en-US" altLang="ja-JP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ja-JP" sz="2000" dirty="0">
                <a:latin typeface="Calibri" panose="020F0502020204030204" pitchFamily="34" charset="0"/>
              </a:rPr>
              <a:t>produces a </a:t>
            </a:r>
            <a:r>
              <a:rPr lang="en-US" altLang="ja-JP" b="1" dirty="0">
                <a:solidFill>
                  <a:srgbClr val="FF0000"/>
                </a:solidFill>
                <a:latin typeface="Calibri" panose="020F0502020204030204" pitchFamily="34" charset="0"/>
              </a:rPr>
              <a:t>hexagonal </a:t>
            </a:r>
            <a:r>
              <a:rPr lang="en-US" altLang="ja-JP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lattice</a:t>
            </a:r>
            <a:r>
              <a:rPr lang="en-US" altLang="ja-JP" sz="2000" dirty="0" smtClean="0">
                <a:latin typeface="Calibri" panose="020F0502020204030204" pitchFamily="34" charset="0"/>
              </a:rPr>
              <a:t>.</a:t>
            </a:r>
          </a:p>
          <a:p>
            <a:pPr marL="0" indent="0">
              <a:buClr>
                <a:srgbClr val="0000FF"/>
              </a:buClr>
              <a:buSzPct val="75000"/>
            </a:pPr>
            <a:r>
              <a:rPr lang="en-US" altLang="ja-JP" sz="2000" dirty="0" smtClean="0">
                <a:latin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altLang="ja-JP" sz="2000" dirty="0" smtClean="0">
                <a:latin typeface="Calibri" panose="020F0502020204030204" pitchFamily="34" charset="0"/>
              </a:rPr>
              <a:t>The</a:t>
            </a:r>
            <a:r>
              <a:rPr lang="en-US" altLang="ja-JP" sz="2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ja-JP" sz="2000" dirty="0">
                <a:solidFill>
                  <a:srgbClr val="FF0000"/>
                </a:solidFill>
                <a:latin typeface="Calibri" panose="020F0502020204030204" pitchFamily="34" charset="0"/>
              </a:rPr>
              <a:t>lattice constant of the </a:t>
            </a:r>
            <a:r>
              <a:rPr lang="en-US" altLang="ja-JP" sz="2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hexagonal </a:t>
            </a:r>
            <a:r>
              <a:rPr lang="en-US" altLang="ja-JP" sz="2000" dirty="0">
                <a:solidFill>
                  <a:srgbClr val="FF0000"/>
                </a:solidFill>
                <a:latin typeface="Calibri" panose="020F0502020204030204" pitchFamily="34" charset="0"/>
              </a:rPr>
              <a:t>lattice </a:t>
            </a:r>
            <a:r>
              <a:rPr lang="en-US" altLang="ja-JP" sz="2000" b="1" i="1" dirty="0">
                <a:solidFill>
                  <a:srgbClr val="FF0000"/>
                </a:solidFill>
                <a:latin typeface="Calibri" panose="020F0502020204030204" pitchFamily="34" charset="0"/>
              </a:rPr>
              <a:t>L </a:t>
            </a:r>
            <a:r>
              <a:rPr lang="en-US" altLang="ja-JP" sz="2000" dirty="0">
                <a:latin typeface="Calibri" panose="020F0502020204030204" pitchFamily="34" charset="0"/>
              </a:rPr>
              <a:t> is expressed as </a:t>
            </a:r>
            <a:endParaRPr lang="en-US" altLang="ja-JP" sz="2000" dirty="0" smtClean="0">
              <a:latin typeface="Calibri" panose="020F0502020204030204" pitchFamily="34" charset="0"/>
            </a:endParaRPr>
          </a:p>
          <a:p>
            <a:pPr>
              <a:buClr>
                <a:srgbClr val="0000FF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ja-JP" sz="2000" b="1" i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ja-JP" sz="2000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                                                       </a:t>
            </a:r>
            <a:r>
              <a:rPr lang="en-US" altLang="ja-JP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L</a:t>
            </a:r>
            <a:r>
              <a:rPr lang="en-US" altLang="ja-JP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ja-JP" b="1" dirty="0">
                <a:solidFill>
                  <a:srgbClr val="FF0000"/>
                </a:solidFill>
                <a:latin typeface="Calibri" panose="020F0502020204030204" pitchFamily="34" charset="0"/>
              </a:rPr>
              <a:t>= 2</a:t>
            </a:r>
            <a:r>
              <a:rPr lang="en-US" altLang="ja-JP" b="1" i="1" dirty="0">
                <a:solidFill>
                  <a:srgbClr val="FF0000"/>
                </a:solidFill>
                <a:latin typeface="Calibri" panose="020F0502020204030204" pitchFamily="34" charset="0"/>
              </a:rPr>
              <a:t>D</a:t>
            </a:r>
            <a:r>
              <a:rPr lang="en-US" altLang="ja-JP" b="1" dirty="0">
                <a:solidFill>
                  <a:srgbClr val="FF0000"/>
                </a:solidFill>
                <a:latin typeface="Calibri" panose="020F0502020204030204" pitchFamily="34" charset="0"/>
              </a:rPr>
              <a:t>/3</a:t>
            </a:r>
            <a:r>
              <a:rPr lang="en-US" altLang="ja-JP" b="1" baseline="30000" dirty="0">
                <a:solidFill>
                  <a:srgbClr val="FF0000"/>
                </a:solidFill>
                <a:latin typeface="Calibri" panose="020F0502020204030204" pitchFamily="34" charset="0"/>
              </a:rPr>
              <a:t>1/2</a:t>
            </a:r>
            <a:r>
              <a:rPr lang="en-US" altLang="ja-JP" sz="2000" dirty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10" name="角丸四角形 9"/>
          <p:cNvSpPr/>
          <p:nvPr/>
        </p:nvSpPr>
        <p:spPr bwMode="auto">
          <a:xfrm>
            <a:off x="757865" y="639967"/>
            <a:ext cx="7634514" cy="3468915"/>
          </a:xfrm>
          <a:prstGeom prst="roundRect">
            <a:avLst>
              <a:gd name="adj" fmla="val 5404"/>
            </a:avLst>
          </a:prstGeom>
          <a:noFill/>
          <a:ln w="28575" cap="flat" cmpd="sng" algn="ctr">
            <a:solidFill>
              <a:srgbClr val="9999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</p:txBody>
      </p:sp>
      <p:grpSp>
        <p:nvGrpSpPr>
          <p:cNvPr id="34" name="グループ化 33"/>
          <p:cNvGrpSpPr/>
          <p:nvPr/>
        </p:nvGrpSpPr>
        <p:grpSpPr>
          <a:xfrm>
            <a:off x="597617" y="4181475"/>
            <a:ext cx="2859074" cy="2676525"/>
            <a:chOff x="836773" y="4181475"/>
            <a:chExt cx="2859074" cy="2676525"/>
          </a:xfrm>
        </p:grpSpPr>
        <p:grpSp>
          <p:nvGrpSpPr>
            <p:cNvPr id="26" name="グループ化 25"/>
            <p:cNvGrpSpPr/>
            <p:nvPr/>
          </p:nvGrpSpPr>
          <p:grpSpPr>
            <a:xfrm>
              <a:off x="836773" y="4181475"/>
              <a:ext cx="2859074" cy="2358795"/>
              <a:chOff x="836773" y="4181475"/>
              <a:chExt cx="2859074" cy="2358795"/>
            </a:xfrm>
          </p:grpSpPr>
          <p:pic>
            <p:nvPicPr>
              <p:cNvPr id="8" name="図 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6773" y="4243349"/>
                <a:ext cx="2859074" cy="2296921"/>
              </a:xfrm>
              <a:prstGeom prst="rect">
                <a:avLst/>
              </a:prstGeom>
            </p:spPr>
          </p:pic>
          <p:cxnSp>
            <p:nvCxnSpPr>
              <p:cNvPr id="15" name="直線コネクタ 14"/>
              <p:cNvCxnSpPr/>
              <p:nvPr/>
            </p:nvCxnSpPr>
            <p:spPr bwMode="auto">
              <a:xfrm flipV="1">
                <a:off x="2819400" y="4524375"/>
                <a:ext cx="219075" cy="161926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" name="直線コネクタ 20"/>
              <p:cNvCxnSpPr/>
              <p:nvPr/>
            </p:nvCxnSpPr>
            <p:spPr bwMode="auto">
              <a:xfrm flipV="1">
                <a:off x="2924175" y="4610100"/>
                <a:ext cx="219075" cy="161926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" name="直線矢印コネクタ 17"/>
              <p:cNvCxnSpPr/>
              <p:nvPr/>
            </p:nvCxnSpPr>
            <p:spPr bwMode="auto">
              <a:xfrm>
                <a:off x="2667000" y="4429125"/>
                <a:ext cx="228600" cy="190500"/>
              </a:xfrm>
              <a:prstGeom prst="straightConnector1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直線矢印コネクタ 23"/>
              <p:cNvCxnSpPr/>
              <p:nvPr/>
            </p:nvCxnSpPr>
            <p:spPr bwMode="auto">
              <a:xfrm flipH="1" flipV="1">
                <a:off x="3009901" y="4714876"/>
                <a:ext cx="219074" cy="190499"/>
              </a:xfrm>
              <a:prstGeom prst="straightConnector1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2" name="テキスト ボックス 21"/>
              <p:cNvSpPr txBox="1"/>
              <p:nvPr/>
            </p:nvSpPr>
            <p:spPr>
              <a:xfrm>
                <a:off x="3000375" y="4181475"/>
                <a:ext cx="41069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800" b="1" i="1" dirty="0">
                    <a:solidFill>
                      <a:schemeClr val="bg1"/>
                    </a:solidFill>
                  </a:rPr>
                  <a:t>D</a:t>
                </a:r>
                <a:endParaRPr kumimoji="1" lang="ja-JP" altLang="en-US" sz="2800" b="1" i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テキスト ボックス 22"/>
              <p:cNvSpPr txBox="1"/>
              <p:nvPr/>
            </p:nvSpPr>
            <p:spPr>
              <a:xfrm>
                <a:off x="876300" y="4219575"/>
                <a:ext cx="4748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b="1" dirty="0" smtClean="0">
                    <a:solidFill>
                      <a:schemeClr val="bg1"/>
                    </a:solidFill>
                  </a:rPr>
                  <a:t>(1)</a:t>
                </a:r>
                <a:endParaRPr kumimoji="1" lang="ja-JP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5" name="テキスト ボックス 24"/>
            <p:cNvSpPr txBox="1"/>
            <p:nvPr/>
          </p:nvSpPr>
          <p:spPr>
            <a:xfrm>
              <a:off x="1219200" y="6488668"/>
              <a:ext cx="21102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800" b="1" dirty="0" smtClean="0"/>
                <a:t>1-D periodic pattern</a:t>
              </a:r>
              <a:endParaRPr kumimoji="1" lang="ja-JP" altLang="en-US" sz="1800" b="1" dirty="0"/>
            </a:p>
          </p:txBody>
        </p:sp>
      </p:grpSp>
      <p:cxnSp>
        <p:nvCxnSpPr>
          <p:cNvPr id="31" name="直線矢印コネクタ 30"/>
          <p:cNvCxnSpPr/>
          <p:nvPr/>
        </p:nvCxnSpPr>
        <p:spPr bwMode="auto">
          <a:xfrm>
            <a:off x="8753475" y="6724650"/>
            <a:ext cx="914400" cy="914400"/>
          </a:xfrm>
          <a:prstGeom prst="straightConnector1">
            <a:avLst/>
          </a:prstGeom>
          <a:noFill/>
          <a:ln>
            <a:noFill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5" name="グループ化 34"/>
          <p:cNvGrpSpPr/>
          <p:nvPr/>
        </p:nvGrpSpPr>
        <p:grpSpPr>
          <a:xfrm>
            <a:off x="3732769" y="4204040"/>
            <a:ext cx="4808198" cy="2653960"/>
            <a:chOff x="4238625" y="4204040"/>
            <a:chExt cx="4808198" cy="2653960"/>
          </a:xfrm>
        </p:grpSpPr>
        <p:pic>
          <p:nvPicPr>
            <p:cNvPr id="6" name="図 5"/>
            <p:cNvPicPr>
              <a:picLocks noChangeAspect="1"/>
            </p:cNvPicPr>
            <p:nvPr/>
          </p:nvPicPr>
          <p:blipFill rotWithShape="1">
            <a:blip r:embed="rId4"/>
            <a:srcRect l="50492" t="3987" r="554" b="1731"/>
            <a:stretch/>
          </p:blipFill>
          <p:spPr>
            <a:xfrm>
              <a:off x="4245053" y="4241938"/>
              <a:ext cx="2728684" cy="2290634"/>
            </a:xfrm>
            <a:prstGeom prst="rect">
              <a:avLst/>
            </a:prstGeom>
          </p:spPr>
        </p:pic>
        <p:pic>
          <p:nvPicPr>
            <p:cNvPr id="12" name="図 11"/>
            <p:cNvPicPr>
              <a:picLocks noChangeAspect="1"/>
            </p:cNvPicPr>
            <p:nvPr/>
          </p:nvPicPr>
          <p:blipFill rotWithShape="1">
            <a:blip r:embed="rId4"/>
            <a:srcRect l="4781" t="25304" r="78262" b="29309"/>
            <a:stretch/>
          </p:blipFill>
          <p:spPr>
            <a:xfrm>
              <a:off x="7069307" y="4204040"/>
              <a:ext cx="1977516" cy="2311059"/>
            </a:xfrm>
            <a:prstGeom prst="rect">
              <a:avLst/>
            </a:prstGeom>
          </p:spPr>
        </p:pic>
        <p:sp>
          <p:nvSpPr>
            <p:cNvPr id="29" name="テキスト ボックス 28"/>
            <p:cNvSpPr txBox="1"/>
            <p:nvPr/>
          </p:nvSpPr>
          <p:spPr>
            <a:xfrm>
              <a:off x="4238625" y="4210050"/>
              <a:ext cx="4748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 smtClean="0">
                  <a:solidFill>
                    <a:schemeClr val="bg1"/>
                  </a:solidFill>
                </a:rPr>
                <a:t>(2)</a:t>
              </a:r>
              <a:endParaRPr kumimoji="1" lang="ja-JP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テキスト ボックス 31"/>
            <p:cNvSpPr txBox="1"/>
            <p:nvPr/>
          </p:nvSpPr>
          <p:spPr>
            <a:xfrm>
              <a:off x="5724525" y="6488668"/>
              <a:ext cx="21102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800" b="1" dirty="0"/>
                <a:t>2</a:t>
              </a:r>
              <a:r>
                <a:rPr kumimoji="1" lang="en-US" altLang="ja-JP" sz="1800" b="1" dirty="0" smtClean="0"/>
                <a:t>-D periodic pattern</a:t>
              </a:r>
              <a:endParaRPr kumimoji="1" lang="ja-JP" altLang="en-US" sz="1800" b="1" dirty="0"/>
            </a:p>
          </p:txBody>
        </p:sp>
        <p:cxnSp>
          <p:nvCxnSpPr>
            <p:cNvPr id="28" name="直線矢印コネクタ 27"/>
            <p:cNvCxnSpPr/>
            <p:nvPr/>
          </p:nvCxnSpPr>
          <p:spPr bwMode="auto">
            <a:xfrm>
              <a:off x="7867650" y="5791200"/>
              <a:ext cx="438150" cy="0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" name="テキスト ボックス 32"/>
            <p:cNvSpPr txBox="1"/>
            <p:nvPr/>
          </p:nvSpPr>
          <p:spPr>
            <a:xfrm>
              <a:off x="7924800" y="5715000"/>
              <a:ext cx="33534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800" b="1" i="1" dirty="0" smtClean="0"/>
                <a:t>L</a:t>
              </a:r>
              <a:endParaRPr kumimoji="1" lang="ja-JP" altLang="en-US" sz="2800" b="1" i="1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7" name="Picture 9" descr="fig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9" t="17964" r="6944" b="36111"/>
          <a:stretch>
            <a:fillRect/>
          </a:stretch>
        </p:blipFill>
        <p:spPr bwMode="auto">
          <a:xfrm>
            <a:off x="381000" y="2465388"/>
            <a:ext cx="8462963" cy="368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8" name="Rectangle 10"/>
          <p:cNvSpPr>
            <a:spLocks noChangeArrowheads="1"/>
          </p:cNvSpPr>
          <p:nvPr/>
        </p:nvSpPr>
        <p:spPr bwMode="auto">
          <a:xfrm>
            <a:off x="4695825" y="3505201"/>
            <a:ext cx="171450" cy="9715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3019" name="Line 11"/>
          <p:cNvSpPr>
            <a:spLocks noChangeShapeType="1"/>
          </p:cNvSpPr>
          <p:nvPr/>
        </p:nvSpPr>
        <p:spPr bwMode="auto">
          <a:xfrm>
            <a:off x="4762500" y="4133851"/>
            <a:ext cx="0" cy="304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43020" name="Text Box 12"/>
          <p:cNvSpPr txBox="1">
            <a:spLocks noChangeArrowheads="1"/>
          </p:cNvSpPr>
          <p:nvPr/>
        </p:nvSpPr>
        <p:spPr bwMode="auto">
          <a:xfrm rot="16200000">
            <a:off x="3860800" y="3748088"/>
            <a:ext cx="1235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2400" b="1">
                <a:latin typeface="Arial" panose="020B0604020202020204" pitchFamily="34" charset="0"/>
              </a:rPr>
              <a:t>150 nm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454025"/>
          </a:xfrm>
          <a:solidFill>
            <a:srgbClr val="CCFFFF"/>
          </a:solidFill>
        </p:spPr>
        <p:txBody>
          <a:bodyPr/>
          <a:lstStyle/>
          <a:p>
            <a:r>
              <a:rPr lang="en-US" altLang="ja-JP" sz="2800" b="1" dirty="0">
                <a:solidFill>
                  <a:srgbClr val="0000FF"/>
                </a:solidFill>
                <a:latin typeface="Calibri" panose="020F0502020204030204" pitchFamily="34" charset="0"/>
              </a:rPr>
              <a:t>AFM images of </a:t>
            </a:r>
            <a:r>
              <a:rPr lang="en-US" altLang="ja-JP" sz="28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the </a:t>
            </a:r>
            <a:r>
              <a:rPr lang="en-US" altLang="ja-JP" sz="2800" b="1" dirty="0">
                <a:solidFill>
                  <a:srgbClr val="0000FF"/>
                </a:solidFill>
                <a:latin typeface="Calibri" panose="020F0502020204030204" pitchFamily="34" charset="0"/>
              </a:rPr>
              <a:t>2-D </a:t>
            </a:r>
            <a:r>
              <a:rPr lang="en-US" altLang="ja-JP" sz="28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periodic structure</a:t>
            </a:r>
            <a:endParaRPr lang="en-US" altLang="ja-JP" sz="2800" dirty="0">
              <a:latin typeface="Calibri" panose="020F0502020204030204" pitchFamily="34" charset="0"/>
            </a:endParaRP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172595" y="754946"/>
            <a:ext cx="8780032" cy="1477328"/>
          </a:xfrm>
          <a:prstGeom prst="rect">
            <a:avLst/>
          </a:prstGeom>
          <a:solidFill>
            <a:srgbClr val="FFFFCC"/>
          </a:solidFill>
          <a:ln w="38100">
            <a:solidFill>
              <a:srgbClr val="3333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ja-JP" sz="2400" b="1" dirty="0">
                <a:solidFill>
                  <a:srgbClr val="3333FF"/>
                </a:solidFill>
              </a:rPr>
              <a:t>◆</a:t>
            </a:r>
            <a:r>
              <a:rPr lang="ja-JP" altLang="en-US" sz="2400" b="1" dirty="0">
                <a:solidFill>
                  <a:srgbClr val="3333FF"/>
                </a:solidFill>
              </a:rPr>
              <a:t>　</a:t>
            </a:r>
            <a:r>
              <a:rPr lang="en-US" altLang="ja-JP" sz="2400" b="1" dirty="0">
                <a:solidFill>
                  <a:srgbClr val="3333FF"/>
                </a:solidFill>
              </a:rPr>
              <a:t>A 2-D </a:t>
            </a:r>
            <a:r>
              <a:rPr lang="en-US" altLang="ja-JP" sz="2400" b="1" dirty="0" smtClean="0">
                <a:solidFill>
                  <a:srgbClr val="3333FF"/>
                </a:solidFill>
              </a:rPr>
              <a:t>periodic </a:t>
            </a:r>
            <a:r>
              <a:rPr lang="en-US" altLang="ja-JP" sz="2400" b="1" dirty="0">
                <a:solidFill>
                  <a:srgbClr val="3333FF"/>
                </a:solidFill>
              </a:rPr>
              <a:t>structure </a:t>
            </a:r>
            <a:r>
              <a:rPr lang="en-US" altLang="ja-JP" sz="2400" b="1" dirty="0">
                <a:solidFill>
                  <a:srgbClr val="FF0000"/>
                </a:solidFill>
              </a:rPr>
              <a:t>with a 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hexagonal </a:t>
            </a:r>
            <a:r>
              <a:rPr lang="en-US" altLang="ja-JP" sz="2400" b="1" dirty="0">
                <a:solidFill>
                  <a:srgbClr val="FF0000"/>
                </a:solidFill>
              </a:rPr>
              <a:t>lattice</a:t>
            </a:r>
            <a:r>
              <a:rPr lang="en-US" altLang="ja-JP" sz="2400" b="1" dirty="0">
                <a:solidFill>
                  <a:srgbClr val="3333FF"/>
                </a:solidFill>
              </a:rPr>
              <a:t> was obtained. </a:t>
            </a:r>
          </a:p>
          <a:p>
            <a:pPr lvl="0">
              <a:lnSpc>
                <a:spcPct val="125000"/>
              </a:lnSpc>
            </a:pPr>
            <a:r>
              <a:rPr lang="en-US" altLang="ja-JP" sz="2400" b="1" dirty="0">
                <a:solidFill>
                  <a:srgbClr val="3333FF"/>
                </a:solidFill>
              </a:rPr>
              <a:t>◆</a:t>
            </a:r>
            <a:r>
              <a:rPr lang="ja-JP" altLang="en-US" sz="2400" b="1" dirty="0">
                <a:solidFill>
                  <a:srgbClr val="3333FF"/>
                </a:solidFill>
              </a:rPr>
              <a:t>　</a:t>
            </a:r>
            <a:r>
              <a:rPr lang="en-US" altLang="ja-JP" sz="2400" b="1" dirty="0">
                <a:solidFill>
                  <a:srgbClr val="3333FF"/>
                </a:solidFill>
              </a:rPr>
              <a:t>Lattice constant </a:t>
            </a:r>
            <a:r>
              <a:rPr lang="en-US" altLang="ja-JP" sz="2400" b="1" i="1" dirty="0" smtClean="0">
                <a:solidFill>
                  <a:srgbClr val="FF0000"/>
                </a:solidFill>
              </a:rPr>
              <a:t>L</a:t>
            </a:r>
            <a:r>
              <a:rPr lang="en-US" altLang="ja-JP" sz="2400" b="1" dirty="0" smtClean="0">
                <a:solidFill>
                  <a:srgbClr val="3333FF"/>
                </a:solidFill>
              </a:rPr>
              <a:t> (measured</a:t>
            </a:r>
            <a:r>
              <a:rPr lang="en-US" altLang="ja-JP" sz="2400" b="1" dirty="0">
                <a:solidFill>
                  <a:srgbClr val="3333FF"/>
                </a:solidFill>
              </a:rPr>
              <a:t>) : </a:t>
            </a:r>
            <a:r>
              <a:rPr lang="en-US" altLang="ja-JP" sz="24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~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810 nm</a:t>
            </a:r>
            <a:r>
              <a:rPr lang="en-US" altLang="ja-JP" sz="2400" b="1" dirty="0" smtClean="0">
                <a:solidFill>
                  <a:srgbClr val="3333FF"/>
                </a:solidFill>
              </a:rPr>
              <a:t> </a:t>
            </a:r>
            <a:r>
              <a:rPr lang="en-US" altLang="ja-JP" sz="2400" b="1" dirty="0">
                <a:solidFill>
                  <a:srgbClr val="3333FF"/>
                </a:solidFill>
              </a:rPr>
              <a:t>(average</a:t>
            </a:r>
            <a:r>
              <a:rPr lang="en-US" altLang="ja-JP" sz="2400" b="1" dirty="0" smtClean="0">
                <a:solidFill>
                  <a:srgbClr val="3333FF"/>
                </a:solidFill>
              </a:rPr>
              <a:t>)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pPr>
              <a:lnSpc>
                <a:spcPct val="125000"/>
              </a:lnSpc>
            </a:pPr>
            <a:r>
              <a:rPr lang="en-US" altLang="ja-JP" sz="2400" b="1" dirty="0">
                <a:solidFill>
                  <a:srgbClr val="3333FF"/>
                </a:solidFill>
              </a:rPr>
              <a:t>◆</a:t>
            </a:r>
            <a:r>
              <a:rPr lang="ja-JP" altLang="en-US" sz="2400" b="1" dirty="0">
                <a:solidFill>
                  <a:srgbClr val="3333FF"/>
                </a:solidFill>
              </a:rPr>
              <a:t>　</a:t>
            </a:r>
            <a:r>
              <a:rPr lang="en-US" altLang="ja-JP" sz="2400" b="1" dirty="0">
                <a:solidFill>
                  <a:srgbClr val="3333FF"/>
                </a:solidFill>
              </a:rPr>
              <a:t>Depth of processed patterns</a:t>
            </a:r>
            <a:r>
              <a:rPr lang="ja-JP" altLang="en-US" sz="2400" b="1" dirty="0">
                <a:solidFill>
                  <a:srgbClr val="3333FF"/>
                </a:solidFill>
              </a:rPr>
              <a:t>： </a:t>
            </a:r>
            <a:r>
              <a:rPr lang="en-US" altLang="ja-JP" sz="2400" b="1" dirty="0">
                <a:solidFill>
                  <a:srgbClr val="FF0000"/>
                </a:solidFill>
                <a:latin typeface="Arial" panose="020B0604020202020204" pitchFamily="34" charset="0"/>
              </a:rPr>
              <a:t>~</a:t>
            </a:r>
            <a:r>
              <a:rPr lang="en-US" altLang="ja-JP" sz="2400" b="1" dirty="0">
                <a:solidFill>
                  <a:srgbClr val="FF0000"/>
                </a:solidFill>
              </a:rPr>
              <a:t>50 nm</a:t>
            </a:r>
            <a:r>
              <a:rPr lang="en-US" altLang="ja-JP" sz="2400" b="1" dirty="0">
                <a:solidFill>
                  <a:srgbClr val="3333FF"/>
                </a:solidFill>
              </a:rPr>
              <a:t> (average)</a:t>
            </a: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1270000" y="5781675"/>
            <a:ext cx="1330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2400" b="1" u="sng" dirty="0"/>
              <a:t>Top view</a:t>
            </a:r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5794375" y="6251575"/>
            <a:ext cx="2117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2400" b="1" u="sng"/>
              <a:t>Bird’s-eye view</a:t>
            </a:r>
          </a:p>
        </p:txBody>
      </p:sp>
      <p:sp>
        <p:nvSpPr>
          <p:cNvPr id="43021" name="Text Box 13"/>
          <p:cNvSpPr txBox="1">
            <a:spLocks noChangeArrowheads="1"/>
          </p:cNvSpPr>
          <p:nvPr/>
        </p:nvSpPr>
        <p:spPr bwMode="auto">
          <a:xfrm>
            <a:off x="8728075" y="0"/>
            <a:ext cx="4187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1800" dirty="0" smtClean="0"/>
              <a:t>10</a:t>
            </a:r>
            <a:endParaRPr lang="en-US" altLang="ja-JP" sz="1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4" name="Rectangle 30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476250"/>
          </a:xfrm>
          <a:solidFill>
            <a:srgbClr val="CCFFFF"/>
          </a:solidFill>
        </p:spPr>
        <p:txBody>
          <a:bodyPr/>
          <a:lstStyle/>
          <a:p>
            <a:pPr eaLnBrk="1" hangingPunct="1"/>
            <a:r>
              <a:rPr lang="en-US" altLang="ja-JP" sz="2800" b="1" dirty="0" smtClean="0">
                <a:solidFill>
                  <a:srgbClr val="0000FF"/>
                </a:solidFill>
                <a:latin typeface="Calibri" pitchFamily="34" charset="0"/>
              </a:rPr>
              <a:t>Measured PL spectra</a:t>
            </a:r>
          </a:p>
        </p:txBody>
      </p:sp>
      <p:grpSp>
        <p:nvGrpSpPr>
          <p:cNvPr id="4" name="グループ化 3"/>
          <p:cNvGrpSpPr/>
          <p:nvPr/>
        </p:nvGrpSpPr>
        <p:grpSpPr>
          <a:xfrm>
            <a:off x="1044798" y="432483"/>
            <a:ext cx="6524625" cy="5192712"/>
            <a:chOff x="1213835" y="1665288"/>
            <a:chExt cx="6524625" cy="5192712"/>
          </a:xfrm>
        </p:grpSpPr>
        <p:pic>
          <p:nvPicPr>
            <p:cNvPr id="133122" name="Picture 3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13835" y="1665288"/>
              <a:ext cx="6524625" cy="5192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3125" name="Line 31"/>
            <p:cNvSpPr>
              <a:spLocks noChangeShapeType="1"/>
            </p:cNvSpPr>
            <p:nvPr/>
          </p:nvSpPr>
          <p:spPr bwMode="auto">
            <a:xfrm flipV="1">
              <a:off x="7168365" y="2695575"/>
              <a:ext cx="0" cy="100965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ja-JP" altLang="en-US" sz="2400">
                <a:solidFill>
                  <a:srgbClr val="000000"/>
                </a:solidFill>
                <a:latin typeface="Times New Roman"/>
                <a:ea typeface="ＭＳ Ｐゴシック"/>
                <a:cs typeface="+mn-cs"/>
              </a:endParaRPr>
            </a:p>
          </p:txBody>
        </p:sp>
        <p:sp>
          <p:nvSpPr>
            <p:cNvPr id="2" name="正方形/長方形 1"/>
            <p:cNvSpPr/>
            <p:nvPr/>
          </p:nvSpPr>
          <p:spPr bwMode="auto">
            <a:xfrm>
              <a:off x="4242215" y="2293494"/>
              <a:ext cx="1723869" cy="4796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50" charset="-128"/>
                <a:cs typeface="Times New Roman" pitchFamily="18" charset="0"/>
              </a:endParaRPr>
            </a:p>
          </p:txBody>
        </p:sp>
        <p:sp>
          <p:nvSpPr>
            <p:cNvPr id="7" name="正方形/長方形 6"/>
            <p:cNvSpPr/>
            <p:nvPr/>
          </p:nvSpPr>
          <p:spPr bwMode="auto">
            <a:xfrm>
              <a:off x="3690077" y="3510197"/>
              <a:ext cx="1946225" cy="4771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22860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50" charset="-128"/>
                <a:cs typeface="Times New Roman" pitchFamily="18" charset="0"/>
              </a:endParaRPr>
            </a:p>
          </p:txBody>
        </p:sp>
        <p:sp>
          <p:nvSpPr>
            <p:cNvPr id="3" name="テキスト ボックス 2"/>
            <p:cNvSpPr txBox="1"/>
            <p:nvPr/>
          </p:nvSpPr>
          <p:spPr>
            <a:xfrm>
              <a:off x="2878111" y="2278505"/>
              <a:ext cx="36742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800" b="1" dirty="0" smtClean="0">
                  <a:solidFill>
                    <a:srgbClr val="FF0000"/>
                  </a:solidFill>
                </a:rPr>
                <a:t>With Periodic Structure</a:t>
              </a:r>
              <a:endParaRPr kumimoji="1" lang="ja-JP" alt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2745697" y="3510197"/>
              <a:ext cx="35311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 smtClean="0"/>
                <a:t>Without</a:t>
              </a:r>
              <a:r>
                <a:rPr kumimoji="1" lang="en-US" altLang="ja-JP" sz="2400" dirty="0" smtClean="0"/>
                <a:t> Periodic Structure</a:t>
              </a:r>
              <a:endParaRPr kumimoji="1" lang="ja-JP" altLang="en-US" sz="2400" dirty="0"/>
            </a:p>
          </p:txBody>
        </p:sp>
      </p:grp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8728075" y="0"/>
            <a:ext cx="4187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ja-JP" sz="1800" dirty="0" smtClean="0"/>
              <a:t>11</a:t>
            </a:r>
            <a:endParaRPr lang="en-US" altLang="ja-JP" sz="18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66675" y="5571676"/>
            <a:ext cx="85386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rgbClr val="0000FF"/>
                </a:solidFill>
              </a:rPr>
              <a:t>◆</a:t>
            </a:r>
            <a:r>
              <a:rPr lang="ja-JP" altLang="en-US" sz="2400" dirty="0">
                <a:solidFill>
                  <a:srgbClr val="000000"/>
                </a:solidFill>
              </a:rPr>
              <a:t> </a:t>
            </a:r>
            <a:r>
              <a:rPr lang="en-US" altLang="ja-JP" sz="2400" dirty="0" smtClean="0"/>
              <a:t>Si-based </a:t>
            </a:r>
            <a:r>
              <a:rPr lang="en-US" altLang="ja-JP" sz="2400" dirty="0"/>
              <a:t>materials have 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biocompatibility</a:t>
            </a:r>
            <a:r>
              <a:rPr lang="en-US" altLang="ja-JP" sz="2400" dirty="0" smtClean="0"/>
              <a:t>.</a:t>
            </a:r>
          </a:p>
          <a:p>
            <a:r>
              <a:rPr lang="ja-JP" altLang="en-US" sz="2400" dirty="0">
                <a:solidFill>
                  <a:srgbClr val="0000FF"/>
                </a:solidFill>
              </a:rPr>
              <a:t>◆</a:t>
            </a:r>
            <a:r>
              <a:rPr lang="ja-JP" altLang="en-US" sz="2400" dirty="0">
                <a:solidFill>
                  <a:srgbClr val="000000"/>
                </a:solidFill>
              </a:rPr>
              <a:t> </a:t>
            </a:r>
            <a:r>
              <a:rPr lang="en-US" altLang="ja-JP" sz="2400" dirty="0" smtClean="0"/>
              <a:t>The 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emission wavelength </a:t>
            </a:r>
            <a:r>
              <a:rPr lang="en-US" altLang="ja-JP" sz="2400" dirty="0" smtClean="0"/>
              <a:t>of 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800 nm penetrate a </a:t>
            </a:r>
            <a:r>
              <a:rPr lang="en-US" altLang="ja-JP" sz="2400" b="1" dirty="0">
                <a:solidFill>
                  <a:srgbClr val="FF0000"/>
                </a:solidFill>
              </a:rPr>
              <a:t>human 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body</a:t>
            </a:r>
            <a:r>
              <a:rPr lang="en-US" altLang="ja-JP" sz="2400" dirty="0" smtClean="0"/>
              <a:t>.</a:t>
            </a:r>
          </a:p>
          <a:p>
            <a:r>
              <a:rPr lang="en-US" altLang="ja-JP" sz="2400" dirty="0" smtClean="0">
                <a:sym typeface="Wingdings" panose="05000000000000000000" pitchFamily="2" charset="2"/>
              </a:rPr>
              <a:t> L</a:t>
            </a:r>
            <a:r>
              <a:rPr lang="en-US" altLang="ja-JP" sz="2400" dirty="0" smtClean="0"/>
              <a:t>ight-emitting </a:t>
            </a:r>
            <a:r>
              <a:rPr lang="en-US" altLang="ja-JP" sz="2400" dirty="0"/>
              <a:t>devices for medical applications </a:t>
            </a:r>
            <a:r>
              <a:rPr lang="en-US" altLang="ja-JP" sz="2400" dirty="0" smtClean="0"/>
              <a:t>will </a:t>
            </a:r>
            <a:r>
              <a:rPr lang="en-US" altLang="ja-JP" sz="2400" dirty="0"/>
              <a:t>be </a:t>
            </a:r>
            <a:r>
              <a:rPr lang="en-US" altLang="ja-JP" sz="2400" dirty="0" smtClean="0"/>
              <a:t>realized.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22602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22860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ＭＳ Ｐゴシック" panose="020B0600070205080204" pitchFamily="50" charset="-128"/>
            <a:cs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22860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ＭＳ Ｐゴシック" panose="020B0600070205080204" pitchFamily="50" charset="-128"/>
            <a:cs typeface="Times New Roman" panose="02020603050405020304" pitchFamily="18" charset="0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8_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7_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22860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ＭＳ Ｐゴシック" pitchFamily="50" charset="-128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22860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ＭＳ Ｐゴシック" pitchFamily="50" charset="-128"/>
            <a:cs typeface="Times New Roman" pitchFamily="18" charset="0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3240</TotalTime>
  <Words>971</Words>
  <Application>Microsoft Office PowerPoint</Application>
  <PresentationFormat>画面に合わせる (4:3)</PresentationFormat>
  <Paragraphs>196</Paragraphs>
  <Slides>12</Slides>
  <Notes>12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5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26" baseType="lpstr">
      <vt:lpstr>ＭＳ Ｐゴシック</vt:lpstr>
      <vt:lpstr>ＭＳ Ｐ明朝</vt:lpstr>
      <vt:lpstr>ＭＳ 明朝</vt:lpstr>
      <vt:lpstr>Arial</vt:lpstr>
      <vt:lpstr>Calibri</vt:lpstr>
      <vt:lpstr>Symbol</vt:lpstr>
      <vt:lpstr>Times New Roman</vt:lpstr>
      <vt:lpstr>Wingdings</vt:lpstr>
      <vt:lpstr>標準デザイン</vt:lpstr>
      <vt:lpstr>1_標準デザイン</vt:lpstr>
      <vt:lpstr>8_標準デザイン</vt:lpstr>
      <vt:lpstr>7_標準デザイン</vt:lpstr>
      <vt:lpstr>4_標準デザイン</vt:lpstr>
      <vt:lpstr>Micrografx Windows Draw 6.0 描画</vt:lpstr>
      <vt:lpstr>Luminescent Periodic Microstructures  for Medical Applications</vt:lpstr>
      <vt:lpstr>Background</vt:lpstr>
      <vt:lpstr>Improvement of light-extraction efficiency by periodic structure </vt:lpstr>
      <vt:lpstr>Si nanocrystals (Si-ncs) produced by using sputtering</vt:lpstr>
      <vt:lpstr>Preparation of a Si:SiO2 co-sputtered thin film</vt:lpstr>
      <vt:lpstr>Measurement of photoluminescence (PL) spectra</vt:lpstr>
      <vt:lpstr>Measured PL spectrum of the Si:SiO2 co-sputtered film</vt:lpstr>
      <vt:lpstr>Design using wave vector and grating vector </vt:lpstr>
      <vt:lpstr>Fabrication Process of Periodic Structures </vt:lpstr>
      <vt:lpstr>Double-interference exposure</vt:lpstr>
      <vt:lpstr>AFM images of the 2-D periodic structure</vt:lpstr>
      <vt:lpstr>Measured PL spectra</vt:lpstr>
    </vt:vector>
  </TitlesOfParts>
  <Company>GU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Fabrication of ultraviolet-light emitting Si/SiO2 multilayered films  using rf sputtering and high-temperature annealing</dc:title>
  <dc:creator>kenta</dc:creator>
  <cp:lastModifiedBy>kenta</cp:lastModifiedBy>
  <cp:revision>270</cp:revision>
  <dcterms:created xsi:type="dcterms:W3CDTF">2007-09-15T03:46:25Z</dcterms:created>
  <dcterms:modified xsi:type="dcterms:W3CDTF">2016-09-06T03:39:08Z</dcterms:modified>
</cp:coreProperties>
</file>