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9"/>
  </p:notesMasterIdLst>
  <p:sldIdLst>
    <p:sldId id="395" r:id="rId3"/>
    <p:sldId id="257" r:id="rId4"/>
    <p:sldId id="258" r:id="rId5"/>
    <p:sldId id="259" r:id="rId6"/>
    <p:sldId id="260" r:id="rId7"/>
    <p:sldId id="261" r:id="rId8"/>
    <p:sldId id="262" r:id="rId9"/>
    <p:sldId id="263" r:id="rId10"/>
    <p:sldId id="264" r:id="rId11"/>
    <p:sldId id="265" r:id="rId12"/>
    <p:sldId id="266" r:id="rId13"/>
    <p:sldId id="267" r:id="rId14"/>
    <p:sldId id="343" r:id="rId15"/>
    <p:sldId id="351" r:id="rId16"/>
    <p:sldId id="322" r:id="rId17"/>
    <p:sldId id="268" r:id="rId18"/>
    <p:sldId id="269" r:id="rId19"/>
    <p:sldId id="270" r:id="rId20"/>
    <p:sldId id="383" r:id="rId21"/>
    <p:sldId id="271" r:id="rId22"/>
    <p:sldId id="272" r:id="rId23"/>
    <p:sldId id="273" r:id="rId24"/>
    <p:sldId id="274" r:id="rId25"/>
    <p:sldId id="384" r:id="rId26"/>
    <p:sldId id="385" r:id="rId27"/>
    <p:sldId id="386" r:id="rId28"/>
    <p:sldId id="387" r:id="rId29"/>
    <p:sldId id="388" r:id="rId30"/>
    <p:sldId id="389" r:id="rId31"/>
    <p:sldId id="390" r:id="rId32"/>
    <p:sldId id="391" r:id="rId33"/>
    <p:sldId id="392" r:id="rId34"/>
    <p:sldId id="393" r:id="rId35"/>
    <p:sldId id="275" r:id="rId36"/>
    <p:sldId id="394" r:id="rId37"/>
    <p:sldId id="349" r:id="rId38"/>
    <p:sldId id="350" r:id="rId39"/>
    <p:sldId id="276" r:id="rId40"/>
    <p:sldId id="277" r:id="rId41"/>
    <p:sldId id="278" r:id="rId42"/>
    <p:sldId id="279" r:id="rId43"/>
    <p:sldId id="356" r:id="rId44"/>
    <p:sldId id="357" r:id="rId45"/>
    <p:sldId id="358" r:id="rId46"/>
    <p:sldId id="359" r:id="rId47"/>
    <p:sldId id="360" r:id="rId48"/>
    <p:sldId id="361" r:id="rId49"/>
    <p:sldId id="379" r:id="rId50"/>
    <p:sldId id="380" r:id="rId51"/>
    <p:sldId id="381" r:id="rId52"/>
    <p:sldId id="382" r:id="rId53"/>
    <p:sldId id="352" r:id="rId54"/>
    <p:sldId id="353" r:id="rId55"/>
    <p:sldId id="354" r:id="rId56"/>
    <p:sldId id="355" r:id="rId57"/>
    <p:sldId id="396" r:id="rId5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13" autoAdjust="0"/>
    <p:restoredTop sz="94660"/>
  </p:normalViewPr>
  <p:slideViewPr>
    <p:cSldViewPr>
      <p:cViewPr>
        <p:scale>
          <a:sx n="57" d="100"/>
          <a:sy n="57" d="100"/>
        </p:scale>
        <p:origin x="-1656" y="-2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38"/>
  <c:chart>
    <c:autoTitleDeleted val="1"/>
    <c:plotArea>
      <c:layout/>
      <c:barChart>
        <c:barDir val="bar"/>
        <c:grouping val="clustered"/>
        <c:ser>
          <c:idx val="0"/>
          <c:order val="0"/>
          <c:tx>
            <c:strRef>
              <c:f>Sheet1!$B$1</c:f>
              <c:strCache>
                <c:ptCount val="1"/>
                <c:pt idx="0">
                  <c:v>GENE</c:v>
                </c:pt>
              </c:strCache>
            </c:strRef>
          </c:tx>
          <c:dLbls>
            <c:showVal val="1"/>
          </c:dLbls>
          <c:cat>
            <c:strRef>
              <c:f>Sheet1!$A$2:$A$14</c:f>
              <c:strCache>
                <c:ptCount val="13"/>
                <c:pt idx="0">
                  <c:v>SEROTONIN RECEPTOR 2a/c</c:v>
                </c:pt>
                <c:pt idx="1">
                  <c:v>SEROTONIN TRANSPORTER</c:v>
                </c:pt>
                <c:pt idx="2">
                  <c:v>COMT</c:v>
                </c:pt>
                <c:pt idx="3">
                  <c:v>MONAMINE OXIDASE – A</c:v>
                </c:pt>
                <c:pt idx="4">
                  <c:v>DOPAMINE D1 RECEPTOR</c:v>
                </c:pt>
                <c:pt idx="5">
                  <c:v>DOPAMINE D2 RECEPTOR</c:v>
                </c:pt>
                <c:pt idx="6">
                  <c:v>DOPAMINE D3 RECEPTOR</c:v>
                </c:pt>
                <c:pt idx="7">
                  <c:v>DOPAMINE D4 RECEPTOR</c:v>
                </c:pt>
                <c:pt idx="8">
                  <c:v>DOPAMINE TRANSPORTER</c:v>
                </c:pt>
                <c:pt idx="9">
                  <c:v>DOPAMINE -BETA -HYDROYXALASE</c:v>
                </c:pt>
                <c:pt idx="10">
                  <c:v>OPIOID RECEPTOR</c:v>
                </c:pt>
                <c:pt idx="11">
                  <c:v>GABA RECEPTOR</c:v>
                </c:pt>
                <c:pt idx="12">
                  <c:v>CYTOCHROME P450 SYSTEM</c:v>
                </c:pt>
              </c:strCache>
            </c:strRef>
          </c:cat>
          <c:val>
            <c:numRef>
              <c:f>Sheet1!$B$2:$B$14</c:f>
              <c:numCache>
                <c:formatCode>General</c:formatCode>
                <c:ptCount val="13"/>
                <c:pt idx="0">
                  <c:v>4833</c:v>
                </c:pt>
                <c:pt idx="1">
                  <c:v>3384</c:v>
                </c:pt>
                <c:pt idx="2">
                  <c:v>1892</c:v>
                </c:pt>
                <c:pt idx="3">
                  <c:v>1407</c:v>
                </c:pt>
                <c:pt idx="4">
                  <c:v>1391</c:v>
                </c:pt>
                <c:pt idx="5">
                  <c:v>3670</c:v>
                </c:pt>
                <c:pt idx="6">
                  <c:v>698</c:v>
                </c:pt>
                <c:pt idx="7">
                  <c:v>1028</c:v>
                </c:pt>
                <c:pt idx="8">
                  <c:v>2065</c:v>
                </c:pt>
                <c:pt idx="9">
                  <c:v>1031</c:v>
                </c:pt>
                <c:pt idx="10">
                  <c:v>1536</c:v>
                </c:pt>
                <c:pt idx="11">
                  <c:v>1346</c:v>
                </c:pt>
                <c:pt idx="12">
                  <c:v>6079</c:v>
                </c:pt>
              </c:numCache>
            </c:numRef>
          </c:val>
        </c:ser>
        <c:dLbls>
          <c:showVal val="1"/>
        </c:dLbls>
        <c:overlap val="-25"/>
        <c:axId val="34887552"/>
        <c:axId val="34889088"/>
      </c:barChart>
      <c:catAx>
        <c:axId val="34887552"/>
        <c:scaling>
          <c:orientation val="minMax"/>
        </c:scaling>
        <c:axPos val="l"/>
        <c:majorTickMark val="none"/>
        <c:tickLblPos val="nextTo"/>
        <c:crossAx val="34889088"/>
        <c:crosses val="autoZero"/>
        <c:auto val="1"/>
        <c:lblAlgn val="ctr"/>
        <c:lblOffset val="100"/>
      </c:catAx>
      <c:valAx>
        <c:axId val="34889088"/>
        <c:scaling>
          <c:orientation val="minMax"/>
        </c:scaling>
        <c:delete val="1"/>
        <c:axPos val="b"/>
        <c:majorGridlines/>
        <c:numFmt formatCode="General" sourceLinked="1"/>
        <c:tickLblPos val="none"/>
        <c:crossAx val="34887552"/>
        <c:crosses val="autoZero"/>
        <c:crossBetween val="between"/>
      </c:valAx>
    </c:plotArea>
    <c:plotVisOnly val="1"/>
    <c:dispBlanksAs val="gap"/>
  </c:chart>
  <c:spPr>
    <a:ln w="28575">
      <a:solidFill>
        <a:schemeClr val="accent6"/>
      </a:solidFill>
    </a:ln>
  </c:spPr>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2.197802197802199E-2"/>
          <c:y val="5.8252427184466077E-2"/>
          <c:w val="0.95970695970695896"/>
          <c:h val="0.89320388349514568"/>
        </c:manualLayout>
      </c:layout>
      <c:barChart>
        <c:barDir val="col"/>
        <c:grouping val="clustered"/>
        <c:axId val="70860800"/>
        <c:axId val="70898432"/>
      </c:barChart>
      <c:catAx>
        <c:axId val="70860800"/>
        <c:scaling>
          <c:orientation val="minMax"/>
        </c:scaling>
        <c:axPos val="b"/>
        <c:majorTickMark val="cross"/>
        <c:tickLblPos val="nextTo"/>
        <c:spPr>
          <a:ln w="3175">
            <a:solidFill>
              <a:schemeClr val="tx1"/>
            </a:solidFill>
            <a:prstDash val="solid"/>
          </a:ln>
        </c:spPr>
        <c:txPr>
          <a:bodyPr rot="0" vert="horz"/>
          <a:lstStyle/>
          <a:p>
            <a:pPr>
              <a:defRPr sz="700" b="1" i="0" u="none" strike="noStrike" baseline="0">
                <a:solidFill>
                  <a:schemeClr val="tx1"/>
                </a:solidFill>
                <a:latin typeface="Tahoma"/>
                <a:ea typeface="Tahoma"/>
                <a:cs typeface="Tahoma"/>
              </a:defRPr>
            </a:pPr>
            <a:endParaRPr lang="en-US"/>
          </a:p>
        </c:txPr>
        <c:crossAx val="70898432"/>
        <c:crosses val="autoZero"/>
        <c:auto val="1"/>
        <c:lblAlgn val="ctr"/>
        <c:lblOffset val="100"/>
        <c:tickMarkSkip val="1"/>
      </c:catAx>
      <c:valAx>
        <c:axId val="70898432"/>
        <c:scaling>
          <c:orientation val="minMax"/>
        </c:scaling>
        <c:axPos val="l"/>
        <c:majorTickMark val="cross"/>
        <c:tickLblPos val="nextTo"/>
        <c:spPr>
          <a:ln w="3175">
            <a:solidFill>
              <a:schemeClr val="tx1"/>
            </a:solidFill>
            <a:prstDash val="solid"/>
          </a:ln>
        </c:spPr>
        <c:txPr>
          <a:bodyPr rot="0" vert="horz"/>
          <a:lstStyle/>
          <a:p>
            <a:pPr>
              <a:defRPr sz="700" b="1" i="0" u="none" strike="noStrike" baseline="0">
                <a:solidFill>
                  <a:schemeClr val="tx1"/>
                </a:solidFill>
                <a:latin typeface="Tahoma"/>
                <a:ea typeface="Tahoma"/>
                <a:cs typeface="Tahoma"/>
              </a:defRPr>
            </a:pPr>
            <a:endParaRPr lang="en-US"/>
          </a:p>
        </c:txPr>
        <c:crossAx val="70860800"/>
        <c:crosses val="autoZero"/>
        <c:crossBetween val="between"/>
      </c:valAx>
      <c:spPr>
        <a:noFill/>
        <a:ln w="25402">
          <a:noFill/>
        </a:ln>
      </c:spPr>
    </c:plotArea>
    <c:plotVisOnly val="1"/>
    <c:dispBlanksAs val="gap"/>
  </c:chart>
  <c:spPr>
    <a:noFill/>
    <a:ln>
      <a:noFill/>
    </a:ln>
  </c:spPr>
  <c:txPr>
    <a:bodyPr/>
    <a:lstStyle/>
    <a:p>
      <a:pPr>
        <a:defRPr sz="700" b="1" i="0" u="none" strike="noStrike" baseline="0">
          <a:solidFill>
            <a:schemeClr val="tx1"/>
          </a:solidFill>
          <a:latin typeface="Tahoma"/>
          <a:ea typeface="Tahoma"/>
          <a:cs typeface="Tahoma"/>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40"/>
  <c:chart>
    <c:autoTitleDeleted val="1"/>
    <c:view3D>
      <c:rotX val="0"/>
      <c:rotY val="0"/>
      <c:perspective val="0"/>
    </c:view3D>
    <c:plotArea>
      <c:layout/>
      <c:bar3DChart>
        <c:barDir val="col"/>
        <c:grouping val="standard"/>
        <c:ser>
          <c:idx val="0"/>
          <c:order val="0"/>
          <c:tx>
            <c:strRef>
              <c:f>Sheet1!$B$1</c:f>
              <c:strCache>
                <c:ptCount val="1"/>
                <c:pt idx="0">
                  <c:v>Alcoholics</c:v>
                </c:pt>
              </c:strCache>
            </c:strRef>
          </c:tx>
          <c:spPr>
            <a:solidFill>
              <a:schemeClr val="tx2">
                <a:lumMod val="40000"/>
                <a:lumOff val="60000"/>
              </a:schemeClr>
            </a:solidFill>
          </c:spPr>
          <c:dLbls>
            <c:showVal val="1"/>
          </c:dLbls>
          <c:cat>
            <c:strRef>
              <c:f>Sheet1!$A$2:$A$6</c:f>
              <c:strCache>
                <c:ptCount val="5"/>
                <c:pt idx="0">
                  <c:v>Alcoholics</c:v>
                </c:pt>
                <c:pt idx="1">
                  <c:v>Controls</c:v>
                </c:pt>
                <c:pt idx="2">
                  <c:v>More Severe Alcoholics</c:v>
                </c:pt>
                <c:pt idx="3">
                  <c:v>Less Severe Alcoholics</c:v>
                </c:pt>
                <c:pt idx="4">
                  <c:v>Super Controls</c:v>
                </c:pt>
              </c:strCache>
            </c:strRef>
          </c:cat>
          <c:val>
            <c:numRef>
              <c:f>Sheet1!$B$2:$B$6</c:f>
              <c:numCache>
                <c:formatCode>General</c:formatCode>
                <c:ptCount val="5"/>
                <c:pt idx="0">
                  <c:v>38.9</c:v>
                </c:pt>
                <c:pt idx="1">
                  <c:v>29.4</c:v>
                </c:pt>
              </c:numCache>
            </c:numRef>
          </c:val>
        </c:ser>
        <c:ser>
          <c:idx val="1"/>
          <c:order val="1"/>
          <c:tx>
            <c:strRef>
              <c:f>Sheet1!$C$1</c:f>
              <c:strCache>
                <c:ptCount val="1"/>
                <c:pt idx="0">
                  <c:v>Controls</c:v>
                </c:pt>
              </c:strCache>
            </c:strRef>
          </c:tx>
          <c:dLbls>
            <c:showVal val="1"/>
          </c:dLbls>
          <c:cat>
            <c:strRef>
              <c:f>Sheet1!$A$2:$A$6</c:f>
              <c:strCache>
                <c:ptCount val="5"/>
                <c:pt idx="0">
                  <c:v>Alcoholics</c:v>
                </c:pt>
                <c:pt idx="1">
                  <c:v>Controls</c:v>
                </c:pt>
                <c:pt idx="2">
                  <c:v>More Severe Alcoholics</c:v>
                </c:pt>
                <c:pt idx="3">
                  <c:v>Less Severe Alcoholics</c:v>
                </c:pt>
                <c:pt idx="4">
                  <c:v>Super Controls</c:v>
                </c:pt>
              </c:strCache>
            </c:strRef>
          </c:cat>
          <c:val>
            <c:numRef>
              <c:f>Sheet1!$C$2:$C$6</c:f>
              <c:numCache>
                <c:formatCode>General</c:formatCode>
                <c:ptCount val="5"/>
                <c:pt idx="2">
                  <c:v>49.3</c:v>
                </c:pt>
                <c:pt idx="3">
                  <c:v>32.300000000000004</c:v>
                </c:pt>
              </c:numCache>
            </c:numRef>
          </c:val>
        </c:ser>
        <c:ser>
          <c:idx val="2"/>
          <c:order val="2"/>
          <c:tx>
            <c:strRef>
              <c:f>Sheet1!$D$1</c:f>
              <c:strCache>
                <c:ptCount val="1"/>
                <c:pt idx="0">
                  <c:v>More Severe Alcoholics</c:v>
                </c:pt>
              </c:strCache>
            </c:strRef>
          </c:tx>
          <c:spPr>
            <a:solidFill>
              <a:srgbClr val="92D050"/>
            </a:solidFill>
          </c:spPr>
          <c:dLbls>
            <c:showVal val="1"/>
          </c:dLbls>
          <c:cat>
            <c:strRef>
              <c:f>Sheet1!$A$2:$A$6</c:f>
              <c:strCache>
                <c:ptCount val="5"/>
                <c:pt idx="0">
                  <c:v>Alcoholics</c:v>
                </c:pt>
                <c:pt idx="1">
                  <c:v>Controls</c:v>
                </c:pt>
                <c:pt idx="2">
                  <c:v>More Severe Alcoholics</c:v>
                </c:pt>
                <c:pt idx="3">
                  <c:v>Less Severe Alcoholics</c:v>
                </c:pt>
                <c:pt idx="4">
                  <c:v>Super Controls</c:v>
                </c:pt>
              </c:strCache>
            </c:strRef>
          </c:cat>
          <c:val>
            <c:numRef>
              <c:f>Sheet1!$D$2:$D$6</c:f>
              <c:numCache>
                <c:formatCode>General</c:formatCode>
                <c:ptCount val="5"/>
                <c:pt idx="4">
                  <c:v>3</c:v>
                </c:pt>
              </c:numCache>
            </c:numRef>
          </c:val>
        </c:ser>
        <c:ser>
          <c:idx val="3"/>
          <c:order val="3"/>
          <c:tx>
            <c:strRef>
              <c:f>Sheet1!$E$1</c:f>
              <c:strCache>
                <c:ptCount val="1"/>
                <c:pt idx="0">
                  <c:v>Less Severe Alcoholics</c:v>
                </c:pt>
              </c:strCache>
            </c:strRef>
          </c:tx>
          <c:dLbls>
            <c:showVal val="1"/>
          </c:dLbls>
          <c:cat>
            <c:strRef>
              <c:f>Sheet1!$A$2:$A$6</c:f>
              <c:strCache>
                <c:ptCount val="5"/>
                <c:pt idx="0">
                  <c:v>Alcoholics</c:v>
                </c:pt>
                <c:pt idx="1">
                  <c:v>Controls</c:v>
                </c:pt>
                <c:pt idx="2">
                  <c:v>More Severe Alcoholics</c:v>
                </c:pt>
                <c:pt idx="3">
                  <c:v>Less Severe Alcoholics</c:v>
                </c:pt>
                <c:pt idx="4">
                  <c:v>Super Controls</c:v>
                </c:pt>
              </c:strCache>
            </c:strRef>
          </c:cat>
          <c:val>
            <c:numRef>
              <c:f>Sheet1!$E$2:$E$6</c:f>
              <c:numCache>
                <c:formatCode>General</c:formatCode>
                <c:ptCount val="5"/>
              </c:numCache>
            </c:numRef>
          </c:val>
        </c:ser>
        <c:dLbls>
          <c:showVal val="1"/>
        </c:dLbls>
        <c:gapWidth val="75"/>
        <c:shape val="cylinder"/>
        <c:axId val="71045504"/>
        <c:axId val="71047040"/>
        <c:axId val="33917120"/>
      </c:bar3DChart>
      <c:catAx>
        <c:axId val="71045504"/>
        <c:scaling>
          <c:orientation val="minMax"/>
        </c:scaling>
        <c:axPos val="b"/>
        <c:majorTickMark val="none"/>
        <c:tickLblPos val="nextTo"/>
        <c:crossAx val="71047040"/>
        <c:crosses val="autoZero"/>
        <c:auto val="1"/>
        <c:lblAlgn val="ctr"/>
        <c:lblOffset val="100"/>
      </c:catAx>
      <c:valAx>
        <c:axId val="71047040"/>
        <c:scaling>
          <c:orientation val="minMax"/>
        </c:scaling>
        <c:axPos val="l"/>
        <c:majorGridlines/>
        <c:title>
          <c:tx>
            <c:rich>
              <a:bodyPr rot="-5400000" vert="horz"/>
              <a:lstStyle/>
              <a:p>
                <a:pPr>
                  <a:defRPr/>
                </a:pPr>
                <a:r>
                  <a:rPr lang="en-US" dirty="0"/>
                  <a:t>Prevalence Of A1 Allele</a:t>
                </a:r>
              </a:p>
            </c:rich>
          </c:tx>
          <c:layout/>
        </c:title>
        <c:numFmt formatCode="General" sourceLinked="1"/>
        <c:majorTickMark val="none"/>
        <c:tickLblPos val="nextTo"/>
        <c:crossAx val="71045504"/>
        <c:crosses val="autoZero"/>
        <c:crossBetween val="between"/>
      </c:valAx>
      <c:serAx>
        <c:axId val="33917120"/>
        <c:scaling>
          <c:orientation val="minMax"/>
        </c:scaling>
        <c:delete val="1"/>
        <c:axPos val="b"/>
        <c:tickLblPos val="none"/>
        <c:crossAx val="71047040"/>
        <c:crosses val="autoZero"/>
      </c:serAx>
    </c:plotArea>
    <c:plotVisOnly val="1"/>
    <c:dispBlanksAs val="gap"/>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39"/>
  <c:chart>
    <c:autoTitleDeleted val="1"/>
    <c:view3D>
      <c:depthPercent val="100"/>
      <c:rAngAx val="1"/>
    </c:view3D>
    <c:plotArea>
      <c:layout/>
      <c:bar3DChart>
        <c:barDir val="col"/>
        <c:grouping val="stacked"/>
        <c:ser>
          <c:idx val="0"/>
          <c:order val="0"/>
          <c:tx>
            <c:strRef>
              <c:f>Sheet1!$B$1</c:f>
              <c:strCache>
                <c:ptCount val="1"/>
                <c:pt idx="0">
                  <c:v>Persynaptic DA release above rest </c:v>
                </c:pt>
              </c:strCache>
            </c:strRef>
          </c:tx>
          <c:dLbls>
            <c:showVal val="1"/>
          </c:dLbls>
          <c:cat>
            <c:strRef>
              <c:f>Sheet1!$A$2:$A$4</c:f>
              <c:strCache>
                <c:ptCount val="3"/>
                <c:pt idx="0">
                  <c:v>Food</c:v>
                </c:pt>
                <c:pt idx="1">
                  <c:v>Music</c:v>
                </c:pt>
                <c:pt idx="2">
                  <c:v>Cocaine</c:v>
                </c:pt>
              </c:strCache>
            </c:strRef>
          </c:cat>
          <c:val>
            <c:numRef>
              <c:f>Sheet1!$B$2:$B$4</c:f>
              <c:numCache>
                <c:formatCode>General</c:formatCode>
                <c:ptCount val="3"/>
                <c:pt idx="0">
                  <c:v>6</c:v>
                </c:pt>
                <c:pt idx="1">
                  <c:v>9</c:v>
                </c:pt>
                <c:pt idx="2">
                  <c:v>22</c:v>
                </c:pt>
              </c:numCache>
            </c:numRef>
          </c:val>
        </c:ser>
        <c:gapWidth val="95"/>
        <c:gapDepth val="95"/>
        <c:shape val="box"/>
        <c:axId val="71248128"/>
        <c:axId val="71249920"/>
        <c:axId val="0"/>
      </c:bar3DChart>
      <c:catAx>
        <c:axId val="71248128"/>
        <c:scaling>
          <c:orientation val="minMax"/>
        </c:scaling>
        <c:axPos val="b"/>
        <c:numFmt formatCode="General" sourceLinked="1"/>
        <c:majorTickMark val="none"/>
        <c:tickLblPos val="nextTo"/>
        <c:txPr>
          <a:bodyPr/>
          <a:lstStyle/>
          <a:p>
            <a:pPr>
              <a:defRPr sz="2000"/>
            </a:pPr>
            <a:endParaRPr lang="en-US"/>
          </a:p>
        </c:txPr>
        <c:crossAx val="71249920"/>
        <c:crosses val="autoZero"/>
        <c:auto val="1"/>
        <c:lblAlgn val="ctr"/>
        <c:lblOffset val="100"/>
      </c:catAx>
      <c:valAx>
        <c:axId val="71249920"/>
        <c:scaling>
          <c:orientation val="minMax"/>
        </c:scaling>
        <c:delete val="1"/>
        <c:axPos val="l"/>
        <c:majorGridlines/>
        <c:numFmt formatCode="General" sourceLinked="1"/>
        <c:tickLblPos val="none"/>
        <c:crossAx val="71248128"/>
        <c:crosses val="autoZero"/>
        <c:crossBetween val="between"/>
      </c:valAx>
    </c:plotArea>
    <c:legend>
      <c:legendPos val="t"/>
      <c:layout/>
      <c:txPr>
        <a:bodyPr/>
        <a:lstStyle/>
        <a:p>
          <a:pPr>
            <a:defRPr sz="2400"/>
          </a:pPr>
          <a:endParaRPr lang="en-US"/>
        </a:p>
      </c:txPr>
    </c:legend>
    <c:plotVisOnly val="1"/>
    <c:dispBlanksAs val="gap"/>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32"/>
  <c:chart>
    <c:title>
      <c:tx>
        <c:rich>
          <a:bodyPr/>
          <a:lstStyle/>
          <a:p>
            <a:pPr>
              <a:defRPr/>
            </a:pPr>
            <a:r>
              <a:rPr lang="en-US" dirty="0"/>
              <a:t> KB220Z </a:t>
            </a:r>
            <a:r>
              <a:rPr lang="en-US" dirty="0" smtClean="0"/>
              <a:t>vs. </a:t>
            </a:r>
            <a:r>
              <a:rPr lang="en-US" dirty="0"/>
              <a:t>Placebo in Psychostimulant Addicts</a:t>
            </a:r>
          </a:p>
        </c:rich>
      </c:tx>
      <c:layout/>
    </c:title>
    <c:plotArea>
      <c:layout/>
      <c:barChart>
        <c:barDir val="col"/>
        <c:grouping val="clustered"/>
        <c:ser>
          <c:idx val="0"/>
          <c:order val="0"/>
          <c:tx>
            <c:strRef>
              <c:f>Sheet1!$B$1</c:f>
              <c:strCache>
                <c:ptCount val="1"/>
                <c:pt idx="0">
                  <c:v>Placebo</c:v>
                </c:pt>
              </c:strCache>
            </c:strRef>
          </c:tx>
          <c:cat>
            <c:strRef>
              <c:f>Sheet1!$A$2:$A$3</c:f>
              <c:strCache>
                <c:ptCount val="2"/>
                <c:pt idx="0">
                  <c:v>Alpha(12-15Hz)</c:v>
                </c:pt>
                <c:pt idx="1">
                  <c:v>Beta1(15-18Hz)</c:v>
                </c:pt>
              </c:strCache>
            </c:strRef>
          </c:cat>
          <c:val>
            <c:numRef>
              <c:f>Sheet1!$B$2:$B$3</c:f>
              <c:numCache>
                <c:formatCode>General</c:formatCode>
                <c:ptCount val="2"/>
                <c:pt idx="0">
                  <c:v>35.700000000000003</c:v>
                </c:pt>
                <c:pt idx="1">
                  <c:v>2.74</c:v>
                </c:pt>
              </c:numCache>
            </c:numRef>
          </c:val>
        </c:ser>
        <c:ser>
          <c:idx val="1"/>
          <c:order val="1"/>
          <c:tx>
            <c:strRef>
              <c:f>Sheet1!$C$1</c:f>
              <c:strCache>
                <c:ptCount val="1"/>
                <c:pt idx="0">
                  <c:v>KB220Z</c:v>
                </c:pt>
              </c:strCache>
            </c:strRef>
          </c:tx>
          <c:spPr>
            <a:solidFill>
              <a:schemeClr val="accent1">
                <a:lumMod val="40000"/>
                <a:lumOff val="60000"/>
              </a:schemeClr>
            </a:solidFill>
          </c:spPr>
          <c:cat>
            <c:strRef>
              <c:f>Sheet1!$A$2:$A$3</c:f>
              <c:strCache>
                <c:ptCount val="2"/>
                <c:pt idx="0">
                  <c:v>Alpha(12-15Hz)</c:v>
                </c:pt>
                <c:pt idx="1">
                  <c:v>Beta1(15-18Hz)</c:v>
                </c:pt>
              </c:strCache>
            </c:strRef>
          </c:cat>
          <c:val>
            <c:numRef>
              <c:f>Sheet1!$C$2:$C$3</c:f>
              <c:numCache>
                <c:formatCode>General</c:formatCode>
                <c:ptCount val="2"/>
                <c:pt idx="0">
                  <c:v>59.77</c:v>
                </c:pt>
                <c:pt idx="1">
                  <c:v>9.39</c:v>
                </c:pt>
              </c:numCache>
            </c:numRef>
          </c:val>
        </c:ser>
        <c:axId val="71313664"/>
        <c:axId val="71315456"/>
      </c:barChart>
      <c:catAx>
        <c:axId val="71313664"/>
        <c:scaling>
          <c:orientation val="minMax"/>
        </c:scaling>
        <c:axPos val="b"/>
        <c:numFmt formatCode="General" sourceLinked="1"/>
        <c:majorTickMark val="none"/>
        <c:tickLblPos val="nextTo"/>
        <c:txPr>
          <a:bodyPr/>
          <a:lstStyle/>
          <a:p>
            <a:pPr>
              <a:defRPr sz="1401"/>
            </a:pPr>
            <a:endParaRPr lang="en-US"/>
          </a:p>
        </c:txPr>
        <c:crossAx val="71315456"/>
        <c:crosses val="autoZero"/>
        <c:auto val="1"/>
        <c:lblAlgn val="ctr"/>
        <c:lblOffset val="100"/>
      </c:catAx>
      <c:valAx>
        <c:axId val="71315456"/>
        <c:scaling>
          <c:orientation val="minMax"/>
        </c:scaling>
        <c:axPos val="l"/>
        <c:majorGridlines/>
        <c:title>
          <c:tx>
            <c:rich>
              <a:bodyPr/>
              <a:lstStyle/>
              <a:p>
                <a:pPr>
                  <a:defRPr sz="1801" b="1" i="0" u="none" strike="noStrike" baseline="0">
                    <a:solidFill>
                      <a:srgbClr val="000000"/>
                    </a:solidFill>
                    <a:latin typeface="Perpetua"/>
                    <a:ea typeface="Perpetua"/>
                    <a:cs typeface="Perpetua"/>
                  </a:defRPr>
                </a:pPr>
                <a:r>
                  <a:rPr lang="en-US" dirty="0"/>
                  <a:t>FFT Absolute Power (microvolts)</a:t>
                </a:r>
              </a:p>
            </c:rich>
          </c:tx>
          <c:layout/>
        </c:title>
        <c:numFmt formatCode="General" sourceLinked="1"/>
        <c:majorTickMark val="none"/>
        <c:tickLblPos val="nextTo"/>
        <c:crossAx val="71313664"/>
        <c:crosses val="autoZero"/>
        <c:crossBetween val="between"/>
      </c:valAx>
      <c:dTable>
        <c:showHorzBorder val="1"/>
        <c:showVertBorder val="1"/>
        <c:showOutline val="1"/>
        <c:showKeys val="1"/>
      </c:dTable>
      <c:spPr>
        <a:noFill/>
        <a:ln w="25418">
          <a:noFill/>
        </a:ln>
      </c:spPr>
    </c:plotArea>
    <c:plotVisOnly val="1"/>
    <c:dispBlanksAs val="gap"/>
  </c:chart>
  <c:spPr>
    <a:solidFill>
      <a:schemeClr val="bg2"/>
    </a:solidFill>
    <a:ln>
      <a:solidFill>
        <a:schemeClr val="tx1"/>
      </a:solidFill>
    </a:ln>
  </c:spPr>
  <c:txPr>
    <a:bodyPr/>
    <a:lstStyle/>
    <a:p>
      <a:pPr>
        <a:defRPr sz="1801"/>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4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2026AB14-10BE-4FE7-9C43-8D0A9858198E}" type="datetimeFigureOut">
              <a:rPr lang="en-US" smtClean="0"/>
              <a:pPr/>
              <a:t>10/4/2014</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518BE5E7-0F57-42D4-8F8E-5FE548C0F0A4}" type="slidenum">
              <a:rPr lang="en-US" smtClean="0"/>
              <a:pPr/>
              <a:t>‹#›</a:t>
            </a:fld>
            <a:endParaRPr lang="en-US" dirty="0"/>
          </a:p>
        </p:txBody>
      </p:sp>
    </p:spTree>
    <p:extLst>
      <p:ext uri="{BB962C8B-B14F-4D97-AF65-F5344CB8AC3E}">
        <p14:creationId xmlns="" xmlns:p14="http://schemas.microsoft.com/office/powerpoint/2010/main" val="104341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defTabSz="964833">
              <a:spcBef>
                <a:spcPct val="0"/>
              </a:spcBef>
            </a:pPr>
            <a:r>
              <a:rPr lang="en-US" b="1" dirty="0" smtClean="0"/>
              <a:t>You Can Change how your Genes Express themselves. Your DNA code is not the final say on who or what you become….</a:t>
            </a:r>
          </a:p>
          <a:p>
            <a:pPr defTabSz="964833">
              <a:spcBef>
                <a:spcPct val="0"/>
              </a:spcBef>
            </a:pPr>
            <a:endParaRPr lang="en-US" dirty="0" smtClean="0"/>
          </a:p>
        </p:txBody>
      </p:sp>
      <p:sp>
        <p:nvSpPr>
          <p:cNvPr id="95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4920BC-18FC-48B0-AF06-682347F4DC39}" type="slidenum">
              <a:rPr lang="en-US" smtClean="0">
                <a:cs typeface="Arial" charset="0"/>
              </a:rPr>
              <a:pPr fontAlgn="base">
                <a:spcBef>
                  <a:spcPct val="0"/>
                </a:spcBef>
                <a:spcAft>
                  <a:spcPct val="0"/>
                </a:spcAft>
                <a:defRPr/>
              </a:pPr>
              <a:t>16</a:t>
            </a:fld>
            <a:endParaRPr lang="en-US" dirty="0" smtClean="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TextEdit="1"/>
          </p:cNvSpPr>
          <p:nvPr>
            <p:ph type="sldImg"/>
          </p:nvPr>
        </p:nvSpPr>
        <p:spPr bwMode="auto">
          <a:noFill/>
          <a:ln>
            <a:solidFill>
              <a:srgbClr val="000000"/>
            </a:solidFill>
            <a:miter lim="800000"/>
            <a:headEnd/>
            <a:tailEnd/>
          </a:ln>
        </p:spPr>
      </p:sp>
      <p:sp>
        <p:nvSpPr>
          <p:cNvPr id="11673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26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This sample is overwhelmingly White (220 of the available sample size and to have some college education). </a:t>
            </a:r>
          </a:p>
        </p:txBody>
      </p:sp>
      <p:sp>
        <p:nvSpPr>
          <p:cNvPr id="1126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85372" indent="-302066">
              <a:defRPr>
                <a:solidFill>
                  <a:schemeClr val="tx1"/>
                </a:solidFill>
                <a:latin typeface="Calibri" pitchFamily="34" charset="0"/>
                <a:ea typeface="MS PGothic" pitchFamily="34" charset="-128"/>
              </a:defRPr>
            </a:lvl2pPr>
            <a:lvl3pPr marL="1208265" indent="-241653">
              <a:defRPr>
                <a:solidFill>
                  <a:schemeClr val="tx1"/>
                </a:solidFill>
                <a:latin typeface="Calibri" pitchFamily="34" charset="0"/>
                <a:ea typeface="MS PGothic" pitchFamily="34" charset="-128"/>
              </a:defRPr>
            </a:lvl3pPr>
            <a:lvl4pPr marL="1691571" indent="-241653">
              <a:defRPr>
                <a:solidFill>
                  <a:schemeClr val="tx1"/>
                </a:solidFill>
                <a:latin typeface="Calibri" pitchFamily="34" charset="0"/>
                <a:ea typeface="MS PGothic" pitchFamily="34" charset="-128"/>
              </a:defRPr>
            </a:lvl4pPr>
            <a:lvl5pPr marL="2174878" indent="-241653">
              <a:defRPr>
                <a:solidFill>
                  <a:schemeClr val="tx1"/>
                </a:solidFill>
                <a:latin typeface="Calibri" pitchFamily="34" charset="0"/>
                <a:ea typeface="MS PGothic" pitchFamily="34" charset="-128"/>
              </a:defRPr>
            </a:lvl5pPr>
            <a:lvl6pPr marL="2658184" indent="-241653" defTabSz="483306" fontAlgn="base">
              <a:spcBef>
                <a:spcPct val="0"/>
              </a:spcBef>
              <a:spcAft>
                <a:spcPct val="0"/>
              </a:spcAft>
              <a:defRPr>
                <a:solidFill>
                  <a:schemeClr val="tx1"/>
                </a:solidFill>
                <a:latin typeface="Calibri" pitchFamily="34" charset="0"/>
                <a:ea typeface="MS PGothic" pitchFamily="34" charset="-128"/>
              </a:defRPr>
            </a:lvl6pPr>
            <a:lvl7pPr marL="3141490" indent="-241653" defTabSz="483306" fontAlgn="base">
              <a:spcBef>
                <a:spcPct val="0"/>
              </a:spcBef>
              <a:spcAft>
                <a:spcPct val="0"/>
              </a:spcAft>
              <a:defRPr>
                <a:solidFill>
                  <a:schemeClr val="tx1"/>
                </a:solidFill>
                <a:latin typeface="Calibri" pitchFamily="34" charset="0"/>
                <a:ea typeface="MS PGothic" pitchFamily="34" charset="-128"/>
              </a:defRPr>
            </a:lvl7pPr>
            <a:lvl8pPr marL="3624796" indent="-241653" defTabSz="483306" fontAlgn="base">
              <a:spcBef>
                <a:spcPct val="0"/>
              </a:spcBef>
              <a:spcAft>
                <a:spcPct val="0"/>
              </a:spcAft>
              <a:defRPr>
                <a:solidFill>
                  <a:schemeClr val="tx1"/>
                </a:solidFill>
                <a:latin typeface="Calibri" pitchFamily="34" charset="0"/>
                <a:ea typeface="MS PGothic" pitchFamily="34" charset="-128"/>
              </a:defRPr>
            </a:lvl8pPr>
            <a:lvl9pPr marL="4108102" indent="-241653" defTabSz="483306" fontAlgn="base">
              <a:spcBef>
                <a:spcPct val="0"/>
              </a:spcBef>
              <a:spcAft>
                <a:spcPct val="0"/>
              </a:spcAft>
              <a:defRPr>
                <a:solidFill>
                  <a:schemeClr val="tx1"/>
                </a:solidFill>
                <a:latin typeface="Calibri" pitchFamily="34" charset="0"/>
                <a:ea typeface="MS PGothic" pitchFamily="34" charset="-128"/>
              </a:defRPr>
            </a:lvl9pPr>
          </a:lstStyle>
          <a:p>
            <a:fld id="{5743812D-9B25-414B-8DA6-9FE5E2FA10F5}" type="slidenum">
              <a:rPr lang="en-US" altLang="en-US"/>
              <a:pPr/>
              <a:t>26</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638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Alcohol risk severity score has a cut of at 5 or fewer symptoms = 0; Binary genetic risk score has a cut off of 7 or fewer risk alleles = 0. </a:t>
            </a:r>
          </a:p>
        </p:txBody>
      </p:sp>
      <p:sp>
        <p:nvSpPr>
          <p:cNvPr id="1638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85372" indent="-302066">
              <a:defRPr>
                <a:solidFill>
                  <a:schemeClr val="tx1"/>
                </a:solidFill>
                <a:latin typeface="Calibri" pitchFamily="34" charset="0"/>
                <a:ea typeface="MS PGothic" pitchFamily="34" charset="-128"/>
              </a:defRPr>
            </a:lvl2pPr>
            <a:lvl3pPr marL="1208265" indent="-241653">
              <a:defRPr>
                <a:solidFill>
                  <a:schemeClr val="tx1"/>
                </a:solidFill>
                <a:latin typeface="Calibri" pitchFamily="34" charset="0"/>
                <a:ea typeface="MS PGothic" pitchFamily="34" charset="-128"/>
              </a:defRPr>
            </a:lvl3pPr>
            <a:lvl4pPr marL="1691571" indent="-241653">
              <a:defRPr>
                <a:solidFill>
                  <a:schemeClr val="tx1"/>
                </a:solidFill>
                <a:latin typeface="Calibri" pitchFamily="34" charset="0"/>
                <a:ea typeface="MS PGothic" pitchFamily="34" charset="-128"/>
              </a:defRPr>
            </a:lvl4pPr>
            <a:lvl5pPr marL="2174878" indent="-241653">
              <a:defRPr>
                <a:solidFill>
                  <a:schemeClr val="tx1"/>
                </a:solidFill>
                <a:latin typeface="Calibri" pitchFamily="34" charset="0"/>
                <a:ea typeface="MS PGothic" pitchFamily="34" charset="-128"/>
              </a:defRPr>
            </a:lvl5pPr>
            <a:lvl6pPr marL="2658184" indent="-241653" defTabSz="483306" fontAlgn="base">
              <a:spcBef>
                <a:spcPct val="0"/>
              </a:spcBef>
              <a:spcAft>
                <a:spcPct val="0"/>
              </a:spcAft>
              <a:defRPr>
                <a:solidFill>
                  <a:schemeClr val="tx1"/>
                </a:solidFill>
                <a:latin typeface="Calibri" pitchFamily="34" charset="0"/>
                <a:ea typeface="MS PGothic" pitchFamily="34" charset="-128"/>
              </a:defRPr>
            </a:lvl6pPr>
            <a:lvl7pPr marL="3141490" indent="-241653" defTabSz="483306" fontAlgn="base">
              <a:spcBef>
                <a:spcPct val="0"/>
              </a:spcBef>
              <a:spcAft>
                <a:spcPct val="0"/>
              </a:spcAft>
              <a:defRPr>
                <a:solidFill>
                  <a:schemeClr val="tx1"/>
                </a:solidFill>
                <a:latin typeface="Calibri" pitchFamily="34" charset="0"/>
                <a:ea typeface="MS PGothic" pitchFamily="34" charset="-128"/>
              </a:defRPr>
            </a:lvl7pPr>
            <a:lvl8pPr marL="3624796" indent="-241653" defTabSz="483306" fontAlgn="base">
              <a:spcBef>
                <a:spcPct val="0"/>
              </a:spcBef>
              <a:spcAft>
                <a:spcPct val="0"/>
              </a:spcAft>
              <a:defRPr>
                <a:solidFill>
                  <a:schemeClr val="tx1"/>
                </a:solidFill>
                <a:latin typeface="Calibri" pitchFamily="34" charset="0"/>
                <a:ea typeface="MS PGothic" pitchFamily="34" charset="-128"/>
              </a:defRPr>
            </a:lvl8pPr>
            <a:lvl9pPr marL="4108102" indent="-241653" defTabSz="483306" fontAlgn="base">
              <a:spcBef>
                <a:spcPct val="0"/>
              </a:spcBef>
              <a:spcAft>
                <a:spcPct val="0"/>
              </a:spcAft>
              <a:defRPr>
                <a:solidFill>
                  <a:schemeClr val="tx1"/>
                </a:solidFill>
                <a:latin typeface="Calibri" pitchFamily="34" charset="0"/>
                <a:ea typeface="MS PGothic" pitchFamily="34" charset="-128"/>
              </a:defRPr>
            </a:lvl9pPr>
          </a:lstStyle>
          <a:p>
            <a:fld id="{57B907EB-646C-4763-ABC2-685EB2D7BBF5}" type="slidenum">
              <a:rPr lang="en-US" altLang="en-US"/>
              <a:pPr/>
              <a:t>33</a:t>
            </a:fld>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429D9F-C48F-4256-8401-16A2F648A9FC}" type="slidenum">
              <a:rPr lang="en-US" smtClean="0"/>
              <a:pPr/>
              <a:t>36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429D9F-C48F-4256-8401-16A2F648A9FC}" type="slidenum">
              <a:rPr lang="en-US" smtClean="0"/>
              <a:pPr/>
              <a:t>37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bwMode="auto">
          <a:xfrm>
            <a:off x="1250950" y="714375"/>
            <a:ext cx="4767263" cy="3575050"/>
          </a:xfrm>
          <a:noFill/>
          <a:ln>
            <a:solidFill>
              <a:srgbClr val="000000"/>
            </a:solidFill>
            <a:miter lim="800000"/>
            <a:headEnd/>
            <a:tailEnd/>
          </a:ln>
        </p:spPr>
      </p:sp>
      <p:sp>
        <p:nvSpPr>
          <p:cNvPr id="96259" name="Rectangle 3"/>
          <p:cNvSpPr>
            <a:spLocks noGrp="1" noChangeArrowheads="1"/>
          </p:cNvSpPr>
          <p:nvPr>
            <p:ph type="body" idx="1"/>
          </p:nvPr>
        </p:nvSpPr>
        <p:spPr bwMode="auto">
          <a:xfrm>
            <a:off x="956734" y="4527234"/>
            <a:ext cx="5350933" cy="4368880"/>
          </a:xfrm>
          <a:noFill/>
        </p:spPr>
        <p:txBody>
          <a:bodyPr wrap="square" lIns="95508" tIns="47754" rIns="95508" bIns="47754" numCol="1" anchor="t" anchorCtr="0" compatLnSpc="1">
            <a:prstTxWarp prst="textNoShape">
              <a:avLst/>
            </a:prstTxWarp>
          </a:bodyPr>
          <a:lstStyle/>
          <a:p>
            <a:pPr eaLnBrk="1" hangingPunct="1">
              <a:spcBef>
                <a:spcPct val="0"/>
              </a:spcBef>
            </a:pPr>
            <a:r>
              <a:rPr lang="en-US" b="1" dirty="0" smtClean="0"/>
              <a:t>REWARD</a:t>
            </a:r>
            <a:r>
              <a:rPr lang="en-US" dirty="0" smtClean="0"/>
              <a:t>, </a:t>
            </a:r>
            <a:r>
              <a:rPr lang="en-US" b="1" dirty="0" smtClean="0"/>
              <a:t>COMFORT, AND PLEASURE</a:t>
            </a:r>
            <a:r>
              <a:rPr lang="en-US" dirty="0" smtClean="0"/>
              <a:t> from ordinary activities; and a degree of calming to fight off unwanted stress. However, </a:t>
            </a:r>
            <a:r>
              <a:rPr lang="en-US" b="1" dirty="0" smtClean="0"/>
              <a:t>your genetics and environment greatly affect this cascade;</a:t>
            </a:r>
            <a:r>
              <a:rPr lang="en-US" dirty="0" smtClean="0"/>
              <a:t> and unfortunately, some of our genes come with variations called polymorphisms. Polymorphisms change the way the gene expresses itself. Most people will call this a predisposition. These polymorphism’s can alter their intended genetic function. </a:t>
            </a:r>
          </a:p>
          <a:p>
            <a:pPr eaLnBrk="1" hangingPunct="1">
              <a:spcBef>
                <a:spcPct val="0"/>
              </a:spcBef>
            </a:pPr>
            <a:endParaRPr lang="en-US" dirty="0" smtClean="0"/>
          </a:p>
          <a:p>
            <a:pPr eaLnBrk="1" hangingPunct="1">
              <a:spcBef>
                <a:spcPct val="0"/>
              </a:spcBef>
            </a:pPr>
            <a:endParaRPr lang="en-US" dirty="0" smtClean="0"/>
          </a:p>
        </p:txBody>
      </p:sp>
      <p:sp>
        <p:nvSpPr>
          <p:cNvPr id="96260" name="Slide Number Placeholder 5"/>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2564EB-EC6E-4B06-9E05-24F8714802CC}" type="slidenum">
              <a:rPr lang="en-US" smtClean="0"/>
              <a:pPr fontAlgn="base">
                <a:spcBef>
                  <a:spcPct val="0"/>
                </a:spcBef>
                <a:spcAft>
                  <a:spcPct val="0"/>
                </a:spcAft>
                <a:defRPr/>
              </a:pPr>
              <a:t>41</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TextEdit="1"/>
          </p:cNvSpPr>
          <p:nvPr>
            <p:ph type="sldImg"/>
          </p:nvPr>
        </p:nvSpPr>
        <p:spPr bwMode="auto">
          <a:noFill/>
          <a:ln>
            <a:solidFill>
              <a:srgbClr val="000000"/>
            </a:solidFill>
            <a:miter lim="800000"/>
            <a:headEnd/>
            <a:tailEnd/>
          </a:ln>
        </p:spPr>
      </p:sp>
      <p:sp>
        <p:nvSpPr>
          <p:cNvPr id="10137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TextEdit="1"/>
          </p:cNvSpPr>
          <p:nvPr>
            <p:ph type="sldImg"/>
          </p:nvPr>
        </p:nvSpPr>
        <p:spPr bwMode="auto">
          <a:noFill/>
          <a:ln>
            <a:solidFill>
              <a:srgbClr val="000000"/>
            </a:solidFill>
            <a:miter lim="800000"/>
            <a:headEnd/>
            <a:tailEnd/>
          </a:ln>
        </p:spPr>
      </p:sp>
      <p:sp>
        <p:nvSpPr>
          <p:cNvPr id="102403"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239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AA41D7-5E7E-4A25-B02B-EC99D0754D8E}" type="slidenum">
              <a:rPr lang="en-US" smtClean="0"/>
              <a:pPr fontAlgn="base">
                <a:spcBef>
                  <a:spcPct val="0"/>
                </a:spcBef>
                <a:spcAft>
                  <a:spcPct val="0"/>
                </a:spcAft>
                <a:defRPr/>
              </a:pPr>
              <a:t>48</a:t>
            </a:fld>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p:spPr>
      </p:sp>
      <p:sp>
        <p:nvSpPr>
          <p:cNvPr id="1239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249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DBE9369-90DD-423E-A05F-1691ACC8A0E7}" type="slidenum">
              <a:rPr lang="en-US" smtClean="0"/>
              <a:pPr fontAlgn="base">
                <a:spcBef>
                  <a:spcPct val="0"/>
                </a:spcBef>
                <a:spcAft>
                  <a:spcPct val="0"/>
                </a:spcAft>
                <a:defRPr/>
              </a:pPr>
              <a:t>52</a:t>
            </a:fld>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A1CA68-3863-4F1C-9E36-75098210ADBC}" type="slidenum">
              <a:rPr lang="en-US" smtClean="0"/>
              <a:pPr/>
              <a:t>54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F369F5-DC76-43D1-9E61-7A04919B59E0}" type="slidenum">
              <a:rPr lang="en-US" smtClean="0"/>
              <a:pPr/>
              <a:t>55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86DA96-E514-46AE-B6F7-3EBF001ED20E}" type="datetimeFigureOut">
              <a:rPr lang="en-US" smtClean="0"/>
              <a:pPr/>
              <a:t>10/4/2014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DC10DE-06B4-4EE8-87C4-1F466936D6E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86DA96-E514-46AE-B6F7-3EBF001ED20E}" type="datetimeFigureOut">
              <a:rPr lang="en-US" smtClean="0"/>
              <a:pPr/>
              <a:t>10/4/2014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DC10DE-06B4-4EE8-87C4-1F466936D6E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86DA96-E514-46AE-B6F7-3EBF001ED20E}" type="datetimeFigureOut">
              <a:rPr lang="en-US" smtClean="0"/>
              <a:pPr/>
              <a:t>10/4/2014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DC10DE-06B4-4EE8-87C4-1F466936D6E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86DA96-E514-46AE-B6F7-3EBF001ED20E}" type="datetimeFigureOut">
              <a:rPr lang="en-US" smtClean="0"/>
              <a:pPr/>
              <a:t>10/4/2014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DC10DE-06B4-4EE8-87C4-1F466936D6E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86DA96-E514-46AE-B6F7-3EBF001ED20E}" type="datetimeFigureOut">
              <a:rPr lang="en-US" smtClean="0"/>
              <a:pPr/>
              <a:t>10/4/2014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6DC10DE-06B4-4EE8-87C4-1F466936D6E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86DA96-E514-46AE-B6F7-3EBF001ED20E}" type="datetimeFigureOut">
              <a:rPr lang="en-US" smtClean="0"/>
              <a:pPr/>
              <a:t>10/4/2014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6DC10DE-06B4-4EE8-87C4-1F466936D6E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86DA96-E514-46AE-B6F7-3EBF001ED20E}" type="datetimeFigureOut">
              <a:rPr lang="en-US" smtClean="0"/>
              <a:pPr/>
              <a:t>10/4/2014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6DC10DE-06B4-4EE8-87C4-1F466936D6E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86DA96-E514-46AE-B6F7-3EBF001ED20E}" type="datetimeFigureOut">
              <a:rPr lang="en-US" smtClean="0"/>
              <a:pPr/>
              <a:t>10/4/2014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DC10DE-06B4-4EE8-87C4-1F466936D6E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86DA96-E514-46AE-B6F7-3EBF001ED20E}" type="datetimeFigureOut">
              <a:rPr lang="en-US" smtClean="0"/>
              <a:pPr/>
              <a:t>10/4/2014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DC10DE-06B4-4EE8-87C4-1F466936D6E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86DA96-E514-46AE-B6F7-3EBF001ED20E}" type="datetimeFigureOut">
              <a:rPr lang="en-US" smtClean="0"/>
              <a:pPr/>
              <a:t>10/4/2014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DC10DE-06B4-4EE8-87C4-1F466936D6E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86DA96-E514-46AE-B6F7-3EBF001ED20E}" type="datetimeFigureOut">
              <a:rPr lang="en-US" smtClean="0"/>
              <a:pPr/>
              <a:t>10/4/2014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DC10DE-06B4-4EE8-87C4-1F466936D6E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pPr/>
              <a:t>10/4/2014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pPr/>
              <a:t>10/4/2014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pPr/>
              <a:t>10/4/2014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pPr/>
              <a:t>10/4/2014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86DA96-E514-46AE-B6F7-3EBF001ED20E}" type="datetimeFigureOut">
              <a:rPr lang="en-US" smtClean="0"/>
              <a:pPr/>
              <a:t>10/4/2014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DC10DE-06B4-4EE8-87C4-1F466936D6E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pPr/>
              <a:t>10/4/2014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image" Target="../media/image8.emf"/><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microsoft.com/office/2007/relationships/media" Target="file:///C:\Users\Marg\Documents\PPSlides\braindna.wmv" TargetMode="External"/><Relationship Id="rId2" Type="http://schemas.openxmlformats.org/officeDocument/2006/relationships/slideLayout" Target="../slideLayouts/slideLayout2.xml"/><Relationship Id="rId1" Type="http://schemas.openxmlformats.org/officeDocument/2006/relationships/video" Target="file:///C:\Users\Marg\Documents\PPSlides\braindna.wmv" TargetMode="Externa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chart" Target="../charts/chart5.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addictiontherapy.conferenceseries.com" TargetMode="External"/><Relationship Id="rId1" Type="http://schemas.openxmlformats.org/officeDocument/2006/relationships/slideLayout" Target="../slideLayouts/slideLayout1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76800" y="6019800"/>
            <a:ext cx="4191000" cy="6096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3600" b="1" dirty="0" smtClean="0">
                <a:solidFill>
                  <a:schemeClr val="bg1"/>
                </a:solidFill>
              </a:rPr>
              <a:t>Kenneth Blum</a:t>
            </a:r>
            <a:endParaRPr lang="en-US" sz="36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smtClean="0">
                <a:solidFill>
                  <a:schemeClr val="tx1"/>
                </a:solidFill>
                <a:latin typeface="Times New Roman" pitchFamily="18" charset="0"/>
                <a:cs typeface="Times New Roman" pitchFamily="18" charset="0"/>
              </a:rPr>
              <a:t>Addiction Therapy-2014</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Chicago,  USA</a:t>
            </a:r>
            <a:br>
              <a:rPr sz="2400" b="1" smtClean="0">
                <a:solidFill>
                  <a:schemeClr val="tx1"/>
                </a:solidFill>
                <a:latin typeface="Perpetua"/>
                <a:ea typeface="+mn-ea"/>
                <a:cs typeface="+mn-cs"/>
              </a:rPr>
            </a:br>
            <a:r>
              <a:rPr sz="2400" b="1" smtClean="0">
                <a:solidFill>
                  <a:schemeClr val="tx1"/>
                </a:solidFill>
                <a:latin typeface="Perpetua"/>
                <a:ea typeface="+mn-ea"/>
                <a:cs typeface="+mn-cs"/>
              </a:rPr>
              <a:t>August 4 - 6,  2014</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6" name="Picture 2" descr="H:\Yossef Sari\AT-2014 Group Photo_Day 1.jpg"/>
          <p:cNvPicPr>
            <a:picLocks noChangeAspect="1" noChangeArrowheads="1"/>
          </p:cNvPicPr>
          <p:nvPr/>
        </p:nvPicPr>
        <p:blipFill>
          <a:blip r:embed="rId3"/>
          <a:srcRect/>
          <a:stretch>
            <a:fillRect/>
          </a:stretch>
        </p:blipFill>
        <p:spPr bwMode="auto">
          <a:xfrm>
            <a:off x="228600" y="3429000"/>
            <a:ext cx="4343400" cy="2895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Picture 2" descr="\\OMICSWB-144\Vittal Team\nikhil\Addicton 2014 day 1\IMG_0325.jpg"/>
          <p:cNvPicPr>
            <a:picLocks noChangeAspect="1" noChangeArrowheads="1"/>
          </p:cNvPicPr>
          <p:nvPr/>
        </p:nvPicPr>
        <p:blipFill>
          <a:blip r:embed="rId4"/>
          <a:srcRect/>
          <a:stretch>
            <a:fillRect/>
          </a:stretch>
        </p:blipFill>
        <p:spPr bwMode="auto">
          <a:xfrm>
            <a:off x="6019800" y="3352800"/>
            <a:ext cx="1676400" cy="25122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23182188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43000"/>
            <a:ext cx="9144000" cy="1828800"/>
          </a:xfrm>
          <a:solidFill>
            <a:srgbClr val="FFC000"/>
          </a:solidFill>
        </p:spPr>
        <p:txBody>
          <a:bodyPr>
            <a:noAutofit/>
          </a:bodyPr>
          <a:lstStyle/>
          <a:p>
            <a:pPr eaLnBrk="1" fontAlgn="auto" hangingPunct="1">
              <a:spcAft>
                <a:spcPts val="0"/>
              </a:spcAft>
              <a:defRPr/>
            </a:pPr>
            <a:r>
              <a:rPr lang="en-US" sz="5400" b="1" dirty="0" smtClean="0">
                <a:solidFill>
                  <a:srgbClr val="0070C0"/>
                </a:solidFill>
              </a:rPr>
              <a:t>Reward Deficiency Solution System: Translational Research</a:t>
            </a:r>
            <a:endParaRPr lang="en-US" sz="5400" b="1" dirty="0">
              <a:solidFill>
                <a:srgbClr val="0070C0"/>
              </a:solidFill>
            </a:endParaRPr>
          </a:p>
        </p:txBody>
      </p:sp>
      <p:sp>
        <p:nvSpPr>
          <p:cNvPr id="3" name="Subtitle 2"/>
          <p:cNvSpPr>
            <a:spLocks noGrp="1"/>
          </p:cNvSpPr>
          <p:nvPr>
            <p:ph type="subTitle" idx="1"/>
          </p:nvPr>
        </p:nvSpPr>
        <p:spPr>
          <a:xfrm>
            <a:off x="1371600" y="3429000"/>
            <a:ext cx="6400800" cy="1752600"/>
          </a:xfrm>
        </p:spPr>
        <p:txBody>
          <a:bodyPr>
            <a:normAutofit fontScale="92500" lnSpcReduction="10000"/>
          </a:bodyPr>
          <a:lstStyle/>
          <a:p>
            <a:pPr algn="l" eaLnBrk="1" fontAlgn="auto" hangingPunct="1">
              <a:spcAft>
                <a:spcPts val="0"/>
              </a:spcAft>
              <a:buClr>
                <a:schemeClr val="tx1">
                  <a:shade val="95000"/>
                </a:schemeClr>
              </a:buClr>
              <a:buFont typeface="Wingdings 2"/>
              <a:buNone/>
              <a:defRPr/>
            </a:pPr>
            <a:r>
              <a:rPr lang="en-US" sz="3500" b="1" dirty="0" smtClean="0">
                <a:solidFill>
                  <a:schemeClr val="bg1"/>
                </a:solidFill>
                <a:latin typeface="Calibri" pitchFamily="34" charset="0"/>
                <a:cs typeface="Calibri" pitchFamily="34" charset="0"/>
              </a:rPr>
              <a:t>Kenneth Blum, Ph.D.</a:t>
            </a:r>
          </a:p>
          <a:p>
            <a:pPr eaLnBrk="1" fontAlgn="auto" hangingPunct="1">
              <a:spcAft>
                <a:spcPts val="0"/>
              </a:spcAft>
              <a:buClr>
                <a:schemeClr val="tx1">
                  <a:shade val="95000"/>
                </a:schemeClr>
              </a:buClr>
              <a:buFont typeface="Wingdings 2"/>
              <a:buNone/>
              <a:defRPr/>
            </a:pPr>
            <a:endParaRPr lang="en-US" dirty="0" smtClean="0">
              <a:solidFill>
                <a:schemeClr val="bg1"/>
              </a:solidFill>
              <a:latin typeface="Calibri" pitchFamily="34" charset="0"/>
              <a:cs typeface="Calibri" pitchFamily="34" charset="0"/>
            </a:endParaRPr>
          </a:p>
          <a:p>
            <a:pPr eaLnBrk="1" fontAlgn="auto" hangingPunct="1">
              <a:spcAft>
                <a:spcPts val="0"/>
              </a:spcAft>
              <a:buClr>
                <a:schemeClr val="tx1">
                  <a:shade val="95000"/>
                </a:schemeClr>
              </a:buClr>
              <a:buFont typeface="Wingdings 2"/>
              <a:buNone/>
              <a:defRPr/>
            </a:pPr>
            <a:r>
              <a:rPr lang="en-US" sz="2200" dirty="0" smtClean="0">
                <a:solidFill>
                  <a:schemeClr val="accent6"/>
                </a:solidFill>
                <a:latin typeface="Calibri" pitchFamily="34" charset="0"/>
                <a:cs typeface="Calibri" pitchFamily="34" charset="0"/>
              </a:rPr>
              <a:t>Departments of Psychiatry</a:t>
            </a:r>
          </a:p>
          <a:p>
            <a:pPr eaLnBrk="1" fontAlgn="auto" hangingPunct="1">
              <a:spcAft>
                <a:spcPts val="0"/>
              </a:spcAft>
              <a:buClr>
                <a:schemeClr val="tx1">
                  <a:shade val="95000"/>
                </a:schemeClr>
              </a:buClr>
              <a:buFont typeface="Wingdings 2"/>
              <a:buNone/>
              <a:defRPr/>
            </a:pPr>
            <a:r>
              <a:rPr lang="en-US" sz="2200" dirty="0" smtClean="0">
                <a:solidFill>
                  <a:schemeClr val="accent6"/>
                </a:solidFill>
                <a:latin typeface="Calibri" pitchFamily="34" charset="0"/>
                <a:cs typeface="Calibri" pitchFamily="34" charset="0"/>
              </a:rPr>
              <a:t>Brain McNight Institute</a:t>
            </a:r>
          </a:p>
        </p:txBody>
      </p:sp>
      <p:graphicFrame>
        <p:nvGraphicFramePr>
          <p:cNvPr id="4" name="Table 3"/>
          <p:cNvGraphicFramePr>
            <a:graphicFrameLocks noGrp="1"/>
          </p:cNvGraphicFramePr>
          <p:nvPr/>
        </p:nvGraphicFramePr>
        <p:xfrm>
          <a:off x="3500438" y="3336925"/>
          <a:ext cx="461962" cy="184150"/>
        </p:xfrm>
        <a:graphic>
          <a:graphicData uri="http://schemas.openxmlformats.org/drawingml/2006/table">
            <a:tbl>
              <a:tblPr/>
              <a:tblGrid>
                <a:gridCol w="461962"/>
              </a:tblGrid>
              <a:tr h="184150">
                <a:tc>
                  <a:txBody>
                    <a:bodyPr/>
                    <a:lstStyle/>
                    <a:p>
                      <a:pPr marL="0" marR="0" algn="l">
                        <a:spcBef>
                          <a:spcPts val="0"/>
                        </a:spcBef>
                        <a:spcAft>
                          <a:spcPts val="1100"/>
                        </a:spcAft>
                      </a:pPr>
                      <a:endParaRPr lang="en-US" sz="1200" dirty="0">
                        <a:solidFill>
                          <a:srgbClr val="000000"/>
                        </a:solidFill>
                        <a:latin typeface="HDHAB F+ Bodoni"/>
                        <a:ea typeface="Times New Roman"/>
                        <a:cs typeface="HDHAB F+ Bodoni"/>
                      </a:endParaRPr>
                    </a:p>
                  </a:txBody>
                  <a:tcPr marL="0" marR="0" marT="0" marB="0">
                    <a:lnL>
                      <a:noFill/>
                    </a:lnL>
                    <a:lnR>
                      <a:noFill/>
                    </a:lnR>
                    <a:lnT>
                      <a:noFill/>
                    </a:lnT>
                    <a:lnB>
                      <a:noFill/>
                    </a:lnB>
                  </a:tcPr>
                </a:tc>
              </a:tr>
            </a:tbl>
          </a:graphicData>
        </a:graphic>
      </p:graphicFrame>
      <p:grpSp>
        <p:nvGrpSpPr>
          <p:cNvPr id="9" name="Group 8"/>
          <p:cNvGrpSpPr/>
          <p:nvPr/>
        </p:nvGrpSpPr>
        <p:grpSpPr>
          <a:xfrm>
            <a:off x="0" y="6019800"/>
            <a:ext cx="9144000" cy="838200"/>
            <a:chOff x="0" y="5486400"/>
            <a:chExt cx="9144000" cy="1371600"/>
          </a:xfrm>
        </p:grpSpPr>
        <p:sp>
          <p:nvSpPr>
            <p:cNvPr id="8" name="Rectangle 7"/>
            <p:cNvSpPr/>
            <p:nvPr/>
          </p:nvSpPr>
          <p:spPr>
            <a:xfrm>
              <a:off x="0" y="5486400"/>
              <a:ext cx="9144000" cy="1371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4" name="Picture 4"/>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267200" y="5638800"/>
              <a:ext cx="4572000" cy="12192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pic>
      </p:gr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914400"/>
            <a:ext cx="6858000" cy="5029200"/>
          </a:xfrm>
          <a:solidFill>
            <a:schemeClr val="accent3">
              <a:lumMod val="20000"/>
              <a:lumOff val="80000"/>
            </a:schemeClr>
          </a:solidFill>
          <a:ln w="28575">
            <a:solidFill>
              <a:srgbClr val="C00000"/>
            </a:solidFill>
          </a:ln>
        </p:spPr>
        <p:txBody>
          <a:bodyPr>
            <a:normAutofit/>
          </a:bodyPr>
          <a:lstStyle/>
          <a:p>
            <a:pPr algn="l" eaLnBrk="1" hangingPunct="1">
              <a:defRPr/>
            </a:pPr>
            <a:r>
              <a:rPr lang="en-US" sz="3100" b="1" dirty="0" smtClean="0">
                <a:latin typeface="Arial" pitchFamily="34" charset="0"/>
                <a:cs typeface="Arial" pitchFamily="34" charset="0"/>
              </a:rPr>
              <a:t>Reward Deficiency Solution System</a:t>
            </a:r>
            <a:r>
              <a:rPr lang="en-US" sz="6600" dirty="0" smtClean="0">
                <a:latin typeface="Arial" pitchFamily="34" charset="0"/>
                <a:cs typeface="Arial" pitchFamily="34" charset="0"/>
              </a:rPr>
              <a:t/>
            </a:r>
            <a:br>
              <a:rPr lang="en-US" sz="6600" dirty="0" smtClean="0">
                <a:latin typeface="Arial" pitchFamily="34" charset="0"/>
                <a:cs typeface="Arial" pitchFamily="34" charset="0"/>
              </a:rPr>
            </a:br>
            <a:r>
              <a:rPr lang="en-US" b="1" dirty="0" smtClean="0">
                <a:solidFill>
                  <a:schemeClr val="bg2">
                    <a:lumMod val="25000"/>
                  </a:schemeClr>
                </a:solidFill>
                <a:latin typeface="Arial" pitchFamily="34" charset="0"/>
                <a:cs typeface="Arial" pitchFamily="34" charset="0"/>
              </a:rPr>
              <a:t/>
            </a:r>
            <a:br>
              <a:rPr lang="en-US" b="1" dirty="0" smtClean="0">
                <a:solidFill>
                  <a:schemeClr val="bg2">
                    <a:lumMod val="25000"/>
                  </a:schemeClr>
                </a:solidFill>
                <a:latin typeface="Arial" pitchFamily="34" charset="0"/>
                <a:cs typeface="Arial" pitchFamily="34" charset="0"/>
              </a:rPr>
            </a:br>
            <a:r>
              <a:rPr lang="en-US" sz="2700" b="1" dirty="0" smtClean="0">
                <a:solidFill>
                  <a:schemeClr val="bg2">
                    <a:lumMod val="25000"/>
                  </a:schemeClr>
                </a:solidFill>
                <a:latin typeface="Arial" pitchFamily="34" charset="0"/>
                <a:ea typeface="Times New Roman" pitchFamily="18" charset="0"/>
                <a:cs typeface="Arial" pitchFamily="34" charset="0"/>
              </a:rPr>
              <a:t>Over the last 50 years our laboratory has been engaged in developing a number of important tools to accurately diagnose, evaluate compliance to treatment medications, abstinence  and enhance the quality of life of the “recovering” addic</a:t>
            </a:r>
            <a:r>
              <a:rPr lang="en-US" sz="2700" b="1" dirty="0" smtClean="0">
                <a:solidFill>
                  <a:schemeClr val="bg2">
                    <a:lumMod val="25000"/>
                  </a:schemeClr>
                </a:solidFill>
                <a:latin typeface="Calibri" pitchFamily="34" charset="0"/>
                <a:ea typeface="Times New Roman" pitchFamily="18" charset="0"/>
                <a:cs typeface="Times New Roman" pitchFamily="18" charset="0"/>
              </a:rPr>
              <a:t>t. </a:t>
            </a:r>
            <a:r>
              <a:rPr lang="en-US" sz="2700" b="1" dirty="0" smtClean="0">
                <a:latin typeface="Calibri" pitchFamily="34" charset="0"/>
                <a:ea typeface="Times New Roman" pitchFamily="18" charset="0"/>
                <a:cs typeface="Times New Roman" pitchFamily="18" charset="0"/>
              </a:rPr>
              <a:t/>
            </a:r>
            <a:br>
              <a:rPr lang="en-US" sz="2700" b="1" dirty="0" smtClean="0">
                <a:latin typeface="Calibri" pitchFamily="34" charset="0"/>
                <a:ea typeface="Times New Roman" pitchFamily="18" charset="0"/>
                <a:cs typeface="Times New Roman" pitchFamily="18" charset="0"/>
              </a:rPr>
            </a:br>
            <a:endParaRPr lang="en-US" sz="2700" dirty="0"/>
          </a:p>
        </p:txBody>
      </p:sp>
    </p:spTree>
  </p:cSld>
  <p:clrMapOvr>
    <a:masterClrMapping/>
  </p:clrMapOvr>
  <p:transition>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a:solidFill>
            <a:schemeClr val="accent5">
              <a:lumMod val="20000"/>
              <a:lumOff val="80000"/>
            </a:schemeClr>
          </a:solidFill>
        </p:spPr>
        <p:txBody>
          <a:bodyPr>
            <a:normAutofit/>
          </a:bodyPr>
          <a:lstStyle/>
          <a:p>
            <a:pPr eaLnBrk="1" fontAlgn="auto" hangingPunct="1">
              <a:spcAft>
                <a:spcPts val="0"/>
              </a:spcAft>
              <a:defRPr/>
            </a:pPr>
            <a:r>
              <a:rPr lang="en-US" b="1" dirty="0" smtClean="0">
                <a:solidFill>
                  <a:schemeClr val="accent6">
                    <a:lumMod val="75000"/>
                  </a:schemeClr>
                </a:solidFill>
              </a:rPr>
              <a:t>ASAM New Definition of Addiction</a:t>
            </a:r>
            <a:endParaRPr lang="en-US" b="1" dirty="0">
              <a:solidFill>
                <a:schemeClr val="accent6">
                  <a:lumMod val="75000"/>
                </a:schemeClr>
              </a:solidFill>
            </a:endParaRPr>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pPr marL="274320" indent="0" eaLnBrk="1" fontAlgn="auto" hangingPunct="1">
              <a:spcBef>
                <a:spcPts val="580"/>
              </a:spcBef>
              <a:spcAft>
                <a:spcPts val="0"/>
              </a:spcAft>
              <a:buFont typeface="Wingdings 2"/>
              <a:buNone/>
              <a:defRPr/>
            </a:pPr>
            <a:r>
              <a:rPr lang="en-US" sz="2800" dirty="0" smtClean="0">
                <a:solidFill>
                  <a:schemeClr val="bg2">
                    <a:lumMod val="25000"/>
                  </a:schemeClr>
                </a:solidFill>
              </a:rPr>
              <a:t>Addiction is a primary, chronic disease of brain reward, motivation, memory, and related circuitry. Dysfunction in these circuits leads to characteristic biological psychological social and spiritual manifestations. This is reflected in an individual pathologically  pursuing reward and/or relief by substance use and </a:t>
            </a:r>
            <a:r>
              <a:rPr lang="en-US" sz="2800" b="1" dirty="0" smtClean="0">
                <a:solidFill>
                  <a:schemeClr val="bg2">
                    <a:lumMod val="25000"/>
                  </a:schemeClr>
                </a:solidFill>
              </a:rPr>
              <a:t>other behaviors</a:t>
            </a:r>
            <a:r>
              <a:rPr lang="en-US" sz="2800" dirty="0" smtClean="0">
                <a:solidFill>
                  <a:schemeClr val="bg2">
                    <a:lumMod val="25000"/>
                  </a:schemeClr>
                </a:solidFill>
              </a:rPr>
              <a:t>.</a:t>
            </a:r>
          </a:p>
          <a:p>
            <a:pPr marL="274320" indent="-274320" eaLnBrk="1" fontAlgn="auto" hangingPunct="1">
              <a:spcBef>
                <a:spcPts val="580"/>
              </a:spcBef>
              <a:spcAft>
                <a:spcPts val="0"/>
              </a:spcAft>
              <a:buFont typeface="Wingdings 2"/>
              <a:buNone/>
              <a:defRPr/>
            </a:pPr>
            <a:endParaRPr lang="en-US" sz="2800" dirty="0" smtClean="0">
              <a:solidFill>
                <a:schemeClr val="bg2">
                  <a:lumMod val="25000"/>
                </a:schemeClr>
              </a:solidFill>
            </a:endParaRPr>
          </a:p>
          <a:p>
            <a:pPr marL="274320" indent="-274320" eaLnBrk="1" fontAlgn="auto" hangingPunct="1">
              <a:spcBef>
                <a:spcPts val="580"/>
              </a:spcBef>
              <a:spcAft>
                <a:spcPts val="0"/>
              </a:spcAft>
              <a:buFont typeface="Wingdings 2"/>
              <a:buNone/>
              <a:defRPr/>
            </a:pPr>
            <a:r>
              <a:rPr lang="en-US" sz="2800" dirty="0" smtClean="0">
                <a:solidFill>
                  <a:schemeClr val="bg2">
                    <a:lumMod val="25000"/>
                  </a:schemeClr>
                </a:solidFill>
              </a:rPr>
              <a:t>August 15,2011</a:t>
            </a:r>
            <a:endParaRPr lang="en-US" sz="2800" dirty="0">
              <a:solidFill>
                <a:schemeClr val="bg2">
                  <a:lumMod val="25000"/>
                </a:schemeClr>
              </a:solidFill>
            </a:endParaRPr>
          </a:p>
        </p:txBody>
      </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 y="914400"/>
          <a:ext cx="8648702" cy="5534168"/>
        </p:xfrm>
        <a:graphic>
          <a:graphicData uri="http://schemas.openxmlformats.org/drawingml/2006/table">
            <a:tbl>
              <a:tblPr>
                <a:tableStyleId>{ED083AE6-46FA-4A59-8FB0-9F97EB10719F}</a:tableStyleId>
              </a:tblPr>
              <a:tblGrid>
                <a:gridCol w="1351581"/>
                <a:gridCol w="1386453"/>
                <a:gridCol w="1386453"/>
                <a:gridCol w="1313482"/>
                <a:gridCol w="1648631"/>
                <a:gridCol w="1562102"/>
              </a:tblGrid>
              <a:tr h="304942">
                <a:tc gridSpan="2">
                  <a:txBody>
                    <a:bodyPr/>
                    <a:lstStyle/>
                    <a:p>
                      <a:pPr marL="0" marR="0" algn="ctr">
                        <a:lnSpc>
                          <a:spcPct val="115000"/>
                        </a:lnSpc>
                        <a:spcBef>
                          <a:spcPts val="0"/>
                        </a:spcBef>
                        <a:spcAft>
                          <a:spcPts val="0"/>
                        </a:spcAft>
                      </a:pPr>
                      <a:r>
                        <a:rPr lang="en-US" sz="1600" b="1" dirty="0">
                          <a:latin typeface="Arial" pitchFamily="34" charset="0"/>
                          <a:cs typeface="Arial" pitchFamily="34" charset="0"/>
                        </a:rPr>
                        <a:t>ADDICTIVE BEHAVIORS</a:t>
                      </a:r>
                      <a:endParaRPr lang="en-US" sz="1600" b="1" dirty="0">
                        <a:latin typeface="Arial" pitchFamily="34" charset="0"/>
                        <a:ea typeface="Calibri"/>
                        <a:cs typeface="Arial" pitchFamily="34" charset="0"/>
                      </a:endParaRPr>
                    </a:p>
                  </a:txBody>
                  <a:tcPr marL="28347" marR="28347" marT="0" marB="0">
                    <a:solidFill>
                      <a:schemeClr val="tx2">
                        <a:lumMod val="20000"/>
                        <a:lumOff val="80000"/>
                      </a:schemeClr>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1600" b="1" dirty="0">
                          <a:latin typeface="Arial" pitchFamily="34" charset="0"/>
                          <a:cs typeface="Arial" pitchFamily="34" charset="0"/>
                        </a:rPr>
                        <a:t>IMPULSIVE BEHAVIORS</a:t>
                      </a:r>
                      <a:endParaRPr lang="en-US" sz="1600" b="1" dirty="0">
                        <a:latin typeface="Arial" pitchFamily="34" charset="0"/>
                        <a:ea typeface="Calibri"/>
                        <a:cs typeface="Arial" pitchFamily="34" charset="0"/>
                      </a:endParaRPr>
                    </a:p>
                  </a:txBody>
                  <a:tcPr marL="28347" marR="28347" marT="0" marB="0">
                    <a:solidFill>
                      <a:schemeClr val="tx2">
                        <a:lumMod val="20000"/>
                        <a:lumOff val="80000"/>
                      </a:schemeClr>
                    </a:solidFill>
                  </a:tcPr>
                </a:tc>
                <a:tc hMerge="1">
                  <a:txBody>
                    <a:bodyPr/>
                    <a:lstStyle/>
                    <a:p>
                      <a:endParaRPr lang="en-US"/>
                    </a:p>
                  </a:txBody>
                  <a:tcPr/>
                </a:tc>
                <a:tc rowSpan="2">
                  <a:txBody>
                    <a:bodyPr/>
                    <a:lstStyle/>
                    <a:p>
                      <a:pPr marL="0" marR="0" algn="ctr">
                        <a:lnSpc>
                          <a:spcPct val="115000"/>
                        </a:lnSpc>
                        <a:spcBef>
                          <a:spcPts val="0"/>
                        </a:spcBef>
                        <a:spcAft>
                          <a:spcPts val="0"/>
                        </a:spcAft>
                      </a:pPr>
                      <a:r>
                        <a:rPr lang="en-US" sz="1600" b="1" dirty="0">
                          <a:latin typeface="Arial" pitchFamily="34" charset="0"/>
                          <a:cs typeface="Arial" pitchFamily="34" charset="0"/>
                        </a:rPr>
                        <a:t>OBSESSIVE COMPULSIVE BEHAVIORS</a:t>
                      </a:r>
                      <a:endParaRPr lang="en-US" sz="1600" b="1" dirty="0">
                        <a:latin typeface="Arial" pitchFamily="34" charset="0"/>
                        <a:ea typeface="Calibri"/>
                        <a:cs typeface="Arial" pitchFamily="34" charset="0"/>
                      </a:endParaRPr>
                    </a:p>
                  </a:txBody>
                  <a:tcPr marL="28347" marR="28347" marT="0" marB="0">
                    <a:solidFill>
                      <a:schemeClr val="tx2">
                        <a:lumMod val="20000"/>
                        <a:lumOff val="80000"/>
                      </a:schemeClr>
                    </a:solidFill>
                  </a:tcPr>
                </a:tc>
                <a:tc rowSpan="2">
                  <a:txBody>
                    <a:bodyPr/>
                    <a:lstStyle/>
                    <a:p>
                      <a:pPr marL="0" marR="0" algn="ctr" defTabSz="914400" rtl="0" eaLnBrk="1" latinLnBrk="0" hangingPunct="1">
                        <a:lnSpc>
                          <a:spcPct val="115000"/>
                        </a:lnSpc>
                        <a:spcBef>
                          <a:spcPts val="0"/>
                        </a:spcBef>
                        <a:spcAft>
                          <a:spcPts val="0"/>
                        </a:spcAft>
                      </a:pPr>
                      <a:r>
                        <a:rPr lang="en-US" sz="1600" b="1" kern="1200" dirty="0" smtClean="0">
                          <a:solidFill>
                            <a:schemeClr val="tx1"/>
                          </a:solidFill>
                          <a:latin typeface="Arial" pitchFamily="34" charset="0"/>
                          <a:ea typeface="+mn-ea"/>
                          <a:cs typeface="Arial" pitchFamily="34" charset="0"/>
                        </a:rPr>
                        <a:t>PERSONALITY </a:t>
                      </a:r>
                    </a:p>
                    <a:p>
                      <a:pPr marL="0" marR="0" algn="ctr" defTabSz="914400" rtl="0" eaLnBrk="1" latinLnBrk="0" hangingPunct="1">
                        <a:lnSpc>
                          <a:spcPct val="115000"/>
                        </a:lnSpc>
                        <a:spcBef>
                          <a:spcPts val="0"/>
                        </a:spcBef>
                        <a:spcAft>
                          <a:spcPts val="0"/>
                        </a:spcAft>
                      </a:pPr>
                      <a:r>
                        <a:rPr lang="en-US" sz="1600" b="1" kern="1200" dirty="0" smtClean="0">
                          <a:solidFill>
                            <a:schemeClr val="tx1"/>
                          </a:solidFill>
                          <a:latin typeface="Arial" pitchFamily="34" charset="0"/>
                          <a:ea typeface="+mn-ea"/>
                          <a:cs typeface="Arial" pitchFamily="34" charset="0"/>
                        </a:rPr>
                        <a:t>DISORDERS</a:t>
                      </a:r>
                      <a:endParaRPr lang="en-US" sz="1600" b="1" kern="1200" dirty="0">
                        <a:solidFill>
                          <a:schemeClr val="tx1"/>
                        </a:solidFill>
                        <a:latin typeface="Arial" pitchFamily="34" charset="0"/>
                        <a:ea typeface="+mn-ea"/>
                        <a:cs typeface="Arial" pitchFamily="34" charset="0"/>
                      </a:endParaRPr>
                    </a:p>
                  </a:txBody>
                  <a:tcPr marL="28347" marR="28347" marT="0" marB="0">
                    <a:solidFill>
                      <a:schemeClr val="tx2">
                        <a:lumMod val="20000"/>
                        <a:lumOff val="80000"/>
                      </a:schemeClr>
                    </a:solidFill>
                  </a:tcPr>
                </a:tc>
              </a:tr>
              <a:tr h="813179">
                <a:tc>
                  <a:txBody>
                    <a:bodyPr/>
                    <a:lstStyle/>
                    <a:p>
                      <a:pPr marL="0" marR="0" algn="ctr">
                        <a:lnSpc>
                          <a:spcPct val="115000"/>
                        </a:lnSpc>
                        <a:spcBef>
                          <a:spcPts val="0"/>
                        </a:spcBef>
                        <a:spcAft>
                          <a:spcPts val="0"/>
                        </a:spcAft>
                      </a:pPr>
                      <a:r>
                        <a:rPr lang="en-US" sz="1600" b="1" dirty="0"/>
                        <a:t>Substance Related</a:t>
                      </a:r>
                      <a:endParaRPr lang="en-US" sz="1600" b="1" dirty="0">
                        <a:latin typeface="Arial" pitchFamily="34" charset="0"/>
                        <a:ea typeface="Calibri"/>
                        <a:cs typeface="Arial" pitchFamily="34" charset="0"/>
                      </a:endParaRPr>
                    </a:p>
                  </a:txBody>
                  <a:tcPr marL="28347" marR="28347" marT="0" marB="0">
                    <a:solidFill>
                      <a:schemeClr val="tx2">
                        <a:lumMod val="20000"/>
                        <a:lumOff val="80000"/>
                      </a:schemeClr>
                    </a:solidFill>
                  </a:tcPr>
                </a:tc>
                <a:tc>
                  <a:txBody>
                    <a:bodyPr/>
                    <a:lstStyle/>
                    <a:p>
                      <a:pPr marL="0" marR="0" algn="ctr">
                        <a:lnSpc>
                          <a:spcPct val="115000"/>
                        </a:lnSpc>
                        <a:spcBef>
                          <a:spcPts val="0"/>
                        </a:spcBef>
                        <a:spcAft>
                          <a:spcPts val="0"/>
                        </a:spcAft>
                      </a:pPr>
                      <a:r>
                        <a:rPr lang="en-US" sz="1600" b="1" dirty="0"/>
                        <a:t>Non Substance Related </a:t>
                      </a:r>
                      <a:endParaRPr lang="en-US" sz="1600" b="1" dirty="0">
                        <a:latin typeface="Arial" pitchFamily="34" charset="0"/>
                        <a:ea typeface="Calibri"/>
                        <a:cs typeface="Arial" pitchFamily="34" charset="0"/>
                      </a:endParaRPr>
                    </a:p>
                  </a:txBody>
                  <a:tcPr marL="28347" marR="28347" marT="0" marB="0">
                    <a:solidFill>
                      <a:schemeClr val="tx2">
                        <a:lumMod val="20000"/>
                        <a:lumOff val="80000"/>
                      </a:schemeClr>
                    </a:solidFill>
                  </a:tcPr>
                </a:tc>
                <a:tc>
                  <a:txBody>
                    <a:bodyPr/>
                    <a:lstStyle/>
                    <a:p>
                      <a:pPr marL="0" marR="0" algn="ctr">
                        <a:lnSpc>
                          <a:spcPct val="115000"/>
                        </a:lnSpc>
                        <a:spcBef>
                          <a:spcPts val="0"/>
                        </a:spcBef>
                        <a:spcAft>
                          <a:spcPts val="0"/>
                        </a:spcAft>
                      </a:pPr>
                      <a:r>
                        <a:rPr lang="en-US" sz="1600" b="1" dirty="0"/>
                        <a:t>Spectrum Disorders</a:t>
                      </a:r>
                      <a:endParaRPr lang="en-US" sz="1600" b="1" dirty="0">
                        <a:latin typeface="Arial" pitchFamily="34" charset="0"/>
                        <a:ea typeface="Calibri"/>
                        <a:cs typeface="Arial" pitchFamily="34" charset="0"/>
                      </a:endParaRPr>
                    </a:p>
                  </a:txBody>
                  <a:tcPr marL="28347" marR="28347" marT="0" marB="0">
                    <a:solidFill>
                      <a:schemeClr val="tx2">
                        <a:lumMod val="20000"/>
                        <a:lumOff val="80000"/>
                      </a:schemeClr>
                    </a:solidFill>
                  </a:tcPr>
                </a:tc>
                <a:tc>
                  <a:txBody>
                    <a:bodyPr/>
                    <a:lstStyle/>
                    <a:p>
                      <a:pPr marL="0" marR="0" algn="ctr">
                        <a:lnSpc>
                          <a:spcPct val="115000"/>
                        </a:lnSpc>
                        <a:spcBef>
                          <a:spcPts val="0"/>
                        </a:spcBef>
                        <a:spcAft>
                          <a:spcPts val="0"/>
                        </a:spcAft>
                      </a:pPr>
                      <a:r>
                        <a:rPr lang="en-US" sz="1600" b="1" dirty="0"/>
                        <a:t>Disruptive Impulsive</a:t>
                      </a:r>
                      <a:endParaRPr lang="en-US" sz="1600" b="1" dirty="0">
                        <a:latin typeface="Arial" pitchFamily="34" charset="0"/>
                        <a:ea typeface="Calibri"/>
                        <a:cs typeface="Arial" pitchFamily="34" charset="0"/>
                      </a:endParaRPr>
                    </a:p>
                  </a:txBody>
                  <a:tcPr marL="28347" marR="28347" marT="0" marB="0">
                    <a:solidFill>
                      <a:schemeClr val="tx2">
                        <a:lumMod val="20000"/>
                        <a:lumOff val="80000"/>
                      </a:schemeClr>
                    </a:solidFill>
                  </a:tcPr>
                </a:tc>
                <a:tc vMerge="1">
                  <a:txBody>
                    <a:bodyPr/>
                    <a:lstStyle/>
                    <a:p>
                      <a:endParaRPr lang="en-US"/>
                    </a:p>
                  </a:txBody>
                  <a:tcPr/>
                </a:tc>
                <a:tc vMerge="1">
                  <a:txBody>
                    <a:bodyPr/>
                    <a:lstStyle/>
                    <a:p>
                      <a:endParaRPr lang="en-US"/>
                    </a:p>
                  </a:txBody>
                  <a:tcPr/>
                </a:tc>
              </a:tr>
              <a:tr h="813179">
                <a:tc>
                  <a:txBody>
                    <a:bodyPr/>
                    <a:lstStyle/>
                    <a:p>
                      <a:pPr marL="0" marR="0" algn="ctr">
                        <a:lnSpc>
                          <a:spcPct val="115000"/>
                        </a:lnSpc>
                        <a:spcBef>
                          <a:spcPts val="0"/>
                        </a:spcBef>
                        <a:spcAft>
                          <a:spcPts val="0"/>
                        </a:spcAft>
                      </a:pPr>
                      <a:r>
                        <a:rPr lang="en-US" sz="1600" dirty="0"/>
                        <a:t>Alcohol</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Thrill seeking (novelty)</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Attention-deficit Hyperactivity</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Anti-social</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Body </a:t>
                      </a:r>
                      <a:endParaRPr lang="en-US" sz="1600" dirty="0" smtClean="0"/>
                    </a:p>
                    <a:p>
                      <a:pPr marL="0" marR="0" algn="ctr">
                        <a:lnSpc>
                          <a:spcPct val="115000"/>
                        </a:lnSpc>
                        <a:spcBef>
                          <a:spcPts val="0"/>
                        </a:spcBef>
                        <a:spcAft>
                          <a:spcPts val="0"/>
                        </a:spcAft>
                      </a:pPr>
                      <a:r>
                        <a:rPr lang="en-US" sz="1600" dirty="0" smtClean="0"/>
                        <a:t>Dysmorphic</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Paranoid</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r>
              <a:tr h="700535">
                <a:tc>
                  <a:txBody>
                    <a:bodyPr/>
                    <a:lstStyle/>
                    <a:p>
                      <a:pPr marL="0" marR="0" algn="ctr">
                        <a:lnSpc>
                          <a:spcPct val="115000"/>
                        </a:lnSpc>
                        <a:spcBef>
                          <a:spcPts val="0"/>
                        </a:spcBef>
                        <a:spcAft>
                          <a:spcPts val="0"/>
                        </a:spcAft>
                      </a:pPr>
                      <a:r>
                        <a:rPr lang="en-US" sz="1600" dirty="0"/>
                        <a:t>Cannabis</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Sexual </a:t>
                      </a:r>
                      <a:endParaRPr lang="en-US" sz="1600" dirty="0" smtClean="0"/>
                    </a:p>
                    <a:p>
                      <a:pPr marL="0" marR="0" algn="ctr">
                        <a:lnSpc>
                          <a:spcPct val="115000"/>
                        </a:lnSpc>
                        <a:spcBef>
                          <a:spcPts val="0"/>
                        </a:spcBef>
                        <a:spcAft>
                          <a:spcPts val="0"/>
                        </a:spcAft>
                      </a:pPr>
                      <a:r>
                        <a:rPr lang="en-US" sz="1600" dirty="0" smtClean="0"/>
                        <a:t>Sadism</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Tourette and </a:t>
                      </a:r>
                      <a:r>
                        <a:rPr lang="en-US" sz="1600" dirty="0" smtClean="0"/>
                        <a:t>Tic</a:t>
                      </a:r>
                      <a:r>
                        <a:rPr lang="en-US" sz="1600" baseline="0" dirty="0" smtClean="0"/>
                        <a:t> </a:t>
                      </a:r>
                      <a:r>
                        <a:rPr lang="en-US" sz="1600" dirty="0" smtClean="0"/>
                        <a:t>Syndrome</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Conduct</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Hoarding</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Schizoid</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r>
              <a:tr h="542120">
                <a:tc>
                  <a:txBody>
                    <a:bodyPr/>
                    <a:lstStyle/>
                    <a:p>
                      <a:pPr marL="0" marR="0" algn="ctr">
                        <a:lnSpc>
                          <a:spcPct val="115000"/>
                        </a:lnSpc>
                        <a:spcBef>
                          <a:spcPts val="0"/>
                        </a:spcBef>
                        <a:spcAft>
                          <a:spcPts val="0"/>
                        </a:spcAft>
                      </a:pPr>
                      <a:r>
                        <a:rPr lang="en-US" sz="1600" dirty="0"/>
                        <a:t>Opioids</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Sexual Masochism</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Autism</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Intermittent Explosive</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Trichotillo-mania        (hair pulling)</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Borderline</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r>
              <a:tr h="542120">
                <a:tc>
                  <a:txBody>
                    <a:bodyPr/>
                    <a:lstStyle/>
                    <a:p>
                      <a:pPr marL="0" marR="0" algn="ctr">
                        <a:lnSpc>
                          <a:spcPct val="115000"/>
                        </a:lnSpc>
                        <a:spcBef>
                          <a:spcPts val="0"/>
                        </a:spcBef>
                        <a:spcAft>
                          <a:spcPts val="0"/>
                        </a:spcAft>
                      </a:pPr>
                      <a:r>
                        <a:rPr lang="en-US" sz="1600" dirty="0"/>
                        <a:t>Sedatives</a:t>
                      </a:r>
                      <a:r>
                        <a:rPr lang="en-US" sz="1600" dirty="0" smtClean="0"/>
                        <a:t>/</a:t>
                      </a:r>
                    </a:p>
                    <a:p>
                      <a:pPr marL="0" marR="0" algn="ctr">
                        <a:lnSpc>
                          <a:spcPct val="115000"/>
                        </a:lnSpc>
                        <a:spcBef>
                          <a:spcPts val="0"/>
                        </a:spcBef>
                        <a:spcAft>
                          <a:spcPts val="0"/>
                        </a:spcAft>
                      </a:pPr>
                      <a:r>
                        <a:rPr lang="en-US" sz="1600" dirty="0" smtClean="0"/>
                        <a:t>Hypnotics</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Hypersexual</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Oppositional Defiant</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Excoriation </a:t>
                      </a:r>
                      <a:r>
                        <a:rPr lang="en-US" sz="1600" dirty="0" smtClean="0"/>
                        <a:t>    </a:t>
                      </a:r>
                    </a:p>
                    <a:p>
                      <a:pPr marL="0" marR="0" algn="ctr">
                        <a:lnSpc>
                          <a:spcPct val="115000"/>
                        </a:lnSpc>
                        <a:spcBef>
                          <a:spcPts val="0"/>
                        </a:spcBef>
                        <a:spcAft>
                          <a:spcPts val="0"/>
                        </a:spcAft>
                      </a:pPr>
                      <a:r>
                        <a:rPr lang="en-US" sz="1600" dirty="0" smtClean="0"/>
                        <a:t>(skin </a:t>
                      </a:r>
                      <a:r>
                        <a:rPr lang="en-US" sz="1600" dirty="0"/>
                        <a:t>picking)</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Schizotypal</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r>
              <a:tr h="609884">
                <a:tc>
                  <a:txBody>
                    <a:bodyPr/>
                    <a:lstStyle/>
                    <a:p>
                      <a:pPr marL="0" marR="0" algn="ctr">
                        <a:lnSpc>
                          <a:spcPct val="115000"/>
                        </a:lnSpc>
                        <a:spcBef>
                          <a:spcPts val="0"/>
                        </a:spcBef>
                        <a:spcAft>
                          <a:spcPts val="0"/>
                        </a:spcAft>
                      </a:pPr>
                      <a:r>
                        <a:rPr lang="en-US" sz="1600" dirty="0"/>
                        <a:t>Stimulants</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Gambling</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Exhibitionistic</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800" kern="1200" dirty="0" smtClean="0">
                          <a:solidFill>
                            <a:schemeClr val="tx1"/>
                          </a:solidFill>
                          <a:latin typeface="+mn-lt"/>
                          <a:ea typeface="+mn-ea"/>
                          <a:cs typeface="+mn-cs"/>
                        </a:rPr>
                        <a:t>Non-suicidal </a:t>
                      </a:r>
                    </a:p>
                    <a:p>
                      <a:pPr marL="0" marR="0" algn="ctr">
                        <a:lnSpc>
                          <a:spcPct val="115000"/>
                        </a:lnSpc>
                        <a:spcBef>
                          <a:spcPts val="0"/>
                        </a:spcBef>
                        <a:spcAft>
                          <a:spcPts val="0"/>
                        </a:spcAft>
                      </a:pPr>
                      <a:r>
                        <a:rPr lang="en-US" sz="1800" kern="1200" dirty="0" smtClean="0">
                          <a:solidFill>
                            <a:schemeClr val="tx1"/>
                          </a:solidFill>
                          <a:latin typeface="+mn-lt"/>
                          <a:ea typeface="+mn-ea"/>
                          <a:cs typeface="+mn-cs"/>
                        </a:rPr>
                        <a:t>Self-Injury</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Histrionic</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r>
              <a:tr h="542120">
                <a:tc>
                  <a:txBody>
                    <a:bodyPr/>
                    <a:lstStyle/>
                    <a:p>
                      <a:pPr marL="0" marR="0" algn="ctr">
                        <a:lnSpc>
                          <a:spcPct val="115000"/>
                        </a:lnSpc>
                        <a:spcBef>
                          <a:spcPts val="0"/>
                        </a:spcBef>
                        <a:spcAft>
                          <a:spcPts val="0"/>
                        </a:spcAft>
                      </a:pPr>
                      <a:r>
                        <a:rPr lang="en-US" sz="1600" dirty="0"/>
                        <a:t>Tobacco</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smtClean="0"/>
                        <a:t>Internet</a:t>
                      </a:r>
                      <a:r>
                        <a:rPr lang="en-US" sz="1600" baseline="0" dirty="0" smtClean="0"/>
                        <a:t> </a:t>
                      </a:r>
                    </a:p>
                    <a:p>
                      <a:pPr marL="0" marR="0" algn="ctr">
                        <a:lnSpc>
                          <a:spcPct val="115000"/>
                        </a:lnSpc>
                        <a:spcBef>
                          <a:spcPts val="0"/>
                        </a:spcBef>
                        <a:spcAft>
                          <a:spcPts val="0"/>
                        </a:spcAft>
                      </a:pPr>
                      <a:r>
                        <a:rPr lang="en-US" sz="1600" dirty="0" smtClean="0"/>
                        <a:t>Gaming</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Narcissistic</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r>
              <a:tr h="271060">
                <a:tc>
                  <a:txBody>
                    <a:bodyPr/>
                    <a:lstStyle/>
                    <a:p>
                      <a:pPr marL="0" marR="0" algn="ctr">
                        <a:lnSpc>
                          <a:spcPct val="115000"/>
                        </a:lnSpc>
                        <a:spcBef>
                          <a:spcPts val="0"/>
                        </a:spcBef>
                        <a:spcAft>
                          <a:spcPts val="0"/>
                        </a:spcAft>
                      </a:pPr>
                      <a:r>
                        <a:rPr lang="en-US" sz="1600" dirty="0"/>
                        <a:t>Glucose</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Avoidant</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r>
              <a:tr h="39494">
                <a:tc>
                  <a:txBody>
                    <a:bodyPr/>
                    <a:lstStyle/>
                    <a:p>
                      <a:pPr marL="0" marR="0" algn="ctr">
                        <a:lnSpc>
                          <a:spcPct val="115000"/>
                        </a:lnSpc>
                        <a:spcBef>
                          <a:spcPts val="0"/>
                        </a:spcBef>
                        <a:spcAft>
                          <a:spcPts val="0"/>
                        </a:spcAft>
                      </a:pPr>
                      <a:r>
                        <a:rPr lang="en-US" sz="1600" dirty="0"/>
                        <a:t>Food</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c>
                  <a:txBody>
                    <a:bodyPr/>
                    <a:lstStyle/>
                    <a:p>
                      <a:pPr marL="0" marR="0" algn="ctr">
                        <a:lnSpc>
                          <a:spcPct val="115000"/>
                        </a:lnSpc>
                        <a:spcBef>
                          <a:spcPts val="0"/>
                        </a:spcBef>
                        <a:spcAft>
                          <a:spcPts val="0"/>
                        </a:spcAft>
                      </a:pPr>
                      <a:r>
                        <a:rPr lang="en-US" sz="1600" dirty="0"/>
                        <a:t>Dependant</a:t>
                      </a:r>
                      <a:endParaRPr lang="en-US" sz="1600" dirty="0">
                        <a:latin typeface="Arial" pitchFamily="34" charset="0"/>
                        <a:ea typeface="Calibri"/>
                        <a:cs typeface="Arial" pitchFamily="34" charset="0"/>
                      </a:endParaRPr>
                    </a:p>
                  </a:txBody>
                  <a:tcPr marL="28347" marR="28347" marT="0" marB="0">
                    <a:solidFill>
                      <a:schemeClr val="bg1">
                        <a:lumMod val="95000"/>
                      </a:schemeClr>
                    </a:solidFill>
                  </a:tcPr>
                </a:tc>
              </a:tr>
            </a:tbl>
          </a:graphicData>
        </a:graphic>
      </p:graphicFrame>
      <p:sp>
        <p:nvSpPr>
          <p:cNvPr id="56397" name="TextBox 2"/>
          <p:cNvSpPr txBox="1">
            <a:spLocks noChangeArrowheads="1"/>
          </p:cNvSpPr>
          <p:nvPr/>
        </p:nvSpPr>
        <p:spPr bwMode="auto">
          <a:xfrm>
            <a:off x="266700" y="152400"/>
            <a:ext cx="8610600" cy="830263"/>
          </a:xfrm>
          <a:prstGeom prst="rect">
            <a:avLst/>
          </a:prstGeom>
          <a:noFill/>
          <a:ln w="9525">
            <a:noFill/>
            <a:miter lim="800000"/>
            <a:headEnd/>
            <a:tailEnd/>
          </a:ln>
        </p:spPr>
        <p:txBody>
          <a:bodyPr>
            <a:spAutoFit/>
          </a:bodyPr>
          <a:lstStyle/>
          <a:p>
            <a:pPr algn="ctr"/>
            <a:r>
              <a:rPr lang="en-US" sz="2400" b="1" dirty="0">
                <a:solidFill>
                  <a:schemeClr val="accent6"/>
                </a:solidFill>
                <a:latin typeface="Arial" pitchFamily="34" charset="0"/>
              </a:rPr>
              <a:t>Reward Deficiency Syndrome (RDS) Behaviors: </a:t>
            </a:r>
          </a:p>
          <a:p>
            <a:pPr algn="ctr"/>
            <a:r>
              <a:rPr lang="en-US" sz="2400" b="1" dirty="0">
                <a:solidFill>
                  <a:schemeClr val="accent6"/>
                </a:solidFill>
                <a:latin typeface="Arial" pitchFamily="34" charset="0"/>
              </a:rPr>
              <a:t>A Function of the Reward </a:t>
            </a:r>
            <a:r>
              <a:rPr lang="en-US" sz="2400" b="1" dirty="0" smtClean="0">
                <a:solidFill>
                  <a:schemeClr val="accent6"/>
                </a:solidFill>
                <a:latin typeface="Arial" pitchFamily="34" charset="0"/>
              </a:rPr>
              <a:t>Genes</a:t>
            </a:r>
            <a:endParaRPr lang="en-US" sz="2400" b="1" dirty="0">
              <a:solidFill>
                <a:schemeClr val="accent6"/>
              </a:solidFill>
              <a:latin typeface="Arial" pitchFamily="34" charset="0"/>
            </a:endParaRPr>
          </a:p>
        </p:txBody>
      </p:sp>
      <p:sp>
        <p:nvSpPr>
          <p:cNvPr id="56398" name="TextBox 5"/>
          <p:cNvSpPr txBox="1">
            <a:spLocks noChangeArrowheads="1"/>
          </p:cNvSpPr>
          <p:nvPr/>
        </p:nvSpPr>
        <p:spPr bwMode="auto">
          <a:xfrm>
            <a:off x="2514600" y="6477000"/>
            <a:ext cx="6019800" cy="369888"/>
          </a:xfrm>
          <a:prstGeom prst="rect">
            <a:avLst/>
          </a:prstGeom>
          <a:noFill/>
          <a:ln w="9525">
            <a:noFill/>
            <a:miter lim="800000"/>
            <a:headEnd/>
            <a:tailEnd/>
          </a:ln>
        </p:spPr>
        <p:txBody>
          <a:bodyPr>
            <a:spAutoFit/>
          </a:bodyPr>
          <a:lstStyle/>
          <a:p>
            <a:pPr algn="r"/>
            <a:r>
              <a:rPr lang="en-US" dirty="0">
                <a:solidFill>
                  <a:schemeClr val="bg1"/>
                </a:solidFill>
              </a:rPr>
              <a:t>Modified according to DSM-5 from Blum et al. 1996</a:t>
            </a:r>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EROS_Figure1"/>
          <p:cNvPicPr>
            <a:picLocks noChangeAspect="1" noChangeArrowheads="1"/>
          </p:cNvPicPr>
          <p:nvPr/>
        </p:nvPicPr>
        <p:blipFill>
          <a:blip r:embed="rId2" cstate="print"/>
          <a:srcRect/>
          <a:stretch>
            <a:fillRect/>
          </a:stretch>
        </p:blipFill>
        <p:spPr bwMode="auto">
          <a:xfrm>
            <a:off x="1219200" y="960438"/>
            <a:ext cx="6858000" cy="5029200"/>
          </a:xfrm>
          <a:prstGeom prst="rect">
            <a:avLst/>
          </a:prstGeom>
          <a:noFill/>
          <a:ln w="12700">
            <a:solidFill>
              <a:srgbClr val="FF0000"/>
            </a:solidFill>
            <a:miter lim="800000"/>
            <a:headEnd/>
            <a:tailEnd/>
          </a:ln>
        </p:spPr>
      </p:pic>
      <p:sp>
        <p:nvSpPr>
          <p:cNvPr id="17411" name="TextBox 2"/>
          <p:cNvSpPr txBox="1">
            <a:spLocks noChangeArrowheads="1"/>
          </p:cNvSpPr>
          <p:nvPr/>
        </p:nvSpPr>
        <p:spPr bwMode="auto">
          <a:xfrm>
            <a:off x="0" y="228600"/>
            <a:ext cx="9144000" cy="584775"/>
          </a:xfrm>
          <a:prstGeom prst="rect">
            <a:avLst/>
          </a:prstGeom>
          <a:solidFill>
            <a:schemeClr val="accent5">
              <a:lumMod val="20000"/>
              <a:lumOff val="80000"/>
            </a:schemeClr>
          </a:solidFill>
          <a:ln w="9525">
            <a:noFill/>
            <a:miter lim="800000"/>
            <a:headEnd/>
            <a:tailEnd/>
          </a:ln>
        </p:spPr>
        <p:txBody>
          <a:bodyPr wrap="square">
            <a:spAutoFit/>
          </a:bodyPr>
          <a:lstStyle/>
          <a:p>
            <a:pPr algn="ctr"/>
            <a:r>
              <a:rPr lang="en-US" sz="3200" b="1" dirty="0">
                <a:solidFill>
                  <a:schemeClr val="bg2">
                    <a:lumMod val="75000"/>
                  </a:schemeClr>
                </a:solidFill>
                <a:latin typeface="Arial Rounded MT Bold" pitchFamily="34" charset="0"/>
              </a:rPr>
              <a:t>BRAIN REWARD CIRCUITRY</a:t>
            </a:r>
          </a:p>
        </p:txBody>
      </p:sp>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Marg\Documents\Ken Docs\12 Steps\Fig2. Blum 12 step.tif"/>
          <p:cNvPicPr>
            <a:picLocks noChangeAspect="1" noChangeArrowheads="1"/>
          </p:cNvPicPr>
          <p:nvPr/>
        </p:nvPicPr>
        <p:blipFill>
          <a:blip r:embed="rId2" cstate="print"/>
          <a:srcRect/>
          <a:stretch>
            <a:fillRect/>
          </a:stretch>
        </p:blipFill>
        <p:spPr bwMode="auto">
          <a:xfrm>
            <a:off x="382588" y="914400"/>
            <a:ext cx="8378825" cy="5029200"/>
          </a:xfrm>
          <a:prstGeom prst="rect">
            <a:avLst/>
          </a:prstGeom>
          <a:noFill/>
          <a:ln w="38100">
            <a:solidFill>
              <a:srgbClr val="FF0000"/>
            </a:solidFill>
          </a:ln>
        </p:spPr>
      </p:pic>
      <p:sp>
        <p:nvSpPr>
          <p:cNvPr id="18435" name="TextBox 1"/>
          <p:cNvSpPr txBox="1">
            <a:spLocks noChangeArrowheads="1"/>
          </p:cNvSpPr>
          <p:nvPr/>
        </p:nvSpPr>
        <p:spPr bwMode="auto">
          <a:xfrm>
            <a:off x="1828800" y="381000"/>
            <a:ext cx="6019800" cy="584775"/>
          </a:xfrm>
          <a:prstGeom prst="rect">
            <a:avLst/>
          </a:prstGeom>
          <a:noFill/>
          <a:ln w="9525">
            <a:noFill/>
            <a:miter lim="800000"/>
            <a:headEnd/>
            <a:tailEnd/>
          </a:ln>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dirty="0">
                <a:ln/>
                <a:solidFill>
                  <a:schemeClr val="accent3"/>
                </a:solidFill>
              </a:rPr>
              <a:t>BRAIN REWARD CASCADE</a:t>
            </a:r>
          </a:p>
        </p:txBody>
      </p:sp>
    </p:spTree>
  </p:cSld>
  <p:clrMapOvr>
    <a:masterClrMapping/>
  </p:clrMapOvr>
  <p:transition>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4">
              <a:lumMod val="40000"/>
              <a:lumOff val="60000"/>
            </a:schemeClr>
          </a:solidFill>
        </p:spPr>
        <p:txBody>
          <a:bodyPr>
            <a:normAutofit/>
          </a:bodyPr>
          <a:lstStyle/>
          <a:p>
            <a:r>
              <a:rPr lang="en-US" b="1" dirty="0" smtClean="0">
                <a:solidFill>
                  <a:schemeClr val="accent6">
                    <a:lumMod val="75000"/>
                  </a:schemeClr>
                </a:solidFill>
              </a:rPr>
              <a:t>Addiction Medications</a:t>
            </a:r>
            <a:endParaRPr lang="en-US" b="1" dirty="0">
              <a:solidFill>
                <a:schemeClr val="accent6">
                  <a:lumMod val="75000"/>
                </a:schemeClr>
              </a:solidFill>
            </a:endParaRPr>
          </a:p>
        </p:txBody>
      </p:sp>
      <p:sp>
        <p:nvSpPr>
          <p:cNvPr id="3" name="Content Placeholder 2"/>
          <p:cNvSpPr>
            <a:spLocks noGrp="1"/>
          </p:cNvSpPr>
          <p:nvPr>
            <p:ph idx="1"/>
          </p:nvPr>
        </p:nvSpPr>
        <p:spPr>
          <a:solidFill>
            <a:schemeClr val="accent1">
              <a:lumMod val="20000"/>
              <a:lumOff val="80000"/>
            </a:schemeClr>
          </a:solidFill>
          <a:ln>
            <a:solidFill>
              <a:srgbClr val="FF0000"/>
            </a:solidFill>
          </a:ln>
        </p:spPr>
        <p:txBody>
          <a:bodyPr>
            <a:normAutofit fontScale="70000" lnSpcReduction="20000"/>
          </a:bodyPr>
          <a:lstStyle/>
          <a:p>
            <a:r>
              <a:rPr lang="en-US" b="1" dirty="0" smtClean="0"/>
              <a:t>FDA Approved</a:t>
            </a:r>
            <a:endParaRPr lang="en-US" dirty="0" smtClean="0"/>
          </a:p>
          <a:p>
            <a:r>
              <a:rPr lang="en-US" b="1" dirty="0" smtClean="0"/>
              <a:t>Acamprosate (Campral)</a:t>
            </a:r>
            <a:endParaRPr lang="en-US" dirty="0" smtClean="0"/>
          </a:p>
          <a:p>
            <a:r>
              <a:rPr lang="en-US" b="1" dirty="0" smtClean="0"/>
              <a:t>Disulfiram (Antabuse)</a:t>
            </a:r>
            <a:endParaRPr lang="en-US" dirty="0" smtClean="0"/>
          </a:p>
          <a:p>
            <a:r>
              <a:rPr lang="en-US" b="1" dirty="0" smtClean="0"/>
              <a:t>Naltrexone (ReVia, Vivitrol, Depade)</a:t>
            </a:r>
            <a:endParaRPr lang="en-US" dirty="0" smtClean="0"/>
          </a:p>
          <a:p>
            <a:r>
              <a:rPr lang="en-US" b="1" dirty="0" smtClean="0"/>
              <a:t>Topiramate (Topamax)</a:t>
            </a:r>
            <a:endParaRPr lang="en-US" dirty="0" smtClean="0"/>
          </a:p>
          <a:p>
            <a:r>
              <a:rPr lang="en-US" b="1" dirty="0" smtClean="0"/>
              <a:t>Methadone</a:t>
            </a:r>
            <a:endParaRPr lang="en-US" dirty="0" smtClean="0"/>
          </a:p>
          <a:p>
            <a:r>
              <a:rPr lang="en-US" b="1" dirty="0" smtClean="0"/>
              <a:t>Buprenorphine</a:t>
            </a:r>
            <a:endParaRPr lang="en-US" dirty="0" smtClean="0"/>
          </a:p>
          <a:p>
            <a:r>
              <a:rPr lang="en-US" b="1" dirty="0" smtClean="0"/>
              <a:t>Suboxone</a:t>
            </a:r>
            <a:endParaRPr lang="en-US" dirty="0" smtClean="0"/>
          </a:p>
          <a:p>
            <a:r>
              <a:rPr lang="en-US" b="1" dirty="0" smtClean="0"/>
              <a:t>Off Label</a:t>
            </a:r>
            <a:endParaRPr lang="en-US" dirty="0" smtClean="0"/>
          </a:p>
          <a:p>
            <a:r>
              <a:rPr lang="en-US" b="1" dirty="0" smtClean="0"/>
              <a:t>Nefazodone (Serzone)</a:t>
            </a:r>
            <a:endParaRPr lang="en-US" dirty="0" smtClean="0"/>
          </a:p>
          <a:p>
            <a:r>
              <a:rPr lang="en-US" b="1" dirty="0" smtClean="0"/>
              <a:t>Ondansetron (Zofran)</a:t>
            </a:r>
            <a:endParaRPr lang="en-US" dirty="0" smtClean="0"/>
          </a:p>
          <a:p>
            <a:r>
              <a:rPr lang="en-US" b="1" dirty="0" smtClean="0"/>
              <a:t>Gabapentin </a:t>
            </a:r>
            <a:endParaRPr lang="en-US" dirty="0" smtClean="0"/>
          </a:p>
          <a:p>
            <a:endParaRPr lang="en-US" dirty="0"/>
          </a:p>
        </p:txBody>
      </p:sp>
    </p:spTree>
    <p:extLst>
      <p:ext uri="{BB962C8B-B14F-4D97-AF65-F5344CB8AC3E}">
        <p14:creationId xmlns="" xmlns:p14="http://schemas.microsoft.com/office/powerpoint/2010/main" val="4032368443"/>
      </p:ext>
    </p:extLst>
  </p:cSld>
  <p:clrMapOvr>
    <a:masterClrMapping/>
  </p:clrMapOvr>
  <p:transition>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0" y="0"/>
            <a:ext cx="9144000" cy="990600"/>
          </a:xfrm>
          <a:solidFill>
            <a:srgbClr val="FFC000"/>
          </a:solidFill>
        </p:spPr>
        <p:txBody>
          <a:bodyPr/>
          <a:lstStyle/>
          <a:p>
            <a:pPr eaLnBrk="1" hangingPunct="1"/>
            <a:r>
              <a:rPr lang="en-US" dirty="0" smtClean="0">
                <a:solidFill>
                  <a:schemeClr val="bg1"/>
                </a:solidFill>
              </a:rPr>
              <a:t>CARD Summary Reports</a:t>
            </a:r>
          </a:p>
        </p:txBody>
      </p:sp>
      <p:sp>
        <p:nvSpPr>
          <p:cNvPr id="75779" name="Content Placeholder 2"/>
          <p:cNvSpPr>
            <a:spLocks noGrp="1"/>
          </p:cNvSpPr>
          <p:nvPr>
            <p:ph idx="1"/>
          </p:nvPr>
        </p:nvSpPr>
        <p:spPr>
          <a:xfrm>
            <a:off x="228600" y="1600200"/>
            <a:ext cx="8686800" cy="4525963"/>
          </a:xfrm>
          <a:solidFill>
            <a:schemeClr val="accent1">
              <a:lumMod val="20000"/>
              <a:lumOff val="80000"/>
            </a:schemeClr>
          </a:solidFill>
          <a:ln w="28575">
            <a:solidFill>
              <a:srgbClr val="FFFF00"/>
            </a:solidFill>
          </a:ln>
        </p:spPr>
        <p:txBody>
          <a:bodyPr>
            <a:normAutofit lnSpcReduction="10000"/>
          </a:bodyPr>
          <a:lstStyle/>
          <a:p>
            <a:pPr eaLnBrk="1" hangingPunct="1">
              <a:buNone/>
            </a:pPr>
            <a:r>
              <a:rPr lang="en-US" sz="2400" dirty="0" smtClean="0"/>
              <a:t>The Clinic receives a summary quarterly and annually that shows the following:</a:t>
            </a:r>
          </a:p>
          <a:p>
            <a:pPr lvl="1" eaLnBrk="1" hangingPunct="1"/>
            <a:r>
              <a:rPr lang="en-US" sz="2400" dirty="0" smtClean="0"/>
              <a:t>Overall Summary of the Clinic</a:t>
            </a:r>
          </a:p>
          <a:p>
            <a:pPr lvl="1" eaLnBrk="1" hangingPunct="1"/>
            <a:r>
              <a:rPr lang="en-US" sz="2400" dirty="0" smtClean="0"/>
              <a:t>Summary of NO treatment related medication prescribed and NO self reported use</a:t>
            </a:r>
          </a:p>
          <a:p>
            <a:pPr lvl="1" eaLnBrk="1" hangingPunct="1"/>
            <a:r>
              <a:rPr lang="en-US" sz="2400" dirty="0" smtClean="0"/>
              <a:t>Adherence to Treatment Related Medication</a:t>
            </a:r>
          </a:p>
          <a:p>
            <a:pPr lvl="1" eaLnBrk="1" hangingPunct="1"/>
            <a:r>
              <a:rPr lang="en-US" sz="2400" dirty="0" smtClean="0"/>
              <a:t>Self-Reported Misuse for Both Detected and Non-Detected </a:t>
            </a:r>
          </a:p>
          <a:p>
            <a:pPr lvl="1" eaLnBrk="1" hangingPunct="1"/>
            <a:r>
              <a:rPr lang="en-US" sz="2400" dirty="0" smtClean="0"/>
              <a:t>Self-Reported Drug Misuse When Adherent to Medication both detected and non-detected</a:t>
            </a:r>
          </a:p>
          <a:p>
            <a:pPr lvl="1" eaLnBrk="1" hangingPunct="1"/>
            <a:r>
              <a:rPr lang="en-US" sz="2400" dirty="0" smtClean="0"/>
              <a:t>A Summary as to why a CARD™ Analysis could not be completed</a:t>
            </a:r>
          </a:p>
          <a:p>
            <a:pPr eaLnBrk="1" hangingPunct="1"/>
            <a:endParaRPr lang="en-US" sz="2400" dirty="0" smtClean="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
          <p:cNvSpPr>
            <a:spLocks noChangeArrowheads="1"/>
          </p:cNvSpPr>
          <p:nvPr/>
        </p:nvSpPr>
        <p:spPr bwMode="auto">
          <a:xfrm>
            <a:off x="0" y="0"/>
            <a:ext cx="9144000" cy="584775"/>
          </a:xfrm>
          <a:prstGeom prst="rect">
            <a:avLst/>
          </a:prstGeom>
          <a:solidFill>
            <a:schemeClr val="accent1">
              <a:lumMod val="20000"/>
              <a:lumOff val="80000"/>
            </a:schemeClr>
          </a:solidFill>
          <a:ln w="9525">
            <a:noFill/>
            <a:miter lim="800000"/>
            <a:headEnd/>
            <a:tailEnd/>
          </a:ln>
        </p:spPr>
        <p:txBody>
          <a:bodyPr>
            <a:spAutoFit/>
          </a:bodyPr>
          <a:lstStyle/>
          <a:p>
            <a:pPr algn="ctr"/>
            <a:r>
              <a:rPr lang="en-US" sz="3200" b="1" dirty="0">
                <a:solidFill>
                  <a:schemeClr val="accent6"/>
                </a:solidFill>
              </a:rPr>
              <a:t>Comprehensive Analysis of Reported Drugs (CARD</a:t>
            </a:r>
            <a:r>
              <a:rPr lang="en-US" sz="2400" b="1" dirty="0">
                <a:solidFill>
                  <a:srgbClr val="C00000"/>
                </a:solidFill>
              </a:rPr>
              <a:t>)</a:t>
            </a:r>
          </a:p>
        </p:txBody>
      </p:sp>
      <p:sp>
        <p:nvSpPr>
          <p:cNvPr id="77827" name="Rectangle 2"/>
          <p:cNvSpPr>
            <a:spLocks noChangeArrowheads="1"/>
          </p:cNvSpPr>
          <p:nvPr/>
        </p:nvSpPr>
        <p:spPr bwMode="auto">
          <a:xfrm>
            <a:off x="5669036" y="533400"/>
            <a:ext cx="1606402" cy="461665"/>
          </a:xfrm>
          <a:prstGeom prst="rect">
            <a:avLst/>
          </a:prstGeom>
          <a:noFill/>
          <a:ln w="9525">
            <a:noFill/>
            <a:miter lim="800000"/>
            <a:headEnd/>
            <a:tailEnd/>
          </a:ln>
        </p:spPr>
        <p:txBody>
          <a:bodyPr wrap="none">
            <a:spAutoFit/>
          </a:bodyPr>
          <a:lstStyle/>
          <a:p>
            <a:pPr algn="ctr"/>
            <a:r>
              <a:rPr lang="en-US" sz="2400" b="1" dirty="0">
                <a:solidFill>
                  <a:schemeClr val="bg1"/>
                </a:solidFill>
              </a:rPr>
              <a:t>Abstinence</a:t>
            </a:r>
          </a:p>
        </p:txBody>
      </p:sp>
      <p:sp>
        <p:nvSpPr>
          <p:cNvPr id="4" name="Content Placeholder 2"/>
          <p:cNvSpPr txBox="1">
            <a:spLocks/>
          </p:cNvSpPr>
          <p:nvPr/>
        </p:nvSpPr>
        <p:spPr>
          <a:xfrm>
            <a:off x="381000" y="457200"/>
            <a:ext cx="4038600" cy="5867400"/>
          </a:xfrm>
          <a:prstGeom prst="rect">
            <a:avLst/>
          </a:prstGeom>
        </p:spPr>
        <p:txBody>
          <a:bodyPr/>
          <a:lstStyle/>
          <a:p>
            <a:pPr indent="-342900" algn="ctr">
              <a:lnSpc>
                <a:spcPct val="115000"/>
              </a:lnSpc>
              <a:spcBef>
                <a:spcPts val="0"/>
              </a:spcBef>
              <a:spcAft>
                <a:spcPts val="1000"/>
              </a:spcAft>
              <a:defRPr/>
            </a:pPr>
            <a:r>
              <a:rPr lang="en-US" sz="2400" b="1" kern="0" dirty="0">
                <a:solidFill>
                  <a:schemeClr val="bg1"/>
                </a:solidFill>
                <a:latin typeface="+mn-lt"/>
                <a:ea typeface="Times New Roman"/>
                <a:cs typeface="Times New Roman"/>
              </a:rPr>
              <a:t>Compliance</a:t>
            </a:r>
          </a:p>
          <a:p>
            <a:pPr marL="342900" indent="-342900">
              <a:spcBef>
                <a:spcPct val="20000"/>
              </a:spcBef>
              <a:defRPr/>
            </a:pPr>
            <a:endParaRPr lang="en-US" sz="3000" b="1" kern="0" dirty="0">
              <a:solidFill>
                <a:srgbClr val="0D3A63"/>
              </a:solidFill>
              <a:latin typeface="+mn-lt"/>
              <a:cs typeface="+mn-cs"/>
            </a:endParaRPr>
          </a:p>
        </p:txBody>
      </p:sp>
      <p:pic>
        <p:nvPicPr>
          <p:cNvPr id="77829" name="Picture 4"/>
          <p:cNvPicPr>
            <a:picLocks noChangeAspect="1" noChangeArrowheads="1"/>
          </p:cNvPicPr>
          <p:nvPr/>
        </p:nvPicPr>
        <p:blipFill>
          <a:blip r:embed="rId2" cstate="print"/>
          <a:srcRect/>
          <a:stretch>
            <a:fillRect/>
          </a:stretch>
        </p:blipFill>
        <p:spPr bwMode="auto">
          <a:xfrm>
            <a:off x="762000" y="1143000"/>
            <a:ext cx="3475038" cy="1646238"/>
          </a:xfrm>
          <a:prstGeom prst="rect">
            <a:avLst/>
          </a:prstGeom>
          <a:noFill/>
          <a:ln w="9525">
            <a:noFill/>
            <a:miter lim="800000"/>
            <a:headEnd/>
            <a:tailEnd/>
          </a:ln>
        </p:spPr>
      </p:pic>
      <p:pic>
        <p:nvPicPr>
          <p:cNvPr id="77830" name="Picture 5"/>
          <p:cNvPicPr>
            <a:picLocks noChangeAspect="1" noChangeArrowheads="1"/>
          </p:cNvPicPr>
          <p:nvPr/>
        </p:nvPicPr>
        <p:blipFill>
          <a:blip r:embed="rId3" cstate="print"/>
          <a:srcRect/>
          <a:stretch>
            <a:fillRect/>
          </a:stretch>
        </p:blipFill>
        <p:spPr bwMode="auto">
          <a:xfrm>
            <a:off x="762000" y="3048000"/>
            <a:ext cx="3475038" cy="1646238"/>
          </a:xfrm>
          <a:prstGeom prst="rect">
            <a:avLst/>
          </a:prstGeom>
          <a:noFill/>
          <a:ln w="9525">
            <a:noFill/>
            <a:miter lim="800000"/>
            <a:headEnd/>
            <a:tailEnd/>
          </a:ln>
        </p:spPr>
      </p:pic>
      <p:pic>
        <p:nvPicPr>
          <p:cNvPr id="77831" name="Picture 6"/>
          <p:cNvPicPr>
            <a:picLocks noChangeAspect="1" noChangeArrowheads="1"/>
          </p:cNvPicPr>
          <p:nvPr/>
        </p:nvPicPr>
        <p:blipFill>
          <a:blip r:embed="rId4" cstate="print"/>
          <a:srcRect/>
          <a:stretch>
            <a:fillRect/>
          </a:stretch>
        </p:blipFill>
        <p:spPr bwMode="auto">
          <a:xfrm>
            <a:off x="838200" y="4953000"/>
            <a:ext cx="3475038" cy="1646238"/>
          </a:xfrm>
          <a:prstGeom prst="rect">
            <a:avLst/>
          </a:prstGeom>
          <a:noFill/>
          <a:ln w="9525">
            <a:noFill/>
            <a:miter lim="800000"/>
            <a:headEnd/>
            <a:tailEnd/>
          </a:ln>
        </p:spPr>
      </p:pic>
      <p:pic>
        <p:nvPicPr>
          <p:cNvPr id="77832" name="Picture 7"/>
          <p:cNvPicPr>
            <a:picLocks noChangeAspect="1" noChangeArrowheads="1"/>
          </p:cNvPicPr>
          <p:nvPr/>
        </p:nvPicPr>
        <p:blipFill>
          <a:blip r:embed="rId5" cstate="print"/>
          <a:srcRect/>
          <a:stretch>
            <a:fillRect/>
          </a:stretch>
        </p:blipFill>
        <p:spPr bwMode="auto">
          <a:xfrm>
            <a:off x="4800600" y="1066800"/>
            <a:ext cx="3475038" cy="1646238"/>
          </a:xfrm>
          <a:prstGeom prst="rect">
            <a:avLst/>
          </a:prstGeom>
          <a:noFill/>
          <a:ln w="9525">
            <a:noFill/>
            <a:miter lim="800000"/>
            <a:headEnd/>
            <a:tailEnd/>
          </a:ln>
        </p:spPr>
      </p:pic>
      <p:pic>
        <p:nvPicPr>
          <p:cNvPr id="77833" name="Picture 8"/>
          <p:cNvPicPr>
            <a:picLocks noChangeAspect="1" noChangeArrowheads="1"/>
          </p:cNvPicPr>
          <p:nvPr/>
        </p:nvPicPr>
        <p:blipFill>
          <a:blip r:embed="rId6" cstate="print"/>
          <a:srcRect/>
          <a:stretch>
            <a:fillRect/>
          </a:stretch>
        </p:blipFill>
        <p:spPr bwMode="auto">
          <a:xfrm>
            <a:off x="4876800" y="3048000"/>
            <a:ext cx="3475038" cy="1646238"/>
          </a:xfrm>
          <a:prstGeom prst="rect">
            <a:avLst/>
          </a:prstGeom>
          <a:noFill/>
          <a:ln w="9525">
            <a:noFill/>
            <a:miter lim="800000"/>
            <a:headEnd/>
            <a:tailEnd/>
          </a:ln>
        </p:spPr>
      </p:pic>
      <p:pic>
        <p:nvPicPr>
          <p:cNvPr id="77834" name="Picture 9"/>
          <p:cNvPicPr>
            <a:picLocks noChangeAspect="1" noChangeArrowheads="1"/>
          </p:cNvPicPr>
          <p:nvPr/>
        </p:nvPicPr>
        <p:blipFill>
          <a:blip r:embed="rId7" cstate="print"/>
          <a:srcRect/>
          <a:stretch>
            <a:fillRect/>
          </a:stretch>
        </p:blipFill>
        <p:spPr bwMode="auto">
          <a:xfrm>
            <a:off x="4876800" y="4953000"/>
            <a:ext cx="3475038" cy="1646238"/>
          </a:xfrm>
          <a:prstGeom prst="rect">
            <a:avLst/>
          </a:prstGeom>
          <a:noFill/>
          <a:ln w="9525">
            <a:noFill/>
            <a:miter lim="800000"/>
            <a:headEnd/>
            <a:tailEnd/>
          </a:ln>
        </p:spPr>
      </p:pic>
      <p:sp>
        <p:nvSpPr>
          <p:cNvPr id="77835" name="TextBox 11"/>
          <p:cNvSpPr txBox="1">
            <a:spLocks noChangeArrowheads="1"/>
          </p:cNvSpPr>
          <p:nvPr/>
        </p:nvSpPr>
        <p:spPr bwMode="auto">
          <a:xfrm>
            <a:off x="1371600" y="2743200"/>
            <a:ext cx="2133600" cy="369888"/>
          </a:xfrm>
          <a:prstGeom prst="rect">
            <a:avLst/>
          </a:prstGeom>
          <a:noFill/>
          <a:ln w="9525">
            <a:noFill/>
            <a:miter lim="800000"/>
            <a:headEnd/>
            <a:tailEnd/>
          </a:ln>
        </p:spPr>
        <p:txBody>
          <a:bodyPr>
            <a:spAutoFit/>
          </a:bodyPr>
          <a:lstStyle/>
          <a:p>
            <a:pPr algn="ctr"/>
            <a:r>
              <a:rPr lang="en-US" dirty="0">
                <a:solidFill>
                  <a:schemeClr val="bg1"/>
                </a:solidFill>
              </a:rPr>
              <a:t>Methadone</a:t>
            </a:r>
          </a:p>
        </p:txBody>
      </p:sp>
      <p:sp>
        <p:nvSpPr>
          <p:cNvPr id="77836" name="TextBox 12"/>
          <p:cNvSpPr txBox="1">
            <a:spLocks noChangeArrowheads="1"/>
          </p:cNvSpPr>
          <p:nvPr/>
        </p:nvSpPr>
        <p:spPr bwMode="auto">
          <a:xfrm>
            <a:off x="5638800" y="2667000"/>
            <a:ext cx="1752600" cy="369888"/>
          </a:xfrm>
          <a:prstGeom prst="rect">
            <a:avLst/>
          </a:prstGeom>
          <a:noFill/>
          <a:ln w="9525">
            <a:noFill/>
            <a:miter lim="800000"/>
            <a:headEnd/>
            <a:tailEnd/>
          </a:ln>
        </p:spPr>
        <p:txBody>
          <a:bodyPr>
            <a:spAutoFit/>
          </a:bodyPr>
          <a:lstStyle/>
          <a:p>
            <a:r>
              <a:rPr lang="en-US" dirty="0">
                <a:solidFill>
                  <a:schemeClr val="bg1"/>
                </a:solidFill>
              </a:rPr>
              <a:t>Methadone</a:t>
            </a:r>
          </a:p>
        </p:txBody>
      </p:sp>
      <p:sp>
        <p:nvSpPr>
          <p:cNvPr id="77837" name="TextBox 13"/>
          <p:cNvSpPr txBox="1">
            <a:spLocks noChangeArrowheads="1"/>
          </p:cNvSpPr>
          <p:nvPr/>
        </p:nvSpPr>
        <p:spPr bwMode="auto">
          <a:xfrm>
            <a:off x="1143000" y="4648200"/>
            <a:ext cx="2590800" cy="369888"/>
          </a:xfrm>
          <a:prstGeom prst="rect">
            <a:avLst/>
          </a:prstGeom>
          <a:noFill/>
          <a:ln w="9525">
            <a:noFill/>
            <a:miter lim="800000"/>
            <a:headEnd/>
            <a:tailEnd/>
          </a:ln>
        </p:spPr>
        <p:txBody>
          <a:bodyPr>
            <a:spAutoFit/>
          </a:bodyPr>
          <a:lstStyle/>
          <a:p>
            <a:pPr algn="ctr"/>
            <a:r>
              <a:rPr lang="en-US" dirty="0">
                <a:solidFill>
                  <a:schemeClr val="bg1"/>
                </a:solidFill>
              </a:rPr>
              <a:t>Suboxone</a:t>
            </a:r>
          </a:p>
        </p:txBody>
      </p:sp>
      <p:sp>
        <p:nvSpPr>
          <p:cNvPr id="77838" name="TextBox 14"/>
          <p:cNvSpPr txBox="1">
            <a:spLocks noChangeArrowheads="1"/>
          </p:cNvSpPr>
          <p:nvPr/>
        </p:nvSpPr>
        <p:spPr bwMode="auto">
          <a:xfrm>
            <a:off x="5486400" y="4648200"/>
            <a:ext cx="2209800" cy="381000"/>
          </a:xfrm>
          <a:prstGeom prst="rect">
            <a:avLst/>
          </a:prstGeom>
          <a:noFill/>
          <a:ln w="9525">
            <a:noFill/>
            <a:miter lim="800000"/>
            <a:headEnd/>
            <a:tailEnd/>
          </a:ln>
        </p:spPr>
        <p:txBody>
          <a:bodyPr>
            <a:spAutoFit/>
          </a:bodyPr>
          <a:lstStyle/>
          <a:p>
            <a:pPr algn="ctr"/>
            <a:r>
              <a:rPr lang="en-US" dirty="0">
                <a:solidFill>
                  <a:schemeClr val="bg1"/>
                </a:solidFill>
              </a:rPr>
              <a:t>Suboxone</a:t>
            </a:r>
          </a:p>
        </p:txBody>
      </p:sp>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cstate="print"/>
          <a:srcRect/>
          <a:stretch>
            <a:fillRect/>
          </a:stretch>
        </p:blipFill>
        <p:spPr bwMode="auto">
          <a:xfrm>
            <a:off x="1371600" y="1066800"/>
            <a:ext cx="6400800" cy="5578475"/>
          </a:xfrm>
          <a:prstGeom prst="rect">
            <a:avLst/>
          </a:prstGeom>
          <a:noFill/>
          <a:ln w="28575">
            <a:solidFill>
              <a:schemeClr val="accent6"/>
            </a:solidFill>
            <a:miter lim="800000"/>
            <a:headEnd/>
            <a:tailEnd/>
          </a:ln>
        </p:spPr>
      </p:pic>
      <p:sp>
        <p:nvSpPr>
          <p:cNvPr id="78851" name="TextBox 3"/>
          <p:cNvSpPr txBox="1">
            <a:spLocks noChangeArrowheads="1"/>
          </p:cNvSpPr>
          <p:nvPr/>
        </p:nvSpPr>
        <p:spPr bwMode="auto">
          <a:xfrm>
            <a:off x="5715000" y="1295400"/>
            <a:ext cx="1600200" cy="369888"/>
          </a:xfrm>
          <a:prstGeom prst="rect">
            <a:avLst/>
          </a:prstGeom>
          <a:noFill/>
          <a:ln w="9525">
            <a:noFill/>
            <a:miter lim="800000"/>
            <a:headEnd/>
            <a:tailEnd/>
          </a:ln>
        </p:spPr>
        <p:txBody>
          <a:bodyPr>
            <a:spAutoFit/>
          </a:bodyPr>
          <a:lstStyle/>
          <a:p>
            <a:r>
              <a:rPr lang="en-US" i="1" dirty="0"/>
              <a:t>p</a:t>
            </a:r>
            <a:r>
              <a:rPr lang="en-US" dirty="0"/>
              <a:t>=2.353×10</a:t>
            </a:r>
            <a:r>
              <a:rPr lang="en-US" baseline="30000" dirty="0"/>
              <a:t>-8</a:t>
            </a:r>
            <a:endParaRPr lang="en-US" dirty="0"/>
          </a:p>
        </p:txBody>
      </p:sp>
      <p:sp>
        <p:nvSpPr>
          <p:cNvPr id="78852" name="TextBox 4"/>
          <p:cNvSpPr txBox="1">
            <a:spLocks noChangeArrowheads="1"/>
          </p:cNvSpPr>
          <p:nvPr/>
        </p:nvSpPr>
        <p:spPr bwMode="auto">
          <a:xfrm>
            <a:off x="1600200" y="304800"/>
            <a:ext cx="5943600" cy="584775"/>
          </a:xfrm>
          <a:prstGeom prst="rect">
            <a:avLst/>
          </a:prstGeom>
          <a:noFill/>
          <a:ln w="9525">
            <a:noFill/>
            <a:miter lim="800000"/>
            <a:headEnd/>
            <a:tailEnd/>
          </a:ln>
        </p:spPr>
        <p:txBody>
          <a:bodyPr>
            <a:spAutoFit/>
          </a:bodyPr>
          <a:lstStyle/>
          <a:p>
            <a:pPr algn="ctr"/>
            <a:r>
              <a:rPr lang="en-US" sz="3200" b="1" dirty="0">
                <a:solidFill>
                  <a:schemeClr val="bg1"/>
                </a:solidFill>
              </a:rPr>
              <a:t>Cumulative Abstinence Frequency</a:t>
            </a: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srcRect/>
          <a:stretch>
            <a:fillRect/>
          </a:stretch>
        </p:blipFill>
        <p:spPr bwMode="auto">
          <a:xfrm>
            <a:off x="1371600" y="838200"/>
            <a:ext cx="6400800" cy="5751513"/>
          </a:xfrm>
          <a:prstGeom prst="rect">
            <a:avLst/>
          </a:prstGeom>
          <a:noFill/>
          <a:ln w="38100">
            <a:solidFill>
              <a:schemeClr val="accent6"/>
            </a:solidFill>
            <a:miter lim="800000"/>
            <a:headEnd/>
            <a:tailEnd/>
          </a:ln>
        </p:spPr>
      </p:pic>
      <p:sp>
        <p:nvSpPr>
          <p:cNvPr id="79875" name="TextBox 2"/>
          <p:cNvSpPr txBox="1">
            <a:spLocks noChangeArrowheads="1"/>
          </p:cNvSpPr>
          <p:nvPr/>
        </p:nvSpPr>
        <p:spPr bwMode="auto">
          <a:xfrm>
            <a:off x="5638800" y="990600"/>
            <a:ext cx="1676400" cy="369888"/>
          </a:xfrm>
          <a:prstGeom prst="rect">
            <a:avLst/>
          </a:prstGeom>
          <a:noFill/>
          <a:ln w="9525">
            <a:noFill/>
            <a:miter lim="800000"/>
            <a:headEnd/>
            <a:tailEnd/>
          </a:ln>
        </p:spPr>
        <p:txBody>
          <a:bodyPr>
            <a:spAutoFit/>
          </a:bodyPr>
          <a:lstStyle/>
          <a:p>
            <a:r>
              <a:rPr lang="en-US" i="1" dirty="0"/>
              <a:t>p</a:t>
            </a:r>
            <a:r>
              <a:rPr lang="en-US" dirty="0"/>
              <a:t>=2.200×10</a:t>
            </a:r>
            <a:r>
              <a:rPr lang="en-US" baseline="30000" dirty="0"/>
              <a:t>-16</a:t>
            </a:r>
            <a:endParaRPr lang="en-US" dirty="0"/>
          </a:p>
        </p:txBody>
      </p:sp>
      <p:sp>
        <p:nvSpPr>
          <p:cNvPr id="79876" name="TextBox 3"/>
          <p:cNvSpPr txBox="1">
            <a:spLocks noChangeArrowheads="1"/>
          </p:cNvSpPr>
          <p:nvPr/>
        </p:nvSpPr>
        <p:spPr bwMode="auto">
          <a:xfrm>
            <a:off x="1485900" y="228600"/>
            <a:ext cx="6172200" cy="584775"/>
          </a:xfrm>
          <a:prstGeom prst="rect">
            <a:avLst/>
          </a:prstGeom>
          <a:noFill/>
          <a:ln w="9525">
            <a:noFill/>
            <a:miter lim="800000"/>
            <a:headEnd/>
            <a:tailEnd/>
          </a:ln>
        </p:spPr>
        <p:txBody>
          <a:bodyPr>
            <a:spAutoFit/>
          </a:bodyPr>
          <a:lstStyle/>
          <a:p>
            <a:pPr algn="ctr"/>
            <a:r>
              <a:rPr lang="en-US" sz="3200" b="1" dirty="0">
                <a:solidFill>
                  <a:schemeClr val="bg1"/>
                </a:solidFill>
              </a:rPr>
              <a:t>Cumulative Compliance Frequency</a:t>
            </a: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44562"/>
          </a:xfrm>
          <a:solidFill>
            <a:schemeClr val="accent5">
              <a:lumMod val="20000"/>
              <a:lumOff val="80000"/>
            </a:schemeClr>
          </a:solidFill>
        </p:spPr>
        <p:txBody>
          <a:bodyPr>
            <a:noAutofit/>
          </a:bodyPr>
          <a:lstStyle/>
          <a:p>
            <a:r>
              <a:rPr lang="en-US" sz="3600" b="1" dirty="0" smtClean="0">
                <a:solidFill>
                  <a:srgbClr val="7030A0"/>
                </a:solidFill>
              </a:rPr>
              <a:t>Suboxone: cumulative abstinence frequency 365 days 2011 </a:t>
            </a:r>
            <a:endParaRPr lang="en-US" sz="3600" b="1" dirty="0">
              <a:solidFill>
                <a:srgbClr val="7030A0"/>
              </a:solidFill>
            </a:endParaRPr>
          </a:p>
        </p:txBody>
      </p:sp>
      <p:pic>
        <p:nvPicPr>
          <p:cNvPr id="3" name="Picture 2"/>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00200" y="1219200"/>
            <a:ext cx="5943600" cy="5389880"/>
          </a:xfrm>
          <a:prstGeom prst="rect">
            <a:avLst/>
          </a:prstGeom>
          <a:noFill/>
          <a:ln w="38100">
            <a:solidFill>
              <a:schemeClr val="accent6">
                <a:lumMod val="75000"/>
              </a:schemeClr>
            </a:solid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chemeClr val="accent5">
              <a:lumMod val="20000"/>
              <a:lumOff val="80000"/>
            </a:schemeClr>
          </a:solidFill>
        </p:spPr>
        <p:txBody>
          <a:bodyPr>
            <a:noAutofit/>
          </a:bodyPr>
          <a:lstStyle/>
          <a:p>
            <a:r>
              <a:rPr lang="en-US" sz="3600" b="1" dirty="0" smtClean="0">
                <a:solidFill>
                  <a:srgbClr val="7030A0"/>
                </a:solidFill>
              </a:rPr>
              <a:t>Suboxone: cumulative compliance frequency 365 days 2011</a:t>
            </a:r>
            <a:endParaRPr lang="en-US" sz="3600" b="1" dirty="0">
              <a:solidFill>
                <a:srgbClr val="7030A0"/>
              </a:solidFill>
            </a:endParaRPr>
          </a:p>
        </p:txBody>
      </p:sp>
      <p:pic>
        <p:nvPicPr>
          <p:cNvPr id="3" name="Picture 2"/>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00200" y="1295400"/>
            <a:ext cx="5943600" cy="5389880"/>
          </a:xfrm>
          <a:prstGeom prst="rect">
            <a:avLst/>
          </a:prstGeom>
          <a:noFill/>
          <a:ln w="38100">
            <a:solidFill>
              <a:schemeClr val="accent6">
                <a:lumMod val="75000"/>
              </a:schemeClr>
            </a:solid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296400" cy="609600"/>
          </a:xfrm>
          <a:solidFill>
            <a:schemeClr val="tx2">
              <a:lumMod val="20000"/>
              <a:lumOff val="80000"/>
            </a:schemeClr>
          </a:solidFill>
        </p:spPr>
        <p:txBody>
          <a:bodyPr>
            <a:normAutofit fontScale="90000"/>
          </a:bodyPr>
          <a:lstStyle/>
          <a:p>
            <a:pPr algn="ctr"/>
            <a:r>
              <a:rPr lang="en-US" dirty="0" smtClean="0">
                <a:solidFill>
                  <a:srgbClr val="C00000"/>
                </a:solidFill>
                <a:latin typeface="Aharoni" pitchFamily="2" charset="-79"/>
                <a:cs typeface="Aharoni" pitchFamily="2" charset="-79"/>
              </a:rPr>
              <a:t>Targeting Brain DNA</a:t>
            </a:r>
            <a:endParaRPr lang="en-US" dirty="0">
              <a:solidFill>
                <a:srgbClr val="C00000"/>
              </a:solidFill>
              <a:latin typeface="Aharoni" pitchFamily="2" charset="-79"/>
              <a:cs typeface="Aharoni" pitchFamily="2" charset="-79"/>
            </a:endParaRPr>
          </a:p>
        </p:txBody>
      </p:sp>
      <p:pic>
        <p:nvPicPr>
          <p:cNvPr id="4" name="braindna.wmv">
            <a:hlinkClick r:id="" action="ppaction://media"/>
          </p:cNvPr>
          <p:cNvPicPr>
            <a:picLocks noGrp="1" noChangeAspect="1"/>
          </p:cNvPicPr>
          <p:nvPr>
            <p:ph idx="1"/>
            <a:videoFile r:link="rId1"/>
            <p:extLst>
              <p:ext uri="{DAA4B4D4-6D71-4841-9C94-3DE7FCFB9230}">
                <p14:media xmlns="" xmlns:p14="http://schemas.microsoft.com/office/powerpoint/2010/main" r:link="rId3"/>
              </p:ext>
            </p:extLst>
          </p:nvPr>
        </p:nvPicPr>
        <p:blipFill>
          <a:blip r:embed="rId4" cstate="print"/>
          <a:stretch>
            <a:fillRect/>
          </a:stretch>
        </p:blipFill>
        <p:spPr>
          <a:xfrm>
            <a:off x="609600" y="1066800"/>
            <a:ext cx="7924800" cy="5543550"/>
          </a:xfrm>
          <a:prstGeom prst="rect">
            <a:avLst/>
          </a:prstGeom>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7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200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ChangeArrowheads="1"/>
          </p:cNvSpPr>
          <p:nvPr/>
        </p:nvSpPr>
        <p:spPr bwMode="auto">
          <a:xfrm>
            <a:off x="76200" y="0"/>
            <a:ext cx="8839200" cy="1143000"/>
          </a:xfrm>
          <a:prstGeom prst="rect">
            <a:avLst/>
          </a:prstGeom>
          <a:noFill/>
          <a:ln w="9525">
            <a:noFill/>
            <a:miter lim="800000"/>
            <a:headEnd/>
            <a:tailEnd/>
          </a:ln>
        </p:spPr>
        <p:txBody>
          <a:bodyPr anchor="ctr"/>
          <a:lstStyle/>
          <a:p>
            <a:pPr algn="ctr"/>
            <a:r>
              <a:rPr lang="en-US" sz="4400" b="1" dirty="0">
                <a:solidFill>
                  <a:schemeClr val="bg1"/>
                </a:solidFill>
                <a:latin typeface="Calibri" pitchFamily="34" charset="0"/>
              </a:rPr>
              <a:t>I can’t Help It; its in my Genes</a:t>
            </a:r>
          </a:p>
        </p:txBody>
      </p:sp>
      <p:pic>
        <p:nvPicPr>
          <p:cNvPr id="15363" name="Picture 1"/>
          <p:cNvPicPr>
            <a:picLocks noChangeAspect="1"/>
          </p:cNvPicPr>
          <p:nvPr/>
        </p:nvPicPr>
        <p:blipFill>
          <a:blip r:embed="rId3" cstate="print"/>
          <a:srcRect/>
          <a:stretch>
            <a:fillRect/>
          </a:stretch>
        </p:blipFill>
        <p:spPr bwMode="auto">
          <a:xfrm>
            <a:off x="2438400" y="1066800"/>
            <a:ext cx="4267200" cy="5464175"/>
          </a:xfrm>
          <a:prstGeom prst="rect">
            <a:avLst/>
          </a:prstGeom>
          <a:noFill/>
          <a:ln w="9525">
            <a:noFill/>
            <a:miter lim="800000"/>
            <a:headEnd/>
            <a:tailEnd/>
          </a:ln>
        </p:spPr>
      </p:pic>
      <p:sp>
        <p:nvSpPr>
          <p:cNvPr id="3" name="TextBox 2"/>
          <p:cNvSpPr txBox="1">
            <a:spLocks noChangeArrowheads="1"/>
          </p:cNvSpPr>
          <p:nvPr/>
        </p:nvSpPr>
        <p:spPr bwMode="auto">
          <a:xfrm>
            <a:off x="2590800" y="5334000"/>
            <a:ext cx="3352800" cy="830263"/>
          </a:xfrm>
          <a:prstGeom prst="rect">
            <a:avLst/>
          </a:prstGeom>
          <a:noFill/>
          <a:ln w="38100">
            <a:solidFill>
              <a:schemeClr val="tx1"/>
            </a:solidFill>
            <a:miter lim="800000"/>
            <a:headEnd/>
            <a:tailEnd/>
          </a:ln>
        </p:spPr>
        <p:txBody>
          <a:bodyPr>
            <a:spAutoFit/>
          </a:bodyPr>
          <a:lstStyle/>
          <a:p>
            <a:pPr algn="ctr"/>
            <a:r>
              <a:rPr lang="en-US" sz="4800" dirty="0">
                <a:latin typeface="Calibri" pitchFamily="34" charset="0"/>
              </a:rPr>
              <a:t>Epigenetics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a:solidFill>
            <a:srgbClr val="FFC000"/>
          </a:solidFill>
        </p:spPr>
        <p:txBody>
          <a:bodyPr>
            <a:normAutofit fontScale="90000"/>
          </a:bodyPr>
          <a:lstStyle/>
          <a:p>
            <a:pPr eaLnBrk="1" fontAlgn="auto" hangingPunct="1">
              <a:spcAft>
                <a:spcPts val="0"/>
              </a:spcAft>
              <a:defRPr/>
            </a:pPr>
            <a:r>
              <a:rPr lang="en-US" dirty="0" smtClean="0"/>
              <a:t> </a:t>
            </a:r>
            <a:r>
              <a:rPr lang="en-US" sz="3600" b="1" dirty="0" smtClean="0">
                <a:solidFill>
                  <a:schemeClr val="bg1"/>
                </a:solidFill>
              </a:rPr>
              <a:t>The </a:t>
            </a:r>
            <a:r>
              <a:rPr lang="en-US" sz="3600" b="1" dirty="0">
                <a:solidFill>
                  <a:schemeClr val="bg1"/>
                </a:solidFill>
              </a:rPr>
              <a:t>genome is more complicated than we thought</a:t>
            </a:r>
          </a:p>
        </p:txBody>
      </p:sp>
      <p:pic>
        <p:nvPicPr>
          <p:cNvPr id="4" name="Picture 2"/>
          <p:cNvPicPr>
            <a:picLocks noChangeAspect="1" noChangeArrowheads="1"/>
          </p:cNvPicPr>
          <p:nvPr/>
        </p:nvPicPr>
        <p:blipFill>
          <a:blip r:embed="rId2" cstate="print"/>
          <a:srcRect/>
          <a:stretch>
            <a:fillRect/>
          </a:stretch>
        </p:blipFill>
        <p:spPr bwMode="auto">
          <a:xfrm>
            <a:off x="533400" y="2743200"/>
            <a:ext cx="3581400" cy="3581400"/>
          </a:xfrm>
          <a:prstGeom prst="rect">
            <a:avLst/>
          </a:prstGeom>
          <a:noFill/>
          <a:ln w="76200">
            <a:solidFill>
              <a:schemeClr val="tx1">
                <a:lumMod val="75000"/>
              </a:schemeClr>
            </a:solidFill>
            <a:miter lim="800000"/>
            <a:headEnd/>
            <a:tailEnd/>
          </a:ln>
        </p:spPr>
      </p:pic>
      <p:sp>
        <p:nvSpPr>
          <p:cNvPr id="4100" name="TextBox 7"/>
          <p:cNvSpPr txBox="1">
            <a:spLocks noChangeArrowheads="1"/>
          </p:cNvSpPr>
          <p:nvPr/>
        </p:nvSpPr>
        <p:spPr bwMode="auto">
          <a:xfrm>
            <a:off x="2133600" y="1219200"/>
            <a:ext cx="4386263"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sz="3200" b="1" dirty="0"/>
              <a:t>DNA </a:t>
            </a:r>
            <a:r>
              <a:rPr lang="en-US" altLang="en-US" sz="3200" b="1" dirty="0">
                <a:sym typeface="Wingdings" pitchFamily="2" charset="2"/>
              </a:rPr>
              <a:t> RNA  PROTEIN</a:t>
            </a:r>
            <a:endParaRPr lang="en-US" altLang="en-US" sz="3200" b="1" dirty="0"/>
          </a:p>
        </p:txBody>
      </p:sp>
      <p:grpSp>
        <p:nvGrpSpPr>
          <p:cNvPr id="3" name="Group 8"/>
          <p:cNvGrpSpPr>
            <a:grpSpLocks/>
          </p:cNvGrpSpPr>
          <p:nvPr/>
        </p:nvGrpSpPr>
        <p:grpSpPr bwMode="auto">
          <a:xfrm>
            <a:off x="165100" y="1295400"/>
            <a:ext cx="8902700" cy="5475288"/>
            <a:chOff x="164854" y="1219200"/>
            <a:chExt cx="8902946" cy="5474732"/>
          </a:xfrm>
        </p:grpSpPr>
        <p:pic>
          <p:nvPicPr>
            <p:cNvPr id="4102" name="Picture 9" descr="Mattick2011 RNA evolution.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4854" y="1219200"/>
              <a:ext cx="8902946" cy="50943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03" name="TextBox 10"/>
            <p:cNvSpPr txBox="1">
              <a:spLocks noChangeArrowheads="1"/>
            </p:cNvSpPr>
            <p:nvPr/>
          </p:nvSpPr>
          <p:spPr bwMode="auto">
            <a:xfrm>
              <a:off x="7574802" y="6324600"/>
              <a:ext cx="141679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dirty="0">
                  <a:latin typeface="Calibri" pitchFamily="34" charset="0"/>
                </a:rPr>
                <a:t>Mattick 2011</a:t>
              </a:r>
            </a:p>
          </p:txBody>
        </p:sp>
      </p:grpSp>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a:solidFill>
            <a:srgbClr val="FFC000"/>
          </a:solidFill>
        </p:spPr>
        <p:txBody>
          <a:bodyPr>
            <a:normAutofit fontScale="90000"/>
          </a:bodyPr>
          <a:lstStyle/>
          <a:p>
            <a:pPr eaLnBrk="1" fontAlgn="auto" hangingPunct="1">
              <a:spcAft>
                <a:spcPts val="0"/>
              </a:spcAft>
              <a:defRPr/>
            </a:pPr>
            <a:r>
              <a:rPr lang="en-US" dirty="0" smtClean="0">
                <a:solidFill>
                  <a:schemeClr val="bg1"/>
                </a:solidFill>
              </a:rPr>
              <a:t>How much more complicated?</a:t>
            </a:r>
            <a:endParaRPr lang="en-US" dirty="0">
              <a:solidFill>
                <a:schemeClr val="bg1"/>
              </a:solidFill>
            </a:endParaRPr>
          </a:p>
        </p:txBody>
      </p:sp>
      <p:pic>
        <p:nvPicPr>
          <p:cNvPr id="5123" name="Picture 3"/>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85788" y="2668588"/>
            <a:ext cx="3676650" cy="1157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 name="Group 7"/>
          <p:cNvGrpSpPr>
            <a:grpSpLocks/>
          </p:cNvGrpSpPr>
          <p:nvPr/>
        </p:nvGrpSpPr>
        <p:grpSpPr bwMode="auto">
          <a:xfrm>
            <a:off x="558800" y="2779713"/>
            <a:ext cx="1143000" cy="954087"/>
            <a:chOff x="381000" y="2398931"/>
            <a:chExt cx="1143000" cy="953868"/>
          </a:xfrm>
        </p:grpSpPr>
        <p:sp>
          <p:nvSpPr>
            <p:cNvPr id="5" name="Isosceles Triangle 4"/>
            <p:cNvSpPr/>
            <p:nvPr/>
          </p:nvSpPr>
          <p:spPr>
            <a:xfrm>
              <a:off x="381000" y="2398931"/>
              <a:ext cx="1143000" cy="914190"/>
            </a:xfrm>
            <a:prstGeom prst="triangl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latin typeface="Calibri" panose="020F0502020204030204" pitchFamily="34" charset="0"/>
              </a:endParaRPr>
            </a:p>
          </p:txBody>
        </p:sp>
        <p:sp>
          <p:nvSpPr>
            <p:cNvPr id="5205" name="TextBox 5"/>
            <p:cNvSpPr txBox="1">
              <a:spLocks noChangeArrowheads="1"/>
            </p:cNvSpPr>
            <p:nvPr/>
          </p:nvSpPr>
          <p:spPr bwMode="auto">
            <a:xfrm>
              <a:off x="617868" y="2706468"/>
              <a:ext cx="75373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b="1" dirty="0">
                  <a:solidFill>
                    <a:schemeClr val="bg1"/>
                  </a:solidFill>
                  <a:latin typeface="Calibri" pitchFamily="34" charset="0"/>
                </a:rPr>
                <a:t> CpG</a:t>
              </a:r>
            </a:p>
            <a:p>
              <a:pPr eaLnBrk="1" hangingPunct="1"/>
              <a:r>
                <a:rPr lang="en-US" altLang="en-US" b="1" dirty="0">
                  <a:solidFill>
                    <a:schemeClr val="bg1"/>
                  </a:solidFill>
                  <a:latin typeface="Calibri" pitchFamily="34" charset="0"/>
                </a:rPr>
                <a:t>Island</a:t>
              </a:r>
            </a:p>
          </p:txBody>
        </p:sp>
      </p:grpSp>
      <p:sp>
        <p:nvSpPr>
          <p:cNvPr id="7" name="Rectangle 6"/>
          <p:cNvSpPr/>
          <p:nvPr/>
        </p:nvSpPr>
        <p:spPr>
          <a:xfrm>
            <a:off x="585788" y="3825875"/>
            <a:ext cx="1155700" cy="288925"/>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latin typeface="Calibri" panose="020F0502020204030204" pitchFamily="34" charset="0"/>
              </a:rPr>
              <a:t>Promoter</a:t>
            </a:r>
          </a:p>
        </p:txBody>
      </p:sp>
      <p:sp>
        <p:nvSpPr>
          <p:cNvPr id="9" name="Rectangle 8"/>
          <p:cNvSpPr/>
          <p:nvPr/>
        </p:nvSpPr>
        <p:spPr>
          <a:xfrm>
            <a:off x="1741488" y="3825875"/>
            <a:ext cx="1371600" cy="288925"/>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latin typeface="Calibri" panose="020F0502020204030204" pitchFamily="34" charset="0"/>
              </a:rPr>
              <a:t>GENE</a:t>
            </a:r>
          </a:p>
        </p:txBody>
      </p:sp>
      <p:sp>
        <p:nvSpPr>
          <p:cNvPr id="10" name="Rectangle 9"/>
          <p:cNvSpPr/>
          <p:nvPr/>
        </p:nvSpPr>
        <p:spPr>
          <a:xfrm>
            <a:off x="3113088" y="3825875"/>
            <a:ext cx="1154112" cy="288925"/>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latin typeface="Calibri" panose="020F0502020204030204" pitchFamily="34" charset="0"/>
              </a:rPr>
              <a:t>3’ UTR</a:t>
            </a:r>
          </a:p>
        </p:txBody>
      </p:sp>
      <p:grpSp>
        <p:nvGrpSpPr>
          <p:cNvPr id="4" name="Group 11"/>
          <p:cNvGrpSpPr>
            <a:grpSpLocks/>
          </p:cNvGrpSpPr>
          <p:nvPr/>
        </p:nvGrpSpPr>
        <p:grpSpPr bwMode="auto">
          <a:xfrm>
            <a:off x="484188" y="2668588"/>
            <a:ext cx="1354137" cy="1177925"/>
            <a:chOff x="2629962" y="2286924"/>
            <a:chExt cx="1353497" cy="1178807"/>
          </a:xfrm>
        </p:grpSpPr>
        <p:sp>
          <p:nvSpPr>
            <p:cNvPr id="11" name="Oval 10"/>
            <p:cNvSpPr/>
            <p:nvPr/>
          </p:nvSpPr>
          <p:spPr>
            <a:xfrm>
              <a:off x="2629962" y="2877916"/>
              <a:ext cx="341151" cy="303439"/>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latin typeface="Calibri" panose="020F0502020204030204" pitchFamily="34" charset="0"/>
                </a:rPr>
                <a:t>M</a:t>
              </a:r>
            </a:p>
          </p:txBody>
        </p:sp>
        <p:sp>
          <p:nvSpPr>
            <p:cNvPr id="13" name="Oval 12"/>
            <p:cNvSpPr/>
            <p:nvPr/>
          </p:nvSpPr>
          <p:spPr>
            <a:xfrm>
              <a:off x="2818785" y="2437849"/>
              <a:ext cx="342738" cy="30502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latin typeface="Calibri" panose="020F0502020204030204" pitchFamily="34" charset="0"/>
                </a:rPr>
                <a:t>M</a:t>
              </a:r>
            </a:p>
          </p:txBody>
        </p:sp>
        <p:sp>
          <p:nvSpPr>
            <p:cNvPr id="14" name="Oval 13"/>
            <p:cNvSpPr/>
            <p:nvPr/>
          </p:nvSpPr>
          <p:spPr>
            <a:xfrm>
              <a:off x="3345586" y="2286924"/>
              <a:ext cx="342738" cy="30502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latin typeface="Calibri" panose="020F0502020204030204" pitchFamily="34" charset="0"/>
                </a:rPr>
                <a:t>M</a:t>
              </a:r>
            </a:p>
          </p:txBody>
        </p:sp>
        <p:sp>
          <p:nvSpPr>
            <p:cNvPr id="15" name="Oval 14"/>
            <p:cNvSpPr/>
            <p:nvPr/>
          </p:nvSpPr>
          <p:spPr>
            <a:xfrm>
              <a:off x="3513781" y="2703160"/>
              <a:ext cx="342738" cy="30502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latin typeface="Calibri" panose="020F0502020204030204" pitchFamily="34" charset="0"/>
                </a:rPr>
                <a:t>M</a:t>
              </a:r>
            </a:p>
          </p:txBody>
        </p:sp>
        <p:sp>
          <p:nvSpPr>
            <p:cNvPr id="16" name="Oval 15"/>
            <p:cNvSpPr/>
            <p:nvPr/>
          </p:nvSpPr>
          <p:spPr>
            <a:xfrm>
              <a:off x="3642308" y="3160703"/>
              <a:ext cx="341151" cy="30502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latin typeface="Calibri" panose="020F0502020204030204" pitchFamily="34" charset="0"/>
                </a:rPr>
                <a:t>M</a:t>
              </a:r>
            </a:p>
          </p:txBody>
        </p:sp>
      </p:grpSp>
      <p:sp>
        <p:nvSpPr>
          <p:cNvPr id="19" name="Oval 18"/>
          <p:cNvSpPr/>
          <p:nvPr/>
        </p:nvSpPr>
        <p:spPr>
          <a:xfrm>
            <a:off x="763588" y="2286000"/>
            <a:ext cx="608012" cy="534988"/>
          </a:xfrm>
          <a:prstGeom prst="ellips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solidFill>
                  <a:schemeClr val="bg1"/>
                </a:solidFill>
                <a:latin typeface="Calibri" panose="020F0502020204030204" pitchFamily="34" charset="0"/>
              </a:rPr>
              <a:t>TF</a:t>
            </a:r>
          </a:p>
        </p:txBody>
      </p:sp>
      <p:sp>
        <p:nvSpPr>
          <p:cNvPr id="20" name="Oval 19"/>
          <p:cNvSpPr/>
          <p:nvPr/>
        </p:nvSpPr>
        <p:spPr>
          <a:xfrm>
            <a:off x="1190625" y="2154238"/>
            <a:ext cx="954088" cy="455612"/>
          </a:xfrm>
          <a:prstGeom prst="ellipse">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solidFill>
                  <a:schemeClr val="bg1"/>
                </a:solidFill>
                <a:latin typeface="Calibri" panose="020F0502020204030204" pitchFamily="34" charset="0"/>
              </a:rPr>
              <a:t>TBP</a:t>
            </a:r>
          </a:p>
        </p:txBody>
      </p:sp>
      <p:sp>
        <p:nvSpPr>
          <p:cNvPr id="21" name="Rectangle 20"/>
          <p:cNvSpPr/>
          <p:nvPr/>
        </p:nvSpPr>
        <p:spPr>
          <a:xfrm>
            <a:off x="585788" y="2001838"/>
            <a:ext cx="708025" cy="3810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solidFill>
                  <a:schemeClr val="bg1"/>
                </a:solidFill>
                <a:latin typeface="Calibri" panose="020F0502020204030204" pitchFamily="34" charset="0"/>
              </a:rPr>
              <a:t>TBPi</a:t>
            </a:r>
          </a:p>
        </p:txBody>
      </p:sp>
      <p:sp>
        <p:nvSpPr>
          <p:cNvPr id="5132" name="TextBox 21"/>
          <p:cNvSpPr txBox="1">
            <a:spLocks noChangeArrowheads="1"/>
          </p:cNvSpPr>
          <p:nvPr/>
        </p:nvSpPr>
        <p:spPr bwMode="auto">
          <a:xfrm>
            <a:off x="457200" y="1381125"/>
            <a:ext cx="4092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sz="2800" b="1" dirty="0">
                <a:solidFill>
                  <a:srgbClr val="CC9900"/>
                </a:solidFill>
                <a:latin typeface="Calibri" pitchFamily="34" charset="0"/>
              </a:rPr>
              <a:t>Transcriptional Regulation</a:t>
            </a:r>
          </a:p>
        </p:txBody>
      </p:sp>
      <p:sp>
        <p:nvSpPr>
          <p:cNvPr id="24" name="TextBox 23"/>
          <p:cNvSpPr txBox="1">
            <a:spLocks noChangeArrowheads="1"/>
          </p:cNvSpPr>
          <p:nvPr/>
        </p:nvSpPr>
        <p:spPr bwMode="auto">
          <a:xfrm>
            <a:off x="4800600" y="990600"/>
            <a:ext cx="3538538"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sz="2800" b="1" dirty="0">
                <a:solidFill>
                  <a:srgbClr val="CC9900"/>
                </a:solidFill>
                <a:latin typeface="Calibri" pitchFamily="34" charset="0"/>
              </a:rPr>
              <a:t>Chromatin Regulation</a:t>
            </a:r>
          </a:p>
        </p:txBody>
      </p:sp>
      <p:pic>
        <p:nvPicPr>
          <p:cNvPr id="26" name="Picture 25"/>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48200" y="1497013"/>
            <a:ext cx="3968750" cy="2112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 name="Rectangle 26"/>
          <p:cNvSpPr/>
          <p:nvPr/>
        </p:nvSpPr>
        <p:spPr>
          <a:xfrm>
            <a:off x="2286000" y="2382838"/>
            <a:ext cx="1976438" cy="227012"/>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latin typeface="Calibri" panose="020F0502020204030204" pitchFamily="34" charset="0"/>
              </a:rPr>
              <a:t>lincRNA</a:t>
            </a:r>
          </a:p>
        </p:txBody>
      </p:sp>
      <p:grpSp>
        <p:nvGrpSpPr>
          <p:cNvPr id="6" name="Group 1044"/>
          <p:cNvGrpSpPr>
            <a:grpSpLocks/>
          </p:cNvGrpSpPr>
          <p:nvPr/>
        </p:nvGrpSpPr>
        <p:grpSpPr bwMode="auto">
          <a:xfrm>
            <a:off x="152400" y="4267200"/>
            <a:ext cx="7042150" cy="1412875"/>
            <a:chOff x="152400" y="4267200"/>
            <a:chExt cx="7041776" cy="1413661"/>
          </a:xfrm>
        </p:grpSpPr>
        <p:sp>
          <p:nvSpPr>
            <p:cNvPr id="5197" name="TextBox 27"/>
            <p:cNvSpPr txBox="1">
              <a:spLocks noChangeArrowheads="1"/>
            </p:cNvSpPr>
            <p:nvPr/>
          </p:nvSpPr>
          <p:spPr bwMode="auto">
            <a:xfrm>
              <a:off x="2590800" y="4267200"/>
              <a:ext cx="4603376"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sz="2800" b="1" dirty="0">
                  <a:solidFill>
                    <a:srgbClr val="CC9900"/>
                  </a:solidFill>
                  <a:latin typeface="Calibri" pitchFamily="34" charset="0"/>
                </a:rPr>
                <a:t>Post-translational Regulation</a:t>
              </a:r>
            </a:p>
          </p:txBody>
        </p:sp>
        <p:pic>
          <p:nvPicPr>
            <p:cNvPr id="5198" name="Picture 29"/>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52400" y="5146099"/>
              <a:ext cx="6417146" cy="5347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8" name="Group 1026"/>
          <p:cNvGrpSpPr>
            <a:grpSpLocks/>
          </p:cNvGrpSpPr>
          <p:nvPr/>
        </p:nvGrpSpPr>
        <p:grpSpPr bwMode="auto">
          <a:xfrm>
            <a:off x="838200" y="4876800"/>
            <a:ext cx="3276600" cy="228600"/>
            <a:chOff x="838200" y="4876800"/>
            <a:chExt cx="3276600" cy="228600"/>
          </a:xfrm>
        </p:grpSpPr>
        <p:sp>
          <p:nvSpPr>
            <p:cNvPr id="1024" name="Rectangle 1023"/>
            <p:cNvSpPr/>
            <p:nvPr/>
          </p:nvSpPr>
          <p:spPr>
            <a:xfrm>
              <a:off x="838200" y="4876800"/>
              <a:ext cx="1460500" cy="2286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bg1"/>
                  </a:solidFill>
                  <a:latin typeface="Calibri" panose="020F0502020204030204" pitchFamily="34" charset="0"/>
                </a:rPr>
                <a:t>Antisense RNA</a:t>
              </a:r>
            </a:p>
          </p:txBody>
        </p:sp>
        <p:sp>
          <p:nvSpPr>
            <p:cNvPr id="34" name="Rectangle 33"/>
            <p:cNvSpPr/>
            <p:nvPr/>
          </p:nvSpPr>
          <p:spPr>
            <a:xfrm>
              <a:off x="2654300" y="4876800"/>
              <a:ext cx="1460500" cy="2286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bg1"/>
                  </a:solidFill>
                  <a:latin typeface="Calibri" panose="020F0502020204030204" pitchFamily="34" charset="0"/>
                </a:rPr>
                <a:t>Antisense RNA</a:t>
              </a:r>
            </a:p>
          </p:txBody>
        </p:sp>
      </p:grpSp>
      <p:grpSp>
        <p:nvGrpSpPr>
          <p:cNvPr id="12" name="Group 1029"/>
          <p:cNvGrpSpPr>
            <a:grpSpLocks/>
          </p:cNvGrpSpPr>
          <p:nvPr/>
        </p:nvGrpSpPr>
        <p:grpSpPr bwMode="auto">
          <a:xfrm>
            <a:off x="990600" y="5791200"/>
            <a:ext cx="3271838" cy="990600"/>
            <a:chOff x="990600" y="5791200"/>
            <a:chExt cx="3271797" cy="990600"/>
          </a:xfrm>
        </p:grpSpPr>
        <p:sp>
          <p:nvSpPr>
            <p:cNvPr id="1025" name="Rectangle 1024"/>
            <p:cNvSpPr/>
            <p:nvPr/>
          </p:nvSpPr>
          <p:spPr>
            <a:xfrm>
              <a:off x="1016000" y="5791200"/>
              <a:ext cx="822315" cy="1524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38"/>
            <p:cNvSpPr/>
            <p:nvPr/>
          </p:nvSpPr>
          <p:spPr>
            <a:xfrm>
              <a:off x="1828789" y="5791200"/>
              <a:ext cx="822315" cy="152400"/>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ectangle 39"/>
            <p:cNvSpPr/>
            <p:nvPr/>
          </p:nvSpPr>
          <p:spPr>
            <a:xfrm>
              <a:off x="2651104" y="5791200"/>
              <a:ext cx="822315" cy="152400"/>
            </a:xfrm>
            <a:prstGeom prst="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 name="Rectangle 40"/>
            <p:cNvSpPr/>
            <p:nvPr/>
          </p:nvSpPr>
          <p:spPr>
            <a:xfrm>
              <a:off x="1017588" y="6096000"/>
              <a:ext cx="822315" cy="1524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41"/>
            <p:cNvSpPr/>
            <p:nvPr/>
          </p:nvSpPr>
          <p:spPr>
            <a:xfrm>
              <a:off x="1768465" y="6096000"/>
              <a:ext cx="822315" cy="152400"/>
            </a:xfrm>
            <a:prstGeom prst="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Rectangle 42"/>
            <p:cNvSpPr/>
            <p:nvPr/>
          </p:nvSpPr>
          <p:spPr>
            <a:xfrm>
              <a:off x="2600305" y="6096000"/>
              <a:ext cx="822315" cy="152400"/>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4" name="Rectangle 43"/>
            <p:cNvSpPr/>
            <p:nvPr/>
          </p:nvSpPr>
          <p:spPr>
            <a:xfrm>
              <a:off x="3422620" y="6096000"/>
              <a:ext cx="822315" cy="152400"/>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44"/>
            <p:cNvSpPr/>
            <p:nvPr/>
          </p:nvSpPr>
          <p:spPr>
            <a:xfrm>
              <a:off x="1824028" y="6400800"/>
              <a:ext cx="822315" cy="152400"/>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45"/>
            <p:cNvSpPr/>
            <p:nvPr/>
          </p:nvSpPr>
          <p:spPr>
            <a:xfrm>
              <a:off x="1320796" y="6096000"/>
              <a:ext cx="822315" cy="1524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46"/>
            <p:cNvSpPr/>
            <p:nvPr/>
          </p:nvSpPr>
          <p:spPr>
            <a:xfrm>
              <a:off x="2651104" y="6400800"/>
              <a:ext cx="822315" cy="152400"/>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8" name="Rectangle 47"/>
            <p:cNvSpPr/>
            <p:nvPr/>
          </p:nvSpPr>
          <p:spPr>
            <a:xfrm>
              <a:off x="3440082" y="6400800"/>
              <a:ext cx="822315" cy="152400"/>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9" name="Rectangle 48"/>
            <p:cNvSpPr/>
            <p:nvPr/>
          </p:nvSpPr>
          <p:spPr>
            <a:xfrm>
              <a:off x="1370008" y="6400800"/>
              <a:ext cx="468306" cy="152400"/>
            </a:xfrm>
            <a:prstGeom prst="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5" name="Rectangle 54"/>
            <p:cNvSpPr/>
            <p:nvPr/>
          </p:nvSpPr>
          <p:spPr>
            <a:xfrm>
              <a:off x="990600" y="6629400"/>
              <a:ext cx="822315" cy="1524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6" name="Rectangle 55"/>
            <p:cNvSpPr/>
            <p:nvPr/>
          </p:nvSpPr>
          <p:spPr>
            <a:xfrm>
              <a:off x="1803390" y="6629400"/>
              <a:ext cx="822315" cy="152400"/>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7" name="Rectangle 56"/>
            <p:cNvSpPr/>
            <p:nvPr/>
          </p:nvSpPr>
          <p:spPr>
            <a:xfrm>
              <a:off x="2625705" y="6629400"/>
              <a:ext cx="822315" cy="152400"/>
            </a:xfrm>
            <a:prstGeom prst="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7" name="Group 1030"/>
          <p:cNvGrpSpPr>
            <a:grpSpLocks/>
          </p:cNvGrpSpPr>
          <p:nvPr/>
        </p:nvGrpSpPr>
        <p:grpSpPr bwMode="auto">
          <a:xfrm>
            <a:off x="3440113" y="5791200"/>
            <a:ext cx="3570287" cy="990600"/>
            <a:chOff x="3440176" y="5791200"/>
            <a:chExt cx="3570223" cy="990600"/>
          </a:xfrm>
        </p:grpSpPr>
        <p:sp>
          <p:nvSpPr>
            <p:cNvPr id="1029" name="Rectangle 1028"/>
            <p:cNvSpPr/>
            <p:nvPr/>
          </p:nvSpPr>
          <p:spPr>
            <a:xfrm>
              <a:off x="3473512" y="5791200"/>
              <a:ext cx="1631921" cy="152400"/>
            </a:xfrm>
            <a:prstGeom prst="rect">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3" name="Rectangle 52"/>
            <p:cNvSpPr/>
            <p:nvPr/>
          </p:nvSpPr>
          <p:spPr>
            <a:xfrm>
              <a:off x="4245024" y="6096000"/>
              <a:ext cx="647688" cy="152400"/>
            </a:xfrm>
            <a:prstGeom prst="rect">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4" name="Rectangle 53"/>
            <p:cNvSpPr/>
            <p:nvPr/>
          </p:nvSpPr>
          <p:spPr>
            <a:xfrm>
              <a:off x="4262486" y="6400800"/>
              <a:ext cx="2747913" cy="152400"/>
            </a:xfrm>
            <a:prstGeom prst="rect">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9" name="Rectangle 58"/>
            <p:cNvSpPr/>
            <p:nvPr/>
          </p:nvSpPr>
          <p:spPr>
            <a:xfrm>
              <a:off x="3440176" y="6629400"/>
              <a:ext cx="647688" cy="152400"/>
            </a:xfrm>
            <a:prstGeom prst="rect">
              <a:avLst/>
            </a:prstGeom>
            <a:solidFill>
              <a:srgbClr val="FF00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8" name="Group 1040"/>
          <p:cNvGrpSpPr>
            <a:grpSpLocks/>
          </p:cNvGrpSpPr>
          <p:nvPr/>
        </p:nvGrpSpPr>
        <p:grpSpPr bwMode="auto">
          <a:xfrm>
            <a:off x="3554413" y="5653088"/>
            <a:ext cx="3079750" cy="976312"/>
            <a:chOff x="3554598" y="5653152"/>
            <a:chExt cx="3078891" cy="976248"/>
          </a:xfrm>
        </p:grpSpPr>
        <p:grpSp>
          <p:nvGrpSpPr>
            <p:cNvPr id="22" name="Group 1039"/>
            <p:cNvGrpSpPr>
              <a:grpSpLocks/>
            </p:cNvGrpSpPr>
            <p:nvPr/>
          </p:nvGrpSpPr>
          <p:grpSpPr bwMode="auto">
            <a:xfrm>
              <a:off x="4495800" y="6248400"/>
              <a:ext cx="558166" cy="369332"/>
              <a:chOff x="7337766" y="3930134"/>
              <a:chExt cx="558166" cy="369332"/>
            </a:xfrm>
          </p:grpSpPr>
          <p:sp>
            <p:nvSpPr>
              <p:cNvPr id="1038" name="Rectangle 1037"/>
              <p:cNvSpPr/>
              <p:nvPr/>
            </p:nvSpPr>
            <p:spPr>
              <a:xfrm>
                <a:off x="7467827" y="4038102"/>
                <a:ext cx="304715" cy="153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bg1"/>
                  </a:solidFill>
                  <a:latin typeface="Calibri" panose="020F0502020204030204" pitchFamily="34" charset="0"/>
                </a:endParaRPr>
              </a:p>
            </p:txBody>
          </p:sp>
          <p:sp>
            <p:nvSpPr>
              <p:cNvPr id="5175" name="TextBox 68"/>
              <p:cNvSpPr txBox="1">
                <a:spLocks noChangeArrowheads="1"/>
              </p:cNvSpPr>
              <p:nvPr/>
            </p:nvSpPr>
            <p:spPr bwMode="auto">
              <a:xfrm>
                <a:off x="7337766" y="3930134"/>
                <a:ext cx="55816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b="1" dirty="0">
                    <a:solidFill>
                      <a:schemeClr val="bg1"/>
                    </a:solidFill>
                    <a:latin typeface="Calibri" pitchFamily="34" charset="0"/>
                  </a:rPr>
                  <a:t>miR</a:t>
                </a:r>
              </a:p>
            </p:txBody>
          </p:sp>
        </p:grpSp>
        <p:grpSp>
          <p:nvGrpSpPr>
            <p:cNvPr id="23" name="Group 70"/>
            <p:cNvGrpSpPr>
              <a:grpSpLocks/>
            </p:cNvGrpSpPr>
            <p:nvPr/>
          </p:nvGrpSpPr>
          <p:grpSpPr bwMode="auto">
            <a:xfrm>
              <a:off x="5125999" y="6248400"/>
              <a:ext cx="558166" cy="369332"/>
              <a:chOff x="7337766" y="3930134"/>
              <a:chExt cx="558166" cy="369332"/>
            </a:xfrm>
          </p:grpSpPr>
          <p:sp>
            <p:nvSpPr>
              <p:cNvPr id="72" name="Rectangle 71"/>
              <p:cNvSpPr/>
              <p:nvPr/>
            </p:nvSpPr>
            <p:spPr>
              <a:xfrm>
                <a:off x="7467691" y="4038102"/>
                <a:ext cx="304715" cy="153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bg1"/>
                  </a:solidFill>
                  <a:latin typeface="Calibri" panose="020F0502020204030204" pitchFamily="34" charset="0"/>
                </a:endParaRPr>
              </a:p>
            </p:txBody>
          </p:sp>
          <p:sp>
            <p:nvSpPr>
              <p:cNvPr id="5173" name="TextBox 72"/>
              <p:cNvSpPr txBox="1">
                <a:spLocks noChangeArrowheads="1"/>
              </p:cNvSpPr>
              <p:nvPr/>
            </p:nvSpPr>
            <p:spPr bwMode="auto">
              <a:xfrm>
                <a:off x="7337766" y="3930134"/>
                <a:ext cx="55816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b="1" dirty="0">
                    <a:solidFill>
                      <a:schemeClr val="bg1"/>
                    </a:solidFill>
                    <a:latin typeface="Calibri" pitchFamily="34" charset="0"/>
                  </a:rPr>
                  <a:t>miR</a:t>
                </a:r>
              </a:p>
            </p:txBody>
          </p:sp>
        </p:grpSp>
        <p:grpSp>
          <p:nvGrpSpPr>
            <p:cNvPr id="25" name="Group 73"/>
            <p:cNvGrpSpPr>
              <a:grpSpLocks/>
            </p:cNvGrpSpPr>
            <p:nvPr/>
          </p:nvGrpSpPr>
          <p:grpSpPr bwMode="auto">
            <a:xfrm>
              <a:off x="5715000" y="6260068"/>
              <a:ext cx="558166" cy="369332"/>
              <a:chOff x="7337766" y="3930134"/>
              <a:chExt cx="558166" cy="369332"/>
            </a:xfrm>
          </p:grpSpPr>
          <p:sp>
            <p:nvSpPr>
              <p:cNvPr id="75" name="Rectangle 74"/>
              <p:cNvSpPr/>
              <p:nvPr/>
            </p:nvSpPr>
            <p:spPr>
              <a:xfrm>
                <a:off x="7467487" y="4037546"/>
                <a:ext cx="304715" cy="1539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bg1"/>
                  </a:solidFill>
                  <a:latin typeface="Calibri" panose="020F0502020204030204" pitchFamily="34" charset="0"/>
                </a:endParaRPr>
              </a:p>
            </p:txBody>
          </p:sp>
          <p:sp>
            <p:nvSpPr>
              <p:cNvPr id="5171" name="TextBox 75"/>
              <p:cNvSpPr txBox="1">
                <a:spLocks noChangeArrowheads="1"/>
              </p:cNvSpPr>
              <p:nvPr/>
            </p:nvSpPr>
            <p:spPr bwMode="auto">
              <a:xfrm>
                <a:off x="7337766" y="3930134"/>
                <a:ext cx="55816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b="1" dirty="0">
                    <a:solidFill>
                      <a:schemeClr val="bg1"/>
                    </a:solidFill>
                    <a:latin typeface="Calibri" pitchFamily="34" charset="0"/>
                  </a:rPr>
                  <a:t>miR</a:t>
                </a:r>
              </a:p>
            </p:txBody>
          </p:sp>
        </p:grpSp>
        <p:grpSp>
          <p:nvGrpSpPr>
            <p:cNvPr id="28" name="Group 76"/>
            <p:cNvGrpSpPr>
              <a:grpSpLocks/>
            </p:cNvGrpSpPr>
            <p:nvPr/>
          </p:nvGrpSpPr>
          <p:grpSpPr bwMode="auto">
            <a:xfrm>
              <a:off x="3554598" y="5653152"/>
              <a:ext cx="558166" cy="369332"/>
              <a:chOff x="7337766" y="3930134"/>
              <a:chExt cx="558166" cy="369332"/>
            </a:xfrm>
          </p:grpSpPr>
          <p:sp>
            <p:nvSpPr>
              <p:cNvPr id="78" name="Rectangle 77"/>
              <p:cNvSpPr/>
              <p:nvPr/>
            </p:nvSpPr>
            <p:spPr>
              <a:xfrm>
                <a:off x="7467905" y="4038077"/>
                <a:ext cx="304715" cy="1539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bg1"/>
                  </a:solidFill>
                  <a:latin typeface="Calibri" panose="020F0502020204030204" pitchFamily="34" charset="0"/>
                </a:endParaRPr>
              </a:p>
            </p:txBody>
          </p:sp>
          <p:sp>
            <p:nvSpPr>
              <p:cNvPr id="5169" name="TextBox 78"/>
              <p:cNvSpPr txBox="1">
                <a:spLocks noChangeArrowheads="1"/>
              </p:cNvSpPr>
              <p:nvPr/>
            </p:nvSpPr>
            <p:spPr bwMode="auto">
              <a:xfrm>
                <a:off x="7337766" y="3930134"/>
                <a:ext cx="55816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b="1" dirty="0">
                    <a:solidFill>
                      <a:schemeClr val="bg1"/>
                    </a:solidFill>
                    <a:latin typeface="Calibri" pitchFamily="34" charset="0"/>
                  </a:rPr>
                  <a:t>miR</a:t>
                </a:r>
              </a:p>
            </p:txBody>
          </p:sp>
        </p:grpSp>
        <p:grpSp>
          <p:nvGrpSpPr>
            <p:cNvPr id="29" name="Group 79"/>
            <p:cNvGrpSpPr>
              <a:grpSpLocks/>
            </p:cNvGrpSpPr>
            <p:nvPr/>
          </p:nvGrpSpPr>
          <p:grpSpPr bwMode="auto">
            <a:xfrm>
              <a:off x="6075323" y="6260068"/>
              <a:ext cx="558166" cy="369332"/>
              <a:chOff x="7337766" y="3930134"/>
              <a:chExt cx="558166" cy="369332"/>
            </a:xfrm>
          </p:grpSpPr>
          <p:sp>
            <p:nvSpPr>
              <p:cNvPr id="81" name="Rectangle 80"/>
              <p:cNvSpPr/>
              <p:nvPr/>
            </p:nvSpPr>
            <p:spPr>
              <a:xfrm>
                <a:off x="7467427" y="4037546"/>
                <a:ext cx="304715" cy="1539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bg1"/>
                  </a:solidFill>
                  <a:latin typeface="Calibri" panose="020F0502020204030204" pitchFamily="34" charset="0"/>
                </a:endParaRPr>
              </a:p>
            </p:txBody>
          </p:sp>
          <p:sp>
            <p:nvSpPr>
              <p:cNvPr id="5167" name="TextBox 81"/>
              <p:cNvSpPr txBox="1">
                <a:spLocks noChangeArrowheads="1"/>
              </p:cNvSpPr>
              <p:nvPr/>
            </p:nvSpPr>
            <p:spPr bwMode="auto">
              <a:xfrm>
                <a:off x="7337766" y="3930134"/>
                <a:ext cx="55816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b="1" dirty="0">
                    <a:solidFill>
                      <a:schemeClr val="bg1"/>
                    </a:solidFill>
                    <a:latin typeface="Calibri" pitchFamily="34" charset="0"/>
                  </a:rPr>
                  <a:t>miR</a:t>
                </a:r>
              </a:p>
            </p:txBody>
          </p:sp>
        </p:grpSp>
        <p:grpSp>
          <p:nvGrpSpPr>
            <p:cNvPr id="30" name="Group 82"/>
            <p:cNvGrpSpPr>
              <a:grpSpLocks/>
            </p:cNvGrpSpPr>
            <p:nvPr/>
          </p:nvGrpSpPr>
          <p:grpSpPr bwMode="auto">
            <a:xfrm>
              <a:off x="4275727" y="5943600"/>
              <a:ext cx="558166" cy="369332"/>
              <a:chOff x="7337766" y="3930134"/>
              <a:chExt cx="558166" cy="369332"/>
            </a:xfrm>
          </p:grpSpPr>
          <p:sp>
            <p:nvSpPr>
              <p:cNvPr id="84" name="Rectangle 83"/>
              <p:cNvSpPr/>
              <p:nvPr/>
            </p:nvSpPr>
            <p:spPr>
              <a:xfrm>
                <a:off x="7467300" y="4038122"/>
                <a:ext cx="304715" cy="153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bg1"/>
                  </a:solidFill>
                  <a:latin typeface="Calibri" panose="020F0502020204030204" pitchFamily="34" charset="0"/>
                </a:endParaRPr>
              </a:p>
            </p:txBody>
          </p:sp>
          <p:sp>
            <p:nvSpPr>
              <p:cNvPr id="5165" name="TextBox 84"/>
              <p:cNvSpPr txBox="1">
                <a:spLocks noChangeArrowheads="1"/>
              </p:cNvSpPr>
              <p:nvPr/>
            </p:nvSpPr>
            <p:spPr bwMode="auto">
              <a:xfrm>
                <a:off x="7337766" y="3930134"/>
                <a:ext cx="55816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b="1" dirty="0">
                    <a:solidFill>
                      <a:schemeClr val="bg1"/>
                    </a:solidFill>
                    <a:latin typeface="Calibri" pitchFamily="34" charset="0"/>
                  </a:rPr>
                  <a:t>miR</a:t>
                </a:r>
              </a:p>
            </p:txBody>
          </p:sp>
        </p:grpSp>
        <p:grpSp>
          <p:nvGrpSpPr>
            <p:cNvPr id="31" name="Group 88"/>
            <p:cNvGrpSpPr>
              <a:grpSpLocks/>
            </p:cNvGrpSpPr>
            <p:nvPr/>
          </p:nvGrpSpPr>
          <p:grpSpPr bwMode="auto">
            <a:xfrm>
              <a:off x="4525634" y="5715000"/>
              <a:ext cx="558166" cy="369332"/>
              <a:chOff x="7337766" y="3930134"/>
              <a:chExt cx="558166" cy="369332"/>
            </a:xfrm>
          </p:grpSpPr>
          <p:sp>
            <p:nvSpPr>
              <p:cNvPr id="90" name="Rectangle 89"/>
              <p:cNvSpPr/>
              <p:nvPr/>
            </p:nvSpPr>
            <p:spPr>
              <a:xfrm>
                <a:off x="7468148" y="4038137"/>
                <a:ext cx="304715" cy="153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bg1"/>
                  </a:solidFill>
                  <a:latin typeface="Calibri" panose="020F0502020204030204" pitchFamily="34" charset="0"/>
                </a:endParaRPr>
              </a:p>
            </p:txBody>
          </p:sp>
          <p:sp>
            <p:nvSpPr>
              <p:cNvPr id="5163" name="TextBox 90"/>
              <p:cNvSpPr txBox="1">
                <a:spLocks noChangeArrowheads="1"/>
              </p:cNvSpPr>
              <p:nvPr/>
            </p:nvSpPr>
            <p:spPr bwMode="auto">
              <a:xfrm>
                <a:off x="7337766" y="3930134"/>
                <a:ext cx="55816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b="1" dirty="0">
                    <a:solidFill>
                      <a:schemeClr val="bg1"/>
                    </a:solidFill>
                    <a:latin typeface="Calibri" pitchFamily="34" charset="0"/>
                  </a:rPr>
                  <a:t>miR</a:t>
                </a:r>
              </a:p>
            </p:txBody>
          </p:sp>
        </p:grpSp>
      </p:grpSp>
      <p:grpSp>
        <p:nvGrpSpPr>
          <p:cNvPr id="5153" name="Group 1042"/>
          <p:cNvGrpSpPr>
            <a:grpSpLocks/>
          </p:cNvGrpSpPr>
          <p:nvPr/>
        </p:nvGrpSpPr>
        <p:grpSpPr bwMode="auto">
          <a:xfrm>
            <a:off x="6634163" y="4648200"/>
            <a:ext cx="2328862" cy="1371600"/>
            <a:chOff x="6633489" y="4648200"/>
            <a:chExt cx="2329243" cy="1371600"/>
          </a:xfrm>
        </p:grpSpPr>
        <p:sp>
          <p:nvSpPr>
            <p:cNvPr id="1032" name="Oval 1031"/>
            <p:cNvSpPr/>
            <p:nvPr/>
          </p:nvSpPr>
          <p:spPr>
            <a:xfrm>
              <a:off x="7365446" y="4791075"/>
              <a:ext cx="1252743" cy="1228725"/>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3" name="Oval 1032"/>
            <p:cNvSpPr/>
            <p:nvPr/>
          </p:nvSpPr>
          <p:spPr>
            <a:xfrm>
              <a:off x="7365446" y="4648200"/>
              <a:ext cx="711316"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5" name="Rounded Rectangle 1034"/>
            <p:cNvSpPr/>
            <p:nvPr/>
          </p:nvSpPr>
          <p:spPr>
            <a:xfrm>
              <a:off x="7746508" y="5260975"/>
              <a:ext cx="924076" cy="609600"/>
            </a:xfrm>
            <a:prstGeom prst="roundRect">
              <a:avLst/>
            </a:prstGeom>
            <a:solidFill>
              <a:schemeClr val="accent3">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4" name="Freeform 1033"/>
            <p:cNvSpPr/>
            <p:nvPr/>
          </p:nvSpPr>
          <p:spPr>
            <a:xfrm rot="17865698">
              <a:off x="7224993" y="5172806"/>
              <a:ext cx="784225" cy="785941"/>
            </a:xfrm>
            <a:custGeom>
              <a:avLst/>
              <a:gdLst>
                <a:gd name="connsiteX0" fmla="*/ 212436 w 785278"/>
                <a:gd name="connsiteY0" fmla="*/ 0 h 785091"/>
                <a:gd name="connsiteX1" fmla="*/ 212436 w 785278"/>
                <a:gd name="connsiteY1" fmla="*/ 0 h 785091"/>
                <a:gd name="connsiteX2" fmla="*/ 240145 w 785278"/>
                <a:gd name="connsiteY2" fmla="*/ 92364 h 785091"/>
                <a:gd name="connsiteX3" fmla="*/ 267855 w 785278"/>
                <a:gd name="connsiteY3" fmla="*/ 129309 h 785091"/>
                <a:gd name="connsiteX4" fmla="*/ 332509 w 785278"/>
                <a:gd name="connsiteY4" fmla="*/ 212437 h 785091"/>
                <a:gd name="connsiteX5" fmla="*/ 360218 w 785278"/>
                <a:gd name="connsiteY5" fmla="*/ 221673 h 785091"/>
                <a:gd name="connsiteX6" fmla="*/ 387927 w 785278"/>
                <a:gd name="connsiteY6" fmla="*/ 277091 h 785091"/>
                <a:gd name="connsiteX7" fmla="*/ 415636 w 785278"/>
                <a:gd name="connsiteY7" fmla="*/ 314037 h 785091"/>
                <a:gd name="connsiteX8" fmla="*/ 452582 w 785278"/>
                <a:gd name="connsiteY8" fmla="*/ 332509 h 785091"/>
                <a:gd name="connsiteX9" fmla="*/ 508000 w 785278"/>
                <a:gd name="connsiteY9" fmla="*/ 369455 h 785091"/>
                <a:gd name="connsiteX10" fmla="*/ 535709 w 785278"/>
                <a:gd name="connsiteY10" fmla="*/ 397164 h 785091"/>
                <a:gd name="connsiteX11" fmla="*/ 572655 w 785278"/>
                <a:gd name="connsiteY11" fmla="*/ 406400 h 785091"/>
                <a:gd name="connsiteX12" fmla="*/ 665018 w 785278"/>
                <a:gd name="connsiteY12" fmla="*/ 424873 h 785091"/>
                <a:gd name="connsiteX13" fmla="*/ 692727 w 785278"/>
                <a:gd name="connsiteY13" fmla="*/ 434109 h 785091"/>
                <a:gd name="connsiteX14" fmla="*/ 775855 w 785278"/>
                <a:gd name="connsiteY14" fmla="*/ 498764 h 785091"/>
                <a:gd name="connsiteX15" fmla="*/ 785091 w 785278"/>
                <a:gd name="connsiteY15" fmla="*/ 526473 h 785091"/>
                <a:gd name="connsiteX16" fmla="*/ 775855 w 785278"/>
                <a:gd name="connsiteY16" fmla="*/ 609600 h 785091"/>
                <a:gd name="connsiteX17" fmla="*/ 738909 w 785278"/>
                <a:gd name="connsiteY17" fmla="*/ 628073 h 785091"/>
                <a:gd name="connsiteX18" fmla="*/ 674255 w 785278"/>
                <a:gd name="connsiteY18" fmla="*/ 646546 h 785091"/>
                <a:gd name="connsiteX19" fmla="*/ 618836 w 785278"/>
                <a:gd name="connsiteY19" fmla="*/ 701964 h 785091"/>
                <a:gd name="connsiteX20" fmla="*/ 554182 w 785278"/>
                <a:gd name="connsiteY20" fmla="*/ 748146 h 785091"/>
                <a:gd name="connsiteX21" fmla="*/ 489527 w 785278"/>
                <a:gd name="connsiteY21" fmla="*/ 766619 h 785091"/>
                <a:gd name="connsiteX22" fmla="*/ 434109 w 785278"/>
                <a:gd name="connsiteY22" fmla="*/ 785091 h 785091"/>
                <a:gd name="connsiteX23" fmla="*/ 378691 w 785278"/>
                <a:gd name="connsiteY23" fmla="*/ 775855 h 785091"/>
                <a:gd name="connsiteX24" fmla="*/ 323273 w 785278"/>
                <a:gd name="connsiteY24" fmla="*/ 720437 h 785091"/>
                <a:gd name="connsiteX25" fmla="*/ 295564 w 785278"/>
                <a:gd name="connsiteY25" fmla="*/ 692728 h 785091"/>
                <a:gd name="connsiteX26" fmla="*/ 267855 w 785278"/>
                <a:gd name="connsiteY26" fmla="*/ 665019 h 785091"/>
                <a:gd name="connsiteX27" fmla="*/ 249382 w 785278"/>
                <a:gd name="connsiteY27" fmla="*/ 637309 h 785091"/>
                <a:gd name="connsiteX28" fmla="*/ 230909 w 785278"/>
                <a:gd name="connsiteY28" fmla="*/ 600364 h 785091"/>
                <a:gd name="connsiteX29" fmla="*/ 184727 w 785278"/>
                <a:gd name="connsiteY29" fmla="*/ 554182 h 785091"/>
                <a:gd name="connsiteX30" fmla="*/ 138545 w 785278"/>
                <a:gd name="connsiteY30" fmla="*/ 508000 h 785091"/>
                <a:gd name="connsiteX31" fmla="*/ 83127 w 785278"/>
                <a:gd name="connsiteY31" fmla="*/ 424873 h 785091"/>
                <a:gd name="connsiteX32" fmla="*/ 64655 w 785278"/>
                <a:gd name="connsiteY32" fmla="*/ 397164 h 785091"/>
                <a:gd name="connsiteX33" fmla="*/ 36945 w 785278"/>
                <a:gd name="connsiteY33" fmla="*/ 369455 h 785091"/>
                <a:gd name="connsiteX34" fmla="*/ 0 w 785278"/>
                <a:gd name="connsiteY34" fmla="*/ 304800 h 785091"/>
                <a:gd name="connsiteX35" fmla="*/ 9236 w 785278"/>
                <a:gd name="connsiteY35" fmla="*/ 240146 h 785091"/>
                <a:gd name="connsiteX36" fmla="*/ 27709 w 785278"/>
                <a:gd name="connsiteY36" fmla="*/ 184728 h 785091"/>
                <a:gd name="connsiteX37" fmla="*/ 36945 w 785278"/>
                <a:gd name="connsiteY37" fmla="*/ 138546 h 785091"/>
                <a:gd name="connsiteX38" fmla="*/ 120073 w 785278"/>
                <a:gd name="connsiteY38" fmla="*/ 92364 h 785091"/>
                <a:gd name="connsiteX39" fmla="*/ 175491 w 785278"/>
                <a:gd name="connsiteY39" fmla="*/ 64655 h 785091"/>
                <a:gd name="connsiteX40" fmla="*/ 203200 w 785278"/>
                <a:gd name="connsiteY40" fmla="*/ 46182 h 785091"/>
                <a:gd name="connsiteX41" fmla="*/ 212436 w 785278"/>
                <a:gd name="connsiteY41" fmla="*/ 0 h 785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85278" h="785091">
                  <a:moveTo>
                    <a:pt x="212436" y="0"/>
                  </a:moveTo>
                  <a:lnTo>
                    <a:pt x="212436" y="0"/>
                  </a:lnTo>
                  <a:cubicBezTo>
                    <a:pt x="221672" y="30788"/>
                    <a:pt x="227483" y="62819"/>
                    <a:pt x="240145" y="92364"/>
                  </a:cubicBezTo>
                  <a:cubicBezTo>
                    <a:pt x="246209" y="106513"/>
                    <a:pt x="259027" y="116698"/>
                    <a:pt x="267855" y="129309"/>
                  </a:cubicBezTo>
                  <a:cubicBezTo>
                    <a:pt x="283912" y="152247"/>
                    <a:pt x="305653" y="194533"/>
                    <a:pt x="332509" y="212437"/>
                  </a:cubicBezTo>
                  <a:cubicBezTo>
                    <a:pt x="340610" y="217837"/>
                    <a:pt x="350982" y="218594"/>
                    <a:pt x="360218" y="221673"/>
                  </a:cubicBezTo>
                  <a:cubicBezTo>
                    <a:pt x="371656" y="255986"/>
                    <a:pt x="365547" y="245758"/>
                    <a:pt x="387927" y="277091"/>
                  </a:cubicBezTo>
                  <a:cubicBezTo>
                    <a:pt x="396874" y="289618"/>
                    <a:pt x="403948" y="304019"/>
                    <a:pt x="415636" y="314037"/>
                  </a:cubicBezTo>
                  <a:cubicBezTo>
                    <a:pt x="426090" y="322998"/>
                    <a:pt x="440775" y="325425"/>
                    <a:pt x="452582" y="332509"/>
                  </a:cubicBezTo>
                  <a:cubicBezTo>
                    <a:pt x="471620" y="343932"/>
                    <a:pt x="492301" y="353756"/>
                    <a:pt x="508000" y="369455"/>
                  </a:cubicBezTo>
                  <a:cubicBezTo>
                    <a:pt x="517236" y="378691"/>
                    <a:pt x="524368" y="390683"/>
                    <a:pt x="535709" y="397164"/>
                  </a:cubicBezTo>
                  <a:cubicBezTo>
                    <a:pt x="546731" y="403462"/>
                    <a:pt x="560449" y="402913"/>
                    <a:pt x="572655" y="406400"/>
                  </a:cubicBezTo>
                  <a:cubicBezTo>
                    <a:pt x="637144" y="424826"/>
                    <a:pt x="554665" y="409109"/>
                    <a:pt x="665018" y="424873"/>
                  </a:cubicBezTo>
                  <a:cubicBezTo>
                    <a:pt x="674254" y="427952"/>
                    <a:pt x="684216" y="429381"/>
                    <a:pt x="692727" y="434109"/>
                  </a:cubicBezTo>
                  <a:cubicBezTo>
                    <a:pt x="742439" y="461727"/>
                    <a:pt x="742197" y="465108"/>
                    <a:pt x="775855" y="498764"/>
                  </a:cubicBezTo>
                  <a:cubicBezTo>
                    <a:pt x="778934" y="508000"/>
                    <a:pt x="785091" y="516737"/>
                    <a:pt x="785091" y="526473"/>
                  </a:cubicBezTo>
                  <a:cubicBezTo>
                    <a:pt x="785091" y="554353"/>
                    <a:pt x="787392" y="584219"/>
                    <a:pt x="775855" y="609600"/>
                  </a:cubicBezTo>
                  <a:cubicBezTo>
                    <a:pt x="770157" y="622135"/>
                    <a:pt x="751565" y="622649"/>
                    <a:pt x="738909" y="628073"/>
                  </a:cubicBezTo>
                  <a:cubicBezTo>
                    <a:pt x="720363" y="636021"/>
                    <a:pt x="692997" y="641860"/>
                    <a:pt x="674255" y="646546"/>
                  </a:cubicBezTo>
                  <a:cubicBezTo>
                    <a:pt x="608953" y="690080"/>
                    <a:pt x="687573" y="633227"/>
                    <a:pt x="618836" y="701964"/>
                  </a:cubicBezTo>
                  <a:cubicBezTo>
                    <a:pt x="614653" y="706147"/>
                    <a:pt x="564670" y="742902"/>
                    <a:pt x="554182" y="748146"/>
                  </a:cubicBezTo>
                  <a:cubicBezTo>
                    <a:pt x="538667" y="755904"/>
                    <a:pt x="504317" y="762182"/>
                    <a:pt x="489527" y="766619"/>
                  </a:cubicBezTo>
                  <a:cubicBezTo>
                    <a:pt x="470876" y="772214"/>
                    <a:pt x="434109" y="785091"/>
                    <a:pt x="434109" y="785091"/>
                  </a:cubicBezTo>
                  <a:cubicBezTo>
                    <a:pt x="415636" y="782012"/>
                    <a:pt x="394867" y="785291"/>
                    <a:pt x="378691" y="775855"/>
                  </a:cubicBezTo>
                  <a:cubicBezTo>
                    <a:pt x="356125" y="762692"/>
                    <a:pt x="341746" y="738910"/>
                    <a:pt x="323273" y="720437"/>
                  </a:cubicBezTo>
                  <a:lnTo>
                    <a:pt x="295564" y="692728"/>
                  </a:lnTo>
                  <a:cubicBezTo>
                    <a:pt x="286328" y="683492"/>
                    <a:pt x="275100" y="675887"/>
                    <a:pt x="267855" y="665019"/>
                  </a:cubicBezTo>
                  <a:cubicBezTo>
                    <a:pt x="261697" y="655782"/>
                    <a:pt x="254890" y="646947"/>
                    <a:pt x="249382" y="637309"/>
                  </a:cubicBezTo>
                  <a:cubicBezTo>
                    <a:pt x="242551" y="625354"/>
                    <a:pt x="239362" y="611232"/>
                    <a:pt x="230909" y="600364"/>
                  </a:cubicBezTo>
                  <a:cubicBezTo>
                    <a:pt x="217543" y="583180"/>
                    <a:pt x="199063" y="570566"/>
                    <a:pt x="184727" y="554182"/>
                  </a:cubicBezTo>
                  <a:cubicBezTo>
                    <a:pt x="141624" y="504921"/>
                    <a:pt x="193966" y="544946"/>
                    <a:pt x="138545" y="508000"/>
                  </a:cubicBezTo>
                  <a:lnTo>
                    <a:pt x="83127" y="424873"/>
                  </a:lnTo>
                  <a:cubicBezTo>
                    <a:pt x="76970" y="415637"/>
                    <a:pt x="72504" y="405013"/>
                    <a:pt x="64655" y="397164"/>
                  </a:cubicBezTo>
                  <a:cubicBezTo>
                    <a:pt x="55418" y="387928"/>
                    <a:pt x="45307" y="379490"/>
                    <a:pt x="36945" y="369455"/>
                  </a:cubicBezTo>
                  <a:cubicBezTo>
                    <a:pt x="20629" y="349875"/>
                    <a:pt x="11290" y="327381"/>
                    <a:pt x="0" y="304800"/>
                  </a:cubicBezTo>
                  <a:cubicBezTo>
                    <a:pt x="3079" y="283249"/>
                    <a:pt x="4341" y="261359"/>
                    <a:pt x="9236" y="240146"/>
                  </a:cubicBezTo>
                  <a:cubicBezTo>
                    <a:pt x="13614" y="221173"/>
                    <a:pt x="23890" y="203822"/>
                    <a:pt x="27709" y="184728"/>
                  </a:cubicBezTo>
                  <a:cubicBezTo>
                    <a:pt x="30788" y="169334"/>
                    <a:pt x="27307" y="150938"/>
                    <a:pt x="36945" y="138546"/>
                  </a:cubicBezTo>
                  <a:cubicBezTo>
                    <a:pt x="59177" y="109961"/>
                    <a:pt x="89407" y="102586"/>
                    <a:pt x="120073" y="92364"/>
                  </a:cubicBezTo>
                  <a:cubicBezTo>
                    <a:pt x="199484" y="39423"/>
                    <a:pt x="99011" y="102895"/>
                    <a:pt x="175491" y="64655"/>
                  </a:cubicBezTo>
                  <a:cubicBezTo>
                    <a:pt x="185420" y="59691"/>
                    <a:pt x="193681" y="51893"/>
                    <a:pt x="203200" y="46182"/>
                  </a:cubicBezTo>
                  <a:cubicBezTo>
                    <a:pt x="209103" y="42640"/>
                    <a:pt x="210897" y="7697"/>
                    <a:pt x="212436" y="0"/>
                  </a:cubicBezTo>
                  <a:close/>
                </a:path>
              </a:pathLst>
            </a:cu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47" name="TextBox 1035"/>
            <p:cNvSpPr txBox="1">
              <a:spLocks noChangeArrowheads="1"/>
            </p:cNvSpPr>
            <p:nvPr/>
          </p:nvSpPr>
          <p:spPr bwMode="auto">
            <a:xfrm>
              <a:off x="7620000" y="5329535"/>
              <a:ext cx="74892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sz="2400" b="1" dirty="0">
                  <a:solidFill>
                    <a:schemeClr val="bg1"/>
                  </a:solidFill>
                  <a:latin typeface="Calibri" pitchFamily="34" charset="0"/>
                </a:rPr>
                <a:t>RISC</a:t>
              </a:r>
            </a:p>
          </p:txBody>
        </p:sp>
        <p:sp>
          <p:nvSpPr>
            <p:cNvPr id="1037" name="Freeform 1036"/>
            <p:cNvSpPr/>
            <p:nvPr/>
          </p:nvSpPr>
          <p:spPr>
            <a:xfrm>
              <a:off x="6978032" y="5145088"/>
              <a:ext cx="1784642" cy="258762"/>
            </a:xfrm>
            <a:custGeom>
              <a:avLst/>
              <a:gdLst>
                <a:gd name="connsiteX0" fmla="*/ 0 w 1785745"/>
                <a:gd name="connsiteY0" fmla="*/ 258886 h 258886"/>
                <a:gd name="connsiteX1" fmla="*/ 203200 w 1785745"/>
                <a:gd name="connsiteY1" fmla="*/ 55686 h 258886"/>
                <a:gd name="connsiteX2" fmla="*/ 387927 w 1785745"/>
                <a:gd name="connsiteY2" fmla="*/ 249649 h 258886"/>
                <a:gd name="connsiteX3" fmla="*/ 563418 w 1785745"/>
                <a:gd name="connsiteY3" fmla="*/ 27977 h 258886"/>
                <a:gd name="connsiteX4" fmla="*/ 766618 w 1785745"/>
                <a:gd name="connsiteY4" fmla="*/ 249649 h 258886"/>
                <a:gd name="connsiteX5" fmla="*/ 932873 w 1785745"/>
                <a:gd name="connsiteY5" fmla="*/ 27977 h 258886"/>
                <a:gd name="connsiteX6" fmla="*/ 1099127 w 1785745"/>
                <a:gd name="connsiteY6" fmla="*/ 194231 h 258886"/>
                <a:gd name="connsiteX7" fmla="*/ 1246909 w 1785745"/>
                <a:gd name="connsiteY7" fmla="*/ 27977 h 258886"/>
                <a:gd name="connsiteX8" fmla="*/ 1385455 w 1785745"/>
                <a:gd name="connsiteY8" fmla="*/ 212704 h 258886"/>
                <a:gd name="connsiteX9" fmla="*/ 1542473 w 1785745"/>
                <a:gd name="connsiteY9" fmla="*/ 268 h 258886"/>
                <a:gd name="connsiteX10" fmla="*/ 1644073 w 1785745"/>
                <a:gd name="connsiteY10" fmla="*/ 166522 h 258886"/>
                <a:gd name="connsiteX11" fmla="*/ 1782618 w 1785745"/>
                <a:gd name="connsiteY11" fmla="*/ 83395 h 258886"/>
                <a:gd name="connsiteX12" fmla="*/ 1727200 w 1785745"/>
                <a:gd name="connsiteY12" fmla="*/ 101868 h 25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5745" h="258886">
                  <a:moveTo>
                    <a:pt x="0" y="258886"/>
                  </a:moveTo>
                  <a:cubicBezTo>
                    <a:pt x="69273" y="158055"/>
                    <a:pt x="138546" y="57225"/>
                    <a:pt x="203200" y="55686"/>
                  </a:cubicBezTo>
                  <a:cubicBezTo>
                    <a:pt x="267854" y="54147"/>
                    <a:pt x="327891" y="254267"/>
                    <a:pt x="387927" y="249649"/>
                  </a:cubicBezTo>
                  <a:cubicBezTo>
                    <a:pt x="447963" y="245031"/>
                    <a:pt x="500303" y="27977"/>
                    <a:pt x="563418" y="27977"/>
                  </a:cubicBezTo>
                  <a:cubicBezTo>
                    <a:pt x="626533" y="27977"/>
                    <a:pt x="705042" y="249649"/>
                    <a:pt x="766618" y="249649"/>
                  </a:cubicBezTo>
                  <a:cubicBezTo>
                    <a:pt x="828194" y="249649"/>
                    <a:pt x="877455" y="37213"/>
                    <a:pt x="932873" y="27977"/>
                  </a:cubicBezTo>
                  <a:cubicBezTo>
                    <a:pt x="988291" y="18741"/>
                    <a:pt x="1046788" y="194231"/>
                    <a:pt x="1099127" y="194231"/>
                  </a:cubicBezTo>
                  <a:cubicBezTo>
                    <a:pt x="1151466" y="194231"/>
                    <a:pt x="1199188" y="24898"/>
                    <a:pt x="1246909" y="27977"/>
                  </a:cubicBezTo>
                  <a:cubicBezTo>
                    <a:pt x="1294630" y="31056"/>
                    <a:pt x="1336194" y="217322"/>
                    <a:pt x="1385455" y="212704"/>
                  </a:cubicBezTo>
                  <a:cubicBezTo>
                    <a:pt x="1434716" y="208086"/>
                    <a:pt x="1499370" y="7965"/>
                    <a:pt x="1542473" y="268"/>
                  </a:cubicBezTo>
                  <a:cubicBezTo>
                    <a:pt x="1585576" y="-7429"/>
                    <a:pt x="1604049" y="152668"/>
                    <a:pt x="1644073" y="166522"/>
                  </a:cubicBezTo>
                  <a:cubicBezTo>
                    <a:pt x="1684097" y="180376"/>
                    <a:pt x="1768764" y="94171"/>
                    <a:pt x="1782618" y="83395"/>
                  </a:cubicBezTo>
                  <a:cubicBezTo>
                    <a:pt x="1796472" y="72619"/>
                    <a:pt x="1761836" y="87243"/>
                    <a:pt x="1727200" y="101868"/>
                  </a:cubicBezTo>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5155" name="Group 1041"/>
            <p:cNvGrpSpPr>
              <a:grpSpLocks/>
            </p:cNvGrpSpPr>
            <p:nvPr/>
          </p:nvGrpSpPr>
          <p:grpSpPr bwMode="auto">
            <a:xfrm>
              <a:off x="6633489" y="5119255"/>
              <a:ext cx="793807" cy="369332"/>
              <a:chOff x="7909270" y="4210186"/>
              <a:chExt cx="793807" cy="369332"/>
            </a:xfrm>
          </p:grpSpPr>
          <p:sp>
            <p:nvSpPr>
              <p:cNvPr id="87" name="Rectangle 86"/>
              <p:cNvSpPr/>
              <p:nvPr/>
            </p:nvSpPr>
            <p:spPr>
              <a:xfrm>
                <a:off x="7909270" y="4313806"/>
                <a:ext cx="787529" cy="161925"/>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bg1"/>
                  </a:solidFill>
                  <a:latin typeface="Calibri" panose="020F0502020204030204" pitchFamily="34" charset="0"/>
                </a:endParaRPr>
              </a:p>
            </p:txBody>
          </p:sp>
          <p:sp>
            <p:nvSpPr>
              <p:cNvPr id="5154" name="TextBox 87"/>
              <p:cNvSpPr txBox="1">
                <a:spLocks noChangeArrowheads="1"/>
              </p:cNvSpPr>
              <p:nvPr/>
            </p:nvSpPr>
            <p:spPr bwMode="auto">
              <a:xfrm>
                <a:off x="7909270" y="4210186"/>
                <a:ext cx="7938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b="1" dirty="0">
                    <a:solidFill>
                      <a:schemeClr val="bg1"/>
                    </a:solidFill>
                    <a:latin typeface="Calibri" pitchFamily="34" charset="0"/>
                  </a:rPr>
                  <a:t>mRNA</a:t>
                </a:r>
              </a:p>
            </p:txBody>
          </p:sp>
        </p:grpSp>
        <p:grpSp>
          <p:nvGrpSpPr>
            <p:cNvPr id="5156" name="Group 91"/>
            <p:cNvGrpSpPr>
              <a:grpSpLocks/>
            </p:cNvGrpSpPr>
            <p:nvPr/>
          </p:nvGrpSpPr>
          <p:grpSpPr bwMode="auto">
            <a:xfrm>
              <a:off x="8404566" y="4996934"/>
              <a:ext cx="558166" cy="369332"/>
              <a:chOff x="7337766" y="3930134"/>
              <a:chExt cx="558166" cy="369332"/>
            </a:xfrm>
          </p:grpSpPr>
          <p:sp>
            <p:nvSpPr>
              <p:cNvPr id="93" name="Rectangle 92"/>
              <p:cNvSpPr/>
              <p:nvPr/>
            </p:nvSpPr>
            <p:spPr>
              <a:xfrm>
                <a:off x="7467237" y="4038600"/>
                <a:ext cx="30485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bg1"/>
                  </a:solidFill>
                  <a:latin typeface="Calibri" panose="020F0502020204030204" pitchFamily="34" charset="0"/>
                </a:endParaRPr>
              </a:p>
            </p:txBody>
          </p:sp>
          <p:sp>
            <p:nvSpPr>
              <p:cNvPr id="5152" name="TextBox 93"/>
              <p:cNvSpPr txBox="1">
                <a:spLocks noChangeArrowheads="1"/>
              </p:cNvSpPr>
              <p:nvPr/>
            </p:nvSpPr>
            <p:spPr bwMode="auto">
              <a:xfrm>
                <a:off x="7337766" y="3930134"/>
                <a:ext cx="55816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Book Antiqua" pitchFamily="18" charset="0"/>
                    <a:cs typeface="Arial" pitchFamily="34" charset="0"/>
                  </a:defRPr>
                </a:lvl1pPr>
                <a:lvl2pPr marL="742950" indent="-285750" eaLnBrk="0" hangingPunct="0">
                  <a:defRPr>
                    <a:solidFill>
                      <a:schemeClr val="tx1"/>
                    </a:solidFill>
                    <a:latin typeface="Book Antiqua" pitchFamily="18" charset="0"/>
                    <a:cs typeface="Arial" pitchFamily="34" charset="0"/>
                  </a:defRPr>
                </a:lvl2pPr>
                <a:lvl3pPr marL="1143000" indent="-228600" eaLnBrk="0" hangingPunct="0">
                  <a:defRPr>
                    <a:solidFill>
                      <a:schemeClr val="tx1"/>
                    </a:solidFill>
                    <a:latin typeface="Book Antiqua" pitchFamily="18" charset="0"/>
                    <a:cs typeface="Arial" pitchFamily="34" charset="0"/>
                  </a:defRPr>
                </a:lvl3pPr>
                <a:lvl4pPr marL="1600200" indent="-228600" eaLnBrk="0" hangingPunct="0">
                  <a:defRPr>
                    <a:solidFill>
                      <a:schemeClr val="tx1"/>
                    </a:solidFill>
                    <a:latin typeface="Book Antiqua" pitchFamily="18" charset="0"/>
                    <a:cs typeface="Arial" pitchFamily="34" charset="0"/>
                  </a:defRPr>
                </a:lvl4pPr>
                <a:lvl5pPr marL="2057400" indent="-228600" eaLnBrk="0" hangingPunct="0">
                  <a:defRPr>
                    <a:solidFill>
                      <a:schemeClr val="tx1"/>
                    </a:solidFill>
                    <a:latin typeface="Book Antiqua" pitchFamily="18" charset="0"/>
                    <a:cs typeface="Arial" pitchFamily="34" charset="0"/>
                  </a:defRPr>
                </a:lvl5pPr>
                <a:lvl6pPr marL="2514600" indent="-228600" eaLnBrk="0" fontAlgn="base" hangingPunct="0">
                  <a:spcBef>
                    <a:spcPct val="0"/>
                  </a:spcBef>
                  <a:spcAft>
                    <a:spcPct val="0"/>
                  </a:spcAft>
                  <a:defRPr>
                    <a:solidFill>
                      <a:schemeClr val="tx1"/>
                    </a:solidFill>
                    <a:latin typeface="Book Antiqua" pitchFamily="18" charset="0"/>
                    <a:cs typeface="Arial" pitchFamily="34" charset="0"/>
                  </a:defRPr>
                </a:lvl6pPr>
                <a:lvl7pPr marL="2971800" indent="-228600" eaLnBrk="0" fontAlgn="base" hangingPunct="0">
                  <a:spcBef>
                    <a:spcPct val="0"/>
                  </a:spcBef>
                  <a:spcAft>
                    <a:spcPct val="0"/>
                  </a:spcAft>
                  <a:defRPr>
                    <a:solidFill>
                      <a:schemeClr val="tx1"/>
                    </a:solidFill>
                    <a:latin typeface="Book Antiqua" pitchFamily="18" charset="0"/>
                    <a:cs typeface="Arial" pitchFamily="34" charset="0"/>
                  </a:defRPr>
                </a:lvl7pPr>
                <a:lvl8pPr marL="3429000" indent="-228600" eaLnBrk="0" fontAlgn="base" hangingPunct="0">
                  <a:spcBef>
                    <a:spcPct val="0"/>
                  </a:spcBef>
                  <a:spcAft>
                    <a:spcPct val="0"/>
                  </a:spcAft>
                  <a:defRPr>
                    <a:solidFill>
                      <a:schemeClr val="tx1"/>
                    </a:solidFill>
                    <a:latin typeface="Book Antiqua" pitchFamily="18" charset="0"/>
                    <a:cs typeface="Arial" pitchFamily="34" charset="0"/>
                  </a:defRPr>
                </a:lvl8pPr>
                <a:lvl9pPr marL="3886200" indent="-228600" eaLnBrk="0" fontAlgn="base" hangingPunct="0">
                  <a:spcBef>
                    <a:spcPct val="0"/>
                  </a:spcBef>
                  <a:spcAft>
                    <a:spcPct val="0"/>
                  </a:spcAft>
                  <a:defRPr>
                    <a:solidFill>
                      <a:schemeClr val="tx1"/>
                    </a:solidFill>
                    <a:latin typeface="Book Antiqua" pitchFamily="18" charset="0"/>
                    <a:cs typeface="Arial" pitchFamily="34" charset="0"/>
                  </a:defRPr>
                </a:lvl9pPr>
              </a:lstStyle>
              <a:p>
                <a:pPr eaLnBrk="1" hangingPunct="1"/>
                <a:r>
                  <a:rPr lang="en-US" altLang="en-US" b="1" dirty="0">
                    <a:solidFill>
                      <a:schemeClr val="bg1"/>
                    </a:solidFill>
                    <a:latin typeface="Calibri" pitchFamily="34" charset="0"/>
                  </a:rPr>
                  <a:t>miR</a:t>
                </a:r>
              </a:p>
            </p:txBody>
          </p:sp>
        </p:grpSp>
      </p:grpSp>
      <p:pic>
        <p:nvPicPr>
          <p:cNvPr id="1044" name="Picture 1043"/>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656138" y="1498600"/>
            <a:ext cx="3960812" cy="2109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470025"/>
          </a:xfrm>
          <a:solidFill>
            <a:schemeClr val="tx2">
              <a:lumMod val="20000"/>
              <a:lumOff val="80000"/>
            </a:schemeClr>
          </a:solidFill>
        </p:spPr>
        <p:txBody>
          <a:bodyPr>
            <a:normAutofit/>
          </a:bodyPr>
          <a:lstStyle/>
          <a:p>
            <a:r>
              <a:rPr lang="en-US" b="1" dirty="0" smtClean="0">
                <a:solidFill>
                  <a:srgbClr val="FFC000"/>
                </a:solidFill>
                <a:latin typeface="Georgia" panose="02040502050405020303" pitchFamily="18" charset="0"/>
              </a:rPr>
              <a:t>Genetic Addiction Risk Score (GARS) ™</a:t>
            </a:r>
            <a:endParaRPr lang="en-US" b="1" dirty="0">
              <a:solidFill>
                <a:srgbClr val="FFC000"/>
              </a:solidFill>
              <a:latin typeface="Georgia" panose="02040502050405020303" pitchFamily="18" charset="0"/>
            </a:endParaRPr>
          </a:p>
        </p:txBody>
      </p:sp>
      <p:sp>
        <p:nvSpPr>
          <p:cNvPr id="3" name="Subtitle 2"/>
          <p:cNvSpPr>
            <a:spLocks noGrp="1"/>
          </p:cNvSpPr>
          <p:nvPr>
            <p:ph type="subTitle" idx="1"/>
          </p:nvPr>
        </p:nvSpPr>
        <p:spPr>
          <a:xfrm>
            <a:off x="457200" y="3886200"/>
            <a:ext cx="8229600" cy="1752600"/>
          </a:xfrm>
        </p:spPr>
        <p:txBody>
          <a:bodyPr>
            <a:normAutofit fontScale="92500"/>
          </a:bodyPr>
          <a:lstStyle/>
          <a:p>
            <a:endParaRPr lang="en-US" sz="2000" dirty="0" smtClean="0"/>
          </a:p>
          <a:p>
            <a:r>
              <a:rPr lang="en-US" sz="2600" b="1" dirty="0" smtClean="0">
                <a:solidFill>
                  <a:schemeClr val="accent1">
                    <a:lumMod val="20000"/>
                    <a:lumOff val="80000"/>
                  </a:schemeClr>
                </a:solidFill>
                <a:latin typeface="Georgia" panose="02040502050405020303" pitchFamily="18" charset="0"/>
              </a:rPr>
              <a:t>Evaluated eleven genes and 22 Risk Alleles from</a:t>
            </a:r>
          </a:p>
          <a:p>
            <a:r>
              <a:rPr lang="en-US" sz="2600" b="1" dirty="0" smtClean="0">
                <a:solidFill>
                  <a:schemeClr val="accent1">
                    <a:lumMod val="20000"/>
                    <a:lumOff val="80000"/>
                  </a:schemeClr>
                </a:solidFill>
                <a:latin typeface="Georgia" panose="02040502050405020303" pitchFamily="18" charset="0"/>
              </a:rPr>
              <a:t>Nine  Addiction Treatment Centers in </a:t>
            </a:r>
          </a:p>
          <a:p>
            <a:r>
              <a:rPr lang="en-US" sz="2600" b="1" dirty="0" smtClean="0">
                <a:solidFill>
                  <a:schemeClr val="accent1">
                    <a:lumMod val="20000"/>
                    <a:lumOff val="80000"/>
                  </a:schemeClr>
                </a:solidFill>
                <a:latin typeface="Georgia" panose="02040502050405020303" pitchFamily="18" charset="0"/>
              </a:rPr>
              <a:t>The United States (N= 393) </a:t>
            </a:r>
            <a:endParaRPr lang="en-US" sz="2600" b="1" dirty="0">
              <a:solidFill>
                <a:schemeClr val="accent1">
                  <a:lumMod val="20000"/>
                  <a:lumOff val="80000"/>
                </a:schemeClr>
              </a:solidFill>
              <a:latin typeface="Georgia" panose="02040502050405020303" pitchFamily="18" charset="0"/>
            </a:endParaRPr>
          </a:p>
        </p:txBody>
      </p:sp>
    </p:spTree>
    <p:extLst>
      <p:ext uri="{BB962C8B-B14F-4D97-AF65-F5344CB8AC3E}">
        <p14:creationId xmlns="" xmlns:p14="http://schemas.microsoft.com/office/powerpoint/2010/main" val="1212799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0" y="533400"/>
            <a:ext cx="9144000" cy="1219200"/>
          </a:xfrm>
          <a:solidFill>
            <a:srgbClr val="FFC000"/>
          </a:solidFill>
        </p:spPr>
        <p:txBody>
          <a:bodyPr bIns="45720">
            <a:normAutofit fontScale="90000"/>
          </a:bodyPr>
          <a:lstStyle/>
          <a:p>
            <a:pPr algn="ctr" eaLnBrk="1" hangingPunct="1"/>
            <a:r>
              <a:rPr lang="en-US" sz="3200" dirty="0" smtClean="0">
                <a:solidFill>
                  <a:srgbClr val="00B050"/>
                </a:solidFill>
                <a:latin typeface="Arial Black" pitchFamily="34" charset="0"/>
              </a:rPr>
              <a:t/>
            </a:r>
            <a:br>
              <a:rPr lang="en-US" sz="3200" dirty="0" smtClean="0">
                <a:solidFill>
                  <a:srgbClr val="00B050"/>
                </a:solidFill>
                <a:latin typeface="Arial Black" pitchFamily="34" charset="0"/>
              </a:rPr>
            </a:br>
            <a:r>
              <a:rPr lang="en-US" sz="3200" dirty="0" smtClean="0">
                <a:solidFill>
                  <a:srgbClr val="00B050"/>
                </a:solidFill>
                <a:latin typeface="Arial Black" pitchFamily="34" charset="0"/>
              </a:rPr>
              <a:t/>
            </a:r>
            <a:br>
              <a:rPr lang="en-US" sz="3200" dirty="0" smtClean="0">
                <a:solidFill>
                  <a:srgbClr val="00B050"/>
                </a:solidFill>
                <a:latin typeface="Arial Black" pitchFamily="34" charset="0"/>
              </a:rPr>
            </a:br>
            <a:r>
              <a:rPr lang="en-US" sz="3200" dirty="0" smtClean="0">
                <a:solidFill>
                  <a:srgbClr val="00B050"/>
                </a:solidFill>
                <a:latin typeface="Arial Black" pitchFamily="34" charset="0"/>
              </a:rPr>
              <a:t/>
            </a:r>
            <a:br>
              <a:rPr lang="en-US" sz="3200" dirty="0" smtClean="0">
                <a:solidFill>
                  <a:srgbClr val="00B050"/>
                </a:solidFill>
                <a:latin typeface="Arial Black" pitchFamily="34" charset="0"/>
              </a:rPr>
            </a:br>
            <a:r>
              <a:rPr lang="en-US" sz="3200" dirty="0" smtClean="0">
                <a:solidFill>
                  <a:srgbClr val="00B050"/>
                </a:solidFill>
                <a:latin typeface="Arial Black" pitchFamily="34" charset="0"/>
              </a:rPr>
              <a:t>DNA</a:t>
            </a:r>
            <a:r>
              <a:rPr lang="en-US" sz="3200" b="1" dirty="0" smtClean="0">
                <a:solidFill>
                  <a:srgbClr val="00B050"/>
                </a:solidFill>
                <a:latin typeface="Arial Black" pitchFamily="34" charset="0"/>
              </a:rPr>
              <a:t> COLLECTION PROCESS</a:t>
            </a:r>
            <a:r>
              <a:rPr lang="en-US" sz="3200" b="1" dirty="0" smtClean="0">
                <a:solidFill>
                  <a:srgbClr val="00B050"/>
                </a:solidFill>
              </a:rPr>
              <a:t>.</a:t>
            </a:r>
            <a:r>
              <a:rPr lang="en-US" sz="3200" dirty="0" smtClean="0">
                <a:solidFill>
                  <a:srgbClr val="00B050"/>
                </a:solidFill>
              </a:rPr>
              <a:t> </a:t>
            </a:r>
            <a:br>
              <a:rPr lang="en-US" sz="3200" dirty="0" smtClean="0">
                <a:solidFill>
                  <a:srgbClr val="00B050"/>
                </a:solidFill>
              </a:rPr>
            </a:br>
            <a:endParaRPr lang="en-US" sz="3200" dirty="0" smtClean="0">
              <a:solidFill>
                <a:srgbClr val="00B050"/>
              </a:solidFill>
            </a:endParaRPr>
          </a:p>
        </p:txBody>
      </p:sp>
      <p:pic>
        <p:nvPicPr>
          <p:cNvPr id="60420" name="Content Placeholder 4" descr="dopamine-1_(3)[1].jpg"/>
          <p:cNvPicPr>
            <a:picLocks noGrp="1" noChangeAspect="1"/>
          </p:cNvPicPr>
          <p:nvPr>
            <p:ph idx="1"/>
          </p:nvPr>
        </p:nvPicPr>
        <p:blipFill>
          <a:blip r:embed="rId3" cstate="print"/>
          <a:stretch>
            <a:fillRect/>
          </a:stretch>
        </p:blipFill>
        <p:spPr>
          <a:xfrm>
            <a:off x="3733800" y="2209800"/>
            <a:ext cx="4838700" cy="3238500"/>
          </a:xfrm>
        </p:spPr>
      </p:pic>
      <p:sp>
        <p:nvSpPr>
          <p:cNvPr id="150530" name="Text Placeholder 2"/>
          <p:cNvSpPr>
            <a:spLocks noGrp="1"/>
          </p:cNvSpPr>
          <p:nvPr>
            <p:ph type="body" sz="half" idx="2"/>
          </p:nvPr>
        </p:nvSpPr>
        <p:spPr>
          <a:xfrm>
            <a:off x="685800" y="1752600"/>
            <a:ext cx="2514600" cy="4495800"/>
          </a:xfrm>
        </p:spPr>
        <p:txBody>
          <a:bodyPr>
            <a:normAutofit/>
          </a:bodyPr>
          <a:lstStyle/>
          <a:p>
            <a:pPr marL="53975" eaLnBrk="1" fontAlgn="auto" hangingPunct="1">
              <a:lnSpc>
                <a:spcPct val="90000"/>
              </a:lnSpc>
              <a:spcBef>
                <a:spcPts val="580"/>
              </a:spcBef>
              <a:spcAft>
                <a:spcPts val="0"/>
              </a:spcAft>
              <a:buFont typeface="Wingdings 2"/>
              <a:buNone/>
              <a:defRPr/>
            </a:pPr>
            <a:endParaRPr lang="en-US" sz="1700" dirty="0" smtClean="0"/>
          </a:p>
          <a:p>
            <a:pPr marL="53975" eaLnBrk="1" fontAlgn="auto" hangingPunct="1">
              <a:lnSpc>
                <a:spcPct val="90000"/>
              </a:lnSpc>
              <a:spcBef>
                <a:spcPts val="580"/>
              </a:spcBef>
              <a:spcAft>
                <a:spcPct val="30000"/>
              </a:spcAft>
              <a:buFont typeface="Wingdings 2"/>
              <a:buNone/>
              <a:defRPr/>
            </a:pPr>
            <a:r>
              <a:rPr lang="en-US" sz="2200" b="1" dirty="0" smtClean="0">
                <a:solidFill>
                  <a:schemeClr val="bg1"/>
                </a:solidFill>
              </a:rPr>
              <a:t>Collection Process</a:t>
            </a:r>
          </a:p>
          <a:p>
            <a:pPr marL="53975" eaLnBrk="1" fontAlgn="auto" hangingPunct="1">
              <a:lnSpc>
                <a:spcPct val="90000"/>
              </a:lnSpc>
              <a:spcBef>
                <a:spcPts val="580"/>
              </a:spcBef>
              <a:spcAft>
                <a:spcPts val="0"/>
              </a:spcAft>
              <a:buFont typeface="Wingdings" pitchFamily="2" charset="2"/>
              <a:buChar char="Ø"/>
              <a:defRPr/>
            </a:pPr>
            <a:r>
              <a:rPr lang="en-US" sz="2000" b="1" dirty="0" smtClean="0">
                <a:solidFill>
                  <a:schemeClr val="bg1"/>
                </a:solidFill>
              </a:rPr>
              <a:t>Patient spit into tube	</a:t>
            </a:r>
          </a:p>
          <a:p>
            <a:pPr marL="53975" eaLnBrk="1" fontAlgn="auto" hangingPunct="1">
              <a:lnSpc>
                <a:spcPct val="90000"/>
              </a:lnSpc>
              <a:spcBef>
                <a:spcPts val="580"/>
              </a:spcBef>
              <a:spcAft>
                <a:spcPts val="0"/>
              </a:spcAft>
              <a:buFont typeface="Wingdings" pitchFamily="2" charset="2"/>
              <a:buChar char="Ø"/>
              <a:defRPr/>
            </a:pPr>
            <a:r>
              <a:rPr lang="en-US" sz="2000" b="1" dirty="0" smtClean="0">
                <a:solidFill>
                  <a:schemeClr val="bg1"/>
                </a:solidFill>
              </a:rPr>
              <a:t>Tube Sent for Genotyping</a:t>
            </a:r>
          </a:p>
          <a:p>
            <a:pPr marL="53975" eaLnBrk="1" fontAlgn="auto" hangingPunct="1">
              <a:lnSpc>
                <a:spcPct val="90000"/>
              </a:lnSpc>
              <a:spcBef>
                <a:spcPts val="580"/>
              </a:spcBef>
              <a:spcAft>
                <a:spcPts val="0"/>
              </a:spcAft>
              <a:buFont typeface="Wingdings" pitchFamily="2" charset="2"/>
              <a:buChar char="Ø"/>
              <a:defRPr/>
            </a:pPr>
            <a:r>
              <a:rPr lang="en-US" sz="2000" b="1" dirty="0" smtClean="0">
                <a:solidFill>
                  <a:schemeClr val="bg1"/>
                </a:solidFill>
              </a:rPr>
              <a:t>Laboratory Tests for poly-genes </a:t>
            </a:r>
          </a:p>
          <a:p>
            <a:pPr marL="53975" eaLnBrk="1" fontAlgn="auto" hangingPunct="1">
              <a:lnSpc>
                <a:spcPct val="90000"/>
              </a:lnSpc>
              <a:spcBef>
                <a:spcPts val="580"/>
              </a:spcBef>
              <a:spcAft>
                <a:spcPts val="0"/>
              </a:spcAft>
              <a:buFont typeface="Wingdings" pitchFamily="2" charset="2"/>
              <a:buChar char="Ø"/>
              <a:defRPr/>
            </a:pPr>
            <a:r>
              <a:rPr lang="en-US" sz="2000" b="1" dirty="0" smtClean="0">
                <a:solidFill>
                  <a:schemeClr val="bg1"/>
                </a:solidFill>
              </a:rPr>
              <a:t>Risk assessment sent to clinician/patient</a:t>
            </a:r>
          </a:p>
        </p:txBody>
      </p:sp>
    </p:spTree>
  </p:cSld>
  <p:clrMapOvr>
    <a:masterClrMapping/>
  </p:clrMapOvr>
  <p:transition>
    <p:wipe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533400"/>
          </a:xfrm>
        </p:spPr>
        <p:txBody>
          <a:bodyPr>
            <a:noAutofit/>
          </a:bodyPr>
          <a:lstStyle/>
          <a:p>
            <a:pPr algn="ctr" eaLnBrk="1" fontAlgn="auto" hangingPunct="1">
              <a:spcAft>
                <a:spcPts val="0"/>
              </a:spcAft>
              <a:defRPr/>
            </a:pPr>
            <a:r>
              <a:rPr lang="en-US" sz="3200" b="1" dirty="0" smtClean="0">
                <a:solidFill>
                  <a:schemeClr val="accent4">
                    <a:lumMod val="20000"/>
                    <a:lumOff val="80000"/>
                  </a:schemeClr>
                </a:solidFill>
                <a:latin typeface="Arial" pitchFamily="34" charset="0"/>
                <a:ea typeface="Times New Roman" pitchFamily="18" charset="0"/>
                <a:cs typeface="Arial" pitchFamily="34" charset="0"/>
              </a:rPr>
              <a:t>Genetic Addiction Risk Score (GARS).</a:t>
            </a:r>
            <a:endParaRPr lang="en-US" sz="3200" dirty="0">
              <a:solidFill>
                <a:schemeClr val="accent4">
                  <a:lumMod val="20000"/>
                  <a:lumOff val="80000"/>
                </a:schemeClr>
              </a:solidFill>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784586144"/>
              </p:ext>
            </p:extLst>
          </p:nvPr>
        </p:nvGraphicFramePr>
        <p:xfrm>
          <a:off x="91440" y="609600"/>
          <a:ext cx="8961120" cy="6091654"/>
        </p:xfrm>
        <a:graphic>
          <a:graphicData uri="http://schemas.openxmlformats.org/drawingml/2006/table">
            <a:tbl>
              <a:tblPr firstRow="1" bandRow="1">
                <a:tableStyleId>{2A488322-F2BA-4B5B-9748-0D474271808F}</a:tableStyleId>
              </a:tblPr>
              <a:tblGrid>
                <a:gridCol w="2489200"/>
                <a:gridCol w="1244600"/>
                <a:gridCol w="5227320"/>
              </a:tblGrid>
              <a:tr h="370104">
                <a:tc>
                  <a:txBody>
                    <a:bodyPr/>
                    <a:lstStyle/>
                    <a:p>
                      <a:pPr algn="ctr"/>
                      <a:r>
                        <a:rPr lang="en-US" sz="2800" dirty="0" smtClean="0"/>
                        <a:t>Gene</a:t>
                      </a:r>
                      <a:endParaRPr lang="en-US" sz="2800" b="0" i="0" dirty="0"/>
                    </a:p>
                  </a:txBody>
                  <a:tcPr/>
                </a:tc>
                <a:tc>
                  <a:txBody>
                    <a:bodyPr/>
                    <a:lstStyle/>
                    <a:p>
                      <a:pPr algn="ctr"/>
                      <a:r>
                        <a:rPr lang="en-US" sz="2800" dirty="0" smtClean="0"/>
                        <a:t>Allele</a:t>
                      </a:r>
                      <a:endParaRPr lang="en-US" sz="2800" dirty="0"/>
                    </a:p>
                  </a:txBody>
                  <a:tcPr/>
                </a:tc>
                <a:tc>
                  <a:txBody>
                    <a:bodyPr/>
                    <a:lstStyle/>
                    <a:p>
                      <a:pPr algn="ctr"/>
                      <a:r>
                        <a:rPr lang="en-US" sz="2800" dirty="0" smtClean="0"/>
                        <a:t>Prime Function</a:t>
                      </a:r>
                      <a:endParaRPr lang="en-US" sz="2800" dirty="0"/>
                    </a:p>
                  </a:txBody>
                  <a:tcPr/>
                </a:tc>
              </a:tr>
              <a:tr h="308420">
                <a:tc>
                  <a:txBody>
                    <a:bodyPr/>
                    <a:lstStyle/>
                    <a:p>
                      <a:r>
                        <a:rPr lang="en-US" sz="1400" dirty="0" smtClean="0"/>
                        <a:t>Dopamine D1 Receptor</a:t>
                      </a:r>
                      <a:endParaRPr lang="en-US" sz="1400" b="0" i="0" dirty="0">
                        <a:latin typeface="Arial" pitchFamily="34" charset="0"/>
                        <a:cs typeface="Arial" pitchFamily="34" charset="0"/>
                      </a:endParaRPr>
                    </a:p>
                  </a:txBody>
                  <a:tcPr/>
                </a:tc>
                <a:tc>
                  <a:txBody>
                    <a:bodyPr/>
                    <a:lstStyle/>
                    <a:p>
                      <a:r>
                        <a:rPr lang="en-US" sz="1400" dirty="0" smtClean="0"/>
                        <a:t>48G</a:t>
                      </a:r>
                      <a:endParaRPr lang="en-US" sz="1400" b="1" i="1" dirty="0">
                        <a:latin typeface="Arial" pitchFamily="34" charset="0"/>
                        <a:cs typeface="Arial" pitchFamily="34" charset="0"/>
                      </a:endParaRPr>
                    </a:p>
                  </a:txBody>
                  <a:tcPr/>
                </a:tc>
                <a:tc>
                  <a:txBody>
                    <a:bodyPr/>
                    <a:lstStyle/>
                    <a:p>
                      <a:r>
                        <a:rPr lang="en-US" sz="1400" dirty="0" smtClean="0"/>
                        <a:t>Regulation of Dopamine Release in Accumbens</a:t>
                      </a:r>
                      <a:endParaRPr lang="en-US" sz="1400" b="0" i="0" dirty="0">
                        <a:latin typeface="Arial" pitchFamily="34" charset="0"/>
                        <a:cs typeface="Arial" pitchFamily="34" charset="0"/>
                      </a:endParaRPr>
                    </a:p>
                  </a:txBody>
                  <a:tcPr/>
                </a:tc>
              </a:tr>
              <a:tr h="524314">
                <a:tc>
                  <a:txBody>
                    <a:bodyPr/>
                    <a:lstStyle/>
                    <a:p>
                      <a:r>
                        <a:rPr lang="en-US" sz="1400" dirty="0" smtClean="0"/>
                        <a:t>Dopamine D2 Receptor (ANKKI/DRD2 )</a:t>
                      </a:r>
                      <a:endParaRPr lang="en-US" sz="1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Taq I A1</a:t>
                      </a:r>
                    </a:p>
                    <a:p>
                      <a:endParaRPr lang="en-US" sz="1400" dirty="0">
                        <a:latin typeface="Arial" pitchFamily="34" charset="0"/>
                        <a:cs typeface="Arial" pitchFamily="34" charset="0"/>
                      </a:endParaRPr>
                    </a:p>
                  </a:txBody>
                  <a:tcPr/>
                </a:tc>
                <a:tc>
                  <a:txBody>
                    <a:bodyPr/>
                    <a:lstStyle/>
                    <a:p>
                      <a:r>
                        <a:rPr lang="en-US" sz="1400" dirty="0" smtClean="0"/>
                        <a:t>Controls Synthesis of Dopamine D2 Receptors</a:t>
                      </a:r>
                      <a:endParaRPr lang="en-US" sz="1400" b="0" i="0" dirty="0">
                        <a:latin typeface="Arial" pitchFamily="34" charset="0"/>
                        <a:cs typeface="Arial" pitchFamily="34" charset="0"/>
                      </a:endParaRPr>
                    </a:p>
                  </a:txBody>
                  <a:tcPr/>
                </a:tc>
              </a:tr>
              <a:tr h="524314">
                <a:tc>
                  <a:txBody>
                    <a:bodyPr/>
                    <a:lstStyle/>
                    <a:p>
                      <a:r>
                        <a:rPr lang="en-US" sz="1400" dirty="0" smtClean="0"/>
                        <a:t>Dopamine D3 Receptor (DRD3)</a:t>
                      </a:r>
                      <a:endParaRPr lang="en-US" sz="1400" dirty="0">
                        <a:latin typeface="Arial" pitchFamily="34" charset="0"/>
                        <a:cs typeface="Arial" pitchFamily="34" charset="0"/>
                      </a:endParaRPr>
                    </a:p>
                  </a:txBody>
                  <a:tcPr/>
                </a:tc>
                <a:tc>
                  <a:txBody>
                    <a:bodyPr/>
                    <a:lstStyle/>
                    <a:p>
                      <a:r>
                        <a:rPr lang="en-US" sz="1400" dirty="0" smtClean="0"/>
                        <a:t>C</a:t>
                      </a:r>
                      <a:endParaRPr lang="en-US" sz="1400" dirty="0">
                        <a:latin typeface="Arial" pitchFamily="34" charset="0"/>
                        <a:cs typeface="Arial" pitchFamily="34" charset="0"/>
                      </a:endParaRPr>
                    </a:p>
                  </a:txBody>
                  <a:tcPr/>
                </a:tc>
                <a:tc>
                  <a:txBody>
                    <a:bodyPr/>
                    <a:lstStyle/>
                    <a:p>
                      <a:r>
                        <a:rPr lang="en-US" sz="1400" dirty="0" smtClean="0"/>
                        <a:t>Carriers sensitive to cocaine; opioids, alcohol and nicotine</a:t>
                      </a:r>
                      <a:endParaRPr lang="en-US" sz="1400" b="0" i="0" dirty="0">
                        <a:latin typeface="Arial" pitchFamily="34" charset="0"/>
                        <a:cs typeface="Arial" pitchFamily="34" charset="0"/>
                      </a:endParaRPr>
                    </a:p>
                  </a:txBody>
                  <a:tcPr/>
                </a:tc>
              </a:tr>
              <a:tr h="7402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Dopamine D4 Receptor (DRD4)</a:t>
                      </a:r>
                    </a:p>
                    <a:p>
                      <a:endParaRPr lang="en-US" sz="1400" dirty="0">
                        <a:latin typeface="Arial" pitchFamily="34" charset="0"/>
                        <a:cs typeface="Arial" pitchFamily="34" charset="0"/>
                      </a:endParaRPr>
                    </a:p>
                  </a:txBody>
                  <a:tcPr/>
                </a:tc>
                <a:tc>
                  <a:txBody>
                    <a:bodyPr/>
                    <a:lstStyle/>
                    <a:p>
                      <a:r>
                        <a:rPr lang="en-US" sz="1400" dirty="0" smtClean="0"/>
                        <a:t>7R</a:t>
                      </a:r>
                      <a:endParaRPr lang="en-US" sz="1400" b="1" i="1" dirty="0">
                        <a:latin typeface="Arial" pitchFamily="34" charset="0"/>
                        <a:cs typeface="Arial" pitchFamily="34" charset="0"/>
                      </a:endParaRPr>
                    </a:p>
                  </a:txBody>
                  <a:tcPr/>
                </a:tc>
                <a:tc>
                  <a:txBody>
                    <a:bodyPr/>
                    <a:lstStyle/>
                    <a:p>
                      <a:r>
                        <a:rPr lang="en-US" sz="1400" dirty="0" smtClean="0"/>
                        <a:t>Pre-disposed to Novelty Seeking and ADHD</a:t>
                      </a:r>
                      <a:endParaRPr lang="en-US" sz="1400" b="0" i="0" dirty="0">
                        <a:latin typeface="Arial" pitchFamily="34" charset="0"/>
                        <a:cs typeface="Arial" pitchFamily="34" charset="0"/>
                      </a:endParaRPr>
                    </a:p>
                  </a:txBody>
                  <a:tcPr/>
                </a:tc>
              </a:tr>
              <a:tr h="7402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Dopamine Transporter (DAT1)</a:t>
                      </a:r>
                    </a:p>
                    <a:p>
                      <a:endParaRPr lang="en-US" sz="1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9R</a:t>
                      </a:r>
                      <a:endParaRPr lang="en-US" sz="1400" dirty="0" smtClean="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Fast transport of synaptic Dopamine</a:t>
                      </a:r>
                      <a:r>
                        <a:rPr lang="en-US" sz="1400" baseline="0" dirty="0" smtClean="0"/>
                        <a:t> back into pre-neuron leading to Hypodopaminergic trait.</a:t>
                      </a:r>
                      <a:endParaRPr lang="en-US" sz="1400" b="0" i="0" dirty="0" smtClean="0">
                        <a:latin typeface="Arial" pitchFamily="34" charset="0"/>
                        <a:cs typeface="Arial" pitchFamily="34" charset="0"/>
                      </a:endParaRPr>
                    </a:p>
                  </a:txBody>
                  <a:tcPr/>
                </a:tc>
              </a:tr>
              <a:tr h="52431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Serotonin Transporter  (</a:t>
                      </a:r>
                      <a:r>
                        <a:rPr kumimoji="0" lang="en-US" sz="1400" kern="1200" dirty="0" smtClean="0"/>
                        <a:t>HTTLPR )</a:t>
                      </a:r>
                      <a:endParaRPr kumimoji="0" lang="en-US" sz="1400" b="1" i="1" kern="1200" dirty="0" smtClean="0">
                        <a:solidFill>
                          <a:schemeClr val="dk1"/>
                        </a:solidFill>
                        <a:latin typeface="Arial" pitchFamily="34" charset="0"/>
                        <a:ea typeface="+mn-ea"/>
                        <a:cs typeface="Arial" pitchFamily="34" charset="0"/>
                      </a:endParaRPr>
                    </a:p>
                  </a:txBody>
                  <a:tcPr/>
                </a:tc>
                <a:tc>
                  <a:txBody>
                    <a:bodyPr/>
                    <a:lstStyle/>
                    <a:p>
                      <a:r>
                        <a:rPr lang="en-US" sz="1400" dirty="0" smtClean="0"/>
                        <a:t>S</a:t>
                      </a:r>
                      <a:endParaRPr lang="en-US" sz="1400" b="1" i="1" dirty="0">
                        <a:latin typeface="Arial" pitchFamily="34" charset="0"/>
                        <a:cs typeface="Arial" pitchFamily="34" charset="0"/>
                      </a:endParaRPr>
                    </a:p>
                  </a:txBody>
                  <a:tcPr/>
                </a:tc>
                <a:tc>
                  <a:txBody>
                    <a:bodyPr/>
                    <a:lstStyle/>
                    <a:p>
                      <a:r>
                        <a:rPr lang="en-US" sz="1400" dirty="0" smtClean="0"/>
                        <a:t>Fast transport of serotonin back into neuron </a:t>
                      </a:r>
                      <a:endParaRPr lang="en-US" sz="1400" b="0" i="0" dirty="0">
                        <a:latin typeface="Arial" pitchFamily="34" charset="0"/>
                        <a:cs typeface="Arial" pitchFamily="34" charset="0"/>
                      </a:endParaRPr>
                    </a:p>
                  </a:txBody>
                  <a:tcPr/>
                </a:tc>
              </a:tr>
              <a:tr h="524314">
                <a:tc>
                  <a:txBody>
                    <a:bodyPr/>
                    <a:lstStyle/>
                    <a:p>
                      <a:pPr marL="0" marR="0">
                        <a:lnSpc>
                          <a:spcPct val="100000"/>
                        </a:lnSpc>
                        <a:spcBef>
                          <a:spcPts val="0"/>
                        </a:spcBef>
                        <a:spcAft>
                          <a:spcPts val="1000"/>
                        </a:spcAft>
                      </a:pPr>
                      <a:r>
                        <a:rPr lang="en-US" sz="1400" dirty="0"/>
                        <a:t>Mu-opiate </a:t>
                      </a:r>
                      <a:r>
                        <a:rPr lang="en-US" sz="1400" dirty="0" smtClean="0"/>
                        <a:t>Receptor  (OPRM1)</a:t>
                      </a:r>
                      <a:endParaRPr lang="en-US" sz="1400" b="1" dirty="0">
                        <a:latin typeface="Arial" pitchFamily="34" charset="0"/>
                        <a:ea typeface="Calibri"/>
                        <a:cs typeface="Arial" pitchFamily="34" charset="0"/>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G</a:t>
                      </a:r>
                    </a:p>
                    <a:p>
                      <a:endParaRPr lang="en-US" sz="1400" dirty="0">
                        <a:latin typeface="Arial" pitchFamily="34" charset="0"/>
                        <a:cs typeface="Arial" pitchFamily="34" charset="0"/>
                      </a:endParaRPr>
                    </a:p>
                  </a:txBody>
                  <a:tcPr/>
                </a:tc>
                <a:tc>
                  <a:txBody>
                    <a:bodyPr/>
                    <a:lstStyle/>
                    <a:p>
                      <a:r>
                        <a:rPr lang="en-US" sz="1400" dirty="0" smtClean="0"/>
                        <a:t>Predisposes to heroin addiction and pain sensitivity</a:t>
                      </a:r>
                      <a:endParaRPr lang="en-US" sz="1400" b="0" i="0" dirty="0">
                        <a:latin typeface="Arial" pitchFamily="34" charset="0"/>
                        <a:cs typeface="Arial" pitchFamily="34" charset="0"/>
                      </a:endParaRPr>
                    </a:p>
                  </a:txBody>
                  <a:tcPr/>
                </a:tc>
              </a:tr>
              <a:tr h="431788">
                <a:tc>
                  <a:txBody>
                    <a:bodyPr/>
                    <a:lstStyle/>
                    <a:p>
                      <a:pPr marL="0" marR="0">
                        <a:lnSpc>
                          <a:spcPct val="100000"/>
                        </a:lnSpc>
                        <a:spcBef>
                          <a:spcPts val="0"/>
                        </a:spcBef>
                        <a:spcAft>
                          <a:spcPts val="1000"/>
                        </a:spcAft>
                      </a:pPr>
                      <a:r>
                        <a:rPr lang="en-US" sz="1400" dirty="0" smtClean="0"/>
                        <a:t>GABA –B</a:t>
                      </a:r>
                      <a:r>
                        <a:rPr lang="en-US" sz="1400" baseline="-25000" dirty="0" smtClean="0"/>
                        <a:t>3 </a:t>
                      </a:r>
                      <a:r>
                        <a:rPr lang="en-US" sz="1400" dirty="0" smtClean="0"/>
                        <a:t>Receptor (GABAR3)</a:t>
                      </a:r>
                      <a:endParaRPr lang="en-US" sz="1400" b="1" dirty="0">
                        <a:latin typeface="Arial" pitchFamily="34" charset="0"/>
                        <a:ea typeface="Calibri"/>
                        <a:cs typeface="Arial" pitchFamily="34" charset="0"/>
                      </a:endParaRPr>
                    </a:p>
                  </a:txBody>
                  <a:tcPr marL="68580" marR="68580" marT="0" marB="0"/>
                </a:tc>
                <a:tc>
                  <a:txBody>
                    <a:bodyPr/>
                    <a:lstStyle/>
                    <a:p>
                      <a:r>
                        <a:rPr lang="en-US" sz="1400" dirty="0" smtClean="0"/>
                        <a:t>181. </a:t>
                      </a:r>
                      <a:endParaRPr lang="en-US" sz="1400" dirty="0">
                        <a:latin typeface="Arial" pitchFamily="34" charset="0"/>
                        <a:cs typeface="Arial" pitchFamily="34" charset="0"/>
                      </a:endParaRPr>
                    </a:p>
                  </a:txBody>
                  <a:tcPr/>
                </a:tc>
                <a:tc>
                  <a:txBody>
                    <a:bodyPr/>
                    <a:lstStyle/>
                    <a:p>
                      <a:r>
                        <a:rPr lang="en-US" sz="1400" dirty="0" smtClean="0"/>
                        <a:t>Predisposes to anxiety disorders </a:t>
                      </a:r>
                      <a:endParaRPr lang="en-US" sz="1400" b="0" i="0" dirty="0">
                        <a:latin typeface="Arial" pitchFamily="34" charset="0"/>
                        <a:cs typeface="Arial" pitchFamily="34" charset="0"/>
                      </a:endParaRPr>
                    </a:p>
                  </a:txBody>
                  <a:tcPr/>
                </a:tc>
              </a:tr>
              <a:tr h="607930">
                <a:tc>
                  <a:txBody>
                    <a:bodyPr/>
                    <a:lstStyle/>
                    <a:p>
                      <a:pPr marL="0" marR="0" indent="0" algn="l" defTabSz="914400" rtl="0" eaLnBrk="1" fontAlgn="auto" latinLnBrk="0" hangingPunct="1">
                        <a:lnSpc>
                          <a:spcPct val="100000"/>
                        </a:lnSpc>
                        <a:spcBef>
                          <a:spcPts val="0"/>
                        </a:spcBef>
                        <a:spcAft>
                          <a:spcPts val="1000"/>
                        </a:spcAft>
                        <a:buClrTx/>
                        <a:buSzTx/>
                        <a:buFontTx/>
                        <a:buNone/>
                        <a:tabLst/>
                        <a:defRPr/>
                      </a:pPr>
                      <a:r>
                        <a:rPr lang="en-US" sz="1400" dirty="0" smtClean="0"/>
                        <a:t>Mono-Amine –Oxidase A  (MAO-uVNTR)</a:t>
                      </a:r>
                      <a:endParaRPr lang="en-US" sz="1400" b="1" dirty="0" smtClean="0">
                        <a:latin typeface="Arial" pitchFamily="34" charset="0"/>
                        <a:ea typeface="Calibri"/>
                        <a:cs typeface="Arial" pitchFamily="34" charset="0"/>
                      </a:endParaRPr>
                    </a:p>
                  </a:txBody>
                  <a:tcPr marL="68580" marR="68580" marT="0" marB="0"/>
                </a:tc>
                <a:tc>
                  <a:txBody>
                    <a:bodyPr/>
                    <a:lstStyle/>
                    <a:p>
                      <a:r>
                        <a:rPr lang="en-US" sz="1400" dirty="0" smtClean="0"/>
                        <a:t>3R</a:t>
                      </a:r>
                      <a:endParaRPr lang="en-US" sz="1400" dirty="0">
                        <a:latin typeface="Arial" pitchFamily="34" charset="0"/>
                        <a:cs typeface="Arial" pitchFamily="34" charset="0"/>
                      </a:endParaRPr>
                    </a:p>
                  </a:txBody>
                  <a:tcPr/>
                </a:tc>
                <a:tc>
                  <a:txBody>
                    <a:bodyPr/>
                    <a:lstStyle/>
                    <a:p>
                      <a:r>
                        <a:rPr lang="en-US" sz="1400" dirty="0" smtClean="0"/>
                        <a:t>Fast catabolism of mitochondria Dopamine</a:t>
                      </a:r>
                      <a:endParaRPr lang="en-US" sz="1400" b="0" i="0" dirty="0">
                        <a:latin typeface="Arial" pitchFamily="34" charset="0"/>
                        <a:cs typeface="Arial" pitchFamily="34" charset="0"/>
                      </a:endParaRPr>
                    </a:p>
                  </a:txBody>
                  <a:tcPr/>
                </a:tc>
              </a:tr>
              <a:tr h="647682">
                <a:tc>
                  <a:txBody>
                    <a:bodyPr/>
                    <a:lstStyle/>
                    <a:p>
                      <a:pPr marL="0" marR="0">
                        <a:lnSpc>
                          <a:spcPct val="100000"/>
                        </a:lnSpc>
                        <a:spcBef>
                          <a:spcPts val="0"/>
                        </a:spcBef>
                        <a:spcAft>
                          <a:spcPts val="1000"/>
                        </a:spcAft>
                      </a:pPr>
                      <a:r>
                        <a:rPr kumimoji="0" lang="en-US" sz="1400" kern="1200" dirty="0" smtClean="0"/>
                        <a:t>Catecholamine –Methyl-Transferase (COMT-vall58met</a:t>
                      </a:r>
                      <a:r>
                        <a:rPr lang="en-US" sz="1400" dirty="0" smtClean="0"/>
                        <a:t>)</a:t>
                      </a:r>
                      <a:endParaRPr lang="en-US" sz="1400" b="1" i="1" dirty="0">
                        <a:latin typeface="Arial" pitchFamily="34" charset="0"/>
                        <a:ea typeface="Calibri"/>
                        <a:cs typeface="Arial" pitchFamily="34" charset="0"/>
                      </a:endParaRPr>
                    </a:p>
                  </a:txBody>
                  <a:tcPr marL="68580" marR="68580" marT="0" marB="0"/>
                </a:tc>
                <a:tc>
                  <a:txBody>
                    <a:bodyPr/>
                    <a:lstStyle/>
                    <a:p>
                      <a:r>
                        <a:rPr lang="en-US" sz="1400" dirty="0" smtClean="0"/>
                        <a:t>G</a:t>
                      </a:r>
                      <a:endParaRPr lang="en-US" sz="1400" b="1" i="1" dirty="0">
                        <a:latin typeface="Arial" pitchFamily="34" charset="0"/>
                        <a:cs typeface="Arial" pitchFamily="34" charset="0"/>
                      </a:endParaRPr>
                    </a:p>
                  </a:txBody>
                  <a:tcPr/>
                </a:tc>
                <a:tc>
                  <a:txBody>
                    <a:bodyPr/>
                    <a:lstStyle/>
                    <a:p>
                      <a:r>
                        <a:rPr lang="en-US" sz="1400" dirty="0" smtClean="0"/>
                        <a:t>Val substitution leads to fast catabolism of</a:t>
                      </a:r>
                      <a:r>
                        <a:rPr lang="en-US" sz="1400" baseline="0" dirty="0" smtClean="0"/>
                        <a:t> synaptic Dopamine leading to RDS</a:t>
                      </a:r>
                      <a:endParaRPr lang="en-US" sz="1400" b="0" i="0" dirty="0">
                        <a:latin typeface="Arial" pitchFamily="34" charset="0"/>
                        <a:cs typeface="Arial" pitchFamily="34" charset="0"/>
                      </a:endParaRPr>
                    </a:p>
                  </a:txBody>
                  <a:tcPr/>
                </a:tc>
              </a:tr>
            </a:tbl>
          </a:graphicData>
        </a:graphic>
      </p:graphicFrame>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4">
              <a:lumMod val="20000"/>
              <a:lumOff val="80000"/>
            </a:schemeClr>
          </a:solidFill>
          <a:ln>
            <a:solidFill>
              <a:schemeClr val="accent6"/>
            </a:solidFill>
          </a:ln>
        </p:spPr>
        <p:txBody>
          <a:bodyPr>
            <a:normAutofit/>
          </a:bodyPr>
          <a:lstStyle/>
          <a:p>
            <a:r>
              <a:rPr lang="en-US" sz="3200" b="1" dirty="0" smtClean="0">
                <a:solidFill>
                  <a:schemeClr val="accent4">
                    <a:lumMod val="60000"/>
                    <a:lumOff val="40000"/>
                  </a:schemeClr>
                </a:solidFill>
                <a:latin typeface="Arial" pitchFamily="34" charset="0"/>
                <a:cs typeface="Arial" pitchFamily="34" charset="0"/>
              </a:rPr>
              <a:t>Reward gene publications as of 3/16/2014</a:t>
            </a:r>
            <a:endParaRPr lang="en-US" sz="3200" b="1" dirty="0">
              <a:solidFill>
                <a:schemeClr val="accent4">
                  <a:lumMod val="60000"/>
                  <a:lumOff val="40000"/>
                </a:schemeClr>
              </a:solidFill>
              <a:latin typeface="Arial" pitchFamily="34" charset="0"/>
              <a:cs typeface="Arial" pitchFamily="34" charset="0"/>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1397200437"/>
      </p:ext>
    </p:extLst>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09600" y="1066800"/>
          <a:ext cx="7924799" cy="2208276"/>
        </p:xfrm>
        <a:graphic>
          <a:graphicData uri="http://schemas.openxmlformats.org/drawingml/2006/table">
            <a:tbl>
              <a:tblPr>
                <a:tableStyleId>{21E4AEA4-8DFA-4A89-87EB-49C32662AFE0}</a:tableStyleId>
              </a:tblPr>
              <a:tblGrid>
                <a:gridCol w="699252"/>
                <a:gridCol w="854635"/>
                <a:gridCol w="854635"/>
                <a:gridCol w="699247"/>
                <a:gridCol w="699247"/>
                <a:gridCol w="776941"/>
                <a:gridCol w="699247"/>
                <a:gridCol w="932330"/>
                <a:gridCol w="933559"/>
                <a:gridCol w="775706"/>
              </a:tblGrid>
              <a:tr h="566638">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endParaRPr lang="en-US" sz="1200" b="1" dirty="0">
                        <a:latin typeface="+mn-lt"/>
                        <a:ea typeface="Calibri"/>
                        <a:cs typeface="Times New Roman"/>
                      </a:endParaRPr>
                    </a:p>
                  </a:txBody>
                  <a:tcPr marL="26772" marR="26772" marT="0" marB="0" anchor="b"/>
                </a:tc>
                <a:tc>
                  <a:txBody>
                    <a:bodyPr/>
                    <a:lstStyle/>
                    <a:p>
                      <a:pPr algn="l">
                        <a:lnSpc>
                          <a:spcPct val="100000"/>
                        </a:lnSpc>
                      </a:pPr>
                      <a:r>
                        <a:rPr lang="en-US" sz="1800" kern="1200" dirty="0" smtClean="0"/>
                        <a:t>Caspi</a:t>
                      </a:r>
                    </a:p>
                    <a:p>
                      <a:pPr algn="l">
                        <a:lnSpc>
                          <a:spcPct val="100000"/>
                        </a:lnSpc>
                      </a:pPr>
                      <a:r>
                        <a:rPr lang="en-US" sz="1800" kern="1200" dirty="0" smtClean="0"/>
                        <a:t>MAOA</a:t>
                      </a:r>
                    </a:p>
                    <a:p>
                      <a:pPr algn="l">
                        <a:lnSpc>
                          <a:spcPct val="100000"/>
                        </a:lnSpc>
                      </a:pPr>
                      <a:r>
                        <a:rPr lang="en-US" sz="1800" kern="1200" dirty="0" smtClean="0"/>
                        <a:t>uVNTR</a:t>
                      </a:r>
                      <a:endParaRPr lang="en-US" b="1" dirty="0"/>
                    </a:p>
                  </a:txBody>
                  <a:tcPr marL="26772" marR="26772" marT="0" marB="0"/>
                </a:tc>
                <a:tc>
                  <a:txBody>
                    <a:bodyPr/>
                    <a:lstStyle/>
                    <a:p>
                      <a:pPr marL="0" marR="0" algn="l">
                        <a:lnSpc>
                          <a:spcPct val="100000"/>
                        </a:lnSpc>
                        <a:spcBef>
                          <a:spcPts val="0"/>
                        </a:spcBef>
                        <a:spcAft>
                          <a:spcPts val="0"/>
                        </a:spcAft>
                      </a:pPr>
                      <a:r>
                        <a:rPr lang="en-US" sz="1800" dirty="0" smtClean="0"/>
                        <a:t>Caspi</a:t>
                      </a:r>
                    </a:p>
                    <a:p>
                      <a:pPr marL="0" marR="0" algn="l">
                        <a:lnSpc>
                          <a:spcPct val="100000"/>
                        </a:lnSpc>
                        <a:spcBef>
                          <a:spcPts val="0"/>
                        </a:spcBef>
                        <a:spcAft>
                          <a:spcPts val="0"/>
                        </a:spcAft>
                      </a:pPr>
                      <a:r>
                        <a:rPr lang="en-US" sz="1800" dirty="0" smtClean="0"/>
                        <a:t>MAOA</a:t>
                      </a:r>
                    </a:p>
                    <a:p>
                      <a:pPr marL="0" marR="0" algn="l">
                        <a:lnSpc>
                          <a:spcPct val="100000"/>
                        </a:lnSpc>
                        <a:spcBef>
                          <a:spcPts val="0"/>
                        </a:spcBef>
                        <a:spcAft>
                          <a:spcPts val="0"/>
                        </a:spcAft>
                      </a:pPr>
                      <a:r>
                        <a:rPr lang="en-US" sz="1800" dirty="0" smtClean="0"/>
                        <a:t>uVNTR</a:t>
                      </a:r>
                      <a:endParaRPr lang="en-US" sz="1800" b="1" dirty="0">
                        <a:latin typeface="+mn-lt"/>
                        <a:ea typeface="Calibri"/>
                        <a:cs typeface="Times New Roman"/>
                      </a:endParaRPr>
                    </a:p>
                  </a:txBody>
                  <a:tcPr marL="26772" marR="26772" marT="0" marB="0"/>
                </a:tc>
                <a:tc>
                  <a:txBody>
                    <a:bodyPr/>
                    <a:lstStyle/>
                    <a:p>
                      <a:pPr marL="0" marR="0" algn="just">
                        <a:lnSpc>
                          <a:spcPct val="115000"/>
                        </a:lnSpc>
                        <a:spcBef>
                          <a:spcPts val="0"/>
                        </a:spcBef>
                        <a:spcAft>
                          <a:spcPts val="0"/>
                        </a:spcAft>
                      </a:pPr>
                      <a:r>
                        <a:rPr lang="en-US" sz="1800" dirty="0"/>
                        <a:t>DRD4</a:t>
                      </a:r>
                      <a:endParaRPr lang="en-US" sz="1800" b="1" dirty="0">
                        <a:latin typeface="+mn-lt"/>
                        <a:ea typeface="Calibri"/>
                        <a:cs typeface="Times New Roman"/>
                      </a:endParaRPr>
                    </a:p>
                  </a:txBody>
                  <a:tcPr marL="26772" marR="26772" marT="0" marB="0"/>
                </a:tc>
                <a:tc>
                  <a:txBody>
                    <a:bodyPr/>
                    <a:lstStyle/>
                    <a:p>
                      <a:pPr marL="0" marR="0" algn="just">
                        <a:lnSpc>
                          <a:spcPct val="115000"/>
                        </a:lnSpc>
                        <a:spcBef>
                          <a:spcPts val="0"/>
                        </a:spcBef>
                        <a:spcAft>
                          <a:spcPts val="0"/>
                        </a:spcAft>
                      </a:pPr>
                      <a:r>
                        <a:rPr lang="en-US" sz="1800" dirty="0"/>
                        <a:t>DRD4</a:t>
                      </a:r>
                      <a:endParaRPr lang="en-US" sz="1800" b="1" dirty="0">
                        <a:latin typeface="+mn-lt"/>
                        <a:ea typeface="Calibri"/>
                        <a:cs typeface="Times New Roman"/>
                      </a:endParaRPr>
                    </a:p>
                  </a:txBody>
                  <a:tcPr marL="26772" marR="26772" marT="0" marB="0"/>
                </a:tc>
                <a:tc>
                  <a:txBody>
                    <a:bodyPr/>
                    <a:lstStyle/>
                    <a:p>
                      <a:pPr marL="0" marR="0" algn="just">
                        <a:lnSpc>
                          <a:spcPct val="115000"/>
                        </a:lnSpc>
                        <a:spcBef>
                          <a:spcPts val="0"/>
                        </a:spcBef>
                        <a:spcAft>
                          <a:spcPts val="0"/>
                        </a:spcAft>
                      </a:pPr>
                      <a:r>
                        <a:rPr lang="en-US" sz="1800" dirty="0"/>
                        <a:t>DAT</a:t>
                      </a:r>
                      <a:endParaRPr lang="en-US" sz="1800" b="1" dirty="0">
                        <a:latin typeface="+mn-lt"/>
                        <a:ea typeface="Calibri"/>
                        <a:cs typeface="Times New Roman"/>
                      </a:endParaRPr>
                    </a:p>
                  </a:txBody>
                  <a:tcPr marL="26772" marR="26772" marT="0" marB="0"/>
                </a:tc>
                <a:tc>
                  <a:txBody>
                    <a:bodyPr/>
                    <a:lstStyle/>
                    <a:p>
                      <a:pPr marL="0" marR="0" algn="just">
                        <a:lnSpc>
                          <a:spcPct val="115000"/>
                        </a:lnSpc>
                        <a:spcBef>
                          <a:spcPts val="0"/>
                        </a:spcBef>
                        <a:spcAft>
                          <a:spcPts val="0"/>
                        </a:spcAft>
                      </a:pPr>
                      <a:r>
                        <a:rPr lang="en-US" sz="1800" dirty="0"/>
                        <a:t>DAT</a:t>
                      </a:r>
                      <a:endParaRPr lang="en-US" sz="1800" b="1"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5HTTLR</a:t>
                      </a:r>
                    </a:p>
                    <a:p>
                      <a:pPr marL="0" marR="0">
                        <a:lnSpc>
                          <a:spcPct val="115000"/>
                        </a:lnSpc>
                        <a:spcBef>
                          <a:spcPts val="0"/>
                        </a:spcBef>
                        <a:spcAft>
                          <a:spcPts val="0"/>
                        </a:spcAft>
                      </a:pPr>
                      <a:r>
                        <a:rPr lang="en-US" sz="1800" dirty="0"/>
                        <a:t>diallelic</a:t>
                      </a:r>
                      <a:endParaRPr lang="en-US" sz="1800" b="1"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COMT val/met G=val A=met</a:t>
                      </a:r>
                      <a:endParaRPr lang="en-US" sz="1800" b="1"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DRD2 </a:t>
                      </a:r>
                    </a:p>
                    <a:p>
                      <a:pPr marL="0" marR="0">
                        <a:lnSpc>
                          <a:spcPct val="115000"/>
                        </a:lnSpc>
                        <a:spcBef>
                          <a:spcPts val="0"/>
                        </a:spcBef>
                        <a:spcAft>
                          <a:spcPts val="0"/>
                        </a:spcAft>
                      </a:pPr>
                      <a:r>
                        <a:rPr lang="en-US" sz="1800" dirty="0"/>
                        <a:t>TaqIA </a:t>
                      </a:r>
                    </a:p>
                    <a:p>
                      <a:pPr marL="0" marR="0">
                        <a:lnSpc>
                          <a:spcPct val="115000"/>
                        </a:lnSpc>
                        <a:spcBef>
                          <a:spcPts val="0"/>
                        </a:spcBef>
                        <a:spcAft>
                          <a:spcPts val="0"/>
                        </a:spcAft>
                      </a:pPr>
                      <a:r>
                        <a:rPr lang="en-US" sz="1800" dirty="0"/>
                        <a:t>rs1800497</a:t>
                      </a:r>
                      <a:endParaRPr lang="en-US" sz="1800" b="1" dirty="0">
                        <a:latin typeface="+mn-lt"/>
                        <a:ea typeface="Calibri"/>
                        <a:cs typeface="Times New Roman"/>
                      </a:endParaRPr>
                    </a:p>
                  </a:txBody>
                  <a:tcPr marL="26772" marR="26772" marT="0" marB="0"/>
                </a:tc>
              </a:tr>
              <a:tr h="134914">
                <a:tc>
                  <a:txBody>
                    <a:bodyPr/>
                    <a:lstStyle/>
                    <a:p>
                      <a:pPr marL="0" marR="0">
                        <a:lnSpc>
                          <a:spcPct val="115000"/>
                        </a:lnSpc>
                        <a:spcBef>
                          <a:spcPts val="0"/>
                        </a:spcBef>
                        <a:spcAft>
                          <a:spcPts val="0"/>
                        </a:spcAft>
                      </a:pPr>
                      <a:r>
                        <a:rPr lang="en-US" sz="1800" dirty="0"/>
                        <a:t>XY</a:t>
                      </a:r>
                      <a:endParaRPr lang="en-US" sz="1800"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3R</a:t>
                      </a:r>
                      <a:endParaRPr lang="en-US" sz="1800"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3R</a:t>
                      </a:r>
                      <a:endParaRPr lang="en-US" sz="1800"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4R</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5R</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9R</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10R</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S/S</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A/A</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A2/A2</a:t>
                      </a:r>
                      <a:endParaRPr lang="en-US" sz="1800" dirty="0">
                        <a:latin typeface="+mn-lt"/>
                        <a:ea typeface="Calibri"/>
                        <a:cs typeface="Times New Roman"/>
                      </a:endParaRPr>
                    </a:p>
                  </a:txBody>
                  <a:tcPr marL="26772" marR="26772" marT="0" marB="0"/>
                </a:tc>
              </a:tr>
              <a:tr h="134914">
                <a:tc>
                  <a:txBody>
                    <a:bodyPr/>
                    <a:lstStyle/>
                    <a:p>
                      <a:pPr marL="0" marR="0">
                        <a:lnSpc>
                          <a:spcPct val="115000"/>
                        </a:lnSpc>
                        <a:spcBef>
                          <a:spcPts val="0"/>
                        </a:spcBef>
                        <a:spcAft>
                          <a:spcPts val="0"/>
                        </a:spcAft>
                      </a:pPr>
                      <a:r>
                        <a:rPr lang="en-US" sz="1800" dirty="0"/>
                        <a:t>XY</a:t>
                      </a:r>
                      <a:endParaRPr lang="en-US" sz="1800"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3R</a:t>
                      </a:r>
                      <a:endParaRPr lang="en-US" sz="1800"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3R</a:t>
                      </a:r>
                      <a:endParaRPr lang="en-US" sz="1800"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4R</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4R</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10R</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10R</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S/S</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A/G</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A1/A1</a:t>
                      </a:r>
                      <a:endParaRPr lang="en-US" sz="1800" dirty="0">
                        <a:latin typeface="+mn-lt"/>
                        <a:ea typeface="Calibri"/>
                        <a:cs typeface="Times New Roman"/>
                      </a:endParaRPr>
                    </a:p>
                  </a:txBody>
                  <a:tcPr marL="26772" marR="26772" marT="0" marB="0"/>
                </a:tc>
              </a:tr>
              <a:tr h="134914">
                <a:tc>
                  <a:txBody>
                    <a:bodyPr/>
                    <a:lstStyle/>
                    <a:p>
                      <a:pPr marL="0" marR="0">
                        <a:lnSpc>
                          <a:spcPct val="115000"/>
                        </a:lnSpc>
                        <a:spcBef>
                          <a:spcPts val="0"/>
                        </a:spcBef>
                        <a:spcAft>
                          <a:spcPts val="0"/>
                        </a:spcAft>
                      </a:pPr>
                      <a:r>
                        <a:rPr lang="en-US" sz="1800" dirty="0"/>
                        <a:t>XX</a:t>
                      </a:r>
                      <a:endParaRPr lang="en-US" sz="1800"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4R</a:t>
                      </a:r>
                      <a:endParaRPr lang="en-US" sz="1800"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5R</a:t>
                      </a:r>
                      <a:endParaRPr lang="en-US" sz="1800" dirty="0">
                        <a:latin typeface="+mn-lt"/>
                        <a:ea typeface="Calibri"/>
                        <a:cs typeface="Times New Roman"/>
                      </a:endParaRPr>
                    </a:p>
                  </a:txBody>
                  <a:tcPr marL="26772" marR="26772" marT="0" marB="0"/>
                </a:tc>
                <a:tc>
                  <a:txBody>
                    <a:bodyPr/>
                    <a:lstStyle/>
                    <a:p>
                      <a:pPr marL="0" marR="0">
                        <a:lnSpc>
                          <a:spcPct val="115000"/>
                        </a:lnSpc>
                        <a:spcBef>
                          <a:spcPts val="0"/>
                        </a:spcBef>
                        <a:spcAft>
                          <a:spcPts val="0"/>
                        </a:spcAft>
                      </a:pPr>
                      <a:r>
                        <a:rPr lang="en-US" sz="1800" dirty="0"/>
                        <a:t>0</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4R</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9R</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10R</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L/L</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A/G</a:t>
                      </a:r>
                      <a:endParaRPr lang="en-US" sz="1800" dirty="0">
                        <a:latin typeface="+mn-lt"/>
                        <a:ea typeface="Calibri"/>
                        <a:cs typeface="Times New Roman"/>
                      </a:endParaRPr>
                    </a:p>
                  </a:txBody>
                  <a:tcPr marL="26772" marR="26772" marT="0" marB="0"/>
                </a:tc>
                <a:tc>
                  <a:txBody>
                    <a:bodyPr/>
                    <a:lstStyle/>
                    <a:p>
                      <a:pPr marL="0" marR="0" algn="ctr">
                        <a:lnSpc>
                          <a:spcPct val="115000"/>
                        </a:lnSpc>
                        <a:spcBef>
                          <a:spcPts val="0"/>
                        </a:spcBef>
                        <a:spcAft>
                          <a:spcPts val="0"/>
                        </a:spcAft>
                      </a:pPr>
                      <a:r>
                        <a:rPr lang="en-US" sz="1800" dirty="0"/>
                        <a:t>A2/A2</a:t>
                      </a:r>
                      <a:endParaRPr lang="en-US" sz="1800" dirty="0">
                        <a:latin typeface="+mn-lt"/>
                        <a:ea typeface="Calibri"/>
                        <a:cs typeface="Times New Roman"/>
                      </a:endParaRPr>
                    </a:p>
                  </a:txBody>
                  <a:tcPr marL="26772" marR="26772" marT="0" marB="0"/>
                </a:tc>
              </a:tr>
            </a:tbl>
          </a:graphicData>
        </a:graphic>
      </p:graphicFrame>
      <p:graphicFrame>
        <p:nvGraphicFramePr>
          <p:cNvPr id="3" name="Table 2"/>
          <p:cNvGraphicFramePr>
            <a:graphicFrameLocks noGrp="1"/>
          </p:cNvGraphicFramePr>
          <p:nvPr/>
        </p:nvGraphicFramePr>
        <p:xfrm>
          <a:off x="533400" y="3505200"/>
          <a:ext cx="8077197" cy="2247855"/>
        </p:xfrm>
        <a:graphic>
          <a:graphicData uri="http://schemas.openxmlformats.org/drawingml/2006/table">
            <a:tbl>
              <a:tblPr>
                <a:tableStyleId>{21E4AEA4-8DFA-4A89-87EB-49C32662AFE0}</a:tableStyleId>
              </a:tblPr>
              <a:tblGrid>
                <a:gridCol w="1093786"/>
                <a:gridCol w="1440236"/>
                <a:gridCol w="950258"/>
                <a:gridCol w="938947"/>
                <a:gridCol w="1213983"/>
                <a:gridCol w="997631"/>
                <a:gridCol w="1442356"/>
              </a:tblGrid>
              <a:tr h="1223816">
                <a:tc>
                  <a:txBody>
                    <a:bodyPr/>
                    <a:lstStyle/>
                    <a:p>
                      <a:pPr marL="0" marR="0">
                        <a:lnSpc>
                          <a:spcPct val="115000"/>
                        </a:lnSpc>
                        <a:spcBef>
                          <a:spcPts val="0"/>
                        </a:spcBef>
                        <a:spcAft>
                          <a:spcPts val="0"/>
                        </a:spcAft>
                      </a:pPr>
                      <a:r>
                        <a:rPr lang="en-US" sz="1800" dirty="0"/>
                        <a:t>DRD3</a:t>
                      </a:r>
                    </a:p>
                    <a:p>
                      <a:pPr marL="0" marR="0">
                        <a:lnSpc>
                          <a:spcPct val="115000"/>
                        </a:lnSpc>
                        <a:spcBef>
                          <a:spcPts val="0"/>
                        </a:spcBef>
                        <a:spcAft>
                          <a:spcPts val="0"/>
                        </a:spcAft>
                      </a:pPr>
                      <a:r>
                        <a:rPr lang="en-US" sz="1800" dirty="0"/>
                        <a:t> rs6280 C=Gly </a:t>
                      </a:r>
                    </a:p>
                    <a:p>
                      <a:pPr marL="0" marR="0">
                        <a:lnSpc>
                          <a:spcPct val="115000"/>
                        </a:lnSpc>
                        <a:spcBef>
                          <a:spcPts val="0"/>
                        </a:spcBef>
                        <a:spcAft>
                          <a:spcPts val="0"/>
                        </a:spcAft>
                      </a:pPr>
                      <a:r>
                        <a:rPr lang="en-US" sz="1800" dirty="0"/>
                        <a:t>T=Ser  </a:t>
                      </a:r>
                      <a:endParaRPr lang="en-US" sz="1800" b="1" dirty="0">
                        <a:latin typeface="+mj-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OPRM1 </a:t>
                      </a:r>
                    </a:p>
                    <a:p>
                      <a:pPr marL="0" marR="0">
                        <a:lnSpc>
                          <a:spcPct val="115000"/>
                        </a:lnSpc>
                        <a:spcBef>
                          <a:spcPts val="0"/>
                        </a:spcBef>
                        <a:spcAft>
                          <a:spcPts val="0"/>
                        </a:spcAft>
                      </a:pPr>
                      <a:r>
                        <a:rPr lang="en-US" sz="1800" dirty="0"/>
                        <a:t>Rs179971</a:t>
                      </a:r>
                    </a:p>
                    <a:p>
                      <a:pPr marL="0" marR="0">
                        <a:lnSpc>
                          <a:spcPct val="115000"/>
                        </a:lnSpc>
                        <a:spcBef>
                          <a:spcPts val="0"/>
                        </a:spcBef>
                        <a:spcAft>
                          <a:spcPts val="0"/>
                        </a:spcAft>
                      </a:pPr>
                      <a:r>
                        <a:rPr lang="en-US" sz="1800" dirty="0"/>
                        <a:t>A=Asn G=Asp  </a:t>
                      </a:r>
                      <a:endParaRPr lang="en-US" sz="1800" b="1" dirty="0">
                        <a:latin typeface="+mj-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smtClean="0"/>
                        <a:t>GAB</a:t>
                      </a:r>
                    </a:p>
                    <a:p>
                      <a:pPr marL="0" marR="0">
                        <a:lnSpc>
                          <a:spcPct val="115000"/>
                        </a:lnSpc>
                        <a:spcBef>
                          <a:spcPts val="0"/>
                        </a:spcBef>
                        <a:spcAft>
                          <a:spcPts val="0"/>
                        </a:spcAft>
                      </a:pPr>
                      <a:r>
                        <a:rPr lang="en-US" sz="1800" dirty="0" smtClean="0"/>
                        <a:t>RA3</a:t>
                      </a:r>
                      <a:endParaRPr lang="en-US" sz="1800" b="1" dirty="0">
                        <a:latin typeface="+mj-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smtClean="0"/>
                        <a:t>GAB</a:t>
                      </a:r>
                    </a:p>
                    <a:p>
                      <a:pPr marL="0" marR="0">
                        <a:lnSpc>
                          <a:spcPct val="115000"/>
                        </a:lnSpc>
                        <a:spcBef>
                          <a:spcPts val="0"/>
                        </a:spcBef>
                        <a:spcAft>
                          <a:spcPts val="0"/>
                        </a:spcAft>
                      </a:pPr>
                      <a:r>
                        <a:rPr lang="en-US" sz="1800" dirty="0" smtClean="0"/>
                        <a:t>RA3</a:t>
                      </a:r>
                      <a:endParaRPr lang="en-US" sz="1800" b="1" dirty="0">
                        <a:latin typeface="+mj-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smtClean="0"/>
                        <a:t># of</a:t>
                      </a:r>
                    </a:p>
                    <a:p>
                      <a:pPr marL="0" marR="0">
                        <a:lnSpc>
                          <a:spcPct val="115000"/>
                        </a:lnSpc>
                        <a:spcBef>
                          <a:spcPts val="0"/>
                        </a:spcBef>
                        <a:spcAft>
                          <a:spcPts val="0"/>
                        </a:spcAft>
                      </a:pPr>
                      <a:r>
                        <a:rPr lang="en-US" sz="1800" dirty="0" smtClean="0"/>
                        <a:t>ALLELES </a:t>
                      </a:r>
                      <a:endParaRPr lang="en-US" sz="1800" b="0" dirty="0">
                        <a:latin typeface="+mj-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SCORE</a:t>
                      </a:r>
                      <a:endParaRPr lang="en-US" sz="1800" b="1" dirty="0">
                        <a:latin typeface="+mj-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smtClean="0"/>
                        <a:t>SEVERETY</a:t>
                      </a:r>
                      <a:endParaRPr lang="en-US" sz="1800" b="1" dirty="0">
                        <a:latin typeface="+mj-lt"/>
                        <a:ea typeface="Calibri"/>
                        <a:cs typeface="Times New Roman"/>
                      </a:endParaRPr>
                    </a:p>
                  </a:txBody>
                  <a:tcPr marL="61472" marR="61472" marT="0" marB="0"/>
                </a:tc>
              </a:tr>
              <a:tr h="328661">
                <a:tc>
                  <a:txBody>
                    <a:bodyPr/>
                    <a:lstStyle/>
                    <a:p>
                      <a:pPr marL="0" marR="0" algn="ctr">
                        <a:lnSpc>
                          <a:spcPct val="115000"/>
                        </a:lnSpc>
                        <a:spcBef>
                          <a:spcPts val="0"/>
                        </a:spcBef>
                        <a:spcAft>
                          <a:spcPts val="0"/>
                        </a:spcAft>
                      </a:pPr>
                      <a:r>
                        <a:rPr lang="en-US" sz="1800" dirty="0"/>
                        <a:t>C/T</a:t>
                      </a:r>
                      <a:endParaRPr lang="en-US" sz="1800" dirty="0">
                        <a:latin typeface="+mn-lt"/>
                        <a:ea typeface="Calibri"/>
                        <a:cs typeface="Times New Roman"/>
                      </a:endParaRPr>
                    </a:p>
                  </a:txBody>
                  <a:tcPr marL="61472" marR="61472" marT="0" marB="0"/>
                </a:tc>
                <a:tc>
                  <a:txBody>
                    <a:bodyPr/>
                    <a:lstStyle/>
                    <a:p>
                      <a:pPr marL="0" marR="0" algn="ctr">
                        <a:lnSpc>
                          <a:spcPct val="115000"/>
                        </a:lnSpc>
                        <a:spcBef>
                          <a:spcPts val="0"/>
                        </a:spcBef>
                        <a:spcAft>
                          <a:spcPts val="0"/>
                        </a:spcAft>
                      </a:pPr>
                      <a:r>
                        <a:rPr lang="en-US" sz="1800" dirty="0"/>
                        <a:t>A/A</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181</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181</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8</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0.44</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Medium</a:t>
                      </a:r>
                      <a:endParaRPr lang="en-US" sz="1800" dirty="0">
                        <a:latin typeface="+mn-lt"/>
                        <a:ea typeface="Calibri"/>
                        <a:cs typeface="Times New Roman"/>
                      </a:endParaRPr>
                    </a:p>
                  </a:txBody>
                  <a:tcPr marL="61472" marR="61472" marT="0" marB="0"/>
                </a:tc>
              </a:tr>
              <a:tr h="328661">
                <a:tc>
                  <a:txBody>
                    <a:bodyPr/>
                    <a:lstStyle/>
                    <a:p>
                      <a:pPr marL="0" marR="0" algn="ctr">
                        <a:lnSpc>
                          <a:spcPct val="115000"/>
                        </a:lnSpc>
                        <a:spcBef>
                          <a:spcPts val="0"/>
                        </a:spcBef>
                        <a:spcAft>
                          <a:spcPts val="0"/>
                        </a:spcAft>
                      </a:pPr>
                      <a:r>
                        <a:rPr lang="en-US" sz="1800" dirty="0"/>
                        <a:t>C/C</a:t>
                      </a:r>
                      <a:endParaRPr lang="en-US" sz="1800" dirty="0">
                        <a:latin typeface="+mn-lt"/>
                        <a:ea typeface="Calibri"/>
                        <a:cs typeface="Times New Roman"/>
                      </a:endParaRPr>
                    </a:p>
                  </a:txBody>
                  <a:tcPr marL="61472" marR="61472" marT="0" marB="0"/>
                </a:tc>
                <a:tc>
                  <a:txBody>
                    <a:bodyPr/>
                    <a:lstStyle/>
                    <a:p>
                      <a:pPr marL="0" marR="0" algn="ctr">
                        <a:lnSpc>
                          <a:spcPct val="115000"/>
                        </a:lnSpc>
                        <a:spcBef>
                          <a:spcPts val="0"/>
                        </a:spcBef>
                        <a:spcAft>
                          <a:spcPts val="0"/>
                        </a:spcAft>
                      </a:pPr>
                      <a:r>
                        <a:rPr lang="en-US" sz="1800" dirty="0"/>
                        <a:t>A/A</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181</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181</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12</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0.7</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High</a:t>
                      </a:r>
                      <a:endParaRPr lang="en-US" sz="1800" dirty="0">
                        <a:latin typeface="+mn-lt"/>
                        <a:ea typeface="Calibri"/>
                        <a:cs typeface="Times New Roman"/>
                      </a:endParaRPr>
                    </a:p>
                  </a:txBody>
                  <a:tcPr marL="61472" marR="61472" marT="0" marB="0"/>
                </a:tc>
              </a:tr>
              <a:tr h="328661">
                <a:tc>
                  <a:txBody>
                    <a:bodyPr/>
                    <a:lstStyle/>
                    <a:p>
                      <a:pPr marL="0" marR="0" algn="ctr">
                        <a:lnSpc>
                          <a:spcPct val="115000"/>
                        </a:lnSpc>
                        <a:spcBef>
                          <a:spcPts val="0"/>
                        </a:spcBef>
                        <a:spcAft>
                          <a:spcPts val="0"/>
                        </a:spcAft>
                      </a:pPr>
                      <a:r>
                        <a:rPr lang="en-US" sz="1800" dirty="0"/>
                        <a:t>T/T</a:t>
                      </a:r>
                      <a:endParaRPr lang="en-US" sz="1800" dirty="0">
                        <a:latin typeface="+mn-lt"/>
                        <a:ea typeface="Calibri"/>
                        <a:cs typeface="Times New Roman"/>
                      </a:endParaRPr>
                    </a:p>
                  </a:txBody>
                  <a:tcPr marL="61472" marR="61472" marT="0" marB="0"/>
                </a:tc>
                <a:tc>
                  <a:txBody>
                    <a:bodyPr/>
                    <a:lstStyle/>
                    <a:p>
                      <a:pPr marL="0" marR="0" algn="ctr">
                        <a:lnSpc>
                          <a:spcPct val="115000"/>
                        </a:lnSpc>
                        <a:spcBef>
                          <a:spcPts val="0"/>
                        </a:spcBef>
                        <a:spcAft>
                          <a:spcPts val="0"/>
                        </a:spcAft>
                      </a:pPr>
                      <a:r>
                        <a:rPr lang="en-US" sz="1800" dirty="0"/>
                        <a:t>A/A</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181</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193</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5</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0.29</a:t>
                      </a:r>
                      <a:endParaRPr lang="en-US" sz="1800" dirty="0">
                        <a:latin typeface="+mn-lt"/>
                        <a:ea typeface="Calibri"/>
                        <a:cs typeface="Times New Roman"/>
                      </a:endParaRPr>
                    </a:p>
                  </a:txBody>
                  <a:tcPr marL="61472" marR="61472" marT="0" marB="0"/>
                </a:tc>
                <a:tc>
                  <a:txBody>
                    <a:bodyPr/>
                    <a:lstStyle/>
                    <a:p>
                      <a:pPr marL="0" marR="0">
                        <a:lnSpc>
                          <a:spcPct val="115000"/>
                        </a:lnSpc>
                        <a:spcBef>
                          <a:spcPts val="0"/>
                        </a:spcBef>
                        <a:spcAft>
                          <a:spcPts val="0"/>
                        </a:spcAft>
                      </a:pPr>
                      <a:r>
                        <a:rPr lang="en-US" sz="1800" dirty="0"/>
                        <a:t>L0w</a:t>
                      </a:r>
                      <a:endParaRPr lang="en-US" sz="1800" dirty="0">
                        <a:latin typeface="+mn-lt"/>
                        <a:ea typeface="Calibri"/>
                        <a:cs typeface="Times New Roman"/>
                      </a:endParaRPr>
                    </a:p>
                  </a:txBody>
                  <a:tcPr marL="61472" marR="61472" marT="0" marB="0"/>
                </a:tc>
              </a:tr>
            </a:tbl>
          </a:graphicData>
        </a:graphic>
      </p:graphicFrame>
      <p:sp>
        <p:nvSpPr>
          <p:cNvPr id="71781" name="TextBox 3"/>
          <p:cNvSpPr txBox="1">
            <a:spLocks noChangeArrowheads="1"/>
          </p:cNvSpPr>
          <p:nvPr/>
        </p:nvSpPr>
        <p:spPr bwMode="auto">
          <a:xfrm>
            <a:off x="0" y="152400"/>
            <a:ext cx="9144000" cy="708025"/>
          </a:xfrm>
          <a:prstGeom prst="rect">
            <a:avLst/>
          </a:prstGeom>
          <a:solidFill>
            <a:schemeClr val="accent4">
              <a:lumMod val="60000"/>
              <a:lumOff val="40000"/>
            </a:schemeClr>
          </a:solidFill>
          <a:ln w="9525">
            <a:noFill/>
            <a:miter lim="800000"/>
            <a:headEnd/>
            <a:tailEnd/>
          </a:ln>
        </p:spPr>
        <p:txBody>
          <a:bodyPr wrap="square">
            <a:spAutoFit/>
          </a:bodyPr>
          <a:lstStyle/>
          <a:p>
            <a:pPr algn="ctr"/>
            <a:r>
              <a:rPr lang="en-US" sz="4000" b="1" dirty="0">
                <a:solidFill>
                  <a:schemeClr val="bg1"/>
                </a:solidFill>
              </a:rPr>
              <a:t>GARS Risk Stratification</a:t>
            </a:r>
          </a:p>
        </p:txBody>
      </p:sp>
    </p:spTree>
  </p:cSld>
  <p:clrMapOvr>
    <a:masterClrMapping/>
  </p:clrMapOvr>
  <p:transition>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9468"/>
            <a:ext cx="7772400" cy="2053172"/>
          </a:xfrm>
        </p:spPr>
        <p:txBody>
          <a:bodyPr/>
          <a:lstStyle/>
          <a:p>
            <a:r>
              <a:rPr lang="en-US" dirty="0" smtClean="0"/>
              <a:t/>
            </a:r>
            <a:br>
              <a:rPr lang="en-US" dirty="0" smtClean="0"/>
            </a:br>
            <a:endParaRPr lang="en-US" dirty="0"/>
          </a:p>
        </p:txBody>
      </p:sp>
      <p:sp>
        <p:nvSpPr>
          <p:cNvPr id="5" name="Subtitle 4"/>
          <p:cNvSpPr>
            <a:spLocks noGrp="1"/>
          </p:cNvSpPr>
          <p:nvPr>
            <p:ph type="subTitle" idx="1"/>
          </p:nvPr>
        </p:nvSpPr>
        <p:spPr>
          <a:xfrm>
            <a:off x="1295400" y="1752600"/>
            <a:ext cx="6400800" cy="1752600"/>
          </a:xfrm>
        </p:spPr>
        <p:txBody>
          <a:bodyPr>
            <a:noAutofit/>
          </a:bodyPr>
          <a:lstStyle/>
          <a:p>
            <a:r>
              <a:rPr lang="en-US" sz="3600" b="1" dirty="0" smtClean="0">
                <a:solidFill>
                  <a:schemeClr val="bg1">
                    <a:lumMod val="85000"/>
                  </a:schemeClr>
                </a:solidFill>
                <a:latin typeface="Georgia" panose="02040502050405020303" pitchFamily="18" charset="0"/>
              </a:rPr>
              <a:t>Evaluated a Subset of 220 Subjects who had also responded to the Addiction Severity Index -Media Version (ASI-MV) –Alcohol Severity Risk Score </a:t>
            </a:r>
            <a:endParaRPr lang="en-US" sz="3600" b="1" dirty="0">
              <a:solidFill>
                <a:schemeClr val="bg1">
                  <a:lumMod val="85000"/>
                </a:schemeClr>
              </a:solidFill>
              <a:latin typeface="Georgia" panose="02040502050405020303" pitchFamily="18" charset="0"/>
            </a:endParaRPr>
          </a:p>
        </p:txBody>
      </p:sp>
      <p:sp>
        <p:nvSpPr>
          <p:cNvPr id="4" name="TextBox 3"/>
          <p:cNvSpPr txBox="1"/>
          <p:nvPr/>
        </p:nvSpPr>
        <p:spPr>
          <a:xfrm>
            <a:off x="0" y="381000"/>
            <a:ext cx="9144000" cy="707886"/>
          </a:xfrm>
          <a:prstGeom prst="rect">
            <a:avLst/>
          </a:prstGeom>
          <a:solidFill>
            <a:srgbClr val="FFC000"/>
          </a:solidFill>
        </p:spPr>
        <p:txBody>
          <a:bodyPr wrap="square" rtlCol="0">
            <a:spAutoFit/>
          </a:bodyPr>
          <a:lstStyle/>
          <a:p>
            <a:pPr algn="ctr"/>
            <a:r>
              <a:rPr lang="en-US" dirty="0" smtClean="0"/>
              <a:t> </a:t>
            </a:r>
            <a:r>
              <a:rPr lang="en-US" sz="4000" b="1" dirty="0" smtClean="0">
                <a:solidFill>
                  <a:schemeClr val="accent1">
                    <a:lumMod val="20000"/>
                    <a:lumOff val="80000"/>
                  </a:schemeClr>
                </a:solidFill>
                <a:latin typeface="+mj-lt"/>
              </a:rPr>
              <a:t>Association Study Compared  GARS &amp; ASI </a:t>
            </a:r>
            <a:endParaRPr lang="en-US" sz="4000" b="1" dirty="0">
              <a:solidFill>
                <a:schemeClr val="accent1">
                  <a:lumMod val="20000"/>
                  <a:lumOff val="80000"/>
                </a:schemeClr>
              </a:solidFill>
              <a:latin typeface="+mj-lt"/>
            </a:endParaRPr>
          </a:p>
        </p:txBody>
      </p:sp>
    </p:spTree>
    <p:extLst>
      <p:ext uri="{BB962C8B-B14F-4D97-AF65-F5344CB8AC3E}">
        <p14:creationId xmlns="" xmlns:p14="http://schemas.microsoft.com/office/powerpoint/2010/main" val="39207344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2">
              <a:lumMod val="20000"/>
              <a:lumOff val="80000"/>
            </a:schemeClr>
          </a:solidFill>
        </p:spPr>
        <p:txBody>
          <a:bodyPr>
            <a:normAutofit/>
          </a:bodyPr>
          <a:lstStyle/>
          <a:p>
            <a:r>
              <a:rPr lang="en-US" sz="4800" b="1" dirty="0" smtClean="0">
                <a:solidFill>
                  <a:srgbClr val="FFC000"/>
                </a:solidFill>
              </a:rPr>
              <a:t>Genes and Risk Alleles Tested </a:t>
            </a:r>
            <a:endParaRPr lang="en-US" sz="4800" b="1" dirty="0">
              <a:solidFill>
                <a:srgbClr val="FFC000"/>
              </a:solidFill>
            </a:endParaRPr>
          </a:p>
        </p:txBody>
      </p:sp>
      <p:sp>
        <p:nvSpPr>
          <p:cNvPr id="3" name="Content Placeholder 2"/>
          <p:cNvSpPr>
            <a:spLocks noGrp="1"/>
          </p:cNvSpPr>
          <p:nvPr>
            <p:ph sz="half" idx="1"/>
          </p:nvPr>
        </p:nvSpPr>
        <p:spPr/>
        <p:txBody>
          <a:bodyPr>
            <a:normAutofit/>
          </a:bodyPr>
          <a:lstStyle/>
          <a:p>
            <a:pPr marL="0" indent="0">
              <a:spcBef>
                <a:spcPts val="0"/>
              </a:spcBef>
              <a:buNone/>
            </a:pPr>
            <a:r>
              <a:rPr lang="en-US" sz="4800" i="1" dirty="0" smtClean="0">
                <a:solidFill>
                  <a:srgbClr val="CCCC00"/>
                </a:solidFill>
              </a:rPr>
              <a:t>DRD1</a:t>
            </a:r>
            <a:r>
              <a:rPr lang="en-US" sz="4800" dirty="0" smtClean="0">
                <a:solidFill>
                  <a:srgbClr val="CCCC00"/>
                </a:solidFill>
              </a:rPr>
              <a:t>=G </a:t>
            </a:r>
          </a:p>
          <a:p>
            <a:pPr marL="0" indent="0">
              <a:spcBef>
                <a:spcPts val="0"/>
              </a:spcBef>
              <a:buNone/>
            </a:pPr>
            <a:r>
              <a:rPr lang="en-US" sz="4800" i="1" dirty="0" smtClean="0">
                <a:solidFill>
                  <a:srgbClr val="CCCC00"/>
                </a:solidFill>
              </a:rPr>
              <a:t>DRD2</a:t>
            </a:r>
            <a:r>
              <a:rPr lang="en-US" sz="4800" dirty="0" smtClean="0">
                <a:solidFill>
                  <a:srgbClr val="CCCC00"/>
                </a:solidFill>
              </a:rPr>
              <a:t>=AI  </a:t>
            </a:r>
          </a:p>
          <a:p>
            <a:pPr marL="0" indent="0">
              <a:spcBef>
                <a:spcPts val="0"/>
              </a:spcBef>
              <a:buNone/>
            </a:pPr>
            <a:r>
              <a:rPr lang="en-US" sz="4800" i="1" dirty="0" smtClean="0">
                <a:solidFill>
                  <a:srgbClr val="CCCC00"/>
                </a:solidFill>
              </a:rPr>
              <a:t>DRD3</a:t>
            </a:r>
            <a:r>
              <a:rPr lang="en-US" sz="4800" dirty="0" smtClean="0">
                <a:solidFill>
                  <a:srgbClr val="CCCC00"/>
                </a:solidFill>
              </a:rPr>
              <a:t>=C </a:t>
            </a:r>
          </a:p>
          <a:p>
            <a:pPr marL="0" indent="0">
              <a:spcBef>
                <a:spcPts val="0"/>
              </a:spcBef>
              <a:buNone/>
            </a:pPr>
            <a:r>
              <a:rPr lang="en-US" sz="4800" i="1" dirty="0" smtClean="0">
                <a:solidFill>
                  <a:srgbClr val="CCCC00"/>
                </a:solidFill>
              </a:rPr>
              <a:t>DRD4</a:t>
            </a:r>
            <a:r>
              <a:rPr lang="en-US" sz="4800" dirty="0" smtClean="0">
                <a:solidFill>
                  <a:srgbClr val="CCCC00"/>
                </a:solidFill>
              </a:rPr>
              <a:t>=C </a:t>
            </a:r>
          </a:p>
          <a:p>
            <a:pPr marL="0" indent="0">
              <a:spcBef>
                <a:spcPts val="0"/>
              </a:spcBef>
              <a:buNone/>
            </a:pPr>
            <a:r>
              <a:rPr lang="en-US" sz="4800" i="1" dirty="0" smtClean="0">
                <a:solidFill>
                  <a:srgbClr val="CCCC00"/>
                </a:solidFill>
              </a:rPr>
              <a:t>DAT1</a:t>
            </a:r>
            <a:r>
              <a:rPr lang="en-US" sz="4800" dirty="0" smtClean="0">
                <a:solidFill>
                  <a:srgbClr val="CCCC00"/>
                </a:solidFill>
              </a:rPr>
              <a:t>=9R </a:t>
            </a:r>
          </a:p>
          <a:p>
            <a:pPr marL="0" indent="0">
              <a:spcBef>
                <a:spcPts val="0"/>
              </a:spcBef>
              <a:buNone/>
            </a:pPr>
            <a:r>
              <a:rPr lang="en-US" sz="4800" i="1" dirty="0" smtClean="0">
                <a:solidFill>
                  <a:srgbClr val="CCCC00"/>
                </a:solidFill>
              </a:rPr>
              <a:t>DRD4</a:t>
            </a:r>
            <a:r>
              <a:rPr lang="en-US" sz="4800" dirty="0" smtClean="0">
                <a:solidFill>
                  <a:srgbClr val="CCCC00"/>
                </a:solidFill>
              </a:rPr>
              <a:t>=7-11R;</a:t>
            </a:r>
          </a:p>
        </p:txBody>
      </p:sp>
      <p:sp>
        <p:nvSpPr>
          <p:cNvPr id="4" name="Content Placeholder 3"/>
          <p:cNvSpPr>
            <a:spLocks noGrp="1"/>
          </p:cNvSpPr>
          <p:nvPr>
            <p:ph sz="half" idx="2"/>
          </p:nvPr>
        </p:nvSpPr>
        <p:spPr/>
        <p:txBody>
          <a:bodyPr>
            <a:normAutofit/>
          </a:bodyPr>
          <a:lstStyle/>
          <a:p>
            <a:pPr marL="0" indent="0">
              <a:spcBef>
                <a:spcPts val="0"/>
              </a:spcBef>
              <a:buNone/>
            </a:pPr>
            <a:r>
              <a:rPr lang="en-US" sz="4800" i="1" dirty="0" smtClean="0">
                <a:solidFill>
                  <a:srgbClr val="CCCC00"/>
                </a:solidFill>
              </a:rPr>
              <a:t>HTTLPR</a:t>
            </a:r>
            <a:r>
              <a:rPr lang="en-US" sz="4800" dirty="0" smtClean="0">
                <a:solidFill>
                  <a:srgbClr val="CCCC00"/>
                </a:solidFill>
              </a:rPr>
              <a:t>=</a:t>
            </a:r>
          </a:p>
          <a:p>
            <a:pPr marL="0" indent="0">
              <a:spcBef>
                <a:spcPts val="0"/>
              </a:spcBef>
              <a:buNone/>
            </a:pPr>
            <a:r>
              <a:rPr lang="en-US" sz="4800" dirty="0" smtClean="0">
                <a:solidFill>
                  <a:srgbClr val="CCCC00"/>
                </a:solidFill>
              </a:rPr>
              <a:t>           S or Lg </a:t>
            </a:r>
          </a:p>
          <a:p>
            <a:pPr marL="0" indent="0">
              <a:spcBef>
                <a:spcPts val="0"/>
              </a:spcBef>
              <a:buNone/>
            </a:pPr>
            <a:r>
              <a:rPr lang="en-US" sz="4800" i="1" dirty="0" smtClean="0">
                <a:solidFill>
                  <a:srgbClr val="CCCC00"/>
                </a:solidFill>
              </a:rPr>
              <a:t>MAOA</a:t>
            </a:r>
            <a:r>
              <a:rPr lang="en-US" sz="4800" dirty="0" smtClean="0">
                <a:solidFill>
                  <a:srgbClr val="CCCC00"/>
                </a:solidFill>
              </a:rPr>
              <a:t>=3.5-5R </a:t>
            </a:r>
          </a:p>
          <a:p>
            <a:pPr marL="0" indent="0">
              <a:spcBef>
                <a:spcPts val="0"/>
              </a:spcBef>
              <a:buNone/>
            </a:pPr>
            <a:r>
              <a:rPr lang="en-US" sz="4800" i="1" dirty="0" smtClean="0">
                <a:solidFill>
                  <a:srgbClr val="CCCC00"/>
                </a:solidFill>
              </a:rPr>
              <a:t>COMT</a:t>
            </a:r>
            <a:r>
              <a:rPr lang="en-US" sz="4800" dirty="0" smtClean="0">
                <a:solidFill>
                  <a:srgbClr val="CCCC00"/>
                </a:solidFill>
              </a:rPr>
              <a:t>=G </a:t>
            </a:r>
          </a:p>
          <a:p>
            <a:pPr marL="0" indent="0">
              <a:spcBef>
                <a:spcPts val="0"/>
              </a:spcBef>
              <a:buNone/>
            </a:pPr>
            <a:r>
              <a:rPr lang="en-US" sz="4800" i="1" dirty="0" smtClean="0">
                <a:solidFill>
                  <a:srgbClr val="CCCC00"/>
                </a:solidFill>
              </a:rPr>
              <a:t>OPRM1</a:t>
            </a:r>
            <a:r>
              <a:rPr lang="en-US" sz="4800" dirty="0" smtClean="0">
                <a:solidFill>
                  <a:srgbClr val="CCCC00"/>
                </a:solidFill>
              </a:rPr>
              <a:t>=G and </a:t>
            </a:r>
          </a:p>
          <a:p>
            <a:pPr marL="0" indent="0">
              <a:spcBef>
                <a:spcPts val="0"/>
              </a:spcBef>
              <a:buNone/>
            </a:pPr>
            <a:r>
              <a:rPr lang="en-US" sz="4800" i="1" dirty="0" smtClean="0">
                <a:solidFill>
                  <a:srgbClr val="CCCC00"/>
                </a:solidFill>
              </a:rPr>
              <a:t>GABRB3</a:t>
            </a:r>
            <a:r>
              <a:rPr lang="en-US" sz="4800" dirty="0" smtClean="0">
                <a:solidFill>
                  <a:srgbClr val="CCCC00"/>
                </a:solidFill>
              </a:rPr>
              <a:t>=181</a:t>
            </a:r>
          </a:p>
          <a:p>
            <a:endParaRPr lang="en-US" dirty="0"/>
          </a:p>
        </p:txBody>
      </p:sp>
    </p:spTree>
    <p:extLst>
      <p:ext uri="{BB962C8B-B14F-4D97-AF65-F5344CB8AC3E}">
        <p14:creationId xmlns="" xmlns:p14="http://schemas.microsoft.com/office/powerpoint/2010/main" val="22438540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 xmlns:p14="http://schemas.microsoft.com/office/powerpoint/2010/main" val="570929364"/>
              </p:ext>
            </p:extLst>
          </p:nvPr>
        </p:nvGraphicFramePr>
        <p:xfrm>
          <a:off x="914400" y="640080"/>
          <a:ext cx="7315200" cy="5760720"/>
        </p:xfrm>
        <a:graphic>
          <a:graphicData uri="http://schemas.openxmlformats.org/drawingml/2006/table">
            <a:tbl>
              <a:tblPr firstRow="1" bandRow="1">
                <a:tableStyleId>{35758FB7-9AC5-4552-8A53-C91805E547FA}</a:tableStyleId>
              </a:tblPr>
              <a:tblGrid>
                <a:gridCol w="1219200"/>
                <a:gridCol w="1219200"/>
                <a:gridCol w="1219200"/>
                <a:gridCol w="1219200"/>
                <a:gridCol w="1219200"/>
                <a:gridCol w="1219200"/>
              </a:tblGrid>
              <a:tr h="698459">
                <a:tc gridSpan="6">
                  <a:txBody>
                    <a:bodyPr/>
                    <a:lstStyle/>
                    <a:p>
                      <a:pPr algn="l"/>
                      <a:r>
                        <a:rPr lang="en-US" sz="3600" dirty="0" smtClean="0">
                          <a:solidFill>
                            <a:srgbClr val="FFC000"/>
                          </a:solidFill>
                        </a:rPr>
                        <a:t>Demographics.</a:t>
                      </a:r>
                      <a:endParaRPr lang="en-US" sz="3600" dirty="0">
                        <a:solidFill>
                          <a:srgbClr val="FFC000"/>
                        </a:solidFill>
                      </a:endParaRPr>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r>
              <a:tr h="399118">
                <a:tc>
                  <a:txBody>
                    <a:bodyPr/>
                    <a:lstStyle/>
                    <a:p>
                      <a:pPr algn="ctr"/>
                      <a:endParaRPr lang="en-US" dirty="0">
                        <a:solidFill>
                          <a:srgbClr val="FFFF00"/>
                        </a:solidFill>
                      </a:endParaRPr>
                    </a:p>
                  </a:txBody>
                  <a:tcPr/>
                </a:tc>
                <a:tc>
                  <a:txBody>
                    <a:bodyPr/>
                    <a:lstStyle/>
                    <a:p>
                      <a:pPr algn="ctr"/>
                      <a:endParaRPr lang="en-US" dirty="0">
                        <a:solidFill>
                          <a:srgbClr val="FFFF00"/>
                        </a:solidFill>
                      </a:endParaRPr>
                    </a:p>
                  </a:txBody>
                  <a:tcPr/>
                </a:tc>
                <a:tc>
                  <a:txBody>
                    <a:bodyPr/>
                    <a:lstStyle/>
                    <a:p>
                      <a:pPr algn="ctr"/>
                      <a:r>
                        <a:rPr lang="en-US" dirty="0" smtClean="0"/>
                        <a:t>N</a:t>
                      </a:r>
                      <a:endParaRPr lang="en-US" dirty="0">
                        <a:solidFill>
                          <a:srgbClr val="FFFF00"/>
                        </a:solidFill>
                      </a:endParaRPr>
                    </a:p>
                  </a:txBody>
                  <a:tcPr/>
                </a:tc>
                <a:tc>
                  <a:txBody>
                    <a:bodyPr/>
                    <a:lstStyle/>
                    <a:p>
                      <a:pPr algn="ctr"/>
                      <a:r>
                        <a:rPr lang="en-US" dirty="0" smtClean="0"/>
                        <a:t>Mean</a:t>
                      </a:r>
                      <a:endParaRPr lang="en-US" dirty="0">
                        <a:solidFill>
                          <a:srgbClr val="FFFF00"/>
                        </a:solidFill>
                      </a:endParaRPr>
                    </a:p>
                  </a:txBody>
                  <a:tcPr/>
                </a:tc>
                <a:tc>
                  <a:txBody>
                    <a:bodyPr/>
                    <a:lstStyle/>
                    <a:p>
                      <a:pPr algn="ctr"/>
                      <a:r>
                        <a:rPr lang="en-US" dirty="0" smtClean="0"/>
                        <a:t>S.D.</a:t>
                      </a:r>
                      <a:endParaRPr lang="en-US" dirty="0">
                        <a:solidFill>
                          <a:srgbClr val="FFFF00"/>
                        </a:solidFill>
                      </a:endParaRPr>
                    </a:p>
                  </a:txBody>
                  <a:tcPr/>
                </a:tc>
                <a:tc>
                  <a:txBody>
                    <a:bodyPr/>
                    <a:lstStyle/>
                    <a:p>
                      <a:pPr algn="ctr"/>
                      <a:r>
                        <a:rPr lang="en-US" dirty="0" smtClean="0"/>
                        <a:t>Range</a:t>
                      </a:r>
                      <a:endParaRPr lang="en-US" dirty="0">
                        <a:solidFill>
                          <a:srgbClr val="FFFF00"/>
                        </a:solidFill>
                      </a:endParaRPr>
                    </a:p>
                  </a:txBody>
                  <a:tcPr/>
                </a:tc>
              </a:tr>
              <a:tr h="399118">
                <a:tc>
                  <a:txBody>
                    <a:bodyPr/>
                    <a:lstStyle/>
                    <a:p>
                      <a:endParaRPr lang="en-US" dirty="0">
                        <a:solidFill>
                          <a:srgbClr val="FFFF00"/>
                        </a:solidFill>
                      </a:endParaRPr>
                    </a:p>
                  </a:txBody>
                  <a:tcPr/>
                </a:tc>
                <a:tc>
                  <a:txBody>
                    <a:bodyPr/>
                    <a:lstStyle/>
                    <a:p>
                      <a:endParaRPr lang="en-US" dirty="0">
                        <a:solidFill>
                          <a:srgbClr val="FFFF00"/>
                        </a:solidFill>
                      </a:endParaRPr>
                    </a:p>
                  </a:txBody>
                  <a:tcPr/>
                </a:tc>
                <a:tc>
                  <a:txBody>
                    <a:bodyPr/>
                    <a:lstStyle/>
                    <a:p>
                      <a:endParaRPr lang="en-US" dirty="0">
                        <a:solidFill>
                          <a:srgbClr val="FFFF00"/>
                        </a:solidFill>
                      </a:endParaRPr>
                    </a:p>
                  </a:txBody>
                  <a:tcPr/>
                </a:tc>
                <a:tc>
                  <a:txBody>
                    <a:bodyPr/>
                    <a:lstStyle/>
                    <a:p>
                      <a:endParaRPr lang="en-US" dirty="0">
                        <a:solidFill>
                          <a:srgbClr val="FFFF00"/>
                        </a:solidFill>
                      </a:endParaRPr>
                    </a:p>
                  </a:txBody>
                  <a:tcPr/>
                </a:tc>
                <a:tc>
                  <a:txBody>
                    <a:bodyPr/>
                    <a:lstStyle/>
                    <a:p>
                      <a:endParaRPr lang="en-US" dirty="0">
                        <a:solidFill>
                          <a:srgbClr val="FFFF00"/>
                        </a:solidFill>
                      </a:endParaRPr>
                    </a:p>
                  </a:txBody>
                  <a:tcPr/>
                </a:tc>
                <a:tc>
                  <a:txBody>
                    <a:bodyPr/>
                    <a:lstStyle/>
                    <a:p>
                      <a:endParaRPr lang="en-US" dirty="0">
                        <a:solidFill>
                          <a:srgbClr val="FFFF00"/>
                        </a:solidFill>
                      </a:endParaRPr>
                    </a:p>
                  </a:txBody>
                  <a:tcPr/>
                </a:tc>
              </a:tr>
              <a:tr h="687545">
                <a:tc>
                  <a:txBody>
                    <a:bodyPr/>
                    <a:lstStyle/>
                    <a:p>
                      <a:r>
                        <a:rPr lang="en-US" sz="1800" dirty="0" smtClean="0"/>
                        <a:t>School</a:t>
                      </a:r>
                      <a:r>
                        <a:rPr lang="en-US" sz="1800" baseline="0" dirty="0" smtClean="0"/>
                        <a:t> </a:t>
                      </a:r>
                      <a:endParaRPr lang="en-US" sz="1800" dirty="0">
                        <a:solidFill>
                          <a:srgbClr val="FFFF00"/>
                        </a:solidFill>
                      </a:endParaRPr>
                    </a:p>
                  </a:txBody>
                  <a:tcPr/>
                </a:tc>
                <a:tc>
                  <a:txBody>
                    <a:bodyPr/>
                    <a:lstStyle/>
                    <a:p>
                      <a:r>
                        <a:rPr lang="en-US" dirty="0" smtClean="0"/>
                        <a:t>Males</a:t>
                      </a:r>
                      <a:endParaRPr lang="en-US" dirty="0">
                        <a:solidFill>
                          <a:srgbClr val="FFFF00"/>
                        </a:solidFill>
                      </a:endParaRPr>
                    </a:p>
                  </a:txBody>
                  <a:tcPr/>
                </a:tc>
                <a:tc>
                  <a:txBody>
                    <a:bodyPr/>
                    <a:lstStyle/>
                    <a:p>
                      <a:pPr algn="ctr"/>
                      <a:r>
                        <a:rPr lang="en-US" dirty="0" smtClean="0"/>
                        <a:t>129</a:t>
                      </a:r>
                      <a:endParaRPr lang="en-US" dirty="0">
                        <a:solidFill>
                          <a:srgbClr val="FFFF00"/>
                        </a:solidFill>
                      </a:endParaRPr>
                    </a:p>
                  </a:txBody>
                  <a:tcPr/>
                </a:tc>
                <a:tc>
                  <a:txBody>
                    <a:bodyPr/>
                    <a:lstStyle/>
                    <a:p>
                      <a:pPr algn="ctr"/>
                      <a:r>
                        <a:rPr lang="en-US" dirty="0" smtClean="0"/>
                        <a:t>13.4</a:t>
                      </a:r>
                      <a:r>
                        <a:rPr lang="en-US" baseline="0" dirty="0" smtClean="0"/>
                        <a:t> years</a:t>
                      </a:r>
                      <a:endParaRPr lang="en-US" dirty="0">
                        <a:solidFill>
                          <a:srgbClr val="FFFF00"/>
                        </a:solidFill>
                      </a:endParaRPr>
                    </a:p>
                  </a:txBody>
                  <a:tcPr/>
                </a:tc>
                <a:tc>
                  <a:txBody>
                    <a:bodyPr/>
                    <a:lstStyle/>
                    <a:p>
                      <a:pPr algn="ctr"/>
                      <a:r>
                        <a:rPr lang="en-US" dirty="0" smtClean="0"/>
                        <a:t>+/- 2.24</a:t>
                      </a:r>
                      <a:endParaRPr lang="en-US" dirty="0">
                        <a:solidFill>
                          <a:srgbClr val="FFFF00"/>
                        </a:solidFill>
                      </a:endParaRPr>
                    </a:p>
                  </a:txBody>
                  <a:tcPr/>
                </a:tc>
                <a:tc>
                  <a:txBody>
                    <a:bodyPr/>
                    <a:lstStyle/>
                    <a:p>
                      <a:pPr algn="ctr"/>
                      <a:r>
                        <a:rPr lang="en-US" dirty="0" smtClean="0"/>
                        <a:t>8 - 20</a:t>
                      </a:r>
                      <a:endParaRPr lang="en-US" dirty="0">
                        <a:solidFill>
                          <a:srgbClr val="FFFF00"/>
                        </a:solidFill>
                      </a:endParaRPr>
                    </a:p>
                  </a:txBody>
                  <a:tcPr/>
                </a:tc>
              </a:tr>
              <a:tr h="399118">
                <a:tc>
                  <a:txBody>
                    <a:bodyPr/>
                    <a:lstStyle/>
                    <a:p>
                      <a:endParaRPr lang="en-US" dirty="0">
                        <a:solidFill>
                          <a:srgbClr val="FFFF00"/>
                        </a:solidFill>
                      </a:endParaRPr>
                    </a:p>
                  </a:txBody>
                  <a:tcPr/>
                </a:tc>
                <a:tc>
                  <a:txBody>
                    <a:bodyPr/>
                    <a:lstStyle/>
                    <a:p>
                      <a:r>
                        <a:rPr lang="en-US" dirty="0" smtClean="0"/>
                        <a:t>Females</a:t>
                      </a:r>
                      <a:endParaRPr lang="en-US" dirty="0">
                        <a:solidFill>
                          <a:srgbClr val="FFFF00"/>
                        </a:solidFill>
                      </a:endParaRPr>
                    </a:p>
                  </a:txBody>
                  <a:tcPr/>
                </a:tc>
                <a:tc>
                  <a:txBody>
                    <a:bodyPr/>
                    <a:lstStyle/>
                    <a:p>
                      <a:pPr algn="ctr"/>
                      <a:r>
                        <a:rPr lang="en-US" dirty="0" smtClean="0"/>
                        <a:t>94</a:t>
                      </a:r>
                      <a:endParaRPr lang="en-US" dirty="0">
                        <a:solidFill>
                          <a:srgbClr val="FFFF00"/>
                        </a:solidFill>
                      </a:endParaRPr>
                    </a:p>
                  </a:txBody>
                  <a:tcPr/>
                </a:tc>
                <a:tc>
                  <a:txBody>
                    <a:bodyPr/>
                    <a:lstStyle/>
                    <a:p>
                      <a:pPr algn="ctr"/>
                      <a:r>
                        <a:rPr lang="en-US" dirty="0" smtClean="0"/>
                        <a:t>14.6 years</a:t>
                      </a:r>
                      <a:endParaRPr lang="en-US" dirty="0">
                        <a:solidFill>
                          <a:srgbClr val="FFFF00"/>
                        </a:solidFill>
                      </a:endParaRPr>
                    </a:p>
                  </a:txBody>
                  <a:tcPr/>
                </a:tc>
                <a:tc>
                  <a:txBody>
                    <a:bodyPr/>
                    <a:lstStyle/>
                    <a:p>
                      <a:pPr algn="ctr"/>
                      <a:r>
                        <a:rPr lang="en-US" dirty="0" smtClean="0"/>
                        <a:t>+/- 2.22</a:t>
                      </a:r>
                      <a:endParaRPr lang="en-US" dirty="0">
                        <a:solidFill>
                          <a:srgbClr val="FFFF00"/>
                        </a:solidFill>
                      </a:endParaRPr>
                    </a:p>
                  </a:txBody>
                  <a:tcPr/>
                </a:tc>
                <a:tc>
                  <a:txBody>
                    <a:bodyPr/>
                    <a:lstStyle/>
                    <a:p>
                      <a:pPr algn="ctr"/>
                      <a:r>
                        <a:rPr lang="en-US" dirty="0" smtClean="0"/>
                        <a:t>9 - 20</a:t>
                      </a:r>
                      <a:endParaRPr lang="en-US" dirty="0">
                        <a:solidFill>
                          <a:srgbClr val="FFFF00"/>
                        </a:solidFill>
                      </a:endParaRPr>
                    </a:p>
                  </a:txBody>
                  <a:tcPr/>
                </a:tc>
              </a:tr>
              <a:tr h="399118">
                <a:tc>
                  <a:txBody>
                    <a:bodyPr/>
                    <a:lstStyle/>
                    <a:p>
                      <a:endParaRPr lang="en-US" dirty="0">
                        <a:solidFill>
                          <a:srgbClr val="FFFF00"/>
                        </a:solidFill>
                      </a:endParaRPr>
                    </a:p>
                  </a:txBody>
                  <a:tcPr/>
                </a:tc>
                <a:tc>
                  <a:txBody>
                    <a:bodyPr/>
                    <a:lstStyle/>
                    <a:p>
                      <a:endParaRPr lang="en-US" dirty="0">
                        <a:solidFill>
                          <a:srgbClr val="FFFF00"/>
                        </a:solidFill>
                      </a:endParaRPr>
                    </a:p>
                  </a:txBody>
                  <a:tcPr/>
                </a:tc>
                <a:tc>
                  <a:txBody>
                    <a:bodyPr/>
                    <a:lstStyle/>
                    <a:p>
                      <a:pPr algn="ctr"/>
                      <a:endParaRPr lang="en-US" dirty="0">
                        <a:solidFill>
                          <a:srgbClr val="FFFF00"/>
                        </a:solidFill>
                      </a:endParaRPr>
                    </a:p>
                  </a:txBody>
                  <a:tcPr/>
                </a:tc>
                <a:tc>
                  <a:txBody>
                    <a:bodyPr/>
                    <a:lstStyle/>
                    <a:p>
                      <a:pPr algn="ctr"/>
                      <a:endParaRPr lang="en-US" dirty="0">
                        <a:solidFill>
                          <a:srgbClr val="FFFF00"/>
                        </a:solidFill>
                      </a:endParaRPr>
                    </a:p>
                  </a:txBody>
                  <a:tcPr/>
                </a:tc>
                <a:tc>
                  <a:txBody>
                    <a:bodyPr/>
                    <a:lstStyle/>
                    <a:p>
                      <a:pPr algn="ctr"/>
                      <a:endParaRPr lang="en-US" dirty="0">
                        <a:solidFill>
                          <a:srgbClr val="FFFF00"/>
                        </a:solidFill>
                      </a:endParaRPr>
                    </a:p>
                  </a:txBody>
                  <a:tcPr/>
                </a:tc>
                <a:tc>
                  <a:txBody>
                    <a:bodyPr/>
                    <a:lstStyle/>
                    <a:p>
                      <a:pPr algn="ctr"/>
                      <a:endParaRPr lang="en-US" dirty="0">
                        <a:solidFill>
                          <a:srgbClr val="FFFF00"/>
                        </a:solidFill>
                      </a:endParaRPr>
                    </a:p>
                  </a:txBody>
                  <a:tcPr/>
                </a:tc>
              </a:tr>
              <a:tr h="698459">
                <a:tc>
                  <a:txBody>
                    <a:bodyPr/>
                    <a:lstStyle/>
                    <a:p>
                      <a:r>
                        <a:rPr lang="en-US" dirty="0" smtClean="0"/>
                        <a:t>Age</a:t>
                      </a:r>
                      <a:endParaRPr lang="en-US" dirty="0">
                        <a:solidFill>
                          <a:srgbClr val="FFFF00"/>
                        </a:solidFill>
                      </a:endParaRPr>
                    </a:p>
                  </a:txBody>
                  <a:tcPr/>
                </a:tc>
                <a:tc>
                  <a:txBody>
                    <a:bodyPr/>
                    <a:lstStyle/>
                    <a:p>
                      <a:r>
                        <a:rPr lang="en-US" dirty="0" smtClean="0"/>
                        <a:t>Males</a:t>
                      </a:r>
                      <a:endParaRPr lang="en-US" dirty="0">
                        <a:solidFill>
                          <a:srgbClr val="FFFF00"/>
                        </a:solidFill>
                      </a:endParaRPr>
                    </a:p>
                  </a:txBody>
                  <a:tcPr/>
                </a:tc>
                <a:tc>
                  <a:txBody>
                    <a:bodyPr/>
                    <a:lstStyle/>
                    <a:p>
                      <a:pPr algn="ctr"/>
                      <a:r>
                        <a:rPr lang="en-US" dirty="0" smtClean="0"/>
                        <a:t>129</a:t>
                      </a:r>
                      <a:endParaRPr lang="en-US" dirty="0">
                        <a:solidFill>
                          <a:srgbClr val="FFFF00"/>
                        </a:solidFill>
                      </a:endParaRPr>
                    </a:p>
                  </a:txBody>
                  <a:tcPr/>
                </a:tc>
                <a:tc>
                  <a:txBody>
                    <a:bodyPr/>
                    <a:lstStyle/>
                    <a:p>
                      <a:pPr algn="ctr"/>
                      <a:r>
                        <a:rPr lang="en-US" dirty="0" smtClean="0"/>
                        <a:t>34.46 years</a:t>
                      </a:r>
                      <a:endParaRPr lang="en-US" dirty="0">
                        <a:solidFill>
                          <a:srgbClr val="FFFF00"/>
                        </a:solidFill>
                      </a:endParaRPr>
                    </a:p>
                  </a:txBody>
                  <a:tcPr/>
                </a:tc>
                <a:tc>
                  <a:txBody>
                    <a:bodyPr/>
                    <a:lstStyle/>
                    <a:p>
                      <a:pPr algn="ctr"/>
                      <a:r>
                        <a:rPr lang="en-US" dirty="0" smtClean="0"/>
                        <a:t>+/- 12.21</a:t>
                      </a:r>
                      <a:endParaRPr lang="en-US" dirty="0">
                        <a:solidFill>
                          <a:srgbClr val="FFFF00"/>
                        </a:solidFill>
                      </a:endParaRPr>
                    </a:p>
                  </a:txBody>
                  <a:tcPr/>
                </a:tc>
                <a:tc>
                  <a:txBody>
                    <a:bodyPr/>
                    <a:lstStyle/>
                    <a:p>
                      <a:pPr algn="ctr"/>
                      <a:r>
                        <a:rPr lang="en-US" dirty="0" smtClean="0"/>
                        <a:t>18 - 67</a:t>
                      </a:r>
                      <a:endParaRPr lang="en-US" dirty="0">
                        <a:solidFill>
                          <a:srgbClr val="FFFF00"/>
                        </a:solidFill>
                      </a:endParaRPr>
                    </a:p>
                  </a:txBody>
                  <a:tcPr/>
                </a:tc>
              </a:tr>
              <a:tr h="698459">
                <a:tc>
                  <a:txBody>
                    <a:bodyPr/>
                    <a:lstStyle/>
                    <a:p>
                      <a:endParaRPr lang="en-US" dirty="0">
                        <a:solidFill>
                          <a:srgbClr val="FFFF00"/>
                        </a:solidFill>
                      </a:endParaRPr>
                    </a:p>
                  </a:txBody>
                  <a:tcPr/>
                </a:tc>
                <a:tc>
                  <a:txBody>
                    <a:bodyPr/>
                    <a:lstStyle/>
                    <a:p>
                      <a:r>
                        <a:rPr lang="en-US" dirty="0" smtClean="0"/>
                        <a:t>Females</a:t>
                      </a:r>
                      <a:endParaRPr lang="en-US" dirty="0">
                        <a:solidFill>
                          <a:srgbClr val="FFFF00"/>
                        </a:solidFill>
                      </a:endParaRPr>
                    </a:p>
                  </a:txBody>
                  <a:tcPr/>
                </a:tc>
                <a:tc>
                  <a:txBody>
                    <a:bodyPr/>
                    <a:lstStyle/>
                    <a:p>
                      <a:pPr algn="ctr"/>
                      <a:r>
                        <a:rPr lang="en-US" dirty="0" smtClean="0"/>
                        <a:t>94</a:t>
                      </a:r>
                      <a:endParaRPr lang="en-US" dirty="0">
                        <a:solidFill>
                          <a:srgbClr val="FFFF00"/>
                        </a:solidFill>
                      </a:endParaRPr>
                    </a:p>
                  </a:txBody>
                  <a:tcPr/>
                </a:tc>
                <a:tc>
                  <a:txBody>
                    <a:bodyPr/>
                    <a:lstStyle/>
                    <a:p>
                      <a:pPr algn="ctr"/>
                      <a:r>
                        <a:rPr lang="en-US" dirty="0" smtClean="0"/>
                        <a:t>38.00 </a:t>
                      </a:r>
                      <a:r>
                        <a:rPr lang="en-US" b="1" dirty="0" smtClean="0"/>
                        <a:t>years</a:t>
                      </a:r>
                      <a:endParaRPr lang="en-US" b="1" dirty="0">
                        <a:solidFill>
                          <a:srgbClr val="FFFF00"/>
                        </a:solidFill>
                      </a:endParaRPr>
                    </a:p>
                  </a:txBody>
                  <a:tcPr/>
                </a:tc>
                <a:tc>
                  <a:txBody>
                    <a:bodyPr/>
                    <a:lstStyle/>
                    <a:p>
                      <a:pPr algn="ctr"/>
                      <a:r>
                        <a:rPr lang="en-US" dirty="0" smtClean="0"/>
                        <a:t>+/-</a:t>
                      </a:r>
                      <a:r>
                        <a:rPr lang="en-US" baseline="0" dirty="0" smtClean="0"/>
                        <a:t> 13.96</a:t>
                      </a:r>
                      <a:endParaRPr lang="en-US" dirty="0">
                        <a:solidFill>
                          <a:srgbClr val="FFFF00"/>
                        </a:solidFill>
                      </a:endParaRPr>
                    </a:p>
                  </a:txBody>
                  <a:tcPr/>
                </a:tc>
                <a:tc>
                  <a:txBody>
                    <a:bodyPr/>
                    <a:lstStyle/>
                    <a:p>
                      <a:pPr algn="ctr"/>
                      <a:r>
                        <a:rPr lang="en-US" dirty="0" smtClean="0"/>
                        <a:t>18 - 70</a:t>
                      </a:r>
                      <a:endParaRPr lang="en-US" dirty="0">
                        <a:solidFill>
                          <a:srgbClr val="FFFF00"/>
                        </a:solidFill>
                      </a:endParaRPr>
                    </a:p>
                  </a:txBody>
                  <a:tcPr/>
                </a:tc>
              </a:tr>
              <a:tr h="982208">
                <a:tc>
                  <a:txBody>
                    <a:bodyPr/>
                    <a:lstStyle/>
                    <a:p>
                      <a:r>
                        <a:rPr lang="en-US" dirty="0" smtClean="0"/>
                        <a:t>Alcohol Risk Score</a:t>
                      </a:r>
                      <a:endParaRPr lang="en-US" dirty="0">
                        <a:solidFill>
                          <a:srgbClr val="FFFF00"/>
                        </a:solidFill>
                      </a:endParaRPr>
                    </a:p>
                  </a:txBody>
                  <a:tcPr/>
                </a:tc>
                <a:tc>
                  <a:txBody>
                    <a:bodyPr/>
                    <a:lstStyle/>
                    <a:p>
                      <a:endParaRPr lang="en-US" dirty="0" smtClean="0"/>
                    </a:p>
                    <a:p>
                      <a:r>
                        <a:rPr lang="en-US" dirty="0" smtClean="0"/>
                        <a:t>Males</a:t>
                      </a:r>
                      <a:endParaRPr lang="en-US" dirty="0">
                        <a:solidFill>
                          <a:srgbClr val="FFFF00"/>
                        </a:solidFill>
                      </a:endParaRPr>
                    </a:p>
                  </a:txBody>
                  <a:tcPr/>
                </a:tc>
                <a:tc>
                  <a:txBody>
                    <a:bodyPr/>
                    <a:lstStyle/>
                    <a:p>
                      <a:pPr algn="ctr"/>
                      <a:endParaRPr lang="en-US" dirty="0" smtClean="0"/>
                    </a:p>
                    <a:p>
                      <a:pPr algn="ctr"/>
                      <a:r>
                        <a:rPr lang="en-US" dirty="0" smtClean="0"/>
                        <a:t>129</a:t>
                      </a:r>
                      <a:endParaRPr lang="en-US" dirty="0">
                        <a:solidFill>
                          <a:srgbClr val="FFFF00"/>
                        </a:solidFill>
                      </a:endParaRPr>
                    </a:p>
                  </a:txBody>
                  <a:tcPr/>
                </a:tc>
                <a:tc>
                  <a:txBody>
                    <a:bodyPr/>
                    <a:lstStyle/>
                    <a:p>
                      <a:pPr algn="ctr"/>
                      <a:endParaRPr lang="en-US" dirty="0" smtClean="0"/>
                    </a:p>
                    <a:p>
                      <a:pPr algn="ctr"/>
                      <a:r>
                        <a:rPr lang="en-US" dirty="0" smtClean="0"/>
                        <a:t>4.47</a:t>
                      </a:r>
                      <a:endParaRPr lang="en-US" dirty="0">
                        <a:solidFill>
                          <a:srgbClr val="FFFF00"/>
                        </a:solidFill>
                      </a:endParaRPr>
                    </a:p>
                  </a:txBody>
                  <a:tcPr/>
                </a:tc>
                <a:tc>
                  <a:txBody>
                    <a:bodyPr/>
                    <a:lstStyle/>
                    <a:p>
                      <a:pPr algn="ctr"/>
                      <a:endParaRPr lang="en-US" dirty="0" smtClean="0"/>
                    </a:p>
                    <a:p>
                      <a:pPr algn="ctr"/>
                      <a:r>
                        <a:rPr lang="en-US" dirty="0" smtClean="0"/>
                        <a:t>+/- 2.66</a:t>
                      </a:r>
                      <a:endParaRPr lang="en-US" dirty="0">
                        <a:solidFill>
                          <a:srgbClr val="FFFF00"/>
                        </a:solidFill>
                      </a:endParaRPr>
                    </a:p>
                  </a:txBody>
                  <a:tcPr/>
                </a:tc>
                <a:tc>
                  <a:txBody>
                    <a:bodyPr/>
                    <a:lstStyle/>
                    <a:p>
                      <a:pPr algn="ctr"/>
                      <a:endParaRPr lang="en-US" dirty="0" smtClean="0"/>
                    </a:p>
                    <a:p>
                      <a:pPr algn="ctr"/>
                      <a:r>
                        <a:rPr lang="en-US" dirty="0" smtClean="0"/>
                        <a:t>1</a:t>
                      </a:r>
                      <a:r>
                        <a:rPr lang="en-US" baseline="0" dirty="0" smtClean="0"/>
                        <a:t> - 9</a:t>
                      </a:r>
                      <a:endParaRPr lang="en-US" dirty="0">
                        <a:solidFill>
                          <a:srgbClr val="FFFF00"/>
                        </a:solidFill>
                      </a:endParaRPr>
                    </a:p>
                  </a:txBody>
                  <a:tcPr/>
                </a:tc>
              </a:tr>
              <a:tr h="399118">
                <a:tc>
                  <a:txBody>
                    <a:bodyPr/>
                    <a:lstStyle/>
                    <a:p>
                      <a:endParaRPr lang="en-US" dirty="0"/>
                    </a:p>
                  </a:txBody>
                  <a:tcPr/>
                </a:tc>
                <a:tc>
                  <a:txBody>
                    <a:bodyPr/>
                    <a:lstStyle/>
                    <a:p>
                      <a:r>
                        <a:rPr lang="en-US" dirty="0" smtClean="0"/>
                        <a:t>Females</a:t>
                      </a:r>
                      <a:endParaRPr lang="en-US" dirty="0">
                        <a:solidFill>
                          <a:srgbClr val="FFFF00"/>
                        </a:solidFill>
                      </a:endParaRPr>
                    </a:p>
                  </a:txBody>
                  <a:tcPr/>
                </a:tc>
                <a:tc>
                  <a:txBody>
                    <a:bodyPr/>
                    <a:lstStyle/>
                    <a:p>
                      <a:pPr algn="ctr"/>
                      <a:r>
                        <a:rPr lang="en-US" dirty="0" smtClean="0"/>
                        <a:t>94</a:t>
                      </a:r>
                      <a:endParaRPr lang="en-US" dirty="0">
                        <a:solidFill>
                          <a:srgbClr val="FFFF00"/>
                        </a:solidFill>
                      </a:endParaRPr>
                    </a:p>
                  </a:txBody>
                  <a:tcPr/>
                </a:tc>
                <a:tc>
                  <a:txBody>
                    <a:bodyPr/>
                    <a:lstStyle/>
                    <a:p>
                      <a:pPr algn="ctr"/>
                      <a:r>
                        <a:rPr lang="en-US" dirty="0" smtClean="0"/>
                        <a:t>4.91</a:t>
                      </a:r>
                      <a:endParaRPr lang="en-US" dirty="0">
                        <a:solidFill>
                          <a:srgbClr val="FFFF00"/>
                        </a:solidFill>
                      </a:endParaRPr>
                    </a:p>
                  </a:txBody>
                  <a:tcPr/>
                </a:tc>
                <a:tc>
                  <a:txBody>
                    <a:bodyPr/>
                    <a:lstStyle/>
                    <a:p>
                      <a:pPr algn="ctr"/>
                      <a:r>
                        <a:rPr lang="en-US" dirty="0" smtClean="0"/>
                        <a:t>+/- 2.64</a:t>
                      </a:r>
                      <a:endParaRPr lang="en-US" dirty="0">
                        <a:solidFill>
                          <a:srgbClr val="FFFF00"/>
                        </a:solidFill>
                      </a:endParaRPr>
                    </a:p>
                  </a:txBody>
                  <a:tcPr/>
                </a:tc>
                <a:tc>
                  <a:txBody>
                    <a:bodyPr/>
                    <a:lstStyle/>
                    <a:p>
                      <a:pPr algn="ctr"/>
                      <a:r>
                        <a:rPr lang="en-US" dirty="0" smtClean="0"/>
                        <a:t>1 -</a:t>
                      </a:r>
                      <a:r>
                        <a:rPr lang="en-US" baseline="0" dirty="0" smtClean="0"/>
                        <a:t> 9</a:t>
                      </a:r>
                      <a:endParaRPr lang="en-US" dirty="0">
                        <a:solidFill>
                          <a:srgbClr val="FFFF00"/>
                        </a:solidFill>
                      </a:endParaRPr>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93988"/>
            <a:ext cx="7772400" cy="1470025"/>
          </a:xfrm>
        </p:spPr>
        <p:txBody>
          <a:bodyPr>
            <a:noAutofit/>
          </a:bodyPr>
          <a:lstStyle/>
          <a:p>
            <a:pPr algn="l"/>
            <a:r>
              <a:rPr lang="en-US" sz="3200" dirty="0" smtClean="0"/>
              <a:t/>
            </a:r>
            <a:br>
              <a:rPr lang="en-US" sz="3200" dirty="0" smtClean="0"/>
            </a:br>
            <a:r>
              <a:rPr lang="en-US" dirty="0" smtClean="0">
                <a:solidFill>
                  <a:schemeClr val="accent1">
                    <a:lumMod val="20000"/>
                    <a:lumOff val="80000"/>
                  </a:schemeClr>
                </a:solidFill>
              </a:rPr>
              <a:t>6 or less Risk Alleles= 28.7%</a:t>
            </a:r>
            <a:br>
              <a:rPr lang="en-US" dirty="0" smtClean="0">
                <a:solidFill>
                  <a:schemeClr val="accent1">
                    <a:lumMod val="20000"/>
                    <a:lumOff val="80000"/>
                  </a:schemeClr>
                </a:solidFill>
              </a:rPr>
            </a:br>
            <a:r>
              <a:rPr lang="en-US" dirty="0">
                <a:solidFill>
                  <a:schemeClr val="accent1">
                    <a:lumMod val="20000"/>
                    <a:lumOff val="80000"/>
                  </a:schemeClr>
                </a:solidFill>
              </a:rPr>
              <a:t>7</a:t>
            </a:r>
            <a:r>
              <a:rPr lang="en-US" dirty="0" smtClean="0">
                <a:solidFill>
                  <a:schemeClr val="accent1">
                    <a:lumMod val="20000"/>
                    <a:lumOff val="80000"/>
                  </a:schemeClr>
                </a:solidFill>
              </a:rPr>
              <a:t> or 8 Alleles =30.9%</a:t>
            </a:r>
            <a:br>
              <a:rPr lang="en-US" dirty="0" smtClean="0">
                <a:solidFill>
                  <a:schemeClr val="accent1">
                    <a:lumMod val="20000"/>
                    <a:lumOff val="80000"/>
                  </a:schemeClr>
                </a:solidFill>
              </a:rPr>
            </a:br>
            <a:r>
              <a:rPr lang="en-US" dirty="0" smtClean="0">
                <a:solidFill>
                  <a:schemeClr val="accent1">
                    <a:lumMod val="20000"/>
                    <a:lumOff val="80000"/>
                  </a:schemeClr>
                </a:solidFill>
              </a:rPr>
              <a:t>9 or higher Alleles =40.4%</a:t>
            </a:r>
            <a:br>
              <a:rPr lang="en-US" dirty="0" smtClean="0">
                <a:solidFill>
                  <a:schemeClr val="accent1">
                    <a:lumMod val="20000"/>
                    <a:lumOff val="80000"/>
                  </a:schemeClr>
                </a:solidFill>
              </a:rPr>
            </a:br>
            <a:endParaRPr lang="en-US" dirty="0">
              <a:solidFill>
                <a:schemeClr val="accent1">
                  <a:lumMod val="20000"/>
                  <a:lumOff val="80000"/>
                </a:schemeClr>
              </a:solidFill>
            </a:endParaRPr>
          </a:p>
        </p:txBody>
      </p:sp>
      <p:sp>
        <p:nvSpPr>
          <p:cNvPr id="3" name="Subtitle 2"/>
          <p:cNvSpPr>
            <a:spLocks noGrp="1"/>
          </p:cNvSpPr>
          <p:nvPr>
            <p:ph type="subTitle" idx="1"/>
          </p:nvPr>
        </p:nvSpPr>
        <p:spPr>
          <a:xfrm>
            <a:off x="1371600" y="4603898"/>
            <a:ext cx="6400800" cy="1752600"/>
          </a:xfrm>
        </p:spPr>
        <p:txBody>
          <a:bodyPr/>
          <a:lstStyle/>
          <a:p>
            <a:endParaRPr lang="en-US" dirty="0" smtClean="0"/>
          </a:p>
          <a:p>
            <a:r>
              <a:rPr lang="en-US" dirty="0" smtClean="0">
                <a:solidFill>
                  <a:srgbClr val="CCCC00"/>
                </a:solidFill>
                <a:latin typeface="Arial Black" pitchFamily="34" charset="0"/>
              </a:rPr>
              <a:t>100% Carried at least one risk allele</a:t>
            </a:r>
            <a:endParaRPr lang="en-US" dirty="0">
              <a:solidFill>
                <a:srgbClr val="CCCC00"/>
              </a:solidFill>
              <a:latin typeface="Arial Black" pitchFamily="34" charset="0"/>
            </a:endParaRPr>
          </a:p>
        </p:txBody>
      </p:sp>
      <p:sp>
        <p:nvSpPr>
          <p:cNvPr id="4" name="TextBox 3"/>
          <p:cNvSpPr txBox="1"/>
          <p:nvPr/>
        </p:nvSpPr>
        <p:spPr>
          <a:xfrm>
            <a:off x="0" y="762001"/>
            <a:ext cx="9144000" cy="1015663"/>
          </a:xfrm>
          <a:prstGeom prst="rect">
            <a:avLst/>
          </a:prstGeom>
          <a:solidFill>
            <a:schemeClr val="tx2">
              <a:lumMod val="20000"/>
              <a:lumOff val="80000"/>
            </a:schemeClr>
          </a:solidFill>
        </p:spPr>
        <p:txBody>
          <a:bodyPr wrap="square" rtlCol="0">
            <a:spAutoFit/>
          </a:bodyPr>
          <a:lstStyle/>
          <a:p>
            <a:pPr algn="ctr"/>
            <a:r>
              <a:rPr lang="en-US" sz="6000" b="1" dirty="0" smtClean="0">
                <a:solidFill>
                  <a:srgbClr val="FFC000"/>
                </a:solidFill>
                <a:latin typeface="+mj-lt"/>
              </a:rPr>
              <a:t>GARS Score </a:t>
            </a:r>
            <a:endParaRPr lang="en-US" sz="6000" b="1" dirty="0">
              <a:solidFill>
                <a:srgbClr val="FFC000"/>
              </a:solidFill>
              <a:latin typeface="+mj-lt"/>
            </a:endParaRPr>
          </a:p>
        </p:txBody>
      </p:sp>
    </p:spTree>
    <p:extLst>
      <p:ext uri="{BB962C8B-B14F-4D97-AF65-F5344CB8AC3E}">
        <p14:creationId xmlns="" xmlns:p14="http://schemas.microsoft.com/office/powerpoint/2010/main" val="27318870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12381"/>
            <a:ext cx="9144000" cy="1470025"/>
          </a:xfrm>
          <a:solidFill>
            <a:schemeClr val="tx2">
              <a:lumMod val="20000"/>
              <a:lumOff val="80000"/>
            </a:schemeClr>
          </a:solidFill>
        </p:spPr>
        <p:txBody>
          <a:bodyPr>
            <a:noAutofit/>
          </a:bodyPr>
          <a:lstStyle/>
          <a:p>
            <a:r>
              <a:rPr lang="en-US" sz="5400" b="1" dirty="0" smtClean="0">
                <a:solidFill>
                  <a:srgbClr val="FFC000"/>
                </a:solidFill>
              </a:rPr>
              <a:t>Chi Sq Analysis of Association </a:t>
            </a:r>
            <a:br>
              <a:rPr lang="en-US" sz="5400" b="1" dirty="0" smtClean="0">
                <a:solidFill>
                  <a:srgbClr val="FFC000"/>
                </a:solidFill>
              </a:rPr>
            </a:br>
            <a:r>
              <a:rPr lang="en-US" sz="5400" b="1" dirty="0" smtClean="0">
                <a:solidFill>
                  <a:srgbClr val="FFC000"/>
                </a:solidFill>
              </a:rPr>
              <a:t>to Predict Severity</a:t>
            </a:r>
            <a:endParaRPr lang="en-US" sz="5400" b="1" dirty="0">
              <a:solidFill>
                <a:srgbClr val="FFC000"/>
              </a:solidFill>
            </a:endParaRPr>
          </a:p>
        </p:txBody>
      </p:sp>
      <p:sp>
        <p:nvSpPr>
          <p:cNvPr id="3" name="Subtitle 2"/>
          <p:cNvSpPr>
            <a:spLocks noGrp="1"/>
          </p:cNvSpPr>
          <p:nvPr>
            <p:ph type="subTitle" idx="1"/>
          </p:nvPr>
        </p:nvSpPr>
        <p:spPr>
          <a:xfrm>
            <a:off x="685800" y="2945219"/>
            <a:ext cx="7772400" cy="1752600"/>
          </a:xfrm>
        </p:spPr>
        <p:txBody>
          <a:bodyPr>
            <a:normAutofit fontScale="25000" lnSpcReduction="20000"/>
          </a:bodyPr>
          <a:lstStyle/>
          <a:p>
            <a:r>
              <a:rPr lang="en-US" sz="19200" dirty="0" smtClean="0">
                <a:solidFill>
                  <a:schemeClr val="accent1">
                    <a:lumMod val="20000"/>
                    <a:lumOff val="80000"/>
                  </a:schemeClr>
                </a:solidFill>
              </a:rPr>
              <a:t>Mixed Gender with 7 Risk Alleles </a:t>
            </a:r>
          </a:p>
          <a:p>
            <a:r>
              <a:rPr lang="en-US" sz="19200" dirty="0" smtClean="0">
                <a:solidFill>
                  <a:schemeClr val="accent1">
                    <a:lumMod val="20000"/>
                    <a:lumOff val="80000"/>
                  </a:schemeClr>
                </a:solidFill>
              </a:rPr>
              <a:t>Significantly Predicts ASI –Alcohol Severity Score</a:t>
            </a:r>
          </a:p>
          <a:p>
            <a:r>
              <a:rPr lang="en-US" sz="19200" dirty="0" smtClean="0">
                <a:solidFill>
                  <a:schemeClr val="accent1">
                    <a:lumMod val="20000"/>
                    <a:lumOff val="80000"/>
                  </a:schemeClr>
                </a:solidFill>
                <a:sym typeface="Symbol"/>
              </a:rPr>
              <a:t></a:t>
            </a:r>
            <a:r>
              <a:rPr lang="en-US" sz="19200" dirty="0" smtClean="0">
                <a:solidFill>
                  <a:schemeClr val="accent1">
                    <a:lumMod val="20000"/>
                    <a:lumOff val="80000"/>
                  </a:schemeClr>
                </a:solidFill>
              </a:rPr>
              <a:t> </a:t>
            </a:r>
            <a:r>
              <a:rPr lang="en-US" sz="19200" dirty="0">
                <a:solidFill>
                  <a:schemeClr val="accent1">
                    <a:lumMod val="20000"/>
                    <a:lumOff val="80000"/>
                  </a:schemeClr>
                </a:solidFill>
              </a:rPr>
              <a:t>=8.38, df=1, P &lt;</a:t>
            </a:r>
            <a:r>
              <a:rPr lang="en-US" sz="19200" dirty="0" smtClean="0">
                <a:solidFill>
                  <a:schemeClr val="accent1">
                    <a:lumMod val="20000"/>
                    <a:lumOff val="80000"/>
                  </a:schemeClr>
                </a:solidFill>
              </a:rPr>
              <a:t>0.003</a:t>
            </a:r>
          </a:p>
          <a:p>
            <a:endParaRPr lang="en-US" dirty="0" smtClean="0"/>
          </a:p>
          <a:p>
            <a:endParaRPr lang="en-US" dirty="0"/>
          </a:p>
        </p:txBody>
      </p:sp>
    </p:spTree>
    <p:extLst>
      <p:ext uri="{BB962C8B-B14F-4D97-AF65-F5344CB8AC3E}">
        <p14:creationId xmlns="" xmlns:p14="http://schemas.microsoft.com/office/powerpoint/2010/main" val="13279146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637658"/>
          </a:xfrm>
          <a:solidFill>
            <a:schemeClr val="accent4">
              <a:lumMod val="40000"/>
              <a:lumOff val="60000"/>
            </a:schemeClr>
          </a:solidFill>
        </p:spPr>
        <p:txBody>
          <a:bodyPr>
            <a:noAutofit/>
          </a:bodyPr>
          <a:lstStyle/>
          <a:p>
            <a:pPr algn="ctr"/>
            <a:r>
              <a:rPr lang="en-US" sz="3600" dirty="0" smtClean="0">
                <a:solidFill>
                  <a:srgbClr val="92D050"/>
                </a:solidFill>
              </a:rPr>
              <a:t>Significant Association with ASI-Drug Severity </a:t>
            </a:r>
            <a:endParaRPr lang="en-US" sz="3600" dirty="0">
              <a:solidFill>
                <a:srgbClr val="92D050"/>
              </a:solidFill>
            </a:endParaRPr>
          </a:p>
        </p:txBody>
      </p:sp>
      <p:sp>
        <p:nvSpPr>
          <p:cNvPr id="4" name="Text Placeholder 3"/>
          <p:cNvSpPr>
            <a:spLocks noGrp="1"/>
          </p:cNvSpPr>
          <p:nvPr>
            <p:ph type="body" sz="half" idx="2"/>
          </p:nvPr>
        </p:nvSpPr>
        <p:spPr/>
        <p:txBody>
          <a:bodyPr>
            <a:normAutofit fontScale="85000" lnSpcReduction="10000"/>
          </a:bodyPr>
          <a:lstStyle/>
          <a:p>
            <a:endParaRPr lang="en-US" altLang="en-US" dirty="0" smtClean="0"/>
          </a:p>
          <a:p>
            <a:r>
              <a:rPr lang="en-US" altLang="en-US" sz="2600" dirty="0" smtClean="0">
                <a:solidFill>
                  <a:schemeClr val="bg1">
                    <a:lumMod val="85000"/>
                  </a:schemeClr>
                </a:solidFill>
              </a:rPr>
              <a:t>Illicit drug use as a function of alcohol risk severity score (0/1). </a:t>
            </a:r>
          </a:p>
          <a:p>
            <a:r>
              <a:rPr lang="en-US" altLang="en-US" sz="2600" dirty="0" smtClean="0">
                <a:solidFill>
                  <a:schemeClr val="bg1">
                    <a:lumMod val="85000"/>
                  </a:schemeClr>
                </a:solidFill>
              </a:rPr>
              <a:t>Higher severity risk scores for alcohol </a:t>
            </a:r>
          </a:p>
          <a:p>
            <a:r>
              <a:rPr lang="en-US" altLang="en-US" sz="2600" dirty="0" smtClean="0">
                <a:solidFill>
                  <a:schemeClr val="bg1">
                    <a:lumMod val="85000"/>
                  </a:schemeClr>
                </a:solidFill>
              </a:rPr>
              <a:t>also have </a:t>
            </a:r>
          </a:p>
          <a:p>
            <a:r>
              <a:rPr lang="en-US" altLang="en-US" sz="2600" dirty="0" smtClean="0">
                <a:solidFill>
                  <a:schemeClr val="bg1">
                    <a:lumMod val="85000"/>
                  </a:schemeClr>
                </a:solidFill>
              </a:rPr>
              <a:t>higher severity risk score for illicit drug use  </a:t>
            </a:r>
          </a:p>
          <a:p>
            <a:r>
              <a:rPr lang="en-US" altLang="en-US" sz="2600" dirty="0" smtClean="0">
                <a:solidFill>
                  <a:schemeClr val="bg1">
                    <a:lumMod val="85000"/>
                  </a:schemeClr>
                </a:solidFill>
              </a:rPr>
              <a:t>compared with those with a lower alcohol risk </a:t>
            </a:r>
          </a:p>
          <a:p>
            <a:r>
              <a:rPr lang="en-US" altLang="en-US" sz="2600" dirty="0" smtClean="0">
                <a:solidFill>
                  <a:schemeClr val="bg1">
                    <a:lumMod val="85000"/>
                  </a:schemeClr>
                </a:solidFill>
              </a:rPr>
              <a:t>severity score (chi-square = 17.48, df = 9, p = 0.042)</a:t>
            </a:r>
            <a:endParaRPr lang="en-US" sz="2600" dirty="0">
              <a:solidFill>
                <a:schemeClr val="bg1">
                  <a:lumMod val="85000"/>
                </a:schemeClr>
              </a:solidFill>
            </a:endParaRPr>
          </a:p>
        </p:txBody>
      </p:sp>
      <p:pic>
        <p:nvPicPr>
          <p:cNvPr id="5" name="Picture 1" descr="asid033_graph.jpg"/>
          <p:cNvPicPr>
            <a:picLocks noGrp="1" noChangeAspect="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3581400" y="1600200"/>
            <a:ext cx="5212080" cy="45274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8534726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0" y="1219200"/>
            <a:ext cx="3008313" cy="5152003"/>
          </a:xfrm>
        </p:spPr>
        <p:txBody>
          <a:bodyPr>
            <a:normAutofit fontScale="92500" lnSpcReduction="20000"/>
          </a:bodyPr>
          <a:lstStyle/>
          <a:p>
            <a:r>
              <a:rPr lang="en-US" altLang="en-US" sz="3000" dirty="0" smtClean="0">
                <a:solidFill>
                  <a:schemeClr val="bg1">
                    <a:lumMod val="85000"/>
                  </a:schemeClr>
                </a:solidFill>
              </a:rPr>
              <a:t>Higher alcohol risk severity scores have </a:t>
            </a:r>
          </a:p>
          <a:p>
            <a:r>
              <a:rPr lang="en-US" altLang="en-US" sz="3000" dirty="0" smtClean="0">
                <a:solidFill>
                  <a:schemeClr val="bg1">
                    <a:lumMod val="85000"/>
                  </a:schemeClr>
                </a:solidFill>
              </a:rPr>
              <a:t>significantly higher number of family problems </a:t>
            </a:r>
          </a:p>
          <a:p>
            <a:r>
              <a:rPr lang="en-US" altLang="en-US" sz="3000" dirty="0" smtClean="0">
                <a:solidFill>
                  <a:schemeClr val="bg1">
                    <a:lumMod val="85000"/>
                  </a:schemeClr>
                </a:solidFill>
              </a:rPr>
              <a:t>as compared with those with lower alcohol severity risk scores. </a:t>
            </a:r>
          </a:p>
          <a:p>
            <a:r>
              <a:rPr lang="en-US" altLang="en-US" sz="3000" dirty="0" smtClean="0">
                <a:solidFill>
                  <a:schemeClr val="bg1">
                    <a:lumMod val="85000"/>
                  </a:schemeClr>
                </a:solidFill>
              </a:rPr>
              <a:t>(Chi-square = 26.73. df = 1-, p = 0.003).</a:t>
            </a:r>
          </a:p>
          <a:p>
            <a:endParaRPr lang="en-US" sz="1600" dirty="0"/>
          </a:p>
        </p:txBody>
      </p:sp>
      <p:pic>
        <p:nvPicPr>
          <p:cNvPr id="5" name="Picture 1" descr="asif_036_graph.jpg"/>
          <p:cNvPicPr>
            <a:picLocks noGrp="1" noChangeAspect="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3733800" y="1447799"/>
            <a:ext cx="5212080" cy="45382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7"/>
          <p:cNvSpPr txBox="1"/>
          <p:nvPr/>
        </p:nvSpPr>
        <p:spPr>
          <a:xfrm>
            <a:off x="0" y="228600"/>
            <a:ext cx="9144000" cy="707886"/>
          </a:xfrm>
          <a:prstGeom prst="rect">
            <a:avLst/>
          </a:prstGeom>
          <a:solidFill>
            <a:schemeClr val="accent4">
              <a:lumMod val="40000"/>
              <a:lumOff val="60000"/>
            </a:schemeClr>
          </a:solidFill>
        </p:spPr>
        <p:txBody>
          <a:bodyPr wrap="square" rtlCol="0">
            <a:spAutoFit/>
          </a:bodyPr>
          <a:lstStyle/>
          <a:p>
            <a:pPr algn="ctr"/>
            <a:r>
              <a:rPr lang="en-US" sz="4000" b="1" dirty="0" smtClean="0">
                <a:solidFill>
                  <a:srgbClr val="00B050"/>
                </a:solidFill>
              </a:rPr>
              <a:t>FAMILY PROBLEMS</a:t>
            </a:r>
            <a:endParaRPr lang="en-US" sz="4000" b="1" dirty="0">
              <a:solidFill>
                <a:srgbClr val="00B050"/>
              </a:solidFill>
            </a:endParaRPr>
          </a:p>
        </p:txBody>
      </p:sp>
    </p:spTree>
    <p:extLst>
      <p:ext uri="{BB962C8B-B14F-4D97-AF65-F5344CB8AC3E}">
        <p14:creationId xmlns="" xmlns:p14="http://schemas.microsoft.com/office/powerpoint/2010/main" val="528353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18707"/>
          </a:xfrm>
          <a:solidFill>
            <a:schemeClr val="accent4">
              <a:lumMod val="20000"/>
              <a:lumOff val="80000"/>
            </a:schemeClr>
          </a:solidFill>
        </p:spPr>
        <p:txBody>
          <a:bodyPr>
            <a:noAutofit/>
          </a:bodyPr>
          <a:lstStyle/>
          <a:p>
            <a:pPr algn="ctr"/>
            <a:r>
              <a:rPr lang="en-US" sz="4400" dirty="0" smtClean="0">
                <a:solidFill>
                  <a:srgbClr val="92D050"/>
                </a:solidFill>
              </a:rPr>
              <a:t>RDS Risk Behaviors  </a:t>
            </a:r>
            <a:endParaRPr lang="en-US" sz="4400" dirty="0">
              <a:solidFill>
                <a:srgbClr val="92D050"/>
              </a:solidFill>
            </a:endParaRPr>
          </a:p>
        </p:txBody>
      </p:sp>
      <p:sp>
        <p:nvSpPr>
          <p:cNvPr id="4" name="Text Placeholder 3"/>
          <p:cNvSpPr>
            <a:spLocks noGrp="1"/>
          </p:cNvSpPr>
          <p:nvPr>
            <p:ph type="body" sz="half" idx="2"/>
          </p:nvPr>
        </p:nvSpPr>
        <p:spPr>
          <a:xfrm>
            <a:off x="381000" y="1371600"/>
            <a:ext cx="3008313" cy="4691063"/>
          </a:xfrm>
          <a:noFill/>
        </p:spPr>
        <p:txBody>
          <a:bodyPr>
            <a:noAutofit/>
          </a:bodyPr>
          <a:lstStyle/>
          <a:p>
            <a:r>
              <a:rPr lang="en-US" altLang="en-US" sz="2000" dirty="0" smtClean="0">
                <a:solidFill>
                  <a:schemeClr val="bg1">
                    <a:lumMod val="85000"/>
                  </a:schemeClr>
                </a:solidFill>
              </a:rPr>
              <a:t>High (score = 1) alcohol severity risk scores </a:t>
            </a:r>
          </a:p>
          <a:p>
            <a:r>
              <a:rPr lang="en-US" altLang="en-US" sz="2000" dirty="0" smtClean="0">
                <a:solidFill>
                  <a:schemeClr val="bg1">
                    <a:lumMod val="85000"/>
                  </a:schemeClr>
                </a:solidFill>
              </a:rPr>
              <a:t>more frequently report mood-related disorders such as </a:t>
            </a:r>
          </a:p>
          <a:p>
            <a:r>
              <a:rPr lang="en-US" altLang="en-US" sz="2000" dirty="0" smtClean="0">
                <a:solidFill>
                  <a:schemeClr val="bg1">
                    <a:lumMod val="85000"/>
                  </a:schemeClr>
                </a:solidFill>
              </a:rPr>
              <a:t>-DEPRESSION (#1 P&lt; 0.05),</a:t>
            </a:r>
          </a:p>
          <a:p>
            <a:r>
              <a:rPr lang="en-US" altLang="en-US" sz="2000" dirty="0" smtClean="0">
                <a:solidFill>
                  <a:schemeClr val="bg1">
                    <a:lumMod val="85000"/>
                  </a:schemeClr>
                </a:solidFill>
              </a:rPr>
              <a:t>-ANXIETY (#3 P&lt;0.05) and </a:t>
            </a:r>
          </a:p>
          <a:p>
            <a:r>
              <a:rPr lang="en-US" altLang="en-US" sz="2000" dirty="0" smtClean="0">
                <a:solidFill>
                  <a:schemeClr val="bg1">
                    <a:lumMod val="85000"/>
                  </a:schemeClr>
                </a:solidFill>
              </a:rPr>
              <a:t>-PTSD (8 P&lt;0.05). </a:t>
            </a:r>
          </a:p>
          <a:p>
            <a:r>
              <a:rPr lang="en-US" altLang="en-US" sz="2000" dirty="0" smtClean="0">
                <a:solidFill>
                  <a:schemeClr val="bg1">
                    <a:lumMod val="85000"/>
                  </a:schemeClr>
                </a:solidFill>
              </a:rPr>
              <a:t>Although the sample size is small, there appears to be a trend for </a:t>
            </a:r>
          </a:p>
          <a:p>
            <a:r>
              <a:rPr lang="en-US" altLang="en-US" sz="2000" dirty="0" smtClean="0">
                <a:solidFill>
                  <a:schemeClr val="bg1">
                    <a:lumMod val="85000"/>
                  </a:schemeClr>
                </a:solidFill>
              </a:rPr>
              <a:t>-HIGHER RATES OF EATING disorders (#7 P&lt;0.06). </a:t>
            </a:r>
            <a:endParaRPr lang="en-US" sz="2000" dirty="0">
              <a:solidFill>
                <a:schemeClr val="bg1">
                  <a:lumMod val="85000"/>
                </a:schemeClr>
              </a:solidFill>
            </a:endParaRPr>
          </a:p>
        </p:txBody>
      </p:sp>
      <p:pic>
        <p:nvPicPr>
          <p:cNvPr id="5" name="Picture 2" descr="P_ZAgraph.jpg"/>
          <p:cNvPicPr>
            <a:picLocks noGrp="1" noChangeAspect="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3733800" y="1752600"/>
            <a:ext cx="5111750" cy="442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8710165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1507"/>
            <a:ext cx="9144000" cy="605760"/>
          </a:xfrm>
          <a:solidFill>
            <a:schemeClr val="accent4">
              <a:lumMod val="20000"/>
              <a:lumOff val="80000"/>
            </a:schemeClr>
          </a:solidFill>
        </p:spPr>
        <p:txBody>
          <a:bodyPr>
            <a:noAutofit/>
          </a:bodyPr>
          <a:lstStyle/>
          <a:p>
            <a:pPr algn="ctr"/>
            <a:r>
              <a:rPr lang="en-US" sz="4400" dirty="0" smtClean="0">
                <a:solidFill>
                  <a:schemeClr val="bg2">
                    <a:lumMod val="50000"/>
                  </a:schemeClr>
                </a:solidFill>
              </a:rPr>
              <a:t>Hardy-Weinberg Distribution </a:t>
            </a:r>
            <a:endParaRPr lang="en-US" sz="4400" dirty="0">
              <a:solidFill>
                <a:schemeClr val="bg2">
                  <a:lumMod val="50000"/>
                </a:schemeClr>
              </a:solidFill>
            </a:endParaRPr>
          </a:p>
        </p:txBody>
      </p:sp>
      <p:sp>
        <p:nvSpPr>
          <p:cNvPr id="4" name="Text Placeholder 3"/>
          <p:cNvSpPr>
            <a:spLocks noGrp="1"/>
          </p:cNvSpPr>
          <p:nvPr>
            <p:ph type="body" sz="half" idx="2"/>
          </p:nvPr>
        </p:nvSpPr>
        <p:spPr>
          <a:xfrm>
            <a:off x="457200" y="1600200"/>
            <a:ext cx="3008313" cy="4525963"/>
          </a:xfrm>
        </p:spPr>
        <p:txBody>
          <a:bodyPr>
            <a:normAutofit fontScale="92500" lnSpcReduction="20000"/>
          </a:bodyPr>
          <a:lstStyle/>
          <a:p>
            <a:endParaRPr lang="en-US" altLang="en-US" sz="2400" dirty="0" smtClean="0"/>
          </a:p>
          <a:p>
            <a:r>
              <a:rPr lang="en-US" altLang="en-US" sz="3500" dirty="0" smtClean="0">
                <a:solidFill>
                  <a:schemeClr val="accent4">
                    <a:lumMod val="20000"/>
                    <a:lumOff val="80000"/>
                  </a:schemeClr>
                </a:solidFill>
              </a:rPr>
              <a:t>Genetic risk is normally distributed </a:t>
            </a:r>
          </a:p>
          <a:p>
            <a:r>
              <a:rPr lang="en-US" altLang="en-US" sz="3500" dirty="0" smtClean="0">
                <a:solidFill>
                  <a:schemeClr val="accent4">
                    <a:lumMod val="20000"/>
                    <a:lumOff val="80000"/>
                  </a:schemeClr>
                </a:solidFill>
              </a:rPr>
              <a:t>in the population, </a:t>
            </a:r>
          </a:p>
          <a:p>
            <a:r>
              <a:rPr lang="en-US" altLang="en-US" sz="3500" dirty="0" smtClean="0">
                <a:solidFill>
                  <a:schemeClr val="accent4">
                    <a:lumMod val="20000"/>
                    <a:lumOff val="80000"/>
                  </a:schemeClr>
                </a:solidFill>
              </a:rPr>
              <a:t>with the average individual carrying roughly 8 risk alleles. </a:t>
            </a:r>
          </a:p>
          <a:p>
            <a:endParaRPr lang="en-US" sz="2400" dirty="0"/>
          </a:p>
        </p:txBody>
      </p:sp>
      <p:pic>
        <p:nvPicPr>
          <p:cNvPr id="5" name="Picture 2" descr="OUTPUT_GARS1.jpg"/>
          <p:cNvPicPr>
            <a:picLocks noGrp="1" noChangeAspect="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3581400" y="1600200"/>
            <a:ext cx="5111750" cy="44720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460049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1287879158"/>
              </p:ext>
            </p:extLst>
          </p:nvPr>
        </p:nvGraphicFramePr>
        <p:xfrm>
          <a:off x="3121964" y="1633220"/>
          <a:ext cx="5486402" cy="4754882"/>
        </p:xfrm>
        <a:graphic>
          <a:graphicData uri="http://schemas.openxmlformats.org/drawingml/2006/table">
            <a:tbl>
              <a:tblPr firstRow="1" bandRow="1">
                <a:tableStyleId>{1E171933-4619-4E11-9A3F-F7608DF75F80}</a:tableStyleId>
              </a:tblPr>
              <a:tblGrid>
                <a:gridCol w="1239357"/>
                <a:gridCol w="849409"/>
                <a:gridCol w="849409"/>
                <a:gridCol w="849409"/>
                <a:gridCol w="849409"/>
                <a:gridCol w="849409"/>
              </a:tblGrid>
              <a:tr h="1101317">
                <a:tc>
                  <a:txBody>
                    <a:bodyPr/>
                    <a:lstStyle/>
                    <a:p>
                      <a:endParaRPr lang="en-US" dirty="0"/>
                    </a:p>
                  </a:txBody>
                  <a:tcPr/>
                </a:tc>
                <a:tc>
                  <a:txBody>
                    <a:bodyPr/>
                    <a:lstStyle/>
                    <a:p>
                      <a:pPr algn="ctr"/>
                      <a:r>
                        <a:rPr lang="en-US" dirty="0" smtClean="0"/>
                        <a:t>B</a:t>
                      </a:r>
                      <a:endParaRPr lang="en-US" dirty="0"/>
                    </a:p>
                  </a:txBody>
                  <a:tcPr/>
                </a:tc>
                <a:tc>
                  <a:txBody>
                    <a:bodyPr/>
                    <a:lstStyle/>
                    <a:p>
                      <a:pPr algn="ctr"/>
                      <a:r>
                        <a:rPr lang="en-US" dirty="0" smtClean="0"/>
                        <a:t>S.E.</a:t>
                      </a:r>
                      <a:endParaRPr lang="en-US" dirty="0"/>
                    </a:p>
                  </a:txBody>
                  <a:tcPr/>
                </a:tc>
                <a:tc>
                  <a:txBody>
                    <a:bodyPr/>
                    <a:lstStyle/>
                    <a:p>
                      <a:pPr algn="ctr"/>
                      <a:r>
                        <a:rPr lang="en-US" dirty="0" smtClean="0"/>
                        <a:t>Wald</a:t>
                      </a:r>
                      <a:r>
                        <a:rPr lang="en-US" baseline="0" dirty="0" smtClean="0"/>
                        <a:t> χ</a:t>
                      </a:r>
                      <a:r>
                        <a:rPr lang="en-US" baseline="30000" dirty="0" smtClean="0"/>
                        <a:t>2</a:t>
                      </a:r>
                      <a:endParaRPr lang="en-US" dirty="0"/>
                    </a:p>
                  </a:txBody>
                  <a:tcPr/>
                </a:tc>
                <a:tc>
                  <a:txBody>
                    <a:bodyPr/>
                    <a:lstStyle/>
                    <a:p>
                      <a:pPr algn="ctr"/>
                      <a:r>
                        <a:rPr lang="en-US" dirty="0" smtClean="0"/>
                        <a:t>df</a:t>
                      </a:r>
                      <a:endParaRPr lang="en-US" dirty="0"/>
                    </a:p>
                  </a:txBody>
                  <a:tcPr/>
                </a:tc>
                <a:tc>
                  <a:txBody>
                    <a:bodyPr/>
                    <a:lstStyle/>
                    <a:p>
                      <a:pPr algn="ctr"/>
                      <a:r>
                        <a:rPr lang="en-US" dirty="0" smtClean="0"/>
                        <a:t>P-value</a:t>
                      </a:r>
                      <a:endParaRPr lang="en-US" dirty="0"/>
                    </a:p>
                  </a:txBody>
                  <a:tcPr/>
                </a:tc>
              </a:tr>
              <a:tr h="638062">
                <a:tc>
                  <a:txBody>
                    <a:bodyPr/>
                    <a:lstStyle/>
                    <a:p>
                      <a:r>
                        <a:rPr lang="en-US" dirty="0" smtClean="0"/>
                        <a:t>Constant</a:t>
                      </a:r>
                      <a:endParaRPr lang="en-US" dirty="0"/>
                    </a:p>
                  </a:txBody>
                  <a:tcPr/>
                </a:tc>
                <a:tc>
                  <a:txBody>
                    <a:bodyPr/>
                    <a:lstStyle/>
                    <a:p>
                      <a:pPr algn="ctr"/>
                      <a:r>
                        <a:rPr lang="en-US" dirty="0" smtClean="0"/>
                        <a:t>-1.23</a:t>
                      </a:r>
                      <a:endParaRPr lang="en-US" dirty="0"/>
                    </a:p>
                  </a:txBody>
                  <a:tcPr/>
                </a:tc>
                <a:tc>
                  <a:txBody>
                    <a:bodyPr/>
                    <a:lstStyle/>
                    <a:p>
                      <a:pPr algn="ctr"/>
                      <a:r>
                        <a:rPr lang="en-US" dirty="0" smtClean="0"/>
                        <a:t>0.60</a:t>
                      </a:r>
                      <a:endParaRPr lang="en-US" dirty="0"/>
                    </a:p>
                  </a:txBody>
                  <a:tcPr/>
                </a:tc>
                <a:tc>
                  <a:txBody>
                    <a:bodyPr/>
                    <a:lstStyle/>
                    <a:p>
                      <a:pPr algn="ctr"/>
                      <a:r>
                        <a:rPr lang="en-US" dirty="0" smtClean="0"/>
                        <a:t>4.28</a:t>
                      </a:r>
                      <a:endParaRPr lang="en-US" dirty="0"/>
                    </a:p>
                  </a:txBody>
                  <a:tcPr/>
                </a:tc>
                <a:tc>
                  <a:txBody>
                    <a:bodyPr/>
                    <a:lstStyle/>
                    <a:p>
                      <a:pPr algn="ctr"/>
                      <a:r>
                        <a:rPr lang="en-US" dirty="0" smtClean="0"/>
                        <a:t>1</a:t>
                      </a:r>
                      <a:endParaRPr lang="en-US" dirty="0"/>
                    </a:p>
                  </a:txBody>
                  <a:tcPr/>
                </a:tc>
                <a:tc>
                  <a:txBody>
                    <a:bodyPr/>
                    <a:lstStyle/>
                    <a:p>
                      <a:pPr algn="ctr"/>
                      <a:r>
                        <a:rPr lang="en-US" dirty="0" smtClean="0"/>
                        <a:t>0.039</a:t>
                      </a:r>
                      <a:endParaRPr lang="en-US" dirty="0"/>
                    </a:p>
                  </a:txBody>
                  <a:tcPr/>
                </a:tc>
              </a:tr>
              <a:tr h="638062">
                <a:tc>
                  <a:txBody>
                    <a:bodyPr/>
                    <a:lstStyle/>
                    <a:p>
                      <a:pPr algn="l"/>
                      <a:r>
                        <a:rPr lang="en-US" dirty="0" smtClean="0"/>
                        <a:t>Gender</a:t>
                      </a:r>
                      <a:endParaRPr lang="en-US" dirty="0"/>
                    </a:p>
                  </a:txBody>
                  <a:tcPr/>
                </a:tc>
                <a:tc>
                  <a:txBody>
                    <a:bodyPr/>
                    <a:lstStyle/>
                    <a:p>
                      <a:pPr algn="ctr"/>
                      <a:r>
                        <a:rPr lang="en-US" dirty="0" smtClean="0"/>
                        <a:t>-0.34</a:t>
                      </a:r>
                      <a:endParaRPr lang="en-US" dirty="0"/>
                    </a:p>
                  </a:txBody>
                  <a:tcPr/>
                </a:tc>
                <a:tc>
                  <a:txBody>
                    <a:bodyPr/>
                    <a:lstStyle/>
                    <a:p>
                      <a:pPr algn="ctr"/>
                      <a:r>
                        <a:rPr lang="en-US" dirty="0" smtClean="0"/>
                        <a:t>0.30</a:t>
                      </a:r>
                      <a:endParaRPr lang="en-US" dirty="0"/>
                    </a:p>
                  </a:txBody>
                  <a:tcPr/>
                </a:tc>
                <a:tc>
                  <a:txBody>
                    <a:bodyPr/>
                    <a:lstStyle/>
                    <a:p>
                      <a:pPr algn="ctr"/>
                      <a:r>
                        <a:rPr lang="en-US" dirty="0" smtClean="0"/>
                        <a:t>1.38</a:t>
                      </a:r>
                      <a:endParaRPr lang="en-US" dirty="0"/>
                    </a:p>
                  </a:txBody>
                  <a:tcPr/>
                </a:tc>
                <a:tc>
                  <a:txBody>
                    <a:bodyPr/>
                    <a:lstStyle/>
                    <a:p>
                      <a:pPr algn="ctr"/>
                      <a:r>
                        <a:rPr lang="en-US" dirty="0" smtClean="0"/>
                        <a:t>1</a:t>
                      </a:r>
                      <a:endParaRPr lang="en-US" dirty="0"/>
                    </a:p>
                  </a:txBody>
                  <a:tcPr/>
                </a:tc>
                <a:tc>
                  <a:txBody>
                    <a:bodyPr/>
                    <a:lstStyle/>
                    <a:p>
                      <a:pPr algn="ctr"/>
                      <a:r>
                        <a:rPr lang="en-US" dirty="0" smtClean="0"/>
                        <a:t>0.240</a:t>
                      </a:r>
                      <a:endParaRPr lang="en-US" dirty="0"/>
                    </a:p>
                  </a:txBody>
                  <a:tcPr/>
                </a:tc>
              </a:tr>
              <a:tr h="638062">
                <a:tc>
                  <a:txBody>
                    <a:bodyPr/>
                    <a:lstStyle/>
                    <a:p>
                      <a:r>
                        <a:rPr lang="en-US" dirty="0" smtClean="0"/>
                        <a:t>Age</a:t>
                      </a:r>
                      <a:endParaRPr lang="en-US" dirty="0"/>
                    </a:p>
                  </a:txBody>
                  <a:tcPr/>
                </a:tc>
                <a:tc>
                  <a:txBody>
                    <a:bodyPr/>
                    <a:lstStyle/>
                    <a:p>
                      <a:pPr algn="ctr"/>
                      <a:r>
                        <a:rPr lang="en-US" dirty="0" smtClean="0"/>
                        <a:t>0.03</a:t>
                      </a:r>
                      <a:endParaRPr lang="en-US" dirty="0"/>
                    </a:p>
                  </a:txBody>
                  <a:tcPr/>
                </a:tc>
                <a:tc>
                  <a:txBody>
                    <a:bodyPr/>
                    <a:lstStyle/>
                    <a:p>
                      <a:pPr algn="ctr"/>
                      <a:r>
                        <a:rPr lang="en-US" dirty="0" smtClean="0"/>
                        <a:t>0.01</a:t>
                      </a:r>
                      <a:endParaRPr lang="en-US" dirty="0"/>
                    </a:p>
                  </a:txBody>
                  <a:tcPr/>
                </a:tc>
                <a:tc>
                  <a:txBody>
                    <a:bodyPr/>
                    <a:lstStyle/>
                    <a:p>
                      <a:pPr algn="ctr"/>
                      <a:r>
                        <a:rPr lang="en-US" dirty="0" smtClean="0"/>
                        <a:t>8.45</a:t>
                      </a:r>
                      <a:endParaRPr lang="en-US" dirty="0"/>
                    </a:p>
                  </a:txBody>
                  <a:tcPr/>
                </a:tc>
                <a:tc>
                  <a:txBody>
                    <a:bodyPr/>
                    <a:lstStyle/>
                    <a:p>
                      <a:pPr algn="ctr"/>
                      <a:r>
                        <a:rPr lang="en-US" dirty="0" smtClean="0"/>
                        <a:t>1</a:t>
                      </a:r>
                      <a:endParaRPr lang="en-US" dirty="0"/>
                    </a:p>
                  </a:txBody>
                  <a:tcPr/>
                </a:tc>
                <a:tc>
                  <a:txBody>
                    <a:bodyPr/>
                    <a:lstStyle/>
                    <a:p>
                      <a:pPr algn="ctr"/>
                      <a:r>
                        <a:rPr lang="en-US" dirty="0" smtClean="0"/>
                        <a:t>0.004</a:t>
                      </a:r>
                      <a:endParaRPr lang="en-US" dirty="0"/>
                    </a:p>
                  </a:txBody>
                  <a:tcPr/>
                </a:tc>
              </a:tr>
              <a:tr h="638062">
                <a:tc>
                  <a:txBody>
                    <a:bodyPr/>
                    <a:lstStyle/>
                    <a:p>
                      <a:r>
                        <a:rPr lang="en-US" dirty="0" smtClean="0"/>
                        <a:t>Race</a:t>
                      </a:r>
                      <a:endParaRPr lang="en-US" dirty="0"/>
                    </a:p>
                  </a:txBody>
                  <a:tcPr/>
                </a:tc>
                <a:tc>
                  <a:txBody>
                    <a:bodyPr/>
                    <a:lstStyle/>
                    <a:p>
                      <a:pPr algn="ctr"/>
                      <a:r>
                        <a:rPr lang="en-US" dirty="0" smtClean="0"/>
                        <a:t>0.16</a:t>
                      </a:r>
                      <a:endParaRPr lang="en-US" dirty="0"/>
                    </a:p>
                  </a:txBody>
                  <a:tcPr/>
                </a:tc>
                <a:tc>
                  <a:txBody>
                    <a:bodyPr/>
                    <a:lstStyle/>
                    <a:p>
                      <a:pPr algn="ctr"/>
                      <a:r>
                        <a:rPr lang="en-US" dirty="0" smtClean="0"/>
                        <a:t>0.27</a:t>
                      </a:r>
                      <a:endParaRPr lang="en-US" dirty="0"/>
                    </a:p>
                  </a:txBody>
                  <a:tcPr/>
                </a:tc>
                <a:tc>
                  <a:txBody>
                    <a:bodyPr/>
                    <a:lstStyle/>
                    <a:p>
                      <a:pPr algn="ctr"/>
                      <a:r>
                        <a:rPr lang="en-US" dirty="0" smtClean="0"/>
                        <a:t>0.32</a:t>
                      </a:r>
                      <a:endParaRPr lang="en-US" dirty="0"/>
                    </a:p>
                  </a:txBody>
                  <a:tcPr/>
                </a:tc>
                <a:tc>
                  <a:txBody>
                    <a:bodyPr/>
                    <a:lstStyle/>
                    <a:p>
                      <a:pPr algn="ctr"/>
                      <a:r>
                        <a:rPr lang="en-US" dirty="0" smtClean="0"/>
                        <a:t>1</a:t>
                      </a:r>
                      <a:endParaRPr lang="en-US" dirty="0"/>
                    </a:p>
                  </a:txBody>
                  <a:tcPr/>
                </a:tc>
                <a:tc>
                  <a:txBody>
                    <a:bodyPr/>
                    <a:lstStyle/>
                    <a:p>
                      <a:pPr algn="ctr"/>
                      <a:r>
                        <a:rPr lang="en-US" dirty="0" smtClean="0"/>
                        <a:t>0.571</a:t>
                      </a:r>
                      <a:endParaRPr lang="en-US" dirty="0"/>
                    </a:p>
                  </a:txBody>
                  <a:tcPr/>
                </a:tc>
              </a:tr>
              <a:tr h="1101317">
                <a:tc>
                  <a:txBody>
                    <a:bodyPr/>
                    <a:lstStyle/>
                    <a:p>
                      <a:r>
                        <a:rPr lang="en-US" dirty="0" smtClean="0"/>
                        <a:t>Genetic</a:t>
                      </a:r>
                      <a:r>
                        <a:rPr lang="en-US" baseline="0" dirty="0" smtClean="0"/>
                        <a:t> Risk Score</a:t>
                      </a:r>
                      <a:endParaRPr lang="en-US" dirty="0"/>
                    </a:p>
                  </a:txBody>
                  <a:tcPr/>
                </a:tc>
                <a:tc>
                  <a:txBody>
                    <a:bodyPr/>
                    <a:lstStyle/>
                    <a:p>
                      <a:pPr algn="ctr"/>
                      <a:endParaRPr lang="en-US" dirty="0" smtClean="0"/>
                    </a:p>
                    <a:p>
                      <a:pPr algn="ctr"/>
                      <a:r>
                        <a:rPr lang="en-US" dirty="0" smtClean="0"/>
                        <a:t>0.70</a:t>
                      </a:r>
                      <a:endParaRPr lang="en-US" dirty="0"/>
                    </a:p>
                  </a:txBody>
                  <a:tcPr/>
                </a:tc>
                <a:tc>
                  <a:txBody>
                    <a:bodyPr/>
                    <a:lstStyle/>
                    <a:p>
                      <a:pPr algn="ctr"/>
                      <a:endParaRPr lang="en-US" dirty="0" smtClean="0"/>
                    </a:p>
                    <a:p>
                      <a:pPr algn="ctr"/>
                      <a:r>
                        <a:rPr lang="en-US" dirty="0" smtClean="0"/>
                        <a:t>0.60</a:t>
                      </a:r>
                      <a:endParaRPr lang="en-US" dirty="0"/>
                    </a:p>
                  </a:txBody>
                  <a:tcPr/>
                </a:tc>
                <a:tc>
                  <a:txBody>
                    <a:bodyPr/>
                    <a:lstStyle/>
                    <a:p>
                      <a:pPr algn="ctr"/>
                      <a:endParaRPr lang="en-US" dirty="0" smtClean="0"/>
                    </a:p>
                    <a:p>
                      <a:pPr algn="ctr"/>
                      <a:r>
                        <a:rPr lang="en-US" dirty="0" smtClean="0"/>
                        <a:t>4.28</a:t>
                      </a:r>
                      <a:endParaRPr lang="en-US" dirty="0"/>
                    </a:p>
                  </a:txBody>
                  <a:tcPr/>
                </a:tc>
                <a:tc>
                  <a:txBody>
                    <a:bodyPr/>
                    <a:lstStyle/>
                    <a:p>
                      <a:pPr algn="ctr"/>
                      <a:endParaRPr lang="en-US" dirty="0" smtClean="0"/>
                    </a:p>
                    <a:p>
                      <a:pPr algn="ctr"/>
                      <a:r>
                        <a:rPr lang="en-US" dirty="0" smtClean="0"/>
                        <a:t>1</a:t>
                      </a:r>
                      <a:endParaRPr lang="en-US" dirty="0"/>
                    </a:p>
                  </a:txBody>
                  <a:tcPr/>
                </a:tc>
                <a:tc>
                  <a:txBody>
                    <a:bodyPr/>
                    <a:lstStyle/>
                    <a:p>
                      <a:pPr algn="ctr"/>
                      <a:endParaRPr lang="en-US" dirty="0" smtClean="0"/>
                    </a:p>
                    <a:p>
                      <a:pPr algn="ctr"/>
                      <a:r>
                        <a:rPr lang="en-US" dirty="0" smtClean="0"/>
                        <a:t>0.015</a:t>
                      </a:r>
                      <a:endParaRPr lang="en-US" dirty="0"/>
                    </a:p>
                  </a:txBody>
                  <a:tcPr/>
                </a:tc>
              </a:tr>
            </a:tbl>
          </a:graphicData>
        </a:graphic>
      </p:graphicFrame>
      <p:sp>
        <p:nvSpPr>
          <p:cNvPr id="3" name="Rectangle 2"/>
          <p:cNvSpPr/>
          <p:nvPr/>
        </p:nvSpPr>
        <p:spPr>
          <a:xfrm>
            <a:off x="59267" y="1629846"/>
            <a:ext cx="2834640" cy="5016758"/>
          </a:xfrm>
          <a:prstGeom prst="rect">
            <a:avLst/>
          </a:prstGeom>
        </p:spPr>
        <p:txBody>
          <a:bodyPr>
            <a:spAutoFit/>
          </a:bodyPr>
          <a:lstStyle/>
          <a:p>
            <a:r>
              <a:rPr lang="en-US" sz="3200" dirty="0" smtClean="0">
                <a:solidFill>
                  <a:schemeClr val="accent4">
                    <a:lumMod val="20000"/>
                    <a:lumOff val="80000"/>
                  </a:schemeClr>
                </a:solidFill>
              </a:rPr>
              <a:t>Alcohol risk severity score has a cut off </a:t>
            </a:r>
          </a:p>
          <a:p>
            <a:r>
              <a:rPr lang="en-US" sz="3200" dirty="0" smtClean="0">
                <a:solidFill>
                  <a:schemeClr val="accent4">
                    <a:lumMod val="20000"/>
                    <a:lumOff val="80000"/>
                  </a:schemeClr>
                </a:solidFill>
              </a:rPr>
              <a:t>at  5 or fewer symptoms = 0; Binary genetic risk score has a cut off </a:t>
            </a:r>
          </a:p>
          <a:p>
            <a:r>
              <a:rPr lang="en-US" sz="3200" dirty="0" smtClean="0">
                <a:solidFill>
                  <a:schemeClr val="accent4">
                    <a:lumMod val="20000"/>
                    <a:lumOff val="80000"/>
                  </a:schemeClr>
                </a:solidFill>
              </a:rPr>
              <a:t>at 7 or fewer risk alleles = 0. </a:t>
            </a:r>
            <a:endParaRPr lang="en-US" sz="3200" dirty="0">
              <a:solidFill>
                <a:schemeClr val="accent4">
                  <a:lumMod val="20000"/>
                  <a:lumOff val="80000"/>
                </a:schemeClr>
              </a:solidFill>
            </a:endParaRPr>
          </a:p>
        </p:txBody>
      </p:sp>
      <p:sp>
        <p:nvSpPr>
          <p:cNvPr id="4" name="TextBox 3"/>
          <p:cNvSpPr txBox="1"/>
          <p:nvPr/>
        </p:nvSpPr>
        <p:spPr>
          <a:xfrm>
            <a:off x="0" y="228600"/>
            <a:ext cx="9144000" cy="830997"/>
          </a:xfrm>
          <a:prstGeom prst="rect">
            <a:avLst/>
          </a:prstGeom>
          <a:solidFill>
            <a:schemeClr val="accent4">
              <a:lumMod val="20000"/>
              <a:lumOff val="80000"/>
            </a:schemeClr>
          </a:solidFill>
        </p:spPr>
        <p:txBody>
          <a:bodyPr wrap="square" rtlCol="0">
            <a:spAutoFit/>
          </a:bodyPr>
          <a:lstStyle/>
          <a:p>
            <a:pPr algn="ctr"/>
            <a:r>
              <a:rPr lang="en-US" sz="4800" b="1" dirty="0" smtClean="0">
                <a:solidFill>
                  <a:srgbClr val="FFC000"/>
                </a:solidFill>
              </a:rPr>
              <a:t>Logistic regression results</a:t>
            </a:r>
            <a:r>
              <a:rPr lang="en-US" sz="3600" b="1" dirty="0" smtClean="0">
                <a:solidFill>
                  <a:srgbClr val="FFC000"/>
                </a:solidFill>
              </a:rPr>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rgbClr val="7030A0"/>
          </a:solidFill>
        </p:spPr>
        <p:txBody>
          <a:bodyPr>
            <a:normAutofit/>
          </a:bodyPr>
          <a:lstStyle/>
          <a:p>
            <a:pPr eaLnBrk="1" fontAlgn="auto" hangingPunct="1">
              <a:spcAft>
                <a:spcPts val="0"/>
              </a:spcAft>
              <a:defRPr/>
            </a:pPr>
            <a:r>
              <a:rPr lang="en-US" sz="4000" b="1" dirty="0" smtClean="0">
                <a:solidFill>
                  <a:schemeClr val="bg1"/>
                </a:solidFill>
              </a:rPr>
              <a:t>Genetic Addiction Risk Score (GARS)</a:t>
            </a:r>
            <a:endParaRPr lang="en-US" sz="4000" b="1" dirty="0">
              <a:solidFill>
                <a:schemeClr val="bg1"/>
              </a:solidFill>
            </a:endParaRPr>
          </a:p>
        </p:txBody>
      </p:sp>
      <p:graphicFrame>
        <p:nvGraphicFramePr>
          <p:cNvPr id="5" name="Content Placeholder 4"/>
          <p:cNvGraphicFramePr>
            <a:graphicFrameLocks noGrp="1"/>
          </p:cNvGraphicFramePr>
          <p:nvPr>
            <p:ph sz="half" idx="1"/>
            <p:extLst>
              <p:ext uri="{D42A27DB-BD31-4B8C-83A1-F6EECF244321}">
                <p14:modId xmlns="" xmlns:p14="http://schemas.microsoft.com/office/powerpoint/2010/main" val="23178345"/>
              </p:ext>
            </p:extLst>
          </p:nvPr>
        </p:nvGraphicFramePr>
        <p:xfrm>
          <a:off x="1219200" y="1676400"/>
          <a:ext cx="2514600" cy="4475988"/>
        </p:xfrm>
        <a:graphic>
          <a:graphicData uri="http://schemas.openxmlformats.org/drawingml/2006/table">
            <a:tbl>
              <a:tblPr firstRow="1" bandRow="1">
                <a:tableStyleId>{93296810-A885-4BE3-A3E7-6D5BEEA58F35}</a:tableStyleId>
              </a:tblPr>
              <a:tblGrid>
                <a:gridCol w="2514600"/>
              </a:tblGrid>
              <a:tr h="370840">
                <a:tc>
                  <a:txBody>
                    <a:bodyPr/>
                    <a:lstStyle/>
                    <a:p>
                      <a:pPr marL="0" marR="0">
                        <a:lnSpc>
                          <a:spcPct val="115000"/>
                        </a:lnSpc>
                        <a:spcBef>
                          <a:spcPts val="0"/>
                        </a:spcBef>
                        <a:spcAft>
                          <a:spcPts val="0"/>
                        </a:spcAft>
                      </a:pPr>
                      <a:r>
                        <a:rPr lang="en-US" sz="1800" kern="1200" dirty="0" smtClean="0"/>
                        <a:t>GENE </a:t>
                      </a:r>
                      <a:endParaRPr lang="en-US" sz="1800" b="1" dirty="0">
                        <a:latin typeface="+mn-lt"/>
                        <a:ea typeface="Times New Roman"/>
                        <a:cs typeface="Times New Roman"/>
                      </a:endParaRPr>
                    </a:p>
                  </a:txBody>
                  <a:tcPr/>
                </a:tc>
              </a:tr>
              <a:tr h="370840">
                <a:tc>
                  <a:txBody>
                    <a:bodyPr/>
                    <a:lstStyle/>
                    <a:p>
                      <a:pPr marL="0" marR="0">
                        <a:lnSpc>
                          <a:spcPct val="115000"/>
                        </a:lnSpc>
                        <a:spcBef>
                          <a:spcPts val="0"/>
                        </a:spcBef>
                        <a:spcAft>
                          <a:spcPts val="0"/>
                        </a:spcAft>
                      </a:pPr>
                      <a:r>
                        <a:rPr lang="en-US" sz="1800" kern="1200" dirty="0" smtClean="0"/>
                        <a:t>DRD1</a:t>
                      </a:r>
                      <a:endParaRPr lang="en-US" sz="1800" b="1" dirty="0">
                        <a:latin typeface="+mn-lt"/>
                        <a:ea typeface="Times New Roman"/>
                        <a:cs typeface="Times New Roman"/>
                      </a:endParaRPr>
                    </a:p>
                  </a:txBody>
                  <a:tcPr/>
                </a:tc>
              </a:tr>
              <a:tr h="370840">
                <a:tc>
                  <a:txBody>
                    <a:bodyPr/>
                    <a:lstStyle/>
                    <a:p>
                      <a:pPr marL="0" marR="0">
                        <a:lnSpc>
                          <a:spcPct val="115000"/>
                        </a:lnSpc>
                        <a:spcBef>
                          <a:spcPts val="0"/>
                        </a:spcBef>
                        <a:spcAft>
                          <a:spcPts val="0"/>
                        </a:spcAft>
                      </a:pPr>
                      <a:r>
                        <a:rPr lang="en-US" sz="1800" kern="1200" dirty="0" smtClean="0"/>
                        <a:t>DRD2</a:t>
                      </a:r>
                      <a:endParaRPr lang="en-US" sz="1800" b="1" dirty="0">
                        <a:latin typeface="+mn-lt"/>
                        <a:ea typeface="Times New Roman"/>
                        <a:cs typeface="Times New Roman"/>
                      </a:endParaRPr>
                    </a:p>
                  </a:txBody>
                  <a:tcPr/>
                </a:tc>
              </a:tr>
              <a:tr h="370840">
                <a:tc>
                  <a:txBody>
                    <a:bodyPr/>
                    <a:lstStyle/>
                    <a:p>
                      <a:pPr marL="0" marR="0">
                        <a:lnSpc>
                          <a:spcPct val="115000"/>
                        </a:lnSpc>
                        <a:spcBef>
                          <a:spcPts val="0"/>
                        </a:spcBef>
                        <a:spcAft>
                          <a:spcPts val="0"/>
                        </a:spcAft>
                      </a:pPr>
                      <a:r>
                        <a:rPr lang="en-US" sz="1800" dirty="0" smtClean="0"/>
                        <a:t>DRD3</a:t>
                      </a:r>
                      <a:endParaRPr lang="en-US" sz="1800" b="0" dirty="0">
                        <a:latin typeface="+mn-lt"/>
                        <a:ea typeface="Times New Roman"/>
                        <a:cs typeface="Times New Roman"/>
                      </a:endParaRPr>
                    </a:p>
                  </a:txBody>
                  <a:tcPr/>
                </a:tc>
              </a:tr>
              <a:tr h="370840">
                <a:tc>
                  <a:txBody>
                    <a:bodyPr/>
                    <a:lstStyle/>
                    <a:p>
                      <a:pPr marL="0" marR="0">
                        <a:lnSpc>
                          <a:spcPct val="115000"/>
                        </a:lnSpc>
                        <a:spcBef>
                          <a:spcPts val="0"/>
                        </a:spcBef>
                        <a:spcAft>
                          <a:spcPts val="0"/>
                        </a:spcAft>
                      </a:pPr>
                      <a:r>
                        <a:rPr lang="en-US" sz="1800" dirty="0" smtClean="0"/>
                        <a:t>DRD4</a:t>
                      </a:r>
                      <a:endParaRPr lang="en-US" sz="1800" b="0" dirty="0">
                        <a:latin typeface="+mn-lt"/>
                        <a:ea typeface="Times New Roman"/>
                        <a:cs typeface="Times New Roman"/>
                      </a:endParaRPr>
                    </a:p>
                  </a:txBody>
                  <a:tcPr/>
                </a:tc>
              </a:tr>
              <a:tr h="370840">
                <a:tc>
                  <a:txBody>
                    <a:bodyPr/>
                    <a:lstStyle/>
                    <a:p>
                      <a:pPr marL="0" marR="0">
                        <a:lnSpc>
                          <a:spcPct val="115000"/>
                        </a:lnSpc>
                        <a:spcBef>
                          <a:spcPts val="0"/>
                        </a:spcBef>
                        <a:spcAft>
                          <a:spcPts val="0"/>
                        </a:spcAft>
                      </a:pPr>
                      <a:r>
                        <a:rPr lang="en-US" sz="1800" dirty="0" smtClean="0"/>
                        <a:t>DAT</a:t>
                      </a:r>
                      <a:endParaRPr lang="en-US" sz="1800" b="0" dirty="0">
                        <a:latin typeface="+mn-lt"/>
                        <a:ea typeface="Times New Roman"/>
                        <a:cs typeface="Times New Roman"/>
                      </a:endParaRPr>
                    </a:p>
                  </a:txBody>
                  <a:tcPr/>
                </a:tc>
              </a:tr>
              <a:tr h="370840">
                <a:tc>
                  <a:txBody>
                    <a:bodyPr/>
                    <a:lstStyle/>
                    <a:p>
                      <a:pPr marL="0" marR="0">
                        <a:lnSpc>
                          <a:spcPct val="115000"/>
                        </a:lnSpc>
                        <a:spcBef>
                          <a:spcPts val="0"/>
                        </a:spcBef>
                        <a:spcAft>
                          <a:spcPts val="0"/>
                        </a:spcAft>
                      </a:pPr>
                      <a:r>
                        <a:rPr lang="en-US" sz="1800" dirty="0" smtClean="0"/>
                        <a:t>COMT </a:t>
                      </a:r>
                      <a:endParaRPr lang="en-US" sz="1800" b="0" dirty="0">
                        <a:latin typeface="+mn-lt"/>
                        <a:ea typeface="Times New Roman"/>
                        <a:cs typeface="Times New Roman"/>
                      </a:endParaRPr>
                    </a:p>
                  </a:txBody>
                  <a:tcPr/>
                </a:tc>
              </a:tr>
              <a:tr h="370840">
                <a:tc>
                  <a:txBody>
                    <a:bodyPr/>
                    <a:lstStyle/>
                    <a:p>
                      <a:pPr marL="0" marR="0">
                        <a:lnSpc>
                          <a:spcPct val="115000"/>
                        </a:lnSpc>
                        <a:spcBef>
                          <a:spcPts val="0"/>
                        </a:spcBef>
                        <a:spcAft>
                          <a:spcPts val="0"/>
                        </a:spcAft>
                      </a:pPr>
                      <a:r>
                        <a:rPr lang="en-US" sz="1800" dirty="0" smtClean="0"/>
                        <a:t>MAOA </a:t>
                      </a:r>
                      <a:endParaRPr lang="en-US" sz="1800" b="0" dirty="0">
                        <a:latin typeface="+mn-lt"/>
                        <a:ea typeface="Times New Roman"/>
                        <a:cs typeface="Times New Roman"/>
                      </a:endParaRPr>
                    </a:p>
                  </a:txBody>
                  <a:tcPr/>
                </a:tc>
              </a:tr>
              <a:tr h="370840">
                <a:tc>
                  <a:txBody>
                    <a:bodyPr/>
                    <a:lstStyle/>
                    <a:p>
                      <a:pPr marL="0" marR="0">
                        <a:lnSpc>
                          <a:spcPct val="115000"/>
                        </a:lnSpc>
                        <a:spcBef>
                          <a:spcPts val="0"/>
                        </a:spcBef>
                        <a:spcAft>
                          <a:spcPts val="0"/>
                        </a:spcAft>
                      </a:pPr>
                      <a:r>
                        <a:rPr lang="en-US" sz="1800" dirty="0" smtClean="0"/>
                        <a:t>5HTTLLR</a:t>
                      </a:r>
                      <a:endParaRPr lang="en-US" sz="1800" b="0" dirty="0">
                        <a:latin typeface="+mn-lt"/>
                        <a:ea typeface="Times New Roman"/>
                        <a:cs typeface="Times New Roman"/>
                      </a:endParaRPr>
                    </a:p>
                  </a:txBody>
                  <a:tcPr/>
                </a:tc>
              </a:tr>
              <a:tr h="370840">
                <a:tc>
                  <a:txBody>
                    <a:bodyPr/>
                    <a:lstStyle/>
                    <a:p>
                      <a:pPr marL="0" marR="0">
                        <a:lnSpc>
                          <a:spcPct val="115000"/>
                        </a:lnSpc>
                        <a:spcBef>
                          <a:spcPts val="0"/>
                        </a:spcBef>
                        <a:spcAft>
                          <a:spcPts val="0"/>
                        </a:spcAft>
                      </a:pPr>
                      <a:r>
                        <a:rPr lang="en-US" sz="1800" kern="1200" dirty="0"/>
                        <a:t>OPRM1  </a:t>
                      </a:r>
                      <a:endParaRPr lang="en-US" sz="1800" b="1" dirty="0">
                        <a:latin typeface="+mn-lt"/>
                        <a:ea typeface="Times New Roman"/>
                        <a:cs typeface="Times New Roman"/>
                      </a:endParaRPr>
                    </a:p>
                  </a:txBody>
                  <a:tcPr/>
                </a:tc>
              </a:tr>
              <a:tr h="370840">
                <a:tc>
                  <a:txBody>
                    <a:bodyPr/>
                    <a:lstStyle/>
                    <a:p>
                      <a:pPr marL="0" marR="0">
                        <a:lnSpc>
                          <a:spcPct val="115000"/>
                        </a:lnSpc>
                        <a:spcBef>
                          <a:spcPts val="0"/>
                        </a:spcBef>
                        <a:spcAft>
                          <a:spcPts val="0"/>
                        </a:spcAft>
                      </a:pPr>
                      <a:r>
                        <a:rPr lang="en-US" sz="1800" kern="1200" dirty="0" smtClean="0"/>
                        <a:t>GABRA3</a:t>
                      </a:r>
                      <a:endParaRPr lang="en-US" sz="1800" b="1" dirty="0">
                        <a:latin typeface="+mn-lt"/>
                        <a:ea typeface="Times New Roman"/>
                        <a:cs typeface="Times New Roman"/>
                      </a:endParaRPr>
                    </a:p>
                  </a:txBody>
                  <a:tcPr/>
                </a:tc>
              </a:tr>
            </a:tbl>
          </a:graphicData>
        </a:graphic>
      </p:graphicFrame>
      <p:graphicFrame>
        <p:nvGraphicFramePr>
          <p:cNvPr id="6" name="Content Placeholder 5"/>
          <p:cNvGraphicFramePr>
            <a:graphicFrameLocks noGrp="1"/>
          </p:cNvGraphicFramePr>
          <p:nvPr>
            <p:ph sz="half" idx="2"/>
            <p:extLst>
              <p:ext uri="{D42A27DB-BD31-4B8C-83A1-F6EECF244321}">
                <p14:modId xmlns="" xmlns:p14="http://schemas.microsoft.com/office/powerpoint/2010/main" val="4008958984"/>
              </p:ext>
            </p:extLst>
          </p:nvPr>
        </p:nvGraphicFramePr>
        <p:xfrm>
          <a:off x="4191000" y="1752600"/>
          <a:ext cx="4038600" cy="4432809"/>
        </p:xfrm>
        <a:graphic>
          <a:graphicData uri="http://schemas.openxmlformats.org/drawingml/2006/table">
            <a:tbl>
              <a:tblPr firstRow="1" bandRow="1">
                <a:tableStyleId>{93296810-A885-4BE3-A3E7-6D5BEEA58F35}</a:tableStyleId>
              </a:tblPr>
              <a:tblGrid>
                <a:gridCol w="2667000"/>
                <a:gridCol w="1371600"/>
              </a:tblGrid>
              <a:tr h="841249">
                <a:tc>
                  <a:txBody>
                    <a:bodyPr/>
                    <a:lstStyle/>
                    <a:p>
                      <a:pPr marL="0" marR="0" algn="ctr">
                        <a:lnSpc>
                          <a:spcPct val="115000"/>
                        </a:lnSpc>
                        <a:spcBef>
                          <a:spcPts val="0"/>
                        </a:spcBef>
                        <a:spcAft>
                          <a:spcPts val="0"/>
                        </a:spcAft>
                      </a:pPr>
                      <a:r>
                        <a:rPr lang="en-US" sz="1800" kern="1200" dirty="0" smtClean="0"/>
                        <a:t>GARS results of </a:t>
                      </a:r>
                    </a:p>
                    <a:p>
                      <a:pPr marL="0" marR="0" algn="ctr">
                        <a:lnSpc>
                          <a:spcPct val="115000"/>
                        </a:lnSpc>
                        <a:spcBef>
                          <a:spcPts val="0"/>
                        </a:spcBef>
                        <a:spcAft>
                          <a:spcPts val="0"/>
                        </a:spcAft>
                      </a:pPr>
                      <a:r>
                        <a:rPr lang="en-US" sz="1800" kern="1200" dirty="0" smtClean="0"/>
                        <a:t>a  total of 393 subjects</a:t>
                      </a:r>
                      <a:endParaRPr lang="en-US" sz="1100" dirty="0">
                        <a:latin typeface="Calibri"/>
                        <a:ea typeface="Times New Roman"/>
                        <a:cs typeface="Times New Roman"/>
                      </a:endParaRPr>
                    </a:p>
                  </a:txBody>
                  <a:tcPr marL="68580" marR="68580" marT="0" marB="0"/>
                </a:tc>
                <a:tc>
                  <a:txBody>
                    <a:bodyPr/>
                    <a:lstStyle/>
                    <a:p>
                      <a:r>
                        <a:rPr lang="en-US" dirty="0" smtClean="0"/>
                        <a:t>GARS Predicts ASI</a:t>
                      </a:r>
                      <a:endParaRPr lang="en-US" dirty="0"/>
                    </a:p>
                  </a:txBody>
                  <a:tcPr/>
                </a:tc>
              </a:tr>
              <a:tr h="370840">
                <a:tc>
                  <a:txBody>
                    <a:bodyPr/>
                    <a:lstStyle/>
                    <a:p>
                      <a:pPr marL="0" marR="0" algn="l">
                        <a:lnSpc>
                          <a:spcPct val="115000"/>
                        </a:lnSpc>
                        <a:spcBef>
                          <a:spcPts val="0"/>
                        </a:spcBef>
                        <a:spcAft>
                          <a:spcPts val="0"/>
                        </a:spcAft>
                      </a:pPr>
                      <a:r>
                        <a:rPr lang="en-US" sz="1800" kern="1200" dirty="0" smtClean="0"/>
                        <a:t>Number of Subjects</a:t>
                      </a:r>
                      <a:endParaRPr lang="en-US" sz="1100" dirty="0">
                        <a:latin typeface="Calibri"/>
                        <a:ea typeface="Times New Roman"/>
                        <a:cs typeface="Times New Roman"/>
                      </a:endParaRPr>
                    </a:p>
                  </a:txBody>
                  <a:tcPr marL="68580" marR="68580" marT="0" marB="0"/>
                </a:tc>
                <a:tc>
                  <a:txBody>
                    <a:bodyPr/>
                    <a:lstStyle/>
                    <a:p>
                      <a:r>
                        <a:rPr lang="en-US" dirty="0" smtClean="0"/>
                        <a:t>223</a:t>
                      </a:r>
                      <a:endParaRPr lang="en-US" dirty="0"/>
                    </a:p>
                  </a:txBody>
                  <a:tcPr/>
                </a:tc>
              </a:tr>
              <a:tr h="370840">
                <a:tc>
                  <a:txBody>
                    <a:bodyPr/>
                    <a:lstStyle/>
                    <a:p>
                      <a:pPr marL="0" marR="0" algn="l">
                        <a:lnSpc>
                          <a:spcPct val="115000"/>
                        </a:lnSpc>
                        <a:spcBef>
                          <a:spcPts val="0"/>
                        </a:spcBef>
                        <a:spcAft>
                          <a:spcPts val="0"/>
                        </a:spcAft>
                      </a:pPr>
                      <a:r>
                        <a:rPr lang="en-US" sz="1800" kern="1200" dirty="0" smtClean="0"/>
                        <a:t>Low Risk</a:t>
                      </a:r>
                      <a:endParaRPr lang="en-US" sz="1050" dirty="0">
                        <a:latin typeface="+mn-lt"/>
                        <a:ea typeface="Times New Roman"/>
                        <a:cs typeface="Times New Roman"/>
                      </a:endParaRPr>
                    </a:p>
                  </a:txBody>
                  <a:tcPr marL="68580" marR="68580" marT="0" marB="0"/>
                </a:tc>
                <a:tc>
                  <a:txBody>
                    <a:bodyPr/>
                    <a:lstStyle/>
                    <a:p>
                      <a:r>
                        <a:rPr lang="en-US" dirty="0" smtClean="0"/>
                        <a:t>28.7%</a:t>
                      </a:r>
                      <a:endParaRPr lang="en-US" dirty="0"/>
                    </a:p>
                  </a:txBody>
                  <a:tcPr/>
                </a:tc>
              </a:tr>
              <a:tr h="370840">
                <a:tc>
                  <a:txBody>
                    <a:bodyPr/>
                    <a:lstStyle/>
                    <a:p>
                      <a:pPr marL="0" marR="0" algn="l">
                        <a:lnSpc>
                          <a:spcPct val="115000"/>
                        </a:lnSpc>
                        <a:spcBef>
                          <a:spcPts val="0"/>
                        </a:spcBef>
                        <a:spcAft>
                          <a:spcPts val="0"/>
                        </a:spcAft>
                      </a:pPr>
                      <a:r>
                        <a:rPr lang="en-US" sz="1800" kern="1200" dirty="0" smtClean="0"/>
                        <a:t>Moderate Risk</a:t>
                      </a:r>
                      <a:endParaRPr lang="en-US" sz="1100" dirty="0">
                        <a:latin typeface="Calibri"/>
                        <a:ea typeface="Times New Roman"/>
                        <a:cs typeface="Times New Roman"/>
                      </a:endParaRPr>
                    </a:p>
                  </a:txBody>
                  <a:tcPr marL="68580" marR="68580" marT="0" marB="0"/>
                </a:tc>
                <a:tc>
                  <a:txBody>
                    <a:bodyPr/>
                    <a:lstStyle/>
                    <a:p>
                      <a:r>
                        <a:rPr lang="en-US" dirty="0" smtClean="0"/>
                        <a:t>30.9%</a:t>
                      </a:r>
                      <a:endParaRPr lang="en-US" dirty="0"/>
                    </a:p>
                  </a:txBody>
                  <a:tcPr/>
                </a:tc>
              </a:tr>
              <a:tr h="370840">
                <a:tc>
                  <a:txBody>
                    <a:bodyPr/>
                    <a:lstStyle/>
                    <a:p>
                      <a:pPr marL="0" marR="0" algn="l">
                        <a:lnSpc>
                          <a:spcPct val="115000"/>
                        </a:lnSpc>
                        <a:spcBef>
                          <a:spcPts val="0"/>
                        </a:spcBef>
                        <a:spcAft>
                          <a:spcPts val="0"/>
                        </a:spcAft>
                      </a:pPr>
                      <a:r>
                        <a:rPr lang="en-US" sz="1800" kern="1200" dirty="0" smtClean="0"/>
                        <a:t>High Risk</a:t>
                      </a:r>
                      <a:endParaRPr lang="en-US" sz="1100" dirty="0">
                        <a:latin typeface="Calibri"/>
                        <a:ea typeface="Times New Roman"/>
                        <a:cs typeface="Times New Roman"/>
                      </a:endParaRPr>
                    </a:p>
                  </a:txBody>
                  <a:tcPr marL="68580" marR="68580" marT="0" marB="0"/>
                </a:tc>
                <a:tc>
                  <a:txBody>
                    <a:bodyPr/>
                    <a:lstStyle/>
                    <a:p>
                      <a:r>
                        <a:rPr lang="en-US" dirty="0" smtClean="0"/>
                        <a:t> 40..4%</a:t>
                      </a:r>
                      <a:endParaRPr lang="en-US" dirty="0"/>
                    </a:p>
                  </a:txBody>
                  <a:tcPr/>
                </a:tc>
              </a:tr>
              <a:tr h="370840">
                <a:tc>
                  <a:txBody>
                    <a:bodyPr/>
                    <a:lstStyle/>
                    <a:p>
                      <a:pPr marL="0" marR="0" algn="l">
                        <a:lnSpc>
                          <a:spcPct val="115000"/>
                        </a:lnSpc>
                        <a:spcBef>
                          <a:spcPts val="0"/>
                        </a:spcBef>
                        <a:spcAft>
                          <a:spcPts val="0"/>
                        </a:spcAft>
                      </a:pPr>
                      <a:r>
                        <a:rPr lang="en-US" sz="1800" kern="1200" dirty="0" smtClean="0"/>
                        <a:t>ASI –Alcohol</a:t>
                      </a:r>
                      <a:r>
                        <a:rPr lang="en-US" sz="1800" kern="1200" baseline="0" dirty="0" smtClean="0"/>
                        <a:t> Severity </a:t>
                      </a:r>
                      <a:r>
                        <a:rPr lang="en-US" sz="1800" kern="1200" dirty="0" smtClean="0"/>
                        <a:t>Risk Score</a:t>
                      </a:r>
                      <a:r>
                        <a:rPr lang="en-US" sz="1800" kern="1200" baseline="0" dirty="0" smtClean="0"/>
                        <a:t> </a:t>
                      </a:r>
                      <a:endParaRPr lang="en-US" sz="1100" dirty="0">
                        <a:latin typeface="Calibri"/>
                        <a:ea typeface="Times New Roman"/>
                        <a:cs typeface="Times New Roman"/>
                      </a:endParaRPr>
                    </a:p>
                  </a:txBody>
                  <a:tcPr marL="68580" marR="68580" marT="0" marB="0"/>
                </a:tc>
                <a:tc>
                  <a:txBody>
                    <a:bodyPr/>
                    <a:lstStyle/>
                    <a:p>
                      <a:r>
                        <a:rPr lang="en-US" dirty="0" smtClean="0"/>
                        <a:t>GARS</a:t>
                      </a:r>
                      <a:r>
                        <a:rPr lang="en-US" baseline="0" dirty="0" smtClean="0"/>
                        <a:t> Predicts at P&lt;.0.003</a:t>
                      </a:r>
                    </a:p>
                    <a:p>
                      <a:r>
                        <a:rPr lang="en-US" baseline="0" dirty="0" smtClean="0"/>
                        <a:t>Age adjusted P&lt;0.012</a:t>
                      </a:r>
                      <a:endParaRPr lang="en-US" dirty="0"/>
                    </a:p>
                  </a:txBody>
                  <a:tcPr/>
                </a:tc>
              </a:tr>
              <a:tr h="370840">
                <a:tc>
                  <a:txBody>
                    <a:bodyPr/>
                    <a:lstStyle/>
                    <a:p>
                      <a:pPr marL="0" marR="0" algn="l">
                        <a:lnSpc>
                          <a:spcPct val="115000"/>
                        </a:lnSpc>
                        <a:spcBef>
                          <a:spcPts val="0"/>
                        </a:spcBef>
                        <a:spcAft>
                          <a:spcPts val="0"/>
                        </a:spcAft>
                      </a:pPr>
                      <a:r>
                        <a:rPr lang="en-US" sz="1800" smtClean="0"/>
                        <a:t>Nine </a:t>
                      </a:r>
                      <a:r>
                        <a:rPr lang="en-US" sz="1800" dirty="0" smtClean="0"/>
                        <a:t>Treatment centers</a:t>
                      </a:r>
                      <a:endParaRPr lang="en-US" sz="1800" dirty="0">
                        <a:latin typeface="+mn-lt"/>
                        <a:ea typeface="Times New Roman"/>
                        <a:cs typeface="Times New Roman"/>
                      </a:endParaRPr>
                    </a:p>
                  </a:txBody>
                  <a:tcPr marL="68580" marR="68580" marT="0" marB="0"/>
                </a:tc>
                <a:tc>
                  <a:txBody>
                    <a:bodyPr/>
                    <a:lstStyle/>
                    <a:p>
                      <a:r>
                        <a:rPr lang="en-US" dirty="0" smtClean="0"/>
                        <a:t>393</a:t>
                      </a:r>
                      <a:endParaRPr lang="en-US" dirty="0"/>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C000"/>
          </a:solidFill>
        </p:spPr>
        <p:txBody>
          <a:bodyPr>
            <a:normAutofit fontScale="90000"/>
          </a:bodyPr>
          <a:lstStyle/>
          <a:p>
            <a:r>
              <a:rPr lang="en-US" b="1" dirty="0" smtClean="0">
                <a:solidFill>
                  <a:schemeClr val="bg1"/>
                </a:solidFill>
              </a:rPr>
              <a:t>GARS Predicts ASI –Drug Severity Risk Score  </a:t>
            </a:r>
            <a:endParaRPr lang="en-US" b="1" dirty="0">
              <a:solidFill>
                <a:schemeClr val="bg1"/>
              </a:solidFill>
            </a:endParaRPr>
          </a:p>
        </p:txBody>
      </p:sp>
      <p:sp>
        <p:nvSpPr>
          <p:cNvPr id="3" name="Content Placeholder 2"/>
          <p:cNvSpPr>
            <a:spLocks noGrp="1"/>
          </p:cNvSpPr>
          <p:nvPr>
            <p:ph sz="half" idx="1"/>
          </p:nvPr>
        </p:nvSpPr>
        <p:spPr>
          <a:xfrm>
            <a:off x="0" y="1828800"/>
            <a:ext cx="9144000" cy="4525963"/>
          </a:xfrm>
          <a:solidFill>
            <a:schemeClr val="accent3">
              <a:lumMod val="40000"/>
              <a:lumOff val="60000"/>
            </a:schemeClr>
          </a:solidFill>
        </p:spPr>
        <p:txBody>
          <a:bodyPr>
            <a:normAutofit fontScale="92500" lnSpcReduction="20000"/>
          </a:bodyPr>
          <a:lstStyle/>
          <a:p>
            <a:pPr indent="0">
              <a:lnSpc>
                <a:spcPct val="110000"/>
              </a:lnSpc>
              <a:spcBef>
                <a:spcPts val="0"/>
              </a:spcBef>
              <a:buFont typeface="Wingdings" pitchFamily="2" charset="2"/>
              <a:buChar char="§"/>
            </a:pPr>
            <a:r>
              <a:rPr lang="en-US" dirty="0" smtClean="0"/>
              <a:t> Linear Regression using 223 Patients from Nine Diverse Addiction Treatment Centers </a:t>
            </a:r>
          </a:p>
          <a:p>
            <a:pPr indent="0">
              <a:lnSpc>
                <a:spcPct val="110000"/>
              </a:lnSpc>
              <a:spcBef>
                <a:spcPts val="0"/>
              </a:spcBef>
              <a:buFont typeface="Wingdings" pitchFamily="2" charset="2"/>
              <a:buChar char="§"/>
            </a:pPr>
            <a:endParaRPr lang="en-US" dirty="0" smtClean="0"/>
          </a:p>
          <a:p>
            <a:pPr indent="0">
              <a:lnSpc>
                <a:spcPct val="110000"/>
              </a:lnSpc>
              <a:spcBef>
                <a:spcPts val="0"/>
              </a:spcBef>
              <a:buFont typeface="Wingdings" pitchFamily="2" charset="2"/>
              <a:buChar char="§"/>
            </a:pPr>
            <a:r>
              <a:rPr lang="en-US" dirty="0" smtClean="0"/>
              <a:t> Hypothesis Higher GARS Predicts Higher ASI-033 Drug Score .</a:t>
            </a:r>
          </a:p>
          <a:p>
            <a:pPr indent="0">
              <a:lnSpc>
                <a:spcPct val="110000"/>
              </a:lnSpc>
              <a:spcBef>
                <a:spcPts val="0"/>
              </a:spcBef>
              <a:buFont typeface="Wingdings" pitchFamily="2" charset="2"/>
              <a:buChar char="§"/>
            </a:pPr>
            <a:endParaRPr lang="en-US" dirty="0" smtClean="0"/>
          </a:p>
          <a:p>
            <a:pPr indent="0">
              <a:lnSpc>
                <a:spcPct val="110000"/>
              </a:lnSpc>
              <a:spcBef>
                <a:spcPts val="0"/>
              </a:spcBef>
              <a:buFont typeface="Wingdings" pitchFamily="2" charset="2"/>
              <a:buChar char="§"/>
            </a:pPr>
            <a:r>
              <a:rPr lang="en-US" dirty="0" smtClean="0"/>
              <a:t>Log Transformation</a:t>
            </a:r>
            <a:r>
              <a:rPr lang="en-US" sz="2400" dirty="0" smtClean="0"/>
              <a:t> (10)</a:t>
            </a:r>
            <a:r>
              <a:rPr lang="en-US" dirty="0" smtClean="0"/>
              <a:t> .</a:t>
            </a:r>
          </a:p>
          <a:p>
            <a:pPr indent="0">
              <a:lnSpc>
                <a:spcPct val="110000"/>
              </a:lnSpc>
              <a:spcBef>
                <a:spcPts val="0"/>
              </a:spcBef>
              <a:buFont typeface="Wingdings" pitchFamily="2" charset="2"/>
              <a:buChar char="§"/>
            </a:pPr>
            <a:endParaRPr lang="en-US" dirty="0" smtClean="0"/>
          </a:p>
          <a:p>
            <a:pPr indent="0">
              <a:lnSpc>
                <a:spcPct val="110000"/>
              </a:lnSpc>
              <a:spcBef>
                <a:spcPts val="0"/>
              </a:spcBef>
              <a:buFont typeface="Wingdings" pitchFamily="2" charset="2"/>
              <a:buChar char="§"/>
            </a:pPr>
            <a:r>
              <a:rPr lang="en-US" dirty="0" smtClean="0"/>
              <a:t>P&lt;0.028 Unadjusted—Indicting significant association. </a:t>
            </a:r>
          </a:p>
          <a:p>
            <a:pPr indent="0">
              <a:lnSpc>
                <a:spcPct val="110000"/>
              </a:lnSpc>
              <a:spcBef>
                <a:spcPts val="0"/>
              </a:spcBef>
              <a:buFont typeface="Wingdings" pitchFamily="2" charset="2"/>
              <a:buChar char="§"/>
            </a:pPr>
            <a:endParaRPr lang="en-US" dirty="0" smtClean="0"/>
          </a:p>
          <a:p>
            <a:pPr indent="0">
              <a:lnSpc>
                <a:spcPct val="110000"/>
              </a:lnSpc>
              <a:spcBef>
                <a:spcPts val="0"/>
              </a:spcBef>
              <a:buFont typeface="Wingdings" pitchFamily="2" charset="2"/>
              <a:buChar char="§"/>
            </a:pPr>
            <a:r>
              <a:rPr lang="en-US" dirty="0" smtClean="0"/>
              <a:t>Log Transformation</a:t>
            </a:r>
            <a:r>
              <a:rPr lang="en-US" sz="2400" dirty="0" smtClean="0"/>
              <a:t> (10).</a:t>
            </a:r>
          </a:p>
          <a:p>
            <a:pPr indent="0">
              <a:lnSpc>
                <a:spcPct val="110000"/>
              </a:lnSpc>
              <a:spcBef>
                <a:spcPts val="0"/>
              </a:spcBef>
              <a:buNone/>
            </a:pPr>
            <a:endParaRPr lang="en-US" sz="2400" dirty="0" smtClean="0"/>
          </a:p>
          <a:p>
            <a:pPr indent="0">
              <a:lnSpc>
                <a:spcPct val="110000"/>
              </a:lnSpc>
              <a:spcBef>
                <a:spcPts val="0"/>
              </a:spcBef>
              <a:buFont typeface="Wingdings" pitchFamily="2" charset="2"/>
              <a:buChar char="§"/>
            </a:pPr>
            <a:r>
              <a:rPr lang="en-US" dirty="0" smtClean="0"/>
              <a:t>P&lt;0.044 adjusted for age -Indicting significant association. </a:t>
            </a:r>
          </a:p>
          <a:p>
            <a:endParaRPr lang="en-US"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274638"/>
            <a:ext cx="7772400" cy="1143000"/>
          </a:xfrm>
        </p:spPr>
        <p:txBody>
          <a:bodyPr>
            <a:normAutofit/>
          </a:bodyPr>
          <a:lstStyle/>
          <a:p>
            <a:pPr algn="ctr"/>
            <a:r>
              <a:rPr lang="en-US" dirty="0" smtClean="0">
                <a:solidFill>
                  <a:schemeClr val="bg1">
                    <a:lumMod val="10000"/>
                    <a:lumOff val="90000"/>
                  </a:schemeClr>
                </a:solidFill>
              </a:rPr>
              <a:t>Proposed Clinical Tree For GARS</a:t>
            </a:r>
            <a:endParaRPr lang="en-US" dirty="0">
              <a:solidFill>
                <a:schemeClr val="bg1">
                  <a:lumMod val="10000"/>
                  <a:lumOff val="90000"/>
                </a:schemeClr>
              </a:solidFill>
            </a:endParaRPr>
          </a:p>
        </p:txBody>
      </p:sp>
      <p:sp>
        <p:nvSpPr>
          <p:cNvPr id="2" name="Content Placeholder 1"/>
          <p:cNvSpPr>
            <a:spLocks noGrp="1"/>
          </p:cNvSpPr>
          <p:nvPr>
            <p:ph sz="quarter" idx="1"/>
          </p:nvPr>
        </p:nvSpPr>
        <p:spPr>
          <a:xfrm>
            <a:off x="0" y="1981200"/>
            <a:ext cx="9144000" cy="4114800"/>
          </a:xfrm>
          <a:solidFill>
            <a:schemeClr val="accent3">
              <a:lumMod val="40000"/>
              <a:lumOff val="60000"/>
            </a:schemeClr>
          </a:solidFill>
        </p:spPr>
        <p:txBody>
          <a:bodyPr>
            <a:normAutofit fontScale="92500" lnSpcReduction="10000"/>
          </a:bodyPr>
          <a:lstStyle/>
          <a:p>
            <a:pPr lvl="0"/>
            <a:r>
              <a:rPr lang="en-US" dirty="0" smtClean="0">
                <a:solidFill>
                  <a:srgbClr val="002060"/>
                </a:solidFill>
              </a:rPr>
              <a:t>Reduce patient guilt </a:t>
            </a:r>
          </a:p>
          <a:p>
            <a:pPr lvl="0"/>
            <a:r>
              <a:rPr lang="en-US" dirty="0" smtClean="0">
                <a:solidFill>
                  <a:srgbClr val="002060"/>
                </a:solidFill>
              </a:rPr>
              <a:t>Reduce patient denial of disease</a:t>
            </a:r>
          </a:p>
          <a:p>
            <a:pPr lvl="0"/>
            <a:r>
              <a:rPr lang="en-US" dirty="0" smtClean="0">
                <a:solidFill>
                  <a:srgbClr val="002060"/>
                </a:solidFill>
              </a:rPr>
              <a:t>Reduce overall stigma</a:t>
            </a:r>
          </a:p>
          <a:p>
            <a:pPr lvl="0"/>
            <a:r>
              <a:rPr lang="en-US" dirty="0" smtClean="0">
                <a:solidFill>
                  <a:srgbClr val="002060"/>
                </a:solidFill>
              </a:rPr>
              <a:t>Stratify genetic risk for “reward deficiency” (Addiction)</a:t>
            </a:r>
          </a:p>
          <a:p>
            <a:pPr lvl="0"/>
            <a:r>
              <a:rPr lang="en-US" dirty="0" smtClean="0">
                <a:solidFill>
                  <a:srgbClr val="002060"/>
                </a:solidFill>
              </a:rPr>
              <a:t>Provide information of “relapse chance” (e.g. DRD2 A1 allele increases risk for relapse)</a:t>
            </a:r>
          </a:p>
          <a:p>
            <a:r>
              <a:rPr lang="en-US" dirty="0" smtClean="0">
                <a:solidFill>
                  <a:srgbClr val="002060"/>
                </a:solidFill>
              </a:rPr>
              <a:t>DNA-directed therapeutic targets based on gene polymorphisms</a:t>
            </a:r>
          </a:p>
          <a:p>
            <a:endParaRPr 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457200"/>
            <a:ext cx="9144000" cy="808038"/>
          </a:xfrm>
        </p:spPr>
        <p:txBody>
          <a:bodyPr>
            <a:noAutofit/>
          </a:bodyPr>
          <a:lstStyle/>
          <a:p>
            <a:pPr algn="ctr"/>
            <a:r>
              <a:rPr lang="en-US" sz="3600" dirty="0" smtClean="0">
                <a:solidFill>
                  <a:schemeClr val="accent5">
                    <a:lumMod val="20000"/>
                    <a:lumOff val="80000"/>
                  </a:schemeClr>
                </a:solidFill>
              </a:rPr>
              <a:t>Proposed Clinical Tree For GARS cont’</a:t>
            </a:r>
            <a:endParaRPr lang="en-US" sz="3600" dirty="0">
              <a:solidFill>
                <a:schemeClr val="accent5">
                  <a:lumMod val="20000"/>
                  <a:lumOff val="80000"/>
                </a:schemeClr>
              </a:solidFill>
            </a:endParaRPr>
          </a:p>
        </p:txBody>
      </p:sp>
      <p:sp>
        <p:nvSpPr>
          <p:cNvPr id="2" name="Content Placeholder 1"/>
          <p:cNvSpPr>
            <a:spLocks noGrp="1"/>
          </p:cNvSpPr>
          <p:nvPr>
            <p:ph sz="quarter" idx="1"/>
          </p:nvPr>
        </p:nvSpPr>
        <p:spPr>
          <a:xfrm>
            <a:off x="0" y="1447800"/>
            <a:ext cx="9144000" cy="4572000"/>
          </a:xfrm>
          <a:solidFill>
            <a:schemeClr val="accent3">
              <a:lumMod val="40000"/>
              <a:lumOff val="60000"/>
            </a:schemeClr>
          </a:solidFill>
        </p:spPr>
        <p:txBody>
          <a:bodyPr>
            <a:normAutofit/>
          </a:bodyPr>
          <a:lstStyle/>
          <a:p>
            <a:pPr lvl="0"/>
            <a:r>
              <a:rPr lang="en-US" dirty="0" smtClean="0">
                <a:solidFill>
                  <a:srgbClr val="002060"/>
                </a:solidFill>
              </a:rPr>
              <a:t>Provide medical monitoring based on pharmacogenetics (differential genotypes and pharmaceutical outcomes – Vivatrol, Antidepressants etc.) </a:t>
            </a:r>
          </a:p>
          <a:p>
            <a:r>
              <a:rPr lang="en-US" dirty="0" smtClean="0">
                <a:solidFill>
                  <a:srgbClr val="002060"/>
                </a:solidFill>
              </a:rPr>
              <a:t>Provide medical necessity for insurance payments in terms of days required for treatment based on risk</a:t>
            </a:r>
          </a:p>
          <a:p>
            <a:pPr lvl="0"/>
            <a:r>
              <a:rPr lang="en-US" dirty="0" smtClean="0">
                <a:solidFill>
                  <a:srgbClr val="002060"/>
                </a:solidFill>
              </a:rPr>
              <a:t>Provide medical necessity for level of care (e.g. Detox, Intensive Out Patient, Residential etc.) </a:t>
            </a:r>
          </a:p>
          <a:p>
            <a:endParaRPr lang="en-US"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52800"/>
            <a:ext cx="9144000" cy="2057400"/>
          </a:xfrm>
          <a:solidFill>
            <a:srgbClr val="FFC000"/>
          </a:solidFill>
        </p:spPr>
        <p:txBody>
          <a:bodyPr>
            <a:noAutofit/>
          </a:bodyPr>
          <a:lstStyle/>
          <a:p>
            <a:r>
              <a:rPr lang="en-US" sz="4800" dirty="0" smtClean="0">
                <a:solidFill>
                  <a:srgbClr val="0070C0"/>
                </a:solidFill>
              </a:rPr>
              <a:t>Reward Deficiency Syndrome is the true phenotype</a:t>
            </a:r>
            <a:endParaRPr lang="en-US" sz="4800" dirty="0">
              <a:solidFill>
                <a:srgbClr val="0070C0"/>
              </a:solidFill>
            </a:endParaRPr>
          </a:p>
        </p:txBody>
      </p:sp>
      <p:sp>
        <p:nvSpPr>
          <p:cNvPr id="3" name="Text Placeholder 2"/>
          <p:cNvSpPr>
            <a:spLocks noGrp="1"/>
          </p:cNvSpPr>
          <p:nvPr>
            <p:ph type="body" idx="1"/>
          </p:nvPr>
        </p:nvSpPr>
        <p:spPr>
          <a:xfrm>
            <a:off x="0" y="1752600"/>
            <a:ext cx="9144000" cy="814387"/>
          </a:xfrm>
          <a:solidFill>
            <a:schemeClr val="accent5">
              <a:lumMod val="20000"/>
              <a:lumOff val="80000"/>
            </a:schemeClr>
          </a:solidFill>
        </p:spPr>
        <p:txBody>
          <a:bodyPr>
            <a:normAutofit/>
          </a:bodyPr>
          <a:lstStyle/>
          <a:p>
            <a:r>
              <a:rPr lang="en-US" sz="4000" dirty="0" smtClean="0">
                <a:solidFill>
                  <a:schemeClr val="accent6"/>
                </a:solidFill>
              </a:rPr>
              <a:t>The necessity for SUPER CONTROLS</a:t>
            </a:r>
            <a:endParaRPr lang="en-US" sz="4000" dirty="0">
              <a:solidFill>
                <a:schemeClr val="accent6"/>
              </a:solidFill>
            </a:endParaRPr>
          </a:p>
        </p:txBody>
      </p:sp>
    </p:spTree>
    <p:extLst>
      <p:ext uri="{BB962C8B-B14F-4D97-AF65-F5344CB8AC3E}">
        <p14:creationId xmlns="" xmlns:p14="http://schemas.microsoft.com/office/powerpoint/2010/main" val="2201925465"/>
      </p:ext>
    </p:extLst>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6"/>
          <p:cNvSpPr>
            <a:spLocks noGrp="1"/>
          </p:cNvSpPr>
          <p:nvPr>
            <p:ph type="title" idx="4294967295"/>
          </p:nvPr>
        </p:nvSpPr>
        <p:spPr>
          <a:xfrm>
            <a:off x="0" y="228600"/>
            <a:ext cx="9144000" cy="533400"/>
          </a:xfrm>
          <a:solidFill>
            <a:schemeClr val="accent5">
              <a:lumMod val="20000"/>
              <a:lumOff val="80000"/>
            </a:schemeClr>
          </a:solidFill>
        </p:spPr>
        <p:txBody>
          <a:bodyPr bIns="45720">
            <a:noAutofit/>
          </a:bodyPr>
          <a:lstStyle/>
          <a:p>
            <a:pPr algn="ctr" eaLnBrk="1" hangingPunct="1"/>
            <a:r>
              <a:rPr lang="en-US" sz="3200" b="1" dirty="0" smtClean="0">
                <a:solidFill>
                  <a:srgbClr val="FF0000"/>
                </a:solidFill>
              </a:rPr>
              <a:t>Reward Deficiency Syndrome in the Generational</a:t>
            </a:r>
          </a:p>
        </p:txBody>
      </p:sp>
      <p:pic>
        <p:nvPicPr>
          <p:cNvPr id="35842" name="Picture 2" descr="C:\Users\Marg\Documents\PPSlides\Fig 1 Family A.tif"/>
          <p:cNvPicPr>
            <a:picLocks noChangeAspect="1" noChangeArrowheads="1"/>
          </p:cNvPicPr>
          <p:nvPr/>
        </p:nvPicPr>
        <p:blipFill>
          <a:blip r:embed="rId2" cstate="print"/>
          <a:srcRect/>
          <a:stretch>
            <a:fillRect/>
          </a:stretch>
        </p:blipFill>
        <p:spPr bwMode="auto">
          <a:xfrm>
            <a:off x="1219200" y="914400"/>
            <a:ext cx="6705600" cy="5410200"/>
          </a:xfrm>
          <a:prstGeom prst="rect">
            <a:avLst/>
          </a:prstGeom>
          <a:noFill/>
          <a:ln w="28575">
            <a:solidFill>
              <a:schemeClr val="tx2">
                <a:lumMod val="60000"/>
                <a:lumOff val="40000"/>
              </a:schemeClr>
            </a:solidFill>
          </a:ln>
        </p:spPr>
      </p:pic>
    </p:spTree>
  </p:cSld>
  <p:clrMapOvr>
    <a:masterClrMapping/>
  </p:clrMapOvr>
  <p:transition>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0" y="188913"/>
            <a:ext cx="9144000" cy="877887"/>
          </a:xfrm>
          <a:solidFill>
            <a:schemeClr val="accent1">
              <a:lumMod val="20000"/>
              <a:lumOff val="80000"/>
            </a:schemeClr>
          </a:solidFill>
        </p:spPr>
        <p:txBody>
          <a:bodyPr>
            <a:normAutofit fontScale="90000"/>
          </a:bodyPr>
          <a:lstStyle/>
          <a:p>
            <a:r>
              <a:rPr lang="en-AU" sz="3600" b="1" dirty="0">
                <a:solidFill>
                  <a:srgbClr val="0070C0"/>
                </a:solidFill>
              </a:rPr>
              <a:t>D</a:t>
            </a:r>
            <a:r>
              <a:rPr lang="en-AU" sz="3600" b="1" baseline="-25000" dirty="0">
                <a:solidFill>
                  <a:srgbClr val="0070C0"/>
                </a:solidFill>
              </a:rPr>
              <a:t>2</a:t>
            </a:r>
            <a:r>
              <a:rPr lang="en-AU" sz="3600" b="1" dirty="0">
                <a:solidFill>
                  <a:srgbClr val="0070C0"/>
                </a:solidFill>
              </a:rPr>
              <a:t> Dopamine Receptor </a:t>
            </a:r>
            <a:r>
              <a:rPr lang="en-AU" sz="3600" b="1" dirty="0" smtClean="0">
                <a:solidFill>
                  <a:srgbClr val="0070C0"/>
                </a:solidFill>
              </a:rPr>
              <a:t>Gene Association </a:t>
            </a:r>
            <a:r>
              <a:rPr lang="en-AU" sz="3600" b="1" dirty="0">
                <a:solidFill>
                  <a:srgbClr val="0070C0"/>
                </a:solidFill>
              </a:rPr>
              <a:t>Studies </a:t>
            </a:r>
          </a:p>
        </p:txBody>
      </p:sp>
      <p:sp>
        <p:nvSpPr>
          <p:cNvPr id="169988" name="Text Box 4"/>
          <p:cNvSpPr txBox="1">
            <a:spLocks noChangeArrowheads="1"/>
          </p:cNvSpPr>
          <p:nvPr/>
        </p:nvSpPr>
        <p:spPr bwMode="auto">
          <a:xfrm>
            <a:off x="1371600" y="6211669"/>
            <a:ext cx="7772400" cy="646331"/>
          </a:xfrm>
          <a:prstGeom prst="rect">
            <a:avLst/>
          </a:prstGeom>
          <a:noFill/>
          <a:ln w="9525">
            <a:noFill/>
            <a:miter lim="800000"/>
            <a:headEnd/>
            <a:tailEnd/>
          </a:ln>
          <a:effectLst/>
        </p:spPr>
        <p:txBody>
          <a:bodyPr wrap="square">
            <a:spAutoFit/>
          </a:bodyPr>
          <a:lstStyle/>
          <a:p>
            <a:r>
              <a:rPr lang="en-AU" sz="1200" b="1" dirty="0">
                <a:solidFill>
                  <a:srgbClr val="FFFAE5"/>
                </a:solidFill>
                <a:latin typeface="Arial" panose="020B0604020202020204" pitchFamily="34" charset="0"/>
                <a:cs typeface="Arial" panose="020B0604020202020204" pitchFamily="34" charset="0"/>
              </a:rPr>
              <a:t>Noble, E.P. (2003).  D</a:t>
            </a:r>
            <a:r>
              <a:rPr lang="en-AU" sz="1200" b="1" baseline="-25000" dirty="0">
                <a:solidFill>
                  <a:srgbClr val="FFFAE5"/>
                </a:solidFill>
                <a:latin typeface="Arial" panose="020B0604020202020204" pitchFamily="34" charset="0"/>
                <a:cs typeface="Arial" panose="020B0604020202020204" pitchFamily="34" charset="0"/>
              </a:rPr>
              <a:t>2</a:t>
            </a:r>
            <a:r>
              <a:rPr lang="en-AU" sz="1200" b="1" dirty="0">
                <a:solidFill>
                  <a:srgbClr val="FFFAE5"/>
                </a:solidFill>
                <a:latin typeface="Arial" panose="020B0604020202020204" pitchFamily="34" charset="0"/>
                <a:cs typeface="Arial" panose="020B0604020202020204" pitchFamily="34" charset="0"/>
              </a:rPr>
              <a:t> dopamine receptor gene in psychiatric and neurologic </a:t>
            </a:r>
            <a:r>
              <a:rPr lang="en-AU" sz="1200" b="1" dirty="0" smtClean="0">
                <a:solidFill>
                  <a:srgbClr val="FFFAE5"/>
                </a:solidFill>
                <a:latin typeface="Arial" panose="020B0604020202020204" pitchFamily="34" charset="0"/>
                <a:cs typeface="Arial" panose="020B0604020202020204" pitchFamily="34" charset="0"/>
              </a:rPr>
              <a:t>disorders and its phenotypes. </a:t>
            </a:r>
            <a:r>
              <a:rPr lang="en-AU" sz="1200" b="1" i="1" u="sng" dirty="0" smtClean="0">
                <a:solidFill>
                  <a:srgbClr val="FFFAE5"/>
                </a:solidFill>
                <a:latin typeface="Arial" panose="020B0604020202020204" pitchFamily="34" charset="0"/>
                <a:cs typeface="Arial" panose="020B0604020202020204" pitchFamily="34" charset="0"/>
              </a:rPr>
              <a:t>American Journal of Medical Genetics</a:t>
            </a:r>
            <a:r>
              <a:rPr lang="en-AU" sz="1200" b="1" dirty="0" smtClean="0">
                <a:solidFill>
                  <a:srgbClr val="FFFAE5"/>
                </a:solidFill>
                <a:latin typeface="Arial" panose="020B0604020202020204" pitchFamily="34" charset="0"/>
                <a:cs typeface="Arial" panose="020B0604020202020204" pitchFamily="34" charset="0"/>
              </a:rPr>
              <a:t>, 116B, 103-125.</a:t>
            </a:r>
          </a:p>
          <a:p>
            <a:r>
              <a:rPr lang="en-US" sz="1200" b="1" dirty="0" smtClean="0">
                <a:solidFill>
                  <a:schemeClr val="bg1"/>
                </a:solidFill>
                <a:latin typeface="Arial" panose="020B0604020202020204" pitchFamily="34" charset="0"/>
                <a:cs typeface="Arial" panose="020B0604020202020204" pitchFamily="34" charset="0"/>
              </a:rPr>
              <a:t>Chen, </a:t>
            </a:r>
            <a:r>
              <a:rPr lang="en-US" sz="1200" b="1" i="1" dirty="0" smtClean="0">
                <a:solidFill>
                  <a:schemeClr val="bg1"/>
                </a:solidFill>
                <a:latin typeface="Arial" panose="020B0604020202020204" pitchFamily="34" charset="0"/>
                <a:cs typeface="Arial" panose="020B0604020202020204" pitchFamily="34" charset="0"/>
              </a:rPr>
              <a:t>et al. Gene Therapy &amp; Mol Biology, </a:t>
            </a:r>
            <a:r>
              <a:rPr lang="en-US" sz="1200" b="1" dirty="0" smtClean="0">
                <a:solidFill>
                  <a:schemeClr val="bg1"/>
                </a:solidFill>
                <a:latin typeface="Arial" panose="020B0604020202020204" pitchFamily="34" charset="0"/>
                <a:cs typeface="Arial" panose="020B0604020202020204" pitchFamily="34" charset="0"/>
              </a:rPr>
              <a:t>11A: 93-112</a:t>
            </a:r>
          </a:p>
        </p:txBody>
      </p:sp>
      <p:graphicFrame>
        <p:nvGraphicFramePr>
          <p:cNvPr id="2" name="Object 5"/>
          <p:cNvGraphicFramePr>
            <a:graphicFrameLocks noChangeAspect="1"/>
          </p:cNvGraphicFramePr>
          <p:nvPr/>
        </p:nvGraphicFramePr>
        <p:xfrm>
          <a:off x="1603375" y="4002088"/>
          <a:ext cx="4167188" cy="1574800"/>
        </p:xfrm>
        <a:graphic>
          <a:graphicData uri="http://schemas.openxmlformats.org/drawingml/2006/chart">
            <c:chart xmlns:c="http://schemas.openxmlformats.org/drawingml/2006/chart" xmlns:r="http://schemas.openxmlformats.org/officeDocument/2006/relationships" r:id="rId2"/>
          </a:graphicData>
        </a:graphic>
      </p:graphicFrame>
      <p:sp>
        <p:nvSpPr>
          <p:cNvPr id="169991" name="Text Box 7"/>
          <p:cNvSpPr txBox="1">
            <a:spLocks noChangeArrowheads="1"/>
          </p:cNvSpPr>
          <p:nvPr/>
        </p:nvSpPr>
        <p:spPr bwMode="auto">
          <a:xfrm>
            <a:off x="2133600" y="5516563"/>
            <a:ext cx="1295400" cy="366712"/>
          </a:xfrm>
          <a:prstGeom prst="rect">
            <a:avLst/>
          </a:prstGeom>
          <a:noFill/>
          <a:ln w="9525">
            <a:noFill/>
            <a:miter lim="800000"/>
            <a:headEnd/>
            <a:tailEnd/>
          </a:ln>
          <a:effectLst/>
        </p:spPr>
        <p:txBody>
          <a:bodyPr>
            <a:spAutoFit/>
          </a:bodyPr>
          <a:lstStyle/>
          <a:p>
            <a:pPr>
              <a:spcBef>
                <a:spcPct val="50000"/>
              </a:spcBef>
            </a:pPr>
            <a:r>
              <a:rPr lang="en-AU" sz="1800" b="1" dirty="0">
                <a:solidFill>
                  <a:schemeClr val="bg1"/>
                </a:solidFill>
                <a:latin typeface="Tahoma" pitchFamily="34" charset="0"/>
              </a:rPr>
              <a:t>n=3329</a:t>
            </a:r>
          </a:p>
        </p:txBody>
      </p:sp>
      <p:sp>
        <p:nvSpPr>
          <p:cNvPr id="169992" name="Text Box 8"/>
          <p:cNvSpPr txBox="1">
            <a:spLocks noChangeArrowheads="1"/>
          </p:cNvSpPr>
          <p:nvPr/>
        </p:nvSpPr>
        <p:spPr bwMode="auto">
          <a:xfrm>
            <a:off x="5257800" y="5486400"/>
            <a:ext cx="1295400" cy="366712"/>
          </a:xfrm>
          <a:prstGeom prst="rect">
            <a:avLst/>
          </a:prstGeom>
          <a:noFill/>
          <a:ln w="9525">
            <a:noFill/>
            <a:miter lim="800000"/>
            <a:headEnd/>
            <a:tailEnd/>
          </a:ln>
          <a:effectLst/>
        </p:spPr>
        <p:txBody>
          <a:bodyPr>
            <a:spAutoFit/>
          </a:bodyPr>
          <a:lstStyle/>
          <a:p>
            <a:pPr algn="ctr">
              <a:spcBef>
                <a:spcPct val="50000"/>
              </a:spcBef>
            </a:pPr>
            <a:r>
              <a:rPr lang="en-AU" sz="1800" b="1" dirty="0">
                <a:solidFill>
                  <a:srgbClr val="FFFAE5"/>
                </a:solidFill>
                <a:latin typeface="Tahoma" pitchFamily="34" charset="0"/>
              </a:rPr>
              <a:t>n=748</a:t>
            </a:r>
          </a:p>
        </p:txBody>
      </p:sp>
      <p:sp>
        <p:nvSpPr>
          <p:cNvPr id="169993" name="Line 9"/>
          <p:cNvSpPr>
            <a:spLocks noChangeShapeType="1"/>
          </p:cNvSpPr>
          <p:nvPr/>
        </p:nvSpPr>
        <p:spPr bwMode="auto">
          <a:xfrm>
            <a:off x="5105400" y="2209800"/>
            <a:ext cx="0" cy="2971800"/>
          </a:xfrm>
          <a:prstGeom prst="line">
            <a:avLst/>
          </a:prstGeom>
          <a:noFill/>
          <a:ln w="9525">
            <a:solidFill>
              <a:srgbClr val="FFFFFF"/>
            </a:solidFill>
            <a:round/>
            <a:headEnd/>
            <a:tailEnd/>
          </a:ln>
          <a:effectLst/>
        </p:spPr>
        <p:txBody>
          <a:bodyPr/>
          <a:lstStyle/>
          <a:p>
            <a:endParaRPr lang="en-US" dirty="0"/>
          </a:p>
        </p:txBody>
      </p:sp>
      <p:graphicFrame>
        <p:nvGraphicFramePr>
          <p:cNvPr id="10" name="Chart 9"/>
          <p:cNvGraphicFramePr/>
          <p:nvPr>
            <p:extLst>
              <p:ext uri="{D42A27DB-BD31-4B8C-83A1-F6EECF244321}">
                <p14:modId xmlns="" xmlns:p14="http://schemas.microsoft.com/office/powerpoint/2010/main" val="2016356932"/>
              </p:ext>
            </p:extLst>
          </p:nvPr>
        </p:nvGraphicFramePr>
        <p:xfrm>
          <a:off x="827088" y="1523998"/>
          <a:ext cx="768096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7010400" y="5513943"/>
            <a:ext cx="1447800" cy="369332"/>
          </a:xfrm>
          <a:prstGeom prst="rect">
            <a:avLst/>
          </a:prstGeom>
          <a:noFill/>
        </p:spPr>
        <p:txBody>
          <a:bodyPr wrap="square" rtlCol="0">
            <a:spAutoFit/>
          </a:bodyPr>
          <a:lstStyle/>
          <a:p>
            <a:pPr algn="ctr">
              <a:spcBef>
                <a:spcPct val="50000"/>
              </a:spcBef>
            </a:pPr>
            <a:r>
              <a:rPr lang="en-US" b="1" dirty="0">
                <a:solidFill>
                  <a:srgbClr val="FFFAE5"/>
                </a:solidFill>
                <a:latin typeface="Tahoma" pitchFamily="34" charset="0"/>
              </a:rPr>
              <a:t>n=30</a:t>
            </a:r>
          </a:p>
        </p:txBody>
      </p:sp>
    </p:spTree>
  </p:cSld>
  <p:clrMapOvr>
    <a:masterClrMapping/>
  </p:clrMapOvr>
  <p:transition>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MAO-a COMT DAT Gene"/>
          <p:cNvPicPr>
            <a:picLocks noChangeAspect="1" noChangeArrowheads="1"/>
          </p:cNvPicPr>
          <p:nvPr/>
        </p:nvPicPr>
        <p:blipFill>
          <a:blip r:embed="rId3" cstate="print"/>
          <a:srcRect l="3227"/>
          <a:stretch>
            <a:fillRect/>
          </a:stretch>
        </p:blipFill>
        <p:spPr bwMode="auto">
          <a:xfrm>
            <a:off x="3200400" y="990600"/>
            <a:ext cx="4500563" cy="5562600"/>
          </a:xfrm>
          <a:prstGeom prst="rect">
            <a:avLst/>
          </a:prstGeom>
          <a:noFill/>
          <a:ln w="12700">
            <a:solidFill>
              <a:srgbClr val="FF0000"/>
            </a:solidFill>
            <a:miter lim="800000"/>
            <a:headEnd/>
            <a:tailEnd/>
          </a:ln>
        </p:spPr>
      </p:pic>
      <p:sp>
        <p:nvSpPr>
          <p:cNvPr id="21507" name="Text Box 5"/>
          <p:cNvSpPr txBox="1">
            <a:spLocks noChangeArrowheads="1"/>
          </p:cNvSpPr>
          <p:nvPr/>
        </p:nvSpPr>
        <p:spPr bwMode="auto">
          <a:xfrm>
            <a:off x="2743200" y="1905000"/>
            <a:ext cx="1828800" cy="369888"/>
          </a:xfrm>
          <a:prstGeom prst="rect">
            <a:avLst/>
          </a:prstGeom>
          <a:noFill/>
          <a:ln w="9525">
            <a:noFill/>
            <a:miter lim="800000"/>
            <a:headEnd/>
            <a:tailEnd/>
          </a:ln>
        </p:spPr>
        <p:txBody>
          <a:bodyPr>
            <a:spAutoFit/>
          </a:bodyPr>
          <a:lstStyle/>
          <a:p>
            <a:pPr>
              <a:spcBef>
                <a:spcPct val="50000"/>
              </a:spcBef>
            </a:pPr>
            <a:endParaRPr lang="en-US" dirty="0"/>
          </a:p>
        </p:txBody>
      </p:sp>
      <p:sp>
        <p:nvSpPr>
          <p:cNvPr id="166918" name="Rectangle 6"/>
          <p:cNvSpPr>
            <a:spLocks noGrp="1"/>
          </p:cNvSpPr>
          <p:nvPr>
            <p:ph type="title"/>
          </p:nvPr>
        </p:nvSpPr>
        <p:spPr>
          <a:xfrm>
            <a:off x="0" y="274638"/>
            <a:ext cx="9144000" cy="563562"/>
          </a:xfrm>
          <a:solidFill>
            <a:srgbClr val="FFFF00"/>
          </a:solidFill>
        </p:spPr>
        <p:txBody>
          <a:bodyPr>
            <a:normAutofit fontScale="90000"/>
          </a:bodyPr>
          <a:lstStyle/>
          <a:p>
            <a:pPr eaLnBrk="1" fontAlgn="auto" hangingPunct="1">
              <a:spcAft>
                <a:spcPts val="0"/>
              </a:spcAft>
              <a:defRPr/>
            </a:pPr>
            <a:r>
              <a:rPr lang="en-US" dirty="0" smtClean="0">
                <a:solidFill>
                  <a:srgbClr val="FF0000"/>
                </a:solidFill>
                <a:latin typeface="Arial" pitchFamily="34" charset="0"/>
                <a:cs typeface="Arial" pitchFamily="34" charset="0"/>
              </a:rPr>
              <a:t>The Brain Reward Cascade</a:t>
            </a:r>
          </a:p>
        </p:txBody>
      </p:sp>
      <p:sp>
        <p:nvSpPr>
          <p:cNvPr id="21509" name="Text Placeholder 4"/>
          <p:cNvSpPr>
            <a:spLocks noGrp="1"/>
          </p:cNvSpPr>
          <p:nvPr>
            <p:ph idx="4294967295"/>
          </p:nvPr>
        </p:nvSpPr>
        <p:spPr>
          <a:xfrm>
            <a:off x="0" y="1905000"/>
            <a:ext cx="2667000" cy="2362200"/>
          </a:xfrm>
        </p:spPr>
        <p:txBody>
          <a:bodyPr/>
          <a:lstStyle/>
          <a:p>
            <a:pPr eaLnBrk="1" hangingPunct="1">
              <a:buFont typeface="Wingdings 2" pitchFamily="18" charset="2"/>
              <a:buNone/>
            </a:pPr>
            <a:r>
              <a:rPr lang="en-US" sz="2800" dirty="0" smtClean="0">
                <a:solidFill>
                  <a:schemeClr val="bg1"/>
                </a:solidFill>
              </a:rPr>
              <a:t>Gene</a:t>
            </a:r>
            <a:r>
              <a:rPr lang="en-US" sz="2800" dirty="0" smtClean="0"/>
              <a:t> </a:t>
            </a:r>
            <a:r>
              <a:rPr lang="en-US" sz="2800" dirty="0" smtClean="0">
                <a:solidFill>
                  <a:schemeClr val="bg1"/>
                </a:solidFill>
              </a:rPr>
              <a:t>Targets in the </a:t>
            </a:r>
          </a:p>
          <a:p>
            <a:pPr eaLnBrk="1" hangingPunct="1">
              <a:buFont typeface="Wingdings 2" pitchFamily="18" charset="2"/>
              <a:buNone/>
            </a:pPr>
            <a:r>
              <a:rPr lang="en-US" sz="2800" dirty="0" smtClean="0">
                <a:solidFill>
                  <a:schemeClr val="bg1"/>
                </a:solidFill>
              </a:rPr>
              <a:t>Brain Reward Cascade</a:t>
            </a:r>
          </a:p>
        </p:txBody>
      </p:sp>
    </p:spTree>
  </p:cSld>
  <p:clrMapOvr>
    <a:masterClrMapping/>
  </p:clrMapOvr>
  <p:transition>
    <p:wipe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0" y="228600"/>
            <a:ext cx="9144000" cy="762000"/>
          </a:xfrm>
          <a:solidFill>
            <a:srgbClr val="FFC000"/>
          </a:solidFill>
        </p:spPr>
        <p:txBody>
          <a:bodyPr>
            <a:noAutofit/>
          </a:bodyPr>
          <a:lstStyle/>
          <a:p>
            <a:pPr algn="ctr" eaLnBrk="1" hangingPunct="1"/>
            <a:r>
              <a:rPr lang="en-US" sz="3200" b="1" dirty="0" smtClean="0">
                <a:solidFill>
                  <a:schemeClr val="bg1"/>
                </a:solidFill>
                <a:latin typeface="Arial" pitchFamily="34" charset="0"/>
                <a:cs typeface="Arial" pitchFamily="34" charset="0"/>
              </a:rPr>
              <a:t>Neuroadaptagen Amino-Acid Therapy (NAAT)</a:t>
            </a:r>
          </a:p>
        </p:txBody>
      </p:sp>
      <p:graphicFrame>
        <p:nvGraphicFramePr>
          <p:cNvPr id="3" name="Table 2"/>
          <p:cNvGraphicFramePr>
            <a:graphicFrameLocks noGrp="1"/>
          </p:cNvGraphicFramePr>
          <p:nvPr>
            <p:extLst>
              <p:ext uri="{D42A27DB-BD31-4B8C-83A1-F6EECF244321}">
                <p14:modId xmlns:p14="http://schemas.microsoft.com/office/powerpoint/2010/main" xmlns="" val="3935382660"/>
              </p:ext>
            </p:extLst>
          </p:nvPr>
        </p:nvGraphicFramePr>
        <p:xfrm>
          <a:off x="304800" y="1447800"/>
          <a:ext cx="8458202" cy="4306368"/>
        </p:xfrm>
        <a:graphic>
          <a:graphicData uri="http://schemas.openxmlformats.org/drawingml/2006/table">
            <a:tbl>
              <a:tblPr>
                <a:tableStyleId>{F5AB1C69-6EDB-4FF4-983F-18BD219EF322}</a:tableStyleId>
              </a:tblPr>
              <a:tblGrid>
                <a:gridCol w="4229101"/>
                <a:gridCol w="4229101"/>
              </a:tblGrid>
              <a:tr h="520752">
                <a:tc>
                  <a:txBody>
                    <a:bodyPr/>
                    <a:lstStyle/>
                    <a:p>
                      <a:pPr marL="0" marR="0">
                        <a:lnSpc>
                          <a:spcPct val="115000"/>
                        </a:lnSpc>
                        <a:spcBef>
                          <a:spcPts val="0"/>
                        </a:spcBef>
                        <a:spcAft>
                          <a:spcPts val="0"/>
                        </a:spcAft>
                      </a:pPr>
                      <a:r>
                        <a:rPr lang="en-US" sz="2400" dirty="0" smtClean="0"/>
                        <a:t>GRAS  </a:t>
                      </a:r>
                      <a:r>
                        <a:rPr lang="en-US" sz="2800" dirty="0" smtClean="0"/>
                        <a:t>N U</a:t>
                      </a:r>
                      <a:r>
                        <a:rPr lang="en-US" sz="2800" baseline="0" dirty="0" smtClean="0"/>
                        <a:t> T R I E N T</a:t>
                      </a:r>
                      <a:r>
                        <a:rPr lang="en-US" sz="2800" dirty="0" smtClean="0"/>
                        <a:t> </a:t>
                      </a:r>
                      <a:endParaRPr lang="en-US" sz="2800" b="1"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c>
                  <a:txBody>
                    <a:bodyPr/>
                    <a:lstStyle/>
                    <a:p>
                      <a:pPr marL="0" marR="0">
                        <a:lnSpc>
                          <a:spcPct val="115000"/>
                        </a:lnSpc>
                        <a:spcBef>
                          <a:spcPts val="0"/>
                        </a:spcBef>
                        <a:spcAft>
                          <a:spcPts val="0"/>
                        </a:spcAft>
                      </a:pPr>
                      <a:r>
                        <a:rPr lang="en-US" sz="2800" dirty="0" smtClean="0"/>
                        <a:t> P A T</a:t>
                      </a:r>
                      <a:r>
                        <a:rPr lang="en-US" sz="2800" baseline="0" dirty="0" smtClean="0"/>
                        <a:t> H W A Y</a:t>
                      </a:r>
                      <a:r>
                        <a:rPr lang="en-US" sz="2800" dirty="0" smtClean="0"/>
                        <a:t> </a:t>
                      </a:r>
                      <a:endParaRPr lang="en-US" sz="28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r>
              <a:tr h="0">
                <a:tc>
                  <a:txBody>
                    <a:bodyPr/>
                    <a:lstStyle/>
                    <a:p>
                      <a:pPr marL="0" marR="0">
                        <a:lnSpc>
                          <a:spcPct val="115000"/>
                        </a:lnSpc>
                        <a:spcBef>
                          <a:spcPts val="0"/>
                        </a:spcBef>
                        <a:spcAft>
                          <a:spcPts val="0"/>
                        </a:spcAft>
                      </a:pPr>
                      <a:r>
                        <a:rPr lang="en-US" sz="2400" dirty="0"/>
                        <a:t>D-Phenylalanine</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c>
                  <a:txBody>
                    <a:bodyPr/>
                    <a:lstStyle/>
                    <a:p>
                      <a:pPr marL="0" marR="0">
                        <a:lnSpc>
                          <a:spcPct val="115000"/>
                        </a:lnSpc>
                        <a:spcBef>
                          <a:spcPts val="0"/>
                        </a:spcBef>
                        <a:spcAft>
                          <a:spcPts val="0"/>
                        </a:spcAft>
                      </a:pPr>
                      <a:r>
                        <a:rPr lang="en-US" sz="2400" dirty="0"/>
                        <a:t>Opioid peptides</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r>
              <a:tr h="0">
                <a:tc>
                  <a:txBody>
                    <a:bodyPr/>
                    <a:lstStyle/>
                    <a:p>
                      <a:pPr marL="0" marR="0">
                        <a:lnSpc>
                          <a:spcPct val="115000"/>
                        </a:lnSpc>
                        <a:spcBef>
                          <a:spcPts val="0"/>
                        </a:spcBef>
                        <a:spcAft>
                          <a:spcPts val="0"/>
                        </a:spcAft>
                      </a:pPr>
                      <a:r>
                        <a:rPr lang="en-US" sz="2400" dirty="0"/>
                        <a:t>L-Phenylalanine</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c>
                  <a:txBody>
                    <a:bodyPr/>
                    <a:lstStyle/>
                    <a:p>
                      <a:pPr marL="0" marR="0">
                        <a:lnSpc>
                          <a:spcPct val="115000"/>
                        </a:lnSpc>
                        <a:spcBef>
                          <a:spcPts val="0"/>
                        </a:spcBef>
                        <a:spcAft>
                          <a:spcPts val="0"/>
                        </a:spcAft>
                      </a:pPr>
                      <a:r>
                        <a:rPr lang="en-US" sz="2400" dirty="0"/>
                        <a:t>Dopamine</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r>
              <a:tr h="0">
                <a:tc>
                  <a:txBody>
                    <a:bodyPr/>
                    <a:lstStyle/>
                    <a:p>
                      <a:pPr marL="0" marR="0">
                        <a:lnSpc>
                          <a:spcPct val="115000"/>
                        </a:lnSpc>
                        <a:spcBef>
                          <a:spcPts val="0"/>
                        </a:spcBef>
                        <a:spcAft>
                          <a:spcPts val="0"/>
                        </a:spcAft>
                      </a:pPr>
                      <a:r>
                        <a:rPr lang="en-US" sz="2400" dirty="0"/>
                        <a:t>L-Tryptophane </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c>
                  <a:txBody>
                    <a:bodyPr/>
                    <a:lstStyle/>
                    <a:p>
                      <a:pPr marL="0" marR="0">
                        <a:lnSpc>
                          <a:spcPct val="115000"/>
                        </a:lnSpc>
                        <a:spcBef>
                          <a:spcPts val="0"/>
                        </a:spcBef>
                        <a:spcAft>
                          <a:spcPts val="0"/>
                        </a:spcAft>
                      </a:pPr>
                      <a:r>
                        <a:rPr lang="en-US" sz="2400" dirty="0"/>
                        <a:t>Serotonin</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r>
              <a:tr h="0">
                <a:tc>
                  <a:txBody>
                    <a:bodyPr/>
                    <a:lstStyle/>
                    <a:p>
                      <a:pPr marL="0" marR="0">
                        <a:lnSpc>
                          <a:spcPct val="115000"/>
                        </a:lnSpc>
                        <a:spcBef>
                          <a:spcPts val="0"/>
                        </a:spcBef>
                        <a:spcAft>
                          <a:spcPts val="0"/>
                        </a:spcAft>
                      </a:pPr>
                      <a:r>
                        <a:rPr lang="en-US" sz="2400" dirty="0"/>
                        <a:t>L-Tyrosine</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c>
                  <a:txBody>
                    <a:bodyPr/>
                    <a:lstStyle/>
                    <a:p>
                      <a:pPr marL="0" marR="0">
                        <a:lnSpc>
                          <a:spcPct val="115000"/>
                        </a:lnSpc>
                        <a:spcBef>
                          <a:spcPts val="0"/>
                        </a:spcBef>
                        <a:spcAft>
                          <a:spcPts val="0"/>
                        </a:spcAft>
                      </a:pPr>
                      <a:r>
                        <a:rPr lang="en-US" sz="2400" dirty="0"/>
                        <a:t>Dopamine</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r>
              <a:tr h="0">
                <a:tc>
                  <a:txBody>
                    <a:bodyPr/>
                    <a:lstStyle/>
                    <a:p>
                      <a:pPr marL="0" marR="0">
                        <a:lnSpc>
                          <a:spcPct val="115000"/>
                        </a:lnSpc>
                        <a:spcBef>
                          <a:spcPts val="0"/>
                        </a:spcBef>
                        <a:spcAft>
                          <a:spcPts val="0"/>
                        </a:spcAft>
                      </a:pPr>
                      <a:r>
                        <a:rPr lang="en-US" sz="2400" dirty="0"/>
                        <a:t>L-Glutamine </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c>
                  <a:txBody>
                    <a:bodyPr/>
                    <a:lstStyle/>
                    <a:p>
                      <a:pPr marL="0" marR="0">
                        <a:lnSpc>
                          <a:spcPct val="115000"/>
                        </a:lnSpc>
                        <a:spcBef>
                          <a:spcPts val="0"/>
                        </a:spcBef>
                        <a:spcAft>
                          <a:spcPts val="0"/>
                        </a:spcAft>
                      </a:pPr>
                      <a:r>
                        <a:rPr lang="en-US" sz="2400" dirty="0"/>
                        <a:t>GABA</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r>
              <a:tr h="0">
                <a:tc>
                  <a:txBody>
                    <a:bodyPr/>
                    <a:lstStyle/>
                    <a:p>
                      <a:pPr marL="0" marR="0">
                        <a:lnSpc>
                          <a:spcPct val="115000"/>
                        </a:lnSpc>
                        <a:spcBef>
                          <a:spcPts val="0"/>
                        </a:spcBef>
                        <a:spcAft>
                          <a:spcPts val="0"/>
                        </a:spcAft>
                      </a:pPr>
                      <a:r>
                        <a:rPr lang="en-US" sz="2400" dirty="0"/>
                        <a:t>Chromium</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c>
                  <a:txBody>
                    <a:bodyPr/>
                    <a:lstStyle/>
                    <a:p>
                      <a:pPr marL="0" marR="0">
                        <a:lnSpc>
                          <a:spcPct val="115000"/>
                        </a:lnSpc>
                        <a:spcBef>
                          <a:spcPts val="0"/>
                        </a:spcBef>
                        <a:spcAft>
                          <a:spcPts val="0"/>
                        </a:spcAft>
                      </a:pPr>
                      <a:r>
                        <a:rPr lang="en-US" sz="2400" dirty="0"/>
                        <a:t>Serotonin</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r>
              <a:tr h="0">
                <a:tc>
                  <a:txBody>
                    <a:bodyPr/>
                    <a:lstStyle/>
                    <a:p>
                      <a:pPr marL="0" marR="0">
                        <a:lnSpc>
                          <a:spcPct val="115000"/>
                        </a:lnSpc>
                        <a:spcBef>
                          <a:spcPts val="0"/>
                        </a:spcBef>
                        <a:spcAft>
                          <a:spcPts val="0"/>
                        </a:spcAft>
                      </a:pPr>
                      <a:r>
                        <a:rPr lang="en-US" sz="2400" dirty="0"/>
                        <a:t>Rhodiola rosea</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c>
                  <a:txBody>
                    <a:bodyPr/>
                    <a:lstStyle/>
                    <a:p>
                      <a:pPr marL="0" marR="0">
                        <a:lnSpc>
                          <a:spcPct val="115000"/>
                        </a:lnSpc>
                        <a:spcBef>
                          <a:spcPts val="0"/>
                        </a:spcBef>
                        <a:spcAft>
                          <a:spcPts val="0"/>
                        </a:spcAft>
                      </a:pPr>
                      <a:r>
                        <a:rPr lang="en-US" sz="2400" dirty="0"/>
                        <a:t>COMT</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r>
              <a:tr h="0">
                <a:tc>
                  <a:txBody>
                    <a:bodyPr/>
                    <a:lstStyle/>
                    <a:p>
                      <a:pPr marL="0" marR="0">
                        <a:lnSpc>
                          <a:spcPct val="115000"/>
                        </a:lnSpc>
                        <a:spcBef>
                          <a:spcPts val="0"/>
                        </a:spcBef>
                        <a:spcAft>
                          <a:spcPts val="0"/>
                        </a:spcAft>
                      </a:pPr>
                      <a:r>
                        <a:rPr lang="en-US" sz="2400" dirty="0" smtClean="0">
                          <a:solidFill>
                            <a:schemeClr val="bg2">
                              <a:lumMod val="25000"/>
                            </a:schemeClr>
                          </a:solidFill>
                          <a:latin typeface="Arial" pitchFamily="34" charset="0"/>
                          <a:cs typeface="Arial" pitchFamily="34" charset="0"/>
                        </a:rPr>
                        <a:t>Pyridoxine </a:t>
                      </a:r>
                    </a:p>
                  </a:txBody>
                  <a:tcPr marL="68580" marR="68580" marT="0" marB="0"/>
                </a:tc>
                <a:tc>
                  <a:txBody>
                    <a:bodyPr/>
                    <a:lstStyle/>
                    <a:p>
                      <a:pPr marL="0" marR="0">
                        <a:lnSpc>
                          <a:spcPct val="115000"/>
                        </a:lnSpc>
                        <a:spcBef>
                          <a:spcPts val="0"/>
                        </a:spcBef>
                        <a:spcAft>
                          <a:spcPts val="0"/>
                        </a:spcAft>
                      </a:pPr>
                      <a:r>
                        <a:rPr lang="en-US" sz="2400" dirty="0" smtClean="0">
                          <a:solidFill>
                            <a:schemeClr val="bg2">
                              <a:lumMod val="25000"/>
                            </a:schemeClr>
                          </a:solidFill>
                          <a:latin typeface="Arial" pitchFamily="34" charset="0"/>
                          <a:ea typeface="Arial Unicode MS" pitchFamily="34" charset="-128"/>
                          <a:cs typeface="Arial" pitchFamily="34" charset="0"/>
                        </a:rPr>
                        <a:t>Enzyme catalyst</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r>
              <a:tr h="0">
                <a:tc>
                  <a:txBody>
                    <a:bodyPr/>
                    <a:lstStyle/>
                    <a:p>
                      <a:pPr marL="0" marR="0">
                        <a:lnSpc>
                          <a:spcPct val="115000"/>
                        </a:lnSpc>
                        <a:spcBef>
                          <a:spcPts val="0"/>
                        </a:spcBef>
                        <a:spcAft>
                          <a:spcPts val="0"/>
                        </a:spcAft>
                      </a:pPr>
                      <a:r>
                        <a:rPr lang="en-US" sz="2400" dirty="0" smtClean="0">
                          <a:solidFill>
                            <a:schemeClr val="bg2">
                              <a:lumMod val="25000"/>
                            </a:schemeClr>
                          </a:solidFill>
                          <a:latin typeface="Arial" pitchFamily="34" charset="0"/>
                          <a:cs typeface="Arial" pitchFamily="34" charset="0"/>
                        </a:rPr>
                        <a:t>Glycoside</a:t>
                      </a:r>
                    </a:p>
                  </a:txBody>
                  <a:tcPr marL="68580" marR="68580" marT="0" marB="0"/>
                </a:tc>
                <a:tc>
                  <a:txBody>
                    <a:bodyPr/>
                    <a:lstStyle/>
                    <a:p>
                      <a:pPr marL="0" marR="0">
                        <a:lnSpc>
                          <a:spcPct val="115000"/>
                        </a:lnSpc>
                        <a:spcBef>
                          <a:spcPts val="0"/>
                        </a:spcBef>
                        <a:spcAft>
                          <a:spcPts val="0"/>
                        </a:spcAft>
                      </a:pPr>
                      <a:r>
                        <a:rPr lang="en-US" sz="2400" dirty="0" smtClean="0">
                          <a:solidFill>
                            <a:schemeClr val="bg2">
                              <a:lumMod val="25000"/>
                            </a:schemeClr>
                          </a:solidFill>
                          <a:latin typeface="Arial" pitchFamily="34" charset="0"/>
                          <a:ea typeface="Arial Unicode MS" pitchFamily="34" charset="-128"/>
                          <a:cs typeface="Arial" pitchFamily="34" charset="0"/>
                        </a:rPr>
                        <a:t>Immune </a:t>
                      </a:r>
                      <a:endParaRPr lang="en-US" sz="2400" dirty="0">
                        <a:solidFill>
                          <a:schemeClr val="bg2">
                            <a:lumMod val="25000"/>
                          </a:schemeClr>
                        </a:solidFill>
                        <a:latin typeface="Arial" pitchFamily="34" charset="0"/>
                        <a:ea typeface="Arial Unicode MS" pitchFamily="34" charset="-128"/>
                        <a:cs typeface="Arial" pitchFamily="34" charset="0"/>
                      </a:endParaRPr>
                    </a:p>
                  </a:txBody>
                  <a:tcPr marL="68580" marR="68580" marT="0" marB="0"/>
                </a:tc>
              </a:tr>
            </a:tbl>
          </a:graphicData>
        </a:graphic>
      </p:graphicFrame>
      <p:sp>
        <p:nvSpPr>
          <p:cNvPr id="2" name="Rectangle 1"/>
          <p:cNvSpPr/>
          <p:nvPr/>
        </p:nvSpPr>
        <p:spPr>
          <a:xfrm>
            <a:off x="2731411" y="5943600"/>
            <a:ext cx="6412589" cy="461665"/>
          </a:xfrm>
          <a:prstGeom prst="rect">
            <a:avLst/>
          </a:prstGeom>
        </p:spPr>
        <p:txBody>
          <a:bodyPr wrap="none">
            <a:spAutoFit/>
          </a:bodyPr>
          <a:lstStyle/>
          <a:p>
            <a:pPr algn="r"/>
            <a:r>
              <a:rPr lang="en-US" sz="2400" dirty="0">
                <a:solidFill>
                  <a:schemeClr val="bg1"/>
                </a:solidFill>
                <a:latin typeface="Arial" pitchFamily="34" charset="0"/>
                <a:cs typeface="Arial" pitchFamily="34" charset="0"/>
              </a:rPr>
              <a:t>27 Published Clinical Trials of KB220 </a:t>
            </a:r>
            <a:r>
              <a:rPr lang="en-US" sz="2400" dirty="0" smtClean="0">
                <a:solidFill>
                  <a:schemeClr val="bg1"/>
                </a:solidFill>
                <a:latin typeface="Arial" pitchFamily="34" charset="0"/>
                <a:cs typeface="Arial" pitchFamily="34" charset="0"/>
              </a:rPr>
              <a:t>Variants</a:t>
            </a:r>
            <a:endParaRPr lang="en-US" sz="2400" dirty="0">
              <a:solidFill>
                <a:schemeClr val="bg1"/>
              </a:solidFill>
              <a:latin typeface="Arial" pitchFamily="34" charset="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3048000"/>
            <a:ext cx="7696200" cy="32766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368" name="Picture 8" descr="http://withfriendship.com/images/b/5462/Dopamine_photo.jpg"/>
          <p:cNvPicPr>
            <a:picLocks noChangeAspect="1" noChangeArrowheads="1"/>
          </p:cNvPicPr>
          <p:nvPr/>
        </p:nvPicPr>
        <p:blipFill>
          <a:blip r:embed="rId2" cstate="print">
            <a:lum bright="10000"/>
          </a:blip>
          <a:srcRect l="7639" t="10417" r="13195" b="9375"/>
          <a:stretch>
            <a:fillRect/>
          </a:stretch>
        </p:blipFill>
        <p:spPr bwMode="auto">
          <a:xfrm>
            <a:off x="740963" y="762000"/>
            <a:ext cx="7662075" cy="2286000"/>
          </a:xfrm>
          <a:prstGeom prst="rect">
            <a:avLst/>
          </a:prstGeom>
          <a:noFill/>
          <a:ln w="38100">
            <a:solidFill>
              <a:srgbClr val="00B0F0"/>
            </a:solidFill>
          </a:ln>
        </p:spPr>
      </p:pic>
      <p:pic>
        <p:nvPicPr>
          <p:cNvPr id="15366" name="Picture 6" descr="http://medicdaily.co/wp-content/uploads/dopamine.jpg"/>
          <p:cNvPicPr>
            <a:picLocks noChangeAspect="1" noChangeArrowheads="1"/>
          </p:cNvPicPr>
          <p:nvPr/>
        </p:nvPicPr>
        <p:blipFill>
          <a:blip r:embed="rId3" cstate="print">
            <a:clrChange>
              <a:clrFrom>
                <a:srgbClr val="FFFFFF"/>
              </a:clrFrom>
              <a:clrTo>
                <a:srgbClr val="FFFFFF">
                  <a:alpha val="0"/>
                </a:srgbClr>
              </a:clrTo>
            </a:clrChange>
            <a:duotone>
              <a:schemeClr val="accent2">
                <a:shade val="45000"/>
                <a:satMod val="135000"/>
              </a:schemeClr>
              <a:prstClr val="white"/>
            </a:duotone>
          </a:blip>
          <a:srcRect/>
          <a:stretch>
            <a:fillRect/>
          </a:stretch>
        </p:blipFill>
        <p:spPr bwMode="auto">
          <a:xfrm>
            <a:off x="778824" y="3048000"/>
            <a:ext cx="7586353" cy="3269673"/>
          </a:xfrm>
          <a:prstGeom prst="rect">
            <a:avLst/>
          </a:prstGeom>
          <a:noFill/>
          <a:ln w="38100">
            <a:solidFill>
              <a:srgbClr val="00B0F0"/>
            </a:solidFill>
          </a:ln>
        </p:spPr>
      </p:pic>
      <p:sp>
        <p:nvSpPr>
          <p:cNvPr id="7" name="TextBox 6"/>
          <p:cNvSpPr txBox="1"/>
          <p:nvPr/>
        </p:nvSpPr>
        <p:spPr>
          <a:xfrm>
            <a:off x="1771650" y="1066800"/>
            <a:ext cx="5600700" cy="1569660"/>
          </a:xfrm>
          <a:prstGeom prst="rect">
            <a:avLst/>
          </a:prstGeom>
          <a:noFill/>
        </p:spPr>
        <p:txBody>
          <a:bodyPr>
            <a:spAutoFit/>
          </a:bodyPr>
          <a:lstStyle/>
          <a:p>
            <a:pPr algn="ctr">
              <a:defRPr/>
            </a:pP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onotype Corsiva" pitchFamily="66" charset="0"/>
                <a:cs typeface="Arial" charset="0"/>
              </a:rPr>
              <a:t>Dopamine</a:t>
            </a:r>
            <a:endParaRPr lang="en-US" sz="9600" dirty="0">
              <a:solidFill>
                <a:srgbClr val="CCECFF"/>
              </a:solidFill>
              <a:latin typeface="Monotype Corsiva" pitchFamily="66" charset="0"/>
              <a:cs typeface="Arial" charset="0"/>
            </a:endParaRPr>
          </a:p>
        </p:txBody>
      </p:sp>
    </p:spTree>
  </p:cSld>
  <p:clrMapOvr>
    <a:masterClrMapping/>
  </p:clrMapOvr>
  <p:transition>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381000" y="304800"/>
            <a:ext cx="8458200" cy="6343650"/>
          </a:xfrm>
          <a:prstGeom prst="rect">
            <a:avLst/>
          </a:prstGeom>
          <a:noFill/>
          <a:ln w="28575">
            <a:solidFill>
              <a:schemeClr val="accent6"/>
            </a:solidFill>
            <a:miter lim="800000"/>
            <a:headEnd/>
            <a:tailEnd/>
          </a:ln>
        </p:spPr>
      </p:pic>
      <p:sp>
        <p:nvSpPr>
          <p:cNvPr id="3" name="TextBox 2"/>
          <p:cNvSpPr txBox="1"/>
          <p:nvPr/>
        </p:nvSpPr>
        <p:spPr>
          <a:xfrm>
            <a:off x="2286000" y="838200"/>
            <a:ext cx="5363969" cy="830997"/>
          </a:xfrm>
          <a:prstGeom prst="rect">
            <a:avLst/>
          </a:prstGeom>
          <a:noFill/>
        </p:spPr>
        <p:txBody>
          <a:bodyPr wrap="none">
            <a:spAutoFit/>
          </a:bodyPr>
          <a:lstStyle/>
          <a:p>
            <a:pPr fontAlgn="auto">
              <a:spcBef>
                <a:spcPts val="0"/>
              </a:spcBef>
              <a:spcAft>
                <a:spcPts val="0"/>
              </a:spcAft>
              <a:defRPr/>
            </a:pPr>
            <a:r>
              <a:rPr lang="en-US" sz="4800" b="1" dirty="0">
                <a:ln w="900" cmpd="sng">
                  <a:solidFill>
                    <a:schemeClr val="accent1">
                      <a:satMod val="190000"/>
                      <a:alpha val="55000"/>
                    </a:schemeClr>
                  </a:solidFill>
                  <a:prstDash val="solid"/>
                </a:ln>
                <a:solidFill>
                  <a:srgbClr val="47FF9A"/>
                </a:solidFill>
                <a:effectLst>
                  <a:innerShdw blurRad="101600" dist="76200" dir="5400000">
                    <a:schemeClr val="accent1">
                      <a:satMod val="190000"/>
                      <a:tint val="100000"/>
                      <a:alpha val="74000"/>
                    </a:schemeClr>
                  </a:innerShdw>
                </a:effectLst>
                <a:latin typeface="Aharoni" pitchFamily="2" charset="-79"/>
                <a:cs typeface="Aharoni" pitchFamily="2" charset="-79"/>
              </a:rPr>
              <a:t>SELF MEDICATION</a:t>
            </a:r>
          </a:p>
        </p:txBody>
      </p:sp>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dirty="0"/>
          </a:p>
        </p:txBody>
      </p:sp>
      <p:sp>
        <p:nvSpPr>
          <p:cNvPr id="1028"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dirty="0"/>
          </a:p>
        </p:txBody>
      </p:sp>
      <p:graphicFrame>
        <p:nvGraphicFramePr>
          <p:cNvPr id="5" name="Chart 5"/>
          <p:cNvGraphicFramePr>
            <a:graphicFrameLocks/>
          </p:cNvGraphicFramePr>
          <p:nvPr/>
        </p:nvGraphicFramePr>
        <p:xfrm>
          <a:off x="647700" y="1219200"/>
          <a:ext cx="784860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0" y="381000"/>
            <a:ext cx="9144000" cy="461665"/>
          </a:xfrm>
          <a:prstGeom prst="rect">
            <a:avLst/>
          </a:prstGeom>
          <a:solidFill>
            <a:schemeClr val="accent1">
              <a:lumMod val="20000"/>
              <a:lumOff val="80000"/>
            </a:schemeClr>
          </a:solidFill>
        </p:spPr>
        <p:txBody>
          <a:bodyPr wrap="square" rtlCol="0">
            <a:spAutoFit/>
          </a:bodyPr>
          <a:lstStyle/>
          <a:p>
            <a:pPr algn="ctr"/>
            <a:r>
              <a:rPr lang="en-US" sz="2400" dirty="0" smtClean="0">
                <a:solidFill>
                  <a:srgbClr val="0070C0"/>
                </a:solidFill>
                <a:latin typeface="Arial" pitchFamily="34" charset="0"/>
                <a:cs typeface="Arial" pitchFamily="34" charset="0"/>
              </a:rPr>
              <a:t>fMRI of Caudate Region of Brain following food,</a:t>
            </a:r>
            <a:r>
              <a:rPr lang="en-US" sz="2400" baseline="0" dirty="0" smtClean="0">
                <a:solidFill>
                  <a:srgbClr val="0070C0"/>
                </a:solidFill>
                <a:latin typeface="Arial" pitchFamily="34" charset="0"/>
                <a:cs typeface="Arial" pitchFamily="34" charset="0"/>
              </a:rPr>
              <a:t> </a:t>
            </a:r>
            <a:r>
              <a:rPr lang="en-US" sz="2400" dirty="0" smtClean="0">
                <a:solidFill>
                  <a:srgbClr val="0070C0"/>
                </a:solidFill>
                <a:latin typeface="Arial" pitchFamily="34" charset="0"/>
                <a:cs typeface="Arial" pitchFamily="34" charset="0"/>
              </a:rPr>
              <a:t>Music &amp; Cocaine</a:t>
            </a:r>
            <a:endParaRPr lang="en-US" sz="2400" dirty="0">
              <a:solidFill>
                <a:srgbClr val="0070C0"/>
              </a:solidFill>
              <a:latin typeface="Arial" pitchFamily="34" charset="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Slide036-01"/>
          <p:cNvPicPr>
            <a:picLocks noGrp="1" noChangeAspect="1" noChangeArrowheads="1"/>
          </p:cNvPicPr>
          <p:nvPr>
            <p:ph sz="half" idx="1"/>
          </p:nvPr>
        </p:nvPicPr>
        <p:blipFill>
          <a:blip r:embed="rId3" cstate="print"/>
          <a:stretch>
            <a:fillRect/>
          </a:stretch>
        </p:blipFill>
        <p:spPr>
          <a:xfrm>
            <a:off x="-45720" y="1632686"/>
            <a:ext cx="9235440" cy="5225314"/>
          </a:xfrm>
        </p:spPr>
      </p:pic>
      <p:sp>
        <p:nvSpPr>
          <p:cNvPr id="37891" name="Rectangle 3"/>
          <p:cNvSpPr>
            <a:spLocks noChangeArrowheads="1"/>
          </p:cNvSpPr>
          <p:nvPr/>
        </p:nvSpPr>
        <p:spPr bwMode="auto">
          <a:xfrm>
            <a:off x="228600" y="304800"/>
            <a:ext cx="5943600" cy="838200"/>
          </a:xfrm>
          <a:prstGeom prst="rect">
            <a:avLst/>
          </a:prstGeom>
          <a:noFill/>
          <a:ln w="9525">
            <a:noFill/>
            <a:miter lim="800000"/>
            <a:headEnd/>
            <a:tailEnd/>
          </a:ln>
        </p:spPr>
        <p:txBody>
          <a:bodyPr/>
          <a:lstStyle/>
          <a:p>
            <a:pPr marL="342900" indent="-342900" algn="ctr"/>
            <a:endParaRPr lang="en-US" sz="3200" dirty="0">
              <a:solidFill>
                <a:srgbClr val="0099FF"/>
              </a:solidFill>
              <a:latin typeface="Corbel" pitchFamily="34" charset="0"/>
            </a:endParaRPr>
          </a:p>
        </p:txBody>
      </p:sp>
      <p:sp>
        <p:nvSpPr>
          <p:cNvPr id="35843" name="Rectangle 4"/>
          <p:cNvSpPr>
            <a:spLocks noChangeArrowheads="1"/>
          </p:cNvSpPr>
          <p:nvPr/>
        </p:nvSpPr>
        <p:spPr bwMode="auto">
          <a:xfrm>
            <a:off x="1447800" y="304800"/>
            <a:ext cx="5943600" cy="1143000"/>
          </a:xfrm>
          <a:prstGeom prst="rect">
            <a:avLst/>
          </a:prstGeom>
          <a:noFill/>
          <a:ln w="9525">
            <a:noFill/>
            <a:miter lim="800000"/>
            <a:headEnd/>
            <a:tailEnd/>
          </a:ln>
        </p:spPr>
        <p:txBody>
          <a:bodyPr/>
          <a:lstStyle/>
          <a:p>
            <a:pPr marL="342900" indent="-342900" algn="ctr" fontAlgn="auto">
              <a:spcBef>
                <a:spcPts val="0"/>
              </a:spcBef>
              <a:spcAft>
                <a:spcPts val="0"/>
              </a:spcAft>
              <a:defRPr/>
            </a:pPr>
            <a:r>
              <a:rPr lang="en-US" sz="3200" b="1" dirty="0">
                <a:solidFill>
                  <a:schemeClr val="bg1"/>
                </a:solidFill>
                <a:latin typeface="Corbel" pitchFamily="34" charset="0"/>
                <a:cs typeface="+mn-cs"/>
              </a:rPr>
              <a:t>D-Phenylalanine raises brain endorphins and stops cravings</a:t>
            </a:r>
          </a:p>
        </p:txBody>
      </p:sp>
    </p:spTree>
  </p:cSld>
  <p:clrMapOvr>
    <a:masterClrMapping/>
  </p:clrMapOvr>
  <p:transition>
    <p:wipe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9" descr="Slide19"/>
          <p:cNvPicPr>
            <a:picLocks noGrp="1" noChangeAspect="1" noChangeArrowheads="1"/>
          </p:cNvPicPr>
          <p:nvPr>
            <p:ph sz="half" idx="1"/>
          </p:nvPr>
        </p:nvPicPr>
        <p:blipFill>
          <a:blip r:embed="rId3" cstate="print"/>
          <a:stretch>
            <a:fillRect/>
          </a:stretch>
        </p:blipFill>
        <p:spPr>
          <a:xfrm>
            <a:off x="0" y="1684412"/>
            <a:ext cx="9144000" cy="5173588"/>
          </a:xfrm>
        </p:spPr>
      </p:pic>
      <p:sp>
        <p:nvSpPr>
          <p:cNvPr id="38915" name="Rectangle 3"/>
          <p:cNvSpPr>
            <a:spLocks noChangeArrowheads="1"/>
          </p:cNvSpPr>
          <p:nvPr/>
        </p:nvSpPr>
        <p:spPr bwMode="auto">
          <a:xfrm>
            <a:off x="228600" y="304800"/>
            <a:ext cx="5943600" cy="838200"/>
          </a:xfrm>
          <a:prstGeom prst="rect">
            <a:avLst/>
          </a:prstGeom>
          <a:noFill/>
          <a:ln w="9525">
            <a:noFill/>
            <a:miter lim="800000"/>
            <a:headEnd/>
            <a:tailEnd/>
          </a:ln>
        </p:spPr>
        <p:txBody>
          <a:bodyPr/>
          <a:lstStyle/>
          <a:p>
            <a:pPr marL="342900" indent="-342900" algn="ctr"/>
            <a:endParaRPr lang="en-US" sz="3200" dirty="0">
              <a:solidFill>
                <a:srgbClr val="0099FF"/>
              </a:solidFill>
              <a:latin typeface="Corbel" pitchFamily="34" charset="0"/>
            </a:endParaRPr>
          </a:p>
        </p:txBody>
      </p:sp>
      <p:sp>
        <p:nvSpPr>
          <p:cNvPr id="37891" name="Rectangle 4"/>
          <p:cNvSpPr>
            <a:spLocks noChangeArrowheads="1"/>
          </p:cNvSpPr>
          <p:nvPr/>
        </p:nvSpPr>
        <p:spPr bwMode="auto">
          <a:xfrm>
            <a:off x="0" y="0"/>
            <a:ext cx="9144000" cy="1066800"/>
          </a:xfrm>
          <a:prstGeom prst="rect">
            <a:avLst/>
          </a:prstGeom>
          <a:solidFill>
            <a:schemeClr val="accent6">
              <a:lumMod val="60000"/>
              <a:lumOff val="40000"/>
            </a:schemeClr>
          </a:solidFill>
          <a:ln w="9525">
            <a:noFill/>
            <a:miter lim="800000"/>
            <a:headEnd/>
            <a:tailEnd/>
          </a:ln>
        </p:spPr>
        <p:txBody>
          <a:bodyPr/>
          <a:lstStyle/>
          <a:p>
            <a:pPr marL="342900" indent="-342900" algn="ctr" fontAlgn="auto">
              <a:spcBef>
                <a:spcPts val="0"/>
              </a:spcBef>
              <a:spcAft>
                <a:spcPts val="0"/>
              </a:spcAft>
              <a:defRPr/>
            </a:pPr>
            <a:r>
              <a:rPr lang="en-US" sz="3200" b="1" dirty="0">
                <a:solidFill>
                  <a:srgbClr val="0070C0"/>
                </a:solidFill>
                <a:latin typeface="Corbel" pitchFamily="34" charset="0"/>
                <a:cs typeface="+mn-cs"/>
              </a:rPr>
              <a:t>Pharmacogenetic conversion of high craving to low craving mice</a:t>
            </a:r>
          </a:p>
        </p:txBody>
      </p:sp>
      <p:sp>
        <p:nvSpPr>
          <p:cNvPr id="2" name="TextBox 1"/>
          <p:cNvSpPr txBox="1"/>
          <p:nvPr/>
        </p:nvSpPr>
        <p:spPr>
          <a:xfrm>
            <a:off x="4267200" y="2590800"/>
            <a:ext cx="1524000" cy="307777"/>
          </a:xfrm>
          <a:prstGeom prst="rect">
            <a:avLst/>
          </a:prstGeom>
          <a:noFill/>
        </p:spPr>
        <p:txBody>
          <a:bodyPr wrap="square" rtlCol="0">
            <a:spAutoFit/>
          </a:bodyPr>
          <a:lstStyle/>
          <a:p>
            <a:pPr algn="ctr"/>
            <a:r>
              <a:rPr lang="en-US" sz="1400" b="1" dirty="0" smtClean="0"/>
              <a:t>DPA</a:t>
            </a:r>
            <a:endParaRPr lang="en-US" sz="1400" b="1" dirty="0"/>
          </a:p>
        </p:txBody>
      </p:sp>
    </p:spTree>
  </p:cSld>
  <p:clrMapOvr>
    <a:masterClrMapping/>
  </p:clrMapOvr>
  <p:transition>
    <p:wipe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0" y="274638"/>
            <a:ext cx="9144000" cy="944562"/>
          </a:xfrm>
          <a:solidFill>
            <a:schemeClr val="accent6">
              <a:lumMod val="40000"/>
              <a:lumOff val="60000"/>
            </a:schemeClr>
          </a:solidFill>
        </p:spPr>
        <p:txBody>
          <a:bodyPr>
            <a:normAutofit/>
          </a:bodyPr>
          <a:lstStyle/>
          <a:p>
            <a:pPr eaLnBrk="1" hangingPunct="1"/>
            <a:r>
              <a:rPr lang="en-US" dirty="0" smtClean="0">
                <a:latin typeface="Arial" pitchFamily="34" charset="0"/>
                <a:cs typeface="Arial" pitchFamily="34" charset="0"/>
              </a:rPr>
              <a:t>KB220Z Neuroadaptogen Complex</a:t>
            </a:r>
          </a:p>
        </p:txBody>
      </p:sp>
      <p:pic>
        <p:nvPicPr>
          <p:cNvPr id="3076" name="Content Placeholder 6" descr="C:\Users\Marg\Documents\PPSlides\fMRI Brain 2.jpg"/>
          <p:cNvPicPr>
            <a:picLocks noGrp="1"/>
          </p:cNvPicPr>
          <p:nvPr>
            <p:ph sz="half" idx="1"/>
          </p:nvPr>
        </p:nvPicPr>
        <p:blipFill>
          <a:blip r:embed="rId3" cstate="print"/>
          <a:srcRect t="8383"/>
          <a:stretch>
            <a:fillRect/>
          </a:stretch>
        </p:blipFill>
        <p:spPr>
          <a:xfrm>
            <a:off x="152400" y="2667000"/>
            <a:ext cx="3657600" cy="2895600"/>
          </a:xfrm>
          <a:ln w="6350">
            <a:solidFill>
              <a:schemeClr val="tx1"/>
            </a:solidFill>
          </a:ln>
        </p:spPr>
      </p:pic>
      <p:sp>
        <p:nvSpPr>
          <p:cNvPr id="3077" name="Content Placeholder 3"/>
          <p:cNvSpPr>
            <a:spLocks noGrp="1"/>
          </p:cNvSpPr>
          <p:nvPr>
            <p:ph sz="half" idx="2"/>
          </p:nvPr>
        </p:nvSpPr>
        <p:spPr>
          <a:xfrm>
            <a:off x="4648200" y="1371599"/>
            <a:ext cx="4038600" cy="381001"/>
          </a:xfrm>
        </p:spPr>
        <p:txBody>
          <a:bodyPr/>
          <a:lstStyle/>
          <a:p>
            <a:pPr eaLnBrk="1" hangingPunct="1">
              <a:buFont typeface="Wingdings 2" pitchFamily="18" charset="2"/>
              <a:buNone/>
            </a:pPr>
            <a:r>
              <a:rPr lang="en-US" sz="1800" b="1" dirty="0" smtClean="0">
                <a:solidFill>
                  <a:schemeClr val="bg1"/>
                </a:solidFill>
              </a:rPr>
              <a:t>KB220Z normalizes qEEG Dysregulation</a:t>
            </a:r>
          </a:p>
        </p:txBody>
      </p:sp>
      <p:sp>
        <p:nvSpPr>
          <p:cNvPr id="3078"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dirty="0"/>
          </a:p>
        </p:txBody>
      </p:sp>
      <p:sp>
        <p:nvSpPr>
          <p:cNvPr id="3079" name="TextBox 7"/>
          <p:cNvSpPr txBox="1">
            <a:spLocks noChangeArrowheads="1"/>
          </p:cNvSpPr>
          <p:nvPr/>
        </p:nvSpPr>
        <p:spPr bwMode="auto">
          <a:xfrm>
            <a:off x="228600" y="1447800"/>
            <a:ext cx="3276600" cy="923925"/>
          </a:xfrm>
          <a:prstGeom prst="rect">
            <a:avLst/>
          </a:prstGeom>
          <a:noFill/>
          <a:ln w="9525">
            <a:noFill/>
            <a:miter lim="800000"/>
            <a:headEnd/>
            <a:tailEnd/>
          </a:ln>
        </p:spPr>
        <p:txBody>
          <a:bodyPr>
            <a:spAutoFit/>
          </a:bodyPr>
          <a:lstStyle/>
          <a:p>
            <a:r>
              <a:rPr lang="en-US" b="1" dirty="0">
                <a:solidFill>
                  <a:schemeClr val="bg1"/>
                </a:solidFill>
              </a:rPr>
              <a:t>KB220Z compared to Placebo in five abstinent heroin dependent patients using fMRI</a:t>
            </a:r>
          </a:p>
        </p:txBody>
      </p:sp>
      <p:sp>
        <p:nvSpPr>
          <p:cNvPr id="3080" name="TextBox 8"/>
          <p:cNvSpPr txBox="1">
            <a:spLocks noChangeArrowheads="1"/>
          </p:cNvSpPr>
          <p:nvPr/>
        </p:nvSpPr>
        <p:spPr bwMode="auto">
          <a:xfrm>
            <a:off x="0" y="6172200"/>
            <a:ext cx="9144000" cy="369888"/>
          </a:xfrm>
          <a:prstGeom prst="rect">
            <a:avLst/>
          </a:prstGeom>
          <a:noFill/>
          <a:ln w="9525">
            <a:noFill/>
            <a:miter lim="800000"/>
            <a:headEnd/>
            <a:tailEnd/>
          </a:ln>
        </p:spPr>
        <p:txBody>
          <a:bodyPr wrap="square">
            <a:spAutoFit/>
          </a:bodyPr>
          <a:lstStyle/>
          <a:p>
            <a:pPr algn="ctr"/>
            <a:r>
              <a:rPr lang="en-US" b="1" dirty="0">
                <a:solidFill>
                  <a:schemeClr val="bg1"/>
                </a:solidFill>
              </a:rPr>
              <a:t>fMRI and qEEG results one-hour post administration compared placebo to KB220Z  </a:t>
            </a:r>
          </a:p>
        </p:txBody>
      </p:sp>
      <p:graphicFrame>
        <p:nvGraphicFramePr>
          <p:cNvPr id="9" name="Object 7"/>
          <p:cNvGraphicFramePr>
            <a:graphicFrameLocks/>
          </p:cNvGraphicFramePr>
          <p:nvPr/>
        </p:nvGraphicFramePr>
        <p:xfrm>
          <a:off x="3962400" y="1828800"/>
          <a:ext cx="5029200" cy="41148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chemeClr val="accent5">
                    <a:lumMod val="20000"/>
                    <a:lumOff val="80000"/>
                  </a:schemeClr>
                </a:solidFill>
              </a:rPr>
              <a:t>Human brain map</a:t>
            </a:r>
            <a:endParaRPr lang="en-US" dirty="0">
              <a:solidFill>
                <a:schemeClr val="accent5">
                  <a:lumMod val="20000"/>
                  <a:lumOff val="80000"/>
                </a:schemeClr>
              </a:solidFill>
            </a:endParaRPr>
          </a:p>
        </p:txBody>
      </p:sp>
      <p:pic>
        <p:nvPicPr>
          <p:cNvPr id="3" name="Picture 2" descr="https://docs.google.com/viewer?attid=0.1&amp;pid=gmail&amp;thid=1469d1734f015a53&amp;url=https%3A%2F%2Fmail.google.com%2Fmail%2Fu%2F0%2F%3Fui%3D2&amp;docid=c19cf1d2ca8f2763865d7a83119bfe01%7C8a1939deb7565f13251754db37418324&amp;a=bi&amp;pagenumber=1&amp;w=800"/>
          <p:cNvPicPr>
            <a:picLocks noChangeAspect="1"/>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bwMode="auto">
          <a:xfrm>
            <a:off x="1066800" y="1143000"/>
            <a:ext cx="6983767" cy="5394960"/>
          </a:xfrm>
          <a:prstGeom prst="rect">
            <a:avLst/>
          </a:prstGeom>
          <a:noFill/>
          <a:ln w="38100">
            <a:solidFill>
              <a:schemeClr val="accent6">
                <a:lumMod val="75000"/>
              </a:schemeClr>
            </a:solidFill>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未标题-2"/>
          <p:cNvPicPr/>
          <p:nvPr/>
        </p:nvPicPr>
        <p:blipFill>
          <a:blip r:embed="rId2" cstate="print"/>
          <a:srcRect/>
          <a:stretch>
            <a:fillRect/>
          </a:stretch>
        </p:blipFill>
        <p:spPr bwMode="auto">
          <a:xfrm>
            <a:off x="1676400" y="1447800"/>
            <a:ext cx="5753100" cy="4953000"/>
          </a:xfrm>
          <a:prstGeom prst="rect">
            <a:avLst/>
          </a:prstGeom>
          <a:noFill/>
          <a:ln w="38100">
            <a:solidFill>
              <a:schemeClr val="accent6">
                <a:lumMod val="75000"/>
              </a:schemeClr>
            </a:solidFill>
            <a:miter lim="800000"/>
            <a:headEnd/>
            <a:tailEnd/>
          </a:ln>
        </p:spPr>
      </p:pic>
      <p:sp>
        <p:nvSpPr>
          <p:cNvPr id="3" name="TextBox 2"/>
          <p:cNvSpPr txBox="1"/>
          <p:nvPr/>
        </p:nvSpPr>
        <p:spPr>
          <a:xfrm>
            <a:off x="0" y="0"/>
            <a:ext cx="9144000" cy="769441"/>
          </a:xfrm>
          <a:prstGeom prst="rect">
            <a:avLst/>
          </a:prstGeom>
          <a:solidFill>
            <a:schemeClr val="accent6">
              <a:lumMod val="75000"/>
            </a:schemeClr>
          </a:solidFill>
          <a:ln>
            <a:solidFill>
              <a:schemeClr val="accent6">
                <a:lumMod val="60000"/>
                <a:lumOff val="40000"/>
              </a:schemeClr>
            </a:solidFill>
          </a:ln>
        </p:spPr>
        <p:txBody>
          <a:bodyPr wrap="square" rtlCol="0">
            <a:spAutoFit/>
          </a:bodyPr>
          <a:lstStyle/>
          <a:p>
            <a:pPr algn="ctr"/>
            <a:r>
              <a:rPr lang="en-US" sz="4400" dirty="0" smtClean="0">
                <a:solidFill>
                  <a:schemeClr val="bg1">
                    <a:lumMod val="85000"/>
                  </a:schemeClr>
                </a:solidFill>
              </a:rPr>
              <a:t>Placebo VS KB220Z</a:t>
            </a:r>
            <a:endParaRPr lang="en-US" sz="4400" dirty="0">
              <a:solidFill>
                <a:schemeClr val="bg1">
                  <a:lumMod val="85000"/>
                </a:schemeClr>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accent4">
              <a:lumMod val="20000"/>
              <a:lumOff val="80000"/>
            </a:schemeClr>
          </a:solidFill>
        </p:spPr>
        <p:txBody>
          <a:bodyPr/>
          <a:lstStyle/>
          <a:p>
            <a:r>
              <a:rPr lang="en-US" dirty="0" smtClean="0">
                <a:solidFill>
                  <a:schemeClr val="bg2">
                    <a:lumMod val="50000"/>
                  </a:schemeClr>
                </a:solidFill>
              </a:rPr>
              <a:t>Areas of Significance</a:t>
            </a:r>
            <a:endParaRPr lang="en-US" dirty="0">
              <a:solidFill>
                <a:schemeClr val="bg2">
                  <a:lumMod val="50000"/>
                </a:schemeClr>
              </a:solidFill>
            </a:endParaRPr>
          </a:p>
        </p:txBody>
      </p:sp>
      <p:sp>
        <p:nvSpPr>
          <p:cNvPr id="3" name="Content Placeholder 2"/>
          <p:cNvSpPr>
            <a:spLocks noGrp="1"/>
          </p:cNvSpPr>
          <p:nvPr>
            <p:ph idx="1"/>
          </p:nvPr>
        </p:nvSpPr>
        <p:spPr>
          <a:xfrm>
            <a:off x="1981200" y="1600201"/>
            <a:ext cx="5181600" cy="4038599"/>
          </a:xfrm>
          <a:solidFill>
            <a:schemeClr val="accent6">
              <a:lumMod val="20000"/>
              <a:lumOff val="80000"/>
            </a:schemeClr>
          </a:solidFill>
          <a:ln w="38100">
            <a:solidFill>
              <a:srgbClr val="00B0F0"/>
            </a:solidFill>
          </a:ln>
        </p:spPr>
        <p:txBody>
          <a:bodyPr/>
          <a:lstStyle/>
          <a:p>
            <a:r>
              <a:rPr lang="en-US" dirty="0" smtClean="0">
                <a:solidFill>
                  <a:srgbClr val="002060"/>
                </a:solidFill>
              </a:rPr>
              <a:t>Dorsal Anterior Cingulate</a:t>
            </a:r>
          </a:p>
          <a:p>
            <a:r>
              <a:rPr lang="en-US" dirty="0" smtClean="0">
                <a:solidFill>
                  <a:srgbClr val="002060"/>
                </a:solidFill>
              </a:rPr>
              <a:t>Medial Frontal Gyrus</a:t>
            </a:r>
          </a:p>
          <a:p>
            <a:r>
              <a:rPr lang="en-US" dirty="0" smtClean="0">
                <a:solidFill>
                  <a:srgbClr val="002060"/>
                </a:solidFill>
              </a:rPr>
              <a:t>Nucleus Accumbens</a:t>
            </a:r>
          </a:p>
          <a:p>
            <a:r>
              <a:rPr lang="en-US" dirty="0" smtClean="0">
                <a:solidFill>
                  <a:srgbClr val="002060"/>
                </a:solidFill>
              </a:rPr>
              <a:t>Posterior Cingulate</a:t>
            </a:r>
          </a:p>
          <a:p>
            <a:r>
              <a:rPr lang="en-US" dirty="0" smtClean="0">
                <a:solidFill>
                  <a:srgbClr val="002060"/>
                </a:solidFill>
              </a:rPr>
              <a:t>Occipital Cortical</a:t>
            </a:r>
          </a:p>
          <a:p>
            <a:r>
              <a:rPr lang="en-US" dirty="0" smtClean="0">
                <a:solidFill>
                  <a:srgbClr val="002060"/>
                </a:solidFill>
              </a:rPr>
              <a:t>Cerebellum</a:t>
            </a:r>
            <a:endParaRPr lang="en-US" dirty="0">
              <a:solidFill>
                <a:srgbClr val="002060"/>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8600" y="1219200"/>
            <a:ext cx="8763000" cy="5334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018" name="Text Placeholder 3"/>
          <p:cNvSpPr>
            <a:spLocks noGrp="1"/>
          </p:cNvSpPr>
          <p:nvPr>
            <p:ph idx="1"/>
          </p:nvPr>
        </p:nvSpPr>
        <p:spPr>
          <a:xfrm>
            <a:off x="304800" y="1676400"/>
            <a:ext cx="4114800" cy="4525963"/>
          </a:xfrm>
          <a:solidFill>
            <a:schemeClr val="accent1">
              <a:lumMod val="20000"/>
              <a:lumOff val="80000"/>
            </a:schemeClr>
          </a:solidFill>
        </p:spPr>
        <p:txBody>
          <a:bodyPr/>
          <a:lstStyle/>
          <a:p>
            <a:pPr marL="0" indent="0" eaLnBrk="1" hangingPunct="1">
              <a:buNone/>
            </a:pPr>
            <a:r>
              <a:rPr lang="en-US" sz="2400" dirty="0" smtClean="0"/>
              <a:t>The insets in this image of a rat's brain show increased expression of dopamine D2 receptors in the nucleus accumbens on the left side, which was injected with the D2 gene, compared with the right side, which was not injected with the receptor gene. </a:t>
            </a:r>
          </a:p>
        </p:txBody>
      </p:sp>
      <p:graphicFrame>
        <p:nvGraphicFramePr>
          <p:cNvPr id="8" name="Table 7"/>
          <p:cNvGraphicFramePr>
            <a:graphicFrameLocks noGrp="1"/>
          </p:cNvGraphicFramePr>
          <p:nvPr/>
        </p:nvGraphicFramePr>
        <p:xfrm>
          <a:off x="3295650" y="3219450"/>
          <a:ext cx="2552701" cy="420624"/>
        </p:xfrm>
        <a:graphic>
          <a:graphicData uri="http://schemas.openxmlformats.org/drawingml/2006/table">
            <a:tbl>
              <a:tblPr/>
              <a:tblGrid>
                <a:gridCol w="2552701"/>
              </a:tblGrid>
              <a:tr h="210312">
                <a:tc>
                  <a:txBody>
                    <a:bodyPr/>
                    <a:lstStyle/>
                    <a:p>
                      <a:pPr marL="0" marR="0">
                        <a:lnSpc>
                          <a:spcPct val="115000"/>
                        </a:lnSpc>
                        <a:spcBef>
                          <a:spcPts val="0"/>
                        </a:spcBef>
                        <a:spcAft>
                          <a:spcPts val="0"/>
                        </a:spcAft>
                      </a:pPr>
                      <a:r>
                        <a:rPr lang="en-US" sz="1200" dirty="0">
                          <a:solidFill>
                            <a:srgbClr val="000000"/>
                          </a:solidFill>
                          <a:latin typeface="Georgia"/>
                          <a:ea typeface="Times New Roman"/>
                          <a:cs typeface="Times New Roman"/>
                        </a:rPr>
                        <a:t> </a:t>
                      </a:r>
                      <a:endParaRPr lang="en-US" sz="1100" dirty="0">
                        <a:latin typeface="Calibri"/>
                        <a:ea typeface="Calibri"/>
                        <a:cs typeface="Times New Roman"/>
                      </a:endParaRPr>
                    </a:p>
                  </a:txBody>
                  <a:tcPr marL="0" marR="0" marT="0" marB="0" anchor="ctr">
                    <a:lnL>
                      <a:noFill/>
                    </a:lnL>
                    <a:lnR>
                      <a:noFill/>
                    </a:lnR>
                    <a:lnT>
                      <a:noFill/>
                    </a:lnT>
                    <a:lnB>
                      <a:noFill/>
                    </a:lnB>
                  </a:tcPr>
                </a:tc>
              </a:tr>
              <a:tr h="210312">
                <a:tc>
                  <a:txBody>
                    <a:bodyPr/>
                    <a:lstStyle/>
                    <a:p>
                      <a:pPr marL="0" marR="0">
                        <a:lnSpc>
                          <a:spcPct val="115000"/>
                        </a:lnSpc>
                        <a:spcBef>
                          <a:spcPts val="0"/>
                        </a:spcBef>
                        <a:spcAft>
                          <a:spcPts val="0"/>
                        </a:spcAft>
                      </a:pPr>
                      <a:endParaRPr lang="en-US" sz="1200" dirty="0">
                        <a:solidFill>
                          <a:srgbClr val="000000"/>
                        </a:solidFill>
                        <a:latin typeface="Georgia"/>
                        <a:ea typeface="Times New Roman"/>
                        <a:cs typeface="Times New Roman"/>
                      </a:endParaRPr>
                    </a:p>
                  </a:txBody>
                  <a:tcPr marL="0" marR="0" marT="0" marB="0" anchor="ctr">
                    <a:lnL>
                      <a:noFill/>
                    </a:lnL>
                    <a:lnR>
                      <a:noFill/>
                    </a:lnR>
                    <a:lnT>
                      <a:noFill/>
                    </a:lnT>
                    <a:lnB>
                      <a:noFill/>
                    </a:lnB>
                  </a:tcPr>
                </a:tc>
              </a:tr>
            </a:tbl>
          </a:graphicData>
        </a:graphic>
      </p:graphicFrame>
      <p:pic>
        <p:nvPicPr>
          <p:cNvPr id="86022" name="Picture 1" descr="http://www.bnl.gov/bnlweb/pubaf/pr/photos/2001/rat_brain-w.jpg"/>
          <p:cNvPicPr>
            <a:picLocks noChangeAspect="1" noChangeArrowheads="1"/>
          </p:cNvPicPr>
          <p:nvPr/>
        </p:nvPicPr>
        <p:blipFill>
          <a:blip r:embed="rId3" cstate="print"/>
          <a:srcRect/>
          <a:stretch>
            <a:fillRect/>
          </a:stretch>
        </p:blipFill>
        <p:spPr bwMode="auto">
          <a:xfrm>
            <a:off x="4495800" y="1447800"/>
            <a:ext cx="4371975" cy="3886200"/>
          </a:xfrm>
          <a:prstGeom prst="rect">
            <a:avLst/>
          </a:prstGeom>
          <a:noFill/>
          <a:ln w="9525">
            <a:noFill/>
            <a:miter lim="800000"/>
            <a:headEnd/>
            <a:tailEnd/>
          </a:ln>
        </p:spPr>
      </p:pic>
      <p:sp>
        <p:nvSpPr>
          <p:cNvPr id="11" name="TextBox 10"/>
          <p:cNvSpPr txBox="1"/>
          <p:nvPr/>
        </p:nvSpPr>
        <p:spPr>
          <a:xfrm>
            <a:off x="4606925" y="5492750"/>
            <a:ext cx="4419600" cy="369888"/>
          </a:xfrm>
          <a:prstGeom prst="rect">
            <a:avLst/>
          </a:prstGeom>
          <a:noFill/>
        </p:spPr>
        <p:txBody>
          <a:bodyPr>
            <a:spAutoFit/>
          </a:bodyPr>
          <a:lstStyle/>
          <a:p>
            <a:pPr fontAlgn="auto">
              <a:spcBef>
                <a:spcPts val="0"/>
              </a:spcBef>
              <a:spcAft>
                <a:spcPts val="0"/>
              </a:spcAft>
              <a:defRPr/>
            </a:pPr>
            <a:r>
              <a:rPr lang="en-US" b="1" dirty="0">
                <a:solidFill>
                  <a:srgbClr val="FF0000"/>
                </a:solidFill>
                <a:effectLst>
                  <a:outerShdw blurRad="38100" dist="38100" dir="2700000" algn="tl">
                    <a:srgbClr val="000000">
                      <a:alpha val="43137"/>
                    </a:srgbClr>
                  </a:outerShdw>
                </a:effectLst>
                <a:latin typeface="+mj-lt"/>
                <a:cs typeface="+mn-cs"/>
              </a:rPr>
              <a:t>Thanos et al. Neurochemistry, 2004</a:t>
            </a:r>
            <a:endParaRPr lang="en-US" dirty="0">
              <a:solidFill>
                <a:schemeClr val="tx2"/>
              </a:solidFill>
              <a:effectLst>
                <a:outerShdw blurRad="38100" dist="38100" dir="2700000" algn="tl">
                  <a:srgbClr val="000000">
                    <a:alpha val="43137"/>
                  </a:srgbClr>
                </a:outerShdw>
              </a:effectLst>
              <a:latin typeface="+mj-lt"/>
              <a:cs typeface="+mn-cs"/>
            </a:endParaRPr>
          </a:p>
        </p:txBody>
      </p:sp>
      <p:sp>
        <p:nvSpPr>
          <p:cNvPr id="86024" name="TextBox 1"/>
          <p:cNvSpPr txBox="1">
            <a:spLocks noChangeArrowheads="1"/>
          </p:cNvSpPr>
          <p:nvPr/>
        </p:nvSpPr>
        <p:spPr bwMode="auto">
          <a:xfrm>
            <a:off x="0" y="304800"/>
            <a:ext cx="9144000" cy="646113"/>
          </a:xfrm>
          <a:prstGeom prst="rect">
            <a:avLst/>
          </a:prstGeom>
          <a:solidFill>
            <a:schemeClr val="accent1">
              <a:lumMod val="20000"/>
              <a:lumOff val="80000"/>
            </a:schemeClr>
          </a:solidFill>
          <a:ln w="9525">
            <a:noFill/>
            <a:miter lim="800000"/>
            <a:headEnd/>
            <a:tailEnd/>
          </a:ln>
        </p:spPr>
        <p:txBody>
          <a:bodyPr wrap="square">
            <a:spAutoFit/>
          </a:bodyPr>
          <a:lstStyle/>
          <a:p>
            <a:pPr algn="ctr"/>
            <a:r>
              <a:rPr lang="en-US" sz="3600" b="1" dirty="0">
                <a:solidFill>
                  <a:srgbClr val="7030A0"/>
                </a:solidFill>
              </a:rPr>
              <a:t>GENE  THERAPY</a:t>
            </a:r>
          </a:p>
        </p:txBody>
      </p:sp>
    </p:spTree>
  </p:cSld>
  <p:clrMapOvr>
    <a:masterClrMapping/>
  </p:clrMapOvr>
  <p:transition>
    <p:wipe di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a:solidFill>
            <a:schemeClr val="accent1">
              <a:lumMod val="20000"/>
              <a:lumOff val="80000"/>
            </a:schemeClr>
          </a:solidFill>
        </p:spPr>
        <p:txBody>
          <a:bodyPr>
            <a:normAutofit fontScale="90000"/>
          </a:bodyPr>
          <a:lstStyle/>
          <a:p>
            <a:pPr eaLnBrk="1" fontAlgn="auto" hangingPunct="1">
              <a:spcAft>
                <a:spcPts val="0"/>
              </a:spcAft>
              <a:defRPr/>
            </a:pPr>
            <a:r>
              <a:rPr lang="en-US" sz="3600" dirty="0" smtClean="0">
                <a:solidFill>
                  <a:srgbClr val="00B050"/>
                </a:solidFill>
                <a:latin typeface="Arial Black" pitchFamily="34" charset="0"/>
              </a:rPr>
              <a:t>DRD2 Repletion Therap</a:t>
            </a:r>
            <a:r>
              <a:rPr lang="en-US" sz="3200" dirty="0" smtClean="0">
                <a:solidFill>
                  <a:srgbClr val="00B050"/>
                </a:solidFill>
                <a:latin typeface="Arial Black" pitchFamily="34" charset="0"/>
              </a:rPr>
              <a:t>y is </a:t>
            </a:r>
            <a:r>
              <a:rPr lang="en-US" sz="3600" dirty="0" smtClean="0">
                <a:solidFill>
                  <a:srgbClr val="00B050"/>
                </a:solidFill>
                <a:latin typeface="Arial Black" pitchFamily="34" charset="0"/>
              </a:rPr>
              <a:t>one key to unlocking the cause of RDS </a:t>
            </a:r>
            <a:endParaRPr lang="en-US" dirty="0">
              <a:solidFill>
                <a:srgbClr val="00B050"/>
              </a:solidFill>
              <a:latin typeface="Arial Black" pitchFamily="34" charset="0"/>
            </a:endParaRPr>
          </a:p>
        </p:txBody>
      </p:sp>
      <p:graphicFrame>
        <p:nvGraphicFramePr>
          <p:cNvPr id="5122" name="Content Placeholder 3"/>
          <p:cNvGraphicFramePr>
            <a:graphicFrameLocks noGrp="1"/>
          </p:cNvGraphicFramePr>
          <p:nvPr>
            <p:ph idx="1"/>
          </p:nvPr>
        </p:nvGraphicFramePr>
        <p:xfrm>
          <a:off x="152400" y="1524000"/>
          <a:ext cx="7566025" cy="4810125"/>
        </p:xfrm>
        <a:graphic>
          <a:graphicData uri="http://schemas.openxmlformats.org/presentationml/2006/ole">
            <p:oleObj spid="_x0000_s3074" r:id="rId3" imgW="7565792" imgH="4810161" progId="Excel.Sheet.8">
              <p:embed/>
            </p:oleObj>
          </a:graphicData>
        </a:graphic>
      </p:graphicFrame>
      <p:sp>
        <p:nvSpPr>
          <p:cNvPr id="5124" name="TextBox 9"/>
          <p:cNvSpPr txBox="1">
            <a:spLocks noChangeArrowheads="1"/>
          </p:cNvSpPr>
          <p:nvPr/>
        </p:nvSpPr>
        <p:spPr bwMode="auto">
          <a:xfrm>
            <a:off x="7620000" y="2667000"/>
            <a:ext cx="1828800" cy="708025"/>
          </a:xfrm>
          <a:prstGeom prst="rect">
            <a:avLst/>
          </a:prstGeom>
          <a:noFill/>
          <a:ln w="9525">
            <a:noFill/>
            <a:miter lim="800000"/>
            <a:headEnd/>
            <a:tailEnd/>
          </a:ln>
        </p:spPr>
        <p:txBody>
          <a:bodyPr>
            <a:spAutoFit/>
          </a:bodyPr>
          <a:lstStyle/>
          <a:p>
            <a:r>
              <a:rPr lang="en-US" sz="2000" dirty="0">
                <a:solidFill>
                  <a:srgbClr val="CCCC00"/>
                </a:solidFill>
                <a:latin typeface="Aharoni" pitchFamily="2" charset="-79"/>
                <a:cs typeface="Aharoni" pitchFamily="2" charset="-79"/>
              </a:rPr>
              <a:t>DRD2  receptors</a:t>
            </a:r>
          </a:p>
        </p:txBody>
      </p:sp>
      <p:sp>
        <p:nvSpPr>
          <p:cNvPr id="5125" name="TextBox 10"/>
          <p:cNvSpPr txBox="1">
            <a:spLocks noChangeArrowheads="1"/>
          </p:cNvSpPr>
          <p:nvPr/>
        </p:nvSpPr>
        <p:spPr bwMode="auto">
          <a:xfrm>
            <a:off x="7620000" y="3810000"/>
            <a:ext cx="1371600" cy="708025"/>
          </a:xfrm>
          <a:prstGeom prst="rect">
            <a:avLst/>
          </a:prstGeom>
          <a:noFill/>
          <a:ln w="9525">
            <a:noFill/>
            <a:miter lim="800000"/>
            <a:headEnd/>
            <a:tailEnd/>
          </a:ln>
        </p:spPr>
        <p:txBody>
          <a:bodyPr>
            <a:spAutoFit/>
          </a:bodyPr>
          <a:lstStyle/>
          <a:p>
            <a:r>
              <a:rPr lang="en-US" sz="2000" dirty="0">
                <a:solidFill>
                  <a:srgbClr val="FF66FF"/>
                </a:solidFill>
                <a:latin typeface="Aharoni" pitchFamily="2" charset="-79"/>
                <a:cs typeface="Aharoni" pitchFamily="2" charset="-79"/>
              </a:rPr>
              <a:t>Alcohol drinking</a:t>
            </a:r>
          </a:p>
        </p:txBody>
      </p:sp>
      <p:sp>
        <p:nvSpPr>
          <p:cNvPr id="5126" name="TextBox 11"/>
          <p:cNvSpPr txBox="1">
            <a:spLocks noChangeArrowheads="1"/>
          </p:cNvSpPr>
          <p:nvPr/>
        </p:nvSpPr>
        <p:spPr bwMode="auto">
          <a:xfrm>
            <a:off x="7620000" y="4876800"/>
            <a:ext cx="1524000" cy="708025"/>
          </a:xfrm>
          <a:prstGeom prst="rect">
            <a:avLst/>
          </a:prstGeom>
          <a:noFill/>
          <a:ln w="9525">
            <a:noFill/>
            <a:miter lim="800000"/>
            <a:headEnd/>
            <a:tailEnd/>
          </a:ln>
        </p:spPr>
        <p:txBody>
          <a:bodyPr>
            <a:spAutoFit/>
          </a:bodyPr>
          <a:lstStyle/>
          <a:p>
            <a:r>
              <a:rPr lang="en-US" sz="2000" dirty="0">
                <a:solidFill>
                  <a:srgbClr val="92D050"/>
                </a:solidFill>
                <a:latin typeface="Aharoni" pitchFamily="2" charset="-79"/>
                <a:cs typeface="Aharoni" pitchFamily="2" charset="-79"/>
              </a:rPr>
              <a:t>Cocaine intake</a:t>
            </a:r>
          </a:p>
        </p:txBody>
      </p:sp>
    </p:spTree>
  </p:cSld>
  <p:clrMapOvr>
    <a:masterClrMapping/>
  </p:clrMapOvr>
  <p:transition>
    <p:wipe dir="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609600" y="1564242"/>
            <a:ext cx="8138160" cy="4370427"/>
          </a:xfrm>
          <a:prstGeom prst="rect">
            <a:avLst/>
          </a:prstGeom>
          <a:solidFill>
            <a:schemeClr val="accent1">
              <a:lumMod val="20000"/>
              <a:lumOff val="80000"/>
            </a:schemeClr>
          </a:solidFill>
          <a:ln w="38100">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i="1"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To this end we have: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i="1" u="none" strike="noStrike" cap="none" normalizeH="0" baseline="0" dirty="0" smtClean="0">
              <a:ln>
                <a:noFill/>
              </a:ln>
              <a:solidFill>
                <a:srgbClr val="0070C0"/>
              </a:solidFill>
              <a:effectLst/>
              <a:latin typeface="Arial" pitchFamily="34" charset="0"/>
              <a:ea typeface="Times New Roman" pitchFamily="18" charset="0"/>
              <a:cs typeface="Arial" pitchFamily="34" charset="0"/>
            </a:endParaRPr>
          </a:p>
          <a:p>
            <a:pPr eaLnBrk="0" fontAlgn="base" hangingPunct="0">
              <a:spcBef>
                <a:spcPct val="0"/>
              </a:spcBef>
              <a:spcAft>
                <a:spcPts val="600"/>
              </a:spcAft>
              <a:buFont typeface="Wingdings" pitchFamily="2" charset="2"/>
              <a:buChar char="Ø"/>
            </a:pPr>
            <a:r>
              <a:rPr lang="en-US" sz="2000" b="1" dirty="0" smtClean="0">
                <a:solidFill>
                  <a:srgbClr val="0070C0"/>
                </a:solidFill>
                <a:latin typeface="Arial" pitchFamily="34" charset="0"/>
                <a:ea typeface="Times New Roman" pitchFamily="18" charset="0"/>
                <a:cs typeface="Arial" pitchFamily="34" charset="0"/>
              </a:rPr>
              <a:t>utilized the CARD [urine screen] to determine treatment outcomes</a:t>
            </a:r>
          </a:p>
          <a:p>
            <a:pPr marL="0" marR="0" lvl="0" indent="0" algn="l" defTabSz="914400" rtl="0" eaLnBrk="0" fontAlgn="base" latinLnBrk="0" hangingPunct="0">
              <a:spcBef>
                <a:spcPct val="0"/>
              </a:spcBef>
              <a:spcAft>
                <a:spcPts val="600"/>
              </a:spcAft>
              <a:buClrTx/>
              <a:buSzTx/>
              <a:buFont typeface="Wingdings" pitchFamily="2" charset="2"/>
              <a:buChar char="Ø"/>
              <a:tabLst/>
            </a:pPr>
            <a:r>
              <a:rPr kumimoji="0" lang="en-US" sz="2000" b="1" i="1"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 </a:t>
            </a:r>
            <a:r>
              <a:rPr kumimoji="0" lang="en-US" sz="2000" b="1"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developed Genetic Addiction Risk Score (GARS),</a:t>
            </a:r>
            <a:r>
              <a:rPr kumimoji="0" lang="en-US" sz="2000" b="1" u="none" strike="noStrike" cap="none" normalizeH="0" dirty="0" smtClean="0">
                <a:ln>
                  <a:noFill/>
                </a:ln>
                <a:solidFill>
                  <a:srgbClr val="0070C0"/>
                </a:solidFill>
                <a:effectLst/>
                <a:latin typeface="Arial" pitchFamily="34" charset="0"/>
                <a:ea typeface="Times New Roman" pitchFamily="18" charset="0"/>
                <a:cs typeface="Arial" pitchFamily="34" charset="0"/>
              </a:rPr>
              <a:t> </a:t>
            </a:r>
            <a:r>
              <a:rPr kumimoji="0" lang="en-US" sz="2000" b="1"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a DNA based panel of candidate genes to stratify risk for all reward dependent behaviors;</a:t>
            </a:r>
          </a:p>
          <a:p>
            <a:pPr marL="0" marR="0" lvl="0" indent="0" algn="l" defTabSz="914400" rtl="0" eaLnBrk="0" fontAlgn="base" latinLnBrk="0" hangingPunct="0">
              <a:spcBef>
                <a:spcPct val="0"/>
              </a:spcBef>
              <a:spcAft>
                <a:spcPts val="600"/>
              </a:spcAft>
              <a:buClrTx/>
              <a:buSzTx/>
              <a:buFont typeface="Wingdings" pitchFamily="2" charset="2"/>
              <a:buChar char="Ø"/>
              <a:tabLst/>
            </a:pPr>
            <a:r>
              <a:rPr lang="en-US" sz="2000" b="1" dirty="0" smtClean="0">
                <a:solidFill>
                  <a:srgbClr val="0070C0"/>
                </a:solidFill>
                <a:latin typeface="Arial" pitchFamily="34" charset="0"/>
                <a:ea typeface="Times New Roman" pitchFamily="18" charset="0"/>
                <a:cs typeface="Arial" pitchFamily="34" charset="0"/>
              </a:rPr>
              <a:t>evaluated the first ever natural dopamine D2 receptor activator (KB220Z) to provide enhancement of “dopamine sensitivity” using </a:t>
            </a:r>
            <a:r>
              <a:rPr lang="en-US" sz="2000" b="1" dirty="0" err="1" smtClean="0">
                <a:solidFill>
                  <a:srgbClr val="0070C0"/>
                </a:solidFill>
                <a:latin typeface="Arial" pitchFamily="34" charset="0"/>
                <a:ea typeface="Times New Roman" pitchFamily="18" charset="0"/>
                <a:cs typeface="Arial" pitchFamily="34" charset="0"/>
              </a:rPr>
              <a:t>neuroimaging</a:t>
            </a:r>
            <a:r>
              <a:rPr lang="en-US" sz="2000" b="1" dirty="0" smtClean="0">
                <a:solidFill>
                  <a:srgbClr val="0070C0"/>
                </a:solidFill>
                <a:latin typeface="Arial" pitchFamily="34" charset="0"/>
                <a:ea typeface="Times New Roman" pitchFamily="18" charset="0"/>
                <a:cs typeface="Arial" pitchFamily="34" charset="0"/>
              </a:rPr>
              <a:t> in animals and humans; </a:t>
            </a:r>
          </a:p>
          <a:p>
            <a:pPr eaLnBrk="0" fontAlgn="base" hangingPunct="0">
              <a:spcBef>
                <a:spcPct val="0"/>
              </a:spcBef>
              <a:spcAft>
                <a:spcPts val="600"/>
              </a:spcAft>
              <a:buFont typeface="Wingdings" pitchFamily="2" charset="2"/>
              <a:buChar char="Ø"/>
            </a:pPr>
            <a:r>
              <a:rPr lang="en-US" sz="2000" b="1" dirty="0" smtClean="0">
                <a:solidFill>
                  <a:srgbClr val="0070C0"/>
                </a:solidFill>
                <a:latin typeface="Arial" pitchFamily="34" charset="0"/>
                <a:ea typeface="Times New Roman" pitchFamily="18" charset="0"/>
                <a:cs typeface="Arial" pitchFamily="34" charset="0"/>
              </a:rPr>
              <a:t>propose using mRNA to determine reward gene expression pre and post treatment.</a:t>
            </a:r>
            <a:endParaRPr lang="en-US" b="1" i="1" dirty="0">
              <a:solidFill>
                <a:srgbClr val="0070C0"/>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TextBox 2"/>
          <p:cNvSpPr txBox="1"/>
          <p:nvPr/>
        </p:nvSpPr>
        <p:spPr>
          <a:xfrm>
            <a:off x="0" y="0"/>
            <a:ext cx="9144000" cy="640080"/>
          </a:xfrm>
          <a:prstGeom prst="rect">
            <a:avLst/>
          </a:prstGeom>
          <a:solidFill>
            <a:schemeClr val="accent6"/>
          </a:solidFill>
        </p:spPr>
        <p:txBody>
          <a:bodyPr wrap="square" rtlCol="0">
            <a:spAutoFit/>
          </a:bodyPr>
          <a:lstStyle/>
          <a:p>
            <a:r>
              <a:rPr lang="en-US" sz="3200" dirty="0" smtClean="0">
                <a:solidFill>
                  <a:srgbClr val="0070C0"/>
                </a:solidFill>
                <a:latin typeface="Arial" pitchFamily="34" charset="0"/>
                <a:cs typeface="Arial" pitchFamily="34" charset="0"/>
              </a:rPr>
              <a:t>Reward Deficiency Solution System</a:t>
            </a:r>
          </a:p>
          <a:p>
            <a:endParaRPr lang="en-US" sz="4000" b="1" dirty="0"/>
          </a:p>
        </p:txBody>
      </p:sp>
    </p:spTree>
  </p:cSld>
  <p:clrMapOvr>
    <a:masterClrMapping/>
  </p:clrMapOvr>
  <p:transition>
    <p:wipe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2057400" y="1981200"/>
            <a:ext cx="5029200" cy="35814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w="19050">
            <a:solidFill>
              <a:srgbClr val="00B0F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1600200" y="762000"/>
            <a:ext cx="2209800" cy="1981200"/>
          </a:xfrm>
          <a:prstGeom prst="ellipse">
            <a:avLst/>
          </a:prstGeom>
          <a:gradFill flip="none" rotWithShape="1">
            <a:gsLst>
              <a:gs pos="0">
                <a:srgbClr val="F1ABC9">
                  <a:shade val="30000"/>
                  <a:satMod val="115000"/>
                </a:srgbClr>
              </a:gs>
              <a:gs pos="50000">
                <a:srgbClr val="F1ABC9">
                  <a:shade val="67500"/>
                  <a:satMod val="115000"/>
                </a:srgbClr>
              </a:gs>
              <a:gs pos="100000">
                <a:srgbClr val="F1ABC9">
                  <a:shade val="100000"/>
                  <a:satMod val="115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752600" y="1524000"/>
            <a:ext cx="1945988" cy="369332"/>
          </a:xfrm>
          <a:prstGeom prst="rect">
            <a:avLst/>
          </a:prstGeom>
          <a:noFill/>
        </p:spPr>
        <p:txBody>
          <a:bodyPr wrap="square">
            <a:spAutoFit/>
          </a:bodyPr>
          <a:lstStyle/>
          <a:p>
            <a:pPr algn="ctr"/>
            <a:r>
              <a:rPr lang="en-US" dirty="0" smtClean="0">
                <a:latin typeface="Arial" pitchFamily="34" charset="0"/>
                <a:cs typeface="Arial" pitchFamily="34" charset="0"/>
              </a:rPr>
              <a:t>Schizophrenia</a:t>
            </a:r>
            <a:endParaRPr lang="en-US" dirty="0">
              <a:latin typeface="Arial" pitchFamily="34" charset="0"/>
              <a:cs typeface="Arial" pitchFamily="34" charset="0"/>
            </a:endParaRPr>
          </a:p>
        </p:txBody>
      </p:sp>
      <p:sp>
        <p:nvSpPr>
          <p:cNvPr id="11" name="Flowchart: Manual Operation 10"/>
          <p:cNvSpPr/>
          <p:nvPr/>
        </p:nvSpPr>
        <p:spPr>
          <a:xfrm rot="9699949">
            <a:off x="957492" y="2648663"/>
            <a:ext cx="2146412" cy="1928880"/>
          </a:xfrm>
          <a:prstGeom prst="flowChartManualOperat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4572000" y="829994"/>
            <a:ext cx="3276599" cy="1303606"/>
          </a:xfrm>
          <a:prstGeom prst="ellipse">
            <a:avLst/>
          </a:prstGeom>
          <a:solidFill>
            <a:schemeClr val="accent4">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4953000" y="914400"/>
            <a:ext cx="1932577" cy="646331"/>
          </a:xfrm>
          <a:prstGeom prst="rect">
            <a:avLst/>
          </a:prstGeom>
          <a:noFill/>
        </p:spPr>
        <p:txBody>
          <a:bodyPr wrap="square" rtlCol="0">
            <a:spAutoFit/>
          </a:bodyPr>
          <a:lstStyle/>
          <a:p>
            <a:pPr algn="ctr"/>
            <a:r>
              <a:rPr lang="en-US" dirty="0" smtClean="0">
                <a:latin typeface="Arial" pitchFamily="34" charset="0"/>
                <a:cs typeface="Arial" pitchFamily="34" charset="0"/>
              </a:rPr>
              <a:t>Major Depression</a:t>
            </a:r>
            <a:endParaRPr lang="en-US" dirty="0">
              <a:latin typeface="Arial" pitchFamily="34" charset="0"/>
              <a:cs typeface="Arial" pitchFamily="34" charset="0"/>
            </a:endParaRPr>
          </a:p>
        </p:txBody>
      </p:sp>
      <p:grpSp>
        <p:nvGrpSpPr>
          <p:cNvPr id="2" name="Group 29"/>
          <p:cNvGrpSpPr/>
          <p:nvPr/>
        </p:nvGrpSpPr>
        <p:grpSpPr>
          <a:xfrm>
            <a:off x="6451627" y="3934611"/>
            <a:ext cx="2175894" cy="2412722"/>
            <a:chOff x="6451627" y="3934611"/>
            <a:chExt cx="2175894" cy="2412722"/>
          </a:xfrm>
          <a:solidFill>
            <a:schemeClr val="accent5">
              <a:lumMod val="60000"/>
              <a:lumOff val="40000"/>
            </a:schemeClr>
          </a:solidFill>
        </p:grpSpPr>
        <p:sp>
          <p:nvSpPr>
            <p:cNvPr id="10" name="Isosceles Triangle 9"/>
            <p:cNvSpPr/>
            <p:nvPr/>
          </p:nvSpPr>
          <p:spPr>
            <a:xfrm rot="16548031">
              <a:off x="6273966" y="4112272"/>
              <a:ext cx="2412722" cy="2057400"/>
            </a:xfrm>
            <a:prstGeom prst="triangle">
              <a:avLst>
                <a:gd name="adj" fmla="val 46292"/>
              </a:avLst>
            </a:prstGeom>
            <a:grp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6778970" y="4749354"/>
              <a:ext cx="1848551" cy="646331"/>
            </a:xfrm>
            <a:prstGeom prst="rect">
              <a:avLst/>
            </a:prstGeom>
            <a:noFill/>
          </p:spPr>
          <p:txBody>
            <a:bodyPr wrap="square" rtlCol="0">
              <a:spAutoFit/>
            </a:bodyPr>
            <a:lstStyle/>
            <a:p>
              <a:pPr algn="ctr"/>
              <a:r>
                <a:rPr lang="en-US" dirty="0" smtClean="0">
                  <a:latin typeface="Arial" pitchFamily="34" charset="0"/>
                  <a:cs typeface="Arial" pitchFamily="34" charset="0"/>
                </a:rPr>
                <a:t>Bipolar Depression</a:t>
              </a:r>
              <a:endParaRPr lang="en-US" dirty="0">
                <a:latin typeface="Arial" pitchFamily="34" charset="0"/>
                <a:cs typeface="Arial" pitchFamily="34" charset="0"/>
              </a:endParaRPr>
            </a:p>
          </p:txBody>
        </p:sp>
      </p:grpSp>
      <p:sp>
        <p:nvSpPr>
          <p:cNvPr id="20" name="TextBox 19"/>
          <p:cNvSpPr txBox="1"/>
          <p:nvPr/>
        </p:nvSpPr>
        <p:spPr>
          <a:xfrm>
            <a:off x="3657600" y="3124200"/>
            <a:ext cx="1790114" cy="1477328"/>
          </a:xfrm>
          <a:prstGeom prst="rect">
            <a:avLst/>
          </a:prstGeom>
          <a:noFill/>
        </p:spPr>
        <p:txBody>
          <a:bodyPr wrap="square" rtlCol="0">
            <a:spAutoFit/>
          </a:bodyPr>
          <a:lstStyle/>
          <a:p>
            <a:pPr algn="ctr"/>
            <a:r>
              <a:rPr lang="en-US" sz="2400" dirty="0" smtClean="0">
                <a:latin typeface="Arial" pitchFamily="34" charset="0"/>
                <a:cs typeface="Arial" pitchFamily="34" charset="0"/>
              </a:rPr>
              <a:t>Reward Deficiency Syndrome</a:t>
            </a:r>
          </a:p>
          <a:p>
            <a:pPr algn="ctr"/>
            <a:endParaRPr lang="en-US" dirty="0"/>
          </a:p>
        </p:txBody>
      </p:sp>
      <p:sp>
        <p:nvSpPr>
          <p:cNvPr id="7" name="Hexagon 6"/>
          <p:cNvSpPr/>
          <p:nvPr/>
        </p:nvSpPr>
        <p:spPr>
          <a:xfrm>
            <a:off x="1600200" y="4648200"/>
            <a:ext cx="2438400" cy="1828800"/>
          </a:xfrm>
          <a:prstGeom prst="hexagon">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1752600" y="5410200"/>
            <a:ext cx="2033016" cy="646331"/>
          </a:xfrm>
          <a:prstGeom prst="rect">
            <a:avLst/>
          </a:prstGeom>
          <a:noFill/>
        </p:spPr>
        <p:txBody>
          <a:bodyPr wrap="square" rtlCol="0">
            <a:spAutoFit/>
          </a:bodyPr>
          <a:lstStyle/>
          <a:p>
            <a:pPr algn="ctr"/>
            <a:r>
              <a:rPr lang="en-US" dirty="0" smtClean="0">
                <a:latin typeface="Arial" pitchFamily="34" charset="0"/>
                <a:cs typeface="Arial" pitchFamily="34" charset="0"/>
              </a:rPr>
              <a:t>Anxiety Disorders</a:t>
            </a:r>
          </a:p>
          <a:p>
            <a:pPr algn="ctr"/>
            <a:endParaRPr lang="en-US" dirty="0"/>
          </a:p>
        </p:txBody>
      </p:sp>
      <p:sp>
        <p:nvSpPr>
          <p:cNvPr id="27" name="TextBox 26"/>
          <p:cNvSpPr txBox="1"/>
          <p:nvPr/>
        </p:nvSpPr>
        <p:spPr>
          <a:xfrm>
            <a:off x="1219200" y="3276600"/>
            <a:ext cx="1371600" cy="923330"/>
          </a:xfrm>
          <a:prstGeom prst="rect">
            <a:avLst/>
          </a:prstGeom>
          <a:noFill/>
        </p:spPr>
        <p:txBody>
          <a:bodyPr wrap="square" rtlCol="0">
            <a:spAutoFit/>
          </a:bodyPr>
          <a:lstStyle/>
          <a:p>
            <a:r>
              <a:rPr lang="en-US" dirty="0" smtClean="0">
                <a:latin typeface="Arial" pitchFamily="34" charset="0"/>
                <a:cs typeface="Arial" pitchFamily="34" charset="0"/>
              </a:rPr>
              <a:t>Personality Disorders </a:t>
            </a:r>
          </a:p>
          <a:p>
            <a:endParaRPr lang="en-US" dirty="0"/>
          </a:p>
        </p:txBody>
      </p:sp>
      <p:sp>
        <p:nvSpPr>
          <p:cNvPr id="12" name="Rounded Rectangle 11"/>
          <p:cNvSpPr/>
          <p:nvPr/>
        </p:nvSpPr>
        <p:spPr>
          <a:xfrm>
            <a:off x="6248400" y="2421446"/>
            <a:ext cx="2286000" cy="1540954"/>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6477000" y="2590800"/>
            <a:ext cx="1905000" cy="1200329"/>
          </a:xfrm>
          <a:prstGeom prst="rect">
            <a:avLst/>
          </a:prstGeom>
          <a:noFill/>
        </p:spPr>
        <p:txBody>
          <a:bodyPr wrap="square" rtlCol="0">
            <a:spAutoFit/>
          </a:bodyPr>
          <a:lstStyle/>
          <a:p>
            <a:pPr algn="ctr"/>
            <a:r>
              <a:rPr lang="en-US" dirty="0" smtClean="0">
                <a:latin typeface="Arial" pitchFamily="34" charset="0"/>
                <a:cs typeface="Arial" pitchFamily="34" charset="0"/>
              </a:rPr>
              <a:t>Spectrum Disorders ADHD Tourette Autism</a:t>
            </a:r>
          </a:p>
          <a:p>
            <a:endParaRPr lang="en-US" dirty="0"/>
          </a:p>
        </p:txBody>
      </p:sp>
      <p:sp>
        <p:nvSpPr>
          <p:cNvPr id="34" name="8-Point Star 33"/>
          <p:cNvSpPr/>
          <p:nvPr/>
        </p:nvSpPr>
        <p:spPr>
          <a:xfrm>
            <a:off x="685800" y="2514600"/>
            <a:ext cx="1447800" cy="685800"/>
          </a:xfrm>
          <a:prstGeom prst="star8">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25000"/>
                  </a:schemeClr>
                </a:solidFill>
              </a:rPr>
              <a:t>DRD2</a:t>
            </a:r>
            <a:endParaRPr lang="en-US" dirty="0">
              <a:solidFill>
                <a:schemeClr val="bg2">
                  <a:lumMod val="25000"/>
                </a:schemeClr>
              </a:solidFill>
            </a:endParaRPr>
          </a:p>
        </p:txBody>
      </p:sp>
      <p:sp>
        <p:nvSpPr>
          <p:cNvPr id="35" name="24-Point Star 34"/>
          <p:cNvSpPr/>
          <p:nvPr/>
        </p:nvSpPr>
        <p:spPr>
          <a:xfrm>
            <a:off x="381000" y="5181600"/>
            <a:ext cx="1524000" cy="914400"/>
          </a:xfrm>
          <a:prstGeom prst="star24">
            <a:avLst/>
          </a:prstGeom>
          <a:solidFill>
            <a:srgbClr val="D02BE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DRD1</a:t>
            </a:r>
            <a:endParaRPr lang="en-US" dirty="0">
              <a:solidFill>
                <a:schemeClr val="bg1"/>
              </a:solidFill>
            </a:endParaRPr>
          </a:p>
        </p:txBody>
      </p:sp>
      <p:sp>
        <p:nvSpPr>
          <p:cNvPr id="36" name="10-Point Star 35"/>
          <p:cNvSpPr/>
          <p:nvPr/>
        </p:nvSpPr>
        <p:spPr>
          <a:xfrm>
            <a:off x="533400" y="3810000"/>
            <a:ext cx="1143000" cy="914400"/>
          </a:xfrm>
          <a:prstGeom prst="star10">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25000"/>
                  </a:schemeClr>
                </a:solidFill>
              </a:rPr>
              <a:t>DRD3</a:t>
            </a:r>
            <a:endParaRPr lang="en-US" dirty="0">
              <a:solidFill>
                <a:schemeClr val="bg2">
                  <a:lumMod val="25000"/>
                </a:schemeClr>
              </a:solidFill>
            </a:endParaRPr>
          </a:p>
        </p:txBody>
      </p:sp>
      <p:sp>
        <p:nvSpPr>
          <p:cNvPr id="37" name="24-Point Star 36"/>
          <p:cNvSpPr/>
          <p:nvPr/>
        </p:nvSpPr>
        <p:spPr>
          <a:xfrm>
            <a:off x="228600" y="914400"/>
            <a:ext cx="1752600" cy="914400"/>
          </a:xfrm>
          <a:prstGeom prst="star24">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25000"/>
                  </a:schemeClr>
                </a:solidFill>
              </a:rPr>
              <a:t>DRD4</a:t>
            </a:r>
            <a:endParaRPr lang="en-US" dirty="0">
              <a:solidFill>
                <a:schemeClr val="bg2">
                  <a:lumMod val="25000"/>
                </a:schemeClr>
              </a:solidFill>
            </a:endParaRPr>
          </a:p>
        </p:txBody>
      </p:sp>
      <p:sp>
        <p:nvSpPr>
          <p:cNvPr id="38" name="5-Point Star 37"/>
          <p:cNvSpPr/>
          <p:nvPr/>
        </p:nvSpPr>
        <p:spPr>
          <a:xfrm>
            <a:off x="7010400" y="1752600"/>
            <a:ext cx="2133600" cy="7620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DAT1</a:t>
            </a:r>
            <a:endParaRPr lang="en-US" dirty="0">
              <a:solidFill>
                <a:schemeClr val="bg1"/>
              </a:solidFill>
            </a:endParaRPr>
          </a:p>
        </p:txBody>
      </p:sp>
      <p:sp>
        <p:nvSpPr>
          <p:cNvPr id="40" name="8-Point Star 39"/>
          <p:cNvSpPr/>
          <p:nvPr/>
        </p:nvSpPr>
        <p:spPr>
          <a:xfrm>
            <a:off x="5562600" y="5181600"/>
            <a:ext cx="1371600" cy="990600"/>
          </a:xfrm>
          <a:prstGeom prst="star8">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50000"/>
                  </a:schemeClr>
                </a:solidFill>
              </a:rPr>
              <a:t>5HT2A</a:t>
            </a:r>
            <a:endParaRPr lang="en-US" dirty="0">
              <a:solidFill>
                <a:schemeClr val="bg2">
                  <a:lumMod val="50000"/>
                </a:schemeClr>
              </a:solidFill>
            </a:endParaRPr>
          </a:p>
        </p:txBody>
      </p:sp>
      <p:sp>
        <p:nvSpPr>
          <p:cNvPr id="41" name="12-Point Star 40"/>
          <p:cNvSpPr/>
          <p:nvPr/>
        </p:nvSpPr>
        <p:spPr>
          <a:xfrm>
            <a:off x="3810000" y="609600"/>
            <a:ext cx="1600200" cy="838200"/>
          </a:xfrm>
          <a:prstGeom prst="star12">
            <a:avLst/>
          </a:prstGeom>
          <a:gradFill flip="none" rotWithShape="1">
            <a:gsLst>
              <a:gs pos="0">
                <a:srgbClr val="12EE9A">
                  <a:tint val="66000"/>
                  <a:satMod val="160000"/>
                </a:srgbClr>
              </a:gs>
              <a:gs pos="50000">
                <a:srgbClr val="12EE9A">
                  <a:tint val="44500"/>
                  <a:satMod val="160000"/>
                </a:srgbClr>
              </a:gs>
              <a:gs pos="100000">
                <a:srgbClr val="12EE9A">
                  <a:tint val="23500"/>
                  <a:satMod val="16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25000"/>
                  </a:schemeClr>
                </a:solidFill>
              </a:rPr>
              <a:t>PENK</a:t>
            </a:r>
            <a:endParaRPr lang="en-US" dirty="0">
              <a:solidFill>
                <a:schemeClr val="bg2">
                  <a:lumMod val="25000"/>
                </a:schemeClr>
              </a:solidFill>
            </a:endParaRPr>
          </a:p>
        </p:txBody>
      </p:sp>
      <p:sp>
        <p:nvSpPr>
          <p:cNvPr id="42" name="12-Point Star 41"/>
          <p:cNvSpPr/>
          <p:nvPr/>
        </p:nvSpPr>
        <p:spPr>
          <a:xfrm>
            <a:off x="7010400" y="685800"/>
            <a:ext cx="1981200" cy="838200"/>
          </a:xfrm>
          <a:prstGeom prst="star12">
            <a:avLst/>
          </a:prstGeom>
          <a:gradFill flip="none" rotWithShape="1">
            <a:gsLst>
              <a:gs pos="0">
                <a:srgbClr val="C6A446">
                  <a:tint val="66000"/>
                  <a:satMod val="160000"/>
                </a:srgbClr>
              </a:gs>
              <a:gs pos="50000">
                <a:srgbClr val="C6A446">
                  <a:tint val="44500"/>
                  <a:satMod val="160000"/>
                </a:srgbClr>
              </a:gs>
              <a:gs pos="100000">
                <a:srgbClr val="C6A446">
                  <a:tint val="23500"/>
                  <a:satMod val="160000"/>
                </a:srgb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25000"/>
                  </a:schemeClr>
                </a:solidFill>
              </a:rPr>
              <a:t>5HTTLR</a:t>
            </a:r>
            <a:endParaRPr lang="en-US" dirty="0">
              <a:solidFill>
                <a:schemeClr val="bg2">
                  <a:lumMod val="25000"/>
                </a:schemeClr>
              </a:solidFill>
            </a:endParaRPr>
          </a:p>
        </p:txBody>
      </p:sp>
      <p:sp>
        <p:nvSpPr>
          <p:cNvPr id="43" name="32-Point Star 42"/>
          <p:cNvSpPr/>
          <p:nvPr/>
        </p:nvSpPr>
        <p:spPr>
          <a:xfrm>
            <a:off x="3886200" y="5791200"/>
            <a:ext cx="1676400" cy="914400"/>
          </a:xfrm>
          <a:prstGeom prst="star32">
            <a:avLst/>
          </a:prstGeom>
          <a:gradFill flip="none" rotWithShape="1">
            <a:gsLst>
              <a:gs pos="0">
                <a:srgbClr val="F39619">
                  <a:tint val="66000"/>
                  <a:satMod val="160000"/>
                </a:srgbClr>
              </a:gs>
              <a:gs pos="50000">
                <a:srgbClr val="F39619">
                  <a:tint val="44500"/>
                  <a:satMod val="160000"/>
                </a:srgbClr>
              </a:gs>
              <a:gs pos="100000">
                <a:srgbClr val="F39619">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MOR1</a:t>
            </a:r>
            <a:endParaRPr lang="en-US" dirty="0">
              <a:solidFill>
                <a:srgbClr val="FF0000"/>
              </a:solidFill>
            </a:endParaRPr>
          </a:p>
        </p:txBody>
      </p:sp>
      <p:sp>
        <p:nvSpPr>
          <p:cNvPr id="44" name="32-Point Star 43"/>
          <p:cNvSpPr/>
          <p:nvPr/>
        </p:nvSpPr>
        <p:spPr>
          <a:xfrm>
            <a:off x="7086600" y="3733800"/>
            <a:ext cx="1828800" cy="990600"/>
          </a:xfrm>
          <a:prstGeom prst="star32">
            <a:avLst/>
          </a:prstGeom>
          <a:gradFill flip="none" rotWithShape="1">
            <a:gsLst>
              <a:gs pos="0">
                <a:srgbClr val="1DEF45">
                  <a:tint val="66000"/>
                  <a:satMod val="160000"/>
                </a:srgbClr>
              </a:gs>
              <a:gs pos="50000">
                <a:srgbClr val="1DEF45">
                  <a:tint val="44500"/>
                  <a:satMod val="160000"/>
                </a:srgbClr>
              </a:gs>
              <a:gs pos="100000">
                <a:srgbClr val="1DEF45">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50000"/>
                  </a:schemeClr>
                </a:solidFill>
              </a:rPr>
              <a:t>GABA-B3</a:t>
            </a:r>
            <a:endParaRPr lang="en-US" dirty="0">
              <a:solidFill>
                <a:schemeClr val="bg2">
                  <a:lumMod val="50000"/>
                </a:schemeClr>
              </a:solidFill>
            </a:endParaRPr>
          </a:p>
        </p:txBody>
      </p:sp>
      <p:sp>
        <p:nvSpPr>
          <p:cNvPr id="46" name="32-Point Star 45"/>
          <p:cNvSpPr/>
          <p:nvPr/>
        </p:nvSpPr>
        <p:spPr>
          <a:xfrm>
            <a:off x="1371600" y="6172200"/>
            <a:ext cx="1752600" cy="609600"/>
          </a:xfrm>
          <a:prstGeom prst="star32">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COMT</a:t>
            </a:r>
            <a:endParaRPr lang="en-US" dirty="0">
              <a:solidFill>
                <a:srgbClr val="FF0000"/>
              </a:solidFill>
            </a:endParaRPr>
          </a:p>
        </p:txBody>
      </p:sp>
      <p:sp>
        <p:nvSpPr>
          <p:cNvPr id="29" name="Title 28"/>
          <p:cNvSpPr>
            <a:spLocks noGrp="1"/>
          </p:cNvSpPr>
          <p:nvPr>
            <p:ph type="title"/>
          </p:nvPr>
        </p:nvSpPr>
        <p:spPr>
          <a:xfrm>
            <a:off x="0" y="0"/>
            <a:ext cx="9144000" cy="411162"/>
          </a:xfrm>
          <a:solidFill>
            <a:schemeClr val="accent4">
              <a:lumMod val="60000"/>
              <a:lumOff val="40000"/>
            </a:schemeClr>
          </a:solidFill>
        </p:spPr>
        <p:txBody>
          <a:bodyPr>
            <a:normAutofit fontScale="90000"/>
          </a:bodyPr>
          <a:lstStyle/>
          <a:p>
            <a:r>
              <a:rPr lang="en-US" b="1" dirty="0" smtClean="0">
                <a:solidFill>
                  <a:schemeClr val="accent6">
                    <a:lumMod val="20000"/>
                    <a:lumOff val="80000"/>
                  </a:schemeClr>
                </a:solidFill>
              </a:rPr>
              <a:t>RDS and Co-morbid Psychiatric Disorders </a:t>
            </a:r>
            <a:endParaRPr lang="en-US" b="1" dirty="0">
              <a:solidFill>
                <a:schemeClr val="accent6">
                  <a:lumMod val="20000"/>
                  <a:lumOff val="80000"/>
                </a:schemeClr>
              </a:solidFill>
            </a:endParaRPr>
          </a:p>
        </p:txBody>
      </p:sp>
      <p:sp>
        <p:nvSpPr>
          <p:cNvPr id="30" name="Cloud Callout 29"/>
          <p:cNvSpPr/>
          <p:nvPr/>
        </p:nvSpPr>
        <p:spPr>
          <a:xfrm>
            <a:off x="1143000" y="2209800"/>
            <a:ext cx="304800" cy="2286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31" name="Cloud Callout 30"/>
          <p:cNvSpPr/>
          <p:nvPr/>
        </p:nvSpPr>
        <p:spPr>
          <a:xfrm>
            <a:off x="3733800" y="1600200"/>
            <a:ext cx="533400" cy="4572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32" name="Cloud Callout 31"/>
          <p:cNvSpPr/>
          <p:nvPr/>
        </p:nvSpPr>
        <p:spPr>
          <a:xfrm>
            <a:off x="5486400" y="2209800"/>
            <a:ext cx="533400" cy="6096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33" name="Cloud Callout 32"/>
          <p:cNvSpPr/>
          <p:nvPr/>
        </p:nvSpPr>
        <p:spPr>
          <a:xfrm>
            <a:off x="2438400" y="3352800"/>
            <a:ext cx="609600" cy="6858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39" name="Cloud Callout 38"/>
          <p:cNvSpPr/>
          <p:nvPr/>
        </p:nvSpPr>
        <p:spPr>
          <a:xfrm>
            <a:off x="2438400" y="4876800"/>
            <a:ext cx="762000" cy="4572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45" name="Cloud Callout 44"/>
          <p:cNvSpPr/>
          <p:nvPr/>
        </p:nvSpPr>
        <p:spPr>
          <a:xfrm>
            <a:off x="381000" y="3352800"/>
            <a:ext cx="762000" cy="3810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47" name="Cloud Callout 46"/>
          <p:cNvSpPr/>
          <p:nvPr/>
        </p:nvSpPr>
        <p:spPr>
          <a:xfrm>
            <a:off x="5867400" y="4038600"/>
            <a:ext cx="533400" cy="6096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48" name="Cloud Callout 47"/>
          <p:cNvSpPr/>
          <p:nvPr/>
        </p:nvSpPr>
        <p:spPr>
          <a:xfrm>
            <a:off x="7315200" y="1752600"/>
            <a:ext cx="381000" cy="5334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49" name="Cloud Callout 48"/>
          <p:cNvSpPr/>
          <p:nvPr/>
        </p:nvSpPr>
        <p:spPr>
          <a:xfrm>
            <a:off x="6858000" y="6096000"/>
            <a:ext cx="914400" cy="5334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50" name="Cloud Callout 49"/>
          <p:cNvSpPr/>
          <p:nvPr/>
        </p:nvSpPr>
        <p:spPr>
          <a:xfrm>
            <a:off x="1981200" y="533400"/>
            <a:ext cx="609600" cy="7620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Cloud Callout 50"/>
          <p:cNvSpPr/>
          <p:nvPr/>
        </p:nvSpPr>
        <p:spPr>
          <a:xfrm>
            <a:off x="228600" y="6248400"/>
            <a:ext cx="609600" cy="4572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52" name="Cloud Callout 51"/>
          <p:cNvSpPr/>
          <p:nvPr/>
        </p:nvSpPr>
        <p:spPr>
          <a:xfrm flipV="1">
            <a:off x="4038600" y="5334000"/>
            <a:ext cx="381000" cy="457200"/>
          </a:xfrm>
          <a:prstGeom prst="cloudCallout">
            <a:avLst>
              <a:gd name="adj1" fmla="val 49321"/>
              <a:gd name="adj2" fmla="val -1159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53" name="Cloud Callout 52"/>
          <p:cNvSpPr/>
          <p:nvPr/>
        </p:nvSpPr>
        <p:spPr>
          <a:xfrm>
            <a:off x="7924800" y="2971800"/>
            <a:ext cx="1219200" cy="8382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e</a:t>
            </a:r>
            <a:endParaRPr lang="en-US" dirty="0">
              <a:solidFill>
                <a:schemeClr val="bg1"/>
              </a:solidFill>
            </a:endParaRPr>
          </a:p>
        </p:txBody>
      </p:sp>
      <p:sp>
        <p:nvSpPr>
          <p:cNvPr id="54" name="TextBox 53"/>
          <p:cNvSpPr txBox="1"/>
          <p:nvPr/>
        </p:nvSpPr>
        <p:spPr>
          <a:xfrm>
            <a:off x="2133600" y="762000"/>
            <a:ext cx="228600" cy="369332"/>
          </a:xfrm>
          <a:prstGeom prst="rect">
            <a:avLst/>
          </a:prstGeom>
          <a:noFill/>
        </p:spPr>
        <p:txBody>
          <a:bodyPr wrap="square" rtlCol="0">
            <a:spAutoFit/>
          </a:bodyPr>
          <a:lstStyle/>
          <a:p>
            <a:r>
              <a:rPr lang="en-US" dirty="0" smtClean="0">
                <a:solidFill>
                  <a:schemeClr val="bg1"/>
                </a:solidFill>
              </a:rPr>
              <a:t>e</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2"/>
                                        </p:tgtEl>
                                      </p:cBhvr>
                                    </p:animEffect>
                                    <p:animScale>
                                      <p:cBhvr>
                                        <p:cTn id="12" dur="250" autoRev="1" fill="hold"/>
                                        <p:tgtEl>
                                          <p:spTgt spid="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7"/>
                                        </p:tgtEl>
                                      </p:cBhvr>
                                    </p:animEffect>
                                    <p:animScale>
                                      <p:cBhvr>
                                        <p:cTn id="17" dur="250" autoRev="1" fill="hold"/>
                                        <p:tgtEl>
                                          <p:spTgt spid="7"/>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0" nodeType="clickEffect">
                                  <p:stCondLst>
                                    <p:cond delay="0"/>
                                  </p:stCondLst>
                                  <p:childTnLst>
                                    <p:animEffect transition="out" filter="fade">
                                      <p:cBhvr>
                                        <p:cTn id="21" dur="500" tmFilter="0, 0; .2, .5; .8, .5; 1, 0"/>
                                        <p:tgtEl>
                                          <p:spTgt spid="9"/>
                                        </p:tgtEl>
                                      </p:cBhvr>
                                    </p:animEffect>
                                    <p:animScale>
                                      <p:cBhvr>
                                        <p:cTn id="22" dur="250" autoRev="1" fill="hold"/>
                                        <p:tgtEl>
                                          <p:spTgt spid="9"/>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grpId="0" nodeType="clickEffect">
                                  <p:stCondLst>
                                    <p:cond delay="0"/>
                                  </p:stCondLst>
                                  <p:childTnLst>
                                    <p:animEffect transition="out" filter="fade">
                                      <p:cBhvr>
                                        <p:cTn id="26" dur="500" tmFilter="0, 0; .2, .5; .8, .5; 1, 0"/>
                                        <p:tgtEl>
                                          <p:spTgt spid="11"/>
                                        </p:tgtEl>
                                      </p:cBhvr>
                                    </p:animEffect>
                                    <p:animScale>
                                      <p:cBhvr>
                                        <p:cTn id="27" dur="250" autoRev="1" fill="hold"/>
                                        <p:tgtEl>
                                          <p:spTgt spid="11"/>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grpId="0" nodeType="clickEffect">
                                  <p:stCondLst>
                                    <p:cond delay="0"/>
                                  </p:stCondLst>
                                  <p:childTnLst>
                                    <p:animEffect transition="out" filter="fade">
                                      <p:cBhvr>
                                        <p:cTn id="31" dur="500" tmFilter="0, 0; .2, .5; .8, .5; 1, 0"/>
                                        <p:tgtEl>
                                          <p:spTgt spid="12"/>
                                        </p:tgtEl>
                                      </p:cBhvr>
                                    </p:animEffect>
                                    <p:animScale>
                                      <p:cBhvr>
                                        <p:cTn id="32" dur="250" autoRev="1" fill="hold"/>
                                        <p:tgtEl>
                                          <p:spTgt spid="12"/>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6" presetClass="emph" presetSubtype="0" fill="hold" grpId="0" nodeType="clickEffect">
                                  <p:stCondLst>
                                    <p:cond delay="0"/>
                                  </p:stCondLst>
                                  <p:childTnLst>
                                    <p:animScale>
                                      <p:cBhvr>
                                        <p:cTn id="36" dur="2000" fill="hold"/>
                                        <p:tgtEl>
                                          <p:spTgt spid="3"/>
                                        </p:tgtEl>
                                      </p:cBhvr>
                                      <p:by x="150000" y="150000"/>
                                    </p:animScale>
                                  </p:childTnLst>
                                </p:cTn>
                              </p:par>
                            </p:childTnLst>
                          </p:cTn>
                        </p:par>
                        <p:par>
                          <p:cTn id="37" fill="hold">
                            <p:stCondLst>
                              <p:cond delay="2000"/>
                            </p:stCondLst>
                            <p:childTnLst>
                              <p:par>
                                <p:cTn id="38" presetID="10" presetClass="emph" presetSubtype="0" fill="hold" grpId="0" nodeType="afterEffect">
                                  <p:stCondLst>
                                    <p:cond delay="0"/>
                                  </p:stCondLst>
                                  <p:childTnLst>
                                    <p:anim calcmode="discrete" valueType="str">
                                      <p:cBhvr override="childStyle">
                                        <p:cTn id="39" dur="2000" fill="hold"/>
                                        <p:tgtEl>
                                          <p:spTgt spid="41"/>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40" presetID="10" presetClass="emph" presetSubtype="0" fill="hold" grpId="0" nodeType="withEffect">
                                  <p:stCondLst>
                                    <p:cond delay="0"/>
                                  </p:stCondLst>
                                  <p:childTnLst>
                                    <p:anim calcmode="discrete" valueType="str">
                                      <p:cBhvr override="childStyle">
                                        <p:cTn id="41" dur="2000" fill="hold"/>
                                        <p:tgtEl>
                                          <p:spTgt spid="37"/>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42" presetID="10" presetClass="emph" presetSubtype="0" fill="hold" grpId="0" nodeType="withEffect">
                                  <p:stCondLst>
                                    <p:cond delay="0"/>
                                  </p:stCondLst>
                                  <p:childTnLst>
                                    <p:anim calcmode="discrete" valueType="str">
                                      <p:cBhvr override="childStyle">
                                        <p:cTn id="43" dur="2000" fill="hold"/>
                                        <p:tgtEl>
                                          <p:spTgt spid="34"/>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44" presetID="10" presetClass="emph" presetSubtype="0" fill="hold" grpId="0" nodeType="withEffect">
                                  <p:stCondLst>
                                    <p:cond delay="0"/>
                                  </p:stCondLst>
                                  <p:childTnLst>
                                    <p:anim calcmode="discrete" valueType="str">
                                      <p:cBhvr override="childStyle">
                                        <p:cTn id="45" dur="2000" fill="hold"/>
                                        <p:tgtEl>
                                          <p:spTgt spid="36"/>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46" presetID="10" presetClass="emph" presetSubtype="0" fill="hold" grpId="0" nodeType="withEffect">
                                  <p:stCondLst>
                                    <p:cond delay="0"/>
                                  </p:stCondLst>
                                  <p:childTnLst>
                                    <p:anim calcmode="discrete" valueType="str">
                                      <p:cBhvr override="childStyle">
                                        <p:cTn id="47" dur="2000" fill="hold"/>
                                        <p:tgtEl>
                                          <p:spTgt spid="35"/>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48" presetID="10" presetClass="emph" presetSubtype="0" fill="hold" grpId="0" nodeType="withEffect">
                                  <p:stCondLst>
                                    <p:cond delay="0"/>
                                  </p:stCondLst>
                                  <p:childTnLst>
                                    <p:anim calcmode="discrete" valueType="str">
                                      <p:cBhvr override="childStyle">
                                        <p:cTn id="49" dur="2000" fill="hold"/>
                                        <p:tgtEl>
                                          <p:spTgt spid="46"/>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50" presetID="10" presetClass="emph" presetSubtype="0" fill="hold" grpId="0" nodeType="withEffect">
                                  <p:stCondLst>
                                    <p:cond delay="0"/>
                                  </p:stCondLst>
                                  <p:childTnLst>
                                    <p:anim calcmode="discrete" valueType="str">
                                      <p:cBhvr override="childStyle">
                                        <p:cTn id="51" dur="2000" fill="hold"/>
                                        <p:tgtEl>
                                          <p:spTgt spid="43"/>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52" presetID="10" presetClass="emph" presetSubtype="0" fill="hold" grpId="0" nodeType="withEffect">
                                  <p:stCondLst>
                                    <p:cond delay="0"/>
                                  </p:stCondLst>
                                  <p:childTnLst>
                                    <p:anim calcmode="discrete" valueType="str">
                                      <p:cBhvr override="childStyle">
                                        <p:cTn id="53" dur="2000" fill="hold"/>
                                        <p:tgtEl>
                                          <p:spTgt spid="40"/>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54" presetID="10" presetClass="emph" presetSubtype="0" fill="hold" grpId="0" nodeType="withEffect">
                                  <p:stCondLst>
                                    <p:cond delay="0"/>
                                  </p:stCondLst>
                                  <p:childTnLst>
                                    <p:anim calcmode="discrete" valueType="str">
                                      <p:cBhvr override="childStyle">
                                        <p:cTn id="55" dur="2000" fill="hold"/>
                                        <p:tgtEl>
                                          <p:spTgt spid="44"/>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56" presetID="10" presetClass="emph" presetSubtype="0" fill="hold" grpId="0" nodeType="withEffect">
                                  <p:stCondLst>
                                    <p:cond delay="0"/>
                                  </p:stCondLst>
                                  <p:childTnLst>
                                    <p:anim calcmode="discrete" valueType="str">
                                      <p:cBhvr override="childStyle">
                                        <p:cTn id="57" dur="2000" fill="hold"/>
                                        <p:tgtEl>
                                          <p:spTgt spid="38"/>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par>
                                <p:cTn id="58" presetID="10" presetClass="emph" presetSubtype="0" fill="hold" grpId="0" nodeType="withEffect">
                                  <p:stCondLst>
                                    <p:cond delay="0"/>
                                  </p:stCondLst>
                                  <p:childTnLst>
                                    <p:anim calcmode="discrete" valueType="str">
                                      <p:cBhvr override="childStyle">
                                        <p:cTn id="59" dur="2000" fill="hold"/>
                                        <p:tgtEl>
                                          <p:spTgt spid="4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60" fill="hold">
                      <p:stCondLst>
                        <p:cond delay="indefinite"/>
                      </p:stCondLst>
                      <p:childTnLst>
                        <p:par>
                          <p:cTn id="61" fill="hold">
                            <p:stCondLst>
                              <p:cond delay="0"/>
                            </p:stCondLst>
                            <p:childTnLst>
                              <p:par>
                                <p:cTn id="62" presetID="26" presetClass="emph" presetSubtype="0" fill="hold" grpId="1" nodeType="clickEffect">
                                  <p:stCondLst>
                                    <p:cond delay="0"/>
                                  </p:stCondLst>
                                  <p:childTnLst>
                                    <p:animEffect transition="out" filter="fade">
                                      <p:cBhvr>
                                        <p:cTn id="63" dur="500" tmFilter="0, 0; .2, .5; .8, .5; 1, 0"/>
                                        <p:tgtEl>
                                          <p:spTgt spid="41"/>
                                        </p:tgtEl>
                                      </p:cBhvr>
                                    </p:animEffect>
                                    <p:animScale>
                                      <p:cBhvr>
                                        <p:cTn id="64" dur="250" autoRev="1" fill="hold"/>
                                        <p:tgtEl>
                                          <p:spTgt spid="41"/>
                                        </p:tgtEl>
                                      </p:cBhvr>
                                      <p:by x="105000" y="105000"/>
                                    </p:animScale>
                                  </p:childTnLst>
                                </p:cTn>
                              </p:par>
                              <p:par>
                                <p:cTn id="65" presetID="26" presetClass="emph" presetSubtype="0" fill="hold" grpId="1" nodeType="withEffect">
                                  <p:stCondLst>
                                    <p:cond delay="0"/>
                                  </p:stCondLst>
                                  <p:childTnLst>
                                    <p:animEffect transition="out" filter="fade">
                                      <p:cBhvr>
                                        <p:cTn id="66" dur="500" tmFilter="0, 0; .2, .5; .8, .5; 1, 0"/>
                                        <p:tgtEl>
                                          <p:spTgt spid="37"/>
                                        </p:tgtEl>
                                      </p:cBhvr>
                                    </p:animEffect>
                                    <p:animScale>
                                      <p:cBhvr>
                                        <p:cTn id="67" dur="250" autoRev="1" fill="hold"/>
                                        <p:tgtEl>
                                          <p:spTgt spid="37"/>
                                        </p:tgtEl>
                                      </p:cBhvr>
                                      <p:by x="105000" y="105000"/>
                                    </p:animScale>
                                  </p:childTnLst>
                                </p:cTn>
                              </p:par>
                              <p:par>
                                <p:cTn id="68" presetID="26" presetClass="emph" presetSubtype="0" fill="hold" grpId="1" nodeType="withEffect">
                                  <p:stCondLst>
                                    <p:cond delay="0"/>
                                  </p:stCondLst>
                                  <p:childTnLst>
                                    <p:animEffect transition="out" filter="fade">
                                      <p:cBhvr>
                                        <p:cTn id="69" dur="500" tmFilter="0, 0; .2, .5; .8, .5; 1, 0"/>
                                        <p:tgtEl>
                                          <p:spTgt spid="34"/>
                                        </p:tgtEl>
                                      </p:cBhvr>
                                    </p:animEffect>
                                    <p:animScale>
                                      <p:cBhvr>
                                        <p:cTn id="70" dur="250" autoRev="1" fill="hold"/>
                                        <p:tgtEl>
                                          <p:spTgt spid="34"/>
                                        </p:tgtEl>
                                      </p:cBhvr>
                                      <p:by x="105000" y="105000"/>
                                    </p:animScale>
                                  </p:childTnLst>
                                </p:cTn>
                              </p:par>
                              <p:par>
                                <p:cTn id="71" presetID="26" presetClass="emph" presetSubtype="0" fill="hold" grpId="1" nodeType="withEffect">
                                  <p:stCondLst>
                                    <p:cond delay="0"/>
                                  </p:stCondLst>
                                  <p:childTnLst>
                                    <p:animEffect transition="out" filter="fade">
                                      <p:cBhvr>
                                        <p:cTn id="72" dur="500" tmFilter="0, 0; .2, .5; .8, .5; 1, 0"/>
                                        <p:tgtEl>
                                          <p:spTgt spid="36"/>
                                        </p:tgtEl>
                                      </p:cBhvr>
                                    </p:animEffect>
                                    <p:animScale>
                                      <p:cBhvr>
                                        <p:cTn id="73" dur="250" autoRev="1" fill="hold"/>
                                        <p:tgtEl>
                                          <p:spTgt spid="36"/>
                                        </p:tgtEl>
                                      </p:cBhvr>
                                      <p:by x="105000" y="105000"/>
                                    </p:animScale>
                                  </p:childTnLst>
                                </p:cTn>
                              </p:par>
                              <p:par>
                                <p:cTn id="74" presetID="26" presetClass="emph" presetSubtype="0" fill="hold" grpId="1" nodeType="withEffect">
                                  <p:stCondLst>
                                    <p:cond delay="0"/>
                                  </p:stCondLst>
                                  <p:childTnLst>
                                    <p:animEffect transition="out" filter="fade">
                                      <p:cBhvr>
                                        <p:cTn id="75" dur="500" tmFilter="0, 0; .2, .5; .8, .5; 1, 0"/>
                                        <p:tgtEl>
                                          <p:spTgt spid="35"/>
                                        </p:tgtEl>
                                      </p:cBhvr>
                                    </p:animEffect>
                                    <p:animScale>
                                      <p:cBhvr>
                                        <p:cTn id="76" dur="250" autoRev="1" fill="hold"/>
                                        <p:tgtEl>
                                          <p:spTgt spid="35"/>
                                        </p:tgtEl>
                                      </p:cBhvr>
                                      <p:by x="105000" y="105000"/>
                                    </p:animScale>
                                  </p:childTnLst>
                                </p:cTn>
                              </p:par>
                              <p:par>
                                <p:cTn id="77" presetID="26" presetClass="emph" presetSubtype="0" fill="hold" grpId="1" nodeType="withEffect">
                                  <p:stCondLst>
                                    <p:cond delay="0"/>
                                  </p:stCondLst>
                                  <p:childTnLst>
                                    <p:animEffect transition="out" filter="fade">
                                      <p:cBhvr>
                                        <p:cTn id="78" dur="500" tmFilter="0, 0; .2, .5; .8, .5; 1, 0"/>
                                        <p:tgtEl>
                                          <p:spTgt spid="46"/>
                                        </p:tgtEl>
                                      </p:cBhvr>
                                    </p:animEffect>
                                    <p:animScale>
                                      <p:cBhvr>
                                        <p:cTn id="79" dur="250" autoRev="1" fill="hold"/>
                                        <p:tgtEl>
                                          <p:spTgt spid="46"/>
                                        </p:tgtEl>
                                      </p:cBhvr>
                                      <p:by x="105000" y="105000"/>
                                    </p:animScale>
                                  </p:childTnLst>
                                </p:cTn>
                              </p:par>
                              <p:par>
                                <p:cTn id="80" presetID="26" presetClass="emph" presetSubtype="0" fill="hold" grpId="1" nodeType="withEffect">
                                  <p:stCondLst>
                                    <p:cond delay="0"/>
                                  </p:stCondLst>
                                  <p:childTnLst>
                                    <p:animEffect transition="out" filter="fade">
                                      <p:cBhvr>
                                        <p:cTn id="81" dur="500" tmFilter="0, 0; .2, .5; .8, .5; 1, 0"/>
                                        <p:tgtEl>
                                          <p:spTgt spid="43"/>
                                        </p:tgtEl>
                                      </p:cBhvr>
                                    </p:animEffect>
                                    <p:animScale>
                                      <p:cBhvr>
                                        <p:cTn id="82" dur="250" autoRev="1" fill="hold"/>
                                        <p:tgtEl>
                                          <p:spTgt spid="43"/>
                                        </p:tgtEl>
                                      </p:cBhvr>
                                      <p:by x="105000" y="105000"/>
                                    </p:animScale>
                                  </p:childTnLst>
                                </p:cTn>
                              </p:par>
                              <p:par>
                                <p:cTn id="83" presetID="26" presetClass="emph" presetSubtype="0" fill="hold" grpId="1" nodeType="withEffect">
                                  <p:stCondLst>
                                    <p:cond delay="0"/>
                                  </p:stCondLst>
                                  <p:childTnLst>
                                    <p:animEffect transition="out" filter="fade">
                                      <p:cBhvr>
                                        <p:cTn id="84" dur="500" tmFilter="0, 0; .2, .5; .8, .5; 1, 0"/>
                                        <p:tgtEl>
                                          <p:spTgt spid="40"/>
                                        </p:tgtEl>
                                      </p:cBhvr>
                                    </p:animEffect>
                                    <p:animScale>
                                      <p:cBhvr>
                                        <p:cTn id="85" dur="250" autoRev="1" fill="hold"/>
                                        <p:tgtEl>
                                          <p:spTgt spid="40"/>
                                        </p:tgtEl>
                                      </p:cBhvr>
                                      <p:by x="105000" y="105000"/>
                                    </p:animScale>
                                  </p:childTnLst>
                                </p:cTn>
                              </p:par>
                              <p:par>
                                <p:cTn id="86" presetID="26" presetClass="emph" presetSubtype="0" fill="hold" grpId="1" nodeType="withEffect">
                                  <p:stCondLst>
                                    <p:cond delay="0"/>
                                  </p:stCondLst>
                                  <p:childTnLst>
                                    <p:animEffect transition="out" filter="fade">
                                      <p:cBhvr>
                                        <p:cTn id="87" dur="500" tmFilter="0, 0; .2, .5; .8, .5; 1, 0"/>
                                        <p:tgtEl>
                                          <p:spTgt spid="44"/>
                                        </p:tgtEl>
                                      </p:cBhvr>
                                    </p:animEffect>
                                    <p:animScale>
                                      <p:cBhvr>
                                        <p:cTn id="88" dur="250" autoRev="1" fill="hold"/>
                                        <p:tgtEl>
                                          <p:spTgt spid="44"/>
                                        </p:tgtEl>
                                      </p:cBhvr>
                                      <p:by x="105000" y="105000"/>
                                    </p:animScale>
                                  </p:childTnLst>
                                </p:cTn>
                              </p:par>
                              <p:par>
                                <p:cTn id="89" presetID="26" presetClass="emph" presetSubtype="0" fill="hold" grpId="1" nodeType="withEffect">
                                  <p:stCondLst>
                                    <p:cond delay="0"/>
                                  </p:stCondLst>
                                  <p:childTnLst>
                                    <p:animEffect transition="out" filter="fade">
                                      <p:cBhvr>
                                        <p:cTn id="90" dur="500" tmFilter="0, 0; .2, .5; .8, .5; 1, 0"/>
                                        <p:tgtEl>
                                          <p:spTgt spid="38"/>
                                        </p:tgtEl>
                                      </p:cBhvr>
                                    </p:animEffect>
                                    <p:animScale>
                                      <p:cBhvr>
                                        <p:cTn id="91" dur="250" autoRev="1" fill="hold"/>
                                        <p:tgtEl>
                                          <p:spTgt spid="38"/>
                                        </p:tgtEl>
                                      </p:cBhvr>
                                      <p:by x="105000" y="105000"/>
                                    </p:animScale>
                                  </p:childTnLst>
                                </p:cTn>
                              </p:par>
                              <p:par>
                                <p:cTn id="92" presetID="26" presetClass="emph" presetSubtype="0" fill="hold" grpId="1" nodeType="withEffect">
                                  <p:stCondLst>
                                    <p:cond delay="0"/>
                                  </p:stCondLst>
                                  <p:childTnLst>
                                    <p:animEffect transition="out" filter="fade">
                                      <p:cBhvr>
                                        <p:cTn id="93" dur="500" tmFilter="0, 0; .2, .5; .8, .5; 1, 0"/>
                                        <p:tgtEl>
                                          <p:spTgt spid="42"/>
                                        </p:tgtEl>
                                      </p:cBhvr>
                                    </p:animEffect>
                                    <p:animScale>
                                      <p:cBhvr>
                                        <p:cTn id="94" dur="250" autoRev="1" fill="hold"/>
                                        <p:tgtEl>
                                          <p:spTgt spid="42"/>
                                        </p:tgtEl>
                                      </p:cBhvr>
                                      <p:by x="105000" y="105000"/>
                                    </p:animScale>
                                  </p:childTnLst>
                                </p:cTn>
                              </p:par>
                            </p:childTnLst>
                          </p:cTn>
                        </p:par>
                      </p:childTnLst>
                    </p:cTn>
                  </p:par>
                  <p:par>
                    <p:cTn id="95" fill="hold">
                      <p:stCondLst>
                        <p:cond delay="indefinite"/>
                      </p:stCondLst>
                      <p:childTnLst>
                        <p:par>
                          <p:cTn id="96" fill="hold">
                            <p:stCondLst>
                              <p:cond delay="0"/>
                            </p:stCondLst>
                            <p:childTnLst>
                              <p:par>
                                <p:cTn id="97" presetID="5" presetClass="entr" presetSubtype="10" fill="hold" grpId="0" nodeType="click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checkerboard(across)">
                                      <p:cBhvr>
                                        <p:cTn id="99" dur="500"/>
                                        <p:tgtEl>
                                          <p:spTgt spid="47"/>
                                        </p:tgtEl>
                                      </p:cBhvr>
                                    </p:animEffect>
                                  </p:childTnLst>
                                </p:cTn>
                              </p:par>
                            </p:childTnLst>
                          </p:cTn>
                        </p:par>
                      </p:childTnLst>
                    </p:cTn>
                  </p:par>
                  <p:par>
                    <p:cTn id="100" fill="hold">
                      <p:stCondLst>
                        <p:cond delay="indefinite"/>
                      </p:stCondLst>
                      <p:childTnLst>
                        <p:par>
                          <p:cTn id="101" fill="hold">
                            <p:stCondLst>
                              <p:cond delay="0"/>
                            </p:stCondLst>
                            <p:childTnLst>
                              <p:par>
                                <p:cTn id="102" presetID="5" presetClass="entr" presetSubtype="10" fill="hold" grpId="0" nodeType="clickEffect">
                                  <p:stCondLst>
                                    <p:cond delay="0"/>
                                  </p:stCondLst>
                                  <p:childTnLst>
                                    <p:set>
                                      <p:cBhvr>
                                        <p:cTn id="103" dur="1" fill="hold">
                                          <p:stCondLst>
                                            <p:cond delay="0"/>
                                          </p:stCondLst>
                                        </p:cTn>
                                        <p:tgtEl>
                                          <p:spTgt spid="53"/>
                                        </p:tgtEl>
                                        <p:attrNameLst>
                                          <p:attrName>style.visibility</p:attrName>
                                        </p:attrNameLst>
                                      </p:cBhvr>
                                      <p:to>
                                        <p:strVal val="visible"/>
                                      </p:to>
                                    </p:set>
                                    <p:animEffect transition="in" filter="checkerboard(across)">
                                      <p:cBhvr>
                                        <p:cTn id="104" dur="500"/>
                                        <p:tgtEl>
                                          <p:spTgt spid="53"/>
                                        </p:tgtEl>
                                      </p:cBhvr>
                                    </p:animEffect>
                                  </p:childTnLst>
                                </p:cTn>
                              </p:par>
                              <p:par>
                                <p:cTn id="105" presetID="5" presetClass="entr" presetSubtype="10"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checkerboard(across)">
                                      <p:cBhvr>
                                        <p:cTn id="107" dur="500"/>
                                        <p:tgtEl>
                                          <p:spTgt spid="32"/>
                                        </p:tgtEl>
                                      </p:cBhvr>
                                    </p:animEffect>
                                  </p:childTnLst>
                                </p:cTn>
                              </p:par>
                              <p:par>
                                <p:cTn id="108" presetID="5" presetClass="entr" presetSubtype="10" fill="hold" grpId="0" nodeType="withEffect">
                                  <p:stCondLst>
                                    <p:cond delay="0"/>
                                  </p:stCondLst>
                                  <p:childTnLst>
                                    <p:set>
                                      <p:cBhvr>
                                        <p:cTn id="109" dur="1" fill="hold">
                                          <p:stCondLst>
                                            <p:cond delay="0"/>
                                          </p:stCondLst>
                                        </p:cTn>
                                        <p:tgtEl>
                                          <p:spTgt spid="31"/>
                                        </p:tgtEl>
                                        <p:attrNameLst>
                                          <p:attrName>style.visibility</p:attrName>
                                        </p:attrNameLst>
                                      </p:cBhvr>
                                      <p:to>
                                        <p:strVal val="visible"/>
                                      </p:to>
                                    </p:set>
                                    <p:animEffect transition="in" filter="checkerboard(across)">
                                      <p:cBhvr>
                                        <p:cTn id="110" dur="500"/>
                                        <p:tgtEl>
                                          <p:spTgt spid="31"/>
                                        </p:tgtEl>
                                      </p:cBhvr>
                                    </p:animEffect>
                                  </p:childTnLst>
                                </p:cTn>
                              </p:par>
                              <p:par>
                                <p:cTn id="111" presetID="5" presetClass="entr" presetSubtype="10" fill="hold" grpId="0" nodeType="withEffect">
                                  <p:stCondLst>
                                    <p:cond delay="0"/>
                                  </p:stCondLst>
                                  <p:childTnLst>
                                    <p:set>
                                      <p:cBhvr>
                                        <p:cTn id="112" dur="1" fill="hold">
                                          <p:stCondLst>
                                            <p:cond delay="0"/>
                                          </p:stCondLst>
                                        </p:cTn>
                                        <p:tgtEl>
                                          <p:spTgt spid="50"/>
                                        </p:tgtEl>
                                        <p:attrNameLst>
                                          <p:attrName>style.visibility</p:attrName>
                                        </p:attrNameLst>
                                      </p:cBhvr>
                                      <p:to>
                                        <p:strVal val="visible"/>
                                      </p:to>
                                    </p:set>
                                    <p:animEffect transition="in" filter="checkerboard(across)">
                                      <p:cBhvr>
                                        <p:cTn id="113" dur="500"/>
                                        <p:tgtEl>
                                          <p:spTgt spid="50"/>
                                        </p:tgtEl>
                                      </p:cBhvr>
                                    </p:animEffect>
                                  </p:childTnLst>
                                </p:cTn>
                              </p:par>
                              <p:par>
                                <p:cTn id="114" presetID="6" presetClass="emph" presetSubtype="0" fill="hold" grpId="3" nodeType="withEffect">
                                  <p:stCondLst>
                                    <p:cond delay="0"/>
                                  </p:stCondLst>
                                  <p:childTnLst>
                                    <p:animScale>
                                      <p:cBhvr>
                                        <p:cTn id="115" dur="2000" fill="hold"/>
                                        <p:tgtEl>
                                          <p:spTgt spid="3"/>
                                        </p:tgtEl>
                                      </p:cBhvr>
                                      <p:by x="150000" y="150000"/>
                                    </p:animScale>
                                  </p:childTnLst>
                                </p:cTn>
                              </p:par>
                              <p:par>
                                <p:cTn id="116" presetID="5" presetClass="entr" presetSubtype="10" fill="hold" grpId="0" nodeType="with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checkerboard(across)">
                                      <p:cBhvr>
                                        <p:cTn id="118" dur="500"/>
                                        <p:tgtEl>
                                          <p:spTgt spid="30"/>
                                        </p:tgtEl>
                                      </p:cBhvr>
                                    </p:animEffect>
                                  </p:childTnLst>
                                </p:cTn>
                              </p:par>
                              <p:par>
                                <p:cTn id="119" presetID="5" presetClass="entr" presetSubtype="10"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checkerboard(across)">
                                      <p:cBhvr>
                                        <p:cTn id="121" dur="500"/>
                                        <p:tgtEl>
                                          <p:spTgt spid="45"/>
                                        </p:tgtEl>
                                      </p:cBhvr>
                                    </p:animEffect>
                                  </p:childTnLst>
                                </p:cTn>
                              </p:par>
                              <p:par>
                                <p:cTn id="122" presetID="5" presetClass="entr" presetSubtype="10" fill="hold" grpId="0" nodeType="withEffect">
                                  <p:stCondLst>
                                    <p:cond delay="0"/>
                                  </p:stCondLst>
                                  <p:childTnLst>
                                    <p:set>
                                      <p:cBhvr>
                                        <p:cTn id="123" dur="1" fill="hold">
                                          <p:stCondLst>
                                            <p:cond delay="0"/>
                                          </p:stCondLst>
                                        </p:cTn>
                                        <p:tgtEl>
                                          <p:spTgt spid="33"/>
                                        </p:tgtEl>
                                        <p:attrNameLst>
                                          <p:attrName>style.visibility</p:attrName>
                                        </p:attrNameLst>
                                      </p:cBhvr>
                                      <p:to>
                                        <p:strVal val="visible"/>
                                      </p:to>
                                    </p:set>
                                    <p:animEffect transition="in" filter="checkerboard(across)">
                                      <p:cBhvr>
                                        <p:cTn id="124" dur="500"/>
                                        <p:tgtEl>
                                          <p:spTgt spid="33"/>
                                        </p:tgtEl>
                                      </p:cBhvr>
                                    </p:animEffect>
                                  </p:childTnLst>
                                </p:cTn>
                              </p:par>
                              <p:par>
                                <p:cTn id="125" presetID="5" presetClass="entr" presetSubtype="10" fill="hold" grpId="0" nodeType="withEffect">
                                  <p:stCondLst>
                                    <p:cond delay="0"/>
                                  </p:stCondLst>
                                  <p:childTnLst>
                                    <p:set>
                                      <p:cBhvr>
                                        <p:cTn id="126" dur="1" fill="hold">
                                          <p:stCondLst>
                                            <p:cond delay="0"/>
                                          </p:stCondLst>
                                        </p:cTn>
                                        <p:tgtEl>
                                          <p:spTgt spid="51"/>
                                        </p:tgtEl>
                                        <p:attrNameLst>
                                          <p:attrName>style.visibility</p:attrName>
                                        </p:attrNameLst>
                                      </p:cBhvr>
                                      <p:to>
                                        <p:strVal val="visible"/>
                                      </p:to>
                                    </p:set>
                                    <p:animEffect transition="in" filter="checkerboard(across)">
                                      <p:cBhvr>
                                        <p:cTn id="127" dur="500"/>
                                        <p:tgtEl>
                                          <p:spTgt spid="51"/>
                                        </p:tgtEl>
                                      </p:cBhvr>
                                    </p:animEffect>
                                  </p:childTnLst>
                                </p:cTn>
                              </p:par>
                              <p:par>
                                <p:cTn id="128" presetID="5" presetClass="entr" presetSubtype="10"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transition="in" filter="checkerboard(across)">
                                      <p:cBhvr>
                                        <p:cTn id="130" dur="500"/>
                                        <p:tgtEl>
                                          <p:spTgt spid="39"/>
                                        </p:tgtEl>
                                      </p:cBhvr>
                                    </p:animEffect>
                                  </p:childTnLst>
                                </p:cTn>
                              </p:par>
                              <p:par>
                                <p:cTn id="131" presetID="5" presetClass="entr" presetSubtype="10" fill="hold" grpId="1" nodeType="withEffect">
                                  <p:stCondLst>
                                    <p:cond delay="0"/>
                                  </p:stCondLst>
                                  <p:childTnLst>
                                    <p:set>
                                      <p:cBhvr>
                                        <p:cTn id="132" dur="1" fill="hold">
                                          <p:stCondLst>
                                            <p:cond delay="0"/>
                                          </p:stCondLst>
                                        </p:cTn>
                                        <p:tgtEl>
                                          <p:spTgt spid="3"/>
                                        </p:tgtEl>
                                        <p:attrNameLst>
                                          <p:attrName>style.visibility</p:attrName>
                                        </p:attrNameLst>
                                      </p:cBhvr>
                                      <p:to>
                                        <p:strVal val="visible"/>
                                      </p:to>
                                    </p:set>
                                    <p:animEffect transition="in" filter="checkerboard(across)">
                                      <p:cBhvr>
                                        <p:cTn id="133" dur="500"/>
                                        <p:tgtEl>
                                          <p:spTgt spid="3"/>
                                        </p:tgtEl>
                                      </p:cBhvr>
                                    </p:animEffect>
                                  </p:childTnLst>
                                </p:cTn>
                              </p:par>
                              <p:par>
                                <p:cTn id="134" presetID="5" presetClass="entr" presetSubtype="10" fill="hold" grpId="0" nodeType="withEffect">
                                  <p:stCondLst>
                                    <p:cond delay="0"/>
                                  </p:stCondLst>
                                  <p:childTnLst>
                                    <p:set>
                                      <p:cBhvr>
                                        <p:cTn id="135" dur="1" fill="hold">
                                          <p:stCondLst>
                                            <p:cond delay="0"/>
                                          </p:stCondLst>
                                        </p:cTn>
                                        <p:tgtEl>
                                          <p:spTgt spid="52"/>
                                        </p:tgtEl>
                                        <p:attrNameLst>
                                          <p:attrName>style.visibility</p:attrName>
                                        </p:attrNameLst>
                                      </p:cBhvr>
                                      <p:to>
                                        <p:strVal val="visible"/>
                                      </p:to>
                                    </p:set>
                                    <p:animEffect transition="in" filter="checkerboard(across)">
                                      <p:cBhvr>
                                        <p:cTn id="136" dur="500"/>
                                        <p:tgtEl>
                                          <p:spTgt spid="52"/>
                                        </p:tgtEl>
                                      </p:cBhvr>
                                    </p:animEffect>
                                  </p:childTnLst>
                                </p:cTn>
                              </p:par>
                              <p:par>
                                <p:cTn id="137" presetID="5" presetClass="entr" presetSubtype="10" fill="hold" grpId="0" nodeType="withEffect">
                                  <p:stCondLst>
                                    <p:cond delay="0"/>
                                  </p:stCondLst>
                                  <p:childTnLst>
                                    <p:set>
                                      <p:cBhvr>
                                        <p:cTn id="138" dur="1" fill="hold">
                                          <p:stCondLst>
                                            <p:cond delay="0"/>
                                          </p:stCondLst>
                                        </p:cTn>
                                        <p:tgtEl>
                                          <p:spTgt spid="49"/>
                                        </p:tgtEl>
                                        <p:attrNameLst>
                                          <p:attrName>style.visibility</p:attrName>
                                        </p:attrNameLst>
                                      </p:cBhvr>
                                      <p:to>
                                        <p:strVal val="visible"/>
                                      </p:to>
                                    </p:set>
                                    <p:animEffect transition="in" filter="checkerboard(across)">
                                      <p:cBhvr>
                                        <p:cTn id="139" dur="500"/>
                                        <p:tgtEl>
                                          <p:spTgt spid="49"/>
                                        </p:tgtEl>
                                      </p:cBhvr>
                                    </p:animEffect>
                                  </p:childTnLst>
                                </p:cTn>
                              </p:par>
                              <p:par>
                                <p:cTn id="140" presetID="5" presetClass="entr" presetSubtype="10" fill="hold" grpId="1" nodeType="withEffect">
                                  <p:stCondLst>
                                    <p:cond delay="0"/>
                                  </p:stCondLst>
                                  <p:childTnLst>
                                    <p:set>
                                      <p:cBhvr>
                                        <p:cTn id="141" dur="1" fill="hold">
                                          <p:stCondLst>
                                            <p:cond delay="0"/>
                                          </p:stCondLst>
                                        </p:cTn>
                                        <p:tgtEl>
                                          <p:spTgt spid="47"/>
                                        </p:tgtEl>
                                        <p:attrNameLst>
                                          <p:attrName>style.visibility</p:attrName>
                                        </p:attrNameLst>
                                      </p:cBhvr>
                                      <p:to>
                                        <p:strVal val="visible"/>
                                      </p:to>
                                    </p:set>
                                    <p:animEffect transition="in" filter="checkerboard(across)">
                                      <p:cBhvr>
                                        <p:cTn id="142" dur="500"/>
                                        <p:tgtEl>
                                          <p:spTgt spid="47"/>
                                        </p:tgtEl>
                                      </p:cBhvr>
                                    </p:animEffect>
                                  </p:childTnLst>
                                </p:cTn>
                              </p:par>
                            </p:childTnLst>
                          </p:cTn>
                        </p:par>
                      </p:childTnLst>
                    </p:cTn>
                  </p:par>
                  <p:par>
                    <p:cTn id="143" fill="hold">
                      <p:stCondLst>
                        <p:cond delay="indefinite"/>
                      </p:stCondLst>
                      <p:childTnLst>
                        <p:par>
                          <p:cTn id="144" fill="hold">
                            <p:stCondLst>
                              <p:cond delay="0"/>
                            </p:stCondLst>
                            <p:childTnLst>
                              <p:par>
                                <p:cTn id="145" presetID="26" presetClass="emph" presetSubtype="0" fill="hold" grpId="1" nodeType="clickEffect">
                                  <p:stCondLst>
                                    <p:cond delay="0"/>
                                  </p:stCondLst>
                                  <p:childTnLst>
                                    <p:animEffect transition="out" filter="fade">
                                      <p:cBhvr>
                                        <p:cTn id="146" dur="500" tmFilter="0, 0; .2, .5; .8, .5; 1, 0"/>
                                        <p:tgtEl>
                                          <p:spTgt spid="53"/>
                                        </p:tgtEl>
                                      </p:cBhvr>
                                    </p:animEffect>
                                    <p:animScale>
                                      <p:cBhvr>
                                        <p:cTn id="147" dur="250" autoRev="1" fill="hold"/>
                                        <p:tgtEl>
                                          <p:spTgt spid="53"/>
                                        </p:tgtEl>
                                      </p:cBhvr>
                                      <p:by x="105000" y="105000"/>
                                    </p:animScale>
                                  </p:childTnLst>
                                </p:cTn>
                              </p:par>
                              <p:par>
                                <p:cTn id="148" presetID="26" presetClass="emph" presetSubtype="0" fill="hold" grpId="1" nodeType="withEffect">
                                  <p:stCondLst>
                                    <p:cond delay="0"/>
                                  </p:stCondLst>
                                  <p:childTnLst>
                                    <p:animEffect transition="out" filter="fade">
                                      <p:cBhvr>
                                        <p:cTn id="149" dur="500" tmFilter="0, 0; .2, .5; .8, .5; 1, 0"/>
                                        <p:tgtEl>
                                          <p:spTgt spid="32"/>
                                        </p:tgtEl>
                                      </p:cBhvr>
                                    </p:animEffect>
                                    <p:animScale>
                                      <p:cBhvr>
                                        <p:cTn id="150" dur="250" autoRev="1" fill="hold"/>
                                        <p:tgtEl>
                                          <p:spTgt spid="32"/>
                                        </p:tgtEl>
                                      </p:cBhvr>
                                      <p:by x="105000" y="105000"/>
                                    </p:animScale>
                                  </p:childTnLst>
                                </p:cTn>
                              </p:par>
                              <p:par>
                                <p:cTn id="151" presetID="26" presetClass="emph" presetSubtype="0" fill="hold" grpId="1" nodeType="withEffect">
                                  <p:stCondLst>
                                    <p:cond delay="0"/>
                                  </p:stCondLst>
                                  <p:childTnLst>
                                    <p:animEffect transition="out" filter="fade">
                                      <p:cBhvr>
                                        <p:cTn id="152" dur="500" tmFilter="0, 0; .2, .5; .8, .5; 1, 0"/>
                                        <p:tgtEl>
                                          <p:spTgt spid="31"/>
                                        </p:tgtEl>
                                      </p:cBhvr>
                                    </p:animEffect>
                                    <p:animScale>
                                      <p:cBhvr>
                                        <p:cTn id="153" dur="250" autoRev="1" fill="hold"/>
                                        <p:tgtEl>
                                          <p:spTgt spid="31"/>
                                        </p:tgtEl>
                                      </p:cBhvr>
                                      <p:by x="105000" y="105000"/>
                                    </p:animScale>
                                  </p:childTnLst>
                                </p:cTn>
                              </p:par>
                              <p:par>
                                <p:cTn id="154" presetID="26" presetClass="emph" presetSubtype="0" fill="hold" grpId="1" nodeType="withEffect">
                                  <p:stCondLst>
                                    <p:cond delay="0"/>
                                  </p:stCondLst>
                                  <p:childTnLst>
                                    <p:animEffect transition="out" filter="fade">
                                      <p:cBhvr>
                                        <p:cTn id="155" dur="500" tmFilter="0, 0; .2, .5; .8, .5; 1, 0"/>
                                        <p:tgtEl>
                                          <p:spTgt spid="50"/>
                                        </p:tgtEl>
                                      </p:cBhvr>
                                    </p:animEffect>
                                    <p:animScale>
                                      <p:cBhvr>
                                        <p:cTn id="156" dur="250" autoRev="1" fill="hold"/>
                                        <p:tgtEl>
                                          <p:spTgt spid="50"/>
                                        </p:tgtEl>
                                      </p:cBhvr>
                                      <p:by x="105000" y="105000"/>
                                    </p:animScale>
                                  </p:childTnLst>
                                </p:cTn>
                              </p:par>
                              <p:par>
                                <p:cTn id="157" presetID="26" presetClass="emph" presetSubtype="0" fill="hold" grpId="1" nodeType="withEffect">
                                  <p:stCondLst>
                                    <p:cond delay="0"/>
                                  </p:stCondLst>
                                  <p:childTnLst>
                                    <p:animEffect transition="out" filter="fade">
                                      <p:cBhvr>
                                        <p:cTn id="158" dur="500" tmFilter="0, 0; .2, .5; .8, .5; 1, 0"/>
                                        <p:tgtEl>
                                          <p:spTgt spid="30"/>
                                        </p:tgtEl>
                                      </p:cBhvr>
                                    </p:animEffect>
                                    <p:animScale>
                                      <p:cBhvr>
                                        <p:cTn id="159" dur="250" autoRev="1" fill="hold"/>
                                        <p:tgtEl>
                                          <p:spTgt spid="30"/>
                                        </p:tgtEl>
                                      </p:cBhvr>
                                      <p:by x="105000" y="105000"/>
                                    </p:animScale>
                                  </p:childTnLst>
                                </p:cTn>
                              </p:par>
                              <p:par>
                                <p:cTn id="160" presetID="26" presetClass="emph" presetSubtype="0" fill="hold" grpId="1" nodeType="withEffect">
                                  <p:stCondLst>
                                    <p:cond delay="0"/>
                                  </p:stCondLst>
                                  <p:childTnLst>
                                    <p:animEffect transition="out" filter="fade">
                                      <p:cBhvr>
                                        <p:cTn id="161" dur="500" tmFilter="0, 0; .2, .5; .8, .5; 1, 0"/>
                                        <p:tgtEl>
                                          <p:spTgt spid="45"/>
                                        </p:tgtEl>
                                      </p:cBhvr>
                                    </p:animEffect>
                                    <p:animScale>
                                      <p:cBhvr>
                                        <p:cTn id="162" dur="250" autoRev="1" fill="hold"/>
                                        <p:tgtEl>
                                          <p:spTgt spid="45"/>
                                        </p:tgtEl>
                                      </p:cBhvr>
                                      <p:by x="105000" y="105000"/>
                                    </p:animScale>
                                  </p:childTnLst>
                                </p:cTn>
                              </p:par>
                              <p:par>
                                <p:cTn id="163" presetID="26" presetClass="emph" presetSubtype="0" fill="hold" grpId="1" nodeType="withEffect">
                                  <p:stCondLst>
                                    <p:cond delay="0"/>
                                  </p:stCondLst>
                                  <p:childTnLst>
                                    <p:animEffect transition="out" filter="fade">
                                      <p:cBhvr>
                                        <p:cTn id="164" dur="500" tmFilter="0, 0; .2, .5; .8, .5; 1, 0"/>
                                        <p:tgtEl>
                                          <p:spTgt spid="33"/>
                                        </p:tgtEl>
                                      </p:cBhvr>
                                    </p:animEffect>
                                    <p:animScale>
                                      <p:cBhvr>
                                        <p:cTn id="165" dur="250" autoRev="1" fill="hold"/>
                                        <p:tgtEl>
                                          <p:spTgt spid="33"/>
                                        </p:tgtEl>
                                      </p:cBhvr>
                                      <p:by x="105000" y="105000"/>
                                    </p:animScale>
                                  </p:childTnLst>
                                </p:cTn>
                              </p:par>
                              <p:par>
                                <p:cTn id="166" presetID="26" presetClass="emph" presetSubtype="0" fill="hold" grpId="1" nodeType="withEffect">
                                  <p:stCondLst>
                                    <p:cond delay="0"/>
                                  </p:stCondLst>
                                  <p:childTnLst>
                                    <p:animEffect transition="out" filter="fade">
                                      <p:cBhvr>
                                        <p:cTn id="167" dur="500" tmFilter="0, 0; .2, .5; .8, .5; 1, 0"/>
                                        <p:tgtEl>
                                          <p:spTgt spid="51"/>
                                        </p:tgtEl>
                                      </p:cBhvr>
                                    </p:animEffect>
                                    <p:animScale>
                                      <p:cBhvr>
                                        <p:cTn id="168" dur="250" autoRev="1" fill="hold"/>
                                        <p:tgtEl>
                                          <p:spTgt spid="51"/>
                                        </p:tgtEl>
                                      </p:cBhvr>
                                      <p:by x="105000" y="105000"/>
                                    </p:animScale>
                                  </p:childTnLst>
                                </p:cTn>
                              </p:par>
                              <p:par>
                                <p:cTn id="169" presetID="26" presetClass="emph" presetSubtype="0" fill="hold" grpId="1" nodeType="withEffect">
                                  <p:stCondLst>
                                    <p:cond delay="0"/>
                                  </p:stCondLst>
                                  <p:childTnLst>
                                    <p:animEffect transition="out" filter="fade">
                                      <p:cBhvr>
                                        <p:cTn id="170" dur="500" tmFilter="0, 0; .2, .5; .8, .5; 1, 0"/>
                                        <p:tgtEl>
                                          <p:spTgt spid="39"/>
                                        </p:tgtEl>
                                      </p:cBhvr>
                                    </p:animEffect>
                                    <p:animScale>
                                      <p:cBhvr>
                                        <p:cTn id="171" dur="250" autoRev="1" fill="hold"/>
                                        <p:tgtEl>
                                          <p:spTgt spid="39"/>
                                        </p:tgtEl>
                                      </p:cBhvr>
                                      <p:by x="105000" y="105000"/>
                                    </p:animScale>
                                  </p:childTnLst>
                                </p:cTn>
                              </p:par>
                              <p:par>
                                <p:cTn id="172" presetID="26" presetClass="emph" presetSubtype="0" fill="hold" grpId="2" nodeType="withEffect">
                                  <p:stCondLst>
                                    <p:cond delay="0"/>
                                  </p:stCondLst>
                                  <p:childTnLst>
                                    <p:animEffect transition="out" filter="fade">
                                      <p:cBhvr>
                                        <p:cTn id="173" dur="500" tmFilter="0, 0; .2, .5; .8, .5; 1, 0"/>
                                        <p:tgtEl>
                                          <p:spTgt spid="3"/>
                                        </p:tgtEl>
                                      </p:cBhvr>
                                    </p:animEffect>
                                    <p:animScale>
                                      <p:cBhvr>
                                        <p:cTn id="174" dur="250" autoRev="1" fill="hold"/>
                                        <p:tgtEl>
                                          <p:spTgt spid="3"/>
                                        </p:tgtEl>
                                      </p:cBhvr>
                                      <p:by x="105000" y="105000"/>
                                    </p:animScale>
                                  </p:childTnLst>
                                </p:cTn>
                              </p:par>
                              <p:par>
                                <p:cTn id="175" presetID="26" presetClass="emph" presetSubtype="0" fill="hold" grpId="1" nodeType="withEffect">
                                  <p:stCondLst>
                                    <p:cond delay="0"/>
                                  </p:stCondLst>
                                  <p:childTnLst>
                                    <p:animEffect transition="out" filter="fade">
                                      <p:cBhvr>
                                        <p:cTn id="176" dur="500" tmFilter="0, 0; .2, .5; .8, .5; 1, 0"/>
                                        <p:tgtEl>
                                          <p:spTgt spid="52"/>
                                        </p:tgtEl>
                                      </p:cBhvr>
                                    </p:animEffect>
                                    <p:animScale>
                                      <p:cBhvr>
                                        <p:cTn id="177" dur="250" autoRev="1" fill="hold"/>
                                        <p:tgtEl>
                                          <p:spTgt spid="52"/>
                                        </p:tgtEl>
                                      </p:cBhvr>
                                      <p:by x="105000" y="105000"/>
                                    </p:animScale>
                                  </p:childTnLst>
                                </p:cTn>
                              </p:par>
                              <p:par>
                                <p:cTn id="178" presetID="26" presetClass="emph" presetSubtype="0" fill="hold" grpId="1" nodeType="withEffect">
                                  <p:stCondLst>
                                    <p:cond delay="0"/>
                                  </p:stCondLst>
                                  <p:childTnLst>
                                    <p:animEffect transition="out" filter="fade">
                                      <p:cBhvr>
                                        <p:cTn id="179" dur="500" tmFilter="0, 0; .2, .5; .8, .5; 1, 0"/>
                                        <p:tgtEl>
                                          <p:spTgt spid="49"/>
                                        </p:tgtEl>
                                      </p:cBhvr>
                                    </p:animEffect>
                                    <p:animScale>
                                      <p:cBhvr>
                                        <p:cTn id="180" dur="250" autoRev="1" fill="hold"/>
                                        <p:tgtEl>
                                          <p:spTgt spid="49"/>
                                        </p:tgtEl>
                                      </p:cBhvr>
                                      <p:by x="105000" y="105000"/>
                                    </p:animScale>
                                  </p:childTnLst>
                                </p:cTn>
                              </p:par>
                              <p:par>
                                <p:cTn id="181" presetID="26" presetClass="emph" presetSubtype="0" fill="hold" grpId="2" nodeType="withEffect">
                                  <p:stCondLst>
                                    <p:cond delay="0"/>
                                  </p:stCondLst>
                                  <p:childTnLst>
                                    <p:animEffect transition="out" filter="fade">
                                      <p:cBhvr>
                                        <p:cTn id="182" dur="500" tmFilter="0, 0; .2, .5; .8, .5; 1, 0"/>
                                        <p:tgtEl>
                                          <p:spTgt spid="47"/>
                                        </p:tgtEl>
                                      </p:cBhvr>
                                    </p:animEffect>
                                    <p:animScale>
                                      <p:cBhvr>
                                        <p:cTn id="183" dur="250" autoRev="1" fill="hold"/>
                                        <p:tgtEl>
                                          <p:spTgt spid="47"/>
                                        </p:tgtEl>
                                      </p:cBhvr>
                                      <p:by x="105000" y="105000"/>
                                    </p:animScale>
                                  </p:childTnLst>
                                </p:cTn>
                              </p:par>
                            </p:childTnLst>
                          </p:cTn>
                        </p:par>
                      </p:childTnLst>
                    </p:cTn>
                  </p:par>
                  <p:par>
                    <p:cTn id="184" fill="hold">
                      <p:stCondLst>
                        <p:cond delay="indefinite"/>
                      </p:stCondLst>
                      <p:childTnLst>
                        <p:par>
                          <p:cTn id="185" fill="hold">
                            <p:stCondLst>
                              <p:cond delay="0"/>
                            </p:stCondLst>
                            <p:childTnLst>
                              <p:par>
                                <p:cTn id="186" presetID="6" presetClass="emph" presetSubtype="0" fill="hold" grpId="2" nodeType="clickEffect">
                                  <p:stCondLst>
                                    <p:cond delay="0"/>
                                  </p:stCondLst>
                                  <p:childTnLst>
                                    <p:animScale>
                                      <p:cBhvr>
                                        <p:cTn id="187" dur="2000" fill="hold"/>
                                        <p:tgtEl>
                                          <p:spTgt spid="53"/>
                                        </p:tgtEl>
                                      </p:cBhvr>
                                      <p:by x="150000" y="150000"/>
                                    </p:animScale>
                                  </p:childTnLst>
                                </p:cTn>
                              </p:par>
                              <p:par>
                                <p:cTn id="188" presetID="6" presetClass="emph" presetSubtype="0" fill="hold" grpId="2" nodeType="withEffect">
                                  <p:stCondLst>
                                    <p:cond delay="0"/>
                                  </p:stCondLst>
                                  <p:childTnLst>
                                    <p:animScale>
                                      <p:cBhvr>
                                        <p:cTn id="189" dur="2000" fill="hold"/>
                                        <p:tgtEl>
                                          <p:spTgt spid="32"/>
                                        </p:tgtEl>
                                      </p:cBhvr>
                                      <p:by x="150000" y="150000"/>
                                    </p:animScale>
                                  </p:childTnLst>
                                </p:cTn>
                              </p:par>
                              <p:par>
                                <p:cTn id="190" presetID="6" presetClass="emph" presetSubtype="0" fill="hold" grpId="2" nodeType="withEffect">
                                  <p:stCondLst>
                                    <p:cond delay="0"/>
                                  </p:stCondLst>
                                  <p:childTnLst>
                                    <p:animScale>
                                      <p:cBhvr>
                                        <p:cTn id="191" dur="2000" fill="hold"/>
                                        <p:tgtEl>
                                          <p:spTgt spid="31"/>
                                        </p:tgtEl>
                                      </p:cBhvr>
                                      <p:by x="150000" y="150000"/>
                                    </p:animScale>
                                  </p:childTnLst>
                                </p:cTn>
                              </p:par>
                              <p:par>
                                <p:cTn id="192" presetID="6" presetClass="emph" presetSubtype="0" fill="hold" grpId="2" nodeType="withEffect">
                                  <p:stCondLst>
                                    <p:cond delay="0"/>
                                  </p:stCondLst>
                                  <p:childTnLst>
                                    <p:animScale>
                                      <p:cBhvr>
                                        <p:cTn id="193" dur="2000" fill="hold"/>
                                        <p:tgtEl>
                                          <p:spTgt spid="50"/>
                                        </p:tgtEl>
                                      </p:cBhvr>
                                      <p:by x="150000" y="150000"/>
                                    </p:animScale>
                                  </p:childTnLst>
                                </p:cTn>
                              </p:par>
                              <p:par>
                                <p:cTn id="194" presetID="6" presetClass="emph" presetSubtype="0" fill="hold" grpId="2" nodeType="withEffect">
                                  <p:stCondLst>
                                    <p:cond delay="0"/>
                                  </p:stCondLst>
                                  <p:childTnLst>
                                    <p:animScale>
                                      <p:cBhvr>
                                        <p:cTn id="195" dur="2000" fill="hold"/>
                                        <p:tgtEl>
                                          <p:spTgt spid="30"/>
                                        </p:tgtEl>
                                      </p:cBhvr>
                                      <p:by x="150000" y="150000"/>
                                    </p:animScale>
                                  </p:childTnLst>
                                </p:cTn>
                              </p:par>
                              <p:par>
                                <p:cTn id="196" presetID="6" presetClass="emph" presetSubtype="0" fill="hold" grpId="2" nodeType="withEffect">
                                  <p:stCondLst>
                                    <p:cond delay="0"/>
                                  </p:stCondLst>
                                  <p:childTnLst>
                                    <p:animScale>
                                      <p:cBhvr>
                                        <p:cTn id="197" dur="2000" fill="hold"/>
                                        <p:tgtEl>
                                          <p:spTgt spid="45"/>
                                        </p:tgtEl>
                                      </p:cBhvr>
                                      <p:by x="150000" y="150000"/>
                                    </p:animScale>
                                  </p:childTnLst>
                                </p:cTn>
                              </p:par>
                              <p:par>
                                <p:cTn id="198" presetID="6" presetClass="emph" presetSubtype="0" fill="hold" grpId="2" nodeType="withEffect">
                                  <p:stCondLst>
                                    <p:cond delay="0"/>
                                  </p:stCondLst>
                                  <p:childTnLst>
                                    <p:animScale>
                                      <p:cBhvr>
                                        <p:cTn id="199" dur="2000" fill="hold"/>
                                        <p:tgtEl>
                                          <p:spTgt spid="33"/>
                                        </p:tgtEl>
                                      </p:cBhvr>
                                      <p:by x="150000" y="150000"/>
                                    </p:animScale>
                                  </p:childTnLst>
                                </p:cTn>
                              </p:par>
                              <p:par>
                                <p:cTn id="200" presetID="6" presetClass="emph" presetSubtype="0" fill="hold" grpId="2" nodeType="withEffect">
                                  <p:stCondLst>
                                    <p:cond delay="0"/>
                                  </p:stCondLst>
                                  <p:childTnLst>
                                    <p:animScale>
                                      <p:cBhvr>
                                        <p:cTn id="201" dur="2000" fill="hold"/>
                                        <p:tgtEl>
                                          <p:spTgt spid="51"/>
                                        </p:tgtEl>
                                      </p:cBhvr>
                                      <p:by x="150000" y="150000"/>
                                    </p:animScale>
                                  </p:childTnLst>
                                </p:cTn>
                              </p:par>
                              <p:par>
                                <p:cTn id="202" presetID="6" presetClass="emph" presetSubtype="0" fill="hold" grpId="2" nodeType="withEffect">
                                  <p:stCondLst>
                                    <p:cond delay="0"/>
                                  </p:stCondLst>
                                  <p:childTnLst>
                                    <p:animScale>
                                      <p:cBhvr>
                                        <p:cTn id="203" dur="2000" fill="hold"/>
                                        <p:tgtEl>
                                          <p:spTgt spid="39"/>
                                        </p:tgtEl>
                                      </p:cBhvr>
                                      <p:by x="150000" y="150000"/>
                                    </p:animScale>
                                  </p:childTnLst>
                                </p:cTn>
                              </p:par>
                              <p:par>
                                <p:cTn id="204" presetID="6" presetClass="emph" presetSubtype="0" fill="hold" grpId="2" nodeType="withEffect">
                                  <p:stCondLst>
                                    <p:cond delay="0"/>
                                  </p:stCondLst>
                                  <p:childTnLst>
                                    <p:animScale>
                                      <p:cBhvr>
                                        <p:cTn id="205" dur="2000" fill="hold"/>
                                        <p:tgtEl>
                                          <p:spTgt spid="52"/>
                                        </p:tgtEl>
                                      </p:cBhvr>
                                      <p:by x="150000" y="150000"/>
                                    </p:animScale>
                                  </p:childTnLst>
                                </p:cTn>
                              </p:par>
                              <p:par>
                                <p:cTn id="206" presetID="6" presetClass="emph" presetSubtype="0" fill="hold" grpId="2" nodeType="withEffect">
                                  <p:stCondLst>
                                    <p:cond delay="0"/>
                                  </p:stCondLst>
                                  <p:childTnLst>
                                    <p:animScale>
                                      <p:cBhvr>
                                        <p:cTn id="207" dur="2000" fill="hold"/>
                                        <p:tgtEl>
                                          <p:spTgt spid="49"/>
                                        </p:tgtEl>
                                      </p:cBhvr>
                                      <p:by x="150000" y="150000"/>
                                    </p:animScale>
                                  </p:childTnLst>
                                </p:cTn>
                              </p:par>
                              <p:par>
                                <p:cTn id="208" presetID="6" presetClass="emph" presetSubtype="0" fill="hold" grpId="3" nodeType="withEffect">
                                  <p:stCondLst>
                                    <p:cond delay="0"/>
                                  </p:stCondLst>
                                  <p:childTnLst>
                                    <p:animScale>
                                      <p:cBhvr>
                                        <p:cTn id="209" dur="2000" fill="hold"/>
                                        <p:tgtEl>
                                          <p:spTgt spid="4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3" grpId="3" animBg="1"/>
      <p:bldP spid="5" grpId="0" animBg="1"/>
      <p:bldP spid="11" grpId="0" animBg="1"/>
      <p:bldP spid="9" grpId="0" animBg="1"/>
      <p:bldP spid="7" grpId="0" animBg="1"/>
      <p:bldP spid="12" grpId="0"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6" grpId="0" animBg="1"/>
      <p:bldP spid="46" grpId="1"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9" grpId="0" animBg="1"/>
      <p:bldP spid="39" grpId="1" animBg="1"/>
      <p:bldP spid="39" grpId="2" animBg="1"/>
      <p:bldP spid="45" grpId="0" animBg="1"/>
      <p:bldP spid="45" grpId="1" animBg="1"/>
      <p:bldP spid="45" grpId="2" animBg="1"/>
      <p:bldP spid="47" grpId="0" animBg="1"/>
      <p:bldP spid="47" grpId="1" animBg="1"/>
      <p:bldP spid="47" grpId="2" animBg="1"/>
      <p:bldP spid="47" grpId="3" animBg="1"/>
      <p:bldP spid="49" grpId="0" animBg="1"/>
      <p:bldP spid="49" grpId="1" animBg="1"/>
      <p:bldP spid="49" grpId="2" animBg="1"/>
      <p:bldP spid="50" grpId="0" animBg="1"/>
      <p:bldP spid="50" grpId="1" animBg="1"/>
      <p:bldP spid="50" grpId="2" animBg="1"/>
      <p:bldP spid="51" grpId="0" animBg="1"/>
      <p:bldP spid="51" grpId="1" animBg="1"/>
      <p:bldP spid="51" grpId="2" animBg="1"/>
      <p:bldP spid="52" grpId="0" animBg="1"/>
      <p:bldP spid="52" grpId="1" animBg="1"/>
      <p:bldP spid="52" grpId="2" animBg="1"/>
      <p:bldP spid="53" grpId="0" animBg="1"/>
      <p:bldP spid="53" grpId="1" animBg="1"/>
      <p:bldP spid="53" grpId="2"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Addiction Therapy – 2015 Website:</a:t>
            </a:r>
          </a:p>
          <a:p>
            <a:r>
              <a:rPr lang="en-US" sz="3200" b="1" dirty="0" smtClean="0">
                <a:solidFill>
                  <a:schemeClr val="bg1"/>
                </a:solidFill>
                <a:hlinkClick r:id="rId2" action="ppaction://hlinkfile"/>
              </a:rPr>
              <a:t>addictiontherapy.conferenceseries.com</a:t>
            </a:r>
            <a:endParaRPr lang="en-US" sz="3200" b="1" dirty="0">
              <a:solidFill>
                <a:schemeClr val="bg1"/>
              </a:solidFill>
            </a:endParaRPr>
          </a:p>
        </p:txBody>
      </p:sp>
      <p:sp>
        <p:nvSpPr>
          <p:cNvPr id="2" name="Title 1"/>
          <p:cNvSpPr>
            <a:spLocks noGrp="1"/>
          </p:cNvSpPr>
          <p:nvPr>
            <p:ph type="ctrTitle"/>
          </p:nvPr>
        </p:nvSpPr>
        <p:spPr>
          <a:xfrm>
            <a:off x="0" y="1371600"/>
            <a:ext cx="9144000" cy="2209800"/>
          </a:xfrm>
          <a:blipFill>
            <a:blip r:embed="rId3"/>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smtClean="0">
                <a:solidFill>
                  <a:srgbClr val="00B0F0"/>
                </a:solidFill>
                <a:latin typeface="Times New Roman" pitchFamily="18" charset="0"/>
                <a:cs typeface="Times New Roman" pitchFamily="18" charset="0"/>
              </a:rPr>
              <a:t>Meet the eminent gathering once again at</a:t>
            </a:r>
            <a:r>
              <a:rPr sz="4800" b="1" smtClean="0">
                <a:solidFill>
                  <a:schemeClr val="tx1"/>
                </a:solidFill>
                <a:latin typeface="Times New Roman" pitchFamily="18" charset="0"/>
                <a:cs typeface="Times New Roman" pitchFamily="18" charset="0"/>
              </a:rPr>
              <a:t/>
            </a:r>
            <a:br>
              <a:rPr sz="4800" b="1" smtClean="0">
                <a:solidFill>
                  <a:schemeClr val="tx1"/>
                </a:solidFill>
                <a:latin typeface="Times New Roman" pitchFamily="18" charset="0"/>
                <a:cs typeface="Times New Roman" pitchFamily="18" charset="0"/>
              </a:rPr>
            </a:br>
            <a:r>
              <a:rPr sz="4800" b="1" smtClean="0">
                <a:solidFill>
                  <a:schemeClr val="tx1"/>
                </a:solidFill>
                <a:latin typeface="Times New Roman" pitchFamily="18" charset="0"/>
                <a:cs typeface="Times New Roman" pitchFamily="18" charset="0"/>
              </a:rPr>
              <a:t>Addiction Therapy-2015</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Florida,  USA</a:t>
            </a:r>
            <a:br>
              <a:rPr sz="2400" b="1" smtClean="0">
                <a:solidFill>
                  <a:schemeClr val="tx1"/>
                </a:solidFill>
                <a:latin typeface="Perpetua"/>
                <a:ea typeface="+mn-ea"/>
                <a:cs typeface="+mn-cs"/>
              </a:rPr>
            </a:br>
            <a:r>
              <a:rPr sz="2400" b="1" smtClean="0">
                <a:solidFill>
                  <a:schemeClr val="tx1"/>
                </a:solidFill>
                <a:latin typeface="Perpetua"/>
                <a:ea typeface="+mn-ea"/>
                <a:cs typeface="+mn-cs"/>
              </a:rPr>
              <a:t>August 3 - 5,  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4"/>
          <a:srcRect/>
          <a:stretch>
            <a:fillRect/>
          </a:stretch>
        </p:blipFill>
        <p:spPr bwMode="auto">
          <a:xfrm>
            <a:off x="3124200" y="0"/>
            <a:ext cx="2907916" cy="1425165"/>
          </a:xfrm>
          <a:prstGeom prst="rect">
            <a:avLst/>
          </a:prstGeom>
          <a:noFill/>
        </p:spPr>
      </p:pic>
    </p:spTree>
    <p:extLst>
      <p:ext uri="{BB962C8B-B14F-4D97-AF65-F5344CB8AC3E}">
        <p14:creationId xmlns:p14="http://schemas.microsoft.com/office/powerpoint/2010/main" xmlns="" val="2318218855"/>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1153</TotalTime>
  <Words>1960</Words>
  <Application>Microsoft Office PowerPoint</Application>
  <PresentationFormat>On-screen Show (4:3)</PresentationFormat>
  <Paragraphs>574</Paragraphs>
  <Slides>56</Slides>
  <Notes>13</Notes>
  <HiddenSlides>0</HiddenSlides>
  <MMClips>1</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56</vt:i4>
      </vt:variant>
    </vt:vector>
  </HeadingPairs>
  <TitlesOfParts>
    <vt:vector size="59" baseType="lpstr">
      <vt:lpstr>Office Theme</vt:lpstr>
      <vt:lpstr>Equity</vt:lpstr>
      <vt:lpstr>Microsoft Office Excel 97-2003 Worksheet</vt:lpstr>
      <vt:lpstr>Addiction Therapy-2014 Chicago,  USA August 4 - 6,  2014</vt:lpstr>
      <vt:lpstr>Reward Deficiency Solution System: Translational Research</vt:lpstr>
      <vt:lpstr>Reward Deficiency Solution System  Over the last 50 years our laboratory has been engaged in developing a number of important tools to accurately diagnose, evaluate compliance to treatment medications, abstinence  and enhance the quality of life of the “recovering” addict.  </vt:lpstr>
      <vt:lpstr>ASAM New Definition of Addiction</vt:lpstr>
      <vt:lpstr>Slide 5</vt:lpstr>
      <vt:lpstr>Slide 6</vt:lpstr>
      <vt:lpstr>Slide 7</vt:lpstr>
      <vt:lpstr>Addiction Medications</vt:lpstr>
      <vt:lpstr>CARD Summary Reports</vt:lpstr>
      <vt:lpstr>Slide 10</vt:lpstr>
      <vt:lpstr>Slide 11</vt:lpstr>
      <vt:lpstr>Slide 12</vt:lpstr>
      <vt:lpstr>Suboxone: cumulative abstinence frequency 365 days 2011 </vt:lpstr>
      <vt:lpstr>Suboxone: cumulative compliance frequency 365 days 2011</vt:lpstr>
      <vt:lpstr>Targeting Brain DNA</vt:lpstr>
      <vt:lpstr>Slide 16</vt:lpstr>
      <vt:lpstr> The genome is more complicated than we thought</vt:lpstr>
      <vt:lpstr>How much more complicated?</vt:lpstr>
      <vt:lpstr>Genetic Addiction Risk Score (GARS) ™</vt:lpstr>
      <vt:lpstr>   DNA COLLECTION PROCESS.  </vt:lpstr>
      <vt:lpstr>Genetic Addiction Risk Score (GARS).</vt:lpstr>
      <vt:lpstr>Reward gene publications as of 3/16/2014</vt:lpstr>
      <vt:lpstr>Slide 23</vt:lpstr>
      <vt:lpstr> </vt:lpstr>
      <vt:lpstr>Genes and Risk Alleles Tested </vt:lpstr>
      <vt:lpstr>Slide 26</vt:lpstr>
      <vt:lpstr> 6 or less Risk Alleles= 28.7% 7 or 8 Alleles =30.9% 9 or higher Alleles =40.4% </vt:lpstr>
      <vt:lpstr>Chi Sq Analysis of Association  to Predict Severity</vt:lpstr>
      <vt:lpstr>Significant Association with ASI-Drug Severity </vt:lpstr>
      <vt:lpstr>Slide 30</vt:lpstr>
      <vt:lpstr>RDS Risk Behaviors  </vt:lpstr>
      <vt:lpstr>Hardy-Weinberg Distribution </vt:lpstr>
      <vt:lpstr>Slide 33</vt:lpstr>
      <vt:lpstr>Genetic Addiction Risk Score (GARS)</vt:lpstr>
      <vt:lpstr>GARS Predicts ASI –Drug Severity Risk Score  </vt:lpstr>
      <vt:lpstr>Proposed Clinical Tree For GARS</vt:lpstr>
      <vt:lpstr>Proposed Clinical Tree For GARS cont’</vt:lpstr>
      <vt:lpstr>Reward Deficiency Syndrome is the true phenotype</vt:lpstr>
      <vt:lpstr>Reward Deficiency Syndrome in the Generational</vt:lpstr>
      <vt:lpstr>D2 Dopamine Receptor Gene Association Studies </vt:lpstr>
      <vt:lpstr>The Brain Reward Cascade</vt:lpstr>
      <vt:lpstr>Neuroadaptagen Amino-Acid Therapy (NAAT)</vt:lpstr>
      <vt:lpstr>Slide 43</vt:lpstr>
      <vt:lpstr>Slide 44</vt:lpstr>
      <vt:lpstr>Slide 45</vt:lpstr>
      <vt:lpstr>Slide 46</vt:lpstr>
      <vt:lpstr>Slide 47</vt:lpstr>
      <vt:lpstr>KB220Z Neuroadaptogen Complex</vt:lpstr>
      <vt:lpstr>Human brain map</vt:lpstr>
      <vt:lpstr>Slide 50</vt:lpstr>
      <vt:lpstr>Areas of Significance</vt:lpstr>
      <vt:lpstr>Slide 52</vt:lpstr>
      <vt:lpstr>DRD2 Repletion Therapy is one key to unlocking the cause of RDS </vt:lpstr>
      <vt:lpstr>Slide 54</vt:lpstr>
      <vt:lpstr>RDS and Co-morbid Psychiatric Disorders </vt:lpstr>
      <vt:lpstr>Meet the eminent gathering once again at Addiction Therapy-2015 Florida,  USA August 3 - 5,  2015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Marg</dc:creator>
  <cp:lastModifiedBy>omics-ws304</cp:lastModifiedBy>
  <cp:revision>24</cp:revision>
  <dcterms:created xsi:type="dcterms:W3CDTF">2014-03-20T19:00:41Z</dcterms:created>
  <dcterms:modified xsi:type="dcterms:W3CDTF">2014-10-04T09:05:47Z</dcterms:modified>
</cp:coreProperties>
</file>