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mp4" ContentType="video/unknown"/>
  <Default Extension="wmv" ContentType="video/x-ms-wm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52"/>
  </p:notesMasterIdLst>
  <p:sldIdLst>
    <p:sldId id="256" r:id="rId3"/>
    <p:sldId id="270" r:id="rId4"/>
    <p:sldId id="271" r:id="rId5"/>
    <p:sldId id="279" r:id="rId6"/>
    <p:sldId id="273" r:id="rId7"/>
    <p:sldId id="280" r:id="rId8"/>
    <p:sldId id="281" r:id="rId9"/>
    <p:sldId id="282" r:id="rId10"/>
    <p:sldId id="257" r:id="rId11"/>
    <p:sldId id="296" r:id="rId12"/>
    <p:sldId id="422" r:id="rId13"/>
    <p:sldId id="337" r:id="rId14"/>
    <p:sldId id="258" r:id="rId15"/>
    <p:sldId id="276" r:id="rId16"/>
    <p:sldId id="361" r:id="rId17"/>
    <p:sldId id="260" r:id="rId18"/>
    <p:sldId id="261" r:id="rId19"/>
    <p:sldId id="335" r:id="rId20"/>
    <p:sldId id="338" r:id="rId21"/>
    <p:sldId id="339" r:id="rId22"/>
    <p:sldId id="268" r:id="rId23"/>
    <p:sldId id="385" r:id="rId24"/>
    <p:sldId id="386" r:id="rId25"/>
    <p:sldId id="387" r:id="rId26"/>
    <p:sldId id="410" r:id="rId27"/>
    <p:sldId id="358" r:id="rId28"/>
    <p:sldId id="347" r:id="rId29"/>
    <p:sldId id="432" r:id="rId30"/>
    <p:sldId id="436" r:id="rId31"/>
    <p:sldId id="411" r:id="rId32"/>
    <p:sldId id="416" r:id="rId33"/>
    <p:sldId id="433" r:id="rId34"/>
    <p:sldId id="414" r:id="rId35"/>
    <p:sldId id="415" r:id="rId36"/>
    <p:sldId id="419" r:id="rId37"/>
    <p:sldId id="420" r:id="rId38"/>
    <p:sldId id="435" r:id="rId39"/>
    <p:sldId id="431" r:id="rId40"/>
    <p:sldId id="389" r:id="rId41"/>
    <p:sldId id="369" r:id="rId42"/>
    <p:sldId id="371" r:id="rId43"/>
    <p:sldId id="392" r:id="rId44"/>
    <p:sldId id="393" r:id="rId45"/>
    <p:sldId id="403" r:id="rId46"/>
    <p:sldId id="374" r:id="rId47"/>
    <p:sldId id="408" r:id="rId48"/>
    <p:sldId id="434" r:id="rId49"/>
    <p:sldId id="437" r:id="rId50"/>
    <p:sldId id="438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>
        <p:scale>
          <a:sx n="76" d="100"/>
          <a:sy n="76" d="100"/>
        </p:scale>
        <p:origin x="-1206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277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ACB68E0-AED2-4E48-A6FA-5E758106397E}" type="doc">
      <dgm:prSet loTypeId="urn:microsoft.com/office/officeart/2005/8/layout/radial4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GB"/>
        </a:p>
      </dgm:t>
    </dgm:pt>
    <dgm:pt modelId="{B73BD39E-BCF7-452C-8133-3D18E2290A5D}">
      <dgm:prSet phldrT="[Text]" custT="1"/>
      <dgm:spPr>
        <a:noFill/>
        <a:ln>
          <a:noFill/>
        </a:ln>
      </dgm:spPr>
      <dgm:t>
        <a:bodyPr/>
        <a:lstStyle/>
        <a:p>
          <a:r>
            <a:rPr lang="en-GB" sz="2000" dirty="0" smtClean="0"/>
            <a:t> </a:t>
          </a:r>
          <a:endParaRPr lang="en-GB" sz="2000" dirty="0"/>
        </a:p>
      </dgm:t>
    </dgm:pt>
    <dgm:pt modelId="{405F10B4-C16C-4EDE-8332-D0B23343D266}" type="parTrans" cxnId="{87C25BAE-5112-47DE-8E51-AC6D2257E49A}">
      <dgm:prSet/>
      <dgm:spPr/>
      <dgm:t>
        <a:bodyPr/>
        <a:lstStyle/>
        <a:p>
          <a:endParaRPr lang="en-GB" sz="2000"/>
        </a:p>
      </dgm:t>
    </dgm:pt>
    <dgm:pt modelId="{B9765A22-B3AA-470C-9D29-4BF5440A550A}" type="sibTrans" cxnId="{87C25BAE-5112-47DE-8E51-AC6D2257E49A}">
      <dgm:prSet/>
      <dgm:spPr/>
      <dgm:t>
        <a:bodyPr/>
        <a:lstStyle/>
        <a:p>
          <a:endParaRPr lang="en-GB" sz="2000"/>
        </a:p>
      </dgm:t>
    </dgm:pt>
    <dgm:pt modelId="{9F5583C2-2040-44D1-9632-FD817182895B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000" dirty="0" err="1" smtClean="0"/>
            <a:t>HDACi</a:t>
          </a:r>
          <a:endParaRPr lang="en-GB" sz="2000" dirty="0"/>
        </a:p>
      </dgm:t>
    </dgm:pt>
    <dgm:pt modelId="{BBECD4F7-1B0D-4C7E-ABE9-D6C8445863BD}" type="parTrans" cxnId="{C9716A3C-6EB0-49D6-AC22-4E78ADBFB66D}">
      <dgm:prSet/>
      <dgm:spPr/>
      <dgm:t>
        <a:bodyPr/>
        <a:lstStyle/>
        <a:p>
          <a:endParaRPr lang="en-GB" sz="2000"/>
        </a:p>
      </dgm:t>
    </dgm:pt>
    <dgm:pt modelId="{4FB3BFB7-EA4A-4116-9C24-03C68D92C555}" type="sibTrans" cxnId="{C9716A3C-6EB0-49D6-AC22-4E78ADBFB66D}">
      <dgm:prSet/>
      <dgm:spPr/>
      <dgm:t>
        <a:bodyPr/>
        <a:lstStyle/>
        <a:p>
          <a:endParaRPr lang="en-GB" sz="2000"/>
        </a:p>
      </dgm:t>
    </dgm:pt>
    <dgm:pt modelId="{1F4185E7-B7DF-4F08-A572-E4F4DF55EBFC}">
      <dgm:prSet phldrT="[Text]" custT="1"/>
      <dgm:spPr/>
      <dgm:t>
        <a:bodyPr/>
        <a:lstStyle/>
        <a:p>
          <a:r>
            <a:rPr lang="en-GB" sz="2000" dirty="0" err="1" smtClean="0"/>
            <a:t>DNMTi</a:t>
          </a:r>
          <a:endParaRPr lang="en-GB" sz="2000" dirty="0"/>
        </a:p>
      </dgm:t>
    </dgm:pt>
    <dgm:pt modelId="{3F6B7AC2-122F-4CB6-9CC9-8F6421C433B8}" type="parTrans" cxnId="{0D2FA70C-5B97-43D4-A0E7-4A5AA7096E7C}">
      <dgm:prSet/>
      <dgm:spPr/>
      <dgm:t>
        <a:bodyPr/>
        <a:lstStyle/>
        <a:p>
          <a:endParaRPr lang="en-GB" sz="2000"/>
        </a:p>
      </dgm:t>
    </dgm:pt>
    <dgm:pt modelId="{24C82286-87BB-4F0F-9932-1DF8B294C9EA}" type="sibTrans" cxnId="{0D2FA70C-5B97-43D4-A0E7-4A5AA7096E7C}">
      <dgm:prSet/>
      <dgm:spPr/>
      <dgm:t>
        <a:bodyPr/>
        <a:lstStyle/>
        <a:p>
          <a:endParaRPr lang="en-GB" sz="2000"/>
        </a:p>
      </dgm:t>
    </dgm:pt>
    <dgm:pt modelId="{12CD2595-FC82-4317-9308-9444562D6FEA}">
      <dgm:prSet phldrT="[Text]" custT="1"/>
      <dgm:spPr/>
      <dgm:t>
        <a:bodyPr/>
        <a:lstStyle/>
        <a:p>
          <a:r>
            <a:rPr lang="en-GB" sz="2000" dirty="0" err="1" smtClean="0"/>
            <a:t>HDMi</a:t>
          </a:r>
          <a:endParaRPr lang="en-GB" sz="2000" dirty="0"/>
        </a:p>
      </dgm:t>
    </dgm:pt>
    <dgm:pt modelId="{872B7D94-A494-4734-AF7B-2ED48ADB3321}" type="parTrans" cxnId="{BFB0A9EE-9969-499E-B27B-E95E8723438A}">
      <dgm:prSet/>
      <dgm:spPr/>
      <dgm:t>
        <a:bodyPr/>
        <a:lstStyle/>
        <a:p>
          <a:endParaRPr lang="en-GB" sz="2000"/>
        </a:p>
      </dgm:t>
    </dgm:pt>
    <dgm:pt modelId="{4A0DBF48-C3F9-41D9-98BE-F670F4F4847E}" type="sibTrans" cxnId="{BFB0A9EE-9969-499E-B27B-E95E8723438A}">
      <dgm:prSet/>
      <dgm:spPr/>
      <dgm:t>
        <a:bodyPr/>
        <a:lstStyle/>
        <a:p>
          <a:endParaRPr lang="en-GB" sz="2000"/>
        </a:p>
      </dgm:t>
    </dgm:pt>
    <dgm:pt modelId="{7BE61493-9BBC-483A-B01E-6C63906F6D2F}" type="pres">
      <dgm:prSet presAssocID="{2ACB68E0-AED2-4E48-A6FA-5E758106397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27320DC-C71B-4AFC-BCDB-73BC7D3CFCF8}" type="pres">
      <dgm:prSet presAssocID="{B73BD39E-BCF7-452C-8133-3D18E2290A5D}" presName="centerShape" presStyleLbl="node0" presStyleIdx="0" presStyleCnt="1"/>
      <dgm:spPr/>
      <dgm:t>
        <a:bodyPr/>
        <a:lstStyle/>
        <a:p>
          <a:endParaRPr lang="en-GB"/>
        </a:p>
      </dgm:t>
    </dgm:pt>
    <dgm:pt modelId="{F32879FB-19C0-4D65-BE6C-405A36CDF143}" type="pres">
      <dgm:prSet presAssocID="{BBECD4F7-1B0D-4C7E-ABE9-D6C8445863BD}" presName="parTrans" presStyleLbl="bgSibTrans2D1" presStyleIdx="0" presStyleCnt="3"/>
      <dgm:spPr/>
      <dgm:t>
        <a:bodyPr/>
        <a:lstStyle/>
        <a:p>
          <a:endParaRPr lang="en-GB"/>
        </a:p>
      </dgm:t>
    </dgm:pt>
    <dgm:pt modelId="{12EABECC-928C-4CCD-B447-744C1FF970CE}" type="pres">
      <dgm:prSet presAssocID="{9F5583C2-2040-44D1-9632-FD817182895B}" presName="node" presStyleLbl="node1" presStyleIdx="0" presStyleCnt="3" custScaleX="85400" custScaleY="61000" custRadScaleRad="85690" custRadScaleInc="17355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EFB77B2-AE19-4715-84F3-6D611A764F8E}" type="pres">
      <dgm:prSet presAssocID="{3F6B7AC2-122F-4CB6-9CC9-8F6421C433B8}" presName="parTrans" presStyleLbl="bgSibTrans2D1" presStyleIdx="1" presStyleCnt="3"/>
      <dgm:spPr/>
      <dgm:t>
        <a:bodyPr/>
        <a:lstStyle/>
        <a:p>
          <a:endParaRPr lang="en-GB"/>
        </a:p>
      </dgm:t>
    </dgm:pt>
    <dgm:pt modelId="{4B4FE61C-F105-4016-BBD0-C7EA1F6A2D79}" type="pres">
      <dgm:prSet presAssocID="{1F4185E7-B7DF-4F08-A572-E4F4DF55EBFC}" presName="node" presStyleLbl="node1" presStyleIdx="1" presStyleCnt="3" custScaleX="85400" custScaleY="61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E7894B-DFCF-481D-B371-F8243613C413}" type="pres">
      <dgm:prSet presAssocID="{872B7D94-A494-4734-AF7B-2ED48ADB3321}" presName="parTrans" presStyleLbl="bgSibTrans2D1" presStyleIdx="2" presStyleCnt="3"/>
      <dgm:spPr/>
      <dgm:t>
        <a:bodyPr/>
        <a:lstStyle/>
        <a:p>
          <a:endParaRPr lang="en-GB"/>
        </a:p>
      </dgm:t>
    </dgm:pt>
    <dgm:pt modelId="{972EE6D5-2958-41D2-AF3E-32D1B912921A}" type="pres">
      <dgm:prSet presAssocID="{12CD2595-FC82-4317-9308-9444562D6FEA}" presName="node" presStyleLbl="node1" presStyleIdx="2" presStyleCnt="3" custScaleX="85400" custScaleY="61000" custRadScaleRad="86517" custRadScaleInc="-16434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85732FE1-9595-48E3-B429-A64D44FBED48}" type="presOf" srcId="{B73BD39E-BCF7-452C-8133-3D18E2290A5D}" destId="{027320DC-C71B-4AFC-BCDB-73BC7D3CFCF8}" srcOrd="0" destOrd="0" presId="urn:microsoft.com/office/officeart/2005/8/layout/radial4"/>
    <dgm:cxn modelId="{1F6F9971-AD90-4901-90B9-33EEDF7A0960}" type="presOf" srcId="{2ACB68E0-AED2-4E48-A6FA-5E758106397E}" destId="{7BE61493-9BBC-483A-B01E-6C63906F6D2F}" srcOrd="0" destOrd="0" presId="urn:microsoft.com/office/officeart/2005/8/layout/radial4"/>
    <dgm:cxn modelId="{59C64945-F655-4136-88CA-9D36F8E94E80}" type="presOf" srcId="{872B7D94-A494-4734-AF7B-2ED48ADB3321}" destId="{E9E7894B-DFCF-481D-B371-F8243613C413}" srcOrd="0" destOrd="0" presId="urn:microsoft.com/office/officeart/2005/8/layout/radial4"/>
    <dgm:cxn modelId="{C9346B1C-F47E-4BBF-844E-2451B29BD7B9}" type="presOf" srcId="{1F4185E7-B7DF-4F08-A572-E4F4DF55EBFC}" destId="{4B4FE61C-F105-4016-BBD0-C7EA1F6A2D79}" srcOrd="0" destOrd="0" presId="urn:microsoft.com/office/officeart/2005/8/layout/radial4"/>
    <dgm:cxn modelId="{0D2FA70C-5B97-43D4-A0E7-4A5AA7096E7C}" srcId="{B73BD39E-BCF7-452C-8133-3D18E2290A5D}" destId="{1F4185E7-B7DF-4F08-A572-E4F4DF55EBFC}" srcOrd="1" destOrd="0" parTransId="{3F6B7AC2-122F-4CB6-9CC9-8F6421C433B8}" sibTransId="{24C82286-87BB-4F0F-9932-1DF8B294C9EA}"/>
    <dgm:cxn modelId="{BFB0A9EE-9969-499E-B27B-E95E8723438A}" srcId="{B73BD39E-BCF7-452C-8133-3D18E2290A5D}" destId="{12CD2595-FC82-4317-9308-9444562D6FEA}" srcOrd="2" destOrd="0" parTransId="{872B7D94-A494-4734-AF7B-2ED48ADB3321}" sibTransId="{4A0DBF48-C3F9-41D9-98BE-F670F4F4847E}"/>
    <dgm:cxn modelId="{C9716A3C-6EB0-49D6-AC22-4E78ADBFB66D}" srcId="{B73BD39E-BCF7-452C-8133-3D18E2290A5D}" destId="{9F5583C2-2040-44D1-9632-FD817182895B}" srcOrd="0" destOrd="0" parTransId="{BBECD4F7-1B0D-4C7E-ABE9-D6C8445863BD}" sibTransId="{4FB3BFB7-EA4A-4116-9C24-03C68D92C555}"/>
    <dgm:cxn modelId="{F3834DB7-146C-4F22-8F0F-614060CB5F00}" type="presOf" srcId="{9F5583C2-2040-44D1-9632-FD817182895B}" destId="{12EABECC-928C-4CCD-B447-744C1FF970CE}" srcOrd="0" destOrd="0" presId="urn:microsoft.com/office/officeart/2005/8/layout/radial4"/>
    <dgm:cxn modelId="{B17A8EFC-561C-4C6F-8D39-345C3807AA57}" type="presOf" srcId="{12CD2595-FC82-4317-9308-9444562D6FEA}" destId="{972EE6D5-2958-41D2-AF3E-32D1B912921A}" srcOrd="0" destOrd="0" presId="urn:microsoft.com/office/officeart/2005/8/layout/radial4"/>
    <dgm:cxn modelId="{B6D63CEC-7AD4-4848-8D49-A109F0627B51}" type="presOf" srcId="{3F6B7AC2-122F-4CB6-9CC9-8F6421C433B8}" destId="{EEFB77B2-AE19-4715-84F3-6D611A764F8E}" srcOrd="0" destOrd="0" presId="urn:microsoft.com/office/officeart/2005/8/layout/radial4"/>
    <dgm:cxn modelId="{87C25BAE-5112-47DE-8E51-AC6D2257E49A}" srcId="{2ACB68E0-AED2-4E48-A6FA-5E758106397E}" destId="{B73BD39E-BCF7-452C-8133-3D18E2290A5D}" srcOrd="0" destOrd="0" parTransId="{405F10B4-C16C-4EDE-8332-D0B23343D266}" sibTransId="{B9765A22-B3AA-470C-9D29-4BF5440A550A}"/>
    <dgm:cxn modelId="{3B55B99A-B72E-4A07-8025-7C9C8FA2CAA7}" type="presOf" srcId="{BBECD4F7-1B0D-4C7E-ABE9-D6C8445863BD}" destId="{F32879FB-19C0-4D65-BE6C-405A36CDF143}" srcOrd="0" destOrd="0" presId="urn:microsoft.com/office/officeart/2005/8/layout/radial4"/>
    <dgm:cxn modelId="{D4F7D7BD-6974-4E4F-8696-992EB6CC13AA}" type="presParOf" srcId="{7BE61493-9BBC-483A-B01E-6C63906F6D2F}" destId="{027320DC-C71B-4AFC-BCDB-73BC7D3CFCF8}" srcOrd="0" destOrd="0" presId="urn:microsoft.com/office/officeart/2005/8/layout/radial4"/>
    <dgm:cxn modelId="{0F9D4DE7-4806-4FD6-847B-C40281314A15}" type="presParOf" srcId="{7BE61493-9BBC-483A-B01E-6C63906F6D2F}" destId="{F32879FB-19C0-4D65-BE6C-405A36CDF143}" srcOrd="1" destOrd="0" presId="urn:microsoft.com/office/officeart/2005/8/layout/radial4"/>
    <dgm:cxn modelId="{5BAB5C58-7DCF-4CF5-B7A5-2ABCF8DF0C99}" type="presParOf" srcId="{7BE61493-9BBC-483A-B01E-6C63906F6D2F}" destId="{12EABECC-928C-4CCD-B447-744C1FF970CE}" srcOrd="2" destOrd="0" presId="urn:microsoft.com/office/officeart/2005/8/layout/radial4"/>
    <dgm:cxn modelId="{3D9D97BD-9BDF-44B7-8DD5-4363B07F90FC}" type="presParOf" srcId="{7BE61493-9BBC-483A-B01E-6C63906F6D2F}" destId="{EEFB77B2-AE19-4715-84F3-6D611A764F8E}" srcOrd="3" destOrd="0" presId="urn:microsoft.com/office/officeart/2005/8/layout/radial4"/>
    <dgm:cxn modelId="{8BDE2A77-DEA7-4BF0-95A1-EA5A49E96A79}" type="presParOf" srcId="{7BE61493-9BBC-483A-B01E-6C63906F6D2F}" destId="{4B4FE61C-F105-4016-BBD0-C7EA1F6A2D79}" srcOrd="4" destOrd="0" presId="urn:microsoft.com/office/officeart/2005/8/layout/radial4"/>
    <dgm:cxn modelId="{76C10330-650A-4CBC-B012-EEA339D399FF}" type="presParOf" srcId="{7BE61493-9BBC-483A-B01E-6C63906F6D2F}" destId="{E9E7894B-DFCF-481D-B371-F8243613C413}" srcOrd="5" destOrd="0" presId="urn:microsoft.com/office/officeart/2005/8/layout/radial4"/>
    <dgm:cxn modelId="{207696E8-A65D-43FA-B22A-5827B7AEA11F}" type="presParOf" srcId="{7BE61493-9BBC-483A-B01E-6C63906F6D2F}" destId="{972EE6D5-2958-41D2-AF3E-32D1B912921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ACB68E0-AED2-4E48-A6FA-5E758106397E}" type="doc">
      <dgm:prSet loTypeId="urn:microsoft.com/office/officeart/2005/8/layout/radial4" loCatId="relationship" qsTypeId="urn:microsoft.com/office/officeart/2005/8/quickstyle/simple1" qsCatId="simple" csTypeId="urn:microsoft.com/office/officeart/2005/8/colors/accent2_2" csCatId="accent2" phldr="1"/>
      <dgm:spPr/>
      <dgm:t>
        <a:bodyPr/>
        <a:lstStyle/>
        <a:p>
          <a:endParaRPr lang="en-GB"/>
        </a:p>
      </dgm:t>
    </dgm:pt>
    <dgm:pt modelId="{B73BD39E-BCF7-452C-8133-3D18E2290A5D}">
      <dgm:prSet phldrT="[Text]" custT="1"/>
      <dgm:spPr>
        <a:noFill/>
      </dgm:spPr>
      <dgm:t>
        <a:bodyPr/>
        <a:lstStyle/>
        <a:p>
          <a:r>
            <a:rPr lang="en-GB" sz="2000" dirty="0" smtClean="0"/>
            <a:t> </a:t>
          </a:r>
          <a:endParaRPr lang="en-GB" sz="2000" dirty="0"/>
        </a:p>
      </dgm:t>
    </dgm:pt>
    <dgm:pt modelId="{405F10B4-C16C-4EDE-8332-D0B23343D266}" type="parTrans" cxnId="{87C25BAE-5112-47DE-8E51-AC6D2257E49A}">
      <dgm:prSet/>
      <dgm:spPr/>
      <dgm:t>
        <a:bodyPr/>
        <a:lstStyle/>
        <a:p>
          <a:endParaRPr lang="en-GB" sz="2000"/>
        </a:p>
      </dgm:t>
    </dgm:pt>
    <dgm:pt modelId="{B9765A22-B3AA-470C-9D29-4BF5440A550A}" type="sibTrans" cxnId="{87C25BAE-5112-47DE-8E51-AC6D2257E49A}">
      <dgm:prSet/>
      <dgm:spPr/>
      <dgm:t>
        <a:bodyPr/>
        <a:lstStyle/>
        <a:p>
          <a:endParaRPr lang="en-GB" sz="2000"/>
        </a:p>
      </dgm:t>
    </dgm:pt>
    <dgm:pt modelId="{9F5583C2-2040-44D1-9632-FD817182895B}">
      <dgm:prSet phldrT="[Text]" custT="1"/>
      <dgm:spPr/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GB" sz="2000" dirty="0" smtClean="0"/>
            <a:t>Re-purposed agents</a:t>
          </a:r>
          <a:endParaRPr lang="en-GB" sz="2000" dirty="0"/>
        </a:p>
      </dgm:t>
    </dgm:pt>
    <dgm:pt modelId="{BBECD4F7-1B0D-4C7E-ABE9-D6C8445863BD}" type="parTrans" cxnId="{C9716A3C-6EB0-49D6-AC22-4E78ADBFB66D}">
      <dgm:prSet/>
      <dgm:spPr/>
      <dgm:t>
        <a:bodyPr/>
        <a:lstStyle/>
        <a:p>
          <a:endParaRPr lang="en-GB" sz="2000"/>
        </a:p>
      </dgm:t>
    </dgm:pt>
    <dgm:pt modelId="{4FB3BFB7-EA4A-4116-9C24-03C68D92C555}" type="sibTrans" cxnId="{C9716A3C-6EB0-49D6-AC22-4E78ADBFB66D}">
      <dgm:prSet/>
      <dgm:spPr/>
      <dgm:t>
        <a:bodyPr/>
        <a:lstStyle/>
        <a:p>
          <a:endParaRPr lang="en-GB" sz="2000"/>
        </a:p>
      </dgm:t>
    </dgm:pt>
    <dgm:pt modelId="{1F4185E7-B7DF-4F08-A572-E4F4DF55EBFC}">
      <dgm:prSet phldrT="[Text]" custT="1"/>
      <dgm:spPr/>
      <dgm:t>
        <a:bodyPr/>
        <a:lstStyle/>
        <a:p>
          <a:r>
            <a:rPr lang="en-GB" sz="2000" dirty="0" smtClean="0"/>
            <a:t>Novel targets</a:t>
          </a:r>
          <a:endParaRPr lang="en-GB" sz="2000" dirty="0"/>
        </a:p>
      </dgm:t>
    </dgm:pt>
    <dgm:pt modelId="{3F6B7AC2-122F-4CB6-9CC9-8F6421C433B8}" type="parTrans" cxnId="{0D2FA70C-5B97-43D4-A0E7-4A5AA7096E7C}">
      <dgm:prSet/>
      <dgm:spPr>
        <a:solidFill>
          <a:schemeClr val="bg1"/>
        </a:solidFill>
        <a:ln>
          <a:solidFill>
            <a:schemeClr val="bg1"/>
          </a:solidFill>
        </a:ln>
      </dgm:spPr>
      <dgm:t>
        <a:bodyPr/>
        <a:lstStyle/>
        <a:p>
          <a:endParaRPr lang="en-GB" sz="2000"/>
        </a:p>
      </dgm:t>
    </dgm:pt>
    <dgm:pt modelId="{24C82286-87BB-4F0F-9932-1DF8B294C9EA}" type="sibTrans" cxnId="{0D2FA70C-5B97-43D4-A0E7-4A5AA7096E7C}">
      <dgm:prSet/>
      <dgm:spPr/>
      <dgm:t>
        <a:bodyPr/>
        <a:lstStyle/>
        <a:p>
          <a:endParaRPr lang="en-GB" sz="2000"/>
        </a:p>
      </dgm:t>
    </dgm:pt>
    <dgm:pt modelId="{12CD2595-FC82-4317-9308-9444562D6FEA}">
      <dgm:prSet phldrT="[Text]" custT="1"/>
      <dgm:spPr/>
      <dgm:t>
        <a:bodyPr/>
        <a:lstStyle/>
        <a:p>
          <a:r>
            <a:rPr lang="en-GB" sz="2000" dirty="0" smtClean="0"/>
            <a:t>Novel agents</a:t>
          </a:r>
          <a:endParaRPr lang="en-GB" sz="2000" dirty="0"/>
        </a:p>
      </dgm:t>
    </dgm:pt>
    <dgm:pt modelId="{872B7D94-A494-4734-AF7B-2ED48ADB3321}" type="parTrans" cxnId="{BFB0A9EE-9969-499E-B27B-E95E8723438A}">
      <dgm:prSet/>
      <dgm:spPr/>
      <dgm:t>
        <a:bodyPr/>
        <a:lstStyle/>
        <a:p>
          <a:endParaRPr lang="en-GB" sz="2000"/>
        </a:p>
      </dgm:t>
    </dgm:pt>
    <dgm:pt modelId="{4A0DBF48-C3F9-41D9-98BE-F670F4F4847E}" type="sibTrans" cxnId="{BFB0A9EE-9969-499E-B27B-E95E8723438A}">
      <dgm:prSet/>
      <dgm:spPr/>
      <dgm:t>
        <a:bodyPr/>
        <a:lstStyle/>
        <a:p>
          <a:endParaRPr lang="en-GB" sz="2000"/>
        </a:p>
      </dgm:t>
    </dgm:pt>
    <dgm:pt modelId="{7BE61493-9BBC-483A-B01E-6C63906F6D2F}" type="pres">
      <dgm:prSet presAssocID="{2ACB68E0-AED2-4E48-A6FA-5E758106397E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027320DC-C71B-4AFC-BCDB-73BC7D3CFCF8}" type="pres">
      <dgm:prSet presAssocID="{B73BD39E-BCF7-452C-8133-3D18E2290A5D}" presName="centerShape" presStyleLbl="node0" presStyleIdx="0" presStyleCnt="1"/>
      <dgm:spPr/>
      <dgm:t>
        <a:bodyPr/>
        <a:lstStyle/>
        <a:p>
          <a:endParaRPr lang="en-GB"/>
        </a:p>
      </dgm:t>
    </dgm:pt>
    <dgm:pt modelId="{F32879FB-19C0-4D65-BE6C-405A36CDF143}" type="pres">
      <dgm:prSet presAssocID="{BBECD4F7-1B0D-4C7E-ABE9-D6C8445863BD}" presName="parTrans" presStyleLbl="bgSibTrans2D1" presStyleIdx="0" presStyleCnt="3" custAng="20393639" custScaleX="261160" custLinFactY="8326" custLinFactNeighborX="72493" custLinFactNeighborY="100000" custRadScaleRad="12830"/>
      <dgm:spPr/>
      <dgm:t>
        <a:bodyPr/>
        <a:lstStyle/>
        <a:p>
          <a:endParaRPr lang="en-GB"/>
        </a:p>
      </dgm:t>
    </dgm:pt>
    <dgm:pt modelId="{12EABECC-928C-4CCD-B447-744C1FF970CE}" type="pres">
      <dgm:prSet presAssocID="{9F5583C2-2040-44D1-9632-FD817182895B}" presName="node" presStyleLbl="node1" presStyleIdx="0" presStyleCnt="3" custScaleX="97600" custScaleY="61000" custRadScaleRad="88197" custRadScaleInc="928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EFB77B2-AE19-4715-84F3-6D611A764F8E}" type="pres">
      <dgm:prSet presAssocID="{3F6B7AC2-122F-4CB6-9CC9-8F6421C433B8}" presName="parTrans" presStyleLbl="bgSibTrans2D1" presStyleIdx="1" presStyleCnt="3" custAng="5400000" custFlipVert="1" custScaleX="71675" custScaleY="35801" custLinFactY="13371" custLinFactNeighborX="31463" custLinFactNeighborY="100000"/>
      <dgm:spPr>
        <a:prstGeom prst="bentArrow">
          <a:avLst/>
        </a:prstGeom>
      </dgm:spPr>
      <dgm:t>
        <a:bodyPr/>
        <a:lstStyle/>
        <a:p>
          <a:endParaRPr lang="en-GB"/>
        </a:p>
      </dgm:t>
    </dgm:pt>
    <dgm:pt modelId="{4B4FE61C-F105-4016-BBD0-C7EA1F6A2D79}" type="pres">
      <dgm:prSet presAssocID="{1F4185E7-B7DF-4F08-A572-E4F4DF55EBFC}" presName="node" presStyleLbl="node1" presStyleIdx="1" presStyleCnt="3" custScaleX="97600" custScaleY="61000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9E7894B-DFCF-481D-B371-F8243613C413}" type="pres">
      <dgm:prSet presAssocID="{872B7D94-A494-4734-AF7B-2ED48ADB3321}" presName="parTrans" presStyleLbl="bgSibTrans2D1" presStyleIdx="2" presStyleCnt="3" custAng="16159860" custLinFactNeighborX="26448" custLinFactNeighborY="50380" custRadScaleRad="30975" custRadScaleInc="-2147483648"/>
      <dgm:spPr/>
      <dgm:t>
        <a:bodyPr/>
        <a:lstStyle/>
        <a:p>
          <a:endParaRPr lang="en-GB"/>
        </a:p>
      </dgm:t>
    </dgm:pt>
    <dgm:pt modelId="{972EE6D5-2958-41D2-AF3E-32D1B912921A}" type="pres">
      <dgm:prSet presAssocID="{12CD2595-FC82-4317-9308-9444562D6FEA}" presName="node" presStyleLbl="node1" presStyleIdx="2" presStyleCnt="3" custScaleX="97600" custScaleY="61000" custRadScaleRad="87786" custRadScaleInc="-9661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</dgm:ptLst>
  <dgm:cxnLst>
    <dgm:cxn modelId="{1E85DF45-2AB9-493F-A256-AABCB2B8E9A2}" type="presOf" srcId="{872B7D94-A494-4734-AF7B-2ED48ADB3321}" destId="{E9E7894B-DFCF-481D-B371-F8243613C413}" srcOrd="0" destOrd="0" presId="urn:microsoft.com/office/officeart/2005/8/layout/radial4"/>
    <dgm:cxn modelId="{8C70C09F-519B-419C-8710-B48FD49C42D7}" type="presOf" srcId="{BBECD4F7-1B0D-4C7E-ABE9-D6C8445863BD}" destId="{F32879FB-19C0-4D65-BE6C-405A36CDF143}" srcOrd="0" destOrd="0" presId="urn:microsoft.com/office/officeart/2005/8/layout/radial4"/>
    <dgm:cxn modelId="{6CC3ED0A-67BF-4572-B803-396202929176}" type="presOf" srcId="{12CD2595-FC82-4317-9308-9444562D6FEA}" destId="{972EE6D5-2958-41D2-AF3E-32D1B912921A}" srcOrd="0" destOrd="0" presId="urn:microsoft.com/office/officeart/2005/8/layout/radial4"/>
    <dgm:cxn modelId="{A8C0FDC1-0AF7-4FAF-A56D-F4A4F164765A}" type="presOf" srcId="{1F4185E7-B7DF-4F08-A572-E4F4DF55EBFC}" destId="{4B4FE61C-F105-4016-BBD0-C7EA1F6A2D79}" srcOrd="0" destOrd="0" presId="urn:microsoft.com/office/officeart/2005/8/layout/radial4"/>
    <dgm:cxn modelId="{0D2FA70C-5B97-43D4-A0E7-4A5AA7096E7C}" srcId="{B73BD39E-BCF7-452C-8133-3D18E2290A5D}" destId="{1F4185E7-B7DF-4F08-A572-E4F4DF55EBFC}" srcOrd="1" destOrd="0" parTransId="{3F6B7AC2-122F-4CB6-9CC9-8F6421C433B8}" sibTransId="{24C82286-87BB-4F0F-9932-1DF8B294C9EA}"/>
    <dgm:cxn modelId="{8179FDD8-EDE6-48D4-ABA6-86277C615B4A}" type="presOf" srcId="{B73BD39E-BCF7-452C-8133-3D18E2290A5D}" destId="{027320DC-C71B-4AFC-BCDB-73BC7D3CFCF8}" srcOrd="0" destOrd="0" presId="urn:microsoft.com/office/officeart/2005/8/layout/radial4"/>
    <dgm:cxn modelId="{BFB0A9EE-9969-499E-B27B-E95E8723438A}" srcId="{B73BD39E-BCF7-452C-8133-3D18E2290A5D}" destId="{12CD2595-FC82-4317-9308-9444562D6FEA}" srcOrd="2" destOrd="0" parTransId="{872B7D94-A494-4734-AF7B-2ED48ADB3321}" sibTransId="{4A0DBF48-C3F9-41D9-98BE-F670F4F4847E}"/>
    <dgm:cxn modelId="{1CD111DB-2EC4-4DD8-851A-81B1591F9FAE}" type="presOf" srcId="{9F5583C2-2040-44D1-9632-FD817182895B}" destId="{12EABECC-928C-4CCD-B447-744C1FF970CE}" srcOrd="0" destOrd="0" presId="urn:microsoft.com/office/officeart/2005/8/layout/radial4"/>
    <dgm:cxn modelId="{A4338CD1-9B6C-4E0E-9EC8-D1E86756266C}" type="presOf" srcId="{2ACB68E0-AED2-4E48-A6FA-5E758106397E}" destId="{7BE61493-9BBC-483A-B01E-6C63906F6D2F}" srcOrd="0" destOrd="0" presId="urn:microsoft.com/office/officeart/2005/8/layout/radial4"/>
    <dgm:cxn modelId="{C9716A3C-6EB0-49D6-AC22-4E78ADBFB66D}" srcId="{B73BD39E-BCF7-452C-8133-3D18E2290A5D}" destId="{9F5583C2-2040-44D1-9632-FD817182895B}" srcOrd="0" destOrd="0" parTransId="{BBECD4F7-1B0D-4C7E-ABE9-D6C8445863BD}" sibTransId="{4FB3BFB7-EA4A-4116-9C24-03C68D92C555}"/>
    <dgm:cxn modelId="{87C25BAE-5112-47DE-8E51-AC6D2257E49A}" srcId="{2ACB68E0-AED2-4E48-A6FA-5E758106397E}" destId="{B73BD39E-BCF7-452C-8133-3D18E2290A5D}" srcOrd="0" destOrd="0" parTransId="{405F10B4-C16C-4EDE-8332-D0B23343D266}" sibTransId="{B9765A22-B3AA-470C-9D29-4BF5440A550A}"/>
    <dgm:cxn modelId="{774E4F65-E727-4266-8C5F-2EEEBD793880}" type="presOf" srcId="{3F6B7AC2-122F-4CB6-9CC9-8F6421C433B8}" destId="{EEFB77B2-AE19-4715-84F3-6D611A764F8E}" srcOrd="0" destOrd="0" presId="urn:microsoft.com/office/officeart/2005/8/layout/radial4"/>
    <dgm:cxn modelId="{0A668BB6-464D-40A0-9F17-E515E11873ED}" type="presParOf" srcId="{7BE61493-9BBC-483A-B01E-6C63906F6D2F}" destId="{027320DC-C71B-4AFC-BCDB-73BC7D3CFCF8}" srcOrd="0" destOrd="0" presId="urn:microsoft.com/office/officeart/2005/8/layout/radial4"/>
    <dgm:cxn modelId="{BE60DCA2-F6C6-4522-BF69-C8DD0BA36F7F}" type="presParOf" srcId="{7BE61493-9BBC-483A-B01E-6C63906F6D2F}" destId="{F32879FB-19C0-4D65-BE6C-405A36CDF143}" srcOrd="1" destOrd="0" presId="urn:microsoft.com/office/officeart/2005/8/layout/radial4"/>
    <dgm:cxn modelId="{7DC91EFE-E464-445D-96C8-4BC686A14C9C}" type="presParOf" srcId="{7BE61493-9BBC-483A-B01E-6C63906F6D2F}" destId="{12EABECC-928C-4CCD-B447-744C1FF970CE}" srcOrd="2" destOrd="0" presId="urn:microsoft.com/office/officeart/2005/8/layout/radial4"/>
    <dgm:cxn modelId="{1DD77466-AF21-4932-90D3-F8970D75DE97}" type="presParOf" srcId="{7BE61493-9BBC-483A-B01E-6C63906F6D2F}" destId="{EEFB77B2-AE19-4715-84F3-6D611A764F8E}" srcOrd="3" destOrd="0" presId="urn:microsoft.com/office/officeart/2005/8/layout/radial4"/>
    <dgm:cxn modelId="{1F069493-5AE5-4AAE-B9AB-ED77AA61D601}" type="presParOf" srcId="{7BE61493-9BBC-483A-B01E-6C63906F6D2F}" destId="{4B4FE61C-F105-4016-BBD0-C7EA1F6A2D79}" srcOrd="4" destOrd="0" presId="urn:microsoft.com/office/officeart/2005/8/layout/radial4"/>
    <dgm:cxn modelId="{6B5F1C7D-3400-4E0E-8699-F42107B70443}" type="presParOf" srcId="{7BE61493-9BBC-483A-B01E-6C63906F6D2F}" destId="{E9E7894B-DFCF-481D-B371-F8243613C413}" srcOrd="5" destOrd="0" presId="urn:microsoft.com/office/officeart/2005/8/layout/radial4"/>
    <dgm:cxn modelId="{FB1BC671-98BE-49C0-954F-ADA5CFE37CB7}" type="presParOf" srcId="{7BE61493-9BBC-483A-B01E-6C63906F6D2F}" destId="{972EE6D5-2958-41D2-AF3E-32D1B912921A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C4C996-D5AE-458D-94FD-838E59152FE8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DDF05-43BB-4FA4-92D6-7D2CE55DDC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5496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9A97182-4CDD-4C46-8B0C-9981E896845A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1557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/>
            <a:fld id="{86122196-16EF-4E5C-BA66-639B40223B64}" type="slidenum">
              <a:rPr lang="en-GB" sz="1200" smtClean="0">
                <a:latin typeface="Calibri" pitchFamily="34" charset="0"/>
              </a:rPr>
              <a:pPr eaLnBrk="1" hangingPunct="1"/>
              <a:t>4</a:t>
            </a:fld>
            <a:endParaRPr lang="en-GB" sz="1200" smtClean="0">
              <a:latin typeface="Calibri" pitchFamily="34" charset="0"/>
            </a:endParaRPr>
          </a:p>
        </p:txBody>
      </p:sp>
      <p:sp>
        <p:nvSpPr>
          <p:cNvPr id="1146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46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AEA60E1-AA2A-4994-8AF1-CD32D006E603}" type="slidenum">
              <a:rPr lang="en-GB" smtClean="0"/>
              <a:pPr eaLnBrk="1" hangingPunct="1"/>
              <a:t>5</a:t>
            </a:fld>
            <a:endParaRPr lang="en-GB" smtClean="0"/>
          </a:p>
        </p:txBody>
      </p:sp>
      <p:sp>
        <p:nvSpPr>
          <p:cNvPr id="481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29114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/>
            <a:fld id="{F4F2BBBC-C0F8-46D9-8E3B-12BA90D9D1FE}" type="slidenum">
              <a:rPr lang="en-GB" altLang="en-US" sz="1200" smtClean="0">
                <a:latin typeface="Arial" pitchFamily="34" charset="0"/>
              </a:rPr>
              <a:pPr eaLnBrk="1" hangingPunct="1"/>
              <a:t>6</a:t>
            </a:fld>
            <a:endParaRPr lang="en-GB" altLang="en-US" sz="1200" smtClean="0">
              <a:latin typeface="Arial" pitchFamily="34" charset="0"/>
            </a:endParaRPr>
          </a:p>
        </p:txBody>
      </p:sp>
      <p:sp>
        <p:nvSpPr>
          <p:cNvPr id="145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5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/>
            <a:fld id="{3BF04D9C-3D83-427D-B4AA-2C39388FE36E}" type="slidenum">
              <a:rPr lang="en-GB" altLang="en-US" sz="1200" smtClean="0">
                <a:latin typeface="Arial" pitchFamily="34" charset="0"/>
              </a:rPr>
              <a:pPr eaLnBrk="1" hangingPunct="1"/>
              <a:t>7</a:t>
            </a:fld>
            <a:endParaRPr lang="en-GB" altLang="en-US" sz="1200" smtClean="0">
              <a:latin typeface="Arial" pitchFamily="34" charset="0"/>
            </a:endParaRPr>
          </a:p>
        </p:txBody>
      </p:sp>
      <p:sp>
        <p:nvSpPr>
          <p:cNvPr id="146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/>
            <a:fld id="{E44D33C3-777E-46D7-AFF7-5F6B3DFE687B}" type="slidenum">
              <a:rPr lang="en-GB" altLang="en-US" sz="1200" smtClean="0">
                <a:latin typeface="Arial" pitchFamily="34" charset="0"/>
              </a:rPr>
              <a:pPr eaLnBrk="1" hangingPunct="1"/>
              <a:t>8</a:t>
            </a:fld>
            <a:endParaRPr lang="en-GB" altLang="en-US" sz="1200" smtClean="0">
              <a:latin typeface="Arial" pitchFamily="34" charset="0"/>
            </a:endParaRPr>
          </a:p>
        </p:txBody>
      </p:sp>
      <p:sp>
        <p:nvSpPr>
          <p:cNvPr id="147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7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altLang="en-US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FF8557-B0CC-4D0A-8C68-84BEA8660B23}" type="slidenum">
              <a:rPr lang="en-GB" smtClean="0"/>
              <a:pPr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92912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DDF05-43BB-4FA4-92D6-7D2CE55DDCA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54097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 Box 1"/>
          <p:cNvSpPr txBox="1">
            <a:spLocks noChangeArrowheads="1"/>
          </p:cNvSpPr>
          <p:nvPr/>
        </p:nvSpPr>
        <p:spPr bwMode="auto">
          <a:xfrm>
            <a:off x="1400736" y="914977"/>
            <a:ext cx="4055129" cy="3134591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82058" tIns="41029" rIns="82058" bIns="41029" anchor="ctr"/>
          <a:lstStyle/>
          <a:p>
            <a:endParaRPr lang="en-US" altLang="en-US"/>
          </a:p>
        </p:txBody>
      </p:sp>
      <p:sp>
        <p:nvSpPr>
          <p:cNvPr id="4099" name="Text Box 2"/>
          <p:cNvSpPr txBox="1">
            <a:spLocks noGrp="1" noChangeArrowheads="1"/>
          </p:cNvSpPr>
          <p:nvPr>
            <p:ph type="body"/>
          </p:nvPr>
        </p:nvSpPr>
        <p:spPr>
          <a:xfrm>
            <a:off x="1046350" y="4352637"/>
            <a:ext cx="4770904" cy="3478068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 marL="76930" indent="-76930">
              <a:lnSpc>
                <a:spcPct val="93000"/>
              </a:lnSpc>
              <a:spcBef>
                <a:spcPct val="0"/>
              </a:spcBef>
              <a:buSzPct val="45000"/>
              <a:tabLst>
                <a:tab pos="649628" algn="l"/>
                <a:tab pos="1299256" algn="l"/>
                <a:tab pos="1948884" algn="l"/>
                <a:tab pos="2598511" algn="l"/>
                <a:tab pos="3248139" algn="l"/>
                <a:tab pos="3897767" algn="l"/>
                <a:tab pos="4547395" algn="l"/>
              </a:tabLst>
            </a:pP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Genetic abnormalities in AML can be classified as disease-defining abnormalities that are mutually exclusive. So far, they encompass the 7 genetically defined WHO entities, 2 provisional WHO entities (</a:t>
            </a:r>
            <a:r>
              <a:rPr lang="en-GB" altLang="en-US" i="1" dirty="0" smtClean="0">
                <a:latin typeface="Arial" pitchFamily="34" charset="0"/>
                <a:ea typeface="msgothic" charset="0"/>
                <a:cs typeface="msgothic" charset="0"/>
              </a:rPr>
              <a:t>NPM1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 mutated, </a:t>
            </a:r>
            <a:r>
              <a:rPr lang="en-GB" altLang="en-US" i="1" dirty="0" smtClean="0">
                <a:latin typeface="Arial" pitchFamily="34" charset="0"/>
                <a:ea typeface="msgothic" charset="0"/>
                <a:cs typeface="msgothic" charset="0"/>
              </a:rPr>
              <a:t>CEBPA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 double-mutated), and 2 suggested new WHO entities (</a:t>
            </a:r>
            <a:r>
              <a:rPr lang="en-GB" altLang="en-US" i="1" dirty="0" smtClean="0">
                <a:latin typeface="Arial" pitchFamily="34" charset="0"/>
                <a:ea typeface="msgothic" charset="0"/>
                <a:cs typeface="msgothic" charset="0"/>
              </a:rPr>
              <a:t>MYST3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-</a:t>
            </a:r>
            <a:r>
              <a:rPr lang="en-GB" altLang="en-US" i="1" dirty="0" smtClean="0">
                <a:latin typeface="Arial" pitchFamily="34" charset="0"/>
                <a:ea typeface="msgothic" charset="0"/>
                <a:cs typeface="msgothic" charset="0"/>
              </a:rPr>
              <a:t>CREBBP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, </a:t>
            </a:r>
            <a:r>
              <a:rPr lang="en-GB" altLang="en-US" i="1" dirty="0" smtClean="0">
                <a:latin typeface="Arial" pitchFamily="34" charset="0"/>
                <a:ea typeface="msgothic" charset="0"/>
                <a:cs typeface="msgothic" charset="0"/>
              </a:rPr>
              <a:t>NUP98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-</a:t>
            </a:r>
            <a:r>
              <a:rPr lang="en-GB" altLang="en-US" i="1" dirty="0" smtClean="0">
                <a:latin typeface="Arial" pitchFamily="34" charset="0"/>
                <a:ea typeface="msgothic" charset="0"/>
                <a:cs typeface="msgothic" charset="0"/>
              </a:rPr>
              <a:t>NSD1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). These are associated with a distinct </a:t>
            </a:r>
            <a:r>
              <a:rPr lang="en-GB" altLang="en-US" dirty="0" err="1" smtClean="0">
                <a:latin typeface="Arial" pitchFamily="34" charset="0"/>
                <a:ea typeface="msgothic" charset="0"/>
                <a:cs typeface="msgothic" charset="0"/>
              </a:rPr>
              <a:t>cytomorphology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 and gene expression pattern. In addition, a specific pattern of </a:t>
            </a:r>
            <a:r>
              <a:rPr lang="en-GB" altLang="en-US" i="1" dirty="0" smtClean="0">
                <a:latin typeface="Arial" pitchFamily="34" charset="0"/>
                <a:ea typeface="msgothic" charset="0"/>
                <a:cs typeface="msgothic" charset="0"/>
              </a:rPr>
              <a:t>HOXA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 and </a:t>
            </a:r>
            <a:r>
              <a:rPr lang="en-GB" altLang="en-US" i="1" dirty="0" smtClean="0">
                <a:latin typeface="Arial" pitchFamily="34" charset="0"/>
                <a:ea typeface="msgothic" charset="0"/>
                <a:cs typeface="msgothic" charset="0"/>
              </a:rPr>
              <a:t>HOXB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 genes is recognized with </a:t>
            </a:r>
            <a:r>
              <a:rPr lang="en-GB" altLang="en-US" i="1" dirty="0" smtClean="0">
                <a:latin typeface="Arial" pitchFamily="34" charset="0"/>
                <a:ea typeface="msgothic" charset="0"/>
                <a:cs typeface="msgothic" charset="0"/>
              </a:rPr>
              <a:t>MYST3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-</a:t>
            </a:r>
            <a:r>
              <a:rPr lang="en-GB" altLang="en-US" i="1" dirty="0" smtClean="0">
                <a:latin typeface="Arial" pitchFamily="34" charset="0"/>
                <a:ea typeface="msgothic" charset="0"/>
                <a:cs typeface="msgothic" charset="0"/>
              </a:rPr>
              <a:t>CREBBP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 being related to an elevated expression of </a:t>
            </a:r>
            <a:r>
              <a:rPr lang="en-GB" altLang="en-US" i="1" dirty="0" smtClean="0">
                <a:latin typeface="Arial" pitchFamily="34" charset="0"/>
                <a:ea typeface="msgothic" charset="0"/>
                <a:cs typeface="msgothic" charset="0"/>
              </a:rPr>
              <a:t>HOXA,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 but not of </a:t>
            </a:r>
            <a:r>
              <a:rPr lang="en-GB" altLang="en-US" i="1" dirty="0" smtClean="0">
                <a:latin typeface="Arial" pitchFamily="34" charset="0"/>
                <a:ea typeface="msgothic" charset="0"/>
                <a:cs typeface="msgothic" charset="0"/>
              </a:rPr>
              <a:t>HOXB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 genes. A further class comprises mutations that concomitantly occur and alter different cellular processes, such as </a:t>
            </a:r>
            <a:r>
              <a:rPr lang="en-GB" altLang="en-US" dirty="0" err="1" smtClean="0">
                <a:latin typeface="Arial" pitchFamily="34" charset="0"/>
                <a:ea typeface="msgothic" charset="0"/>
                <a:cs typeface="msgothic" charset="0"/>
              </a:rPr>
              <a:t>signaling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, chromatin modification, DNA methylation, RNA splicing, cohesion of sister chromatids, transcription, and </a:t>
            </a:r>
            <a:r>
              <a:rPr lang="en-GB" altLang="en-US" dirty="0" err="1" smtClean="0">
                <a:latin typeface="Arial" pitchFamily="34" charset="0"/>
                <a:ea typeface="msgothic" charset="0"/>
                <a:cs typeface="msgothic" charset="0"/>
              </a:rPr>
              <a:t>tumor</a:t>
            </a:r>
            <a:r>
              <a:rPr lang="en-GB" altLang="en-US" dirty="0" smtClean="0">
                <a:latin typeface="Arial" pitchFamily="34" charset="0"/>
                <a:ea typeface="msgothic" charset="0"/>
                <a:cs typeface="msgothic" charset="0"/>
              </a:rPr>
              <a:t> suppression.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DDDF05-43BB-4FA4-92D6-7D2CE55DDCA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078950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3353B67-A72F-4BB9-8DAF-0B55A6BB8C98}" type="slidenum">
              <a:rPr lang="en-US">
                <a:solidFill>
                  <a:prstClr val="black"/>
                </a:solidFill>
              </a:rPr>
              <a:pPr/>
              <a:t>19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266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711" y="4344025"/>
            <a:ext cx="5028579" cy="4114488"/>
          </a:xfrm>
        </p:spPr>
        <p:txBody>
          <a:bodyPr/>
          <a:lstStyle/>
          <a:p>
            <a:pPr marL="261713" indent="-261713"/>
            <a:endParaRPr lang="en-US" b="1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206D0-9F0A-4363-89F3-2C00B4A694E2}" type="slidenum">
              <a:rPr lang="en-GB" smtClean="0">
                <a:solidFill>
                  <a:prstClr val="black"/>
                </a:solidFill>
              </a:rPr>
              <a:pPr/>
              <a:t>41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83278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206D0-9F0A-4363-89F3-2C00B4A694E2}" type="slidenum">
              <a:rPr lang="en-GB" smtClean="0"/>
              <a:pPr/>
              <a:t>42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278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206D0-9F0A-4363-89F3-2C00B4A694E2}" type="slidenum">
              <a:rPr lang="en-GB" smtClean="0"/>
              <a:pPr/>
              <a:t>43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832784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 to summarise this chapter of work, I have</a:t>
            </a:r>
            <a:r>
              <a:rPr lang="en-GB" baseline="0" dirty="0" smtClean="0"/>
              <a:t> shown that the combined action of Decitabine and vorinostat in oci-aml3 cells leading to the inhibition and </a:t>
            </a:r>
            <a:r>
              <a:rPr lang="en-GB" baseline="0" dirty="0" err="1" smtClean="0"/>
              <a:t>dna</a:t>
            </a:r>
            <a:r>
              <a:rPr lang="en-GB" baseline="0" dirty="0" smtClean="0"/>
              <a:t> methylation and increased histone acetylation produces a unique gene expression signature within these cells. Specific functions that were found to be enriched included those such as the immune and </a:t>
            </a:r>
            <a:r>
              <a:rPr lang="en-GB" baseline="0" dirty="0" err="1" smtClean="0"/>
              <a:t>inf</a:t>
            </a:r>
            <a:r>
              <a:rPr lang="en-GB" baseline="0" dirty="0" smtClean="0"/>
              <a:t> response and cell death and upon further investigation some of the genes altered were found to play a role in the induction if caspase activity which may provide a possible reason for the increase in caspase and apoptosis seen in the first chapter. Differentiation was also enriched and although this was not investigated directly in the human </a:t>
            </a:r>
            <a:r>
              <a:rPr lang="en-GB" baseline="0" dirty="0" err="1" smtClean="0"/>
              <a:t>aml</a:t>
            </a:r>
            <a:r>
              <a:rPr lang="en-GB" baseline="0" dirty="0" smtClean="0"/>
              <a:t> cell lines, treatments on murine cell lines suggested a role for these agents in the induction of differentiation. And finally, the cell cycle and </a:t>
            </a:r>
            <a:r>
              <a:rPr lang="en-GB" baseline="0" dirty="0" err="1" smtClean="0"/>
              <a:t>dna</a:t>
            </a:r>
            <a:r>
              <a:rPr lang="en-GB" baseline="0" dirty="0" smtClean="0"/>
              <a:t> replication related genes both of which were down regulated following combination treatment. 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75A78-EE1E-4CE8-BBE6-C0F10D465BA2}" type="slidenum">
              <a:rPr lang="en-GB" smtClean="0"/>
              <a:pPr/>
              <a:t>44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717157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 smtClean="0"/>
              <a:t>So cells were treated as </a:t>
            </a:r>
            <a:r>
              <a:rPr lang="en-GB" dirty="0" err="1" smtClean="0"/>
              <a:t>beofore</a:t>
            </a:r>
            <a:r>
              <a:rPr lang="en-GB" baseline="0" dirty="0" smtClean="0"/>
              <a:t> wit the double combination and then treated with AXL inhibitor 8 hours post vorinostat addition as this is where I had previously shown </a:t>
            </a:r>
            <a:r>
              <a:rPr lang="en-GB" baseline="0" dirty="0" err="1" smtClean="0"/>
              <a:t>axl</a:t>
            </a:r>
            <a:r>
              <a:rPr lang="en-GB" baseline="0" dirty="0" smtClean="0"/>
              <a:t> to start to increase. So some preliminary </a:t>
            </a:r>
            <a:r>
              <a:rPr lang="en-GB" baseline="0" dirty="0" err="1" smtClean="0"/>
              <a:t>viabilty</a:t>
            </a:r>
            <a:r>
              <a:rPr lang="en-GB" baseline="0" dirty="0" smtClean="0"/>
              <a:t> assays again support the idea that </a:t>
            </a:r>
            <a:r>
              <a:rPr lang="en-GB" baseline="0" dirty="0" err="1" smtClean="0"/>
              <a:t>axl</a:t>
            </a:r>
            <a:r>
              <a:rPr lang="en-GB" baseline="0" dirty="0" smtClean="0"/>
              <a:t> may be signalling within these cells. So </a:t>
            </a:r>
            <a:r>
              <a:rPr lang="en-GB" baseline="0" dirty="0" err="1" smtClean="0"/>
              <a:t>axl</a:t>
            </a:r>
            <a:r>
              <a:rPr lang="en-GB" baseline="0" dirty="0" smtClean="0"/>
              <a:t> alone does not induce much of a change in cell viability even at 0.5 um  however once </a:t>
            </a:r>
            <a:r>
              <a:rPr lang="en-GB" baseline="0" dirty="0" err="1" smtClean="0"/>
              <a:t>axl</a:t>
            </a:r>
            <a:r>
              <a:rPr lang="en-GB" baseline="0" dirty="0" smtClean="0"/>
              <a:t> is induced with the combination treatment we see a further 15% </a:t>
            </a:r>
            <a:r>
              <a:rPr lang="en-GB" baseline="0" dirty="0" err="1" smtClean="0"/>
              <a:t>reducition</a:t>
            </a:r>
            <a:r>
              <a:rPr lang="en-GB" baseline="0" dirty="0" smtClean="0"/>
              <a:t> in the </a:t>
            </a:r>
            <a:r>
              <a:rPr lang="en-GB" baseline="0" dirty="0" err="1" smtClean="0"/>
              <a:t>viabilty</a:t>
            </a:r>
            <a:r>
              <a:rPr lang="en-GB" baseline="0" dirty="0" smtClean="0"/>
              <a:t> of the cells when also </a:t>
            </a:r>
            <a:r>
              <a:rPr lang="en-GB" baseline="0" dirty="0" err="1" smtClean="0"/>
              <a:t>treatmed</a:t>
            </a:r>
            <a:r>
              <a:rPr lang="en-GB" baseline="0" dirty="0" smtClean="0"/>
              <a:t> with the </a:t>
            </a:r>
            <a:r>
              <a:rPr lang="en-GB" baseline="0" dirty="0" err="1" smtClean="0"/>
              <a:t>axl</a:t>
            </a:r>
            <a:r>
              <a:rPr lang="en-GB" baseline="0" dirty="0" smtClean="0"/>
              <a:t> inhibitor. 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375A78-EE1E-4CE8-BBE6-C0F10D465BA2}" type="slidenum">
              <a:rPr lang="en-GB" smtClean="0"/>
              <a:pPr/>
              <a:t>46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37789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2189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798343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0289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267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96116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4422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2056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76422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565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6557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33520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C2EAD9-5141-44DE-BD31-D5736AFBFAD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64773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36679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340090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892753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93436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3101741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48384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954050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20545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1523340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734805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19745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18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79096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F608EE-821F-4DAA-8CDC-E48C3369E46E}" type="datetimeFigureOut">
              <a:rPr lang="en-GB" smtClean="0"/>
              <a:t>12/08/2016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8A7427-E771-4B0E-B1E9-09534D05A1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0515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14.jpeg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3" Type="http://schemas.openxmlformats.org/officeDocument/2006/relationships/image" Target="../media/image15.wmf"/><Relationship Id="rId7" Type="http://schemas.openxmlformats.org/officeDocument/2006/relationships/image" Target="../media/image19.w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wmf"/><Relationship Id="rId11" Type="http://schemas.openxmlformats.org/officeDocument/2006/relationships/image" Target="../media/image12.png"/><Relationship Id="rId5" Type="http://schemas.openxmlformats.org/officeDocument/2006/relationships/image" Target="../media/image17.wmf"/><Relationship Id="rId10" Type="http://schemas.openxmlformats.org/officeDocument/2006/relationships/image" Target="../media/image22.wmf"/><Relationship Id="rId4" Type="http://schemas.openxmlformats.org/officeDocument/2006/relationships/image" Target="../media/image16.wmf"/><Relationship Id="rId9" Type="http://schemas.openxmlformats.org/officeDocument/2006/relationships/image" Target="../media/image21.w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gif"/><Relationship Id="rId4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em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2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7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5.png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oogle.co.uk/url?sa=i&amp;rct=j&amp;q=&amp;esrc=s&amp;source=images&amp;cd=&amp;cad=rja&amp;uact=8&amp;ved=0CAcQjRxqFQoTCPjq9fzZkcgCFUNKFAoddhIASA&amp;url=http://igtrcn.org/modified-guide-rnas-enhance-crispr-editing/&amp;bvm=bv.103627116,d.d24&amp;psig=AFQjCNFXS05P2aiaPtfVbF9VjWqeakdGOQ&amp;ust=1443253907170514" TargetMode="External"/><Relationship Id="rId3" Type="http://schemas.openxmlformats.org/officeDocument/2006/relationships/image" Target="../media/image70.png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71.png"/><Relationship Id="rId5" Type="http://schemas.openxmlformats.org/officeDocument/2006/relationships/image" Target="../media/image69.emf"/><Relationship Id="rId4" Type="http://schemas.openxmlformats.org/officeDocument/2006/relationships/oleObject" Target="../embeddings/oleObject1.bin"/><Relationship Id="rId9" Type="http://schemas.openxmlformats.org/officeDocument/2006/relationships/image" Target="../media/image73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jpeg"/><Relationship Id="rId3" Type="http://schemas.openxmlformats.org/officeDocument/2006/relationships/image" Target="../media/image75.png"/><Relationship Id="rId7" Type="http://schemas.openxmlformats.org/officeDocument/2006/relationships/image" Target="../media/image79.jpeg"/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png"/><Relationship Id="rId9" Type="http://schemas.openxmlformats.org/officeDocument/2006/relationships/image" Target="../media/image81.e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82.em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6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gi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pibeat.com/wp-content/uploads/2013/01/shutterstock_103017095-Converted.png" TargetMode="External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7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9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7" Type="http://schemas.microsoft.com/office/2007/relationships/hdphoto" Target="../media/hdphoto3.wdp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jpeg"/><Relationship Id="rId5" Type="http://schemas.openxmlformats.org/officeDocument/2006/relationships/image" Target="../media/image92.jpeg"/><Relationship Id="rId4" Type="http://schemas.openxmlformats.org/officeDocument/2006/relationships/image" Target="../media/image91.jpe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slideLayout" Target="../slideLayouts/slideLayout7.xml"/><Relationship Id="rId7" Type="http://schemas.openxmlformats.org/officeDocument/2006/relationships/diagramLayout" Target="../diagrams/layout2.xml"/><Relationship Id="rId2" Type="http://schemas.openxmlformats.org/officeDocument/2006/relationships/video" Target="../media/media2.wmv"/><Relationship Id="rId1" Type="http://schemas.microsoft.com/office/2007/relationships/media" Target="../media/media2.wmv"/><Relationship Id="rId6" Type="http://schemas.openxmlformats.org/officeDocument/2006/relationships/diagramData" Target="../diagrams/data2.xml"/><Relationship Id="rId5" Type="http://schemas.openxmlformats.org/officeDocument/2006/relationships/image" Target="../media/image95.png"/><Relationship Id="rId10" Type="http://schemas.microsoft.com/office/2007/relationships/diagramDrawing" Target="../diagrams/drawing2.xml"/><Relationship Id="rId4" Type="http://schemas.openxmlformats.org/officeDocument/2006/relationships/notesSlide" Target="../notesSlides/notesSlide14.xml"/><Relationship Id="rId9" Type="http://schemas.openxmlformats.org/officeDocument/2006/relationships/diagramColors" Target="../diagrams/colors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image" Target="../media/image102.emf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AML &amp; MDS: </a:t>
            </a:r>
            <a:br>
              <a:rPr lang="en-GB" dirty="0" smtClean="0"/>
            </a:br>
            <a:r>
              <a:rPr lang="en-GB" dirty="0" smtClean="0"/>
              <a:t>Genomics to therapies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Ken Mills</a:t>
            </a:r>
          </a:p>
          <a:p>
            <a:r>
              <a:rPr lang="en-GB" dirty="0"/>
              <a:t>5</a:t>
            </a:r>
            <a:r>
              <a:rPr lang="en-GB" baseline="30000" dirty="0"/>
              <a:t>th</a:t>
            </a:r>
            <a:r>
              <a:rPr lang="en-GB" dirty="0"/>
              <a:t> World </a:t>
            </a:r>
            <a:r>
              <a:rPr lang="en-GB" dirty="0" err="1"/>
              <a:t>Hematologist</a:t>
            </a:r>
            <a:r>
              <a:rPr lang="en-GB" dirty="0"/>
              <a:t> Congress</a:t>
            </a:r>
          </a:p>
          <a:p>
            <a:r>
              <a:rPr lang="en-GB" dirty="0"/>
              <a:t>18</a:t>
            </a:r>
            <a:r>
              <a:rPr lang="en-GB" baseline="30000" dirty="0"/>
              <a:t>th</a:t>
            </a:r>
            <a:r>
              <a:rPr lang="en-GB" dirty="0"/>
              <a:t> August 2016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29" y="5588519"/>
            <a:ext cx="1372562" cy="1260000"/>
          </a:xfrm>
          <a:prstGeom prst="rect">
            <a:avLst/>
          </a:prstGeom>
          <a:ln>
            <a:solidFill>
              <a:schemeClr val="bg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3084" y="5822519"/>
            <a:ext cx="691547" cy="7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9158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charset="-128"/>
              </a:rPr>
              <a:t>Blood Cancers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218954" y="1412293"/>
            <a:ext cx="4056163" cy="4560995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ct val="0"/>
              </a:spcBef>
              <a:buFont typeface="Arial" charset="0"/>
              <a:buNone/>
            </a:pPr>
            <a:endParaRPr lang="en-US" altLang="en-US" sz="2400" dirty="0" smtClean="0">
              <a:ea typeface="ＭＳ Ｐゴシック" charset="-128"/>
            </a:endParaRPr>
          </a:p>
          <a:p>
            <a:pPr>
              <a:spcBef>
                <a:spcPts val="600"/>
              </a:spcBef>
            </a:pPr>
            <a:r>
              <a:rPr lang="en-US" alt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Cancers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the 5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 </a:t>
            </a:r>
            <a:r>
              <a:rPr lang="en-US" alt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common type of </a:t>
            </a:r>
            <a:r>
              <a:rPr lang="en-US" alt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cancer</a:t>
            </a:r>
          </a:p>
          <a:p>
            <a:pPr lvl="1"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US" altLang="en-US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&gt;25,000 people each year in the UK</a:t>
            </a:r>
            <a:endParaRPr lang="en-US" altLang="en-US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spcBef>
                <a:spcPts val="600"/>
              </a:spcBef>
            </a:pPr>
            <a:r>
              <a:rPr lang="en-GB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</a:t>
            </a: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Cancer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3rd leading cause of cancer </a:t>
            </a: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death</a:t>
            </a:r>
          </a:p>
          <a:p>
            <a:pPr>
              <a:spcBef>
                <a:spcPts val="600"/>
              </a:spcBef>
            </a:pPr>
            <a:r>
              <a:rPr lang="en-GB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Blood Cancer </a:t>
            </a: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</a:t>
            </a:r>
            <a:r>
              <a:rPr lang="en-GB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2nd highest “years of life lost”</a:t>
            </a:r>
          </a:p>
          <a:p>
            <a:pPr>
              <a:spcBef>
                <a:spcPts val="600"/>
              </a:spcBef>
            </a:pPr>
            <a:endParaRPr lang="en-US" altLang="en-US" sz="1800" dirty="0">
              <a:ea typeface="ＭＳ Ｐゴシック" charset="-128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997" y="2172251"/>
            <a:ext cx="3633734" cy="33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Oval 5"/>
          <p:cNvSpPr/>
          <p:nvPr/>
        </p:nvSpPr>
        <p:spPr>
          <a:xfrm>
            <a:off x="4794580" y="2753420"/>
            <a:ext cx="1853136" cy="308856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6997" y="2172251"/>
            <a:ext cx="3633734" cy="338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Oval 7"/>
          <p:cNvSpPr/>
          <p:nvPr/>
        </p:nvSpPr>
        <p:spPr>
          <a:xfrm>
            <a:off x="4827447" y="2252027"/>
            <a:ext cx="1820269" cy="404446"/>
          </a:xfrm>
          <a:prstGeom prst="ellipse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5388549"/>
      </p:ext>
    </p:extLst>
  </p:cSld>
  <p:clrMapOvr>
    <a:masterClrMapping/>
  </p:clrMapOvr>
  <p:transition advTm="202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1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 build="p"/>
      <p:bldP spid="6" grpId="0" animBg="1"/>
      <p:bldP spid="6" grpId="1" animBg="1"/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Callout 1 1"/>
          <p:cNvSpPr/>
          <p:nvPr/>
        </p:nvSpPr>
        <p:spPr>
          <a:xfrm>
            <a:off x="6051861" y="5388684"/>
            <a:ext cx="2300569" cy="972673"/>
          </a:xfrm>
          <a:prstGeom prst="borderCallout1">
            <a:avLst>
              <a:gd name="adj1" fmla="val -12017"/>
              <a:gd name="adj2" fmla="val 49566"/>
              <a:gd name="adj3" fmla="val -113390"/>
              <a:gd name="adj4" fmla="val 4305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 smtClean="0"/>
              <a:t>75% of all blood cancers occur in people older than 60 years old at diagnosis</a:t>
            </a:r>
            <a:endParaRPr lang="en-GB" sz="1600" dirty="0"/>
          </a:p>
        </p:txBody>
      </p:sp>
      <p:grpSp>
        <p:nvGrpSpPr>
          <p:cNvPr id="5" name="Group 4"/>
          <p:cNvGrpSpPr/>
          <p:nvPr/>
        </p:nvGrpSpPr>
        <p:grpSpPr>
          <a:xfrm>
            <a:off x="936827" y="4122282"/>
            <a:ext cx="2825607" cy="1760640"/>
            <a:chOff x="686282" y="4306463"/>
            <a:chExt cx="2825607" cy="1760640"/>
          </a:xfrm>
        </p:grpSpPr>
        <p:sp>
          <p:nvSpPr>
            <p:cNvPr id="3" name="Oval 2"/>
            <p:cNvSpPr/>
            <p:nvPr/>
          </p:nvSpPr>
          <p:spPr>
            <a:xfrm>
              <a:off x="686282" y="4306463"/>
              <a:ext cx="1369645" cy="354842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Line Callout 1 3"/>
            <p:cNvSpPr/>
            <p:nvPr/>
          </p:nvSpPr>
          <p:spPr>
            <a:xfrm>
              <a:off x="1715065" y="5399298"/>
              <a:ext cx="1796824" cy="667805"/>
            </a:xfrm>
            <a:prstGeom prst="borderCallout1">
              <a:avLst>
                <a:gd name="adj1" fmla="val -5711"/>
                <a:gd name="adj2" fmla="val -677"/>
                <a:gd name="adj3" fmla="val -114785"/>
                <a:gd name="adj4" fmla="val -18526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1600" dirty="0" smtClean="0"/>
                <a:t>0nly 1% of cases in patients under 15 years old</a:t>
              </a:r>
              <a:endParaRPr lang="en-GB" sz="1600" dirty="0"/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69" r="11169"/>
          <a:stretch/>
        </p:blipFill>
        <p:spPr>
          <a:xfrm>
            <a:off x="510084" y="1742175"/>
            <a:ext cx="8122722" cy="3120787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457200" y="492925"/>
            <a:ext cx="6491064" cy="868958"/>
          </a:xfrm>
        </p:spPr>
        <p:txBody>
          <a:bodyPr>
            <a:normAutofit/>
          </a:bodyPr>
          <a:lstStyle/>
          <a:p>
            <a:r>
              <a:rPr lang="en-GB" sz="3200" dirty="0" smtClean="0"/>
              <a:t>Incidence of blood cancers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156393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ifferentiation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5225" y="295022"/>
            <a:ext cx="4055032" cy="6226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Group 5"/>
          <p:cNvGrpSpPr/>
          <p:nvPr/>
        </p:nvGrpSpPr>
        <p:grpSpPr>
          <a:xfrm>
            <a:off x="946683" y="79375"/>
            <a:ext cx="4722076" cy="4721225"/>
            <a:chOff x="31325" y="79375"/>
            <a:chExt cx="5581037" cy="4721225"/>
          </a:xfrm>
        </p:grpSpPr>
        <p:cxnSp>
          <p:nvCxnSpPr>
            <p:cNvPr id="5131" name="Straight Connector 23"/>
            <p:cNvCxnSpPr>
              <a:cxnSpLocks noChangeShapeType="1"/>
              <a:stCxn id="5124" idx="1"/>
            </p:cNvCxnSpPr>
            <p:nvPr/>
          </p:nvCxnSpPr>
          <p:spPr bwMode="auto">
            <a:xfrm flipH="1">
              <a:off x="1234948" y="4171950"/>
              <a:ext cx="874802" cy="12700"/>
            </a:xfrm>
            <a:prstGeom prst="line">
              <a:avLst/>
            </a:prstGeom>
            <a:noFill/>
            <a:ln w="28575">
              <a:solidFill>
                <a:srgbClr val="33CC3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" name="Group 1"/>
            <p:cNvGrpSpPr/>
            <p:nvPr/>
          </p:nvGrpSpPr>
          <p:grpSpPr>
            <a:xfrm>
              <a:off x="31325" y="79375"/>
              <a:ext cx="5581037" cy="4721225"/>
              <a:chOff x="31325" y="79375"/>
              <a:chExt cx="5581037" cy="4721225"/>
            </a:xfrm>
          </p:grpSpPr>
          <p:sp>
            <p:nvSpPr>
              <p:cNvPr id="5124" name="Rectangle 7"/>
              <p:cNvSpPr>
                <a:spLocks noChangeArrowheads="1"/>
              </p:cNvSpPr>
              <p:nvPr/>
            </p:nvSpPr>
            <p:spPr bwMode="auto">
              <a:xfrm>
                <a:off x="2109750" y="3543300"/>
                <a:ext cx="3502612" cy="1257300"/>
              </a:xfrm>
              <a:prstGeom prst="rect">
                <a:avLst/>
              </a:prstGeom>
              <a:noFill/>
              <a:ln w="28575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000">
                  <a:latin typeface="Calibri" pitchFamily="34" charset="0"/>
                </a:endParaRPr>
              </a:p>
            </p:txBody>
          </p:sp>
          <p:pic>
            <p:nvPicPr>
              <p:cNvPr id="5129" name="Picture 2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910" t="9491"/>
              <a:stretch>
                <a:fillRect/>
              </a:stretch>
            </p:blipFill>
            <p:spPr bwMode="auto">
              <a:xfrm>
                <a:off x="44450" y="79375"/>
                <a:ext cx="2605088" cy="1933575"/>
              </a:xfrm>
              <a:prstGeom prst="rect">
                <a:avLst/>
              </a:prstGeom>
              <a:noFill/>
              <a:ln w="28575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cxnSp>
            <p:nvCxnSpPr>
              <p:cNvPr id="5130" name="Straight Connector 21"/>
              <p:cNvCxnSpPr>
                <a:cxnSpLocks noChangeShapeType="1"/>
              </p:cNvCxnSpPr>
              <p:nvPr/>
            </p:nvCxnSpPr>
            <p:spPr bwMode="auto">
              <a:xfrm>
                <a:off x="1228666" y="2034379"/>
                <a:ext cx="12561" cy="2163852"/>
              </a:xfrm>
              <a:prstGeom prst="line">
                <a:avLst/>
              </a:prstGeom>
              <a:noFill/>
              <a:ln w="28575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</p:cxnSp>
          <p:sp>
            <p:nvSpPr>
              <p:cNvPr id="5136" name="Text Box 9"/>
              <p:cNvSpPr txBox="1">
                <a:spLocks noChangeArrowheads="1"/>
              </p:cNvSpPr>
              <p:nvPr/>
            </p:nvSpPr>
            <p:spPr bwMode="auto">
              <a:xfrm>
                <a:off x="31325" y="2030413"/>
                <a:ext cx="1205342" cy="1169551"/>
              </a:xfrm>
              <a:prstGeom prst="rect">
                <a:avLst/>
              </a:prstGeom>
              <a:noFill/>
              <a:ln w="28575">
                <a:solidFill>
                  <a:srgbClr val="33CC3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1000" dirty="0">
                    <a:solidFill>
                      <a:srgbClr val="000000"/>
                    </a:solidFill>
                    <a:latin typeface="Calibri" pitchFamily="34" charset="0"/>
                  </a:rPr>
                  <a:t>Acute Myeloid</a:t>
                </a:r>
              </a:p>
              <a:p>
                <a:pPr algn="ctr" eaLnBrk="1" hangingPunct="1"/>
                <a:r>
                  <a:rPr lang="en-GB" sz="1000" dirty="0">
                    <a:solidFill>
                      <a:srgbClr val="000000"/>
                    </a:solidFill>
                    <a:latin typeface="Calibri" pitchFamily="34" charset="0"/>
                  </a:rPr>
                  <a:t>Leukaemia</a:t>
                </a:r>
              </a:p>
              <a:p>
                <a:pPr algn="ctr" eaLnBrk="1" hangingPunct="1"/>
                <a:r>
                  <a:rPr lang="en-GB" sz="1000" dirty="0">
                    <a:solidFill>
                      <a:srgbClr val="000000"/>
                    </a:solidFill>
                    <a:latin typeface="Calibri" pitchFamily="34" charset="0"/>
                  </a:rPr>
                  <a:t>(AML) </a:t>
                </a:r>
              </a:p>
              <a:p>
                <a:pPr algn="ctr" eaLnBrk="1" hangingPunct="1"/>
                <a:r>
                  <a:rPr lang="en-GB" sz="1000" dirty="0">
                    <a:solidFill>
                      <a:srgbClr val="000000"/>
                    </a:solidFill>
                    <a:latin typeface="Calibri" pitchFamily="34" charset="0"/>
                  </a:rPr>
                  <a:t>&amp;</a:t>
                </a:r>
              </a:p>
              <a:p>
                <a:pPr algn="ctr" eaLnBrk="1" hangingPunct="1"/>
                <a:r>
                  <a:rPr lang="en-GB" sz="1000" dirty="0">
                    <a:solidFill>
                      <a:srgbClr val="000000"/>
                    </a:solidFill>
                    <a:latin typeface="Calibri" pitchFamily="34" charset="0"/>
                  </a:rPr>
                  <a:t>Myelodysplastic</a:t>
                </a:r>
              </a:p>
              <a:p>
                <a:pPr algn="ctr" eaLnBrk="1" hangingPunct="1"/>
                <a:r>
                  <a:rPr lang="en-GB" sz="1000" dirty="0">
                    <a:solidFill>
                      <a:srgbClr val="000000"/>
                    </a:solidFill>
                    <a:latin typeface="Calibri" pitchFamily="34" charset="0"/>
                  </a:rPr>
                  <a:t> syndromes </a:t>
                </a:r>
              </a:p>
              <a:p>
                <a:pPr algn="ctr" eaLnBrk="1" hangingPunct="1"/>
                <a:r>
                  <a:rPr lang="en-GB" sz="1000" dirty="0">
                    <a:solidFill>
                      <a:srgbClr val="000000"/>
                    </a:solidFill>
                    <a:latin typeface="Calibri" pitchFamily="34" charset="0"/>
                  </a:rPr>
                  <a:t>(MDS)</a:t>
                </a: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5692701" y="150813"/>
            <a:ext cx="3378957" cy="3941762"/>
            <a:chOff x="4990057" y="150813"/>
            <a:chExt cx="3993606" cy="3941762"/>
          </a:xfrm>
        </p:grpSpPr>
        <p:cxnSp>
          <p:nvCxnSpPr>
            <p:cNvPr id="30" name="Straight Connector 29"/>
            <p:cNvCxnSpPr/>
            <p:nvPr/>
          </p:nvCxnSpPr>
          <p:spPr>
            <a:xfrm rot="5400000">
              <a:off x="7202487" y="2490788"/>
              <a:ext cx="1389063" cy="1588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" name="Group 2"/>
            <p:cNvGrpSpPr/>
            <p:nvPr/>
          </p:nvGrpSpPr>
          <p:grpSpPr>
            <a:xfrm>
              <a:off x="4990057" y="150813"/>
              <a:ext cx="3993606" cy="3941762"/>
              <a:chOff x="4990057" y="150813"/>
              <a:chExt cx="3993606" cy="3941762"/>
            </a:xfrm>
          </p:grpSpPr>
          <p:sp>
            <p:nvSpPr>
              <p:cNvPr id="16" name="Text Box 6"/>
              <p:cNvSpPr txBox="1">
                <a:spLocks noChangeArrowheads="1"/>
              </p:cNvSpPr>
              <p:nvPr/>
            </p:nvSpPr>
            <p:spPr bwMode="auto">
              <a:xfrm>
                <a:off x="6009159" y="2865009"/>
                <a:ext cx="725152" cy="246221"/>
              </a:xfrm>
              <a:prstGeom prst="rect">
                <a:avLst/>
              </a:prstGeom>
              <a:solidFill>
                <a:schemeClr val="accent2">
                  <a:lumMod val="40000"/>
                  <a:lumOff val="60000"/>
                </a:schemeClr>
              </a:solidFill>
              <a:ln w="28575">
                <a:solidFill>
                  <a:srgbClr val="FF0000"/>
                </a:solidFill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 marL="87313" indent="-87313" fontAlgn="auto">
                  <a:spcAft>
                    <a:spcPts val="0"/>
                  </a:spcAft>
                  <a:defRPr/>
                </a:pPr>
                <a:r>
                  <a:rPr lang="en-GB" sz="1000" dirty="0">
                    <a:solidFill>
                      <a:srgbClr val="000000"/>
                    </a:solidFill>
                    <a:latin typeface="Calibri" pitchFamily="34" charset="0"/>
                  </a:rPr>
                  <a:t>T-ALL</a:t>
                </a:r>
              </a:p>
            </p:txBody>
          </p:sp>
          <p:sp>
            <p:nvSpPr>
              <p:cNvPr id="5126" name="Rectangle 5"/>
              <p:cNvSpPr>
                <a:spLocks noChangeArrowheads="1"/>
              </p:cNvSpPr>
              <p:nvPr/>
            </p:nvSpPr>
            <p:spPr bwMode="auto">
              <a:xfrm>
                <a:off x="4990057" y="2230438"/>
                <a:ext cx="1853657" cy="1862137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000">
                  <a:latin typeface="Calibri" pitchFamily="34" charset="0"/>
                </a:endParaRPr>
              </a:p>
            </p:txBody>
          </p:sp>
          <p:cxnSp>
            <p:nvCxnSpPr>
              <p:cNvPr id="14" name="Straight Connector 13"/>
              <p:cNvCxnSpPr/>
              <p:nvPr/>
            </p:nvCxnSpPr>
            <p:spPr>
              <a:xfrm flipV="1">
                <a:off x="6846888" y="3178175"/>
                <a:ext cx="1069975" cy="0"/>
              </a:xfrm>
              <a:prstGeom prst="line">
                <a:avLst/>
              </a:pr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5132" name="Picture 2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710" t="10040" r="50192" b="3481"/>
              <a:stretch>
                <a:fillRect/>
              </a:stretch>
            </p:blipFill>
            <p:spPr bwMode="auto">
              <a:xfrm>
                <a:off x="6813550" y="150813"/>
                <a:ext cx="2170113" cy="1635125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138" name="Text Box 6"/>
              <p:cNvSpPr txBox="1">
                <a:spLocks noChangeArrowheads="1"/>
              </p:cNvSpPr>
              <p:nvPr/>
            </p:nvSpPr>
            <p:spPr bwMode="auto">
              <a:xfrm>
                <a:off x="7849708" y="1803400"/>
                <a:ext cx="993149" cy="707886"/>
              </a:xfrm>
              <a:prstGeom prst="rect">
                <a:avLst/>
              </a:prstGeom>
              <a:noFill/>
              <a:ln w="28575">
                <a:solidFill>
                  <a:srgbClr val="FF0000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1000">
                    <a:solidFill>
                      <a:srgbClr val="000000"/>
                    </a:solidFill>
                    <a:latin typeface="Calibri" pitchFamily="34" charset="0"/>
                  </a:rPr>
                  <a:t>Acute</a:t>
                </a:r>
              </a:p>
              <a:p>
                <a:pPr algn="ctr" eaLnBrk="1" hangingPunct="1"/>
                <a:r>
                  <a:rPr lang="en-GB" sz="1000">
                    <a:solidFill>
                      <a:srgbClr val="000000"/>
                    </a:solidFill>
                    <a:latin typeface="Calibri" pitchFamily="34" charset="0"/>
                  </a:rPr>
                  <a:t>Lymphocytic</a:t>
                </a:r>
              </a:p>
              <a:p>
                <a:pPr algn="ctr" eaLnBrk="1" hangingPunct="1"/>
                <a:r>
                  <a:rPr lang="en-GB" sz="1000">
                    <a:solidFill>
                      <a:srgbClr val="000000"/>
                    </a:solidFill>
                    <a:latin typeface="Calibri" pitchFamily="34" charset="0"/>
                  </a:rPr>
                  <a:t>Leukaemia</a:t>
                </a:r>
              </a:p>
              <a:p>
                <a:pPr algn="ctr" eaLnBrk="1" hangingPunct="1"/>
                <a:r>
                  <a:rPr lang="en-GB" sz="1000">
                    <a:solidFill>
                      <a:srgbClr val="000000"/>
                    </a:solidFill>
                    <a:latin typeface="Calibri" pitchFamily="34" charset="0"/>
                  </a:rPr>
                  <a:t>(ALL)</a:t>
                </a:r>
              </a:p>
            </p:txBody>
          </p:sp>
        </p:grpSp>
      </p:grpSp>
      <p:grpSp>
        <p:nvGrpSpPr>
          <p:cNvPr id="4" name="Group 3"/>
          <p:cNvGrpSpPr/>
          <p:nvPr/>
        </p:nvGrpSpPr>
        <p:grpSpPr>
          <a:xfrm>
            <a:off x="5703850" y="4471042"/>
            <a:ext cx="3397673" cy="1281586"/>
            <a:chOff x="4990343" y="4495351"/>
            <a:chExt cx="4015727" cy="1281586"/>
          </a:xfrm>
        </p:grpSpPr>
        <p:sp>
          <p:nvSpPr>
            <p:cNvPr id="5128" name="Rectangle 3"/>
            <p:cNvSpPr>
              <a:spLocks noChangeArrowheads="1"/>
            </p:cNvSpPr>
            <p:nvPr/>
          </p:nvSpPr>
          <p:spPr bwMode="auto">
            <a:xfrm>
              <a:off x="4990343" y="5172075"/>
              <a:ext cx="1558096" cy="604838"/>
            </a:xfrm>
            <a:prstGeom prst="rect">
              <a:avLst/>
            </a:prstGeom>
            <a:noFill/>
            <a:ln w="28575">
              <a:solidFill>
                <a:srgbClr val="33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ctr"/>
              <a:endParaRPr lang="en-US" sz="1000">
                <a:solidFill>
                  <a:srgbClr val="00FFFF"/>
                </a:solidFill>
                <a:latin typeface="Calibri" pitchFamily="34" charset="0"/>
              </a:endParaRPr>
            </a:p>
          </p:txBody>
        </p:sp>
        <p:grpSp>
          <p:nvGrpSpPr>
            <p:cNvPr id="5135" name="Group 33"/>
            <p:cNvGrpSpPr>
              <a:grpSpLocks/>
            </p:cNvGrpSpPr>
            <p:nvPr/>
          </p:nvGrpSpPr>
          <p:grpSpPr bwMode="auto">
            <a:xfrm>
              <a:off x="7319785" y="4495351"/>
              <a:ext cx="1686285" cy="1266826"/>
              <a:chOff x="6902749" y="3122173"/>
              <a:chExt cx="2039333" cy="1532207"/>
            </a:xfrm>
          </p:grpSpPr>
          <p:pic>
            <p:nvPicPr>
              <p:cNvPr id="5141" name="Picture 4" descr="http://t1.gstatic.com/images?q=tbn:ANd9GcQUaQOCYJajaxTLTIW--JtAZi0osv61OUDhghoPeU4uIL_Gam4&amp;t=1&amp;usg=__nKj41GGS4rkDz_WDM0KHfuntCbA="/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994105" y="3122173"/>
                <a:ext cx="1947977" cy="1532207"/>
              </a:xfrm>
              <a:prstGeom prst="rect">
                <a:avLst/>
              </a:prstGeom>
              <a:noFill/>
              <a:ln w="28575">
                <a:solidFill>
                  <a:srgbClr val="33CCFF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3" name="TextBox 32"/>
              <p:cNvSpPr txBox="1"/>
              <p:nvPr/>
            </p:nvSpPr>
            <p:spPr>
              <a:xfrm>
                <a:off x="6902749" y="3911686"/>
                <a:ext cx="880300" cy="614214"/>
              </a:xfrm>
              <a:prstGeom prst="rect">
                <a:avLst/>
              </a:prstGeom>
              <a:noFill/>
              <a:ln w="28575">
                <a:noFill/>
              </a:ln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:r>
                  <a:rPr lang="en-GB" sz="900" dirty="0" err="1">
                    <a:latin typeface="Calibri" pitchFamily="34" charset="0"/>
                  </a:rPr>
                  <a:t>IgH</a:t>
                </a:r>
                <a:r>
                  <a:rPr lang="en-GB" sz="900" dirty="0">
                    <a:latin typeface="Calibri" pitchFamily="34" charset="0"/>
                  </a:rPr>
                  <a:t> / TCR</a:t>
                </a:r>
              </a:p>
              <a:p>
                <a:pPr algn="ctr">
                  <a:defRPr/>
                </a:pPr>
                <a:r>
                  <a:rPr lang="en-GB" sz="900" dirty="0">
                    <a:latin typeface="Calibri" pitchFamily="34" charset="0"/>
                  </a:rPr>
                  <a:t>ZAP70</a:t>
                </a:r>
              </a:p>
              <a:p>
                <a:pPr algn="ctr">
                  <a:defRPr/>
                </a:pPr>
                <a:r>
                  <a:rPr lang="en-GB" sz="900" dirty="0">
                    <a:latin typeface="Calibri" pitchFamily="34" charset="0"/>
                  </a:rPr>
                  <a:t>CD38</a:t>
                </a:r>
              </a:p>
            </p:txBody>
          </p:sp>
        </p:grpSp>
        <p:sp>
          <p:nvSpPr>
            <p:cNvPr id="5139" name="Text Box 4"/>
            <p:cNvSpPr txBox="1">
              <a:spLocks noChangeArrowheads="1"/>
            </p:cNvSpPr>
            <p:nvPr/>
          </p:nvSpPr>
          <p:spPr bwMode="auto">
            <a:xfrm>
              <a:off x="6554487" y="5069051"/>
              <a:ext cx="814502" cy="707886"/>
            </a:xfrm>
            <a:prstGeom prst="rect">
              <a:avLst/>
            </a:prstGeom>
            <a:noFill/>
            <a:ln w="28575">
              <a:solidFill>
                <a:srgbClr val="33CCFF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 lIns="36000" tIns="36000" rIns="36000" bIns="3600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GB" sz="1000" dirty="0">
                  <a:solidFill>
                    <a:srgbClr val="000000"/>
                  </a:solidFill>
                  <a:latin typeface="Calibri" pitchFamily="34" charset="0"/>
                </a:rPr>
                <a:t>Chronic</a:t>
              </a:r>
            </a:p>
            <a:p>
              <a:pPr algn="ctr" eaLnBrk="1" hangingPunct="1"/>
              <a:r>
                <a:rPr lang="en-GB" sz="1000" dirty="0">
                  <a:solidFill>
                    <a:srgbClr val="000000"/>
                  </a:solidFill>
                  <a:latin typeface="Calibri" pitchFamily="34" charset="0"/>
                </a:rPr>
                <a:t>Lymphoid</a:t>
              </a:r>
            </a:p>
            <a:p>
              <a:pPr algn="ctr" eaLnBrk="1" hangingPunct="1"/>
              <a:r>
                <a:rPr lang="en-GB" sz="1000" dirty="0">
                  <a:solidFill>
                    <a:srgbClr val="000000"/>
                  </a:solidFill>
                  <a:latin typeface="Calibri" pitchFamily="34" charset="0"/>
                </a:rPr>
                <a:t>Leukaemia</a:t>
              </a:r>
            </a:p>
            <a:p>
              <a:pPr algn="ctr" eaLnBrk="1" hangingPunct="1"/>
              <a:r>
                <a:rPr lang="en-GB" sz="1000" dirty="0">
                  <a:solidFill>
                    <a:srgbClr val="000000"/>
                  </a:solidFill>
                  <a:latin typeface="Calibri" pitchFamily="34" charset="0"/>
                </a:rPr>
                <a:t>(CLL)</a:t>
              </a: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1320813" y="5123810"/>
            <a:ext cx="505642" cy="762794"/>
            <a:chOff x="44450" y="6047930"/>
            <a:chExt cx="597621" cy="762794"/>
          </a:xfrm>
        </p:grpSpPr>
        <p:pic>
          <p:nvPicPr>
            <p:cNvPr id="2050" name="Picture 2" descr="https://encrypted-tbn1.google.com/images?q=tbn:ANd9GcRG0T27ibWycHzXZSzFKavBn0YWCgNzxnqXA15CD1vnYWbaPbrStw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450" y="6047930"/>
              <a:ext cx="597621" cy="76279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8" name="TextBox 7"/>
            <p:cNvSpPr txBox="1"/>
            <p:nvPr/>
          </p:nvSpPr>
          <p:spPr>
            <a:xfrm>
              <a:off x="101193" y="6564503"/>
              <a:ext cx="528971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chemeClr val="bg1"/>
                  </a:solidFill>
                </a:rPr>
                <a:t>1960</a:t>
              </a:r>
              <a:endParaRPr lang="en-GB" sz="10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692701" y="5786057"/>
            <a:ext cx="1165856" cy="748110"/>
            <a:chOff x="5715003" y="5786057"/>
            <a:chExt cx="1165856" cy="748110"/>
          </a:xfrm>
        </p:grpSpPr>
        <p:sp>
          <p:nvSpPr>
            <p:cNvPr id="11" name="Rectangle 10"/>
            <p:cNvSpPr/>
            <p:nvPr/>
          </p:nvSpPr>
          <p:spPr>
            <a:xfrm>
              <a:off x="5715003" y="5786057"/>
              <a:ext cx="487360" cy="748110"/>
            </a:xfrm>
            <a:prstGeom prst="rect">
              <a:avLst/>
            </a:prstGeom>
            <a:noFill/>
            <a:ln>
              <a:solidFill>
                <a:srgbClr val="0020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000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205674" y="6274976"/>
              <a:ext cx="675185" cy="246221"/>
            </a:xfrm>
            <a:prstGeom prst="rect">
              <a:avLst/>
            </a:prstGeom>
            <a:noFill/>
            <a:ln w="28575">
              <a:solidFill>
                <a:srgbClr val="00206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GB" sz="1000" dirty="0">
                  <a:solidFill>
                    <a:srgbClr val="000000"/>
                  </a:solidFill>
                  <a:latin typeface="Calibri" pitchFamily="34" charset="0"/>
                  <a:cs typeface="Arial" pitchFamily="34" charset="0"/>
                </a:rPr>
                <a:t>Myeloma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1019115" y="5244690"/>
            <a:ext cx="4567646" cy="1596627"/>
            <a:chOff x="1019115" y="5262798"/>
            <a:chExt cx="4567646" cy="1596627"/>
          </a:xfrm>
        </p:grpSpPr>
        <p:grpSp>
          <p:nvGrpSpPr>
            <p:cNvPr id="5" name="Group 4"/>
            <p:cNvGrpSpPr/>
            <p:nvPr/>
          </p:nvGrpSpPr>
          <p:grpSpPr>
            <a:xfrm>
              <a:off x="2210298" y="5262798"/>
              <a:ext cx="3376463" cy="1596627"/>
              <a:chOff x="1803563" y="5262798"/>
              <a:chExt cx="3990664" cy="1596627"/>
            </a:xfrm>
          </p:grpSpPr>
          <p:sp>
            <p:nvSpPr>
              <p:cNvPr id="5125" name="Rectangle 8"/>
              <p:cNvSpPr>
                <a:spLocks noChangeArrowheads="1"/>
              </p:cNvSpPr>
              <p:nvPr/>
            </p:nvSpPr>
            <p:spPr bwMode="auto">
              <a:xfrm>
                <a:off x="3066033" y="5262798"/>
                <a:ext cx="2728194" cy="730250"/>
              </a:xfrm>
              <a:prstGeom prst="rect">
                <a:avLst/>
              </a:prstGeom>
              <a:noFill/>
              <a:ln w="2857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anchor="ctr"/>
              <a:lstStyle/>
              <a:p>
                <a:endParaRPr lang="en-US" sz="1000">
                  <a:latin typeface="Calibri" pitchFamily="34" charset="0"/>
                </a:endParaRPr>
              </a:p>
            </p:txBody>
          </p:sp>
          <p:sp>
            <p:nvSpPr>
              <p:cNvPr id="5137" name="Text Box 10"/>
              <p:cNvSpPr txBox="1">
                <a:spLocks noChangeArrowheads="1"/>
              </p:cNvSpPr>
              <p:nvPr/>
            </p:nvSpPr>
            <p:spPr bwMode="auto">
              <a:xfrm>
                <a:off x="1803563" y="5995425"/>
                <a:ext cx="1262470" cy="864000"/>
              </a:xfrm>
              <a:prstGeom prst="rect">
                <a:avLst/>
              </a:prstGeom>
              <a:noFill/>
              <a:ln w="28575">
                <a:solidFill>
                  <a:schemeClr val="accent2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36000" tIns="36000" rIns="36000" bIns="36000">
                <a:spAutoFit/>
              </a:bodyPr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Comic Sans MS" pitchFamily="66" charset="0"/>
                    <a:cs typeface="Arial" pitchFamily="34" charset="0"/>
                  </a:defRPr>
                </a:lvl9pPr>
              </a:lstStyle>
              <a:p>
                <a:pPr algn="ctr" eaLnBrk="1" hangingPunct="1"/>
                <a:r>
                  <a:rPr lang="en-GB" sz="1000" dirty="0" smtClean="0">
                    <a:solidFill>
                      <a:srgbClr val="000000"/>
                    </a:solidFill>
                    <a:latin typeface="Calibri" pitchFamily="34" charset="0"/>
                  </a:rPr>
                  <a:t>Myeloproliferative </a:t>
                </a:r>
              </a:p>
              <a:p>
                <a:pPr algn="ctr" eaLnBrk="1" hangingPunct="1"/>
                <a:r>
                  <a:rPr lang="en-GB" sz="1000" dirty="0" smtClean="0">
                    <a:solidFill>
                      <a:srgbClr val="000000"/>
                    </a:solidFill>
                    <a:latin typeface="Calibri" pitchFamily="34" charset="0"/>
                  </a:rPr>
                  <a:t>Neoplasms  (MPN)</a:t>
                </a:r>
                <a:endParaRPr lang="en-GB" sz="1000" dirty="0">
                  <a:solidFill>
                    <a:srgbClr val="000000"/>
                  </a:solidFill>
                  <a:latin typeface="Calibri" pitchFamily="34" charset="0"/>
                </a:endParaRPr>
              </a:p>
              <a:p>
                <a:pPr algn="ctr" eaLnBrk="1" hangingPunct="1"/>
                <a:r>
                  <a:rPr lang="en-GB" sz="1000" dirty="0" smtClean="0">
                    <a:solidFill>
                      <a:srgbClr val="000000"/>
                    </a:solidFill>
                    <a:latin typeface="Calibri" pitchFamily="34" charset="0"/>
                  </a:rPr>
                  <a:t>&amp;</a:t>
                </a:r>
              </a:p>
              <a:p>
                <a:pPr algn="ctr" eaLnBrk="1" hangingPunct="1"/>
                <a:r>
                  <a:rPr lang="en-GB" sz="1000" dirty="0" smtClean="0">
                    <a:solidFill>
                      <a:srgbClr val="000000"/>
                    </a:solidFill>
                    <a:latin typeface="Calibri" pitchFamily="34" charset="0"/>
                  </a:rPr>
                  <a:t>Chronic Myeloid</a:t>
                </a:r>
                <a:endParaRPr lang="en-GB" sz="1000" dirty="0">
                  <a:solidFill>
                    <a:srgbClr val="000000"/>
                  </a:solidFill>
                  <a:latin typeface="Calibri" pitchFamily="34" charset="0"/>
                </a:endParaRPr>
              </a:p>
              <a:p>
                <a:pPr algn="ctr" eaLnBrk="1" hangingPunct="1"/>
                <a:r>
                  <a:rPr lang="en-GB" sz="1000" dirty="0" smtClean="0">
                    <a:solidFill>
                      <a:srgbClr val="000000"/>
                    </a:solidFill>
                    <a:latin typeface="Calibri" pitchFamily="34" charset="0"/>
                  </a:rPr>
                  <a:t>Leukaemia (CML</a:t>
                </a:r>
                <a:r>
                  <a:rPr lang="en-GB" sz="1000" dirty="0">
                    <a:solidFill>
                      <a:srgbClr val="000000"/>
                    </a:solidFill>
                    <a:latin typeface="Calibri" pitchFamily="34" charset="0"/>
                  </a:rPr>
                  <a:t>)</a:t>
                </a:r>
              </a:p>
            </p:txBody>
          </p:sp>
        </p:grpSp>
        <p:pic>
          <p:nvPicPr>
            <p:cNvPr id="17" name="Picture 2"/>
            <p:cNvPicPr>
              <a:picLocks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260" t="13019" r="4070" b="2996"/>
            <a:stretch/>
          </p:blipFill>
          <p:spPr bwMode="auto">
            <a:xfrm>
              <a:off x="1019115" y="6006297"/>
              <a:ext cx="1166279" cy="846000"/>
            </a:xfrm>
            <a:prstGeom prst="rect">
              <a:avLst/>
            </a:prstGeom>
            <a:noFill/>
            <a:ln w="28575">
              <a:solidFill>
                <a:schemeClr val="accent2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grpSp>
        <p:nvGrpSpPr>
          <p:cNvPr id="35" name="Group 34"/>
          <p:cNvGrpSpPr/>
          <p:nvPr/>
        </p:nvGrpSpPr>
        <p:grpSpPr>
          <a:xfrm>
            <a:off x="-71438" y="0"/>
            <a:ext cx="928688" cy="6858000"/>
            <a:chOff x="-71438" y="0"/>
            <a:chExt cx="928688" cy="6858000"/>
          </a:xfrm>
        </p:grpSpPr>
        <p:sp>
          <p:nvSpPr>
            <p:cNvPr id="36" name="Rectangle 35"/>
            <p:cNvSpPr/>
            <p:nvPr/>
          </p:nvSpPr>
          <p:spPr>
            <a:xfrm>
              <a:off x="-71438" y="0"/>
              <a:ext cx="928688" cy="68580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schemeClr val="bg1"/>
                </a:solidFill>
              </a:endParaRPr>
            </a:p>
          </p:txBody>
        </p:sp>
        <p:pic>
          <p:nvPicPr>
            <p:cNvPr id="37" name="Picture 36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6" t="9990" r="9996" b="9990"/>
            <a:stretch>
              <a:fillRect/>
            </a:stretch>
          </p:blipFill>
          <p:spPr bwMode="auto">
            <a:xfrm>
              <a:off x="34925" y="115888"/>
              <a:ext cx="750888" cy="68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38" name="TextBox 4"/>
            <p:cNvSpPr txBox="1">
              <a:spLocks noChangeArrowheads="1"/>
            </p:cNvSpPr>
            <p:nvPr/>
          </p:nvSpPr>
          <p:spPr bwMode="auto">
            <a:xfrm rot="16200000">
              <a:off x="-555148" y="3562697"/>
              <a:ext cx="183896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dirty="0" smtClean="0"/>
                <a:t>Haematopoiesis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2211093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differentiation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423" y="519389"/>
            <a:ext cx="4631148" cy="6016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4" name="Straight Connector 3"/>
          <p:cNvCxnSpPr/>
          <p:nvPr/>
        </p:nvCxnSpPr>
        <p:spPr>
          <a:xfrm>
            <a:off x="274638" y="4830081"/>
            <a:ext cx="5936591" cy="0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148" name="TextBox 4"/>
          <p:cNvSpPr txBox="1">
            <a:spLocks noChangeArrowheads="1"/>
          </p:cNvSpPr>
          <p:nvPr/>
        </p:nvSpPr>
        <p:spPr bwMode="auto">
          <a:xfrm>
            <a:off x="193675" y="2706688"/>
            <a:ext cx="1471613" cy="369887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n-GB" dirty="0">
                <a:latin typeface="Calibri" pitchFamily="34" charset="0"/>
              </a:rPr>
              <a:t>Bone Marrow</a:t>
            </a:r>
          </a:p>
        </p:txBody>
      </p:sp>
      <p:sp>
        <p:nvSpPr>
          <p:cNvPr id="6149" name="TextBox 5"/>
          <p:cNvSpPr txBox="1">
            <a:spLocks noChangeArrowheads="1"/>
          </p:cNvSpPr>
          <p:nvPr/>
        </p:nvSpPr>
        <p:spPr bwMode="auto">
          <a:xfrm>
            <a:off x="312738" y="5349807"/>
            <a:ext cx="1198562" cy="646113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defRPr/>
            </a:pPr>
            <a:r>
              <a:rPr lang="en-GB" dirty="0">
                <a:latin typeface="Calibri" pitchFamily="34" charset="0"/>
              </a:rPr>
              <a:t>Peripheral </a:t>
            </a:r>
          </a:p>
          <a:p>
            <a:pPr algn="ctr">
              <a:defRPr/>
            </a:pPr>
            <a:r>
              <a:rPr lang="en-GB" dirty="0">
                <a:latin typeface="Calibri" pitchFamily="34" charset="0"/>
              </a:rPr>
              <a:t>Blood</a:t>
            </a:r>
          </a:p>
        </p:txBody>
      </p:sp>
      <p:pic>
        <p:nvPicPr>
          <p:cNvPr id="3" name="cells from bone.mp4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022.5296" end="8550.8352"/>
                </p14:media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6211229" y="4371278"/>
            <a:ext cx="2645451" cy="2164460"/>
          </a:xfrm>
          <a:prstGeom prst="rect">
            <a:avLst/>
          </a:prstGeom>
        </p:spPr>
      </p:pic>
      <p:grpSp>
        <p:nvGrpSpPr>
          <p:cNvPr id="5" name="Group 4"/>
          <p:cNvGrpSpPr/>
          <p:nvPr/>
        </p:nvGrpSpPr>
        <p:grpSpPr>
          <a:xfrm>
            <a:off x="377202" y="3409062"/>
            <a:ext cx="5932001" cy="962216"/>
            <a:chOff x="377202" y="3409062"/>
            <a:chExt cx="5932001" cy="962216"/>
          </a:xfrm>
        </p:grpSpPr>
        <p:sp>
          <p:nvSpPr>
            <p:cNvPr id="2" name="Rounded Rectangle 1"/>
            <p:cNvSpPr/>
            <p:nvPr/>
          </p:nvSpPr>
          <p:spPr>
            <a:xfrm>
              <a:off x="1404260" y="3650685"/>
              <a:ext cx="4904943" cy="478971"/>
            </a:xfrm>
            <a:prstGeom prst="round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23555" name="Picture 3" descr="C:\Users\3042319\AppData\Local\Microsoft\Windows\Temporary Internet Files\Content.IE5\DTW63Z2B\accessdenied[1].jp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7202" y="3409062"/>
              <a:ext cx="989350" cy="9622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06427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6148" grpId="0" animBg="1"/>
      <p:bldP spid="614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altLang="en-US" sz="3600" dirty="0" smtClean="0"/>
              <a:t>FAB classification of AML</a:t>
            </a:r>
          </a:p>
        </p:txBody>
      </p:sp>
      <p:pic>
        <p:nvPicPr>
          <p:cNvPr id="614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188" y="1568450"/>
            <a:ext cx="679450" cy="1277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0750" y="1558925"/>
            <a:ext cx="682625" cy="129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9" name="Picture 7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3075" y="1558925"/>
            <a:ext cx="68897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9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9425" y="3111500"/>
            <a:ext cx="704850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1" name="Picture 10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3663" y="3094038"/>
            <a:ext cx="692150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2" name="Picture 1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125" y="4657725"/>
            <a:ext cx="682625" cy="132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3" name="Picture 1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5513" y="4659313"/>
            <a:ext cx="682625" cy="1323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00" y="4657725"/>
            <a:ext cx="685800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5" name="Group 17"/>
          <p:cNvGrpSpPr>
            <a:grpSpLocks noChangeAspect="1"/>
          </p:cNvGrpSpPr>
          <p:nvPr/>
        </p:nvGrpSpPr>
        <p:grpSpPr bwMode="auto">
          <a:xfrm>
            <a:off x="978195" y="1543050"/>
            <a:ext cx="5078118" cy="4670425"/>
            <a:chOff x="187" y="972"/>
            <a:chExt cx="3628" cy="2942"/>
          </a:xfrm>
        </p:grpSpPr>
        <p:sp>
          <p:nvSpPr>
            <p:cNvPr id="6156" name="AutoShape 16"/>
            <p:cNvSpPr>
              <a:spLocks noChangeAspect="1" noChangeArrowheads="1" noTextEdit="1"/>
            </p:cNvSpPr>
            <p:nvPr/>
          </p:nvSpPr>
          <p:spPr bwMode="auto">
            <a:xfrm>
              <a:off x="187" y="972"/>
              <a:ext cx="3628" cy="29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157" name="Rectangle 19"/>
            <p:cNvSpPr>
              <a:spLocks noChangeArrowheads="1"/>
            </p:cNvSpPr>
            <p:nvPr/>
          </p:nvSpPr>
          <p:spPr bwMode="auto">
            <a:xfrm>
              <a:off x="910" y="3649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1024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58" name="Rectangle 20"/>
            <p:cNvSpPr>
              <a:spLocks noChangeArrowheads="1"/>
            </p:cNvSpPr>
            <p:nvPr/>
          </p:nvSpPr>
          <p:spPr bwMode="auto">
            <a:xfrm>
              <a:off x="1279" y="3649"/>
              <a:ext cx="85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1024"/>
                  </a:solidFill>
                  <a:latin typeface="Calibri" pitchFamily="34" charset="0"/>
                </a:rPr>
                <a:t>megakaryoblastic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59" name="Rectangle 21"/>
            <p:cNvSpPr>
              <a:spLocks noChangeArrowheads="1"/>
            </p:cNvSpPr>
            <p:nvPr/>
          </p:nvSpPr>
          <p:spPr bwMode="auto">
            <a:xfrm>
              <a:off x="2228" y="3649"/>
              <a:ext cx="50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dirty="0" smtClean="0">
                  <a:solidFill>
                    <a:srgbClr val="001024"/>
                  </a:solidFill>
                  <a:latin typeface="Calibri" pitchFamily="34" charset="0"/>
                </a:rPr>
                <a:t>leukaemia</a:t>
              </a:r>
              <a:endParaRPr lang="en-US" altLang="en-US" dirty="0">
                <a:latin typeface="Calibri" pitchFamily="34" charset="0"/>
              </a:endParaRPr>
            </a:p>
          </p:txBody>
        </p:sp>
        <p:sp>
          <p:nvSpPr>
            <p:cNvPr id="6160" name="Rectangle 22"/>
            <p:cNvSpPr>
              <a:spLocks noChangeArrowheads="1"/>
            </p:cNvSpPr>
            <p:nvPr/>
          </p:nvSpPr>
          <p:spPr bwMode="auto">
            <a:xfrm>
              <a:off x="267" y="3652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M7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61" name="Rectangle 24"/>
            <p:cNvSpPr>
              <a:spLocks noChangeArrowheads="1"/>
            </p:cNvSpPr>
            <p:nvPr/>
          </p:nvSpPr>
          <p:spPr bwMode="auto">
            <a:xfrm>
              <a:off x="910" y="3143"/>
              <a:ext cx="87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dirty="0" err="1" smtClean="0">
                  <a:solidFill>
                    <a:srgbClr val="001024"/>
                  </a:solidFill>
                  <a:latin typeface="Calibri" pitchFamily="34" charset="0"/>
                </a:rPr>
                <a:t>Erythroleukaemia</a:t>
              </a:r>
              <a:endParaRPr lang="en-US" altLang="en-US" dirty="0">
                <a:latin typeface="Calibri" pitchFamily="34" charset="0"/>
              </a:endParaRPr>
            </a:p>
          </p:txBody>
        </p:sp>
        <p:sp>
          <p:nvSpPr>
            <p:cNvPr id="6162" name="Rectangle 25"/>
            <p:cNvSpPr>
              <a:spLocks noChangeArrowheads="1"/>
            </p:cNvSpPr>
            <p:nvPr/>
          </p:nvSpPr>
          <p:spPr bwMode="auto">
            <a:xfrm>
              <a:off x="1202" y="3294"/>
              <a:ext cx="36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Erythroid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63" name="Rectangle 26"/>
            <p:cNvSpPr>
              <a:spLocks noChangeArrowheads="1"/>
            </p:cNvSpPr>
            <p:nvPr/>
          </p:nvSpPr>
          <p:spPr bwMode="auto">
            <a:xfrm>
              <a:off x="1662" y="3294"/>
              <a:ext cx="66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/myeloid) (M6a)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64" name="Rectangle 27"/>
            <p:cNvSpPr>
              <a:spLocks noChangeArrowheads="1"/>
            </p:cNvSpPr>
            <p:nvPr/>
          </p:nvSpPr>
          <p:spPr bwMode="auto">
            <a:xfrm>
              <a:off x="1202" y="3408"/>
              <a:ext cx="20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Pure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65" name="Rectangle 28"/>
            <p:cNvSpPr>
              <a:spLocks noChangeArrowheads="1"/>
            </p:cNvSpPr>
            <p:nvPr/>
          </p:nvSpPr>
          <p:spPr bwMode="auto">
            <a:xfrm>
              <a:off x="1431" y="3408"/>
              <a:ext cx="3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erythroid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66" name="Rectangle 29"/>
            <p:cNvSpPr>
              <a:spLocks noChangeArrowheads="1"/>
            </p:cNvSpPr>
            <p:nvPr/>
          </p:nvSpPr>
          <p:spPr bwMode="auto">
            <a:xfrm>
              <a:off x="1885" y="3408"/>
              <a:ext cx="71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malignancy (M6b)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67" name="Rectangle 30"/>
            <p:cNvSpPr>
              <a:spLocks noChangeArrowheads="1"/>
            </p:cNvSpPr>
            <p:nvPr/>
          </p:nvSpPr>
          <p:spPr bwMode="auto">
            <a:xfrm>
              <a:off x="267" y="3146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M6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68" name="Rectangle 32"/>
            <p:cNvSpPr>
              <a:spLocks noChangeArrowheads="1"/>
            </p:cNvSpPr>
            <p:nvPr/>
          </p:nvSpPr>
          <p:spPr bwMode="auto">
            <a:xfrm>
              <a:off x="910" y="2640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1024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69" name="Rectangle 33"/>
            <p:cNvSpPr>
              <a:spLocks noChangeArrowheads="1"/>
            </p:cNvSpPr>
            <p:nvPr/>
          </p:nvSpPr>
          <p:spPr bwMode="auto">
            <a:xfrm>
              <a:off x="1282" y="2640"/>
              <a:ext cx="52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1024"/>
                  </a:solidFill>
                  <a:latin typeface="Calibri" pitchFamily="34" charset="0"/>
                </a:rPr>
                <a:t>Monocytic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70" name="Rectangle 34"/>
            <p:cNvSpPr>
              <a:spLocks noChangeArrowheads="1"/>
            </p:cNvSpPr>
            <p:nvPr/>
          </p:nvSpPr>
          <p:spPr bwMode="auto">
            <a:xfrm>
              <a:off x="1888" y="2640"/>
              <a:ext cx="50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dirty="0">
                  <a:solidFill>
                    <a:srgbClr val="001024"/>
                  </a:solidFill>
                  <a:latin typeface="Calibri" pitchFamily="34" charset="0"/>
                </a:rPr>
                <a:t>l</a:t>
              </a:r>
              <a:r>
                <a:rPr lang="en-US" altLang="en-US" sz="1500" dirty="0" smtClean="0">
                  <a:solidFill>
                    <a:srgbClr val="001024"/>
                  </a:solidFill>
                  <a:latin typeface="Calibri" pitchFamily="34" charset="0"/>
                </a:rPr>
                <a:t>eukaemia</a:t>
              </a:r>
              <a:endParaRPr lang="en-US" altLang="en-US" dirty="0">
                <a:latin typeface="Calibri" pitchFamily="34" charset="0"/>
              </a:endParaRPr>
            </a:p>
          </p:txBody>
        </p:sp>
        <p:sp>
          <p:nvSpPr>
            <p:cNvPr id="6171" name="Rectangle 35"/>
            <p:cNvSpPr>
              <a:spLocks noChangeArrowheads="1"/>
            </p:cNvSpPr>
            <p:nvPr/>
          </p:nvSpPr>
          <p:spPr bwMode="auto">
            <a:xfrm>
              <a:off x="1202" y="2791"/>
              <a:ext cx="25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72" name="Rectangle 36"/>
            <p:cNvSpPr>
              <a:spLocks noChangeArrowheads="1"/>
            </p:cNvSpPr>
            <p:nvPr/>
          </p:nvSpPr>
          <p:spPr bwMode="auto">
            <a:xfrm>
              <a:off x="1494" y="2791"/>
              <a:ext cx="48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monoblastic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73" name="Rectangle 37"/>
            <p:cNvSpPr>
              <a:spLocks noChangeArrowheads="1"/>
            </p:cNvSpPr>
            <p:nvPr/>
          </p:nvSpPr>
          <p:spPr bwMode="auto">
            <a:xfrm>
              <a:off x="2048" y="2791"/>
              <a:ext cx="3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74" name="Rectangle 38"/>
            <p:cNvSpPr>
              <a:spLocks noChangeArrowheads="1"/>
            </p:cNvSpPr>
            <p:nvPr/>
          </p:nvSpPr>
          <p:spPr bwMode="auto">
            <a:xfrm>
              <a:off x="2463" y="2791"/>
              <a:ext cx="2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(M5a)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75" name="Rectangle 39"/>
            <p:cNvSpPr>
              <a:spLocks noChangeArrowheads="1"/>
            </p:cNvSpPr>
            <p:nvPr/>
          </p:nvSpPr>
          <p:spPr bwMode="auto">
            <a:xfrm>
              <a:off x="1202" y="2906"/>
              <a:ext cx="25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76" name="Rectangle 40"/>
            <p:cNvSpPr>
              <a:spLocks noChangeArrowheads="1"/>
            </p:cNvSpPr>
            <p:nvPr/>
          </p:nvSpPr>
          <p:spPr bwMode="auto">
            <a:xfrm>
              <a:off x="1494" y="2906"/>
              <a:ext cx="41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monocytic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77" name="Rectangle 41"/>
            <p:cNvSpPr>
              <a:spLocks noChangeArrowheads="1"/>
            </p:cNvSpPr>
            <p:nvPr/>
          </p:nvSpPr>
          <p:spPr bwMode="auto">
            <a:xfrm>
              <a:off x="1968" y="2906"/>
              <a:ext cx="3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78" name="Rectangle 42"/>
            <p:cNvSpPr>
              <a:spLocks noChangeArrowheads="1"/>
            </p:cNvSpPr>
            <p:nvPr/>
          </p:nvSpPr>
          <p:spPr bwMode="auto">
            <a:xfrm>
              <a:off x="2383" y="2906"/>
              <a:ext cx="90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with maturation (M5b)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79" name="Rectangle 43"/>
            <p:cNvSpPr>
              <a:spLocks noChangeArrowheads="1"/>
            </p:cNvSpPr>
            <p:nvPr/>
          </p:nvSpPr>
          <p:spPr bwMode="auto">
            <a:xfrm>
              <a:off x="267" y="2643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M5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80" name="Rectangle 45"/>
            <p:cNvSpPr>
              <a:spLocks noChangeArrowheads="1"/>
            </p:cNvSpPr>
            <p:nvPr/>
          </p:nvSpPr>
          <p:spPr bwMode="auto">
            <a:xfrm>
              <a:off x="910" y="2138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1024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81" name="Rectangle 46"/>
            <p:cNvSpPr>
              <a:spLocks noChangeArrowheads="1"/>
            </p:cNvSpPr>
            <p:nvPr/>
          </p:nvSpPr>
          <p:spPr bwMode="auto">
            <a:xfrm>
              <a:off x="1279" y="2138"/>
              <a:ext cx="81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1024"/>
                  </a:solidFill>
                  <a:latin typeface="Calibri" pitchFamily="34" charset="0"/>
                </a:rPr>
                <a:t>myelomonocytic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82" name="Rectangle 47"/>
            <p:cNvSpPr>
              <a:spLocks noChangeArrowheads="1"/>
            </p:cNvSpPr>
            <p:nvPr/>
          </p:nvSpPr>
          <p:spPr bwMode="auto">
            <a:xfrm>
              <a:off x="2188" y="2138"/>
              <a:ext cx="53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dirty="0">
                  <a:solidFill>
                    <a:srgbClr val="001024"/>
                  </a:solidFill>
                  <a:latin typeface="Calibri" pitchFamily="34" charset="0"/>
                </a:rPr>
                <a:t>leukaemia </a:t>
              </a:r>
              <a:endParaRPr lang="en-US" altLang="en-US" dirty="0">
                <a:latin typeface="Calibri" pitchFamily="34" charset="0"/>
              </a:endParaRPr>
            </a:p>
          </p:txBody>
        </p:sp>
        <p:sp>
          <p:nvSpPr>
            <p:cNvPr id="6183" name="Rectangle 48"/>
            <p:cNvSpPr>
              <a:spLocks noChangeArrowheads="1"/>
            </p:cNvSpPr>
            <p:nvPr/>
          </p:nvSpPr>
          <p:spPr bwMode="auto">
            <a:xfrm>
              <a:off x="1202" y="2289"/>
              <a:ext cx="25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84" name="Rectangle 49"/>
            <p:cNvSpPr>
              <a:spLocks noChangeArrowheads="1"/>
            </p:cNvSpPr>
            <p:nvPr/>
          </p:nvSpPr>
          <p:spPr bwMode="auto">
            <a:xfrm>
              <a:off x="1494" y="2289"/>
              <a:ext cx="65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myelomonocytic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85" name="Rectangle 50"/>
            <p:cNvSpPr>
              <a:spLocks noChangeArrowheads="1"/>
            </p:cNvSpPr>
            <p:nvPr/>
          </p:nvSpPr>
          <p:spPr bwMode="auto">
            <a:xfrm>
              <a:off x="2225" y="2289"/>
              <a:ext cx="140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 dirty="0">
                  <a:solidFill>
                    <a:srgbClr val="001024"/>
                  </a:solidFill>
                  <a:latin typeface="Calibri" pitchFamily="34" charset="0"/>
                </a:rPr>
                <a:t>leukaemia with increased marrow </a:t>
              </a:r>
              <a:endParaRPr lang="en-US" altLang="en-US" dirty="0">
                <a:latin typeface="Calibri" pitchFamily="34" charset="0"/>
              </a:endParaRPr>
            </a:p>
          </p:txBody>
        </p:sp>
        <p:sp>
          <p:nvSpPr>
            <p:cNvPr id="6186" name="Rectangle 51"/>
            <p:cNvSpPr>
              <a:spLocks noChangeArrowheads="1"/>
            </p:cNvSpPr>
            <p:nvPr/>
          </p:nvSpPr>
          <p:spPr bwMode="auto">
            <a:xfrm>
              <a:off x="1202" y="2403"/>
              <a:ext cx="44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eosinophils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87" name="Rectangle 52"/>
            <p:cNvSpPr>
              <a:spLocks noChangeArrowheads="1"/>
            </p:cNvSpPr>
            <p:nvPr/>
          </p:nvSpPr>
          <p:spPr bwMode="auto">
            <a:xfrm>
              <a:off x="1717" y="2403"/>
              <a:ext cx="30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(M4EO)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88" name="Rectangle 53"/>
            <p:cNvSpPr>
              <a:spLocks noChangeArrowheads="1"/>
            </p:cNvSpPr>
            <p:nvPr/>
          </p:nvSpPr>
          <p:spPr bwMode="auto">
            <a:xfrm>
              <a:off x="267" y="2141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M4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89" name="Rectangle 55"/>
            <p:cNvSpPr>
              <a:spLocks noChangeArrowheads="1"/>
            </p:cNvSpPr>
            <p:nvPr/>
          </p:nvSpPr>
          <p:spPr bwMode="auto">
            <a:xfrm>
              <a:off x="910" y="1863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1024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90" name="Rectangle 56"/>
            <p:cNvSpPr>
              <a:spLocks noChangeArrowheads="1"/>
            </p:cNvSpPr>
            <p:nvPr/>
          </p:nvSpPr>
          <p:spPr bwMode="auto">
            <a:xfrm>
              <a:off x="1282" y="1863"/>
              <a:ext cx="69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1024"/>
                  </a:solidFill>
                  <a:latin typeface="Calibri" pitchFamily="34" charset="0"/>
                </a:rPr>
                <a:t>promyelocytic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91" name="Rectangle 57"/>
            <p:cNvSpPr>
              <a:spLocks noChangeArrowheads="1"/>
            </p:cNvSpPr>
            <p:nvPr/>
          </p:nvSpPr>
          <p:spPr bwMode="auto">
            <a:xfrm>
              <a:off x="2091" y="1863"/>
              <a:ext cx="534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dirty="0">
                  <a:solidFill>
                    <a:srgbClr val="001024"/>
                  </a:solidFill>
                  <a:latin typeface="Calibri" pitchFamily="34" charset="0"/>
                </a:rPr>
                <a:t>leukaemia </a:t>
              </a:r>
              <a:endParaRPr lang="en-US" altLang="en-US" dirty="0">
                <a:latin typeface="Calibri" pitchFamily="34" charset="0"/>
              </a:endParaRPr>
            </a:p>
          </p:txBody>
        </p:sp>
        <p:sp>
          <p:nvSpPr>
            <p:cNvPr id="6192" name="Rectangle 58"/>
            <p:cNvSpPr>
              <a:spLocks noChangeArrowheads="1"/>
            </p:cNvSpPr>
            <p:nvPr/>
          </p:nvSpPr>
          <p:spPr bwMode="auto">
            <a:xfrm>
              <a:off x="267" y="1866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M3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93" name="Rectangle 60"/>
            <p:cNvSpPr>
              <a:spLocks noChangeArrowheads="1"/>
            </p:cNvSpPr>
            <p:nvPr/>
          </p:nvSpPr>
          <p:spPr bwMode="auto">
            <a:xfrm>
              <a:off x="910" y="1586"/>
              <a:ext cx="214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dirty="0">
                  <a:solidFill>
                    <a:srgbClr val="001024"/>
                  </a:solidFill>
                  <a:latin typeface="Calibri" pitchFamily="34" charset="0"/>
                </a:rPr>
                <a:t>Acute myeloid leukaemia with maturation </a:t>
              </a:r>
              <a:endParaRPr lang="en-US" altLang="en-US" dirty="0">
                <a:latin typeface="Calibri" pitchFamily="34" charset="0"/>
              </a:endParaRPr>
            </a:p>
          </p:txBody>
        </p:sp>
        <p:sp>
          <p:nvSpPr>
            <p:cNvPr id="6194" name="Rectangle 61"/>
            <p:cNvSpPr>
              <a:spLocks noChangeArrowheads="1"/>
            </p:cNvSpPr>
            <p:nvPr/>
          </p:nvSpPr>
          <p:spPr bwMode="auto">
            <a:xfrm>
              <a:off x="267" y="1589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M2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95" name="Rectangle 63"/>
            <p:cNvSpPr>
              <a:spLocks noChangeArrowheads="1"/>
            </p:cNvSpPr>
            <p:nvPr/>
          </p:nvSpPr>
          <p:spPr bwMode="auto">
            <a:xfrm>
              <a:off x="910" y="1309"/>
              <a:ext cx="231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dirty="0">
                  <a:solidFill>
                    <a:srgbClr val="001024"/>
                  </a:solidFill>
                  <a:latin typeface="Calibri" pitchFamily="34" charset="0"/>
                </a:rPr>
                <a:t>Acute myeloid leukaemia without maturation </a:t>
              </a:r>
              <a:endParaRPr lang="en-US" altLang="en-US" dirty="0">
                <a:latin typeface="Calibri" pitchFamily="34" charset="0"/>
              </a:endParaRPr>
            </a:p>
          </p:txBody>
        </p:sp>
        <p:sp>
          <p:nvSpPr>
            <p:cNvPr id="6196" name="Rectangle 64"/>
            <p:cNvSpPr>
              <a:spLocks noChangeArrowheads="1"/>
            </p:cNvSpPr>
            <p:nvPr/>
          </p:nvSpPr>
          <p:spPr bwMode="auto">
            <a:xfrm>
              <a:off x="267" y="1312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M1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97" name="Rectangle 66"/>
            <p:cNvSpPr>
              <a:spLocks noChangeArrowheads="1"/>
            </p:cNvSpPr>
            <p:nvPr/>
          </p:nvSpPr>
          <p:spPr bwMode="auto">
            <a:xfrm>
              <a:off x="910" y="1032"/>
              <a:ext cx="256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dirty="0">
                  <a:solidFill>
                    <a:srgbClr val="001024"/>
                  </a:solidFill>
                  <a:latin typeface="Calibri" pitchFamily="34" charset="0"/>
                </a:rPr>
                <a:t>Acute myeloid leukaemia, minimally differentiated </a:t>
              </a:r>
              <a:endParaRPr lang="en-US" altLang="en-US" dirty="0">
                <a:latin typeface="Calibri" pitchFamily="34" charset="0"/>
              </a:endParaRPr>
            </a:p>
          </p:txBody>
        </p:sp>
        <p:sp>
          <p:nvSpPr>
            <p:cNvPr id="6198" name="Rectangle 67"/>
            <p:cNvSpPr>
              <a:spLocks noChangeArrowheads="1"/>
            </p:cNvSpPr>
            <p:nvPr/>
          </p:nvSpPr>
          <p:spPr bwMode="auto">
            <a:xfrm>
              <a:off x="267" y="1035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M0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199" name="Line 68"/>
            <p:cNvSpPr>
              <a:spLocks noChangeShapeType="1"/>
            </p:cNvSpPr>
            <p:nvPr/>
          </p:nvSpPr>
          <p:spPr bwMode="auto">
            <a:xfrm>
              <a:off x="196" y="983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00" name="Line 69"/>
            <p:cNvSpPr>
              <a:spLocks noChangeShapeType="1"/>
            </p:cNvSpPr>
            <p:nvPr/>
          </p:nvSpPr>
          <p:spPr bwMode="auto">
            <a:xfrm>
              <a:off x="196" y="3874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01" name="Line 70"/>
            <p:cNvSpPr>
              <a:spLocks noChangeShapeType="1"/>
            </p:cNvSpPr>
            <p:nvPr/>
          </p:nvSpPr>
          <p:spPr bwMode="auto">
            <a:xfrm>
              <a:off x="196" y="983"/>
              <a:ext cx="1" cy="289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02" name="Line 71"/>
            <p:cNvSpPr>
              <a:spLocks noChangeShapeType="1"/>
            </p:cNvSpPr>
            <p:nvPr/>
          </p:nvSpPr>
          <p:spPr bwMode="auto">
            <a:xfrm>
              <a:off x="3775" y="983"/>
              <a:ext cx="1" cy="289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03" name="Line 72"/>
            <p:cNvSpPr>
              <a:spLocks noChangeShapeType="1"/>
            </p:cNvSpPr>
            <p:nvPr/>
          </p:nvSpPr>
          <p:spPr bwMode="auto">
            <a:xfrm>
              <a:off x="196" y="1258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04" name="Line 73"/>
            <p:cNvSpPr>
              <a:spLocks noChangeShapeType="1"/>
            </p:cNvSpPr>
            <p:nvPr/>
          </p:nvSpPr>
          <p:spPr bwMode="auto">
            <a:xfrm>
              <a:off x="796" y="983"/>
              <a:ext cx="1" cy="289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05" name="Line 74"/>
            <p:cNvSpPr>
              <a:spLocks noChangeShapeType="1"/>
            </p:cNvSpPr>
            <p:nvPr/>
          </p:nvSpPr>
          <p:spPr bwMode="auto">
            <a:xfrm>
              <a:off x="196" y="1535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06" name="Line 75"/>
            <p:cNvSpPr>
              <a:spLocks noChangeShapeType="1"/>
            </p:cNvSpPr>
            <p:nvPr/>
          </p:nvSpPr>
          <p:spPr bwMode="auto">
            <a:xfrm>
              <a:off x="196" y="1812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07" name="Line 76"/>
            <p:cNvSpPr>
              <a:spLocks noChangeShapeType="1"/>
            </p:cNvSpPr>
            <p:nvPr/>
          </p:nvSpPr>
          <p:spPr bwMode="auto">
            <a:xfrm>
              <a:off x="196" y="2089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08" name="Line 77"/>
            <p:cNvSpPr>
              <a:spLocks noChangeShapeType="1"/>
            </p:cNvSpPr>
            <p:nvPr/>
          </p:nvSpPr>
          <p:spPr bwMode="auto">
            <a:xfrm>
              <a:off x="196" y="2592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09" name="Line 78"/>
            <p:cNvSpPr>
              <a:spLocks noChangeShapeType="1"/>
            </p:cNvSpPr>
            <p:nvPr/>
          </p:nvSpPr>
          <p:spPr bwMode="auto">
            <a:xfrm>
              <a:off x="196" y="3094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10" name="Line 79"/>
            <p:cNvSpPr>
              <a:spLocks noChangeShapeType="1"/>
            </p:cNvSpPr>
            <p:nvPr/>
          </p:nvSpPr>
          <p:spPr bwMode="auto">
            <a:xfrm>
              <a:off x="196" y="3597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14" name="Rectangle 84"/>
            <p:cNvSpPr>
              <a:spLocks noChangeArrowheads="1"/>
            </p:cNvSpPr>
            <p:nvPr/>
          </p:nvSpPr>
          <p:spPr bwMode="auto">
            <a:xfrm>
              <a:off x="267" y="3652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M7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16" name="Rectangle 87"/>
            <p:cNvSpPr>
              <a:spLocks noChangeArrowheads="1"/>
            </p:cNvSpPr>
            <p:nvPr/>
          </p:nvSpPr>
          <p:spPr bwMode="auto">
            <a:xfrm>
              <a:off x="1202" y="3294"/>
              <a:ext cx="36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Erythroid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17" name="Rectangle 88"/>
            <p:cNvSpPr>
              <a:spLocks noChangeArrowheads="1"/>
            </p:cNvSpPr>
            <p:nvPr/>
          </p:nvSpPr>
          <p:spPr bwMode="auto">
            <a:xfrm>
              <a:off x="1662" y="3294"/>
              <a:ext cx="66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/myeloid) (M6a)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18" name="Rectangle 89"/>
            <p:cNvSpPr>
              <a:spLocks noChangeArrowheads="1"/>
            </p:cNvSpPr>
            <p:nvPr/>
          </p:nvSpPr>
          <p:spPr bwMode="auto">
            <a:xfrm>
              <a:off x="1202" y="3408"/>
              <a:ext cx="20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Pure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19" name="Rectangle 90"/>
            <p:cNvSpPr>
              <a:spLocks noChangeArrowheads="1"/>
            </p:cNvSpPr>
            <p:nvPr/>
          </p:nvSpPr>
          <p:spPr bwMode="auto">
            <a:xfrm>
              <a:off x="1431" y="3408"/>
              <a:ext cx="365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erythroid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20" name="Rectangle 91"/>
            <p:cNvSpPr>
              <a:spLocks noChangeArrowheads="1"/>
            </p:cNvSpPr>
            <p:nvPr/>
          </p:nvSpPr>
          <p:spPr bwMode="auto">
            <a:xfrm>
              <a:off x="1885" y="3408"/>
              <a:ext cx="71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malignancy (M6b)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21" name="Rectangle 92"/>
            <p:cNvSpPr>
              <a:spLocks noChangeArrowheads="1"/>
            </p:cNvSpPr>
            <p:nvPr/>
          </p:nvSpPr>
          <p:spPr bwMode="auto">
            <a:xfrm>
              <a:off x="267" y="3146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M6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25" name="Rectangle 97"/>
            <p:cNvSpPr>
              <a:spLocks noChangeArrowheads="1"/>
            </p:cNvSpPr>
            <p:nvPr/>
          </p:nvSpPr>
          <p:spPr bwMode="auto">
            <a:xfrm>
              <a:off x="1202" y="2791"/>
              <a:ext cx="25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26" name="Rectangle 98"/>
            <p:cNvSpPr>
              <a:spLocks noChangeArrowheads="1"/>
            </p:cNvSpPr>
            <p:nvPr/>
          </p:nvSpPr>
          <p:spPr bwMode="auto">
            <a:xfrm>
              <a:off x="1494" y="2791"/>
              <a:ext cx="484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monoblastic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27" name="Rectangle 99"/>
            <p:cNvSpPr>
              <a:spLocks noChangeArrowheads="1"/>
            </p:cNvSpPr>
            <p:nvPr/>
          </p:nvSpPr>
          <p:spPr bwMode="auto">
            <a:xfrm>
              <a:off x="2048" y="2791"/>
              <a:ext cx="3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28" name="Rectangle 100"/>
            <p:cNvSpPr>
              <a:spLocks noChangeArrowheads="1"/>
            </p:cNvSpPr>
            <p:nvPr/>
          </p:nvSpPr>
          <p:spPr bwMode="auto">
            <a:xfrm>
              <a:off x="2463" y="2791"/>
              <a:ext cx="26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(M5a)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29" name="Rectangle 101"/>
            <p:cNvSpPr>
              <a:spLocks noChangeArrowheads="1"/>
            </p:cNvSpPr>
            <p:nvPr/>
          </p:nvSpPr>
          <p:spPr bwMode="auto">
            <a:xfrm>
              <a:off x="1202" y="2906"/>
              <a:ext cx="25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30" name="Rectangle 102"/>
            <p:cNvSpPr>
              <a:spLocks noChangeArrowheads="1"/>
            </p:cNvSpPr>
            <p:nvPr/>
          </p:nvSpPr>
          <p:spPr bwMode="auto">
            <a:xfrm>
              <a:off x="1494" y="2906"/>
              <a:ext cx="412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monocytic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31" name="Rectangle 103"/>
            <p:cNvSpPr>
              <a:spLocks noChangeArrowheads="1"/>
            </p:cNvSpPr>
            <p:nvPr/>
          </p:nvSpPr>
          <p:spPr bwMode="auto">
            <a:xfrm>
              <a:off x="1968" y="2906"/>
              <a:ext cx="357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32" name="Rectangle 104"/>
            <p:cNvSpPr>
              <a:spLocks noChangeArrowheads="1"/>
            </p:cNvSpPr>
            <p:nvPr/>
          </p:nvSpPr>
          <p:spPr bwMode="auto">
            <a:xfrm>
              <a:off x="2383" y="2906"/>
              <a:ext cx="90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with maturation (M5b)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33" name="Rectangle 105"/>
            <p:cNvSpPr>
              <a:spLocks noChangeArrowheads="1"/>
            </p:cNvSpPr>
            <p:nvPr/>
          </p:nvSpPr>
          <p:spPr bwMode="auto">
            <a:xfrm>
              <a:off x="267" y="2643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M5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37" name="Rectangle 110"/>
            <p:cNvSpPr>
              <a:spLocks noChangeArrowheads="1"/>
            </p:cNvSpPr>
            <p:nvPr/>
          </p:nvSpPr>
          <p:spPr bwMode="auto">
            <a:xfrm>
              <a:off x="1202" y="2289"/>
              <a:ext cx="250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38" name="Rectangle 111"/>
            <p:cNvSpPr>
              <a:spLocks noChangeArrowheads="1"/>
            </p:cNvSpPr>
            <p:nvPr/>
          </p:nvSpPr>
          <p:spPr bwMode="auto">
            <a:xfrm>
              <a:off x="1494" y="2289"/>
              <a:ext cx="653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myelomonocytic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39" name="Rectangle 112"/>
            <p:cNvSpPr>
              <a:spLocks noChangeArrowheads="1"/>
            </p:cNvSpPr>
            <p:nvPr/>
          </p:nvSpPr>
          <p:spPr bwMode="auto">
            <a:xfrm>
              <a:off x="2225" y="2289"/>
              <a:ext cx="140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 dirty="0">
                  <a:solidFill>
                    <a:srgbClr val="001024"/>
                  </a:solidFill>
                  <a:latin typeface="Calibri" pitchFamily="34" charset="0"/>
                </a:rPr>
                <a:t>leukaemia with increased marrow </a:t>
              </a:r>
              <a:endParaRPr lang="en-US" altLang="en-US" dirty="0">
                <a:latin typeface="Calibri" pitchFamily="34" charset="0"/>
              </a:endParaRPr>
            </a:p>
          </p:txBody>
        </p:sp>
        <p:sp>
          <p:nvSpPr>
            <p:cNvPr id="6240" name="Rectangle 113"/>
            <p:cNvSpPr>
              <a:spLocks noChangeArrowheads="1"/>
            </p:cNvSpPr>
            <p:nvPr/>
          </p:nvSpPr>
          <p:spPr bwMode="auto">
            <a:xfrm>
              <a:off x="1202" y="2403"/>
              <a:ext cx="446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eosinophils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41" name="Rectangle 114"/>
            <p:cNvSpPr>
              <a:spLocks noChangeArrowheads="1"/>
            </p:cNvSpPr>
            <p:nvPr/>
          </p:nvSpPr>
          <p:spPr bwMode="auto">
            <a:xfrm>
              <a:off x="1717" y="2403"/>
              <a:ext cx="301" cy="1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200">
                  <a:solidFill>
                    <a:srgbClr val="001024"/>
                  </a:solidFill>
                  <a:latin typeface="Calibri" pitchFamily="34" charset="0"/>
                </a:rPr>
                <a:t>(M4EO)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42" name="Rectangle 115"/>
            <p:cNvSpPr>
              <a:spLocks noChangeArrowheads="1"/>
            </p:cNvSpPr>
            <p:nvPr/>
          </p:nvSpPr>
          <p:spPr bwMode="auto">
            <a:xfrm>
              <a:off x="267" y="2141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M4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46" name="Rectangle 120"/>
            <p:cNvSpPr>
              <a:spLocks noChangeArrowheads="1"/>
            </p:cNvSpPr>
            <p:nvPr/>
          </p:nvSpPr>
          <p:spPr bwMode="auto">
            <a:xfrm>
              <a:off x="267" y="1866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M3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48" name="Rectangle 123"/>
            <p:cNvSpPr>
              <a:spLocks noChangeArrowheads="1"/>
            </p:cNvSpPr>
            <p:nvPr/>
          </p:nvSpPr>
          <p:spPr bwMode="auto">
            <a:xfrm>
              <a:off x="267" y="1589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M2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50" name="Rectangle 126"/>
            <p:cNvSpPr>
              <a:spLocks noChangeArrowheads="1"/>
            </p:cNvSpPr>
            <p:nvPr/>
          </p:nvSpPr>
          <p:spPr bwMode="auto">
            <a:xfrm>
              <a:off x="267" y="1312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M1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51" name="Rectangle 127"/>
            <p:cNvSpPr>
              <a:spLocks noChangeArrowheads="1"/>
            </p:cNvSpPr>
            <p:nvPr/>
          </p:nvSpPr>
          <p:spPr bwMode="auto">
            <a:xfrm>
              <a:off x="865" y="1032"/>
              <a:ext cx="0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53" name="Rectangle 129"/>
            <p:cNvSpPr>
              <a:spLocks noChangeArrowheads="1"/>
            </p:cNvSpPr>
            <p:nvPr/>
          </p:nvSpPr>
          <p:spPr bwMode="auto">
            <a:xfrm>
              <a:off x="267" y="1035"/>
              <a:ext cx="16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1024"/>
                  </a:solidFill>
                  <a:latin typeface="Calibri" pitchFamily="34" charset="0"/>
                </a:rPr>
                <a:t>M0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6254" name="Line 130"/>
            <p:cNvSpPr>
              <a:spLocks noChangeShapeType="1"/>
            </p:cNvSpPr>
            <p:nvPr/>
          </p:nvSpPr>
          <p:spPr bwMode="auto">
            <a:xfrm>
              <a:off x="196" y="983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55" name="Line 131"/>
            <p:cNvSpPr>
              <a:spLocks noChangeShapeType="1"/>
            </p:cNvSpPr>
            <p:nvPr/>
          </p:nvSpPr>
          <p:spPr bwMode="auto">
            <a:xfrm>
              <a:off x="196" y="3874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56" name="Line 132"/>
            <p:cNvSpPr>
              <a:spLocks noChangeShapeType="1"/>
            </p:cNvSpPr>
            <p:nvPr/>
          </p:nvSpPr>
          <p:spPr bwMode="auto">
            <a:xfrm>
              <a:off x="196" y="983"/>
              <a:ext cx="1" cy="289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57" name="Line 133"/>
            <p:cNvSpPr>
              <a:spLocks noChangeShapeType="1"/>
            </p:cNvSpPr>
            <p:nvPr/>
          </p:nvSpPr>
          <p:spPr bwMode="auto">
            <a:xfrm>
              <a:off x="3775" y="983"/>
              <a:ext cx="1" cy="289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58" name="Line 134"/>
            <p:cNvSpPr>
              <a:spLocks noChangeShapeType="1"/>
            </p:cNvSpPr>
            <p:nvPr/>
          </p:nvSpPr>
          <p:spPr bwMode="auto">
            <a:xfrm>
              <a:off x="196" y="1258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60" name="Line 136"/>
            <p:cNvSpPr>
              <a:spLocks noChangeShapeType="1"/>
            </p:cNvSpPr>
            <p:nvPr/>
          </p:nvSpPr>
          <p:spPr bwMode="auto">
            <a:xfrm>
              <a:off x="196" y="1535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61" name="Line 137"/>
            <p:cNvSpPr>
              <a:spLocks noChangeShapeType="1"/>
            </p:cNvSpPr>
            <p:nvPr/>
          </p:nvSpPr>
          <p:spPr bwMode="auto">
            <a:xfrm>
              <a:off x="196" y="1812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62" name="Line 138"/>
            <p:cNvSpPr>
              <a:spLocks noChangeShapeType="1"/>
            </p:cNvSpPr>
            <p:nvPr/>
          </p:nvSpPr>
          <p:spPr bwMode="auto">
            <a:xfrm>
              <a:off x="196" y="2089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63" name="Line 139"/>
            <p:cNvSpPr>
              <a:spLocks noChangeShapeType="1"/>
            </p:cNvSpPr>
            <p:nvPr/>
          </p:nvSpPr>
          <p:spPr bwMode="auto">
            <a:xfrm>
              <a:off x="196" y="2592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64" name="Line 140"/>
            <p:cNvSpPr>
              <a:spLocks noChangeShapeType="1"/>
            </p:cNvSpPr>
            <p:nvPr/>
          </p:nvSpPr>
          <p:spPr bwMode="auto">
            <a:xfrm>
              <a:off x="196" y="3094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6265" name="Line 141"/>
            <p:cNvSpPr>
              <a:spLocks noChangeShapeType="1"/>
            </p:cNvSpPr>
            <p:nvPr/>
          </p:nvSpPr>
          <p:spPr bwMode="auto">
            <a:xfrm>
              <a:off x="196" y="3597"/>
              <a:ext cx="3579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22" name="Text Box 30"/>
          <p:cNvSpPr txBox="1">
            <a:spLocks noChangeArrowheads="1"/>
          </p:cNvSpPr>
          <p:nvPr/>
        </p:nvSpPr>
        <p:spPr bwMode="auto">
          <a:xfrm>
            <a:off x="6006084" y="6553200"/>
            <a:ext cx="2981325" cy="3048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hangingPunct="0"/>
            <a:r>
              <a:rPr lang="en-GB" sz="1400" b="1" dirty="0">
                <a:latin typeface="Helvetica" pitchFamily="34" charset="0"/>
              </a:rPr>
              <a:t>Bennett </a:t>
            </a:r>
            <a:r>
              <a:rPr lang="en-GB" sz="1400" b="1" i="1" dirty="0">
                <a:latin typeface="Helvetica" pitchFamily="34" charset="0"/>
              </a:rPr>
              <a:t>et al</a:t>
            </a:r>
            <a:r>
              <a:rPr lang="en-GB" sz="1400" b="1" dirty="0">
                <a:latin typeface="Helvetica" pitchFamily="34" charset="0"/>
              </a:rPr>
              <a:t>, </a:t>
            </a:r>
            <a:r>
              <a:rPr lang="en-GB" sz="1400" b="1" i="1" dirty="0">
                <a:latin typeface="Helvetica" pitchFamily="34" charset="0"/>
              </a:rPr>
              <a:t>Br J </a:t>
            </a:r>
            <a:r>
              <a:rPr lang="en-GB" sz="1400" b="1" i="1" dirty="0" err="1">
                <a:latin typeface="Helvetica" pitchFamily="34" charset="0"/>
              </a:rPr>
              <a:t>Haematol</a:t>
            </a:r>
            <a:r>
              <a:rPr lang="en-GB" sz="1400" b="1" dirty="0">
                <a:latin typeface="Helvetica" pitchFamily="34" charset="0"/>
              </a:rPr>
              <a:t> 1976</a:t>
            </a:r>
          </a:p>
        </p:txBody>
      </p:sp>
      <p:grpSp>
        <p:nvGrpSpPr>
          <p:cNvPr id="123" name="Group 122"/>
          <p:cNvGrpSpPr/>
          <p:nvPr/>
        </p:nvGrpSpPr>
        <p:grpSpPr>
          <a:xfrm>
            <a:off x="-71438" y="0"/>
            <a:ext cx="928688" cy="6858000"/>
            <a:chOff x="-71438" y="0"/>
            <a:chExt cx="928688" cy="6858000"/>
          </a:xfrm>
        </p:grpSpPr>
        <p:sp>
          <p:nvSpPr>
            <p:cNvPr id="124" name="Rectangle 123"/>
            <p:cNvSpPr/>
            <p:nvPr/>
          </p:nvSpPr>
          <p:spPr>
            <a:xfrm>
              <a:off x="-71438" y="0"/>
              <a:ext cx="928688" cy="68580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schemeClr val="bg1"/>
                </a:solidFill>
              </a:endParaRPr>
            </a:p>
          </p:txBody>
        </p:sp>
        <p:pic>
          <p:nvPicPr>
            <p:cNvPr id="125" name="Picture 124"/>
            <p:cNvPicPr>
              <a:picLocks noChangeAspect="1" noChangeArrowheads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6" t="9990" r="9996" b="9990"/>
            <a:stretch>
              <a:fillRect/>
            </a:stretch>
          </p:blipFill>
          <p:spPr bwMode="auto">
            <a:xfrm>
              <a:off x="34925" y="115888"/>
              <a:ext cx="750888" cy="68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26" name="TextBox 4"/>
            <p:cNvSpPr txBox="1">
              <a:spLocks noChangeArrowheads="1"/>
            </p:cNvSpPr>
            <p:nvPr/>
          </p:nvSpPr>
          <p:spPr bwMode="auto">
            <a:xfrm rot="16200000">
              <a:off x="-657771" y="3551515"/>
              <a:ext cx="204421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dirty="0" smtClean="0"/>
                <a:t>FAB Classification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605608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 sz="quarter"/>
          </p:nvPr>
        </p:nvSpPr>
        <p:spPr/>
        <p:txBody>
          <a:bodyPr/>
          <a:lstStyle/>
          <a:p>
            <a:pPr eaLnBrk="1" hangingPunct="1"/>
            <a:r>
              <a:rPr lang="en-GB" altLang="en-US" sz="4000" smtClean="0"/>
              <a:t>Cytogenetics</a:t>
            </a:r>
          </a:p>
        </p:txBody>
      </p:sp>
      <p:grpSp>
        <p:nvGrpSpPr>
          <p:cNvPr id="7171" name="Group 3"/>
          <p:cNvGrpSpPr>
            <a:grpSpLocks/>
          </p:cNvGrpSpPr>
          <p:nvPr/>
        </p:nvGrpSpPr>
        <p:grpSpPr bwMode="auto">
          <a:xfrm>
            <a:off x="3317875" y="4362450"/>
            <a:ext cx="3232150" cy="2047875"/>
            <a:chOff x="4073" y="3022"/>
            <a:chExt cx="584" cy="380"/>
          </a:xfrm>
        </p:grpSpPr>
        <p:pic>
          <p:nvPicPr>
            <p:cNvPr id="7178" name="Picture 4" descr="inv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3" y="3022"/>
              <a:ext cx="584" cy="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9" name="Text Box 5"/>
            <p:cNvSpPr txBox="1">
              <a:spLocks noChangeArrowheads="1"/>
            </p:cNvSpPr>
            <p:nvPr/>
          </p:nvSpPr>
          <p:spPr bwMode="auto">
            <a:xfrm>
              <a:off x="4110" y="3266"/>
              <a:ext cx="509" cy="13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GB" altLang="en-US" sz="1800" i="1" dirty="0" err="1">
                  <a:latin typeface="Calibri" pitchFamily="34" charset="0"/>
                </a:rPr>
                <a:t>inv</a:t>
              </a:r>
              <a:r>
                <a:rPr lang="en-GB" altLang="en-US" sz="1800" i="1" dirty="0">
                  <a:latin typeface="Calibri" pitchFamily="34" charset="0"/>
                </a:rPr>
                <a:t>(16)</a:t>
              </a:r>
            </a:p>
            <a:p>
              <a:pPr algn="ctr" eaLnBrk="1" hangingPunct="1"/>
              <a:r>
                <a:rPr lang="en-GB" altLang="en-US" sz="1800" i="1" dirty="0">
                  <a:latin typeface="Calibri" pitchFamily="34" charset="0"/>
                </a:rPr>
                <a:t>CBF</a:t>
              </a:r>
              <a:r>
                <a:rPr lang="en-GB" altLang="en-US" sz="1800" i="1" dirty="0">
                  <a:latin typeface="Symbol" panose="05050102010706020507" pitchFamily="18" charset="2"/>
                </a:rPr>
                <a:t>b</a:t>
              </a:r>
              <a:r>
                <a:rPr lang="en-GB" altLang="en-US" sz="1800" i="1" dirty="0">
                  <a:latin typeface="Calibri" pitchFamily="34" charset="0"/>
                </a:rPr>
                <a:t>-MYH11</a:t>
              </a:r>
              <a:r>
                <a:rPr lang="en-GB" altLang="en-US" sz="2400" dirty="0">
                  <a:latin typeface="Calibri" pitchFamily="34" charset="0"/>
                </a:rPr>
                <a:t> </a:t>
              </a:r>
            </a:p>
          </p:txBody>
        </p:sp>
      </p:grpSp>
      <p:grpSp>
        <p:nvGrpSpPr>
          <p:cNvPr id="7172" name="Group 6"/>
          <p:cNvGrpSpPr>
            <a:grpSpLocks/>
          </p:cNvGrpSpPr>
          <p:nvPr/>
        </p:nvGrpSpPr>
        <p:grpSpPr bwMode="auto">
          <a:xfrm>
            <a:off x="4559300" y="1236663"/>
            <a:ext cx="4445000" cy="2927350"/>
            <a:chOff x="3758" y="1513"/>
            <a:chExt cx="1180" cy="502"/>
          </a:xfrm>
        </p:grpSpPr>
        <p:pic>
          <p:nvPicPr>
            <p:cNvPr id="7176" name="Picture 7" descr="AML-ETO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00" y="1513"/>
              <a:ext cx="696" cy="4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7" name="Text Box 8"/>
            <p:cNvSpPr txBox="1">
              <a:spLocks noChangeArrowheads="1"/>
            </p:cNvSpPr>
            <p:nvPr/>
          </p:nvSpPr>
          <p:spPr bwMode="auto">
            <a:xfrm>
              <a:off x="3758" y="1811"/>
              <a:ext cx="1180" cy="20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GB" altLang="en-US" sz="1800" i="1">
                  <a:latin typeface="Calibri" pitchFamily="34" charset="0"/>
                </a:rPr>
                <a:t>t(8;21)(q22;q22)</a:t>
              </a:r>
            </a:p>
            <a:p>
              <a:pPr algn="ctr" eaLnBrk="1" hangingPunct="1"/>
              <a:r>
                <a:rPr lang="en-GB" altLang="en-US" sz="1800" i="1">
                  <a:latin typeface="Calibri" pitchFamily="34" charset="0"/>
                </a:rPr>
                <a:t>AML-ETO</a:t>
              </a:r>
            </a:p>
            <a:p>
              <a:pPr algn="ctr" eaLnBrk="1" hangingPunct="1"/>
              <a:r>
                <a:rPr lang="en-GB" altLang="en-US" sz="1800" i="1">
                  <a:latin typeface="Calibri" pitchFamily="34" charset="0"/>
                </a:rPr>
                <a:t>(RUNX1-RUNXT1)</a:t>
              </a:r>
            </a:p>
            <a:p>
              <a:pPr algn="ctr" eaLnBrk="1" hangingPunct="1"/>
              <a:endParaRPr lang="en-GB" altLang="en-US" sz="1800" i="1">
                <a:latin typeface="Calibri" pitchFamily="34" charset="0"/>
              </a:endParaRPr>
            </a:p>
          </p:txBody>
        </p:sp>
      </p:grpSp>
      <p:grpSp>
        <p:nvGrpSpPr>
          <p:cNvPr id="7173" name="Group 9"/>
          <p:cNvGrpSpPr>
            <a:grpSpLocks/>
          </p:cNvGrpSpPr>
          <p:nvPr/>
        </p:nvGrpSpPr>
        <p:grpSpPr bwMode="auto">
          <a:xfrm>
            <a:off x="928687" y="1524000"/>
            <a:ext cx="4029075" cy="2357438"/>
            <a:chOff x="2370" y="1513"/>
            <a:chExt cx="1076" cy="462"/>
          </a:xfrm>
        </p:grpSpPr>
        <p:pic>
          <p:nvPicPr>
            <p:cNvPr id="7174" name="Picture 10" descr="15;17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550" y="1513"/>
              <a:ext cx="716" cy="4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175" name="Text Box 11"/>
            <p:cNvSpPr txBox="1">
              <a:spLocks noChangeArrowheads="1"/>
            </p:cNvSpPr>
            <p:nvPr/>
          </p:nvSpPr>
          <p:spPr bwMode="auto">
            <a:xfrm>
              <a:off x="2370" y="1795"/>
              <a:ext cx="1076" cy="18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algn="ctr" eaLnBrk="1" hangingPunct="1"/>
              <a:r>
                <a:rPr lang="en-GB" altLang="en-US" sz="1800" i="1" dirty="0">
                  <a:latin typeface="Calibri" pitchFamily="34" charset="0"/>
                </a:rPr>
                <a:t>t(15;17)(q22;q12)</a:t>
              </a:r>
            </a:p>
            <a:p>
              <a:pPr algn="ctr" eaLnBrk="1" hangingPunct="1"/>
              <a:r>
                <a:rPr lang="en-GB" altLang="en-US" sz="1800" i="1" dirty="0">
                  <a:latin typeface="Calibri" pitchFamily="34" charset="0"/>
                </a:rPr>
                <a:t>PML-</a:t>
              </a:r>
              <a:r>
                <a:rPr lang="en-GB" altLang="en-US" sz="1800" i="1" dirty="0" err="1">
                  <a:latin typeface="Calibri" pitchFamily="34" charset="0"/>
                </a:rPr>
                <a:t>RARa</a:t>
              </a:r>
              <a:endParaRPr lang="en-GB" altLang="en-US" sz="1800" i="1" dirty="0">
                <a:latin typeface="Calibri" pitchFamily="34" charset="0"/>
              </a:endParaRPr>
            </a:p>
            <a:p>
              <a:pPr algn="ctr" eaLnBrk="1" hangingPunct="1"/>
              <a:endParaRPr lang="en-GB" altLang="en-US" sz="1800" i="1" dirty="0">
                <a:latin typeface="Calibri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-71438" y="0"/>
            <a:ext cx="928688" cy="6858000"/>
            <a:chOff x="-71438" y="0"/>
            <a:chExt cx="928688" cy="6858000"/>
          </a:xfrm>
        </p:grpSpPr>
        <p:sp>
          <p:nvSpPr>
            <p:cNvPr id="13" name="Rectangle 12"/>
            <p:cNvSpPr/>
            <p:nvPr/>
          </p:nvSpPr>
          <p:spPr>
            <a:xfrm>
              <a:off x="-71438" y="0"/>
              <a:ext cx="928688" cy="68580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schemeClr val="bg1"/>
                </a:solidFill>
              </a:endParaRPr>
            </a:p>
          </p:txBody>
        </p:sp>
        <p:pic>
          <p:nvPicPr>
            <p:cNvPr id="14" name="Picture 13"/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6" t="9990" r="9996" b="9990"/>
            <a:stretch>
              <a:fillRect/>
            </a:stretch>
          </p:blipFill>
          <p:spPr bwMode="auto">
            <a:xfrm>
              <a:off x="34925" y="115888"/>
              <a:ext cx="750888" cy="68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5" name="TextBox 4"/>
            <p:cNvSpPr txBox="1">
              <a:spLocks noChangeArrowheads="1"/>
            </p:cNvSpPr>
            <p:nvPr/>
          </p:nvSpPr>
          <p:spPr bwMode="auto">
            <a:xfrm rot="16200000">
              <a:off x="-779599" y="3551515"/>
              <a:ext cx="2287870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dirty="0" smtClean="0"/>
                <a:t>Cytogenetics in AML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780857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altLang="en-US" sz="3600" dirty="0" smtClean="0"/>
              <a:t>WHO classification of AML (2002)</a:t>
            </a:r>
          </a:p>
        </p:txBody>
      </p:sp>
      <p:sp>
        <p:nvSpPr>
          <p:cNvPr id="8195" name="Rectangle 4"/>
          <p:cNvSpPr>
            <a:spLocks noChangeArrowheads="1"/>
          </p:cNvSpPr>
          <p:nvPr/>
        </p:nvSpPr>
        <p:spPr bwMode="auto">
          <a:xfrm>
            <a:off x="925513" y="3151188"/>
            <a:ext cx="7281862" cy="6762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Comic Sans MS" pitchFamily="66" charset="0"/>
                <a:cs typeface="Arial" pitchFamily="34" charset="0"/>
              </a:defRPr>
            </a:lvl9pPr>
          </a:lstStyle>
          <a:p>
            <a:pPr eaLnBrk="1" hangingPunct="1">
              <a:spcBef>
                <a:spcPct val="20000"/>
              </a:spcBef>
              <a:buFontTx/>
              <a:buChar char="•"/>
            </a:pPr>
            <a:endParaRPr lang="en-US" altLang="en-US"/>
          </a:p>
        </p:txBody>
      </p:sp>
      <p:grpSp>
        <p:nvGrpSpPr>
          <p:cNvPr id="8196" name="Group 7"/>
          <p:cNvGrpSpPr>
            <a:grpSpLocks noChangeAspect="1"/>
          </p:cNvGrpSpPr>
          <p:nvPr/>
        </p:nvGrpSpPr>
        <p:grpSpPr bwMode="auto">
          <a:xfrm>
            <a:off x="1195439" y="1511300"/>
            <a:ext cx="7473950" cy="4949825"/>
            <a:chOff x="526" y="945"/>
            <a:chExt cx="4708" cy="3118"/>
          </a:xfrm>
        </p:grpSpPr>
        <p:sp>
          <p:nvSpPr>
            <p:cNvPr id="8197" name="AutoShape 6"/>
            <p:cNvSpPr>
              <a:spLocks noChangeAspect="1" noChangeArrowheads="1" noTextEdit="1"/>
            </p:cNvSpPr>
            <p:nvPr/>
          </p:nvSpPr>
          <p:spPr bwMode="auto">
            <a:xfrm>
              <a:off x="526" y="945"/>
              <a:ext cx="4708" cy="31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198" name="Rectangle 8"/>
            <p:cNvSpPr>
              <a:spLocks noChangeArrowheads="1"/>
            </p:cNvSpPr>
            <p:nvPr/>
          </p:nvSpPr>
          <p:spPr bwMode="auto">
            <a:xfrm>
              <a:off x="1712" y="2487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199" name="Rectangle 9"/>
            <p:cNvSpPr>
              <a:spLocks noChangeArrowheads="1"/>
            </p:cNvSpPr>
            <p:nvPr/>
          </p:nvSpPr>
          <p:spPr bwMode="auto">
            <a:xfrm>
              <a:off x="1882" y="2473"/>
              <a:ext cx="143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AML minimally differentiated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00" name="Rectangle 10"/>
            <p:cNvSpPr>
              <a:spLocks noChangeArrowheads="1"/>
            </p:cNvSpPr>
            <p:nvPr/>
          </p:nvSpPr>
          <p:spPr bwMode="auto">
            <a:xfrm>
              <a:off x="1712" y="2633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01" name="Rectangle 11"/>
            <p:cNvSpPr>
              <a:spLocks noChangeArrowheads="1"/>
            </p:cNvSpPr>
            <p:nvPr/>
          </p:nvSpPr>
          <p:spPr bwMode="auto">
            <a:xfrm>
              <a:off x="1882" y="2619"/>
              <a:ext cx="121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AML without maturation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02" name="Rectangle 12"/>
            <p:cNvSpPr>
              <a:spLocks noChangeArrowheads="1"/>
            </p:cNvSpPr>
            <p:nvPr/>
          </p:nvSpPr>
          <p:spPr bwMode="auto">
            <a:xfrm>
              <a:off x="1712" y="2779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03" name="Rectangle 13"/>
            <p:cNvSpPr>
              <a:spLocks noChangeArrowheads="1"/>
            </p:cNvSpPr>
            <p:nvPr/>
          </p:nvSpPr>
          <p:spPr bwMode="auto">
            <a:xfrm>
              <a:off x="1882" y="2765"/>
              <a:ext cx="10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AML with maturation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04" name="Rectangle 14"/>
            <p:cNvSpPr>
              <a:spLocks noChangeArrowheads="1"/>
            </p:cNvSpPr>
            <p:nvPr/>
          </p:nvSpPr>
          <p:spPr bwMode="auto">
            <a:xfrm>
              <a:off x="1712" y="3071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05" name="Rectangle 15"/>
            <p:cNvSpPr>
              <a:spLocks noChangeArrowheads="1"/>
            </p:cNvSpPr>
            <p:nvPr/>
          </p:nvSpPr>
          <p:spPr bwMode="auto">
            <a:xfrm>
              <a:off x="1882" y="3057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06" name="Rectangle 16"/>
            <p:cNvSpPr>
              <a:spLocks noChangeArrowheads="1"/>
            </p:cNvSpPr>
            <p:nvPr/>
          </p:nvSpPr>
          <p:spPr bwMode="auto">
            <a:xfrm>
              <a:off x="2259" y="3057"/>
              <a:ext cx="81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myelomonocytic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07" name="Rectangle 17"/>
            <p:cNvSpPr>
              <a:spLocks noChangeArrowheads="1"/>
            </p:cNvSpPr>
            <p:nvPr/>
          </p:nvSpPr>
          <p:spPr bwMode="auto">
            <a:xfrm>
              <a:off x="3188" y="3057"/>
              <a:ext cx="4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08" name="Rectangle 18"/>
            <p:cNvSpPr>
              <a:spLocks noChangeArrowheads="1"/>
            </p:cNvSpPr>
            <p:nvPr/>
          </p:nvSpPr>
          <p:spPr bwMode="auto">
            <a:xfrm>
              <a:off x="1712" y="3217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09" name="Rectangle 19"/>
            <p:cNvSpPr>
              <a:spLocks noChangeArrowheads="1"/>
            </p:cNvSpPr>
            <p:nvPr/>
          </p:nvSpPr>
          <p:spPr bwMode="auto">
            <a:xfrm>
              <a:off x="1882" y="3203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10" name="Rectangle 20"/>
            <p:cNvSpPr>
              <a:spLocks noChangeArrowheads="1"/>
            </p:cNvSpPr>
            <p:nvPr/>
          </p:nvSpPr>
          <p:spPr bwMode="auto">
            <a:xfrm>
              <a:off x="2259" y="3203"/>
              <a:ext cx="51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monocytic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11" name="Rectangle 21"/>
            <p:cNvSpPr>
              <a:spLocks noChangeArrowheads="1"/>
            </p:cNvSpPr>
            <p:nvPr/>
          </p:nvSpPr>
          <p:spPr bwMode="auto">
            <a:xfrm>
              <a:off x="2867" y="3203"/>
              <a:ext cx="4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12" name="Rectangle 22"/>
            <p:cNvSpPr>
              <a:spLocks noChangeArrowheads="1"/>
            </p:cNvSpPr>
            <p:nvPr/>
          </p:nvSpPr>
          <p:spPr bwMode="auto">
            <a:xfrm>
              <a:off x="1712" y="3362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13" name="Rectangle 23"/>
            <p:cNvSpPr>
              <a:spLocks noChangeArrowheads="1"/>
            </p:cNvSpPr>
            <p:nvPr/>
          </p:nvSpPr>
          <p:spPr bwMode="auto">
            <a:xfrm>
              <a:off x="1882" y="3348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14" name="Rectangle 24"/>
            <p:cNvSpPr>
              <a:spLocks noChangeArrowheads="1"/>
            </p:cNvSpPr>
            <p:nvPr/>
          </p:nvSpPr>
          <p:spPr bwMode="auto">
            <a:xfrm>
              <a:off x="2262" y="3348"/>
              <a:ext cx="45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erythroid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15" name="Rectangle 25"/>
            <p:cNvSpPr>
              <a:spLocks noChangeArrowheads="1"/>
            </p:cNvSpPr>
            <p:nvPr/>
          </p:nvSpPr>
          <p:spPr bwMode="auto">
            <a:xfrm>
              <a:off x="2841" y="3348"/>
              <a:ext cx="4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16" name="Rectangle 26"/>
            <p:cNvSpPr>
              <a:spLocks noChangeArrowheads="1"/>
            </p:cNvSpPr>
            <p:nvPr/>
          </p:nvSpPr>
          <p:spPr bwMode="auto">
            <a:xfrm>
              <a:off x="1712" y="3508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17" name="Rectangle 27"/>
            <p:cNvSpPr>
              <a:spLocks noChangeArrowheads="1"/>
            </p:cNvSpPr>
            <p:nvPr/>
          </p:nvSpPr>
          <p:spPr bwMode="auto">
            <a:xfrm>
              <a:off x="1882" y="3494"/>
              <a:ext cx="110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megakaryocytic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18" name="Rectangle 28"/>
            <p:cNvSpPr>
              <a:spLocks noChangeArrowheads="1"/>
            </p:cNvSpPr>
            <p:nvPr/>
          </p:nvSpPr>
          <p:spPr bwMode="auto">
            <a:xfrm>
              <a:off x="3180" y="3494"/>
              <a:ext cx="4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19" name="Rectangle 29"/>
            <p:cNvSpPr>
              <a:spLocks noChangeArrowheads="1"/>
            </p:cNvSpPr>
            <p:nvPr/>
          </p:nvSpPr>
          <p:spPr bwMode="auto">
            <a:xfrm>
              <a:off x="1712" y="3654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20" name="Rectangle 30"/>
            <p:cNvSpPr>
              <a:spLocks noChangeArrowheads="1"/>
            </p:cNvSpPr>
            <p:nvPr/>
          </p:nvSpPr>
          <p:spPr bwMode="auto">
            <a:xfrm>
              <a:off x="1882" y="3640"/>
              <a:ext cx="8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basophilic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21" name="Rectangle 31"/>
            <p:cNvSpPr>
              <a:spLocks noChangeArrowheads="1"/>
            </p:cNvSpPr>
            <p:nvPr/>
          </p:nvSpPr>
          <p:spPr bwMode="auto">
            <a:xfrm>
              <a:off x="2852" y="3640"/>
              <a:ext cx="4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22" name="Rectangle 32"/>
            <p:cNvSpPr>
              <a:spLocks noChangeArrowheads="1"/>
            </p:cNvSpPr>
            <p:nvPr/>
          </p:nvSpPr>
          <p:spPr bwMode="auto">
            <a:xfrm>
              <a:off x="1712" y="3800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23" name="Rectangle 33"/>
            <p:cNvSpPr>
              <a:spLocks noChangeArrowheads="1"/>
            </p:cNvSpPr>
            <p:nvPr/>
          </p:nvSpPr>
          <p:spPr bwMode="auto">
            <a:xfrm>
              <a:off x="1882" y="3786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24" name="Rectangle 34"/>
            <p:cNvSpPr>
              <a:spLocks noChangeArrowheads="1"/>
            </p:cNvSpPr>
            <p:nvPr/>
          </p:nvSpPr>
          <p:spPr bwMode="auto">
            <a:xfrm>
              <a:off x="2262" y="3786"/>
              <a:ext cx="60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panmyelosis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25" name="Rectangle 35"/>
            <p:cNvSpPr>
              <a:spLocks noChangeArrowheads="1"/>
            </p:cNvSpPr>
            <p:nvPr/>
          </p:nvSpPr>
          <p:spPr bwMode="auto">
            <a:xfrm>
              <a:off x="2957" y="3786"/>
              <a:ext cx="24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with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26" name="Rectangle 36"/>
            <p:cNvSpPr>
              <a:spLocks noChangeArrowheads="1"/>
            </p:cNvSpPr>
            <p:nvPr/>
          </p:nvSpPr>
          <p:spPr bwMode="auto">
            <a:xfrm>
              <a:off x="3238" y="3786"/>
              <a:ext cx="65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myelofibrosis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27" name="Rectangle 37"/>
            <p:cNvSpPr>
              <a:spLocks noChangeArrowheads="1"/>
            </p:cNvSpPr>
            <p:nvPr/>
          </p:nvSpPr>
          <p:spPr bwMode="auto">
            <a:xfrm>
              <a:off x="608" y="2476"/>
              <a:ext cx="45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AML not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28" name="Rectangle 38"/>
            <p:cNvSpPr>
              <a:spLocks noChangeArrowheads="1"/>
            </p:cNvSpPr>
            <p:nvPr/>
          </p:nvSpPr>
          <p:spPr bwMode="auto">
            <a:xfrm>
              <a:off x="608" y="2622"/>
              <a:ext cx="53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otherwise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29" name="Rectangle 39"/>
            <p:cNvSpPr>
              <a:spLocks noChangeArrowheads="1"/>
            </p:cNvSpPr>
            <p:nvPr/>
          </p:nvSpPr>
          <p:spPr bwMode="auto">
            <a:xfrm>
              <a:off x="608" y="2768"/>
              <a:ext cx="57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categorised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30" name="Rectangle 40"/>
            <p:cNvSpPr>
              <a:spLocks noChangeArrowheads="1"/>
            </p:cNvSpPr>
            <p:nvPr/>
          </p:nvSpPr>
          <p:spPr bwMode="auto">
            <a:xfrm>
              <a:off x="608" y="2914"/>
              <a:ext cx="64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(lineage and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31" name="Rectangle 41"/>
            <p:cNvSpPr>
              <a:spLocks noChangeArrowheads="1"/>
            </p:cNvSpPr>
            <p:nvPr/>
          </p:nvSpPr>
          <p:spPr bwMode="auto">
            <a:xfrm>
              <a:off x="608" y="3060"/>
              <a:ext cx="59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maturation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32" name="Rectangle 42"/>
            <p:cNvSpPr>
              <a:spLocks noChangeArrowheads="1"/>
            </p:cNvSpPr>
            <p:nvPr/>
          </p:nvSpPr>
          <p:spPr bwMode="auto">
            <a:xfrm>
              <a:off x="608" y="3206"/>
              <a:ext cx="55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categories)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33" name="Rectangle 43"/>
            <p:cNvSpPr>
              <a:spLocks noChangeArrowheads="1"/>
            </p:cNvSpPr>
            <p:nvPr/>
          </p:nvSpPr>
          <p:spPr bwMode="auto">
            <a:xfrm>
              <a:off x="1712" y="2032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34" name="Rectangle 44"/>
            <p:cNvSpPr>
              <a:spLocks noChangeArrowheads="1"/>
            </p:cNvSpPr>
            <p:nvPr/>
          </p:nvSpPr>
          <p:spPr bwMode="auto">
            <a:xfrm>
              <a:off x="1882" y="2018"/>
              <a:ext cx="5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With prior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35" name="Rectangle 45"/>
            <p:cNvSpPr>
              <a:spLocks noChangeArrowheads="1"/>
            </p:cNvSpPr>
            <p:nvPr/>
          </p:nvSpPr>
          <p:spPr bwMode="auto">
            <a:xfrm>
              <a:off x="2522" y="2018"/>
              <a:ext cx="74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myelodysplasic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36" name="Rectangle 46"/>
            <p:cNvSpPr>
              <a:spLocks noChangeArrowheads="1"/>
            </p:cNvSpPr>
            <p:nvPr/>
          </p:nvSpPr>
          <p:spPr bwMode="auto">
            <a:xfrm>
              <a:off x="3387" y="2018"/>
              <a:ext cx="48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syndrome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37" name="Rectangle 47"/>
            <p:cNvSpPr>
              <a:spLocks noChangeArrowheads="1"/>
            </p:cNvSpPr>
            <p:nvPr/>
          </p:nvSpPr>
          <p:spPr bwMode="auto">
            <a:xfrm>
              <a:off x="1712" y="2178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38" name="Rectangle 48"/>
            <p:cNvSpPr>
              <a:spLocks noChangeArrowheads="1"/>
            </p:cNvSpPr>
            <p:nvPr/>
          </p:nvSpPr>
          <p:spPr bwMode="auto">
            <a:xfrm>
              <a:off x="1882" y="2164"/>
              <a:ext cx="208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Without prior myelodysplastic syndrome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39" name="Rectangle 49"/>
            <p:cNvSpPr>
              <a:spLocks noChangeArrowheads="1"/>
            </p:cNvSpPr>
            <p:nvPr/>
          </p:nvSpPr>
          <p:spPr bwMode="auto">
            <a:xfrm>
              <a:off x="608" y="2021"/>
              <a:ext cx="77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AML with multi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40" name="Rectangle 50"/>
            <p:cNvSpPr>
              <a:spLocks noChangeArrowheads="1"/>
            </p:cNvSpPr>
            <p:nvPr/>
          </p:nvSpPr>
          <p:spPr bwMode="auto">
            <a:xfrm>
              <a:off x="1499" y="2021"/>
              <a:ext cx="3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-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41" name="Rectangle 51"/>
            <p:cNvSpPr>
              <a:spLocks noChangeArrowheads="1"/>
            </p:cNvSpPr>
            <p:nvPr/>
          </p:nvSpPr>
          <p:spPr bwMode="auto">
            <a:xfrm>
              <a:off x="608" y="2167"/>
              <a:ext cx="38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lineage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42" name="Rectangle 52"/>
            <p:cNvSpPr>
              <a:spLocks noChangeArrowheads="1"/>
            </p:cNvSpPr>
            <p:nvPr/>
          </p:nvSpPr>
          <p:spPr bwMode="auto">
            <a:xfrm>
              <a:off x="1055" y="2167"/>
              <a:ext cx="46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dysplasia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43" name="Rectangle 53"/>
            <p:cNvSpPr>
              <a:spLocks noChangeArrowheads="1"/>
            </p:cNvSpPr>
            <p:nvPr/>
          </p:nvSpPr>
          <p:spPr bwMode="auto">
            <a:xfrm>
              <a:off x="1712" y="1020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44" name="Rectangle 54"/>
            <p:cNvSpPr>
              <a:spLocks noChangeArrowheads="1"/>
            </p:cNvSpPr>
            <p:nvPr/>
          </p:nvSpPr>
          <p:spPr bwMode="auto">
            <a:xfrm>
              <a:off x="1882" y="1006"/>
              <a:ext cx="141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AML with {t(8;21)(q22;q22)}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45" name="Rectangle 55"/>
            <p:cNvSpPr>
              <a:spLocks noChangeArrowheads="1"/>
            </p:cNvSpPr>
            <p:nvPr/>
          </p:nvSpPr>
          <p:spPr bwMode="auto">
            <a:xfrm>
              <a:off x="1712" y="1166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46" name="Rectangle 56"/>
            <p:cNvSpPr>
              <a:spLocks noChangeArrowheads="1"/>
            </p:cNvSpPr>
            <p:nvPr/>
          </p:nvSpPr>
          <p:spPr bwMode="auto">
            <a:xfrm>
              <a:off x="1882" y="1152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47" name="Rectangle 57"/>
            <p:cNvSpPr>
              <a:spLocks noChangeArrowheads="1"/>
            </p:cNvSpPr>
            <p:nvPr/>
          </p:nvSpPr>
          <p:spPr bwMode="auto">
            <a:xfrm>
              <a:off x="2262" y="1152"/>
              <a:ext cx="69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promyelocytic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48" name="Rectangle 58"/>
            <p:cNvSpPr>
              <a:spLocks noChangeArrowheads="1"/>
            </p:cNvSpPr>
            <p:nvPr/>
          </p:nvSpPr>
          <p:spPr bwMode="auto">
            <a:xfrm>
              <a:off x="3089" y="1152"/>
              <a:ext cx="4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49" name="Rectangle 59"/>
            <p:cNvSpPr>
              <a:spLocks noChangeArrowheads="1"/>
            </p:cNvSpPr>
            <p:nvPr/>
          </p:nvSpPr>
          <p:spPr bwMode="auto">
            <a:xfrm>
              <a:off x="3612" y="1152"/>
              <a:ext cx="24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with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50" name="Rectangle 60"/>
            <p:cNvSpPr>
              <a:spLocks noChangeArrowheads="1"/>
            </p:cNvSpPr>
            <p:nvPr/>
          </p:nvSpPr>
          <p:spPr bwMode="auto">
            <a:xfrm>
              <a:off x="3931" y="1152"/>
              <a:ext cx="107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t(15;17) and variants,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51" name="Rectangle 61"/>
            <p:cNvSpPr>
              <a:spLocks noChangeArrowheads="1"/>
            </p:cNvSpPr>
            <p:nvPr/>
          </p:nvSpPr>
          <p:spPr bwMode="auto">
            <a:xfrm>
              <a:off x="1882" y="1298"/>
              <a:ext cx="50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{PML/RAR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52" name="Rectangle 62"/>
            <p:cNvSpPr>
              <a:spLocks noChangeArrowheads="1"/>
            </p:cNvSpPr>
            <p:nvPr/>
          </p:nvSpPr>
          <p:spPr bwMode="auto">
            <a:xfrm>
              <a:off x="2469" y="1298"/>
              <a:ext cx="3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-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53" name="Rectangle 63"/>
            <p:cNvSpPr>
              <a:spLocks noChangeArrowheads="1"/>
            </p:cNvSpPr>
            <p:nvPr/>
          </p:nvSpPr>
          <p:spPr bwMode="auto">
            <a:xfrm>
              <a:off x="2519" y="1298"/>
              <a:ext cx="33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alpha}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54" name="Rectangle 64"/>
            <p:cNvSpPr>
              <a:spLocks noChangeArrowheads="1"/>
            </p:cNvSpPr>
            <p:nvPr/>
          </p:nvSpPr>
          <p:spPr bwMode="auto">
            <a:xfrm>
              <a:off x="1712" y="1458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55" name="Rectangle 65"/>
            <p:cNvSpPr>
              <a:spLocks noChangeArrowheads="1"/>
            </p:cNvSpPr>
            <p:nvPr/>
          </p:nvSpPr>
          <p:spPr bwMode="auto">
            <a:xfrm>
              <a:off x="1882" y="1444"/>
              <a:ext cx="25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AML with{inv(16)(p13q22)} or t(16;16)(p13;q11)},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56" name="Rectangle 66"/>
            <p:cNvSpPr>
              <a:spLocks noChangeArrowheads="1"/>
            </p:cNvSpPr>
            <p:nvPr/>
          </p:nvSpPr>
          <p:spPr bwMode="auto">
            <a:xfrm>
              <a:off x="1882" y="1590"/>
              <a:ext cx="76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{CBFb/MYH11}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57" name="Rectangle 67"/>
            <p:cNvSpPr>
              <a:spLocks noChangeArrowheads="1"/>
            </p:cNvSpPr>
            <p:nvPr/>
          </p:nvSpPr>
          <p:spPr bwMode="auto">
            <a:xfrm>
              <a:off x="1712" y="1750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58" name="Rectangle 68"/>
            <p:cNvSpPr>
              <a:spLocks noChangeArrowheads="1"/>
            </p:cNvSpPr>
            <p:nvPr/>
          </p:nvSpPr>
          <p:spPr bwMode="auto">
            <a:xfrm>
              <a:off x="1882" y="1736"/>
              <a:ext cx="188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AML with 11q23 abnormalities {MLL}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59" name="Rectangle 69"/>
            <p:cNvSpPr>
              <a:spLocks noChangeArrowheads="1"/>
            </p:cNvSpPr>
            <p:nvPr/>
          </p:nvSpPr>
          <p:spPr bwMode="auto">
            <a:xfrm>
              <a:off x="608" y="1009"/>
              <a:ext cx="5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AML with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60" name="Rectangle 70"/>
            <p:cNvSpPr>
              <a:spLocks noChangeArrowheads="1"/>
            </p:cNvSpPr>
            <p:nvPr/>
          </p:nvSpPr>
          <p:spPr bwMode="auto">
            <a:xfrm>
              <a:off x="608" y="1155"/>
              <a:ext cx="49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recurrent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61" name="Rectangle 71"/>
            <p:cNvSpPr>
              <a:spLocks noChangeArrowheads="1"/>
            </p:cNvSpPr>
            <p:nvPr/>
          </p:nvSpPr>
          <p:spPr bwMode="auto">
            <a:xfrm>
              <a:off x="608" y="1301"/>
              <a:ext cx="60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cytogenetic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62" name="Rectangle 72"/>
            <p:cNvSpPr>
              <a:spLocks noChangeArrowheads="1"/>
            </p:cNvSpPr>
            <p:nvPr/>
          </p:nvSpPr>
          <p:spPr bwMode="auto">
            <a:xfrm>
              <a:off x="608" y="1447"/>
              <a:ext cx="70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translocations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63" name="Line 73"/>
            <p:cNvSpPr>
              <a:spLocks noChangeShapeType="1"/>
            </p:cNvSpPr>
            <p:nvPr/>
          </p:nvSpPr>
          <p:spPr bwMode="auto">
            <a:xfrm>
              <a:off x="535" y="1969"/>
              <a:ext cx="4658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4" name="Line 74"/>
            <p:cNvSpPr>
              <a:spLocks noChangeShapeType="1"/>
            </p:cNvSpPr>
            <p:nvPr/>
          </p:nvSpPr>
          <p:spPr bwMode="auto">
            <a:xfrm>
              <a:off x="1639" y="957"/>
              <a:ext cx="1" cy="3065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5" name="Line 75"/>
            <p:cNvSpPr>
              <a:spLocks noChangeShapeType="1"/>
            </p:cNvSpPr>
            <p:nvPr/>
          </p:nvSpPr>
          <p:spPr bwMode="auto">
            <a:xfrm>
              <a:off x="535" y="2421"/>
              <a:ext cx="4658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6" name="Line 76"/>
            <p:cNvSpPr>
              <a:spLocks noChangeShapeType="1"/>
            </p:cNvSpPr>
            <p:nvPr/>
          </p:nvSpPr>
          <p:spPr bwMode="auto">
            <a:xfrm>
              <a:off x="535" y="957"/>
              <a:ext cx="4658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7" name="Line 77"/>
            <p:cNvSpPr>
              <a:spLocks noChangeShapeType="1"/>
            </p:cNvSpPr>
            <p:nvPr/>
          </p:nvSpPr>
          <p:spPr bwMode="auto">
            <a:xfrm>
              <a:off x="535" y="957"/>
              <a:ext cx="1" cy="3065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8" name="Line 78"/>
            <p:cNvSpPr>
              <a:spLocks noChangeShapeType="1"/>
            </p:cNvSpPr>
            <p:nvPr/>
          </p:nvSpPr>
          <p:spPr bwMode="auto">
            <a:xfrm>
              <a:off x="5193" y="957"/>
              <a:ext cx="1" cy="3065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69" name="Line 79"/>
            <p:cNvSpPr>
              <a:spLocks noChangeShapeType="1"/>
            </p:cNvSpPr>
            <p:nvPr/>
          </p:nvSpPr>
          <p:spPr bwMode="auto">
            <a:xfrm>
              <a:off x="535" y="4022"/>
              <a:ext cx="4658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270" name="Rectangle 80"/>
            <p:cNvSpPr>
              <a:spLocks noChangeArrowheads="1"/>
            </p:cNvSpPr>
            <p:nvPr/>
          </p:nvSpPr>
          <p:spPr bwMode="auto">
            <a:xfrm>
              <a:off x="1712" y="2487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71" name="Rectangle 81"/>
            <p:cNvSpPr>
              <a:spLocks noChangeArrowheads="1"/>
            </p:cNvSpPr>
            <p:nvPr/>
          </p:nvSpPr>
          <p:spPr bwMode="auto">
            <a:xfrm>
              <a:off x="1882" y="2473"/>
              <a:ext cx="143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AML minimally differentiated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72" name="Rectangle 82"/>
            <p:cNvSpPr>
              <a:spLocks noChangeArrowheads="1"/>
            </p:cNvSpPr>
            <p:nvPr/>
          </p:nvSpPr>
          <p:spPr bwMode="auto">
            <a:xfrm>
              <a:off x="1712" y="2633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73" name="Rectangle 83"/>
            <p:cNvSpPr>
              <a:spLocks noChangeArrowheads="1"/>
            </p:cNvSpPr>
            <p:nvPr/>
          </p:nvSpPr>
          <p:spPr bwMode="auto">
            <a:xfrm>
              <a:off x="1882" y="2619"/>
              <a:ext cx="121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AML without maturation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74" name="Rectangle 84"/>
            <p:cNvSpPr>
              <a:spLocks noChangeArrowheads="1"/>
            </p:cNvSpPr>
            <p:nvPr/>
          </p:nvSpPr>
          <p:spPr bwMode="auto">
            <a:xfrm>
              <a:off x="1712" y="2779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75" name="Rectangle 85"/>
            <p:cNvSpPr>
              <a:spLocks noChangeArrowheads="1"/>
            </p:cNvSpPr>
            <p:nvPr/>
          </p:nvSpPr>
          <p:spPr bwMode="auto">
            <a:xfrm>
              <a:off x="1882" y="2765"/>
              <a:ext cx="10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AML with maturation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76" name="Rectangle 86"/>
            <p:cNvSpPr>
              <a:spLocks noChangeArrowheads="1"/>
            </p:cNvSpPr>
            <p:nvPr/>
          </p:nvSpPr>
          <p:spPr bwMode="auto">
            <a:xfrm>
              <a:off x="1712" y="3071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77" name="Rectangle 87"/>
            <p:cNvSpPr>
              <a:spLocks noChangeArrowheads="1"/>
            </p:cNvSpPr>
            <p:nvPr/>
          </p:nvSpPr>
          <p:spPr bwMode="auto">
            <a:xfrm>
              <a:off x="1882" y="3057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78" name="Rectangle 88"/>
            <p:cNvSpPr>
              <a:spLocks noChangeArrowheads="1"/>
            </p:cNvSpPr>
            <p:nvPr/>
          </p:nvSpPr>
          <p:spPr bwMode="auto">
            <a:xfrm>
              <a:off x="2259" y="3057"/>
              <a:ext cx="81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myelomonocytic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79" name="Rectangle 89"/>
            <p:cNvSpPr>
              <a:spLocks noChangeArrowheads="1"/>
            </p:cNvSpPr>
            <p:nvPr/>
          </p:nvSpPr>
          <p:spPr bwMode="auto">
            <a:xfrm>
              <a:off x="3188" y="3057"/>
              <a:ext cx="4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80" name="Rectangle 90"/>
            <p:cNvSpPr>
              <a:spLocks noChangeArrowheads="1"/>
            </p:cNvSpPr>
            <p:nvPr/>
          </p:nvSpPr>
          <p:spPr bwMode="auto">
            <a:xfrm>
              <a:off x="1712" y="3217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81" name="Rectangle 91"/>
            <p:cNvSpPr>
              <a:spLocks noChangeArrowheads="1"/>
            </p:cNvSpPr>
            <p:nvPr/>
          </p:nvSpPr>
          <p:spPr bwMode="auto">
            <a:xfrm>
              <a:off x="1882" y="3203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82" name="Rectangle 92"/>
            <p:cNvSpPr>
              <a:spLocks noChangeArrowheads="1"/>
            </p:cNvSpPr>
            <p:nvPr/>
          </p:nvSpPr>
          <p:spPr bwMode="auto">
            <a:xfrm>
              <a:off x="2259" y="3203"/>
              <a:ext cx="51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monocytic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83" name="Rectangle 93"/>
            <p:cNvSpPr>
              <a:spLocks noChangeArrowheads="1"/>
            </p:cNvSpPr>
            <p:nvPr/>
          </p:nvSpPr>
          <p:spPr bwMode="auto">
            <a:xfrm>
              <a:off x="2867" y="3203"/>
              <a:ext cx="4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84" name="Rectangle 94"/>
            <p:cNvSpPr>
              <a:spLocks noChangeArrowheads="1"/>
            </p:cNvSpPr>
            <p:nvPr/>
          </p:nvSpPr>
          <p:spPr bwMode="auto">
            <a:xfrm>
              <a:off x="1712" y="3362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85" name="Rectangle 95"/>
            <p:cNvSpPr>
              <a:spLocks noChangeArrowheads="1"/>
            </p:cNvSpPr>
            <p:nvPr/>
          </p:nvSpPr>
          <p:spPr bwMode="auto">
            <a:xfrm>
              <a:off x="1882" y="3348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86" name="Rectangle 96"/>
            <p:cNvSpPr>
              <a:spLocks noChangeArrowheads="1"/>
            </p:cNvSpPr>
            <p:nvPr/>
          </p:nvSpPr>
          <p:spPr bwMode="auto">
            <a:xfrm>
              <a:off x="2262" y="3348"/>
              <a:ext cx="45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erythroid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87" name="Rectangle 97"/>
            <p:cNvSpPr>
              <a:spLocks noChangeArrowheads="1"/>
            </p:cNvSpPr>
            <p:nvPr/>
          </p:nvSpPr>
          <p:spPr bwMode="auto">
            <a:xfrm>
              <a:off x="2841" y="3348"/>
              <a:ext cx="4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88" name="Rectangle 98"/>
            <p:cNvSpPr>
              <a:spLocks noChangeArrowheads="1"/>
            </p:cNvSpPr>
            <p:nvPr/>
          </p:nvSpPr>
          <p:spPr bwMode="auto">
            <a:xfrm>
              <a:off x="1712" y="3508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89" name="Rectangle 99"/>
            <p:cNvSpPr>
              <a:spLocks noChangeArrowheads="1"/>
            </p:cNvSpPr>
            <p:nvPr/>
          </p:nvSpPr>
          <p:spPr bwMode="auto">
            <a:xfrm>
              <a:off x="1882" y="3494"/>
              <a:ext cx="110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megakaryocytic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90" name="Rectangle 100"/>
            <p:cNvSpPr>
              <a:spLocks noChangeArrowheads="1"/>
            </p:cNvSpPr>
            <p:nvPr/>
          </p:nvSpPr>
          <p:spPr bwMode="auto">
            <a:xfrm>
              <a:off x="3180" y="3494"/>
              <a:ext cx="4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91" name="Rectangle 101"/>
            <p:cNvSpPr>
              <a:spLocks noChangeArrowheads="1"/>
            </p:cNvSpPr>
            <p:nvPr/>
          </p:nvSpPr>
          <p:spPr bwMode="auto">
            <a:xfrm>
              <a:off x="1712" y="3654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92" name="Rectangle 102"/>
            <p:cNvSpPr>
              <a:spLocks noChangeArrowheads="1"/>
            </p:cNvSpPr>
            <p:nvPr/>
          </p:nvSpPr>
          <p:spPr bwMode="auto">
            <a:xfrm>
              <a:off x="1882" y="3640"/>
              <a:ext cx="8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basophilic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93" name="Rectangle 103"/>
            <p:cNvSpPr>
              <a:spLocks noChangeArrowheads="1"/>
            </p:cNvSpPr>
            <p:nvPr/>
          </p:nvSpPr>
          <p:spPr bwMode="auto">
            <a:xfrm>
              <a:off x="2852" y="3640"/>
              <a:ext cx="4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94" name="Rectangle 104"/>
            <p:cNvSpPr>
              <a:spLocks noChangeArrowheads="1"/>
            </p:cNvSpPr>
            <p:nvPr/>
          </p:nvSpPr>
          <p:spPr bwMode="auto">
            <a:xfrm>
              <a:off x="1712" y="3800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95" name="Rectangle 105"/>
            <p:cNvSpPr>
              <a:spLocks noChangeArrowheads="1"/>
            </p:cNvSpPr>
            <p:nvPr/>
          </p:nvSpPr>
          <p:spPr bwMode="auto">
            <a:xfrm>
              <a:off x="1882" y="3786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96" name="Rectangle 106"/>
            <p:cNvSpPr>
              <a:spLocks noChangeArrowheads="1"/>
            </p:cNvSpPr>
            <p:nvPr/>
          </p:nvSpPr>
          <p:spPr bwMode="auto">
            <a:xfrm>
              <a:off x="2262" y="3786"/>
              <a:ext cx="60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panmyelosis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97" name="Rectangle 107"/>
            <p:cNvSpPr>
              <a:spLocks noChangeArrowheads="1"/>
            </p:cNvSpPr>
            <p:nvPr/>
          </p:nvSpPr>
          <p:spPr bwMode="auto">
            <a:xfrm>
              <a:off x="2957" y="3786"/>
              <a:ext cx="24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with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98" name="Rectangle 108"/>
            <p:cNvSpPr>
              <a:spLocks noChangeArrowheads="1"/>
            </p:cNvSpPr>
            <p:nvPr/>
          </p:nvSpPr>
          <p:spPr bwMode="auto">
            <a:xfrm>
              <a:off x="3238" y="3786"/>
              <a:ext cx="65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myelofibrosis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299" name="Rectangle 109"/>
            <p:cNvSpPr>
              <a:spLocks noChangeArrowheads="1"/>
            </p:cNvSpPr>
            <p:nvPr/>
          </p:nvSpPr>
          <p:spPr bwMode="auto">
            <a:xfrm>
              <a:off x="608" y="2476"/>
              <a:ext cx="45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AML not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00" name="Rectangle 110"/>
            <p:cNvSpPr>
              <a:spLocks noChangeArrowheads="1"/>
            </p:cNvSpPr>
            <p:nvPr/>
          </p:nvSpPr>
          <p:spPr bwMode="auto">
            <a:xfrm>
              <a:off x="608" y="2622"/>
              <a:ext cx="53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otherwise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01" name="Rectangle 111"/>
            <p:cNvSpPr>
              <a:spLocks noChangeArrowheads="1"/>
            </p:cNvSpPr>
            <p:nvPr/>
          </p:nvSpPr>
          <p:spPr bwMode="auto">
            <a:xfrm>
              <a:off x="608" y="2768"/>
              <a:ext cx="57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categorised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02" name="Rectangle 112"/>
            <p:cNvSpPr>
              <a:spLocks noChangeArrowheads="1"/>
            </p:cNvSpPr>
            <p:nvPr/>
          </p:nvSpPr>
          <p:spPr bwMode="auto">
            <a:xfrm>
              <a:off x="608" y="2914"/>
              <a:ext cx="64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(lineage and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03" name="Rectangle 113"/>
            <p:cNvSpPr>
              <a:spLocks noChangeArrowheads="1"/>
            </p:cNvSpPr>
            <p:nvPr/>
          </p:nvSpPr>
          <p:spPr bwMode="auto">
            <a:xfrm>
              <a:off x="608" y="3060"/>
              <a:ext cx="59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maturation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04" name="Rectangle 114"/>
            <p:cNvSpPr>
              <a:spLocks noChangeArrowheads="1"/>
            </p:cNvSpPr>
            <p:nvPr/>
          </p:nvSpPr>
          <p:spPr bwMode="auto">
            <a:xfrm>
              <a:off x="608" y="3206"/>
              <a:ext cx="55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categories)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05" name="Rectangle 115"/>
            <p:cNvSpPr>
              <a:spLocks noChangeArrowheads="1"/>
            </p:cNvSpPr>
            <p:nvPr/>
          </p:nvSpPr>
          <p:spPr bwMode="auto">
            <a:xfrm>
              <a:off x="1712" y="2032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06" name="Rectangle 116"/>
            <p:cNvSpPr>
              <a:spLocks noChangeArrowheads="1"/>
            </p:cNvSpPr>
            <p:nvPr/>
          </p:nvSpPr>
          <p:spPr bwMode="auto">
            <a:xfrm>
              <a:off x="1882" y="2018"/>
              <a:ext cx="53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With prior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07" name="Rectangle 117"/>
            <p:cNvSpPr>
              <a:spLocks noChangeArrowheads="1"/>
            </p:cNvSpPr>
            <p:nvPr/>
          </p:nvSpPr>
          <p:spPr bwMode="auto">
            <a:xfrm>
              <a:off x="2522" y="2018"/>
              <a:ext cx="74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myelodysplasic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08" name="Rectangle 118"/>
            <p:cNvSpPr>
              <a:spLocks noChangeArrowheads="1"/>
            </p:cNvSpPr>
            <p:nvPr/>
          </p:nvSpPr>
          <p:spPr bwMode="auto">
            <a:xfrm>
              <a:off x="3387" y="2018"/>
              <a:ext cx="48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syndrome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09" name="Rectangle 119"/>
            <p:cNvSpPr>
              <a:spLocks noChangeArrowheads="1"/>
            </p:cNvSpPr>
            <p:nvPr/>
          </p:nvSpPr>
          <p:spPr bwMode="auto">
            <a:xfrm>
              <a:off x="1712" y="2178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10" name="Rectangle 120"/>
            <p:cNvSpPr>
              <a:spLocks noChangeArrowheads="1"/>
            </p:cNvSpPr>
            <p:nvPr/>
          </p:nvSpPr>
          <p:spPr bwMode="auto">
            <a:xfrm>
              <a:off x="1882" y="2164"/>
              <a:ext cx="208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Without prior myelodysplastic syndrome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11" name="Rectangle 121"/>
            <p:cNvSpPr>
              <a:spLocks noChangeArrowheads="1"/>
            </p:cNvSpPr>
            <p:nvPr/>
          </p:nvSpPr>
          <p:spPr bwMode="auto">
            <a:xfrm>
              <a:off x="608" y="2021"/>
              <a:ext cx="77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AML with multi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12" name="Rectangle 122"/>
            <p:cNvSpPr>
              <a:spLocks noChangeArrowheads="1"/>
            </p:cNvSpPr>
            <p:nvPr/>
          </p:nvSpPr>
          <p:spPr bwMode="auto">
            <a:xfrm>
              <a:off x="1499" y="2021"/>
              <a:ext cx="3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-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13" name="Rectangle 123"/>
            <p:cNvSpPr>
              <a:spLocks noChangeArrowheads="1"/>
            </p:cNvSpPr>
            <p:nvPr/>
          </p:nvSpPr>
          <p:spPr bwMode="auto">
            <a:xfrm>
              <a:off x="608" y="2167"/>
              <a:ext cx="38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 dirty="0">
                  <a:solidFill>
                    <a:srgbClr val="000000"/>
                  </a:solidFill>
                  <a:latin typeface="Calibri" pitchFamily="34" charset="0"/>
                </a:rPr>
                <a:t>lineage </a:t>
              </a:r>
              <a:endParaRPr lang="en-US" altLang="en-US" dirty="0">
                <a:latin typeface="Calibri" pitchFamily="34" charset="0"/>
              </a:endParaRPr>
            </a:p>
          </p:txBody>
        </p:sp>
        <p:sp>
          <p:nvSpPr>
            <p:cNvPr id="8314" name="Rectangle 124"/>
            <p:cNvSpPr>
              <a:spLocks noChangeArrowheads="1"/>
            </p:cNvSpPr>
            <p:nvPr/>
          </p:nvSpPr>
          <p:spPr bwMode="auto">
            <a:xfrm>
              <a:off x="1055" y="2167"/>
              <a:ext cx="46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dysplasia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15" name="Rectangle 125"/>
            <p:cNvSpPr>
              <a:spLocks noChangeArrowheads="1"/>
            </p:cNvSpPr>
            <p:nvPr/>
          </p:nvSpPr>
          <p:spPr bwMode="auto">
            <a:xfrm>
              <a:off x="1712" y="1020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16" name="Rectangle 126"/>
            <p:cNvSpPr>
              <a:spLocks noChangeArrowheads="1"/>
            </p:cNvSpPr>
            <p:nvPr/>
          </p:nvSpPr>
          <p:spPr bwMode="auto">
            <a:xfrm>
              <a:off x="1882" y="1006"/>
              <a:ext cx="141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AML with {t(8;21)(q22;q22)}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17" name="Rectangle 127"/>
            <p:cNvSpPr>
              <a:spLocks noChangeArrowheads="1"/>
            </p:cNvSpPr>
            <p:nvPr/>
          </p:nvSpPr>
          <p:spPr bwMode="auto">
            <a:xfrm>
              <a:off x="1712" y="1166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18" name="Rectangle 128"/>
            <p:cNvSpPr>
              <a:spLocks noChangeArrowheads="1"/>
            </p:cNvSpPr>
            <p:nvPr/>
          </p:nvSpPr>
          <p:spPr bwMode="auto">
            <a:xfrm>
              <a:off x="1882" y="1152"/>
              <a:ext cx="3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Acute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19" name="Rectangle 129"/>
            <p:cNvSpPr>
              <a:spLocks noChangeArrowheads="1"/>
            </p:cNvSpPr>
            <p:nvPr/>
          </p:nvSpPr>
          <p:spPr bwMode="auto">
            <a:xfrm>
              <a:off x="2262" y="1152"/>
              <a:ext cx="695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promyelocytic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20" name="Rectangle 130"/>
            <p:cNvSpPr>
              <a:spLocks noChangeArrowheads="1"/>
            </p:cNvSpPr>
            <p:nvPr/>
          </p:nvSpPr>
          <p:spPr bwMode="auto">
            <a:xfrm>
              <a:off x="3089" y="1152"/>
              <a:ext cx="44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leukemia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21" name="Rectangle 131"/>
            <p:cNvSpPr>
              <a:spLocks noChangeArrowheads="1"/>
            </p:cNvSpPr>
            <p:nvPr/>
          </p:nvSpPr>
          <p:spPr bwMode="auto">
            <a:xfrm>
              <a:off x="3612" y="1152"/>
              <a:ext cx="24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with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22" name="Rectangle 132"/>
            <p:cNvSpPr>
              <a:spLocks noChangeArrowheads="1"/>
            </p:cNvSpPr>
            <p:nvPr/>
          </p:nvSpPr>
          <p:spPr bwMode="auto">
            <a:xfrm>
              <a:off x="3931" y="1152"/>
              <a:ext cx="1078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t(15;17) and variants,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23" name="Rectangle 133"/>
            <p:cNvSpPr>
              <a:spLocks noChangeArrowheads="1"/>
            </p:cNvSpPr>
            <p:nvPr/>
          </p:nvSpPr>
          <p:spPr bwMode="auto">
            <a:xfrm>
              <a:off x="1882" y="1298"/>
              <a:ext cx="50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{PML/RAR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24" name="Rectangle 134"/>
            <p:cNvSpPr>
              <a:spLocks noChangeArrowheads="1"/>
            </p:cNvSpPr>
            <p:nvPr/>
          </p:nvSpPr>
          <p:spPr bwMode="auto">
            <a:xfrm>
              <a:off x="2469" y="1298"/>
              <a:ext cx="3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-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25" name="Rectangle 135"/>
            <p:cNvSpPr>
              <a:spLocks noChangeArrowheads="1"/>
            </p:cNvSpPr>
            <p:nvPr/>
          </p:nvSpPr>
          <p:spPr bwMode="auto">
            <a:xfrm>
              <a:off x="2519" y="1298"/>
              <a:ext cx="33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alpha}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26" name="Rectangle 136"/>
            <p:cNvSpPr>
              <a:spLocks noChangeArrowheads="1"/>
            </p:cNvSpPr>
            <p:nvPr/>
          </p:nvSpPr>
          <p:spPr bwMode="auto">
            <a:xfrm>
              <a:off x="1712" y="1458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27" name="Rectangle 137"/>
            <p:cNvSpPr>
              <a:spLocks noChangeArrowheads="1"/>
            </p:cNvSpPr>
            <p:nvPr/>
          </p:nvSpPr>
          <p:spPr bwMode="auto">
            <a:xfrm>
              <a:off x="1882" y="1444"/>
              <a:ext cx="252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AML with{inv(16)(p13q22)} or t(16;16)(p13;q11)},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28" name="Rectangle 138"/>
            <p:cNvSpPr>
              <a:spLocks noChangeArrowheads="1"/>
            </p:cNvSpPr>
            <p:nvPr/>
          </p:nvSpPr>
          <p:spPr bwMode="auto">
            <a:xfrm>
              <a:off x="1882" y="1590"/>
              <a:ext cx="761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{CBFb/MYH11}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29" name="Rectangle 139"/>
            <p:cNvSpPr>
              <a:spLocks noChangeArrowheads="1"/>
            </p:cNvSpPr>
            <p:nvPr/>
          </p:nvSpPr>
          <p:spPr bwMode="auto">
            <a:xfrm>
              <a:off x="1712" y="1750"/>
              <a:ext cx="30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·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30" name="Rectangle 140"/>
            <p:cNvSpPr>
              <a:spLocks noChangeArrowheads="1"/>
            </p:cNvSpPr>
            <p:nvPr/>
          </p:nvSpPr>
          <p:spPr bwMode="auto">
            <a:xfrm>
              <a:off x="1882" y="1736"/>
              <a:ext cx="1883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>
                  <a:solidFill>
                    <a:srgbClr val="000000"/>
                  </a:solidFill>
                  <a:latin typeface="Calibri" pitchFamily="34" charset="0"/>
                </a:rPr>
                <a:t>AML with 11q23 abnormalities {MLL}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31" name="Rectangle 141"/>
            <p:cNvSpPr>
              <a:spLocks noChangeArrowheads="1"/>
            </p:cNvSpPr>
            <p:nvPr/>
          </p:nvSpPr>
          <p:spPr bwMode="auto">
            <a:xfrm>
              <a:off x="608" y="1009"/>
              <a:ext cx="512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AML with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32" name="Rectangle 142"/>
            <p:cNvSpPr>
              <a:spLocks noChangeArrowheads="1"/>
            </p:cNvSpPr>
            <p:nvPr/>
          </p:nvSpPr>
          <p:spPr bwMode="auto">
            <a:xfrm>
              <a:off x="608" y="1155"/>
              <a:ext cx="497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recurrent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33" name="Rectangle 143"/>
            <p:cNvSpPr>
              <a:spLocks noChangeArrowheads="1"/>
            </p:cNvSpPr>
            <p:nvPr/>
          </p:nvSpPr>
          <p:spPr bwMode="auto">
            <a:xfrm>
              <a:off x="608" y="1301"/>
              <a:ext cx="606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cytogenetic 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34" name="Rectangle 144"/>
            <p:cNvSpPr>
              <a:spLocks noChangeArrowheads="1"/>
            </p:cNvSpPr>
            <p:nvPr/>
          </p:nvSpPr>
          <p:spPr bwMode="auto">
            <a:xfrm>
              <a:off x="608" y="1447"/>
              <a:ext cx="709" cy="1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Comic Sans MS" pitchFamily="66" charset="0"/>
                  <a:cs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en-US" altLang="en-US" sz="1500" b="1">
                  <a:solidFill>
                    <a:srgbClr val="000000"/>
                  </a:solidFill>
                  <a:latin typeface="Calibri" pitchFamily="34" charset="0"/>
                </a:rPr>
                <a:t>translocations</a:t>
              </a:r>
              <a:endParaRPr lang="en-US" altLang="en-US">
                <a:latin typeface="Calibri" pitchFamily="34" charset="0"/>
              </a:endParaRPr>
            </a:p>
          </p:txBody>
        </p:sp>
        <p:sp>
          <p:nvSpPr>
            <p:cNvPr id="8335" name="Line 145"/>
            <p:cNvSpPr>
              <a:spLocks noChangeShapeType="1"/>
            </p:cNvSpPr>
            <p:nvPr/>
          </p:nvSpPr>
          <p:spPr bwMode="auto">
            <a:xfrm>
              <a:off x="535" y="1969"/>
              <a:ext cx="4658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36" name="Line 146"/>
            <p:cNvSpPr>
              <a:spLocks noChangeShapeType="1"/>
            </p:cNvSpPr>
            <p:nvPr/>
          </p:nvSpPr>
          <p:spPr bwMode="auto">
            <a:xfrm>
              <a:off x="1639" y="957"/>
              <a:ext cx="1" cy="3065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37" name="Line 147"/>
            <p:cNvSpPr>
              <a:spLocks noChangeShapeType="1"/>
            </p:cNvSpPr>
            <p:nvPr/>
          </p:nvSpPr>
          <p:spPr bwMode="auto">
            <a:xfrm>
              <a:off x="535" y="2421"/>
              <a:ext cx="4658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38" name="Line 148"/>
            <p:cNvSpPr>
              <a:spLocks noChangeShapeType="1"/>
            </p:cNvSpPr>
            <p:nvPr/>
          </p:nvSpPr>
          <p:spPr bwMode="auto">
            <a:xfrm>
              <a:off x="535" y="957"/>
              <a:ext cx="4658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39" name="Line 149"/>
            <p:cNvSpPr>
              <a:spLocks noChangeShapeType="1"/>
            </p:cNvSpPr>
            <p:nvPr/>
          </p:nvSpPr>
          <p:spPr bwMode="auto">
            <a:xfrm>
              <a:off x="535" y="957"/>
              <a:ext cx="1" cy="3065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40" name="Line 150"/>
            <p:cNvSpPr>
              <a:spLocks noChangeShapeType="1"/>
            </p:cNvSpPr>
            <p:nvPr/>
          </p:nvSpPr>
          <p:spPr bwMode="auto">
            <a:xfrm>
              <a:off x="5193" y="957"/>
              <a:ext cx="1" cy="3065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8341" name="Line 151"/>
            <p:cNvSpPr>
              <a:spLocks noChangeShapeType="1"/>
            </p:cNvSpPr>
            <p:nvPr/>
          </p:nvSpPr>
          <p:spPr bwMode="auto">
            <a:xfrm>
              <a:off x="535" y="4022"/>
              <a:ext cx="4658" cy="1"/>
            </a:xfrm>
            <a:prstGeom prst="line">
              <a:avLst/>
            </a:prstGeom>
            <a:noFill/>
            <a:ln w="23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grpSp>
        <p:nvGrpSpPr>
          <p:cNvPr id="150" name="Group 149"/>
          <p:cNvGrpSpPr/>
          <p:nvPr/>
        </p:nvGrpSpPr>
        <p:grpSpPr>
          <a:xfrm>
            <a:off x="-71438" y="0"/>
            <a:ext cx="928688" cy="6858000"/>
            <a:chOff x="-71438" y="0"/>
            <a:chExt cx="928688" cy="6858000"/>
          </a:xfrm>
        </p:grpSpPr>
        <p:sp>
          <p:nvSpPr>
            <p:cNvPr id="151" name="Rectangle 150"/>
            <p:cNvSpPr/>
            <p:nvPr/>
          </p:nvSpPr>
          <p:spPr>
            <a:xfrm>
              <a:off x="-71438" y="0"/>
              <a:ext cx="928688" cy="68580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schemeClr val="bg1"/>
                </a:solidFill>
              </a:endParaRPr>
            </a:p>
          </p:txBody>
        </p:sp>
        <p:pic>
          <p:nvPicPr>
            <p:cNvPr id="152" name="Picture 151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6" t="9990" r="9996" b="9990"/>
            <a:stretch>
              <a:fillRect/>
            </a:stretch>
          </p:blipFill>
          <p:spPr bwMode="auto">
            <a:xfrm>
              <a:off x="34925" y="115888"/>
              <a:ext cx="750888" cy="68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153" name="TextBox 4"/>
            <p:cNvSpPr txBox="1">
              <a:spLocks noChangeArrowheads="1"/>
            </p:cNvSpPr>
            <p:nvPr/>
          </p:nvSpPr>
          <p:spPr bwMode="auto">
            <a:xfrm rot="16200000">
              <a:off x="-298666" y="3551515"/>
              <a:ext cx="13260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dirty="0" smtClean="0"/>
                <a:t>WHO 2002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806835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20" y="2276872"/>
            <a:ext cx="7064680" cy="35353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426" y="2276872"/>
            <a:ext cx="7156113" cy="4285134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720" y="2276603"/>
            <a:ext cx="7064680" cy="3864545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699792" y="1558533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err="1" smtClean="0"/>
              <a:t>Myelodysplastic</a:t>
            </a:r>
            <a:r>
              <a:rPr lang="en-GB" dirty="0" smtClean="0"/>
              <a:t> Syndrome (MDS)</a:t>
            </a:r>
            <a:endParaRPr lang="en-GB" dirty="0"/>
          </a:p>
        </p:txBody>
      </p:sp>
      <p:sp>
        <p:nvSpPr>
          <p:cNvPr id="15" name="TextBox 14"/>
          <p:cNvSpPr txBox="1"/>
          <p:nvPr/>
        </p:nvSpPr>
        <p:spPr>
          <a:xfrm>
            <a:off x="2627784" y="1556792"/>
            <a:ext cx="37444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Acute Myeloid Leukaemia (AML)</a:t>
            </a:r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</a:t>
            </a:r>
            <a:r>
              <a:rPr lang="en-GB" dirty="0" smtClean="0"/>
              <a:t>BM </a:t>
            </a:r>
            <a:r>
              <a:rPr lang="en-GB" dirty="0" smtClean="0">
                <a:sym typeface="Wingdings" pitchFamily="2" charset="2"/>
              </a:rPr>
              <a:t></a:t>
            </a:r>
            <a:r>
              <a:rPr lang="en-GB" dirty="0" smtClean="0"/>
              <a:t> MDS </a:t>
            </a:r>
            <a:r>
              <a:rPr lang="en-GB" dirty="0" smtClean="0">
                <a:sym typeface="Wingdings" pitchFamily="2" charset="2"/>
              </a:rPr>
              <a:t></a:t>
            </a:r>
            <a:r>
              <a:rPr lang="en-GB" dirty="0" smtClean="0"/>
              <a:t>  AML</a:t>
            </a:r>
            <a:endParaRPr lang="en-GB" dirty="0"/>
          </a:p>
        </p:txBody>
      </p:sp>
      <p:sp>
        <p:nvSpPr>
          <p:cNvPr id="5" name="TextBox 4"/>
          <p:cNvSpPr txBox="1"/>
          <p:nvPr/>
        </p:nvSpPr>
        <p:spPr>
          <a:xfrm>
            <a:off x="2699792" y="1556792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Normal Bone Marrow (NBM)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7392451" y="2169730"/>
            <a:ext cx="15841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 smtClean="0"/>
              <a:t>~</a:t>
            </a:r>
            <a:r>
              <a:rPr lang="en-GB" sz="2400" b="1" baseline="30000" dirty="0" smtClean="0"/>
              <a:t>1</a:t>
            </a:r>
            <a:r>
              <a:rPr lang="en-GB" sz="2400" b="1" dirty="0" smtClean="0"/>
              <a:t>/</a:t>
            </a:r>
            <a:r>
              <a:rPr lang="en-GB" sz="2400" b="1" baseline="-25000" dirty="0" smtClean="0"/>
              <a:t>3</a:t>
            </a:r>
            <a:r>
              <a:rPr lang="en-GB" sz="2400" b="1" dirty="0" smtClean="0"/>
              <a:t> </a:t>
            </a:r>
            <a:r>
              <a:rPr lang="en-GB" sz="2400" dirty="0" smtClean="0"/>
              <a:t>transform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3434703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4" grpId="1"/>
      <p:bldP spid="15" grpId="0"/>
      <p:bldP spid="5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ttp://imaging.ubmmedica.com/cancernetwork/cmhb13/13_29_Table1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3993" y="1232948"/>
            <a:ext cx="5210175" cy="5343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/>
          <p:cNvGrpSpPr/>
          <p:nvPr/>
        </p:nvGrpSpPr>
        <p:grpSpPr>
          <a:xfrm>
            <a:off x="-71438" y="0"/>
            <a:ext cx="928688" cy="6858000"/>
            <a:chOff x="-71438" y="0"/>
            <a:chExt cx="928688" cy="6858000"/>
          </a:xfrm>
        </p:grpSpPr>
        <p:sp>
          <p:nvSpPr>
            <p:cNvPr id="5" name="Rectangle 4"/>
            <p:cNvSpPr/>
            <p:nvPr/>
          </p:nvSpPr>
          <p:spPr>
            <a:xfrm>
              <a:off x="-71438" y="0"/>
              <a:ext cx="928688" cy="68580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schemeClr val="bg1"/>
                </a:solidFill>
              </a:endParaRPr>
            </a:p>
          </p:txBody>
        </p:sp>
        <p:pic>
          <p:nvPicPr>
            <p:cNvPr id="6" name="Picture 5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6" t="9990" r="9996" b="9990"/>
            <a:stretch>
              <a:fillRect/>
            </a:stretch>
          </p:blipFill>
          <p:spPr bwMode="auto">
            <a:xfrm>
              <a:off x="34925" y="115888"/>
              <a:ext cx="750888" cy="68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7" name="TextBox 4"/>
            <p:cNvSpPr txBox="1">
              <a:spLocks noChangeArrowheads="1"/>
            </p:cNvSpPr>
            <p:nvPr/>
          </p:nvSpPr>
          <p:spPr bwMode="auto">
            <a:xfrm rot="16200000">
              <a:off x="-298665" y="3551515"/>
              <a:ext cx="1326004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dirty="0" smtClean="0"/>
                <a:t>WHO 2008</a:t>
              </a:r>
              <a:endParaRPr lang="en-GB" dirty="0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6753443" y="1752157"/>
            <a:ext cx="2039684" cy="1783359"/>
            <a:chOff x="6753443" y="1275907"/>
            <a:chExt cx="2039684" cy="1783359"/>
          </a:xfrm>
        </p:grpSpPr>
        <p:sp>
          <p:nvSpPr>
            <p:cNvPr id="8" name="TextBox 7"/>
            <p:cNvSpPr txBox="1"/>
            <p:nvPr/>
          </p:nvSpPr>
          <p:spPr>
            <a:xfrm>
              <a:off x="7017489" y="1622595"/>
              <a:ext cx="177563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7 cytogenetically defined entities</a:t>
              </a:r>
              <a:endParaRPr lang="en-GB" sz="1600" dirty="0"/>
            </a:p>
          </p:txBody>
        </p:sp>
        <p:sp>
          <p:nvSpPr>
            <p:cNvPr id="9" name="Right Brace 8"/>
            <p:cNvSpPr/>
            <p:nvPr/>
          </p:nvSpPr>
          <p:spPr>
            <a:xfrm>
              <a:off x="6753443" y="1275907"/>
              <a:ext cx="159489" cy="1212112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017489" y="2474491"/>
              <a:ext cx="177563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600" dirty="0" smtClean="0"/>
                <a:t>2 provisional entities</a:t>
              </a:r>
              <a:endParaRPr lang="en-GB" sz="1600" dirty="0"/>
            </a:p>
          </p:txBody>
        </p:sp>
        <p:sp>
          <p:nvSpPr>
            <p:cNvPr id="12" name="Right Brace 11"/>
            <p:cNvSpPr/>
            <p:nvPr/>
          </p:nvSpPr>
          <p:spPr>
            <a:xfrm>
              <a:off x="6756987" y="2623352"/>
              <a:ext cx="152400" cy="282891"/>
            </a:xfrm>
            <a:prstGeom prst="rightBrace">
              <a:avLst/>
            </a:prstGeom>
            <a:ln w="952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3813480" y="293042"/>
            <a:ext cx="154561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WHO 2008</a:t>
            </a:r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913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19579" y="293042"/>
            <a:ext cx="26986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b="1" dirty="0" smtClean="0">
                <a:latin typeface="Calibri" panose="020F0502020204030204" pitchFamily="34" charset="0"/>
                <a:cs typeface="Calibri" panose="020F0502020204030204" pitchFamily="34" charset="0"/>
              </a:rPr>
              <a:t>WHO 2016 Revision</a:t>
            </a:r>
            <a:endParaRPr lang="en-GB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13" y="1190625"/>
            <a:ext cx="7724775" cy="4476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" name="Group 16"/>
          <p:cNvGrpSpPr/>
          <p:nvPr/>
        </p:nvGrpSpPr>
        <p:grpSpPr>
          <a:xfrm>
            <a:off x="5835192" y="3723586"/>
            <a:ext cx="2771480" cy="1168924"/>
            <a:chOff x="5835192" y="3723586"/>
            <a:chExt cx="2771480" cy="1168924"/>
          </a:xfrm>
        </p:grpSpPr>
        <p:sp>
          <p:nvSpPr>
            <p:cNvPr id="16" name="Rectangle 15"/>
            <p:cNvSpPr/>
            <p:nvPr/>
          </p:nvSpPr>
          <p:spPr>
            <a:xfrm>
              <a:off x="5835192" y="3723587"/>
              <a:ext cx="1385740" cy="1168923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220932" y="3723586"/>
              <a:ext cx="1385740" cy="1018096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2581612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12" r="-967"/>
          <a:stretch/>
        </p:blipFill>
        <p:spPr bwMode="auto">
          <a:xfrm>
            <a:off x="1275907" y="1425889"/>
            <a:ext cx="6166883" cy="4893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2053" name="Text Box 4"/>
          <p:cNvSpPr txBox="1">
            <a:spLocks noChangeArrowheads="1"/>
          </p:cNvSpPr>
          <p:nvPr/>
        </p:nvSpPr>
        <p:spPr bwMode="auto">
          <a:xfrm>
            <a:off x="5145572" y="6563517"/>
            <a:ext cx="3918240" cy="231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1pPr>
            <a:lvl2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2pPr>
            <a:lvl3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3pPr>
            <a:lvl4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4pPr>
            <a:lvl5pPr eaLnBrk="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5pPr>
            <a:lvl6pPr marL="15367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6pPr>
            <a:lvl7pPr marL="19939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7pPr>
            <a:lvl8pPr marL="24511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8pPr>
            <a:lvl9pPr marL="2908300" indent="-215900" defTabSz="457200" eaLnBrk="0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45000"/>
              <a:buFont typeface="Wingdings" pitchFamily="2" charset="2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 sz="2400">
                <a:solidFill>
                  <a:schemeClr val="tx1"/>
                </a:solidFill>
                <a:latin typeface="Times New Roman" pitchFamily="18" charset="0"/>
                <a:ea typeface="msgothic" charset="0"/>
                <a:cs typeface="msgothic" charset="0"/>
              </a:defRPr>
            </a:lvl9pPr>
          </a:lstStyle>
          <a:p>
            <a:pPr eaLnBrk="1"/>
            <a:r>
              <a:rPr lang="en-GB" altLang="en-US" sz="1100" b="1" dirty="0">
                <a:solidFill>
                  <a:srgbClr val="000000"/>
                </a:solidFill>
                <a:latin typeface="Arial" pitchFamily="34" charset="0"/>
              </a:rPr>
              <a:t>Haferlach C , and Haferlach T Blood 2013;122:2532-2534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63261" y="274638"/>
            <a:ext cx="7761767" cy="1143000"/>
          </a:xfrm>
        </p:spPr>
        <p:txBody>
          <a:bodyPr>
            <a:noAutofit/>
          </a:bodyPr>
          <a:lstStyle/>
          <a:p>
            <a:r>
              <a:rPr lang="en-GB" sz="3200" dirty="0"/>
              <a:t>Genetic abnormalities in AML </a:t>
            </a:r>
            <a:r>
              <a:rPr lang="en-GB" sz="3200" dirty="0" smtClean="0"/>
              <a:t>as disease-defining </a:t>
            </a:r>
            <a:r>
              <a:rPr lang="en-GB" sz="3200" dirty="0"/>
              <a:t>abnormalities</a:t>
            </a:r>
          </a:p>
        </p:txBody>
      </p:sp>
      <p:sp>
        <p:nvSpPr>
          <p:cNvPr id="2" name="Rectangle 1"/>
          <p:cNvSpPr/>
          <p:nvPr/>
        </p:nvSpPr>
        <p:spPr>
          <a:xfrm>
            <a:off x="4901611" y="1404623"/>
            <a:ext cx="2679404" cy="4985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Rectangle 22"/>
          <p:cNvSpPr/>
          <p:nvPr/>
        </p:nvSpPr>
        <p:spPr>
          <a:xfrm>
            <a:off x="85060" y="1387144"/>
            <a:ext cx="2551812" cy="498554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26" name="Group 25"/>
          <p:cNvGrpSpPr/>
          <p:nvPr/>
        </p:nvGrpSpPr>
        <p:grpSpPr>
          <a:xfrm>
            <a:off x="-71438" y="0"/>
            <a:ext cx="928688" cy="6858000"/>
            <a:chOff x="-71438" y="0"/>
            <a:chExt cx="928688" cy="6858000"/>
          </a:xfrm>
        </p:grpSpPr>
        <p:sp>
          <p:nvSpPr>
            <p:cNvPr id="28" name="Rectangle 27"/>
            <p:cNvSpPr/>
            <p:nvPr/>
          </p:nvSpPr>
          <p:spPr>
            <a:xfrm>
              <a:off x="-71438" y="0"/>
              <a:ext cx="928688" cy="68580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schemeClr val="bg1"/>
                </a:solidFill>
              </a:endParaRPr>
            </a:p>
          </p:txBody>
        </p:sp>
        <p:pic>
          <p:nvPicPr>
            <p:cNvPr id="31" name="Picture 30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6" t="9990" r="9996" b="9990"/>
            <a:stretch>
              <a:fillRect/>
            </a:stretch>
          </p:blipFill>
          <p:spPr bwMode="auto">
            <a:xfrm>
              <a:off x="34925" y="115888"/>
              <a:ext cx="750888" cy="68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32" name="TextBox 4"/>
            <p:cNvSpPr txBox="1">
              <a:spLocks noChangeArrowheads="1"/>
            </p:cNvSpPr>
            <p:nvPr/>
          </p:nvSpPr>
          <p:spPr bwMode="auto">
            <a:xfrm rot="16200000">
              <a:off x="-555143" y="3551515"/>
              <a:ext cx="1838965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dirty="0" smtClean="0"/>
                <a:t>WHO 2008 Plus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180857400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6780" y="240177"/>
            <a:ext cx="8371299" cy="720000"/>
          </a:xfrm>
        </p:spPr>
        <p:txBody>
          <a:bodyPr>
            <a:normAutofit fontScale="90000"/>
          </a:bodyPr>
          <a:lstStyle/>
          <a:p>
            <a:r>
              <a:rPr lang="en-GB" sz="3200" dirty="0" smtClean="0"/>
              <a:t>Overall and Age-Specific </a:t>
            </a:r>
            <a:br>
              <a:rPr lang="en-GB" sz="3200" dirty="0" smtClean="0"/>
            </a:br>
            <a:r>
              <a:rPr lang="en-GB" sz="3200" dirty="0" smtClean="0"/>
              <a:t>Relative Survival</a:t>
            </a:r>
            <a:endParaRPr lang="en-GB" sz="3200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922358"/>
            <a:ext cx="4040188" cy="639762"/>
          </a:xfrm>
        </p:spPr>
        <p:txBody>
          <a:bodyPr/>
          <a:lstStyle/>
          <a:p>
            <a:r>
              <a:rPr lang="en-GB" dirty="0" smtClean="0"/>
              <a:t>MDS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3"/>
          </p:nvPr>
        </p:nvSpPr>
        <p:spPr>
          <a:xfrm>
            <a:off x="4645025" y="922358"/>
            <a:ext cx="4041775" cy="639762"/>
          </a:xfrm>
        </p:spPr>
        <p:txBody>
          <a:bodyPr/>
          <a:lstStyle/>
          <a:p>
            <a:r>
              <a:rPr lang="en-GB" dirty="0" smtClean="0"/>
              <a:t>AML</a:t>
            </a:r>
            <a:endParaRPr lang="en-GB" dirty="0"/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295"/>
          <a:stretch/>
        </p:blipFill>
        <p:spPr bwMode="auto">
          <a:xfrm>
            <a:off x="297860" y="1601245"/>
            <a:ext cx="3829534" cy="24584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25"/>
          <a:stretch/>
        </p:blipFill>
        <p:spPr bwMode="auto">
          <a:xfrm>
            <a:off x="4462896" y="1601244"/>
            <a:ext cx="3674646" cy="2470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301653" y="4257686"/>
            <a:ext cx="3816314" cy="2301332"/>
            <a:chOff x="616828" y="4356131"/>
            <a:chExt cx="3077093" cy="1818947"/>
          </a:xfrm>
        </p:grpSpPr>
        <p:pic>
          <p:nvPicPr>
            <p:cNvPr id="16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000"/>
            <a:stretch/>
          </p:blipFill>
          <p:spPr bwMode="auto">
            <a:xfrm>
              <a:off x="616828" y="4356131"/>
              <a:ext cx="3077093" cy="18189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Picture 3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7076" t="14943" r="-133" b="68473"/>
            <a:stretch/>
          </p:blipFill>
          <p:spPr bwMode="auto">
            <a:xfrm>
              <a:off x="2263725" y="4733203"/>
              <a:ext cx="837693" cy="5375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3" name="Group 12"/>
          <p:cNvGrpSpPr/>
          <p:nvPr/>
        </p:nvGrpSpPr>
        <p:grpSpPr>
          <a:xfrm>
            <a:off x="4474929" y="4248726"/>
            <a:ext cx="3585195" cy="2286854"/>
            <a:chOff x="5044632" y="4434222"/>
            <a:chExt cx="2748645" cy="1807504"/>
          </a:xfrm>
        </p:grpSpPr>
        <p:pic>
          <p:nvPicPr>
            <p:cNvPr id="7" name="Picture 3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2526"/>
            <a:stretch/>
          </p:blipFill>
          <p:spPr bwMode="auto">
            <a:xfrm>
              <a:off x="5044632" y="4449124"/>
              <a:ext cx="2748645" cy="17926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" name="Picture 3"/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9213" t="13708" b="58378"/>
            <a:stretch/>
          </p:blipFill>
          <p:spPr bwMode="auto">
            <a:xfrm>
              <a:off x="6902170" y="4434222"/>
              <a:ext cx="612818" cy="8012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cxnSp>
        <p:nvCxnSpPr>
          <p:cNvPr id="26" name="Straight Connector 25"/>
          <p:cNvCxnSpPr/>
          <p:nvPr/>
        </p:nvCxnSpPr>
        <p:spPr>
          <a:xfrm>
            <a:off x="4769963" y="5462062"/>
            <a:ext cx="3168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03250" y="5462062"/>
            <a:ext cx="145179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Group 30"/>
          <p:cNvGrpSpPr/>
          <p:nvPr/>
        </p:nvGrpSpPr>
        <p:grpSpPr>
          <a:xfrm>
            <a:off x="603250" y="2903456"/>
            <a:ext cx="1272684" cy="857839"/>
            <a:chOff x="603250" y="2903456"/>
            <a:chExt cx="1272684" cy="857839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603250" y="2903456"/>
              <a:ext cx="127268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1875934" y="2903456"/>
              <a:ext cx="0" cy="8578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" name="Group 31"/>
          <p:cNvGrpSpPr/>
          <p:nvPr/>
        </p:nvGrpSpPr>
        <p:grpSpPr>
          <a:xfrm>
            <a:off x="4769963" y="2894029"/>
            <a:ext cx="273377" cy="857839"/>
            <a:chOff x="4769963" y="2894029"/>
            <a:chExt cx="273377" cy="857839"/>
          </a:xfrm>
        </p:grpSpPr>
        <p:cxnSp>
          <p:nvCxnSpPr>
            <p:cNvPr id="24" name="Straight Connector 23"/>
            <p:cNvCxnSpPr/>
            <p:nvPr/>
          </p:nvCxnSpPr>
          <p:spPr>
            <a:xfrm>
              <a:off x="4769963" y="2903456"/>
              <a:ext cx="273377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5035484" y="2894029"/>
              <a:ext cx="0" cy="857839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TextBox 32"/>
          <p:cNvSpPr txBox="1"/>
          <p:nvPr/>
        </p:nvSpPr>
        <p:spPr>
          <a:xfrm>
            <a:off x="8094077" y="6512317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HMRN 2016</a:t>
            </a:r>
            <a:endParaRPr lang="en-GB" sz="1200" dirty="0"/>
          </a:p>
        </p:txBody>
      </p:sp>
    </p:spTree>
    <p:extLst>
      <p:ext uri="{BB962C8B-B14F-4D97-AF65-F5344CB8AC3E}">
        <p14:creationId xmlns:p14="http://schemas.microsoft.com/office/powerpoint/2010/main" val="21662020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575" y="246499"/>
            <a:ext cx="5400000" cy="720000"/>
          </a:xfrm>
        </p:spPr>
        <p:txBody>
          <a:bodyPr>
            <a:noAutofit/>
          </a:bodyPr>
          <a:lstStyle/>
          <a:p>
            <a:r>
              <a:rPr lang="en-GB" sz="2800" dirty="0" smtClean="0"/>
              <a:t>Novel therapies are needed for elderly AML / MDS</a:t>
            </a:r>
            <a:endParaRPr lang="en-GB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353223" y="3599013"/>
            <a:ext cx="40039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Elderly patients are unable to  withstand harsh standard chemotherapy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dirty="0" smtClean="0"/>
              <a:t>Bleak outlook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sz="1600" b="1" dirty="0" smtClean="0"/>
              <a:t>Novel therapies required</a:t>
            </a:r>
            <a:endParaRPr lang="en-GB" sz="1600" b="1" dirty="0"/>
          </a:p>
        </p:txBody>
      </p:sp>
      <p:pic>
        <p:nvPicPr>
          <p:cNvPr id="41" name="Picture 4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43621"/>
            <a:ext cx="3673552" cy="2207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43621"/>
            <a:ext cx="3673552" cy="2207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943621"/>
            <a:ext cx="3673552" cy="2207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8100392" y="4054072"/>
            <a:ext cx="708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&lt;20 </a:t>
            </a:r>
            <a:r>
              <a:rPr lang="en-GB" sz="1400" dirty="0" err="1" smtClean="0"/>
              <a:t>yrs</a:t>
            </a:r>
            <a:endParaRPr lang="en-GB" sz="1400" dirty="0"/>
          </a:p>
        </p:txBody>
      </p:sp>
      <p:sp>
        <p:nvSpPr>
          <p:cNvPr id="47" name="TextBox 46"/>
          <p:cNvSpPr txBox="1"/>
          <p:nvPr/>
        </p:nvSpPr>
        <p:spPr>
          <a:xfrm>
            <a:off x="8100392" y="4550970"/>
            <a:ext cx="708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&lt;65 </a:t>
            </a:r>
            <a:r>
              <a:rPr lang="en-GB" sz="1400" dirty="0" err="1" smtClean="0"/>
              <a:t>yrs</a:t>
            </a:r>
            <a:endParaRPr lang="en-GB" sz="1400" dirty="0"/>
          </a:p>
        </p:txBody>
      </p:sp>
      <p:sp>
        <p:nvSpPr>
          <p:cNvPr id="48" name="TextBox 47"/>
          <p:cNvSpPr txBox="1"/>
          <p:nvPr/>
        </p:nvSpPr>
        <p:spPr>
          <a:xfrm>
            <a:off x="8100392" y="5503524"/>
            <a:ext cx="708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&gt;65 </a:t>
            </a:r>
            <a:r>
              <a:rPr lang="en-GB" sz="1400" dirty="0" err="1" smtClean="0"/>
              <a:t>yrs</a:t>
            </a:r>
            <a:endParaRPr lang="en-GB" sz="1400" dirty="0"/>
          </a:p>
        </p:txBody>
      </p:sp>
      <p:sp>
        <p:nvSpPr>
          <p:cNvPr id="49" name="TextBox 48"/>
          <p:cNvSpPr txBox="1"/>
          <p:nvPr/>
        </p:nvSpPr>
        <p:spPr>
          <a:xfrm>
            <a:off x="7032080" y="6453336"/>
            <a:ext cx="15388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SEER, August 2014</a:t>
            </a:r>
            <a:endParaRPr lang="en-GB" sz="1400" dirty="0"/>
          </a:p>
        </p:txBody>
      </p:sp>
      <p:sp>
        <p:nvSpPr>
          <p:cNvPr id="3" name="Rectangle 2"/>
          <p:cNvSpPr/>
          <p:nvPr/>
        </p:nvSpPr>
        <p:spPr>
          <a:xfrm>
            <a:off x="4772721" y="1671217"/>
            <a:ext cx="4109679" cy="19697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1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1400" dirty="0"/>
              <a:t>Leukaemia is the most common cancer in children less than 20 years old</a:t>
            </a:r>
          </a:p>
          <a:p>
            <a:pPr marL="742950" lvl="2" indent="-342900">
              <a:buFont typeface="Arial" charset="0"/>
              <a:buChar char="•"/>
              <a:defRPr/>
            </a:pPr>
            <a:r>
              <a:rPr lang="en-US" sz="1100" dirty="0"/>
              <a:t>The survival rate for children 0-14 years old has increased from ~10% at 1 year in the 1960’s to &gt;90% at 10 years now</a:t>
            </a:r>
          </a:p>
          <a:p>
            <a:pPr marL="742950" lvl="2" indent="-342900">
              <a:buFont typeface="Arial" charset="0"/>
              <a:buChar char="•"/>
              <a:defRPr/>
            </a:pPr>
            <a:endParaRPr lang="en-US" sz="1100" dirty="0"/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r>
              <a:rPr lang="en-US" sz="1400" dirty="0"/>
              <a:t>Over </a:t>
            </a:r>
            <a:r>
              <a:rPr lang="en-US" sz="1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95%</a:t>
            </a:r>
            <a:r>
              <a:rPr lang="en-US" sz="1400" dirty="0"/>
              <a:t> of cases of leukaemia occur in people over the age of 20 years old</a:t>
            </a:r>
          </a:p>
          <a:p>
            <a:pPr marL="742950" lvl="2" indent="-285750">
              <a:defRPr/>
            </a:pPr>
            <a:r>
              <a:rPr lang="en-US" sz="1100" dirty="0"/>
              <a:t>BUT survival rates for some types of leukaemia in patients over the age of 65 years old still remain poor</a:t>
            </a:r>
            <a:endParaRPr lang="en-US" sz="1400" dirty="0"/>
          </a:p>
        </p:txBody>
      </p:sp>
      <p:sp>
        <p:nvSpPr>
          <p:cNvPr id="20" name="TextBox 19"/>
          <p:cNvSpPr txBox="1"/>
          <p:nvPr/>
        </p:nvSpPr>
        <p:spPr>
          <a:xfrm>
            <a:off x="353223" y="3170667"/>
            <a:ext cx="9444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HMRN 2016</a:t>
            </a:r>
            <a:endParaRPr lang="en-GB" sz="1200" dirty="0"/>
          </a:p>
        </p:txBody>
      </p:sp>
      <p:sp>
        <p:nvSpPr>
          <p:cNvPr id="4" name="Rectangle 3"/>
          <p:cNvSpPr/>
          <p:nvPr/>
        </p:nvSpPr>
        <p:spPr>
          <a:xfrm>
            <a:off x="353223" y="5022304"/>
            <a:ext cx="364394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E" sz="1600" dirty="0"/>
              <a:t>Why has this person developed this disease?</a:t>
            </a:r>
          </a:p>
          <a:p>
            <a:r>
              <a:rPr lang="en-IE" sz="1600" dirty="0"/>
              <a:t>How can I treat this more successfully?</a:t>
            </a:r>
          </a:p>
          <a:p>
            <a:r>
              <a:rPr lang="en-IE" sz="1600" dirty="0"/>
              <a:t>How can I treat this patient without so much damage?</a:t>
            </a:r>
          </a:p>
          <a:p>
            <a:r>
              <a:rPr lang="en-IE" sz="1600" dirty="0"/>
              <a:t>How can I treat the elderly?</a:t>
            </a:r>
          </a:p>
        </p:txBody>
      </p:sp>
      <p:pic>
        <p:nvPicPr>
          <p:cNvPr id="21" name="Picture 18" descr="C:\Users\3042319\AppData\Local\Microsoft\Windows\Temporary Internet Files\Content.IE5\J056DJ08\doctor-rx-copyright1[1].gi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596" y="5469844"/>
            <a:ext cx="720000" cy="101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388" r="15387" b="4485"/>
          <a:stretch/>
        </p:blipFill>
        <p:spPr bwMode="auto">
          <a:xfrm>
            <a:off x="146243" y="1235795"/>
            <a:ext cx="4626478" cy="20070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89405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6" grpId="0"/>
      <p:bldP spid="47" grpId="0"/>
      <p:bldP spid="48" grpId="0"/>
      <p:bldP spid="49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129883" cy="505947"/>
          </a:xfrm>
        </p:spPr>
        <p:txBody>
          <a:bodyPr>
            <a:normAutofit/>
          </a:bodyPr>
          <a:lstStyle/>
          <a:p>
            <a:pPr marL="342900" lvl="1" indent="-342900">
              <a:spcBef>
                <a:spcPts val="1200"/>
              </a:spcBef>
              <a:defRPr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LEUKAEMIA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4331" y="1282621"/>
            <a:ext cx="7863090" cy="3698863"/>
          </a:xfrm>
        </p:spPr>
        <p:txBody>
          <a:bodyPr/>
          <a:lstStyle/>
          <a:p>
            <a:pPr marL="342900" lvl="1" indent="-342900">
              <a:spcBef>
                <a:spcPts val="1200"/>
              </a:spcBef>
              <a:buFont typeface="Arial" charset="0"/>
              <a:buChar char="•"/>
              <a:defRPr/>
            </a:pPr>
            <a:r>
              <a:rPr lang="en-US" sz="2000" dirty="0" smtClean="0"/>
              <a:t>Leukaemia is the most common cancer in children less than 20 years old</a:t>
            </a:r>
          </a:p>
          <a:p>
            <a:pPr marL="742950" lvl="2" indent="-342900">
              <a:buFont typeface="Arial" charset="0"/>
              <a:buChar char="•"/>
              <a:defRPr/>
            </a:pPr>
            <a:r>
              <a:rPr lang="en-US" sz="1600" dirty="0"/>
              <a:t>The survival rate for children 0-14 years old has increased from ~10% at 1 year </a:t>
            </a:r>
            <a:r>
              <a:rPr lang="en-US" sz="1600" dirty="0" smtClean="0"/>
              <a:t>in the 1960’s to </a:t>
            </a:r>
            <a:r>
              <a:rPr lang="en-US" sz="1600" dirty="0"/>
              <a:t>&gt;90% at 10 </a:t>
            </a:r>
            <a:r>
              <a:rPr lang="en-US" sz="1600" dirty="0" smtClean="0"/>
              <a:t>years now</a:t>
            </a:r>
          </a:p>
          <a:p>
            <a:pPr marL="742950" lvl="2" indent="-342900">
              <a:buFont typeface="Arial" charset="0"/>
              <a:buChar char="•"/>
              <a:defRPr/>
            </a:pPr>
            <a:endParaRPr lang="en-US" sz="1600" dirty="0"/>
          </a:p>
          <a:p>
            <a:pPr marL="342900" lvl="1" indent="-342900">
              <a:buFont typeface="Arial" panose="020B0604020202020204" pitchFamily="34" charset="0"/>
              <a:buChar char="•"/>
              <a:defRPr/>
            </a:pPr>
            <a:r>
              <a:rPr lang="en-US" sz="2000" dirty="0" smtClean="0"/>
              <a:t>Over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98%</a:t>
            </a:r>
            <a:r>
              <a:rPr lang="en-US" sz="2000" dirty="0" smtClean="0"/>
              <a:t> </a:t>
            </a:r>
            <a:r>
              <a:rPr lang="en-US" sz="2000" dirty="0"/>
              <a:t>of cases of </a:t>
            </a:r>
            <a:r>
              <a:rPr lang="en-US" sz="2000" dirty="0" smtClean="0"/>
              <a:t> AML occur </a:t>
            </a:r>
            <a:r>
              <a:rPr lang="en-US" sz="2000" dirty="0"/>
              <a:t>in people over the age of 20 years old</a:t>
            </a:r>
          </a:p>
          <a:p>
            <a:pPr marL="742950" lvl="2" indent="-285750">
              <a:defRPr/>
            </a:pPr>
            <a:r>
              <a:rPr lang="en-US" sz="1600" dirty="0" smtClean="0"/>
              <a:t>Survival rates for AML patients under 65 </a:t>
            </a:r>
            <a:r>
              <a:rPr lang="en-US" sz="1600" dirty="0" err="1" smtClean="0"/>
              <a:t>yr</a:t>
            </a:r>
            <a:r>
              <a:rPr lang="en-US" sz="1600" dirty="0" smtClean="0"/>
              <a:t> old at diagnosis has also significantly increased</a:t>
            </a:r>
          </a:p>
          <a:p>
            <a:pPr marL="742950" lvl="2" indent="-285750">
              <a:defRPr/>
            </a:pPr>
            <a:r>
              <a:rPr lang="en-US" sz="1600" dirty="0" smtClean="0"/>
              <a:t>BUT survival </a:t>
            </a:r>
            <a:r>
              <a:rPr lang="en-US" sz="1600" dirty="0"/>
              <a:t>rates for some types of leukaemia in patients over the age of </a:t>
            </a:r>
            <a:r>
              <a:rPr lang="en-US" sz="1600" dirty="0" smtClean="0"/>
              <a:t>65 </a:t>
            </a:r>
            <a:r>
              <a:rPr lang="en-US" sz="1600" dirty="0"/>
              <a:t>years old still remain </a:t>
            </a:r>
            <a:r>
              <a:rPr lang="en-US" sz="1600" dirty="0" smtClean="0"/>
              <a:t>poor</a:t>
            </a:r>
            <a:endParaRPr lang="en-US" sz="2000" dirty="0" smtClean="0"/>
          </a:p>
          <a:p>
            <a:pPr marL="342900" lvl="1" indent="-342900">
              <a:buFont typeface="Arial" pitchFamily="34" charset="0"/>
              <a:buChar char="•"/>
              <a:defRPr/>
            </a:pPr>
            <a:endParaRPr lang="en-US" sz="2200" b="1" dirty="0" smtClean="0"/>
          </a:p>
          <a:p>
            <a:pPr marL="342900" lvl="1" indent="-342900">
              <a:buFont typeface="Arial" charset="0"/>
              <a:buNone/>
              <a:defRPr/>
            </a:pPr>
            <a:endParaRPr lang="en-US" sz="2000" b="1" dirty="0" smtClean="0"/>
          </a:p>
          <a:p>
            <a:pPr marL="342900" lvl="1" indent="-342900">
              <a:buFont typeface="Arial" charset="0"/>
              <a:buChar char="•"/>
              <a:defRPr/>
            </a:pPr>
            <a:endParaRPr lang="en-US" sz="2000" dirty="0" smtClean="0"/>
          </a:p>
          <a:p>
            <a:pPr marL="457200" indent="-457200">
              <a:lnSpc>
                <a:spcPct val="80000"/>
              </a:lnSpc>
              <a:buClr>
                <a:srgbClr val="FF0217"/>
              </a:buClr>
              <a:buFont typeface="Wingdings" pitchFamily="2" charset="2"/>
              <a:buChar char="§"/>
              <a:defRPr/>
            </a:pPr>
            <a:endParaRPr lang="en-US" sz="2200" dirty="0" smtClean="0"/>
          </a:p>
          <a:p>
            <a:pPr marL="457200" indent="-457200">
              <a:lnSpc>
                <a:spcPct val="80000"/>
              </a:lnSpc>
              <a:buClr>
                <a:srgbClr val="FF0217"/>
              </a:buClr>
              <a:buFont typeface="Wingdings" pitchFamily="2" charset="2"/>
              <a:buChar char="§"/>
              <a:defRPr/>
            </a:pPr>
            <a:endParaRPr lang="en-US" sz="2200" dirty="0" smtClean="0"/>
          </a:p>
          <a:p>
            <a:pPr marL="342900" lvl="1" indent="-342900">
              <a:buFont typeface="Arial" charset="0"/>
              <a:buChar char="•"/>
              <a:defRPr/>
            </a:pPr>
            <a:endParaRPr lang="en-US" sz="2000" dirty="0" smtClean="0"/>
          </a:p>
          <a:p>
            <a:pPr>
              <a:defRPr/>
            </a:pPr>
            <a:endParaRPr lang="en-US" sz="2000" b="1" dirty="0" smtClean="0"/>
          </a:p>
          <a:p>
            <a:pPr>
              <a:defRPr/>
            </a:pPr>
            <a:endParaRPr lang="en-US" sz="2200" dirty="0"/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869" y="4477638"/>
            <a:ext cx="3673552" cy="2207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869" y="4477638"/>
            <a:ext cx="3673552" cy="2207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3869" y="4477638"/>
            <a:ext cx="3673552" cy="22075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8312261" y="4588089"/>
            <a:ext cx="708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&lt;20 </a:t>
            </a:r>
            <a:r>
              <a:rPr lang="en-GB" sz="1400" dirty="0" err="1" smtClean="0">
                <a:latin typeface="+mn-lt"/>
              </a:rPr>
              <a:t>yrs</a:t>
            </a:r>
            <a:endParaRPr lang="en-GB" sz="1400" dirty="0">
              <a:latin typeface="+mn-lt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12261" y="5084987"/>
            <a:ext cx="708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&lt;65 </a:t>
            </a:r>
            <a:r>
              <a:rPr lang="en-GB" sz="1400" dirty="0" err="1" smtClean="0">
                <a:latin typeface="+mn-lt"/>
              </a:rPr>
              <a:t>yrs</a:t>
            </a:r>
            <a:endParaRPr lang="en-GB" sz="1400" dirty="0">
              <a:latin typeface="+mn-lt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312261" y="6037541"/>
            <a:ext cx="70897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&gt;65 </a:t>
            </a:r>
            <a:r>
              <a:rPr lang="en-GB" sz="1400" dirty="0" err="1" smtClean="0">
                <a:latin typeface="+mn-lt"/>
              </a:rPr>
              <a:t>yrs</a:t>
            </a:r>
            <a:endParaRPr lang="en-GB" sz="1400" dirty="0">
              <a:latin typeface="+mn-lt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74878" y="6545764"/>
            <a:ext cx="16686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>
                <a:latin typeface="+mn-lt"/>
              </a:rPr>
              <a:t>*SEER, August 2014</a:t>
            </a:r>
            <a:endParaRPr lang="en-GB" sz="1400" dirty="0">
              <a:latin typeface="+mn-lt"/>
            </a:endParaRPr>
          </a:p>
        </p:txBody>
      </p:sp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685" y="4383473"/>
            <a:ext cx="3373001" cy="2301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Rounded Rectangle 17"/>
          <p:cNvSpPr/>
          <p:nvPr/>
        </p:nvSpPr>
        <p:spPr>
          <a:xfrm>
            <a:off x="2367481" y="5118551"/>
            <a:ext cx="563802" cy="1406481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098" name="Picture 2" descr="http://static.guim.co.uk/sys-images/Guardian/Pix/pictures/2013/2/24/1361724095799/Graphic-ageing-population-00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255" y="4256098"/>
            <a:ext cx="4381500" cy="2562225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326761742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3" grpId="0"/>
      <p:bldP spid="14" grpId="0"/>
      <p:bldP spid="15" grpId="0"/>
      <p:bldP spid="1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720" y="274638"/>
            <a:ext cx="6779096" cy="1143000"/>
          </a:xfrm>
        </p:spPr>
        <p:txBody>
          <a:bodyPr>
            <a:normAutofit/>
          </a:bodyPr>
          <a:lstStyle/>
          <a:p>
            <a:r>
              <a:rPr lang="en-GB" sz="3200" b="1" dirty="0" smtClean="0"/>
              <a:t>Personalised medicine</a:t>
            </a:r>
            <a:endParaRPr lang="en-GB" sz="3200" b="1" dirty="0"/>
          </a:p>
        </p:txBody>
      </p:sp>
      <p:grpSp>
        <p:nvGrpSpPr>
          <p:cNvPr id="5" name="Group 4"/>
          <p:cNvGrpSpPr/>
          <p:nvPr/>
        </p:nvGrpSpPr>
        <p:grpSpPr>
          <a:xfrm>
            <a:off x="1249846" y="1896201"/>
            <a:ext cx="6153430" cy="3740922"/>
            <a:chOff x="1249846" y="1896201"/>
            <a:chExt cx="6153430" cy="3740922"/>
          </a:xfrm>
        </p:grpSpPr>
        <p:pic>
          <p:nvPicPr>
            <p:cNvPr id="5122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996"/>
            <a:stretch/>
          </p:blipFill>
          <p:spPr bwMode="auto">
            <a:xfrm>
              <a:off x="1249846" y="1981350"/>
              <a:ext cx="6153430" cy="36557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" name="Rectangle 2"/>
            <p:cNvSpPr/>
            <p:nvPr/>
          </p:nvSpPr>
          <p:spPr>
            <a:xfrm>
              <a:off x="1341912" y="2280062"/>
              <a:ext cx="1452088" cy="24938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5315175" y="4105845"/>
              <a:ext cx="1585801" cy="330072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none" lIns="72000" tIns="72000" rIns="72000" bIns="72000" rtlCol="0">
              <a:spAutoFit/>
            </a:bodyPr>
            <a:lstStyle>
              <a:defPPr>
                <a:defRPr lang="en-US"/>
              </a:defPPr>
              <a:lvl1pPr>
                <a:defRPr sz="1200" b="1"/>
              </a:lvl1pPr>
            </a:lstStyle>
            <a:p>
              <a:r>
                <a:rPr lang="en-GB" dirty="0"/>
                <a:t>Mutation B: Therapy B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186728" y="1957600"/>
              <a:ext cx="184666" cy="1303627"/>
            </a:xfrm>
            <a:prstGeom prst="rect">
              <a:avLst/>
            </a:prstGeom>
            <a:solidFill>
              <a:schemeClr val="bg1"/>
            </a:solidFill>
          </p:spPr>
          <p:txBody>
            <a:bodyPr vert="vert" wrap="none" lIns="0" tIns="0" rIns="0" bIns="0" rtlCol="0">
              <a:spAutoFit/>
            </a:bodyPr>
            <a:lstStyle>
              <a:defPPr>
                <a:defRPr lang="en-US"/>
              </a:defPPr>
              <a:lvl1pPr>
                <a:defRPr sz="1200" b="1"/>
              </a:lvl1pPr>
            </a:lstStyle>
            <a:p>
              <a:r>
                <a:rPr lang="en-GB" dirty="0"/>
                <a:t>Favourable outcome</a:t>
              </a: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186728" y="3797361"/>
              <a:ext cx="184666" cy="1116011"/>
            </a:xfrm>
            <a:prstGeom prst="rect">
              <a:avLst/>
            </a:prstGeom>
            <a:solidFill>
              <a:schemeClr val="bg1"/>
            </a:solidFill>
          </p:spPr>
          <p:txBody>
            <a:bodyPr vert="vert" wrap="none" lIns="0" tIns="0" rIns="0" bIns="0" rtlCol="0">
              <a:spAutoFit/>
            </a:bodyPr>
            <a:lstStyle/>
            <a:p>
              <a:r>
                <a:rPr lang="en-GB" sz="1200" b="1" dirty="0" smtClean="0"/>
                <a:t>Adverse outcome</a:t>
              </a:r>
              <a:endParaRPr lang="en-GB" sz="1200" b="1" dirty="0"/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5331859" y="4595175"/>
              <a:ext cx="1576183" cy="330072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none" lIns="72000" tIns="72000" rIns="72000" bIns="72000" rtlCol="0">
              <a:spAutoFit/>
            </a:bodyPr>
            <a:lstStyle>
              <a:defPPr>
                <a:defRPr lang="en-US"/>
              </a:defPPr>
              <a:lvl1pPr>
                <a:defRPr sz="1200" b="1"/>
              </a:lvl1pPr>
            </a:lstStyle>
            <a:p>
              <a:r>
                <a:rPr lang="en-GB" dirty="0"/>
                <a:t>Mutation C: Therapy C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5337437" y="3724913"/>
              <a:ext cx="1598625" cy="330072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wrap="none" lIns="72000" tIns="72000" rIns="72000" bIns="72000" rtlCol="0">
              <a:spAutoFit/>
            </a:bodyPr>
            <a:lstStyle>
              <a:defPPr>
                <a:defRPr lang="en-US"/>
              </a:defPPr>
              <a:lvl1pPr>
                <a:defRPr sz="1200" b="1"/>
              </a:lvl1pPr>
            </a:lstStyle>
            <a:p>
              <a:r>
                <a:rPr lang="en-GB" dirty="0"/>
                <a:t>Mutation A: Therapy A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481927" y="2619603"/>
              <a:ext cx="246221" cy="1897343"/>
            </a:xfrm>
            <a:prstGeom prst="rect">
              <a:avLst/>
            </a:prstGeom>
            <a:solidFill>
              <a:schemeClr val="bg1"/>
            </a:solidFill>
          </p:spPr>
          <p:txBody>
            <a:bodyPr vert="vert" wrap="none" lIns="0" tIns="144000" rIns="0" bIns="144000" rtlCol="0">
              <a:spAutoFit/>
            </a:bodyPr>
            <a:lstStyle/>
            <a:p>
              <a:r>
                <a:rPr lang="en-GB" sz="1600" b="1" dirty="0" smtClean="0"/>
                <a:t>Molecular Analysis</a:t>
              </a:r>
              <a:endParaRPr lang="en-GB" sz="1600" b="1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877163" y="1896201"/>
              <a:ext cx="492443" cy="1361513"/>
            </a:xfrm>
            <a:prstGeom prst="rect">
              <a:avLst/>
            </a:prstGeom>
            <a:solidFill>
              <a:schemeClr val="bg1"/>
            </a:solidFill>
          </p:spPr>
          <p:txBody>
            <a:bodyPr vert="vert" wrap="square" lIns="0" tIns="144000" rIns="0" bIns="144000" rtlCol="0">
              <a:spAutoFit/>
            </a:bodyPr>
            <a:lstStyle/>
            <a:p>
              <a:pPr algn="ctr"/>
              <a:r>
                <a:rPr lang="en-GB" sz="1600" b="1" dirty="0" smtClean="0"/>
                <a:t>Standard Therapy</a:t>
              </a:r>
              <a:endParaRPr lang="en-GB" sz="1600" b="1" dirty="0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887087" y="3443199"/>
              <a:ext cx="492443" cy="1663196"/>
            </a:xfrm>
            <a:prstGeom prst="rect">
              <a:avLst/>
            </a:prstGeom>
            <a:solidFill>
              <a:schemeClr val="bg1"/>
            </a:solidFill>
          </p:spPr>
          <p:txBody>
            <a:bodyPr vert="vert" wrap="square" lIns="0" tIns="288000" rIns="0" bIns="288000" rtlCol="0">
              <a:spAutoFit/>
            </a:bodyPr>
            <a:lstStyle/>
            <a:p>
              <a:pPr algn="ctr"/>
              <a:r>
                <a:rPr lang="en-GB" sz="1600" b="1" dirty="0" smtClean="0"/>
                <a:t>Personalised Therapy</a:t>
              </a:r>
              <a:endParaRPr lang="en-GB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5137567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AutoShape 2"/>
          <p:cNvSpPr>
            <a:spLocks noChangeArrowheads="1"/>
          </p:cNvSpPr>
          <p:nvPr/>
        </p:nvSpPr>
        <p:spPr bwMode="auto">
          <a:xfrm>
            <a:off x="244909" y="3832225"/>
            <a:ext cx="7993063" cy="288925"/>
          </a:xfrm>
          <a:prstGeom prst="homePlate">
            <a:avLst>
              <a:gd name="adj" fmla="val 220051"/>
            </a:avLst>
          </a:prstGeom>
          <a:solidFill>
            <a:srgbClr val="AD2624"/>
          </a:solidFill>
          <a:ln w="9525" algn="ctr">
            <a:solidFill>
              <a:srgbClr val="AD2624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67" name="Line 3"/>
          <p:cNvSpPr>
            <a:spLocks noChangeShapeType="1"/>
          </p:cNvSpPr>
          <p:nvPr/>
        </p:nvSpPr>
        <p:spPr bwMode="auto">
          <a:xfrm>
            <a:off x="406673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68" name="Line 4"/>
          <p:cNvSpPr>
            <a:spLocks noChangeShapeType="1"/>
          </p:cNvSpPr>
          <p:nvPr/>
        </p:nvSpPr>
        <p:spPr bwMode="auto">
          <a:xfrm>
            <a:off x="4604658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69" name="Line 5"/>
          <p:cNvSpPr>
            <a:spLocks noChangeShapeType="1"/>
          </p:cNvSpPr>
          <p:nvPr/>
        </p:nvSpPr>
        <p:spPr bwMode="auto">
          <a:xfrm>
            <a:off x="4986293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70" name="Line 6"/>
          <p:cNvSpPr>
            <a:spLocks noChangeShapeType="1"/>
          </p:cNvSpPr>
          <p:nvPr/>
        </p:nvSpPr>
        <p:spPr bwMode="auto">
          <a:xfrm>
            <a:off x="3841388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71" name="Line 7"/>
          <p:cNvSpPr>
            <a:spLocks noChangeShapeType="1"/>
          </p:cNvSpPr>
          <p:nvPr/>
        </p:nvSpPr>
        <p:spPr bwMode="auto">
          <a:xfrm>
            <a:off x="5367928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72" name="Line 8"/>
          <p:cNvSpPr>
            <a:spLocks noChangeShapeType="1"/>
          </p:cNvSpPr>
          <p:nvPr/>
        </p:nvSpPr>
        <p:spPr bwMode="auto">
          <a:xfrm>
            <a:off x="6894468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73" name="Line 9"/>
          <p:cNvSpPr>
            <a:spLocks noChangeShapeType="1"/>
          </p:cNvSpPr>
          <p:nvPr/>
        </p:nvSpPr>
        <p:spPr bwMode="auto">
          <a:xfrm>
            <a:off x="5749563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74" name="Line 10"/>
          <p:cNvSpPr>
            <a:spLocks noChangeShapeType="1"/>
          </p:cNvSpPr>
          <p:nvPr/>
        </p:nvSpPr>
        <p:spPr bwMode="auto">
          <a:xfrm>
            <a:off x="7276103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75" name="Line 11"/>
          <p:cNvSpPr>
            <a:spLocks noChangeShapeType="1"/>
          </p:cNvSpPr>
          <p:nvPr/>
        </p:nvSpPr>
        <p:spPr bwMode="auto">
          <a:xfrm>
            <a:off x="6131198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76" name="Text Box 12"/>
          <p:cNvSpPr txBox="1">
            <a:spLocks noChangeArrowheads="1"/>
          </p:cNvSpPr>
          <p:nvPr/>
        </p:nvSpPr>
        <p:spPr bwMode="auto">
          <a:xfrm>
            <a:off x="2541234" y="4427538"/>
            <a:ext cx="10080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/>
              <a:t>1998</a:t>
            </a:r>
          </a:p>
        </p:txBody>
      </p:sp>
      <p:sp>
        <p:nvSpPr>
          <p:cNvPr id="369677" name="Text Box 13"/>
          <p:cNvSpPr txBox="1">
            <a:spLocks noChangeArrowheads="1"/>
          </p:cNvSpPr>
          <p:nvPr/>
        </p:nvSpPr>
        <p:spPr bwMode="auto">
          <a:xfrm>
            <a:off x="1219231" y="4427538"/>
            <a:ext cx="10080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/>
              <a:t>1994</a:t>
            </a:r>
          </a:p>
        </p:txBody>
      </p:sp>
      <p:sp>
        <p:nvSpPr>
          <p:cNvPr id="369678" name="Text Box 14"/>
          <p:cNvSpPr txBox="1">
            <a:spLocks noChangeArrowheads="1"/>
          </p:cNvSpPr>
          <p:nvPr/>
        </p:nvSpPr>
        <p:spPr bwMode="auto">
          <a:xfrm>
            <a:off x="3202236" y="4427538"/>
            <a:ext cx="10080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/>
              <a:t>2000</a:t>
            </a:r>
          </a:p>
        </p:txBody>
      </p:sp>
      <p:sp>
        <p:nvSpPr>
          <p:cNvPr id="369679" name="Text Box 15"/>
          <p:cNvSpPr txBox="1">
            <a:spLocks noChangeArrowheads="1"/>
          </p:cNvSpPr>
          <p:nvPr/>
        </p:nvSpPr>
        <p:spPr bwMode="auto">
          <a:xfrm>
            <a:off x="1880233" y="4427538"/>
            <a:ext cx="10080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/>
              <a:t>1996</a:t>
            </a:r>
          </a:p>
        </p:txBody>
      </p:sp>
      <p:sp>
        <p:nvSpPr>
          <p:cNvPr id="369680" name="Text Box 16"/>
          <p:cNvSpPr txBox="1">
            <a:spLocks noChangeArrowheads="1"/>
          </p:cNvSpPr>
          <p:nvPr/>
        </p:nvSpPr>
        <p:spPr bwMode="auto">
          <a:xfrm>
            <a:off x="6507243" y="4427538"/>
            <a:ext cx="10080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/>
              <a:t>2010</a:t>
            </a:r>
          </a:p>
        </p:txBody>
      </p:sp>
      <p:sp>
        <p:nvSpPr>
          <p:cNvPr id="369681" name="Line 17"/>
          <p:cNvSpPr>
            <a:spLocks noChangeShapeType="1"/>
          </p:cNvSpPr>
          <p:nvPr/>
        </p:nvSpPr>
        <p:spPr bwMode="auto">
          <a:xfrm>
            <a:off x="6512833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82" name="Line 18"/>
          <p:cNvSpPr>
            <a:spLocks noChangeShapeType="1"/>
          </p:cNvSpPr>
          <p:nvPr/>
        </p:nvSpPr>
        <p:spPr bwMode="auto">
          <a:xfrm>
            <a:off x="8039373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83" name="Text Box 19"/>
          <p:cNvSpPr txBox="1">
            <a:spLocks noChangeArrowheads="1"/>
          </p:cNvSpPr>
          <p:nvPr/>
        </p:nvSpPr>
        <p:spPr bwMode="auto">
          <a:xfrm>
            <a:off x="558230" y="4427538"/>
            <a:ext cx="10080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/>
              <a:t>1992</a:t>
            </a:r>
          </a:p>
        </p:txBody>
      </p:sp>
      <p:sp>
        <p:nvSpPr>
          <p:cNvPr id="369684" name="Line 20"/>
          <p:cNvSpPr>
            <a:spLocks noChangeShapeType="1"/>
          </p:cNvSpPr>
          <p:nvPr/>
        </p:nvSpPr>
        <p:spPr bwMode="auto">
          <a:xfrm>
            <a:off x="2696483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85" name="Line 21"/>
          <p:cNvSpPr>
            <a:spLocks noChangeShapeType="1"/>
          </p:cNvSpPr>
          <p:nvPr/>
        </p:nvSpPr>
        <p:spPr bwMode="auto">
          <a:xfrm>
            <a:off x="2314848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86" name="Line 22"/>
          <p:cNvSpPr>
            <a:spLocks noChangeShapeType="1"/>
          </p:cNvSpPr>
          <p:nvPr/>
        </p:nvSpPr>
        <p:spPr bwMode="auto">
          <a:xfrm>
            <a:off x="1933213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87" name="Line 23"/>
          <p:cNvSpPr>
            <a:spLocks noChangeShapeType="1"/>
          </p:cNvSpPr>
          <p:nvPr/>
        </p:nvSpPr>
        <p:spPr bwMode="auto">
          <a:xfrm>
            <a:off x="1551578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88" name="Line 24"/>
          <p:cNvSpPr>
            <a:spLocks noChangeShapeType="1"/>
          </p:cNvSpPr>
          <p:nvPr/>
        </p:nvSpPr>
        <p:spPr bwMode="auto">
          <a:xfrm>
            <a:off x="1169943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89" name="Line 25"/>
          <p:cNvSpPr>
            <a:spLocks noChangeShapeType="1"/>
          </p:cNvSpPr>
          <p:nvPr/>
        </p:nvSpPr>
        <p:spPr bwMode="auto">
          <a:xfrm>
            <a:off x="788308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90" name="Line 26"/>
          <p:cNvSpPr>
            <a:spLocks noChangeShapeType="1"/>
          </p:cNvSpPr>
          <p:nvPr/>
        </p:nvSpPr>
        <p:spPr bwMode="auto">
          <a:xfrm>
            <a:off x="3078118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91" name="Line 27"/>
          <p:cNvSpPr>
            <a:spLocks noChangeShapeType="1"/>
          </p:cNvSpPr>
          <p:nvPr/>
        </p:nvSpPr>
        <p:spPr bwMode="auto">
          <a:xfrm>
            <a:off x="3459753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92" name="Line 28"/>
          <p:cNvSpPr>
            <a:spLocks noChangeShapeType="1"/>
          </p:cNvSpPr>
          <p:nvPr/>
        </p:nvSpPr>
        <p:spPr bwMode="auto">
          <a:xfrm>
            <a:off x="4223023" y="383222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93" name="Text Box 29"/>
          <p:cNvSpPr txBox="1">
            <a:spLocks noChangeArrowheads="1"/>
          </p:cNvSpPr>
          <p:nvPr/>
        </p:nvSpPr>
        <p:spPr bwMode="auto">
          <a:xfrm>
            <a:off x="3863237" y="4427538"/>
            <a:ext cx="10080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/>
              <a:t>2002</a:t>
            </a:r>
          </a:p>
        </p:txBody>
      </p:sp>
      <p:sp>
        <p:nvSpPr>
          <p:cNvPr id="369694" name="Text Box 30"/>
          <p:cNvSpPr txBox="1">
            <a:spLocks noChangeArrowheads="1"/>
          </p:cNvSpPr>
          <p:nvPr/>
        </p:nvSpPr>
        <p:spPr bwMode="auto">
          <a:xfrm>
            <a:off x="4524239" y="4427538"/>
            <a:ext cx="10080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/>
              <a:t>2004</a:t>
            </a:r>
          </a:p>
        </p:txBody>
      </p:sp>
      <p:sp>
        <p:nvSpPr>
          <p:cNvPr id="369695" name="Text Box 31"/>
          <p:cNvSpPr txBox="1">
            <a:spLocks noChangeArrowheads="1"/>
          </p:cNvSpPr>
          <p:nvPr/>
        </p:nvSpPr>
        <p:spPr bwMode="auto">
          <a:xfrm>
            <a:off x="5185240" y="4427538"/>
            <a:ext cx="10080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/>
              <a:t>2006</a:t>
            </a:r>
          </a:p>
        </p:txBody>
      </p:sp>
      <p:sp>
        <p:nvSpPr>
          <p:cNvPr id="369696" name="Text Box 32"/>
          <p:cNvSpPr txBox="1">
            <a:spLocks noChangeArrowheads="1"/>
          </p:cNvSpPr>
          <p:nvPr/>
        </p:nvSpPr>
        <p:spPr bwMode="auto">
          <a:xfrm>
            <a:off x="5846242" y="4427538"/>
            <a:ext cx="10080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/>
              <a:t>2008</a:t>
            </a:r>
          </a:p>
        </p:txBody>
      </p:sp>
      <p:sp>
        <p:nvSpPr>
          <p:cNvPr id="369697" name="Line 33"/>
          <p:cNvSpPr>
            <a:spLocks noChangeShapeType="1"/>
          </p:cNvSpPr>
          <p:nvPr/>
        </p:nvSpPr>
        <p:spPr bwMode="auto">
          <a:xfrm>
            <a:off x="7657738" y="3825875"/>
            <a:ext cx="0" cy="288925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369698" name="Text Box 34"/>
          <p:cNvSpPr txBox="1">
            <a:spLocks noChangeArrowheads="1"/>
          </p:cNvSpPr>
          <p:nvPr/>
        </p:nvSpPr>
        <p:spPr bwMode="auto">
          <a:xfrm>
            <a:off x="2041304" y="3186113"/>
            <a:ext cx="15128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MLL</a:t>
            </a:r>
            <a:r>
              <a:rPr lang="de-DE" altLang="en-US" sz="1400"/>
              <a:t>-PTD</a:t>
            </a:r>
          </a:p>
        </p:txBody>
      </p:sp>
      <p:sp>
        <p:nvSpPr>
          <p:cNvPr id="369699" name="Text Box 35"/>
          <p:cNvSpPr txBox="1">
            <a:spLocks noChangeArrowheads="1"/>
          </p:cNvSpPr>
          <p:nvPr/>
        </p:nvSpPr>
        <p:spPr bwMode="auto">
          <a:xfrm>
            <a:off x="4528439" y="3130550"/>
            <a:ext cx="15128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RUNX1</a:t>
            </a:r>
          </a:p>
        </p:txBody>
      </p:sp>
      <p:sp>
        <p:nvSpPr>
          <p:cNvPr id="369700" name="Text Box 36"/>
          <p:cNvSpPr txBox="1">
            <a:spLocks noChangeArrowheads="1"/>
          </p:cNvSpPr>
          <p:nvPr/>
        </p:nvSpPr>
        <p:spPr bwMode="auto">
          <a:xfrm>
            <a:off x="3558353" y="2708275"/>
            <a:ext cx="15128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FLT3</a:t>
            </a:r>
            <a:r>
              <a:rPr lang="de-DE" altLang="en-US" sz="1400"/>
              <a:t>-TKD</a:t>
            </a:r>
          </a:p>
        </p:txBody>
      </p:sp>
      <p:sp>
        <p:nvSpPr>
          <p:cNvPr id="369701" name="Text Box 37"/>
          <p:cNvSpPr txBox="1">
            <a:spLocks noChangeArrowheads="1"/>
          </p:cNvSpPr>
          <p:nvPr/>
        </p:nvSpPr>
        <p:spPr bwMode="auto">
          <a:xfrm>
            <a:off x="2672450" y="2836863"/>
            <a:ext cx="151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 dirty="0"/>
              <a:t>FLT3</a:t>
            </a:r>
            <a:r>
              <a:rPr lang="de-DE" altLang="en-US" sz="1400" dirty="0"/>
              <a:t>-ITD</a:t>
            </a:r>
            <a:endParaRPr lang="de-DE" altLang="en-US" sz="1400" i="1" dirty="0"/>
          </a:p>
        </p:txBody>
      </p:sp>
      <p:sp>
        <p:nvSpPr>
          <p:cNvPr id="369702" name="Text Box 38"/>
          <p:cNvSpPr txBox="1">
            <a:spLocks noChangeArrowheads="1"/>
          </p:cNvSpPr>
          <p:nvPr/>
        </p:nvSpPr>
        <p:spPr bwMode="auto">
          <a:xfrm>
            <a:off x="1465041" y="2492375"/>
            <a:ext cx="151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WT1</a:t>
            </a:r>
            <a:endParaRPr lang="de-DE" altLang="en-US" sz="1400"/>
          </a:p>
        </p:txBody>
      </p:sp>
      <p:sp>
        <p:nvSpPr>
          <p:cNvPr id="369703" name="Text Box 39"/>
          <p:cNvSpPr txBox="1">
            <a:spLocks noChangeArrowheads="1"/>
          </p:cNvSpPr>
          <p:nvPr/>
        </p:nvSpPr>
        <p:spPr bwMode="auto">
          <a:xfrm>
            <a:off x="845916" y="2843213"/>
            <a:ext cx="151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TP53</a:t>
            </a:r>
            <a:endParaRPr lang="de-DE" altLang="en-US" sz="1400"/>
          </a:p>
        </p:txBody>
      </p:sp>
      <p:sp>
        <p:nvSpPr>
          <p:cNvPr id="369704" name="Text Box 40"/>
          <p:cNvSpPr txBox="1">
            <a:spLocks noChangeArrowheads="1"/>
          </p:cNvSpPr>
          <p:nvPr/>
        </p:nvSpPr>
        <p:spPr bwMode="auto">
          <a:xfrm>
            <a:off x="3558353" y="3124200"/>
            <a:ext cx="15128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CEBPA</a:t>
            </a:r>
          </a:p>
        </p:txBody>
      </p:sp>
      <p:sp>
        <p:nvSpPr>
          <p:cNvPr id="369705" name="Text Box 41"/>
          <p:cNvSpPr txBox="1">
            <a:spLocks noChangeArrowheads="1"/>
          </p:cNvSpPr>
          <p:nvPr/>
        </p:nvSpPr>
        <p:spPr bwMode="auto">
          <a:xfrm>
            <a:off x="3937765" y="3400425"/>
            <a:ext cx="151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KIT</a:t>
            </a:r>
          </a:p>
        </p:txBody>
      </p:sp>
      <p:sp>
        <p:nvSpPr>
          <p:cNvPr id="369706" name="Text Box 42"/>
          <p:cNvSpPr txBox="1">
            <a:spLocks noChangeArrowheads="1"/>
          </p:cNvSpPr>
          <p:nvPr/>
        </p:nvSpPr>
        <p:spPr bwMode="auto">
          <a:xfrm>
            <a:off x="4887214" y="2565400"/>
            <a:ext cx="15128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NPM1</a:t>
            </a:r>
          </a:p>
        </p:txBody>
      </p:sp>
      <p:sp>
        <p:nvSpPr>
          <p:cNvPr id="369707" name="Text Box 43"/>
          <p:cNvSpPr txBox="1">
            <a:spLocks noChangeArrowheads="1"/>
          </p:cNvSpPr>
          <p:nvPr/>
        </p:nvSpPr>
        <p:spPr bwMode="auto">
          <a:xfrm>
            <a:off x="5247576" y="2924175"/>
            <a:ext cx="151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JAK2</a:t>
            </a:r>
          </a:p>
        </p:txBody>
      </p:sp>
      <p:sp>
        <p:nvSpPr>
          <p:cNvPr id="369708" name="Text Box 44"/>
          <p:cNvSpPr txBox="1">
            <a:spLocks noChangeArrowheads="1"/>
          </p:cNvSpPr>
          <p:nvPr/>
        </p:nvSpPr>
        <p:spPr bwMode="auto">
          <a:xfrm>
            <a:off x="5677353" y="2698750"/>
            <a:ext cx="151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TET2</a:t>
            </a:r>
          </a:p>
        </p:txBody>
      </p:sp>
      <p:sp>
        <p:nvSpPr>
          <p:cNvPr id="369709" name="Text Box 45"/>
          <p:cNvSpPr txBox="1">
            <a:spLocks noChangeArrowheads="1"/>
          </p:cNvSpPr>
          <p:nvPr/>
        </p:nvSpPr>
        <p:spPr bwMode="auto">
          <a:xfrm>
            <a:off x="5925868" y="3068638"/>
            <a:ext cx="151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 dirty="0"/>
              <a:t>IDH1</a:t>
            </a:r>
          </a:p>
        </p:txBody>
      </p:sp>
      <p:sp>
        <p:nvSpPr>
          <p:cNvPr id="369710" name="Text Box 46"/>
          <p:cNvSpPr txBox="1">
            <a:spLocks noChangeArrowheads="1"/>
          </p:cNvSpPr>
          <p:nvPr/>
        </p:nvSpPr>
        <p:spPr bwMode="auto">
          <a:xfrm>
            <a:off x="6292581" y="2466975"/>
            <a:ext cx="15128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IDH2</a:t>
            </a:r>
          </a:p>
        </p:txBody>
      </p:sp>
      <p:sp>
        <p:nvSpPr>
          <p:cNvPr id="369711" name="Text Box 47"/>
          <p:cNvSpPr txBox="1">
            <a:spLocks noChangeArrowheads="1"/>
          </p:cNvSpPr>
          <p:nvPr/>
        </p:nvSpPr>
        <p:spPr bwMode="auto">
          <a:xfrm>
            <a:off x="6313363" y="2784475"/>
            <a:ext cx="15128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EZH2</a:t>
            </a:r>
          </a:p>
        </p:txBody>
      </p:sp>
      <p:sp>
        <p:nvSpPr>
          <p:cNvPr id="369712" name="Text Box 48"/>
          <p:cNvSpPr txBox="1">
            <a:spLocks noChangeArrowheads="1"/>
          </p:cNvSpPr>
          <p:nvPr/>
        </p:nvSpPr>
        <p:spPr bwMode="auto">
          <a:xfrm>
            <a:off x="6292581" y="2133600"/>
            <a:ext cx="15128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ASXL1</a:t>
            </a:r>
          </a:p>
        </p:txBody>
      </p:sp>
      <p:sp>
        <p:nvSpPr>
          <p:cNvPr id="369713" name="Text Box 49"/>
          <p:cNvSpPr txBox="1">
            <a:spLocks noChangeArrowheads="1"/>
          </p:cNvSpPr>
          <p:nvPr/>
        </p:nvSpPr>
        <p:spPr bwMode="auto">
          <a:xfrm>
            <a:off x="6255639" y="3402013"/>
            <a:ext cx="1512887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CBL</a:t>
            </a:r>
          </a:p>
        </p:txBody>
      </p:sp>
      <p:sp>
        <p:nvSpPr>
          <p:cNvPr id="369714" name="Text Box 50"/>
          <p:cNvSpPr txBox="1">
            <a:spLocks noChangeArrowheads="1"/>
          </p:cNvSpPr>
          <p:nvPr/>
        </p:nvSpPr>
        <p:spPr bwMode="auto">
          <a:xfrm>
            <a:off x="-102772" y="4424363"/>
            <a:ext cx="100806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dirty="0"/>
              <a:t>1990</a:t>
            </a:r>
          </a:p>
        </p:txBody>
      </p:sp>
      <p:sp>
        <p:nvSpPr>
          <p:cNvPr id="369715" name="Text Box 51"/>
          <p:cNvSpPr txBox="1">
            <a:spLocks noChangeArrowheads="1"/>
          </p:cNvSpPr>
          <p:nvPr/>
        </p:nvSpPr>
        <p:spPr bwMode="auto">
          <a:xfrm>
            <a:off x="458566" y="3284538"/>
            <a:ext cx="151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NRAS</a:t>
            </a:r>
          </a:p>
        </p:txBody>
      </p:sp>
      <p:sp>
        <p:nvSpPr>
          <p:cNvPr id="369716" name="Rectangle 52"/>
          <p:cNvSpPr>
            <a:spLocks noChangeArrowheads="1"/>
          </p:cNvSpPr>
          <p:nvPr/>
        </p:nvSpPr>
        <p:spPr bwMode="auto">
          <a:xfrm>
            <a:off x="0" y="349896"/>
            <a:ext cx="7599980" cy="984885"/>
          </a:xfrm>
          <a:prstGeom prst="rect">
            <a:avLst/>
          </a:prstGeom>
          <a:extLst/>
        </p:spPr>
        <p:txBody>
          <a:bodyPr vert="horz" lIns="91440" tIns="45720" rIns="91440" bIns="45720" rtlCol="0" anchor="ctr">
            <a:normAutofit/>
          </a:bodyPr>
          <a:lstStyle/>
          <a:p>
            <a:pPr lvl="2">
              <a:spcBef>
                <a:spcPct val="0"/>
              </a:spcBef>
            </a:pPr>
            <a:r>
              <a:rPr lang="de-DE" altLang="en-US" sz="3200" b="1" dirty="0">
                <a:latin typeface="+mj-lt"/>
                <a:ea typeface="+mj-ea"/>
                <a:cs typeface="+mj-cs"/>
              </a:rPr>
              <a:t>Genes mutated </a:t>
            </a:r>
            <a:r>
              <a:rPr lang="de-DE" altLang="en-US" sz="3200" b="1" dirty="0" smtClean="0">
                <a:latin typeface="+mj-lt"/>
                <a:ea typeface="+mj-ea"/>
                <a:cs typeface="+mj-cs"/>
              </a:rPr>
              <a:t>in MDS &amp; AML</a:t>
            </a:r>
          </a:p>
        </p:txBody>
      </p:sp>
      <p:sp>
        <p:nvSpPr>
          <p:cNvPr id="369717" name="Text Box 53"/>
          <p:cNvSpPr txBox="1">
            <a:spLocks noChangeArrowheads="1"/>
          </p:cNvSpPr>
          <p:nvPr/>
        </p:nvSpPr>
        <p:spPr bwMode="auto">
          <a:xfrm>
            <a:off x="7168247" y="4419600"/>
            <a:ext cx="1008062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dirty="0"/>
              <a:t>2012</a:t>
            </a:r>
          </a:p>
        </p:txBody>
      </p:sp>
      <p:sp>
        <p:nvSpPr>
          <p:cNvPr id="369718" name="Text Box 54"/>
          <p:cNvSpPr txBox="1">
            <a:spLocks noChangeArrowheads="1"/>
          </p:cNvSpPr>
          <p:nvPr/>
        </p:nvSpPr>
        <p:spPr bwMode="auto">
          <a:xfrm>
            <a:off x="6927796" y="3500438"/>
            <a:ext cx="151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/>
              <a:t>BCOR/BCORL1</a:t>
            </a:r>
          </a:p>
        </p:txBody>
      </p:sp>
      <p:sp>
        <p:nvSpPr>
          <p:cNvPr id="369719" name="Text Box 55"/>
          <p:cNvSpPr txBox="1">
            <a:spLocks noChangeArrowheads="1"/>
          </p:cNvSpPr>
          <p:nvPr/>
        </p:nvSpPr>
        <p:spPr bwMode="auto">
          <a:xfrm>
            <a:off x="6725968" y="3179763"/>
            <a:ext cx="1512888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 dirty="0"/>
              <a:t>DNMT3A</a:t>
            </a:r>
          </a:p>
        </p:txBody>
      </p:sp>
      <p:sp>
        <p:nvSpPr>
          <p:cNvPr id="2" name="Right Arrow 1"/>
          <p:cNvSpPr/>
          <p:nvPr/>
        </p:nvSpPr>
        <p:spPr>
          <a:xfrm>
            <a:off x="7325740" y="4912144"/>
            <a:ext cx="1385350" cy="28202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NGS</a:t>
            </a:r>
            <a:endParaRPr lang="en-GB" dirty="0"/>
          </a:p>
        </p:txBody>
      </p:sp>
      <p:sp>
        <p:nvSpPr>
          <p:cNvPr id="62" name="Text Box 55"/>
          <p:cNvSpPr txBox="1">
            <a:spLocks noChangeArrowheads="1"/>
          </p:cNvSpPr>
          <p:nvPr/>
        </p:nvSpPr>
        <p:spPr bwMode="auto">
          <a:xfrm>
            <a:off x="7181988" y="2562423"/>
            <a:ext cx="668516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 dirty="0" smtClean="0"/>
              <a:t>SF3B1</a:t>
            </a:r>
            <a:endParaRPr lang="de-DE" altLang="en-US" sz="1400" i="1" dirty="0"/>
          </a:p>
        </p:txBody>
      </p:sp>
      <p:sp>
        <p:nvSpPr>
          <p:cNvPr id="63" name="Text Box 55"/>
          <p:cNvSpPr txBox="1">
            <a:spLocks noChangeArrowheads="1"/>
          </p:cNvSpPr>
          <p:nvPr/>
        </p:nvSpPr>
        <p:spPr bwMode="auto">
          <a:xfrm>
            <a:off x="7373668" y="2878876"/>
            <a:ext cx="67259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 dirty="0" smtClean="0"/>
              <a:t>STAG2</a:t>
            </a:r>
            <a:endParaRPr lang="de-DE" altLang="en-US" sz="1400" i="1" dirty="0"/>
          </a:p>
        </p:txBody>
      </p:sp>
      <p:sp>
        <p:nvSpPr>
          <p:cNvPr id="64" name="Text Box 55"/>
          <p:cNvSpPr txBox="1">
            <a:spLocks noChangeArrowheads="1"/>
          </p:cNvSpPr>
          <p:nvPr/>
        </p:nvSpPr>
        <p:spPr bwMode="auto">
          <a:xfrm>
            <a:off x="7581466" y="2249650"/>
            <a:ext cx="64048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de-DE" altLang="en-US" sz="1400" i="1" dirty="0" smtClean="0"/>
              <a:t>PHF6</a:t>
            </a:r>
            <a:endParaRPr lang="de-DE" altLang="en-US" sz="1400" i="1" dirty="0"/>
          </a:p>
        </p:txBody>
      </p:sp>
      <p:sp>
        <p:nvSpPr>
          <p:cNvPr id="3" name="Rectangle 2"/>
          <p:cNvSpPr/>
          <p:nvPr/>
        </p:nvSpPr>
        <p:spPr>
          <a:xfrm>
            <a:off x="8307670" y="1300833"/>
            <a:ext cx="1210406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i="1" dirty="0" smtClean="0"/>
              <a:t>BIRC3</a:t>
            </a:r>
            <a:endParaRPr lang="en-GB" sz="1400" i="1" dirty="0"/>
          </a:p>
          <a:p>
            <a:r>
              <a:rPr lang="en-GB" sz="1400" i="1" dirty="0"/>
              <a:t>BRAF</a:t>
            </a:r>
          </a:p>
          <a:p>
            <a:r>
              <a:rPr lang="en-GB" sz="1400" i="1" dirty="0" smtClean="0"/>
              <a:t>CDKN2A</a:t>
            </a:r>
            <a:endParaRPr lang="en-GB" sz="1400" i="1" dirty="0"/>
          </a:p>
          <a:p>
            <a:r>
              <a:rPr lang="en-GB" sz="1400" i="1" dirty="0"/>
              <a:t>CEBPA</a:t>
            </a:r>
          </a:p>
          <a:p>
            <a:r>
              <a:rPr lang="en-GB" sz="1400" i="1" dirty="0"/>
              <a:t>CSF3R</a:t>
            </a:r>
          </a:p>
          <a:p>
            <a:r>
              <a:rPr lang="en-GB" sz="1400" i="1" dirty="0" smtClean="0"/>
              <a:t>ETV6</a:t>
            </a:r>
            <a:endParaRPr lang="en-GB" sz="1400" i="1" dirty="0"/>
          </a:p>
          <a:p>
            <a:r>
              <a:rPr lang="en-GB" sz="1400" i="1" dirty="0" smtClean="0"/>
              <a:t>FBXW7</a:t>
            </a:r>
            <a:endParaRPr lang="en-GB" sz="1400" i="1" dirty="0"/>
          </a:p>
          <a:p>
            <a:r>
              <a:rPr lang="en-GB" sz="1400" i="1" dirty="0" smtClean="0"/>
              <a:t>GATA2 </a:t>
            </a:r>
          </a:p>
          <a:p>
            <a:pPr>
              <a:spcBef>
                <a:spcPct val="0"/>
              </a:spcBef>
            </a:pPr>
            <a:r>
              <a:rPr lang="de-DE" altLang="en-US" sz="1400" i="1" dirty="0" smtClean="0">
                <a:cs typeface="Arial" pitchFamily="34" charset="0"/>
              </a:rPr>
              <a:t>GNAS</a:t>
            </a:r>
          </a:p>
          <a:p>
            <a:pPr>
              <a:spcBef>
                <a:spcPct val="0"/>
              </a:spcBef>
            </a:pPr>
            <a:r>
              <a:rPr lang="de-DE" altLang="en-US" sz="1400" i="1" dirty="0" smtClean="0">
                <a:cs typeface="Arial" pitchFamily="34" charset="0"/>
              </a:rPr>
              <a:t>KDM6A</a:t>
            </a:r>
          </a:p>
          <a:p>
            <a:pPr>
              <a:spcBef>
                <a:spcPct val="0"/>
              </a:spcBef>
            </a:pPr>
            <a:r>
              <a:rPr lang="de-DE" altLang="en-US" sz="1400" i="1" dirty="0" smtClean="0">
                <a:cs typeface="Arial" pitchFamily="34" charset="0"/>
              </a:rPr>
              <a:t>KRAS</a:t>
            </a:r>
            <a:endParaRPr lang="de-DE" altLang="en-US" sz="1400" i="1" dirty="0"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en-US" sz="1400" i="1" dirty="0">
                <a:cs typeface="Arial" pitchFamily="34" charset="0"/>
              </a:rPr>
              <a:t>MAP2K1</a:t>
            </a:r>
          </a:p>
          <a:p>
            <a:pPr>
              <a:spcBef>
                <a:spcPct val="0"/>
              </a:spcBef>
            </a:pPr>
            <a:r>
              <a:rPr lang="de-DE" altLang="en-US" sz="1400" i="1" dirty="0">
                <a:cs typeface="Arial" pitchFamily="34" charset="0"/>
              </a:rPr>
              <a:t>MLL</a:t>
            </a:r>
          </a:p>
          <a:p>
            <a:pPr>
              <a:spcBef>
                <a:spcPct val="0"/>
              </a:spcBef>
            </a:pPr>
            <a:r>
              <a:rPr lang="de-DE" altLang="en-US" sz="1400" i="1" dirty="0" smtClean="0">
                <a:cs typeface="Arial" pitchFamily="34" charset="0"/>
              </a:rPr>
              <a:t>PTPN11</a:t>
            </a:r>
            <a:endParaRPr lang="de-DE" altLang="en-US" sz="1400" i="1" dirty="0"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en-US" sz="1400" i="1" dirty="0">
                <a:cs typeface="Arial" pitchFamily="34" charset="0"/>
              </a:rPr>
              <a:t>RAD21</a:t>
            </a:r>
          </a:p>
          <a:p>
            <a:pPr>
              <a:spcBef>
                <a:spcPct val="0"/>
              </a:spcBef>
            </a:pPr>
            <a:r>
              <a:rPr lang="de-DE" altLang="en-US" sz="1400" i="1" dirty="0">
                <a:cs typeface="Arial" pitchFamily="34" charset="0"/>
              </a:rPr>
              <a:t>RHOA</a:t>
            </a:r>
          </a:p>
          <a:p>
            <a:pPr>
              <a:spcBef>
                <a:spcPct val="0"/>
              </a:spcBef>
            </a:pPr>
            <a:r>
              <a:rPr lang="de-DE" altLang="en-US" sz="1400" i="1" dirty="0">
                <a:cs typeface="Arial" pitchFamily="34" charset="0"/>
              </a:rPr>
              <a:t>RUNX1</a:t>
            </a:r>
          </a:p>
          <a:p>
            <a:pPr>
              <a:spcBef>
                <a:spcPct val="0"/>
              </a:spcBef>
            </a:pPr>
            <a:r>
              <a:rPr lang="de-DE" altLang="en-US" sz="1400" i="1" dirty="0">
                <a:cs typeface="Arial" pitchFamily="34" charset="0"/>
              </a:rPr>
              <a:t>SETBP1</a:t>
            </a:r>
          </a:p>
          <a:p>
            <a:pPr>
              <a:spcBef>
                <a:spcPct val="0"/>
              </a:spcBef>
            </a:pPr>
            <a:r>
              <a:rPr lang="de-DE" altLang="en-US" sz="1400" i="1" dirty="0" smtClean="0">
                <a:cs typeface="Arial" pitchFamily="34" charset="0"/>
              </a:rPr>
              <a:t>SMC1A</a:t>
            </a:r>
            <a:endParaRPr lang="de-DE" altLang="en-US" sz="1400" i="1" dirty="0"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en-US" sz="1400" i="1" dirty="0">
                <a:cs typeface="Arial" pitchFamily="34" charset="0"/>
              </a:rPr>
              <a:t>SMC3</a:t>
            </a:r>
          </a:p>
          <a:p>
            <a:pPr>
              <a:spcBef>
                <a:spcPct val="0"/>
              </a:spcBef>
            </a:pPr>
            <a:r>
              <a:rPr lang="de-DE" altLang="en-US" sz="1400" i="1" dirty="0">
                <a:cs typeface="Arial" pitchFamily="34" charset="0"/>
              </a:rPr>
              <a:t>SRSF2</a:t>
            </a:r>
          </a:p>
          <a:p>
            <a:pPr>
              <a:spcBef>
                <a:spcPct val="0"/>
              </a:spcBef>
            </a:pPr>
            <a:r>
              <a:rPr lang="de-DE" altLang="en-US" sz="1400" i="1" dirty="0" smtClean="0">
                <a:cs typeface="Arial" pitchFamily="34" charset="0"/>
              </a:rPr>
              <a:t>U2AF1</a:t>
            </a:r>
            <a:endParaRPr lang="de-DE" altLang="en-US" sz="1400" i="1" dirty="0"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en-US" sz="1400" i="1" dirty="0" smtClean="0">
                <a:cs typeface="Arial" pitchFamily="34" charset="0"/>
              </a:rPr>
              <a:t>XPO1</a:t>
            </a:r>
            <a:endParaRPr lang="de-DE" altLang="en-US" sz="1400" i="1" dirty="0">
              <a:cs typeface="Arial" pitchFamily="34" charset="0"/>
            </a:endParaRPr>
          </a:p>
          <a:p>
            <a:pPr>
              <a:spcBef>
                <a:spcPct val="0"/>
              </a:spcBef>
            </a:pPr>
            <a:r>
              <a:rPr lang="de-DE" altLang="en-US" sz="1400" i="1" dirty="0" smtClean="0">
                <a:cs typeface="Arial" pitchFamily="34" charset="0"/>
              </a:rPr>
              <a:t>ZRSR2</a:t>
            </a:r>
            <a:endParaRPr lang="en-GB" sz="1400" i="1" dirty="0"/>
          </a:p>
        </p:txBody>
      </p:sp>
    </p:spTree>
    <p:extLst>
      <p:ext uri="{BB962C8B-B14F-4D97-AF65-F5344CB8AC3E}">
        <p14:creationId xmlns:p14="http://schemas.microsoft.com/office/powerpoint/2010/main" val="1010391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2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20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1800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4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4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900"/>
                            </p:stCondLst>
                            <p:childTnLst>
                              <p:par>
                                <p:cTn id="48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00"/>
                            </p:stCondLst>
                            <p:childTnLst>
                              <p:par>
                                <p:cTn id="51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300"/>
                            </p:stCondLst>
                            <p:childTnLst>
                              <p:par>
                                <p:cTn id="54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700"/>
                            </p:stCondLst>
                            <p:childTnLst>
                              <p:par>
                                <p:cTn id="60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900"/>
                            </p:stCondLst>
                            <p:childTnLst>
                              <p:par>
                                <p:cTn id="63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1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300"/>
                            </p:stCondLst>
                            <p:childTnLst>
                              <p:par>
                                <p:cTn id="69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500"/>
                            </p:stCondLst>
                            <p:childTnLst>
                              <p:par>
                                <p:cTn id="72" presetID="1" presetClass="entr" presetSubtype="0" fill="hold" grpId="0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7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9698" grpId="0"/>
      <p:bldP spid="369699" grpId="0"/>
      <p:bldP spid="369700" grpId="0"/>
      <p:bldP spid="369701" grpId="0"/>
      <p:bldP spid="369702" grpId="0"/>
      <p:bldP spid="369703" grpId="0"/>
      <p:bldP spid="369704" grpId="0"/>
      <p:bldP spid="369705" grpId="0"/>
      <p:bldP spid="369706" grpId="0"/>
      <p:bldP spid="369707" grpId="0"/>
      <p:bldP spid="369708" grpId="0"/>
      <p:bldP spid="369709" grpId="0"/>
      <p:bldP spid="369710" grpId="0"/>
      <p:bldP spid="369711" grpId="0"/>
      <p:bldP spid="369712" grpId="0"/>
      <p:bldP spid="369713" grpId="0"/>
      <p:bldP spid="369715" grpId="0"/>
      <p:bldP spid="369718" grpId="0"/>
      <p:bldP spid="369719" grpId="0"/>
      <p:bldP spid="2" grpId="0" animBg="1"/>
      <p:bldP spid="62" grpId="0"/>
      <p:bldP spid="63" grpId="0"/>
      <p:bldP spid="64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482"/>
          <a:stretch/>
        </p:blipFill>
        <p:spPr bwMode="auto">
          <a:xfrm>
            <a:off x="1000531" y="552450"/>
            <a:ext cx="7857314" cy="54655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1293188" y="2016951"/>
            <a:ext cx="7272000" cy="400107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41907" y="1852592"/>
            <a:ext cx="7344000" cy="14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233053" y="1275885"/>
            <a:ext cx="6358270" cy="684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866" b="6220"/>
          <a:stretch/>
        </p:blipFill>
        <p:spPr bwMode="auto">
          <a:xfrm>
            <a:off x="1016745" y="1186836"/>
            <a:ext cx="7857314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val 12"/>
          <p:cNvSpPr/>
          <p:nvPr/>
        </p:nvSpPr>
        <p:spPr>
          <a:xfrm>
            <a:off x="4455057" y="1657860"/>
            <a:ext cx="393405" cy="2318705"/>
          </a:xfrm>
          <a:prstGeom prst="ellipse">
            <a:avLst/>
          </a:prstGeom>
          <a:noFill/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8367821" y="1286518"/>
            <a:ext cx="158781" cy="473151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448484" y="6427113"/>
            <a:ext cx="469551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100" dirty="0">
                <a:latin typeface="Calibri" panose="020F0502020204030204" pitchFamily="34" charset="0"/>
              </a:rPr>
              <a:t>Genomic and epigenomic landscapes of adult de novo acute myeloid leukemia</a:t>
            </a:r>
            <a:r>
              <a:rPr lang="en-GB" sz="1100" dirty="0" smtClean="0">
                <a:latin typeface="Calibri" panose="020F0502020204030204" pitchFamily="34" charset="0"/>
              </a:rPr>
              <a:t>.</a:t>
            </a:r>
          </a:p>
          <a:p>
            <a:r>
              <a:rPr lang="en-GB" sz="1100" dirty="0" smtClean="0">
                <a:latin typeface="Calibri" panose="020F0502020204030204" pitchFamily="34" charset="0"/>
              </a:rPr>
              <a:t>The </a:t>
            </a:r>
            <a:r>
              <a:rPr lang="en-GB" sz="1100" dirty="0">
                <a:latin typeface="Calibri" panose="020F0502020204030204" pitchFamily="34" charset="0"/>
              </a:rPr>
              <a:t>New England Journal of Medicine 368(22), 2059-2074. 30-5-2013</a:t>
            </a:r>
          </a:p>
        </p:txBody>
      </p:sp>
      <p:sp>
        <p:nvSpPr>
          <p:cNvPr id="15" name="Oval 14"/>
          <p:cNvSpPr/>
          <p:nvPr/>
        </p:nvSpPr>
        <p:spPr>
          <a:xfrm>
            <a:off x="2094614" y="800100"/>
            <a:ext cx="776177" cy="36945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17" name="Oval 16"/>
          <p:cNvSpPr/>
          <p:nvPr/>
        </p:nvSpPr>
        <p:spPr>
          <a:xfrm>
            <a:off x="2087529" y="1222699"/>
            <a:ext cx="480237" cy="26586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18" name="Oval 17"/>
          <p:cNvSpPr/>
          <p:nvPr/>
        </p:nvSpPr>
        <p:spPr>
          <a:xfrm>
            <a:off x="2567766" y="1364836"/>
            <a:ext cx="389861" cy="247446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253564" y="1824187"/>
            <a:ext cx="308343" cy="2043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7694722" y="4283852"/>
            <a:ext cx="308343" cy="2043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7350937" y="3842514"/>
            <a:ext cx="308343" cy="2043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7021328" y="3420213"/>
            <a:ext cx="308343" cy="2043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8003065" y="4709155"/>
            <a:ext cx="308343" cy="2043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25" name="Oval 24"/>
          <p:cNvSpPr/>
          <p:nvPr/>
        </p:nvSpPr>
        <p:spPr>
          <a:xfrm>
            <a:off x="4947529" y="1976587"/>
            <a:ext cx="308343" cy="20430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67207" y="183118"/>
            <a:ext cx="121353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200 Patients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7" name="Right Arrow 26"/>
          <p:cNvSpPr/>
          <p:nvPr/>
        </p:nvSpPr>
        <p:spPr>
          <a:xfrm>
            <a:off x="2482868" y="233887"/>
            <a:ext cx="2458192" cy="2677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245095" y="1202756"/>
            <a:ext cx="14748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>
                <a:latin typeface="Calibri" panose="020F0502020204030204" pitchFamily="34" charset="0"/>
              </a:rPr>
              <a:t>Mutated Genes</a:t>
            </a:r>
            <a:endParaRPr lang="en-GB" dirty="0">
              <a:latin typeface="Calibri" panose="020F0502020204030204" pitchFamily="34" charset="0"/>
            </a:endParaRPr>
          </a:p>
        </p:txBody>
      </p:sp>
      <p:sp>
        <p:nvSpPr>
          <p:cNvPr id="29" name="Right Arrow 28"/>
          <p:cNvSpPr/>
          <p:nvPr/>
        </p:nvSpPr>
        <p:spPr>
          <a:xfrm rot="5400000">
            <a:off x="-246557" y="3426202"/>
            <a:ext cx="2458192" cy="26779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8184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up)">
                                      <p:cBhvr>
                                        <p:cTn id="30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  <p:bldP spid="3" grpId="0" animBg="1"/>
      <p:bldP spid="15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 animBg="1"/>
      <p:bldP spid="28" grpId="0"/>
      <p:bldP spid="2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Text Box 2"/>
          <p:cNvSpPr txBox="1">
            <a:spLocks noChangeArrowheads="1"/>
          </p:cNvSpPr>
          <p:nvPr/>
        </p:nvSpPr>
        <p:spPr bwMode="auto">
          <a:xfrm>
            <a:off x="1143000" y="207734"/>
            <a:ext cx="7639282" cy="80021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GB" sz="2300" dirty="0" smtClean="0">
                <a:solidFill>
                  <a:prstClr val="black"/>
                </a:solidFill>
                <a:latin typeface="Calibri"/>
              </a:rPr>
              <a:t>Molecular profiling distinguishes subgroups of  </a:t>
            </a:r>
          </a:p>
          <a:p>
            <a:pPr algn="ctr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GB" sz="2300" dirty="0" smtClean="0">
                <a:solidFill>
                  <a:prstClr val="black"/>
                </a:solidFill>
                <a:latin typeface="Calibri"/>
              </a:rPr>
              <a:t>cytogenetically intermediate risk AML with differing outcome</a:t>
            </a:r>
            <a:endParaRPr lang="en-GB" sz="23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27750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26842" y="1784429"/>
            <a:ext cx="5433016" cy="406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14"/>
          <p:cNvSpPr/>
          <p:nvPr/>
        </p:nvSpPr>
        <p:spPr>
          <a:xfrm>
            <a:off x="3016426" y="1932926"/>
            <a:ext cx="2344934" cy="18899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3140878" y="2074673"/>
            <a:ext cx="2344934" cy="18899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942155" y="3107397"/>
            <a:ext cx="1480322" cy="323991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994221" y="3138279"/>
            <a:ext cx="992812" cy="229009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000" b="1" dirty="0" smtClean="0">
                <a:solidFill>
                  <a:srgbClr val="000000"/>
                </a:solidFill>
                <a:latin typeface="Arial" pitchFamily="34" charset="0"/>
              </a:rPr>
              <a:t>CBF leukaemia</a:t>
            </a:r>
            <a:endParaRPr lang="en-GB" sz="1000" b="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517334" y="3626303"/>
            <a:ext cx="2347866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000" b="1" dirty="0" smtClean="0">
                <a:solidFill>
                  <a:srgbClr val="000000"/>
                </a:solidFill>
                <a:latin typeface="Arial" pitchFamily="34" charset="0"/>
              </a:rPr>
              <a:t>Intermediate-risk </a:t>
            </a:r>
            <a:r>
              <a:rPr lang="en-GB" sz="1000" b="1" dirty="0" err="1" smtClean="0">
                <a:solidFill>
                  <a:srgbClr val="000000"/>
                </a:solidFill>
                <a:latin typeface="Arial" pitchFamily="34" charset="0"/>
              </a:rPr>
              <a:t>cytogenetics</a:t>
            </a:r>
            <a:endParaRPr lang="en-GB" sz="1000" b="1" dirty="0" smtClean="0">
              <a:solidFill>
                <a:srgbClr val="000000"/>
              </a:solidFill>
              <a:latin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000" b="1" dirty="0" smtClean="0">
                <a:solidFill>
                  <a:srgbClr val="000000"/>
                </a:solidFill>
                <a:latin typeface="Arial" pitchFamily="34" charset="0"/>
              </a:rPr>
              <a:t>Intermediate risk mutational profile</a:t>
            </a:r>
            <a:endParaRPr lang="en-GB" sz="1000" b="1" dirty="0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745094" y="4376365"/>
            <a:ext cx="721125" cy="554120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 dirty="0">
              <a:solidFill>
                <a:prstClr val="white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2007712" y="5006211"/>
            <a:ext cx="4401665" cy="188995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090807" y="4547095"/>
            <a:ext cx="965329" cy="40011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000" b="1" dirty="0" smtClean="0">
                <a:solidFill>
                  <a:srgbClr val="000000"/>
                </a:solidFill>
                <a:latin typeface="Arial" pitchFamily="34" charset="0"/>
              </a:rPr>
              <a:t>Adverse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000" b="1" dirty="0" smtClean="0">
                <a:solidFill>
                  <a:srgbClr val="000000"/>
                </a:solidFill>
                <a:latin typeface="Arial" pitchFamily="34" charset="0"/>
              </a:rPr>
              <a:t>cytogenetics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056136" y="2135421"/>
            <a:ext cx="1994504" cy="186042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99831" y="1986923"/>
            <a:ext cx="2563016" cy="246221"/>
          </a:xfrm>
          <a:prstGeom prst="rect">
            <a:avLst/>
          </a:prstGeom>
          <a:noFill/>
          <a:ln w="12700">
            <a:solidFill>
              <a:srgbClr val="0099CC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000" b="1" dirty="0" smtClean="0">
                <a:solidFill>
                  <a:srgbClr val="0099CC"/>
                </a:solidFill>
                <a:latin typeface="Arial" pitchFamily="34" charset="0"/>
              </a:rPr>
              <a:t>FLT3-ITD </a:t>
            </a:r>
            <a:r>
              <a:rPr lang="en-GB" sz="1000" b="1" dirty="0" err="1" smtClean="0">
                <a:solidFill>
                  <a:srgbClr val="0099CC"/>
                </a:solidFill>
                <a:latin typeface="Arial" pitchFamily="34" charset="0"/>
              </a:rPr>
              <a:t>neg</a:t>
            </a:r>
            <a:r>
              <a:rPr lang="en-GB" sz="1000" b="1" dirty="0" smtClean="0">
                <a:solidFill>
                  <a:srgbClr val="0099CC"/>
                </a:solidFill>
                <a:latin typeface="Arial" pitchFamily="34" charset="0"/>
              </a:rPr>
              <a:t>, NPM1 &amp; IDH1/2 mutation</a:t>
            </a:r>
            <a:endParaRPr lang="en-GB" sz="1000" b="1" dirty="0">
              <a:solidFill>
                <a:srgbClr val="0099CC"/>
              </a:solidFill>
              <a:latin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279657" y="4119872"/>
            <a:ext cx="2170743" cy="349936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89569" y="4085480"/>
            <a:ext cx="2156627" cy="646331"/>
          </a:xfrm>
          <a:prstGeom prst="rect">
            <a:avLst/>
          </a:prstGeom>
          <a:noFill/>
          <a:ln w="12700">
            <a:solidFill>
              <a:srgbClr val="990000"/>
            </a:solidFill>
          </a:ln>
        </p:spPr>
        <p:txBody>
          <a:bodyPr wrap="square" rtlCol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000" b="1" dirty="0" smtClean="0">
                <a:solidFill>
                  <a:srgbClr val="990000"/>
                </a:solidFill>
                <a:latin typeface="Arial" pitchFamily="34" charset="0"/>
              </a:rPr>
              <a:t>Intermediate-risk </a:t>
            </a:r>
            <a:r>
              <a:rPr lang="en-GB" sz="1000" b="1" dirty="0" err="1" smtClean="0">
                <a:solidFill>
                  <a:srgbClr val="990000"/>
                </a:solidFill>
                <a:latin typeface="Arial" pitchFamily="34" charset="0"/>
              </a:rPr>
              <a:t>cytogenetics</a:t>
            </a:r>
            <a:endParaRPr lang="en-GB" sz="1000" b="1" dirty="0" smtClean="0">
              <a:solidFill>
                <a:srgbClr val="990000"/>
              </a:solidFill>
              <a:latin typeface="Arial" pitchFamily="34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1000" b="1" dirty="0" smtClean="0">
                <a:solidFill>
                  <a:srgbClr val="990000"/>
                </a:solidFill>
                <a:latin typeface="Arial" pitchFamily="34" charset="0"/>
              </a:rPr>
              <a:t>Adverse risk mutational profile: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800" b="1" dirty="0" smtClean="0">
                <a:solidFill>
                  <a:srgbClr val="990000"/>
                </a:solidFill>
                <a:latin typeface="Arial" pitchFamily="34" charset="0"/>
              </a:rPr>
              <a:t>FLT3-ITD, MLL-PTD,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GB" sz="800" b="1" dirty="0" smtClean="0">
                <a:solidFill>
                  <a:srgbClr val="990000"/>
                </a:solidFill>
                <a:latin typeface="Arial" pitchFamily="34" charset="0"/>
              </a:rPr>
              <a:t>Mutant DNMT3A, TET2, ASXL1, PHF6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73028" y="4961490"/>
            <a:ext cx="73074" cy="42523"/>
          </a:xfrm>
          <a:prstGeom prst="rect">
            <a:avLst/>
          </a:prstGeom>
          <a:solidFill>
            <a:srgbClr val="FFFFFF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white"/>
              </a:solidFill>
            </a:endParaRPr>
          </a:p>
        </p:txBody>
      </p:sp>
      <p:sp>
        <p:nvSpPr>
          <p:cNvPr id="27" name="Text Box 7"/>
          <p:cNvSpPr txBox="1">
            <a:spLocks noChangeArrowheads="1"/>
          </p:cNvSpPr>
          <p:nvPr/>
        </p:nvSpPr>
        <p:spPr bwMode="auto">
          <a:xfrm>
            <a:off x="4672986" y="6559427"/>
            <a:ext cx="4469493" cy="3275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auto" hangingPunct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GB" sz="1400" b="1" dirty="0" smtClean="0">
                <a:solidFill>
                  <a:prstClr val="black"/>
                </a:solidFill>
                <a:latin typeface="Helvetica" pitchFamily="34" charset="0"/>
              </a:rPr>
              <a:t>Patel JP </a:t>
            </a:r>
            <a:r>
              <a:rPr lang="en-GB" sz="1400" b="1" i="1" dirty="0">
                <a:solidFill>
                  <a:prstClr val="black"/>
                </a:solidFill>
                <a:latin typeface="Helvetica" pitchFamily="34" charset="0"/>
              </a:rPr>
              <a:t>et al</a:t>
            </a:r>
            <a:r>
              <a:rPr lang="en-GB" sz="1400" b="1" dirty="0">
                <a:solidFill>
                  <a:prstClr val="black"/>
                </a:solidFill>
                <a:latin typeface="Helvetica" pitchFamily="34" charset="0"/>
              </a:rPr>
              <a:t>, </a:t>
            </a:r>
            <a:r>
              <a:rPr lang="en-GB" sz="1400" b="1" i="1" dirty="0" smtClean="0">
                <a:solidFill>
                  <a:prstClr val="black"/>
                </a:solidFill>
                <a:latin typeface="Helvetica" pitchFamily="34" charset="0"/>
              </a:rPr>
              <a:t>New </a:t>
            </a:r>
            <a:r>
              <a:rPr lang="en-GB" sz="1400" b="1" i="1" dirty="0" err="1" smtClean="0">
                <a:solidFill>
                  <a:prstClr val="black"/>
                </a:solidFill>
                <a:latin typeface="Helvetica" pitchFamily="34" charset="0"/>
              </a:rPr>
              <a:t>Engl</a:t>
            </a:r>
            <a:r>
              <a:rPr lang="en-GB" sz="1400" b="1" i="1" dirty="0" smtClean="0">
                <a:solidFill>
                  <a:prstClr val="black"/>
                </a:solidFill>
                <a:latin typeface="Helvetica" pitchFamily="34" charset="0"/>
              </a:rPr>
              <a:t> J Med </a:t>
            </a:r>
            <a:r>
              <a:rPr lang="en-GB" sz="1400" b="1" dirty="0" smtClean="0">
                <a:solidFill>
                  <a:prstClr val="black"/>
                </a:solidFill>
                <a:latin typeface="Helvetica" pitchFamily="34" charset="0"/>
              </a:rPr>
              <a:t>2012; 366: 1079-89. </a:t>
            </a:r>
            <a:endParaRPr lang="en-US" sz="1400" b="1" dirty="0">
              <a:solidFill>
                <a:prstClr val="black"/>
              </a:solidFill>
              <a:latin typeface="Helvetica" pitchFamily="34" charset="0"/>
            </a:endParaRPr>
          </a:p>
        </p:txBody>
      </p:sp>
      <p:sp>
        <p:nvSpPr>
          <p:cNvPr id="265220" name="Text Box 4"/>
          <p:cNvSpPr txBox="1">
            <a:spLocks noChangeArrowheads="1"/>
          </p:cNvSpPr>
          <p:nvPr/>
        </p:nvSpPr>
        <p:spPr bwMode="auto">
          <a:xfrm>
            <a:off x="6783396" y="1284667"/>
            <a:ext cx="2345514" cy="5062924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en-GB" sz="1400" b="1" u="sng" dirty="0" smtClean="0">
                <a:solidFill>
                  <a:prstClr val="black"/>
                </a:solidFill>
                <a:latin typeface="Calibri"/>
              </a:rPr>
              <a:t>Mutation screen (n=398):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</a:pPr>
            <a:endParaRPr lang="en-GB" sz="1400" b="1" u="sng" dirty="0">
              <a:solidFill>
                <a:prstClr val="black"/>
              </a:solidFill>
              <a:latin typeface="Calibri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FLT3		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37%</a:t>
            </a:r>
            <a:endParaRPr lang="en-GB" sz="1400" b="1" dirty="0">
              <a:solidFill>
                <a:prstClr val="black"/>
              </a:solidFill>
              <a:latin typeface="Calibri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NPM1		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29%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CEBPA		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9%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DNMT3A		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23%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TET2		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8%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IDH1		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7%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IDH2		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8%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WT1		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8%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RUNX1		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5%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AXL1		</a:t>
            </a:r>
            <a:r>
              <a:rPr lang="en-GB" sz="1400" b="1" dirty="0">
                <a:solidFill>
                  <a:prstClr val="black"/>
                </a:solidFill>
                <a:latin typeface="Calibri"/>
              </a:rPr>
              <a:t>3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TP53		</a:t>
            </a:r>
            <a:r>
              <a:rPr lang="en-GB" sz="1400" b="1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MLL-PTD		</a:t>
            </a:r>
            <a:r>
              <a:rPr lang="en-GB" sz="1400" b="1" dirty="0">
                <a:solidFill>
                  <a:prstClr val="black"/>
                </a:solidFill>
                <a:latin typeface="Calibri"/>
              </a:rPr>
              <a:t>5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HRAS		</a:t>
            </a:r>
            <a:r>
              <a:rPr lang="en-GB" sz="1400" b="1" dirty="0">
                <a:solidFill>
                  <a:prstClr val="black"/>
                </a:solidFill>
                <a:latin typeface="Calibri"/>
              </a:rPr>
              <a:t>0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KRAS		</a:t>
            </a:r>
            <a:r>
              <a:rPr lang="en-GB" sz="1400" b="1" dirty="0">
                <a:solidFill>
                  <a:prstClr val="black"/>
                </a:solidFill>
                <a:latin typeface="Calibri"/>
              </a:rPr>
              <a:t>2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NRAS		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10%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KIT		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6%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EZH2		</a:t>
            </a:r>
            <a:r>
              <a:rPr lang="en-GB" sz="1400" b="1" dirty="0" smtClean="0">
                <a:solidFill>
                  <a:prstClr val="black"/>
                </a:solidFill>
                <a:latin typeface="Calibri"/>
              </a:rPr>
              <a:t>0%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PHF6		3%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PTEN		2%</a:t>
            </a: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endParaRPr lang="en-GB" sz="1400" b="1" i="1" dirty="0">
              <a:solidFill>
                <a:prstClr val="black"/>
              </a:solidFill>
              <a:latin typeface="Calibri"/>
            </a:endParaRPr>
          </a:p>
          <a:p>
            <a:pPr eaLnBrk="0" fontAlgn="auto" hangingPunct="0">
              <a:spcBef>
                <a:spcPts val="0"/>
              </a:spcBef>
              <a:spcAft>
                <a:spcPts val="0"/>
              </a:spcAft>
              <a:buFontTx/>
              <a:buChar char="•"/>
            </a:pPr>
            <a:r>
              <a:rPr lang="en-GB" sz="1400" b="1" i="1" dirty="0" smtClean="0">
                <a:solidFill>
                  <a:prstClr val="black"/>
                </a:solidFill>
                <a:latin typeface="Calibri"/>
              </a:rPr>
              <a:t>At least 1 mutation in 97%</a:t>
            </a:r>
            <a:endParaRPr lang="en-GB" sz="1400" b="1" i="1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30" name="Group 29"/>
          <p:cNvGrpSpPr/>
          <p:nvPr/>
        </p:nvGrpSpPr>
        <p:grpSpPr>
          <a:xfrm>
            <a:off x="-71438" y="0"/>
            <a:ext cx="928688" cy="6858000"/>
            <a:chOff x="-71438" y="0"/>
            <a:chExt cx="928688" cy="6858000"/>
          </a:xfrm>
        </p:grpSpPr>
        <p:sp>
          <p:nvSpPr>
            <p:cNvPr id="31" name="Rectangle 30"/>
            <p:cNvSpPr/>
            <p:nvPr/>
          </p:nvSpPr>
          <p:spPr>
            <a:xfrm>
              <a:off x="-71438" y="0"/>
              <a:ext cx="928688" cy="68580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dirty="0">
                <a:solidFill>
                  <a:prstClr val="white"/>
                </a:solidFill>
              </a:endParaRPr>
            </a:p>
          </p:txBody>
        </p:sp>
        <p:pic>
          <p:nvPicPr>
            <p:cNvPr id="32" name="Picture 31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6" t="9990" r="9996" b="9990"/>
            <a:stretch>
              <a:fillRect/>
            </a:stretch>
          </p:blipFill>
          <p:spPr bwMode="auto">
            <a:xfrm>
              <a:off x="34925" y="115888"/>
              <a:ext cx="750888" cy="68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33" name="TextBox 4"/>
            <p:cNvSpPr txBox="1">
              <a:spLocks noChangeArrowheads="1"/>
            </p:cNvSpPr>
            <p:nvPr/>
          </p:nvSpPr>
          <p:spPr bwMode="auto">
            <a:xfrm rot="16200000">
              <a:off x="-1561829" y="3551515"/>
              <a:ext cx="3852337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 smtClean="0">
                  <a:solidFill>
                    <a:prstClr val="black"/>
                  </a:solidFill>
                </a:rPr>
                <a:t>Molecular &amp; cytogenetic sub-groups</a:t>
              </a:r>
              <a:endParaRPr lang="en-GB" sz="1800" dirty="0">
                <a:solidFill>
                  <a:prstClr val="black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45882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17" grpId="0" animBg="1"/>
      <p:bldP spid="2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600" y="274638"/>
            <a:ext cx="7200800" cy="1143000"/>
          </a:xfrm>
        </p:spPr>
        <p:txBody>
          <a:bodyPr>
            <a:noAutofit/>
          </a:bodyPr>
          <a:lstStyle/>
          <a:p>
            <a:r>
              <a:rPr lang="en-GB" sz="3200" dirty="0" smtClean="0"/>
              <a:t>AML stratification </a:t>
            </a:r>
            <a:r>
              <a:rPr lang="en-GB" sz="3200" dirty="0"/>
              <a:t>m</a:t>
            </a:r>
            <a:r>
              <a:rPr lang="en-GB" sz="3200" dirty="0" smtClean="0"/>
              <a:t>odel based on molecular mutations</a:t>
            </a:r>
            <a:endParaRPr lang="en-GB" sz="3200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281" y="1352036"/>
            <a:ext cx="5616626" cy="54971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/>
          <a:extLst/>
        </p:spPr>
      </p:pic>
      <p:sp>
        <p:nvSpPr>
          <p:cNvPr id="3" name="Rectangle 2"/>
          <p:cNvSpPr/>
          <p:nvPr/>
        </p:nvSpPr>
        <p:spPr>
          <a:xfrm>
            <a:off x="2913340" y="3953232"/>
            <a:ext cx="3574635" cy="290374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latin typeface="Calibri" panose="020F0502020204030204" pitchFamily="34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3243479" y="4011286"/>
            <a:ext cx="5772938" cy="2825452"/>
            <a:chOff x="2798953" y="4011285"/>
            <a:chExt cx="6300468" cy="2825453"/>
          </a:xfrm>
        </p:grpSpPr>
        <p:pic>
          <p:nvPicPr>
            <p:cNvPr id="9218" name="Picture 2"/>
            <p:cNvPicPr>
              <a:picLocks noChangeAspect="1" noChangeArrowheads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907" b="3971"/>
            <a:stretch/>
          </p:blipFill>
          <p:spPr bwMode="auto">
            <a:xfrm>
              <a:off x="2798953" y="4380617"/>
              <a:ext cx="6300468" cy="245612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955311" y="4011285"/>
              <a:ext cx="7718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 smtClean="0">
                  <a:latin typeface="Calibri" panose="020F0502020204030204" pitchFamily="34" charset="0"/>
                </a:rPr>
                <a:t>&lt;60 </a:t>
              </a:r>
              <a:r>
                <a:rPr lang="en-GB" dirty="0" err="1" smtClean="0">
                  <a:latin typeface="Calibri" panose="020F0502020204030204" pitchFamily="34" charset="0"/>
                </a:rPr>
                <a:t>yr</a:t>
              </a:r>
              <a:endParaRPr lang="en-GB" dirty="0">
                <a:latin typeface="Calibri" panose="020F0502020204030204" pitchFamily="34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191152" y="4011285"/>
              <a:ext cx="77187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dirty="0">
                  <a:latin typeface="Calibri" panose="020F0502020204030204" pitchFamily="34" charset="0"/>
                </a:rPr>
                <a:t>&gt;</a:t>
              </a:r>
              <a:r>
                <a:rPr lang="en-GB" dirty="0" smtClean="0">
                  <a:latin typeface="Calibri" panose="020F0502020204030204" pitchFamily="34" charset="0"/>
                </a:rPr>
                <a:t>60 </a:t>
              </a:r>
              <a:r>
                <a:rPr lang="en-GB" dirty="0" err="1" smtClean="0">
                  <a:latin typeface="Calibri" panose="020F0502020204030204" pitchFamily="34" charset="0"/>
                </a:rPr>
                <a:t>yr</a:t>
              </a:r>
              <a:endParaRPr lang="en-GB" dirty="0">
                <a:latin typeface="Calibri" panose="020F050202020403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78083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4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24" t="18286" r="28215" b="15714"/>
          <a:stretch>
            <a:fillRect/>
          </a:stretch>
        </p:blipFill>
        <p:spPr bwMode="auto">
          <a:xfrm>
            <a:off x="1600199" y="1034144"/>
            <a:ext cx="5903913" cy="52945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D2D2D2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90147" name="Rectangle 3"/>
          <p:cNvSpPr>
            <a:spLocks noChangeArrowheads="1"/>
          </p:cNvSpPr>
          <p:nvPr/>
        </p:nvSpPr>
        <p:spPr bwMode="auto">
          <a:xfrm>
            <a:off x="1130074" y="125326"/>
            <a:ext cx="8229600" cy="44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algn="ctr">
              <a:defRPr sz="3200">
                <a:solidFill>
                  <a:schemeClr val="tx2"/>
                </a:solidFill>
                <a:latin typeface="Arial" pitchFamily="34" charset="0"/>
              </a:defRPr>
            </a:lvl1pPr>
            <a:lvl2pPr algn="ctr">
              <a:defRPr sz="3200">
                <a:solidFill>
                  <a:schemeClr val="tx2"/>
                </a:solidFill>
                <a:latin typeface="Arial" pitchFamily="34" charset="0"/>
              </a:defRPr>
            </a:lvl2pPr>
            <a:lvl3pPr algn="ctr">
              <a:defRPr sz="3200">
                <a:solidFill>
                  <a:schemeClr val="tx2"/>
                </a:solidFill>
                <a:latin typeface="Arial" pitchFamily="34" charset="0"/>
              </a:defRPr>
            </a:lvl3pPr>
            <a:lvl4pPr algn="ctr">
              <a:defRPr sz="3200">
                <a:solidFill>
                  <a:schemeClr val="tx2"/>
                </a:solidFill>
                <a:latin typeface="Arial" pitchFamily="34" charset="0"/>
              </a:defRPr>
            </a:lvl4pPr>
            <a:lvl5pPr algn="ctr">
              <a:defRPr sz="3200">
                <a:solidFill>
                  <a:schemeClr val="tx2"/>
                </a:solidFill>
                <a:latin typeface="Arial" pitchFamily="34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itchFamily="34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itchFamily="34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itchFamily="34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3200">
                <a:solidFill>
                  <a:schemeClr val="tx2"/>
                </a:solidFill>
                <a:latin typeface="Arial" pitchFamily="34" charset="0"/>
              </a:defRPr>
            </a:lvl9pPr>
          </a:lstStyle>
          <a:p>
            <a:r>
              <a:rPr lang="de-DE" altLang="en-US" sz="2800" b="1" dirty="0">
                <a:solidFill>
                  <a:schemeClr val="tx1"/>
                </a:solidFill>
                <a:cs typeface="Arial" pitchFamily="34" charset="0"/>
              </a:rPr>
              <a:t>Numbers of mutations in </a:t>
            </a:r>
            <a:endParaRPr lang="de-DE" altLang="en-US" sz="2800" b="1" dirty="0" smtClean="0">
              <a:solidFill>
                <a:schemeClr val="tx1"/>
              </a:solidFill>
              <a:cs typeface="Arial" pitchFamily="34" charset="0"/>
            </a:endParaRPr>
          </a:p>
          <a:p>
            <a:r>
              <a:rPr lang="de-DE" altLang="en-US" sz="2800" b="1" dirty="0" smtClean="0">
                <a:solidFill>
                  <a:schemeClr val="tx1"/>
                </a:solidFill>
                <a:cs typeface="Arial" pitchFamily="34" charset="0"/>
              </a:rPr>
              <a:t>different </a:t>
            </a:r>
            <a:r>
              <a:rPr lang="de-DE" altLang="en-US" sz="2800" b="1" dirty="0">
                <a:solidFill>
                  <a:schemeClr val="tx1"/>
                </a:solidFill>
                <a:cs typeface="Arial" pitchFamily="34" charset="0"/>
              </a:rPr>
              <a:t>tumor types</a:t>
            </a:r>
          </a:p>
        </p:txBody>
      </p:sp>
      <p:sp>
        <p:nvSpPr>
          <p:cNvPr id="390148" name="Text Box 4"/>
          <p:cNvSpPr txBox="1">
            <a:spLocks noChangeArrowheads="1"/>
          </p:cNvSpPr>
          <p:nvPr/>
        </p:nvSpPr>
        <p:spPr bwMode="auto">
          <a:xfrm>
            <a:off x="4716463" y="6630988"/>
            <a:ext cx="4319587" cy="255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FFFFFF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431800" indent="-21590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647700" indent="-21590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863600" indent="-21590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1079500" indent="-215900" defTabSz="457200"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15367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19939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24511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2908300" indent="-215900" defTabSz="457200" fontAlgn="base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</a:tabLs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hangingPunct="0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altLang="en-US" sz="1400">
                <a:solidFill>
                  <a:srgbClr val="000000"/>
                </a:solidFill>
              </a:rPr>
              <a:t>T. J. Ley et al., NEJM, 368, 2059-2074, 2013 </a:t>
            </a:r>
          </a:p>
        </p:txBody>
      </p:sp>
      <p:sp>
        <p:nvSpPr>
          <p:cNvPr id="2" name="Rectangle 1"/>
          <p:cNvSpPr/>
          <p:nvPr/>
        </p:nvSpPr>
        <p:spPr>
          <a:xfrm>
            <a:off x="3336961" y="1050478"/>
            <a:ext cx="5082639" cy="52782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/>
          <p:cNvSpPr/>
          <p:nvPr/>
        </p:nvSpPr>
        <p:spPr>
          <a:xfrm>
            <a:off x="-71438" y="0"/>
            <a:ext cx="928688" cy="68580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chemeClr val="bg1"/>
              </a:solidFill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6" t="9990" r="9996" b="9990"/>
          <a:stretch>
            <a:fillRect/>
          </a:stretch>
        </p:blipFill>
        <p:spPr bwMode="auto">
          <a:xfrm>
            <a:off x="34925" y="115888"/>
            <a:ext cx="750888" cy="6842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8" name="TextBox 4"/>
          <p:cNvSpPr txBox="1">
            <a:spLocks noChangeArrowheads="1"/>
          </p:cNvSpPr>
          <p:nvPr/>
        </p:nvSpPr>
        <p:spPr bwMode="auto">
          <a:xfrm rot="16200000">
            <a:off x="-1257232" y="3506271"/>
            <a:ext cx="33352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GB" dirty="0" smtClean="0"/>
              <a:t>Mutations  in different tumours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701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Landscape of driver mutations in AML</a:t>
            </a:r>
            <a:endParaRPr lang="en-GB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38" y="1225482"/>
            <a:ext cx="8967324" cy="49737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115" y="5938793"/>
            <a:ext cx="1593131" cy="852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8739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Proposed genomic classification of AML</a:t>
            </a:r>
            <a:endParaRPr lang="en-GB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61" y="1600200"/>
            <a:ext cx="698127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115" y="5938793"/>
            <a:ext cx="1593131" cy="852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11233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Survival curves for the 11 </a:t>
            </a:r>
            <a:r>
              <a:rPr lang="en-GB" sz="3200" dirty="0" err="1" smtClean="0"/>
              <a:t>genomically</a:t>
            </a:r>
            <a:r>
              <a:rPr lang="en-GB" sz="3200" dirty="0" smtClean="0"/>
              <a:t> defined sub-groups</a:t>
            </a:r>
            <a:endParaRPr lang="en-GB" sz="3200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407069"/>
            <a:ext cx="8229600" cy="29122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115" y="5938793"/>
            <a:ext cx="1593131" cy="852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7808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Influence of gene-gene interactions on survival</a:t>
            </a:r>
            <a:endParaRPr lang="en-GB" sz="32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0529" y="1223120"/>
            <a:ext cx="6745478" cy="47911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115" y="5938793"/>
            <a:ext cx="1593131" cy="852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2180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6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9577" y="1789767"/>
            <a:ext cx="3406638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621" y="2523986"/>
            <a:ext cx="3638550" cy="3057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039" y="200722"/>
            <a:ext cx="6431128" cy="1505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657922" y="6347724"/>
            <a:ext cx="32303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Nature Medicine: Online 19</a:t>
            </a:r>
            <a:r>
              <a:rPr lang="en-GB" sz="1400" baseline="30000" dirty="0" smtClean="0"/>
              <a:t>th</a:t>
            </a:r>
            <a:r>
              <a:rPr lang="en-GB" sz="1400" dirty="0" smtClean="0"/>
              <a:t> Oct 2014</a:t>
            </a:r>
            <a:endParaRPr lang="en-GB" sz="1400" dirty="0"/>
          </a:p>
        </p:txBody>
      </p:sp>
      <p:sp>
        <p:nvSpPr>
          <p:cNvPr id="7" name="Right Arrow 6"/>
          <p:cNvSpPr/>
          <p:nvPr/>
        </p:nvSpPr>
        <p:spPr>
          <a:xfrm>
            <a:off x="5915720" y="5196469"/>
            <a:ext cx="245327" cy="78058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ight Arrow 12"/>
          <p:cNvSpPr/>
          <p:nvPr/>
        </p:nvSpPr>
        <p:spPr>
          <a:xfrm>
            <a:off x="5915720" y="5300547"/>
            <a:ext cx="245327" cy="78058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Right Arrow 13"/>
          <p:cNvSpPr/>
          <p:nvPr/>
        </p:nvSpPr>
        <p:spPr>
          <a:xfrm>
            <a:off x="5915720" y="5508703"/>
            <a:ext cx="245327" cy="78058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Right Arrow 14"/>
          <p:cNvSpPr/>
          <p:nvPr/>
        </p:nvSpPr>
        <p:spPr>
          <a:xfrm>
            <a:off x="5915720" y="5404625"/>
            <a:ext cx="245327" cy="78058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Right Arrow 16"/>
          <p:cNvSpPr/>
          <p:nvPr/>
        </p:nvSpPr>
        <p:spPr>
          <a:xfrm>
            <a:off x="5915720" y="5612780"/>
            <a:ext cx="245327" cy="78058"/>
          </a:xfrm>
          <a:prstGeom prst="rightArrow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ight Arrow 10"/>
          <p:cNvSpPr/>
          <p:nvPr/>
        </p:nvSpPr>
        <p:spPr>
          <a:xfrm flipH="1">
            <a:off x="7453889" y="5207464"/>
            <a:ext cx="245327" cy="7805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ight Arrow 11"/>
          <p:cNvSpPr/>
          <p:nvPr/>
        </p:nvSpPr>
        <p:spPr>
          <a:xfrm flipH="1">
            <a:off x="7453889" y="5311542"/>
            <a:ext cx="245327" cy="7805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6" name="Right Arrow 15"/>
          <p:cNvSpPr/>
          <p:nvPr/>
        </p:nvSpPr>
        <p:spPr>
          <a:xfrm flipH="1">
            <a:off x="7453889" y="5519698"/>
            <a:ext cx="245327" cy="7805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Right Arrow 17"/>
          <p:cNvSpPr/>
          <p:nvPr/>
        </p:nvSpPr>
        <p:spPr>
          <a:xfrm flipH="1">
            <a:off x="7460717" y="5820972"/>
            <a:ext cx="245327" cy="7805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" name="Right Arrow 18"/>
          <p:cNvSpPr/>
          <p:nvPr/>
        </p:nvSpPr>
        <p:spPr>
          <a:xfrm flipH="1">
            <a:off x="7453889" y="5623775"/>
            <a:ext cx="245327" cy="78058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706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3" grpId="0" animBg="1"/>
      <p:bldP spid="14" grpId="0" animBg="1"/>
      <p:bldP spid="15" grpId="0" animBg="1"/>
      <p:bldP spid="17" grpId="0" animBg="1"/>
      <p:bldP spid="11" grpId="0" animBg="1"/>
      <p:bldP spid="12" grpId="0" animBg="1"/>
      <p:bldP spid="16" grpId="0" animBg="1"/>
      <p:bldP spid="18" grpId="0" animBg="1"/>
      <p:bldP spid="1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2083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5" t="6509" r="21845" b="-2163"/>
          <a:stretch/>
        </p:blipFill>
        <p:spPr bwMode="auto">
          <a:xfrm>
            <a:off x="898647" y="1288478"/>
            <a:ext cx="8245354" cy="4445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7404581" y="1324289"/>
            <a:ext cx="803425" cy="379965"/>
            <a:chOff x="1075037" y="1312414"/>
            <a:chExt cx="803425" cy="379965"/>
          </a:xfrm>
        </p:grpSpPr>
        <p:sp>
          <p:nvSpPr>
            <p:cNvPr id="15" name="TextBox 14"/>
            <p:cNvSpPr txBox="1"/>
            <p:nvPr/>
          </p:nvSpPr>
          <p:spPr>
            <a:xfrm>
              <a:off x="1075037" y="1312414"/>
              <a:ext cx="803425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latin typeface="Albertus Extra Bold" panose="020E0802040304020204" pitchFamily="34" charset="0"/>
                </a:rPr>
                <a:t>Relapse</a:t>
              </a:r>
              <a:endParaRPr lang="en-GB" sz="1400" dirty="0">
                <a:latin typeface="Albertus Extra Bold" panose="020E0802040304020204" pitchFamily="34" charset="0"/>
              </a:endParaRPr>
            </a:p>
          </p:txBody>
        </p:sp>
        <p:sp>
          <p:nvSpPr>
            <p:cNvPr id="16" name="Isosceles Triangle 15"/>
            <p:cNvSpPr/>
            <p:nvPr/>
          </p:nvSpPr>
          <p:spPr>
            <a:xfrm flipV="1">
              <a:off x="1398588" y="1605517"/>
              <a:ext cx="137471" cy="86862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552887" y="1300353"/>
            <a:ext cx="981017" cy="379965"/>
            <a:chOff x="1060678" y="1312414"/>
            <a:chExt cx="981017" cy="379965"/>
          </a:xfrm>
        </p:grpSpPr>
        <p:sp>
          <p:nvSpPr>
            <p:cNvPr id="18" name="TextBox 17"/>
            <p:cNvSpPr txBox="1"/>
            <p:nvPr/>
          </p:nvSpPr>
          <p:spPr>
            <a:xfrm>
              <a:off x="1060678" y="1312414"/>
              <a:ext cx="981017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GB" sz="1400" dirty="0" smtClean="0">
                  <a:latin typeface="Albertus Extra Bold" panose="020E0802040304020204" pitchFamily="34" charset="0"/>
                </a:rPr>
                <a:t>Diagnosis</a:t>
              </a:r>
              <a:endParaRPr lang="en-GB" sz="1400" dirty="0">
                <a:latin typeface="Albertus Extra Bold" panose="020E0802040304020204" pitchFamily="34" charset="0"/>
              </a:endParaRPr>
            </a:p>
          </p:txBody>
        </p:sp>
        <p:sp>
          <p:nvSpPr>
            <p:cNvPr id="19" name="Isosceles Triangle 18"/>
            <p:cNvSpPr/>
            <p:nvPr/>
          </p:nvSpPr>
          <p:spPr>
            <a:xfrm flipV="1">
              <a:off x="1446088" y="1605517"/>
              <a:ext cx="137471" cy="86862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582084" name="Text Box 4"/>
          <p:cNvSpPr txBox="1">
            <a:spLocks noChangeArrowheads="1"/>
          </p:cNvSpPr>
          <p:nvPr/>
        </p:nvSpPr>
        <p:spPr bwMode="auto">
          <a:xfrm>
            <a:off x="6447137" y="6572250"/>
            <a:ext cx="2686677" cy="261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29" tIns="45715" rIns="91429" bIns="45715">
            <a:spAutoFit/>
          </a:bodyPr>
          <a:lstStyle/>
          <a:p>
            <a:r>
              <a:rPr lang="de-DE" sz="1100" dirty="0">
                <a:latin typeface="Calibri" panose="020F0502020204030204" pitchFamily="34" charset="0"/>
                <a:cs typeface="Calibri" panose="020F0502020204030204" pitchFamily="34" charset="0"/>
              </a:rPr>
              <a:t> Walter et al., NEJM, 366, 1090-1098, 2012 </a:t>
            </a:r>
          </a:p>
        </p:txBody>
      </p:sp>
      <p:sp>
        <p:nvSpPr>
          <p:cNvPr id="1582085" name="Rectangle 5"/>
          <p:cNvSpPr>
            <a:spLocks noChangeArrowheads="1"/>
          </p:cNvSpPr>
          <p:nvPr/>
        </p:nvSpPr>
        <p:spPr bwMode="auto">
          <a:xfrm>
            <a:off x="1891081" y="-27721"/>
            <a:ext cx="6057168" cy="1143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0477" tIns="44445" rIns="90477" bIns="44445" anchor="ctr"/>
          <a:lstStyle/>
          <a:p>
            <a:pPr algn="ctr" eaLnBrk="1" hangingPunct="1"/>
            <a:r>
              <a:rPr lang="de-DE" sz="2800" b="1" dirty="0">
                <a:cs typeface="Times New Roman" pitchFamily="18" charset="0"/>
              </a:rPr>
              <a:t>Evolution from diagnosis to relapse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-71438" y="0"/>
            <a:ext cx="928688" cy="6858000"/>
            <a:chOff x="-71438" y="0"/>
            <a:chExt cx="928688" cy="6858000"/>
          </a:xfrm>
        </p:grpSpPr>
        <p:sp>
          <p:nvSpPr>
            <p:cNvPr id="6" name="Rectangle 5"/>
            <p:cNvSpPr/>
            <p:nvPr/>
          </p:nvSpPr>
          <p:spPr>
            <a:xfrm>
              <a:off x="-71438" y="0"/>
              <a:ext cx="928688" cy="68580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GB" dirty="0">
                <a:solidFill>
                  <a:schemeClr val="bg1"/>
                </a:solidFill>
              </a:endParaRPr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6" t="9990" r="9996" b="9990"/>
            <a:stretch>
              <a:fillRect/>
            </a:stretch>
          </p:blipFill>
          <p:spPr bwMode="auto">
            <a:xfrm>
              <a:off x="34925" y="115888"/>
              <a:ext cx="750888" cy="68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8" name="TextBox 4"/>
            <p:cNvSpPr txBox="1">
              <a:spLocks noChangeArrowheads="1"/>
            </p:cNvSpPr>
            <p:nvPr/>
          </p:nvSpPr>
          <p:spPr bwMode="auto">
            <a:xfrm rot="16200000">
              <a:off x="-696208" y="3551515"/>
              <a:ext cx="2121093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en-GB" dirty="0" smtClean="0"/>
                <a:t>Mutation  evolution</a:t>
              </a:r>
              <a:endParaRPr lang="en-GB" dirty="0"/>
            </a:p>
          </p:txBody>
        </p:sp>
      </p:grpSp>
      <p:sp>
        <p:nvSpPr>
          <p:cNvPr id="2" name="Rectangle 1"/>
          <p:cNvSpPr/>
          <p:nvPr/>
        </p:nvSpPr>
        <p:spPr>
          <a:xfrm>
            <a:off x="5386673" y="1734808"/>
            <a:ext cx="3743325" cy="3842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/>
              <a:t>```</a:t>
            </a:r>
            <a:endParaRPr lang="en-GB" dirty="0"/>
          </a:p>
        </p:txBody>
      </p:sp>
      <p:sp>
        <p:nvSpPr>
          <p:cNvPr id="10" name="Rectangle 9"/>
          <p:cNvSpPr/>
          <p:nvPr/>
        </p:nvSpPr>
        <p:spPr>
          <a:xfrm>
            <a:off x="1722809" y="1245946"/>
            <a:ext cx="3657672" cy="444557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9" name="Group 8"/>
          <p:cNvGrpSpPr/>
          <p:nvPr/>
        </p:nvGrpSpPr>
        <p:grpSpPr>
          <a:xfrm>
            <a:off x="1108178" y="1312414"/>
            <a:ext cx="636713" cy="379965"/>
            <a:chOff x="1108178" y="1312414"/>
            <a:chExt cx="636713" cy="379965"/>
          </a:xfrm>
        </p:grpSpPr>
        <p:sp>
          <p:nvSpPr>
            <p:cNvPr id="3" name="TextBox 2"/>
            <p:cNvSpPr txBox="1"/>
            <p:nvPr/>
          </p:nvSpPr>
          <p:spPr>
            <a:xfrm>
              <a:off x="1108178" y="1312414"/>
              <a:ext cx="636713" cy="307777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GB" sz="1400" dirty="0" smtClean="0">
                  <a:latin typeface="Albertus Extra Bold" panose="020E0802040304020204" pitchFamily="34" charset="0"/>
                </a:rPr>
                <a:t>NBM</a:t>
              </a:r>
              <a:endParaRPr lang="en-GB" sz="1400" dirty="0">
                <a:latin typeface="Albertus Extra Bold" panose="020E0802040304020204" pitchFamily="34" charset="0"/>
              </a:endParaRPr>
            </a:p>
          </p:txBody>
        </p:sp>
        <p:sp>
          <p:nvSpPr>
            <p:cNvPr id="4" name="Isosceles Triangle 3"/>
            <p:cNvSpPr/>
            <p:nvPr/>
          </p:nvSpPr>
          <p:spPr>
            <a:xfrm flipV="1">
              <a:off x="1351088" y="1605517"/>
              <a:ext cx="137471" cy="86862"/>
            </a:xfrm>
            <a:prstGeom prst="triangl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11" name="6-Point Star 10"/>
          <p:cNvSpPr/>
          <p:nvPr/>
        </p:nvSpPr>
        <p:spPr>
          <a:xfrm>
            <a:off x="1350326" y="3468732"/>
            <a:ext cx="171272" cy="224917"/>
          </a:xfrm>
          <a:prstGeom prst="star6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Box 11"/>
          <p:cNvSpPr txBox="1"/>
          <p:nvPr/>
        </p:nvSpPr>
        <p:spPr>
          <a:xfrm>
            <a:off x="4248346" y="5816003"/>
            <a:ext cx="1871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3 mutations in two combinations </a:t>
            </a:r>
            <a:endParaRPr lang="en-GB" dirty="0"/>
          </a:p>
        </p:txBody>
      </p:sp>
      <p:sp>
        <p:nvSpPr>
          <p:cNvPr id="22" name="TextBox 21"/>
          <p:cNvSpPr txBox="1"/>
          <p:nvPr/>
        </p:nvSpPr>
        <p:spPr>
          <a:xfrm>
            <a:off x="6854925" y="5816003"/>
            <a:ext cx="187109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5 mutations in </a:t>
            </a:r>
          </a:p>
          <a:p>
            <a:pPr algn="ctr"/>
            <a:r>
              <a:rPr lang="en-GB" dirty="0" smtClean="0"/>
              <a:t> six combinations </a:t>
            </a:r>
            <a:endParaRPr lang="en-GB" dirty="0"/>
          </a:p>
        </p:txBody>
      </p:sp>
      <p:sp>
        <p:nvSpPr>
          <p:cNvPr id="13" name="Rectangle 12"/>
          <p:cNvSpPr/>
          <p:nvPr/>
        </p:nvSpPr>
        <p:spPr>
          <a:xfrm>
            <a:off x="6962115" y="1245946"/>
            <a:ext cx="1439501" cy="4888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1873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xit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 animBg="1"/>
      <p:bldP spid="11" grpId="0" animBg="1"/>
      <p:bldP spid="12" grpId="0"/>
      <p:bldP spid="22" grpId="0"/>
      <p:bldP spid="13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600" dirty="0" smtClean="0"/>
              <a:t>Proposed genomic classification of AML</a:t>
            </a:r>
            <a:endParaRPr lang="en-GB" sz="3600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1361" y="1637909"/>
            <a:ext cx="6981277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04115" y="5938793"/>
            <a:ext cx="1593131" cy="852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" name="Group 6"/>
          <p:cNvGrpSpPr/>
          <p:nvPr/>
        </p:nvGrpSpPr>
        <p:grpSpPr>
          <a:xfrm>
            <a:off x="1121790" y="2891674"/>
            <a:ext cx="6881566" cy="445415"/>
            <a:chOff x="1121790" y="2872820"/>
            <a:chExt cx="6881566" cy="445415"/>
          </a:xfrm>
        </p:grpSpPr>
        <p:sp>
          <p:nvSpPr>
            <p:cNvPr id="8" name="Rectangle 7"/>
            <p:cNvSpPr/>
            <p:nvPr/>
          </p:nvSpPr>
          <p:spPr>
            <a:xfrm>
              <a:off x="5269583" y="2872820"/>
              <a:ext cx="2733773" cy="445415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21790" y="2872820"/>
              <a:ext cx="4176072" cy="445415"/>
            </a:xfrm>
            <a:prstGeom prst="rect">
              <a:avLst/>
            </a:prstGeom>
            <a:solidFill>
              <a:srgbClr val="FFFF00">
                <a:alpha val="36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36769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Genomic Sub-Group 2 </a:t>
            </a:r>
            <a:br>
              <a:rPr lang="en-GB" sz="3200" dirty="0" smtClean="0"/>
            </a:br>
            <a:r>
              <a:rPr lang="en-GB" sz="2400" dirty="0" smtClean="0"/>
              <a:t>AML with mutation chromatin, RNA splicing genes or both </a:t>
            </a:r>
            <a:endParaRPr lang="en-GB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b="1" dirty="0" smtClean="0"/>
          </a:p>
          <a:p>
            <a:r>
              <a:rPr lang="en-GB" b="1" dirty="0" smtClean="0"/>
              <a:t>RUNX1</a:t>
            </a:r>
          </a:p>
          <a:p>
            <a:r>
              <a:rPr lang="en-GB" b="1" dirty="0" smtClean="0"/>
              <a:t>MLL</a:t>
            </a:r>
            <a:r>
              <a:rPr lang="en-GB" b="1" baseline="30000" dirty="0" smtClean="0"/>
              <a:t>PTD</a:t>
            </a:r>
          </a:p>
          <a:p>
            <a:r>
              <a:rPr lang="en-GB" b="1" dirty="0" err="1" smtClean="0"/>
              <a:t>Splicesome</a:t>
            </a:r>
            <a:endParaRPr lang="en-GB" b="1" dirty="0" smtClean="0"/>
          </a:p>
          <a:p>
            <a:pPr lvl="1"/>
            <a:r>
              <a:rPr lang="en-GB" b="1" dirty="0" smtClean="0"/>
              <a:t>SRSF2</a:t>
            </a:r>
          </a:p>
          <a:p>
            <a:pPr lvl="1"/>
            <a:r>
              <a:rPr lang="en-GB" dirty="0" smtClean="0"/>
              <a:t>SF3B1</a:t>
            </a:r>
          </a:p>
          <a:p>
            <a:r>
              <a:rPr lang="en-GB" b="1" dirty="0" smtClean="0"/>
              <a:t>Epigenetic modifiers</a:t>
            </a:r>
          </a:p>
          <a:p>
            <a:pPr lvl="1"/>
            <a:r>
              <a:rPr lang="en-GB" dirty="0" smtClean="0"/>
              <a:t>DNMT3A</a:t>
            </a:r>
          </a:p>
          <a:p>
            <a:pPr lvl="1"/>
            <a:r>
              <a:rPr lang="en-GB" dirty="0" smtClean="0"/>
              <a:t>TET2</a:t>
            </a:r>
          </a:p>
          <a:p>
            <a:pPr lvl="1"/>
            <a:r>
              <a:rPr lang="en-GB" b="1" dirty="0" smtClean="0"/>
              <a:t>ASXL1</a:t>
            </a:r>
          </a:p>
          <a:p>
            <a:r>
              <a:rPr lang="en-GB" b="1" dirty="0" err="1" smtClean="0"/>
              <a:t>Cohesin</a:t>
            </a:r>
            <a:r>
              <a:rPr lang="en-GB" b="1" dirty="0" smtClean="0"/>
              <a:t> complex</a:t>
            </a:r>
          </a:p>
          <a:p>
            <a:pPr lvl="1"/>
            <a:r>
              <a:rPr lang="en-GB" b="1" dirty="0" smtClean="0"/>
              <a:t>STAG2</a:t>
            </a:r>
          </a:p>
          <a:p>
            <a:r>
              <a:rPr lang="en-GB" dirty="0" smtClean="0"/>
              <a:t>NRAS</a:t>
            </a:r>
          </a:p>
          <a:p>
            <a:r>
              <a:rPr lang="en-GB" dirty="0" smtClean="0"/>
              <a:t>FLT3</a:t>
            </a:r>
          </a:p>
          <a:p>
            <a:endParaRPr lang="en-GB" dirty="0" smtClean="0"/>
          </a:p>
          <a:p>
            <a:endParaRPr lang="en-GB" dirty="0" smtClean="0"/>
          </a:p>
          <a:p>
            <a:pPr lvl="1"/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7" name="Picture 2" descr="http://www.nature.com/nature/journal/v441/n7090/images/441143a-i2.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636470" y="2875176"/>
            <a:ext cx="1596408" cy="2183888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56" y="4374030"/>
            <a:ext cx="2180656" cy="189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602" y="1449234"/>
            <a:ext cx="2262432" cy="168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Arrow Connector 12"/>
          <p:cNvCxnSpPr>
            <a:endCxn id="13317" idx="1"/>
          </p:cNvCxnSpPr>
          <p:nvPr/>
        </p:nvCxnSpPr>
        <p:spPr>
          <a:xfrm flipV="1">
            <a:off x="2026763" y="2289945"/>
            <a:ext cx="1850839" cy="10000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1"/>
          </p:cNvCxnSpPr>
          <p:nvPr/>
        </p:nvCxnSpPr>
        <p:spPr>
          <a:xfrm>
            <a:off x="3377977" y="3722805"/>
            <a:ext cx="3258493" cy="2443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3314" idx="1"/>
          </p:cNvCxnSpPr>
          <p:nvPr/>
        </p:nvCxnSpPr>
        <p:spPr>
          <a:xfrm>
            <a:off x="2111604" y="5211841"/>
            <a:ext cx="1539752" cy="1119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8518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 smtClean="0"/>
              <a:t>Cohesin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Multimeric protein complex containing STAG1/2, RAD21, SMC1A and SMC3.</a:t>
            </a:r>
          </a:p>
          <a:p>
            <a:r>
              <a:rPr lang="en-GB" dirty="0"/>
              <a:t>Highly conserved across species.</a:t>
            </a:r>
          </a:p>
          <a:p>
            <a:r>
              <a:rPr lang="en-GB" dirty="0"/>
              <a:t>Involved in Sister Chromatid Cohesion.</a:t>
            </a:r>
          </a:p>
          <a:p>
            <a:r>
              <a:rPr lang="en-GB" b="1" dirty="0"/>
              <a:t>Post-replicative DNA Repair.</a:t>
            </a:r>
          </a:p>
          <a:p>
            <a:r>
              <a:rPr lang="en-GB" b="1" dirty="0"/>
              <a:t>Transcriptional Regulation </a:t>
            </a:r>
          </a:p>
          <a:p>
            <a:endParaRPr lang="en-GB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1988" y="3981680"/>
            <a:ext cx="3095625" cy="2686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21894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dirty="0" err="1" smtClean="0"/>
              <a:t>Cohesin</a:t>
            </a:r>
            <a:r>
              <a:rPr lang="en-GB" dirty="0" smtClean="0"/>
              <a:t> complex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4964" y="1225485"/>
            <a:ext cx="2936456" cy="2340204"/>
          </a:xfrm>
        </p:spPr>
        <p:txBody>
          <a:bodyPr>
            <a:normAutofit lnSpcReduction="10000"/>
          </a:bodyPr>
          <a:lstStyle/>
          <a:p>
            <a:r>
              <a:rPr lang="en-GB" sz="1600" dirty="0"/>
              <a:t>Multimeric protein complex containing STAG1/2, RAD21, SMC1A and SMC3.</a:t>
            </a:r>
          </a:p>
          <a:p>
            <a:r>
              <a:rPr lang="en-GB" sz="1600" dirty="0"/>
              <a:t>Highly conserved across species.</a:t>
            </a:r>
          </a:p>
          <a:p>
            <a:r>
              <a:rPr lang="en-GB" sz="1600" dirty="0"/>
              <a:t>Involved in Sister Chromatid Cohesion.</a:t>
            </a:r>
          </a:p>
          <a:p>
            <a:r>
              <a:rPr lang="en-GB" sz="1600" b="1" dirty="0"/>
              <a:t>Post-replicative DNA Repair.</a:t>
            </a:r>
          </a:p>
          <a:p>
            <a:r>
              <a:rPr lang="en-GB" sz="1600" b="1" dirty="0"/>
              <a:t>Transcriptional Regulation </a:t>
            </a:r>
          </a:p>
          <a:p>
            <a:endParaRPr lang="en-GB" sz="1600" dirty="0"/>
          </a:p>
        </p:txBody>
      </p:sp>
      <p:pic>
        <p:nvPicPr>
          <p:cNvPr id="5" name="Content Placeholder 5"/>
          <p:cNvPicPr>
            <a:picLocks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</a:extLst>
          </a:blip>
          <a:srcRect l="74603" t="31244" r="3876" b="28581"/>
          <a:stretch/>
        </p:blipFill>
        <p:spPr bwMode="auto">
          <a:xfrm>
            <a:off x="6161621" y="1257790"/>
            <a:ext cx="2525344" cy="25253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Arc 5"/>
          <p:cNvSpPr/>
          <p:nvPr/>
        </p:nvSpPr>
        <p:spPr>
          <a:xfrm rot="537216">
            <a:off x="5949343" y="1258950"/>
            <a:ext cx="2906076" cy="2666758"/>
          </a:xfrm>
          <a:prstGeom prst="arc">
            <a:avLst>
              <a:gd name="adj1" fmla="val 16331008"/>
              <a:gd name="adj2" fmla="val 21439455"/>
            </a:avLst>
          </a:prstGeom>
          <a:ln w="76200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5" name="Group 14"/>
          <p:cNvGrpSpPr/>
          <p:nvPr/>
        </p:nvGrpSpPr>
        <p:grpSpPr>
          <a:xfrm>
            <a:off x="2481081" y="4206352"/>
            <a:ext cx="1775522" cy="1736068"/>
            <a:chOff x="3314946" y="4425852"/>
            <a:chExt cx="1775522" cy="1736068"/>
          </a:xfrm>
        </p:grpSpPr>
        <p:pic>
          <p:nvPicPr>
            <p:cNvPr id="11" name="Picture 6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074" t="52328" r="46014" b="10594"/>
            <a:stretch/>
          </p:blipFill>
          <p:spPr bwMode="auto">
            <a:xfrm>
              <a:off x="3314946" y="4425852"/>
              <a:ext cx="1775522" cy="114710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/>
            <p:cNvSpPr txBox="1"/>
            <p:nvPr/>
          </p:nvSpPr>
          <p:spPr>
            <a:xfrm>
              <a:off x="3387760" y="5638700"/>
              <a:ext cx="162989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Altered proliferation</a:t>
              </a:r>
              <a:endParaRPr lang="en-GB" sz="1400" dirty="0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1921121" y="3738298"/>
            <a:ext cx="2578154" cy="2783686"/>
            <a:chOff x="351359" y="3684075"/>
            <a:chExt cx="2578154" cy="2783686"/>
          </a:xfrm>
        </p:grpSpPr>
        <p:pic>
          <p:nvPicPr>
            <p:cNvPr id="10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1359" y="3684075"/>
              <a:ext cx="2578154" cy="23835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3" name="TextBox 12"/>
            <p:cNvSpPr txBox="1"/>
            <p:nvPr/>
          </p:nvSpPr>
          <p:spPr>
            <a:xfrm>
              <a:off x="944772" y="6159984"/>
              <a:ext cx="176766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Nuclear export defect</a:t>
              </a:r>
              <a:endParaRPr lang="en-GB" sz="1400" dirty="0"/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6161621" y="4102408"/>
            <a:ext cx="2654772" cy="2077768"/>
            <a:chOff x="6086205" y="4425852"/>
            <a:chExt cx="2654772" cy="2077768"/>
          </a:xfrm>
        </p:grpSpPr>
        <p:pic>
          <p:nvPicPr>
            <p:cNvPr id="9" name="Picture 8"/>
            <p:cNvPicPr/>
            <p:nvPr/>
          </p:nvPicPr>
          <p:blipFill rotWithShape="1">
            <a:blip r:embed="rId6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saturation sat="400000"/>
                      </a14:imgEffect>
                    </a14:imgLayer>
                  </a14:imgProps>
                </a:ext>
              </a:extLst>
            </a:blip>
            <a:srcRect l="29086" t="26083" r="14904" b="29447"/>
            <a:stretch/>
          </p:blipFill>
          <p:spPr bwMode="auto">
            <a:xfrm>
              <a:off x="6086205" y="4425852"/>
              <a:ext cx="2654772" cy="154676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sp>
          <p:nvSpPr>
            <p:cNvPr id="16" name="TextBox 15"/>
            <p:cNvSpPr txBox="1"/>
            <p:nvPr/>
          </p:nvSpPr>
          <p:spPr>
            <a:xfrm>
              <a:off x="6367769" y="5980400"/>
              <a:ext cx="209164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CRISPR-CAS9 induced STAG2 mutation</a:t>
              </a:r>
              <a:endParaRPr lang="en-GB" sz="1400" dirty="0"/>
            </a:p>
          </p:txBody>
        </p:sp>
      </p:grpSp>
      <p:sp>
        <p:nvSpPr>
          <p:cNvPr id="18" name="Left Arrow 17"/>
          <p:cNvSpPr/>
          <p:nvPr/>
        </p:nvSpPr>
        <p:spPr>
          <a:xfrm>
            <a:off x="5479966" y="5233218"/>
            <a:ext cx="471340" cy="6732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extBox 20"/>
          <p:cNvSpPr txBox="1"/>
          <p:nvPr/>
        </p:nvSpPr>
        <p:spPr>
          <a:xfrm>
            <a:off x="4596836" y="4771553"/>
            <a:ext cx="223760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Clone 1: premature stop codon</a:t>
            </a:r>
          </a:p>
          <a:p>
            <a:r>
              <a:rPr lang="en-GB" sz="1200" dirty="0" smtClean="0"/>
              <a:t>Clones 2 &amp; 3: 2/3 codon deletion</a:t>
            </a:r>
            <a:endParaRPr lang="en-GB" sz="1200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8627" y="1363320"/>
            <a:ext cx="2489900" cy="2160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Left Arrow 19"/>
          <p:cNvSpPr/>
          <p:nvPr/>
        </p:nvSpPr>
        <p:spPr>
          <a:xfrm>
            <a:off x="1410675" y="4875788"/>
            <a:ext cx="471340" cy="67326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/>
          <p:cNvSpPr txBox="1"/>
          <p:nvPr/>
        </p:nvSpPr>
        <p:spPr>
          <a:xfrm>
            <a:off x="457200" y="4661210"/>
            <a:ext cx="100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err="1" smtClean="0"/>
              <a:t>ChIP-seq</a:t>
            </a:r>
            <a:endParaRPr lang="en-GB" dirty="0" smtClean="0"/>
          </a:p>
          <a:p>
            <a:r>
              <a:rPr lang="en-GB" dirty="0" smtClean="0"/>
              <a:t>RNA-</a:t>
            </a:r>
            <a:r>
              <a:rPr lang="en-GB" dirty="0" err="1" smtClean="0"/>
              <a:t>seq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459644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8" grpId="0" animBg="1"/>
      <p:bldP spid="21" grpId="0"/>
      <p:bldP spid="2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Genomic Sub-Group 2 </a:t>
            </a:r>
            <a:br>
              <a:rPr lang="en-GB" sz="3200" dirty="0" smtClean="0"/>
            </a:br>
            <a:r>
              <a:rPr lang="en-GB" sz="2400" dirty="0" smtClean="0"/>
              <a:t>AML with mutation chromatin, RNA splicing genes or both </a:t>
            </a:r>
            <a:endParaRPr lang="en-GB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b="1" dirty="0" smtClean="0"/>
          </a:p>
          <a:p>
            <a:r>
              <a:rPr lang="en-GB" b="1" dirty="0" smtClean="0"/>
              <a:t>RUNX1</a:t>
            </a:r>
          </a:p>
          <a:p>
            <a:r>
              <a:rPr lang="en-GB" b="1" dirty="0" smtClean="0"/>
              <a:t>MLL</a:t>
            </a:r>
            <a:r>
              <a:rPr lang="en-GB" b="1" baseline="30000" dirty="0" smtClean="0"/>
              <a:t>PTD</a:t>
            </a:r>
          </a:p>
          <a:p>
            <a:r>
              <a:rPr lang="en-GB" b="1" dirty="0" err="1" smtClean="0"/>
              <a:t>Splicesome</a:t>
            </a:r>
            <a:endParaRPr lang="en-GB" b="1" dirty="0" smtClean="0"/>
          </a:p>
          <a:p>
            <a:pPr lvl="1"/>
            <a:r>
              <a:rPr lang="en-GB" b="1" dirty="0" smtClean="0"/>
              <a:t>SRSF2</a:t>
            </a:r>
          </a:p>
          <a:p>
            <a:pPr lvl="1"/>
            <a:r>
              <a:rPr lang="en-GB" dirty="0" smtClean="0"/>
              <a:t>SF3B1</a:t>
            </a:r>
          </a:p>
          <a:p>
            <a:r>
              <a:rPr lang="en-GB" b="1" dirty="0" smtClean="0"/>
              <a:t>Epigenetic modifiers</a:t>
            </a:r>
          </a:p>
          <a:p>
            <a:pPr lvl="1"/>
            <a:r>
              <a:rPr lang="en-GB" dirty="0" smtClean="0"/>
              <a:t>DNMT3A</a:t>
            </a:r>
          </a:p>
          <a:p>
            <a:pPr lvl="1"/>
            <a:r>
              <a:rPr lang="en-GB" dirty="0" smtClean="0"/>
              <a:t>TET2</a:t>
            </a:r>
          </a:p>
          <a:p>
            <a:pPr lvl="1"/>
            <a:r>
              <a:rPr lang="en-GB" b="1" dirty="0" smtClean="0"/>
              <a:t>ASXL1</a:t>
            </a:r>
          </a:p>
          <a:p>
            <a:r>
              <a:rPr lang="en-GB" b="1" dirty="0" err="1" smtClean="0"/>
              <a:t>Cohesin</a:t>
            </a:r>
            <a:r>
              <a:rPr lang="en-GB" b="1" dirty="0" smtClean="0"/>
              <a:t> complex</a:t>
            </a:r>
          </a:p>
          <a:p>
            <a:pPr lvl="1"/>
            <a:r>
              <a:rPr lang="en-GB" b="1" dirty="0" smtClean="0"/>
              <a:t>STAG2</a:t>
            </a:r>
          </a:p>
          <a:p>
            <a:r>
              <a:rPr lang="en-GB" dirty="0" smtClean="0"/>
              <a:t>NRAS</a:t>
            </a:r>
          </a:p>
          <a:p>
            <a:r>
              <a:rPr lang="en-GB" dirty="0" smtClean="0"/>
              <a:t>FLT3</a:t>
            </a:r>
          </a:p>
          <a:p>
            <a:endParaRPr lang="en-GB" dirty="0" smtClean="0"/>
          </a:p>
          <a:p>
            <a:endParaRPr lang="en-GB" dirty="0" smtClean="0"/>
          </a:p>
          <a:p>
            <a:pPr lvl="1"/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7" name="Picture 2" descr="http://www.nature.com/nature/journal/v441/n7090/images/441143a-i2.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636470" y="2875176"/>
            <a:ext cx="1596408" cy="2183888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56" y="4374030"/>
            <a:ext cx="2180656" cy="189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602" y="1449234"/>
            <a:ext cx="2262432" cy="168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Arrow Connector 12"/>
          <p:cNvCxnSpPr>
            <a:endCxn id="13317" idx="1"/>
          </p:cNvCxnSpPr>
          <p:nvPr/>
        </p:nvCxnSpPr>
        <p:spPr>
          <a:xfrm flipV="1">
            <a:off x="2026763" y="2289945"/>
            <a:ext cx="1850839" cy="10000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1"/>
          </p:cNvCxnSpPr>
          <p:nvPr/>
        </p:nvCxnSpPr>
        <p:spPr>
          <a:xfrm>
            <a:off x="3377977" y="3722805"/>
            <a:ext cx="3258493" cy="2443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3314" idx="1"/>
          </p:cNvCxnSpPr>
          <p:nvPr/>
        </p:nvCxnSpPr>
        <p:spPr>
          <a:xfrm>
            <a:off x="2111604" y="5211841"/>
            <a:ext cx="1539752" cy="1119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76385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236" y="1992066"/>
            <a:ext cx="3602746" cy="327312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 smtClean="0"/>
              <a:t>Components of the spliceosome are frequently mutated</a:t>
            </a:r>
            <a:endParaRPr lang="en-GB" sz="3600" dirty="0"/>
          </a:p>
        </p:txBody>
      </p:sp>
      <p:sp>
        <p:nvSpPr>
          <p:cNvPr id="6" name="TextBox 5"/>
          <p:cNvSpPr txBox="1"/>
          <p:nvPr/>
        </p:nvSpPr>
        <p:spPr>
          <a:xfrm>
            <a:off x="266331" y="6307237"/>
            <a:ext cx="134993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 err="1" smtClean="0"/>
              <a:t>Murati</a:t>
            </a:r>
            <a:r>
              <a:rPr lang="en-GB" sz="1200" dirty="0" smtClean="0"/>
              <a:t> et al. 2012</a:t>
            </a:r>
            <a:endParaRPr lang="en-GB" sz="1200" dirty="0"/>
          </a:p>
        </p:txBody>
      </p:sp>
      <p:sp>
        <p:nvSpPr>
          <p:cNvPr id="10" name="Arc 9"/>
          <p:cNvSpPr/>
          <p:nvPr/>
        </p:nvSpPr>
        <p:spPr>
          <a:xfrm rot="940174">
            <a:off x="464818" y="1776154"/>
            <a:ext cx="3900019" cy="3743685"/>
          </a:xfrm>
          <a:prstGeom prst="arc">
            <a:avLst>
              <a:gd name="adj1" fmla="val 16331008"/>
              <a:gd name="adj2" fmla="val 543583"/>
            </a:avLst>
          </a:prstGeom>
          <a:ln w="76200">
            <a:solidFill>
              <a:srgbClr val="00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3" name="Content Placeholder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8118" y="4159404"/>
            <a:ext cx="2517816" cy="2459852"/>
          </a:xfrm>
        </p:spPr>
      </p:pic>
      <p:sp>
        <p:nvSpPr>
          <p:cNvPr id="4" name="Line Callout 1 (No Border) 3"/>
          <p:cNvSpPr/>
          <p:nvPr/>
        </p:nvSpPr>
        <p:spPr>
          <a:xfrm>
            <a:off x="7645138" y="4698142"/>
            <a:ext cx="857839" cy="193213"/>
          </a:xfrm>
          <a:prstGeom prst="callout1">
            <a:avLst>
              <a:gd name="adj1" fmla="val 43145"/>
              <a:gd name="adj2" fmla="val 11447"/>
              <a:gd name="adj3" fmla="val -7392"/>
              <a:gd name="adj4" fmla="val -206893"/>
            </a:avLst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100" dirty="0" smtClean="0">
                <a:solidFill>
                  <a:schemeClr val="tx1"/>
                </a:solidFill>
              </a:rPr>
              <a:t>50% of mutations</a:t>
            </a:r>
            <a:endParaRPr lang="en-GB" sz="1100" dirty="0">
              <a:solidFill>
                <a:schemeClr val="tx1"/>
              </a:solidFill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1844" y="1449233"/>
            <a:ext cx="3646662" cy="27101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2614450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972" y="474060"/>
            <a:ext cx="3227067" cy="3355517"/>
          </a:xfrm>
          <a:prstGeom prst="rect">
            <a:avLst/>
          </a:prstGeom>
        </p:spPr>
      </p:pic>
      <p:graphicFrame>
        <p:nvGraphicFramePr>
          <p:cNvPr id="11" name="Object 1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73453148"/>
              </p:ext>
            </p:extLst>
          </p:nvPr>
        </p:nvGraphicFramePr>
        <p:xfrm>
          <a:off x="6815579" y="738272"/>
          <a:ext cx="1946390" cy="1479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0" name="Prism Project" r:id="rId4" imgW="3456000" imgH="2628000" progId="Prism5.Document">
                  <p:embed/>
                </p:oleObj>
              </mc:Choice>
              <mc:Fallback>
                <p:oleObj name="Prism Project" r:id="rId4" imgW="3456000" imgH="2628000" progId="Prism5.Document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15579" y="738272"/>
                        <a:ext cx="1946390" cy="14797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9109" y="854146"/>
            <a:ext cx="1837832" cy="1248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4" name="Group 13"/>
          <p:cNvGrpSpPr/>
          <p:nvPr/>
        </p:nvGrpSpPr>
        <p:grpSpPr>
          <a:xfrm>
            <a:off x="5013898" y="4479840"/>
            <a:ext cx="3928678" cy="1702078"/>
            <a:chOff x="259482" y="12132371"/>
            <a:chExt cx="6858000" cy="2947347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259482" y="12430324"/>
              <a:ext cx="6858000" cy="2649394"/>
            </a:xfrm>
            <a:prstGeom prst="rect">
              <a:avLst/>
            </a:prstGeom>
          </p:spPr>
        </p:pic>
        <p:sp>
          <p:nvSpPr>
            <p:cNvPr id="16" name="TextBox 15"/>
            <p:cNvSpPr txBox="1"/>
            <p:nvPr/>
          </p:nvSpPr>
          <p:spPr>
            <a:xfrm>
              <a:off x="1203446" y="12153325"/>
              <a:ext cx="1995470" cy="3730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smtClean="0"/>
                <a:t>SF3B1 MT </a:t>
              </a:r>
              <a:r>
                <a:rPr lang="en-US" sz="800" b="1" dirty="0"/>
                <a:t>v</a:t>
              </a:r>
              <a:r>
                <a:rPr lang="en-US" sz="800" b="1" dirty="0" smtClean="0"/>
                <a:t>s Healthy</a:t>
              </a:r>
              <a:endParaRPr lang="en-US" sz="800" b="1" dirty="0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748848" y="12132371"/>
              <a:ext cx="1995471" cy="3730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800" b="1" dirty="0" smtClean="0"/>
                <a:t>SF3B1 WT </a:t>
              </a:r>
              <a:r>
                <a:rPr lang="en-US" sz="800" b="1" dirty="0"/>
                <a:t>v</a:t>
              </a:r>
              <a:r>
                <a:rPr lang="en-US" sz="800" b="1" dirty="0" smtClean="0"/>
                <a:t>s Healthy</a:t>
              </a:r>
              <a:endParaRPr lang="en-US" sz="800" b="1" dirty="0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86020" y="2263158"/>
            <a:ext cx="17727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RNA-</a:t>
            </a:r>
            <a:r>
              <a:rPr lang="en-GB" dirty="0" err="1" smtClean="0"/>
              <a:t>seq</a:t>
            </a:r>
            <a:r>
              <a:rPr lang="en-GB" dirty="0" smtClean="0"/>
              <a:t> analysis</a:t>
            </a:r>
            <a:endParaRPr lang="en-GB" dirty="0"/>
          </a:p>
        </p:txBody>
      </p:sp>
      <p:sp>
        <p:nvSpPr>
          <p:cNvPr id="3" name="TextBox 2"/>
          <p:cNvSpPr txBox="1"/>
          <p:nvPr/>
        </p:nvSpPr>
        <p:spPr>
          <a:xfrm>
            <a:off x="5263928" y="4077055"/>
            <a:ext cx="35291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Deregulation of DNA damage genes</a:t>
            </a:r>
            <a:endParaRPr lang="en-GB" dirty="0"/>
          </a:p>
        </p:txBody>
      </p:sp>
      <p:pic>
        <p:nvPicPr>
          <p:cNvPr id="2095" name="Picture 47" descr="http://igtrcn.org/wp-content/uploads/2014/10/CRISPR-Cas-Cartoon.png">
            <a:hlinkClick r:id="rId8"/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5788" y="3912379"/>
            <a:ext cx="2342326" cy="1557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Bent Arrow 4"/>
          <p:cNvSpPr/>
          <p:nvPr/>
        </p:nvSpPr>
        <p:spPr>
          <a:xfrm rot="4953808" flipH="1">
            <a:off x="3782908" y="1924385"/>
            <a:ext cx="1572821" cy="2649028"/>
          </a:xfrm>
          <a:prstGeom prst="bentArrow">
            <a:avLst>
              <a:gd name="adj1" fmla="val 13074"/>
              <a:gd name="adj2" fmla="val 13820"/>
              <a:gd name="adj3" fmla="val 13074"/>
              <a:gd name="adj4" fmla="val 5567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6" name="Right Arrow 5"/>
          <p:cNvSpPr/>
          <p:nvPr/>
        </p:nvSpPr>
        <p:spPr>
          <a:xfrm rot="904354">
            <a:off x="3348145" y="4522516"/>
            <a:ext cx="1592171" cy="33702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3849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 animBg="1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Defect in RNA export</a:t>
            </a:r>
            <a:endParaRPr lang="en-GB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69" y="1762654"/>
            <a:ext cx="4296375" cy="2391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4195218" y="1369954"/>
            <a:ext cx="4647565" cy="2666364"/>
            <a:chOff x="-259148" y="-153320"/>
            <a:chExt cx="6323255" cy="3314964"/>
          </a:xfrm>
        </p:grpSpPr>
        <p:grpSp>
          <p:nvGrpSpPr>
            <p:cNvPr id="6" name="Group 5"/>
            <p:cNvGrpSpPr/>
            <p:nvPr/>
          </p:nvGrpSpPr>
          <p:grpSpPr>
            <a:xfrm>
              <a:off x="-259148" y="-153320"/>
              <a:ext cx="6323255" cy="3314964"/>
              <a:chOff x="-259148" y="-153320"/>
              <a:chExt cx="6323255" cy="3314964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-259148" y="291628"/>
                <a:ext cx="6323255" cy="2870016"/>
                <a:chOff x="-384487" y="291628"/>
                <a:chExt cx="9381550" cy="4024754"/>
              </a:xfrm>
            </p:grpSpPr>
            <p:pic>
              <p:nvPicPr>
                <p:cNvPr id="11" name="Picture 10" descr="C:\Users\40116500\Desktop\polyA mRNA FISH\repeat K562 comp.jpg"/>
                <p:cNvPicPr/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73135" y="294346"/>
                  <a:ext cx="2523928" cy="193072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12" name="Picture 11" descr="C:\Users\40116500\Desktop\polyA mRNA FISH\repeat V3.jpg"/>
                <p:cNvPicPr/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6470028" y="2385655"/>
                  <a:ext cx="2527035" cy="1930727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sp>
              <p:nvSpPr>
                <p:cNvPr id="13" name="TextBox 6"/>
                <p:cNvSpPr txBox="1"/>
                <p:nvPr/>
              </p:nvSpPr>
              <p:spPr>
                <a:xfrm>
                  <a:off x="-134569" y="1105648"/>
                  <a:ext cx="1073149" cy="3644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GB" sz="1000" kern="1200">
                      <a:solidFill>
                        <a:srgbClr val="000000"/>
                      </a:solidFill>
                      <a:effectLst/>
                      <a:latin typeface="Cambria"/>
                      <a:ea typeface="Times New Roman"/>
                      <a:cs typeface="Times New Roman"/>
                    </a:rPr>
                    <a:t>K562 </a:t>
                  </a:r>
                  <a:endParaRPr lang="en-GB" sz="1200">
                    <a:effectLst/>
                    <a:latin typeface="Times New Roman"/>
                    <a:ea typeface="Times New Roman"/>
                  </a:endParaRPr>
                </a:p>
              </p:txBody>
            </p:sp>
            <p:sp>
              <p:nvSpPr>
                <p:cNvPr id="14" name="TextBox 7"/>
                <p:cNvSpPr txBox="1"/>
                <p:nvPr/>
              </p:nvSpPr>
              <p:spPr>
                <a:xfrm>
                  <a:off x="-384487" y="2896267"/>
                  <a:ext cx="1399101" cy="108812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noAutofit/>
                </a:bodyPr>
                <a:lstStyle/>
                <a:p>
                  <a:pPr algn="ctr">
                    <a:spcAft>
                      <a:spcPts val="0"/>
                    </a:spcAft>
                  </a:pPr>
                  <a:r>
                    <a:rPr lang="en-GB" sz="1000" kern="1200">
                      <a:solidFill>
                        <a:srgbClr val="000000"/>
                      </a:solidFill>
                      <a:effectLst/>
                      <a:latin typeface="Cambria"/>
                      <a:ea typeface="Times New Roman"/>
                      <a:cs typeface="Times New Roman"/>
                    </a:rPr>
                    <a:t>K-562-K700E</a:t>
                  </a:r>
                  <a:endParaRPr lang="en-GB" sz="1200">
                    <a:effectLst/>
                    <a:latin typeface="Times New Roman"/>
                    <a:ea typeface="Times New Roman"/>
                  </a:endParaRPr>
                </a:p>
                <a:p>
                  <a:pPr algn="ctr">
                    <a:spcAft>
                      <a:spcPts val="0"/>
                    </a:spcAft>
                  </a:pPr>
                  <a:r>
                    <a:rPr lang="en-GB" sz="1000" kern="1200">
                      <a:solidFill>
                        <a:srgbClr val="000000"/>
                      </a:solidFill>
                      <a:effectLst/>
                      <a:latin typeface="Cambria"/>
                      <a:ea typeface="Times New Roman"/>
                      <a:cs typeface="Times New Roman"/>
                    </a:rPr>
                    <a:t>(V3) </a:t>
                  </a:r>
                  <a:endParaRPr lang="en-GB" sz="1200">
                    <a:effectLst/>
                    <a:latin typeface="Times New Roman"/>
                    <a:ea typeface="Times New Roman"/>
                  </a:endParaRPr>
                </a:p>
              </p:txBody>
            </p:sp>
            <p:pic>
              <p:nvPicPr>
                <p:cNvPr id="15" name="Picture 14"/>
                <p:cNvPicPr>
                  <a:picLocks noChangeAspect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38636" y="294346"/>
                  <a:ext cx="2523928" cy="1930727"/>
                </a:xfrm>
                <a:prstGeom prst="rect">
                  <a:avLst/>
                </a:prstGeom>
              </p:spPr>
            </p:pic>
            <p:pic>
              <p:nvPicPr>
                <p:cNvPr id="16" name="Picture 15"/>
                <p:cNvPicPr>
                  <a:picLocks noChangeAspect="1"/>
                </p:cNvPicPr>
                <p:nvPr/>
              </p:nvPicPr>
              <p:blipFill>
                <a:blip r:embed="rId6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77077" y="291628"/>
                  <a:ext cx="2581545" cy="1936159"/>
                </a:xfrm>
                <a:prstGeom prst="rect">
                  <a:avLst/>
                </a:prstGeom>
              </p:spPr>
            </p:pic>
            <p:pic>
              <p:nvPicPr>
                <p:cNvPr id="17" name="Picture 16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946827" y="2385654"/>
                  <a:ext cx="2515737" cy="1930727"/>
                </a:xfrm>
                <a:prstGeom prst="rect">
                  <a:avLst/>
                </a:prstGeom>
              </p:spPr>
            </p:pic>
            <p:pic>
              <p:nvPicPr>
                <p:cNvPr id="18" name="Picture 17"/>
                <p:cNvPicPr>
                  <a:picLocks noChangeAspect="1"/>
                </p:cNvPicPr>
                <p:nvPr/>
              </p:nvPicPr>
              <p:blipFill>
                <a:blip r:embed="rId8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3677077" y="2380222"/>
                  <a:ext cx="2581545" cy="1936159"/>
                </a:xfrm>
                <a:prstGeom prst="rect">
                  <a:avLst/>
                </a:prstGeom>
              </p:spPr>
            </p:pic>
          </p:grpSp>
          <p:sp>
            <p:nvSpPr>
              <p:cNvPr id="9" name="TextBox 14"/>
              <p:cNvSpPr txBox="1"/>
              <p:nvPr/>
            </p:nvSpPr>
            <p:spPr>
              <a:xfrm>
                <a:off x="1121227" y="36018"/>
                <a:ext cx="744653" cy="37843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GB" sz="1000" kern="1200">
                    <a:solidFill>
                      <a:srgbClr val="000000"/>
                    </a:solidFill>
                    <a:effectLst/>
                    <a:latin typeface="Cambria"/>
                    <a:ea typeface="Times New Roman"/>
                    <a:cs typeface="Times New Roman"/>
                  </a:rPr>
                  <a:t>DAPI </a:t>
                </a:r>
                <a:endParaRPr lang="en-GB" sz="1200">
                  <a:effectLst/>
                  <a:latin typeface="Times New Roman"/>
                  <a:ea typeface="Times New Roman"/>
                </a:endParaRPr>
              </a:p>
            </p:txBody>
          </p:sp>
          <p:sp>
            <p:nvSpPr>
              <p:cNvPr id="10" name="TextBox 15"/>
              <p:cNvSpPr txBox="1"/>
              <p:nvPr/>
            </p:nvSpPr>
            <p:spPr>
              <a:xfrm>
                <a:off x="2741110" y="-153320"/>
                <a:ext cx="1214318" cy="485521"/>
              </a:xfrm>
              <a:prstGeom prst="rect">
                <a:avLst/>
              </a:prstGeom>
              <a:noFill/>
            </p:spPr>
            <p:txBody>
              <a:bodyPr wrap="square" rtlCol="0">
                <a:noAutofit/>
              </a:bodyPr>
              <a:lstStyle/>
              <a:p>
                <a:pPr algn="ctr">
                  <a:spcAft>
                    <a:spcPts val="0"/>
                  </a:spcAft>
                </a:pPr>
                <a:r>
                  <a:rPr lang="en-GB" sz="1000" kern="1200">
                    <a:solidFill>
                      <a:srgbClr val="000000"/>
                    </a:solidFill>
                    <a:effectLst/>
                    <a:latin typeface="Cambria"/>
                    <a:ea typeface="Times New Roman"/>
                    <a:cs typeface="Times New Roman"/>
                  </a:rPr>
                  <a:t>Oligo dT probe</a:t>
                </a:r>
                <a:endParaRPr lang="en-GB" sz="1200">
                  <a:effectLst/>
                  <a:latin typeface="Times New Roman"/>
                  <a:ea typeface="Times New Roman"/>
                </a:endParaRPr>
              </a:p>
            </p:txBody>
          </p:sp>
        </p:grpSp>
        <p:sp>
          <p:nvSpPr>
            <p:cNvPr id="7" name="TextBox 17"/>
            <p:cNvSpPr txBox="1"/>
            <p:nvPr/>
          </p:nvSpPr>
          <p:spPr>
            <a:xfrm>
              <a:off x="4713621" y="0"/>
              <a:ext cx="1031693" cy="293565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1000" kern="1200">
                  <a:solidFill>
                    <a:srgbClr val="000000"/>
                  </a:solidFill>
                  <a:effectLst/>
                  <a:latin typeface="Cambria"/>
                  <a:ea typeface="Times New Roman"/>
                  <a:cs typeface="Times New Roman"/>
                </a:rPr>
                <a:t>Merge </a:t>
              </a:r>
              <a:endParaRPr lang="en-GB" sz="1200">
                <a:effectLst/>
                <a:latin typeface="Times New Roman"/>
                <a:ea typeface="Times New Roman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892738" y="4678297"/>
            <a:ext cx="2800350" cy="1781175"/>
            <a:chOff x="0" y="0"/>
            <a:chExt cx="3614442" cy="2773760"/>
          </a:xfrm>
        </p:grpSpPr>
        <p:pic>
          <p:nvPicPr>
            <p:cNvPr id="20" name="Picture 19"/>
            <p:cNvPicPr/>
            <p:nvPr/>
          </p:nvPicPr>
          <p:blipFill>
            <a:blip r:embed="rId9"/>
            <a:stretch>
              <a:fillRect/>
            </a:stretch>
          </p:blipFill>
          <p:spPr>
            <a:xfrm>
              <a:off x="0" y="0"/>
              <a:ext cx="3614442" cy="277376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2428888" y="177995"/>
              <a:ext cx="744359" cy="425524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1200" kern="1200">
                  <a:solidFill>
                    <a:srgbClr val="000000"/>
                  </a:solidFill>
                  <a:effectLst/>
                  <a:latin typeface="Cambria"/>
                  <a:ea typeface="Times New Roman"/>
                  <a:cs typeface="Times New Roman"/>
                </a:rPr>
                <a:t>1.18</a:t>
              </a:r>
              <a:endParaRPr lang="en-GB" sz="1200">
                <a:effectLst/>
                <a:latin typeface="Times New Roman"/>
                <a:ea typeface="Times New Roman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197052" y="474654"/>
              <a:ext cx="302819" cy="359675"/>
            </a:xfrm>
            <a:prstGeom prst="rect">
              <a:avLst/>
            </a:prstGeom>
          </p:spPr>
          <p:txBody>
            <a:bodyPr wrap="square">
              <a:noAutofit/>
            </a:bodyPr>
            <a:lstStyle/>
            <a:p>
              <a:pPr algn="ctr">
                <a:spcAft>
                  <a:spcPts val="0"/>
                </a:spcAft>
              </a:pPr>
              <a:r>
                <a:rPr lang="en-GB" sz="1200" kern="1200">
                  <a:solidFill>
                    <a:srgbClr val="000000"/>
                  </a:solidFill>
                  <a:effectLst/>
                  <a:latin typeface="Cambria"/>
                  <a:ea typeface="Times New Roman"/>
                  <a:cs typeface="Times New Roman"/>
                </a:rPr>
                <a:t>1</a:t>
              </a:r>
              <a:endParaRPr lang="en-GB" sz="1200">
                <a:effectLst/>
                <a:latin typeface="Times New Roman"/>
                <a:ea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877016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57" name="Picture 4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690" y="370635"/>
            <a:ext cx="4359908" cy="60961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58" name="Picture 4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6740" y="1475713"/>
            <a:ext cx="4251623" cy="31333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2" name="Title 1"/>
          <p:cNvSpPr>
            <a:spLocks noGrp="1"/>
          </p:cNvSpPr>
          <p:nvPr>
            <p:ph type="title"/>
          </p:nvPr>
        </p:nvSpPr>
        <p:spPr>
          <a:xfrm>
            <a:off x="5227566" y="223020"/>
            <a:ext cx="3389970" cy="1143000"/>
          </a:xfrm>
        </p:spPr>
        <p:txBody>
          <a:bodyPr>
            <a:normAutofit/>
          </a:bodyPr>
          <a:lstStyle/>
          <a:p>
            <a:r>
              <a:rPr lang="en-GB" sz="2800" dirty="0" smtClean="0"/>
              <a:t>RNA-</a:t>
            </a:r>
            <a:r>
              <a:rPr lang="en-GB" sz="2800" dirty="0" err="1" smtClean="0"/>
              <a:t>seq</a:t>
            </a:r>
            <a:endParaRPr lang="en-GB" sz="2800" dirty="0"/>
          </a:p>
        </p:txBody>
      </p:sp>
      <p:sp>
        <p:nvSpPr>
          <p:cNvPr id="27" name="Down Arrow 26"/>
          <p:cNvSpPr/>
          <p:nvPr/>
        </p:nvSpPr>
        <p:spPr>
          <a:xfrm>
            <a:off x="6765256" y="4718779"/>
            <a:ext cx="314590" cy="7248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Box 27"/>
          <p:cNvSpPr txBox="1"/>
          <p:nvPr/>
        </p:nvSpPr>
        <p:spPr>
          <a:xfrm>
            <a:off x="6128921" y="5553303"/>
            <a:ext cx="158726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 smtClean="0"/>
              <a:t>Identification of novel therapies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09437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200" dirty="0" smtClean="0"/>
              <a:t>Genomic Sub-Group 2 </a:t>
            </a:r>
            <a:br>
              <a:rPr lang="en-GB" sz="3200" dirty="0" smtClean="0"/>
            </a:br>
            <a:r>
              <a:rPr lang="en-GB" sz="2400" dirty="0" smtClean="0"/>
              <a:t>AML with mutation chromatin, RNA splicing genes or both </a:t>
            </a:r>
            <a:endParaRPr lang="en-GB" sz="2400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/>
        <p:txBody>
          <a:bodyPr>
            <a:normAutofit fontScale="77500" lnSpcReduction="20000"/>
          </a:bodyPr>
          <a:lstStyle/>
          <a:p>
            <a:endParaRPr lang="en-GB" b="1" dirty="0" smtClean="0"/>
          </a:p>
          <a:p>
            <a:r>
              <a:rPr lang="en-GB" b="1" dirty="0" smtClean="0"/>
              <a:t>RUNX1</a:t>
            </a:r>
          </a:p>
          <a:p>
            <a:r>
              <a:rPr lang="en-GB" b="1" dirty="0" smtClean="0"/>
              <a:t>MLL</a:t>
            </a:r>
            <a:r>
              <a:rPr lang="en-GB" b="1" baseline="30000" dirty="0" smtClean="0"/>
              <a:t>PTD</a:t>
            </a:r>
          </a:p>
          <a:p>
            <a:r>
              <a:rPr lang="en-GB" b="1" dirty="0" err="1" smtClean="0"/>
              <a:t>Splicesome</a:t>
            </a:r>
            <a:endParaRPr lang="en-GB" b="1" dirty="0" smtClean="0"/>
          </a:p>
          <a:p>
            <a:pPr lvl="1"/>
            <a:r>
              <a:rPr lang="en-GB" b="1" dirty="0" smtClean="0"/>
              <a:t>SRSF2</a:t>
            </a:r>
          </a:p>
          <a:p>
            <a:pPr lvl="1"/>
            <a:r>
              <a:rPr lang="en-GB" dirty="0" smtClean="0"/>
              <a:t>SF3B1</a:t>
            </a:r>
          </a:p>
          <a:p>
            <a:r>
              <a:rPr lang="en-GB" b="1" dirty="0" smtClean="0"/>
              <a:t>Epigenetic modifiers</a:t>
            </a:r>
          </a:p>
          <a:p>
            <a:pPr lvl="1"/>
            <a:r>
              <a:rPr lang="en-GB" dirty="0" smtClean="0"/>
              <a:t>DNMT3A</a:t>
            </a:r>
          </a:p>
          <a:p>
            <a:pPr lvl="1"/>
            <a:r>
              <a:rPr lang="en-GB" dirty="0" smtClean="0"/>
              <a:t>TET2</a:t>
            </a:r>
          </a:p>
          <a:p>
            <a:pPr lvl="1"/>
            <a:r>
              <a:rPr lang="en-GB" b="1" dirty="0" smtClean="0"/>
              <a:t>ASXL1</a:t>
            </a:r>
          </a:p>
          <a:p>
            <a:r>
              <a:rPr lang="en-GB" b="1" dirty="0" err="1" smtClean="0"/>
              <a:t>Cohesin</a:t>
            </a:r>
            <a:r>
              <a:rPr lang="en-GB" b="1" dirty="0" smtClean="0"/>
              <a:t> complex</a:t>
            </a:r>
          </a:p>
          <a:p>
            <a:pPr lvl="1"/>
            <a:r>
              <a:rPr lang="en-GB" b="1" dirty="0" smtClean="0"/>
              <a:t>STAG2</a:t>
            </a:r>
          </a:p>
          <a:p>
            <a:r>
              <a:rPr lang="en-GB" dirty="0" smtClean="0"/>
              <a:t>NRAS</a:t>
            </a:r>
          </a:p>
          <a:p>
            <a:r>
              <a:rPr lang="en-GB" dirty="0" smtClean="0"/>
              <a:t>FLT3</a:t>
            </a:r>
          </a:p>
          <a:p>
            <a:endParaRPr lang="en-GB" dirty="0" smtClean="0"/>
          </a:p>
          <a:p>
            <a:endParaRPr lang="en-GB" dirty="0" smtClean="0"/>
          </a:p>
          <a:p>
            <a:pPr lvl="1"/>
            <a:endParaRPr lang="en-GB" dirty="0" smtClean="0"/>
          </a:p>
          <a:p>
            <a:endParaRPr lang="en-GB" dirty="0" smtClean="0"/>
          </a:p>
          <a:p>
            <a:endParaRPr lang="en-GB" dirty="0"/>
          </a:p>
        </p:txBody>
      </p:sp>
      <p:pic>
        <p:nvPicPr>
          <p:cNvPr id="7" name="Picture 2" descr="http://www.nature.com/nature/journal/v441/n7090/images/441143a-i2.0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6636470" y="2875176"/>
            <a:ext cx="1596408" cy="2183888"/>
          </a:xfrm>
          <a:prstGeom prst="rect">
            <a:avLst/>
          </a:prstGeom>
          <a:noFill/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1356" y="4374030"/>
            <a:ext cx="2180656" cy="189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7602" y="1449234"/>
            <a:ext cx="2262432" cy="1681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Straight Arrow Connector 12"/>
          <p:cNvCxnSpPr>
            <a:endCxn id="13317" idx="1"/>
          </p:cNvCxnSpPr>
          <p:nvPr/>
        </p:nvCxnSpPr>
        <p:spPr>
          <a:xfrm flipV="1">
            <a:off x="2026763" y="2289945"/>
            <a:ext cx="1850839" cy="100001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endCxn id="7" idx="1"/>
          </p:cNvCxnSpPr>
          <p:nvPr/>
        </p:nvCxnSpPr>
        <p:spPr>
          <a:xfrm>
            <a:off x="3377977" y="3722805"/>
            <a:ext cx="3258493" cy="24431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endCxn id="13314" idx="1"/>
          </p:cNvCxnSpPr>
          <p:nvPr/>
        </p:nvCxnSpPr>
        <p:spPr>
          <a:xfrm>
            <a:off x="2111604" y="5211841"/>
            <a:ext cx="1539752" cy="1119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9277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1119116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en-GB" dirty="0" smtClean="0"/>
              <a:t>AML/ MDS </a:t>
            </a:r>
            <a:br>
              <a:rPr lang="en-GB" dirty="0" smtClean="0"/>
            </a:br>
            <a:r>
              <a:rPr lang="en-GB" dirty="0" smtClean="0"/>
              <a:t>An epigenetic disease</a:t>
            </a:r>
            <a:endParaRPr lang="en-GB" dirty="0"/>
          </a:p>
        </p:txBody>
      </p:sp>
      <p:pic>
        <p:nvPicPr>
          <p:cNvPr id="8194" name="Picture 2" descr="http://d3md5dngttnvbj.cloudfront.net/content/121/19/3811/F1.medium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871" y="2111375"/>
            <a:ext cx="3615347" cy="3505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6955986" y="6383385"/>
            <a:ext cx="2188029" cy="2539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50" b="0" i="0" dirty="0" err="1" smtClean="0">
                <a:effectLst/>
                <a:latin typeface="Helvetica Neue"/>
              </a:rPr>
              <a:t>Issa</a:t>
            </a:r>
            <a:r>
              <a:rPr lang="en-GB" sz="1050" b="0" i="0" dirty="0" smtClean="0">
                <a:effectLst/>
                <a:latin typeface="Helvetica Neue"/>
              </a:rPr>
              <a:t>, Jean-Pierre J, Blood (2013)</a:t>
            </a:r>
            <a:endParaRPr lang="en-GB" sz="1050" b="0" i="0" dirty="0">
              <a:effectLst/>
              <a:latin typeface="Helvetica Neue"/>
            </a:endParaRPr>
          </a:p>
        </p:txBody>
      </p:sp>
      <p:pic>
        <p:nvPicPr>
          <p:cNvPr id="9218" name="Picture 2" descr="http://www.nature.com/nm/journal/v17/n3/images_article/nm.2305-F5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7625" y="1604465"/>
            <a:ext cx="4364432" cy="451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6385169" y="6611781"/>
            <a:ext cx="2758846" cy="246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000" dirty="0" smtClean="0">
                <a:latin typeface="arial" panose="020B0604020202020204" pitchFamily="34" charset="0"/>
              </a:rPr>
              <a:t>Rodríguez-Paredes</a:t>
            </a:r>
            <a:r>
              <a:rPr lang="en-GB" sz="1000" dirty="0">
                <a:latin typeface="arial" panose="020B0604020202020204" pitchFamily="34" charset="0"/>
              </a:rPr>
              <a:t> </a:t>
            </a:r>
            <a:r>
              <a:rPr lang="en-GB" sz="1000" dirty="0" smtClean="0">
                <a:latin typeface="arial" panose="020B0604020202020204" pitchFamily="34" charset="0"/>
              </a:rPr>
              <a:t>&amp; Esteller, Nature (2011)</a:t>
            </a:r>
            <a:endParaRPr lang="en-GB" sz="1000" i="0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388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403648" y="2364138"/>
            <a:ext cx="6910072" cy="1844162"/>
            <a:chOff x="2555776" y="171112"/>
            <a:chExt cx="5150596" cy="1374593"/>
          </a:xfrm>
        </p:grpSpPr>
        <p:grpSp>
          <p:nvGrpSpPr>
            <p:cNvPr id="10" name="Group 9"/>
            <p:cNvGrpSpPr/>
            <p:nvPr/>
          </p:nvGrpSpPr>
          <p:grpSpPr>
            <a:xfrm>
              <a:off x="2555776" y="171112"/>
              <a:ext cx="4878177" cy="1055661"/>
              <a:chOff x="1979712" y="4173803"/>
              <a:chExt cx="5457825" cy="1181100"/>
            </a:xfrm>
          </p:grpSpPr>
          <p:pic>
            <p:nvPicPr>
              <p:cNvPr id="12" name="Picture 2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79712" y="4173803"/>
                <a:ext cx="5457825" cy="1181100"/>
              </a:xfrm>
              <a:prstGeom prst="rect">
                <a:avLst/>
              </a:prstGeom>
              <a:noFill/>
              <a:ln>
                <a:noFill/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152400" dist="317500" dir="5400000" sx="90000" sy="-19000" rotWithShape="0">
                  <a:prstClr val="black">
                    <a:alpha val="15000"/>
                  </a:prstClr>
                </a:outerShdw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Rectangle 12"/>
              <p:cNvSpPr/>
              <p:nvPr/>
            </p:nvSpPr>
            <p:spPr>
              <a:xfrm>
                <a:off x="1979712" y="4173804"/>
                <a:ext cx="3456384" cy="276548"/>
              </a:xfrm>
              <a:prstGeom prst="rect">
                <a:avLst/>
              </a:prstGeom>
              <a:solidFill>
                <a:schemeClr val="bg1">
                  <a:alpha val="5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292080" y="4173803"/>
                <a:ext cx="2088232" cy="59646"/>
              </a:xfrm>
              <a:prstGeom prst="rect">
                <a:avLst/>
              </a:prstGeom>
              <a:solidFill>
                <a:schemeClr val="bg1">
                  <a:alpha val="5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1" name="TextBox 10"/>
            <p:cNvSpPr txBox="1"/>
            <p:nvPr/>
          </p:nvSpPr>
          <p:spPr>
            <a:xfrm>
              <a:off x="5883501" y="1237928"/>
              <a:ext cx="1822871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err="1" smtClean="0">
                  <a:solidFill>
                    <a:schemeClr val="bg1">
                      <a:lumMod val="50000"/>
                    </a:schemeClr>
                  </a:solidFill>
                </a:rPr>
                <a:t>Estey</a:t>
              </a:r>
              <a:r>
                <a:rPr lang="en-GB" sz="1400" dirty="0" smtClean="0">
                  <a:solidFill>
                    <a:schemeClr val="bg1">
                      <a:lumMod val="50000"/>
                    </a:schemeClr>
                  </a:solidFill>
                </a:rPr>
                <a:t>, 2013. Leukaemia</a:t>
              </a:r>
              <a:endParaRPr lang="en-GB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 smtClean="0"/>
              <a:t>A need to identify rationally defined  epigenetic therapeutic combinations</a:t>
            </a:r>
            <a:endParaRPr lang="en-GB" sz="3600" dirty="0"/>
          </a:p>
        </p:txBody>
      </p:sp>
      <p:pic>
        <p:nvPicPr>
          <p:cNvPr id="2052" name="Picture 4" descr="http://www.epibeat.com/wp-content/uploads/2013/01/shutterstock_103017095-Converted.png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7486" y="5167557"/>
            <a:ext cx="1102036" cy="11066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14678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5907" y="274638"/>
            <a:ext cx="7035566" cy="1143000"/>
          </a:xfrm>
        </p:spPr>
        <p:txBody>
          <a:bodyPr>
            <a:noAutofit/>
          </a:bodyPr>
          <a:lstStyle/>
          <a:p>
            <a:r>
              <a:rPr lang="en-GB" sz="3600" dirty="0" smtClean="0"/>
              <a:t>Limited clinical response of AML patients to demethylation agents</a:t>
            </a:r>
            <a:endParaRPr lang="en-GB" sz="3600" dirty="0"/>
          </a:p>
        </p:txBody>
      </p:sp>
      <p:grpSp>
        <p:nvGrpSpPr>
          <p:cNvPr id="4" name="Group 3"/>
          <p:cNvGrpSpPr/>
          <p:nvPr/>
        </p:nvGrpSpPr>
        <p:grpSpPr>
          <a:xfrm>
            <a:off x="-71438" y="0"/>
            <a:ext cx="928688" cy="6858000"/>
            <a:chOff x="-71438" y="0"/>
            <a:chExt cx="928688" cy="6858000"/>
          </a:xfrm>
        </p:grpSpPr>
        <p:sp>
          <p:nvSpPr>
            <p:cNvPr id="6" name="Rectangle 5"/>
            <p:cNvSpPr/>
            <p:nvPr/>
          </p:nvSpPr>
          <p:spPr>
            <a:xfrm>
              <a:off x="-71438" y="0"/>
              <a:ext cx="928688" cy="6858000"/>
            </a:xfrm>
            <a:prstGeom prst="rect">
              <a:avLst/>
            </a:prstGeom>
            <a:solidFill>
              <a:srgbClr val="0070C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GB" sz="1800" dirty="0">
                <a:solidFill>
                  <a:prstClr val="white"/>
                </a:solidFill>
              </a:endParaRPr>
            </a:p>
          </p:txBody>
        </p:sp>
        <p:pic>
          <p:nvPicPr>
            <p:cNvPr id="7" name="Picture 6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96" t="9990" r="9996" b="9990"/>
            <a:stretch>
              <a:fillRect/>
            </a:stretch>
          </p:blipFill>
          <p:spPr bwMode="auto">
            <a:xfrm>
              <a:off x="34925" y="115888"/>
              <a:ext cx="750888" cy="684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8" name="TextBox 4"/>
            <p:cNvSpPr txBox="1">
              <a:spLocks noChangeArrowheads="1"/>
            </p:cNvSpPr>
            <p:nvPr/>
          </p:nvSpPr>
          <p:spPr bwMode="auto">
            <a:xfrm rot="16200000">
              <a:off x="-773155" y="3551515"/>
              <a:ext cx="2274982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 smtClean="0">
                  <a:solidFill>
                    <a:prstClr val="black"/>
                  </a:solidFill>
                </a:rPr>
                <a:t>Epigenetic therapies</a:t>
              </a:r>
              <a:endParaRPr lang="en-GB" sz="1800" dirty="0">
                <a:solidFill>
                  <a:prstClr val="black"/>
                </a:solidFill>
              </a:endParaRPr>
            </a:p>
          </p:txBody>
        </p:sp>
      </p:grpSp>
      <p:pic>
        <p:nvPicPr>
          <p:cNvPr id="25602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9675"/>
          <a:stretch/>
        </p:blipFill>
        <p:spPr bwMode="auto">
          <a:xfrm>
            <a:off x="1065526" y="2516410"/>
            <a:ext cx="3600411" cy="24808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8" name="Group 17"/>
          <p:cNvGrpSpPr/>
          <p:nvPr/>
        </p:nvGrpSpPr>
        <p:grpSpPr>
          <a:xfrm>
            <a:off x="4975243" y="2668788"/>
            <a:ext cx="3987647" cy="2427027"/>
            <a:chOff x="5039041" y="2445495"/>
            <a:chExt cx="3987647" cy="2427027"/>
          </a:xfrm>
        </p:grpSpPr>
        <p:pic>
          <p:nvPicPr>
            <p:cNvPr id="25603" name="Picture 3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000" b="63901"/>
            <a:stretch/>
          </p:blipFill>
          <p:spPr bwMode="auto">
            <a:xfrm>
              <a:off x="5039041" y="2445495"/>
              <a:ext cx="3987647" cy="21796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" name="TextBox 16"/>
            <p:cNvSpPr txBox="1"/>
            <p:nvPr/>
          </p:nvSpPr>
          <p:spPr>
            <a:xfrm>
              <a:off x="5612205" y="4410857"/>
              <a:ext cx="3344185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 dirty="0" smtClean="0">
                  <a:solidFill>
                    <a:prstClr val="black"/>
                  </a:solidFill>
                  <a:latin typeface="Calibri"/>
                </a:rPr>
                <a:t> 0                    12                           24                          36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200" b="1" dirty="0" smtClean="0">
                  <a:solidFill>
                    <a:prstClr val="black"/>
                  </a:solidFill>
                  <a:latin typeface="Calibri"/>
                </a:rPr>
                <a:t>Months </a:t>
              </a:r>
              <a:endParaRPr lang="en-GB" sz="1200" b="1" dirty="0">
                <a:solidFill>
                  <a:prstClr val="black"/>
                </a:solidFill>
                <a:latin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11834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://www.cell.com/cms/attachment/2014950298/2036224145/gr4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862819" y="621655"/>
            <a:ext cx="739215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1"/>
            <a:r>
              <a:rPr lang="en-GB" sz="3200" b="1" dirty="0" smtClean="0">
                <a:solidFill>
                  <a:prstClr val="black"/>
                </a:solidFill>
                <a:latin typeface="Calibri" panose="020F0502020204030204" pitchFamily="34" charset="0"/>
              </a:rPr>
              <a:t>An epi-sensitised therapeutic approach</a:t>
            </a:r>
            <a:endParaRPr lang="en-GB" sz="3200" b="1" dirty="0">
              <a:solidFill>
                <a:prstClr val="black"/>
              </a:solidFill>
              <a:latin typeface="Calibri" panose="020F050202020403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45982" y="1836537"/>
            <a:ext cx="60492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</a:rPr>
              <a:t>Less toxic for unfit patients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 smtClean="0">
                <a:latin typeface="Calibri" panose="020F0502020204030204" pitchFamily="34" charset="0"/>
              </a:rPr>
              <a:t>Epigenetic therapy sensitises cells to combination therapies</a:t>
            </a:r>
            <a:endParaRPr lang="en-GB" dirty="0">
              <a:latin typeface="Calibri" panose="020F0502020204030204" pitchFamily="34" charset="0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2322763" y="2820595"/>
            <a:ext cx="4470193" cy="2323220"/>
            <a:chOff x="101807" y="676496"/>
            <a:chExt cx="4470193" cy="2323220"/>
          </a:xfrm>
        </p:grpSpPr>
        <p:grpSp>
          <p:nvGrpSpPr>
            <p:cNvPr id="83" name="Group 82"/>
            <p:cNvGrpSpPr/>
            <p:nvPr/>
          </p:nvGrpSpPr>
          <p:grpSpPr>
            <a:xfrm>
              <a:off x="101807" y="676496"/>
              <a:ext cx="4470193" cy="1800000"/>
              <a:chOff x="63500" y="5125948"/>
              <a:chExt cx="4470193" cy="1800000"/>
            </a:xfrm>
          </p:grpSpPr>
          <p:pic>
            <p:nvPicPr>
              <p:cNvPr id="85" name="Picture 8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901041" y="5730561"/>
                <a:ext cx="1798637" cy="1195387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pic>
            <p:nvPicPr>
              <p:cNvPr id="88" name="Picture 6" descr="C:\Users\3042319\Documents\Winword\DOCUMENT\Organisations\LLNI\Photo Albums\Leukaemia &amp; Lymphoma NI\Kathryn Clarke.jpg"/>
              <p:cNvPicPr>
                <a:picLocks noChangeAspect="1" noChangeArrowheads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3500" y="5729073"/>
                <a:ext cx="1800000" cy="1196875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0" name="Picture 3" descr="C:\Users\3042319\Documents\Winword\DOCUMENT\Organisations\LLNI\Photo Albums\Leukaemia &amp; Lymphoma NI\20130820_EHP_4779.jpg"/>
              <p:cNvPicPr>
                <a:picLocks noChangeAspect="1" noChangeArrowheads="1"/>
              </p:cNvPicPr>
              <p:nvPr/>
            </p:nvPicPr>
            <p:blipFill>
              <a:blip r:embed="rId5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132914" y="5125948"/>
                <a:ext cx="1196875" cy="1800000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91" name="Picture 2" descr="C:\Users\3042319\Documents\Powerpoint\TIF\Belfast pics\IMG_0892.jpg"/>
              <p:cNvPicPr>
                <a:picLocks noChangeAspect="1" noChangeArrowheads="1"/>
              </p:cNvPicPr>
              <p:nvPr/>
            </p:nvPicPr>
            <p:blipFill rotWithShape="1">
              <a:blip r:embed="rId6" cstate="screen">
                <a:extLst>
                  <a:ext uri="{BEBA8EAE-BF5A-486C-A8C5-ECC9F3942E4B}">
                    <a14:imgProps xmlns:a14="http://schemas.microsoft.com/office/drawing/2010/main">
                      <a14:imgLayer r:embed="rId7">
                        <a14:imgEffect>
                          <a14:brightnessContrast brigh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7220" t="12014" r="70631" b="49491"/>
              <a:stretch/>
            </p:blipFill>
            <p:spPr bwMode="auto">
              <a:xfrm>
                <a:off x="3345693" y="5377264"/>
                <a:ext cx="1188000" cy="1548684"/>
              </a:xfrm>
              <a:prstGeom prst="rect">
                <a:avLst/>
              </a:prstGeom>
              <a:ln>
                <a:noFill/>
              </a:ln>
              <a:effectLst>
                <a:softEdge rad="112500"/>
              </a:effectLst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sp>
          <p:nvSpPr>
            <p:cNvPr id="84" name="TextBox 83"/>
            <p:cNvSpPr txBox="1"/>
            <p:nvPr/>
          </p:nvSpPr>
          <p:spPr>
            <a:xfrm>
              <a:off x="269222" y="2476496"/>
              <a:ext cx="413536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 smtClean="0"/>
                <a:t>Kathryn            Christine               Jodie                  Hilary</a:t>
              </a:r>
            </a:p>
            <a:p>
              <a:r>
                <a:rPr lang="en-GB" sz="1400" dirty="0" smtClean="0"/>
                <a:t>  Clarke	      Young 	             Hay                   Colyer</a:t>
              </a:r>
              <a:endParaRPr lang="en-GB" sz="1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937259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Bent Arrow 30"/>
          <p:cNvSpPr/>
          <p:nvPr/>
        </p:nvSpPr>
        <p:spPr>
          <a:xfrm rot="16200000" flipV="1">
            <a:off x="2931104" y="2288372"/>
            <a:ext cx="2292484" cy="3143788"/>
          </a:xfrm>
          <a:prstGeom prst="bentArrow">
            <a:avLst>
              <a:gd name="adj1" fmla="val 4416"/>
              <a:gd name="adj2" fmla="val 10755"/>
              <a:gd name="adj3" fmla="val 15978"/>
              <a:gd name="adj4" fmla="val 5514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70" name="Bent Arrow 69"/>
          <p:cNvSpPr/>
          <p:nvPr/>
        </p:nvSpPr>
        <p:spPr>
          <a:xfrm rot="5400000" flipH="1" flipV="1">
            <a:off x="4652463" y="3264160"/>
            <a:ext cx="2270713" cy="1187183"/>
          </a:xfrm>
          <a:prstGeom prst="bentArrow">
            <a:avLst>
              <a:gd name="adj1" fmla="val 8083"/>
              <a:gd name="adj2" fmla="val 18091"/>
              <a:gd name="adj3" fmla="val 30649"/>
              <a:gd name="adj4" fmla="val 55146"/>
            </a:avLst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5" name="AutoShape 2" descr="http://www.cell.com/cms/attachment/2014950298/2036224145/gr4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grpSp>
        <p:nvGrpSpPr>
          <p:cNvPr id="87" name="Group 86"/>
          <p:cNvGrpSpPr/>
          <p:nvPr/>
        </p:nvGrpSpPr>
        <p:grpSpPr>
          <a:xfrm>
            <a:off x="1397342" y="4750287"/>
            <a:ext cx="1426801" cy="1577563"/>
            <a:chOff x="1546913" y="1988840"/>
            <a:chExt cx="1426801" cy="1577563"/>
          </a:xfrm>
        </p:grpSpPr>
        <p:grpSp>
          <p:nvGrpSpPr>
            <p:cNvPr id="67" name="Group 66"/>
            <p:cNvGrpSpPr/>
            <p:nvPr/>
          </p:nvGrpSpPr>
          <p:grpSpPr>
            <a:xfrm>
              <a:off x="1908396" y="1988840"/>
              <a:ext cx="703832" cy="728464"/>
              <a:chOff x="1896939" y="1988840"/>
              <a:chExt cx="703832" cy="728464"/>
            </a:xfrm>
          </p:grpSpPr>
          <p:grpSp>
            <p:nvGrpSpPr>
              <p:cNvPr id="8" name="Group 7"/>
              <p:cNvGrpSpPr/>
              <p:nvPr/>
            </p:nvGrpSpPr>
            <p:grpSpPr>
              <a:xfrm>
                <a:off x="1978240" y="2074247"/>
                <a:ext cx="216024" cy="216024"/>
                <a:chOff x="1979712" y="2060848"/>
                <a:chExt cx="216024" cy="216024"/>
              </a:xfrm>
            </p:grpSpPr>
            <p:sp>
              <p:nvSpPr>
                <p:cNvPr id="6" name="Oval 5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7" name="5-Point Star 6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0" name="Group 9"/>
              <p:cNvGrpSpPr/>
              <p:nvPr/>
            </p:nvGrpSpPr>
            <p:grpSpPr>
              <a:xfrm>
                <a:off x="2140842" y="2245061"/>
                <a:ext cx="216024" cy="216024"/>
                <a:chOff x="1979712" y="2060848"/>
                <a:chExt cx="216024" cy="216024"/>
              </a:xfrm>
            </p:grpSpPr>
            <p:sp>
              <p:nvSpPr>
                <p:cNvPr id="11" name="Oval 10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2" name="5-Point Star 11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3" name="Group 12"/>
              <p:cNvGrpSpPr/>
              <p:nvPr/>
            </p:nvGrpSpPr>
            <p:grpSpPr>
              <a:xfrm>
                <a:off x="2222143" y="1988840"/>
                <a:ext cx="216024" cy="216024"/>
                <a:chOff x="1979712" y="2060848"/>
                <a:chExt cx="216024" cy="216024"/>
              </a:xfrm>
            </p:grpSpPr>
            <p:sp>
              <p:nvSpPr>
                <p:cNvPr id="14" name="Oval 13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5" name="5-Point Star 14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6" name="Group 15"/>
              <p:cNvGrpSpPr/>
              <p:nvPr/>
            </p:nvGrpSpPr>
            <p:grpSpPr>
              <a:xfrm>
                <a:off x="1896939" y="2330468"/>
                <a:ext cx="216024" cy="216024"/>
                <a:chOff x="1979712" y="2060848"/>
                <a:chExt cx="216024" cy="216024"/>
              </a:xfrm>
            </p:grpSpPr>
            <p:sp>
              <p:nvSpPr>
                <p:cNvPr id="17" name="Oval 16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8" name="5-Point Star 17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19" name="Group 18"/>
              <p:cNvGrpSpPr/>
              <p:nvPr/>
            </p:nvGrpSpPr>
            <p:grpSpPr>
              <a:xfrm>
                <a:off x="2384747" y="2159654"/>
                <a:ext cx="216024" cy="216024"/>
                <a:chOff x="1979712" y="2060848"/>
                <a:chExt cx="216024" cy="216024"/>
              </a:xfrm>
            </p:grpSpPr>
            <p:sp>
              <p:nvSpPr>
                <p:cNvPr id="20" name="Oval 19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" name="5-Point Star 20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2" name="Group 21"/>
              <p:cNvGrpSpPr/>
              <p:nvPr/>
            </p:nvGrpSpPr>
            <p:grpSpPr>
              <a:xfrm>
                <a:off x="2059541" y="2501280"/>
                <a:ext cx="216024" cy="216024"/>
                <a:chOff x="1979712" y="2060848"/>
                <a:chExt cx="216024" cy="216024"/>
              </a:xfrm>
            </p:grpSpPr>
            <p:sp>
              <p:nvSpPr>
                <p:cNvPr id="23" name="Oval 22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4" name="5-Point Star 23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2303444" y="2415875"/>
                <a:ext cx="216024" cy="216024"/>
                <a:chOff x="1979712" y="2060848"/>
                <a:chExt cx="216024" cy="216024"/>
              </a:xfrm>
            </p:grpSpPr>
            <p:sp>
              <p:nvSpPr>
                <p:cNvPr id="26" name="Oval 25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7" name="5-Point Star 26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68" name="TextBox 67"/>
            <p:cNvSpPr txBox="1"/>
            <p:nvPr/>
          </p:nvSpPr>
          <p:spPr>
            <a:xfrm>
              <a:off x="1546913" y="2827739"/>
              <a:ext cx="1426801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 dirty="0" smtClean="0"/>
                <a:t>Chemo-resistant </a:t>
              </a:r>
            </a:p>
            <a:p>
              <a:pPr algn="ctr"/>
              <a:r>
                <a:rPr lang="en-GB" sz="1400" dirty="0"/>
                <a:t>l</a:t>
              </a:r>
              <a:r>
                <a:rPr lang="en-GB" sz="1400" dirty="0" smtClean="0"/>
                <a:t>eukaemia </a:t>
              </a:r>
            </a:p>
            <a:p>
              <a:pPr algn="ctr"/>
              <a:r>
                <a:rPr lang="en-GB" sz="1400" dirty="0" smtClean="0"/>
                <a:t>cells</a:t>
              </a:r>
              <a:endParaRPr lang="en-GB" sz="1400" dirty="0"/>
            </a:p>
          </p:txBody>
        </p:sp>
      </p:grpSp>
      <p:sp>
        <p:nvSpPr>
          <p:cNvPr id="32" name="Flowchart: Process 31"/>
          <p:cNvSpPr/>
          <p:nvPr/>
        </p:nvSpPr>
        <p:spPr>
          <a:xfrm>
            <a:off x="5435872" y="4750287"/>
            <a:ext cx="1258842" cy="386838"/>
          </a:xfrm>
          <a:prstGeom prst="flowChartProcess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9" name="Right Arrow 68"/>
          <p:cNvSpPr/>
          <p:nvPr/>
        </p:nvSpPr>
        <p:spPr>
          <a:xfrm>
            <a:off x="3491880" y="5326367"/>
            <a:ext cx="540000" cy="144000"/>
          </a:xfrm>
          <a:prstGeom prst="rightArrow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8" name="TextBox 87"/>
          <p:cNvSpPr txBox="1"/>
          <p:nvPr/>
        </p:nvSpPr>
        <p:spPr>
          <a:xfrm>
            <a:off x="653975" y="3447191"/>
            <a:ext cx="2608984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GB" sz="2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Epigenetic Therapy</a:t>
            </a:r>
            <a:endParaRPr lang="en-GB" sz="2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89" name="Lightning Bolt 88"/>
          <p:cNvSpPr/>
          <p:nvPr/>
        </p:nvSpPr>
        <p:spPr>
          <a:xfrm>
            <a:off x="1547664" y="3946660"/>
            <a:ext cx="360000" cy="681826"/>
          </a:xfrm>
          <a:prstGeom prst="lightningBolt">
            <a:avLst/>
          </a:prstGeom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121" name="Diagram 120"/>
          <p:cNvGraphicFramePr/>
          <p:nvPr>
            <p:extLst>
              <p:ext uri="{D42A27DB-BD31-4B8C-83A1-F6EECF244321}">
                <p14:modId xmlns:p14="http://schemas.microsoft.com/office/powerpoint/2010/main" val="314090310"/>
              </p:ext>
            </p:extLst>
          </p:nvPr>
        </p:nvGraphicFramePr>
        <p:xfrm>
          <a:off x="-684584" y="1036299"/>
          <a:ext cx="5303929" cy="3472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4148445" y="1729255"/>
            <a:ext cx="2503570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dirty="0" smtClean="0"/>
              <a:t>NGS mutation detection </a:t>
            </a:r>
          </a:p>
          <a:p>
            <a:pPr algn="ctr"/>
            <a:r>
              <a:rPr lang="en-GB" dirty="0" smtClean="0"/>
              <a:t>DNA sequencing</a:t>
            </a:r>
          </a:p>
          <a:p>
            <a:pPr algn="ctr"/>
            <a:r>
              <a:rPr lang="en-GB" dirty="0" smtClean="0"/>
              <a:t>Methylation profiling</a:t>
            </a:r>
          </a:p>
        </p:txBody>
      </p:sp>
      <p:grpSp>
        <p:nvGrpSpPr>
          <p:cNvPr id="86" name="Group 85"/>
          <p:cNvGrpSpPr/>
          <p:nvPr/>
        </p:nvGrpSpPr>
        <p:grpSpPr>
          <a:xfrm>
            <a:off x="5013913" y="4750287"/>
            <a:ext cx="1323953" cy="1543302"/>
            <a:chOff x="3077806" y="2026132"/>
            <a:chExt cx="1323953" cy="1543302"/>
          </a:xfrm>
        </p:grpSpPr>
        <p:grpSp>
          <p:nvGrpSpPr>
            <p:cNvPr id="9" name="Group 8"/>
            <p:cNvGrpSpPr/>
            <p:nvPr/>
          </p:nvGrpSpPr>
          <p:grpSpPr>
            <a:xfrm>
              <a:off x="3380294" y="2026132"/>
              <a:ext cx="718976" cy="784963"/>
              <a:chOff x="3452662" y="2026132"/>
              <a:chExt cx="718976" cy="784963"/>
            </a:xfrm>
          </p:grpSpPr>
          <p:grpSp>
            <p:nvGrpSpPr>
              <p:cNvPr id="28" name="Group 27"/>
              <p:cNvGrpSpPr/>
              <p:nvPr/>
            </p:nvGrpSpPr>
            <p:grpSpPr>
              <a:xfrm>
                <a:off x="3536487" y="2120955"/>
                <a:ext cx="216024" cy="216024"/>
                <a:chOff x="1979712" y="2060848"/>
                <a:chExt cx="216024" cy="216024"/>
              </a:xfrm>
            </p:grpSpPr>
            <p:sp>
              <p:nvSpPr>
                <p:cNvPr id="29" name="Oval 28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30" name="5-Point Star 29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49" name="Group 48"/>
              <p:cNvGrpSpPr/>
              <p:nvPr/>
            </p:nvGrpSpPr>
            <p:grpSpPr>
              <a:xfrm>
                <a:off x="3787962" y="2026132"/>
                <a:ext cx="216024" cy="216024"/>
                <a:chOff x="1979712" y="2060848"/>
                <a:chExt cx="216024" cy="216024"/>
              </a:xfrm>
            </p:grpSpPr>
            <p:sp>
              <p:nvSpPr>
                <p:cNvPr id="50" name="Oval 49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1" name="5-Point Star 50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2" name="Group 51"/>
              <p:cNvGrpSpPr/>
              <p:nvPr/>
            </p:nvGrpSpPr>
            <p:grpSpPr>
              <a:xfrm>
                <a:off x="3704137" y="2310601"/>
                <a:ext cx="216024" cy="216024"/>
                <a:chOff x="1979712" y="2060848"/>
                <a:chExt cx="216024" cy="216024"/>
              </a:xfrm>
            </p:grpSpPr>
            <p:sp>
              <p:nvSpPr>
                <p:cNvPr id="53" name="Oval 52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4" name="5-Point Star 53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5" name="Group 54"/>
              <p:cNvGrpSpPr/>
              <p:nvPr/>
            </p:nvGrpSpPr>
            <p:grpSpPr>
              <a:xfrm>
                <a:off x="3452662" y="2405424"/>
                <a:ext cx="216024" cy="216024"/>
                <a:chOff x="1979712" y="2060848"/>
                <a:chExt cx="216024" cy="216024"/>
              </a:xfrm>
            </p:grpSpPr>
            <p:sp>
              <p:nvSpPr>
                <p:cNvPr id="56" name="Oval 55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57" name="5-Point Star 56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3955614" y="2215778"/>
                <a:ext cx="216024" cy="216024"/>
                <a:chOff x="1979712" y="2060848"/>
                <a:chExt cx="216024" cy="216024"/>
              </a:xfrm>
            </p:grpSpPr>
            <p:sp>
              <p:nvSpPr>
                <p:cNvPr id="59" name="Oval 58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0" name="5-Point Star 59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1" name="Group 60"/>
              <p:cNvGrpSpPr/>
              <p:nvPr/>
            </p:nvGrpSpPr>
            <p:grpSpPr>
              <a:xfrm>
                <a:off x="3871787" y="2500247"/>
                <a:ext cx="216024" cy="216024"/>
                <a:chOff x="1979712" y="2060848"/>
                <a:chExt cx="216024" cy="216024"/>
              </a:xfrm>
            </p:grpSpPr>
            <p:sp>
              <p:nvSpPr>
                <p:cNvPr id="62" name="Oval 61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3" name="5-Point Star 62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64" name="Group 63"/>
              <p:cNvGrpSpPr/>
              <p:nvPr/>
            </p:nvGrpSpPr>
            <p:grpSpPr>
              <a:xfrm>
                <a:off x="3620312" y="2595071"/>
                <a:ext cx="216024" cy="216024"/>
                <a:chOff x="1979712" y="2060848"/>
                <a:chExt cx="216024" cy="216024"/>
              </a:xfrm>
            </p:grpSpPr>
            <p:sp>
              <p:nvSpPr>
                <p:cNvPr id="65" name="Oval 64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66" name="5-Point Star 65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82" name="TextBox 81"/>
            <p:cNvSpPr txBox="1"/>
            <p:nvPr/>
          </p:nvSpPr>
          <p:spPr>
            <a:xfrm>
              <a:off x="3077806" y="2830770"/>
              <a:ext cx="132395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Primed </a:t>
              </a:r>
            </a:p>
            <a:p>
              <a:pPr algn="ctr"/>
              <a:r>
                <a:rPr lang="en-GB" sz="1400" dirty="0"/>
                <a:t>l</a:t>
              </a:r>
              <a:r>
                <a:rPr lang="en-GB" sz="1400" dirty="0" smtClean="0"/>
                <a:t>eukaemia </a:t>
              </a:r>
            </a:p>
            <a:p>
              <a:pPr algn="ctr"/>
              <a:r>
                <a:rPr lang="en-GB" sz="1400" dirty="0" smtClean="0"/>
                <a:t>cells</a:t>
              </a:r>
              <a:endParaRPr lang="en-GB" sz="1400" dirty="0"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6315564" y="3396086"/>
            <a:ext cx="1635247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GB" b="1" baseline="30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GB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Combination Therapy</a:t>
            </a:r>
            <a:endParaRPr lang="en-GB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Bent Arrow 3"/>
          <p:cNvSpPr/>
          <p:nvPr/>
        </p:nvSpPr>
        <p:spPr>
          <a:xfrm rot="5400000">
            <a:off x="6254496" y="2402292"/>
            <a:ext cx="1260921" cy="726672"/>
          </a:xfrm>
          <a:prstGeom prst="bentArrow">
            <a:avLst>
              <a:gd name="adj1" fmla="val 14357"/>
              <a:gd name="adj2" fmla="val 15687"/>
              <a:gd name="adj3" fmla="val 25000"/>
              <a:gd name="adj4" fmla="val 43750"/>
            </a:avLst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pic>
        <p:nvPicPr>
          <p:cNvPr id="2050" name="Picture 2" descr="http://www.stsiweb.org/images/fogm_slideshows/9/images/Slide3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88" t="37942" r="3922" b="10847"/>
          <a:stretch/>
        </p:blipFill>
        <p:spPr bwMode="auto">
          <a:xfrm>
            <a:off x="4110951" y="75348"/>
            <a:ext cx="2567990" cy="171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9442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6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Effect transition="out" filter="fade">
                                      <p:cBhvr>
                                        <p:cTn id="15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70" grpId="0" animBg="1"/>
      <p:bldP spid="69" grpId="0" animBg="1"/>
      <p:bldP spid="88" grpId="0"/>
      <p:bldP spid="89" grpId="0" animBg="1"/>
      <p:bldP spid="89" grpId="1" animBg="1"/>
      <p:bldGraphic spid="121" grpId="0">
        <p:bldAsOne/>
      </p:bldGraphic>
      <p:bldP spid="2" grpId="0"/>
      <p:bldP spid="3" grpId="0"/>
      <p:bldP spid="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2" descr="http://www.cell.com/cms/attachment/2014950298/2036224145/gr4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5" name="Right Arrow 84"/>
          <p:cNvSpPr/>
          <p:nvPr/>
        </p:nvSpPr>
        <p:spPr>
          <a:xfrm flipH="1">
            <a:off x="4583035" y="5201603"/>
            <a:ext cx="360000" cy="144000"/>
          </a:xfrm>
          <a:prstGeom prst="rightArrow">
            <a:avLst/>
          </a:prstGeom>
          <a:gradFill flip="none" rotWithShape="1"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3" name="apoptosis.mpg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152189" y="4498615"/>
            <a:ext cx="1978783" cy="1619006"/>
          </a:xfrm>
          <a:prstGeom prst="rect">
            <a:avLst/>
          </a:prstGeom>
        </p:spPr>
      </p:pic>
      <p:sp>
        <p:nvSpPr>
          <p:cNvPr id="92" name="Lightning Bolt 91"/>
          <p:cNvSpPr/>
          <p:nvPr/>
        </p:nvSpPr>
        <p:spPr>
          <a:xfrm rot="3925887">
            <a:off x="6289359" y="4273334"/>
            <a:ext cx="360000" cy="681826"/>
          </a:xfrm>
          <a:prstGeom prst="lightningBolt">
            <a:avLst/>
          </a:prstGeom>
          <a:solidFill>
            <a:schemeClr val="accent2">
              <a:lumMod val="60000"/>
              <a:lumOff val="40000"/>
            </a:schemeClr>
          </a:solidFill>
          <a:effectLst>
            <a:glow rad="1397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aphicFrame>
        <p:nvGraphicFramePr>
          <p:cNvPr id="90" name="Diagram 89"/>
          <p:cNvGraphicFramePr/>
          <p:nvPr>
            <p:extLst>
              <p:ext uri="{D42A27DB-BD31-4B8C-83A1-F6EECF244321}">
                <p14:modId xmlns:p14="http://schemas.microsoft.com/office/powerpoint/2010/main" val="2813680275"/>
              </p:ext>
            </p:extLst>
          </p:nvPr>
        </p:nvGraphicFramePr>
        <p:xfrm>
          <a:off x="2724455" y="1114540"/>
          <a:ext cx="5303929" cy="347282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grpSp>
        <p:nvGrpSpPr>
          <p:cNvPr id="72" name="Group 71"/>
          <p:cNvGrpSpPr/>
          <p:nvPr/>
        </p:nvGrpSpPr>
        <p:grpSpPr>
          <a:xfrm>
            <a:off x="5013913" y="4750287"/>
            <a:ext cx="1323953" cy="1543302"/>
            <a:chOff x="3077806" y="2026132"/>
            <a:chExt cx="1323953" cy="1543302"/>
          </a:xfrm>
        </p:grpSpPr>
        <p:grpSp>
          <p:nvGrpSpPr>
            <p:cNvPr id="73" name="Group 72"/>
            <p:cNvGrpSpPr/>
            <p:nvPr/>
          </p:nvGrpSpPr>
          <p:grpSpPr>
            <a:xfrm>
              <a:off x="3380294" y="2026132"/>
              <a:ext cx="718976" cy="784963"/>
              <a:chOff x="3452662" y="2026132"/>
              <a:chExt cx="718976" cy="784963"/>
            </a:xfrm>
          </p:grpSpPr>
          <p:grpSp>
            <p:nvGrpSpPr>
              <p:cNvPr id="75" name="Group 74"/>
              <p:cNvGrpSpPr/>
              <p:nvPr/>
            </p:nvGrpSpPr>
            <p:grpSpPr>
              <a:xfrm>
                <a:off x="3536487" y="2120955"/>
                <a:ext cx="216024" cy="216024"/>
                <a:chOff x="1979712" y="2060848"/>
                <a:chExt cx="216024" cy="216024"/>
              </a:xfrm>
            </p:grpSpPr>
            <p:sp>
              <p:nvSpPr>
                <p:cNvPr id="102" name="Oval 101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3" name="5-Point Star 102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6" name="Group 75"/>
              <p:cNvGrpSpPr/>
              <p:nvPr/>
            </p:nvGrpSpPr>
            <p:grpSpPr>
              <a:xfrm>
                <a:off x="3787962" y="2026132"/>
                <a:ext cx="216024" cy="216024"/>
                <a:chOff x="1979712" y="2060848"/>
                <a:chExt cx="216024" cy="216024"/>
              </a:xfrm>
            </p:grpSpPr>
            <p:sp>
              <p:nvSpPr>
                <p:cNvPr id="100" name="Oval 99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01" name="5-Point Star 100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7" name="Group 76"/>
              <p:cNvGrpSpPr/>
              <p:nvPr/>
            </p:nvGrpSpPr>
            <p:grpSpPr>
              <a:xfrm>
                <a:off x="3704137" y="2310601"/>
                <a:ext cx="216024" cy="216024"/>
                <a:chOff x="1979712" y="2060848"/>
                <a:chExt cx="216024" cy="216024"/>
              </a:xfrm>
            </p:grpSpPr>
            <p:sp>
              <p:nvSpPr>
                <p:cNvPr id="98" name="Oval 97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9" name="5-Point Star 98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8" name="Group 77"/>
              <p:cNvGrpSpPr/>
              <p:nvPr/>
            </p:nvGrpSpPr>
            <p:grpSpPr>
              <a:xfrm>
                <a:off x="3452662" y="2405424"/>
                <a:ext cx="216024" cy="216024"/>
                <a:chOff x="1979712" y="2060848"/>
                <a:chExt cx="216024" cy="216024"/>
              </a:xfrm>
            </p:grpSpPr>
            <p:sp>
              <p:nvSpPr>
                <p:cNvPr id="96" name="Oval 95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7" name="5-Point Star 96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79" name="Group 78"/>
              <p:cNvGrpSpPr/>
              <p:nvPr/>
            </p:nvGrpSpPr>
            <p:grpSpPr>
              <a:xfrm>
                <a:off x="3955614" y="2215778"/>
                <a:ext cx="216024" cy="216024"/>
                <a:chOff x="1979712" y="2060848"/>
                <a:chExt cx="216024" cy="216024"/>
              </a:xfrm>
            </p:grpSpPr>
            <p:sp>
              <p:nvSpPr>
                <p:cNvPr id="94" name="Oval 93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5" name="5-Point Star 94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0" name="Group 79"/>
              <p:cNvGrpSpPr/>
              <p:nvPr/>
            </p:nvGrpSpPr>
            <p:grpSpPr>
              <a:xfrm>
                <a:off x="3871787" y="2500247"/>
                <a:ext cx="216024" cy="216024"/>
                <a:chOff x="1979712" y="2060848"/>
                <a:chExt cx="216024" cy="216024"/>
              </a:xfrm>
            </p:grpSpPr>
            <p:sp>
              <p:nvSpPr>
                <p:cNvPr id="89" name="Oval 88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93" name="5-Point Star 92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  <p:grpSp>
            <p:nvGrpSpPr>
              <p:cNvPr id="81" name="Group 80"/>
              <p:cNvGrpSpPr/>
              <p:nvPr/>
            </p:nvGrpSpPr>
            <p:grpSpPr>
              <a:xfrm>
                <a:off x="3620312" y="2595071"/>
                <a:ext cx="216024" cy="216024"/>
                <a:chOff x="1979712" y="2060848"/>
                <a:chExt cx="216024" cy="216024"/>
              </a:xfrm>
            </p:grpSpPr>
            <p:sp>
              <p:nvSpPr>
                <p:cNvPr id="84" name="Oval 83"/>
                <p:cNvSpPr/>
                <p:nvPr/>
              </p:nvSpPr>
              <p:spPr>
                <a:xfrm>
                  <a:off x="1979712" y="2060848"/>
                  <a:ext cx="216024" cy="216024"/>
                </a:xfrm>
                <a:prstGeom prst="ellipse">
                  <a:avLst/>
                </a:prstGeom>
                <a:solidFill>
                  <a:schemeClr val="accent2">
                    <a:lumMod val="60000"/>
                    <a:lumOff val="40000"/>
                  </a:schemeClr>
                </a:solidFill>
                <a:ln>
                  <a:noFill/>
                </a:ln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88" name="5-Point Star 87"/>
                <p:cNvSpPr/>
                <p:nvPr/>
              </p:nvSpPr>
              <p:spPr>
                <a:xfrm>
                  <a:off x="2099183" y="2132856"/>
                  <a:ext cx="45719" cy="45719"/>
                </a:xfrm>
                <a:prstGeom prst="star5">
                  <a:avLst/>
                </a:prstGeom>
                <a:solidFill>
                  <a:srgbClr val="FFC000"/>
                </a:solidFill>
                <a:ln>
                  <a:solidFill>
                    <a:srgbClr val="FFC000"/>
                  </a:solidFill>
                </a:ln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scene3d>
                  <a:camera prst="isometricOffAxis1Right"/>
                  <a:lightRig rig="threePt" dir="t"/>
                </a:scene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sp>
          <p:nvSpPr>
            <p:cNvPr id="74" name="TextBox 73"/>
            <p:cNvSpPr txBox="1"/>
            <p:nvPr/>
          </p:nvSpPr>
          <p:spPr>
            <a:xfrm>
              <a:off x="3077806" y="2830770"/>
              <a:ext cx="1323953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400" dirty="0" smtClean="0"/>
                <a:t>Primed </a:t>
              </a:r>
            </a:p>
            <a:p>
              <a:pPr algn="ctr"/>
              <a:r>
                <a:rPr lang="en-GB" sz="1400" dirty="0" smtClean="0"/>
                <a:t>Leukaemia </a:t>
              </a:r>
            </a:p>
            <a:p>
              <a:pPr algn="ctr"/>
              <a:r>
                <a:rPr lang="en-GB" sz="1400" dirty="0" smtClean="0"/>
                <a:t>cells</a:t>
              </a:r>
              <a:endParaRPr lang="en-GB" sz="1400" dirty="0"/>
            </a:p>
          </p:txBody>
        </p:sp>
      </p:grpSp>
      <p:sp>
        <p:nvSpPr>
          <p:cNvPr id="33" name="Bent Arrow 32"/>
          <p:cNvSpPr/>
          <p:nvPr/>
        </p:nvSpPr>
        <p:spPr>
          <a:xfrm rot="11996510" flipH="1">
            <a:off x="5165297" y="2223055"/>
            <a:ext cx="1578411" cy="1034731"/>
          </a:xfrm>
          <a:prstGeom prst="bentArrow">
            <a:avLst>
              <a:gd name="adj1" fmla="val 18664"/>
              <a:gd name="adj2" fmla="val 14141"/>
              <a:gd name="adj3" fmla="val 25000"/>
              <a:gd name="adj4" fmla="val 43750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chemeClr val="tx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315564" y="3396086"/>
            <a:ext cx="1635247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GB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  <a:r>
              <a:rPr lang="en-GB" b="1" baseline="30000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nd</a:t>
            </a:r>
            <a:r>
              <a:rPr lang="en-GB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</a:t>
            </a:r>
            <a:r>
              <a:rPr lang="en-GB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Combination </a:t>
            </a:r>
            <a:r>
              <a:rPr lang="en-GB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Therapy</a:t>
            </a:r>
            <a:endParaRPr lang="en-GB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50567" y="6163568"/>
            <a:ext cx="12020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 smtClean="0"/>
              <a:t>Cell death!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50425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6" presetClass="emph" presetSubtype="0" repeatCount="indefinite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5" dur="1" fill="hold"/>
                                        <p:tgtEl>
                                          <p:spTgt spid="8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8" fill="hold" display="0">
                  <p:stCondLst>
                    <p:cond delay="indefinite"/>
                  </p:stCondLst>
                </p:cTn>
                <p:tgtEl>
                  <p:spTgt spid="83"/>
                </p:tgtEl>
              </p:cMediaNode>
            </p:video>
          </p:childTnLst>
        </p:cTn>
      </p:par>
    </p:tnLst>
    <p:bldLst>
      <p:bldP spid="85" grpId="0" animBg="1"/>
      <p:bldP spid="92" grpId="0" animBg="1"/>
      <p:bldP spid="92" grpId="1" animBg="1"/>
      <p:bldGraphic spid="90" grpId="0">
        <p:bldAsOne/>
      </p:bldGraphic>
      <p:bldP spid="33" grpId="0" animBg="1"/>
      <p:bldP spid="2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Christine\Dropbox\2013-2014 thesis chapters\Figures\discussions\chapter 4.png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33" r="3116" b="11190"/>
          <a:stretch/>
        </p:blipFill>
        <p:spPr bwMode="auto">
          <a:xfrm>
            <a:off x="2267744" y="556175"/>
            <a:ext cx="4536504" cy="587727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603276" y="5498723"/>
            <a:ext cx="10801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i="1" dirty="0" smtClean="0">
                <a:latin typeface="Calibri" panose="020F0502020204030204" pitchFamily="34" charset="0"/>
              </a:rPr>
              <a:t>AXL</a:t>
            </a:r>
            <a:endParaRPr lang="en-GB" sz="1050" i="1" dirty="0">
              <a:latin typeface="Calibri" panose="020F050202020403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07146" y="5651123"/>
            <a:ext cx="10801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i="1" dirty="0" smtClean="0">
                <a:latin typeface="Calibri" panose="020F0502020204030204" pitchFamily="34" charset="0"/>
              </a:rPr>
              <a:t>AXL</a:t>
            </a:r>
            <a:endParaRPr lang="en-GB" sz="1050" i="1" dirty="0">
              <a:latin typeface="Calibri" panose="020F0502020204030204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4932040" y="5277271"/>
            <a:ext cx="216024" cy="31278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7" name="TextBox 16"/>
          <p:cNvSpPr txBox="1"/>
          <p:nvPr/>
        </p:nvSpPr>
        <p:spPr>
          <a:xfrm>
            <a:off x="4794979" y="5218352"/>
            <a:ext cx="1080120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50" i="1" dirty="0" smtClean="0">
                <a:latin typeface="Calibri" panose="020F0502020204030204" pitchFamily="34" charset="0"/>
              </a:rPr>
              <a:t>AXL</a:t>
            </a:r>
            <a:endParaRPr lang="en-GB" sz="1050" i="1" dirty="0">
              <a:latin typeface="Calibri" panose="020F0502020204030204" pitchFamily="34" charset="0"/>
            </a:endParaRP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5004427" y="5472268"/>
            <a:ext cx="0" cy="153413"/>
          </a:xfrm>
          <a:prstGeom prst="straightConnector1">
            <a:avLst/>
          </a:prstGeom>
          <a:ln>
            <a:headEnd type="none"/>
            <a:tailEnd type="arrow" w="sm" len="sm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678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-152405" y="1314853"/>
            <a:ext cx="6792687" cy="5250858"/>
            <a:chOff x="-1" y="1010045"/>
            <a:chExt cx="6792687" cy="5250858"/>
          </a:xfrm>
        </p:grpSpPr>
        <p:pic>
          <p:nvPicPr>
            <p:cNvPr id="2" name="Picture 1" descr="C:\Users\Christine\Dropbox\2013-2014 thesis chapters\Figures\discussions\final discussion diagram.png"/>
            <p:cNvPicPr/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010045"/>
              <a:ext cx="6792687" cy="525085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" name="TextBox 17"/>
            <p:cNvSpPr txBox="1"/>
            <p:nvPr/>
          </p:nvSpPr>
          <p:spPr>
            <a:xfrm>
              <a:off x="6081902" y="6045459"/>
              <a:ext cx="626775" cy="1384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lIns="0" tIns="0" rIns="0" bIns="0" rtlCol="0">
              <a:spAutoFit/>
            </a:bodyPr>
            <a:lstStyle/>
            <a:p>
              <a:r>
                <a:rPr lang="en-GB" sz="900" b="1" dirty="0" smtClean="0"/>
                <a:t>AXL inhibitor</a:t>
              </a:r>
              <a:endParaRPr lang="en-GB" sz="900" b="1" dirty="0"/>
            </a:p>
          </p:txBody>
        </p:sp>
      </p:grpSp>
      <p:sp>
        <p:nvSpPr>
          <p:cNvPr id="16" name="Freeform 15"/>
          <p:cNvSpPr/>
          <p:nvPr/>
        </p:nvSpPr>
        <p:spPr>
          <a:xfrm>
            <a:off x="3514498" y="4201894"/>
            <a:ext cx="2309355" cy="2656114"/>
          </a:xfrm>
          <a:custGeom>
            <a:avLst/>
            <a:gdLst>
              <a:gd name="connsiteX0" fmla="*/ 1329641 w 2309355"/>
              <a:gd name="connsiteY0" fmla="*/ 32657 h 2656114"/>
              <a:gd name="connsiteX1" fmla="*/ 1090155 w 2309355"/>
              <a:gd name="connsiteY1" fmla="*/ 32657 h 2656114"/>
              <a:gd name="connsiteX2" fmla="*/ 1057498 w 2309355"/>
              <a:gd name="connsiteY2" fmla="*/ 43543 h 2656114"/>
              <a:gd name="connsiteX3" fmla="*/ 992184 w 2309355"/>
              <a:gd name="connsiteY3" fmla="*/ 54428 h 2656114"/>
              <a:gd name="connsiteX4" fmla="*/ 926869 w 2309355"/>
              <a:gd name="connsiteY4" fmla="*/ 76200 h 2656114"/>
              <a:gd name="connsiteX5" fmla="*/ 894212 w 2309355"/>
              <a:gd name="connsiteY5" fmla="*/ 87085 h 2656114"/>
              <a:gd name="connsiteX6" fmla="*/ 828898 w 2309355"/>
              <a:gd name="connsiteY6" fmla="*/ 130628 h 2656114"/>
              <a:gd name="connsiteX7" fmla="*/ 785355 w 2309355"/>
              <a:gd name="connsiteY7" fmla="*/ 174171 h 2656114"/>
              <a:gd name="connsiteX8" fmla="*/ 763584 w 2309355"/>
              <a:gd name="connsiteY8" fmla="*/ 195943 h 2656114"/>
              <a:gd name="connsiteX9" fmla="*/ 752698 w 2309355"/>
              <a:gd name="connsiteY9" fmla="*/ 228600 h 2656114"/>
              <a:gd name="connsiteX10" fmla="*/ 730927 w 2309355"/>
              <a:gd name="connsiteY10" fmla="*/ 315685 h 2656114"/>
              <a:gd name="connsiteX11" fmla="*/ 709155 w 2309355"/>
              <a:gd name="connsiteY11" fmla="*/ 348343 h 2656114"/>
              <a:gd name="connsiteX12" fmla="*/ 687384 w 2309355"/>
              <a:gd name="connsiteY12" fmla="*/ 413657 h 2656114"/>
              <a:gd name="connsiteX13" fmla="*/ 709155 w 2309355"/>
              <a:gd name="connsiteY13" fmla="*/ 522514 h 2656114"/>
              <a:gd name="connsiteX14" fmla="*/ 730927 w 2309355"/>
              <a:gd name="connsiteY14" fmla="*/ 544285 h 2656114"/>
              <a:gd name="connsiteX15" fmla="*/ 752698 w 2309355"/>
              <a:gd name="connsiteY15" fmla="*/ 609600 h 2656114"/>
              <a:gd name="connsiteX16" fmla="*/ 774469 w 2309355"/>
              <a:gd name="connsiteY16" fmla="*/ 642257 h 2656114"/>
              <a:gd name="connsiteX17" fmla="*/ 807127 w 2309355"/>
              <a:gd name="connsiteY17" fmla="*/ 696685 h 2656114"/>
              <a:gd name="connsiteX18" fmla="*/ 828898 w 2309355"/>
              <a:gd name="connsiteY18" fmla="*/ 762000 h 2656114"/>
              <a:gd name="connsiteX19" fmla="*/ 807127 w 2309355"/>
              <a:gd name="connsiteY19" fmla="*/ 892628 h 2656114"/>
              <a:gd name="connsiteX20" fmla="*/ 785355 w 2309355"/>
              <a:gd name="connsiteY20" fmla="*/ 925285 h 2656114"/>
              <a:gd name="connsiteX21" fmla="*/ 752698 w 2309355"/>
              <a:gd name="connsiteY21" fmla="*/ 947057 h 2656114"/>
              <a:gd name="connsiteX22" fmla="*/ 730927 w 2309355"/>
              <a:gd name="connsiteY22" fmla="*/ 979714 h 2656114"/>
              <a:gd name="connsiteX23" fmla="*/ 687384 w 2309355"/>
              <a:gd name="connsiteY23" fmla="*/ 1023257 h 2656114"/>
              <a:gd name="connsiteX24" fmla="*/ 665612 w 2309355"/>
              <a:gd name="connsiteY24" fmla="*/ 1055914 h 2656114"/>
              <a:gd name="connsiteX25" fmla="*/ 632955 w 2309355"/>
              <a:gd name="connsiteY25" fmla="*/ 1066800 h 2656114"/>
              <a:gd name="connsiteX26" fmla="*/ 589412 w 2309355"/>
              <a:gd name="connsiteY26" fmla="*/ 1088571 h 2656114"/>
              <a:gd name="connsiteX27" fmla="*/ 480555 w 2309355"/>
              <a:gd name="connsiteY27" fmla="*/ 1132114 h 2656114"/>
              <a:gd name="connsiteX28" fmla="*/ 447898 w 2309355"/>
              <a:gd name="connsiteY28" fmla="*/ 1164771 h 2656114"/>
              <a:gd name="connsiteX29" fmla="*/ 393469 w 2309355"/>
              <a:gd name="connsiteY29" fmla="*/ 1186543 h 2656114"/>
              <a:gd name="connsiteX30" fmla="*/ 360812 w 2309355"/>
              <a:gd name="connsiteY30" fmla="*/ 1208314 h 2656114"/>
              <a:gd name="connsiteX31" fmla="*/ 339041 w 2309355"/>
              <a:gd name="connsiteY31" fmla="*/ 1240971 h 2656114"/>
              <a:gd name="connsiteX32" fmla="*/ 273727 w 2309355"/>
              <a:gd name="connsiteY32" fmla="*/ 1295400 h 2656114"/>
              <a:gd name="connsiteX33" fmla="*/ 251955 w 2309355"/>
              <a:gd name="connsiteY33" fmla="*/ 1328057 h 2656114"/>
              <a:gd name="connsiteX34" fmla="*/ 175755 w 2309355"/>
              <a:gd name="connsiteY34" fmla="*/ 1415143 h 2656114"/>
              <a:gd name="connsiteX35" fmla="*/ 164869 w 2309355"/>
              <a:gd name="connsiteY35" fmla="*/ 1458685 h 2656114"/>
              <a:gd name="connsiteX36" fmla="*/ 143098 w 2309355"/>
              <a:gd name="connsiteY36" fmla="*/ 1480457 h 2656114"/>
              <a:gd name="connsiteX37" fmla="*/ 99555 w 2309355"/>
              <a:gd name="connsiteY37" fmla="*/ 1589314 h 2656114"/>
              <a:gd name="connsiteX38" fmla="*/ 77784 w 2309355"/>
              <a:gd name="connsiteY38" fmla="*/ 1621971 h 2656114"/>
              <a:gd name="connsiteX39" fmla="*/ 34241 w 2309355"/>
              <a:gd name="connsiteY39" fmla="*/ 1774371 h 2656114"/>
              <a:gd name="connsiteX40" fmla="*/ 12469 w 2309355"/>
              <a:gd name="connsiteY40" fmla="*/ 1850571 h 2656114"/>
              <a:gd name="connsiteX41" fmla="*/ 1584 w 2309355"/>
              <a:gd name="connsiteY41" fmla="*/ 2057400 h 2656114"/>
              <a:gd name="connsiteX42" fmla="*/ 12469 w 2309355"/>
              <a:gd name="connsiteY42" fmla="*/ 2405743 h 2656114"/>
              <a:gd name="connsiteX43" fmla="*/ 66898 w 2309355"/>
              <a:gd name="connsiteY43" fmla="*/ 2460171 h 2656114"/>
              <a:gd name="connsiteX44" fmla="*/ 88669 w 2309355"/>
              <a:gd name="connsiteY44" fmla="*/ 2481943 h 2656114"/>
              <a:gd name="connsiteX45" fmla="*/ 143098 w 2309355"/>
              <a:gd name="connsiteY45" fmla="*/ 2525485 h 2656114"/>
              <a:gd name="connsiteX46" fmla="*/ 164869 w 2309355"/>
              <a:gd name="connsiteY46" fmla="*/ 2547257 h 2656114"/>
              <a:gd name="connsiteX47" fmla="*/ 197527 w 2309355"/>
              <a:gd name="connsiteY47" fmla="*/ 2558143 h 2656114"/>
              <a:gd name="connsiteX48" fmla="*/ 230184 w 2309355"/>
              <a:gd name="connsiteY48" fmla="*/ 2579914 h 2656114"/>
              <a:gd name="connsiteX49" fmla="*/ 360812 w 2309355"/>
              <a:gd name="connsiteY49" fmla="*/ 2612571 h 2656114"/>
              <a:gd name="connsiteX50" fmla="*/ 622069 w 2309355"/>
              <a:gd name="connsiteY50" fmla="*/ 2634343 h 2656114"/>
              <a:gd name="connsiteX51" fmla="*/ 1035727 w 2309355"/>
              <a:gd name="connsiteY51" fmla="*/ 2623457 h 2656114"/>
              <a:gd name="connsiteX52" fmla="*/ 1471155 w 2309355"/>
              <a:gd name="connsiteY52" fmla="*/ 2645228 h 2656114"/>
              <a:gd name="connsiteX53" fmla="*/ 1503812 w 2309355"/>
              <a:gd name="connsiteY53" fmla="*/ 2656114 h 2656114"/>
              <a:gd name="connsiteX54" fmla="*/ 1677984 w 2309355"/>
              <a:gd name="connsiteY54" fmla="*/ 2645228 h 2656114"/>
              <a:gd name="connsiteX55" fmla="*/ 1743298 w 2309355"/>
              <a:gd name="connsiteY55" fmla="*/ 2623457 h 2656114"/>
              <a:gd name="connsiteX56" fmla="*/ 1928355 w 2309355"/>
              <a:gd name="connsiteY56" fmla="*/ 2601685 h 2656114"/>
              <a:gd name="connsiteX57" fmla="*/ 2026327 w 2309355"/>
              <a:gd name="connsiteY57" fmla="*/ 2579914 h 2656114"/>
              <a:gd name="connsiteX58" fmla="*/ 2058984 w 2309355"/>
              <a:gd name="connsiteY58" fmla="*/ 2569028 h 2656114"/>
              <a:gd name="connsiteX59" fmla="*/ 2135184 w 2309355"/>
              <a:gd name="connsiteY59" fmla="*/ 2547257 h 2656114"/>
              <a:gd name="connsiteX60" fmla="*/ 2156955 w 2309355"/>
              <a:gd name="connsiteY60" fmla="*/ 2525485 h 2656114"/>
              <a:gd name="connsiteX61" fmla="*/ 2189612 w 2309355"/>
              <a:gd name="connsiteY61" fmla="*/ 2514600 h 2656114"/>
              <a:gd name="connsiteX62" fmla="*/ 2211384 w 2309355"/>
              <a:gd name="connsiteY62" fmla="*/ 2481943 h 2656114"/>
              <a:gd name="connsiteX63" fmla="*/ 2233155 w 2309355"/>
              <a:gd name="connsiteY63" fmla="*/ 2460171 h 2656114"/>
              <a:gd name="connsiteX64" fmla="*/ 2265812 w 2309355"/>
              <a:gd name="connsiteY64" fmla="*/ 2362200 h 2656114"/>
              <a:gd name="connsiteX65" fmla="*/ 2276698 w 2309355"/>
              <a:gd name="connsiteY65" fmla="*/ 2329543 h 2656114"/>
              <a:gd name="connsiteX66" fmla="*/ 2287584 w 2309355"/>
              <a:gd name="connsiteY66" fmla="*/ 2296885 h 2656114"/>
              <a:gd name="connsiteX67" fmla="*/ 2309355 w 2309355"/>
              <a:gd name="connsiteY67" fmla="*/ 2002971 h 2656114"/>
              <a:gd name="connsiteX68" fmla="*/ 2287584 w 2309355"/>
              <a:gd name="connsiteY68" fmla="*/ 1665514 h 2656114"/>
              <a:gd name="connsiteX69" fmla="*/ 2276698 w 2309355"/>
              <a:gd name="connsiteY69" fmla="*/ 1589314 h 2656114"/>
              <a:gd name="connsiteX70" fmla="*/ 2265812 w 2309355"/>
              <a:gd name="connsiteY70" fmla="*/ 1469571 h 2656114"/>
              <a:gd name="connsiteX71" fmla="*/ 2244041 w 2309355"/>
              <a:gd name="connsiteY71" fmla="*/ 1404257 h 2656114"/>
              <a:gd name="connsiteX72" fmla="*/ 2222269 w 2309355"/>
              <a:gd name="connsiteY72" fmla="*/ 1295400 h 2656114"/>
              <a:gd name="connsiteX73" fmla="*/ 2200498 w 2309355"/>
              <a:gd name="connsiteY73" fmla="*/ 1121228 h 2656114"/>
              <a:gd name="connsiteX74" fmla="*/ 2189612 w 2309355"/>
              <a:gd name="connsiteY74" fmla="*/ 1088571 h 2656114"/>
              <a:gd name="connsiteX75" fmla="*/ 2167841 w 2309355"/>
              <a:gd name="connsiteY75" fmla="*/ 1055914 h 2656114"/>
              <a:gd name="connsiteX76" fmla="*/ 2156955 w 2309355"/>
              <a:gd name="connsiteY76" fmla="*/ 1023257 h 2656114"/>
              <a:gd name="connsiteX77" fmla="*/ 2113412 w 2309355"/>
              <a:gd name="connsiteY77" fmla="*/ 979714 h 2656114"/>
              <a:gd name="connsiteX78" fmla="*/ 2069869 w 2309355"/>
              <a:gd name="connsiteY78" fmla="*/ 914400 h 2656114"/>
              <a:gd name="connsiteX79" fmla="*/ 2048098 w 2309355"/>
              <a:gd name="connsiteY79" fmla="*/ 870857 h 2656114"/>
              <a:gd name="connsiteX80" fmla="*/ 2004555 w 2309355"/>
              <a:gd name="connsiteY80" fmla="*/ 805543 h 2656114"/>
              <a:gd name="connsiteX81" fmla="*/ 1982784 w 2309355"/>
              <a:gd name="connsiteY81" fmla="*/ 740228 h 2656114"/>
              <a:gd name="connsiteX82" fmla="*/ 1971898 w 2309355"/>
              <a:gd name="connsiteY82" fmla="*/ 707571 h 2656114"/>
              <a:gd name="connsiteX83" fmla="*/ 1961012 w 2309355"/>
              <a:gd name="connsiteY83" fmla="*/ 642257 h 2656114"/>
              <a:gd name="connsiteX84" fmla="*/ 1950127 w 2309355"/>
              <a:gd name="connsiteY84" fmla="*/ 609600 h 2656114"/>
              <a:gd name="connsiteX85" fmla="*/ 1917469 w 2309355"/>
              <a:gd name="connsiteY85" fmla="*/ 500743 h 2656114"/>
              <a:gd name="connsiteX86" fmla="*/ 1906584 w 2309355"/>
              <a:gd name="connsiteY86" fmla="*/ 468085 h 2656114"/>
              <a:gd name="connsiteX87" fmla="*/ 1852155 w 2309355"/>
              <a:gd name="connsiteY87" fmla="*/ 359228 h 2656114"/>
              <a:gd name="connsiteX88" fmla="*/ 1841269 w 2309355"/>
              <a:gd name="connsiteY88" fmla="*/ 326571 h 2656114"/>
              <a:gd name="connsiteX89" fmla="*/ 1808612 w 2309355"/>
              <a:gd name="connsiteY89" fmla="*/ 304800 h 2656114"/>
              <a:gd name="connsiteX90" fmla="*/ 1732412 w 2309355"/>
              <a:gd name="connsiteY90" fmla="*/ 217714 h 2656114"/>
              <a:gd name="connsiteX91" fmla="*/ 1667098 w 2309355"/>
              <a:gd name="connsiteY91" fmla="*/ 174171 h 2656114"/>
              <a:gd name="connsiteX92" fmla="*/ 1623555 w 2309355"/>
              <a:gd name="connsiteY92" fmla="*/ 163285 h 2656114"/>
              <a:gd name="connsiteX93" fmla="*/ 1558241 w 2309355"/>
              <a:gd name="connsiteY93" fmla="*/ 141514 h 2656114"/>
              <a:gd name="connsiteX94" fmla="*/ 1471155 w 2309355"/>
              <a:gd name="connsiteY94" fmla="*/ 119743 h 2656114"/>
              <a:gd name="connsiteX95" fmla="*/ 1427612 w 2309355"/>
              <a:gd name="connsiteY95" fmla="*/ 108857 h 2656114"/>
              <a:gd name="connsiteX96" fmla="*/ 1329641 w 2309355"/>
              <a:gd name="connsiteY96" fmla="*/ 65314 h 2656114"/>
              <a:gd name="connsiteX97" fmla="*/ 1296984 w 2309355"/>
              <a:gd name="connsiteY97" fmla="*/ 54428 h 2656114"/>
              <a:gd name="connsiteX98" fmla="*/ 1275212 w 2309355"/>
              <a:gd name="connsiteY98" fmla="*/ 0 h 2656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</a:cxnLst>
            <a:rect l="l" t="t" r="r" b="b"/>
            <a:pathLst>
              <a:path w="2309355" h="2656114">
                <a:moveTo>
                  <a:pt x="1329641" y="32657"/>
                </a:moveTo>
                <a:cubicBezTo>
                  <a:pt x="1222984" y="11325"/>
                  <a:pt x="1265747" y="15097"/>
                  <a:pt x="1090155" y="32657"/>
                </a:cubicBezTo>
                <a:cubicBezTo>
                  <a:pt x="1078737" y="33799"/>
                  <a:pt x="1068699" y="41054"/>
                  <a:pt x="1057498" y="43543"/>
                </a:cubicBezTo>
                <a:cubicBezTo>
                  <a:pt x="1035952" y="48331"/>
                  <a:pt x="1013955" y="50800"/>
                  <a:pt x="992184" y="54428"/>
                </a:cubicBezTo>
                <a:lnTo>
                  <a:pt x="926869" y="76200"/>
                </a:lnTo>
                <a:lnTo>
                  <a:pt x="894212" y="87085"/>
                </a:lnTo>
                <a:cubicBezTo>
                  <a:pt x="827628" y="153672"/>
                  <a:pt x="934334" y="51552"/>
                  <a:pt x="828898" y="130628"/>
                </a:cubicBezTo>
                <a:cubicBezTo>
                  <a:pt x="812477" y="142944"/>
                  <a:pt x="799869" y="159657"/>
                  <a:pt x="785355" y="174171"/>
                </a:cubicBezTo>
                <a:lnTo>
                  <a:pt x="763584" y="195943"/>
                </a:lnTo>
                <a:cubicBezTo>
                  <a:pt x="759955" y="206829"/>
                  <a:pt x="755481" y="217468"/>
                  <a:pt x="752698" y="228600"/>
                </a:cubicBezTo>
                <a:cubicBezTo>
                  <a:pt x="746489" y="253435"/>
                  <a:pt x="743366" y="290806"/>
                  <a:pt x="730927" y="315685"/>
                </a:cubicBezTo>
                <a:cubicBezTo>
                  <a:pt x="725076" y="327387"/>
                  <a:pt x="714469" y="336387"/>
                  <a:pt x="709155" y="348343"/>
                </a:cubicBezTo>
                <a:cubicBezTo>
                  <a:pt x="699835" y="369314"/>
                  <a:pt x="687384" y="413657"/>
                  <a:pt x="687384" y="413657"/>
                </a:cubicBezTo>
                <a:cubicBezTo>
                  <a:pt x="688751" y="421861"/>
                  <a:pt x="701034" y="506273"/>
                  <a:pt x="709155" y="522514"/>
                </a:cubicBezTo>
                <a:cubicBezTo>
                  <a:pt x="713745" y="531694"/>
                  <a:pt x="723670" y="537028"/>
                  <a:pt x="730927" y="544285"/>
                </a:cubicBezTo>
                <a:cubicBezTo>
                  <a:pt x="738184" y="566057"/>
                  <a:pt x="739968" y="590505"/>
                  <a:pt x="752698" y="609600"/>
                </a:cubicBezTo>
                <a:cubicBezTo>
                  <a:pt x="759955" y="620486"/>
                  <a:pt x="768618" y="630555"/>
                  <a:pt x="774469" y="642257"/>
                </a:cubicBezTo>
                <a:cubicBezTo>
                  <a:pt x="802730" y="698779"/>
                  <a:pt x="764603" y="654163"/>
                  <a:pt x="807127" y="696685"/>
                </a:cubicBezTo>
                <a:cubicBezTo>
                  <a:pt x="814384" y="718457"/>
                  <a:pt x="831432" y="739191"/>
                  <a:pt x="828898" y="762000"/>
                </a:cubicBezTo>
                <a:cubicBezTo>
                  <a:pt x="825450" y="793031"/>
                  <a:pt x="825362" y="856158"/>
                  <a:pt x="807127" y="892628"/>
                </a:cubicBezTo>
                <a:cubicBezTo>
                  <a:pt x="801276" y="904330"/>
                  <a:pt x="794606" y="916034"/>
                  <a:pt x="785355" y="925285"/>
                </a:cubicBezTo>
                <a:cubicBezTo>
                  <a:pt x="776104" y="934536"/>
                  <a:pt x="763584" y="939800"/>
                  <a:pt x="752698" y="947057"/>
                </a:cubicBezTo>
                <a:cubicBezTo>
                  <a:pt x="745441" y="957943"/>
                  <a:pt x="739441" y="969781"/>
                  <a:pt x="730927" y="979714"/>
                </a:cubicBezTo>
                <a:cubicBezTo>
                  <a:pt x="717569" y="995299"/>
                  <a:pt x="698770" y="1006178"/>
                  <a:pt x="687384" y="1023257"/>
                </a:cubicBezTo>
                <a:cubicBezTo>
                  <a:pt x="680127" y="1034143"/>
                  <a:pt x="675828" y="1047741"/>
                  <a:pt x="665612" y="1055914"/>
                </a:cubicBezTo>
                <a:cubicBezTo>
                  <a:pt x="656652" y="1063082"/>
                  <a:pt x="643502" y="1062280"/>
                  <a:pt x="632955" y="1066800"/>
                </a:cubicBezTo>
                <a:cubicBezTo>
                  <a:pt x="618040" y="1073192"/>
                  <a:pt x="604479" y="1082544"/>
                  <a:pt x="589412" y="1088571"/>
                </a:cubicBezTo>
                <a:cubicBezTo>
                  <a:pt x="454897" y="1142377"/>
                  <a:pt x="582671" y="1081057"/>
                  <a:pt x="480555" y="1132114"/>
                </a:cubicBezTo>
                <a:cubicBezTo>
                  <a:pt x="469669" y="1143000"/>
                  <a:pt x="460953" y="1156612"/>
                  <a:pt x="447898" y="1164771"/>
                </a:cubicBezTo>
                <a:cubicBezTo>
                  <a:pt x="431328" y="1175128"/>
                  <a:pt x="410947" y="1177804"/>
                  <a:pt x="393469" y="1186543"/>
                </a:cubicBezTo>
                <a:cubicBezTo>
                  <a:pt x="381767" y="1192394"/>
                  <a:pt x="371698" y="1201057"/>
                  <a:pt x="360812" y="1208314"/>
                </a:cubicBezTo>
                <a:cubicBezTo>
                  <a:pt x="353555" y="1219200"/>
                  <a:pt x="348292" y="1231720"/>
                  <a:pt x="339041" y="1240971"/>
                </a:cubicBezTo>
                <a:cubicBezTo>
                  <a:pt x="253405" y="1326609"/>
                  <a:pt x="362903" y="1188390"/>
                  <a:pt x="273727" y="1295400"/>
                </a:cubicBezTo>
                <a:cubicBezTo>
                  <a:pt x="265351" y="1305451"/>
                  <a:pt x="259987" y="1317730"/>
                  <a:pt x="251955" y="1328057"/>
                </a:cubicBezTo>
                <a:cubicBezTo>
                  <a:pt x="209254" y="1382958"/>
                  <a:pt x="210940" y="1379958"/>
                  <a:pt x="175755" y="1415143"/>
                </a:cubicBezTo>
                <a:cubicBezTo>
                  <a:pt x="172126" y="1429657"/>
                  <a:pt x="171560" y="1445304"/>
                  <a:pt x="164869" y="1458685"/>
                </a:cubicBezTo>
                <a:cubicBezTo>
                  <a:pt x="160279" y="1467865"/>
                  <a:pt x="147688" y="1471277"/>
                  <a:pt x="143098" y="1480457"/>
                </a:cubicBezTo>
                <a:cubicBezTo>
                  <a:pt x="125621" y="1515412"/>
                  <a:pt x="121233" y="1556797"/>
                  <a:pt x="99555" y="1589314"/>
                </a:cubicBezTo>
                <a:cubicBezTo>
                  <a:pt x="92298" y="1600200"/>
                  <a:pt x="83097" y="1610016"/>
                  <a:pt x="77784" y="1621971"/>
                </a:cubicBezTo>
                <a:cubicBezTo>
                  <a:pt x="49821" y="1684887"/>
                  <a:pt x="57312" y="1705159"/>
                  <a:pt x="34241" y="1774371"/>
                </a:cubicBezTo>
                <a:cubicBezTo>
                  <a:pt x="18624" y="1821221"/>
                  <a:pt x="26138" y="1795896"/>
                  <a:pt x="12469" y="1850571"/>
                </a:cubicBezTo>
                <a:cubicBezTo>
                  <a:pt x="8841" y="1919514"/>
                  <a:pt x="1584" y="1988362"/>
                  <a:pt x="1584" y="2057400"/>
                </a:cubicBezTo>
                <a:cubicBezTo>
                  <a:pt x="1584" y="2173571"/>
                  <a:pt x="-6127" y="2291070"/>
                  <a:pt x="12469" y="2405743"/>
                </a:cubicBezTo>
                <a:cubicBezTo>
                  <a:pt x="16576" y="2431070"/>
                  <a:pt x="48755" y="2442028"/>
                  <a:pt x="66898" y="2460171"/>
                </a:cubicBezTo>
                <a:lnTo>
                  <a:pt x="88669" y="2481943"/>
                </a:lnTo>
                <a:cubicBezTo>
                  <a:pt x="141235" y="2534509"/>
                  <a:pt x="74440" y="2470558"/>
                  <a:pt x="143098" y="2525485"/>
                </a:cubicBezTo>
                <a:cubicBezTo>
                  <a:pt x="151112" y="2531896"/>
                  <a:pt x="156068" y="2541977"/>
                  <a:pt x="164869" y="2547257"/>
                </a:cubicBezTo>
                <a:cubicBezTo>
                  <a:pt x="174709" y="2553161"/>
                  <a:pt x="187264" y="2553011"/>
                  <a:pt x="197527" y="2558143"/>
                </a:cubicBezTo>
                <a:cubicBezTo>
                  <a:pt x="209229" y="2563994"/>
                  <a:pt x="218229" y="2574601"/>
                  <a:pt x="230184" y="2579914"/>
                </a:cubicBezTo>
                <a:cubicBezTo>
                  <a:pt x="285220" y="2604374"/>
                  <a:pt x="302885" y="2602039"/>
                  <a:pt x="360812" y="2612571"/>
                </a:cubicBezTo>
                <a:cubicBezTo>
                  <a:pt x="500125" y="2637901"/>
                  <a:pt x="332634" y="2619109"/>
                  <a:pt x="622069" y="2634343"/>
                </a:cubicBezTo>
                <a:cubicBezTo>
                  <a:pt x="759955" y="2630714"/>
                  <a:pt x="897793" y="2623457"/>
                  <a:pt x="1035727" y="2623457"/>
                </a:cubicBezTo>
                <a:cubicBezTo>
                  <a:pt x="1143666" y="2623457"/>
                  <a:pt x="1334600" y="2611090"/>
                  <a:pt x="1471155" y="2645228"/>
                </a:cubicBezTo>
                <a:cubicBezTo>
                  <a:pt x="1482287" y="2648011"/>
                  <a:pt x="1492926" y="2652485"/>
                  <a:pt x="1503812" y="2656114"/>
                </a:cubicBezTo>
                <a:cubicBezTo>
                  <a:pt x="1561869" y="2652485"/>
                  <a:pt x="1620347" y="2653088"/>
                  <a:pt x="1677984" y="2645228"/>
                </a:cubicBezTo>
                <a:cubicBezTo>
                  <a:pt x="1700723" y="2642127"/>
                  <a:pt x="1720489" y="2625991"/>
                  <a:pt x="1743298" y="2623457"/>
                </a:cubicBezTo>
                <a:cubicBezTo>
                  <a:pt x="1870345" y="2609340"/>
                  <a:pt x="1808665" y="2616647"/>
                  <a:pt x="1928355" y="2601685"/>
                </a:cubicBezTo>
                <a:cubicBezTo>
                  <a:pt x="2001876" y="2577179"/>
                  <a:pt x="1911367" y="2605461"/>
                  <a:pt x="2026327" y="2579914"/>
                </a:cubicBezTo>
                <a:cubicBezTo>
                  <a:pt x="2037528" y="2577425"/>
                  <a:pt x="2047951" y="2572180"/>
                  <a:pt x="2058984" y="2569028"/>
                </a:cubicBezTo>
                <a:cubicBezTo>
                  <a:pt x="2154665" y="2541691"/>
                  <a:pt x="2056884" y="2573358"/>
                  <a:pt x="2135184" y="2547257"/>
                </a:cubicBezTo>
                <a:cubicBezTo>
                  <a:pt x="2142441" y="2540000"/>
                  <a:pt x="2148154" y="2530765"/>
                  <a:pt x="2156955" y="2525485"/>
                </a:cubicBezTo>
                <a:cubicBezTo>
                  <a:pt x="2166794" y="2519581"/>
                  <a:pt x="2180652" y="2521768"/>
                  <a:pt x="2189612" y="2514600"/>
                </a:cubicBezTo>
                <a:cubicBezTo>
                  <a:pt x="2199828" y="2506427"/>
                  <a:pt x="2203211" y="2492159"/>
                  <a:pt x="2211384" y="2481943"/>
                </a:cubicBezTo>
                <a:cubicBezTo>
                  <a:pt x="2217795" y="2473929"/>
                  <a:pt x="2225898" y="2467428"/>
                  <a:pt x="2233155" y="2460171"/>
                </a:cubicBezTo>
                <a:lnTo>
                  <a:pt x="2265812" y="2362200"/>
                </a:lnTo>
                <a:lnTo>
                  <a:pt x="2276698" y="2329543"/>
                </a:lnTo>
                <a:lnTo>
                  <a:pt x="2287584" y="2296885"/>
                </a:lnTo>
                <a:cubicBezTo>
                  <a:pt x="2304448" y="2178830"/>
                  <a:pt x="2309355" y="2161134"/>
                  <a:pt x="2309355" y="2002971"/>
                </a:cubicBezTo>
                <a:cubicBezTo>
                  <a:pt x="2309355" y="1977712"/>
                  <a:pt x="2291434" y="1705939"/>
                  <a:pt x="2287584" y="1665514"/>
                </a:cubicBezTo>
                <a:cubicBezTo>
                  <a:pt x="2285151" y="1639972"/>
                  <a:pt x="2279532" y="1614815"/>
                  <a:pt x="2276698" y="1589314"/>
                </a:cubicBezTo>
                <a:cubicBezTo>
                  <a:pt x="2272272" y="1549480"/>
                  <a:pt x="2272777" y="1509040"/>
                  <a:pt x="2265812" y="1469571"/>
                </a:cubicBezTo>
                <a:cubicBezTo>
                  <a:pt x="2261824" y="1446971"/>
                  <a:pt x="2249607" y="1426521"/>
                  <a:pt x="2244041" y="1404257"/>
                </a:cubicBezTo>
                <a:cubicBezTo>
                  <a:pt x="2227802" y="1339301"/>
                  <a:pt x="2235615" y="1375471"/>
                  <a:pt x="2222269" y="1295400"/>
                </a:cubicBezTo>
                <a:cubicBezTo>
                  <a:pt x="2213832" y="1194149"/>
                  <a:pt x="2220718" y="1191996"/>
                  <a:pt x="2200498" y="1121228"/>
                </a:cubicBezTo>
                <a:cubicBezTo>
                  <a:pt x="2197346" y="1110195"/>
                  <a:pt x="2194744" y="1098834"/>
                  <a:pt x="2189612" y="1088571"/>
                </a:cubicBezTo>
                <a:cubicBezTo>
                  <a:pt x="2183761" y="1076869"/>
                  <a:pt x="2173692" y="1067616"/>
                  <a:pt x="2167841" y="1055914"/>
                </a:cubicBezTo>
                <a:cubicBezTo>
                  <a:pt x="2162709" y="1045651"/>
                  <a:pt x="2163624" y="1032594"/>
                  <a:pt x="2156955" y="1023257"/>
                </a:cubicBezTo>
                <a:cubicBezTo>
                  <a:pt x="2145024" y="1006554"/>
                  <a:pt x="2113412" y="979714"/>
                  <a:pt x="2113412" y="979714"/>
                </a:cubicBezTo>
                <a:cubicBezTo>
                  <a:pt x="2089530" y="884179"/>
                  <a:pt x="2123567" y="978836"/>
                  <a:pt x="2069869" y="914400"/>
                </a:cubicBezTo>
                <a:cubicBezTo>
                  <a:pt x="2059480" y="901934"/>
                  <a:pt x="2056447" y="884772"/>
                  <a:pt x="2048098" y="870857"/>
                </a:cubicBezTo>
                <a:cubicBezTo>
                  <a:pt x="2034636" y="848420"/>
                  <a:pt x="2004555" y="805543"/>
                  <a:pt x="2004555" y="805543"/>
                </a:cubicBezTo>
                <a:lnTo>
                  <a:pt x="1982784" y="740228"/>
                </a:lnTo>
                <a:cubicBezTo>
                  <a:pt x="1979155" y="729342"/>
                  <a:pt x="1973784" y="718889"/>
                  <a:pt x="1971898" y="707571"/>
                </a:cubicBezTo>
                <a:cubicBezTo>
                  <a:pt x="1968269" y="685800"/>
                  <a:pt x="1965800" y="663803"/>
                  <a:pt x="1961012" y="642257"/>
                </a:cubicBezTo>
                <a:cubicBezTo>
                  <a:pt x="1958523" y="631056"/>
                  <a:pt x="1953279" y="620633"/>
                  <a:pt x="1950127" y="609600"/>
                </a:cubicBezTo>
                <a:cubicBezTo>
                  <a:pt x="1917225" y="494441"/>
                  <a:pt x="1969205" y="655952"/>
                  <a:pt x="1917469" y="500743"/>
                </a:cubicBezTo>
                <a:cubicBezTo>
                  <a:pt x="1913840" y="489857"/>
                  <a:pt x="1911716" y="478348"/>
                  <a:pt x="1906584" y="468085"/>
                </a:cubicBezTo>
                <a:cubicBezTo>
                  <a:pt x="1888441" y="431799"/>
                  <a:pt x="1864984" y="397715"/>
                  <a:pt x="1852155" y="359228"/>
                </a:cubicBezTo>
                <a:cubicBezTo>
                  <a:pt x="1848526" y="348342"/>
                  <a:pt x="1848437" y="335531"/>
                  <a:pt x="1841269" y="326571"/>
                </a:cubicBezTo>
                <a:cubicBezTo>
                  <a:pt x="1833096" y="316355"/>
                  <a:pt x="1819498" y="312057"/>
                  <a:pt x="1808612" y="304800"/>
                </a:cubicBezTo>
                <a:cubicBezTo>
                  <a:pt x="1788552" y="278053"/>
                  <a:pt x="1760599" y="236505"/>
                  <a:pt x="1732412" y="217714"/>
                </a:cubicBezTo>
                <a:cubicBezTo>
                  <a:pt x="1710641" y="203200"/>
                  <a:pt x="1692483" y="180517"/>
                  <a:pt x="1667098" y="174171"/>
                </a:cubicBezTo>
                <a:cubicBezTo>
                  <a:pt x="1652584" y="170542"/>
                  <a:pt x="1637885" y="167584"/>
                  <a:pt x="1623555" y="163285"/>
                </a:cubicBezTo>
                <a:cubicBezTo>
                  <a:pt x="1601574" y="156691"/>
                  <a:pt x="1580505" y="147080"/>
                  <a:pt x="1558241" y="141514"/>
                </a:cubicBezTo>
                <a:lnTo>
                  <a:pt x="1471155" y="119743"/>
                </a:lnTo>
                <a:lnTo>
                  <a:pt x="1427612" y="108857"/>
                </a:lnTo>
                <a:cubicBezTo>
                  <a:pt x="1375860" y="74354"/>
                  <a:pt x="1407368" y="91223"/>
                  <a:pt x="1329641" y="65314"/>
                </a:cubicBezTo>
                <a:lnTo>
                  <a:pt x="1296984" y="54428"/>
                </a:lnTo>
                <a:cubicBezTo>
                  <a:pt x="1283532" y="14074"/>
                  <a:pt x="1291230" y="32034"/>
                  <a:pt x="1275212" y="0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0" name="Freeform 19"/>
          <p:cNvSpPr/>
          <p:nvPr/>
        </p:nvSpPr>
        <p:spPr>
          <a:xfrm>
            <a:off x="3690253" y="2126363"/>
            <a:ext cx="3287486" cy="4437731"/>
          </a:xfrm>
          <a:custGeom>
            <a:avLst/>
            <a:gdLst>
              <a:gd name="connsiteX0" fmla="*/ 54429 w 3287486"/>
              <a:gd name="connsiteY0" fmla="*/ 159645 h 4437731"/>
              <a:gd name="connsiteX1" fmla="*/ 54429 w 3287486"/>
              <a:gd name="connsiteY1" fmla="*/ 529759 h 4437731"/>
              <a:gd name="connsiteX2" fmla="*/ 65314 w 3287486"/>
              <a:gd name="connsiteY2" fmla="*/ 693045 h 4437731"/>
              <a:gd name="connsiteX3" fmla="*/ 76200 w 3287486"/>
              <a:gd name="connsiteY3" fmla="*/ 725702 h 4437731"/>
              <a:gd name="connsiteX4" fmla="*/ 119743 w 3287486"/>
              <a:gd name="connsiteY4" fmla="*/ 736588 h 4437731"/>
              <a:gd name="connsiteX5" fmla="*/ 152400 w 3287486"/>
              <a:gd name="connsiteY5" fmla="*/ 747474 h 4437731"/>
              <a:gd name="connsiteX6" fmla="*/ 827314 w 3287486"/>
              <a:gd name="connsiteY6" fmla="*/ 747474 h 4437731"/>
              <a:gd name="connsiteX7" fmla="*/ 881743 w 3287486"/>
              <a:gd name="connsiteY7" fmla="*/ 758359 h 4437731"/>
              <a:gd name="connsiteX8" fmla="*/ 1709057 w 3287486"/>
              <a:gd name="connsiteY8" fmla="*/ 769245 h 4437731"/>
              <a:gd name="connsiteX9" fmla="*/ 1883229 w 3287486"/>
              <a:gd name="connsiteY9" fmla="*/ 791016 h 4437731"/>
              <a:gd name="connsiteX10" fmla="*/ 1905000 w 3287486"/>
              <a:gd name="connsiteY10" fmla="*/ 812788 h 4437731"/>
              <a:gd name="connsiteX11" fmla="*/ 1894114 w 3287486"/>
              <a:gd name="connsiteY11" fmla="*/ 943416 h 4437731"/>
              <a:gd name="connsiteX12" fmla="*/ 1872343 w 3287486"/>
              <a:gd name="connsiteY12" fmla="*/ 1008731 h 4437731"/>
              <a:gd name="connsiteX13" fmla="*/ 1883229 w 3287486"/>
              <a:gd name="connsiteY13" fmla="*/ 1465931 h 4437731"/>
              <a:gd name="connsiteX14" fmla="*/ 1894114 w 3287486"/>
              <a:gd name="connsiteY14" fmla="*/ 1509474 h 4437731"/>
              <a:gd name="connsiteX15" fmla="*/ 1915886 w 3287486"/>
              <a:gd name="connsiteY15" fmla="*/ 1672759 h 4437731"/>
              <a:gd name="connsiteX16" fmla="*/ 1926772 w 3287486"/>
              <a:gd name="connsiteY16" fmla="*/ 1716302 h 4437731"/>
              <a:gd name="connsiteX17" fmla="*/ 1937657 w 3287486"/>
              <a:gd name="connsiteY17" fmla="*/ 2053759 h 4437731"/>
              <a:gd name="connsiteX18" fmla="*/ 1959429 w 3287486"/>
              <a:gd name="connsiteY18" fmla="*/ 2162616 h 4437731"/>
              <a:gd name="connsiteX19" fmla="*/ 1970314 w 3287486"/>
              <a:gd name="connsiteY19" fmla="*/ 2891959 h 4437731"/>
              <a:gd name="connsiteX20" fmla="*/ 1981200 w 3287486"/>
              <a:gd name="connsiteY20" fmla="*/ 2924616 h 4437731"/>
              <a:gd name="connsiteX21" fmla="*/ 2002972 w 3287486"/>
              <a:gd name="connsiteY21" fmla="*/ 3066131 h 4437731"/>
              <a:gd name="connsiteX22" fmla="*/ 2024743 w 3287486"/>
              <a:gd name="connsiteY22" fmla="*/ 3251188 h 4437731"/>
              <a:gd name="connsiteX23" fmla="*/ 2046514 w 3287486"/>
              <a:gd name="connsiteY23" fmla="*/ 3403588 h 4437731"/>
              <a:gd name="connsiteX24" fmla="*/ 2057400 w 3287486"/>
              <a:gd name="connsiteY24" fmla="*/ 3436245 h 4437731"/>
              <a:gd name="connsiteX25" fmla="*/ 2079172 w 3287486"/>
              <a:gd name="connsiteY25" fmla="*/ 3468902 h 4437731"/>
              <a:gd name="connsiteX26" fmla="*/ 2090057 w 3287486"/>
              <a:gd name="connsiteY26" fmla="*/ 3566874 h 4437731"/>
              <a:gd name="connsiteX27" fmla="*/ 2111829 w 3287486"/>
              <a:gd name="connsiteY27" fmla="*/ 3773702 h 4437731"/>
              <a:gd name="connsiteX28" fmla="*/ 2133600 w 3287486"/>
              <a:gd name="connsiteY28" fmla="*/ 3991416 h 4437731"/>
              <a:gd name="connsiteX29" fmla="*/ 2155372 w 3287486"/>
              <a:gd name="connsiteY29" fmla="*/ 4078502 h 4437731"/>
              <a:gd name="connsiteX30" fmla="*/ 2166257 w 3287486"/>
              <a:gd name="connsiteY30" fmla="*/ 4187359 h 4437731"/>
              <a:gd name="connsiteX31" fmla="*/ 2188029 w 3287486"/>
              <a:gd name="connsiteY31" fmla="*/ 4317988 h 4437731"/>
              <a:gd name="connsiteX32" fmla="*/ 2198914 w 3287486"/>
              <a:gd name="connsiteY32" fmla="*/ 4394188 h 4437731"/>
              <a:gd name="connsiteX33" fmla="*/ 2253343 w 3287486"/>
              <a:gd name="connsiteY33" fmla="*/ 4426845 h 4437731"/>
              <a:gd name="connsiteX34" fmla="*/ 2471057 w 3287486"/>
              <a:gd name="connsiteY34" fmla="*/ 4437731 h 4437731"/>
              <a:gd name="connsiteX35" fmla="*/ 3254829 w 3287486"/>
              <a:gd name="connsiteY35" fmla="*/ 4415959 h 4437731"/>
              <a:gd name="connsiteX36" fmla="*/ 3287486 w 3287486"/>
              <a:gd name="connsiteY36" fmla="*/ 4405074 h 4437731"/>
              <a:gd name="connsiteX37" fmla="*/ 3265714 w 3287486"/>
              <a:gd name="connsiteY37" fmla="*/ 4372416 h 4437731"/>
              <a:gd name="connsiteX38" fmla="*/ 3222172 w 3287486"/>
              <a:gd name="connsiteY38" fmla="*/ 4361531 h 4437731"/>
              <a:gd name="connsiteX39" fmla="*/ 3091543 w 3287486"/>
              <a:gd name="connsiteY39" fmla="*/ 4317988 h 4437731"/>
              <a:gd name="connsiteX40" fmla="*/ 3026229 w 3287486"/>
              <a:gd name="connsiteY40" fmla="*/ 4230902 h 4437731"/>
              <a:gd name="connsiteX41" fmla="*/ 2982686 w 3287486"/>
              <a:gd name="connsiteY41" fmla="*/ 4002302 h 4437731"/>
              <a:gd name="connsiteX42" fmla="*/ 2960914 w 3287486"/>
              <a:gd name="connsiteY42" fmla="*/ 3936988 h 4437731"/>
              <a:gd name="connsiteX43" fmla="*/ 2950029 w 3287486"/>
              <a:gd name="connsiteY43" fmla="*/ 3904331 h 4437731"/>
              <a:gd name="connsiteX44" fmla="*/ 2960914 w 3287486"/>
              <a:gd name="connsiteY44" fmla="*/ 3762816 h 4437731"/>
              <a:gd name="connsiteX45" fmla="*/ 2982686 w 3287486"/>
              <a:gd name="connsiteY45" fmla="*/ 3719274 h 4437731"/>
              <a:gd name="connsiteX46" fmla="*/ 3004457 w 3287486"/>
              <a:gd name="connsiteY46" fmla="*/ 3643074 h 4437731"/>
              <a:gd name="connsiteX47" fmla="*/ 3015343 w 3287486"/>
              <a:gd name="connsiteY47" fmla="*/ 3610416 h 4437731"/>
              <a:gd name="connsiteX48" fmla="*/ 3026229 w 3287486"/>
              <a:gd name="connsiteY48" fmla="*/ 3512445 h 4437731"/>
              <a:gd name="connsiteX49" fmla="*/ 3037114 w 3287486"/>
              <a:gd name="connsiteY49" fmla="*/ 3479788 h 4437731"/>
              <a:gd name="connsiteX50" fmla="*/ 3048000 w 3287486"/>
              <a:gd name="connsiteY50" fmla="*/ 3414474 h 4437731"/>
              <a:gd name="connsiteX51" fmla="*/ 3069772 w 3287486"/>
              <a:gd name="connsiteY51" fmla="*/ 2946388 h 4437731"/>
              <a:gd name="connsiteX52" fmla="*/ 3080657 w 3287486"/>
              <a:gd name="connsiteY52" fmla="*/ 638616 h 4437731"/>
              <a:gd name="connsiteX53" fmla="*/ 3069772 w 3287486"/>
              <a:gd name="connsiteY53" fmla="*/ 18131 h 4437731"/>
              <a:gd name="connsiteX54" fmla="*/ 2928257 w 3287486"/>
              <a:gd name="connsiteY54" fmla="*/ 29016 h 4437731"/>
              <a:gd name="connsiteX55" fmla="*/ 2220686 w 3287486"/>
              <a:gd name="connsiteY55" fmla="*/ 39902 h 4437731"/>
              <a:gd name="connsiteX56" fmla="*/ 664029 w 3287486"/>
              <a:gd name="connsiteY56" fmla="*/ 50788 h 4437731"/>
              <a:gd name="connsiteX57" fmla="*/ 576943 w 3287486"/>
              <a:gd name="connsiteY57" fmla="*/ 61674 h 4437731"/>
              <a:gd name="connsiteX58" fmla="*/ 468086 w 3287486"/>
              <a:gd name="connsiteY58" fmla="*/ 83445 h 4437731"/>
              <a:gd name="connsiteX59" fmla="*/ 228600 w 3287486"/>
              <a:gd name="connsiteY59" fmla="*/ 105216 h 4437731"/>
              <a:gd name="connsiteX60" fmla="*/ 152400 w 3287486"/>
              <a:gd name="connsiteY60" fmla="*/ 126988 h 4437731"/>
              <a:gd name="connsiteX61" fmla="*/ 54429 w 3287486"/>
              <a:gd name="connsiteY61" fmla="*/ 137874 h 4437731"/>
              <a:gd name="connsiteX62" fmla="*/ 0 w 3287486"/>
              <a:gd name="connsiteY62" fmla="*/ 148759 h 4437731"/>
              <a:gd name="connsiteX63" fmla="*/ 54429 w 3287486"/>
              <a:gd name="connsiteY63" fmla="*/ 159645 h 443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3287486" h="4437731">
                <a:moveTo>
                  <a:pt x="54429" y="159645"/>
                </a:moveTo>
                <a:cubicBezTo>
                  <a:pt x="23418" y="314696"/>
                  <a:pt x="39918" y="210518"/>
                  <a:pt x="54429" y="529759"/>
                </a:cubicBezTo>
                <a:cubicBezTo>
                  <a:pt x="56906" y="584252"/>
                  <a:pt x="59290" y="638829"/>
                  <a:pt x="65314" y="693045"/>
                </a:cubicBezTo>
                <a:cubicBezTo>
                  <a:pt x="66581" y="704449"/>
                  <a:pt x="67240" y="718534"/>
                  <a:pt x="76200" y="725702"/>
                </a:cubicBezTo>
                <a:cubicBezTo>
                  <a:pt x="87883" y="735048"/>
                  <a:pt x="105358" y="732478"/>
                  <a:pt x="119743" y="736588"/>
                </a:cubicBezTo>
                <a:cubicBezTo>
                  <a:pt x="130776" y="739740"/>
                  <a:pt x="141514" y="743845"/>
                  <a:pt x="152400" y="747474"/>
                </a:cubicBezTo>
                <a:cubicBezTo>
                  <a:pt x="465945" y="730054"/>
                  <a:pt x="385115" y="729425"/>
                  <a:pt x="827314" y="747474"/>
                </a:cubicBezTo>
                <a:cubicBezTo>
                  <a:pt x="845801" y="748229"/>
                  <a:pt x="863246" y="757902"/>
                  <a:pt x="881743" y="758359"/>
                </a:cubicBezTo>
                <a:cubicBezTo>
                  <a:pt x="1157454" y="765167"/>
                  <a:pt x="1433286" y="765616"/>
                  <a:pt x="1709057" y="769245"/>
                </a:cubicBezTo>
                <a:cubicBezTo>
                  <a:pt x="1713173" y="769702"/>
                  <a:pt x="1867702" y="785840"/>
                  <a:pt x="1883229" y="791016"/>
                </a:cubicBezTo>
                <a:cubicBezTo>
                  <a:pt x="1892966" y="794262"/>
                  <a:pt x="1897743" y="805531"/>
                  <a:pt x="1905000" y="812788"/>
                </a:cubicBezTo>
                <a:cubicBezTo>
                  <a:pt x="1901371" y="856331"/>
                  <a:pt x="1901297" y="900317"/>
                  <a:pt x="1894114" y="943416"/>
                </a:cubicBezTo>
                <a:cubicBezTo>
                  <a:pt x="1890341" y="966053"/>
                  <a:pt x="1872343" y="1008731"/>
                  <a:pt x="1872343" y="1008731"/>
                </a:cubicBezTo>
                <a:cubicBezTo>
                  <a:pt x="1875972" y="1161131"/>
                  <a:pt x="1876607" y="1313632"/>
                  <a:pt x="1883229" y="1465931"/>
                </a:cubicBezTo>
                <a:cubicBezTo>
                  <a:pt x="1883879" y="1480878"/>
                  <a:pt x="1891654" y="1494717"/>
                  <a:pt x="1894114" y="1509474"/>
                </a:cubicBezTo>
                <a:cubicBezTo>
                  <a:pt x="1913059" y="1623144"/>
                  <a:pt x="1896586" y="1566612"/>
                  <a:pt x="1915886" y="1672759"/>
                </a:cubicBezTo>
                <a:cubicBezTo>
                  <a:pt x="1918562" y="1687479"/>
                  <a:pt x="1923143" y="1701788"/>
                  <a:pt x="1926772" y="1716302"/>
                </a:cubicBezTo>
                <a:cubicBezTo>
                  <a:pt x="1910744" y="1876576"/>
                  <a:pt x="1907234" y="1840803"/>
                  <a:pt x="1937657" y="2053759"/>
                </a:cubicBezTo>
                <a:cubicBezTo>
                  <a:pt x="1950166" y="2141318"/>
                  <a:pt x="1940429" y="2105618"/>
                  <a:pt x="1959429" y="2162616"/>
                </a:cubicBezTo>
                <a:cubicBezTo>
                  <a:pt x="1963057" y="2405730"/>
                  <a:pt x="1963370" y="2648917"/>
                  <a:pt x="1970314" y="2891959"/>
                </a:cubicBezTo>
                <a:cubicBezTo>
                  <a:pt x="1970642" y="2903429"/>
                  <a:pt x="1979455" y="2913275"/>
                  <a:pt x="1981200" y="2924616"/>
                </a:cubicBezTo>
                <a:cubicBezTo>
                  <a:pt x="2005256" y="3080974"/>
                  <a:pt x="1976769" y="2987525"/>
                  <a:pt x="2002972" y="3066131"/>
                </a:cubicBezTo>
                <a:cubicBezTo>
                  <a:pt x="2010370" y="3132717"/>
                  <a:pt x="2015762" y="3185328"/>
                  <a:pt x="2024743" y="3251188"/>
                </a:cubicBezTo>
                <a:cubicBezTo>
                  <a:pt x="2031676" y="3302033"/>
                  <a:pt x="2030286" y="3354906"/>
                  <a:pt x="2046514" y="3403588"/>
                </a:cubicBezTo>
                <a:cubicBezTo>
                  <a:pt x="2050143" y="3414474"/>
                  <a:pt x="2052268" y="3425982"/>
                  <a:pt x="2057400" y="3436245"/>
                </a:cubicBezTo>
                <a:cubicBezTo>
                  <a:pt x="2063251" y="3447947"/>
                  <a:pt x="2071915" y="3458016"/>
                  <a:pt x="2079172" y="3468902"/>
                </a:cubicBezTo>
                <a:cubicBezTo>
                  <a:pt x="2082800" y="3501559"/>
                  <a:pt x="2087328" y="3534129"/>
                  <a:pt x="2090057" y="3566874"/>
                </a:cubicBezTo>
                <a:cubicBezTo>
                  <a:pt x="2106392" y="3762904"/>
                  <a:pt x="2086491" y="3672352"/>
                  <a:pt x="2111829" y="3773702"/>
                </a:cubicBezTo>
                <a:cubicBezTo>
                  <a:pt x="2115403" y="3816599"/>
                  <a:pt x="2123815" y="3939232"/>
                  <a:pt x="2133600" y="3991416"/>
                </a:cubicBezTo>
                <a:cubicBezTo>
                  <a:pt x="2139114" y="4020826"/>
                  <a:pt x="2155372" y="4078502"/>
                  <a:pt x="2155372" y="4078502"/>
                </a:cubicBezTo>
                <a:cubicBezTo>
                  <a:pt x="2159000" y="4114788"/>
                  <a:pt x="2162440" y="4151093"/>
                  <a:pt x="2166257" y="4187359"/>
                </a:cubicBezTo>
                <a:cubicBezTo>
                  <a:pt x="2177475" y="4293929"/>
                  <a:pt x="2167079" y="4255139"/>
                  <a:pt x="2188029" y="4317988"/>
                </a:cubicBezTo>
                <a:cubicBezTo>
                  <a:pt x="2191657" y="4343388"/>
                  <a:pt x="2190800" y="4369847"/>
                  <a:pt x="2198914" y="4394188"/>
                </a:cubicBezTo>
                <a:cubicBezTo>
                  <a:pt x="2205074" y="4412667"/>
                  <a:pt x="2237476" y="4425465"/>
                  <a:pt x="2253343" y="4426845"/>
                </a:cubicBezTo>
                <a:cubicBezTo>
                  <a:pt x="2325732" y="4433140"/>
                  <a:pt x="2398486" y="4434102"/>
                  <a:pt x="2471057" y="4437731"/>
                </a:cubicBezTo>
                <a:lnTo>
                  <a:pt x="3254829" y="4415959"/>
                </a:lnTo>
                <a:cubicBezTo>
                  <a:pt x="3266284" y="4415285"/>
                  <a:pt x="3276600" y="4408702"/>
                  <a:pt x="3287486" y="4405074"/>
                </a:cubicBezTo>
                <a:cubicBezTo>
                  <a:pt x="3280229" y="4394188"/>
                  <a:pt x="3276600" y="4379673"/>
                  <a:pt x="3265714" y="4372416"/>
                </a:cubicBezTo>
                <a:cubicBezTo>
                  <a:pt x="3253266" y="4364117"/>
                  <a:pt x="3236605" y="4365467"/>
                  <a:pt x="3222172" y="4361531"/>
                </a:cubicBezTo>
                <a:cubicBezTo>
                  <a:pt x="3136882" y="4338270"/>
                  <a:pt x="3163325" y="4346700"/>
                  <a:pt x="3091543" y="4317988"/>
                </a:cubicBezTo>
                <a:cubicBezTo>
                  <a:pt x="3036525" y="4262970"/>
                  <a:pt x="3057180" y="4292804"/>
                  <a:pt x="3026229" y="4230902"/>
                </a:cubicBezTo>
                <a:cubicBezTo>
                  <a:pt x="3001425" y="4044876"/>
                  <a:pt x="3021821" y="4119706"/>
                  <a:pt x="2982686" y="4002302"/>
                </a:cubicBezTo>
                <a:lnTo>
                  <a:pt x="2960914" y="3936988"/>
                </a:lnTo>
                <a:lnTo>
                  <a:pt x="2950029" y="3904331"/>
                </a:lnTo>
                <a:cubicBezTo>
                  <a:pt x="2953657" y="3857159"/>
                  <a:pt x="2952692" y="3809407"/>
                  <a:pt x="2960914" y="3762816"/>
                </a:cubicBezTo>
                <a:cubicBezTo>
                  <a:pt x="2963734" y="3746836"/>
                  <a:pt x="2976294" y="3734189"/>
                  <a:pt x="2982686" y="3719274"/>
                </a:cubicBezTo>
                <a:cubicBezTo>
                  <a:pt x="2993873" y="3693173"/>
                  <a:pt x="2996565" y="3670695"/>
                  <a:pt x="3004457" y="3643074"/>
                </a:cubicBezTo>
                <a:cubicBezTo>
                  <a:pt x="3007609" y="3632041"/>
                  <a:pt x="3011714" y="3621302"/>
                  <a:pt x="3015343" y="3610416"/>
                </a:cubicBezTo>
                <a:cubicBezTo>
                  <a:pt x="3018972" y="3577759"/>
                  <a:pt x="3020827" y="3544856"/>
                  <a:pt x="3026229" y="3512445"/>
                </a:cubicBezTo>
                <a:cubicBezTo>
                  <a:pt x="3028115" y="3501127"/>
                  <a:pt x="3034625" y="3490989"/>
                  <a:pt x="3037114" y="3479788"/>
                </a:cubicBezTo>
                <a:cubicBezTo>
                  <a:pt x="3041902" y="3458242"/>
                  <a:pt x="3044371" y="3436245"/>
                  <a:pt x="3048000" y="3414474"/>
                </a:cubicBezTo>
                <a:cubicBezTo>
                  <a:pt x="3054872" y="3290782"/>
                  <a:pt x="3068832" y="3057814"/>
                  <a:pt x="3069772" y="2946388"/>
                </a:cubicBezTo>
                <a:cubicBezTo>
                  <a:pt x="3076263" y="2177149"/>
                  <a:pt x="3077029" y="1407873"/>
                  <a:pt x="3080657" y="638616"/>
                </a:cubicBezTo>
                <a:cubicBezTo>
                  <a:pt x="3077029" y="431788"/>
                  <a:pt x="3119943" y="218815"/>
                  <a:pt x="3069772" y="18131"/>
                </a:cubicBezTo>
                <a:cubicBezTo>
                  <a:pt x="3058297" y="-27767"/>
                  <a:pt x="2975552" y="27803"/>
                  <a:pt x="2928257" y="29016"/>
                </a:cubicBezTo>
                <a:cubicBezTo>
                  <a:pt x="2692450" y="35062"/>
                  <a:pt x="2456560" y="37634"/>
                  <a:pt x="2220686" y="39902"/>
                </a:cubicBezTo>
                <a:lnTo>
                  <a:pt x="664029" y="50788"/>
                </a:lnTo>
                <a:cubicBezTo>
                  <a:pt x="635000" y="54417"/>
                  <a:pt x="605800" y="56865"/>
                  <a:pt x="576943" y="61674"/>
                </a:cubicBezTo>
                <a:cubicBezTo>
                  <a:pt x="436360" y="85104"/>
                  <a:pt x="659728" y="59489"/>
                  <a:pt x="468086" y="83445"/>
                </a:cubicBezTo>
                <a:cubicBezTo>
                  <a:pt x="407135" y="91064"/>
                  <a:pt x="286076" y="100427"/>
                  <a:pt x="228600" y="105216"/>
                </a:cubicBezTo>
                <a:cubicBezTo>
                  <a:pt x="203200" y="112473"/>
                  <a:pt x="178364" y="122120"/>
                  <a:pt x="152400" y="126988"/>
                </a:cubicBezTo>
                <a:cubicBezTo>
                  <a:pt x="120105" y="133044"/>
                  <a:pt x="86957" y="133227"/>
                  <a:pt x="54429" y="137874"/>
                </a:cubicBezTo>
                <a:cubicBezTo>
                  <a:pt x="36113" y="140491"/>
                  <a:pt x="18143" y="145131"/>
                  <a:pt x="0" y="148759"/>
                </a:cubicBezTo>
                <a:lnTo>
                  <a:pt x="54429" y="15964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C:\Users\Christine\Dropbox\2013-2014 thesis chapters\Figures\AXL\AXL time course.pn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8747" y="3552825"/>
            <a:ext cx="3601720" cy="300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Picture 16" descr="C:\Users\Christine\Dropbox\2013-2014 thesis chapters\Figures\introduction\axl signalling.pn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288"/>
          <a:stretch/>
        </p:blipFill>
        <p:spPr bwMode="auto">
          <a:xfrm>
            <a:off x="5319000" y="3560455"/>
            <a:ext cx="3472826" cy="255212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49416" y="5886"/>
            <a:ext cx="5100307" cy="16930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Rectangle 24"/>
          <p:cNvSpPr/>
          <p:nvPr/>
        </p:nvSpPr>
        <p:spPr>
          <a:xfrm>
            <a:off x="9785719" y="-382661"/>
            <a:ext cx="456385" cy="18016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Rectangle 25"/>
          <p:cNvSpPr/>
          <p:nvPr/>
        </p:nvSpPr>
        <p:spPr>
          <a:xfrm>
            <a:off x="7237305" y="-32687"/>
            <a:ext cx="619936" cy="259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ysClr val="windowText" lastClr="000000"/>
                </a:solidFill>
              </a:rPr>
              <a:t>48 h</a:t>
            </a:r>
            <a:endParaRPr lang="en-GB" sz="1400" dirty="0">
              <a:solidFill>
                <a:sysClr val="windowText" lastClr="000000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9784748" y="-462228"/>
            <a:ext cx="401274" cy="15562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72 h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825440" y="-4466"/>
            <a:ext cx="519707" cy="2032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ysClr val="windowText" lastClr="000000"/>
                </a:solidFill>
              </a:rPr>
              <a:t>0 h</a:t>
            </a:r>
            <a:endParaRPr lang="en-GB" sz="1400" dirty="0">
              <a:solidFill>
                <a:sysClr val="windowText" lastClr="000000"/>
              </a:solidFill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061811" y="-4566"/>
            <a:ext cx="593513" cy="20348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ysClr val="windowText" lastClr="000000"/>
                </a:solidFill>
              </a:rPr>
              <a:t>24 h</a:t>
            </a:r>
            <a:endParaRPr lang="en-GB" sz="1400" dirty="0">
              <a:solidFill>
                <a:sysClr val="windowText" lastClr="0000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701404" y="980270"/>
            <a:ext cx="1346365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GB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AXL inhibitor</a:t>
            </a:r>
            <a:endParaRPr lang="en-GB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8483033" y="-32687"/>
            <a:ext cx="619936" cy="25973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400" dirty="0" smtClean="0">
                <a:solidFill>
                  <a:sysClr val="windowText" lastClr="000000"/>
                </a:solidFill>
              </a:rPr>
              <a:t>72 h</a:t>
            </a:r>
            <a:endParaRPr lang="en-GB" sz="1400" dirty="0">
              <a:solidFill>
                <a:sysClr val="windowText" lastClr="00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126298" y="947716"/>
            <a:ext cx="4743585" cy="2462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/>
          <p:cNvGrpSpPr/>
          <p:nvPr/>
        </p:nvGrpSpPr>
        <p:grpSpPr>
          <a:xfrm>
            <a:off x="4777387" y="3482398"/>
            <a:ext cx="4283080" cy="2151696"/>
            <a:chOff x="-97398" y="1168936"/>
            <a:chExt cx="6239515" cy="3955995"/>
          </a:xfrm>
        </p:grpSpPr>
        <p:pic>
          <p:nvPicPr>
            <p:cNvPr id="35" name="Picture 34" descr="heat map no axl"/>
            <p:cNvPicPr/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8530"/>
            <a:stretch>
              <a:fillRect/>
            </a:stretch>
          </p:blipFill>
          <p:spPr bwMode="auto">
            <a:xfrm>
              <a:off x="-97398" y="1168936"/>
              <a:ext cx="6239515" cy="3598881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6" name="Group 35"/>
            <p:cNvGrpSpPr/>
            <p:nvPr/>
          </p:nvGrpSpPr>
          <p:grpSpPr>
            <a:xfrm>
              <a:off x="1331640" y="4743362"/>
              <a:ext cx="974974" cy="111742"/>
              <a:chOff x="1331640" y="4721846"/>
              <a:chExt cx="1083418" cy="104282"/>
            </a:xfrm>
          </p:grpSpPr>
          <p:cxnSp>
            <p:nvCxnSpPr>
              <p:cNvPr id="53" name="Straight Connector 52"/>
              <p:cNvCxnSpPr/>
              <p:nvPr/>
            </p:nvCxnSpPr>
            <p:spPr>
              <a:xfrm>
                <a:off x="1331640" y="4767816"/>
                <a:ext cx="108012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4" name="Straight Connector 53"/>
              <p:cNvCxnSpPr/>
              <p:nvPr/>
            </p:nvCxnSpPr>
            <p:spPr>
              <a:xfrm flipV="1">
                <a:off x="2415058" y="4724784"/>
                <a:ext cx="0" cy="10134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Straight Connector 54"/>
              <p:cNvCxnSpPr/>
              <p:nvPr/>
            </p:nvCxnSpPr>
            <p:spPr>
              <a:xfrm flipV="1">
                <a:off x="1331640" y="4721846"/>
                <a:ext cx="0" cy="10134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7" name="Group 36"/>
            <p:cNvGrpSpPr/>
            <p:nvPr/>
          </p:nvGrpSpPr>
          <p:grpSpPr>
            <a:xfrm>
              <a:off x="2495390" y="4746660"/>
              <a:ext cx="974974" cy="111742"/>
              <a:chOff x="1331640" y="4721846"/>
              <a:chExt cx="1083418" cy="104282"/>
            </a:xfrm>
          </p:grpSpPr>
          <p:cxnSp>
            <p:nvCxnSpPr>
              <p:cNvPr id="50" name="Straight Connector 49"/>
              <p:cNvCxnSpPr/>
              <p:nvPr/>
            </p:nvCxnSpPr>
            <p:spPr>
              <a:xfrm>
                <a:off x="1331640" y="4767816"/>
                <a:ext cx="108012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Straight Connector 50"/>
              <p:cNvCxnSpPr/>
              <p:nvPr/>
            </p:nvCxnSpPr>
            <p:spPr>
              <a:xfrm flipV="1">
                <a:off x="2415058" y="4724784"/>
                <a:ext cx="0" cy="10134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Straight Connector 51"/>
              <p:cNvCxnSpPr/>
              <p:nvPr/>
            </p:nvCxnSpPr>
            <p:spPr>
              <a:xfrm flipV="1">
                <a:off x="1331640" y="4721846"/>
                <a:ext cx="0" cy="10134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8" name="Group 37"/>
            <p:cNvGrpSpPr/>
            <p:nvPr/>
          </p:nvGrpSpPr>
          <p:grpSpPr>
            <a:xfrm>
              <a:off x="3669034" y="4743362"/>
              <a:ext cx="974974" cy="111742"/>
              <a:chOff x="1331640" y="4721846"/>
              <a:chExt cx="1083418" cy="104282"/>
            </a:xfrm>
          </p:grpSpPr>
          <p:cxnSp>
            <p:nvCxnSpPr>
              <p:cNvPr id="47" name="Straight Connector 46"/>
              <p:cNvCxnSpPr/>
              <p:nvPr/>
            </p:nvCxnSpPr>
            <p:spPr>
              <a:xfrm>
                <a:off x="1331640" y="4767816"/>
                <a:ext cx="108012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8" name="Straight Connector 47"/>
              <p:cNvCxnSpPr/>
              <p:nvPr/>
            </p:nvCxnSpPr>
            <p:spPr>
              <a:xfrm flipV="1">
                <a:off x="2415058" y="4724784"/>
                <a:ext cx="0" cy="10134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Straight Connector 48"/>
              <p:cNvCxnSpPr/>
              <p:nvPr/>
            </p:nvCxnSpPr>
            <p:spPr>
              <a:xfrm flipV="1">
                <a:off x="1331640" y="4721846"/>
                <a:ext cx="0" cy="10134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Group 38"/>
            <p:cNvGrpSpPr/>
            <p:nvPr/>
          </p:nvGrpSpPr>
          <p:grpSpPr>
            <a:xfrm>
              <a:off x="4799646" y="4746660"/>
              <a:ext cx="974974" cy="111742"/>
              <a:chOff x="1331640" y="4721846"/>
              <a:chExt cx="1083418" cy="104282"/>
            </a:xfrm>
          </p:grpSpPr>
          <p:cxnSp>
            <p:nvCxnSpPr>
              <p:cNvPr id="44" name="Straight Connector 43"/>
              <p:cNvCxnSpPr/>
              <p:nvPr/>
            </p:nvCxnSpPr>
            <p:spPr>
              <a:xfrm>
                <a:off x="1331640" y="4767816"/>
                <a:ext cx="108012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Straight Connector 44"/>
              <p:cNvCxnSpPr/>
              <p:nvPr/>
            </p:nvCxnSpPr>
            <p:spPr>
              <a:xfrm flipV="1">
                <a:off x="2415058" y="4724784"/>
                <a:ext cx="0" cy="10134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Straight Connector 45"/>
              <p:cNvCxnSpPr/>
              <p:nvPr/>
            </p:nvCxnSpPr>
            <p:spPr>
              <a:xfrm flipV="1">
                <a:off x="1331640" y="4721846"/>
                <a:ext cx="0" cy="101344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0" name="TextBox 39"/>
            <p:cNvSpPr txBox="1"/>
            <p:nvPr/>
          </p:nvSpPr>
          <p:spPr>
            <a:xfrm>
              <a:off x="1428463" y="4747524"/>
              <a:ext cx="974974" cy="360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1" dirty="0" smtClean="0"/>
                <a:t>Control</a:t>
              </a:r>
              <a:endParaRPr lang="en-GB" sz="800" b="1" dirty="0"/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2498689" y="4754122"/>
              <a:ext cx="974974" cy="360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1" dirty="0" smtClean="0"/>
                <a:t>Decitabine</a:t>
              </a:r>
              <a:endParaRPr lang="en-GB" sz="800" b="1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3669034" y="4764878"/>
              <a:ext cx="974974" cy="360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1" dirty="0" smtClean="0"/>
                <a:t>Vorinostat</a:t>
              </a:r>
              <a:endParaRPr lang="en-GB" sz="800" b="1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724341" y="4764878"/>
              <a:ext cx="1129748" cy="3600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800" b="1" dirty="0" smtClean="0"/>
                <a:t>Combination</a:t>
              </a:r>
              <a:endParaRPr lang="en-GB" sz="800" b="1" dirty="0"/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8151017" y="1441937"/>
            <a:ext cx="530994" cy="123111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8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AXLi</a:t>
            </a:r>
            <a:endParaRPr lang="en-GB" sz="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025149" y="1391982"/>
            <a:ext cx="4889701" cy="26046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/>
          <p:cNvSpPr txBox="1"/>
          <p:nvPr/>
        </p:nvSpPr>
        <p:spPr>
          <a:xfrm>
            <a:off x="115166" y="198923"/>
            <a:ext cx="366247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err="1" smtClean="0"/>
              <a:t>Decitabine</a:t>
            </a:r>
            <a:r>
              <a:rPr lang="en-GB" b="1" dirty="0" smtClean="0"/>
              <a:t> / Vorinostat combination</a:t>
            </a:r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3816717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0" grpId="0" animBg="1"/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177809"/>
            <a:ext cx="8260672" cy="1039427"/>
          </a:xfrm>
        </p:spPr>
        <p:txBody>
          <a:bodyPr>
            <a:noAutofit/>
          </a:bodyPr>
          <a:lstStyle/>
          <a:p>
            <a:r>
              <a:rPr lang="en-GB" sz="3600" dirty="0" smtClean="0"/>
              <a:t>Triple combination:</a:t>
            </a:r>
            <a:br>
              <a:rPr lang="en-GB" sz="3600" dirty="0" smtClean="0"/>
            </a:br>
            <a:r>
              <a:rPr lang="en-GB" sz="3600" dirty="0" err="1" smtClean="0"/>
              <a:t>Decitabine</a:t>
            </a:r>
            <a:r>
              <a:rPr lang="en-GB" sz="3600" dirty="0" smtClean="0"/>
              <a:t>/Vorinostat/</a:t>
            </a:r>
            <a:r>
              <a:rPr lang="en-GB" sz="3600" dirty="0" err="1" smtClean="0"/>
              <a:t>AXLi</a:t>
            </a:r>
            <a:endParaRPr lang="en-GB" sz="36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050" y="2231677"/>
            <a:ext cx="8851900" cy="2938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63688" y="2231677"/>
            <a:ext cx="792088" cy="333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3707904" y="2220630"/>
            <a:ext cx="792088" cy="333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/>
          <p:cNvSpPr/>
          <p:nvPr/>
        </p:nvSpPr>
        <p:spPr>
          <a:xfrm>
            <a:off x="5796136" y="2231677"/>
            <a:ext cx="792088" cy="333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/>
          <p:cNvSpPr/>
          <p:nvPr/>
        </p:nvSpPr>
        <p:spPr>
          <a:xfrm>
            <a:off x="7956376" y="2276872"/>
            <a:ext cx="792088" cy="3332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907552" y="2204864"/>
            <a:ext cx="696438" cy="287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48 h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80018" y="2204864"/>
            <a:ext cx="696438" cy="287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72 h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755954" y="2205064"/>
            <a:ext cx="576064" cy="287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0 h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3844642" y="2204864"/>
            <a:ext cx="696438" cy="2878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 smtClean="0">
                <a:solidFill>
                  <a:sysClr val="windowText" lastClr="000000"/>
                </a:solidFill>
              </a:rPr>
              <a:t>24 h</a:t>
            </a:r>
            <a:endParaRPr lang="en-GB" dirty="0">
              <a:solidFill>
                <a:sysClr val="windowText" lastClr="000000"/>
              </a:solidFill>
            </a:endParaRPr>
          </a:p>
        </p:txBody>
      </p:sp>
      <p:sp>
        <p:nvSpPr>
          <p:cNvPr id="13" name="Content Placeholder 2"/>
          <p:cNvSpPr txBox="1">
            <a:spLocks/>
          </p:cNvSpPr>
          <p:nvPr/>
        </p:nvSpPr>
        <p:spPr>
          <a:xfrm>
            <a:off x="734888" y="5250354"/>
            <a:ext cx="8229600" cy="136821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1800" dirty="0" smtClean="0"/>
              <a:t>Performed using OCI-AML3_Luciferase expressing cells</a:t>
            </a:r>
          </a:p>
          <a:p>
            <a:r>
              <a:rPr lang="en-GB" sz="1800" dirty="0" smtClean="0"/>
              <a:t>Transplanted into NSG mice</a:t>
            </a:r>
          </a:p>
          <a:p>
            <a:r>
              <a:rPr lang="en-GB" sz="1800" dirty="0" smtClean="0"/>
              <a:t>Mice imaged using </a:t>
            </a:r>
            <a:r>
              <a:rPr lang="en-GB" sz="1800" dirty="0" err="1" smtClean="0"/>
              <a:t>Burker</a:t>
            </a:r>
            <a:r>
              <a:rPr lang="en-GB" sz="1800" dirty="0" smtClean="0"/>
              <a:t> </a:t>
            </a:r>
            <a:r>
              <a:rPr lang="en-GB" sz="1800" dirty="0" err="1" smtClean="0"/>
              <a:t>bioimager</a:t>
            </a:r>
            <a:endParaRPr lang="en-GB" sz="1600" dirty="0"/>
          </a:p>
        </p:txBody>
      </p:sp>
      <p:sp>
        <p:nvSpPr>
          <p:cNvPr id="9" name="TextBox 8"/>
          <p:cNvSpPr txBox="1"/>
          <p:nvPr/>
        </p:nvSpPr>
        <p:spPr>
          <a:xfrm>
            <a:off x="475331" y="3929743"/>
            <a:ext cx="1337610" cy="338554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AXL inhibitor</a:t>
            </a:r>
            <a:endParaRPr lang="en-GB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224476" y="4757061"/>
            <a:ext cx="967060" cy="184666"/>
          </a:xfrm>
          <a:prstGeom prst="rect">
            <a:avLst/>
          </a:prstGeom>
          <a:solidFill>
            <a:schemeClr val="bg1"/>
          </a:solidFill>
        </p:spPr>
        <p:txBody>
          <a:bodyPr wrap="none" lIns="0" tIns="0" rIns="0" bIns="0" rtlCol="0">
            <a:spAutoFit/>
          </a:bodyPr>
          <a:lstStyle/>
          <a:p>
            <a:r>
              <a:rPr lang="en-GB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AXL inhibitor</a:t>
            </a:r>
            <a:endParaRPr lang="en-GB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7221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 sz="3600" dirty="0"/>
              <a:t>Triple combination:</a:t>
            </a:r>
            <a:br>
              <a:rPr lang="en-GB" sz="3600" dirty="0"/>
            </a:br>
            <a:r>
              <a:rPr lang="en-GB" sz="3600" dirty="0" err="1"/>
              <a:t>Decitabine</a:t>
            </a:r>
            <a:r>
              <a:rPr lang="en-GB" sz="3600" dirty="0"/>
              <a:t>/Vorinostat/</a:t>
            </a:r>
            <a:r>
              <a:rPr lang="en-GB" sz="3600" dirty="0" err="1"/>
              <a:t>AXLi</a:t>
            </a:r>
            <a:endParaRPr lang="en-GB" sz="3600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r="46295"/>
          <a:stretch/>
        </p:blipFill>
        <p:spPr>
          <a:xfrm>
            <a:off x="652813" y="1793970"/>
            <a:ext cx="3908502" cy="2862875"/>
          </a:xfrm>
          <a:prstGeom prst="rect">
            <a:avLst/>
          </a:prstGeom>
        </p:spPr>
      </p:pic>
      <p:pic>
        <p:nvPicPr>
          <p:cNvPr id="8" name="Content Placeholder 6"/>
          <p:cNvPicPr>
            <a:picLocks noChangeAspect="1"/>
          </p:cNvPicPr>
          <p:nvPr/>
        </p:nvPicPr>
        <p:blipFill rotWithShape="1">
          <a:blip r:embed="rId2"/>
          <a:srcRect l="54210" r="-1058" b="29014"/>
          <a:stretch/>
        </p:blipFill>
        <p:spPr>
          <a:xfrm>
            <a:off x="1838567" y="4898511"/>
            <a:ext cx="1891990" cy="112773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8541834" y="1795346"/>
            <a:ext cx="178420" cy="190685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49" t="5910" r="1915" b="48042"/>
          <a:stretch/>
        </p:blipFill>
        <p:spPr>
          <a:xfrm>
            <a:off x="5854045" y="1778342"/>
            <a:ext cx="2327636" cy="3791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970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The future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AML and MDS has benefited from numerous molecular classification studies</a:t>
            </a:r>
          </a:p>
          <a:p>
            <a:r>
              <a:rPr lang="en-GB" dirty="0" smtClean="0"/>
              <a:t>The </a:t>
            </a:r>
            <a:r>
              <a:rPr lang="en-GB" dirty="0"/>
              <a:t>focus </a:t>
            </a:r>
            <a:r>
              <a:rPr lang="en-GB" dirty="0" smtClean="0"/>
              <a:t>has to shift </a:t>
            </a:r>
            <a:r>
              <a:rPr lang="en-GB" dirty="0"/>
              <a:t>to </a:t>
            </a:r>
            <a:r>
              <a:rPr lang="en-GB" dirty="0" smtClean="0"/>
              <a:t>study clinical applicability</a:t>
            </a:r>
          </a:p>
          <a:p>
            <a:r>
              <a:rPr lang="en-GB" dirty="0" smtClean="0"/>
              <a:t>Translational </a:t>
            </a:r>
            <a:r>
              <a:rPr lang="en-GB" dirty="0"/>
              <a:t>success of cancer research is judged by improved survival for cancer </a:t>
            </a:r>
            <a:r>
              <a:rPr lang="en-GB" dirty="0" smtClean="0"/>
              <a:t>patients</a:t>
            </a:r>
          </a:p>
          <a:p>
            <a:r>
              <a:rPr lang="en-GB" dirty="0" smtClean="0"/>
              <a:t>Now need to utilise the power </a:t>
            </a:r>
            <a:r>
              <a:rPr lang="en-GB" dirty="0"/>
              <a:t>of omics to transform </a:t>
            </a:r>
            <a:r>
              <a:rPr lang="en-GB" dirty="0" smtClean="0"/>
              <a:t>medicines </a:t>
            </a:r>
            <a:r>
              <a:rPr lang="en-GB" dirty="0"/>
              <a:t>and improve patient outcomes</a:t>
            </a:r>
          </a:p>
        </p:txBody>
      </p:sp>
    </p:spTree>
    <p:extLst>
      <p:ext uri="{BB962C8B-B14F-4D97-AF65-F5344CB8AC3E}">
        <p14:creationId xmlns:p14="http://schemas.microsoft.com/office/powerpoint/2010/main" val="1075950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Thank you!</a:t>
            </a:r>
            <a:endParaRPr lang="en-GB" dirty="0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11" t="8316" r="27907" b="11199"/>
          <a:stretch/>
        </p:blipFill>
        <p:spPr>
          <a:xfrm>
            <a:off x="4046041" y="5448329"/>
            <a:ext cx="1049963" cy="1311013"/>
          </a:xfrm>
          <a:prstGeom prst="rect">
            <a:avLst/>
          </a:prstGeom>
        </p:spPr>
      </p:pic>
      <p:pic>
        <p:nvPicPr>
          <p:cNvPr id="17" name="Picture 2" descr="C:\Users\3042319\Documents\My Dropbox\CCRCB Haematology\group_phot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484" y="1960512"/>
            <a:ext cx="4583326" cy="29327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2891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LNI 1 no log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1745</TotalTime>
  <Words>1964</Words>
  <Application>Microsoft Office PowerPoint</Application>
  <PresentationFormat>On-screen Show (4:3)</PresentationFormat>
  <Paragraphs>620</Paragraphs>
  <Slides>49</Slides>
  <Notes>16</Notes>
  <HiddenSlides>0</HiddenSlides>
  <MMClips>2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2" baseType="lpstr">
      <vt:lpstr>Office Theme</vt:lpstr>
      <vt:lpstr>LLNI 1 no logo</vt:lpstr>
      <vt:lpstr>Prism Project</vt:lpstr>
      <vt:lpstr>AML &amp; MDS:  Genomics to therapies</vt:lpstr>
      <vt:lpstr>Blood Cancers</vt:lpstr>
      <vt:lpstr>Incidence of blood cancers</vt:lpstr>
      <vt:lpstr>PowerPoint Presentation</vt:lpstr>
      <vt:lpstr>PowerPoint Presentation</vt:lpstr>
      <vt:lpstr>FAB classification of AML</vt:lpstr>
      <vt:lpstr>Cytogenetics</vt:lpstr>
      <vt:lpstr>WHO classification of AML (2002)</vt:lpstr>
      <vt:lpstr>NBM  MDS   AML</vt:lpstr>
      <vt:lpstr>PowerPoint Presentation</vt:lpstr>
      <vt:lpstr>PowerPoint Presentation</vt:lpstr>
      <vt:lpstr>Genetic abnormalities in AML as disease-defining abnormalities</vt:lpstr>
      <vt:lpstr>Overall and Age-Specific  Relative Survival</vt:lpstr>
      <vt:lpstr>Novel therapies are needed for elderly AML / MDS</vt:lpstr>
      <vt:lpstr>LEUKAEMIA</vt:lpstr>
      <vt:lpstr>Personalised medicine</vt:lpstr>
      <vt:lpstr>PowerPoint Presentation</vt:lpstr>
      <vt:lpstr>PowerPoint Presentation</vt:lpstr>
      <vt:lpstr>PowerPoint Presentation</vt:lpstr>
      <vt:lpstr>AML stratification model based on molecular mutations</vt:lpstr>
      <vt:lpstr>PowerPoint Presentation</vt:lpstr>
      <vt:lpstr>Landscape of driver mutations in AML</vt:lpstr>
      <vt:lpstr>Proposed genomic classification of AML</vt:lpstr>
      <vt:lpstr>Survival curves for the 11 genomically defined sub-groups</vt:lpstr>
      <vt:lpstr>Influence of gene-gene interactions on survival</vt:lpstr>
      <vt:lpstr>PowerPoint Presentation</vt:lpstr>
      <vt:lpstr>PowerPoint Presentation</vt:lpstr>
      <vt:lpstr>Proposed genomic classification of AML</vt:lpstr>
      <vt:lpstr>Genomic Sub-Group 2  AML with mutation chromatin, RNA splicing genes or both </vt:lpstr>
      <vt:lpstr>Cohesin</vt:lpstr>
      <vt:lpstr>Cohesin complex</vt:lpstr>
      <vt:lpstr>Genomic Sub-Group 2  AML with mutation chromatin, RNA splicing genes or both </vt:lpstr>
      <vt:lpstr>Components of the spliceosome are frequently mutated</vt:lpstr>
      <vt:lpstr>PowerPoint Presentation</vt:lpstr>
      <vt:lpstr>Defect in RNA export</vt:lpstr>
      <vt:lpstr>RNA-seq</vt:lpstr>
      <vt:lpstr>Genomic Sub-Group 2  AML with mutation chromatin, RNA splicing genes or both </vt:lpstr>
      <vt:lpstr>AML/ MDS  An epigenetic disease</vt:lpstr>
      <vt:lpstr>A need to identify rationally defined  epigenetic therapeutic combinations</vt:lpstr>
      <vt:lpstr>Limited clinical response of AML patients to demethylation agents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Triple combination: Decitabine/Vorinostat/AXLi</vt:lpstr>
      <vt:lpstr>Triple combination: Decitabine/Vorinostat/AXLi</vt:lpstr>
      <vt:lpstr>The future</vt:lpstr>
      <vt:lpstr>Thank you!</vt:lpstr>
    </vt:vector>
  </TitlesOfParts>
  <Company>Medicine, Dentistry and Biomedical Sciences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Ken Mills</dc:creator>
  <cp:lastModifiedBy>Hematology</cp:lastModifiedBy>
  <cp:revision>45</cp:revision>
  <dcterms:created xsi:type="dcterms:W3CDTF">2016-08-09T07:29:24Z</dcterms:created>
  <dcterms:modified xsi:type="dcterms:W3CDTF">2016-08-12T12:46:16Z</dcterms:modified>
</cp:coreProperties>
</file>