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59"/>
  </p:notesMasterIdLst>
  <p:handoutMasterIdLst>
    <p:handoutMasterId r:id="rId60"/>
  </p:handoutMasterIdLst>
  <p:sldIdLst>
    <p:sldId id="349" r:id="rId3"/>
    <p:sldId id="350" r:id="rId4"/>
    <p:sldId id="256" r:id="rId5"/>
    <p:sldId id="270" r:id="rId6"/>
    <p:sldId id="348" r:id="rId7"/>
    <p:sldId id="281" r:id="rId8"/>
    <p:sldId id="283" r:id="rId9"/>
    <p:sldId id="346" r:id="rId10"/>
    <p:sldId id="285" r:id="rId11"/>
    <p:sldId id="286" r:id="rId12"/>
    <p:sldId id="287" r:id="rId13"/>
    <p:sldId id="288" r:id="rId14"/>
    <p:sldId id="289" r:id="rId15"/>
    <p:sldId id="290" r:id="rId16"/>
    <p:sldId id="344" r:id="rId17"/>
    <p:sldId id="343" r:id="rId18"/>
    <p:sldId id="291" r:id="rId19"/>
    <p:sldId id="292" r:id="rId20"/>
    <p:sldId id="294" r:id="rId21"/>
    <p:sldId id="296" r:id="rId22"/>
    <p:sldId id="297" r:id="rId23"/>
    <p:sldId id="298" r:id="rId24"/>
    <p:sldId id="299" r:id="rId25"/>
    <p:sldId id="300" r:id="rId26"/>
    <p:sldId id="301" r:id="rId27"/>
    <p:sldId id="302" r:id="rId28"/>
    <p:sldId id="303" r:id="rId29"/>
    <p:sldId id="306" r:id="rId30"/>
    <p:sldId id="337" r:id="rId31"/>
    <p:sldId id="304" r:id="rId32"/>
    <p:sldId id="305" r:id="rId33"/>
    <p:sldId id="308" r:id="rId34"/>
    <p:sldId id="345" r:id="rId35"/>
    <p:sldId id="335" r:id="rId36"/>
    <p:sldId id="309" r:id="rId37"/>
    <p:sldId id="311" r:id="rId38"/>
    <p:sldId id="313" r:id="rId39"/>
    <p:sldId id="328" r:id="rId40"/>
    <p:sldId id="316" r:id="rId41"/>
    <p:sldId id="317" r:id="rId42"/>
    <p:sldId id="347" r:id="rId43"/>
    <p:sldId id="329" r:id="rId44"/>
    <p:sldId id="330" r:id="rId45"/>
    <p:sldId id="331" r:id="rId46"/>
    <p:sldId id="318" r:id="rId47"/>
    <p:sldId id="338" r:id="rId48"/>
    <p:sldId id="334" r:id="rId49"/>
    <p:sldId id="319" r:id="rId50"/>
    <p:sldId id="336" r:id="rId51"/>
    <p:sldId id="321" r:id="rId52"/>
    <p:sldId id="322" r:id="rId53"/>
    <p:sldId id="332" r:id="rId54"/>
    <p:sldId id="333" r:id="rId55"/>
    <p:sldId id="326" r:id="rId56"/>
    <p:sldId id="262" r:id="rId57"/>
    <p:sldId id="351" r:id="rId58"/>
  </p:sldIdLst>
  <p:sldSz cx="9144000" cy="6858000" type="screen4x3"/>
  <p:notesSz cx="6985000" cy="9271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rin Goldblum" initials="omgoldbl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554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7" autoAdjust="0"/>
    <p:restoredTop sz="92606" autoAdjust="0"/>
  </p:normalViewPr>
  <p:slideViewPr>
    <p:cSldViewPr>
      <p:cViewPr>
        <p:scale>
          <a:sx n="70" d="100"/>
          <a:sy n="70" d="100"/>
        </p:scale>
        <p:origin x="-1404" y="-18"/>
      </p:cViewPr>
      <p:guideLst>
        <p:guide orient="horz" pos="2160"/>
        <p:guide pos="2880"/>
      </p:guideLst>
    </p:cSldViewPr>
  </p:slideViewPr>
  <p:notesTextViewPr>
    <p:cViewPr>
      <p:scale>
        <a:sx n="1" d="1"/>
        <a:sy n="1" d="1"/>
      </p:scale>
      <p:origin x="0" y="0"/>
    </p:cViewPr>
  </p:notesTextViewPr>
  <p:sorterViewPr>
    <p:cViewPr>
      <p:scale>
        <a:sx n="100" d="100"/>
        <a:sy n="100" d="100"/>
      </p:scale>
      <p:origin x="0" y="901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commentAuthors" Target="commentAuthor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7311" cy="463971"/>
          </a:xfrm>
          <a:prstGeom prst="rect">
            <a:avLst/>
          </a:prstGeom>
        </p:spPr>
        <p:txBody>
          <a:bodyPr vert="horz" lIns="91147" tIns="45574" rIns="91147" bIns="45574" rtlCol="0"/>
          <a:lstStyle>
            <a:lvl1pPr algn="l">
              <a:defRPr sz="1200"/>
            </a:lvl1pPr>
          </a:lstStyle>
          <a:p>
            <a:endParaRPr lang="en-US" dirty="0"/>
          </a:p>
        </p:txBody>
      </p:sp>
      <p:sp>
        <p:nvSpPr>
          <p:cNvPr id="3" name="Date Placeholder 2"/>
          <p:cNvSpPr>
            <a:spLocks noGrp="1"/>
          </p:cNvSpPr>
          <p:nvPr>
            <p:ph type="dt" sz="quarter" idx="1"/>
          </p:nvPr>
        </p:nvSpPr>
        <p:spPr>
          <a:xfrm>
            <a:off x="3956499" y="0"/>
            <a:ext cx="3027311" cy="463971"/>
          </a:xfrm>
          <a:prstGeom prst="rect">
            <a:avLst/>
          </a:prstGeom>
        </p:spPr>
        <p:txBody>
          <a:bodyPr vert="horz" lIns="91147" tIns="45574" rIns="91147" bIns="45574" rtlCol="0"/>
          <a:lstStyle>
            <a:lvl1pPr algn="r">
              <a:defRPr sz="1200"/>
            </a:lvl1pPr>
          </a:lstStyle>
          <a:p>
            <a:fld id="{5DDBD61E-07E2-4490-B073-A1737C23088F}" type="datetimeFigureOut">
              <a:rPr lang="en-US" smtClean="0"/>
              <a:pPr/>
              <a:t>8/26/2015</a:t>
            </a:fld>
            <a:endParaRPr lang="en-US" dirty="0"/>
          </a:p>
        </p:txBody>
      </p:sp>
      <p:sp>
        <p:nvSpPr>
          <p:cNvPr id="4" name="Footer Placeholder 3"/>
          <p:cNvSpPr>
            <a:spLocks noGrp="1"/>
          </p:cNvSpPr>
          <p:nvPr>
            <p:ph type="ftr" sz="quarter" idx="2"/>
          </p:nvPr>
        </p:nvSpPr>
        <p:spPr>
          <a:xfrm>
            <a:off x="1" y="8804931"/>
            <a:ext cx="3027311" cy="463971"/>
          </a:xfrm>
          <a:prstGeom prst="rect">
            <a:avLst/>
          </a:prstGeom>
        </p:spPr>
        <p:txBody>
          <a:bodyPr vert="horz" lIns="91147" tIns="45574" rIns="91147" bIns="4557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56499" y="8804931"/>
            <a:ext cx="3027311" cy="463971"/>
          </a:xfrm>
          <a:prstGeom prst="rect">
            <a:avLst/>
          </a:prstGeom>
        </p:spPr>
        <p:txBody>
          <a:bodyPr vert="horz" lIns="91147" tIns="45574" rIns="91147" bIns="45574" rtlCol="0" anchor="b"/>
          <a:lstStyle>
            <a:lvl1pPr algn="r">
              <a:defRPr sz="1200"/>
            </a:lvl1pPr>
          </a:lstStyle>
          <a:p>
            <a:fld id="{366F544D-7BFC-4D78-8D3B-E66DE777C19B}" type="slidenum">
              <a:rPr lang="en-US" smtClean="0"/>
              <a:pPr/>
              <a:t>‹#›</a:t>
            </a:fld>
            <a:endParaRPr lang="en-US" dirty="0"/>
          </a:p>
        </p:txBody>
      </p:sp>
    </p:spTree>
    <p:extLst>
      <p:ext uri="{BB962C8B-B14F-4D97-AF65-F5344CB8AC3E}">
        <p14:creationId xmlns:p14="http://schemas.microsoft.com/office/powerpoint/2010/main" val="42763687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3550"/>
          </a:xfrm>
          <a:prstGeom prst="rect">
            <a:avLst/>
          </a:prstGeom>
        </p:spPr>
        <p:txBody>
          <a:bodyPr vert="horz" lIns="92879" tIns="46440" rIns="92879" bIns="4644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56551" y="0"/>
            <a:ext cx="3026833" cy="463550"/>
          </a:xfrm>
          <a:prstGeom prst="rect">
            <a:avLst/>
          </a:prstGeom>
        </p:spPr>
        <p:txBody>
          <a:bodyPr vert="horz" lIns="92879" tIns="46440" rIns="92879" bIns="46440" rtlCol="0"/>
          <a:lstStyle>
            <a:lvl1pPr algn="r" fontAlgn="auto">
              <a:spcBef>
                <a:spcPts val="0"/>
              </a:spcBef>
              <a:spcAft>
                <a:spcPts val="0"/>
              </a:spcAft>
              <a:defRPr sz="1200">
                <a:latin typeface="+mn-lt"/>
                <a:cs typeface="+mn-cs"/>
              </a:defRPr>
            </a:lvl1pPr>
          </a:lstStyle>
          <a:p>
            <a:pPr>
              <a:defRPr/>
            </a:pPr>
            <a:fld id="{6CB6EA5B-FB12-4B13-8347-4AD19D88DCBC}" type="datetimeFigureOut">
              <a:rPr lang="en-US"/>
              <a:pPr>
                <a:defRPr/>
              </a:pPr>
              <a:t>8/26/2015</a:t>
            </a:fld>
            <a:endParaRPr lang="en-US" dirty="0"/>
          </a:p>
        </p:txBody>
      </p:sp>
      <p:sp>
        <p:nvSpPr>
          <p:cNvPr id="4" name="Slide Image Placeholder 3"/>
          <p:cNvSpPr>
            <a:spLocks noGrp="1" noRot="1" noChangeAspect="1"/>
          </p:cNvSpPr>
          <p:nvPr>
            <p:ph type="sldImg" idx="2"/>
          </p:nvPr>
        </p:nvSpPr>
        <p:spPr>
          <a:xfrm>
            <a:off x="1174750" y="695325"/>
            <a:ext cx="4635500" cy="3476625"/>
          </a:xfrm>
          <a:prstGeom prst="rect">
            <a:avLst/>
          </a:prstGeom>
          <a:noFill/>
          <a:ln w="12700">
            <a:solidFill>
              <a:prstClr val="black"/>
            </a:solidFill>
          </a:ln>
        </p:spPr>
        <p:txBody>
          <a:bodyPr vert="horz" lIns="92879" tIns="46440" rIns="92879" bIns="46440" rtlCol="0" anchor="ctr"/>
          <a:lstStyle/>
          <a:p>
            <a:pPr lvl="0"/>
            <a:endParaRPr lang="en-US" noProof="0" dirty="0" smtClean="0"/>
          </a:p>
        </p:txBody>
      </p:sp>
      <p:sp>
        <p:nvSpPr>
          <p:cNvPr id="5" name="Notes Placeholder 4"/>
          <p:cNvSpPr>
            <a:spLocks noGrp="1"/>
          </p:cNvSpPr>
          <p:nvPr>
            <p:ph type="body" sz="quarter" idx="3"/>
          </p:nvPr>
        </p:nvSpPr>
        <p:spPr>
          <a:xfrm>
            <a:off x="698500" y="4403725"/>
            <a:ext cx="5588000" cy="4171950"/>
          </a:xfrm>
          <a:prstGeom prst="rect">
            <a:avLst/>
          </a:prstGeom>
        </p:spPr>
        <p:txBody>
          <a:bodyPr vert="horz" lIns="92879" tIns="46440" rIns="92879" bIns="4644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05841"/>
            <a:ext cx="3026833" cy="463550"/>
          </a:xfrm>
          <a:prstGeom prst="rect">
            <a:avLst/>
          </a:prstGeom>
        </p:spPr>
        <p:txBody>
          <a:bodyPr vert="horz" lIns="92879" tIns="46440" rIns="92879" bIns="4644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56551" y="8805841"/>
            <a:ext cx="3026833" cy="463550"/>
          </a:xfrm>
          <a:prstGeom prst="rect">
            <a:avLst/>
          </a:prstGeom>
        </p:spPr>
        <p:txBody>
          <a:bodyPr vert="horz" lIns="92879" tIns="46440" rIns="92879" bIns="46440" rtlCol="0" anchor="b"/>
          <a:lstStyle>
            <a:lvl1pPr algn="r" fontAlgn="auto">
              <a:spcBef>
                <a:spcPts val="0"/>
              </a:spcBef>
              <a:spcAft>
                <a:spcPts val="0"/>
              </a:spcAft>
              <a:defRPr sz="1200">
                <a:latin typeface="+mn-lt"/>
                <a:cs typeface="+mn-cs"/>
              </a:defRPr>
            </a:lvl1pPr>
          </a:lstStyle>
          <a:p>
            <a:pPr>
              <a:defRPr/>
            </a:pPr>
            <a:fld id="{4D5BA27B-696D-4FB9-B659-1067D231A60F}" type="slidenum">
              <a:rPr lang="en-US"/>
              <a:pPr>
                <a:defRPr/>
              </a:pPr>
              <a:t>‹#›</a:t>
            </a:fld>
            <a:endParaRPr lang="en-US" dirty="0"/>
          </a:p>
        </p:txBody>
      </p:sp>
    </p:spTree>
    <p:extLst>
      <p:ext uri="{BB962C8B-B14F-4D97-AF65-F5344CB8AC3E}">
        <p14:creationId xmlns:p14="http://schemas.microsoft.com/office/powerpoint/2010/main" val="36195339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3</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645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7A468F5-2958-4B84-99CC-698720E320F7}" type="slidenum">
              <a:rPr lang="en-US" smtClean="0"/>
              <a:pPr/>
              <a:t>6</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defTabSz="911474">
              <a:defRPr/>
            </a:pPr>
            <a:endParaRPr lang="en-US" dirty="0" smtClean="0"/>
          </a:p>
        </p:txBody>
      </p:sp>
      <p:sp>
        <p:nvSpPr>
          <p:cNvPr id="655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AF788BC-8D2A-400A-AE20-DCC1D1948B1D}" type="slidenum">
              <a:rPr lang="en-US" smtClean="0"/>
              <a:pPr/>
              <a:t>7</a:t>
            </a:fld>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8</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65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3894CDD-1F68-4268-9D38-3898E617F956}" type="slidenum">
              <a:rPr lang="en-US" smtClean="0"/>
              <a:pPr/>
              <a:t>10</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13</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675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9AF2E50-B9E9-40A8-94F7-A7D0AB02842C}" type="slidenum">
              <a:rPr lang="en-US" smtClean="0"/>
              <a:pPr/>
              <a:t>14</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15</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16</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706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AE14E9C-DE6B-45AA-8BF0-2D57FA8B3F0D}" type="slidenum">
              <a:rPr lang="en-US" smtClean="0"/>
              <a:pPr/>
              <a:t>20</a:t>
            </a:fld>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716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476553E-67A1-4862-875E-0700DF60CC6E}" type="slidenum">
              <a:rPr lang="en-US" smtClean="0"/>
              <a:pPr/>
              <a:t>22</a:t>
            </a:fld>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23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25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26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27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defTabSz="911474" eaLnBrk="1" hangingPunct="1">
              <a:spcBef>
                <a:spcPct val="0"/>
              </a:spcBef>
              <a:defRPr/>
            </a:pPr>
            <a:endParaRPr lang="en-US" dirty="0" smtClean="0"/>
          </a:p>
        </p:txBody>
      </p:sp>
      <p:sp>
        <p:nvSpPr>
          <p:cNvPr id="727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4208E9A-AB29-4DF7-8988-7A064485E2A1}" type="slidenum">
              <a:rPr lang="en-US" smtClean="0"/>
              <a:pPr/>
              <a:t>28</a:t>
            </a:fld>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30</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31</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32</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34</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737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632E44E-11D0-41F3-8C5D-C0B4C91C5A5D}" type="slidenum">
              <a:rPr lang="en-US" smtClean="0"/>
              <a:pPr/>
              <a:t>35</a:t>
            </a:fld>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36</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37</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38</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b="0" dirty="0" smtClean="0">
              <a:solidFill>
                <a:srgbClr val="FF0000"/>
              </a:solidFill>
            </a:endParaRPr>
          </a:p>
        </p:txBody>
      </p:sp>
      <p:sp>
        <p:nvSpPr>
          <p:cNvPr id="747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53C2976F-FA1C-461F-9CCD-F6FD0A55955A}" type="slidenum">
              <a:rPr lang="en-US" smtClean="0"/>
              <a:pPr/>
              <a:t>40</a:t>
            </a:fld>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41</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43</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44</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0"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45</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47</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48</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51</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1474">
              <a:defRPr/>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52</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757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685EEBF-2446-44B3-BCE8-E75ABC3796C6}" type="slidenum">
              <a:rPr lang="en-US" smtClean="0"/>
              <a:pPr/>
              <a:t>54</a:t>
            </a:fld>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D5BA27B-696D-4FB9-B659-1067D231A60F}" type="slidenum">
              <a:rPr lang="en-US" smtClean="0"/>
              <a:pPr>
                <a:defRPr/>
              </a:pPr>
              <a:t>55</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685800" y="2130425"/>
            <a:ext cx="7772400" cy="1470025"/>
          </a:xfrm>
        </p:spPr>
        <p:txBody>
          <a:bodyPr>
            <a:noAutofit/>
          </a:bodyPr>
          <a:lstStyle>
            <a:lvl1pPr>
              <a:defRPr sz="50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fld id="{2453CE3C-6931-47B8-8106-A3B3B01C7369}" type="datetime1">
              <a:rPr lang="en-US" smtClean="0"/>
              <a:pPr>
                <a:defRPr/>
              </a:pPr>
              <a:t>8/26/2015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84582F39-5BFC-4796-8CA9-833852CC5FDD}"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452596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81BAB8A0-D24B-4B75-907B-32A4929DAABA}" type="datetime1">
              <a:rPr lang="en-US" smtClean="0"/>
              <a:pPr>
                <a:defRPr/>
              </a:pPr>
              <a:t>8/26/2015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a:xfrm>
            <a:off x="6705600" y="6492875"/>
            <a:ext cx="2133600" cy="365125"/>
          </a:xfrm>
        </p:spPr>
        <p:txBody>
          <a:bodyPr/>
          <a:lstStyle>
            <a:lvl1pPr>
              <a:defRPr>
                <a:solidFill>
                  <a:schemeClr val="tx1"/>
                </a:solidFill>
              </a:defRPr>
            </a:lvl1pPr>
          </a:lstStyle>
          <a:p>
            <a:pPr>
              <a:defRPr/>
            </a:pPr>
            <a:fld id="{C2A4D55A-1852-443C-9F81-0A716BCEB960}"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0C7D079-0B1E-4CC0-8B76-54B2A21CDDBA}" type="datetime1">
              <a:rPr lang="en-US" smtClean="0"/>
              <a:pPr>
                <a:defRPr/>
              </a:pPr>
              <a:t>8/26/2015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2D30E51-1B64-46B5-9C70-01812D42D985}"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12FEB47-6714-4E7C-85C8-8BF0A15E6700}" type="datetime1">
              <a:rPr lang="en-US" smtClean="0"/>
              <a:pPr>
                <a:defRPr/>
              </a:pPr>
              <a:t>8/26/2015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2D9FED3-5A6C-4D14-A477-41D4464AB2F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89B57F1-95B7-4DBB-871A-92AF4C354B8F}" type="datetime1">
              <a:rPr lang="en-US" smtClean="0"/>
              <a:pPr>
                <a:defRPr/>
              </a:pPr>
              <a:t>8/26/2015</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3235D128-AA72-4216-864E-6F3B7A6753AF}"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D291618-D8A0-47E9-B589-CFE0F4C85972}" type="datetime1">
              <a:rPr lang="en-US" smtClean="0"/>
              <a:pPr>
                <a:defRPr/>
              </a:pPr>
              <a:t>8/26/2015</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88DE1EF0-8FB4-436A-88A4-2BA9BFFA0D4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F6B8544-40CD-435D-88F4-78CC7BEC7951}" type="datetime1">
              <a:rPr lang="en-US" smtClean="0"/>
              <a:pPr>
                <a:defRPr/>
              </a:pPr>
              <a:t>8/26/2015</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41ACC7B9-6DB6-46A7-8DFA-459EB796E997}"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996840D-DD72-4893-B3AD-D5252DDA62B9}" type="datetime1">
              <a:rPr lang="en-US" smtClean="0"/>
              <a:pPr>
                <a:defRPr/>
              </a:pPr>
              <a:t>8/26/2015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13677776-F930-4DAF-B86B-6893C89753C5}"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E31F3FF-06E6-4AD7-B244-96063FAF99EB}" type="datetime1">
              <a:rPr lang="en-US" smtClean="0"/>
              <a:pPr>
                <a:defRPr/>
              </a:pPr>
              <a:t>8/26/2015</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84DCE03-5052-4A6D-8858-5A8B17CC0A8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03D3B56-762C-4E09-882D-27DA653868BB}" type="datetime1">
              <a:rPr lang="en-US" smtClean="0"/>
              <a:pPr>
                <a:defRPr/>
              </a:pPr>
              <a:t>8/26/2015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03650BB-C379-4C1A-A4F8-1DAF926FEC5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85624FC-2E56-4D4E-823E-10A2E862AE65}" type="datetime1">
              <a:rPr lang="en-US" smtClean="0"/>
              <a:pPr>
                <a:defRPr/>
              </a:pPr>
              <a:t>8/26/2015</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F91541E-38FA-465D-80C0-EBFD11EBA87C}"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2" name="Picture 6"/>
          <p:cNvPicPr>
            <a:picLocks noChangeAspect="1"/>
          </p:cNvPicPr>
          <p:nvPr userDrawn="1"/>
        </p:nvPicPr>
        <p:blipFill>
          <a:blip r:embed="rId2" cstate="print"/>
          <a:srcRect/>
          <a:stretch>
            <a:fillRect/>
          </a:stretch>
        </p:blipFill>
        <p:spPr bwMode="auto">
          <a:xfrm>
            <a:off x="0" y="76200"/>
            <a:ext cx="9144000" cy="6858000"/>
          </a:xfrm>
          <a:prstGeom prst="rect">
            <a:avLst/>
          </a:prstGeom>
          <a:noFill/>
          <a:ln w="9525">
            <a:noFill/>
            <a:miter lim="800000"/>
            <a:headEnd/>
            <a:tailEnd/>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3600">
                <a:solidFill>
                  <a:srgbClr val="017BA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8/26/2015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370009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9"/>
          <p:cNvPicPr>
            <a:picLocks noChangeAspect="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8"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453868B6-7EB7-4E47-9AD7-7187A313F9B6}" type="datetime1">
              <a:rPr lang="en-US" smtClean="0"/>
              <a:pPr>
                <a:defRPr/>
              </a:pPr>
              <a:t>8/26/2015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705600" y="6492875"/>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solidFill>
                <a:latin typeface="+mn-lt"/>
                <a:cs typeface="+mn-cs"/>
              </a:defRPr>
            </a:lvl1pPr>
          </a:lstStyle>
          <a:p>
            <a:pPr>
              <a:defRPr/>
            </a:pPr>
            <a:fld id="{EE12BBB1-02E7-4620-8B2E-D146720223F0}"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hdr="0" ftr="0" dt="0"/>
  <p:txStyles>
    <p:titleStyle>
      <a:lvl1pPr algn="ctr" rtl="0" eaLnBrk="0" fontAlgn="base" hangingPunct="0">
        <a:spcBef>
          <a:spcPct val="0"/>
        </a:spcBef>
        <a:spcAft>
          <a:spcPct val="0"/>
        </a:spcAft>
        <a:defRPr sz="3200" b="1" kern="1200" baseline="0">
          <a:solidFill>
            <a:srgbClr val="555455"/>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3600" b="1">
          <a:solidFill>
            <a:srgbClr val="555455"/>
          </a:solidFill>
          <a:latin typeface="Arial" charset="0"/>
          <a:cs typeface="Arial" charset="0"/>
        </a:defRPr>
      </a:lvl2pPr>
      <a:lvl3pPr algn="ctr" rtl="0" eaLnBrk="0" fontAlgn="base" hangingPunct="0">
        <a:spcBef>
          <a:spcPct val="0"/>
        </a:spcBef>
        <a:spcAft>
          <a:spcPct val="0"/>
        </a:spcAft>
        <a:defRPr sz="3600" b="1">
          <a:solidFill>
            <a:srgbClr val="555455"/>
          </a:solidFill>
          <a:latin typeface="Arial" charset="0"/>
          <a:cs typeface="Arial" charset="0"/>
        </a:defRPr>
      </a:lvl3pPr>
      <a:lvl4pPr algn="ctr" rtl="0" eaLnBrk="0" fontAlgn="base" hangingPunct="0">
        <a:spcBef>
          <a:spcPct val="0"/>
        </a:spcBef>
        <a:spcAft>
          <a:spcPct val="0"/>
        </a:spcAft>
        <a:defRPr sz="3600" b="1">
          <a:solidFill>
            <a:srgbClr val="555455"/>
          </a:solidFill>
          <a:latin typeface="Arial" charset="0"/>
          <a:cs typeface="Arial" charset="0"/>
        </a:defRPr>
      </a:lvl4pPr>
      <a:lvl5pPr algn="ctr" rtl="0" eaLnBrk="0" fontAlgn="base" hangingPunct="0">
        <a:spcBef>
          <a:spcPct val="0"/>
        </a:spcBef>
        <a:spcAft>
          <a:spcPct val="0"/>
        </a:spcAft>
        <a:defRPr sz="3600" b="1">
          <a:solidFill>
            <a:srgbClr val="555455"/>
          </a:solidFill>
          <a:latin typeface="Arial" charset="0"/>
          <a:cs typeface="Arial" charset="0"/>
        </a:defRPr>
      </a:lvl5pPr>
      <a:lvl6pPr marL="457200" algn="ctr" rtl="0" fontAlgn="base">
        <a:spcBef>
          <a:spcPct val="0"/>
        </a:spcBef>
        <a:spcAft>
          <a:spcPct val="0"/>
        </a:spcAft>
        <a:defRPr sz="3600" b="1">
          <a:solidFill>
            <a:srgbClr val="555455"/>
          </a:solidFill>
          <a:latin typeface="Arial" charset="0"/>
          <a:cs typeface="Arial" charset="0"/>
        </a:defRPr>
      </a:lvl6pPr>
      <a:lvl7pPr marL="914400" algn="ctr" rtl="0" fontAlgn="base">
        <a:spcBef>
          <a:spcPct val="0"/>
        </a:spcBef>
        <a:spcAft>
          <a:spcPct val="0"/>
        </a:spcAft>
        <a:defRPr sz="3600" b="1">
          <a:solidFill>
            <a:srgbClr val="555455"/>
          </a:solidFill>
          <a:latin typeface="Arial" charset="0"/>
          <a:cs typeface="Arial" charset="0"/>
        </a:defRPr>
      </a:lvl7pPr>
      <a:lvl8pPr marL="1371600" algn="ctr" rtl="0" fontAlgn="base">
        <a:spcBef>
          <a:spcPct val="0"/>
        </a:spcBef>
        <a:spcAft>
          <a:spcPct val="0"/>
        </a:spcAft>
        <a:defRPr sz="3600" b="1">
          <a:solidFill>
            <a:srgbClr val="555455"/>
          </a:solidFill>
          <a:latin typeface="Arial" charset="0"/>
          <a:cs typeface="Arial" charset="0"/>
        </a:defRPr>
      </a:lvl8pPr>
      <a:lvl9pPr marL="1828800" algn="ctr" rtl="0" fontAlgn="base">
        <a:spcBef>
          <a:spcPct val="0"/>
        </a:spcBef>
        <a:spcAft>
          <a:spcPct val="0"/>
        </a:spcAft>
        <a:defRPr sz="3600" b="1">
          <a:solidFill>
            <a:srgbClr val="555455"/>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2000" kern="1200" baseline="0">
          <a:solidFill>
            <a:srgbClr val="555455"/>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charset="0"/>
        <a:buChar char="–"/>
        <a:defRPr sz="1800" kern="1200" baseline="0">
          <a:solidFill>
            <a:srgbClr val="555455"/>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charset="0"/>
        <a:buChar char="•"/>
        <a:defRPr sz="1600" kern="1200" baseline="0">
          <a:solidFill>
            <a:srgbClr val="555455"/>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charset="0"/>
        <a:buChar char="–"/>
        <a:defRPr sz="2000" kern="1200">
          <a:solidFill>
            <a:srgbClr val="555455"/>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charset="0"/>
        <a:buChar char="»"/>
        <a:defRPr sz="2000" kern="1200">
          <a:solidFill>
            <a:srgbClr val="55545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AF52F5D4-8887-42CF-9BA6-752652AC4FB8}" type="datetime1">
              <a:rPr lang="en-US" smtClean="0"/>
              <a:pPr>
                <a:defRPr/>
              </a:pPr>
              <a:t>8/26/2015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23B0050A-AB9D-459C-ABCB-48B80506B964}"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hyperlink" Target="http://bioavailability-bioequivalence.pharmaceuticalconferences.com/"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14400"/>
            <a:ext cx="8305800" cy="1219200"/>
          </a:xfrm>
        </p:spPr>
        <p:txBody>
          <a:bodyPr/>
          <a:lstStyle/>
          <a:p>
            <a:pPr algn="ctr"/>
            <a:r>
              <a:rPr lang="en-US" dirty="0"/>
              <a:t>About OMICS Group</a:t>
            </a:r>
          </a:p>
        </p:txBody>
      </p:sp>
      <p:sp>
        <p:nvSpPr>
          <p:cNvPr id="3" name="Content Placeholder 2"/>
          <p:cNvSpPr>
            <a:spLocks noGrp="1"/>
          </p:cNvSpPr>
          <p:nvPr>
            <p:ph idx="1"/>
          </p:nvPr>
        </p:nvSpPr>
        <p:spPr>
          <a:xfrm>
            <a:off x="228600" y="2362199"/>
            <a:ext cx="8771845" cy="3581401"/>
          </a:xfrm>
        </p:spPr>
        <p:txBody>
          <a:bodyPr>
            <a:normAutofit fontScale="92500" lnSpcReduction="10000"/>
          </a:bodyPr>
          <a:lstStyle/>
          <a:p>
            <a:pPr marL="0" indent="0" algn="just">
              <a:buNone/>
            </a:pPr>
            <a:r>
              <a:rPr lang="en-US" dirty="0"/>
              <a:t>OMICS Group is an amalgamation of </a:t>
            </a:r>
            <a:r>
              <a:rPr lang="en-US" dirty="0">
                <a:hlinkClick r:id="rId2"/>
              </a:rPr>
              <a:t>Open Access Publications</a:t>
            </a:r>
            <a:r>
              <a:rPr lang="en-US" dirty="0"/>
              <a:t> 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a:p>
            <a:endParaRPr lang="en-US" dirty="0" smtClean="0"/>
          </a:p>
          <a:p>
            <a:endParaRPr lang="en-US" dirty="0"/>
          </a:p>
        </p:txBody>
      </p:sp>
    </p:spTree>
    <p:extLst>
      <p:ext uri="{BB962C8B-B14F-4D97-AF65-F5344CB8AC3E}">
        <p14:creationId xmlns:p14="http://schemas.microsoft.com/office/powerpoint/2010/main" val="2871900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447800"/>
          </a:xfrm>
        </p:spPr>
        <p:txBody>
          <a:bodyPr/>
          <a:lstStyle/>
          <a:p>
            <a:pPr algn="ctr"/>
            <a:r>
              <a:rPr lang="en-US" dirty="0"/>
              <a:t>OMICS </a:t>
            </a:r>
            <a:r>
              <a:rPr lang="en-US" dirty="0" smtClean="0"/>
              <a:t>International</a:t>
            </a:r>
            <a:endParaRPr lang="en-US" dirty="0"/>
          </a:p>
        </p:txBody>
      </p:sp>
      <p:sp>
        <p:nvSpPr>
          <p:cNvPr id="3" name="Content Placeholder 2"/>
          <p:cNvSpPr>
            <a:spLocks noGrp="1"/>
          </p:cNvSpPr>
          <p:nvPr>
            <p:ph idx="1"/>
          </p:nvPr>
        </p:nvSpPr>
        <p:spPr>
          <a:xfrm>
            <a:off x="448965" y="2057400"/>
            <a:ext cx="8237835" cy="4114800"/>
          </a:xfrm>
        </p:spPr>
        <p:txBody>
          <a:bodyPr>
            <a:normAutofit/>
          </a:bodyPr>
          <a:lstStyle/>
          <a:p>
            <a:pPr marL="0" indent="0" algn="just">
              <a:buNone/>
            </a:pPr>
            <a:r>
              <a:rPr lang="en-US" dirty="0"/>
              <a:t>OMICS International is a pioneer and leading science event organizer, which publishes around 500 open access journals and conducts over 500 Medical, Clinical, Engineering, Life Sciences, </a:t>
            </a:r>
            <a:r>
              <a:rPr lang="en-US" dirty="0" err="1"/>
              <a:t>Pharma</a:t>
            </a:r>
            <a:r>
              <a:rPr lang="en-US" dirty="0"/>
              <a:t> scientific conferences all over the globe annually with the support of more than 1000 scientific associations and 30,000 editorial board members and 3.5 million followers to its credit.</a:t>
            </a:r>
          </a:p>
          <a:p>
            <a:pPr marL="0" indent="0" algn="just">
              <a:buNone/>
            </a:pPr>
            <a:endParaRPr lang="en-US" dirty="0" smtClean="0"/>
          </a:p>
          <a:p>
            <a:pPr marL="0" indent="0" algn="just">
              <a:buNone/>
            </a:pPr>
            <a:r>
              <a:rPr lang="en-US" dirty="0" smtClean="0"/>
              <a:t>OMICS </a:t>
            </a:r>
            <a:r>
              <a:rPr lang="en-US" dirty="0"/>
              <a:t>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smtClean="0"/>
          </a:p>
          <a:p>
            <a:endParaRPr lang="en-US" dirty="0"/>
          </a:p>
        </p:txBody>
      </p:sp>
    </p:spTree>
    <p:extLst>
      <p:ext uri="{BB962C8B-B14F-4D97-AF65-F5344CB8AC3E}">
        <p14:creationId xmlns:p14="http://schemas.microsoft.com/office/powerpoint/2010/main" val="35518892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133600" y="2362200"/>
            <a:ext cx="6477000" cy="1752600"/>
          </a:xfrm>
        </p:spPr>
        <p:txBody>
          <a:bodyPr/>
          <a:lstStyle/>
          <a:p>
            <a:pPr algn="l"/>
            <a:r>
              <a:rPr lang="en-US" sz="2400" dirty="0" smtClean="0"/>
              <a:t>Bioequivalence of Topical Corticosteroids: Design and Data Analysis Challenges with the Vasoconstrictor Assay </a:t>
            </a:r>
            <a:endParaRPr lang="en-US" dirty="0"/>
          </a:p>
        </p:txBody>
      </p:sp>
      <p:sp>
        <p:nvSpPr>
          <p:cNvPr id="3" name="Subtitle 2"/>
          <p:cNvSpPr>
            <a:spLocks noGrp="1"/>
          </p:cNvSpPr>
          <p:nvPr>
            <p:ph type="subTitle" idx="1"/>
          </p:nvPr>
        </p:nvSpPr>
        <p:spPr>
          <a:xfrm>
            <a:off x="2209800" y="4495800"/>
            <a:ext cx="3886200" cy="381000"/>
          </a:xfrm>
        </p:spPr>
        <p:txBody>
          <a:bodyPr rtlCol="0">
            <a:normAutofit/>
          </a:bodyPr>
          <a:lstStyle/>
          <a:p>
            <a:pPr algn="l" eaLnBrk="1" fontAlgn="auto" hangingPunct="1">
              <a:spcAft>
                <a:spcPts val="0"/>
              </a:spcAft>
              <a:buFont typeface="Arial" panose="020B0604020202020204" pitchFamily="34" charset="0"/>
              <a:buNone/>
              <a:defRPr/>
            </a:pPr>
            <a:r>
              <a:rPr lang="en-US" sz="1800" dirty="0" smtClean="0"/>
              <a:t>August 17, 2015</a:t>
            </a:r>
            <a:endParaRPr lang="en-US" sz="1800" dirty="0"/>
          </a:p>
        </p:txBody>
      </p:sp>
      <p:sp>
        <p:nvSpPr>
          <p:cNvPr id="5" name="Rectangle 4"/>
          <p:cNvSpPr/>
          <p:nvPr/>
        </p:nvSpPr>
        <p:spPr>
          <a:xfrm>
            <a:off x="2209800" y="3886200"/>
            <a:ext cx="4572000" cy="369332"/>
          </a:xfrm>
          <a:prstGeom prst="rect">
            <a:avLst/>
          </a:prstGeom>
        </p:spPr>
        <p:txBody>
          <a:bodyPr>
            <a:spAutoFit/>
          </a:bodyPr>
          <a:lstStyle/>
          <a:p>
            <a:pPr eaLnBrk="1" fontAlgn="auto" hangingPunct="1">
              <a:spcAft>
                <a:spcPts val="0"/>
              </a:spcAft>
              <a:buFont typeface="Arial" pitchFamily="34" charset="0"/>
              <a:buNone/>
              <a:defRPr/>
            </a:pPr>
            <a:r>
              <a:rPr lang="en-US" dirty="0" smtClean="0">
                <a:solidFill>
                  <a:srgbClr val="555455"/>
                </a:solidFill>
              </a:rPr>
              <a:t>Keith Gallicano, Ph.D.</a:t>
            </a:r>
          </a:p>
        </p:txBody>
      </p:sp>
      <p:sp>
        <p:nvSpPr>
          <p:cNvPr id="6" name="TextBox 5"/>
          <p:cNvSpPr txBox="1"/>
          <p:nvPr/>
        </p:nvSpPr>
        <p:spPr>
          <a:xfrm>
            <a:off x="4800600" y="1066800"/>
            <a:ext cx="3505200" cy="369332"/>
          </a:xfrm>
          <a:prstGeom prst="rect">
            <a:avLst/>
          </a:prstGeom>
          <a:noFill/>
        </p:spPr>
        <p:txBody>
          <a:bodyPr wrap="square" rtlCol="0">
            <a:spAutoFit/>
          </a:bodyPr>
          <a:lstStyle/>
          <a:p>
            <a:r>
              <a:rPr lang="en-US" dirty="0" smtClean="0"/>
              <a:t>6</a:t>
            </a:r>
            <a:r>
              <a:rPr lang="en-US" baseline="30000" dirty="0" smtClean="0"/>
              <a:t>th</a:t>
            </a:r>
            <a:r>
              <a:rPr lang="en-US" dirty="0" smtClean="0"/>
              <a:t> World Congress on BA/BE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152400"/>
            <a:ext cx="8229600" cy="914400"/>
          </a:xfrm>
        </p:spPr>
        <p:txBody>
          <a:bodyPr/>
          <a:lstStyle/>
          <a:p>
            <a:pPr eaLnBrk="1" hangingPunct="1"/>
            <a:r>
              <a:rPr lang="en-US" sz="3200" dirty="0" smtClean="0">
                <a:latin typeface="Arial" charset="0"/>
                <a:cs typeface="Arial" charset="0"/>
              </a:rPr>
              <a:t>Topics</a:t>
            </a:r>
          </a:p>
        </p:txBody>
      </p:sp>
      <p:sp>
        <p:nvSpPr>
          <p:cNvPr id="5" name="Content Placeholder 2"/>
          <p:cNvSpPr>
            <a:spLocks noGrp="1"/>
          </p:cNvSpPr>
          <p:nvPr>
            <p:ph idx="1"/>
          </p:nvPr>
        </p:nvSpPr>
        <p:spPr>
          <a:xfrm>
            <a:off x="457200" y="1295400"/>
            <a:ext cx="8229600" cy="4830763"/>
          </a:xfrm>
        </p:spPr>
        <p:txBody>
          <a:bodyPr/>
          <a:lstStyle/>
          <a:p>
            <a:pPr eaLnBrk="1" hangingPunct="1"/>
            <a:r>
              <a:rPr lang="en-US" sz="2200" dirty="0" smtClean="0"/>
              <a:t>Operational Procedures and Challenges</a:t>
            </a:r>
          </a:p>
          <a:p>
            <a:pPr eaLnBrk="1" hangingPunct="1"/>
            <a:r>
              <a:rPr lang="en-US" sz="2200" dirty="0" smtClean="0"/>
              <a:t>Types of Studies</a:t>
            </a:r>
          </a:p>
          <a:p>
            <a:pPr eaLnBrk="1" hangingPunct="1"/>
            <a:r>
              <a:rPr lang="en-US" sz="2200" dirty="0" smtClean="0"/>
              <a:t>Data Analysis and Sample Size</a:t>
            </a:r>
          </a:p>
          <a:p>
            <a:pPr eaLnBrk="1" hangingPunct="1"/>
            <a:r>
              <a:rPr lang="en-US" sz="2200" dirty="0" smtClean="0"/>
              <a:t>Design and Analysis Challenges and Issues</a:t>
            </a:r>
          </a:p>
          <a:p>
            <a:pPr eaLnBrk="1" hangingPunct="1"/>
            <a:r>
              <a:rPr lang="en-US" sz="2200" dirty="0" smtClean="0"/>
              <a:t>BE Study Example</a:t>
            </a:r>
          </a:p>
          <a:p>
            <a:pPr eaLnBrk="1" hangingPunct="1"/>
            <a:r>
              <a:rPr lang="en-US" sz="2200" dirty="0" smtClean="0"/>
              <a:t>Summary and Conclusions</a:t>
            </a:r>
          </a:p>
          <a:p>
            <a:pPr eaLnBrk="1" hangingPunct="1"/>
            <a:endParaRPr lang="en-US" sz="2500" dirty="0" smtClean="0"/>
          </a:p>
        </p:txBody>
      </p:sp>
      <p:sp>
        <p:nvSpPr>
          <p:cNvPr id="4" name="Slide Number Placeholder 3"/>
          <p:cNvSpPr>
            <a:spLocks noGrp="1"/>
          </p:cNvSpPr>
          <p:nvPr>
            <p:ph type="sldNum" sz="quarter" idx="12"/>
          </p:nvPr>
        </p:nvSpPr>
        <p:spPr/>
        <p:txBody>
          <a:bodyPr/>
          <a:lstStyle/>
          <a:p>
            <a:pPr>
              <a:defRPr/>
            </a:pPr>
            <a:fld id="{C71308BC-D6F1-457D-AEEF-E584AA08E2DA}" type="slidenum">
              <a:rPr lang="en-US" smtClean="0"/>
              <a:pPr>
                <a:defRPr/>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Skin Blanching from Corticosteroids</a:t>
            </a:r>
            <a:endParaRPr lang="en-US" dirty="0"/>
          </a:p>
        </p:txBody>
      </p:sp>
      <p:sp>
        <p:nvSpPr>
          <p:cNvPr id="3" name="Slide Number Placeholder 2"/>
          <p:cNvSpPr>
            <a:spLocks noGrp="1"/>
          </p:cNvSpPr>
          <p:nvPr>
            <p:ph type="sldNum" sz="quarter" idx="12"/>
          </p:nvPr>
        </p:nvSpPr>
        <p:spPr/>
        <p:txBody>
          <a:bodyPr/>
          <a:lstStyle/>
          <a:p>
            <a:pPr>
              <a:defRPr/>
            </a:pPr>
            <a:fld id="{88DE1EF0-8FB4-436A-88A4-2BA9BFFA0D41}" type="slidenum">
              <a:rPr lang="en-US" smtClean="0"/>
              <a:pPr>
                <a:defRPr/>
              </a:pPr>
              <a:t>5</a:t>
            </a:fld>
            <a:endParaRPr lang="en-US" dirty="0"/>
          </a:p>
        </p:txBody>
      </p:sp>
      <p:pic>
        <p:nvPicPr>
          <p:cNvPr id="5" name="Picture 3" descr="Blanching 01.jpg"/>
          <p:cNvPicPr>
            <a:picLocks noChangeAspect="1"/>
          </p:cNvPicPr>
          <p:nvPr/>
        </p:nvPicPr>
        <p:blipFill>
          <a:blip r:embed="rId2" cstate="print"/>
          <a:srcRect/>
          <a:stretch>
            <a:fillRect/>
          </a:stretch>
        </p:blipFill>
        <p:spPr bwMode="auto">
          <a:xfrm>
            <a:off x="1295400" y="1047750"/>
            <a:ext cx="6553200" cy="49149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0"/>
            <a:ext cx="8229600" cy="990600"/>
          </a:xfrm>
        </p:spPr>
        <p:txBody>
          <a:bodyPr/>
          <a:lstStyle/>
          <a:p>
            <a:pPr eaLnBrk="1" hangingPunct="1"/>
            <a:r>
              <a:rPr lang="en-US" sz="3200" dirty="0" smtClean="0"/>
              <a:t>Potency</a:t>
            </a:r>
          </a:p>
        </p:txBody>
      </p:sp>
      <p:sp>
        <p:nvSpPr>
          <p:cNvPr id="14339" name="Text Placeholder 3"/>
          <p:cNvSpPr>
            <a:spLocks noGrp="1"/>
          </p:cNvSpPr>
          <p:nvPr>
            <p:ph type="body" idx="1"/>
          </p:nvPr>
        </p:nvSpPr>
        <p:spPr>
          <a:xfrm>
            <a:off x="457200" y="3352800"/>
            <a:ext cx="4040188" cy="2667000"/>
          </a:xfrm>
          <a:ln w="3175">
            <a:solidFill>
              <a:schemeClr val="accent5">
                <a:lumMod val="75000"/>
              </a:schemeClr>
            </a:solidFill>
          </a:ln>
        </p:spPr>
        <p:txBody>
          <a:bodyPr/>
          <a:lstStyle/>
          <a:p>
            <a:pPr algn="ctr" eaLnBrk="1" hangingPunct="1"/>
            <a:r>
              <a:rPr lang="en-US" dirty="0" smtClean="0"/>
              <a:t>USA</a:t>
            </a:r>
          </a:p>
          <a:p>
            <a:pPr eaLnBrk="1" hangingPunct="1"/>
            <a:r>
              <a:rPr lang="en-US" sz="2000" b="0" dirty="0" smtClean="0"/>
              <a:t>Seven potency groups: </a:t>
            </a:r>
          </a:p>
          <a:p>
            <a:pPr eaLnBrk="1" hangingPunct="1"/>
            <a:r>
              <a:rPr lang="en-US" sz="2000" b="0" dirty="0" smtClean="0"/>
              <a:t>Super potent (</a:t>
            </a:r>
            <a:r>
              <a:rPr lang="en-US" sz="2000" b="0" i="1" dirty="0" smtClean="0"/>
              <a:t>Class I</a:t>
            </a:r>
            <a:r>
              <a:rPr lang="en-US" sz="2000" b="0" dirty="0" smtClean="0"/>
              <a:t>) </a:t>
            </a:r>
          </a:p>
          <a:p>
            <a:pPr algn="ctr" eaLnBrk="1" hangingPunct="1"/>
            <a:r>
              <a:rPr lang="en-US" sz="2000" b="0" dirty="0" smtClean="0"/>
              <a:t>.</a:t>
            </a:r>
          </a:p>
          <a:p>
            <a:pPr eaLnBrk="1" hangingPunct="1"/>
            <a:r>
              <a:rPr lang="en-US" sz="2000" b="0" dirty="0" smtClean="0"/>
              <a:t>Least Potent (</a:t>
            </a:r>
            <a:r>
              <a:rPr lang="en-US" sz="2000" b="0" i="1" dirty="0" smtClean="0"/>
              <a:t>Class VII = OTC</a:t>
            </a:r>
            <a:r>
              <a:rPr lang="en-US" sz="2000" b="0" dirty="0" smtClean="0"/>
              <a:t>)</a:t>
            </a:r>
          </a:p>
          <a:p>
            <a:pPr eaLnBrk="1" hangingPunct="1"/>
            <a:endParaRPr lang="en-US" b="0" dirty="0" smtClean="0"/>
          </a:p>
        </p:txBody>
      </p:sp>
      <p:sp>
        <p:nvSpPr>
          <p:cNvPr id="14340" name="Rectangle 3"/>
          <p:cNvSpPr>
            <a:spLocks noGrp="1" noChangeArrowheads="1"/>
          </p:cNvSpPr>
          <p:nvPr>
            <p:ph sz="half" idx="2"/>
          </p:nvPr>
        </p:nvSpPr>
        <p:spPr>
          <a:xfrm>
            <a:off x="533400" y="990600"/>
            <a:ext cx="8077200" cy="2087563"/>
          </a:xfrm>
        </p:spPr>
        <p:txBody>
          <a:bodyPr/>
          <a:lstStyle/>
          <a:p>
            <a:pPr eaLnBrk="1" hangingPunct="1"/>
            <a:r>
              <a:rPr lang="en-US" sz="2000" dirty="0" smtClean="0"/>
              <a:t>In 1985, Stoughton and Cornell classified corticosteroid potency according to their vasoconstrictive properties (vasoconstrictor assay)</a:t>
            </a:r>
          </a:p>
          <a:p>
            <a:pPr eaLnBrk="1" hangingPunct="1"/>
            <a:r>
              <a:rPr lang="en-US" sz="2000" dirty="0" smtClean="0"/>
              <a:t>Determined by chemical structure, strength and formulation</a:t>
            </a:r>
          </a:p>
          <a:p>
            <a:pPr eaLnBrk="1" hangingPunct="1"/>
            <a:r>
              <a:rPr lang="en-US" sz="2000" dirty="0" smtClean="0"/>
              <a:t>Higher potency more effective but higher rate of side effects; can be very significant in pediatrics</a:t>
            </a:r>
          </a:p>
          <a:p>
            <a:pPr eaLnBrk="1" hangingPunct="1">
              <a:buFont typeface="Arial" charset="0"/>
              <a:buNone/>
            </a:pPr>
            <a:endParaRPr lang="en-US" sz="2000" dirty="0" smtClean="0"/>
          </a:p>
        </p:txBody>
      </p:sp>
      <p:sp>
        <p:nvSpPr>
          <p:cNvPr id="14341" name="Text Placeholder 4"/>
          <p:cNvSpPr>
            <a:spLocks noGrp="1"/>
          </p:cNvSpPr>
          <p:nvPr>
            <p:ph type="body" sz="quarter" idx="3"/>
          </p:nvPr>
        </p:nvSpPr>
        <p:spPr>
          <a:xfrm>
            <a:off x="4572000" y="3352800"/>
            <a:ext cx="4041775" cy="2655888"/>
          </a:xfrm>
          <a:ln>
            <a:solidFill>
              <a:schemeClr val="accent5">
                <a:lumMod val="75000"/>
              </a:schemeClr>
            </a:solidFill>
          </a:ln>
        </p:spPr>
        <p:txBody>
          <a:bodyPr/>
          <a:lstStyle/>
          <a:p>
            <a:pPr algn="ctr" eaLnBrk="1" hangingPunct="1"/>
            <a:r>
              <a:rPr lang="en-US" dirty="0" smtClean="0"/>
              <a:t>UK</a:t>
            </a:r>
          </a:p>
          <a:p>
            <a:pPr eaLnBrk="1" hangingPunct="1"/>
            <a:r>
              <a:rPr lang="en-US" sz="2000" b="0" dirty="0" smtClean="0"/>
              <a:t>Four potency groups:</a:t>
            </a:r>
          </a:p>
          <a:p>
            <a:pPr eaLnBrk="1" hangingPunct="1"/>
            <a:r>
              <a:rPr lang="en-US" sz="2000" b="0" dirty="0" smtClean="0"/>
              <a:t>Very Potent (</a:t>
            </a:r>
            <a:r>
              <a:rPr lang="en-US" sz="2000" b="0" i="1" dirty="0" smtClean="0"/>
              <a:t>Class I</a:t>
            </a:r>
            <a:r>
              <a:rPr lang="en-US" sz="2000" b="0" dirty="0" smtClean="0"/>
              <a:t>)</a:t>
            </a:r>
          </a:p>
          <a:p>
            <a:pPr eaLnBrk="1" hangingPunct="1"/>
            <a:r>
              <a:rPr lang="en-US" sz="2000" b="0" dirty="0" smtClean="0"/>
              <a:t>Potent (</a:t>
            </a:r>
            <a:r>
              <a:rPr lang="en-US" sz="2000" b="0" i="1" dirty="0" smtClean="0"/>
              <a:t>Class II</a:t>
            </a:r>
            <a:r>
              <a:rPr lang="en-US" sz="2000" b="0" dirty="0" smtClean="0"/>
              <a:t>), </a:t>
            </a:r>
          </a:p>
          <a:p>
            <a:pPr eaLnBrk="1" hangingPunct="1"/>
            <a:r>
              <a:rPr lang="en-US" sz="2000" b="0" dirty="0" smtClean="0"/>
              <a:t>Moderately potent (</a:t>
            </a:r>
            <a:r>
              <a:rPr lang="en-US" sz="2000" b="0" i="1" dirty="0" smtClean="0"/>
              <a:t>Class III</a:t>
            </a:r>
            <a:r>
              <a:rPr lang="en-US" sz="2000" b="0" dirty="0" smtClean="0"/>
              <a:t>), </a:t>
            </a:r>
          </a:p>
          <a:p>
            <a:pPr eaLnBrk="1" hangingPunct="1"/>
            <a:r>
              <a:rPr lang="en-US" sz="2000" b="0" dirty="0" smtClean="0"/>
              <a:t>Mild (</a:t>
            </a:r>
            <a:r>
              <a:rPr lang="en-US" sz="2000" b="0" i="1" dirty="0" smtClean="0"/>
              <a:t>Class IV</a:t>
            </a:r>
            <a:r>
              <a:rPr lang="en-US" sz="2000" b="0" dirty="0" smtClean="0"/>
              <a:t>)</a:t>
            </a:r>
          </a:p>
        </p:txBody>
      </p:sp>
      <p:sp>
        <p:nvSpPr>
          <p:cNvPr id="6" name="Slide Number Placeholder 5"/>
          <p:cNvSpPr>
            <a:spLocks noGrp="1"/>
          </p:cNvSpPr>
          <p:nvPr>
            <p:ph type="sldNum" sz="quarter" idx="12"/>
          </p:nvPr>
        </p:nvSpPr>
        <p:spPr>
          <a:xfrm>
            <a:off x="6705600" y="6492875"/>
            <a:ext cx="2133600" cy="365125"/>
          </a:xfrm>
        </p:spPr>
        <p:txBody>
          <a:bodyPr/>
          <a:lstStyle/>
          <a:p>
            <a:pPr>
              <a:defRPr/>
            </a:pPr>
            <a:fld id="{3235D128-AA72-4216-864E-6F3B7A6753AF}" type="slidenum">
              <a:rPr lang="en-US" smtClean="0"/>
              <a:pPr>
                <a:defRPr/>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229600" cy="1143000"/>
          </a:xfrm>
        </p:spPr>
        <p:txBody>
          <a:bodyPr/>
          <a:lstStyle/>
          <a:p>
            <a:pPr eaLnBrk="1" hangingPunct="1"/>
            <a:r>
              <a:rPr lang="en-US" sz="3200" dirty="0" smtClean="0"/>
              <a:t>Corticosteroid Activity</a:t>
            </a:r>
          </a:p>
        </p:txBody>
      </p:sp>
      <p:sp>
        <p:nvSpPr>
          <p:cNvPr id="16387" name="Rectangle 3"/>
          <p:cNvSpPr>
            <a:spLocks noGrp="1" noChangeArrowheads="1"/>
          </p:cNvSpPr>
          <p:nvPr>
            <p:ph idx="1"/>
          </p:nvPr>
        </p:nvSpPr>
        <p:spPr>
          <a:xfrm>
            <a:off x="457200" y="1143000"/>
            <a:ext cx="8229600" cy="4754563"/>
          </a:xfrm>
        </p:spPr>
        <p:txBody>
          <a:bodyPr/>
          <a:lstStyle/>
          <a:p>
            <a:pPr eaLnBrk="1" hangingPunct="1">
              <a:spcAft>
                <a:spcPts val="600"/>
              </a:spcAft>
            </a:pPr>
            <a:r>
              <a:rPr lang="en-US" sz="2000" dirty="0" smtClean="0"/>
              <a:t>Magnitude and duration of topical corticosteroid skin blanching in human skin is influenced by vehicle, treatment duration, and time of day of application</a:t>
            </a:r>
            <a:endParaRPr lang="en-US" dirty="0" smtClean="0"/>
          </a:p>
          <a:p>
            <a:pPr eaLnBrk="1" hangingPunct="1"/>
            <a:r>
              <a:rPr lang="en-US" sz="2000" dirty="0" smtClean="0"/>
              <a:t>Time of maximal decreased skin color generally occurs at midnight, independent of vehicle, treatment duration, or time of day of application</a:t>
            </a:r>
          </a:p>
          <a:p>
            <a:pPr lvl="1" eaLnBrk="1" hangingPunct="1">
              <a:spcAft>
                <a:spcPts val="600"/>
              </a:spcAft>
            </a:pPr>
            <a:r>
              <a:rPr lang="en-US" sz="1800" dirty="0" smtClean="0"/>
              <a:t>Coincides with lowest circulating cortisol concentrations</a:t>
            </a:r>
          </a:p>
          <a:p>
            <a:pPr eaLnBrk="1" hangingPunct="1"/>
            <a:r>
              <a:rPr lang="en-US" dirty="0" smtClean="0"/>
              <a:t>In general, the higher the potency of the topical corticosteroid, the earlier the maximal effect is observed</a:t>
            </a:r>
          </a:p>
          <a:p>
            <a:pPr lvl="1" eaLnBrk="1" hangingPunct="1"/>
            <a:r>
              <a:rPr lang="en-US" dirty="0" smtClean="0"/>
              <a:t>This finding suggests that short application of highly potent agents might minimize systemic absorption without sacrificing efficacy</a:t>
            </a:r>
          </a:p>
          <a:p>
            <a:pPr eaLnBrk="1" hangingPunct="1"/>
            <a:endParaRPr lang="en-US" sz="2000" dirty="0" smtClean="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7</a:t>
            </a:fld>
            <a:endParaRPr lang="en-US" dirty="0"/>
          </a:p>
        </p:txBody>
      </p:sp>
      <p:sp>
        <p:nvSpPr>
          <p:cNvPr id="5" name="TextBox 4"/>
          <p:cNvSpPr txBox="1"/>
          <p:nvPr/>
        </p:nvSpPr>
        <p:spPr>
          <a:xfrm>
            <a:off x="2286000" y="5410200"/>
            <a:ext cx="4038600" cy="307777"/>
          </a:xfrm>
          <a:prstGeom prst="rect">
            <a:avLst/>
          </a:prstGeom>
          <a:noFill/>
        </p:spPr>
        <p:txBody>
          <a:bodyPr wrap="square" rtlCol="0">
            <a:spAutoFit/>
          </a:bodyPr>
          <a:lstStyle/>
          <a:p>
            <a:r>
              <a:rPr lang="en-US" sz="1400" dirty="0" smtClean="0"/>
              <a:t>Pershing et al. J Invest Dermatol 1994;102:734-9 </a:t>
            </a:r>
            <a:endParaRPr lang="en-US" sz="1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Potency by Formulation</a:t>
            </a:r>
            <a:endParaRPr lang="en-US" dirty="0"/>
          </a:p>
        </p:txBody>
      </p:sp>
      <p:sp>
        <p:nvSpPr>
          <p:cNvPr id="3" name="Content Placeholder 2"/>
          <p:cNvSpPr>
            <a:spLocks noGrp="1"/>
          </p:cNvSpPr>
          <p:nvPr>
            <p:ph idx="1"/>
          </p:nvPr>
        </p:nvSpPr>
        <p:spPr/>
        <p:txBody>
          <a:bodyPr/>
          <a:lstStyle/>
          <a:p>
            <a:pPr eaLnBrk="1" hangingPunct="1">
              <a:spcAft>
                <a:spcPts val="600"/>
              </a:spcAft>
            </a:pPr>
            <a:r>
              <a:rPr lang="en-US" dirty="0" smtClean="0"/>
              <a:t>Typically, potency of gels and ointments are the greatest, followed by creams and lotions</a:t>
            </a:r>
          </a:p>
          <a:p>
            <a:pPr eaLnBrk="1" hangingPunct="1">
              <a:spcAft>
                <a:spcPts val="600"/>
              </a:spcAft>
            </a:pPr>
            <a:r>
              <a:rPr lang="en-US" dirty="0" smtClean="0"/>
              <a:t>Lotions and solutions (sprays) cause a rapid and greater early response (a much quicker ED</a:t>
            </a:r>
            <a:r>
              <a:rPr lang="en-US" baseline="-25000" dirty="0" smtClean="0"/>
              <a:t>50</a:t>
            </a:r>
            <a:r>
              <a:rPr lang="en-US" dirty="0" smtClean="0"/>
              <a:t> in the E</a:t>
            </a:r>
            <a:r>
              <a:rPr lang="en-US" baseline="-25000" dirty="0" smtClean="0"/>
              <a:t>max</a:t>
            </a:r>
            <a:r>
              <a:rPr lang="en-US" dirty="0" smtClean="0"/>
              <a:t> dose duration-response curve)</a:t>
            </a:r>
          </a:p>
          <a:p>
            <a:pPr eaLnBrk="1" hangingPunct="1"/>
            <a:r>
              <a:rPr lang="en-US" dirty="0" smtClean="0"/>
              <a:t>A shorter ED</a:t>
            </a:r>
            <a:r>
              <a:rPr lang="en-US" baseline="-25000" dirty="0" smtClean="0"/>
              <a:t>50</a:t>
            </a:r>
            <a:r>
              <a:rPr lang="en-US" dirty="0" smtClean="0"/>
              <a:t> does not mean a more potent product</a:t>
            </a:r>
          </a:p>
          <a:p>
            <a:pPr lvl="1" eaLnBrk="1" hangingPunct="1">
              <a:spcAft>
                <a:spcPts val="600"/>
              </a:spcAft>
            </a:pPr>
            <a:r>
              <a:rPr lang="en-US" dirty="0" smtClean="0"/>
              <a:t>Faster absorption</a:t>
            </a:r>
          </a:p>
          <a:p>
            <a:pPr eaLnBrk="1" hangingPunct="1"/>
            <a:r>
              <a:rPr lang="en-US" dirty="0" smtClean="0"/>
              <a:t>Occlusion (covering the site of application) significantly increases potency</a:t>
            </a:r>
          </a:p>
          <a:p>
            <a:endParaRPr lang="en-US" dirty="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0"/>
            <a:ext cx="8229600" cy="1295400"/>
          </a:xfrm>
        </p:spPr>
        <p:txBody>
          <a:bodyPr/>
          <a:lstStyle/>
          <a:p>
            <a:pPr eaLnBrk="1" hangingPunct="1"/>
            <a:r>
              <a:rPr lang="en-US" sz="3200" dirty="0" smtClean="0"/>
              <a:t>Use of Vasoconstrictor Response in Generic Evaluation</a:t>
            </a:r>
          </a:p>
        </p:txBody>
      </p:sp>
      <p:sp>
        <p:nvSpPr>
          <p:cNvPr id="15363" name="Rectangle 3"/>
          <p:cNvSpPr>
            <a:spLocks noGrp="1" noChangeArrowheads="1"/>
          </p:cNvSpPr>
          <p:nvPr>
            <p:ph idx="1"/>
          </p:nvPr>
        </p:nvSpPr>
        <p:spPr>
          <a:xfrm>
            <a:off x="457200" y="1447801"/>
            <a:ext cx="8229600" cy="4572000"/>
          </a:xfrm>
        </p:spPr>
        <p:txBody>
          <a:bodyPr rtlCol="0">
            <a:normAutofit/>
          </a:bodyPr>
          <a:lstStyle/>
          <a:p>
            <a:pPr eaLnBrk="1" fontAlgn="auto" hangingPunct="1">
              <a:spcAft>
                <a:spcPts val="600"/>
              </a:spcAft>
              <a:buFont typeface="Arial" pitchFamily="34" charset="0"/>
              <a:buChar char="•"/>
              <a:defRPr/>
            </a:pPr>
            <a:r>
              <a:rPr lang="en-US" sz="2000" dirty="0" smtClean="0"/>
              <a:t>When applied topically, corticosteroids are not systemically measurable (they are absorbed)</a:t>
            </a:r>
          </a:p>
          <a:p>
            <a:pPr eaLnBrk="1" fontAlgn="auto" hangingPunct="1">
              <a:spcAft>
                <a:spcPts val="600"/>
              </a:spcAft>
              <a:buFont typeface="Arial" pitchFamily="34" charset="0"/>
              <a:buChar char="•"/>
              <a:defRPr/>
            </a:pPr>
            <a:r>
              <a:rPr lang="en-US" sz="2000" dirty="0" smtClean="0"/>
              <a:t>The vasoconstrictor response is a “validated” pharmacodynamic measure of potency</a:t>
            </a:r>
          </a:p>
          <a:p>
            <a:pPr eaLnBrk="1" fontAlgn="auto" hangingPunct="1">
              <a:spcAft>
                <a:spcPts val="600"/>
              </a:spcAft>
              <a:buFont typeface="Arial" pitchFamily="34" charset="0"/>
              <a:buChar char="•"/>
              <a:defRPr/>
            </a:pPr>
            <a:r>
              <a:rPr lang="en-US" sz="2000" dirty="0" smtClean="0"/>
              <a:t>In 1992, OGD/FDA published an Interim Guidance on the use of the vasoconstrictor response to evaluate the bioequivalence of generic topical corticosteroids</a:t>
            </a:r>
          </a:p>
          <a:p>
            <a:pPr eaLnBrk="1" fontAlgn="auto" hangingPunct="1">
              <a:spcAft>
                <a:spcPts val="600"/>
              </a:spcAft>
              <a:buFont typeface="Arial" pitchFamily="34" charset="0"/>
              <a:buChar char="•"/>
              <a:defRPr/>
            </a:pPr>
            <a:r>
              <a:rPr lang="en-US" sz="2000" dirty="0" smtClean="0"/>
              <a:t>In 1995, OGD finalized the Guidance</a:t>
            </a:r>
          </a:p>
          <a:p>
            <a:pPr eaLnBrk="1" fontAlgn="auto" hangingPunct="1">
              <a:spcAft>
                <a:spcPts val="600"/>
              </a:spcAft>
              <a:buFont typeface="Arial" pitchFamily="34" charset="0"/>
              <a:buChar char="•"/>
              <a:defRPr/>
            </a:pPr>
            <a:r>
              <a:rPr lang="en-US" sz="2000" dirty="0" smtClean="0"/>
              <a:t>Only PD method currently “approved” by OGD for demonstrating BE</a:t>
            </a:r>
          </a:p>
          <a:p>
            <a:pPr eaLnBrk="1" fontAlgn="auto" hangingPunct="1">
              <a:spcAft>
                <a:spcPts val="0"/>
              </a:spcAft>
              <a:buFont typeface="Arial" pitchFamily="34" charset="0"/>
              <a:buChar char="•"/>
              <a:defRPr/>
            </a:pPr>
            <a:r>
              <a:rPr lang="en-US" sz="2000" dirty="0" smtClean="0"/>
              <a:t>Estimate ~ 100 generic topical steroid formulations approved by FDA using this method</a:t>
            </a:r>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33400" y="0"/>
            <a:ext cx="8229600" cy="1295400"/>
          </a:xfrm>
        </p:spPr>
        <p:txBody>
          <a:bodyPr/>
          <a:lstStyle/>
          <a:p>
            <a:pPr eaLnBrk="1" hangingPunct="1"/>
            <a:r>
              <a:rPr lang="en-US" sz="3200" dirty="0" smtClean="0"/>
              <a:t>Vasoconstrictor Assay Operational Procedures</a:t>
            </a:r>
          </a:p>
        </p:txBody>
      </p:sp>
      <p:sp>
        <p:nvSpPr>
          <p:cNvPr id="19459" name="Rectangle 3"/>
          <p:cNvSpPr>
            <a:spLocks noGrp="1" noChangeArrowheads="1"/>
          </p:cNvSpPr>
          <p:nvPr>
            <p:ph idx="1"/>
          </p:nvPr>
        </p:nvSpPr>
        <p:spPr>
          <a:xfrm>
            <a:off x="457200" y="1447800"/>
            <a:ext cx="8229600" cy="2895600"/>
          </a:xfrm>
        </p:spPr>
        <p:txBody>
          <a:bodyPr/>
          <a:lstStyle/>
          <a:p>
            <a:pPr eaLnBrk="1" hangingPunct="1">
              <a:spcAft>
                <a:spcPts val="600"/>
              </a:spcAft>
            </a:pPr>
            <a:r>
              <a:rPr lang="en-US" sz="2000" dirty="0" smtClean="0"/>
              <a:t>Primary objective is to measure the blanching response of the skin over time following a set dose</a:t>
            </a:r>
          </a:p>
          <a:p>
            <a:pPr eaLnBrk="1" hangingPunct="1">
              <a:spcAft>
                <a:spcPts val="600"/>
              </a:spcAft>
            </a:pPr>
            <a:r>
              <a:rPr lang="en-US" sz="2000" dirty="0" smtClean="0"/>
              <a:t>Both the drug application, removal and the method of evaluation must be standardized and validated</a:t>
            </a:r>
          </a:p>
          <a:p>
            <a:pPr eaLnBrk="1" hangingPunct="1"/>
            <a:r>
              <a:rPr lang="en-US" sz="2000" dirty="0" smtClean="0"/>
              <a:t>Important to try to reduce variability (noise) caused by the methodology</a:t>
            </a:r>
          </a:p>
        </p:txBody>
      </p:sp>
      <p:sp>
        <p:nvSpPr>
          <p:cNvPr id="6" name="Slide Number Placeholder 5"/>
          <p:cNvSpPr>
            <a:spLocks noGrp="1"/>
          </p:cNvSpPr>
          <p:nvPr>
            <p:ph type="sldNum" sz="quarter" idx="12"/>
          </p:nvPr>
        </p:nvSpPr>
        <p:spPr/>
        <p:txBody>
          <a:bodyPr/>
          <a:lstStyle/>
          <a:p>
            <a:pPr>
              <a:defRPr/>
            </a:pPr>
            <a:fld id="{C2A4D55A-1852-443C-9F81-0A716BCEB960}" type="slidenum">
              <a:rPr lang="en-US" smtClean="0"/>
              <a:pPr>
                <a:defRPr/>
              </a:pPr>
              <a:t>10</a:t>
            </a:fld>
            <a:endParaRPr lang="en-US" dirty="0"/>
          </a:p>
        </p:txBody>
      </p:sp>
      <p:sp>
        <p:nvSpPr>
          <p:cNvPr id="5" name="TextBox 4"/>
          <p:cNvSpPr txBox="1"/>
          <p:nvPr/>
        </p:nvSpPr>
        <p:spPr>
          <a:xfrm>
            <a:off x="304800" y="3962400"/>
            <a:ext cx="4648200" cy="1754326"/>
          </a:xfrm>
          <a:prstGeom prst="rect">
            <a:avLst/>
          </a:prstGeom>
          <a:noFill/>
        </p:spPr>
        <p:txBody>
          <a:bodyPr>
            <a:spAutoFit/>
          </a:bodyPr>
          <a:lstStyle/>
          <a:p>
            <a:pPr>
              <a:defRPr/>
            </a:pPr>
            <a:endParaRPr lang="en-US" sz="2400" dirty="0">
              <a:latin typeface="+mn-lt"/>
            </a:endParaRPr>
          </a:p>
          <a:p>
            <a:pPr lvl="1" indent="-279400">
              <a:defRPr/>
            </a:pPr>
            <a:r>
              <a:rPr lang="en-US" sz="2000" dirty="0" smtClean="0">
                <a:solidFill>
                  <a:srgbClr val="555455"/>
                </a:solidFill>
                <a:latin typeface="Arial" pitchFamily="34" charset="0"/>
                <a:cs typeface="Arial" pitchFamily="34" charset="0"/>
              </a:rPr>
              <a:t>	Chromameter </a:t>
            </a:r>
            <a:r>
              <a:rPr lang="en-US" sz="2000" dirty="0">
                <a:solidFill>
                  <a:srgbClr val="555455"/>
                </a:solidFill>
                <a:latin typeface="Arial" pitchFamily="34" charset="0"/>
                <a:cs typeface="Arial" pitchFamily="34" charset="0"/>
              </a:rPr>
              <a:t>is the equivalent of an LC/MS analyzer used in standard PK/BE studies  </a:t>
            </a:r>
          </a:p>
          <a:p>
            <a:pPr>
              <a:defRPr/>
            </a:pPr>
            <a:endParaRPr lang="en-US" sz="2400" dirty="0">
              <a:latin typeface="+mn-lt"/>
            </a:endParaRPr>
          </a:p>
        </p:txBody>
      </p:sp>
      <p:pic>
        <p:nvPicPr>
          <p:cNvPr id="79874" name="Picture 2" descr="http://4.bp.blogspot.com/-UR8EJLKQwF8/TsPsaPu5K6I/AAAAAAAAAvw/rNrOmBEp9yo/s400/Marketing+Sensoriale%252C+il+Blog+-+Food+-+Il+Marketing+del+Colore+5.jpg"/>
          <p:cNvPicPr>
            <a:picLocks noChangeAspect="1" noChangeArrowheads="1"/>
          </p:cNvPicPr>
          <p:nvPr/>
        </p:nvPicPr>
        <p:blipFill>
          <a:blip r:embed="rId3" cstate="print"/>
          <a:srcRect/>
          <a:stretch>
            <a:fillRect/>
          </a:stretch>
        </p:blipFill>
        <p:spPr bwMode="auto">
          <a:xfrm>
            <a:off x="4876800" y="3352800"/>
            <a:ext cx="3810000" cy="2886075"/>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0"/>
            <a:ext cx="8382000" cy="1295400"/>
          </a:xfrm>
        </p:spPr>
        <p:txBody>
          <a:bodyPr/>
          <a:lstStyle/>
          <a:p>
            <a:pPr eaLnBrk="1" hangingPunct="1"/>
            <a:r>
              <a:rPr lang="en-US" sz="3200" dirty="0" smtClean="0"/>
              <a:t>Vasoconstrictor Assay Operational Procedures</a:t>
            </a:r>
          </a:p>
        </p:txBody>
      </p:sp>
      <p:sp>
        <p:nvSpPr>
          <p:cNvPr id="20483" name="Rectangle 3"/>
          <p:cNvSpPr>
            <a:spLocks noGrp="1" noChangeArrowheads="1"/>
          </p:cNvSpPr>
          <p:nvPr>
            <p:ph idx="1"/>
          </p:nvPr>
        </p:nvSpPr>
        <p:spPr/>
        <p:txBody>
          <a:bodyPr/>
          <a:lstStyle/>
          <a:p>
            <a:pPr eaLnBrk="1" hangingPunct="1"/>
            <a:r>
              <a:rPr lang="en-US" sz="2000" dirty="0" smtClean="0"/>
              <a:t>Standardized application “dosing” is achieved using:</a:t>
            </a:r>
          </a:p>
          <a:p>
            <a:pPr lvl="1" eaLnBrk="1" hangingPunct="1"/>
            <a:r>
              <a:rPr lang="en-US" sz="1800" dirty="0" smtClean="0"/>
              <a:t>A standardized </a:t>
            </a:r>
            <a:r>
              <a:rPr lang="en-US" sz="1800" u="sng" dirty="0" smtClean="0"/>
              <a:t>area</a:t>
            </a:r>
            <a:r>
              <a:rPr lang="en-US" sz="1800" dirty="0" smtClean="0"/>
              <a:t> of application</a:t>
            </a:r>
          </a:p>
          <a:p>
            <a:pPr lvl="1" eaLnBrk="1" hangingPunct="1"/>
            <a:r>
              <a:rPr lang="en-US" sz="1800" dirty="0" smtClean="0"/>
              <a:t>A standardized </a:t>
            </a:r>
            <a:r>
              <a:rPr lang="en-US" sz="1800" u="sng" dirty="0" smtClean="0"/>
              <a:t>unit measure </a:t>
            </a:r>
            <a:r>
              <a:rPr lang="en-US" sz="1800" dirty="0" smtClean="0"/>
              <a:t>of dose</a:t>
            </a:r>
          </a:p>
          <a:p>
            <a:pPr lvl="1" eaLnBrk="1" hangingPunct="1"/>
            <a:r>
              <a:rPr lang="en-US" sz="1800" dirty="0" smtClean="0"/>
              <a:t>A standardized method of </a:t>
            </a:r>
            <a:r>
              <a:rPr lang="en-US" sz="1800" u="sng" dirty="0" smtClean="0"/>
              <a:t>application</a:t>
            </a:r>
            <a:r>
              <a:rPr lang="en-US" sz="1800" dirty="0" smtClean="0"/>
              <a:t> and </a:t>
            </a:r>
            <a:r>
              <a:rPr lang="en-US" sz="1800" u="sng" dirty="0" smtClean="0"/>
              <a:t>removal</a:t>
            </a:r>
          </a:p>
          <a:p>
            <a:pPr lvl="1" eaLnBrk="1" hangingPunct="1"/>
            <a:endParaRPr lang="en-US" sz="1800" u="sng" dirty="0" smtClean="0"/>
          </a:p>
          <a:p>
            <a:pPr eaLnBrk="1" hangingPunct="1"/>
            <a:r>
              <a:rPr lang="en-US" sz="2000" dirty="0" smtClean="0"/>
              <a:t>Inspect products to ensure they are homogenous</a:t>
            </a:r>
          </a:p>
          <a:p>
            <a:pPr lvl="1" eaLnBrk="1" hangingPunct="1"/>
            <a:r>
              <a:rPr lang="en-US" sz="1800" dirty="0" smtClean="0"/>
              <a:t>No separation of components</a:t>
            </a:r>
          </a:p>
          <a:p>
            <a:pPr lvl="1" eaLnBrk="1" hangingPunct="1">
              <a:buNone/>
            </a:pPr>
            <a:endParaRPr lang="en-US" sz="1800" dirty="0" smtClean="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Box 3"/>
          <p:cNvSpPr txBox="1">
            <a:spLocks noChangeArrowheads="1"/>
          </p:cNvSpPr>
          <p:nvPr/>
        </p:nvSpPr>
        <p:spPr bwMode="auto">
          <a:xfrm>
            <a:off x="1219200" y="304800"/>
            <a:ext cx="6596614" cy="584775"/>
          </a:xfrm>
          <a:prstGeom prst="rect">
            <a:avLst/>
          </a:prstGeom>
          <a:noFill/>
          <a:ln w="9525">
            <a:noFill/>
            <a:miter lim="800000"/>
            <a:headEnd/>
            <a:tailEnd/>
          </a:ln>
        </p:spPr>
        <p:txBody>
          <a:bodyPr wrap="none">
            <a:spAutoFit/>
          </a:bodyPr>
          <a:lstStyle/>
          <a:p>
            <a:pPr algn="ctr"/>
            <a:r>
              <a:rPr lang="en-US" sz="3200" b="1" dirty="0">
                <a:solidFill>
                  <a:srgbClr val="555455"/>
                </a:solidFill>
              </a:rPr>
              <a:t>Standardized Area of Application</a:t>
            </a:r>
          </a:p>
        </p:txBody>
      </p:sp>
      <p:sp>
        <p:nvSpPr>
          <p:cNvPr id="5" name="Slide Number Placeholder 4"/>
          <p:cNvSpPr>
            <a:spLocks noGrp="1"/>
          </p:cNvSpPr>
          <p:nvPr>
            <p:ph type="sldNum" sz="quarter" idx="12"/>
          </p:nvPr>
        </p:nvSpPr>
        <p:spPr/>
        <p:txBody>
          <a:bodyPr/>
          <a:lstStyle/>
          <a:p>
            <a:pPr>
              <a:defRPr/>
            </a:pPr>
            <a:fld id="{C2A4D55A-1852-443C-9F81-0A716BCEB960}" type="slidenum">
              <a:rPr lang="en-US" smtClean="0"/>
              <a:pPr>
                <a:defRPr/>
              </a:pPr>
              <a:t>12</a:t>
            </a:fld>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2743200" y="1000126"/>
            <a:ext cx="3810000" cy="50601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descr="Eppendorff.jpg"/>
          <p:cNvPicPr>
            <a:picLocks noChangeAspect="1"/>
          </p:cNvPicPr>
          <p:nvPr/>
        </p:nvPicPr>
        <p:blipFill>
          <a:blip r:embed="rId3" cstate="print"/>
          <a:srcRect/>
          <a:stretch>
            <a:fillRect/>
          </a:stretch>
        </p:blipFill>
        <p:spPr bwMode="auto">
          <a:xfrm rot="1758542">
            <a:off x="367781" y="2380312"/>
            <a:ext cx="5029377" cy="2864268"/>
          </a:xfrm>
          <a:prstGeom prst="rect">
            <a:avLst/>
          </a:prstGeom>
          <a:noFill/>
          <a:ln w="9525">
            <a:noFill/>
            <a:miter lim="800000"/>
            <a:headEnd/>
            <a:tailEnd/>
          </a:ln>
        </p:spPr>
      </p:pic>
      <p:pic>
        <p:nvPicPr>
          <p:cNvPr id="22531" name="Picture 5" descr="http://www.hamiltoncompany.com/images/categories/211.jpg"/>
          <p:cNvPicPr>
            <a:picLocks noChangeAspect="1" noChangeArrowheads="1"/>
          </p:cNvPicPr>
          <p:nvPr/>
        </p:nvPicPr>
        <p:blipFill>
          <a:blip r:embed="rId4" cstate="print"/>
          <a:srcRect b="15982"/>
          <a:stretch>
            <a:fillRect/>
          </a:stretch>
        </p:blipFill>
        <p:spPr bwMode="auto">
          <a:xfrm>
            <a:off x="4191000" y="1219200"/>
            <a:ext cx="4540250" cy="2514600"/>
          </a:xfrm>
          <a:prstGeom prst="rect">
            <a:avLst/>
          </a:prstGeom>
          <a:ln>
            <a:noFill/>
          </a:ln>
          <a:effectLst>
            <a:outerShdw blurRad="292100" dist="139700" dir="2700000" algn="tl" rotWithShape="0">
              <a:srgbClr val="333333">
                <a:alpha val="65000"/>
              </a:srgbClr>
            </a:outerShdw>
          </a:effectLst>
        </p:spPr>
      </p:pic>
      <p:sp>
        <p:nvSpPr>
          <p:cNvPr id="22532" name="TextBox 3"/>
          <p:cNvSpPr txBox="1">
            <a:spLocks noChangeArrowheads="1"/>
          </p:cNvSpPr>
          <p:nvPr/>
        </p:nvSpPr>
        <p:spPr bwMode="auto">
          <a:xfrm>
            <a:off x="914400" y="304800"/>
            <a:ext cx="7513425" cy="584775"/>
          </a:xfrm>
          <a:prstGeom prst="rect">
            <a:avLst/>
          </a:prstGeom>
          <a:noFill/>
          <a:ln w="9525">
            <a:noFill/>
            <a:miter lim="800000"/>
            <a:headEnd/>
            <a:tailEnd/>
          </a:ln>
        </p:spPr>
        <p:txBody>
          <a:bodyPr wrap="square">
            <a:spAutoFit/>
          </a:bodyPr>
          <a:lstStyle/>
          <a:p>
            <a:r>
              <a:rPr lang="en-US" sz="3200" b="1" dirty="0">
                <a:solidFill>
                  <a:srgbClr val="555455"/>
                </a:solidFill>
              </a:rPr>
              <a:t>Standardized Unit Measure of Dose</a:t>
            </a:r>
          </a:p>
        </p:txBody>
      </p:sp>
      <p:sp>
        <p:nvSpPr>
          <p:cNvPr id="5" name="Slide Number Placeholder 4"/>
          <p:cNvSpPr>
            <a:spLocks noGrp="1"/>
          </p:cNvSpPr>
          <p:nvPr>
            <p:ph type="sldNum" sz="quarter" idx="12"/>
          </p:nvPr>
        </p:nvSpPr>
        <p:spPr/>
        <p:txBody>
          <a:bodyPr/>
          <a:lstStyle/>
          <a:p>
            <a:pPr>
              <a:defRPr/>
            </a:pPr>
            <a:fld id="{C2A4D55A-1852-443C-9F81-0A716BCEB960}" type="slidenum">
              <a:rPr lang="en-US" smtClean="0"/>
              <a:pPr>
                <a:defRPr/>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6705600" y="6492875"/>
            <a:ext cx="2133600" cy="365125"/>
          </a:xfrm>
        </p:spPr>
        <p:txBody>
          <a:bodyPr/>
          <a:lstStyle/>
          <a:p>
            <a:pPr>
              <a:defRPr/>
            </a:pPr>
            <a:fld id="{C2A4D55A-1852-443C-9F81-0A716BCEB960}" type="slidenum">
              <a:rPr lang="en-US" smtClean="0"/>
              <a:pPr>
                <a:defRPr/>
              </a:pPr>
              <a:t>14</a:t>
            </a:fld>
            <a:endParaRPr lang="en-US" dirty="0"/>
          </a:p>
        </p:txBody>
      </p:sp>
      <p:sp>
        <p:nvSpPr>
          <p:cNvPr id="23556" name="TextBox 3"/>
          <p:cNvSpPr txBox="1">
            <a:spLocks noChangeArrowheads="1"/>
          </p:cNvSpPr>
          <p:nvPr/>
        </p:nvSpPr>
        <p:spPr bwMode="auto">
          <a:xfrm>
            <a:off x="2078613" y="228600"/>
            <a:ext cx="5199629" cy="584775"/>
          </a:xfrm>
          <a:prstGeom prst="rect">
            <a:avLst/>
          </a:prstGeom>
          <a:noFill/>
          <a:ln w="9525">
            <a:noFill/>
            <a:miter lim="800000"/>
            <a:headEnd/>
            <a:tailEnd/>
          </a:ln>
        </p:spPr>
        <p:txBody>
          <a:bodyPr wrap="none">
            <a:spAutoFit/>
          </a:bodyPr>
          <a:lstStyle/>
          <a:p>
            <a:pPr algn="ctr"/>
            <a:r>
              <a:rPr lang="en-US" sz="3200" b="1" dirty="0">
                <a:solidFill>
                  <a:srgbClr val="555455"/>
                </a:solidFill>
              </a:rPr>
              <a:t>Standardized </a:t>
            </a:r>
            <a:r>
              <a:rPr lang="en-US" sz="3200" b="1" dirty="0" smtClean="0">
                <a:solidFill>
                  <a:srgbClr val="555455"/>
                </a:solidFill>
              </a:rPr>
              <a:t>Application</a:t>
            </a:r>
            <a:endParaRPr lang="en-US" sz="3200" b="1" dirty="0">
              <a:solidFill>
                <a:srgbClr val="555455"/>
              </a:solidFill>
            </a:endParaRPr>
          </a:p>
        </p:txBody>
      </p:sp>
      <p:pic>
        <p:nvPicPr>
          <p:cNvPr id="2050" name="Picture 2"/>
          <p:cNvPicPr>
            <a:picLocks noChangeAspect="1" noChangeArrowheads="1"/>
          </p:cNvPicPr>
          <p:nvPr/>
        </p:nvPicPr>
        <p:blipFill>
          <a:blip r:embed="rId3" cstate="print"/>
          <a:srcRect/>
          <a:stretch>
            <a:fillRect/>
          </a:stretch>
        </p:blipFill>
        <p:spPr bwMode="auto">
          <a:xfrm>
            <a:off x="1143000" y="838200"/>
            <a:ext cx="6802932" cy="525876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705600" y="6492875"/>
            <a:ext cx="2133600" cy="365125"/>
          </a:xfrm>
        </p:spPr>
        <p:txBody>
          <a:bodyPr/>
          <a:lstStyle/>
          <a:p>
            <a:pPr>
              <a:defRPr/>
            </a:pPr>
            <a:fld id="{41ACC7B9-6DB6-46A7-8DFA-459EB796E997}" type="slidenum">
              <a:rPr lang="en-US" smtClean="0"/>
              <a:pPr>
                <a:defRPr/>
              </a:pPr>
              <a:t>15</a:t>
            </a:fld>
            <a:endParaRPr lang="en-US" dirty="0"/>
          </a:p>
        </p:txBody>
      </p:sp>
      <p:sp>
        <p:nvSpPr>
          <p:cNvPr id="3" name="TextBox 3"/>
          <p:cNvSpPr txBox="1">
            <a:spLocks noChangeArrowheads="1"/>
          </p:cNvSpPr>
          <p:nvPr/>
        </p:nvSpPr>
        <p:spPr bwMode="auto">
          <a:xfrm>
            <a:off x="2078613" y="228600"/>
            <a:ext cx="5199629" cy="584775"/>
          </a:xfrm>
          <a:prstGeom prst="rect">
            <a:avLst/>
          </a:prstGeom>
          <a:noFill/>
          <a:ln w="9525">
            <a:noFill/>
            <a:miter lim="800000"/>
            <a:headEnd/>
            <a:tailEnd/>
          </a:ln>
        </p:spPr>
        <p:txBody>
          <a:bodyPr wrap="none">
            <a:spAutoFit/>
          </a:bodyPr>
          <a:lstStyle/>
          <a:p>
            <a:pPr algn="ctr"/>
            <a:r>
              <a:rPr lang="en-US" sz="3200" b="1" dirty="0">
                <a:solidFill>
                  <a:srgbClr val="555455"/>
                </a:solidFill>
              </a:rPr>
              <a:t>Standardized </a:t>
            </a:r>
            <a:r>
              <a:rPr lang="en-US" sz="3200" b="1" dirty="0" smtClean="0">
                <a:solidFill>
                  <a:srgbClr val="555455"/>
                </a:solidFill>
              </a:rPr>
              <a:t>Application</a:t>
            </a:r>
            <a:endParaRPr lang="en-US" sz="3200" b="1" dirty="0">
              <a:solidFill>
                <a:srgbClr val="555455"/>
              </a:solidFill>
            </a:endParaRPr>
          </a:p>
        </p:txBody>
      </p:sp>
      <p:pic>
        <p:nvPicPr>
          <p:cNvPr id="4098" name="Picture 2"/>
          <p:cNvPicPr>
            <a:picLocks noChangeAspect="1" noChangeArrowheads="1"/>
          </p:cNvPicPr>
          <p:nvPr/>
        </p:nvPicPr>
        <p:blipFill>
          <a:blip r:embed="rId3" cstate="print"/>
          <a:srcRect/>
          <a:stretch>
            <a:fillRect/>
          </a:stretch>
        </p:blipFill>
        <p:spPr bwMode="auto">
          <a:xfrm>
            <a:off x="2124075" y="981075"/>
            <a:ext cx="4895850" cy="4895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41ACC7B9-6DB6-46A7-8DFA-459EB796E997}" type="slidenum">
              <a:rPr lang="en-US" smtClean="0"/>
              <a:pPr>
                <a:defRPr/>
              </a:pPr>
              <a:t>16</a:t>
            </a:fld>
            <a:endParaRPr lang="en-US" dirty="0"/>
          </a:p>
        </p:txBody>
      </p:sp>
      <p:sp>
        <p:nvSpPr>
          <p:cNvPr id="3" name="TextBox 3"/>
          <p:cNvSpPr txBox="1">
            <a:spLocks noChangeArrowheads="1"/>
          </p:cNvSpPr>
          <p:nvPr/>
        </p:nvSpPr>
        <p:spPr bwMode="auto">
          <a:xfrm>
            <a:off x="2388379" y="228600"/>
            <a:ext cx="4580100" cy="584775"/>
          </a:xfrm>
          <a:prstGeom prst="rect">
            <a:avLst/>
          </a:prstGeom>
          <a:noFill/>
          <a:ln w="9525">
            <a:noFill/>
            <a:miter lim="800000"/>
            <a:headEnd/>
            <a:tailEnd/>
          </a:ln>
        </p:spPr>
        <p:txBody>
          <a:bodyPr wrap="none">
            <a:spAutoFit/>
          </a:bodyPr>
          <a:lstStyle/>
          <a:p>
            <a:pPr algn="ctr"/>
            <a:r>
              <a:rPr lang="en-US" sz="3200" b="1" dirty="0">
                <a:solidFill>
                  <a:srgbClr val="555455"/>
                </a:solidFill>
              </a:rPr>
              <a:t>Standardized </a:t>
            </a:r>
            <a:r>
              <a:rPr lang="en-US" sz="3200" b="1" dirty="0" smtClean="0">
                <a:solidFill>
                  <a:srgbClr val="555455"/>
                </a:solidFill>
              </a:rPr>
              <a:t>Removal</a:t>
            </a:r>
            <a:endParaRPr lang="en-US" sz="3200" b="1" dirty="0">
              <a:solidFill>
                <a:srgbClr val="555455"/>
              </a:solidFill>
            </a:endParaRPr>
          </a:p>
        </p:txBody>
      </p:sp>
      <p:pic>
        <p:nvPicPr>
          <p:cNvPr id="3074" name="Picture 2"/>
          <p:cNvPicPr>
            <a:picLocks noChangeAspect="1" noChangeArrowheads="1"/>
          </p:cNvPicPr>
          <p:nvPr/>
        </p:nvPicPr>
        <p:blipFill>
          <a:blip r:embed="rId3" cstate="print"/>
          <a:srcRect/>
          <a:stretch>
            <a:fillRect/>
          </a:stretch>
        </p:blipFill>
        <p:spPr bwMode="auto">
          <a:xfrm>
            <a:off x="904875" y="1042988"/>
            <a:ext cx="7334250" cy="4772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0"/>
            <a:ext cx="8229600" cy="1265238"/>
          </a:xfrm>
        </p:spPr>
        <p:txBody>
          <a:bodyPr/>
          <a:lstStyle/>
          <a:p>
            <a:pPr eaLnBrk="1" hangingPunct="1"/>
            <a:r>
              <a:rPr lang="en-US" sz="3200" dirty="0" smtClean="0"/>
              <a:t>Vasoconstrictor Assay Operational Procedures</a:t>
            </a:r>
          </a:p>
        </p:txBody>
      </p:sp>
      <p:sp>
        <p:nvSpPr>
          <p:cNvPr id="24579" name="Rectangle 3"/>
          <p:cNvSpPr>
            <a:spLocks noGrp="1" noChangeArrowheads="1"/>
          </p:cNvSpPr>
          <p:nvPr>
            <p:ph idx="1"/>
          </p:nvPr>
        </p:nvSpPr>
        <p:spPr/>
        <p:txBody>
          <a:bodyPr/>
          <a:lstStyle/>
          <a:p>
            <a:pPr eaLnBrk="1" hangingPunct="1"/>
            <a:r>
              <a:rPr lang="en-US" sz="2000" dirty="0" smtClean="0"/>
              <a:t>Standardized assessment/evaluation is achieved using:</a:t>
            </a:r>
          </a:p>
          <a:p>
            <a:pPr lvl="1" eaLnBrk="1" hangingPunct="1"/>
            <a:r>
              <a:rPr lang="en-US" sz="1800" dirty="0" smtClean="0"/>
              <a:t>An objective measuring device (Chromameter)</a:t>
            </a:r>
          </a:p>
          <a:p>
            <a:pPr lvl="1" eaLnBrk="1" hangingPunct="1"/>
            <a:r>
              <a:rPr lang="en-US" sz="1800" dirty="0" smtClean="0"/>
              <a:t>Pre-reading calibration / baseline correction</a:t>
            </a:r>
          </a:p>
          <a:p>
            <a:pPr lvl="1" eaLnBrk="1" hangingPunct="1"/>
            <a:r>
              <a:rPr lang="en-US" sz="1800" dirty="0" smtClean="0"/>
              <a:t>Validated  operators</a:t>
            </a:r>
          </a:p>
          <a:p>
            <a:pPr lvl="1" eaLnBrk="1" hangingPunct="1"/>
            <a:r>
              <a:rPr lang="en-US" sz="1800" dirty="0" smtClean="0"/>
              <a:t>All </a:t>
            </a:r>
            <a:r>
              <a:rPr lang="en-US" sz="1800" dirty="0" err="1" smtClean="0"/>
              <a:t>Chromameters</a:t>
            </a:r>
            <a:r>
              <a:rPr lang="en-US" sz="1800" dirty="0" smtClean="0"/>
              <a:t> and operators must be cross validated for each study to ensure “within” and “between” reproducibility </a:t>
            </a:r>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81000" y="228600"/>
            <a:ext cx="8229600" cy="696913"/>
          </a:xfrm>
        </p:spPr>
        <p:txBody>
          <a:bodyPr/>
          <a:lstStyle/>
          <a:p>
            <a:pPr eaLnBrk="1" hangingPunct="1"/>
            <a:r>
              <a:rPr lang="en-US" sz="3200" dirty="0" smtClean="0"/>
              <a:t>Chromameter </a:t>
            </a:r>
          </a:p>
        </p:txBody>
      </p:sp>
      <p:pic>
        <p:nvPicPr>
          <p:cNvPr id="25603" name="Picture 5" descr="http://www.colorcontroller.com/images/20100727/d872c4a06e777734.jpg"/>
          <p:cNvPicPr>
            <a:picLocks noGrp="1" noChangeAspect="1" noChangeArrowheads="1"/>
          </p:cNvPicPr>
          <p:nvPr>
            <p:ph idx="1"/>
          </p:nvPr>
        </p:nvPicPr>
        <p:blipFill>
          <a:blip r:embed="rId2" cstate="print"/>
          <a:srcRect/>
          <a:stretch>
            <a:fillRect/>
          </a:stretch>
        </p:blipFill>
        <p:spPr>
          <a:xfrm>
            <a:off x="533400" y="1143000"/>
            <a:ext cx="8077199" cy="4833938"/>
          </a:xfrm>
          <a:prstGeom prst="rect">
            <a:avLst/>
          </a:prstGeom>
          <a:ln>
            <a:no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0"/>
            <a:ext cx="8229600" cy="1143000"/>
          </a:xfrm>
        </p:spPr>
        <p:txBody>
          <a:bodyPr/>
          <a:lstStyle/>
          <a:p>
            <a:r>
              <a:rPr lang="en-US" sz="3200" dirty="0" smtClean="0"/>
              <a:t>Fitzpatrick Skin Types</a:t>
            </a:r>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19</a:t>
            </a:fld>
            <a:endParaRPr lang="en-US" dirty="0"/>
          </a:p>
        </p:txBody>
      </p:sp>
      <p:pic>
        <p:nvPicPr>
          <p:cNvPr id="27651" name="Picture 3" descr="Fitzpatrick skin-type-faces.jpg"/>
          <p:cNvPicPr>
            <a:picLocks noChangeAspect="1"/>
          </p:cNvPicPr>
          <p:nvPr/>
        </p:nvPicPr>
        <p:blipFill>
          <a:blip r:embed="rId2" cstate="print"/>
          <a:srcRect l="833" t="1249" r="807" b="1795"/>
          <a:stretch>
            <a:fillRect/>
          </a:stretch>
        </p:blipFill>
        <p:spPr bwMode="auto">
          <a:xfrm>
            <a:off x="299934" y="1295400"/>
            <a:ext cx="8615466" cy="41148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81000" y="228600"/>
            <a:ext cx="8229600" cy="1143000"/>
          </a:xfrm>
        </p:spPr>
        <p:txBody>
          <a:bodyPr/>
          <a:lstStyle/>
          <a:p>
            <a:pPr eaLnBrk="1" hangingPunct="1"/>
            <a:r>
              <a:rPr lang="en-US" sz="3200" dirty="0" smtClean="0">
                <a:solidFill>
                  <a:schemeClr val="tx1">
                    <a:lumMod val="65000"/>
                    <a:lumOff val="35000"/>
                  </a:schemeClr>
                </a:solidFill>
              </a:rPr>
              <a:t>Basic Inclusion Criteria:</a:t>
            </a:r>
            <a:br>
              <a:rPr lang="en-US" sz="3200" dirty="0" smtClean="0">
                <a:solidFill>
                  <a:schemeClr val="tx1">
                    <a:lumMod val="65000"/>
                    <a:lumOff val="35000"/>
                  </a:schemeClr>
                </a:solidFill>
              </a:rPr>
            </a:br>
            <a:r>
              <a:rPr lang="en-US" sz="3200" dirty="0" smtClean="0">
                <a:solidFill>
                  <a:schemeClr val="tx1">
                    <a:lumMod val="65000"/>
                    <a:lumOff val="35000"/>
                  </a:schemeClr>
                </a:solidFill>
              </a:rPr>
              <a:t>Blanchers (Responders/Detectors)</a:t>
            </a:r>
          </a:p>
        </p:txBody>
      </p:sp>
      <p:sp>
        <p:nvSpPr>
          <p:cNvPr id="29699" name="Rectangle 3"/>
          <p:cNvSpPr>
            <a:spLocks noGrp="1" noChangeArrowheads="1"/>
          </p:cNvSpPr>
          <p:nvPr>
            <p:ph idx="1"/>
          </p:nvPr>
        </p:nvSpPr>
        <p:spPr/>
        <p:txBody>
          <a:bodyPr/>
          <a:lstStyle/>
          <a:p>
            <a:pPr eaLnBrk="1" hangingPunct="1">
              <a:spcAft>
                <a:spcPts val="600"/>
              </a:spcAft>
            </a:pPr>
            <a:r>
              <a:rPr lang="en-US" sz="2000" dirty="0" smtClean="0"/>
              <a:t>Only “subjects who have the capacity to vasoconstrict when dosed with the RLD”</a:t>
            </a:r>
          </a:p>
          <a:p>
            <a:pPr eaLnBrk="1" hangingPunct="1">
              <a:spcAft>
                <a:spcPts val="600"/>
              </a:spcAft>
            </a:pPr>
            <a:r>
              <a:rPr lang="en-US" sz="2000" dirty="0" smtClean="0"/>
              <a:t>Inclusion of “nonresponders” would decrease the ability to detect differences between Test and RLD</a:t>
            </a:r>
          </a:p>
          <a:p>
            <a:pPr eaLnBrk="1" hangingPunct="1">
              <a:spcAft>
                <a:spcPts val="600"/>
              </a:spcAft>
            </a:pPr>
            <a:r>
              <a:rPr lang="en-US" sz="2000" dirty="0" smtClean="0"/>
              <a:t>About 90% of the population will blanch</a:t>
            </a:r>
          </a:p>
          <a:p>
            <a:pPr eaLnBrk="1" hangingPunct="1">
              <a:spcAft>
                <a:spcPts val="600"/>
              </a:spcAft>
            </a:pPr>
            <a:r>
              <a:rPr lang="en-US" sz="2000" dirty="0" smtClean="0"/>
              <a:t>10-15% are super blanchers!</a:t>
            </a:r>
          </a:p>
          <a:p>
            <a:pPr eaLnBrk="1" hangingPunct="1">
              <a:spcAft>
                <a:spcPts val="600"/>
              </a:spcAft>
            </a:pPr>
            <a:r>
              <a:rPr lang="en-US" sz="2000" dirty="0" smtClean="0"/>
              <a:t>Need to determine blanching status to every product (blanching depends on potency)</a:t>
            </a:r>
          </a:p>
          <a:p>
            <a:pPr eaLnBrk="1" hangingPunct="1">
              <a:spcAft>
                <a:spcPts val="600"/>
              </a:spcAft>
            </a:pPr>
            <a:r>
              <a:rPr lang="en-US" sz="2000" dirty="0" smtClean="0">
                <a:solidFill>
                  <a:schemeClr val="tx1">
                    <a:lumMod val="75000"/>
                    <a:lumOff val="25000"/>
                  </a:schemeClr>
                </a:solidFill>
              </a:rPr>
              <a:t>Performed at screening on upper arm</a:t>
            </a:r>
          </a:p>
          <a:p>
            <a:pPr eaLnBrk="1" hangingPunct="1">
              <a:spcAft>
                <a:spcPts val="600"/>
              </a:spcAft>
            </a:pPr>
            <a:r>
              <a:rPr lang="en-US" sz="2000" dirty="0" smtClean="0">
                <a:solidFill>
                  <a:schemeClr val="tx1">
                    <a:lumMod val="75000"/>
                    <a:lumOff val="25000"/>
                  </a:schemeClr>
                </a:solidFill>
              </a:rPr>
              <a:t>2 hr duration or at estimated ED</a:t>
            </a:r>
            <a:r>
              <a:rPr lang="en-US" sz="2000" baseline="-25000" dirty="0" smtClean="0">
                <a:solidFill>
                  <a:schemeClr val="tx1">
                    <a:lumMod val="75000"/>
                    <a:lumOff val="25000"/>
                  </a:schemeClr>
                </a:solidFill>
              </a:rPr>
              <a:t>50</a:t>
            </a:r>
            <a:r>
              <a:rPr lang="en-US" sz="2000" dirty="0" smtClean="0">
                <a:solidFill>
                  <a:schemeClr val="tx1">
                    <a:lumMod val="75000"/>
                    <a:lumOff val="25000"/>
                  </a:schemeClr>
                </a:solidFill>
              </a:rPr>
              <a:t> duration, whichever is longer</a:t>
            </a:r>
          </a:p>
          <a:p>
            <a:pPr eaLnBrk="1" hangingPunct="1"/>
            <a:r>
              <a:rPr lang="en-US" sz="2000" dirty="0" smtClean="0">
                <a:solidFill>
                  <a:schemeClr val="tx1">
                    <a:lumMod val="75000"/>
                    <a:lumOff val="25000"/>
                  </a:schemeClr>
                </a:solidFill>
              </a:rPr>
              <a:t>Blanching (responder) status assessed visually 6-9 hr after removal</a:t>
            </a:r>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20</a:t>
            </a:fld>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0"/>
            <a:ext cx="8229600" cy="1143000"/>
          </a:xfrm>
        </p:spPr>
        <p:txBody>
          <a:bodyPr/>
          <a:lstStyle/>
          <a:p>
            <a:r>
              <a:rPr lang="en-US" sz="3200" dirty="0" smtClean="0"/>
              <a:t>Four-Point Ordinal Visual Scale</a:t>
            </a:r>
          </a:p>
        </p:txBody>
      </p:sp>
      <p:sp>
        <p:nvSpPr>
          <p:cNvPr id="3" name="Content Placeholder 2"/>
          <p:cNvSpPr>
            <a:spLocks noGrp="1"/>
          </p:cNvSpPr>
          <p:nvPr>
            <p:ph idx="1"/>
          </p:nvPr>
        </p:nvSpPr>
        <p:spPr>
          <a:xfrm>
            <a:off x="457200" y="1371600"/>
            <a:ext cx="8229600" cy="914400"/>
          </a:xfrm>
        </p:spPr>
        <p:txBody>
          <a:bodyPr/>
          <a:lstStyle/>
          <a:p>
            <a:pPr marL="0" indent="0">
              <a:buFont typeface="Arial" charset="0"/>
              <a:buNone/>
              <a:defRPr/>
            </a:pPr>
            <a:r>
              <a:rPr lang="en-US" sz="2000" dirty="0" smtClean="0"/>
              <a:t>Assessments performed under standard fluorescent lighting and at room temperature. </a:t>
            </a:r>
          </a:p>
          <a:p>
            <a:pPr>
              <a:defRPr/>
            </a:pPr>
            <a:endParaRPr lang="en-US" sz="2000" dirty="0" smtClean="0"/>
          </a:p>
        </p:txBody>
      </p:sp>
      <p:sp>
        <p:nvSpPr>
          <p:cNvPr id="6" name="Slide Number Placeholder 5"/>
          <p:cNvSpPr>
            <a:spLocks noGrp="1"/>
          </p:cNvSpPr>
          <p:nvPr>
            <p:ph type="sldNum" sz="quarter" idx="12"/>
          </p:nvPr>
        </p:nvSpPr>
        <p:spPr/>
        <p:txBody>
          <a:bodyPr/>
          <a:lstStyle/>
          <a:p>
            <a:pPr>
              <a:defRPr/>
            </a:pPr>
            <a:fld id="{C2A4D55A-1852-443C-9F81-0A716BCEB960}" type="slidenum">
              <a:rPr lang="en-US" smtClean="0"/>
              <a:pPr>
                <a:defRPr/>
              </a:pPr>
              <a:t>21</a:t>
            </a:fld>
            <a:endParaRPr lang="en-US" dirty="0"/>
          </a:p>
        </p:txBody>
      </p:sp>
      <p:pic>
        <p:nvPicPr>
          <p:cNvPr id="30724" name="Picture 3" descr="Blanching 01.jpg"/>
          <p:cNvPicPr>
            <a:picLocks noChangeAspect="1"/>
          </p:cNvPicPr>
          <p:nvPr/>
        </p:nvPicPr>
        <p:blipFill>
          <a:blip r:embed="rId2" cstate="print"/>
          <a:srcRect/>
          <a:stretch>
            <a:fillRect/>
          </a:stretch>
        </p:blipFill>
        <p:spPr bwMode="auto">
          <a:xfrm>
            <a:off x="3886200" y="2286000"/>
            <a:ext cx="4572000" cy="3429000"/>
          </a:xfrm>
          <a:prstGeom prst="rect">
            <a:avLst/>
          </a:prstGeom>
          <a:ln>
            <a:noFill/>
          </a:ln>
          <a:effectLst>
            <a:outerShdw blurRad="292100" dist="139700" dir="2700000" algn="tl" rotWithShape="0">
              <a:srgbClr val="333333">
                <a:alpha val="65000"/>
              </a:srgbClr>
            </a:outerShdw>
          </a:effectLst>
        </p:spPr>
      </p:pic>
      <p:sp>
        <p:nvSpPr>
          <p:cNvPr id="30725" name="TextBox 4"/>
          <p:cNvSpPr txBox="1">
            <a:spLocks noChangeArrowheads="1"/>
          </p:cNvSpPr>
          <p:nvPr/>
        </p:nvSpPr>
        <p:spPr bwMode="auto">
          <a:xfrm>
            <a:off x="304800" y="2514600"/>
            <a:ext cx="3581400" cy="3416300"/>
          </a:xfrm>
          <a:prstGeom prst="rect">
            <a:avLst/>
          </a:prstGeom>
          <a:noFill/>
          <a:ln w="9525">
            <a:noFill/>
            <a:miter lim="800000"/>
            <a:headEnd/>
            <a:tailEnd/>
          </a:ln>
        </p:spPr>
        <p:txBody>
          <a:bodyPr>
            <a:spAutoFit/>
          </a:bodyPr>
          <a:lstStyle/>
          <a:p>
            <a:r>
              <a:rPr lang="en-US" dirty="0">
                <a:solidFill>
                  <a:srgbClr val="555455"/>
                </a:solidFill>
              </a:rPr>
              <a:t>0 = No pallor; no change from surrounding area.</a:t>
            </a:r>
          </a:p>
          <a:p>
            <a:endParaRPr lang="en-US" dirty="0">
              <a:solidFill>
                <a:srgbClr val="555455"/>
              </a:solidFill>
            </a:endParaRPr>
          </a:p>
          <a:p>
            <a:r>
              <a:rPr lang="en-US" dirty="0">
                <a:solidFill>
                  <a:srgbClr val="555455"/>
                </a:solidFill>
              </a:rPr>
              <a:t>1 = Mild pallor; slight or indistinct outline of application site.</a:t>
            </a:r>
          </a:p>
          <a:p>
            <a:endParaRPr lang="en-US" dirty="0">
              <a:solidFill>
                <a:srgbClr val="555455"/>
              </a:solidFill>
            </a:endParaRPr>
          </a:p>
          <a:p>
            <a:r>
              <a:rPr lang="en-US" dirty="0">
                <a:solidFill>
                  <a:srgbClr val="555455"/>
                </a:solidFill>
              </a:rPr>
              <a:t>2 = Moderate pallor; discernible outline of application site.</a:t>
            </a:r>
          </a:p>
          <a:p>
            <a:endParaRPr lang="en-US" dirty="0">
              <a:solidFill>
                <a:srgbClr val="555455"/>
              </a:solidFill>
            </a:endParaRPr>
          </a:p>
          <a:p>
            <a:r>
              <a:rPr lang="en-US" dirty="0">
                <a:solidFill>
                  <a:srgbClr val="555455"/>
                </a:solidFill>
              </a:rPr>
              <a:t>3 = Intense pallor; clean, distinct outline of application site.</a:t>
            </a:r>
          </a:p>
          <a:p>
            <a:endParaRPr lang="en-US" dirty="0">
              <a:solidFill>
                <a:srgbClr val="555455"/>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81000" y="0"/>
            <a:ext cx="8382000" cy="1143000"/>
          </a:xfrm>
        </p:spPr>
        <p:txBody>
          <a:bodyPr/>
          <a:lstStyle/>
          <a:p>
            <a:pPr eaLnBrk="1" hangingPunct="1"/>
            <a:r>
              <a:rPr lang="en-US" sz="3200" dirty="0" smtClean="0"/>
              <a:t>During Study Procedures: Limit Variability</a:t>
            </a:r>
          </a:p>
        </p:txBody>
      </p:sp>
      <p:sp>
        <p:nvSpPr>
          <p:cNvPr id="31747" name="Rectangle 3"/>
          <p:cNvSpPr>
            <a:spLocks noGrp="1" noChangeArrowheads="1"/>
          </p:cNvSpPr>
          <p:nvPr>
            <p:ph idx="1"/>
          </p:nvPr>
        </p:nvSpPr>
        <p:spPr>
          <a:xfrm>
            <a:off x="457200" y="1524000"/>
            <a:ext cx="8229600" cy="4602163"/>
          </a:xfrm>
        </p:spPr>
        <p:txBody>
          <a:bodyPr/>
          <a:lstStyle/>
          <a:p>
            <a:pPr eaLnBrk="1" hangingPunct="1">
              <a:spcAft>
                <a:spcPts val="600"/>
              </a:spcAft>
            </a:pPr>
            <a:r>
              <a:rPr lang="en-US" sz="2000" dirty="0" smtClean="0"/>
              <a:t>Avoid extremes of temperature/humidity</a:t>
            </a:r>
          </a:p>
          <a:p>
            <a:pPr eaLnBrk="1" hangingPunct="1">
              <a:spcAft>
                <a:spcPts val="600"/>
              </a:spcAft>
            </a:pPr>
            <a:r>
              <a:rPr lang="en-US" sz="2000" dirty="0" smtClean="0"/>
              <a:t>No caffeine/alcohol, etc. (flushing)</a:t>
            </a:r>
          </a:p>
          <a:p>
            <a:pPr eaLnBrk="1" hangingPunct="1">
              <a:spcAft>
                <a:spcPts val="600"/>
              </a:spcAft>
            </a:pPr>
            <a:r>
              <a:rPr lang="en-US" sz="2000" dirty="0" smtClean="0"/>
              <a:t>No showers/washing arms at all during study</a:t>
            </a:r>
          </a:p>
          <a:p>
            <a:pPr eaLnBrk="1" hangingPunct="1">
              <a:spcAft>
                <a:spcPts val="600"/>
              </a:spcAft>
            </a:pPr>
            <a:r>
              <a:rPr lang="en-US" sz="2000" dirty="0" smtClean="0"/>
              <a:t>Avoid activity</a:t>
            </a:r>
          </a:p>
          <a:p>
            <a:pPr eaLnBrk="1" hangingPunct="1">
              <a:spcAft>
                <a:spcPts val="600"/>
              </a:spcAft>
            </a:pPr>
            <a:r>
              <a:rPr lang="en-US" sz="2000" dirty="0" smtClean="0"/>
              <a:t>No lying on arms during dosing or before readings</a:t>
            </a:r>
          </a:p>
          <a:p>
            <a:pPr eaLnBrk="1" hangingPunct="1">
              <a:spcAft>
                <a:spcPts val="600"/>
              </a:spcAft>
            </a:pPr>
            <a:r>
              <a:rPr lang="en-US" sz="2000" dirty="0" smtClean="0"/>
              <a:t>Arms out straight for 5 minutes before readings</a:t>
            </a:r>
          </a:p>
          <a:p>
            <a:pPr eaLnBrk="1" hangingPunct="1"/>
            <a:r>
              <a:rPr lang="en-US" sz="2000" dirty="0" smtClean="0"/>
              <a:t>Subjects must be under facility control throughout study</a:t>
            </a:r>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22</a:t>
            </a:fld>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152400"/>
            <a:ext cx="8229600" cy="1371600"/>
          </a:xfrm>
        </p:spPr>
        <p:txBody>
          <a:bodyPr/>
          <a:lstStyle/>
          <a:p>
            <a:pPr eaLnBrk="1" hangingPunct="1"/>
            <a:r>
              <a:rPr lang="en-US" sz="3200" dirty="0" smtClean="0"/>
              <a:t>During Study Procedures: Challenges</a:t>
            </a:r>
          </a:p>
        </p:txBody>
      </p:sp>
      <p:sp>
        <p:nvSpPr>
          <p:cNvPr id="32771" name="Rectangle 3"/>
          <p:cNvSpPr>
            <a:spLocks noGrp="1" noChangeArrowheads="1"/>
          </p:cNvSpPr>
          <p:nvPr>
            <p:ph idx="1"/>
          </p:nvPr>
        </p:nvSpPr>
        <p:spPr>
          <a:xfrm>
            <a:off x="457200" y="1295400"/>
            <a:ext cx="8229600" cy="4830763"/>
          </a:xfrm>
        </p:spPr>
        <p:txBody>
          <a:bodyPr/>
          <a:lstStyle/>
          <a:p>
            <a:pPr eaLnBrk="1" hangingPunct="1">
              <a:spcAft>
                <a:spcPts val="600"/>
              </a:spcAft>
            </a:pPr>
            <a:r>
              <a:rPr lang="en-US" sz="2000" dirty="0" smtClean="0"/>
              <a:t>Summer months (suntans/availability)</a:t>
            </a:r>
          </a:p>
          <a:p>
            <a:pPr eaLnBrk="1" hangingPunct="1">
              <a:spcAft>
                <a:spcPts val="600"/>
              </a:spcAft>
            </a:pPr>
            <a:r>
              <a:rPr lang="en-US" sz="2000" dirty="0" smtClean="0"/>
              <a:t>Too many sites/short arms (9-10 max)</a:t>
            </a:r>
          </a:p>
          <a:p>
            <a:pPr eaLnBrk="1" hangingPunct="1">
              <a:spcAft>
                <a:spcPts val="600"/>
              </a:spcAft>
            </a:pPr>
            <a:r>
              <a:rPr lang="en-US" sz="2000" dirty="0" smtClean="0"/>
              <a:t>Very short duration periods (super potent products)</a:t>
            </a:r>
          </a:p>
          <a:p>
            <a:pPr eaLnBrk="1" hangingPunct="1">
              <a:spcAft>
                <a:spcPts val="600"/>
              </a:spcAft>
            </a:pPr>
            <a:r>
              <a:rPr lang="en-US" sz="2000" dirty="0" smtClean="0"/>
              <a:t>Very long duration periods</a:t>
            </a:r>
          </a:p>
          <a:p>
            <a:pPr eaLnBrk="1" hangingPunct="1">
              <a:spcAft>
                <a:spcPts val="600"/>
              </a:spcAft>
            </a:pPr>
            <a:r>
              <a:rPr lang="en-US" sz="2000" dirty="0" smtClean="0"/>
              <a:t>Drug “creeping” especially lotions </a:t>
            </a:r>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23</a:t>
            </a:fld>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0"/>
            <a:ext cx="8229600" cy="1143000"/>
          </a:xfrm>
        </p:spPr>
        <p:txBody>
          <a:bodyPr/>
          <a:lstStyle/>
          <a:p>
            <a:pPr eaLnBrk="1" hangingPunct="1"/>
            <a:r>
              <a:rPr lang="en-US" sz="3200" dirty="0" smtClean="0"/>
              <a:t>Types of Studies</a:t>
            </a:r>
          </a:p>
        </p:txBody>
      </p:sp>
      <p:sp>
        <p:nvSpPr>
          <p:cNvPr id="33795" name="Rectangle 3"/>
          <p:cNvSpPr>
            <a:spLocks noGrp="1" noChangeArrowheads="1"/>
          </p:cNvSpPr>
          <p:nvPr>
            <p:ph idx="1"/>
          </p:nvPr>
        </p:nvSpPr>
        <p:spPr>
          <a:xfrm>
            <a:off x="457200" y="1447800"/>
            <a:ext cx="8229600" cy="4678363"/>
          </a:xfrm>
        </p:spPr>
        <p:txBody>
          <a:bodyPr/>
          <a:lstStyle/>
          <a:p>
            <a:pPr eaLnBrk="1" hangingPunct="1">
              <a:spcAft>
                <a:spcPts val="600"/>
              </a:spcAft>
            </a:pPr>
            <a:r>
              <a:rPr lang="en-US" sz="2000" dirty="0" smtClean="0"/>
              <a:t>Dose duration-response study (ED</a:t>
            </a:r>
            <a:r>
              <a:rPr lang="en-US" sz="2000" baseline="-25000" dirty="0" smtClean="0"/>
              <a:t>50</a:t>
            </a:r>
            <a:r>
              <a:rPr lang="en-US" sz="2000" dirty="0" smtClean="0"/>
              <a:t> or pilot study)</a:t>
            </a:r>
          </a:p>
          <a:p>
            <a:pPr eaLnBrk="1" hangingPunct="1">
              <a:spcAft>
                <a:spcPts val="600"/>
              </a:spcAft>
            </a:pPr>
            <a:r>
              <a:rPr lang="en-US" sz="2000" dirty="0" smtClean="0"/>
              <a:t>Bioequivalence study</a:t>
            </a:r>
          </a:p>
          <a:p>
            <a:pPr eaLnBrk="1" hangingPunct="1">
              <a:spcAft>
                <a:spcPts val="600"/>
              </a:spcAft>
            </a:pPr>
            <a:r>
              <a:rPr lang="en-US" sz="2000" dirty="0" smtClean="0"/>
              <a:t>Formulation screening study (more than one TEST lot)</a:t>
            </a:r>
          </a:p>
          <a:p>
            <a:pPr eaLnBrk="1" hangingPunct="1">
              <a:spcAft>
                <a:spcPts val="600"/>
              </a:spcAft>
            </a:pPr>
            <a:r>
              <a:rPr lang="en-US" sz="2000" dirty="0" smtClean="0"/>
              <a:t>Potency-ranking study (NCEs or new formulations only)</a:t>
            </a:r>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sz="3200" dirty="0" smtClean="0">
                <a:solidFill>
                  <a:schemeClr val="tx1">
                    <a:lumMod val="65000"/>
                    <a:lumOff val="35000"/>
                  </a:schemeClr>
                </a:solidFill>
              </a:rPr>
              <a:t>FDA Guidance Quote</a:t>
            </a:r>
            <a:endParaRPr lang="en-US" sz="3200" dirty="0">
              <a:solidFill>
                <a:schemeClr val="tx1">
                  <a:lumMod val="65000"/>
                  <a:lumOff val="35000"/>
                </a:schemeClr>
              </a:solidFill>
            </a:endParaRPr>
          </a:p>
        </p:txBody>
      </p:sp>
      <p:sp>
        <p:nvSpPr>
          <p:cNvPr id="34818" name="Content Placeholder 2"/>
          <p:cNvSpPr>
            <a:spLocks noGrp="1"/>
          </p:cNvSpPr>
          <p:nvPr>
            <p:ph idx="1"/>
          </p:nvPr>
        </p:nvSpPr>
        <p:spPr>
          <a:xfrm>
            <a:off x="457200" y="1371601"/>
            <a:ext cx="8229600" cy="1752600"/>
          </a:xfrm>
        </p:spPr>
        <p:txBody>
          <a:bodyPr/>
          <a:lstStyle/>
          <a:p>
            <a:pPr>
              <a:buFont typeface="Arial" charset="0"/>
              <a:buNone/>
            </a:pPr>
            <a:r>
              <a:rPr lang="en-US" sz="2000" i="1" dirty="0" smtClean="0"/>
              <a:t>“…Because dose duration-response characteristics may vary with the particular drug of interest, as well as with study conditions, the Guidance encourages the performance of a pilot study to define appropriate parameters for the pivotal study…”</a:t>
            </a:r>
          </a:p>
          <a:p>
            <a:pPr>
              <a:buFont typeface="Arial" charset="0"/>
              <a:buNone/>
            </a:pPr>
            <a:endParaRPr lang="en-US" sz="2400" i="1" dirty="0" smtClean="0"/>
          </a:p>
        </p:txBody>
      </p:sp>
      <p:sp>
        <p:nvSpPr>
          <p:cNvPr id="3" name="Slide Number Placeholder 2"/>
          <p:cNvSpPr>
            <a:spLocks noGrp="1"/>
          </p:cNvSpPr>
          <p:nvPr>
            <p:ph type="sldNum" sz="quarter" idx="12"/>
          </p:nvPr>
        </p:nvSpPr>
        <p:spPr/>
        <p:txBody>
          <a:bodyPr/>
          <a:lstStyle/>
          <a:p>
            <a:pPr>
              <a:defRPr/>
            </a:pPr>
            <a:fld id="{C2A4D55A-1852-443C-9F81-0A716BCEB960}" type="slidenum">
              <a:rPr lang="en-US" smtClean="0"/>
              <a:pPr>
                <a:defRPr/>
              </a:pPr>
              <a:t>25</a:t>
            </a:fld>
            <a:endParaRPr lang="en-US" dirty="0"/>
          </a:p>
        </p:txBody>
      </p:sp>
      <p:sp>
        <p:nvSpPr>
          <p:cNvPr id="5" name="TextBox 4"/>
          <p:cNvSpPr txBox="1"/>
          <p:nvPr/>
        </p:nvSpPr>
        <p:spPr>
          <a:xfrm>
            <a:off x="609600" y="4191000"/>
            <a:ext cx="7772400" cy="1077218"/>
          </a:xfrm>
          <a:prstGeom prst="rect">
            <a:avLst/>
          </a:prstGeom>
          <a:noFill/>
        </p:spPr>
        <p:txBody>
          <a:bodyPr wrap="square" rtlCol="0">
            <a:spAutoFit/>
          </a:bodyPr>
          <a:lstStyle/>
          <a:p>
            <a:pPr lvl="0"/>
            <a:r>
              <a:rPr lang="en-US" sz="1600" dirty="0" smtClean="0">
                <a:solidFill>
                  <a:schemeClr val="tx1">
                    <a:lumMod val="75000"/>
                    <a:lumOff val="25000"/>
                  </a:schemeClr>
                </a:solidFill>
              </a:rPr>
              <a:t>Guidance for Industry. Topical Dermatologic Corticosteroids: </a:t>
            </a:r>
            <a:r>
              <a:rPr lang="en-US" sz="1600" i="1" dirty="0" smtClean="0">
                <a:solidFill>
                  <a:schemeClr val="tx1">
                    <a:lumMod val="75000"/>
                    <a:lumOff val="25000"/>
                  </a:schemeClr>
                </a:solidFill>
              </a:rPr>
              <a:t>In Vivo</a:t>
            </a:r>
            <a:r>
              <a:rPr lang="en-US" sz="1600" dirty="0" smtClean="0">
                <a:solidFill>
                  <a:schemeClr val="tx1">
                    <a:lumMod val="75000"/>
                    <a:lumOff val="25000"/>
                  </a:schemeClr>
                </a:solidFill>
              </a:rPr>
              <a:t> Bioequivalence. U.S. Department of Health and Human Services, Food and Drug Administration, Center for Drug Evaluation and Research (CDER), 2 June 1995, Page 6.</a:t>
            </a:r>
          </a:p>
          <a:p>
            <a:endParaRPr lang="en-US" sz="1600"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ounded Rectangle 8"/>
          <p:cNvSpPr/>
          <p:nvPr/>
        </p:nvSpPr>
        <p:spPr>
          <a:xfrm>
            <a:off x="4572000" y="1600200"/>
            <a:ext cx="3962400" cy="358140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ounded Rectangle 7"/>
          <p:cNvSpPr/>
          <p:nvPr/>
        </p:nvSpPr>
        <p:spPr>
          <a:xfrm>
            <a:off x="457200" y="1600200"/>
            <a:ext cx="3937000" cy="358140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844" name="Rectangle 2"/>
          <p:cNvSpPr>
            <a:spLocks noGrp="1" noChangeArrowheads="1"/>
          </p:cNvSpPr>
          <p:nvPr>
            <p:ph type="title"/>
          </p:nvPr>
        </p:nvSpPr>
        <p:spPr>
          <a:xfrm>
            <a:off x="457200" y="228600"/>
            <a:ext cx="8229600" cy="1143000"/>
          </a:xfrm>
        </p:spPr>
        <p:txBody>
          <a:bodyPr/>
          <a:lstStyle/>
          <a:p>
            <a:pPr eaLnBrk="1" hangingPunct="1"/>
            <a:r>
              <a:rPr lang="en-US" sz="3200" dirty="0" smtClean="0"/>
              <a:t>Major Differences between ED</a:t>
            </a:r>
            <a:r>
              <a:rPr lang="en-US" sz="3200" baseline="-25000" dirty="0" smtClean="0"/>
              <a:t>50</a:t>
            </a:r>
            <a:r>
              <a:rPr lang="en-US" sz="3200" dirty="0" smtClean="0"/>
              <a:t> and Bioequivalence Studies</a:t>
            </a:r>
          </a:p>
        </p:txBody>
      </p:sp>
      <p:sp>
        <p:nvSpPr>
          <p:cNvPr id="35845" name="Rectangle 3"/>
          <p:cNvSpPr>
            <a:spLocks noGrp="1" noChangeArrowheads="1"/>
          </p:cNvSpPr>
          <p:nvPr>
            <p:ph idx="1"/>
          </p:nvPr>
        </p:nvSpPr>
        <p:spPr>
          <a:xfrm>
            <a:off x="533400" y="1752600"/>
            <a:ext cx="3429000" cy="4525963"/>
          </a:xfrm>
        </p:spPr>
        <p:txBody>
          <a:bodyPr/>
          <a:lstStyle/>
          <a:p>
            <a:pPr algn="ctr" eaLnBrk="1" hangingPunct="1">
              <a:buFont typeface="Arial" charset="0"/>
              <a:buNone/>
            </a:pPr>
            <a:r>
              <a:rPr lang="en-US" sz="2800" dirty="0" smtClean="0">
                <a:solidFill>
                  <a:srgbClr val="FF0000"/>
                </a:solidFill>
              </a:rPr>
              <a:t>ED</a:t>
            </a:r>
            <a:r>
              <a:rPr lang="en-US" sz="2800" baseline="-25000" dirty="0" smtClean="0">
                <a:solidFill>
                  <a:srgbClr val="FF0000"/>
                </a:solidFill>
              </a:rPr>
              <a:t>50</a:t>
            </a:r>
          </a:p>
          <a:p>
            <a:pPr eaLnBrk="1" hangingPunct="1"/>
            <a:r>
              <a:rPr lang="en-US" sz="2200" dirty="0" smtClean="0"/>
              <a:t>Reference product only</a:t>
            </a:r>
          </a:p>
          <a:p>
            <a:pPr eaLnBrk="1" hangingPunct="1"/>
            <a:r>
              <a:rPr lang="en-US" sz="2200" dirty="0" smtClean="0"/>
              <a:t>Apply for 7-8 durations</a:t>
            </a:r>
          </a:p>
          <a:p>
            <a:pPr eaLnBrk="1" hangingPunct="1"/>
            <a:r>
              <a:rPr lang="en-US" sz="2200" dirty="0" smtClean="0"/>
              <a:t>Smaller subject #’s (20-24)</a:t>
            </a:r>
          </a:p>
          <a:p>
            <a:pPr eaLnBrk="1" hangingPunct="1"/>
            <a:r>
              <a:rPr lang="en-US" sz="2200" dirty="0" smtClean="0"/>
              <a:t>Analysis on all subjects</a:t>
            </a:r>
          </a:p>
          <a:p>
            <a:pPr eaLnBrk="1" hangingPunct="1"/>
            <a:endParaRPr lang="en-US" sz="2400" dirty="0" smtClean="0"/>
          </a:p>
        </p:txBody>
      </p:sp>
      <p:sp>
        <p:nvSpPr>
          <p:cNvPr id="10" name="Slide Number Placeholder 9"/>
          <p:cNvSpPr>
            <a:spLocks noGrp="1"/>
          </p:cNvSpPr>
          <p:nvPr>
            <p:ph type="sldNum" sz="quarter" idx="12"/>
          </p:nvPr>
        </p:nvSpPr>
        <p:spPr/>
        <p:txBody>
          <a:bodyPr/>
          <a:lstStyle/>
          <a:p>
            <a:pPr>
              <a:defRPr/>
            </a:pPr>
            <a:fld id="{C2A4D55A-1852-443C-9F81-0A716BCEB960}" type="slidenum">
              <a:rPr lang="en-US" smtClean="0"/>
              <a:pPr>
                <a:defRPr/>
              </a:pPr>
              <a:t>26</a:t>
            </a:fld>
            <a:endParaRPr lang="en-US" dirty="0"/>
          </a:p>
        </p:txBody>
      </p:sp>
      <p:sp>
        <p:nvSpPr>
          <p:cNvPr id="35846" name="TextBox 5"/>
          <p:cNvSpPr txBox="1">
            <a:spLocks noChangeArrowheads="1"/>
          </p:cNvSpPr>
          <p:nvPr/>
        </p:nvSpPr>
        <p:spPr bwMode="auto">
          <a:xfrm>
            <a:off x="5181600" y="1543050"/>
            <a:ext cx="3352800" cy="369888"/>
          </a:xfrm>
          <a:prstGeom prst="rect">
            <a:avLst/>
          </a:prstGeom>
          <a:noFill/>
          <a:ln w="9525">
            <a:noFill/>
            <a:miter lim="800000"/>
            <a:headEnd/>
            <a:tailEnd/>
          </a:ln>
        </p:spPr>
        <p:txBody>
          <a:bodyPr>
            <a:spAutoFit/>
          </a:bodyPr>
          <a:lstStyle/>
          <a:p>
            <a:endParaRPr lang="en-US" dirty="0">
              <a:latin typeface="Calibri" pitchFamily="34" charset="0"/>
            </a:endParaRPr>
          </a:p>
        </p:txBody>
      </p:sp>
      <p:sp>
        <p:nvSpPr>
          <p:cNvPr id="35847" name="Rectangle 4"/>
          <p:cNvSpPr txBox="1">
            <a:spLocks noChangeArrowheads="1"/>
          </p:cNvSpPr>
          <p:nvPr/>
        </p:nvSpPr>
        <p:spPr bwMode="auto">
          <a:xfrm>
            <a:off x="4572000" y="1752600"/>
            <a:ext cx="3886200" cy="4114800"/>
          </a:xfrm>
          <a:prstGeom prst="rect">
            <a:avLst/>
          </a:prstGeom>
          <a:noFill/>
          <a:ln w="9525">
            <a:noFill/>
            <a:miter lim="800000"/>
            <a:headEnd/>
            <a:tailEnd/>
          </a:ln>
        </p:spPr>
        <p:txBody>
          <a:bodyPr/>
          <a:lstStyle/>
          <a:p>
            <a:pPr marL="342900" indent="-342900" algn="ctr">
              <a:spcBef>
                <a:spcPct val="20000"/>
              </a:spcBef>
            </a:pPr>
            <a:r>
              <a:rPr lang="en-US" sz="2800" dirty="0">
                <a:solidFill>
                  <a:srgbClr val="FF0000"/>
                </a:solidFill>
                <a:latin typeface="Arial" pitchFamily="34" charset="0"/>
                <a:cs typeface="Arial" pitchFamily="34" charset="0"/>
              </a:rPr>
              <a:t>Bioequivalence Study</a:t>
            </a:r>
          </a:p>
          <a:p>
            <a:pPr marL="342900" indent="-342900">
              <a:spcBef>
                <a:spcPct val="20000"/>
              </a:spcBef>
              <a:buFont typeface="Arial" charset="0"/>
              <a:buChar char="•"/>
            </a:pPr>
            <a:r>
              <a:rPr lang="en-US" sz="2200" dirty="0">
                <a:solidFill>
                  <a:srgbClr val="555455"/>
                </a:solidFill>
                <a:latin typeface="Arial" pitchFamily="34" charset="0"/>
                <a:cs typeface="Arial" pitchFamily="34" charset="0"/>
              </a:rPr>
              <a:t>Reference and test</a:t>
            </a:r>
          </a:p>
          <a:p>
            <a:pPr marL="342900" indent="-342900">
              <a:spcBef>
                <a:spcPct val="20000"/>
              </a:spcBef>
              <a:buFont typeface="Arial" charset="0"/>
              <a:buChar char="•"/>
            </a:pPr>
            <a:r>
              <a:rPr lang="en-US" sz="2200" dirty="0">
                <a:solidFill>
                  <a:srgbClr val="555455"/>
                </a:solidFill>
                <a:latin typeface="Arial" pitchFamily="34" charset="0"/>
                <a:cs typeface="Arial" pitchFamily="34" charset="0"/>
              </a:rPr>
              <a:t>Apply for 3 durations only</a:t>
            </a:r>
          </a:p>
          <a:p>
            <a:pPr marL="342900" indent="-342900">
              <a:spcBef>
                <a:spcPct val="20000"/>
              </a:spcBef>
              <a:buFont typeface="Arial" charset="0"/>
              <a:buChar char="•"/>
            </a:pPr>
            <a:r>
              <a:rPr lang="en-US" sz="2200" dirty="0">
                <a:solidFill>
                  <a:srgbClr val="555455"/>
                </a:solidFill>
                <a:latin typeface="Arial" pitchFamily="34" charset="0"/>
                <a:cs typeface="Arial" pitchFamily="34" charset="0"/>
              </a:rPr>
              <a:t>Large number of subjects (100-200)</a:t>
            </a:r>
          </a:p>
          <a:p>
            <a:pPr marL="342900" indent="-342900">
              <a:spcBef>
                <a:spcPct val="20000"/>
              </a:spcBef>
              <a:buFont typeface="Arial" charset="0"/>
              <a:buChar char="•"/>
            </a:pPr>
            <a:r>
              <a:rPr lang="en-US" sz="2200" dirty="0">
                <a:solidFill>
                  <a:srgbClr val="555455"/>
                </a:solidFill>
                <a:latin typeface="Arial" pitchFamily="34" charset="0"/>
                <a:cs typeface="Arial" pitchFamily="34" charset="0"/>
              </a:rPr>
              <a:t>Analysis on sub group of participants (qualifiers)</a:t>
            </a:r>
          </a:p>
          <a:p>
            <a:pPr marL="342900" indent="-342900">
              <a:spcBef>
                <a:spcPct val="20000"/>
              </a:spcBef>
              <a:buFont typeface="Arial" charset="0"/>
              <a:buChar char="•"/>
            </a:pPr>
            <a:endParaRPr lang="en-US" sz="2400" dirty="0">
              <a:latin typeface="Calibri"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81000" y="0"/>
            <a:ext cx="8229600" cy="1143000"/>
          </a:xfrm>
        </p:spPr>
        <p:txBody>
          <a:bodyPr/>
          <a:lstStyle/>
          <a:p>
            <a:pPr eaLnBrk="1" hangingPunct="1"/>
            <a:r>
              <a:rPr lang="en-US" sz="3200" dirty="0" smtClean="0">
                <a:solidFill>
                  <a:schemeClr val="tx1">
                    <a:lumMod val="65000"/>
                    <a:lumOff val="35000"/>
                  </a:schemeClr>
                </a:solidFill>
              </a:rPr>
              <a:t>ED</a:t>
            </a:r>
            <a:r>
              <a:rPr lang="en-US" sz="3200" baseline="-25000" dirty="0" smtClean="0">
                <a:solidFill>
                  <a:schemeClr val="tx1">
                    <a:lumMod val="65000"/>
                    <a:lumOff val="35000"/>
                  </a:schemeClr>
                </a:solidFill>
              </a:rPr>
              <a:t>50 </a:t>
            </a:r>
            <a:r>
              <a:rPr lang="en-US" sz="3200" dirty="0" smtClean="0">
                <a:solidFill>
                  <a:schemeClr val="tx1">
                    <a:lumMod val="65000"/>
                    <a:lumOff val="35000"/>
                  </a:schemeClr>
                </a:solidFill>
              </a:rPr>
              <a:t>Study: Objective</a:t>
            </a:r>
          </a:p>
        </p:txBody>
      </p:sp>
      <p:sp>
        <p:nvSpPr>
          <p:cNvPr id="36867" name="Rectangle 3"/>
          <p:cNvSpPr>
            <a:spLocks noGrp="1" noChangeArrowheads="1"/>
          </p:cNvSpPr>
          <p:nvPr>
            <p:ph idx="1"/>
          </p:nvPr>
        </p:nvSpPr>
        <p:spPr>
          <a:xfrm>
            <a:off x="457200" y="1447801"/>
            <a:ext cx="8229600" cy="2057400"/>
          </a:xfrm>
        </p:spPr>
        <p:txBody>
          <a:bodyPr/>
          <a:lstStyle/>
          <a:p>
            <a:pPr eaLnBrk="1" hangingPunct="1"/>
            <a:r>
              <a:rPr lang="en-US" sz="2000" dirty="0" smtClean="0">
                <a:solidFill>
                  <a:schemeClr val="tx1">
                    <a:lumMod val="65000"/>
                    <a:lumOff val="35000"/>
                  </a:schemeClr>
                </a:solidFill>
              </a:rPr>
              <a:t>Objective is to calculate a duration of application (time) where 50% of maximal blanching occurs (i.e., the ED</a:t>
            </a:r>
            <a:r>
              <a:rPr lang="en-US" sz="2000" baseline="-25000" dirty="0" smtClean="0">
                <a:solidFill>
                  <a:schemeClr val="tx1">
                    <a:lumMod val="65000"/>
                    <a:lumOff val="35000"/>
                  </a:schemeClr>
                </a:solidFill>
              </a:rPr>
              <a:t>50</a:t>
            </a:r>
            <a:r>
              <a:rPr lang="en-US" sz="2000" dirty="0" smtClean="0">
                <a:solidFill>
                  <a:schemeClr val="tx1">
                    <a:lumMod val="65000"/>
                    <a:lumOff val="35000"/>
                  </a:schemeClr>
                </a:solidFill>
              </a:rPr>
              <a:t>)</a:t>
            </a:r>
          </a:p>
          <a:p>
            <a:pPr lvl="1" eaLnBrk="1" hangingPunct="1"/>
            <a:r>
              <a:rPr lang="en-US" sz="1800" dirty="0" smtClean="0"/>
              <a:t>This is the duration used to compare the test and reference product in the bioequivalence study because the responses are in the most sensitive  (linear) part of the E</a:t>
            </a:r>
            <a:r>
              <a:rPr lang="en-US" sz="1800" baseline="-25000" dirty="0" smtClean="0"/>
              <a:t>max</a:t>
            </a:r>
            <a:r>
              <a:rPr lang="en-US" sz="1800" dirty="0" smtClean="0"/>
              <a:t> dose duration-response curve to optimize discrimination of formulation differences</a:t>
            </a:r>
          </a:p>
          <a:p>
            <a:pPr eaLnBrk="1" hangingPunct="1"/>
            <a:endParaRPr lang="en-US" sz="2000" dirty="0" smtClean="0"/>
          </a:p>
          <a:p>
            <a:pPr>
              <a:buFont typeface="Arial" charset="0"/>
              <a:buNone/>
            </a:pPr>
            <a:endParaRPr lang="en-US" sz="2000" dirty="0" smtClean="0"/>
          </a:p>
          <a:p>
            <a:pPr eaLnBrk="1" hangingPunct="1"/>
            <a:endParaRPr lang="en-US" sz="2000" dirty="0" smtClean="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27</a:t>
            </a:fld>
            <a:endParaRPr lang="en-US" dirty="0"/>
          </a:p>
        </p:txBody>
      </p:sp>
      <p:pic>
        <p:nvPicPr>
          <p:cNvPr id="5" name="Picture 2"/>
          <p:cNvPicPr>
            <a:picLocks noChangeAspect="1" noChangeArrowheads="1"/>
          </p:cNvPicPr>
          <p:nvPr/>
        </p:nvPicPr>
        <p:blipFill>
          <a:blip r:embed="rId3" cstate="print"/>
          <a:srcRect/>
          <a:stretch>
            <a:fillRect/>
          </a:stretch>
        </p:blipFill>
        <p:spPr bwMode="auto">
          <a:xfrm>
            <a:off x="2286000" y="3429000"/>
            <a:ext cx="4495800" cy="2773861"/>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0"/>
            <a:ext cx="8229600" cy="1143000"/>
          </a:xfrm>
        </p:spPr>
        <p:txBody>
          <a:bodyPr/>
          <a:lstStyle/>
          <a:p>
            <a:pPr eaLnBrk="1" hangingPunct="1"/>
            <a:r>
              <a:rPr lang="en-US" sz="3200" dirty="0" smtClean="0">
                <a:solidFill>
                  <a:schemeClr val="tx1">
                    <a:lumMod val="65000"/>
                    <a:lumOff val="35000"/>
                  </a:schemeClr>
                </a:solidFill>
              </a:rPr>
              <a:t>ED</a:t>
            </a:r>
            <a:r>
              <a:rPr lang="en-US" sz="3200" baseline="-25000" dirty="0" smtClean="0">
                <a:solidFill>
                  <a:schemeClr val="tx1">
                    <a:lumMod val="65000"/>
                    <a:lumOff val="35000"/>
                  </a:schemeClr>
                </a:solidFill>
              </a:rPr>
              <a:t>50</a:t>
            </a:r>
            <a:r>
              <a:rPr lang="en-US" sz="3200" dirty="0" smtClean="0">
                <a:solidFill>
                  <a:schemeClr val="tx1">
                    <a:lumMod val="65000"/>
                    <a:lumOff val="35000"/>
                  </a:schemeClr>
                </a:solidFill>
              </a:rPr>
              <a:t> Study: Design</a:t>
            </a:r>
          </a:p>
        </p:txBody>
      </p:sp>
      <p:sp>
        <p:nvSpPr>
          <p:cNvPr id="39939" name="Rectangle 3"/>
          <p:cNvSpPr>
            <a:spLocks noGrp="1" noChangeArrowheads="1"/>
          </p:cNvSpPr>
          <p:nvPr>
            <p:ph idx="1"/>
          </p:nvPr>
        </p:nvSpPr>
        <p:spPr>
          <a:xfrm>
            <a:off x="457200" y="1524000"/>
            <a:ext cx="8229600" cy="4602163"/>
          </a:xfrm>
        </p:spPr>
        <p:txBody>
          <a:bodyPr/>
          <a:lstStyle/>
          <a:p>
            <a:pPr eaLnBrk="1" hangingPunct="1">
              <a:spcAft>
                <a:spcPts val="600"/>
              </a:spcAft>
            </a:pPr>
            <a:r>
              <a:rPr lang="en-US" sz="2000" dirty="0" smtClean="0">
                <a:solidFill>
                  <a:schemeClr val="tx1">
                    <a:lumMod val="65000"/>
                    <a:lumOff val="35000"/>
                  </a:schemeClr>
                </a:solidFill>
              </a:rPr>
              <a:t>Apply reference product for 7 to 8 different durations (range depends on potency of product)</a:t>
            </a:r>
          </a:p>
          <a:p>
            <a:pPr eaLnBrk="1" hangingPunct="1">
              <a:spcAft>
                <a:spcPts val="600"/>
              </a:spcAft>
            </a:pPr>
            <a:r>
              <a:rPr lang="en-US" sz="2000" dirty="0" smtClean="0">
                <a:solidFill>
                  <a:schemeClr val="tx1">
                    <a:lumMod val="65000"/>
                    <a:lumOff val="35000"/>
                  </a:schemeClr>
                </a:solidFill>
              </a:rPr>
              <a:t>Class III/IV products: 5, 15, 30, 45, 60, 120, 180, 240 minutes </a:t>
            </a:r>
          </a:p>
          <a:p>
            <a:pPr eaLnBrk="1" hangingPunct="1">
              <a:spcAft>
                <a:spcPts val="600"/>
              </a:spcAft>
            </a:pPr>
            <a:r>
              <a:rPr lang="en-US" sz="2000" dirty="0" smtClean="0">
                <a:solidFill>
                  <a:schemeClr val="tx1">
                    <a:lumMod val="65000"/>
                    <a:lumOff val="35000"/>
                  </a:schemeClr>
                </a:solidFill>
              </a:rPr>
              <a:t>Generally shorter for Super Potent; longer for Low Potency but ED</a:t>
            </a:r>
            <a:r>
              <a:rPr lang="en-US" sz="2000" baseline="-25000" dirty="0" smtClean="0">
                <a:solidFill>
                  <a:schemeClr val="tx1">
                    <a:lumMod val="65000"/>
                    <a:lumOff val="35000"/>
                  </a:schemeClr>
                </a:solidFill>
              </a:rPr>
              <a:t>50</a:t>
            </a:r>
            <a:r>
              <a:rPr lang="en-US" sz="2000" dirty="0" smtClean="0">
                <a:solidFill>
                  <a:schemeClr val="tx1">
                    <a:lumMod val="65000"/>
                    <a:lumOff val="35000"/>
                  </a:schemeClr>
                </a:solidFill>
              </a:rPr>
              <a:t> time can easily be manipulated</a:t>
            </a:r>
          </a:p>
          <a:p>
            <a:pPr eaLnBrk="1" hangingPunct="1">
              <a:spcAft>
                <a:spcPts val="600"/>
              </a:spcAft>
            </a:pPr>
            <a:r>
              <a:rPr lang="en-US" sz="2000" dirty="0" smtClean="0">
                <a:solidFill>
                  <a:schemeClr val="tx1">
                    <a:lumMod val="65000"/>
                    <a:lumOff val="35000"/>
                  </a:schemeClr>
                </a:solidFill>
              </a:rPr>
              <a:t>Two untreated sites per arm</a:t>
            </a:r>
          </a:p>
          <a:p>
            <a:pPr eaLnBrk="1" hangingPunct="1">
              <a:spcAft>
                <a:spcPts val="600"/>
              </a:spcAft>
            </a:pPr>
            <a:r>
              <a:rPr lang="en-US" sz="2000" dirty="0" smtClean="0">
                <a:solidFill>
                  <a:schemeClr val="tx1">
                    <a:lumMod val="65000"/>
                    <a:lumOff val="35000"/>
                  </a:schemeClr>
                </a:solidFill>
              </a:rPr>
              <a:t>Evaluate area of blanching over 24 hours (AUEC</a:t>
            </a:r>
            <a:r>
              <a:rPr lang="en-US" sz="2000" baseline="-25000" dirty="0" smtClean="0">
                <a:solidFill>
                  <a:schemeClr val="tx1">
                    <a:lumMod val="65000"/>
                    <a:lumOff val="35000"/>
                  </a:schemeClr>
                </a:solidFill>
              </a:rPr>
              <a:t>0.5-24hr</a:t>
            </a:r>
            <a:r>
              <a:rPr lang="en-US" sz="2000" dirty="0" smtClean="0">
                <a:solidFill>
                  <a:schemeClr val="tx1">
                    <a:lumMod val="65000"/>
                    <a:lumOff val="35000"/>
                  </a:schemeClr>
                </a:solidFill>
              </a:rPr>
              <a:t>) after removal for each duration (some exceptions)</a:t>
            </a:r>
          </a:p>
          <a:p>
            <a:pPr lvl="1" eaLnBrk="1" hangingPunct="1"/>
            <a:endParaRPr lang="en-US" sz="1600" dirty="0" smtClean="0">
              <a:solidFill>
                <a:schemeClr val="tx1">
                  <a:lumMod val="65000"/>
                  <a:lumOff val="35000"/>
                </a:schemeClr>
              </a:solidFill>
            </a:endParaRPr>
          </a:p>
          <a:p>
            <a:pPr eaLnBrk="1" hangingPunct="1">
              <a:buFontTx/>
              <a:buNone/>
            </a:pPr>
            <a:endParaRPr lang="en-US" sz="2000" dirty="0" smtClean="0"/>
          </a:p>
          <a:p>
            <a:pPr eaLnBrk="1" hangingPunct="1"/>
            <a:endParaRPr lang="en-US" sz="2000" dirty="0" smtClean="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3200" dirty="0" smtClean="0">
                <a:solidFill>
                  <a:schemeClr val="tx1">
                    <a:lumMod val="65000"/>
                    <a:lumOff val="35000"/>
                  </a:schemeClr>
                </a:solidFill>
              </a:rPr>
              <a:t>ED</a:t>
            </a:r>
            <a:r>
              <a:rPr lang="en-US" sz="3200" baseline="-25000" dirty="0" smtClean="0">
                <a:solidFill>
                  <a:schemeClr val="tx1">
                    <a:lumMod val="65000"/>
                    <a:lumOff val="35000"/>
                  </a:schemeClr>
                </a:solidFill>
              </a:rPr>
              <a:t>50 </a:t>
            </a:r>
            <a:r>
              <a:rPr lang="en-US" sz="3200" dirty="0" smtClean="0">
                <a:solidFill>
                  <a:schemeClr val="tx1">
                    <a:lumMod val="65000"/>
                    <a:lumOff val="35000"/>
                  </a:schemeClr>
                </a:solidFill>
              </a:rPr>
              <a:t>Study: Application Schemes</a:t>
            </a:r>
            <a:endParaRPr lang="en-US" sz="3200" dirty="0">
              <a:solidFill>
                <a:schemeClr val="tx1">
                  <a:lumMod val="65000"/>
                  <a:lumOff val="35000"/>
                </a:schemeClr>
              </a:solidFill>
            </a:endParaRPr>
          </a:p>
        </p:txBody>
      </p:sp>
      <p:sp>
        <p:nvSpPr>
          <p:cNvPr id="3" name="Content Placeholder 2"/>
          <p:cNvSpPr>
            <a:spLocks noGrp="1"/>
          </p:cNvSpPr>
          <p:nvPr>
            <p:ph idx="1"/>
          </p:nvPr>
        </p:nvSpPr>
        <p:spPr/>
        <p:txBody>
          <a:bodyPr/>
          <a:lstStyle/>
          <a:p>
            <a:r>
              <a:rPr lang="en-US" sz="2000" dirty="0" smtClean="0"/>
              <a:t>Two approaches for application of reference product</a:t>
            </a:r>
          </a:p>
          <a:p>
            <a:pPr lvl="1"/>
            <a:r>
              <a:rPr lang="en-US" sz="1800" dirty="0" smtClean="0"/>
              <a:t>Staggered application with synchronized removal</a:t>
            </a:r>
          </a:p>
          <a:p>
            <a:pPr lvl="1"/>
            <a:r>
              <a:rPr lang="en-US" sz="1800" dirty="0" smtClean="0"/>
              <a:t>Synchronized application with staggered removal</a:t>
            </a:r>
          </a:p>
          <a:p>
            <a:endParaRPr lang="en-US" dirty="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2"/>
          <p:cNvPicPr>
            <a:picLocks noChangeAspect="1" noChangeArrowheads="1"/>
          </p:cNvPicPr>
          <p:nvPr/>
        </p:nvPicPr>
        <p:blipFill>
          <a:blip r:embed="rId3" cstate="print"/>
          <a:srcRect/>
          <a:stretch>
            <a:fillRect/>
          </a:stretch>
        </p:blipFill>
        <p:spPr bwMode="auto">
          <a:xfrm>
            <a:off x="1394500" y="1371601"/>
            <a:ext cx="6682700" cy="4576878"/>
          </a:xfrm>
          <a:prstGeom prst="rect">
            <a:avLst/>
          </a:prstGeom>
          <a:ln>
            <a:noFill/>
          </a:ln>
          <a:effectLst>
            <a:outerShdw blurRad="292100" dist="139700" dir="2700000" algn="tl" rotWithShape="0">
              <a:srgbClr val="333333">
                <a:alpha val="65000"/>
              </a:srgbClr>
            </a:outerShdw>
          </a:effectLst>
        </p:spPr>
      </p:pic>
      <p:sp>
        <p:nvSpPr>
          <p:cNvPr id="5" name="Title 4"/>
          <p:cNvSpPr>
            <a:spLocks noGrp="1"/>
          </p:cNvSpPr>
          <p:nvPr>
            <p:ph type="title"/>
          </p:nvPr>
        </p:nvSpPr>
        <p:spPr>
          <a:xfrm>
            <a:off x="457200" y="0"/>
            <a:ext cx="8229600" cy="1143000"/>
          </a:xfrm>
        </p:spPr>
        <p:txBody>
          <a:bodyPr/>
          <a:lstStyle/>
          <a:p>
            <a:r>
              <a:rPr lang="en-US" sz="3200" dirty="0" smtClean="0">
                <a:solidFill>
                  <a:schemeClr val="tx1">
                    <a:lumMod val="65000"/>
                    <a:lumOff val="35000"/>
                  </a:schemeClr>
                </a:solidFill>
              </a:rPr>
              <a:t>Staggered Application</a:t>
            </a:r>
            <a:br>
              <a:rPr lang="en-US" sz="3200" dirty="0" smtClean="0">
                <a:solidFill>
                  <a:schemeClr val="tx1">
                    <a:lumMod val="65000"/>
                    <a:lumOff val="35000"/>
                  </a:schemeClr>
                </a:solidFill>
              </a:rPr>
            </a:br>
            <a:r>
              <a:rPr lang="en-US" sz="3200" dirty="0" smtClean="0">
                <a:solidFill>
                  <a:schemeClr val="tx1">
                    <a:lumMod val="65000"/>
                    <a:lumOff val="35000"/>
                  </a:schemeClr>
                </a:solidFill>
              </a:rPr>
              <a:t>Synchronized Removal</a:t>
            </a:r>
            <a:endParaRPr lang="en-US" sz="3200" dirty="0">
              <a:solidFill>
                <a:schemeClr val="tx1">
                  <a:lumMod val="65000"/>
                  <a:lumOff val="35000"/>
                </a:schemeClr>
              </a:solidFill>
            </a:endParaRPr>
          </a:p>
        </p:txBody>
      </p:sp>
      <p:sp>
        <p:nvSpPr>
          <p:cNvPr id="4" name="Slide Number Placeholder 3"/>
          <p:cNvSpPr>
            <a:spLocks noGrp="1"/>
          </p:cNvSpPr>
          <p:nvPr>
            <p:ph type="sldNum" sz="quarter" idx="12"/>
          </p:nvPr>
        </p:nvSpPr>
        <p:spPr>
          <a:xfrm>
            <a:off x="6705600" y="6492875"/>
            <a:ext cx="2133600" cy="365125"/>
          </a:xfrm>
        </p:spPr>
        <p:txBody>
          <a:bodyPr/>
          <a:lstStyle/>
          <a:p>
            <a:pPr>
              <a:defRPr/>
            </a:pPr>
            <a:fld id="{C2A4D55A-1852-443C-9F81-0A716BCEB960}" type="slidenum">
              <a:rPr lang="en-US" smtClean="0"/>
              <a:pPr>
                <a:defRPr/>
              </a:pPr>
              <a:t>30</a:t>
            </a:fld>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sz="3200" dirty="0" smtClean="0">
                <a:solidFill>
                  <a:schemeClr val="tx1">
                    <a:lumMod val="65000"/>
                    <a:lumOff val="35000"/>
                  </a:schemeClr>
                </a:solidFill>
              </a:rPr>
              <a:t>Post-Removal Evaluation Scheme</a:t>
            </a:r>
            <a:endParaRPr lang="en-US" sz="3200" dirty="0">
              <a:solidFill>
                <a:schemeClr val="tx1">
                  <a:lumMod val="65000"/>
                  <a:lumOff val="35000"/>
                </a:schemeClr>
              </a:solidFill>
            </a:endParaRPr>
          </a:p>
        </p:txBody>
      </p:sp>
      <p:sp>
        <p:nvSpPr>
          <p:cNvPr id="3" name="Slide Number Placeholder 2"/>
          <p:cNvSpPr>
            <a:spLocks noGrp="1"/>
          </p:cNvSpPr>
          <p:nvPr>
            <p:ph type="sldNum" sz="quarter" idx="12"/>
          </p:nvPr>
        </p:nvSpPr>
        <p:spPr>
          <a:xfrm>
            <a:off x="6705600" y="6492875"/>
            <a:ext cx="2133600" cy="365125"/>
          </a:xfrm>
        </p:spPr>
        <p:txBody>
          <a:bodyPr/>
          <a:lstStyle/>
          <a:p>
            <a:pPr>
              <a:defRPr/>
            </a:pPr>
            <a:fld id="{C2A4D55A-1852-443C-9F81-0A716BCEB960}" type="slidenum">
              <a:rPr lang="en-US" smtClean="0"/>
              <a:pPr>
                <a:defRPr/>
              </a:pPr>
              <a:t>31</a:t>
            </a:fld>
            <a:endParaRPr lang="en-US" dirty="0"/>
          </a:p>
        </p:txBody>
      </p:sp>
      <p:sp>
        <p:nvSpPr>
          <p:cNvPr id="5" name="TextBox 4"/>
          <p:cNvSpPr txBox="1"/>
          <p:nvPr/>
        </p:nvSpPr>
        <p:spPr>
          <a:xfrm>
            <a:off x="2514600" y="1524000"/>
            <a:ext cx="3352800" cy="369332"/>
          </a:xfrm>
          <a:prstGeom prst="rect">
            <a:avLst/>
          </a:prstGeom>
          <a:noFill/>
        </p:spPr>
        <p:txBody>
          <a:bodyPr wrap="square" rtlCol="0">
            <a:spAutoFit/>
          </a:bodyPr>
          <a:lstStyle/>
          <a:p>
            <a:r>
              <a:rPr lang="en-US" dirty="0" smtClean="0"/>
              <a:t>Skin Blanching Measurements</a:t>
            </a:r>
            <a:endParaRPr lang="en-US" dirty="0"/>
          </a:p>
        </p:txBody>
      </p:sp>
      <p:sp>
        <p:nvSpPr>
          <p:cNvPr id="6" name="TextBox 5"/>
          <p:cNvSpPr txBox="1"/>
          <p:nvPr/>
        </p:nvSpPr>
        <p:spPr>
          <a:xfrm>
            <a:off x="5715000" y="2438400"/>
            <a:ext cx="2514600" cy="923330"/>
          </a:xfrm>
          <a:prstGeom prst="rect">
            <a:avLst/>
          </a:prstGeom>
          <a:noFill/>
          <a:ln>
            <a:solidFill>
              <a:srgbClr val="555455"/>
            </a:solidFill>
          </a:ln>
        </p:spPr>
        <p:txBody>
          <a:bodyPr wrap="square" rtlCol="0">
            <a:spAutoFit/>
          </a:bodyPr>
          <a:lstStyle/>
          <a:p>
            <a:r>
              <a:rPr lang="en-US" dirty="0" smtClean="0"/>
              <a:t>    Removal Time</a:t>
            </a:r>
          </a:p>
          <a:p>
            <a:endParaRPr lang="en-US" dirty="0" smtClean="0"/>
          </a:p>
          <a:p>
            <a:r>
              <a:rPr lang="en-US" dirty="0" smtClean="0"/>
              <a:t>    Measurement Time</a:t>
            </a:r>
            <a:endParaRPr lang="en-US" dirty="0"/>
          </a:p>
        </p:txBody>
      </p:sp>
      <p:sp>
        <p:nvSpPr>
          <p:cNvPr id="9" name="Up Arrow 8"/>
          <p:cNvSpPr/>
          <p:nvPr/>
        </p:nvSpPr>
        <p:spPr>
          <a:xfrm>
            <a:off x="5867400" y="2514600"/>
            <a:ext cx="76200" cy="228600"/>
          </a:xfrm>
          <a:prstGeom prst="upArrow">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Down Arrow 9"/>
          <p:cNvSpPr/>
          <p:nvPr/>
        </p:nvSpPr>
        <p:spPr>
          <a:xfrm>
            <a:off x="5867400" y="3048000"/>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1066800" y="4343400"/>
            <a:ext cx="7315200" cy="228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Connector 13"/>
          <p:cNvCxnSpPr/>
          <p:nvPr/>
        </p:nvCxnSpPr>
        <p:spPr>
          <a:xfrm>
            <a:off x="1060704" y="4727448"/>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8305800" y="4727448"/>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681728" y="4727448"/>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871216" y="4727448"/>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492240" y="4727448"/>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664208" y="4727448"/>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267712" y="4727448"/>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1362456" y="4727448"/>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474720" y="4727448"/>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078224" y="4727448"/>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095744" y="4727448"/>
            <a:ext cx="0" cy="152400"/>
          </a:xfrm>
          <a:prstGeom prst="line">
            <a:avLst/>
          </a:prstGeom>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914400" y="5105400"/>
            <a:ext cx="7696200" cy="369332"/>
          </a:xfrm>
          <a:prstGeom prst="rect">
            <a:avLst/>
          </a:prstGeom>
          <a:noFill/>
        </p:spPr>
        <p:txBody>
          <a:bodyPr wrap="square" rtlCol="0">
            <a:spAutoFit/>
          </a:bodyPr>
          <a:lstStyle/>
          <a:p>
            <a:r>
              <a:rPr lang="en-US" dirty="0" smtClean="0"/>
              <a:t>0   1   2       4       6        8      10      12      14     16      18     20      22     24     </a:t>
            </a:r>
            <a:endParaRPr lang="en-US" dirty="0"/>
          </a:p>
        </p:txBody>
      </p:sp>
      <p:sp>
        <p:nvSpPr>
          <p:cNvPr id="30" name="Up Arrow 29"/>
          <p:cNvSpPr/>
          <p:nvPr/>
        </p:nvSpPr>
        <p:spPr>
          <a:xfrm>
            <a:off x="1060704" y="5562600"/>
            <a:ext cx="76200" cy="228600"/>
          </a:xfrm>
          <a:prstGeom prst="upArrow">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Down Arrow 30"/>
          <p:cNvSpPr/>
          <p:nvPr/>
        </p:nvSpPr>
        <p:spPr>
          <a:xfrm>
            <a:off x="1188720" y="3959352"/>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Down Arrow 31"/>
          <p:cNvSpPr/>
          <p:nvPr/>
        </p:nvSpPr>
        <p:spPr>
          <a:xfrm>
            <a:off x="2231136" y="3959352"/>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Down Arrow 32"/>
          <p:cNvSpPr/>
          <p:nvPr/>
        </p:nvSpPr>
        <p:spPr>
          <a:xfrm>
            <a:off x="1618488" y="3959352"/>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Down Arrow 33"/>
          <p:cNvSpPr/>
          <p:nvPr/>
        </p:nvSpPr>
        <p:spPr>
          <a:xfrm>
            <a:off x="2819400" y="3959352"/>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Down Arrow 34"/>
          <p:cNvSpPr/>
          <p:nvPr/>
        </p:nvSpPr>
        <p:spPr>
          <a:xfrm>
            <a:off x="4038600" y="3959352"/>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Down Arrow 35"/>
          <p:cNvSpPr/>
          <p:nvPr/>
        </p:nvSpPr>
        <p:spPr>
          <a:xfrm>
            <a:off x="3429000" y="3959352"/>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Down Arrow 36"/>
          <p:cNvSpPr/>
          <p:nvPr/>
        </p:nvSpPr>
        <p:spPr>
          <a:xfrm>
            <a:off x="4648200" y="3959352"/>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Down Arrow 38"/>
          <p:cNvSpPr/>
          <p:nvPr/>
        </p:nvSpPr>
        <p:spPr>
          <a:xfrm>
            <a:off x="8257032" y="3959352"/>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Down Arrow 39"/>
          <p:cNvSpPr/>
          <p:nvPr/>
        </p:nvSpPr>
        <p:spPr>
          <a:xfrm>
            <a:off x="7068312" y="3959352"/>
            <a:ext cx="762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2" name="Straight Connector 41"/>
          <p:cNvCxnSpPr/>
          <p:nvPr/>
        </p:nvCxnSpPr>
        <p:spPr>
          <a:xfrm>
            <a:off x="5285232" y="4724400"/>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5888736" y="4724400"/>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7696200" y="4724400"/>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Curved Connector 45"/>
          <p:cNvCxnSpPr/>
          <p:nvPr/>
        </p:nvCxnSpPr>
        <p:spPr>
          <a:xfrm rot="16200000" flipH="1">
            <a:off x="800100" y="3314700"/>
            <a:ext cx="609600" cy="228600"/>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533400" y="2362200"/>
            <a:ext cx="3733800" cy="646331"/>
          </a:xfrm>
          <a:prstGeom prst="rect">
            <a:avLst/>
          </a:prstGeom>
          <a:noFill/>
        </p:spPr>
        <p:txBody>
          <a:bodyPr wrap="square" rtlCol="0">
            <a:spAutoFit/>
          </a:bodyPr>
          <a:lstStyle/>
          <a:p>
            <a:r>
              <a:rPr lang="en-US" dirty="0" smtClean="0"/>
              <a:t>Allow equilibration time (0.5 hr) before first measurement</a:t>
            </a:r>
            <a:endParaRPr lang="en-US" dirty="0"/>
          </a:p>
        </p:txBody>
      </p:sp>
      <p:sp>
        <p:nvSpPr>
          <p:cNvPr id="48" name="TextBox 47"/>
          <p:cNvSpPr txBox="1"/>
          <p:nvPr/>
        </p:nvSpPr>
        <p:spPr>
          <a:xfrm>
            <a:off x="3124200" y="5638800"/>
            <a:ext cx="2895600" cy="369332"/>
          </a:xfrm>
          <a:prstGeom prst="rect">
            <a:avLst/>
          </a:prstGeom>
          <a:noFill/>
        </p:spPr>
        <p:txBody>
          <a:bodyPr wrap="square" rtlCol="0">
            <a:spAutoFit/>
          </a:bodyPr>
          <a:lstStyle/>
          <a:p>
            <a:r>
              <a:rPr lang="en-US" dirty="0" smtClean="0"/>
              <a:t>Hours After Drug Removal</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sz="3200" dirty="0" smtClean="0">
                <a:solidFill>
                  <a:schemeClr val="tx1">
                    <a:lumMod val="65000"/>
                    <a:lumOff val="35000"/>
                  </a:schemeClr>
                </a:solidFill>
              </a:rPr>
              <a:t>Post-Removal Evaluation Sites</a:t>
            </a:r>
            <a:endParaRPr lang="en-US" sz="3200" dirty="0">
              <a:solidFill>
                <a:schemeClr val="tx1">
                  <a:lumMod val="65000"/>
                  <a:lumOff val="35000"/>
                </a:schemeClr>
              </a:solidFill>
            </a:endParaRPr>
          </a:p>
        </p:txBody>
      </p:sp>
      <p:sp>
        <p:nvSpPr>
          <p:cNvPr id="3" name="Slide Number Placeholder 2"/>
          <p:cNvSpPr>
            <a:spLocks noGrp="1"/>
          </p:cNvSpPr>
          <p:nvPr>
            <p:ph type="sldNum" sz="quarter" idx="12"/>
          </p:nvPr>
        </p:nvSpPr>
        <p:spPr>
          <a:xfrm>
            <a:off x="6705600" y="6492875"/>
            <a:ext cx="2133600" cy="365125"/>
          </a:xfrm>
        </p:spPr>
        <p:txBody>
          <a:bodyPr/>
          <a:lstStyle/>
          <a:p>
            <a:pPr>
              <a:defRPr/>
            </a:pPr>
            <a:fld id="{C2A4D55A-1852-443C-9F81-0A716BCEB960}" type="slidenum">
              <a:rPr lang="en-US" smtClean="0"/>
              <a:pPr>
                <a:defRPr/>
              </a:pPr>
              <a:t>32</a:t>
            </a:fld>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664205" y="1004888"/>
            <a:ext cx="7837259" cy="5167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705600" y="6492875"/>
            <a:ext cx="2133600" cy="365125"/>
          </a:xfrm>
        </p:spPr>
        <p:txBody>
          <a:bodyPr/>
          <a:lstStyle/>
          <a:p>
            <a:pPr>
              <a:defRPr/>
            </a:pPr>
            <a:fld id="{41ACC7B9-6DB6-46A7-8DFA-459EB796E997}" type="slidenum">
              <a:rPr lang="en-US" smtClean="0"/>
              <a:pPr>
                <a:defRPr/>
              </a:pPr>
              <a:t>33</a:t>
            </a:fld>
            <a:endParaRPr lang="en-US" dirty="0"/>
          </a:p>
        </p:txBody>
      </p:sp>
      <p:sp>
        <p:nvSpPr>
          <p:cNvPr id="5" name="Title 3"/>
          <p:cNvSpPr txBox="1">
            <a:spLocks/>
          </p:cNvSpPr>
          <p:nvPr/>
        </p:nvSpPr>
        <p:spPr>
          <a:xfrm>
            <a:off x="381000" y="228600"/>
            <a:ext cx="8229600" cy="9144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200" b="1" i="0" u="none" strike="noStrike" kern="1200" cap="none" spc="0" normalizeH="0" baseline="0" noProof="0" dirty="0" smtClean="0">
                <a:ln>
                  <a:noFill/>
                </a:ln>
                <a:solidFill>
                  <a:schemeClr val="tx1">
                    <a:lumMod val="65000"/>
                    <a:lumOff val="35000"/>
                  </a:schemeClr>
                </a:solidFill>
                <a:effectLst/>
                <a:uLnTx/>
                <a:uFillTx/>
                <a:latin typeface="Arial" panose="020B0604020202020204" pitchFamily="34" charset="0"/>
                <a:ea typeface="+mj-ea"/>
                <a:cs typeface="Arial" panose="020B0604020202020204" pitchFamily="34" charset="0"/>
              </a:rPr>
              <a:t>Chromameter Evaluation</a:t>
            </a:r>
            <a:endParaRPr kumimoji="0" lang="en-US" sz="3200" b="1" i="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ea typeface="+mj-ea"/>
              <a:cs typeface="Arial" panose="020B0604020202020204" pitchFamily="34" charset="0"/>
            </a:endParaRPr>
          </a:p>
        </p:txBody>
      </p:sp>
      <p:pic>
        <p:nvPicPr>
          <p:cNvPr id="6146" name="Picture 2"/>
          <p:cNvPicPr>
            <a:picLocks noChangeAspect="1" noChangeArrowheads="1"/>
          </p:cNvPicPr>
          <p:nvPr/>
        </p:nvPicPr>
        <p:blipFill>
          <a:blip r:embed="rId2" cstate="print"/>
          <a:srcRect/>
          <a:stretch>
            <a:fillRect/>
          </a:stretch>
        </p:blipFill>
        <p:spPr bwMode="auto">
          <a:xfrm>
            <a:off x="831797" y="1162050"/>
            <a:ext cx="7397803" cy="49736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96962"/>
          </a:xfrm>
        </p:spPr>
        <p:txBody>
          <a:bodyPr/>
          <a:lstStyle/>
          <a:p>
            <a:r>
              <a:rPr lang="en-US" sz="3200" dirty="0" smtClean="0">
                <a:solidFill>
                  <a:schemeClr val="tx1">
                    <a:lumMod val="65000"/>
                    <a:lumOff val="35000"/>
                  </a:schemeClr>
                </a:solidFill>
              </a:rPr>
              <a:t>ED</a:t>
            </a:r>
            <a:r>
              <a:rPr lang="en-US" sz="3200" baseline="-25000" dirty="0" smtClean="0">
                <a:solidFill>
                  <a:schemeClr val="tx1">
                    <a:lumMod val="65000"/>
                    <a:lumOff val="35000"/>
                  </a:schemeClr>
                </a:solidFill>
              </a:rPr>
              <a:t>50</a:t>
            </a:r>
            <a:r>
              <a:rPr lang="en-US" sz="3200" dirty="0" smtClean="0">
                <a:solidFill>
                  <a:schemeClr val="tx1">
                    <a:lumMod val="65000"/>
                    <a:lumOff val="35000"/>
                  </a:schemeClr>
                </a:solidFill>
              </a:rPr>
              <a:t> Study: Calculation of AUEC</a:t>
            </a:r>
            <a:r>
              <a:rPr lang="en-US" sz="3200" baseline="-25000" dirty="0" smtClean="0">
                <a:solidFill>
                  <a:schemeClr val="tx1">
                    <a:lumMod val="65000"/>
                    <a:lumOff val="35000"/>
                  </a:schemeClr>
                </a:solidFill>
              </a:rPr>
              <a:t>0.5-24hr</a:t>
            </a:r>
            <a:endParaRPr lang="en-US" sz="3200" baseline="-25000" dirty="0">
              <a:solidFill>
                <a:schemeClr val="tx1">
                  <a:lumMod val="65000"/>
                  <a:lumOff val="35000"/>
                </a:schemeClr>
              </a:solidFill>
            </a:endParaRPr>
          </a:p>
        </p:txBody>
      </p:sp>
      <p:sp>
        <p:nvSpPr>
          <p:cNvPr id="3" name="Content Placeholder 2"/>
          <p:cNvSpPr>
            <a:spLocks noGrp="1"/>
          </p:cNvSpPr>
          <p:nvPr>
            <p:ph idx="1"/>
          </p:nvPr>
        </p:nvSpPr>
        <p:spPr>
          <a:xfrm>
            <a:off x="457200" y="1447800"/>
            <a:ext cx="8229600" cy="4678363"/>
          </a:xfrm>
        </p:spPr>
        <p:txBody>
          <a:bodyPr/>
          <a:lstStyle/>
          <a:p>
            <a:pPr>
              <a:spcAft>
                <a:spcPts val="600"/>
              </a:spcAft>
            </a:pPr>
            <a:r>
              <a:rPr lang="en-US" sz="2000" dirty="0" smtClean="0"/>
              <a:t>The post-dose Chromameter a-scale readings at each treated site are first corrected for the average of duplicate pre-dose (baseline) reading and then corrected for the average baseline-adjusted reading for the two untreated sites (on the same arm) at the corresponding post-dose reading time</a:t>
            </a:r>
          </a:p>
          <a:p>
            <a:pPr>
              <a:spcAft>
                <a:spcPts val="600"/>
              </a:spcAft>
            </a:pPr>
            <a:r>
              <a:rPr lang="en-US" sz="2000" dirty="0" smtClean="0"/>
              <a:t>These "corrected" baseline-adjusted Chromameter values are used to calculate the area under the effect (response/time curve) (AUEC</a:t>
            </a:r>
            <a:r>
              <a:rPr lang="en-US" sz="2000" baseline="-25000" dirty="0" smtClean="0"/>
              <a:t>0.5-24hr</a:t>
            </a:r>
            <a:r>
              <a:rPr lang="en-US" sz="2000" dirty="0" smtClean="0"/>
              <a:t>) for each site by the linear trapezoidal method</a:t>
            </a:r>
          </a:p>
          <a:p>
            <a:pPr>
              <a:spcAft>
                <a:spcPts val="600"/>
              </a:spcAft>
            </a:pPr>
            <a:r>
              <a:rPr lang="en-US" sz="2000" dirty="0" smtClean="0"/>
              <a:t>Individual AUECs for each dose duration (single site on each ventral forearm (left/right)) are pooled  across subjects</a:t>
            </a:r>
          </a:p>
          <a:p>
            <a:pPr>
              <a:spcAft>
                <a:spcPts val="600"/>
              </a:spcAft>
            </a:pPr>
            <a:r>
              <a:rPr lang="en-US" sz="2000" dirty="0" smtClean="0"/>
              <a:t> A population model of the areas from all subjects is used to estimate the population dose duration-response (E</a:t>
            </a:r>
            <a:r>
              <a:rPr lang="en-US" sz="2000" baseline="-25000" dirty="0" smtClean="0"/>
              <a:t>max</a:t>
            </a:r>
            <a:r>
              <a:rPr lang="en-US" sz="2000" dirty="0" smtClean="0"/>
              <a:t>) relationship</a:t>
            </a:r>
            <a:endParaRPr lang="en-US" sz="2000" dirty="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457200" y="0"/>
            <a:ext cx="8229600" cy="1143000"/>
          </a:xfrm>
        </p:spPr>
        <p:txBody>
          <a:bodyPr/>
          <a:lstStyle/>
          <a:p>
            <a:pPr eaLnBrk="1" hangingPunct="1"/>
            <a:r>
              <a:rPr lang="en-US" sz="3200" dirty="0" smtClean="0"/>
              <a:t>ED</a:t>
            </a:r>
            <a:r>
              <a:rPr lang="en-US" sz="3200" baseline="-25000" dirty="0" smtClean="0"/>
              <a:t>50 </a:t>
            </a:r>
            <a:r>
              <a:rPr lang="en-US" sz="3200" dirty="0" smtClean="0"/>
              <a:t>Study: Statistical Analysis</a:t>
            </a:r>
            <a:endParaRPr lang="en-US" sz="3200" baseline="-25000" dirty="0" smtClean="0"/>
          </a:p>
        </p:txBody>
      </p:sp>
      <p:sp>
        <p:nvSpPr>
          <p:cNvPr id="43011" name="Content Placeholder 2"/>
          <p:cNvSpPr>
            <a:spLocks noGrp="1"/>
          </p:cNvSpPr>
          <p:nvPr>
            <p:ph idx="1"/>
          </p:nvPr>
        </p:nvSpPr>
        <p:spPr>
          <a:xfrm>
            <a:off x="457200" y="1295400"/>
            <a:ext cx="8229600" cy="4525963"/>
          </a:xfrm>
        </p:spPr>
        <p:txBody>
          <a:bodyPr/>
          <a:lstStyle/>
          <a:p>
            <a:pPr eaLnBrk="1" hangingPunct="1">
              <a:spcAft>
                <a:spcPts val="600"/>
              </a:spcAft>
            </a:pPr>
            <a:r>
              <a:rPr lang="en-US" sz="2000" dirty="0" smtClean="0">
                <a:solidFill>
                  <a:schemeClr val="tx1">
                    <a:lumMod val="65000"/>
                    <a:lumOff val="35000"/>
                  </a:schemeClr>
                </a:solidFill>
              </a:rPr>
              <a:t>Use population modeling approach to develop simple E</a:t>
            </a:r>
            <a:r>
              <a:rPr lang="en-US" sz="2000" baseline="-25000" dirty="0" smtClean="0">
                <a:solidFill>
                  <a:schemeClr val="tx1">
                    <a:lumMod val="65000"/>
                    <a:lumOff val="35000"/>
                  </a:schemeClr>
                </a:solidFill>
              </a:rPr>
              <a:t>max</a:t>
            </a:r>
            <a:r>
              <a:rPr lang="en-US" sz="2000" dirty="0" smtClean="0">
                <a:solidFill>
                  <a:schemeClr val="tx1">
                    <a:lumMod val="65000"/>
                    <a:lumOff val="35000"/>
                  </a:schemeClr>
                </a:solidFill>
              </a:rPr>
              <a:t> model</a:t>
            </a:r>
          </a:p>
          <a:p>
            <a:pPr eaLnBrk="1" hangingPunct="1">
              <a:spcAft>
                <a:spcPts val="600"/>
              </a:spcAft>
            </a:pPr>
            <a:r>
              <a:rPr lang="en-US" sz="2000" dirty="0" smtClean="0">
                <a:solidFill>
                  <a:schemeClr val="tx1">
                    <a:lumMod val="65000"/>
                    <a:lumOff val="35000"/>
                  </a:schemeClr>
                </a:solidFill>
              </a:rPr>
              <a:t>E = (D*E</a:t>
            </a:r>
            <a:r>
              <a:rPr lang="en-US" sz="2000" baseline="-25000" dirty="0" smtClean="0">
                <a:solidFill>
                  <a:schemeClr val="tx1">
                    <a:lumMod val="65000"/>
                    <a:lumOff val="35000"/>
                  </a:schemeClr>
                </a:solidFill>
              </a:rPr>
              <a:t>max</a:t>
            </a:r>
            <a:r>
              <a:rPr lang="en-US" sz="2000" dirty="0" smtClean="0">
                <a:solidFill>
                  <a:schemeClr val="tx1">
                    <a:lumMod val="65000"/>
                    <a:lumOff val="35000"/>
                  </a:schemeClr>
                </a:solidFill>
              </a:rPr>
              <a:t>)/(ED</a:t>
            </a:r>
            <a:r>
              <a:rPr lang="en-US" sz="2000" baseline="-25000" dirty="0" smtClean="0">
                <a:solidFill>
                  <a:schemeClr val="tx1">
                    <a:lumMod val="65000"/>
                    <a:lumOff val="35000"/>
                  </a:schemeClr>
                </a:solidFill>
              </a:rPr>
              <a:t>50</a:t>
            </a:r>
            <a:r>
              <a:rPr lang="en-US" sz="2000" dirty="0" smtClean="0">
                <a:solidFill>
                  <a:schemeClr val="tx1">
                    <a:lumMod val="65000"/>
                    <a:lumOff val="35000"/>
                  </a:schemeClr>
                </a:solidFill>
              </a:rPr>
              <a:t> + D) = AUEC</a:t>
            </a:r>
            <a:r>
              <a:rPr lang="en-US" sz="2000" baseline="-25000" dirty="0" smtClean="0">
                <a:solidFill>
                  <a:schemeClr val="tx1">
                    <a:lumMod val="65000"/>
                    <a:lumOff val="35000"/>
                  </a:schemeClr>
                </a:solidFill>
              </a:rPr>
              <a:t>0.5-24hr</a:t>
            </a:r>
            <a:endParaRPr lang="en-US" sz="2000" dirty="0" smtClean="0">
              <a:solidFill>
                <a:schemeClr val="tx1">
                  <a:lumMod val="65000"/>
                  <a:lumOff val="35000"/>
                </a:schemeClr>
              </a:solidFill>
            </a:endParaRPr>
          </a:p>
          <a:p>
            <a:pPr lvl="1" eaLnBrk="1" hangingPunct="1">
              <a:spcAft>
                <a:spcPts val="600"/>
              </a:spcAft>
            </a:pPr>
            <a:r>
              <a:rPr lang="en-US" sz="1800" dirty="0" smtClean="0">
                <a:solidFill>
                  <a:schemeClr val="tx1">
                    <a:lumMod val="65000"/>
                    <a:lumOff val="35000"/>
                  </a:schemeClr>
                </a:solidFill>
              </a:rPr>
              <a:t>E is the response (area) at D, the duration of application, and ED</a:t>
            </a:r>
            <a:r>
              <a:rPr lang="en-US" sz="1800" baseline="-25000" dirty="0" smtClean="0">
                <a:solidFill>
                  <a:schemeClr val="tx1">
                    <a:lumMod val="65000"/>
                    <a:lumOff val="35000"/>
                  </a:schemeClr>
                </a:solidFill>
              </a:rPr>
              <a:t>50</a:t>
            </a:r>
            <a:r>
              <a:rPr lang="en-US" sz="1800" dirty="0" smtClean="0">
                <a:solidFill>
                  <a:schemeClr val="tx1">
                    <a:lumMod val="65000"/>
                    <a:lumOff val="35000"/>
                  </a:schemeClr>
                </a:solidFill>
              </a:rPr>
              <a:t> is the duration at which half-maximal response occurs</a:t>
            </a:r>
          </a:p>
          <a:p>
            <a:pPr eaLnBrk="1" hangingPunct="1">
              <a:spcAft>
                <a:spcPts val="600"/>
              </a:spcAft>
            </a:pPr>
            <a:r>
              <a:rPr lang="en-US" sz="2000" dirty="0" smtClean="0">
                <a:solidFill>
                  <a:schemeClr val="tx1">
                    <a:lumMod val="65000"/>
                    <a:lumOff val="35000"/>
                  </a:schemeClr>
                </a:solidFill>
              </a:rPr>
              <a:t>PPharm software has been used by FDA (no longer available)</a:t>
            </a:r>
          </a:p>
          <a:p>
            <a:pPr eaLnBrk="1" hangingPunct="1">
              <a:spcAft>
                <a:spcPts val="600"/>
              </a:spcAft>
            </a:pPr>
            <a:r>
              <a:rPr lang="en-US" sz="2000" dirty="0" smtClean="0">
                <a:solidFill>
                  <a:schemeClr val="tx1">
                    <a:lumMod val="65000"/>
                    <a:lumOff val="35000"/>
                  </a:schemeClr>
                </a:solidFill>
              </a:rPr>
              <a:t>E</a:t>
            </a:r>
            <a:r>
              <a:rPr lang="en-US" sz="2000" baseline="-25000" dirty="0" smtClean="0">
                <a:solidFill>
                  <a:schemeClr val="tx1">
                    <a:lumMod val="65000"/>
                    <a:lumOff val="35000"/>
                  </a:schemeClr>
                </a:solidFill>
              </a:rPr>
              <a:t>max</a:t>
            </a:r>
            <a:r>
              <a:rPr lang="en-US" sz="2000" dirty="0" smtClean="0">
                <a:solidFill>
                  <a:schemeClr val="tx1">
                    <a:lumMod val="65000"/>
                    <a:lumOff val="35000"/>
                  </a:schemeClr>
                </a:solidFill>
              </a:rPr>
              <a:t> model is often not best fit</a:t>
            </a:r>
          </a:p>
          <a:p>
            <a:pPr eaLnBrk="1" hangingPunct="1">
              <a:spcAft>
                <a:spcPts val="600"/>
              </a:spcAft>
            </a:pPr>
            <a:r>
              <a:rPr lang="en-US" sz="2000" dirty="0" smtClean="0">
                <a:solidFill>
                  <a:schemeClr val="tx1">
                    <a:lumMod val="65000"/>
                    <a:lumOff val="35000"/>
                  </a:schemeClr>
                </a:solidFill>
              </a:rPr>
              <a:t>Data becomes increasingly noisy (above baseline) as potency drops</a:t>
            </a:r>
          </a:p>
          <a:p>
            <a:pPr eaLnBrk="1" hangingPunct="1"/>
            <a:endParaRPr lang="en-US" sz="2000" dirty="0" smtClean="0"/>
          </a:p>
          <a:p>
            <a:pPr eaLnBrk="1" hangingPunct="1"/>
            <a:endParaRPr lang="en-US" sz="2000" dirty="0" smtClean="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35</a:t>
            </a:fld>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36</a:t>
            </a:fld>
            <a:endParaRPr lang="en-US" dirty="0"/>
          </a:p>
        </p:txBody>
      </p:sp>
      <p:sp>
        <p:nvSpPr>
          <p:cNvPr id="45058" name="Title 1"/>
          <p:cNvSpPr>
            <a:spLocks noGrp="1"/>
          </p:cNvSpPr>
          <p:nvPr>
            <p:ph type="title" idx="4294967295"/>
          </p:nvPr>
        </p:nvSpPr>
        <p:spPr>
          <a:xfrm>
            <a:off x="609600" y="0"/>
            <a:ext cx="8229600" cy="1143000"/>
          </a:xfrm>
        </p:spPr>
        <p:txBody>
          <a:bodyPr/>
          <a:lstStyle/>
          <a:p>
            <a:pPr eaLnBrk="1" hangingPunct="1"/>
            <a:r>
              <a:rPr lang="en-US" sz="3200" dirty="0" smtClean="0"/>
              <a:t>ED</a:t>
            </a:r>
            <a:r>
              <a:rPr lang="en-US" sz="3200" baseline="-25000" dirty="0" smtClean="0"/>
              <a:t>50</a:t>
            </a:r>
            <a:r>
              <a:rPr lang="en-US" sz="3200" dirty="0" smtClean="0"/>
              <a:t> Example: (Super Potent Cream)</a:t>
            </a:r>
          </a:p>
        </p:txBody>
      </p:sp>
      <p:pic>
        <p:nvPicPr>
          <p:cNvPr id="8194" name="Picture 2"/>
          <p:cNvPicPr>
            <a:picLocks noChangeAspect="1" noChangeArrowheads="1"/>
          </p:cNvPicPr>
          <p:nvPr/>
        </p:nvPicPr>
        <p:blipFill>
          <a:blip r:embed="rId3" cstate="print"/>
          <a:srcRect/>
          <a:stretch>
            <a:fillRect/>
          </a:stretch>
        </p:blipFill>
        <p:spPr bwMode="auto">
          <a:xfrm>
            <a:off x="838199" y="1447800"/>
            <a:ext cx="7950199" cy="434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381000" y="0"/>
            <a:ext cx="8382000" cy="1143000"/>
          </a:xfrm>
        </p:spPr>
        <p:txBody>
          <a:bodyPr/>
          <a:lstStyle/>
          <a:p>
            <a:pPr eaLnBrk="1" hangingPunct="1"/>
            <a:r>
              <a:rPr lang="en-US" sz="3200" dirty="0" smtClean="0">
                <a:solidFill>
                  <a:schemeClr val="tx1">
                    <a:lumMod val="65000"/>
                    <a:lumOff val="35000"/>
                  </a:schemeClr>
                </a:solidFill>
              </a:rPr>
              <a:t>ED</a:t>
            </a:r>
            <a:r>
              <a:rPr lang="en-US" sz="3200" baseline="-25000" dirty="0" smtClean="0">
                <a:solidFill>
                  <a:schemeClr val="tx1">
                    <a:lumMod val="65000"/>
                    <a:lumOff val="35000"/>
                  </a:schemeClr>
                </a:solidFill>
              </a:rPr>
              <a:t>50</a:t>
            </a:r>
            <a:r>
              <a:rPr lang="en-US" sz="3200" dirty="0" smtClean="0">
                <a:solidFill>
                  <a:schemeClr val="tx1">
                    <a:lumMod val="65000"/>
                    <a:lumOff val="35000"/>
                  </a:schemeClr>
                </a:solidFill>
              </a:rPr>
              <a:t> Example: Upper Mid-Strength Cream</a:t>
            </a:r>
          </a:p>
        </p:txBody>
      </p:sp>
      <p:sp>
        <p:nvSpPr>
          <p:cNvPr id="4" name="Slide Number Placeholder 3"/>
          <p:cNvSpPr>
            <a:spLocks noGrp="1"/>
          </p:cNvSpPr>
          <p:nvPr>
            <p:ph type="sldNum" sz="quarter" idx="12"/>
          </p:nvPr>
        </p:nvSpPr>
        <p:spPr>
          <a:xfrm>
            <a:off x="6705600" y="6492875"/>
            <a:ext cx="2133600" cy="365125"/>
          </a:xfrm>
        </p:spPr>
        <p:txBody>
          <a:bodyPr/>
          <a:lstStyle/>
          <a:p>
            <a:pPr>
              <a:defRPr/>
            </a:pPr>
            <a:fld id="{C2A4D55A-1852-443C-9F81-0A716BCEB960}" type="slidenum">
              <a:rPr lang="en-US" smtClean="0"/>
              <a:pPr>
                <a:defRPr/>
              </a:pPr>
              <a:t>37</a:t>
            </a:fld>
            <a:endParaRPr lang="en-US" dirty="0"/>
          </a:p>
        </p:txBody>
      </p:sp>
      <p:pic>
        <p:nvPicPr>
          <p:cNvPr id="9218" name="Picture 2"/>
          <p:cNvPicPr>
            <a:picLocks noChangeAspect="1" noChangeArrowheads="1"/>
          </p:cNvPicPr>
          <p:nvPr/>
        </p:nvPicPr>
        <p:blipFill>
          <a:blip r:embed="rId3" cstate="print"/>
          <a:srcRect/>
          <a:stretch>
            <a:fillRect/>
          </a:stretch>
        </p:blipFill>
        <p:spPr bwMode="auto">
          <a:xfrm>
            <a:off x="762000" y="1524000"/>
            <a:ext cx="7799207" cy="441995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382000" cy="1143000"/>
          </a:xfrm>
        </p:spPr>
        <p:txBody>
          <a:bodyPr/>
          <a:lstStyle/>
          <a:p>
            <a:r>
              <a:rPr lang="en-US" sz="3200" dirty="0" smtClean="0"/>
              <a:t>ED</a:t>
            </a:r>
            <a:r>
              <a:rPr lang="en-US" sz="3200" baseline="-25000" dirty="0" smtClean="0"/>
              <a:t>50</a:t>
            </a:r>
            <a:r>
              <a:rPr lang="en-US" sz="3200" dirty="0" smtClean="0"/>
              <a:t> Example: Lower Mid-Strength Lotion</a:t>
            </a:r>
            <a:endParaRPr lang="en-US" sz="3200" dirty="0"/>
          </a:p>
        </p:txBody>
      </p:sp>
      <p:sp>
        <p:nvSpPr>
          <p:cNvPr id="3" name="Slide Number Placeholder 2"/>
          <p:cNvSpPr>
            <a:spLocks noGrp="1"/>
          </p:cNvSpPr>
          <p:nvPr>
            <p:ph type="sldNum" sz="quarter" idx="12"/>
          </p:nvPr>
        </p:nvSpPr>
        <p:spPr>
          <a:xfrm>
            <a:off x="6705600" y="6492875"/>
            <a:ext cx="2133600" cy="365125"/>
          </a:xfrm>
        </p:spPr>
        <p:txBody>
          <a:bodyPr/>
          <a:lstStyle/>
          <a:p>
            <a:pPr>
              <a:defRPr/>
            </a:pPr>
            <a:fld id="{88DE1EF0-8FB4-436A-88A4-2BA9BFFA0D41}" type="slidenum">
              <a:rPr lang="en-US" smtClean="0"/>
              <a:pPr>
                <a:defRPr/>
              </a:pPr>
              <a:t>38</a:t>
            </a:fld>
            <a:endParaRPr lang="en-US" dirty="0"/>
          </a:p>
        </p:txBody>
      </p:sp>
      <p:pic>
        <p:nvPicPr>
          <p:cNvPr id="10242" name="Picture 2"/>
          <p:cNvPicPr>
            <a:picLocks noChangeAspect="1" noChangeArrowheads="1"/>
          </p:cNvPicPr>
          <p:nvPr/>
        </p:nvPicPr>
        <p:blipFill>
          <a:blip r:embed="rId3" cstate="print"/>
          <a:srcRect/>
          <a:stretch>
            <a:fillRect/>
          </a:stretch>
        </p:blipFill>
        <p:spPr bwMode="auto">
          <a:xfrm>
            <a:off x="762000" y="1524000"/>
            <a:ext cx="7915965"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152400"/>
            <a:ext cx="8229600" cy="838200"/>
          </a:xfrm>
        </p:spPr>
        <p:txBody>
          <a:bodyPr/>
          <a:lstStyle/>
          <a:p>
            <a:pPr eaLnBrk="1" hangingPunct="1"/>
            <a:r>
              <a:rPr lang="en-US" sz="3200" dirty="0" smtClean="0">
                <a:solidFill>
                  <a:schemeClr val="tx1">
                    <a:lumMod val="65000"/>
                    <a:lumOff val="35000"/>
                  </a:schemeClr>
                </a:solidFill>
              </a:rPr>
              <a:t>ED</a:t>
            </a:r>
            <a:r>
              <a:rPr lang="en-US" sz="3200" baseline="-25000" dirty="0" smtClean="0">
                <a:solidFill>
                  <a:schemeClr val="tx1">
                    <a:lumMod val="65000"/>
                    <a:lumOff val="35000"/>
                  </a:schemeClr>
                </a:solidFill>
              </a:rPr>
              <a:t>50</a:t>
            </a:r>
            <a:r>
              <a:rPr lang="en-US" sz="3200" dirty="0" smtClean="0">
                <a:solidFill>
                  <a:schemeClr val="tx1">
                    <a:lumMod val="65000"/>
                    <a:lumOff val="35000"/>
                  </a:schemeClr>
                </a:solidFill>
              </a:rPr>
              <a:t> Study: Design Challenges</a:t>
            </a:r>
          </a:p>
        </p:txBody>
      </p:sp>
      <p:sp>
        <p:nvSpPr>
          <p:cNvPr id="50179" name="Rectangle 3"/>
          <p:cNvSpPr>
            <a:spLocks noGrp="1" noChangeArrowheads="1"/>
          </p:cNvSpPr>
          <p:nvPr>
            <p:ph idx="1"/>
          </p:nvPr>
        </p:nvSpPr>
        <p:spPr>
          <a:xfrm>
            <a:off x="533400" y="1295400"/>
            <a:ext cx="8229600" cy="4525963"/>
          </a:xfrm>
        </p:spPr>
        <p:txBody>
          <a:bodyPr/>
          <a:lstStyle/>
          <a:p>
            <a:pPr eaLnBrk="1" hangingPunct="1">
              <a:spcAft>
                <a:spcPts val="600"/>
              </a:spcAft>
            </a:pPr>
            <a:r>
              <a:rPr lang="en-US" sz="2000" dirty="0" smtClean="0"/>
              <a:t>“Published” potency can be misleading</a:t>
            </a:r>
          </a:p>
          <a:p>
            <a:pPr eaLnBrk="1" hangingPunct="1">
              <a:spcAft>
                <a:spcPts val="600"/>
              </a:spcAft>
            </a:pPr>
            <a:r>
              <a:rPr lang="en-US" sz="2000" dirty="0" smtClean="0"/>
              <a:t>Very long or very low ED</a:t>
            </a:r>
            <a:r>
              <a:rPr lang="en-US" sz="2000" baseline="-25000" dirty="0" smtClean="0"/>
              <a:t>50</a:t>
            </a:r>
            <a:r>
              <a:rPr lang="en-US" sz="2000" dirty="0" smtClean="0"/>
              <a:t> durations are unworkable</a:t>
            </a:r>
          </a:p>
          <a:p>
            <a:pPr eaLnBrk="1" hangingPunct="1">
              <a:spcAft>
                <a:spcPts val="600"/>
              </a:spcAft>
            </a:pPr>
            <a:r>
              <a:rPr lang="en-US" sz="2000" dirty="0" smtClean="0"/>
              <a:t>Low potency products may require site occlusion</a:t>
            </a:r>
          </a:p>
          <a:p>
            <a:pPr eaLnBrk="1" hangingPunct="1">
              <a:spcAft>
                <a:spcPts val="600"/>
              </a:spcAft>
            </a:pPr>
            <a:r>
              <a:rPr lang="en-US" sz="2000" dirty="0" smtClean="0"/>
              <a:t>Data can be very noisy</a:t>
            </a:r>
          </a:p>
          <a:p>
            <a:pPr eaLnBrk="1" hangingPunct="1">
              <a:spcAft>
                <a:spcPts val="600"/>
              </a:spcAft>
            </a:pPr>
            <a:r>
              <a:rPr lang="en-US" sz="2000" dirty="0" smtClean="0"/>
              <a:t>Have to use all subjects, whereas pivotal studies only require analysis of the “detectors”</a:t>
            </a:r>
          </a:p>
          <a:p>
            <a:pPr lvl="1" eaLnBrk="1" hangingPunct="1">
              <a:spcAft>
                <a:spcPts val="600"/>
              </a:spcAft>
            </a:pPr>
            <a:r>
              <a:rPr lang="en-US" dirty="0" smtClean="0"/>
              <a:t>Know qualitative blanching response from individual screening data, but don’t know quantitative blanching response (population)</a:t>
            </a:r>
            <a:endParaRPr lang="en-US" sz="1800" dirty="0" smtClean="0"/>
          </a:p>
          <a:p>
            <a:pPr eaLnBrk="1" hangingPunct="1">
              <a:buFontTx/>
              <a:buNone/>
            </a:pPr>
            <a:endParaRPr lang="en-US" sz="2000" dirty="0" smtClean="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39</a:t>
            </a:fld>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533400" y="0"/>
            <a:ext cx="8229600" cy="1143000"/>
          </a:xfrm>
        </p:spPr>
        <p:txBody>
          <a:bodyPr/>
          <a:lstStyle/>
          <a:p>
            <a:pPr eaLnBrk="1" hangingPunct="1"/>
            <a:r>
              <a:rPr lang="en-US" sz="3200" dirty="0" smtClean="0">
                <a:solidFill>
                  <a:schemeClr val="tx1">
                    <a:lumMod val="65000"/>
                    <a:lumOff val="35000"/>
                  </a:schemeClr>
                </a:solidFill>
              </a:rPr>
              <a:t>ED</a:t>
            </a:r>
            <a:r>
              <a:rPr lang="en-US" sz="3200" baseline="-25000" dirty="0" smtClean="0">
                <a:solidFill>
                  <a:schemeClr val="tx1">
                    <a:lumMod val="65000"/>
                    <a:lumOff val="35000"/>
                  </a:schemeClr>
                </a:solidFill>
              </a:rPr>
              <a:t>50</a:t>
            </a:r>
            <a:r>
              <a:rPr lang="en-US" sz="3200" dirty="0" smtClean="0">
                <a:solidFill>
                  <a:schemeClr val="tx1">
                    <a:lumMod val="65000"/>
                    <a:lumOff val="35000"/>
                  </a:schemeClr>
                </a:solidFill>
              </a:rPr>
              <a:t> Study: Analysis Challenges</a:t>
            </a:r>
          </a:p>
        </p:txBody>
      </p:sp>
      <p:sp>
        <p:nvSpPr>
          <p:cNvPr id="51203" name="Rectangle 3"/>
          <p:cNvSpPr>
            <a:spLocks noGrp="1" noChangeArrowheads="1"/>
          </p:cNvSpPr>
          <p:nvPr>
            <p:ph idx="1"/>
          </p:nvPr>
        </p:nvSpPr>
        <p:spPr>
          <a:xfrm>
            <a:off x="457200" y="1371600"/>
            <a:ext cx="8229600" cy="4754563"/>
          </a:xfrm>
        </p:spPr>
        <p:txBody>
          <a:bodyPr/>
          <a:lstStyle/>
          <a:p>
            <a:pPr eaLnBrk="1" hangingPunct="1"/>
            <a:r>
              <a:rPr lang="en-US" sz="2000" dirty="0" smtClean="0">
                <a:solidFill>
                  <a:schemeClr val="tx1">
                    <a:lumMod val="65000"/>
                    <a:lumOff val="35000"/>
                  </a:schemeClr>
                </a:solidFill>
              </a:rPr>
              <a:t>Simple E</a:t>
            </a:r>
            <a:r>
              <a:rPr lang="en-US" sz="2000" baseline="-25000" dirty="0" smtClean="0">
                <a:solidFill>
                  <a:schemeClr val="tx1">
                    <a:lumMod val="65000"/>
                    <a:lumOff val="35000"/>
                  </a:schemeClr>
                </a:solidFill>
              </a:rPr>
              <a:t>max</a:t>
            </a:r>
            <a:r>
              <a:rPr lang="en-US" sz="2000" dirty="0" smtClean="0">
                <a:solidFill>
                  <a:schemeClr val="tx1">
                    <a:lumMod val="65000"/>
                    <a:lumOff val="35000"/>
                  </a:schemeClr>
                </a:solidFill>
              </a:rPr>
              <a:t> model is not always best fit</a:t>
            </a:r>
          </a:p>
          <a:p>
            <a:pPr eaLnBrk="1" hangingPunct="1"/>
            <a:r>
              <a:rPr lang="en-US" dirty="0" smtClean="0">
                <a:solidFill>
                  <a:schemeClr val="tx1">
                    <a:lumMod val="65000"/>
                    <a:lumOff val="35000"/>
                  </a:schemeClr>
                </a:solidFill>
              </a:rPr>
              <a:t>Some products  show a s</a:t>
            </a:r>
            <a:r>
              <a:rPr lang="en-US" sz="2000" dirty="0" smtClean="0">
                <a:solidFill>
                  <a:schemeClr val="tx1">
                    <a:lumMod val="65000"/>
                    <a:lumOff val="35000"/>
                  </a:schemeClr>
                </a:solidFill>
              </a:rPr>
              <a:t>igmoidal</a:t>
            </a:r>
            <a:r>
              <a:rPr lang="en-US" dirty="0" smtClean="0">
                <a:solidFill>
                  <a:schemeClr val="tx1">
                    <a:lumMod val="65000"/>
                    <a:lumOff val="35000"/>
                  </a:schemeClr>
                </a:solidFill>
              </a:rPr>
              <a:t> E</a:t>
            </a:r>
            <a:r>
              <a:rPr lang="en-US" baseline="-25000" dirty="0" smtClean="0">
                <a:solidFill>
                  <a:schemeClr val="tx1">
                    <a:lumMod val="65000"/>
                    <a:lumOff val="35000"/>
                  </a:schemeClr>
                </a:solidFill>
              </a:rPr>
              <a:t>max</a:t>
            </a:r>
            <a:r>
              <a:rPr lang="en-US" dirty="0" smtClean="0">
                <a:solidFill>
                  <a:schemeClr val="tx1">
                    <a:lumMod val="65000"/>
                    <a:lumOff val="35000"/>
                  </a:schemeClr>
                </a:solidFill>
              </a:rPr>
              <a:t> response</a:t>
            </a:r>
            <a:endParaRPr lang="en-US" sz="2000" dirty="0" smtClean="0">
              <a:solidFill>
                <a:schemeClr val="tx1">
                  <a:lumMod val="65000"/>
                  <a:lumOff val="35000"/>
                </a:schemeClr>
              </a:solidFill>
            </a:endParaRPr>
          </a:p>
          <a:p>
            <a:pPr eaLnBrk="1" hangingPunct="1"/>
            <a:r>
              <a:rPr lang="en-US" sz="2000" dirty="0" smtClean="0">
                <a:solidFill>
                  <a:schemeClr val="tx1">
                    <a:lumMod val="65000"/>
                    <a:lumOff val="35000"/>
                  </a:schemeClr>
                </a:solidFill>
              </a:rPr>
              <a:t>Very short ED</a:t>
            </a:r>
            <a:r>
              <a:rPr lang="en-US" sz="2000" baseline="-25000" dirty="0" smtClean="0">
                <a:solidFill>
                  <a:schemeClr val="tx1">
                    <a:lumMod val="65000"/>
                    <a:lumOff val="35000"/>
                  </a:schemeClr>
                </a:solidFill>
              </a:rPr>
              <a:t>50</a:t>
            </a:r>
            <a:r>
              <a:rPr lang="en-US" sz="2000" dirty="0" smtClean="0">
                <a:solidFill>
                  <a:schemeClr val="tx1">
                    <a:lumMod val="65000"/>
                    <a:lumOff val="35000"/>
                  </a:schemeClr>
                </a:solidFill>
              </a:rPr>
              <a:t> can drop below the first time of application (below the LLOQ!)</a:t>
            </a:r>
          </a:p>
          <a:p>
            <a:pPr lvl="1" eaLnBrk="1" hangingPunct="1"/>
            <a:r>
              <a:rPr lang="en-US" sz="1800" dirty="0" smtClean="0">
                <a:solidFill>
                  <a:schemeClr val="tx1">
                    <a:lumMod val="65000"/>
                    <a:lumOff val="35000"/>
                  </a:schemeClr>
                </a:solidFill>
              </a:rPr>
              <a:t>Short ED</a:t>
            </a:r>
            <a:r>
              <a:rPr lang="en-US" sz="1800" baseline="-25000" dirty="0" smtClean="0">
                <a:solidFill>
                  <a:schemeClr val="tx1">
                    <a:lumMod val="65000"/>
                    <a:lumOff val="35000"/>
                  </a:schemeClr>
                </a:solidFill>
              </a:rPr>
              <a:t>50 </a:t>
            </a:r>
            <a:r>
              <a:rPr lang="en-US" dirty="0" smtClean="0">
                <a:solidFill>
                  <a:schemeClr val="tx1">
                    <a:lumMod val="65000"/>
                    <a:lumOff val="35000"/>
                  </a:schemeClr>
                </a:solidFill>
              </a:rPr>
              <a:t> (≤ 1 min ca</a:t>
            </a:r>
            <a:r>
              <a:rPr lang="en-US" sz="1800" dirty="0" smtClean="0">
                <a:solidFill>
                  <a:schemeClr val="tx1">
                    <a:lumMod val="65000"/>
                    <a:lumOff val="35000"/>
                  </a:schemeClr>
                </a:solidFill>
              </a:rPr>
              <a:t>n be impractical for pivotal study)</a:t>
            </a:r>
          </a:p>
          <a:p>
            <a:pPr lvl="1" eaLnBrk="1" hangingPunct="1"/>
            <a:r>
              <a:rPr lang="en-US" sz="1800" dirty="0" smtClean="0">
                <a:solidFill>
                  <a:schemeClr val="tx1">
                    <a:lumMod val="65000"/>
                    <a:lumOff val="35000"/>
                  </a:schemeClr>
                </a:solidFill>
              </a:rPr>
              <a:t>Short ED</a:t>
            </a:r>
            <a:r>
              <a:rPr lang="en-US" sz="1800" baseline="-25000" dirty="0" smtClean="0">
                <a:solidFill>
                  <a:schemeClr val="tx1">
                    <a:lumMod val="65000"/>
                    <a:lumOff val="35000"/>
                  </a:schemeClr>
                </a:solidFill>
              </a:rPr>
              <a:t>50</a:t>
            </a:r>
            <a:r>
              <a:rPr lang="en-US" sz="1800" dirty="0" smtClean="0">
                <a:solidFill>
                  <a:schemeClr val="tx1">
                    <a:lumMod val="65000"/>
                    <a:lumOff val="35000"/>
                  </a:schemeClr>
                </a:solidFill>
              </a:rPr>
              <a:t> can lead to high variability in pivotal study because of steep dose response</a:t>
            </a:r>
          </a:p>
          <a:p>
            <a:pPr eaLnBrk="1" hangingPunct="1"/>
            <a:r>
              <a:rPr lang="en-US" sz="2000" dirty="0" smtClean="0">
                <a:solidFill>
                  <a:schemeClr val="tx1">
                    <a:lumMod val="65000"/>
                    <a:lumOff val="35000"/>
                  </a:schemeClr>
                </a:solidFill>
              </a:rPr>
              <a:t>Low E</a:t>
            </a:r>
            <a:r>
              <a:rPr lang="en-US" sz="2000" baseline="-25000" dirty="0" smtClean="0">
                <a:solidFill>
                  <a:schemeClr val="tx1">
                    <a:lumMod val="65000"/>
                    <a:lumOff val="35000"/>
                  </a:schemeClr>
                </a:solidFill>
              </a:rPr>
              <a:t>max</a:t>
            </a:r>
          </a:p>
          <a:p>
            <a:pPr lvl="1" eaLnBrk="1" hangingPunct="1"/>
            <a:r>
              <a:rPr lang="en-US" sz="1800" dirty="0" smtClean="0">
                <a:solidFill>
                  <a:schemeClr val="tx1">
                    <a:lumMod val="65000"/>
                    <a:lumOff val="35000"/>
                  </a:schemeClr>
                </a:solidFill>
              </a:rPr>
              <a:t>Should be &gt; 10</a:t>
            </a:r>
          </a:p>
          <a:p>
            <a:pPr eaLnBrk="1" hangingPunct="1"/>
            <a:r>
              <a:rPr lang="en-US" sz="2000" dirty="0" smtClean="0">
                <a:solidFill>
                  <a:schemeClr val="tx1">
                    <a:lumMod val="65000"/>
                    <a:lumOff val="35000"/>
                  </a:schemeClr>
                </a:solidFill>
              </a:rPr>
              <a:t>Biphasic dose response</a:t>
            </a:r>
          </a:p>
          <a:p>
            <a:pPr eaLnBrk="1" hangingPunct="1"/>
            <a:r>
              <a:rPr lang="en-US" sz="2000" dirty="0" smtClean="0">
                <a:solidFill>
                  <a:schemeClr val="tx1">
                    <a:lumMod val="65000"/>
                    <a:lumOff val="35000"/>
                  </a:schemeClr>
                </a:solidFill>
              </a:rPr>
              <a:t>Truncation of vasoconstrictor response at 24 hr post removal</a:t>
            </a:r>
          </a:p>
          <a:p>
            <a:pPr eaLnBrk="1" hangingPunct="1"/>
            <a:r>
              <a:rPr lang="en-US" sz="2000" dirty="0" smtClean="0">
                <a:solidFill>
                  <a:schemeClr val="tx1">
                    <a:lumMod val="65000"/>
                    <a:lumOff val="35000"/>
                  </a:schemeClr>
                </a:solidFill>
              </a:rPr>
              <a:t>Data can be very noisy</a:t>
            </a:r>
          </a:p>
          <a:p>
            <a:pPr eaLnBrk="1" hangingPunct="1"/>
            <a:r>
              <a:rPr lang="en-US" sz="2000" dirty="0" smtClean="0">
                <a:solidFill>
                  <a:schemeClr val="tx1">
                    <a:lumMod val="65000"/>
                    <a:lumOff val="35000"/>
                  </a:schemeClr>
                </a:solidFill>
              </a:rPr>
              <a:t>Reference lot variability</a:t>
            </a:r>
          </a:p>
          <a:p>
            <a:pPr eaLnBrk="1" hangingPunct="1"/>
            <a:endParaRPr lang="en-US" sz="2000" dirty="0" smtClean="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t>
            </a:r>
            <a:r>
              <a:rPr lang="en-US" baseline="-25000" dirty="0" smtClean="0"/>
              <a:t>max</a:t>
            </a:r>
            <a:r>
              <a:rPr lang="en-US" dirty="0" smtClean="0"/>
              <a:t> Model Fit: Simple or Sigmoid? </a:t>
            </a:r>
            <a:endParaRPr lang="en-US" dirty="0"/>
          </a:p>
        </p:txBody>
      </p:sp>
      <p:sp>
        <p:nvSpPr>
          <p:cNvPr id="3" name="Slide Number Placeholder 2"/>
          <p:cNvSpPr>
            <a:spLocks noGrp="1"/>
          </p:cNvSpPr>
          <p:nvPr>
            <p:ph type="sldNum" sz="quarter" idx="12"/>
          </p:nvPr>
        </p:nvSpPr>
        <p:spPr/>
        <p:txBody>
          <a:bodyPr/>
          <a:lstStyle/>
          <a:p>
            <a:pPr>
              <a:defRPr/>
            </a:pPr>
            <a:fld id="{88DE1EF0-8FB4-436A-88A4-2BA9BFFA0D41}" type="slidenum">
              <a:rPr lang="en-US" smtClean="0"/>
              <a:pPr>
                <a:defRPr/>
              </a:pPr>
              <a:t>41</a:t>
            </a:fld>
            <a:endParaRPr lang="en-US" dirty="0"/>
          </a:p>
        </p:txBody>
      </p:sp>
      <p:pic>
        <p:nvPicPr>
          <p:cNvPr id="7172" name="Picture 4"/>
          <p:cNvPicPr>
            <a:picLocks noChangeAspect="1" noChangeArrowheads="1"/>
          </p:cNvPicPr>
          <p:nvPr/>
        </p:nvPicPr>
        <p:blipFill>
          <a:blip r:embed="rId3" cstate="print"/>
          <a:srcRect/>
          <a:stretch>
            <a:fillRect/>
          </a:stretch>
        </p:blipFill>
        <p:spPr bwMode="auto">
          <a:xfrm>
            <a:off x="228600" y="2133600"/>
            <a:ext cx="4848058" cy="2557462"/>
          </a:xfrm>
          <a:prstGeom prst="rect">
            <a:avLst/>
          </a:prstGeom>
          <a:noFill/>
          <a:ln w="9525">
            <a:noFill/>
            <a:miter lim="800000"/>
            <a:headEnd/>
            <a:tailEnd/>
          </a:ln>
          <a:effectLst/>
        </p:spPr>
      </p:pic>
      <p:pic>
        <p:nvPicPr>
          <p:cNvPr id="7173" name="Picture 5"/>
          <p:cNvPicPr>
            <a:picLocks noChangeAspect="1" noChangeArrowheads="1"/>
          </p:cNvPicPr>
          <p:nvPr/>
        </p:nvPicPr>
        <p:blipFill>
          <a:blip r:embed="rId4" cstate="print"/>
          <a:srcRect/>
          <a:stretch>
            <a:fillRect/>
          </a:stretch>
        </p:blipFill>
        <p:spPr bwMode="auto">
          <a:xfrm>
            <a:off x="4800600" y="2133600"/>
            <a:ext cx="3848543" cy="2590800"/>
          </a:xfrm>
          <a:prstGeom prst="rect">
            <a:avLst/>
          </a:prstGeom>
          <a:noFill/>
          <a:ln w="9525">
            <a:noFill/>
            <a:miter lim="800000"/>
            <a:headEnd/>
            <a:tailEnd/>
          </a:ln>
        </p:spPr>
      </p:pic>
      <p:sp>
        <p:nvSpPr>
          <p:cNvPr id="8" name="TextBox 7"/>
          <p:cNvSpPr txBox="1"/>
          <p:nvPr/>
        </p:nvSpPr>
        <p:spPr>
          <a:xfrm>
            <a:off x="1371600" y="1524000"/>
            <a:ext cx="5867400" cy="381000"/>
          </a:xfrm>
          <a:prstGeom prst="rect">
            <a:avLst/>
          </a:prstGeom>
          <a:noFill/>
        </p:spPr>
        <p:txBody>
          <a:bodyPr wrap="square" rtlCol="0">
            <a:spAutoFit/>
          </a:bodyPr>
          <a:lstStyle/>
          <a:p>
            <a:r>
              <a:rPr lang="en-US" dirty="0" smtClean="0"/>
              <a:t>Sigmoid					   Simple</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sz="3200" dirty="0" smtClean="0">
                <a:solidFill>
                  <a:schemeClr val="tx1">
                    <a:lumMod val="65000"/>
                    <a:lumOff val="35000"/>
                  </a:schemeClr>
                </a:solidFill>
              </a:rPr>
              <a:t>ED</a:t>
            </a:r>
            <a:r>
              <a:rPr lang="en-US" sz="3200" baseline="-25000" dirty="0" smtClean="0">
                <a:solidFill>
                  <a:schemeClr val="tx1">
                    <a:lumMod val="65000"/>
                    <a:lumOff val="35000"/>
                  </a:schemeClr>
                </a:solidFill>
              </a:rPr>
              <a:t>50</a:t>
            </a:r>
            <a:r>
              <a:rPr lang="en-US" sz="3200" dirty="0" smtClean="0">
                <a:solidFill>
                  <a:schemeClr val="tx1">
                    <a:lumMod val="65000"/>
                    <a:lumOff val="35000"/>
                  </a:schemeClr>
                </a:solidFill>
              </a:rPr>
              <a:t> Analysis: Challenges</a:t>
            </a:r>
            <a:endParaRPr lang="en-US" sz="3200" dirty="0">
              <a:solidFill>
                <a:schemeClr val="tx1">
                  <a:lumMod val="65000"/>
                  <a:lumOff val="35000"/>
                </a:schemeClr>
              </a:solidFill>
            </a:endParaRPr>
          </a:p>
        </p:txBody>
      </p:sp>
      <p:sp>
        <p:nvSpPr>
          <p:cNvPr id="3" name="Slide Number Placeholder 2"/>
          <p:cNvSpPr>
            <a:spLocks noGrp="1"/>
          </p:cNvSpPr>
          <p:nvPr>
            <p:ph type="sldNum" sz="quarter" idx="12"/>
          </p:nvPr>
        </p:nvSpPr>
        <p:spPr>
          <a:xfrm>
            <a:off x="6705600" y="6492875"/>
            <a:ext cx="2133600" cy="365125"/>
          </a:xfrm>
        </p:spPr>
        <p:txBody>
          <a:bodyPr/>
          <a:lstStyle/>
          <a:p>
            <a:pPr>
              <a:defRPr/>
            </a:pPr>
            <a:fld id="{88DE1EF0-8FB4-436A-88A4-2BA9BFFA0D41}" type="slidenum">
              <a:rPr lang="en-US" smtClean="0"/>
              <a:pPr>
                <a:defRPr/>
              </a:pPr>
              <a:t>42</a:t>
            </a:fld>
            <a:endParaRPr lang="en-US" dirty="0"/>
          </a:p>
        </p:txBody>
      </p:sp>
      <p:pic>
        <p:nvPicPr>
          <p:cNvPr id="4099" name="Picture 3"/>
          <p:cNvPicPr>
            <a:picLocks noChangeAspect="1" noChangeArrowheads="1"/>
          </p:cNvPicPr>
          <p:nvPr/>
        </p:nvPicPr>
        <p:blipFill>
          <a:blip r:embed="rId2" cstate="print"/>
          <a:srcRect/>
          <a:stretch>
            <a:fillRect/>
          </a:stretch>
        </p:blipFill>
        <p:spPr bwMode="auto">
          <a:xfrm>
            <a:off x="1371600" y="1447800"/>
            <a:ext cx="6629400" cy="4597810"/>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3581400" y="990600"/>
            <a:ext cx="2667000" cy="461665"/>
          </a:xfrm>
          <a:prstGeom prst="rect">
            <a:avLst/>
          </a:prstGeom>
          <a:noFill/>
        </p:spPr>
        <p:txBody>
          <a:bodyPr wrap="square" rtlCol="0">
            <a:spAutoFit/>
          </a:bodyPr>
          <a:lstStyle/>
          <a:p>
            <a:r>
              <a:rPr lang="en-US" sz="2400" b="1" dirty="0" smtClean="0">
                <a:solidFill>
                  <a:srgbClr val="555455"/>
                </a:solidFill>
              </a:rPr>
              <a:t>Low E</a:t>
            </a:r>
            <a:r>
              <a:rPr lang="en-US" sz="2400" b="1" baseline="-25000" dirty="0" smtClean="0">
                <a:solidFill>
                  <a:srgbClr val="555455"/>
                </a:solidFill>
              </a:rPr>
              <a:t>max</a:t>
            </a:r>
            <a:endParaRPr lang="en-US" sz="2400" b="1" baseline="-25000" dirty="0">
              <a:solidFill>
                <a:srgbClr val="555455"/>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3200" dirty="0" smtClean="0">
                <a:solidFill>
                  <a:schemeClr val="tx1">
                    <a:lumMod val="65000"/>
                    <a:lumOff val="35000"/>
                  </a:schemeClr>
                </a:solidFill>
              </a:rPr>
              <a:t>ED</a:t>
            </a:r>
            <a:r>
              <a:rPr lang="en-US" sz="3200" baseline="-25000" dirty="0" smtClean="0">
                <a:solidFill>
                  <a:schemeClr val="tx1">
                    <a:lumMod val="65000"/>
                    <a:lumOff val="35000"/>
                  </a:schemeClr>
                </a:solidFill>
              </a:rPr>
              <a:t>50</a:t>
            </a:r>
            <a:r>
              <a:rPr lang="en-US" sz="3200" dirty="0" smtClean="0">
                <a:solidFill>
                  <a:schemeClr val="tx1">
                    <a:lumMod val="65000"/>
                    <a:lumOff val="35000"/>
                  </a:schemeClr>
                </a:solidFill>
              </a:rPr>
              <a:t> Analysis: Challenges</a:t>
            </a:r>
            <a:endParaRPr lang="en-US" sz="3200" dirty="0">
              <a:solidFill>
                <a:schemeClr val="tx1">
                  <a:lumMod val="65000"/>
                  <a:lumOff val="35000"/>
                </a:schemeClr>
              </a:solidFill>
            </a:endParaRPr>
          </a:p>
        </p:txBody>
      </p:sp>
      <p:sp>
        <p:nvSpPr>
          <p:cNvPr id="3" name="Slide Number Placeholder 2"/>
          <p:cNvSpPr>
            <a:spLocks noGrp="1"/>
          </p:cNvSpPr>
          <p:nvPr>
            <p:ph type="sldNum" sz="quarter" idx="12"/>
          </p:nvPr>
        </p:nvSpPr>
        <p:spPr>
          <a:xfrm>
            <a:off x="6705600" y="6492875"/>
            <a:ext cx="2133600" cy="365125"/>
          </a:xfrm>
        </p:spPr>
        <p:txBody>
          <a:bodyPr/>
          <a:lstStyle/>
          <a:p>
            <a:pPr>
              <a:defRPr/>
            </a:pPr>
            <a:fld id="{88DE1EF0-8FB4-436A-88A4-2BA9BFFA0D41}" type="slidenum">
              <a:rPr lang="en-US" smtClean="0"/>
              <a:pPr>
                <a:defRPr/>
              </a:pPr>
              <a:t>43</a:t>
            </a:fld>
            <a:endParaRPr lang="en-US" dirty="0"/>
          </a:p>
        </p:txBody>
      </p:sp>
      <p:pic>
        <p:nvPicPr>
          <p:cNvPr id="5122" name="Picture 2"/>
          <p:cNvPicPr>
            <a:picLocks noChangeAspect="1" noChangeArrowheads="1"/>
          </p:cNvPicPr>
          <p:nvPr/>
        </p:nvPicPr>
        <p:blipFill>
          <a:blip r:embed="rId3" cstate="print"/>
          <a:srcRect/>
          <a:stretch>
            <a:fillRect/>
          </a:stretch>
        </p:blipFill>
        <p:spPr bwMode="auto">
          <a:xfrm>
            <a:off x="175279" y="2133599"/>
            <a:ext cx="4320521" cy="2541863"/>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1828800" y="1600200"/>
            <a:ext cx="5486400" cy="400110"/>
          </a:xfrm>
          <a:prstGeom prst="rect">
            <a:avLst/>
          </a:prstGeom>
          <a:noFill/>
        </p:spPr>
        <p:txBody>
          <a:bodyPr wrap="square" rtlCol="0">
            <a:spAutoFit/>
          </a:bodyPr>
          <a:lstStyle/>
          <a:p>
            <a:r>
              <a:rPr lang="en-US" sz="2000" b="1" dirty="0" smtClean="0">
                <a:solidFill>
                  <a:srgbClr val="555455"/>
                </a:solidFill>
              </a:rPr>
              <a:t>Truncation of vasoconstrictor response</a:t>
            </a:r>
            <a:endParaRPr lang="en-US" sz="2000" b="1" dirty="0">
              <a:solidFill>
                <a:srgbClr val="555455"/>
              </a:solidFill>
            </a:endParaRPr>
          </a:p>
        </p:txBody>
      </p:sp>
      <p:sp>
        <p:nvSpPr>
          <p:cNvPr id="6" name="TextBox 5"/>
          <p:cNvSpPr txBox="1"/>
          <p:nvPr/>
        </p:nvSpPr>
        <p:spPr>
          <a:xfrm>
            <a:off x="381000" y="4953000"/>
            <a:ext cx="3962400" cy="369332"/>
          </a:xfrm>
          <a:prstGeom prst="rect">
            <a:avLst/>
          </a:prstGeom>
          <a:noFill/>
        </p:spPr>
        <p:txBody>
          <a:bodyPr wrap="square" rtlCol="0">
            <a:spAutoFit/>
          </a:bodyPr>
          <a:lstStyle/>
          <a:p>
            <a:r>
              <a:rPr lang="en-US" dirty="0" smtClean="0">
                <a:solidFill>
                  <a:srgbClr val="555455"/>
                </a:solidFill>
              </a:rPr>
              <a:t>Class 3 (Upper Mid-Strength) Cream</a:t>
            </a:r>
            <a:endParaRPr lang="en-US" dirty="0">
              <a:solidFill>
                <a:srgbClr val="555455"/>
              </a:solidFill>
            </a:endParaRPr>
          </a:p>
        </p:txBody>
      </p:sp>
      <p:pic>
        <p:nvPicPr>
          <p:cNvPr id="5123" name="Picture 3"/>
          <p:cNvPicPr>
            <a:picLocks noChangeAspect="1" noChangeArrowheads="1"/>
          </p:cNvPicPr>
          <p:nvPr/>
        </p:nvPicPr>
        <p:blipFill>
          <a:blip r:embed="rId4" cstate="print"/>
          <a:srcRect/>
          <a:stretch>
            <a:fillRect/>
          </a:stretch>
        </p:blipFill>
        <p:spPr bwMode="auto">
          <a:xfrm>
            <a:off x="4572000" y="2133600"/>
            <a:ext cx="4343400" cy="2555700"/>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5486400" y="4953000"/>
            <a:ext cx="2590800" cy="369332"/>
          </a:xfrm>
          <a:prstGeom prst="rect">
            <a:avLst/>
          </a:prstGeom>
          <a:noFill/>
        </p:spPr>
        <p:txBody>
          <a:bodyPr wrap="square" rtlCol="0">
            <a:spAutoFit/>
          </a:bodyPr>
          <a:lstStyle/>
          <a:p>
            <a:r>
              <a:rPr lang="en-US" dirty="0" smtClean="0">
                <a:solidFill>
                  <a:srgbClr val="555455"/>
                </a:solidFill>
              </a:rPr>
              <a:t>Class 6 (Mild) Gel</a:t>
            </a:r>
            <a:endParaRPr lang="en-US" dirty="0">
              <a:solidFill>
                <a:srgbClr val="555455"/>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z="3200" dirty="0" smtClean="0">
                <a:solidFill>
                  <a:schemeClr val="tx1">
                    <a:lumMod val="65000"/>
                    <a:lumOff val="35000"/>
                  </a:schemeClr>
                </a:solidFill>
              </a:rPr>
              <a:t>ED</a:t>
            </a:r>
            <a:r>
              <a:rPr lang="en-US" sz="3200" baseline="-25000" dirty="0" smtClean="0">
                <a:solidFill>
                  <a:schemeClr val="tx1">
                    <a:lumMod val="65000"/>
                    <a:lumOff val="35000"/>
                  </a:schemeClr>
                </a:solidFill>
              </a:rPr>
              <a:t>50</a:t>
            </a:r>
            <a:r>
              <a:rPr lang="en-US" sz="3200" dirty="0" smtClean="0">
                <a:solidFill>
                  <a:schemeClr val="tx1">
                    <a:lumMod val="65000"/>
                    <a:lumOff val="35000"/>
                  </a:schemeClr>
                </a:solidFill>
              </a:rPr>
              <a:t> Analysis: Challenges</a:t>
            </a:r>
            <a:endParaRPr lang="en-US" sz="3200" dirty="0">
              <a:solidFill>
                <a:schemeClr val="tx1">
                  <a:lumMod val="65000"/>
                  <a:lumOff val="35000"/>
                </a:schemeClr>
              </a:solidFill>
            </a:endParaRPr>
          </a:p>
        </p:txBody>
      </p:sp>
      <p:sp>
        <p:nvSpPr>
          <p:cNvPr id="3" name="Slide Number Placeholder 2"/>
          <p:cNvSpPr>
            <a:spLocks noGrp="1"/>
          </p:cNvSpPr>
          <p:nvPr>
            <p:ph type="sldNum" sz="quarter" idx="12"/>
          </p:nvPr>
        </p:nvSpPr>
        <p:spPr>
          <a:xfrm>
            <a:off x="6705600" y="6492875"/>
            <a:ext cx="2133600" cy="365125"/>
          </a:xfrm>
        </p:spPr>
        <p:txBody>
          <a:bodyPr/>
          <a:lstStyle/>
          <a:p>
            <a:pPr>
              <a:defRPr/>
            </a:pPr>
            <a:fld id="{88DE1EF0-8FB4-436A-88A4-2BA9BFFA0D41}" type="slidenum">
              <a:rPr lang="en-US" smtClean="0"/>
              <a:pPr>
                <a:defRPr/>
              </a:pPr>
              <a:t>44</a:t>
            </a:fld>
            <a:endParaRPr lang="en-US" dirty="0"/>
          </a:p>
        </p:txBody>
      </p:sp>
      <p:sp>
        <p:nvSpPr>
          <p:cNvPr id="4" name="TextBox 3"/>
          <p:cNvSpPr txBox="1"/>
          <p:nvPr/>
        </p:nvSpPr>
        <p:spPr>
          <a:xfrm>
            <a:off x="1371600" y="1295400"/>
            <a:ext cx="6477000" cy="461665"/>
          </a:xfrm>
          <a:prstGeom prst="rect">
            <a:avLst/>
          </a:prstGeom>
          <a:noFill/>
        </p:spPr>
        <p:txBody>
          <a:bodyPr wrap="square" rtlCol="0">
            <a:spAutoFit/>
          </a:bodyPr>
          <a:lstStyle/>
          <a:p>
            <a:r>
              <a:rPr lang="en-US" sz="2400" b="1" dirty="0" smtClean="0">
                <a:solidFill>
                  <a:srgbClr val="555455"/>
                </a:solidFill>
              </a:rPr>
              <a:t>Bi-phasic dose response for an ointment</a:t>
            </a:r>
            <a:endParaRPr lang="en-US" sz="2400" b="1" dirty="0">
              <a:solidFill>
                <a:srgbClr val="555455"/>
              </a:solidFill>
            </a:endParaRPr>
          </a:p>
        </p:txBody>
      </p:sp>
      <p:pic>
        <p:nvPicPr>
          <p:cNvPr id="11266" name="Picture 2"/>
          <p:cNvPicPr>
            <a:picLocks noChangeAspect="1" noChangeArrowheads="1"/>
          </p:cNvPicPr>
          <p:nvPr/>
        </p:nvPicPr>
        <p:blipFill>
          <a:blip r:embed="rId3" cstate="print"/>
          <a:srcRect/>
          <a:stretch>
            <a:fillRect/>
          </a:stretch>
        </p:blipFill>
        <p:spPr bwMode="auto">
          <a:xfrm>
            <a:off x="994960" y="1905001"/>
            <a:ext cx="7234640" cy="4168152"/>
          </a:xfrm>
          <a:prstGeom prst="rect">
            <a:avLst/>
          </a:prstGeom>
          <a:noFill/>
          <a:ln w="9525">
            <a:noFill/>
            <a:miter lim="800000"/>
            <a:headEnd/>
            <a:tailEnd/>
          </a:ln>
        </p:spPr>
      </p:pic>
      <p:sp>
        <p:nvSpPr>
          <p:cNvPr id="10" name="Freeform 9"/>
          <p:cNvSpPr/>
          <p:nvPr/>
        </p:nvSpPr>
        <p:spPr>
          <a:xfrm>
            <a:off x="1460310" y="2099481"/>
            <a:ext cx="5363571" cy="3345976"/>
          </a:xfrm>
          <a:custGeom>
            <a:avLst/>
            <a:gdLst>
              <a:gd name="connsiteX0" fmla="*/ 0 w 5363571"/>
              <a:gd name="connsiteY0" fmla="*/ 3345976 h 3345976"/>
              <a:gd name="connsiteX1" fmla="*/ 259308 w 5363571"/>
              <a:gd name="connsiteY1" fmla="*/ 2991134 h 3345976"/>
              <a:gd name="connsiteX2" fmla="*/ 696036 w 5363571"/>
              <a:gd name="connsiteY2" fmla="*/ 2690883 h 3345976"/>
              <a:gd name="connsiteX3" fmla="*/ 1364777 w 5363571"/>
              <a:gd name="connsiteY3" fmla="*/ 2513462 h 3345976"/>
              <a:gd name="connsiteX4" fmla="*/ 2019869 w 5363571"/>
              <a:gd name="connsiteY4" fmla="*/ 1530823 h 3345976"/>
              <a:gd name="connsiteX5" fmla="*/ 3903260 w 5363571"/>
              <a:gd name="connsiteY5" fmla="*/ 247934 h 3345976"/>
              <a:gd name="connsiteX6" fmla="*/ 5363571 w 5363571"/>
              <a:gd name="connsiteY6" fmla="*/ 43218 h 3345976"/>
              <a:gd name="connsiteX7" fmla="*/ 5363571 w 5363571"/>
              <a:gd name="connsiteY7" fmla="*/ 43218 h 3345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63571" h="3345976">
                <a:moveTo>
                  <a:pt x="0" y="3345976"/>
                </a:moveTo>
                <a:cubicBezTo>
                  <a:pt x="71651" y="3223146"/>
                  <a:pt x="143302" y="3100316"/>
                  <a:pt x="259308" y="2991134"/>
                </a:cubicBezTo>
                <a:cubicBezTo>
                  <a:pt x="375314" y="2881952"/>
                  <a:pt x="511791" y="2770495"/>
                  <a:pt x="696036" y="2690883"/>
                </a:cubicBezTo>
                <a:cubicBezTo>
                  <a:pt x="880281" y="2611271"/>
                  <a:pt x="1144138" y="2706805"/>
                  <a:pt x="1364777" y="2513462"/>
                </a:cubicBezTo>
                <a:cubicBezTo>
                  <a:pt x="1585416" y="2320119"/>
                  <a:pt x="1596789" y="1908411"/>
                  <a:pt x="2019869" y="1530823"/>
                </a:cubicBezTo>
                <a:cubicBezTo>
                  <a:pt x="2442949" y="1153235"/>
                  <a:pt x="3345976" y="495868"/>
                  <a:pt x="3903260" y="247934"/>
                </a:cubicBezTo>
                <a:cubicBezTo>
                  <a:pt x="4460544" y="0"/>
                  <a:pt x="5363571" y="43218"/>
                  <a:pt x="5363571" y="43218"/>
                </a:cubicBezTo>
                <a:lnTo>
                  <a:pt x="5363571" y="43218"/>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304800"/>
            <a:ext cx="8229600" cy="762000"/>
          </a:xfrm>
        </p:spPr>
        <p:txBody>
          <a:bodyPr/>
          <a:lstStyle/>
          <a:p>
            <a:pPr eaLnBrk="1" hangingPunct="1"/>
            <a:r>
              <a:rPr lang="en-US" sz="3200" dirty="0" smtClean="0">
                <a:solidFill>
                  <a:schemeClr val="tx1">
                    <a:lumMod val="65000"/>
                    <a:lumOff val="35000"/>
                  </a:schemeClr>
                </a:solidFill>
              </a:rPr>
              <a:t>Bioequivalence Study: Objective</a:t>
            </a:r>
          </a:p>
        </p:txBody>
      </p:sp>
      <p:sp>
        <p:nvSpPr>
          <p:cNvPr id="52227" name="Rectangle 3"/>
          <p:cNvSpPr>
            <a:spLocks noGrp="1" noChangeArrowheads="1"/>
          </p:cNvSpPr>
          <p:nvPr>
            <p:ph idx="1"/>
          </p:nvPr>
        </p:nvSpPr>
        <p:spPr/>
        <p:txBody>
          <a:bodyPr/>
          <a:lstStyle/>
          <a:p>
            <a:pPr eaLnBrk="1" hangingPunct="1"/>
            <a:r>
              <a:rPr lang="en-US" sz="2000" dirty="0" smtClean="0"/>
              <a:t>Objective is to demonstrate bioequivalence of the test to reference product</a:t>
            </a:r>
          </a:p>
          <a:p>
            <a:pPr eaLnBrk="1" hangingPunct="1">
              <a:buNone/>
            </a:pPr>
            <a:endParaRPr lang="en-US" sz="1000" dirty="0" smtClean="0"/>
          </a:p>
          <a:p>
            <a:pPr eaLnBrk="1" hangingPunct="1"/>
            <a:r>
              <a:rPr lang="en-US" sz="2000" dirty="0" smtClean="0"/>
              <a:t>Formulation screening study has similar objective with one or more test lots</a:t>
            </a:r>
          </a:p>
          <a:p>
            <a:pPr eaLnBrk="1" hangingPunct="1"/>
            <a:endParaRPr lang="en-US" sz="2000" dirty="0" smtClean="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45</a:t>
            </a:fld>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sz="3200" dirty="0" smtClean="0">
                <a:solidFill>
                  <a:schemeClr val="tx1">
                    <a:lumMod val="65000"/>
                    <a:lumOff val="35000"/>
                  </a:schemeClr>
                </a:solidFill>
              </a:rPr>
              <a:t>Bioequivalence Study: Sample Size</a:t>
            </a:r>
            <a:endParaRPr lang="en-US" sz="3200" dirty="0">
              <a:solidFill>
                <a:schemeClr val="tx1">
                  <a:lumMod val="65000"/>
                  <a:lumOff val="35000"/>
                </a:schemeClr>
              </a:solidFill>
            </a:endParaRPr>
          </a:p>
        </p:txBody>
      </p:sp>
      <p:sp>
        <p:nvSpPr>
          <p:cNvPr id="3" name="Content Placeholder 2"/>
          <p:cNvSpPr>
            <a:spLocks noGrp="1"/>
          </p:cNvSpPr>
          <p:nvPr>
            <p:ph idx="1"/>
          </p:nvPr>
        </p:nvSpPr>
        <p:spPr>
          <a:xfrm>
            <a:off x="457200" y="1371600"/>
            <a:ext cx="8229600" cy="4754563"/>
          </a:xfrm>
        </p:spPr>
        <p:txBody>
          <a:bodyPr/>
          <a:lstStyle/>
          <a:p>
            <a:pPr eaLnBrk="1" hangingPunct="1"/>
            <a:r>
              <a:rPr lang="en-US" sz="2000" dirty="0" smtClean="0">
                <a:solidFill>
                  <a:schemeClr val="tx1">
                    <a:lumMod val="65000"/>
                    <a:lumOff val="35000"/>
                  </a:schemeClr>
                </a:solidFill>
              </a:rPr>
              <a:t>FDA Guidance says 40-60 qualifiers </a:t>
            </a:r>
          </a:p>
          <a:p>
            <a:pPr lvl="1" eaLnBrk="1" hangingPunct="1"/>
            <a:r>
              <a:rPr lang="en-US" sz="1800" dirty="0" smtClean="0">
                <a:solidFill>
                  <a:schemeClr val="tx1">
                    <a:lumMod val="65000"/>
                    <a:lumOff val="35000"/>
                  </a:schemeClr>
                </a:solidFill>
              </a:rPr>
              <a:t>What is the basis for this?</a:t>
            </a:r>
          </a:p>
          <a:p>
            <a:pPr eaLnBrk="1" hangingPunct="1"/>
            <a:r>
              <a:rPr lang="en-US" sz="2000" dirty="0" smtClean="0">
                <a:solidFill>
                  <a:schemeClr val="tx1">
                    <a:lumMod val="65000"/>
                    <a:lumOff val="35000"/>
                  </a:schemeClr>
                </a:solidFill>
              </a:rPr>
              <a:t># of qualifiers depends on CV% and T/R (may be &lt; 40 or &gt; 60)</a:t>
            </a:r>
          </a:p>
          <a:p>
            <a:pPr eaLnBrk="1" hangingPunct="1"/>
            <a:r>
              <a:rPr lang="en-US" sz="2000" dirty="0" smtClean="0">
                <a:solidFill>
                  <a:schemeClr val="tx1">
                    <a:lumMod val="65000"/>
                    <a:lumOff val="35000"/>
                  </a:schemeClr>
                </a:solidFill>
              </a:rPr>
              <a:t>Estimate  sample size using Fieller’s (Locke’s) method</a:t>
            </a:r>
          </a:p>
          <a:p>
            <a:pPr lvl="1" eaLnBrk="1" hangingPunct="1"/>
            <a:r>
              <a:rPr lang="en-US" sz="1800" dirty="0" smtClean="0">
                <a:solidFill>
                  <a:schemeClr val="tx1">
                    <a:lumMod val="65000"/>
                    <a:lumOff val="35000"/>
                  </a:schemeClr>
                </a:solidFill>
              </a:rPr>
              <a:t>N-Query software application for Equivalence: “Crossover design TOST for ratio of means (using original scale)”</a:t>
            </a:r>
          </a:p>
          <a:p>
            <a:pPr eaLnBrk="1" hangingPunct="1"/>
            <a:r>
              <a:rPr lang="en-US" sz="2000" dirty="0" smtClean="0">
                <a:solidFill>
                  <a:schemeClr val="tx1">
                    <a:lumMod val="65000"/>
                    <a:lumOff val="35000"/>
                  </a:schemeClr>
                </a:solidFill>
              </a:rPr>
              <a:t>Need estimates of both within-subject and between-subject variability because Fieller’s equation requires both between-subject variance and covariance estimates</a:t>
            </a:r>
          </a:p>
          <a:p>
            <a:pPr eaLnBrk="1" hangingPunct="1"/>
            <a:r>
              <a:rPr lang="en-US" sz="2000" dirty="0" smtClean="0">
                <a:solidFill>
                  <a:schemeClr val="tx1">
                    <a:lumMod val="65000"/>
                    <a:lumOff val="35000"/>
                  </a:schemeClr>
                </a:solidFill>
              </a:rPr>
              <a:t>Fieller’s method accounts for reference variability and treats reference mean as a variable and not as a constant when converting T- R to T/R</a:t>
            </a:r>
          </a:p>
          <a:p>
            <a:pPr eaLnBrk="1" hangingPunct="1"/>
            <a:r>
              <a:rPr lang="en-US" sz="2000" dirty="0" smtClean="0">
                <a:solidFill>
                  <a:schemeClr val="tx1">
                    <a:lumMod val="65000"/>
                    <a:lumOff val="35000"/>
                  </a:schemeClr>
                </a:solidFill>
              </a:rPr>
              <a:t>Consider group sequential design with Pocock adjustment </a:t>
            </a:r>
          </a:p>
          <a:p>
            <a:pPr eaLnBrk="1" hangingPunct="1"/>
            <a:endParaRPr lang="en-US" sz="2000" dirty="0" smtClean="0">
              <a:solidFill>
                <a:schemeClr val="tx1">
                  <a:lumMod val="65000"/>
                  <a:lumOff val="35000"/>
                </a:schemeClr>
              </a:solidFill>
            </a:endParaRPr>
          </a:p>
          <a:p>
            <a:endParaRPr lang="en-US" dirty="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46</a:t>
            </a:fld>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sz="3200" dirty="0" smtClean="0">
                <a:solidFill>
                  <a:schemeClr val="tx1">
                    <a:lumMod val="65000"/>
                    <a:lumOff val="35000"/>
                  </a:schemeClr>
                </a:solidFill>
              </a:rPr>
              <a:t>Sample Size Estimations for 80% Power</a:t>
            </a:r>
            <a:endParaRPr lang="en-US" sz="3200" dirty="0">
              <a:solidFill>
                <a:schemeClr val="tx1">
                  <a:lumMod val="65000"/>
                  <a:lumOff val="35000"/>
                </a:schemeClr>
              </a:solidFill>
            </a:endParaRPr>
          </a:p>
        </p:txBody>
      </p:sp>
      <p:sp>
        <p:nvSpPr>
          <p:cNvPr id="3" name="Slide Number Placeholder 2"/>
          <p:cNvSpPr>
            <a:spLocks noGrp="1"/>
          </p:cNvSpPr>
          <p:nvPr>
            <p:ph type="sldNum" sz="quarter" idx="12"/>
          </p:nvPr>
        </p:nvSpPr>
        <p:spPr>
          <a:xfrm>
            <a:off x="6705600" y="6492875"/>
            <a:ext cx="2133600" cy="365125"/>
          </a:xfrm>
        </p:spPr>
        <p:txBody>
          <a:bodyPr/>
          <a:lstStyle/>
          <a:p>
            <a:pPr>
              <a:defRPr/>
            </a:pPr>
            <a:fld id="{88DE1EF0-8FB4-436A-88A4-2BA9BFFA0D41}" type="slidenum">
              <a:rPr lang="en-US" smtClean="0"/>
              <a:pPr>
                <a:defRPr/>
              </a:pPr>
              <a:t>47</a:t>
            </a:fld>
            <a:endParaRPr lang="en-US" dirty="0"/>
          </a:p>
        </p:txBody>
      </p:sp>
      <p:graphicFrame>
        <p:nvGraphicFramePr>
          <p:cNvPr id="5" name="Table 4"/>
          <p:cNvGraphicFramePr>
            <a:graphicFrameLocks noGrp="1"/>
          </p:cNvGraphicFramePr>
          <p:nvPr/>
        </p:nvGraphicFramePr>
        <p:xfrm>
          <a:off x="1524000" y="1397000"/>
          <a:ext cx="6096000" cy="4450080"/>
        </p:xfrm>
        <a:graphic>
          <a:graphicData uri="http://schemas.openxmlformats.org/drawingml/2006/table">
            <a:tbl>
              <a:tblPr firstRow="1" bandRow="1">
                <a:effectLst>
                  <a:outerShdw blurRad="50800" dist="38100" dir="5400000" algn="t" rotWithShape="0">
                    <a:prstClr val="black">
                      <a:alpha val="40000"/>
                    </a:prstClr>
                  </a:outerShdw>
                </a:effectLst>
                <a:tableStyleId>{35758FB7-9AC5-4552-8A53-C91805E547FA}</a:tableStyleId>
              </a:tblPr>
              <a:tblGrid>
                <a:gridCol w="2032000"/>
                <a:gridCol w="2032000"/>
                <a:gridCol w="2032000"/>
              </a:tblGrid>
              <a:tr h="370840">
                <a:tc gridSpan="3">
                  <a:txBody>
                    <a:bodyPr/>
                    <a:lstStyle/>
                    <a:p>
                      <a:pPr algn="ctr"/>
                      <a:r>
                        <a:rPr lang="en-US" dirty="0" smtClean="0"/>
                        <a:t>T/R</a:t>
                      </a:r>
                      <a:r>
                        <a:rPr lang="en-US" baseline="0" dirty="0" smtClean="0"/>
                        <a:t> = 95%</a:t>
                      </a:r>
                      <a:endParaRPr lang="en-US" dirty="0">
                        <a:solidFill>
                          <a:srgbClr val="002060"/>
                        </a:solidFill>
                      </a:endParaRPr>
                    </a:p>
                  </a:txBody>
                  <a:tcPr>
                    <a:cell3D prstMaterial="dkEdge">
                      <a:bevel/>
                      <a:lightRig rig="flood" dir="t"/>
                    </a:cell3D>
                  </a:tcPr>
                </a:tc>
                <a:tc hMerge="1">
                  <a:txBody>
                    <a:bodyPr/>
                    <a:lstStyle/>
                    <a:p>
                      <a:endParaRPr lang="en-US" dirty="0"/>
                    </a:p>
                  </a:txBody>
                  <a:tcPr/>
                </a:tc>
                <a:tc hMerge="1">
                  <a:txBody>
                    <a:bodyPr/>
                    <a:lstStyle/>
                    <a:p>
                      <a:endParaRPr lang="en-US" dirty="0"/>
                    </a:p>
                  </a:txBody>
                  <a:tcPr/>
                </a:tc>
              </a:tr>
              <a:tr h="370840">
                <a:tc>
                  <a:txBody>
                    <a:bodyPr/>
                    <a:lstStyle/>
                    <a:p>
                      <a:pPr algn="ctr"/>
                      <a:r>
                        <a:rPr lang="en-US" u="none" dirty="0" smtClean="0"/>
                        <a:t>ISCV (%)</a:t>
                      </a:r>
                      <a:endParaRPr lang="en-US" u="none" dirty="0"/>
                    </a:p>
                  </a:txBody>
                  <a:tcPr>
                    <a:cell3D prstMaterial="dkEdge">
                      <a:bevel/>
                      <a:lightRig rig="flood" dir="t"/>
                    </a:cell3D>
                  </a:tcPr>
                </a:tc>
                <a:tc>
                  <a:txBody>
                    <a:bodyPr/>
                    <a:lstStyle/>
                    <a:p>
                      <a:pPr algn="ctr"/>
                      <a:r>
                        <a:rPr lang="en-US" u="none" dirty="0" smtClean="0"/>
                        <a:t>BSCV (%)</a:t>
                      </a:r>
                      <a:endParaRPr lang="en-US" u="none" dirty="0"/>
                    </a:p>
                  </a:txBody>
                  <a:tcPr>
                    <a:cell3D prstMaterial="dkEdge">
                      <a:bevel/>
                      <a:lightRig rig="flood" dir="t"/>
                    </a:cell3D>
                  </a:tcPr>
                </a:tc>
                <a:tc>
                  <a:txBody>
                    <a:bodyPr/>
                    <a:lstStyle/>
                    <a:p>
                      <a:pPr algn="ctr"/>
                      <a:r>
                        <a:rPr lang="en-US" u="none" dirty="0" smtClean="0"/>
                        <a:t>N</a:t>
                      </a:r>
                      <a:endParaRPr lang="en-US" u="none" dirty="0"/>
                    </a:p>
                  </a:txBody>
                  <a:tcPr>
                    <a:cell3D prstMaterial="dkEdge">
                      <a:bevel/>
                      <a:lightRig rig="flood" dir="t"/>
                    </a:cell3D>
                  </a:tcPr>
                </a:tc>
              </a:tr>
              <a:tr h="370840">
                <a:tc rowSpan="2">
                  <a:txBody>
                    <a:bodyPr/>
                    <a:lstStyle/>
                    <a:p>
                      <a:pPr algn="ctr"/>
                      <a:r>
                        <a:rPr lang="en-US" dirty="0" smtClean="0"/>
                        <a:t>25</a:t>
                      </a:r>
                      <a:endParaRPr lang="en-US" dirty="0"/>
                    </a:p>
                  </a:txBody>
                  <a:tcPr anchor="ctr">
                    <a:cell3D prstMaterial="dkEdge">
                      <a:bevel/>
                      <a:lightRig rig="flood" dir="t"/>
                    </a:cell3D>
                  </a:tcPr>
                </a:tc>
                <a:tc>
                  <a:txBody>
                    <a:bodyPr/>
                    <a:lstStyle/>
                    <a:p>
                      <a:pPr algn="ctr"/>
                      <a:r>
                        <a:rPr lang="en-US" dirty="0" smtClean="0"/>
                        <a:t>60</a:t>
                      </a:r>
                      <a:endParaRPr lang="en-US" dirty="0"/>
                    </a:p>
                  </a:txBody>
                  <a:tcPr>
                    <a:cell3D prstMaterial="dkEdge">
                      <a:bevel/>
                      <a:lightRig rig="flood" dir="t"/>
                    </a:cell3D>
                  </a:tcPr>
                </a:tc>
                <a:tc>
                  <a:txBody>
                    <a:bodyPr/>
                    <a:lstStyle/>
                    <a:p>
                      <a:pPr algn="ctr"/>
                      <a:r>
                        <a:rPr lang="en-US" dirty="0" smtClean="0"/>
                        <a:t>36</a:t>
                      </a:r>
                      <a:endParaRPr lang="en-US" dirty="0"/>
                    </a:p>
                  </a:txBody>
                  <a:tcPr>
                    <a:cell3D prstMaterial="dkEdge">
                      <a:bevel/>
                      <a:lightRig rig="flood" dir="t"/>
                    </a:cell3D>
                  </a:tcPr>
                </a:tc>
              </a:tr>
              <a:tr h="370840">
                <a:tc vMerge="1">
                  <a:txBody>
                    <a:bodyPr/>
                    <a:lstStyle/>
                    <a:p>
                      <a:pPr algn="ctr"/>
                      <a:endParaRPr lang="en-US" dirty="0"/>
                    </a:p>
                  </a:txBody>
                  <a:tcPr/>
                </a:tc>
                <a:tc>
                  <a:txBody>
                    <a:bodyPr/>
                    <a:lstStyle/>
                    <a:p>
                      <a:pPr algn="ctr"/>
                      <a:r>
                        <a:rPr lang="en-US" dirty="0" smtClean="0"/>
                        <a:t>100</a:t>
                      </a:r>
                      <a:endParaRPr lang="en-US" dirty="0"/>
                    </a:p>
                  </a:txBody>
                  <a:tcPr>
                    <a:cell3D prstMaterial="dkEdge">
                      <a:bevel/>
                      <a:lightRig rig="flood" dir="t"/>
                    </a:cell3D>
                  </a:tcPr>
                </a:tc>
                <a:tc>
                  <a:txBody>
                    <a:bodyPr/>
                    <a:lstStyle/>
                    <a:p>
                      <a:pPr algn="ctr"/>
                      <a:r>
                        <a:rPr lang="en-US" dirty="0" smtClean="0"/>
                        <a:t>42</a:t>
                      </a:r>
                      <a:endParaRPr lang="en-US" dirty="0"/>
                    </a:p>
                  </a:txBody>
                  <a:tcPr>
                    <a:cell3D prstMaterial="dkEdge">
                      <a:bevel/>
                      <a:lightRig rig="flood" dir="t"/>
                    </a:cell3D>
                  </a:tcPr>
                </a:tc>
              </a:tr>
              <a:tr h="370840">
                <a:tc rowSpan="2">
                  <a:txBody>
                    <a:bodyPr/>
                    <a:lstStyle/>
                    <a:p>
                      <a:pPr algn="ctr"/>
                      <a:r>
                        <a:rPr lang="en-US" dirty="0" smtClean="0"/>
                        <a:t>30</a:t>
                      </a:r>
                      <a:endParaRPr lang="en-US" dirty="0"/>
                    </a:p>
                  </a:txBody>
                  <a:tcPr anchor="ctr">
                    <a:cell3D prstMaterial="dkEdge">
                      <a:bevel/>
                      <a:lightRig rig="flood" dir="t"/>
                    </a:cell3D>
                  </a:tcPr>
                </a:tc>
                <a:tc>
                  <a:txBody>
                    <a:bodyPr/>
                    <a:lstStyle/>
                    <a:p>
                      <a:pPr algn="ctr"/>
                      <a:r>
                        <a:rPr lang="en-US" dirty="0" smtClean="0"/>
                        <a:t>60</a:t>
                      </a:r>
                      <a:endParaRPr lang="en-US" dirty="0"/>
                    </a:p>
                  </a:txBody>
                  <a:tcPr>
                    <a:cell3D prstMaterial="dkEdge">
                      <a:bevel/>
                      <a:lightRig rig="flood" dir="t"/>
                    </a:cell3D>
                  </a:tcPr>
                </a:tc>
                <a:tc>
                  <a:txBody>
                    <a:bodyPr/>
                    <a:lstStyle/>
                    <a:p>
                      <a:pPr algn="ctr"/>
                      <a:r>
                        <a:rPr lang="en-US" dirty="0" smtClean="0"/>
                        <a:t>48</a:t>
                      </a:r>
                      <a:endParaRPr lang="en-US" dirty="0"/>
                    </a:p>
                  </a:txBody>
                  <a:tcPr>
                    <a:cell3D prstMaterial="dkEdge">
                      <a:bevel/>
                      <a:lightRig rig="flood" dir="t"/>
                    </a:cell3D>
                  </a:tcPr>
                </a:tc>
              </a:tr>
              <a:tr h="370840">
                <a:tc vMerge="1">
                  <a:txBody>
                    <a:bodyPr/>
                    <a:lstStyle/>
                    <a:p>
                      <a:pPr algn="ctr"/>
                      <a:endParaRPr lang="en-US" dirty="0"/>
                    </a:p>
                  </a:txBody>
                  <a:tcPr/>
                </a:tc>
                <a:tc>
                  <a:txBody>
                    <a:bodyPr/>
                    <a:lstStyle/>
                    <a:p>
                      <a:pPr algn="ctr"/>
                      <a:r>
                        <a:rPr lang="en-US" dirty="0" smtClean="0"/>
                        <a:t>100</a:t>
                      </a:r>
                      <a:endParaRPr lang="en-US" dirty="0"/>
                    </a:p>
                  </a:txBody>
                  <a:tcPr>
                    <a:cell3D prstMaterial="dkEdge">
                      <a:bevel/>
                      <a:lightRig rig="flood" dir="t"/>
                    </a:cell3D>
                  </a:tcPr>
                </a:tc>
                <a:tc>
                  <a:txBody>
                    <a:bodyPr/>
                    <a:lstStyle/>
                    <a:p>
                      <a:pPr algn="ctr"/>
                      <a:r>
                        <a:rPr lang="en-US" dirty="0" smtClean="0"/>
                        <a:t>56</a:t>
                      </a:r>
                      <a:endParaRPr lang="en-US" dirty="0"/>
                    </a:p>
                  </a:txBody>
                  <a:tcPr>
                    <a:cell3D prstMaterial="dkEdge">
                      <a:bevel/>
                      <a:lightRig rig="flood" dir="t"/>
                    </a:cell3D>
                  </a:tcPr>
                </a:tc>
              </a:tr>
              <a:tr h="370840">
                <a:tc rowSpan="2">
                  <a:txBody>
                    <a:bodyPr/>
                    <a:lstStyle/>
                    <a:p>
                      <a:pPr algn="ctr"/>
                      <a:r>
                        <a:rPr lang="en-US" dirty="0" smtClean="0"/>
                        <a:t>32</a:t>
                      </a:r>
                      <a:endParaRPr lang="en-US" dirty="0"/>
                    </a:p>
                  </a:txBody>
                  <a:tcPr anchor="ctr">
                    <a:cell3D prstMaterial="dkEdge">
                      <a:bevel/>
                      <a:lightRig rig="flood" dir="t"/>
                    </a:cell3D>
                  </a:tcPr>
                </a:tc>
                <a:tc>
                  <a:txBody>
                    <a:bodyPr/>
                    <a:lstStyle/>
                    <a:p>
                      <a:pPr algn="ctr"/>
                      <a:r>
                        <a:rPr lang="en-US" dirty="0" smtClean="0"/>
                        <a:t>60</a:t>
                      </a:r>
                      <a:endParaRPr lang="en-US" dirty="0"/>
                    </a:p>
                  </a:txBody>
                  <a:tcPr>
                    <a:cell3D prstMaterial="dkEdge">
                      <a:bevel/>
                      <a:lightRig rig="flood" dir="t"/>
                    </a:cell3D>
                  </a:tcPr>
                </a:tc>
                <a:tc>
                  <a:txBody>
                    <a:bodyPr/>
                    <a:lstStyle/>
                    <a:p>
                      <a:pPr algn="ctr"/>
                      <a:r>
                        <a:rPr lang="en-US" dirty="0" smtClean="0"/>
                        <a:t>54</a:t>
                      </a:r>
                      <a:endParaRPr lang="en-US" dirty="0"/>
                    </a:p>
                  </a:txBody>
                  <a:tcPr>
                    <a:cell3D prstMaterial="dkEdge">
                      <a:bevel/>
                      <a:lightRig rig="flood" dir="t"/>
                    </a:cell3D>
                  </a:tcPr>
                </a:tc>
              </a:tr>
              <a:tr h="370840">
                <a:tc vMerge="1">
                  <a:txBody>
                    <a:bodyPr/>
                    <a:lstStyle/>
                    <a:p>
                      <a:pPr algn="ctr"/>
                      <a:endParaRPr lang="en-US" dirty="0"/>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t>100</a:t>
                      </a:r>
                      <a:endParaRPr lang="en-US" dirty="0"/>
                    </a:p>
                  </a:txBody>
                  <a:tcPr>
                    <a:cell3D prstMaterial="dkEdge">
                      <a:bevel/>
                      <a:lightRig rig="flood" dir="t"/>
                    </a:cell3D>
                  </a:tcPr>
                </a:tc>
                <a:tc>
                  <a:txBody>
                    <a:bodyPr/>
                    <a:lstStyle/>
                    <a:p>
                      <a:pPr algn="ctr"/>
                      <a:r>
                        <a:rPr lang="en-US" dirty="0" smtClean="0"/>
                        <a:t>60</a:t>
                      </a:r>
                      <a:endParaRPr lang="en-US" dirty="0"/>
                    </a:p>
                  </a:txBody>
                  <a:tcPr>
                    <a:cell3D prstMaterial="dkEdge">
                      <a:bevel/>
                      <a:lightRig rig="flood" dir="t"/>
                    </a:cell3D>
                  </a:tcPr>
                </a:tc>
              </a:tr>
              <a:tr h="370840">
                <a:tc rowSpan="2">
                  <a:txBody>
                    <a:bodyPr/>
                    <a:lstStyle/>
                    <a:p>
                      <a:pPr algn="ctr"/>
                      <a:r>
                        <a:rPr lang="en-US" dirty="0" smtClean="0"/>
                        <a:t>35</a:t>
                      </a:r>
                      <a:endParaRPr lang="en-US" dirty="0"/>
                    </a:p>
                  </a:txBody>
                  <a:tcPr anchor="ctr">
                    <a:cell3D prstMaterial="dkEdge">
                      <a:bevel/>
                      <a:lightRig rig="flood" dir="t"/>
                    </a:cell3D>
                  </a:tcPr>
                </a:tc>
                <a:tc>
                  <a:txBody>
                    <a:bodyPr/>
                    <a:lstStyle/>
                    <a:p>
                      <a:pPr algn="ctr"/>
                      <a:r>
                        <a:rPr lang="en-US" dirty="0" smtClean="0"/>
                        <a:t>60</a:t>
                      </a:r>
                      <a:endParaRPr lang="en-US" dirty="0"/>
                    </a:p>
                  </a:txBody>
                  <a:tcPr>
                    <a:cell3D prstMaterial="dkEdge">
                      <a:bevel/>
                      <a:lightRig rig="flood" dir="t"/>
                    </a:cell3D>
                  </a:tcPr>
                </a:tc>
                <a:tc>
                  <a:txBody>
                    <a:bodyPr/>
                    <a:lstStyle/>
                    <a:p>
                      <a:pPr algn="ctr"/>
                      <a:r>
                        <a:rPr lang="en-US" dirty="0" smtClean="0"/>
                        <a:t>64</a:t>
                      </a:r>
                      <a:endParaRPr lang="en-US" dirty="0"/>
                    </a:p>
                  </a:txBody>
                  <a:tcPr>
                    <a:cell3D prstMaterial="dkEdge">
                      <a:bevel/>
                      <a:lightRig rig="flood" dir="t"/>
                    </a:cell3D>
                  </a:tcPr>
                </a:tc>
              </a:tr>
              <a:tr h="370840">
                <a:tc vMerge="1">
                  <a:txBody>
                    <a:bodyPr/>
                    <a:lstStyle/>
                    <a:p>
                      <a:pPr algn="ctr"/>
                      <a:endParaRPr lang="en-US" dirty="0"/>
                    </a:p>
                  </a:txBody>
                  <a:tcPr/>
                </a:tc>
                <a:tc>
                  <a:txBody>
                    <a:bodyPr/>
                    <a:lstStyle/>
                    <a:p>
                      <a:pPr algn="ctr"/>
                      <a:r>
                        <a:rPr lang="en-US" dirty="0" smtClean="0"/>
                        <a:t>100</a:t>
                      </a:r>
                      <a:endParaRPr lang="en-US" dirty="0"/>
                    </a:p>
                  </a:txBody>
                  <a:tcPr>
                    <a:cell3D prstMaterial="dkEdge">
                      <a:bevel/>
                      <a:lightRig rig="flood" dir="t"/>
                    </a:cell3D>
                  </a:tcPr>
                </a:tc>
                <a:tc>
                  <a:txBody>
                    <a:bodyPr/>
                    <a:lstStyle/>
                    <a:p>
                      <a:pPr algn="ctr"/>
                      <a:r>
                        <a:rPr lang="en-US" dirty="0" smtClean="0"/>
                        <a:t>70</a:t>
                      </a:r>
                      <a:endParaRPr lang="en-US" dirty="0"/>
                    </a:p>
                  </a:txBody>
                  <a:tcPr>
                    <a:cell3D prstMaterial="dkEdge">
                      <a:bevel/>
                      <a:lightRig rig="flood" dir="t"/>
                    </a:cell3D>
                  </a:tcPr>
                </a:tc>
              </a:tr>
              <a:tr h="370840">
                <a:tc rowSpan="2">
                  <a:txBody>
                    <a:bodyPr/>
                    <a:lstStyle/>
                    <a:p>
                      <a:pPr algn="ctr"/>
                      <a:r>
                        <a:rPr lang="en-US" dirty="0" smtClean="0"/>
                        <a:t>40</a:t>
                      </a:r>
                      <a:endParaRPr lang="en-US" dirty="0"/>
                    </a:p>
                  </a:txBody>
                  <a:tcPr anchor="ctr">
                    <a:cell3D prstMaterial="dkEdge">
                      <a:bevel/>
                      <a:lightRig rig="flood" dir="t"/>
                    </a:cell3D>
                  </a:tcPr>
                </a:tc>
                <a:tc>
                  <a:txBody>
                    <a:bodyPr/>
                    <a:lstStyle/>
                    <a:p>
                      <a:pPr algn="ctr"/>
                      <a:r>
                        <a:rPr lang="en-US" dirty="0" smtClean="0"/>
                        <a:t>60</a:t>
                      </a:r>
                      <a:endParaRPr lang="en-US" dirty="0"/>
                    </a:p>
                  </a:txBody>
                  <a:tcPr>
                    <a:cell3D prstMaterial="dkEdge">
                      <a:bevel/>
                      <a:lightRig rig="flood" dir="t"/>
                    </a:cell3D>
                  </a:tcPr>
                </a:tc>
                <a:tc>
                  <a:txBody>
                    <a:bodyPr/>
                    <a:lstStyle/>
                    <a:p>
                      <a:pPr algn="ctr"/>
                      <a:r>
                        <a:rPr lang="en-US" dirty="0" smtClean="0"/>
                        <a:t>80</a:t>
                      </a:r>
                      <a:endParaRPr lang="en-US" dirty="0"/>
                    </a:p>
                  </a:txBody>
                  <a:tcPr>
                    <a:cell3D prstMaterial="dkEdge">
                      <a:bevel/>
                      <a:lightRig rig="flood" dir="t"/>
                    </a:cell3D>
                  </a:tcPr>
                </a:tc>
              </a:tr>
              <a:tr h="370840">
                <a:tc vMerge="1">
                  <a:txBody>
                    <a:bodyPr/>
                    <a:lstStyle/>
                    <a:p>
                      <a:pPr algn="ctr"/>
                      <a:endParaRPr lang="en-US" dirty="0"/>
                    </a:p>
                  </a:txBody>
                  <a:tcPr/>
                </a:tc>
                <a:tc>
                  <a:txBody>
                    <a:bodyPr/>
                    <a:lstStyle/>
                    <a:p>
                      <a:pPr algn="ctr"/>
                      <a:r>
                        <a:rPr lang="en-US" dirty="0" smtClean="0"/>
                        <a:t>100</a:t>
                      </a:r>
                      <a:endParaRPr lang="en-US" dirty="0"/>
                    </a:p>
                  </a:txBody>
                  <a:tcPr>
                    <a:cell3D prstMaterial="dkEdge">
                      <a:bevel/>
                      <a:lightRig rig="flood" dir="t"/>
                    </a:cell3D>
                  </a:tcPr>
                </a:tc>
                <a:tc>
                  <a:txBody>
                    <a:bodyPr/>
                    <a:lstStyle/>
                    <a:p>
                      <a:pPr algn="ctr"/>
                      <a:r>
                        <a:rPr lang="en-US" dirty="0" smtClean="0"/>
                        <a:t>88</a:t>
                      </a:r>
                      <a:endParaRPr lang="en-US" dirty="0"/>
                    </a:p>
                  </a:txBody>
                  <a:tcPr>
                    <a:cell3D prstMaterial="dkEdge">
                      <a:bevel/>
                      <a:lightRig rig="flood" dir="t"/>
                    </a:cell3D>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81000" y="0"/>
            <a:ext cx="8229600" cy="1143000"/>
          </a:xfrm>
        </p:spPr>
        <p:txBody>
          <a:bodyPr/>
          <a:lstStyle/>
          <a:p>
            <a:pPr eaLnBrk="1" hangingPunct="1"/>
            <a:r>
              <a:rPr lang="en-US" sz="3200" dirty="0" smtClean="0">
                <a:solidFill>
                  <a:schemeClr val="tx1">
                    <a:lumMod val="65000"/>
                    <a:lumOff val="35000"/>
                  </a:schemeClr>
                </a:solidFill>
              </a:rPr>
              <a:t>Bioequivalence Study: Design</a:t>
            </a:r>
          </a:p>
        </p:txBody>
      </p:sp>
      <p:sp>
        <p:nvSpPr>
          <p:cNvPr id="53251" name="Rectangle 3"/>
          <p:cNvSpPr>
            <a:spLocks noGrp="1" noChangeArrowheads="1"/>
          </p:cNvSpPr>
          <p:nvPr>
            <p:ph idx="1"/>
          </p:nvPr>
        </p:nvSpPr>
        <p:spPr>
          <a:xfrm>
            <a:off x="457200" y="1219200"/>
            <a:ext cx="8229600" cy="4906963"/>
          </a:xfrm>
        </p:spPr>
        <p:txBody>
          <a:bodyPr/>
          <a:lstStyle/>
          <a:p>
            <a:pPr eaLnBrk="1" hangingPunct="1"/>
            <a:r>
              <a:rPr lang="en-US" sz="2000" dirty="0" smtClean="0"/>
              <a:t>Apply reference product for 3 different durations (D</a:t>
            </a:r>
            <a:r>
              <a:rPr lang="en-US" baseline="-25000" dirty="0" smtClean="0"/>
              <a:t>1</a:t>
            </a:r>
            <a:r>
              <a:rPr lang="en-US" sz="2000" dirty="0" smtClean="0"/>
              <a:t>, ED</a:t>
            </a:r>
            <a:r>
              <a:rPr lang="en-US" sz="2000" baseline="-25000" dirty="0" smtClean="0"/>
              <a:t>50</a:t>
            </a:r>
            <a:r>
              <a:rPr lang="en-US" dirty="0" smtClean="0"/>
              <a:t> and D</a:t>
            </a:r>
            <a:r>
              <a:rPr lang="en-US" baseline="-25000" dirty="0" smtClean="0"/>
              <a:t>2</a:t>
            </a:r>
            <a:r>
              <a:rPr lang="en-US" dirty="0" smtClean="0"/>
              <a:t>)</a:t>
            </a:r>
            <a:endParaRPr lang="en-US" sz="2000" dirty="0" smtClean="0"/>
          </a:p>
          <a:p>
            <a:pPr lvl="1" eaLnBrk="1" hangingPunct="1"/>
            <a:r>
              <a:rPr lang="en-US" sz="1800" dirty="0" smtClean="0"/>
              <a:t>D</a:t>
            </a:r>
            <a:r>
              <a:rPr lang="en-US" sz="1800" baseline="-25000" dirty="0" smtClean="0"/>
              <a:t>1</a:t>
            </a:r>
            <a:r>
              <a:rPr lang="en-US" sz="1800" dirty="0" smtClean="0"/>
              <a:t> = </a:t>
            </a:r>
            <a:r>
              <a:rPr lang="en-US" dirty="0" smtClean="0"/>
              <a:t>½ x ED</a:t>
            </a:r>
            <a:r>
              <a:rPr lang="en-US" baseline="-25000" dirty="0" smtClean="0"/>
              <a:t>50</a:t>
            </a:r>
            <a:r>
              <a:rPr lang="en-US" sz="1800" dirty="0" smtClean="0"/>
              <a:t> = ⅓ x E</a:t>
            </a:r>
            <a:r>
              <a:rPr lang="en-US" sz="1800" baseline="-25000" dirty="0" smtClean="0"/>
              <a:t>max</a:t>
            </a:r>
          </a:p>
          <a:p>
            <a:pPr lvl="1" eaLnBrk="1" hangingPunct="1"/>
            <a:r>
              <a:rPr lang="en-US" sz="1800" dirty="0" smtClean="0"/>
              <a:t>ED</a:t>
            </a:r>
            <a:r>
              <a:rPr lang="en-US" sz="1800" baseline="-25000" dirty="0" smtClean="0"/>
              <a:t>50</a:t>
            </a:r>
            <a:r>
              <a:rPr lang="en-US" sz="1800" dirty="0" smtClean="0"/>
              <a:t> = ½ x </a:t>
            </a:r>
            <a:r>
              <a:rPr lang="en-US" dirty="0" smtClean="0"/>
              <a:t>E</a:t>
            </a:r>
            <a:r>
              <a:rPr lang="en-US" baseline="-25000" dirty="0" smtClean="0"/>
              <a:t>max</a:t>
            </a:r>
            <a:endParaRPr lang="en-US" sz="1800" dirty="0" smtClean="0"/>
          </a:p>
          <a:p>
            <a:pPr lvl="1" eaLnBrk="1" hangingPunct="1">
              <a:spcAft>
                <a:spcPts val="600"/>
              </a:spcAft>
            </a:pPr>
            <a:r>
              <a:rPr lang="en-US" dirty="0" smtClean="0"/>
              <a:t>D</a:t>
            </a:r>
            <a:r>
              <a:rPr lang="en-US" baseline="-25000" dirty="0" smtClean="0"/>
              <a:t>2</a:t>
            </a:r>
            <a:r>
              <a:rPr lang="en-US" dirty="0" smtClean="0"/>
              <a:t> = 2 x ED</a:t>
            </a:r>
            <a:r>
              <a:rPr lang="en-US" baseline="-25000" dirty="0" smtClean="0"/>
              <a:t>50</a:t>
            </a:r>
            <a:r>
              <a:rPr lang="en-US" sz="1600" dirty="0" smtClean="0"/>
              <a:t> = </a:t>
            </a:r>
            <a:r>
              <a:rPr lang="en-US" dirty="0" smtClean="0"/>
              <a:t>⅔ x E</a:t>
            </a:r>
            <a:r>
              <a:rPr lang="en-US" baseline="-25000" dirty="0" smtClean="0"/>
              <a:t>max</a:t>
            </a:r>
            <a:endParaRPr lang="en-US" dirty="0" smtClean="0"/>
          </a:p>
          <a:p>
            <a:pPr eaLnBrk="1" hangingPunct="1">
              <a:spcAft>
                <a:spcPts val="600"/>
              </a:spcAft>
            </a:pPr>
            <a:r>
              <a:rPr lang="en-US" sz="2000" dirty="0" smtClean="0"/>
              <a:t>Apply test product for ED</a:t>
            </a:r>
            <a:r>
              <a:rPr lang="en-US" sz="2000" baseline="-25000" dirty="0" smtClean="0"/>
              <a:t>50 </a:t>
            </a:r>
            <a:r>
              <a:rPr lang="en-US" sz="2000" dirty="0" smtClean="0"/>
              <a:t>duration only</a:t>
            </a:r>
          </a:p>
          <a:p>
            <a:pPr eaLnBrk="1" hangingPunct="1">
              <a:spcAft>
                <a:spcPts val="600"/>
              </a:spcAft>
            </a:pPr>
            <a:r>
              <a:rPr lang="en-US" sz="2000" dirty="0" smtClean="0"/>
              <a:t>Evaluate area of blanching over 24 hours (AUEC</a:t>
            </a:r>
            <a:r>
              <a:rPr lang="en-US" sz="2000" baseline="-25000" dirty="0" smtClean="0"/>
              <a:t>0.5-24hr</a:t>
            </a:r>
            <a:r>
              <a:rPr lang="en-US" sz="2000" dirty="0" smtClean="0"/>
              <a:t>) after removal for each duration</a:t>
            </a:r>
          </a:p>
          <a:p>
            <a:pPr eaLnBrk="1" hangingPunct="1"/>
            <a:r>
              <a:rPr lang="en-US" sz="2000" dirty="0" smtClean="0"/>
              <a:t>Use D</a:t>
            </a:r>
            <a:r>
              <a:rPr lang="en-US" sz="2000" baseline="-25000" dirty="0" smtClean="0"/>
              <a:t>2</a:t>
            </a:r>
            <a:r>
              <a:rPr lang="en-US" sz="2000" dirty="0" smtClean="0"/>
              <a:t>/D</a:t>
            </a:r>
            <a:r>
              <a:rPr lang="en-US" sz="2000" baseline="-25000" dirty="0" smtClean="0"/>
              <a:t>1</a:t>
            </a:r>
            <a:r>
              <a:rPr lang="en-US" sz="2000" dirty="0" smtClean="0"/>
              <a:t> area ratio to qualify subjects for testing bioequivalence of test to reference</a:t>
            </a:r>
          </a:p>
          <a:p>
            <a:pPr eaLnBrk="1" hangingPunct="1"/>
            <a:endParaRPr lang="en-US" sz="2000" dirty="0" smtClean="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48</a:t>
            </a:fld>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3200" dirty="0" smtClean="0">
                <a:solidFill>
                  <a:schemeClr val="tx1">
                    <a:lumMod val="65000"/>
                    <a:lumOff val="35000"/>
                  </a:schemeClr>
                </a:solidFill>
              </a:rPr>
              <a:t>BE study: Calculation of AUEC</a:t>
            </a:r>
            <a:r>
              <a:rPr lang="en-US" sz="3200" baseline="-25000" dirty="0" smtClean="0">
                <a:solidFill>
                  <a:schemeClr val="tx1">
                    <a:lumMod val="65000"/>
                    <a:lumOff val="35000"/>
                  </a:schemeClr>
                </a:solidFill>
              </a:rPr>
              <a:t>0.5-24hr</a:t>
            </a:r>
            <a:endParaRPr lang="en-US" sz="3200" dirty="0">
              <a:solidFill>
                <a:schemeClr val="tx1">
                  <a:lumMod val="65000"/>
                  <a:lumOff val="35000"/>
                </a:schemeClr>
              </a:solidFill>
            </a:endParaRPr>
          </a:p>
        </p:txBody>
      </p:sp>
      <p:sp>
        <p:nvSpPr>
          <p:cNvPr id="3" name="Content Placeholder 2"/>
          <p:cNvSpPr>
            <a:spLocks noGrp="1"/>
          </p:cNvSpPr>
          <p:nvPr>
            <p:ph idx="1"/>
          </p:nvPr>
        </p:nvSpPr>
        <p:spPr>
          <a:xfrm>
            <a:off x="457200" y="1143000"/>
            <a:ext cx="8229600" cy="4983163"/>
          </a:xfrm>
        </p:spPr>
        <p:txBody>
          <a:bodyPr/>
          <a:lstStyle/>
          <a:p>
            <a:r>
              <a:rPr lang="en-US" sz="2000" dirty="0" smtClean="0"/>
              <a:t>The post-dose Chromameter a-scale readings at each treated site are first corrected for the average of duplicate pre-dose (baseline) reading and then corrected for the average baseline-adjusted reading for the untreated sites (on the same arm) at the corresponding post-dose reading time</a:t>
            </a:r>
          </a:p>
          <a:p>
            <a:endParaRPr lang="en-US" sz="800" dirty="0" smtClean="0"/>
          </a:p>
          <a:p>
            <a:r>
              <a:rPr lang="en-US" sz="2000" dirty="0" smtClean="0"/>
              <a:t>These "corrected" baseline-adjusted Chromameter values are used to calculate the area under the effect (response/time curve) (AUEC</a:t>
            </a:r>
            <a:r>
              <a:rPr lang="en-US" sz="2000" baseline="-25000" dirty="0" smtClean="0"/>
              <a:t>0.5-24hr</a:t>
            </a:r>
            <a:r>
              <a:rPr lang="en-US" sz="2000" dirty="0" smtClean="0"/>
              <a:t>) for each site by the linear trapezoidal method</a:t>
            </a:r>
          </a:p>
          <a:p>
            <a:endParaRPr lang="en-US" sz="800" dirty="0" smtClean="0"/>
          </a:p>
          <a:p>
            <a:r>
              <a:rPr lang="en-US" sz="2000" dirty="0" smtClean="0"/>
              <a:t>Individual AUECs for each treatment (triplicate sites for each ED</a:t>
            </a:r>
            <a:r>
              <a:rPr lang="en-US" sz="2000" baseline="-25000" dirty="0" smtClean="0"/>
              <a:t>50 </a:t>
            </a:r>
            <a:r>
              <a:rPr lang="en-US" sz="2000" dirty="0" smtClean="0"/>
              <a:t>test and reference and single site for each D</a:t>
            </a:r>
            <a:r>
              <a:rPr lang="en-US" sz="2000" baseline="-25000" dirty="0" smtClean="0"/>
              <a:t>1</a:t>
            </a:r>
            <a:r>
              <a:rPr lang="en-US" sz="2000" dirty="0" smtClean="0"/>
              <a:t> and D</a:t>
            </a:r>
            <a:r>
              <a:rPr lang="en-US" sz="2000" baseline="-25000" dirty="0" smtClean="0"/>
              <a:t>2</a:t>
            </a:r>
            <a:r>
              <a:rPr lang="en-US" sz="2000" dirty="0" smtClean="0"/>
              <a:t> on each ventral forearm (left/right)) are pooled and averaged</a:t>
            </a:r>
          </a:p>
          <a:p>
            <a:endParaRPr lang="en-US" sz="800" dirty="0" smtClean="0"/>
          </a:p>
          <a:p>
            <a:r>
              <a:rPr lang="en-US" sz="2000" dirty="0" smtClean="0"/>
              <a:t>The mean AUEC value (n = 6 per ED</a:t>
            </a:r>
            <a:r>
              <a:rPr lang="en-US" sz="2000" baseline="-25000" dirty="0" smtClean="0"/>
              <a:t>50</a:t>
            </a:r>
            <a:r>
              <a:rPr lang="en-US" sz="2000" dirty="0" smtClean="0"/>
              <a:t> treatment and n = 2 for each D</a:t>
            </a:r>
            <a:r>
              <a:rPr lang="en-US" sz="2000" baseline="-25000" dirty="0" smtClean="0"/>
              <a:t>1 </a:t>
            </a:r>
            <a:r>
              <a:rPr lang="en-US" sz="2000" dirty="0" smtClean="0"/>
              <a:t>and D</a:t>
            </a:r>
            <a:r>
              <a:rPr lang="en-US" sz="2000" baseline="-25000" dirty="0" smtClean="0"/>
              <a:t>2</a:t>
            </a:r>
            <a:r>
              <a:rPr lang="en-US" sz="2000" dirty="0" smtClean="0"/>
              <a:t>) is used as the response variable for each subject</a:t>
            </a:r>
          </a:p>
          <a:p>
            <a:endParaRPr lang="en-US" sz="2000" dirty="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49</a:t>
            </a:fld>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0"/>
            <a:ext cx="8229600" cy="1143000"/>
          </a:xfrm>
        </p:spPr>
        <p:txBody>
          <a:bodyPr/>
          <a:lstStyle/>
          <a:p>
            <a:pPr eaLnBrk="1" hangingPunct="1"/>
            <a:r>
              <a:rPr lang="en-US" sz="3000" dirty="0" smtClean="0">
                <a:solidFill>
                  <a:schemeClr val="tx1">
                    <a:lumMod val="65000"/>
                    <a:lumOff val="35000"/>
                  </a:schemeClr>
                </a:solidFill>
              </a:rPr>
              <a:t>Bioequivalence Study: Statistical Analysis</a:t>
            </a:r>
          </a:p>
        </p:txBody>
      </p:sp>
      <p:sp>
        <p:nvSpPr>
          <p:cNvPr id="55299" name="Rectangle 3"/>
          <p:cNvSpPr>
            <a:spLocks noGrp="1" noChangeArrowheads="1"/>
          </p:cNvSpPr>
          <p:nvPr>
            <p:ph idx="1"/>
          </p:nvPr>
        </p:nvSpPr>
        <p:spPr>
          <a:xfrm>
            <a:off x="457200" y="1371600"/>
            <a:ext cx="8229600" cy="4754563"/>
          </a:xfrm>
        </p:spPr>
        <p:txBody>
          <a:bodyPr/>
          <a:lstStyle/>
          <a:p>
            <a:pPr eaLnBrk="1" hangingPunct="1">
              <a:spcAft>
                <a:spcPts val="600"/>
              </a:spcAft>
            </a:pPr>
            <a:r>
              <a:rPr lang="en-US" sz="2000" dirty="0" smtClean="0">
                <a:solidFill>
                  <a:schemeClr val="tx1">
                    <a:lumMod val="65000"/>
                    <a:lumOff val="35000"/>
                  </a:schemeClr>
                </a:solidFill>
              </a:rPr>
              <a:t>Only subjects whose D</a:t>
            </a:r>
            <a:r>
              <a:rPr lang="en-US" sz="2000" baseline="-25000" dirty="0" smtClean="0">
                <a:solidFill>
                  <a:schemeClr val="tx1">
                    <a:lumMod val="65000"/>
                    <a:lumOff val="35000"/>
                  </a:schemeClr>
                </a:solidFill>
              </a:rPr>
              <a:t>2</a:t>
            </a:r>
            <a:r>
              <a:rPr lang="en-US" sz="2000" dirty="0" smtClean="0">
                <a:solidFill>
                  <a:schemeClr val="tx1">
                    <a:lumMod val="65000"/>
                    <a:lumOff val="35000"/>
                  </a:schemeClr>
                </a:solidFill>
              </a:rPr>
              <a:t>/D</a:t>
            </a:r>
            <a:r>
              <a:rPr lang="en-US" sz="2000" baseline="-25000" dirty="0" smtClean="0">
                <a:solidFill>
                  <a:schemeClr val="tx1">
                    <a:lumMod val="65000"/>
                    <a:lumOff val="35000"/>
                  </a:schemeClr>
                </a:solidFill>
              </a:rPr>
              <a:t>1</a:t>
            </a:r>
            <a:r>
              <a:rPr lang="en-US" sz="2000" dirty="0" smtClean="0">
                <a:solidFill>
                  <a:schemeClr val="tx1">
                    <a:lumMod val="65000"/>
                    <a:lumOff val="35000"/>
                  </a:schemeClr>
                </a:solidFill>
              </a:rPr>
              <a:t> area ratio ≥ 1.25 included in analysis</a:t>
            </a:r>
          </a:p>
          <a:p>
            <a:pPr eaLnBrk="1" hangingPunct="1">
              <a:spcAft>
                <a:spcPts val="600"/>
              </a:spcAft>
            </a:pPr>
            <a:r>
              <a:rPr lang="en-US" sz="2000" dirty="0" smtClean="0">
                <a:solidFill>
                  <a:schemeClr val="tx1">
                    <a:lumMod val="65000"/>
                    <a:lumOff val="35000"/>
                  </a:schemeClr>
                </a:solidFill>
              </a:rPr>
              <a:t>These subjects are considered detectors or qualifiers</a:t>
            </a:r>
          </a:p>
          <a:p>
            <a:pPr eaLnBrk="1" hangingPunct="1">
              <a:spcAft>
                <a:spcPts val="600"/>
              </a:spcAft>
            </a:pPr>
            <a:r>
              <a:rPr lang="en-US" sz="2000" dirty="0" smtClean="0">
                <a:solidFill>
                  <a:schemeClr val="tx1">
                    <a:lumMod val="65000"/>
                    <a:lumOff val="35000"/>
                  </a:schemeClr>
                </a:solidFill>
              </a:rPr>
              <a:t>Compare Test AUEC</a:t>
            </a:r>
            <a:r>
              <a:rPr lang="en-US" sz="2000" baseline="-25000" dirty="0" smtClean="0">
                <a:solidFill>
                  <a:schemeClr val="tx1">
                    <a:lumMod val="65000"/>
                    <a:lumOff val="35000"/>
                  </a:schemeClr>
                </a:solidFill>
              </a:rPr>
              <a:t>0.5-24hr </a:t>
            </a:r>
            <a:r>
              <a:rPr lang="en-US" sz="2000" dirty="0" smtClean="0">
                <a:solidFill>
                  <a:schemeClr val="tx1">
                    <a:lumMod val="65000"/>
                    <a:lumOff val="35000"/>
                  </a:schemeClr>
                </a:solidFill>
              </a:rPr>
              <a:t>with RLD AUEC</a:t>
            </a:r>
            <a:r>
              <a:rPr lang="en-US" sz="2000" baseline="-25000" dirty="0" smtClean="0">
                <a:solidFill>
                  <a:schemeClr val="tx1">
                    <a:lumMod val="65000"/>
                    <a:lumOff val="35000"/>
                  </a:schemeClr>
                </a:solidFill>
              </a:rPr>
              <a:t>0.5-24hr</a:t>
            </a:r>
            <a:endParaRPr lang="en-US" sz="2000" dirty="0" smtClean="0">
              <a:solidFill>
                <a:schemeClr val="tx1">
                  <a:lumMod val="65000"/>
                  <a:lumOff val="35000"/>
                </a:schemeClr>
              </a:solidFill>
            </a:endParaRPr>
          </a:p>
          <a:p>
            <a:pPr eaLnBrk="1" hangingPunct="1"/>
            <a:r>
              <a:rPr lang="en-US" sz="2000" dirty="0" smtClean="0">
                <a:solidFill>
                  <a:schemeClr val="tx1">
                    <a:lumMod val="65000"/>
                    <a:lumOff val="35000"/>
                  </a:schemeClr>
                </a:solidFill>
              </a:rPr>
              <a:t>Locke’s 90% CI (80-125% criterion)</a:t>
            </a:r>
          </a:p>
          <a:p>
            <a:pPr lvl="1" eaLnBrk="1" hangingPunct="1">
              <a:spcAft>
                <a:spcPts val="600"/>
              </a:spcAft>
            </a:pPr>
            <a:r>
              <a:rPr lang="en-US" sz="1800" dirty="0" smtClean="0">
                <a:solidFill>
                  <a:schemeClr val="tx1">
                    <a:lumMod val="65000"/>
                    <a:lumOff val="35000"/>
                  </a:schemeClr>
                </a:solidFill>
              </a:rPr>
              <a:t>Pocock adjustment if use two-group sequential design (94.12% CI at each stage)</a:t>
            </a:r>
          </a:p>
          <a:p>
            <a:pPr eaLnBrk="1" hangingPunct="1"/>
            <a:r>
              <a:rPr lang="en-US" sz="2000" dirty="0" smtClean="0">
                <a:solidFill>
                  <a:schemeClr val="tx1">
                    <a:lumMod val="65000"/>
                    <a:lumOff val="35000"/>
                  </a:schemeClr>
                </a:solidFill>
              </a:rPr>
              <a:t>Ideally want to see Test and Reference AUEC values between those of D</a:t>
            </a:r>
            <a:r>
              <a:rPr lang="en-US" sz="2000" baseline="-25000" dirty="0" smtClean="0">
                <a:solidFill>
                  <a:schemeClr val="tx1">
                    <a:lumMod val="65000"/>
                    <a:lumOff val="35000"/>
                  </a:schemeClr>
                </a:solidFill>
              </a:rPr>
              <a:t>1</a:t>
            </a:r>
            <a:r>
              <a:rPr lang="en-US" sz="2000" dirty="0" smtClean="0">
                <a:solidFill>
                  <a:schemeClr val="tx1">
                    <a:lumMod val="65000"/>
                    <a:lumOff val="35000"/>
                  </a:schemeClr>
                </a:solidFill>
              </a:rPr>
              <a:t>and D</a:t>
            </a:r>
            <a:r>
              <a:rPr lang="en-US" sz="2000" baseline="-25000" dirty="0" smtClean="0">
                <a:solidFill>
                  <a:schemeClr val="tx1">
                    <a:lumMod val="65000"/>
                    <a:lumOff val="35000"/>
                  </a:schemeClr>
                </a:solidFill>
              </a:rPr>
              <a:t>2</a:t>
            </a:r>
            <a:endParaRPr lang="en-US" sz="2000" dirty="0" smtClean="0">
              <a:solidFill>
                <a:schemeClr val="tx1">
                  <a:lumMod val="65000"/>
                  <a:lumOff val="35000"/>
                </a:schemeClr>
              </a:solidFill>
            </a:endParaRPr>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50</a:t>
            </a:fld>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152400"/>
            <a:ext cx="8229600" cy="990600"/>
          </a:xfrm>
        </p:spPr>
        <p:txBody>
          <a:bodyPr/>
          <a:lstStyle/>
          <a:p>
            <a:pPr eaLnBrk="1" hangingPunct="1"/>
            <a:r>
              <a:rPr lang="en-US" sz="3200" dirty="0" smtClean="0">
                <a:solidFill>
                  <a:schemeClr val="tx1">
                    <a:lumMod val="65000"/>
                    <a:lumOff val="35000"/>
                  </a:schemeClr>
                </a:solidFill>
              </a:rPr>
              <a:t>BE Example: Mean Blanching Profiles</a:t>
            </a:r>
            <a:endParaRPr lang="en-US" sz="3000" dirty="0" smtClean="0">
              <a:solidFill>
                <a:schemeClr val="tx1">
                  <a:lumMod val="65000"/>
                  <a:lumOff val="35000"/>
                </a:schemeClr>
              </a:solidFill>
            </a:endParaRPr>
          </a:p>
        </p:txBody>
      </p:sp>
      <p:sp>
        <p:nvSpPr>
          <p:cNvPr id="4" name="Slide Number Placeholder 3"/>
          <p:cNvSpPr>
            <a:spLocks noGrp="1"/>
          </p:cNvSpPr>
          <p:nvPr>
            <p:ph type="sldNum" sz="quarter" idx="12"/>
          </p:nvPr>
        </p:nvSpPr>
        <p:spPr>
          <a:xfrm>
            <a:off x="6705600" y="6492875"/>
            <a:ext cx="2133600" cy="365125"/>
          </a:xfrm>
        </p:spPr>
        <p:txBody>
          <a:bodyPr/>
          <a:lstStyle/>
          <a:p>
            <a:pPr>
              <a:defRPr/>
            </a:pPr>
            <a:fld id="{C2A4D55A-1852-443C-9F81-0A716BCEB960}" type="slidenum">
              <a:rPr lang="en-US" smtClean="0"/>
              <a:pPr>
                <a:defRPr/>
              </a:pPr>
              <a:t>51</a:t>
            </a:fld>
            <a:endParaRPr lang="en-US" dirty="0"/>
          </a:p>
        </p:txBody>
      </p:sp>
      <p:pic>
        <p:nvPicPr>
          <p:cNvPr id="11265" name="Picture 1"/>
          <p:cNvPicPr>
            <a:picLocks noChangeAspect="1" noChangeArrowheads="1"/>
          </p:cNvPicPr>
          <p:nvPr/>
        </p:nvPicPr>
        <p:blipFill>
          <a:blip r:embed="rId3" cstate="print"/>
          <a:srcRect/>
          <a:stretch>
            <a:fillRect/>
          </a:stretch>
        </p:blipFill>
        <p:spPr bwMode="auto">
          <a:xfrm>
            <a:off x="1371600" y="1290145"/>
            <a:ext cx="6172200" cy="4771007"/>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sz="3200" dirty="0" smtClean="0">
                <a:solidFill>
                  <a:schemeClr val="tx1">
                    <a:lumMod val="65000"/>
                    <a:lumOff val="35000"/>
                  </a:schemeClr>
                </a:solidFill>
              </a:rPr>
              <a:t>BE Example: Interim Results</a:t>
            </a:r>
            <a:endParaRPr lang="en-US" sz="3200" dirty="0">
              <a:solidFill>
                <a:schemeClr val="tx1">
                  <a:lumMod val="65000"/>
                  <a:lumOff val="35000"/>
                </a:schemeClr>
              </a:solidFill>
            </a:endParaRPr>
          </a:p>
        </p:txBody>
      </p:sp>
      <p:sp>
        <p:nvSpPr>
          <p:cNvPr id="3" name="Slide Number Placeholder 2"/>
          <p:cNvSpPr>
            <a:spLocks noGrp="1"/>
          </p:cNvSpPr>
          <p:nvPr>
            <p:ph type="sldNum" sz="quarter" idx="12"/>
          </p:nvPr>
        </p:nvSpPr>
        <p:spPr>
          <a:xfrm>
            <a:off x="6705600" y="6492875"/>
            <a:ext cx="2133600" cy="365125"/>
          </a:xfrm>
        </p:spPr>
        <p:txBody>
          <a:bodyPr/>
          <a:lstStyle/>
          <a:p>
            <a:pPr>
              <a:defRPr/>
            </a:pPr>
            <a:fld id="{88DE1EF0-8FB4-436A-88A4-2BA9BFFA0D41}" type="slidenum">
              <a:rPr lang="en-US" smtClean="0"/>
              <a:pPr>
                <a:defRPr/>
              </a:pPr>
              <a:t>52</a:t>
            </a:fld>
            <a:endParaRPr lang="en-US" dirty="0"/>
          </a:p>
        </p:txBody>
      </p:sp>
      <p:graphicFrame>
        <p:nvGraphicFramePr>
          <p:cNvPr id="4" name="Table 3"/>
          <p:cNvGraphicFramePr>
            <a:graphicFrameLocks noGrp="1"/>
          </p:cNvGraphicFramePr>
          <p:nvPr/>
        </p:nvGraphicFramePr>
        <p:xfrm>
          <a:off x="304800" y="1752600"/>
          <a:ext cx="8610601" cy="1524000"/>
        </p:xfrm>
        <a:graphic>
          <a:graphicData uri="http://schemas.openxmlformats.org/drawingml/2006/table">
            <a:tbl>
              <a:tblPr/>
              <a:tblGrid>
                <a:gridCol w="699804"/>
                <a:gridCol w="735297"/>
                <a:gridCol w="667687"/>
                <a:gridCol w="668531"/>
                <a:gridCol w="666840"/>
                <a:gridCol w="684588"/>
                <a:gridCol w="740649"/>
                <a:gridCol w="704592"/>
                <a:gridCol w="730509"/>
                <a:gridCol w="790798"/>
                <a:gridCol w="760653"/>
                <a:gridCol w="760653"/>
              </a:tblGrid>
              <a:tr h="993784">
                <a:tc>
                  <a:txBody>
                    <a:bodyPr/>
                    <a:lstStyle/>
                    <a:p>
                      <a:pPr marL="0" marR="0" algn="ctr">
                        <a:lnSpc>
                          <a:spcPct val="115000"/>
                        </a:lnSpc>
                        <a:spcBef>
                          <a:spcPts val="0"/>
                        </a:spcBef>
                        <a:spcAft>
                          <a:spcPts val="0"/>
                        </a:spcAft>
                      </a:pPr>
                      <a:r>
                        <a:rPr lang="en-US" sz="1000" b="1" spc="-10" dirty="0" smtClean="0">
                          <a:latin typeface="+mn-lt"/>
                          <a:ea typeface="Calibri"/>
                          <a:cs typeface="Times New Roman"/>
                        </a:rPr>
                        <a:t>Number </a:t>
                      </a:r>
                      <a:r>
                        <a:rPr lang="en-US" sz="1000" b="1" spc="-10" dirty="0">
                          <a:latin typeface="+mn-lt"/>
                          <a:ea typeface="Calibri"/>
                          <a:cs typeface="Times New Roman"/>
                        </a:rPr>
                        <a:t>Enrolled</a:t>
                      </a:r>
                      <a:endParaRPr lang="en-US" sz="1000" dirty="0">
                        <a:latin typeface="+mn-lt"/>
                        <a:ea typeface="Calibri"/>
                        <a:cs typeface="Times New Roman"/>
                      </a:endParaRPr>
                    </a:p>
                  </a:txBody>
                  <a:tcPr marL="64622" marR="646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00" b="1" spc="-10" dirty="0" smtClean="0">
                          <a:latin typeface="+mn-lt"/>
                          <a:ea typeface="Calibri"/>
                          <a:cs typeface="Times New Roman"/>
                        </a:rPr>
                        <a:t>Number and % Qualified</a:t>
                      </a:r>
                    </a:p>
                    <a:p>
                      <a:pPr marL="0" marR="0" algn="ctr">
                        <a:lnSpc>
                          <a:spcPct val="115000"/>
                        </a:lnSpc>
                        <a:spcBef>
                          <a:spcPts val="0"/>
                        </a:spcBef>
                        <a:spcAft>
                          <a:spcPts val="0"/>
                        </a:spcAft>
                      </a:pPr>
                      <a:r>
                        <a:rPr lang="en-US" sz="1000" b="1" spc="-10" dirty="0" smtClean="0">
                          <a:latin typeface="+mn-lt"/>
                          <a:ea typeface="Calibri"/>
                          <a:cs typeface="Times New Roman"/>
                        </a:rPr>
                        <a:t>(N)</a:t>
                      </a:r>
                    </a:p>
                    <a:p>
                      <a:pPr marL="0" marR="0" algn="ctr">
                        <a:lnSpc>
                          <a:spcPct val="115000"/>
                        </a:lnSpc>
                        <a:spcBef>
                          <a:spcPts val="0"/>
                        </a:spcBef>
                        <a:spcAft>
                          <a:spcPts val="0"/>
                        </a:spcAft>
                      </a:pPr>
                      <a:endParaRPr lang="en-US" sz="1000" dirty="0">
                        <a:latin typeface="+mn-lt"/>
                        <a:ea typeface="Calibri"/>
                        <a:cs typeface="Times New Roman"/>
                      </a:endParaRPr>
                    </a:p>
                  </a:txBody>
                  <a:tcPr marL="64622" marR="646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tabLst>
                          <a:tab pos="-914400" algn="l"/>
                          <a:tab pos="-457200" algn="l"/>
                        </a:tabLst>
                      </a:pPr>
                      <a:r>
                        <a:rPr lang="en-US" sz="1000" dirty="0" smtClean="0">
                          <a:latin typeface="+mn-lt"/>
                          <a:ea typeface="Calibri"/>
                          <a:cs typeface="Times New Roman"/>
                        </a:rPr>
                        <a:t> </a:t>
                      </a:r>
                      <a:r>
                        <a:rPr lang="en-US" sz="1000" b="1" spc="-10" dirty="0" smtClean="0">
                          <a:latin typeface="+mn-lt"/>
                          <a:ea typeface="Times New Roman"/>
                          <a:cs typeface="Times New Roman"/>
                        </a:rPr>
                        <a:t>D</a:t>
                      </a:r>
                      <a:r>
                        <a:rPr lang="en-US" sz="1000" b="1" spc="-10" baseline="-25000" dirty="0" smtClean="0">
                          <a:latin typeface="+mn-lt"/>
                          <a:ea typeface="Times New Roman"/>
                          <a:cs typeface="Times New Roman"/>
                        </a:rPr>
                        <a:t>1</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Mean</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AUEC</a:t>
                      </a:r>
                      <a:r>
                        <a:rPr lang="en-US" sz="1000" b="1" spc="-10" baseline="-25000" dirty="0">
                          <a:latin typeface="+mn-lt"/>
                          <a:ea typeface="Times New Roman"/>
                          <a:cs typeface="Times New Roman"/>
                        </a:rPr>
                        <a:t>0.5-24</a:t>
                      </a:r>
                      <a:endParaRPr lang="en-US" sz="10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tabLst>
                          <a:tab pos="-914400" algn="l"/>
                          <a:tab pos="-457200" algn="l"/>
                        </a:tabLst>
                      </a:pPr>
                      <a:r>
                        <a:rPr lang="en-US" sz="1000" b="1" spc="-10" dirty="0" smtClean="0">
                          <a:latin typeface="+mn-lt"/>
                          <a:ea typeface="Times New Roman"/>
                          <a:cs typeface="Times New Roman"/>
                        </a:rPr>
                        <a:t>D</a:t>
                      </a:r>
                      <a:r>
                        <a:rPr lang="en-US" sz="1000" b="1" spc="-10" baseline="-25000" dirty="0" smtClean="0">
                          <a:latin typeface="+mn-lt"/>
                          <a:ea typeface="Times New Roman"/>
                          <a:cs typeface="Times New Roman"/>
                        </a:rPr>
                        <a:t>2</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Mean</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AUEC</a:t>
                      </a:r>
                      <a:r>
                        <a:rPr lang="en-US" sz="1000" b="1" spc="-10" baseline="-25000" dirty="0">
                          <a:latin typeface="+mn-lt"/>
                          <a:ea typeface="Times New Roman"/>
                          <a:cs typeface="Times New Roman"/>
                        </a:rPr>
                        <a:t>0.5-24</a:t>
                      </a:r>
                      <a:endParaRPr lang="en-US" sz="10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tabLst>
                          <a:tab pos="-914400" algn="l"/>
                          <a:tab pos="-457200" algn="l"/>
                        </a:tabLst>
                      </a:pPr>
                      <a:r>
                        <a:rPr lang="en-US" sz="1000" b="1" spc="-10" dirty="0" smtClean="0">
                          <a:latin typeface="+mn-lt"/>
                          <a:ea typeface="Times New Roman"/>
                          <a:cs typeface="Times New Roman"/>
                        </a:rPr>
                        <a:t>Test</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Mean</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AUEC</a:t>
                      </a:r>
                      <a:r>
                        <a:rPr lang="en-US" sz="1000" b="1" spc="-10" baseline="-25000" dirty="0">
                          <a:latin typeface="+mn-lt"/>
                          <a:ea typeface="Times New Roman"/>
                          <a:cs typeface="Times New Roman"/>
                        </a:rPr>
                        <a:t>0.5-24</a:t>
                      </a:r>
                      <a:endParaRPr lang="en-US" sz="10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tabLst>
                          <a:tab pos="-914400" algn="l"/>
                          <a:tab pos="-457200" algn="l"/>
                        </a:tabLst>
                      </a:pPr>
                      <a:r>
                        <a:rPr lang="en-US" sz="1000" b="1" spc="-10" dirty="0" smtClean="0">
                          <a:latin typeface="+mn-lt"/>
                          <a:ea typeface="Times New Roman"/>
                          <a:cs typeface="Times New Roman"/>
                        </a:rPr>
                        <a:t>Ref</a:t>
                      </a:r>
                      <a:r>
                        <a:rPr lang="en-US" sz="1000" b="1" spc="-10" dirty="0">
                          <a:latin typeface="+mn-lt"/>
                          <a:ea typeface="Times New Roman"/>
                          <a:cs typeface="Times New Roman"/>
                        </a:rPr>
                        <a:t>.</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Mean</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AUEC</a:t>
                      </a:r>
                      <a:r>
                        <a:rPr lang="en-US" sz="1000" b="1" spc="-10" baseline="-25000" dirty="0">
                          <a:latin typeface="+mn-lt"/>
                          <a:ea typeface="Times New Roman"/>
                          <a:cs typeface="Times New Roman"/>
                        </a:rPr>
                        <a:t>0.5-24</a:t>
                      </a:r>
                      <a:endParaRPr lang="en-US" sz="10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Test-to-Reference</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Ratio</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a:t>
                      </a:r>
                      <a:endParaRPr lang="en-US" sz="10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marL="0" marR="0" algn="ctr">
                        <a:lnSpc>
                          <a:spcPct val="115000"/>
                        </a:lnSpc>
                        <a:spcBef>
                          <a:spcPts val="0"/>
                        </a:spcBef>
                        <a:spcAft>
                          <a:spcPts val="0"/>
                        </a:spcAft>
                        <a:tabLst>
                          <a:tab pos="-914400" algn="l"/>
                          <a:tab pos="-457200" algn="l"/>
                        </a:tabLst>
                      </a:pPr>
                      <a:r>
                        <a:rPr lang="en-US" sz="1000" b="1" spc="-10" dirty="0" smtClean="0">
                          <a:latin typeface="+mn-lt"/>
                          <a:ea typeface="Times New Roman"/>
                          <a:cs typeface="Times New Roman"/>
                        </a:rPr>
                        <a:t>90</a:t>
                      </a:r>
                      <a:r>
                        <a:rPr lang="en-US" sz="1000" b="1" spc="-10" dirty="0">
                          <a:latin typeface="+mn-lt"/>
                          <a:ea typeface="Times New Roman"/>
                          <a:cs typeface="Times New Roman"/>
                        </a:rPr>
                        <a:t>% Conf. Interval*</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Lower (%) Upper (%)</a:t>
                      </a:r>
                      <a:endParaRPr lang="en-US" sz="10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marL="0" marR="0" algn="ctr">
                        <a:lnSpc>
                          <a:spcPct val="115000"/>
                        </a:lnSpc>
                        <a:spcBef>
                          <a:spcPts val="0"/>
                        </a:spcBef>
                        <a:spcAft>
                          <a:spcPts val="0"/>
                        </a:spcAft>
                      </a:pPr>
                      <a:r>
                        <a:rPr lang="en-US" sz="1000" b="1" spc="-10" dirty="0">
                          <a:latin typeface="+mn-lt"/>
                          <a:ea typeface="Calibri"/>
                          <a:cs typeface="Times New Roman"/>
                        </a:rPr>
                        <a:t>Intra-subject </a:t>
                      </a:r>
                      <a:r>
                        <a:rPr lang="en-US" sz="1000" b="1" spc="-10" dirty="0" smtClean="0">
                          <a:latin typeface="+mn-lt"/>
                          <a:ea typeface="Calibri"/>
                          <a:cs typeface="Times New Roman"/>
                        </a:rPr>
                        <a:t>CV relative to LSMean(ref)</a:t>
                      </a:r>
                      <a:endParaRPr lang="en-US" sz="1000" dirty="0">
                        <a:latin typeface="+mn-lt"/>
                        <a:ea typeface="Calibri"/>
                        <a:cs typeface="Times New Roman"/>
                      </a:endParaRPr>
                    </a:p>
                    <a:p>
                      <a:pPr marL="0" marR="0" algn="ctr">
                        <a:lnSpc>
                          <a:spcPct val="115000"/>
                        </a:lnSpc>
                        <a:spcBef>
                          <a:spcPts val="0"/>
                        </a:spcBef>
                        <a:spcAft>
                          <a:spcPts val="0"/>
                        </a:spcAft>
                      </a:pPr>
                      <a:r>
                        <a:rPr lang="en-US" sz="1000" b="1" spc="-10" dirty="0">
                          <a:latin typeface="+mn-lt"/>
                          <a:ea typeface="Calibri"/>
                          <a:cs typeface="Times New Roman"/>
                        </a:rPr>
                        <a:t>(%)</a:t>
                      </a:r>
                      <a:endParaRPr lang="en-US" sz="1000" dirty="0">
                        <a:latin typeface="+mn-lt"/>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gridSpan="2">
                  <a:txBody>
                    <a:bodyPr/>
                    <a:lstStyle/>
                    <a:p>
                      <a:pPr marL="0" marR="0" algn="ctr">
                        <a:lnSpc>
                          <a:spcPct val="115000"/>
                        </a:lnSpc>
                        <a:spcBef>
                          <a:spcPts val="0"/>
                        </a:spcBef>
                        <a:spcAft>
                          <a:spcPts val="0"/>
                        </a:spcAft>
                      </a:pPr>
                      <a:r>
                        <a:rPr lang="en-US" sz="1000" b="1" spc="-10" dirty="0">
                          <a:latin typeface="+mn-lt"/>
                          <a:ea typeface="Calibri"/>
                          <a:cs typeface="Times New Roman"/>
                        </a:rPr>
                        <a:t>Total N needed for 80% Power with </a:t>
                      </a:r>
                      <a:endParaRPr lang="en-US" sz="1000" dirty="0">
                        <a:latin typeface="+mn-lt"/>
                        <a:ea typeface="Calibri"/>
                        <a:cs typeface="Times New Roman"/>
                      </a:endParaRPr>
                    </a:p>
                    <a:p>
                      <a:pPr marL="0" marR="0" algn="ctr">
                        <a:lnSpc>
                          <a:spcPct val="115000"/>
                        </a:lnSpc>
                        <a:spcBef>
                          <a:spcPts val="0"/>
                        </a:spcBef>
                        <a:spcAft>
                          <a:spcPts val="0"/>
                        </a:spcAft>
                      </a:pPr>
                      <a:r>
                        <a:rPr lang="en-US" sz="1000" b="1" spc="-10" dirty="0">
                          <a:latin typeface="+mn-lt"/>
                          <a:ea typeface="Calibri"/>
                          <a:cs typeface="Times New Roman"/>
                        </a:rPr>
                        <a:t>T/R Ratio of:</a:t>
                      </a:r>
                      <a:endParaRPr lang="en-US" sz="1000" dirty="0">
                        <a:latin typeface="+mn-lt"/>
                        <a:ea typeface="Calibri"/>
                        <a:cs typeface="Times New Roman"/>
                      </a:endParaRPr>
                    </a:p>
                    <a:p>
                      <a:pPr marL="0" marR="0" algn="ctr">
                        <a:lnSpc>
                          <a:spcPct val="115000"/>
                        </a:lnSpc>
                        <a:spcBef>
                          <a:spcPts val="0"/>
                        </a:spcBef>
                        <a:spcAft>
                          <a:spcPts val="0"/>
                        </a:spcAft>
                      </a:pPr>
                      <a:r>
                        <a:rPr lang="en-US" sz="1000" b="1" spc="-10" dirty="0">
                          <a:latin typeface="+mn-lt"/>
                          <a:ea typeface="Calibri"/>
                          <a:cs typeface="Times New Roman"/>
                        </a:rPr>
                        <a:t>100% </a:t>
                      </a:r>
                      <a:r>
                        <a:rPr lang="en-US" sz="1000" b="1" spc="-10" dirty="0" smtClean="0">
                          <a:latin typeface="+mn-lt"/>
                          <a:ea typeface="Calibri"/>
                          <a:cs typeface="Times New Roman"/>
                        </a:rPr>
                        <a:t>*         95-106.3%*</a:t>
                      </a:r>
                      <a:endParaRPr lang="en-US" sz="1000" dirty="0">
                        <a:latin typeface="+mn-lt"/>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530216">
                <a:tc>
                  <a:txBody>
                    <a:bodyPr/>
                    <a:lstStyle/>
                    <a:p>
                      <a:pPr algn="ctr"/>
                      <a:r>
                        <a:rPr lang="en-US" sz="1200" dirty="0" smtClean="0">
                          <a:latin typeface="+mn-lt"/>
                          <a:ea typeface="Times New Roman"/>
                          <a:cs typeface="Times New Roman"/>
                        </a:rPr>
                        <a:t>58</a:t>
                      </a:r>
                      <a:endParaRPr lang="en-US" sz="1200" dirty="0">
                        <a:latin typeface="+mn-lt"/>
                        <a:ea typeface="Times New Roman"/>
                        <a:cs typeface="Times New Roman"/>
                      </a:endParaRPr>
                    </a:p>
                  </a:txBody>
                  <a:tcPr marL="64622" marR="646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spc="-10" dirty="0" smtClean="0">
                          <a:latin typeface="+mn-lt"/>
                          <a:ea typeface="Calibri"/>
                          <a:cs typeface="Times New Roman"/>
                        </a:rPr>
                        <a:t>22 (38%)</a:t>
                      </a:r>
                      <a:endParaRPr lang="en-US" sz="1200" dirty="0">
                        <a:latin typeface="+mn-lt"/>
                        <a:ea typeface="Calibri"/>
                        <a:cs typeface="Times New Roman"/>
                      </a:endParaRPr>
                    </a:p>
                  </a:txBody>
                  <a:tcPr marL="64622" marR="646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914400" algn="l"/>
                          <a:tab pos="-457200" algn="l"/>
                        </a:tabLst>
                      </a:pPr>
                      <a:r>
                        <a:rPr lang="en-US" sz="1200" spc="-10" dirty="0" smtClean="0">
                          <a:latin typeface="+mn-lt"/>
                          <a:ea typeface="Calibri"/>
                          <a:cs typeface="Times New Roman"/>
                        </a:rPr>
                        <a:t>8.20</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914400" algn="l"/>
                          <a:tab pos="-457200" algn="l"/>
                        </a:tabLst>
                      </a:pPr>
                      <a:r>
                        <a:rPr lang="en-US" sz="1200" spc="-10" dirty="0" smtClean="0">
                          <a:latin typeface="+mn-lt"/>
                          <a:ea typeface="Calibri"/>
                          <a:cs typeface="Times New Roman"/>
                        </a:rPr>
                        <a:t>18.62</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914400" algn="l"/>
                          <a:tab pos="-457200" algn="l"/>
                        </a:tabLst>
                      </a:pPr>
                      <a:r>
                        <a:rPr lang="en-US" sz="1200" spc="-10" dirty="0" smtClean="0">
                          <a:latin typeface="+mn-lt"/>
                          <a:ea typeface="Calibri"/>
                          <a:cs typeface="Times New Roman"/>
                        </a:rPr>
                        <a:t>12.08</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914400" algn="l"/>
                          <a:tab pos="-457200" algn="l"/>
                        </a:tabLst>
                      </a:pPr>
                      <a:r>
                        <a:rPr lang="en-US" sz="1200" spc="-10" dirty="0" smtClean="0">
                          <a:latin typeface="+mn-lt"/>
                          <a:ea typeface="Calibri"/>
                          <a:cs typeface="Times New Roman"/>
                        </a:rPr>
                        <a:t>11.19</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914400" algn="l"/>
                          <a:tab pos="-457200" algn="l"/>
                        </a:tabLst>
                      </a:pPr>
                      <a:r>
                        <a:rPr lang="en-US" sz="1200" spc="-10" dirty="0">
                          <a:latin typeface="+mn-lt"/>
                          <a:ea typeface="Calibri"/>
                          <a:cs typeface="Times New Roman"/>
                        </a:rPr>
                        <a:t>107.94</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914400" algn="l"/>
                          <a:tab pos="-457200" algn="l"/>
                        </a:tabLst>
                      </a:pPr>
                      <a:r>
                        <a:rPr lang="en-US" sz="1200" spc="-10" dirty="0">
                          <a:latin typeface="+mn-lt"/>
                          <a:ea typeface="Calibri"/>
                          <a:cs typeface="Times New Roman"/>
                        </a:rPr>
                        <a:t>88.28</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914400" algn="l"/>
                          <a:tab pos="-457200" algn="l"/>
                        </a:tabLst>
                      </a:pPr>
                      <a:r>
                        <a:rPr lang="en-US" sz="1200" spc="-10" dirty="0">
                          <a:latin typeface="+mn-lt"/>
                          <a:ea typeface="Calibri"/>
                          <a:cs typeface="Times New Roman"/>
                        </a:rPr>
                        <a:t>131.93</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latin typeface="+mn-lt"/>
                          <a:ea typeface="Calibri"/>
                          <a:cs typeface="Times New Roman"/>
                        </a:rPr>
                        <a:t>37.8</a:t>
                      </a:r>
                      <a:endParaRPr lang="en-US" sz="1200" dirty="0">
                        <a:latin typeface="+mn-lt"/>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200" dirty="0" smtClean="0">
                          <a:latin typeface="+mn-lt"/>
                          <a:ea typeface="Calibri"/>
                          <a:cs typeface="Times New Roman"/>
                        </a:rPr>
                        <a:t>62</a:t>
                      </a:r>
                      <a:endParaRPr lang="en-US" sz="1200" dirty="0">
                        <a:latin typeface="+mn-lt"/>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200" dirty="0" smtClean="0">
                          <a:latin typeface="+mn-lt"/>
                          <a:ea typeface="Calibri"/>
                          <a:cs typeface="Times New Roman"/>
                        </a:rPr>
                        <a:t>80</a:t>
                      </a:r>
                      <a:endParaRPr lang="en-US" sz="1200" dirty="0">
                        <a:latin typeface="+mn-lt"/>
                        <a:ea typeface="Calibri"/>
                        <a:cs typeface="Times New Roman"/>
                      </a:endParaRPr>
                    </a:p>
                  </a:txBody>
                  <a:tcPr marL="64622" marR="646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
        <p:nvSpPr>
          <p:cNvPr id="5" name="TextBox 4"/>
          <p:cNvSpPr txBox="1"/>
          <p:nvPr/>
        </p:nvSpPr>
        <p:spPr>
          <a:xfrm>
            <a:off x="685800" y="4343400"/>
            <a:ext cx="7848600" cy="1477328"/>
          </a:xfrm>
          <a:prstGeom prst="rect">
            <a:avLst/>
          </a:prstGeom>
          <a:noFill/>
        </p:spPr>
        <p:txBody>
          <a:bodyPr wrap="square" rtlCol="0">
            <a:spAutoFit/>
          </a:bodyPr>
          <a:lstStyle/>
          <a:p>
            <a:r>
              <a:rPr lang="en-US" dirty="0" smtClean="0">
                <a:solidFill>
                  <a:srgbClr val="555455"/>
                </a:solidFill>
              </a:rPr>
              <a:t>Study fails at interim analysis (~ 50% of protocol-specified 40 qualifiers)</a:t>
            </a:r>
          </a:p>
          <a:p>
            <a:endParaRPr lang="en-US" dirty="0" smtClean="0">
              <a:solidFill>
                <a:srgbClr val="555455"/>
              </a:solidFill>
            </a:endParaRPr>
          </a:p>
          <a:p>
            <a:r>
              <a:rPr lang="en-US" b="1" dirty="0" smtClean="0">
                <a:solidFill>
                  <a:srgbClr val="555455"/>
                </a:solidFill>
              </a:rPr>
              <a:t>Advised client to continue study because of acceptable T/R and study was predicted to pass assuming same T/R , BSCV and ISCV, and 40 qualifiers, despite predicted low study power of 43%</a:t>
            </a:r>
            <a:endParaRPr lang="en-US" b="1" dirty="0">
              <a:solidFill>
                <a:srgbClr val="555455"/>
              </a:solidFill>
            </a:endParaRPr>
          </a:p>
        </p:txBody>
      </p:sp>
      <p:sp>
        <p:nvSpPr>
          <p:cNvPr id="6" name="TextBox 5"/>
          <p:cNvSpPr txBox="1"/>
          <p:nvPr/>
        </p:nvSpPr>
        <p:spPr>
          <a:xfrm>
            <a:off x="457200" y="3505200"/>
            <a:ext cx="8077200" cy="338554"/>
          </a:xfrm>
          <a:prstGeom prst="rect">
            <a:avLst/>
          </a:prstGeom>
          <a:noFill/>
        </p:spPr>
        <p:txBody>
          <a:bodyPr wrap="square" rtlCol="0">
            <a:spAutoFit/>
          </a:bodyPr>
          <a:lstStyle/>
          <a:p>
            <a:r>
              <a:rPr lang="en-US" sz="1600" dirty="0" smtClean="0">
                <a:solidFill>
                  <a:srgbClr val="555455"/>
                </a:solidFill>
              </a:rPr>
              <a:t>*Use observed BSCV and ISCV relative to reference of 102% and 37.8%, respectively</a:t>
            </a:r>
            <a:endParaRPr lang="en-US" sz="1600" dirty="0">
              <a:solidFill>
                <a:srgbClr val="555455"/>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52400"/>
            <a:ext cx="8229600" cy="990600"/>
          </a:xfrm>
        </p:spPr>
        <p:txBody>
          <a:bodyPr/>
          <a:lstStyle/>
          <a:p>
            <a:r>
              <a:rPr lang="en-US" sz="3200" dirty="0" smtClean="0">
                <a:solidFill>
                  <a:schemeClr val="tx1">
                    <a:lumMod val="65000"/>
                    <a:lumOff val="35000"/>
                  </a:schemeClr>
                </a:solidFill>
              </a:rPr>
              <a:t>BE Example: Final Results</a:t>
            </a:r>
            <a:endParaRPr lang="en-US" sz="3200" dirty="0">
              <a:solidFill>
                <a:schemeClr val="tx1">
                  <a:lumMod val="65000"/>
                  <a:lumOff val="35000"/>
                </a:schemeClr>
              </a:solidFill>
            </a:endParaRPr>
          </a:p>
        </p:txBody>
      </p:sp>
      <p:sp>
        <p:nvSpPr>
          <p:cNvPr id="2" name="Slide Number Placeholder 1"/>
          <p:cNvSpPr>
            <a:spLocks noGrp="1"/>
          </p:cNvSpPr>
          <p:nvPr>
            <p:ph type="sldNum" sz="quarter" idx="12"/>
          </p:nvPr>
        </p:nvSpPr>
        <p:spPr>
          <a:xfrm>
            <a:off x="6705600" y="6492875"/>
            <a:ext cx="2133600" cy="365125"/>
          </a:xfrm>
        </p:spPr>
        <p:txBody>
          <a:bodyPr/>
          <a:lstStyle/>
          <a:p>
            <a:pPr>
              <a:defRPr/>
            </a:pPr>
            <a:fld id="{41ACC7B9-6DB6-46A7-8DFA-459EB796E997}" type="slidenum">
              <a:rPr lang="en-US" smtClean="0"/>
              <a:pPr>
                <a:defRPr/>
              </a:pPr>
              <a:t>53</a:t>
            </a:fld>
            <a:endParaRPr lang="en-US" dirty="0"/>
          </a:p>
        </p:txBody>
      </p:sp>
      <p:graphicFrame>
        <p:nvGraphicFramePr>
          <p:cNvPr id="4" name="Table 3"/>
          <p:cNvGraphicFramePr>
            <a:graphicFrameLocks noGrp="1"/>
          </p:cNvGraphicFramePr>
          <p:nvPr/>
        </p:nvGraphicFramePr>
        <p:xfrm>
          <a:off x="304800" y="1752600"/>
          <a:ext cx="8610599" cy="1514007"/>
        </p:xfrm>
        <a:graphic>
          <a:graphicData uri="http://schemas.openxmlformats.org/drawingml/2006/table">
            <a:tbl>
              <a:tblPr/>
              <a:tblGrid>
                <a:gridCol w="699804"/>
                <a:gridCol w="735297"/>
                <a:gridCol w="667686"/>
                <a:gridCol w="668531"/>
                <a:gridCol w="666840"/>
                <a:gridCol w="684588"/>
                <a:gridCol w="740649"/>
                <a:gridCol w="704592"/>
                <a:gridCol w="730508"/>
                <a:gridCol w="790798"/>
                <a:gridCol w="760653"/>
                <a:gridCol w="760653"/>
              </a:tblGrid>
              <a:tr h="987268">
                <a:tc>
                  <a:txBody>
                    <a:bodyPr/>
                    <a:lstStyle/>
                    <a:p>
                      <a:pPr marL="0" marR="0" algn="ctr">
                        <a:lnSpc>
                          <a:spcPct val="115000"/>
                        </a:lnSpc>
                        <a:spcBef>
                          <a:spcPts val="0"/>
                        </a:spcBef>
                        <a:spcAft>
                          <a:spcPts val="0"/>
                        </a:spcAft>
                      </a:pPr>
                      <a:r>
                        <a:rPr lang="en-US" sz="1000" b="1" spc="-10" dirty="0" smtClean="0">
                          <a:latin typeface="+mn-lt"/>
                          <a:ea typeface="Calibri"/>
                          <a:cs typeface="Times New Roman"/>
                        </a:rPr>
                        <a:t>Number </a:t>
                      </a:r>
                      <a:r>
                        <a:rPr lang="en-US" sz="1000" b="1" spc="-10" dirty="0">
                          <a:latin typeface="+mn-lt"/>
                          <a:ea typeface="Calibri"/>
                          <a:cs typeface="Times New Roman"/>
                        </a:rPr>
                        <a:t>Enrolled</a:t>
                      </a:r>
                      <a:endParaRPr lang="en-US" sz="1000" dirty="0">
                        <a:latin typeface="+mn-lt"/>
                        <a:ea typeface="Calibri"/>
                        <a:cs typeface="Times New Roman"/>
                      </a:endParaRPr>
                    </a:p>
                  </a:txBody>
                  <a:tcPr marL="64622" marR="646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000" b="1" spc="-10" dirty="0" smtClean="0">
                          <a:latin typeface="+mn-lt"/>
                          <a:ea typeface="Calibri"/>
                          <a:cs typeface="Times New Roman"/>
                        </a:rPr>
                        <a:t>Number and % Qualified</a:t>
                      </a:r>
                    </a:p>
                    <a:p>
                      <a:pPr marL="0" marR="0" algn="ctr">
                        <a:lnSpc>
                          <a:spcPct val="115000"/>
                        </a:lnSpc>
                        <a:spcBef>
                          <a:spcPts val="0"/>
                        </a:spcBef>
                        <a:spcAft>
                          <a:spcPts val="0"/>
                        </a:spcAft>
                      </a:pPr>
                      <a:r>
                        <a:rPr lang="en-US" sz="1000" b="1" spc="-10" dirty="0" smtClean="0">
                          <a:latin typeface="+mn-lt"/>
                          <a:ea typeface="Calibri"/>
                          <a:cs typeface="Times New Roman"/>
                        </a:rPr>
                        <a:t>(N)</a:t>
                      </a:r>
                    </a:p>
                    <a:p>
                      <a:pPr marL="0" marR="0" algn="ctr">
                        <a:lnSpc>
                          <a:spcPct val="115000"/>
                        </a:lnSpc>
                        <a:spcBef>
                          <a:spcPts val="0"/>
                        </a:spcBef>
                        <a:spcAft>
                          <a:spcPts val="0"/>
                        </a:spcAft>
                      </a:pPr>
                      <a:endParaRPr lang="en-US" sz="1000" dirty="0">
                        <a:latin typeface="+mn-lt"/>
                        <a:ea typeface="Calibri"/>
                        <a:cs typeface="Times New Roman"/>
                      </a:endParaRPr>
                    </a:p>
                  </a:txBody>
                  <a:tcPr marL="64622" marR="6462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tabLst>
                          <a:tab pos="-914400" algn="l"/>
                          <a:tab pos="-457200" algn="l"/>
                        </a:tabLst>
                      </a:pPr>
                      <a:r>
                        <a:rPr lang="en-US" sz="1000" dirty="0" smtClean="0">
                          <a:latin typeface="+mn-lt"/>
                          <a:ea typeface="Calibri"/>
                          <a:cs typeface="Times New Roman"/>
                        </a:rPr>
                        <a:t> </a:t>
                      </a:r>
                      <a:r>
                        <a:rPr lang="en-US" sz="1000" b="1" spc="-10" dirty="0" smtClean="0">
                          <a:latin typeface="+mn-lt"/>
                          <a:ea typeface="Times New Roman"/>
                          <a:cs typeface="Times New Roman"/>
                        </a:rPr>
                        <a:t>D</a:t>
                      </a:r>
                      <a:r>
                        <a:rPr lang="en-US" sz="1000" b="1" spc="-10" baseline="-25000" dirty="0" smtClean="0">
                          <a:latin typeface="+mn-lt"/>
                          <a:ea typeface="Times New Roman"/>
                          <a:cs typeface="Times New Roman"/>
                        </a:rPr>
                        <a:t>1</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Mean</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AUEC</a:t>
                      </a:r>
                      <a:r>
                        <a:rPr lang="en-US" sz="1000" b="1" spc="-10" baseline="-25000" dirty="0">
                          <a:latin typeface="+mn-lt"/>
                          <a:ea typeface="Times New Roman"/>
                          <a:cs typeface="Times New Roman"/>
                        </a:rPr>
                        <a:t>0.5-24</a:t>
                      </a:r>
                      <a:endParaRPr lang="en-US" sz="10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tabLst>
                          <a:tab pos="-914400" algn="l"/>
                          <a:tab pos="-457200" algn="l"/>
                        </a:tabLst>
                      </a:pPr>
                      <a:r>
                        <a:rPr lang="en-US" sz="1000" b="1" spc="-10" dirty="0" smtClean="0">
                          <a:latin typeface="+mn-lt"/>
                          <a:ea typeface="Times New Roman"/>
                          <a:cs typeface="Times New Roman"/>
                        </a:rPr>
                        <a:t>D</a:t>
                      </a:r>
                      <a:r>
                        <a:rPr lang="en-US" sz="1000" b="1" spc="-10" baseline="-25000" dirty="0" smtClean="0">
                          <a:latin typeface="+mn-lt"/>
                          <a:ea typeface="Times New Roman"/>
                          <a:cs typeface="Times New Roman"/>
                        </a:rPr>
                        <a:t>2</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Mean</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AUEC</a:t>
                      </a:r>
                      <a:r>
                        <a:rPr lang="en-US" sz="1000" b="1" spc="-10" baseline="-25000" dirty="0">
                          <a:latin typeface="+mn-lt"/>
                          <a:ea typeface="Times New Roman"/>
                          <a:cs typeface="Times New Roman"/>
                        </a:rPr>
                        <a:t>0.5-24</a:t>
                      </a:r>
                      <a:endParaRPr lang="en-US" sz="10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tabLst>
                          <a:tab pos="-914400" algn="l"/>
                          <a:tab pos="-457200" algn="l"/>
                        </a:tabLst>
                      </a:pPr>
                      <a:r>
                        <a:rPr lang="en-US" sz="1000" b="1" spc="-10" dirty="0" smtClean="0">
                          <a:latin typeface="+mn-lt"/>
                          <a:ea typeface="Times New Roman"/>
                          <a:cs typeface="Times New Roman"/>
                        </a:rPr>
                        <a:t>Test</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Mean</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AUEC</a:t>
                      </a:r>
                      <a:r>
                        <a:rPr lang="en-US" sz="1000" b="1" spc="-10" baseline="-25000" dirty="0">
                          <a:latin typeface="+mn-lt"/>
                          <a:ea typeface="Times New Roman"/>
                          <a:cs typeface="Times New Roman"/>
                        </a:rPr>
                        <a:t>0.5-24</a:t>
                      </a:r>
                      <a:endParaRPr lang="en-US" sz="10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tabLst>
                          <a:tab pos="-914400" algn="l"/>
                          <a:tab pos="-457200" algn="l"/>
                        </a:tabLst>
                      </a:pPr>
                      <a:r>
                        <a:rPr lang="en-US" sz="1000" b="1" spc="-10" dirty="0" smtClean="0">
                          <a:latin typeface="+mn-lt"/>
                          <a:ea typeface="Times New Roman"/>
                          <a:cs typeface="Times New Roman"/>
                        </a:rPr>
                        <a:t>Ref</a:t>
                      </a:r>
                      <a:r>
                        <a:rPr lang="en-US" sz="1000" b="1" spc="-10" dirty="0">
                          <a:latin typeface="+mn-lt"/>
                          <a:ea typeface="Times New Roman"/>
                          <a:cs typeface="Times New Roman"/>
                        </a:rPr>
                        <a:t>.</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Mean</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AUEC</a:t>
                      </a:r>
                      <a:r>
                        <a:rPr lang="en-US" sz="1000" b="1" spc="-10" baseline="-25000" dirty="0">
                          <a:latin typeface="+mn-lt"/>
                          <a:ea typeface="Times New Roman"/>
                          <a:cs typeface="Times New Roman"/>
                        </a:rPr>
                        <a:t>0.5-24</a:t>
                      </a:r>
                      <a:endParaRPr lang="en-US" sz="10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Test-to-Reference</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Ratio</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a:t>
                      </a:r>
                      <a:endParaRPr lang="en-US" sz="10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marL="0" marR="0" algn="ctr">
                        <a:lnSpc>
                          <a:spcPct val="115000"/>
                        </a:lnSpc>
                        <a:spcBef>
                          <a:spcPts val="0"/>
                        </a:spcBef>
                        <a:spcAft>
                          <a:spcPts val="0"/>
                        </a:spcAft>
                        <a:tabLst>
                          <a:tab pos="-914400" algn="l"/>
                          <a:tab pos="-457200" algn="l"/>
                        </a:tabLst>
                      </a:pPr>
                      <a:r>
                        <a:rPr lang="en-US" sz="1000" b="1" spc="-10" dirty="0" smtClean="0">
                          <a:latin typeface="+mn-lt"/>
                          <a:ea typeface="Times New Roman"/>
                          <a:cs typeface="Times New Roman"/>
                        </a:rPr>
                        <a:t>90</a:t>
                      </a:r>
                      <a:r>
                        <a:rPr lang="en-US" sz="1000" b="1" spc="-10" dirty="0">
                          <a:latin typeface="+mn-lt"/>
                          <a:ea typeface="Times New Roman"/>
                          <a:cs typeface="Times New Roman"/>
                        </a:rPr>
                        <a:t>% Conf. Interval*</a:t>
                      </a:r>
                      <a:endParaRPr lang="en-US" sz="1000" dirty="0">
                        <a:latin typeface="+mn-lt"/>
                        <a:ea typeface="Calibri"/>
                        <a:cs typeface="Times New Roman"/>
                      </a:endParaRPr>
                    </a:p>
                    <a:p>
                      <a:pPr marL="0" marR="0" algn="ctr">
                        <a:lnSpc>
                          <a:spcPct val="115000"/>
                        </a:lnSpc>
                        <a:spcBef>
                          <a:spcPts val="0"/>
                        </a:spcBef>
                        <a:spcAft>
                          <a:spcPts val="0"/>
                        </a:spcAft>
                        <a:tabLst>
                          <a:tab pos="-914400" algn="l"/>
                          <a:tab pos="-457200" algn="l"/>
                        </a:tabLst>
                      </a:pPr>
                      <a:r>
                        <a:rPr lang="en-US" sz="1000" b="1" spc="-10" dirty="0">
                          <a:latin typeface="+mn-lt"/>
                          <a:ea typeface="Times New Roman"/>
                          <a:cs typeface="Times New Roman"/>
                        </a:rPr>
                        <a:t>Lower (%) Upper (%)</a:t>
                      </a:r>
                      <a:endParaRPr lang="en-US" sz="1000" dirty="0">
                        <a:latin typeface="+mn-lt"/>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a:txBody>
                    <a:bodyPr/>
                    <a:lstStyle/>
                    <a:p>
                      <a:pPr marL="0" marR="0" algn="ctr">
                        <a:lnSpc>
                          <a:spcPct val="115000"/>
                        </a:lnSpc>
                        <a:spcBef>
                          <a:spcPts val="0"/>
                        </a:spcBef>
                        <a:spcAft>
                          <a:spcPts val="0"/>
                        </a:spcAft>
                      </a:pPr>
                      <a:r>
                        <a:rPr lang="en-US" sz="1000" b="1" spc="-10" dirty="0">
                          <a:latin typeface="+mn-lt"/>
                          <a:ea typeface="Calibri"/>
                          <a:cs typeface="Times New Roman"/>
                        </a:rPr>
                        <a:t>Intra-subject </a:t>
                      </a:r>
                      <a:r>
                        <a:rPr lang="en-US" sz="1000" b="1" spc="-10" dirty="0" smtClean="0">
                          <a:latin typeface="+mn-lt"/>
                          <a:ea typeface="Calibri"/>
                          <a:cs typeface="Times New Roman"/>
                        </a:rPr>
                        <a:t>CV relative to LSMean(ref)</a:t>
                      </a:r>
                      <a:endParaRPr lang="en-US" sz="1000" dirty="0">
                        <a:latin typeface="+mn-lt"/>
                        <a:ea typeface="Calibri"/>
                        <a:cs typeface="Times New Roman"/>
                      </a:endParaRPr>
                    </a:p>
                    <a:p>
                      <a:pPr marL="0" marR="0" algn="ctr">
                        <a:lnSpc>
                          <a:spcPct val="115000"/>
                        </a:lnSpc>
                        <a:spcBef>
                          <a:spcPts val="0"/>
                        </a:spcBef>
                        <a:spcAft>
                          <a:spcPts val="0"/>
                        </a:spcAft>
                      </a:pPr>
                      <a:r>
                        <a:rPr lang="en-US" sz="1000" b="1" spc="-10" dirty="0">
                          <a:latin typeface="+mn-lt"/>
                          <a:ea typeface="Calibri"/>
                          <a:cs typeface="Times New Roman"/>
                        </a:rPr>
                        <a:t>(%)</a:t>
                      </a:r>
                      <a:endParaRPr lang="en-US" sz="1000" dirty="0">
                        <a:latin typeface="+mn-lt"/>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gridSpan="2">
                  <a:txBody>
                    <a:bodyPr/>
                    <a:lstStyle/>
                    <a:p>
                      <a:pPr marL="0" marR="0" algn="ctr">
                        <a:lnSpc>
                          <a:spcPct val="115000"/>
                        </a:lnSpc>
                        <a:spcBef>
                          <a:spcPts val="0"/>
                        </a:spcBef>
                        <a:spcAft>
                          <a:spcPts val="0"/>
                        </a:spcAft>
                      </a:pPr>
                      <a:r>
                        <a:rPr lang="en-US" sz="1000" b="1" spc="-10" dirty="0">
                          <a:latin typeface="+mn-lt"/>
                          <a:ea typeface="Calibri"/>
                          <a:cs typeface="Times New Roman"/>
                        </a:rPr>
                        <a:t>Total N needed for 80% Power with </a:t>
                      </a:r>
                      <a:endParaRPr lang="en-US" sz="1000" dirty="0">
                        <a:latin typeface="+mn-lt"/>
                        <a:ea typeface="Calibri"/>
                        <a:cs typeface="Times New Roman"/>
                      </a:endParaRPr>
                    </a:p>
                    <a:p>
                      <a:pPr marL="0" marR="0" algn="ctr">
                        <a:lnSpc>
                          <a:spcPct val="115000"/>
                        </a:lnSpc>
                        <a:spcBef>
                          <a:spcPts val="0"/>
                        </a:spcBef>
                        <a:spcAft>
                          <a:spcPts val="0"/>
                        </a:spcAft>
                      </a:pPr>
                      <a:r>
                        <a:rPr lang="en-US" sz="1000" b="1" spc="-10" dirty="0">
                          <a:latin typeface="+mn-lt"/>
                          <a:ea typeface="Calibri"/>
                          <a:cs typeface="Times New Roman"/>
                        </a:rPr>
                        <a:t>T/R Ratio of:</a:t>
                      </a:r>
                      <a:endParaRPr lang="en-US" sz="1000" dirty="0">
                        <a:latin typeface="+mn-lt"/>
                        <a:ea typeface="Calibri"/>
                        <a:cs typeface="Times New Roman"/>
                      </a:endParaRPr>
                    </a:p>
                    <a:p>
                      <a:pPr marL="0" marR="0" algn="ctr">
                        <a:lnSpc>
                          <a:spcPct val="115000"/>
                        </a:lnSpc>
                        <a:spcBef>
                          <a:spcPts val="0"/>
                        </a:spcBef>
                        <a:spcAft>
                          <a:spcPts val="0"/>
                        </a:spcAft>
                      </a:pPr>
                      <a:r>
                        <a:rPr lang="en-US" sz="1000" b="1" spc="-10" dirty="0">
                          <a:latin typeface="+mn-lt"/>
                          <a:ea typeface="Calibri"/>
                          <a:cs typeface="Times New Roman"/>
                        </a:rPr>
                        <a:t>100% </a:t>
                      </a:r>
                      <a:r>
                        <a:rPr lang="en-US" sz="1000" b="1" spc="-10" dirty="0" smtClean="0">
                          <a:latin typeface="+mn-lt"/>
                          <a:ea typeface="Calibri"/>
                          <a:cs typeface="Times New Roman"/>
                        </a:rPr>
                        <a:t>*         95-106.3%*</a:t>
                      </a:r>
                      <a:endParaRPr lang="en-US" sz="1000" dirty="0">
                        <a:latin typeface="+mn-lt"/>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r>
              <a:tr h="526739">
                <a:tc>
                  <a:txBody>
                    <a:bodyPr/>
                    <a:lstStyle/>
                    <a:p>
                      <a:pPr algn="ctr"/>
                      <a:r>
                        <a:rPr lang="en-US" sz="1200" dirty="0" smtClean="0">
                          <a:latin typeface="+mn-lt"/>
                          <a:ea typeface="Times New Roman"/>
                          <a:cs typeface="Times New Roman"/>
                        </a:rPr>
                        <a:t>118</a:t>
                      </a:r>
                      <a:endParaRPr lang="en-US" sz="1200" dirty="0">
                        <a:latin typeface="+mn-lt"/>
                        <a:ea typeface="Times New Roman"/>
                        <a:cs typeface="Times New Roman"/>
                      </a:endParaRPr>
                    </a:p>
                  </a:txBody>
                  <a:tcPr marL="64622" marR="646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spc="-10" dirty="0" smtClean="0">
                          <a:latin typeface="+mn-lt"/>
                          <a:ea typeface="Calibri"/>
                          <a:cs typeface="Times New Roman"/>
                        </a:rPr>
                        <a:t>45 (38%)</a:t>
                      </a:r>
                      <a:endParaRPr lang="en-US" sz="1200" dirty="0">
                        <a:latin typeface="+mn-lt"/>
                        <a:ea typeface="Calibri"/>
                        <a:cs typeface="Times New Roman"/>
                      </a:endParaRPr>
                    </a:p>
                  </a:txBody>
                  <a:tcPr marL="64622" marR="646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914400" algn="l"/>
                          <a:tab pos="-457200" algn="l"/>
                        </a:tabLst>
                      </a:pPr>
                      <a:r>
                        <a:rPr lang="en-US" sz="1200" spc="-10" dirty="0" smtClean="0">
                          <a:latin typeface="+mn-lt"/>
                          <a:ea typeface="Calibri"/>
                          <a:cs typeface="Times New Roman"/>
                        </a:rPr>
                        <a:t>8.93</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914400" algn="l"/>
                          <a:tab pos="-457200" algn="l"/>
                        </a:tabLst>
                      </a:pPr>
                      <a:r>
                        <a:rPr lang="en-US" sz="1200" spc="-10" dirty="0" smtClean="0">
                          <a:latin typeface="+mn-lt"/>
                          <a:ea typeface="Calibri"/>
                          <a:cs typeface="Times New Roman"/>
                        </a:rPr>
                        <a:t>20.28</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914400" algn="l"/>
                          <a:tab pos="-457200" algn="l"/>
                        </a:tabLst>
                      </a:pPr>
                      <a:r>
                        <a:rPr lang="en-US" sz="1200" spc="-10" dirty="0" smtClean="0">
                          <a:latin typeface="+mn-lt"/>
                          <a:ea typeface="Calibri"/>
                          <a:cs typeface="Times New Roman"/>
                        </a:rPr>
                        <a:t>11.57</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914400" algn="l"/>
                          <a:tab pos="-457200" algn="l"/>
                        </a:tabLst>
                      </a:pPr>
                      <a:r>
                        <a:rPr lang="en-US" sz="1200" spc="-10" dirty="0" smtClean="0">
                          <a:latin typeface="+mn-lt"/>
                          <a:ea typeface="Calibri"/>
                          <a:cs typeface="Times New Roman"/>
                        </a:rPr>
                        <a:t>11.26</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914400" algn="l"/>
                          <a:tab pos="-457200" algn="l"/>
                        </a:tabLst>
                      </a:pPr>
                      <a:r>
                        <a:rPr lang="en-US" sz="1200" spc="-10" dirty="0">
                          <a:latin typeface="+mn-lt"/>
                          <a:ea typeface="Calibri"/>
                          <a:cs typeface="Times New Roman"/>
                        </a:rPr>
                        <a:t>102.83</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914400" algn="l"/>
                          <a:tab pos="-457200" algn="l"/>
                        </a:tabLst>
                      </a:pPr>
                      <a:r>
                        <a:rPr lang="en-US" sz="1200" spc="-10" dirty="0">
                          <a:latin typeface="+mn-lt"/>
                          <a:ea typeface="Calibri"/>
                          <a:cs typeface="Times New Roman"/>
                        </a:rPr>
                        <a:t>89.10</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914400" algn="l"/>
                          <a:tab pos="-457200" algn="l"/>
                        </a:tabLst>
                      </a:pPr>
                      <a:r>
                        <a:rPr lang="en-US" sz="1200" spc="-10" dirty="0">
                          <a:latin typeface="+mn-lt"/>
                          <a:ea typeface="Calibri"/>
                          <a:cs typeface="Times New Roman"/>
                        </a:rPr>
                        <a:t>119.72</a:t>
                      </a:r>
                      <a:endParaRPr lang="en-US" sz="1200" dirty="0">
                        <a:latin typeface="+mn-lt"/>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latin typeface="+mn-lt"/>
                          <a:ea typeface="Calibri"/>
                          <a:cs typeface="Times New Roman"/>
                        </a:rPr>
                        <a:t>41.0</a:t>
                      </a:r>
                      <a:endParaRPr lang="en-US" sz="1200" dirty="0">
                        <a:latin typeface="+mn-lt"/>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200" dirty="0" smtClean="0">
                          <a:latin typeface="+mn-lt"/>
                          <a:ea typeface="Calibri"/>
                          <a:cs typeface="Times New Roman"/>
                        </a:rPr>
                        <a:t>70</a:t>
                      </a:r>
                      <a:endParaRPr lang="en-US" sz="1200" dirty="0">
                        <a:latin typeface="+mn-lt"/>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200" dirty="0" smtClean="0">
                          <a:latin typeface="+mn-lt"/>
                          <a:ea typeface="Calibri"/>
                          <a:cs typeface="Times New Roman"/>
                        </a:rPr>
                        <a:t>90</a:t>
                      </a:r>
                      <a:endParaRPr lang="en-US" sz="1200" dirty="0">
                        <a:latin typeface="+mn-lt"/>
                        <a:ea typeface="Calibri"/>
                        <a:cs typeface="Times New Roman"/>
                      </a:endParaRPr>
                    </a:p>
                  </a:txBody>
                  <a:tcPr marL="64622" marR="6462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bl>
          </a:graphicData>
        </a:graphic>
      </p:graphicFrame>
      <p:sp>
        <p:nvSpPr>
          <p:cNvPr id="5" name="TextBox 4"/>
          <p:cNvSpPr txBox="1"/>
          <p:nvPr/>
        </p:nvSpPr>
        <p:spPr>
          <a:xfrm>
            <a:off x="685800" y="4343400"/>
            <a:ext cx="7696200" cy="646331"/>
          </a:xfrm>
          <a:prstGeom prst="rect">
            <a:avLst/>
          </a:prstGeom>
          <a:noFill/>
        </p:spPr>
        <p:txBody>
          <a:bodyPr wrap="square" rtlCol="0">
            <a:spAutoFit/>
          </a:bodyPr>
          <a:lstStyle/>
          <a:p>
            <a:pPr algn="ctr"/>
            <a:r>
              <a:rPr lang="en-US" b="1" dirty="0" smtClean="0">
                <a:solidFill>
                  <a:srgbClr val="555455"/>
                </a:solidFill>
              </a:rPr>
              <a:t>Study passes with 45 qualifiers (post-hoc power ~ 52%)</a:t>
            </a:r>
          </a:p>
          <a:p>
            <a:endParaRPr lang="en-US" dirty="0" smtClean="0">
              <a:solidFill>
                <a:srgbClr val="555455"/>
              </a:solidFill>
            </a:endParaRPr>
          </a:p>
        </p:txBody>
      </p:sp>
      <p:sp>
        <p:nvSpPr>
          <p:cNvPr id="6" name="TextBox 5"/>
          <p:cNvSpPr txBox="1"/>
          <p:nvPr/>
        </p:nvSpPr>
        <p:spPr>
          <a:xfrm>
            <a:off x="609600" y="3429000"/>
            <a:ext cx="8077200" cy="338554"/>
          </a:xfrm>
          <a:prstGeom prst="rect">
            <a:avLst/>
          </a:prstGeom>
          <a:noFill/>
        </p:spPr>
        <p:txBody>
          <a:bodyPr wrap="square" rtlCol="0">
            <a:spAutoFit/>
          </a:bodyPr>
          <a:lstStyle/>
          <a:p>
            <a:r>
              <a:rPr lang="en-US" sz="1600" dirty="0" smtClean="0">
                <a:solidFill>
                  <a:srgbClr val="555455"/>
                </a:solidFill>
              </a:rPr>
              <a:t>*Use observed BSCV and ISCV relative to reference of 95.8% and 41.0%, respectively</a:t>
            </a:r>
            <a:endParaRPr lang="en-US" sz="1600" dirty="0">
              <a:solidFill>
                <a:srgbClr val="555455"/>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533400" y="0"/>
            <a:ext cx="8229600" cy="1143000"/>
          </a:xfrm>
        </p:spPr>
        <p:txBody>
          <a:bodyPr/>
          <a:lstStyle/>
          <a:p>
            <a:pPr eaLnBrk="1" hangingPunct="1"/>
            <a:r>
              <a:rPr lang="en-US" sz="3200" dirty="0" smtClean="0"/>
              <a:t>Summary and Conclusions</a:t>
            </a:r>
          </a:p>
        </p:txBody>
      </p:sp>
      <p:sp>
        <p:nvSpPr>
          <p:cNvPr id="60419" name="Rectangle 3"/>
          <p:cNvSpPr>
            <a:spLocks noGrp="1" noChangeArrowheads="1"/>
          </p:cNvSpPr>
          <p:nvPr>
            <p:ph idx="1"/>
          </p:nvPr>
        </p:nvSpPr>
        <p:spPr>
          <a:xfrm>
            <a:off x="457200" y="1066800"/>
            <a:ext cx="8229600" cy="5059363"/>
          </a:xfrm>
        </p:spPr>
        <p:txBody>
          <a:bodyPr/>
          <a:lstStyle/>
          <a:p>
            <a:pPr eaLnBrk="1" hangingPunct="1"/>
            <a:r>
              <a:rPr lang="en-US" sz="2000" dirty="0" smtClean="0">
                <a:solidFill>
                  <a:schemeClr val="tx1">
                    <a:lumMod val="65000"/>
                    <a:lumOff val="35000"/>
                  </a:schemeClr>
                </a:solidFill>
              </a:rPr>
              <a:t>Most important to control within-subject variability (ISCV) via consistent Chromameter technique</a:t>
            </a:r>
          </a:p>
          <a:p>
            <a:pPr eaLnBrk="1" hangingPunct="1"/>
            <a:r>
              <a:rPr lang="en-US" sz="2000" dirty="0" smtClean="0">
                <a:solidFill>
                  <a:schemeClr val="tx1">
                    <a:lumMod val="65000"/>
                    <a:lumOff val="35000"/>
                  </a:schemeClr>
                </a:solidFill>
              </a:rPr>
              <a:t>Even with good Chromameter technique , some products’ data do not fit well to a simple E</a:t>
            </a:r>
            <a:r>
              <a:rPr lang="en-US" sz="2000" baseline="-25000" dirty="0" smtClean="0">
                <a:solidFill>
                  <a:schemeClr val="tx1">
                    <a:lumMod val="65000"/>
                    <a:lumOff val="35000"/>
                  </a:schemeClr>
                </a:solidFill>
              </a:rPr>
              <a:t>max</a:t>
            </a:r>
            <a:r>
              <a:rPr lang="en-US" sz="2000" dirty="0" smtClean="0">
                <a:solidFill>
                  <a:schemeClr val="tx1">
                    <a:lumMod val="65000"/>
                    <a:lumOff val="35000"/>
                  </a:schemeClr>
                </a:solidFill>
              </a:rPr>
              <a:t> model or they have inherent high ISCV that requires sample sizes &gt; 60 (upper limit in FDA Guidance)</a:t>
            </a:r>
          </a:p>
          <a:p>
            <a:pPr eaLnBrk="1" hangingPunct="1"/>
            <a:r>
              <a:rPr lang="en-US" sz="2000" dirty="0" smtClean="0">
                <a:solidFill>
                  <a:schemeClr val="tx1">
                    <a:lumMod val="65000"/>
                    <a:lumOff val="35000"/>
                  </a:schemeClr>
                </a:solidFill>
              </a:rPr>
              <a:t>Works best with medium to high potency formulations and simpler formulations </a:t>
            </a:r>
            <a:r>
              <a:rPr lang="en-US" dirty="0" smtClean="0">
                <a:solidFill>
                  <a:schemeClr val="tx1">
                    <a:lumMod val="65000"/>
                    <a:lumOff val="35000"/>
                  </a:schemeClr>
                </a:solidFill>
              </a:rPr>
              <a:t>such as </a:t>
            </a:r>
            <a:r>
              <a:rPr lang="en-US" sz="2000" dirty="0" smtClean="0">
                <a:solidFill>
                  <a:schemeClr val="tx1">
                    <a:lumMod val="65000"/>
                    <a:lumOff val="35000"/>
                  </a:schemeClr>
                </a:solidFill>
              </a:rPr>
              <a:t>gels and ointments</a:t>
            </a:r>
          </a:p>
          <a:p>
            <a:pPr eaLnBrk="1" hangingPunct="1"/>
            <a:r>
              <a:rPr lang="en-US" sz="2000" dirty="0" smtClean="0">
                <a:solidFill>
                  <a:schemeClr val="tx1">
                    <a:lumMod val="65000"/>
                    <a:lumOff val="35000"/>
                  </a:schemeClr>
                </a:solidFill>
              </a:rPr>
              <a:t>Problematic for lower potency products and newer formulations (e.g., sprays, tapes, foam)</a:t>
            </a:r>
          </a:p>
          <a:p>
            <a:pPr eaLnBrk="1" hangingPunct="1"/>
            <a:r>
              <a:rPr lang="en-US" sz="2000" dirty="0" smtClean="0">
                <a:solidFill>
                  <a:schemeClr val="tx1">
                    <a:lumMod val="65000"/>
                    <a:lumOff val="35000"/>
                  </a:schemeClr>
                </a:solidFill>
              </a:rPr>
              <a:t>Works best with fair-skinned subjects who show good blanching response</a:t>
            </a:r>
          </a:p>
          <a:p>
            <a:pPr eaLnBrk="1" hangingPunct="1"/>
            <a:r>
              <a:rPr lang="en-US" sz="2000" dirty="0" smtClean="0">
                <a:solidFill>
                  <a:schemeClr val="tx1">
                    <a:lumMod val="65000"/>
                    <a:lumOff val="35000"/>
                  </a:schemeClr>
                </a:solidFill>
              </a:rPr>
              <a:t>Current alternative method to a pharmacodynamic study is not attractive (clinical trial, microdialysis)</a:t>
            </a:r>
          </a:p>
          <a:p>
            <a:pPr eaLnBrk="1" hangingPunct="1"/>
            <a:r>
              <a:rPr lang="en-US" sz="2000" dirty="0" smtClean="0">
                <a:solidFill>
                  <a:schemeClr val="tx1">
                    <a:lumMod val="65000"/>
                    <a:lumOff val="35000"/>
                  </a:schemeClr>
                </a:solidFill>
              </a:rPr>
              <a:t>Need to make best use of current requirements</a:t>
            </a:r>
          </a:p>
          <a:p>
            <a:pPr eaLnBrk="1" hangingPunct="1">
              <a:buNone/>
            </a:pPr>
            <a:endParaRPr lang="en-US" sz="2000" dirty="0" smtClean="0"/>
          </a:p>
          <a:p>
            <a:pPr eaLnBrk="1" hangingPunct="1"/>
            <a:endParaRPr lang="en-US" sz="2000" dirty="0" smtClean="0"/>
          </a:p>
          <a:p>
            <a:pPr eaLnBrk="1" hangingPunct="1"/>
            <a:endParaRPr lang="en-US" sz="2000" dirty="0" smtClean="0"/>
          </a:p>
          <a:p>
            <a:pPr eaLnBrk="1" hangingPunct="1"/>
            <a:endParaRPr lang="en-US" sz="2000" dirty="0" smtClean="0"/>
          </a:p>
        </p:txBody>
      </p:sp>
      <p:sp>
        <p:nvSpPr>
          <p:cNvPr id="4" name="Slide Number Placeholder 3"/>
          <p:cNvSpPr>
            <a:spLocks noGrp="1"/>
          </p:cNvSpPr>
          <p:nvPr>
            <p:ph type="sldNum" sz="quarter" idx="12"/>
          </p:nvPr>
        </p:nvSpPr>
        <p:spPr/>
        <p:txBody>
          <a:bodyPr/>
          <a:lstStyle/>
          <a:p>
            <a:pPr>
              <a:defRPr/>
            </a:pPr>
            <a:fld id="{C2A4D55A-1852-443C-9F81-0A716BCEB960}" type="slidenum">
              <a:rPr lang="en-US" smtClean="0"/>
              <a:pPr>
                <a:defRPr/>
              </a:pPr>
              <a:t>54</a:t>
            </a:fld>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670" y="274639"/>
            <a:ext cx="8085130" cy="711082"/>
          </a:xfrm>
        </p:spPr>
        <p:txBody>
          <a:bodyPr/>
          <a:lstStyle/>
          <a:p>
            <a:pPr algn="ctr"/>
            <a:r>
              <a:rPr lang="en-US" dirty="0"/>
              <a:t>Let us meet again..</a:t>
            </a:r>
          </a:p>
        </p:txBody>
      </p:sp>
      <p:sp>
        <p:nvSpPr>
          <p:cNvPr id="3" name="Content Placeholder 2"/>
          <p:cNvSpPr>
            <a:spLocks noGrp="1"/>
          </p:cNvSpPr>
          <p:nvPr>
            <p:ph idx="1"/>
          </p:nvPr>
        </p:nvSpPr>
        <p:spPr>
          <a:xfrm>
            <a:off x="296261" y="985721"/>
            <a:ext cx="8390540" cy="4123034"/>
          </a:xfrm>
        </p:spPr>
        <p:txBody>
          <a:bodyPr>
            <a:normAutofit/>
          </a:bodyPr>
          <a:lstStyle/>
          <a:p>
            <a:pPr marL="0" indent="0" algn="ctr">
              <a:buNone/>
            </a:pPr>
            <a:r>
              <a:rPr lang="en-US" dirty="0"/>
              <a:t>We welcome you all to our future conferences of </a:t>
            </a:r>
            <a:endParaRPr lang="en-US" dirty="0" smtClean="0"/>
          </a:p>
          <a:p>
            <a:pPr marL="0" indent="0" algn="ctr">
              <a:buNone/>
            </a:pPr>
            <a:r>
              <a:rPr lang="en-US" dirty="0" smtClean="0"/>
              <a:t>OMICS International</a:t>
            </a:r>
          </a:p>
          <a:p>
            <a:pPr marL="0" indent="0" algn="ctr">
              <a:buNone/>
            </a:pPr>
            <a:r>
              <a:rPr lang="en-US" sz="2600" b="1" dirty="0" smtClean="0"/>
              <a:t>7th </a:t>
            </a:r>
            <a:r>
              <a:rPr lang="en-US" sz="2600" b="1" dirty="0"/>
              <a:t>World Congress </a:t>
            </a:r>
            <a:r>
              <a:rPr lang="en-US" sz="2600" b="1" dirty="0" smtClean="0"/>
              <a:t>on</a:t>
            </a:r>
          </a:p>
          <a:p>
            <a:pPr marL="0" indent="0" algn="ctr">
              <a:buNone/>
            </a:pPr>
            <a:r>
              <a:rPr lang="en-US" sz="2600" b="1" dirty="0" smtClean="0"/>
              <a:t>Bioavailability </a:t>
            </a:r>
            <a:r>
              <a:rPr lang="en-US" sz="2600" b="1" dirty="0"/>
              <a:t>&amp; Bioequivalence: BA/BE </a:t>
            </a:r>
            <a:r>
              <a:rPr lang="en-US" sz="2600" b="1" dirty="0" smtClean="0"/>
              <a:t>Studies Summit</a:t>
            </a:r>
            <a:r>
              <a:rPr lang="en-US" sz="2200" b="1" dirty="0" smtClean="0"/>
              <a:t> </a:t>
            </a:r>
          </a:p>
          <a:p>
            <a:pPr marL="0" indent="0" algn="ctr">
              <a:buNone/>
            </a:pPr>
            <a:r>
              <a:rPr lang="en-US" sz="2400" dirty="0" smtClean="0"/>
              <a:t>On</a:t>
            </a:r>
            <a:endParaRPr lang="en-US" sz="2400" dirty="0"/>
          </a:p>
          <a:p>
            <a:pPr marL="0" indent="0" algn="ctr">
              <a:buNone/>
            </a:pPr>
            <a:r>
              <a:rPr lang="en-US" sz="3200" dirty="0"/>
              <a:t> </a:t>
            </a:r>
            <a:r>
              <a:rPr lang="en-US" sz="2400" b="1" dirty="0" smtClean="0"/>
              <a:t>August 29 </a:t>
            </a:r>
            <a:r>
              <a:rPr lang="en-US" sz="2400" b="1" dirty="0"/>
              <a:t>- </a:t>
            </a:r>
            <a:r>
              <a:rPr lang="en-US" sz="2400" b="1" dirty="0" smtClean="0"/>
              <a:t>31</a:t>
            </a:r>
            <a:r>
              <a:rPr lang="en-US" sz="2400" b="1" dirty="0"/>
              <a:t>, 2016 </a:t>
            </a:r>
            <a:r>
              <a:rPr lang="en-US" sz="2400" dirty="0"/>
              <a:t>at </a:t>
            </a:r>
            <a:r>
              <a:rPr lang="en-US" sz="2400" b="1" dirty="0" smtClean="0"/>
              <a:t>Atlanta, USA</a:t>
            </a:r>
          </a:p>
          <a:p>
            <a:pPr marL="0" indent="0" algn="ctr">
              <a:buNone/>
            </a:pPr>
            <a:r>
              <a:rPr lang="en-US" dirty="0" smtClean="0">
                <a:hlinkClick r:id="rId2"/>
              </a:rPr>
              <a:t>http</a:t>
            </a:r>
            <a:r>
              <a:rPr lang="en-US" dirty="0">
                <a:hlinkClick r:id="rId2"/>
              </a:rPr>
              <a:t>://bioavailability-bioequivalence.pharmaceuticalconferences.com</a:t>
            </a:r>
            <a:r>
              <a:rPr lang="en-US" dirty="0" smtClean="0">
                <a:hlinkClick r:id="rId2"/>
              </a:rPr>
              <a:t>/</a:t>
            </a:r>
            <a:endParaRPr lang="en-US" dirty="0" smtClean="0"/>
          </a:p>
          <a:p>
            <a:pPr marL="0" indent="0" algn="ctr">
              <a:buNone/>
            </a:pPr>
            <a:endParaRPr lang="en-US" dirty="0" smtClean="0"/>
          </a:p>
          <a:p>
            <a:endParaRPr lang="en-US" dirty="0"/>
          </a:p>
        </p:txBody>
      </p:sp>
    </p:spTree>
    <p:extLst>
      <p:ext uri="{BB962C8B-B14F-4D97-AF65-F5344CB8AC3E}">
        <p14:creationId xmlns:p14="http://schemas.microsoft.com/office/powerpoint/2010/main" val="4284119708"/>
      </p:ext>
    </p:extLst>
  </p:cSld>
  <p:clrMapOvr>
    <a:masterClrMapping/>
  </p:clrMapOvr>
</p:sld>
</file>

<file path=ppt/theme/theme1.xml><?xml version="1.0" encoding="utf-8"?>
<a:theme xmlns:a="http://schemas.openxmlformats.org/drawingml/2006/main" name="Novum PowerPoint template 9-27-1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Novum PowerPoint template 9-27-13</Template>
  <TotalTime>10280</TotalTime>
  <Words>2862</Words>
  <Application>Microsoft Office PowerPoint</Application>
  <PresentationFormat>On-screen Show (4:3)</PresentationFormat>
  <Paragraphs>455</Paragraphs>
  <Slides>56</Slides>
  <Notes>36</Notes>
  <HiddenSlides>0</HiddenSlides>
  <MMClips>0</MMClips>
  <ScaleCrop>false</ScaleCrop>
  <HeadingPairs>
    <vt:vector size="4" baseType="variant">
      <vt:variant>
        <vt:lpstr>Theme</vt:lpstr>
      </vt:variant>
      <vt:variant>
        <vt:i4>2</vt:i4>
      </vt:variant>
      <vt:variant>
        <vt:lpstr>Slide Titles</vt:lpstr>
      </vt:variant>
      <vt:variant>
        <vt:i4>56</vt:i4>
      </vt:variant>
    </vt:vector>
  </HeadingPairs>
  <TitlesOfParts>
    <vt:vector size="58" baseType="lpstr">
      <vt:lpstr>Novum PowerPoint template 9-27-13</vt:lpstr>
      <vt:lpstr>Custom Design</vt:lpstr>
      <vt:lpstr>About OMICS Group</vt:lpstr>
      <vt:lpstr>OMICS International</vt:lpstr>
      <vt:lpstr>Bioequivalence of Topical Corticosteroids: Design and Data Analysis Challenges with the Vasoconstrictor Assay </vt:lpstr>
      <vt:lpstr>Topics</vt:lpstr>
      <vt:lpstr>Skin Blanching from Corticosteroids</vt:lpstr>
      <vt:lpstr>Potency</vt:lpstr>
      <vt:lpstr>Corticosteroid Activity</vt:lpstr>
      <vt:lpstr>Potency by Formulation</vt:lpstr>
      <vt:lpstr>Use of Vasoconstrictor Response in Generic Evaluation</vt:lpstr>
      <vt:lpstr>Vasoconstrictor Assay Operational Procedures</vt:lpstr>
      <vt:lpstr>Vasoconstrictor Assay Operational Procedures</vt:lpstr>
      <vt:lpstr>PowerPoint Presentation</vt:lpstr>
      <vt:lpstr>PowerPoint Presentation</vt:lpstr>
      <vt:lpstr>PowerPoint Presentation</vt:lpstr>
      <vt:lpstr>PowerPoint Presentation</vt:lpstr>
      <vt:lpstr>PowerPoint Presentation</vt:lpstr>
      <vt:lpstr>Vasoconstrictor Assay Operational Procedures</vt:lpstr>
      <vt:lpstr>Chromameter </vt:lpstr>
      <vt:lpstr>Fitzpatrick Skin Types</vt:lpstr>
      <vt:lpstr>Basic Inclusion Criteria: Blanchers (Responders/Detectors)</vt:lpstr>
      <vt:lpstr>Four-Point Ordinal Visual Scale</vt:lpstr>
      <vt:lpstr>During Study Procedures: Limit Variability</vt:lpstr>
      <vt:lpstr>During Study Procedures: Challenges</vt:lpstr>
      <vt:lpstr>Types of Studies</vt:lpstr>
      <vt:lpstr>FDA Guidance Quote</vt:lpstr>
      <vt:lpstr>Major Differences between ED50 and Bioequivalence Studies</vt:lpstr>
      <vt:lpstr>ED50 Study: Objective</vt:lpstr>
      <vt:lpstr>ED50 Study: Design</vt:lpstr>
      <vt:lpstr>ED50 Study: Application Schemes</vt:lpstr>
      <vt:lpstr>Staggered Application Synchronized Removal</vt:lpstr>
      <vt:lpstr>Post-Removal Evaluation Scheme</vt:lpstr>
      <vt:lpstr>Post-Removal Evaluation Sites</vt:lpstr>
      <vt:lpstr>PowerPoint Presentation</vt:lpstr>
      <vt:lpstr>ED50 Study: Calculation of AUEC0.5-24hr</vt:lpstr>
      <vt:lpstr>ED50 Study: Statistical Analysis</vt:lpstr>
      <vt:lpstr>ED50 Example: (Super Potent Cream)</vt:lpstr>
      <vt:lpstr>ED50 Example: Upper Mid-Strength Cream</vt:lpstr>
      <vt:lpstr>ED50 Example: Lower Mid-Strength Lotion</vt:lpstr>
      <vt:lpstr>ED50 Study: Design Challenges</vt:lpstr>
      <vt:lpstr>ED50 Study: Analysis Challenges</vt:lpstr>
      <vt:lpstr>Emax Model Fit: Simple or Sigmoid? </vt:lpstr>
      <vt:lpstr>ED50 Analysis: Challenges</vt:lpstr>
      <vt:lpstr>ED50 Analysis: Challenges</vt:lpstr>
      <vt:lpstr>ED50 Analysis: Challenges</vt:lpstr>
      <vt:lpstr>Bioequivalence Study: Objective</vt:lpstr>
      <vt:lpstr>Bioequivalence Study: Sample Size</vt:lpstr>
      <vt:lpstr>Sample Size Estimations for 80% Power</vt:lpstr>
      <vt:lpstr>Bioequivalence Study: Design</vt:lpstr>
      <vt:lpstr>BE study: Calculation of AUEC0.5-24hr</vt:lpstr>
      <vt:lpstr>Bioequivalence Study: Statistical Analysis</vt:lpstr>
      <vt:lpstr>BE Example: Mean Blanching Profiles</vt:lpstr>
      <vt:lpstr>BE Example: Interim Results</vt:lpstr>
      <vt:lpstr>BE Example: Final Results</vt:lpstr>
      <vt:lpstr>Summary and Conclusions</vt:lpstr>
      <vt:lpstr>PowerPoint Presentation</vt:lpstr>
      <vt:lpstr>Let us meet again..</vt:lpstr>
    </vt:vector>
  </TitlesOfParts>
  <Company>Novum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Gabrielle Proffitt</dc:creator>
  <cp:lastModifiedBy>Girish Potnuru</cp:lastModifiedBy>
  <cp:revision>389</cp:revision>
  <dcterms:created xsi:type="dcterms:W3CDTF">2013-09-30T14:54:01Z</dcterms:created>
  <dcterms:modified xsi:type="dcterms:W3CDTF">2015-08-26T09:24:21Z</dcterms:modified>
</cp:coreProperties>
</file>