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24"/>
  </p:notesMasterIdLst>
  <p:sldIdLst>
    <p:sldId id="256" r:id="rId2"/>
    <p:sldId id="268" r:id="rId3"/>
    <p:sldId id="267" r:id="rId4"/>
    <p:sldId id="269" r:id="rId5"/>
    <p:sldId id="270" r:id="rId6"/>
    <p:sldId id="275" r:id="rId7"/>
    <p:sldId id="262" r:id="rId8"/>
    <p:sldId id="258" r:id="rId9"/>
    <p:sldId id="266" r:id="rId10"/>
    <p:sldId id="263" r:id="rId11"/>
    <p:sldId id="264" r:id="rId12"/>
    <p:sldId id="259" r:id="rId13"/>
    <p:sldId id="265" r:id="rId14"/>
    <p:sldId id="271" r:id="rId15"/>
    <p:sldId id="276" r:id="rId16"/>
    <p:sldId id="277" r:id="rId17"/>
    <p:sldId id="260" r:id="rId18"/>
    <p:sldId id="272" r:id="rId19"/>
    <p:sldId id="273" r:id="rId20"/>
    <p:sldId id="274" r:id="rId21"/>
    <p:sldId id="278" r:id="rId22"/>
    <p:sldId id="26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 autoAdjust="0"/>
    <p:restoredTop sz="94676" autoAdjust="0"/>
  </p:normalViewPr>
  <p:slideViewPr>
    <p:cSldViewPr>
      <p:cViewPr>
        <p:scale>
          <a:sx n="73" d="100"/>
          <a:sy n="73" d="100"/>
        </p:scale>
        <p:origin x="-106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4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BC7B1-B44B-4512-807E-50EABFB21CBB}" type="datetimeFigureOut">
              <a:rPr lang="en-IN" smtClean="0"/>
              <a:pPr/>
              <a:t>06-06-2017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D745C-5FBA-4E6F-8C05-ED97A6B0307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586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" y="1143000"/>
            <a:ext cx="8763000" cy="24384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</a:rPr>
              <a:t>A study of indications, complications of prosthetic valves and prognosis after treatment of stuck </a:t>
            </a:r>
            <a:r>
              <a:rPr lang="en-US" sz="4000" b="1" dirty="0" smtClean="0">
                <a:solidFill>
                  <a:schemeClr val="bg2"/>
                </a:solidFill>
              </a:rPr>
              <a:t>valve</a:t>
            </a:r>
            <a:endParaRPr lang="en-IN" sz="4000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267200"/>
            <a:ext cx="8686800" cy="24384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3600" b="1" dirty="0" smtClean="0">
                <a:latin typeface="+mj-lt"/>
              </a:rPr>
              <a:t>Dr. </a:t>
            </a:r>
            <a:r>
              <a:rPr lang="en-US" sz="3600" b="1" dirty="0" err="1" smtClean="0">
                <a:latin typeface="+mj-lt"/>
              </a:rPr>
              <a:t>Kavya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err="1" smtClean="0">
                <a:latin typeface="+mj-lt"/>
              </a:rPr>
              <a:t>Pingali</a:t>
            </a:r>
            <a:r>
              <a:rPr lang="en-US" sz="3600" b="1" dirty="0" smtClean="0">
                <a:latin typeface="+mj-lt"/>
              </a:rPr>
              <a:t> MD.DM</a:t>
            </a:r>
          </a:p>
          <a:p>
            <a:pPr>
              <a:spcAft>
                <a:spcPts val="1200"/>
              </a:spcAft>
            </a:pPr>
            <a:r>
              <a:rPr lang="en-US" b="1" dirty="0" smtClean="0">
                <a:latin typeface="+mj-lt"/>
              </a:rPr>
              <a:t>Dr. YV </a:t>
            </a:r>
            <a:r>
              <a:rPr lang="en-US" b="1" dirty="0" err="1">
                <a:latin typeface="+mj-lt"/>
              </a:rPr>
              <a:t>Subba</a:t>
            </a:r>
            <a:r>
              <a:rPr lang="en-US" b="1" dirty="0">
                <a:latin typeface="+mj-lt"/>
              </a:rPr>
              <a:t> </a:t>
            </a:r>
            <a:r>
              <a:rPr lang="en-US" b="1" dirty="0" smtClean="0">
                <a:latin typeface="+mj-lt"/>
              </a:rPr>
              <a:t>Reddy, Dr. O </a:t>
            </a:r>
            <a:r>
              <a:rPr lang="en-US" b="1" dirty="0" err="1" smtClean="0">
                <a:latin typeface="+mj-lt"/>
              </a:rPr>
              <a:t>Adikesava</a:t>
            </a:r>
            <a:r>
              <a:rPr lang="en-US" b="1" dirty="0" smtClean="0">
                <a:latin typeface="+mj-lt"/>
              </a:rPr>
              <a:t> Naidu, Dr. </a:t>
            </a:r>
            <a:r>
              <a:rPr lang="en-US" b="1" dirty="0" err="1" smtClean="0">
                <a:latin typeface="+mj-lt"/>
              </a:rPr>
              <a:t>Srikanth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Nathani</a:t>
            </a:r>
            <a:r>
              <a:rPr lang="en-US" b="1" dirty="0" smtClean="0">
                <a:latin typeface="+mj-lt"/>
              </a:rPr>
              <a:t>, Dr. </a:t>
            </a:r>
            <a:r>
              <a:rPr lang="en-US" b="1" dirty="0" err="1" smtClean="0">
                <a:latin typeface="+mj-lt"/>
              </a:rPr>
              <a:t>Sreenivas</a:t>
            </a:r>
            <a:r>
              <a:rPr lang="en-US" b="1" dirty="0" smtClean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Rao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 smtClean="0">
                <a:latin typeface="+mj-lt"/>
              </a:rPr>
              <a:t>Malladi</a:t>
            </a:r>
            <a:endParaRPr lang="en-US" b="1" dirty="0">
              <a:latin typeface="+mj-lt"/>
            </a:endParaRPr>
          </a:p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Osmania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General Hospital, Hyderabad,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India</a:t>
            </a:r>
          </a:p>
          <a:p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Government General Hospital, Guntur</a:t>
            </a:r>
            <a:r>
              <a:rPr lang="en-IN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, </a:t>
            </a:r>
            <a:r>
              <a:rPr lang="en-IN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India</a:t>
            </a:r>
            <a:endParaRPr lang="en-IN" sz="24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76198"/>
            <a:ext cx="3962400" cy="830997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00B0F0"/>
                </a:solidFill>
                <a:latin typeface="Michroma"/>
              </a:rPr>
              <a:t>World Heart Congress</a:t>
            </a:r>
          </a:p>
          <a:p>
            <a:pPr algn="ctr"/>
            <a:r>
              <a:rPr lang="en-IN" sz="2000" dirty="0">
                <a:solidFill>
                  <a:schemeClr val="accent6">
                    <a:lumMod val="75000"/>
                  </a:schemeClr>
                </a:solidFill>
                <a:latin typeface="Roboto Slab"/>
              </a:rPr>
              <a:t>May 22- 24, 2017 Osaka, Japan</a:t>
            </a:r>
            <a:endParaRPr lang="en-IN" sz="2000" b="0" i="0" dirty="0">
              <a:solidFill>
                <a:schemeClr val="accent6">
                  <a:lumMod val="75000"/>
                </a:schemeClr>
              </a:solidFill>
              <a:effectLst/>
              <a:latin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318533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4140"/>
            <a:ext cx="8229600" cy="1066800"/>
          </a:xfrm>
        </p:spPr>
        <p:txBody>
          <a:bodyPr/>
          <a:lstStyle/>
          <a:p>
            <a:r>
              <a:rPr lang="en-IN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001000" cy="3770376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</a:pPr>
            <a:r>
              <a:rPr lang="en-IN" sz="2600" dirty="0" smtClean="0"/>
              <a:t>About </a:t>
            </a:r>
            <a:r>
              <a:rPr lang="en-IN" sz="2600" b="1" dirty="0"/>
              <a:t>100 million </a:t>
            </a:r>
            <a:r>
              <a:rPr lang="en-IN" sz="2600" dirty="0"/>
              <a:t>people are affected with valvular heart disease in the world, which has been allied with significant morbidity and </a:t>
            </a:r>
            <a:r>
              <a:rPr lang="en-IN" sz="2600" dirty="0" smtClean="0"/>
              <a:t>mortality</a:t>
            </a:r>
            <a:endParaRPr lang="en-IN" sz="2600" baseline="30000" dirty="0" smtClean="0"/>
          </a:p>
          <a:p>
            <a:pPr algn="just"/>
            <a:r>
              <a:rPr lang="en-US" sz="2600" dirty="0"/>
              <a:t> Though, surgery has been the mainstay for its treatment, prosthetic valve implantation has transpired extensively in past few years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400800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74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935"/>
            <a:ext cx="8229600" cy="1066800"/>
          </a:xfrm>
        </p:spPr>
        <p:txBody>
          <a:bodyPr/>
          <a:lstStyle/>
          <a:p>
            <a:r>
              <a:rPr lang="en-IN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3210"/>
            <a:ext cx="8001000" cy="4588989"/>
          </a:xfrm>
        </p:spPr>
        <p:txBody>
          <a:bodyPr>
            <a:noAutofit/>
          </a:bodyPr>
          <a:lstStyle/>
          <a:p>
            <a:pPr algn="just"/>
            <a:r>
              <a:rPr lang="en-US" sz="2600" dirty="0"/>
              <a:t>However, prosthetic valves are not devoid of complications, which </a:t>
            </a:r>
            <a:r>
              <a:rPr lang="en-US" sz="2600" dirty="0" smtClean="0"/>
              <a:t>include:</a:t>
            </a:r>
            <a:endParaRPr lang="en-US" sz="2600" dirty="0"/>
          </a:p>
          <a:p>
            <a:pPr lvl="1" algn="just"/>
            <a:r>
              <a:rPr lang="en-US" sz="2400" dirty="0" smtClean="0">
                <a:solidFill>
                  <a:schemeClr val="tx1"/>
                </a:solidFill>
              </a:rPr>
              <a:t>Valve thrombosis</a:t>
            </a:r>
          </a:p>
          <a:p>
            <a:pPr lvl="1" algn="just"/>
            <a:r>
              <a:rPr lang="en-US" sz="2400" dirty="0">
                <a:solidFill>
                  <a:schemeClr val="tx1"/>
                </a:solidFill>
              </a:rPr>
              <a:t>P</a:t>
            </a:r>
            <a:r>
              <a:rPr lang="en-US" sz="2400" dirty="0" smtClean="0">
                <a:solidFill>
                  <a:schemeClr val="tx1"/>
                </a:solidFill>
              </a:rPr>
              <a:t>rimary </a:t>
            </a:r>
            <a:r>
              <a:rPr lang="en-US" sz="2400" dirty="0">
                <a:solidFill>
                  <a:schemeClr val="tx1"/>
                </a:solidFill>
              </a:rPr>
              <a:t>structural </a:t>
            </a:r>
            <a:r>
              <a:rPr lang="en-US" sz="2400" dirty="0" smtClean="0">
                <a:solidFill>
                  <a:schemeClr val="tx1"/>
                </a:solidFill>
              </a:rPr>
              <a:t>failure</a:t>
            </a:r>
          </a:p>
          <a:p>
            <a:pPr lvl="1" algn="just"/>
            <a:r>
              <a:rPr lang="en-US" sz="2400" dirty="0" smtClean="0">
                <a:solidFill>
                  <a:schemeClr val="tx1"/>
                </a:solidFill>
              </a:rPr>
              <a:t>Endocarditis</a:t>
            </a:r>
          </a:p>
          <a:p>
            <a:pPr lvl="1" algn="just"/>
            <a:r>
              <a:rPr lang="en-US" sz="2400" dirty="0" err="1" smtClean="0">
                <a:solidFill>
                  <a:schemeClr val="tx1"/>
                </a:solidFill>
              </a:rPr>
              <a:t>Pseudoaneurysm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 algn="just"/>
            <a:r>
              <a:rPr lang="en-US" sz="2400" dirty="0">
                <a:solidFill>
                  <a:schemeClr val="tx1"/>
                </a:solidFill>
              </a:rPr>
              <a:t>O</a:t>
            </a:r>
            <a:r>
              <a:rPr lang="en-US" sz="2400" dirty="0" smtClean="0">
                <a:solidFill>
                  <a:schemeClr val="tx1"/>
                </a:solidFill>
              </a:rPr>
              <a:t>bstruction </a:t>
            </a:r>
            <a:r>
              <a:rPr lang="en-US" sz="2400" dirty="0">
                <a:solidFill>
                  <a:schemeClr val="tx1"/>
                </a:solidFill>
              </a:rPr>
              <a:t>of valve due to thrombosis or </a:t>
            </a:r>
            <a:r>
              <a:rPr lang="en-US" sz="2400" dirty="0" err="1">
                <a:solidFill>
                  <a:schemeClr val="tx1"/>
                </a:solidFill>
              </a:rPr>
              <a:t>pannus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formation</a:t>
            </a:r>
            <a:endParaRPr lang="en-IN" sz="2400" dirty="0" smtClean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400800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65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935"/>
            <a:ext cx="8229600" cy="1066800"/>
          </a:xfrm>
        </p:spPr>
        <p:txBody>
          <a:bodyPr/>
          <a:lstStyle/>
          <a:p>
            <a:r>
              <a:rPr lang="en-IN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3210"/>
            <a:ext cx="8001000" cy="4588989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common causes of the complications are:</a:t>
            </a:r>
          </a:p>
          <a:p>
            <a:pPr lvl="1"/>
            <a:r>
              <a:rPr lang="en-US" sz="2200" b="1" i="1" dirty="0" smtClean="0">
                <a:solidFill>
                  <a:schemeClr val="tx1"/>
                </a:solidFill>
              </a:rPr>
              <a:t>Inappropriate </a:t>
            </a:r>
            <a:r>
              <a:rPr lang="en-US" sz="2200" b="1" i="1" dirty="0">
                <a:solidFill>
                  <a:schemeClr val="tx1"/>
                </a:solidFill>
              </a:rPr>
              <a:t>anticoagulant </a:t>
            </a:r>
            <a:r>
              <a:rPr lang="en-US" sz="2200" b="1" i="1" dirty="0" smtClean="0">
                <a:solidFill>
                  <a:schemeClr val="tx1"/>
                </a:solidFill>
              </a:rPr>
              <a:t>therapy</a:t>
            </a:r>
            <a:endParaRPr lang="en-US" sz="2200" b="1" i="1" baseline="300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Valve-related causes 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Pathogenic causes </a:t>
            </a:r>
          </a:p>
          <a:p>
            <a:pPr lvl="1"/>
            <a:endParaRPr lang="en-US" sz="2000" dirty="0" smtClean="0">
              <a:solidFill>
                <a:schemeClr val="tx1"/>
              </a:solidFill>
            </a:endParaRPr>
          </a:p>
          <a:p>
            <a:pPr marL="365760" lvl="1" indent="-256032">
              <a:buClr>
                <a:schemeClr val="accent3"/>
              </a:buClr>
              <a:buFont typeface="Georgia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Valve-related causes </a:t>
            </a:r>
            <a:r>
              <a:rPr lang="en-US" sz="2400" dirty="0" smtClean="0">
                <a:solidFill>
                  <a:schemeClr val="tx1"/>
                </a:solidFill>
              </a:rPr>
              <a:t>include: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r>
              <a:rPr lang="en-US" sz="2200" dirty="0" err="1" smtClean="0">
                <a:solidFill>
                  <a:schemeClr val="tx1"/>
                </a:solidFill>
              </a:rPr>
              <a:t>Thrombogenicity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of valve </a:t>
            </a:r>
            <a:r>
              <a:rPr lang="en-US" sz="2200" dirty="0" smtClean="0">
                <a:solidFill>
                  <a:schemeClr val="tx1"/>
                </a:solidFill>
              </a:rPr>
              <a:t>material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F</a:t>
            </a:r>
            <a:r>
              <a:rPr lang="en-US" sz="2200" dirty="0" smtClean="0">
                <a:solidFill>
                  <a:schemeClr val="tx1"/>
                </a:solidFill>
              </a:rPr>
              <a:t>low </a:t>
            </a:r>
            <a:r>
              <a:rPr lang="en-US" sz="2200" dirty="0">
                <a:solidFill>
                  <a:schemeClr val="tx1"/>
                </a:solidFill>
              </a:rPr>
              <a:t>separation and </a:t>
            </a:r>
            <a:r>
              <a:rPr lang="en-US" sz="2200" dirty="0" smtClean="0">
                <a:solidFill>
                  <a:schemeClr val="tx1"/>
                </a:solidFill>
              </a:rPr>
              <a:t>stagnation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S</a:t>
            </a:r>
            <a:r>
              <a:rPr lang="en-US" sz="2200" dirty="0" smtClean="0">
                <a:solidFill>
                  <a:schemeClr val="tx1"/>
                </a:solidFill>
              </a:rPr>
              <a:t>hear stress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D</a:t>
            </a:r>
            <a:r>
              <a:rPr lang="en-US" sz="2200" dirty="0" smtClean="0">
                <a:solidFill>
                  <a:schemeClr val="tx1"/>
                </a:solidFill>
              </a:rPr>
              <a:t>amage </a:t>
            </a:r>
            <a:r>
              <a:rPr lang="en-US" sz="2200" dirty="0">
                <a:solidFill>
                  <a:schemeClr val="tx1"/>
                </a:solidFill>
              </a:rPr>
              <a:t>of blood elements and endothelium with platelet activation 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Release </a:t>
            </a:r>
            <a:r>
              <a:rPr lang="en-US" sz="2200" dirty="0">
                <a:solidFill>
                  <a:schemeClr val="tx1"/>
                </a:solidFill>
              </a:rPr>
              <a:t>of </a:t>
            </a:r>
            <a:r>
              <a:rPr lang="en-US" sz="2200" dirty="0" err="1">
                <a:solidFill>
                  <a:schemeClr val="tx1"/>
                </a:solidFill>
              </a:rPr>
              <a:t>thrombogenic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smtClean="0">
                <a:solidFill>
                  <a:schemeClr val="tx1"/>
                </a:solidFill>
              </a:rPr>
              <a:t>factors </a:t>
            </a:r>
            <a:endParaRPr lang="en-IN" sz="2200" dirty="0" smtClean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400800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36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935"/>
            <a:ext cx="8229600" cy="1066800"/>
          </a:xfrm>
        </p:spPr>
        <p:txBody>
          <a:bodyPr/>
          <a:lstStyle/>
          <a:p>
            <a:r>
              <a:rPr lang="en-IN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3210"/>
            <a:ext cx="8001000" cy="4588989"/>
          </a:xfrm>
        </p:spPr>
        <p:txBody>
          <a:bodyPr>
            <a:noAutofit/>
          </a:bodyPr>
          <a:lstStyle/>
          <a:p>
            <a:r>
              <a:rPr lang="en-US" dirty="0" smtClean="0"/>
              <a:t>Pathogenic </a:t>
            </a:r>
            <a:r>
              <a:rPr lang="en-US" dirty="0"/>
              <a:t>causes </a:t>
            </a:r>
            <a:r>
              <a:rPr lang="en-US" dirty="0" smtClean="0"/>
              <a:t>include: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Mitral position of the prosthesis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Type of prosthesis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Atrial fibrillation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Left atrium enlargement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Ventricular dysfunction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Multiple valve replacements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Pregnancy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Traumatic manipulation of the prosthesis </a:t>
            </a:r>
          </a:p>
          <a:p>
            <a:pPr lvl="1"/>
            <a:r>
              <a:rPr lang="en-US" sz="2400" dirty="0" err="1" smtClean="0">
                <a:solidFill>
                  <a:schemeClr val="tx1"/>
                </a:solidFill>
              </a:rPr>
              <a:t>Ebstein’s</a:t>
            </a:r>
            <a:r>
              <a:rPr lang="en-US" sz="2400" dirty="0" smtClean="0">
                <a:solidFill>
                  <a:schemeClr val="tx1"/>
                </a:solidFill>
              </a:rPr>
              <a:t> anomaly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400800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5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935"/>
            <a:ext cx="8229600" cy="1066800"/>
          </a:xfrm>
        </p:spPr>
        <p:txBody>
          <a:bodyPr/>
          <a:lstStyle/>
          <a:p>
            <a:r>
              <a:rPr lang="en-IN" b="1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3210"/>
            <a:ext cx="8001000" cy="4588989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en-US" sz="2400" dirty="0"/>
              <a:t>With the passage of years, </a:t>
            </a:r>
            <a:r>
              <a:rPr lang="en-US" sz="2400" b="1" dirty="0"/>
              <a:t>thrombolysis</a:t>
            </a:r>
            <a:r>
              <a:rPr lang="en-US" sz="2400" dirty="0"/>
              <a:t> has been preferred as an alternative to </a:t>
            </a:r>
            <a:r>
              <a:rPr lang="en-US" sz="2400" b="1" dirty="0"/>
              <a:t>surgery</a:t>
            </a:r>
            <a:r>
              <a:rPr lang="en-US" sz="2400" dirty="0"/>
              <a:t>; </a:t>
            </a:r>
            <a:r>
              <a:rPr lang="en-US" sz="2400" b="1" dirty="0"/>
              <a:t>fibrinolysis</a:t>
            </a:r>
            <a:r>
              <a:rPr lang="en-US" sz="2400" dirty="0"/>
              <a:t>, </a:t>
            </a:r>
            <a:r>
              <a:rPr lang="en-US" sz="2400" b="1" dirty="0"/>
              <a:t>heparin</a:t>
            </a:r>
            <a:r>
              <a:rPr lang="en-US" sz="2400" dirty="0"/>
              <a:t> </a:t>
            </a:r>
            <a:r>
              <a:rPr lang="en-US" sz="2400" b="1" dirty="0"/>
              <a:t>treatment</a:t>
            </a:r>
            <a:r>
              <a:rPr lang="en-US" sz="2400" dirty="0"/>
              <a:t> or </a:t>
            </a:r>
            <a:r>
              <a:rPr lang="en-US" sz="2400" b="1" dirty="0" smtClean="0"/>
              <a:t>optimization</a:t>
            </a:r>
            <a:r>
              <a:rPr lang="en-US" sz="2400" dirty="0" smtClean="0"/>
              <a:t> </a:t>
            </a:r>
            <a:r>
              <a:rPr lang="en-US" sz="2400" b="1" dirty="0"/>
              <a:t>of</a:t>
            </a:r>
            <a:r>
              <a:rPr lang="en-US" sz="2400" dirty="0"/>
              <a:t> </a:t>
            </a:r>
            <a:r>
              <a:rPr lang="en-US" sz="2400" b="1" dirty="0"/>
              <a:t>anticoagulant</a:t>
            </a:r>
            <a:r>
              <a:rPr lang="en-US" sz="2400" dirty="0"/>
              <a:t> and </a:t>
            </a:r>
            <a:r>
              <a:rPr lang="en-US" sz="2400" b="1" dirty="0"/>
              <a:t>antiplatelet</a:t>
            </a:r>
            <a:r>
              <a:rPr lang="en-US" sz="2400" dirty="0"/>
              <a:t> </a:t>
            </a:r>
            <a:r>
              <a:rPr lang="en-US" sz="2400" b="1" dirty="0"/>
              <a:t>therapy</a:t>
            </a:r>
            <a:r>
              <a:rPr lang="en-US" sz="2400" dirty="0"/>
              <a:t> have been considered depending on the presence of obstruction, prosthesis location, thrombus size and clinical </a:t>
            </a:r>
            <a:r>
              <a:rPr lang="en-US" sz="2400" dirty="0" smtClean="0"/>
              <a:t>status</a:t>
            </a:r>
          </a:p>
          <a:p>
            <a:pPr algn="just">
              <a:spcAft>
                <a:spcPts val="600"/>
              </a:spcAft>
            </a:pPr>
            <a:r>
              <a:rPr lang="en-US" sz="2400" dirty="0" smtClean="0"/>
              <a:t>However</a:t>
            </a:r>
            <a:r>
              <a:rPr lang="en-US" sz="2400" dirty="0"/>
              <a:t>, each of the therapeutic modalities have been associated with some or other complications and the optimal management of patients with prosthetic valve thrombosis remains </a:t>
            </a:r>
            <a:r>
              <a:rPr lang="en-US" sz="2400" dirty="0" smtClean="0"/>
              <a:t>controversial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400800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9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4140"/>
            <a:ext cx="8229600" cy="1066800"/>
          </a:xfrm>
        </p:spPr>
        <p:txBody>
          <a:bodyPr/>
          <a:lstStyle/>
          <a:p>
            <a:r>
              <a:rPr lang="en-IN" b="1" dirty="0" smtClean="0"/>
              <a:t>Objective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153400" cy="4325112"/>
          </a:xfrm>
        </p:spPr>
        <p:txBody>
          <a:bodyPr>
            <a:normAutofit/>
          </a:bodyPr>
          <a:lstStyle/>
          <a:p>
            <a:pPr algn="just"/>
            <a:r>
              <a:rPr lang="en-IN" sz="2600" dirty="0" smtClean="0"/>
              <a:t>To </a:t>
            </a:r>
            <a:r>
              <a:rPr lang="en-IN" sz="2600" dirty="0"/>
              <a:t>evaluate the indications for implantation of prosthetic valve and complications after its implantation and prognosis after treatment of one of its complication, i.e., stuck </a:t>
            </a:r>
            <a:r>
              <a:rPr lang="en-IN" sz="2600" dirty="0" smtClean="0"/>
              <a:t>valve</a:t>
            </a:r>
            <a:endParaRPr lang="en-IN" sz="26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21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288"/>
            <a:ext cx="8229600" cy="1066800"/>
          </a:xfrm>
        </p:spPr>
        <p:txBody>
          <a:bodyPr/>
          <a:lstStyle/>
          <a:p>
            <a:r>
              <a:rPr lang="en-IN" b="1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3118"/>
            <a:ext cx="8229600" cy="4800600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en-US" sz="2500" dirty="0" smtClean="0"/>
              <a:t>Single-centered </a:t>
            </a:r>
            <a:r>
              <a:rPr lang="en-US" sz="2500" dirty="0"/>
              <a:t>study </a:t>
            </a:r>
            <a:endParaRPr lang="en-US" sz="2500" dirty="0" smtClean="0"/>
          </a:p>
          <a:p>
            <a:pPr algn="just">
              <a:spcAft>
                <a:spcPts val="600"/>
              </a:spcAft>
            </a:pPr>
            <a:r>
              <a:rPr lang="en-US" sz="2500" b="1" dirty="0" smtClean="0"/>
              <a:t>50 </a:t>
            </a:r>
            <a:r>
              <a:rPr lang="en-US" sz="2500" b="1" dirty="0"/>
              <a:t>patients </a:t>
            </a:r>
            <a:r>
              <a:rPr lang="en-US" sz="2500" dirty="0"/>
              <a:t>who came to the emergency department with stuck valve were </a:t>
            </a:r>
            <a:r>
              <a:rPr lang="en-US" sz="2500" dirty="0" smtClean="0"/>
              <a:t>assessed</a:t>
            </a:r>
          </a:p>
          <a:p>
            <a:pPr algn="just">
              <a:spcAft>
                <a:spcPts val="600"/>
              </a:spcAft>
            </a:pPr>
            <a:r>
              <a:rPr lang="en-US" sz="2500" dirty="0" smtClean="0"/>
              <a:t>The </a:t>
            </a:r>
            <a:r>
              <a:rPr lang="en-IN" sz="2500" dirty="0"/>
              <a:t>2D echocardiography was </a:t>
            </a:r>
            <a:r>
              <a:rPr lang="en-IN" sz="2500" dirty="0" smtClean="0"/>
              <a:t>done </a:t>
            </a:r>
            <a:r>
              <a:rPr lang="en-IN" sz="2500" dirty="0"/>
              <a:t>in all </a:t>
            </a:r>
            <a:r>
              <a:rPr lang="en-IN" sz="2500" dirty="0" smtClean="0"/>
              <a:t>patients</a:t>
            </a:r>
          </a:p>
          <a:p>
            <a:pPr algn="just">
              <a:spcAft>
                <a:spcPts val="600"/>
              </a:spcAft>
            </a:pPr>
            <a:r>
              <a:rPr lang="en-US" sz="2500" dirty="0" smtClean="0"/>
              <a:t>Prosthetic valve was also observed under fluoroscopy</a:t>
            </a:r>
            <a:endParaRPr lang="en-IN" sz="2500" dirty="0" smtClean="0"/>
          </a:p>
          <a:p>
            <a:pPr algn="just">
              <a:spcAft>
                <a:spcPts val="600"/>
              </a:spcAft>
            </a:pPr>
            <a:r>
              <a:rPr lang="en-IN" sz="2500" dirty="0"/>
              <a:t>All patients included in the study had clinical and echocardiographic evidence of some complication in the previously implanted prosthetic </a:t>
            </a:r>
            <a:r>
              <a:rPr lang="en-IN" sz="2500" dirty="0" smtClean="0"/>
              <a:t>valve</a:t>
            </a:r>
            <a:endParaRPr lang="en-IN" sz="2500" dirty="0"/>
          </a:p>
          <a:p>
            <a:pPr algn="just">
              <a:spcAft>
                <a:spcPts val="600"/>
              </a:spcAft>
            </a:pPr>
            <a:r>
              <a:rPr lang="en-IN" sz="2500" dirty="0"/>
              <a:t>Each patient was carefully evaluated </a:t>
            </a:r>
            <a:r>
              <a:rPr lang="en-IN" sz="2500" dirty="0" err="1"/>
              <a:t>echocardiographically</a:t>
            </a:r>
            <a:r>
              <a:rPr lang="en-IN" sz="2500" dirty="0"/>
              <a:t> for the presence of any clot and/or </a:t>
            </a:r>
            <a:r>
              <a:rPr lang="en-IN" sz="2500" dirty="0" err="1" smtClean="0"/>
              <a:t>pannus</a:t>
            </a:r>
            <a:endParaRPr lang="en-IN" sz="2500" dirty="0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0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3577"/>
            <a:ext cx="8229600" cy="1066800"/>
          </a:xfrm>
        </p:spPr>
        <p:txBody>
          <a:bodyPr/>
          <a:lstStyle/>
          <a:p>
            <a:r>
              <a:rPr lang="en-IN" b="1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4200"/>
            <a:ext cx="8229600" cy="4800600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en-IN" sz="2600" dirty="0" smtClean="0"/>
              <a:t>All </a:t>
            </a:r>
            <a:r>
              <a:rPr lang="en-IN" sz="2600" dirty="0"/>
              <a:t>patients underwent detailed clinical evaluation, basal routine investigations, which included </a:t>
            </a:r>
            <a:r>
              <a:rPr lang="en-IN" sz="2600" dirty="0" err="1"/>
              <a:t>haemogram</a:t>
            </a:r>
            <a:r>
              <a:rPr lang="en-IN" sz="2600" dirty="0"/>
              <a:t>, biochemical tests, International Normalised Ratio (INR) </a:t>
            </a:r>
            <a:endParaRPr lang="en-IN" sz="2600" dirty="0" smtClean="0"/>
          </a:p>
          <a:p>
            <a:pPr algn="just">
              <a:spcAft>
                <a:spcPts val="600"/>
              </a:spcAft>
            </a:pPr>
            <a:r>
              <a:rPr lang="en-IN" sz="2600" dirty="0"/>
              <a:t>C</a:t>
            </a:r>
            <a:r>
              <a:rPr lang="en-IN" sz="2600" dirty="0" smtClean="0"/>
              <a:t>hest </a:t>
            </a:r>
            <a:r>
              <a:rPr lang="en-IN" sz="2600" dirty="0"/>
              <a:t>x-ray were also carried </a:t>
            </a:r>
            <a:r>
              <a:rPr lang="en-IN" sz="2600" dirty="0" smtClean="0"/>
              <a:t>out</a:t>
            </a:r>
          </a:p>
          <a:p>
            <a:pPr algn="just">
              <a:spcAft>
                <a:spcPts val="600"/>
              </a:spcAft>
            </a:pPr>
            <a:r>
              <a:rPr lang="en-IN" sz="2600" dirty="0" smtClean="0"/>
              <a:t>Thrombolysis </a:t>
            </a:r>
            <a:r>
              <a:rPr lang="en-IN" sz="2600" dirty="0"/>
              <a:t>was done and the gradients were </a:t>
            </a:r>
            <a:r>
              <a:rPr lang="en-IN" sz="2600" dirty="0" smtClean="0"/>
              <a:t>reassessed</a:t>
            </a:r>
          </a:p>
          <a:p>
            <a:pPr algn="just">
              <a:spcAft>
                <a:spcPts val="600"/>
              </a:spcAft>
            </a:pPr>
            <a:r>
              <a:rPr lang="en-IN" sz="2600" dirty="0" smtClean="0"/>
              <a:t>Further </a:t>
            </a:r>
            <a:r>
              <a:rPr lang="en-IN" sz="2600" dirty="0"/>
              <a:t>response to treatment and development of complications before and after treatment were </a:t>
            </a:r>
            <a:r>
              <a:rPr lang="en-IN" sz="2600" dirty="0" smtClean="0"/>
              <a:t>observed</a:t>
            </a:r>
            <a:endParaRPr lang="en-IN" sz="26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94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7052"/>
            <a:ext cx="8229600" cy="1066800"/>
          </a:xfrm>
        </p:spPr>
        <p:txBody>
          <a:bodyPr/>
          <a:lstStyle/>
          <a:p>
            <a:r>
              <a:rPr lang="en-IN" b="1" dirty="0"/>
              <a:t>Results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053924"/>
              </p:ext>
            </p:extLst>
          </p:nvPr>
        </p:nvGraphicFramePr>
        <p:xfrm>
          <a:off x="1371600" y="2692453"/>
          <a:ext cx="6400800" cy="39588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71789"/>
                <a:gridCol w="2029011"/>
              </a:tblGrid>
              <a:tr h="32805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Patient Characteristics </a:t>
                      </a:r>
                      <a:endParaRPr kumimoji="0" lang="en-IN" sz="2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N=50 </a:t>
                      </a:r>
                      <a:endParaRPr kumimoji="0" lang="en-IN" sz="2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 dirty="0">
                          <a:effectLst/>
                        </a:rPr>
                        <a:t>Females, %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60%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15552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u="none" strike="noStrike">
                          <a:effectLst/>
                        </a:rPr>
                        <a:t>Mean age group, yrs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30-40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15552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>
                          <a:effectLst/>
                        </a:rPr>
                        <a:t>Shortness of breath, %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80%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 dirty="0">
                          <a:effectLst/>
                        </a:rPr>
                        <a:t>Palpitations, %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20%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>
                          <a:effectLst/>
                        </a:rPr>
                        <a:t>Tachycardia, %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80%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>
                          <a:effectLst/>
                        </a:rPr>
                        <a:t>BP &lt;100/70, %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>
                          <a:effectLst/>
                        </a:rPr>
                        <a:t>80%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 dirty="0" err="1">
                          <a:effectLst/>
                        </a:rPr>
                        <a:t>Hb</a:t>
                      </a:r>
                      <a:r>
                        <a:rPr lang="en-IN" sz="1800" u="none" strike="noStrike" dirty="0">
                          <a:effectLst/>
                        </a:rPr>
                        <a:t> &lt;8gm%, %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60%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>
                          <a:effectLst/>
                        </a:rPr>
                        <a:t>Raised serum bilirubin, %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 smtClean="0">
                          <a:effectLst/>
                        </a:rPr>
                        <a:t>46%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>
                          <a:effectLst/>
                        </a:rPr>
                        <a:t>Raised urea and creatinine, %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>
                          <a:effectLst/>
                        </a:rPr>
                        <a:t>32%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 dirty="0">
                          <a:effectLst/>
                        </a:rPr>
                        <a:t>INR &lt;1.5, %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800" u="none" strike="noStrike" dirty="0" smtClean="0">
                          <a:effectLst/>
                        </a:rPr>
                        <a:t>26%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u="none" strike="noStrike" dirty="0">
                          <a:effectLst/>
                        </a:rPr>
                        <a:t>Duration of valve implantation, </a:t>
                      </a:r>
                      <a:r>
                        <a:rPr lang="en-IN" sz="1800" u="none" strike="noStrike" dirty="0" err="1">
                          <a:effectLst/>
                        </a:rPr>
                        <a:t>yrs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6 </a:t>
                      </a:r>
                      <a:r>
                        <a:rPr lang="en-IN" sz="1800" u="none" strike="noStrike" dirty="0" err="1">
                          <a:effectLst/>
                        </a:rPr>
                        <a:t>yr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457200" y="1861456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dirty="0"/>
              <a:t>Baseline </a:t>
            </a:r>
            <a:r>
              <a:rPr lang="en-IN" sz="2400" dirty="0" smtClean="0"/>
              <a:t>demographics and clinical presentation of patients with stuck valve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95771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4140"/>
            <a:ext cx="8229600" cy="1066800"/>
          </a:xfrm>
        </p:spPr>
        <p:txBody>
          <a:bodyPr/>
          <a:lstStyle/>
          <a:p>
            <a:r>
              <a:rPr lang="en-IN" b="1" dirty="0"/>
              <a:t>Results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475503"/>
              </p:ext>
            </p:extLst>
          </p:nvPr>
        </p:nvGraphicFramePr>
        <p:xfrm>
          <a:off x="1257300" y="2728696"/>
          <a:ext cx="6629400" cy="16624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36105"/>
                <a:gridCol w="1893295"/>
              </a:tblGrid>
              <a:tr h="328050">
                <a:tc>
                  <a:txBody>
                    <a:bodyPr/>
                    <a:lstStyle/>
                    <a:p>
                      <a:r>
                        <a:rPr kumimoji="0" lang="en-IN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Indications </a:t>
                      </a:r>
                      <a:r>
                        <a:rPr kumimoji="0" lang="en-IN" sz="2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N=50 </a:t>
                      </a:r>
                      <a:endParaRPr kumimoji="0" lang="en-IN" sz="2400" b="0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Mitral stenosis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60%</a:t>
                      </a:r>
                    </a:p>
                  </a:txBody>
                  <a:tcPr marL="9525" marR="9525" marT="9525" marB="0" anchor="ctr"/>
                </a:tc>
              </a:tr>
              <a:tr h="315552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Mitral regurgitation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9525" marR="9525" marT="9525" marB="0" anchor="ctr"/>
                </a:tc>
              </a:tr>
              <a:tr h="315552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Aortic stenosis and aortic regurgitations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</a:tr>
              <a:tr h="328050">
                <a:tc>
                  <a:txBody>
                    <a:bodyPr/>
                    <a:lstStyle/>
                    <a:p>
                      <a:pPr algn="l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Mitral regurgitation + Tricuspid regurgitation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1992088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dirty="0"/>
              <a:t>Indications for </a:t>
            </a:r>
            <a:r>
              <a:rPr lang="en-IN" sz="2400" dirty="0" smtClean="0"/>
              <a:t>valve replacement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64266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5280"/>
            <a:ext cx="8229600" cy="1066800"/>
          </a:xfrm>
        </p:spPr>
        <p:txBody>
          <a:bodyPr/>
          <a:lstStyle/>
          <a:p>
            <a:r>
              <a:rPr lang="en-IN" b="1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1454"/>
            <a:ext cx="8458200" cy="4608576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en-US" sz="2600" dirty="0" smtClean="0"/>
              <a:t>Drug used was </a:t>
            </a:r>
            <a:r>
              <a:rPr lang="en-US" sz="2600" dirty="0" err="1" smtClean="0"/>
              <a:t>Acitrom</a:t>
            </a:r>
            <a:r>
              <a:rPr lang="en-US" sz="2600" dirty="0" smtClean="0"/>
              <a:t> (</a:t>
            </a:r>
            <a:r>
              <a:rPr lang="en-IN" sz="2600" dirty="0" err="1" smtClean="0"/>
              <a:t>Acenocoumarol</a:t>
            </a:r>
            <a:r>
              <a:rPr lang="en-IN" sz="2600" dirty="0" smtClean="0"/>
              <a:t>) </a:t>
            </a:r>
            <a:r>
              <a:rPr lang="en-US" sz="2600" dirty="0"/>
              <a:t>2 mg in 90% patients and drug interaction with digoxin was seen in 4% </a:t>
            </a:r>
            <a:r>
              <a:rPr lang="en-US" sz="2600" dirty="0" smtClean="0"/>
              <a:t>patients</a:t>
            </a:r>
          </a:p>
          <a:p>
            <a:pPr algn="just">
              <a:spcAft>
                <a:spcPts val="600"/>
              </a:spcAft>
            </a:pPr>
            <a:r>
              <a:rPr lang="en-US" sz="2600" dirty="0" smtClean="0"/>
              <a:t>Cardiomegaly - 60</a:t>
            </a:r>
            <a:r>
              <a:rPr lang="en-US" sz="2600" dirty="0"/>
              <a:t>% </a:t>
            </a:r>
            <a:r>
              <a:rPr lang="en-US" sz="2600" dirty="0" smtClean="0"/>
              <a:t>patients</a:t>
            </a:r>
          </a:p>
          <a:p>
            <a:pPr algn="just">
              <a:spcAft>
                <a:spcPts val="600"/>
              </a:spcAft>
            </a:pPr>
            <a:r>
              <a:rPr lang="en-US" sz="2600" dirty="0" smtClean="0"/>
              <a:t>Global </a:t>
            </a:r>
            <a:r>
              <a:rPr lang="en-US" sz="2600" dirty="0" err="1"/>
              <a:t>hypokinesia</a:t>
            </a:r>
            <a:r>
              <a:rPr lang="en-US" sz="2600" dirty="0"/>
              <a:t> </a:t>
            </a:r>
            <a:r>
              <a:rPr lang="en-US" sz="2600" dirty="0" smtClean="0"/>
              <a:t>- </a:t>
            </a:r>
            <a:r>
              <a:rPr lang="en-US" sz="2600" dirty="0"/>
              <a:t>60% </a:t>
            </a:r>
            <a:r>
              <a:rPr lang="en-US" sz="2600" dirty="0" smtClean="0"/>
              <a:t>patients</a:t>
            </a:r>
          </a:p>
          <a:p>
            <a:pPr algn="just">
              <a:spcAft>
                <a:spcPts val="600"/>
              </a:spcAft>
            </a:pPr>
            <a:r>
              <a:rPr lang="en-US" sz="2600" dirty="0" smtClean="0"/>
              <a:t>Commonest </a:t>
            </a:r>
            <a:r>
              <a:rPr lang="en-US" sz="2600" dirty="0"/>
              <a:t>valve -</a:t>
            </a:r>
            <a:r>
              <a:rPr lang="en-US" sz="2600" dirty="0" smtClean="0"/>
              <a:t> </a:t>
            </a:r>
            <a:r>
              <a:rPr lang="en-US" sz="2600" dirty="0"/>
              <a:t>St. Jude (90</a:t>
            </a:r>
            <a:r>
              <a:rPr lang="en-US" sz="2600" dirty="0" smtClean="0"/>
              <a:t>%)</a:t>
            </a:r>
          </a:p>
          <a:p>
            <a:pPr algn="just">
              <a:spcAft>
                <a:spcPts val="600"/>
              </a:spcAft>
            </a:pPr>
            <a:r>
              <a:rPr lang="en-IN" sz="2400" dirty="0"/>
              <a:t>S</a:t>
            </a:r>
            <a:r>
              <a:rPr lang="en-IN" sz="2400" dirty="0" smtClean="0"/>
              <a:t>izes </a:t>
            </a:r>
            <a:r>
              <a:rPr lang="en-IN" sz="2400" dirty="0"/>
              <a:t>of valves </a:t>
            </a:r>
            <a:r>
              <a:rPr lang="en-IN" sz="2400" dirty="0" smtClean="0"/>
              <a:t>used - </a:t>
            </a:r>
            <a:r>
              <a:rPr lang="en-IN" sz="2400" dirty="0"/>
              <a:t>22, 23, 25, 26 and 27 mm; 25 mm valves were implanted in 50% of </a:t>
            </a:r>
            <a:r>
              <a:rPr lang="en-IN" sz="2400" dirty="0" smtClean="0"/>
              <a:t>patients</a:t>
            </a:r>
            <a:endParaRPr lang="en-US" sz="2600" dirty="0" smtClean="0"/>
          </a:p>
          <a:p>
            <a:pPr algn="just">
              <a:spcAft>
                <a:spcPts val="600"/>
              </a:spcAft>
            </a:pPr>
            <a:r>
              <a:rPr lang="en-US" sz="2600" dirty="0" err="1" smtClean="0"/>
              <a:t>Pannus</a:t>
            </a:r>
            <a:r>
              <a:rPr lang="en-US" sz="2600" dirty="0" smtClean="0"/>
              <a:t> </a:t>
            </a:r>
            <a:r>
              <a:rPr lang="en-US" sz="2600" dirty="0"/>
              <a:t>was observed in 10% patients and thrombus was observed in 50% </a:t>
            </a:r>
            <a:r>
              <a:rPr lang="en-US" sz="2600" dirty="0" smtClean="0"/>
              <a:t>patients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15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173"/>
            <a:ext cx="8229600" cy="1066800"/>
          </a:xfrm>
        </p:spPr>
        <p:txBody>
          <a:bodyPr/>
          <a:lstStyle/>
          <a:p>
            <a:r>
              <a:rPr lang="en-IN" b="1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0597"/>
            <a:ext cx="8229600" cy="432511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600" dirty="0"/>
              <a:t>Most patients had gradients 45/20 mmHg across mitral valve</a:t>
            </a:r>
          </a:p>
          <a:p>
            <a:pPr>
              <a:spcAft>
                <a:spcPts val="1200"/>
              </a:spcAft>
            </a:pPr>
            <a:r>
              <a:rPr lang="en-US" sz="2600" dirty="0" smtClean="0"/>
              <a:t>In </a:t>
            </a:r>
            <a:r>
              <a:rPr lang="en-US" sz="2600" dirty="0"/>
              <a:t>about 90% patients gradients decreased after thrombolysis (12/5 </a:t>
            </a:r>
            <a:r>
              <a:rPr lang="en-US" sz="2600" dirty="0" smtClean="0"/>
              <a:t>mmHg)</a:t>
            </a:r>
          </a:p>
          <a:p>
            <a:pPr>
              <a:spcAft>
                <a:spcPts val="600"/>
              </a:spcAft>
            </a:pPr>
            <a:r>
              <a:rPr lang="en-US" sz="2600" dirty="0" smtClean="0"/>
              <a:t>The </a:t>
            </a:r>
            <a:r>
              <a:rPr lang="en-US" sz="2600" dirty="0"/>
              <a:t>complications </a:t>
            </a:r>
            <a:r>
              <a:rPr lang="en-US" sz="2600" dirty="0" smtClean="0"/>
              <a:t>on thrombolysis were: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Hemiparesis - 4% </a:t>
            </a:r>
            <a:r>
              <a:rPr lang="en-US" dirty="0" smtClean="0">
                <a:solidFill>
                  <a:schemeClr val="tx1"/>
                </a:solidFill>
              </a:rPr>
              <a:t>patients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Death before thrombolysis - 6% </a:t>
            </a:r>
            <a:r>
              <a:rPr lang="en-US" dirty="0" smtClean="0">
                <a:solidFill>
                  <a:schemeClr val="tx1"/>
                </a:solidFill>
              </a:rPr>
              <a:t>patients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Death after thrombolysis - 4% </a:t>
            </a:r>
            <a:r>
              <a:rPr lang="en-US" dirty="0" smtClean="0">
                <a:solidFill>
                  <a:schemeClr val="tx1"/>
                </a:solidFill>
              </a:rPr>
              <a:t>patients</a:t>
            </a:r>
            <a:endParaRPr lang="en-IN" dirty="0" smtClean="0">
              <a:solidFill>
                <a:schemeClr val="tx1"/>
              </a:solidFill>
            </a:endParaRPr>
          </a:p>
          <a:p>
            <a:endParaRPr lang="en-IN" sz="26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8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IN" b="1" dirty="0" smtClean="0"/>
              <a:t>Discussion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50536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en-US" sz="2400" dirty="0"/>
              <a:t>The conventional strategy for management of prosthetic valve thrombosis has been thrombectomy or prosthesis </a:t>
            </a:r>
            <a:r>
              <a:rPr lang="en-US" sz="2400" dirty="0" smtClean="0"/>
              <a:t>replacement, </a:t>
            </a:r>
            <a:r>
              <a:rPr lang="en-US" sz="2400" dirty="0"/>
              <a:t>but it suffers a major limitation of high surgical mortality such that rates of mortality have been about </a:t>
            </a:r>
            <a:r>
              <a:rPr lang="en-US" sz="2400" dirty="0" smtClean="0"/>
              <a:t>60%</a:t>
            </a:r>
          </a:p>
          <a:p>
            <a:pPr algn="just">
              <a:spcAft>
                <a:spcPts val="600"/>
              </a:spcAft>
            </a:pPr>
            <a:r>
              <a:rPr lang="en-US" sz="2400" dirty="0" smtClean="0"/>
              <a:t>The </a:t>
            </a:r>
            <a:r>
              <a:rPr lang="en-US" sz="2400" dirty="0"/>
              <a:t>high mortality rates have led to increased usage of thrombolysis, which has been easy to implement, lower cost and is allied with lower mortality rates than </a:t>
            </a:r>
            <a:r>
              <a:rPr lang="en-US" sz="2400" dirty="0" smtClean="0"/>
              <a:t>surgery </a:t>
            </a:r>
          </a:p>
          <a:p>
            <a:pPr algn="just">
              <a:spcAft>
                <a:spcPts val="600"/>
              </a:spcAft>
            </a:pPr>
            <a:r>
              <a:rPr lang="en-US" sz="2400" dirty="0" smtClean="0"/>
              <a:t>In </a:t>
            </a:r>
            <a:r>
              <a:rPr lang="en-US" sz="2400" dirty="0"/>
              <a:t>present study, all patients with prosthetic stuck valve were managed with thrombolysis using </a:t>
            </a:r>
            <a:r>
              <a:rPr lang="en-US" sz="2400" dirty="0" smtClean="0"/>
              <a:t>streptokinase</a:t>
            </a:r>
            <a:endParaRPr lang="en-IN" sz="26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2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IN" b="1" dirty="0" smtClean="0"/>
              <a:t>Discussion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153400" cy="4343400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en-US" sz="2400" dirty="0"/>
              <a:t>The duration between implantation of prosthetic valve and diagnosis of complications has been very </a:t>
            </a:r>
            <a:r>
              <a:rPr lang="en-US" sz="2400" dirty="0" smtClean="0"/>
              <a:t>variable</a:t>
            </a:r>
          </a:p>
          <a:p>
            <a:pPr algn="just">
              <a:spcAft>
                <a:spcPts val="600"/>
              </a:spcAft>
            </a:pPr>
            <a:r>
              <a:rPr lang="en-US" sz="2400" dirty="0" smtClean="0"/>
              <a:t>Some </a:t>
            </a:r>
            <a:r>
              <a:rPr lang="en-US" sz="2400" dirty="0"/>
              <a:t>studies have reported it to be as less as about 10 </a:t>
            </a:r>
            <a:r>
              <a:rPr lang="en-US" sz="2400" dirty="0" smtClean="0"/>
              <a:t>days </a:t>
            </a:r>
            <a:r>
              <a:rPr lang="en-US" sz="2400" dirty="0"/>
              <a:t>after valve replacement to about 10 years after </a:t>
            </a:r>
            <a:r>
              <a:rPr lang="en-US" sz="2400" dirty="0" smtClean="0"/>
              <a:t>replacement</a:t>
            </a:r>
          </a:p>
          <a:p>
            <a:pPr algn="just">
              <a:spcAft>
                <a:spcPts val="600"/>
              </a:spcAft>
            </a:pPr>
            <a:r>
              <a:rPr lang="en-US" sz="2400" dirty="0" smtClean="0"/>
              <a:t>Occurrences </a:t>
            </a:r>
            <a:r>
              <a:rPr lang="en-US" sz="2400" dirty="0"/>
              <a:t>of early prosthetic valve thrombosis have been linked with a worse prognosis and considerably higher in-hospital mortality as compared to those with late </a:t>
            </a:r>
            <a:r>
              <a:rPr lang="en-US" sz="2400" dirty="0" smtClean="0"/>
              <a:t>incidence</a:t>
            </a:r>
            <a:endParaRPr lang="en-IN" sz="2600" baseline="30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IN" b="1" dirty="0" smtClean="0"/>
              <a:t>Discussion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050536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Thrombolysis has also been associated with some complications like hemiparesis, cerebrovascular accident, </a:t>
            </a:r>
            <a:r>
              <a:rPr lang="en-US" sz="2400" dirty="0" smtClean="0"/>
              <a:t>etc.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In </a:t>
            </a:r>
            <a:r>
              <a:rPr lang="en-US" sz="2400" dirty="0"/>
              <a:t>this study, the complications after thrombolysis were hemiparesis (4%), death before thrombolysis (6%) and death after thrombolysis (4</a:t>
            </a:r>
            <a:r>
              <a:rPr lang="en-US" sz="2400" dirty="0" smtClean="0"/>
              <a:t>%)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Moreover, thrombolysis for prosthetic valve thrombosis with streptokinase and/or urokinase was found to be effective with a low risk of complications and a high rate of success in various Indian </a:t>
            </a:r>
            <a:r>
              <a:rPr lang="en-US" sz="2400" dirty="0" smtClean="0"/>
              <a:t>studies</a:t>
            </a:r>
            <a:endParaRPr lang="en-US" sz="2400" baseline="300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Various </a:t>
            </a:r>
            <a:r>
              <a:rPr lang="en-US" sz="2400" dirty="0"/>
              <a:t>studies have also proposed that thrombolysis can be considered first-line treatment in all patients with prosthetic valve thrombosis unless any contraindications </a:t>
            </a:r>
            <a:r>
              <a:rPr lang="en-US" sz="2400" dirty="0" smtClean="0"/>
              <a:t>exist</a:t>
            </a:r>
            <a:endParaRPr lang="en-US" sz="2400" baseline="300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</a:pPr>
            <a:endParaRPr lang="en-IN" sz="2600" baseline="300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600" dirty="0" smtClean="0"/>
              <a:t>In </a:t>
            </a:r>
            <a:r>
              <a:rPr lang="en-IN" sz="2600" dirty="0"/>
              <a:t>light of these results, it can be concluded that prosthetic valves are seldom associated with some </a:t>
            </a:r>
            <a:r>
              <a:rPr lang="en-IN" sz="2600" dirty="0" smtClean="0"/>
              <a:t>complications </a:t>
            </a:r>
          </a:p>
          <a:p>
            <a:pPr algn="just"/>
            <a:endParaRPr lang="en-IN" sz="2600" dirty="0"/>
          </a:p>
          <a:p>
            <a:pPr algn="just"/>
            <a:r>
              <a:rPr lang="en-IN" sz="2600" dirty="0" smtClean="0"/>
              <a:t>Further</a:t>
            </a:r>
            <a:r>
              <a:rPr lang="en-IN" sz="2600" dirty="0"/>
              <a:t>, thrombolysis can be effective in patients with prosthetic valve </a:t>
            </a:r>
            <a:r>
              <a:rPr lang="en-IN" sz="2600" dirty="0" smtClean="0"/>
              <a:t>thrombosis</a:t>
            </a:r>
            <a:endParaRPr lang="en-IN" sz="2600" dirty="0"/>
          </a:p>
          <a:p>
            <a:pPr algn="just"/>
            <a:endParaRPr lang="en-IN" sz="26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7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50536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 smtClean="0"/>
              <a:t>Dangas</a:t>
            </a:r>
            <a:r>
              <a:rPr lang="en-US" sz="2400" dirty="0" smtClean="0"/>
              <a:t> </a:t>
            </a:r>
            <a:r>
              <a:rPr lang="en-US" sz="2400" dirty="0"/>
              <a:t>GD, </a:t>
            </a:r>
            <a:r>
              <a:rPr lang="en-US" sz="2400" dirty="0" err="1"/>
              <a:t>Weitz</a:t>
            </a:r>
            <a:r>
              <a:rPr lang="en-US" sz="2400" dirty="0"/>
              <a:t> JI, </a:t>
            </a:r>
            <a:r>
              <a:rPr lang="en-US" sz="2400" dirty="0" err="1"/>
              <a:t>Giustino</a:t>
            </a:r>
            <a:r>
              <a:rPr lang="en-US" sz="2400" dirty="0"/>
              <a:t> G, et al. Prosthetic heart valve thrombosis. Journal of the American College of Cardiology 2016;68(24):2670-2689.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Vesey </a:t>
            </a:r>
            <a:r>
              <a:rPr lang="en-US" sz="2400" dirty="0"/>
              <a:t>JM, Otto CM. Complications of prosthetic heart valves. Current Cardiology Reports 2004;6(2):106-111.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 smtClean="0"/>
              <a:t>Bonnichsen</a:t>
            </a:r>
            <a:r>
              <a:rPr lang="en-US" sz="2400" dirty="0" smtClean="0"/>
              <a:t> </a:t>
            </a:r>
            <a:r>
              <a:rPr lang="en-US" sz="2400" dirty="0"/>
              <a:t>CR, </a:t>
            </a:r>
            <a:r>
              <a:rPr lang="en-US" sz="2400" dirty="0" err="1"/>
              <a:t>Pellikka</a:t>
            </a:r>
            <a:r>
              <a:rPr lang="en-US" sz="2400" dirty="0"/>
              <a:t> PA. Prosthetic valve thrombus versus </a:t>
            </a:r>
            <a:r>
              <a:rPr lang="en-US" sz="2400" dirty="0" err="1"/>
              <a:t>pannus</a:t>
            </a:r>
            <a:r>
              <a:rPr lang="en-US" sz="2400" dirty="0"/>
              <a:t>. Am Heart </a:t>
            </a:r>
            <a:r>
              <a:rPr lang="en-US" sz="2400" dirty="0" err="1"/>
              <a:t>Assoc</a:t>
            </a:r>
            <a:r>
              <a:rPr lang="en-US" sz="2400" dirty="0"/>
              <a:t> 2015;8:e004283.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Piper </a:t>
            </a:r>
            <a:r>
              <a:rPr lang="en-US" sz="2400" dirty="0"/>
              <a:t>C, </a:t>
            </a:r>
            <a:r>
              <a:rPr lang="en-US" sz="2400" dirty="0" err="1"/>
              <a:t>Horstkotte</a:t>
            </a:r>
            <a:r>
              <a:rPr lang="en-US" sz="2400" dirty="0"/>
              <a:t> D. State of the art anticoagulation management. The Journal of Heart Valve Disease 2004;13:S76. </a:t>
            </a:r>
            <a:endParaRPr lang="en-US" sz="24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/>
              <a:t>Salem DN, Stein PD, Al-Ahmad A, et al. Antithrombotic therapy in valvular heart disease-native and prosthetic: the Seventh ACCP Conference on Antithrombotic and Thrombolytic Therapy. Chest 2004;126(3 </a:t>
            </a:r>
            <a:r>
              <a:rPr lang="en-US" sz="2400" dirty="0" err="1"/>
              <a:t>Suppl</a:t>
            </a:r>
            <a:r>
              <a:rPr lang="en-US" sz="2400" dirty="0"/>
              <a:t>):457S- 482S. </a:t>
            </a:r>
            <a:endParaRPr lang="en-US" sz="24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/>
              <a:t>Becker RC, Eisenberg P, </a:t>
            </a:r>
            <a:r>
              <a:rPr lang="en-US" sz="2400" dirty="0" err="1"/>
              <a:t>Turpie</a:t>
            </a:r>
            <a:r>
              <a:rPr lang="en-US" sz="2400" dirty="0"/>
              <a:t> AG. </a:t>
            </a:r>
            <a:r>
              <a:rPr lang="en-US" sz="2400" dirty="0" err="1"/>
              <a:t>Pathobiologic</a:t>
            </a:r>
            <a:r>
              <a:rPr lang="en-US" sz="2400" dirty="0"/>
              <a:t> features and prevention of thrombotic complications associated with prosthetic heart valves: fundamental principles and the contribution of platelets and thrombin. American Heart Journal 2001;141(6):1025- </a:t>
            </a:r>
            <a:r>
              <a:rPr lang="en-US" sz="2400" dirty="0" smtClean="0"/>
              <a:t>1037.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endParaRPr lang="en-IN" sz="26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69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05053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en-US" sz="1900" dirty="0"/>
              <a:t>González ET, Martín JAF, Palomino MAP, et al. Thrombolysis of </a:t>
            </a:r>
            <a:r>
              <a:rPr lang="en-US" sz="1900" dirty="0" err="1"/>
              <a:t>thrombosed</a:t>
            </a:r>
            <a:r>
              <a:rPr lang="en-US" sz="1900" dirty="0"/>
              <a:t> heart valve prostheses: presentation of 2 cases and review of the literature. Rev </a:t>
            </a:r>
            <a:r>
              <a:rPr lang="en-US" sz="1900" dirty="0" err="1"/>
              <a:t>Esp</a:t>
            </a:r>
            <a:r>
              <a:rPr lang="en-US" sz="1900" dirty="0"/>
              <a:t> </a:t>
            </a:r>
            <a:r>
              <a:rPr lang="en-US" sz="1900" dirty="0" err="1"/>
              <a:t>Cardiol</a:t>
            </a:r>
            <a:r>
              <a:rPr lang="en-US" sz="1900" dirty="0"/>
              <a:t> 1990;43(5):342-351</a:t>
            </a:r>
            <a:r>
              <a:rPr lang="en-US" sz="1900" dirty="0" smtClean="0"/>
              <a:t> 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en-US" sz="1900" dirty="0" err="1"/>
              <a:t>Roudaut</a:t>
            </a:r>
            <a:r>
              <a:rPr lang="en-US" sz="1900" dirty="0"/>
              <a:t> R, </a:t>
            </a:r>
            <a:r>
              <a:rPr lang="en-US" sz="1900" dirty="0" err="1"/>
              <a:t>Serri</a:t>
            </a:r>
            <a:r>
              <a:rPr lang="en-US" sz="1900" dirty="0"/>
              <a:t> K, Lafitte S. Thrombosis of </a:t>
            </a:r>
            <a:r>
              <a:rPr lang="en-US" sz="1900" dirty="0" smtClean="0"/>
              <a:t>prosthetic heart </a:t>
            </a:r>
            <a:r>
              <a:rPr lang="en-US" sz="1900" dirty="0"/>
              <a:t>valves: diagnosis and therapeutic considerations</a:t>
            </a:r>
            <a:r>
              <a:rPr lang="en-US" sz="1900" dirty="0" smtClean="0"/>
              <a:t>. Heart </a:t>
            </a:r>
            <a:r>
              <a:rPr lang="en-US" sz="1900" dirty="0"/>
              <a:t>2007;93(1):137-142</a:t>
            </a:r>
            <a:r>
              <a:rPr lang="en-US" sz="1900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en-US" sz="1900" dirty="0" err="1"/>
              <a:t>Kontos</a:t>
            </a:r>
            <a:r>
              <a:rPr lang="en-US" sz="1900" dirty="0"/>
              <a:t> GJ, </a:t>
            </a:r>
            <a:r>
              <a:rPr lang="en-US" sz="1900" dirty="0" err="1"/>
              <a:t>Schaff</a:t>
            </a:r>
            <a:r>
              <a:rPr lang="en-US" sz="1900" dirty="0"/>
              <a:t> HV, </a:t>
            </a:r>
            <a:r>
              <a:rPr lang="en-US" sz="1900" dirty="0" err="1"/>
              <a:t>Orszulak</a:t>
            </a:r>
            <a:r>
              <a:rPr lang="en-US" sz="1900" dirty="0"/>
              <a:t> TA, et al. </a:t>
            </a:r>
            <a:r>
              <a:rPr lang="en-US" sz="1900" dirty="0" smtClean="0"/>
              <a:t>Thrombotic obstruction </a:t>
            </a:r>
            <a:r>
              <a:rPr lang="en-US" sz="1900" dirty="0"/>
              <a:t>of disc valves: clinical recognition </a:t>
            </a:r>
            <a:r>
              <a:rPr lang="en-US" sz="1900" dirty="0" smtClean="0"/>
              <a:t>and surgical </a:t>
            </a:r>
            <a:r>
              <a:rPr lang="en-US" sz="1900" dirty="0"/>
              <a:t>management. The Annals of Thoracic </a:t>
            </a:r>
            <a:r>
              <a:rPr lang="en-US" sz="1900" dirty="0" smtClean="0"/>
              <a:t>Surgery 1989;48(1</a:t>
            </a:r>
            <a:r>
              <a:rPr lang="en-US" sz="1900" dirty="0"/>
              <a:t>):60-65.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en-US" sz="1900" dirty="0" err="1" smtClean="0"/>
              <a:t>Cáceres-Lóriga</a:t>
            </a:r>
            <a:r>
              <a:rPr lang="en-US" sz="1900" dirty="0" smtClean="0"/>
              <a:t> </a:t>
            </a:r>
            <a:r>
              <a:rPr lang="en-US" sz="1900" dirty="0"/>
              <a:t>FM, Pérez-</a:t>
            </a:r>
            <a:r>
              <a:rPr lang="en-US" sz="1900" dirty="0" err="1"/>
              <a:t>López</a:t>
            </a:r>
            <a:r>
              <a:rPr lang="en-US" sz="1900" dirty="0"/>
              <a:t> H, </a:t>
            </a:r>
            <a:r>
              <a:rPr lang="en-US" sz="1900" dirty="0" err="1" smtClean="0"/>
              <a:t>Morlans</a:t>
            </a:r>
            <a:r>
              <a:rPr lang="en-US" sz="1900" dirty="0" smtClean="0"/>
              <a:t>-Hernández K</a:t>
            </a:r>
            <a:r>
              <a:rPr lang="en-US" sz="1900" dirty="0"/>
              <a:t>, et al. Thrombolysis as first choice therapy </a:t>
            </a:r>
            <a:r>
              <a:rPr lang="en-US" sz="1900" dirty="0" smtClean="0"/>
              <a:t>in prosthetic </a:t>
            </a:r>
            <a:r>
              <a:rPr lang="en-US" sz="1900" dirty="0"/>
              <a:t>heart valve thrombosis. A study of </a:t>
            </a:r>
            <a:r>
              <a:rPr lang="en-US" sz="1900" dirty="0" smtClean="0"/>
              <a:t>68 patients</a:t>
            </a:r>
            <a:r>
              <a:rPr lang="en-US" sz="1900" dirty="0"/>
              <a:t>. J </a:t>
            </a:r>
            <a:r>
              <a:rPr lang="en-US" sz="1900" dirty="0" err="1"/>
              <a:t>Thromb</a:t>
            </a:r>
            <a:r>
              <a:rPr lang="en-US" sz="1900" dirty="0"/>
              <a:t> Thrombolysis 2006;21(2):185-190</a:t>
            </a:r>
            <a:r>
              <a:rPr lang="en-US" sz="1900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en-US" sz="1900" dirty="0"/>
              <a:t>Kumar S, </a:t>
            </a:r>
            <a:r>
              <a:rPr lang="en-US" sz="1900" dirty="0" err="1"/>
              <a:t>Garg</a:t>
            </a:r>
            <a:r>
              <a:rPr lang="en-US" sz="1900" dirty="0"/>
              <a:t> N, </a:t>
            </a:r>
            <a:r>
              <a:rPr lang="en-US" sz="1900" dirty="0" err="1"/>
              <a:t>Tewari</a:t>
            </a:r>
            <a:r>
              <a:rPr lang="en-US" sz="1900" dirty="0"/>
              <a:t> S, et al. Role of </a:t>
            </a:r>
            <a:r>
              <a:rPr lang="en-US" sz="1900" dirty="0" smtClean="0"/>
              <a:t>thrombolytic therapy </a:t>
            </a:r>
            <a:r>
              <a:rPr lang="en-US" sz="1900" dirty="0"/>
              <a:t>for stuck prosthetic valves: a </a:t>
            </a:r>
            <a:r>
              <a:rPr lang="en-US" sz="1900" dirty="0" smtClean="0"/>
              <a:t>serial echocardiographic </a:t>
            </a:r>
            <a:r>
              <a:rPr lang="en-US" sz="1900" dirty="0"/>
              <a:t>study. Indian Heart </a:t>
            </a:r>
            <a:r>
              <a:rPr lang="en-US" sz="1900" dirty="0" smtClean="0"/>
              <a:t>J. 2001;53(4</a:t>
            </a:r>
            <a:r>
              <a:rPr lang="en-US" sz="1900" dirty="0"/>
              <a:t>):451-457</a:t>
            </a:r>
            <a:r>
              <a:rPr lang="en-US" sz="1900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300"/>
              </a:spcAft>
            </a:pPr>
            <a:r>
              <a:rPr lang="en-US" sz="1900" dirty="0" err="1"/>
              <a:t>Kurzrok</a:t>
            </a:r>
            <a:r>
              <a:rPr lang="en-US" sz="1900" dirty="0"/>
              <a:t> S, Singh AK, Most AS, et al. </a:t>
            </a:r>
            <a:r>
              <a:rPr lang="en-US" sz="1900" dirty="0" smtClean="0"/>
              <a:t>Thrombolytic therapy </a:t>
            </a:r>
            <a:r>
              <a:rPr lang="en-US" sz="1900" dirty="0"/>
              <a:t>for prosthetic cardiac valve thrombosis. </a:t>
            </a:r>
            <a:r>
              <a:rPr lang="en-US" sz="1900" dirty="0" smtClean="0"/>
              <a:t>J Am Col </a:t>
            </a:r>
            <a:r>
              <a:rPr lang="en-US" sz="1900" dirty="0" err="1" smtClean="0"/>
              <a:t>Cardiol</a:t>
            </a:r>
            <a:r>
              <a:rPr lang="en-US" sz="1900" dirty="0" smtClean="0"/>
              <a:t> </a:t>
            </a:r>
            <a:r>
              <a:rPr lang="en-US" sz="1900" dirty="0"/>
              <a:t>1987;9(3):</a:t>
            </a:r>
            <a:r>
              <a:rPr lang="en-US" sz="1900" dirty="0" smtClean="0"/>
              <a:t>592- 598.</a:t>
            </a:r>
            <a:endParaRPr lang="en-US" sz="1900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9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6915"/>
            <a:ext cx="8458200" cy="505053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Clr>
                <a:srgbClr val="726056"/>
              </a:buClr>
            </a:pPr>
            <a:r>
              <a:rPr lang="en-US" sz="1900" dirty="0" err="1">
                <a:solidFill>
                  <a:srgbClr val="292934"/>
                </a:solidFill>
              </a:rPr>
              <a:t>Roudaut</a:t>
            </a:r>
            <a:r>
              <a:rPr lang="en-US" sz="1900" dirty="0">
                <a:solidFill>
                  <a:srgbClr val="292934"/>
                </a:solidFill>
              </a:rPr>
              <a:t> R, Lafitte S, </a:t>
            </a:r>
            <a:r>
              <a:rPr lang="en-US" sz="1900" dirty="0" err="1">
                <a:solidFill>
                  <a:srgbClr val="292934"/>
                </a:solidFill>
              </a:rPr>
              <a:t>Roudaut</a:t>
            </a:r>
            <a:r>
              <a:rPr lang="en-US" sz="1900" dirty="0">
                <a:solidFill>
                  <a:srgbClr val="292934"/>
                </a:solidFill>
              </a:rPr>
              <a:t> MF, et al. Fibrinolysis of mechanical prosthetic valve thrombosis. J Am Col </a:t>
            </a:r>
            <a:r>
              <a:rPr lang="en-US" sz="1900" dirty="0" err="1">
                <a:solidFill>
                  <a:srgbClr val="292934"/>
                </a:solidFill>
              </a:rPr>
              <a:t>Cardiol</a:t>
            </a:r>
            <a:r>
              <a:rPr lang="en-US" sz="1900" dirty="0">
                <a:solidFill>
                  <a:srgbClr val="292934"/>
                </a:solidFill>
              </a:rPr>
              <a:t> 2003;41(4):653-658.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1900" dirty="0" err="1" smtClean="0"/>
              <a:t>Dürrleman</a:t>
            </a:r>
            <a:r>
              <a:rPr lang="en-US" sz="1900" dirty="0" smtClean="0"/>
              <a:t> </a:t>
            </a:r>
            <a:r>
              <a:rPr lang="en-US" sz="1900" dirty="0"/>
              <a:t>N, </a:t>
            </a:r>
            <a:r>
              <a:rPr lang="en-US" sz="1900" dirty="0" err="1"/>
              <a:t>Pellerin</a:t>
            </a:r>
            <a:r>
              <a:rPr lang="en-US" sz="1900" dirty="0"/>
              <a:t> M, Bouchard D, et al. </a:t>
            </a:r>
            <a:r>
              <a:rPr lang="en-US" sz="1900" dirty="0" smtClean="0"/>
              <a:t>Prosthetic valve </a:t>
            </a:r>
            <a:r>
              <a:rPr lang="en-US" sz="1900" dirty="0"/>
              <a:t>thrombosis: twenty-year experience at </a:t>
            </a:r>
            <a:r>
              <a:rPr lang="en-US" sz="1900" dirty="0" smtClean="0"/>
              <a:t>the </a:t>
            </a:r>
            <a:r>
              <a:rPr lang="en-US" sz="1900" dirty="0" err="1" smtClean="0"/>
              <a:t>montreal</a:t>
            </a:r>
            <a:r>
              <a:rPr lang="en-US" sz="1900" dirty="0" smtClean="0"/>
              <a:t> </a:t>
            </a:r>
            <a:r>
              <a:rPr lang="en-US" sz="1900" dirty="0"/>
              <a:t>heart institute. The Journal of Thoracic </a:t>
            </a:r>
            <a:r>
              <a:rPr lang="en-US" sz="1900" dirty="0" smtClean="0"/>
              <a:t>and Cardiovascular </a:t>
            </a:r>
            <a:r>
              <a:rPr lang="en-US" sz="1900" dirty="0"/>
              <a:t>Surgery 2004;127(5):1388-1392.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1900" dirty="0" smtClean="0"/>
              <a:t>Tsai </a:t>
            </a:r>
            <a:r>
              <a:rPr lang="en-US" sz="1900" dirty="0"/>
              <a:t>KT, Lin PJ, Chang CH, et al. Surgical </a:t>
            </a:r>
            <a:r>
              <a:rPr lang="en-US" sz="1900" dirty="0" smtClean="0"/>
              <a:t>management of </a:t>
            </a:r>
            <a:r>
              <a:rPr lang="en-US" sz="1900" dirty="0"/>
              <a:t>thrombotic disc valve. The Annals of Thoracic </a:t>
            </a:r>
            <a:r>
              <a:rPr lang="en-US" sz="1900" dirty="0" smtClean="0"/>
              <a:t>Surgery 1993;55(1</a:t>
            </a:r>
            <a:r>
              <a:rPr lang="en-US" sz="1900" dirty="0"/>
              <a:t>):98-101</a:t>
            </a:r>
            <a:r>
              <a:rPr lang="en-US" sz="1900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1900" dirty="0" err="1"/>
              <a:t>Roudaut</a:t>
            </a:r>
            <a:r>
              <a:rPr lang="en-US" sz="1900" dirty="0"/>
              <a:t> R, </a:t>
            </a:r>
            <a:r>
              <a:rPr lang="en-US" sz="1900" dirty="0" err="1"/>
              <a:t>Labbe</a:t>
            </a:r>
            <a:r>
              <a:rPr lang="en-US" sz="1900" dirty="0"/>
              <a:t> T, Lorient-</a:t>
            </a:r>
            <a:r>
              <a:rPr lang="en-US" sz="1900" dirty="0" err="1"/>
              <a:t>Roudaut</a:t>
            </a:r>
            <a:r>
              <a:rPr lang="en-US" sz="1900" dirty="0"/>
              <a:t> MF, et al</a:t>
            </a:r>
            <a:r>
              <a:rPr lang="en-US" sz="1900" dirty="0" smtClean="0"/>
              <a:t>. Mechanical </a:t>
            </a:r>
            <a:r>
              <a:rPr lang="en-US" sz="1900" dirty="0"/>
              <a:t>cardiac valve thrombosis. Is </a:t>
            </a:r>
            <a:r>
              <a:rPr lang="en-US" sz="1900" dirty="0" smtClean="0"/>
              <a:t>fibrinolysis justified</a:t>
            </a:r>
            <a:r>
              <a:rPr lang="en-US" sz="1900" dirty="0"/>
              <a:t>? Circulation 1992;86(5 </a:t>
            </a:r>
            <a:r>
              <a:rPr lang="en-US" sz="1900" dirty="0" err="1"/>
              <a:t>Suppl</a:t>
            </a:r>
            <a:r>
              <a:rPr lang="en-US" sz="1900" dirty="0"/>
              <a:t>):II8-15.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1900" dirty="0" err="1" smtClean="0"/>
              <a:t>Ledain</a:t>
            </a:r>
            <a:r>
              <a:rPr lang="en-US" sz="1900" dirty="0" smtClean="0"/>
              <a:t> </a:t>
            </a:r>
            <a:r>
              <a:rPr lang="en-US" sz="1900" dirty="0"/>
              <a:t>LD, </a:t>
            </a:r>
            <a:r>
              <a:rPr lang="en-US" sz="1900" dirty="0" err="1"/>
              <a:t>Ohayon</a:t>
            </a:r>
            <a:r>
              <a:rPr lang="en-US" sz="1900" dirty="0"/>
              <a:t> JP, </a:t>
            </a:r>
            <a:r>
              <a:rPr lang="en-US" sz="1900" dirty="0" err="1"/>
              <a:t>Colle</a:t>
            </a:r>
            <a:r>
              <a:rPr lang="en-US" sz="1900" dirty="0"/>
              <a:t> J, et al. Acute </a:t>
            </a:r>
            <a:r>
              <a:rPr lang="en-US" sz="1900" dirty="0" smtClean="0"/>
              <a:t>thrombotic obstruction </a:t>
            </a:r>
            <a:r>
              <a:rPr lang="en-US" sz="1900" dirty="0"/>
              <a:t>with disc valve prostheses: </a:t>
            </a:r>
            <a:r>
              <a:rPr lang="en-US" sz="1900" dirty="0" smtClean="0"/>
              <a:t>diagnostic considerations </a:t>
            </a:r>
            <a:r>
              <a:rPr lang="en-US" sz="1900" dirty="0"/>
              <a:t>and </a:t>
            </a:r>
            <a:r>
              <a:rPr lang="en-US" sz="1900" dirty="0" err="1"/>
              <a:t>fibrinolytic</a:t>
            </a:r>
            <a:r>
              <a:rPr lang="en-US" sz="1900" dirty="0"/>
              <a:t> treatment. </a:t>
            </a:r>
            <a:r>
              <a:rPr lang="en-US" sz="1900" dirty="0">
                <a:solidFill>
                  <a:srgbClr val="292934"/>
                </a:solidFill>
              </a:rPr>
              <a:t>J Am Col </a:t>
            </a:r>
            <a:r>
              <a:rPr lang="en-US" sz="1900" dirty="0" err="1">
                <a:solidFill>
                  <a:srgbClr val="292934"/>
                </a:solidFill>
              </a:rPr>
              <a:t>Cardiol</a:t>
            </a:r>
            <a:r>
              <a:rPr lang="en-US" sz="1900" dirty="0" smtClean="0"/>
              <a:t> </a:t>
            </a:r>
            <a:r>
              <a:rPr lang="en-US" sz="1900" dirty="0"/>
              <a:t>1986;7(4):743-751.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1900" dirty="0" err="1" smtClean="0"/>
              <a:t>Witchitz</a:t>
            </a:r>
            <a:r>
              <a:rPr lang="en-US" sz="1900" dirty="0" smtClean="0"/>
              <a:t> </a:t>
            </a:r>
            <a:r>
              <a:rPr lang="en-US" sz="1900" dirty="0"/>
              <a:t>S, </a:t>
            </a:r>
            <a:r>
              <a:rPr lang="en-US" sz="1900" dirty="0" err="1"/>
              <a:t>Veyrat</a:t>
            </a:r>
            <a:r>
              <a:rPr lang="en-US" sz="1900" dirty="0"/>
              <a:t> C, </a:t>
            </a:r>
            <a:r>
              <a:rPr lang="en-US" sz="1900" dirty="0" err="1"/>
              <a:t>Moisson</a:t>
            </a:r>
            <a:r>
              <a:rPr lang="en-US" sz="1900" dirty="0"/>
              <a:t> P, et al. </a:t>
            </a:r>
            <a:r>
              <a:rPr lang="en-US" sz="1900" dirty="0" err="1" smtClean="0"/>
              <a:t>Fibrinolytic</a:t>
            </a:r>
            <a:r>
              <a:rPr lang="en-US" sz="1900" dirty="0" smtClean="0"/>
              <a:t> treatment </a:t>
            </a:r>
            <a:r>
              <a:rPr lang="en-US" sz="1900" dirty="0"/>
              <a:t>of thrombus on prosthetic heart valves</a:t>
            </a:r>
            <a:r>
              <a:rPr lang="en-US" sz="1900" dirty="0" smtClean="0"/>
              <a:t>. British </a:t>
            </a:r>
            <a:r>
              <a:rPr lang="en-US" sz="1900" dirty="0"/>
              <a:t>Heart Journal 1980;44(5):545-554</a:t>
            </a:r>
            <a:r>
              <a:rPr lang="en-US" sz="1900" dirty="0" smtClean="0"/>
              <a:t>.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03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898136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900" dirty="0"/>
              <a:t>Gupta D, Kothari SS, </a:t>
            </a:r>
            <a:r>
              <a:rPr lang="en-US" sz="1900" dirty="0" err="1"/>
              <a:t>Bahl</a:t>
            </a:r>
            <a:r>
              <a:rPr lang="en-US" sz="1900" dirty="0"/>
              <a:t> VK, et al. Thrombolytic therapy for prosthetic valve thrombosis: short-and long-term results. American Heart Journal 2000;140(6):906- 916.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900" dirty="0" err="1" smtClean="0"/>
              <a:t>Rajasekhar</a:t>
            </a:r>
            <a:r>
              <a:rPr lang="en-US" sz="1900" dirty="0" smtClean="0"/>
              <a:t> </a:t>
            </a:r>
            <a:r>
              <a:rPr lang="en-US" sz="1900" dirty="0"/>
              <a:t>D, </a:t>
            </a:r>
            <a:r>
              <a:rPr lang="en-US" sz="1900" dirty="0" err="1"/>
              <a:t>Balakrishnan</a:t>
            </a:r>
            <a:r>
              <a:rPr lang="en-US" sz="1900" dirty="0"/>
              <a:t> KG, </a:t>
            </a:r>
            <a:r>
              <a:rPr lang="en-US" sz="1900" dirty="0" err="1"/>
              <a:t>Venkitachalam</a:t>
            </a:r>
            <a:r>
              <a:rPr lang="en-US" sz="1900" dirty="0"/>
              <a:t> CG, </a:t>
            </a:r>
            <a:r>
              <a:rPr lang="en-US" sz="1900" dirty="0" smtClean="0"/>
              <a:t>et al</a:t>
            </a:r>
            <a:r>
              <a:rPr lang="en-US" sz="1900" dirty="0"/>
              <a:t>. Thrombolytic therapy for prosthetic cardiac </a:t>
            </a:r>
            <a:r>
              <a:rPr lang="en-US" sz="1900" dirty="0" smtClean="0"/>
              <a:t>valve thrombosis</a:t>
            </a:r>
            <a:r>
              <a:rPr lang="en-US" sz="1900" dirty="0"/>
              <a:t>. Indian Heart Journal 1993;46(2):101-105.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900" dirty="0" err="1" smtClean="0"/>
              <a:t>Agrawal</a:t>
            </a:r>
            <a:r>
              <a:rPr lang="en-US" sz="1900" dirty="0" smtClean="0"/>
              <a:t> </a:t>
            </a:r>
            <a:r>
              <a:rPr lang="en-US" sz="1900" dirty="0"/>
              <a:t>D, </a:t>
            </a:r>
            <a:r>
              <a:rPr lang="en-US" sz="1900" dirty="0" err="1"/>
              <a:t>Dubey</a:t>
            </a:r>
            <a:r>
              <a:rPr lang="en-US" sz="1900" dirty="0"/>
              <a:t> S, </a:t>
            </a:r>
            <a:r>
              <a:rPr lang="en-US" sz="1900" dirty="0" err="1"/>
              <a:t>Saket</a:t>
            </a:r>
            <a:r>
              <a:rPr lang="en-US" sz="1900" dirty="0"/>
              <a:t> B, et al. </a:t>
            </a:r>
            <a:r>
              <a:rPr lang="en-US" sz="1900" dirty="0" smtClean="0"/>
              <a:t>Thrombolytic therapy </a:t>
            </a:r>
            <a:r>
              <a:rPr lang="en-US" sz="1900" dirty="0"/>
              <a:t>for prosthetic valve thrombosis in Third </a:t>
            </a:r>
            <a:r>
              <a:rPr lang="en-US" sz="1900" dirty="0" smtClean="0"/>
              <a:t>World countries</a:t>
            </a:r>
            <a:r>
              <a:rPr lang="en-US" sz="1900" dirty="0"/>
              <a:t>. Indian Heart Journal 1996;49(4):383-386</a:t>
            </a:r>
            <a:r>
              <a:rPr lang="en-US" sz="1900" dirty="0" smtClean="0"/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1900" dirty="0" err="1"/>
              <a:t>Cáceres-Lóriga</a:t>
            </a:r>
            <a:r>
              <a:rPr lang="en-US" sz="1900" dirty="0"/>
              <a:t> FM, Pérez-</a:t>
            </a:r>
            <a:r>
              <a:rPr lang="en-US" sz="1900" dirty="0" err="1"/>
              <a:t>López</a:t>
            </a:r>
            <a:r>
              <a:rPr lang="en-US" sz="1900" dirty="0"/>
              <a:t> H, Santos-</a:t>
            </a:r>
            <a:r>
              <a:rPr lang="en-US" sz="1900" dirty="0" err="1"/>
              <a:t>Gracia</a:t>
            </a:r>
            <a:r>
              <a:rPr lang="en-US" sz="1900" dirty="0"/>
              <a:t> J, </a:t>
            </a:r>
            <a:r>
              <a:rPr lang="en-US" sz="1900" dirty="0" smtClean="0"/>
              <a:t>et al</a:t>
            </a:r>
            <a:r>
              <a:rPr lang="en-US" sz="1900" dirty="0"/>
              <a:t>. Prosthetic heart valve thrombosis: pathogenesis</a:t>
            </a:r>
            <a:r>
              <a:rPr lang="en-US" sz="1900" dirty="0" smtClean="0"/>
              <a:t>, diagnosis </a:t>
            </a:r>
            <a:r>
              <a:rPr lang="en-US" sz="1900" dirty="0"/>
              <a:t>and management. International Journal </a:t>
            </a:r>
            <a:r>
              <a:rPr lang="en-US" sz="1900" dirty="0" smtClean="0"/>
              <a:t>of Cardiology </a:t>
            </a:r>
            <a:r>
              <a:rPr lang="en-US" sz="1900" dirty="0"/>
              <a:t>2006;110(1):1-6.</a:t>
            </a:r>
            <a:endParaRPr lang="en-US" sz="1900" dirty="0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53400" y="6373705"/>
            <a:ext cx="762000" cy="3657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4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B6F15528-21DE-4FAA-801E-634DDDAF4B2B}" type="slidenum">
              <a:rPr lang="en-US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47100"/>
            <a:ext cx="7620000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87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276</TotalTime>
  <Words>1642</Words>
  <Application>Microsoft Office PowerPoint</Application>
  <PresentationFormat>On-screen Show (4:3)</PresentationFormat>
  <Paragraphs>173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Urban</vt:lpstr>
      <vt:lpstr>A study of indications, complications of prosthetic valves and prognosis after treatment of stuck valve</vt:lpstr>
      <vt:lpstr>Background</vt:lpstr>
      <vt:lpstr>Background</vt:lpstr>
      <vt:lpstr>Background</vt:lpstr>
      <vt:lpstr>Background</vt:lpstr>
      <vt:lpstr>Background</vt:lpstr>
      <vt:lpstr>Objective</vt:lpstr>
      <vt:lpstr>Methods</vt:lpstr>
      <vt:lpstr>Methods</vt:lpstr>
      <vt:lpstr>Results</vt:lpstr>
      <vt:lpstr>Results</vt:lpstr>
      <vt:lpstr>Results</vt:lpstr>
      <vt:lpstr>Results</vt:lpstr>
      <vt:lpstr>Discussion</vt:lpstr>
      <vt:lpstr>Discussion</vt:lpstr>
      <vt:lpstr>Discussion</vt:lpstr>
      <vt:lpstr>Conclusion</vt:lpstr>
      <vt:lpstr>References</vt:lpstr>
      <vt:lpstr>References</vt:lpstr>
      <vt:lpstr>References</vt:lpstr>
      <vt:lpstr>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study of indications, complications of prosthetic valves and prognosis after treatment of stuck valve</dc:title>
  <dc:creator>Tamanpreet Kaur</dc:creator>
  <cp:lastModifiedBy>Cellularcardiology</cp:lastModifiedBy>
  <cp:revision>92</cp:revision>
  <dcterms:created xsi:type="dcterms:W3CDTF">2006-08-16T00:00:00Z</dcterms:created>
  <dcterms:modified xsi:type="dcterms:W3CDTF">2017-06-06T08:36:20Z</dcterms:modified>
</cp:coreProperties>
</file>