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77" r:id="rId2"/>
    <p:sldId id="268" r:id="rId3"/>
    <p:sldId id="269" r:id="rId4"/>
    <p:sldId id="257" r:id="rId5"/>
    <p:sldId id="258" r:id="rId6"/>
    <p:sldId id="259" r:id="rId7"/>
    <p:sldId id="260" r:id="rId8"/>
    <p:sldId id="261" r:id="rId9"/>
    <p:sldId id="262" r:id="rId10"/>
    <p:sldId id="263" r:id="rId11"/>
    <p:sldId id="265" r:id="rId12"/>
    <p:sldId id="264" r:id="rId13"/>
    <p:sldId id="267" r:id="rId14"/>
    <p:sldId id="27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0F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SER\Desktop\RP%202\AST%20graph.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USER\Desktop\RP%202\ALT%20graph.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USER\Desktop\RP%202\TB%20graph.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8"/>
    </mc:Choice>
    <mc:Fallback>
      <c:style val="38"/>
    </mc:Fallback>
  </mc:AlternateContent>
  <c:chart>
    <c:title>
      <c:tx>
        <c:rich>
          <a:bodyPr/>
          <a:lstStyle/>
          <a:p>
            <a:pPr>
              <a:defRPr sz="1100">
                <a:latin typeface="Arial" pitchFamily="34" charset="0"/>
                <a:cs typeface="Arial" pitchFamily="34" charset="0"/>
              </a:defRPr>
            </a:pPr>
            <a:r>
              <a:rPr lang="en-US" sz="1100">
                <a:latin typeface="Arial" pitchFamily="34" charset="0"/>
                <a:cs typeface="Arial" pitchFamily="34" charset="0"/>
              </a:rPr>
              <a:t>Level of AST</a:t>
            </a:r>
            <a:r>
              <a:rPr lang="en-US" sz="1100" baseline="0">
                <a:latin typeface="Arial" pitchFamily="34" charset="0"/>
                <a:cs typeface="Arial" pitchFamily="34" charset="0"/>
              </a:rPr>
              <a:t> in Treated Group</a:t>
            </a:r>
            <a:endParaRPr lang="en-US" sz="1100">
              <a:latin typeface="Arial" pitchFamily="34" charset="0"/>
              <a:cs typeface="Arial" pitchFamily="34" charset="0"/>
            </a:endParaRPr>
          </a:p>
        </c:rich>
      </c:tx>
      <c:layout>
        <c:manualLayout>
          <c:xMode val="edge"/>
          <c:yMode val="edge"/>
          <c:x val="0.27623523394643479"/>
          <c:y val="4.5694378897964662E-2"/>
        </c:manualLayout>
      </c:layout>
      <c:overlay val="0"/>
    </c:title>
    <c:autoTitleDeleted val="0"/>
    <c:plotArea>
      <c:layout>
        <c:manualLayout>
          <c:layoutTarget val="inner"/>
          <c:xMode val="edge"/>
          <c:yMode val="edge"/>
          <c:x val="0.17757122891014737"/>
          <c:y val="0.1834786200084802"/>
          <c:w val="0.72320462239105154"/>
          <c:h val="0.5816835399390311"/>
        </c:manualLayout>
      </c:layout>
      <c:barChart>
        <c:barDir val="col"/>
        <c:grouping val="clustered"/>
        <c:varyColors val="0"/>
        <c:ser>
          <c:idx val="0"/>
          <c:order val="0"/>
          <c:tx>
            <c:strRef>
              <c:f>Sheet1!$C$3</c:f>
              <c:strCache>
                <c:ptCount val="1"/>
              </c:strCache>
            </c:strRef>
          </c:tx>
          <c:invertIfNegative val="0"/>
          <c:cat>
            <c:strRef>
              <c:f>Sheet1!$B$4:$B$8</c:f>
              <c:strCache>
                <c:ptCount val="5"/>
                <c:pt idx="0">
                  <c:v>Negative control</c:v>
                </c:pt>
                <c:pt idx="1">
                  <c:v>Positive control</c:v>
                </c:pt>
                <c:pt idx="2">
                  <c:v>150           mg/kg</c:v>
                </c:pt>
                <c:pt idx="3">
                  <c:v>250           mg/kg</c:v>
                </c:pt>
                <c:pt idx="4">
                  <c:v>350        mg/kg</c:v>
                </c:pt>
              </c:strCache>
            </c:strRef>
          </c:cat>
          <c:val>
            <c:numRef>
              <c:f>Sheet1!$C$4:$C$8</c:f>
              <c:numCache>
                <c:formatCode>General</c:formatCode>
                <c:ptCount val="5"/>
              </c:numCache>
            </c:numRef>
          </c:val>
          <c:extLst>
            <c:ext xmlns:c16="http://schemas.microsoft.com/office/drawing/2014/chart" uri="{C3380CC4-5D6E-409C-BE32-E72D297353CC}">
              <c16:uniqueId val="{00000000-01AF-4B3F-9B81-CE6FBE8BEF58}"/>
            </c:ext>
          </c:extLst>
        </c:ser>
        <c:ser>
          <c:idx val="1"/>
          <c:order val="1"/>
          <c:tx>
            <c:strRef>
              <c:f>Sheet1!$D$3</c:f>
              <c:strCache>
                <c:ptCount val="1"/>
                <c:pt idx="0">
                  <c:v>IU/L</c:v>
                </c:pt>
              </c:strCache>
            </c:strRef>
          </c:tx>
          <c:spPr>
            <a:gradFill flip="none" rotWithShape="1">
              <a:gsLst>
                <a:gs pos="0">
                  <a:prstClr val="white"/>
                </a:gs>
                <a:gs pos="13000">
                  <a:srgbClr val="1F497D">
                    <a:lumMod val="60000"/>
                    <a:lumOff val="40000"/>
                  </a:srgbClr>
                </a:gs>
                <a:gs pos="28000">
                  <a:prstClr val="white"/>
                </a:gs>
                <a:gs pos="42999">
                  <a:srgbClr val="1F497D">
                    <a:lumMod val="60000"/>
                    <a:lumOff val="40000"/>
                  </a:srgbClr>
                </a:gs>
                <a:gs pos="58000">
                  <a:prstClr val="white"/>
                </a:gs>
                <a:gs pos="72000">
                  <a:srgbClr val="1F497D">
                    <a:lumMod val="60000"/>
                    <a:lumOff val="40000"/>
                  </a:srgbClr>
                </a:gs>
                <a:gs pos="87000">
                  <a:prstClr val="white"/>
                </a:gs>
                <a:gs pos="100000">
                  <a:schemeClr val="tx2">
                    <a:lumMod val="60000"/>
                    <a:lumOff val="40000"/>
                  </a:schemeClr>
                </a:gs>
              </a:gsLst>
              <a:path path="rect">
                <a:fillToRect l="100000" t="100000"/>
              </a:path>
              <a:tileRect r="-100000" b="-100000"/>
            </a:gradFill>
            <a:ln>
              <a:solidFill>
                <a:prstClr val="black"/>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Sheet1!$B$4:$B$8</c:f>
              <c:strCache>
                <c:ptCount val="5"/>
                <c:pt idx="0">
                  <c:v>Negative control</c:v>
                </c:pt>
                <c:pt idx="1">
                  <c:v>Positive control</c:v>
                </c:pt>
                <c:pt idx="2">
                  <c:v>150           mg/kg</c:v>
                </c:pt>
                <c:pt idx="3">
                  <c:v>250           mg/kg</c:v>
                </c:pt>
                <c:pt idx="4">
                  <c:v>350        mg/kg</c:v>
                </c:pt>
              </c:strCache>
            </c:strRef>
          </c:cat>
          <c:val>
            <c:numRef>
              <c:f>Sheet1!$D$4:$D$8</c:f>
              <c:numCache>
                <c:formatCode>General</c:formatCode>
                <c:ptCount val="5"/>
                <c:pt idx="0">
                  <c:v>62.220000000000013</c:v>
                </c:pt>
                <c:pt idx="1">
                  <c:v>213.56200000000001</c:v>
                </c:pt>
                <c:pt idx="2">
                  <c:v>159.38200000000069</c:v>
                </c:pt>
                <c:pt idx="3">
                  <c:v>97.103999999999999</c:v>
                </c:pt>
                <c:pt idx="4">
                  <c:v>71.661999999999992</c:v>
                </c:pt>
              </c:numCache>
            </c:numRef>
          </c:val>
          <c:extLst>
            <c:ext xmlns:c16="http://schemas.microsoft.com/office/drawing/2014/chart" uri="{C3380CC4-5D6E-409C-BE32-E72D297353CC}">
              <c16:uniqueId val="{00000001-01AF-4B3F-9B81-CE6FBE8BEF58}"/>
            </c:ext>
          </c:extLst>
        </c:ser>
        <c:dLbls>
          <c:showLegendKey val="0"/>
          <c:showVal val="0"/>
          <c:showCatName val="0"/>
          <c:showSerName val="0"/>
          <c:showPercent val="0"/>
          <c:showBubbleSize val="0"/>
        </c:dLbls>
        <c:gapWidth val="0"/>
        <c:axId val="33626752"/>
        <c:axId val="33682176"/>
      </c:barChart>
      <c:catAx>
        <c:axId val="33626752"/>
        <c:scaling>
          <c:orientation val="minMax"/>
        </c:scaling>
        <c:delete val="0"/>
        <c:axPos val="b"/>
        <c:title>
          <c:tx>
            <c:rich>
              <a:bodyPr/>
              <a:lstStyle/>
              <a:p>
                <a:pPr>
                  <a:defRPr sz="1100">
                    <a:latin typeface="Arial" pitchFamily="34" charset="0"/>
                    <a:cs typeface="Arial" pitchFamily="34" charset="0"/>
                  </a:defRPr>
                </a:pPr>
                <a:r>
                  <a:rPr lang="en-US" sz="1100">
                    <a:latin typeface="Arial" pitchFamily="34" charset="0"/>
                    <a:cs typeface="Arial" pitchFamily="34" charset="0"/>
                  </a:rPr>
                  <a:t>Treatment Group</a:t>
                </a:r>
              </a:p>
            </c:rich>
          </c:tx>
          <c:layout>
            <c:manualLayout>
              <c:xMode val="edge"/>
              <c:yMode val="edge"/>
              <c:x val="0.39245020211786591"/>
              <c:y val="0.92137556051581992"/>
            </c:manualLayout>
          </c:layout>
          <c:overlay val="0"/>
        </c:title>
        <c:numFmt formatCode="General" sourceLinked="0"/>
        <c:majorTickMark val="none"/>
        <c:minorTickMark val="none"/>
        <c:tickLblPos val="nextTo"/>
        <c:txPr>
          <a:bodyPr/>
          <a:lstStyle/>
          <a:p>
            <a:pPr>
              <a:defRPr sz="1100" b="0">
                <a:latin typeface="Arial" pitchFamily="34" charset="0"/>
                <a:cs typeface="Arial" pitchFamily="34" charset="0"/>
              </a:defRPr>
            </a:pPr>
            <a:endParaRPr lang="en-US"/>
          </a:p>
        </c:txPr>
        <c:crossAx val="33682176"/>
        <c:crosses val="autoZero"/>
        <c:auto val="1"/>
        <c:lblAlgn val="ctr"/>
        <c:lblOffset val="100"/>
        <c:noMultiLvlLbl val="0"/>
      </c:catAx>
      <c:valAx>
        <c:axId val="33682176"/>
        <c:scaling>
          <c:orientation val="minMax"/>
        </c:scaling>
        <c:delete val="0"/>
        <c:axPos val="l"/>
        <c:title>
          <c:tx>
            <c:rich>
              <a:bodyPr/>
              <a:lstStyle/>
              <a:p>
                <a:pPr>
                  <a:defRPr sz="1100">
                    <a:latin typeface="Arial" pitchFamily="34" charset="0"/>
                    <a:cs typeface="Arial" pitchFamily="34" charset="0"/>
                  </a:defRPr>
                </a:pPr>
                <a:r>
                  <a:rPr lang="en-US" sz="1100">
                    <a:latin typeface="Arial" pitchFamily="34" charset="0"/>
                    <a:cs typeface="Arial" pitchFamily="34" charset="0"/>
                  </a:rPr>
                  <a:t>IU/L</a:t>
                </a:r>
              </a:p>
            </c:rich>
          </c:tx>
          <c:layout>
            <c:manualLayout>
              <c:xMode val="edge"/>
              <c:yMode val="edge"/>
              <c:x val="1.9380242672799884E-2"/>
              <c:y val="0.3985310960047394"/>
            </c:manualLayout>
          </c:layout>
          <c:overlay val="0"/>
        </c:title>
        <c:numFmt formatCode="General" sourceLinked="1"/>
        <c:majorTickMark val="out"/>
        <c:minorTickMark val="none"/>
        <c:tickLblPos val="nextTo"/>
        <c:txPr>
          <a:bodyPr/>
          <a:lstStyle/>
          <a:p>
            <a:pPr>
              <a:defRPr sz="1100" b="0">
                <a:latin typeface="Arial" pitchFamily="34" charset="0"/>
                <a:cs typeface="Arial" pitchFamily="34" charset="0"/>
              </a:defRPr>
            </a:pPr>
            <a:endParaRPr lang="en-US"/>
          </a:p>
        </c:txPr>
        <c:crossAx val="33626752"/>
        <c:crosses val="autoZero"/>
        <c:crossBetween val="between"/>
      </c:valAx>
      <c:spPr>
        <a:solidFill>
          <a:schemeClr val="bg1">
            <a:alpha val="70000"/>
          </a:schemeClr>
        </a:solidFill>
        <a:ln w="25400" cap="flat" cmpd="sng" algn="ctr">
          <a:solidFill>
            <a:schemeClr val="accent5"/>
          </a:solidFill>
          <a:prstDash val="solid"/>
        </a:ln>
        <a:effectLst/>
      </c:spPr>
    </c:plotArea>
    <c:plotVisOnly val="1"/>
    <c:dispBlanksAs val="gap"/>
    <c:showDLblsOverMax val="0"/>
  </c:chart>
  <c:spPr>
    <a:noFill/>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6"/>
    </mc:Choice>
    <mc:Fallback>
      <c:style val="36"/>
    </mc:Fallback>
  </mc:AlternateContent>
  <c:chart>
    <c:title>
      <c:tx>
        <c:rich>
          <a:bodyPr/>
          <a:lstStyle/>
          <a:p>
            <a:pPr>
              <a:defRPr sz="1100">
                <a:solidFill>
                  <a:sysClr val="windowText" lastClr="000000"/>
                </a:solidFill>
                <a:latin typeface="Arial" pitchFamily="34" charset="0"/>
                <a:cs typeface="Arial" pitchFamily="34" charset="0"/>
              </a:defRPr>
            </a:pPr>
            <a:r>
              <a:rPr lang="en-US" sz="1100">
                <a:solidFill>
                  <a:sysClr val="windowText" lastClr="000000"/>
                </a:solidFill>
                <a:latin typeface="Arial" pitchFamily="34" charset="0"/>
                <a:cs typeface="Arial" pitchFamily="34" charset="0"/>
              </a:rPr>
              <a:t>Level of ALT</a:t>
            </a:r>
            <a:r>
              <a:rPr lang="en-US" sz="1100" baseline="0">
                <a:solidFill>
                  <a:sysClr val="windowText" lastClr="000000"/>
                </a:solidFill>
                <a:latin typeface="Arial" pitchFamily="34" charset="0"/>
                <a:cs typeface="Arial" pitchFamily="34" charset="0"/>
              </a:rPr>
              <a:t> in Treated Group</a:t>
            </a:r>
            <a:r>
              <a:rPr lang="en-US" sz="1100">
                <a:solidFill>
                  <a:sysClr val="windowText" lastClr="000000"/>
                </a:solidFill>
                <a:latin typeface="Arial" pitchFamily="34" charset="0"/>
                <a:cs typeface="Arial" pitchFamily="34" charset="0"/>
              </a:rPr>
              <a:t> </a:t>
            </a:r>
          </a:p>
        </c:rich>
      </c:tx>
      <c:layout>
        <c:manualLayout>
          <c:xMode val="edge"/>
          <c:yMode val="edge"/>
          <c:x val="0.34590359486476602"/>
          <c:y val="6.8567960784239879E-2"/>
        </c:manualLayout>
      </c:layout>
      <c:overlay val="0"/>
    </c:title>
    <c:autoTitleDeleted val="0"/>
    <c:plotArea>
      <c:layout>
        <c:manualLayout>
          <c:layoutTarget val="inner"/>
          <c:xMode val="edge"/>
          <c:yMode val="edge"/>
          <c:x val="0.16613564529771266"/>
          <c:y val="0.17340083504817574"/>
          <c:w val="0.72267602063760761"/>
          <c:h val="0.56424524033208923"/>
        </c:manualLayout>
      </c:layout>
      <c:barChart>
        <c:barDir val="col"/>
        <c:grouping val="clustered"/>
        <c:varyColors val="0"/>
        <c:ser>
          <c:idx val="0"/>
          <c:order val="0"/>
          <c:tx>
            <c:strRef>
              <c:f>Sheet1!$C$3</c:f>
              <c:strCache>
                <c:ptCount val="1"/>
              </c:strCache>
            </c:strRef>
          </c:tx>
          <c:invertIfNegative val="0"/>
          <c:cat>
            <c:strRef>
              <c:f>Sheet1!$B$4:$B$8</c:f>
              <c:strCache>
                <c:ptCount val="5"/>
                <c:pt idx="0">
                  <c:v>Negative control</c:v>
                </c:pt>
                <c:pt idx="1">
                  <c:v>Positive control</c:v>
                </c:pt>
                <c:pt idx="2">
                  <c:v>    150 mg/kg</c:v>
                </c:pt>
                <c:pt idx="3">
                  <c:v>    250 mg/kg</c:v>
                </c:pt>
                <c:pt idx="4">
                  <c:v>    350 mg/kg</c:v>
                </c:pt>
              </c:strCache>
            </c:strRef>
          </c:cat>
          <c:val>
            <c:numRef>
              <c:f>Sheet1!$C$4:$C$8</c:f>
              <c:numCache>
                <c:formatCode>General</c:formatCode>
                <c:ptCount val="5"/>
              </c:numCache>
            </c:numRef>
          </c:val>
          <c:extLst>
            <c:ext xmlns:c16="http://schemas.microsoft.com/office/drawing/2014/chart" uri="{C3380CC4-5D6E-409C-BE32-E72D297353CC}">
              <c16:uniqueId val="{00000000-E00D-43EC-A872-2A4A385A9819}"/>
            </c:ext>
          </c:extLst>
        </c:ser>
        <c:ser>
          <c:idx val="1"/>
          <c:order val="1"/>
          <c:tx>
            <c:strRef>
              <c:f>Sheet1!$D$3</c:f>
              <c:strCache>
                <c:ptCount val="1"/>
                <c:pt idx="0">
                  <c:v>IU/L</c:v>
                </c:pt>
              </c:strCache>
            </c:strRef>
          </c:tx>
          <c:sp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2700000" scaled="1"/>
              <a:tileRect/>
            </a:gra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Sheet1!$B$4:$B$8</c:f>
              <c:strCache>
                <c:ptCount val="5"/>
                <c:pt idx="0">
                  <c:v>Negative control</c:v>
                </c:pt>
                <c:pt idx="1">
                  <c:v>Positive control</c:v>
                </c:pt>
                <c:pt idx="2">
                  <c:v>    150 mg/kg</c:v>
                </c:pt>
                <c:pt idx="3">
                  <c:v>    250 mg/kg</c:v>
                </c:pt>
                <c:pt idx="4">
                  <c:v>    350 mg/kg</c:v>
                </c:pt>
              </c:strCache>
            </c:strRef>
          </c:cat>
          <c:val>
            <c:numRef>
              <c:f>Sheet1!$D$4:$D$8</c:f>
              <c:numCache>
                <c:formatCode>General</c:formatCode>
                <c:ptCount val="5"/>
                <c:pt idx="0">
                  <c:v>25.777999999999999</c:v>
                </c:pt>
                <c:pt idx="1">
                  <c:v>66.540000000000006</c:v>
                </c:pt>
                <c:pt idx="2">
                  <c:v>53.54</c:v>
                </c:pt>
                <c:pt idx="3">
                  <c:v>38.78</c:v>
                </c:pt>
                <c:pt idx="4">
                  <c:v>27.207999999999988</c:v>
                </c:pt>
              </c:numCache>
            </c:numRef>
          </c:val>
          <c:extLst>
            <c:ext xmlns:c16="http://schemas.microsoft.com/office/drawing/2014/chart" uri="{C3380CC4-5D6E-409C-BE32-E72D297353CC}">
              <c16:uniqueId val="{00000001-E00D-43EC-A872-2A4A385A9819}"/>
            </c:ext>
          </c:extLst>
        </c:ser>
        <c:dLbls>
          <c:showLegendKey val="0"/>
          <c:showVal val="0"/>
          <c:showCatName val="0"/>
          <c:showSerName val="0"/>
          <c:showPercent val="0"/>
          <c:showBubbleSize val="0"/>
        </c:dLbls>
        <c:gapWidth val="0"/>
        <c:axId val="33793536"/>
        <c:axId val="33795456"/>
      </c:barChart>
      <c:catAx>
        <c:axId val="33793536"/>
        <c:scaling>
          <c:orientation val="minMax"/>
        </c:scaling>
        <c:delete val="0"/>
        <c:axPos val="b"/>
        <c:title>
          <c:tx>
            <c:rich>
              <a:bodyPr/>
              <a:lstStyle/>
              <a:p>
                <a:pPr>
                  <a:defRPr sz="1100">
                    <a:solidFill>
                      <a:sysClr val="windowText" lastClr="000000"/>
                    </a:solidFill>
                    <a:latin typeface="Arial" pitchFamily="34" charset="0"/>
                    <a:cs typeface="Arial" pitchFamily="34" charset="0"/>
                  </a:defRPr>
                </a:pPr>
                <a:r>
                  <a:rPr lang="en-US" sz="1100">
                    <a:solidFill>
                      <a:sysClr val="windowText" lastClr="000000"/>
                    </a:solidFill>
                    <a:latin typeface="Arial" pitchFamily="34" charset="0"/>
                    <a:cs typeface="Arial" pitchFamily="34" charset="0"/>
                  </a:rPr>
                  <a:t>Treatment Group</a:t>
                </a:r>
              </a:p>
            </c:rich>
          </c:tx>
          <c:layout>
            <c:manualLayout>
              <c:xMode val="edge"/>
              <c:yMode val="edge"/>
              <c:x val="0.41885893546795977"/>
              <c:y val="0.90851622369450769"/>
            </c:manualLayout>
          </c:layout>
          <c:overlay val="0"/>
        </c:title>
        <c:numFmt formatCode="General" sourceLinked="0"/>
        <c:majorTickMark val="none"/>
        <c:minorTickMark val="none"/>
        <c:tickLblPos val="nextTo"/>
        <c:txPr>
          <a:bodyPr/>
          <a:lstStyle/>
          <a:p>
            <a:pPr>
              <a:defRPr sz="1100" b="0">
                <a:solidFill>
                  <a:sysClr val="windowText" lastClr="000000"/>
                </a:solidFill>
                <a:latin typeface="Arial" pitchFamily="34" charset="0"/>
                <a:cs typeface="Arial" pitchFamily="34" charset="0"/>
              </a:defRPr>
            </a:pPr>
            <a:endParaRPr lang="en-US"/>
          </a:p>
        </c:txPr>
        <c:crossAx val="33795456"/>
        <c:crosses val="autoZero"/>
        <c:auto val="1"/>
        <c:lblAlgn val="ctr"/>
        <c:lblOffset val="100"/>
        <c:noMultiLvlLbl val="0"/>
      </c:catAx>
      <c:valAx>
        <c:axId val="33795456"/>
        <c:scaling>
          <c:orientation val="minMax"/>
        </c:scaling>
        <c:delete val="0"/>
        <c:axPos val="l"/>
        <c:title>
          <c:tx>
            <c:rich>
              <a:bodyPr/>
              <a:lstStyle/>
              <a:p>
                <a:pPr>
                  <a:defRPr sz="1100">
                    <a:solidFill>
                      <a:sysClr val="windowText" lastClr="000000"/>
                    </a:solidFill>
                    <a:latin typeface="Arial" pitchFamily="34" charset="0"/>
                    <a:cs typeface="Arial" pitchFamily="34" charset="0"/>
                  </a:defRPr>
                </a:pPr>
                <a:r>
                  <a:rPr lang="en-US" sz="1100">
                    <a:solidFill>
                      <a:sysClr val="windowText" lastClr="000000"/>
                    </a:solidFill>
                    <a:latin typeface="Arial" pitchFamily="34" charset="0"/>
                    <a:cs typeface="Arial" pitchFamily="34" charset="0"/>
                  </a:rPr>
                  <a:t>IU/L</a:t>
                </a:r>
              </a:p>
            </c:rich>
          </c:tx>
          <c:layout>
            <c:manualLayout>
              <c:xMode val="edge"/>
              <c:yMode val="edge"/>
              <c:x val="5.8327859588683306E-2"/>
              <c:y val="0.39440431117311703"/>
            </c:manualLayout>
          </c:layout>
          <c:overlay val="0"/>
        </c:title>
        <c:numFmt formatCode="General" sourceLinked="1"/>
        <c:majorTickMark val="out"/>
        <c:minorTickMark val="none"/>
        <c:tickLblPos val="nextTo"/>
        <c:txPr>
          <a:bodyPr/>
          <a:lstStyle/>
          <a:p>
            <a:pPr>
              <a:defRPr sz="1100" b="0">
                <a:solidFill>
                  <a:sysClr val="windowText" lastClr="000000"/>
                </a:solidFill>
                <a:latin typeface="Arial" pitchFamily="34" charset="0"/>
                <a:cs typeface="Arial" pitchFamily="34" charset="0"/>
              </a:defRPr>
            </a:pPr>
            <a:endParaRPr lang="en-US"/>
          </a:p>
        </c:txPr>
        <c:crossAx val="33793536"/>
        <c:crosses val="autoZero"/>
        <c:crossBetween val="between"/>
      </c:valAx>
      <c:spPr>
        <a:solidFill>
          <a:schemeClr val="bg1">
            <a:alpha val="70000"/>
          </a:schemeClr>
        </a:solidFill>
        <a:ln w="25400" cap="flat" cmpd="sng" algn="ctr">
          <a:solidFill>
            <a:schemeClr val="accent4"/>
          </a:solidFill>
          <a:prstDash val="solid"/>
        </a:ln>
        <a:effectLst/>
      </c:spPr>
    </c:plotArea>
    <c:plotVisOnly val="1"/>
    <c:dispBlanksAs val="gap"/>
    <c:showDLblsOverMax val="0"/>
  </c:chart>
  <c:spPr>
    <a:no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9"/>
    </mc:Choice>
    <mc:Fallback>
      <c:style val="39"/>
    </mc:Fallback>
  </mc:AlternateContent>
  <c:chart>
    <c:title>
      <c:tx>
        <c:rich>
          <a:bodyPr/>
          <a:lstStyle/>
          <a:p>
            <a:pPr>
              <a:defRPr sz="1100">
                <a:solidFill>
                  <a:sysClr val="windowText" lastClr="000000"/>
                </a:solidFill>
                <a:latin typeface="Arial" pitchFamily="34" charset="0"/>
                <a:cs typeface="Arial" pitchFamily="34" charset="0"/>
              </a:defRPr>
            </a:pPr>
            <a:r>
              <a:rPr lang="en-US" sz="1100">
                <a:solidFill>
                  <a:sysClr val="windowText" lastClr="000000"/>
                </a:solidFill>
                <a:latin typeface="Arial" pitchFamily="34" charset="0"/>
                <a:cs typeface="Arial" pitchFamily="34" charset="0"/>
              </a:rPr>
              <a:t>Total Bilirubin</a:t>
            </a:r>
          </a:p>
        </c:rich>
      </c:tx>
      <c:layout>
        <c:manualLayout>
          <c:xMode val="edge"/>
          <c:yMode val="edge"/>
          <c:x val="0.38212105757267795"/>
          <c:y val="6.1756116608949023E-2"/>
        </c:manualLayout>
      </c:layout>
      <c:overlay val="0"/>
    </c:title>
    <c:autoTitleDeleted val="0"/>
    <c:plotArea>
      <c:layout>
        <c:manualLayout>
          <c:layoutTarget val="inner"/>
          <c:xMode val="edge"/>
          <c:yMode val="edge"/>
          <c:x val="0.15650194352739213"/>
          <c:y val="0.17717219385259544"/>
          <c:w val="0.73185470489548565"/>
          <c:h val="0.56538467257537972"/>
        </c:manualLayout>
      </c:layout>
      <c:barChart>
        <c:barDir val="col"/>
        <c:grouping val="clustered"/>
        <c:varyColors val="0"/>
        <c:ser>
          <c:idx val="0"/>
          <c:order val="0"/>
          <c:tx>
            <c:strRef>
              <c:f>Sheet1!$C$3</c:f>
              <c:strCache>
                <c:ptCount val="1"/>
              </c:strCache>
            </c:strRef>
          </c:tx>
          <c:invertIfNegative val="0"/>
          <c:cat>
            <c:strRef>
              <c:f>Sheet1!$B$4:$B$8</c:f>
              <c:strCache>
                <c:ptCount val="5"/>
                <c:pt idx="0">
                  <c:v>Negative control</c:v>
                </c:pt>
                <c:pt idx="1">
                  <c:v>Positive control</c:v>
                </c:pt>
                <c:pt idx="2">
                  <c:v>150         mg/kg</c:v>
                </c:pt>
                <c:pt idx="3">
                  <c:v>250         mg/kg</c:v>
                </c:pt>
                <c:pt idx="4">
                  <c:v>350         mg/kg</c:v>
                </c:pt>
              </c:strCache>
            </c:strRef>
          </c:cat>
          <c:val>
            <c:numRef>
              <c:f>Sheet1!$C$4:$C$8</c:f>
              <c:numCache>
                <c:formatCode>General</c:formatCode>
                <c:ptCount val="5"/>
              </c:numCache>
            </c:numRef>
          </c:val>
          <c:extLst>
            <c:ext xmlns:c16="http://schemas.microsoft.com/office/drawing/2014/chart" uri="{C3380CC4-5D6E-409C-BE32-E72D297353CC}">
              <c16:uniqueId val="{00000000-F661-4F66-8E2B-59ACA70CF0C8}"/>
            </c:ext>
          </c:extLst>
        </c:ser>
        <c:ser>
          <c:idx val="1"/>
          <c:order val="1"/>
          <c:tx>
            <c:strRef>
              <c:f>Sheet1!$D$3</c:f>
              <c:strCache>
                <c:ptCount val="1"/>
                <c:pt idx="0">
                  <c:v>IU/L</c:v>
                </c:pt>
              </c:strCache>
            </c:strRef>
          </c:tx>
          <c:spPr>
            <a:gradFill>
              <a:gsLst>
                <a:gs pos="37000">
                  <a:srgbClr val="03D4A8"/>
                </a:gs>
                <a:gs pos="17000">
                  <a:srgbClr val="21D6E0"/>
                </a:gs>
                <a:gs pos="75000">
                  <a:srgbClr val="0087E6"/>
                </a:gs>
                <a:gs pos="100000">
                  <a:srgbClr val="005CBF"/>
                </a:gs>
              </a:gsLst>
              <a:lin ang="5400000" scaled="0"/>
            </a:gradFill>
            <a:ln>
              <a:solidFill>
                <a:prstClr val="black"/>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Sheet1!$B$4:$B$8</c:f>
              <c:strCache>
                <c:ptCount val="5"/>
                <c:pt idx="0">
                  <c:v>Negative control</c:v>
                </c:pt>
                <c:pt idx="1">
                  <c:v>Positive control</c:v>
                </c:pt>
                <c:pt idx="2">
                  <c:v>150         mg/kg</c:v>
                </c:pt>
                <c:pt idx="3">
                  <c:v>250         mg/kg</c:v>
                </c:pt>
                <c:pt idx="4">
                  <c:v>350         mg/kg</c:v>
                </c:pt>
              </c:strCache>
            </c:strRef>
          </c:cat>
          <c:val>
            <c:numRef>
              <c:f>Sheet1!$D$4:$D$8</c:f>
              <c:numCache>
                <c:formatCode>General</c:formatCode>
                <c:ptCount val="5"/>
                <c:pt idx="0">
                  <c:v>0.40200000000000002</c:v>
                </c:pt>
                <c:pt idx="1">
                  <c:v>2.5219999999999998</c:v>
                </c:pt>
                <c:pt idx="2">
                  <c:v>1.258</c:v>
                </c:pt>
                <c:pt idx="3">
                  <c:v>0.69399999999999995</c:v>
                </c:pt>
                <c:pt idx="4">
                  <c:v>0.50800000000000001</c:v>
                </c:pt>
              </c:numCache>
            </c:numRef>
          </c:val>
          <c:extLst>
            <c:ext xmlns:c16="http://schemas.microsoft.com/office/drawing/2014/chart" uri="{C3380CC4-5D6E-409C-BE32-E72D297353CC}">
              <c16:uniqueId val="{00000001-F661-4F66-8E2B-59ACA70CF0C8}"/>
            </c:ext>
          </c:extLst>
        </c:ser>
        <c:dLbls>
          <c:showLegendKey val="0"/>
          <c:showVal val="0"/>
          <c:showCatName val="0"/>
          <c:showSerName val="0"/>
          <c:showPercent val="0"/>
          <c:showBubbleSize val="0"/>
        </c:dLbls>
        <c:gapWidth val="0"/>
        <c:axId val="45977984"/>
        <c:axId val="45979904"/>
      </c:barChart>
      <c:catAx>
        <c:axId val="45977984"/>
        <c:scaling>
          <c:orientation val="minMax"/>
        </c:scaling>
        <c:delete val="0"/>
        <c:axPos val="b"/>
        <c:title>
          <c:tx>
            <c:rich>
              <a:bodyPr/>
              <a:lstStyle/>
              <a:p>
                <a:pPr>
                  <a:defRPr sz="1100">
                    <a:solidFill>
                      <a:sysClr val="windowText" lastClr="000000"/>
                    </a:solidFill>
                    <a:latin typeface="Arial" pitchFamily="34" charset="0"/>
                    <a:cs typeface="Arial" pitchFamily="34" charset="0"/>
                  </a:defRPr>
                </a:pPr>
                <a:r>
                  <a:rPr lang="en-US" sz="1100">
                    <a:solidFill>
                      <a:sysClr val="windowText" lastClr="000000"/>
                    </a:solidFill>
                    <a:latin typeface="Arial" pitchFamily="34" charset="0"/>
                    <a:cs typeface="Arial" pitchFamily="34" charset="0"/>
                  </a:rPr>
                  <a:t>Treatment Group</a:t>
                </a:r>
              </a:p>
            </c:rich>
          </c:tx>
          <c:layout>
            <c:manualLayout>
              <c:xMode val="edge"/>
              <c:yMode val="edge"/>
              <c:x val="0.40062067670953638"/>
              <c:y val="0.91424766100170551"/>
            </c:manualLayout>
          </c:layout>
          <c:overlay val="0"/>
        </c:title>
        <c:numFmt formatCode="General" sourceLinked="0"/>
        <c:majorTickMark val="none"/>
        <c:minorTickMark val="none"/>
        <c:tickLblPos val="nextTo"/>
        <c:txPr>
          <a:bodyPr/>
          <a:lstStyle/>
          <a:p>
            <a:pPr>
              <a:defRPr sz="1100" b="0">
                <a:solidFill>
                  <a:sysClr val="windowText" lastClr="000000"/>
                </a:solidFill>
                <a:latin typeface="Arial" pitchFamily="34" charset="0"/>
                <a:cs typeface="Arial" pitchFamily="34" charset="0"/>
              </a:defRPr>
            </a:pPr>
            <a:endParaRPr lang="en-US"/>
          </a:p>
        </c:txPr>
        <c:crossAx val="45979904"/>
        <c:crosses val="autoZero"/>
        <c:auto val="1"/>
        <c:lblAlgn val="ctr"/>
        <c:lblOffset val="100"/>
        <c:noMultiLvlLbl val="0"/>
      </c:catAx>
      <c:valAx>
        <c:axId val="45979904"/>
        <c:scaling>
          <c:orientation val="minMax"/>
        </c:scaling>
        <c:delete val="0"/>
        <c:axPos val="l"/>
        <c:title>
          <c:tx>
            <c:rich>
              <a:bodyPr/>
              <a:lstStyle/>
              <a:p>
                <a:pPr>
                  <a:defRPr sz="1100">
                    <a:solidFill>
                      <a:sysClr val="windowText" lastClr="000000"/>
                    </a:solidFill>
                    <a:latin typeface="Arial" pitchFamily="34" charset="0"/>
                    <a:cs typeface="Arial" pitchFamily="34" charset="0"/>
                  </a:defRPr>
                </a:pPr>
                <a:r>
                  <a:rPr lang="en-US" sz="1100">
                    <a:solidFill>
                      <a:sysClr val="windowText" lastClr="000000"/>
                    </a:solidFill>
                    <a:latin typeface="Arial" pitchFamily="34" charset="0"/>
                    <a:cs typeface="Arial" pitchFamily="34" charset="0"/>
                  </a:rPr>
                  <a:t>IU/L</a:t>
                </a:r>
              </a:p>
            </c:rich>
          </c:tx>
          <c:layout>
            <c:manualLayout>
              <c:xMode val="edge"/>
              <c:yMode val="edge"/>
              <c:x val="3.9449844674321229E-2"/>
              <c:y val="0.41748127897771198"/>
            </c:manualLayout>
          </c:layout>
          <c:overlay val="0"/>
        </c:title>
        <c:numFmt formatCode="General" sourceLinked="1"/>
        <c:majorTickMark val="out"/>
        <c:minorTickMark val="none"/>
        <c:tickLblPos val="nextTo"/>
        <c:txPr>
          <a:bodyPr/>
          <a:lstStyle/>
          <a:p>
            <a:pPr>
              <a:defRPr sz="1100" b="0">
                <a:solidFill>
                  <a:sysClr val="windowText" lastClr="000000"/>
                </a:solidFill>
                <a:latin typeface="Arial" pitchFamily="34" charset="0"/>
                <a:cs typeface="Arial" pitchFamily="34" charset="0"/>
              </a:defRPr>
            </a:pPr>
            <a:endParaRPr lang="en-US"/>
          </a:p>
        </c:txPr>
        <c:crossAx val="45977984"/>
        <c:crosses val="autoZero"/>
        <c:crossBetween val="between"/>
      </c:valAx>
      <c:spPr>
        <a:solidFill>
          <a:schemeClr val="bg1">
            <a:alpha val="0"/>
          </a:schemeClr>
        </a:solidFill>
        <a:ln w="25400" cap="flat" cmpd="sng" algn="ctr">
          <a:solidFill>
            <a:schemeClr val="tx2">
              <a:lumMod val="60000"/>
              <a:lumOff val="40000"/>
            </a:schemeClr>
          </a:solidFill>
          <a:prstDash val="solid"/>
        </a:ln>
        <a:effectLst/>
      </c:spPr>
    </c:plotArea>
    <c:plotVisOnly val="1"/>
    <c:dispBlanksAs val="gap"/>
    <c:showDLblsOverMax val="0"/>
  </c:chart>
  <c:spPr>
    <a:noFill/>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A9E001-5F60-4299-BB44-938F9C6A0ACE}" type="doc">
      <dgm:prSet loTypeId="urn:microsoft.com/office/officeart/2005/8/layout/process4" loCatId="list" qsTypeId="urn:microsoft.com/office/officeart/2005/8/quickstyle/3d2#1" qsCatId="3D" csTypeId="urn:microsoft.com/office/officeart/2005/8/colors/accent3_3" csCatId="accent3" phldr="1"/>
      <dgm:spPr/>
      <dgm:t>
        <a:bodyPr/>
        <a:lstStyle/>
        <a:p>
          <a:endParaRPr lang="en-US"/>
        </a:p>
      </dgm:t>
    </dgm:pt>
    <dgm:pt modelId="{2003D6A5-2490-4D73-A09D-171624DA8661}">
      <dgm:prSet phldrT="[Text]" custT="1"/>
      <dgm:spPr>
        <a:gradFill rotWithShape="0">
          <a:gsLst>
            <a:gs pos="0">
              <a:srgbClr val="03D4A8"/>
            </a:gs>
            <a:gs pos="25000">
              <a:srgbClr val="1CE6A3"/>
            </a:gs>
            <a:gs pos="75000">
              <a:srgbClr val="00B050"/>
            </a:gs>
            <a:gs pos="100000">
              <a:srgbClr val="22962D"/>
            </a:gs>
          </a:gsLst>
          <a:lin ang="16200000" scaled="0"/>
        </a:gradFill>
      </dgm:spPr>
      <dgm:t>
        <a:bodyPr/>
        <a:lstStyle/>
        <a:p>
          <a:r>
            <a:rPr lang="en-US" sz="1400" dirty="0">
              <a:latin typeface="Arial" pitchFamily="34" charset="0"/>
              <a:cs typeface="Arial" pitchFamily="34" charset="0"/>
            </a:rPr>
            <a:t>Selection of sample </a:t>
          </a:r>
        </a:p>
      </dgm:t>
    </dgm:pt>
    <dgm:pt modelId="{6CAE4869-0514-4E98-B710-861334E8C7A3}" type="parTrans" cxnId="{C6BE5B2D-69FE-43B2-B496-00243CD7C46A}">
      <dgm:prSet/>
      <dgm:spPr/>
      <dgm:t>
        <a:bodyPr/>
        <a:lstStyle/>
        <a:p>
          <a:endParaRPr lang="en-US"/>
        </a:p>
      </dgm:t>
    </dgm:pt>
    <dgm:pt modelId="{1449CF90-A936-44E6-BCFD-D2B8BC7DEEBF}" type="sibTrans" cxnId="{C6BE5B2D-69FE-43B2-B496-00243CD7C46A}">
      <dgm:prSet/>
      <dgm:spPr/>
      <dgm:t>
        <a:bodyPr/>
        <a:lstStyle/>
        <a:p>
          <a:endParaRPr lang="en-US"/>
        </a:p>
      </dgm:t>
    </dgm:pt>
    <dgm:pt modelId="{218B9731-C0FA-4D1E-BAEE-96035B70DB29}">
      <dgm:prSet phldrT="[Text]" custT="1"/>
      <dgm:spPr/>
      <dgm:t>
        <a:bodyPr/>
        <a:lstStyle/>
        <a:p>
          <a:r>
            <a:rPr lang="en-US" sz="1400" dirty="0">
              <a:latin typeface="Arial" pitchFamily="34" charset="0"/>
              <a:cs typeface="Arial" pitchFamily="34" charset="0"/>
            </a:rPr>
            <a:t>25 Male Rats </a:t>
          </a:r>
        </a:p>
      </dgm:t>
    </dgm:pt>
    <dgm:pt modelId="{A8A1615E-5A8A-44D3-870C-2D673A49AE78}" type="parTrans" cxnId="{CB74BE7D-024F-44D8-91CC-24EA2ADB0AC7}">
      <dgm:prSet/>
      <dgm:spPr/>
      <dgm:t>
        <a:bodyPr/>
        <a:lstStyle/>
        <a:p>
          <a:endParaRPr lang="en-US"/>
        </a:p>
      </dgm:t>
    </dgm:pt>
    <dgm:pt modelId="{5D9D3D38-D8A4-4E83-ACFA-4F9716578A2E}" type="sibTrans" cxnId="{CB74BE7D-024F-44D8-91CC-24EA2ADB0AC7}">
      <dgm:prSet/>
      <dgm:spPr/>
      <dgm:t>
        <a:bodyPr/>
        <a:lstStyle/>
        <a:p>
          <a:endParaRPr lang="en-US"/>
        </a:p>
      </dgm:t>
    </dgm:pt>
    <dgm:pt modelId="{50F932AE-6245-4940-8A62-331211D34219}">
      <dgm:prSet phldrT="[Text]" custT="1"/>
      <dgm:spPr>
        <a:gradFill rotWithShape="0">
          <a:gsLst>
            <a:gs pos="0">
              <a:srgbClr val="03D4A8"/>
            </a:gs>
            <a:gs pos="25000">
              <a:srgbClr val="1CE6A3"/>
            </a:gs>
            <a:gs pos="75000">
              <a:srgbClr val="00B050"/>
            </a:gs>
            <a:gs pos="100000">
              <a:srgbClr val="22962D"/>
            </a:gs>
          </a:gsLst>
          <a:lin ang="16200000" scaled="0"/>
        </a:gradFill>
      </dgm:spPr>
      <dgm:t>
        <a:bodyPr/>
        <a:lstStyle/>
        <a:p>
          <a:r>
            <a:rPr lang="en-US" sz="1400" dirty="0">
              <a:latin typeface="Arial" pitchFamily="34" charset="0"/>
              <a:cs typeface="Arial" pitchFamily="34" charset="0"/>
            </a:rPr>
            <a:t>Group 1 (5 rats) </a:t>
          </a:r>
        </a:p>
      </dgm:t>
    </dgm:pt>
    <dgm:pt modelId="{5B3ED032-C825-4F4D-9E79-A4C4E389BACB}" type="parTrans" cxnId="{5771D273-1BF2-484C-A71F-B65523E44835}">
      <dgm:prSet/>
      <dgm:spPr/>
      <dgm:t>
        <a:bodyPr/>
        <a:lstStyle/>
        <a:p>
          <a:endParaRPr lang="en-US"/>
        </a:p>
      </dgm:t>
    </dgm:pt>
    <dgm:pt modelId="{1ABE125E-A738-4D59-B459-85684BCDD36F}" type="sibTrans" cxnId="{5771D273-1BF2-484C-A71F-B65523E44835}">
      <dgm:prSet/>
      <dgm:spPr/>
      <dgm:t>
        <a:bodyPr/>
        <a:lstStyle/>
        <a:p>
          <a:endParaRPr lang="en-US"/>
        </a:p>
      </dgm:t>
    </dgm:pt>
    <dgm:pt modelId="{C03A83A6-33C2-491C-9E3F-FC7995E22957}">
      <dgm:prSet phldrT="[Text]" custT="1"/>
      <dgm:spPr/>
      <dgm:t>
        <a:bodyPr/>
        <a:lstStyle/>
        <a:p>
          <a:r>
            <a:rPr lang="en-US" sz="1400" dirty="0">
              <a:latin typeface="Arial" pitchFamily="34" charset="0"/>
              <a:cs typeface="Arial" pitchFamily="34" charset="0"/>
            </a:rPr>
            <a:t>Rats fed with normal diet</a:t>
          </a:r>
        </a:p>
      </dgm:t>
    </dgm:pt>
    <dgm:pt modelId="{87D9A46D-C7C5-4F13-B1F2-F9027CA20232}" type="parTrans" cxnId="{CA3BD8D2-89AC-49B4-BD9C-CE73906753FD}">
      <dgm:prSet/>
      <dgm:spPr/>
      <dgm:t>
        <a:bodyPr/>
        <a:lstStyle/>
        <a:p>
          <a:endParaRPr lang="en-US"/>
        </a:p>
      </dgm:t>
    </dgm:pt>
    <dgm:pt modelId="{F52F14A5-8F03-45D9-AB0B-73C232003C22}" type="sibTrans" cxnId="{CA3BD8D2-89AC-49B4-BD9C-CE73906753FD}">
      <dgm:prSet/>
      <dgm:spPr/>
      <dgm:t>
        <a:bodyPr/>
        <a:lstStyle/>
        <a:p>
          <a:endParaRPr lang="en-US"/>
        </a:p>
      </dgm:t>
    </dgm:pt>
    <dgm:pt modelId="{A66AD734-71F6-48D9-A6B1-5F0A89B8D8BF}">
      <dgm:prSet phldrT="[Text]" custT="1"/>
      <dgm:spPr>
        <a:gradFill rotWithShape="0">
          <a:gsLst>
            <a:gs pos="0">
              <a:srgbClr val="03D4A8"/>
            </a:gs>
            <a:gs pos="25000">
              <a:srgbClr val="1CE6A3"/>
            </a:gs>
            <a:gs pos="75000">
              <a:srgbClr val="00B050"/>
            </a:gs>
            <a:gs pos="100000">
              <a:srgbClr val="22962D"/>
            </a:gs>
          </a:gsLst>
          <a:lin ang="16200000" scaled="0"/>
        </a:gradFill>
      </dgm:spPr>
      <dgm:t>
        <a:bodyPr/>
        <a:lstStyle/>
        <a:p>
          <a:r>
            <a:rPr lang="en-US" sz="1400">
              <a:latin typeface="Arial" pitchFamily="34" charset="0"/>
              <a:cs typeface="Arial" pitchFamily="34" charset="0"/>
            </a:rPr>
            <a:t>Group 2 (5 rats)</a:t>
          </a:r>
        </a:p>
      </dgm:t>
    </dgm:pt>
    <dgm:pt modelId="{B326701E-2800-4830-90CB-65F7931F76C7}" type="parTrans" cxnId="{7695A0D8-FCBA-48A4-B4EB-126EA3E38372}">
      <dgm:prSet/>
      <dgm:spPr/>
      <dgm:t>
        <a:bodyPr/>
        <a:lstStyle/>
        <a:p>
          <a:endParaRPr lang="en-US"/>
        </a:p>
      </dgm:t>
    </dgm:pt>
    <dgm:pt modelId="{26C278F4-EC3A-4CED-850B-3816C11A27E6}" type="sibTrans" cxnId="{7695A0D8-FCBA-48A4-B4EB-126EA3E38372}">
      <dgm:prSet/>
      <dgm:spPr/>
      <dgm:t>
        <a:bodyPr/>
        <a:lstStyle/>
        <a:p>
          <a:endParaRPr lang="en-US"/>
        </a:p>
      </dgm:t>
    </dgm:pt>
    <dgm:pt modelId="{B92C08E1-21E1-4376-A27C-7B33718A77E6}">
      <dgm:prSet phldrT="[Text]" custT="1"/>
      <dgm:spPr/>
      <dgm:t>
        <a:bodyPr/>
        <a:lstStyle/>
        <a:p>
          <a:r>
            <a:rPr lang="en-US" sz="1400" dirty="0">
              <a:latin typeface="Arial" pitchFamily="34" charset="0"/>
              <a:cs typeface="Arial" pitchFamily="34" charset="0"/>
            </a:rPr>
            <a:t>Rats fed with normal diet with single dose of Norfloxacin without </a:t>
          </a:r>
          <a:r>
            <a:rPr lang="en-US" sz="1400" i="1" dirty="0">
              <a:latin typeface="Arial" pitchFamily="34" charset="0"/>
              <a:cs typeface="Arial" pitchFamily="34" charset="0"/>
            </a:rPr>
            <a:t>Eclipta prostrata.</a:t>
          </a:r>
          <a:endParaRPr lang="en-US" sz="1400" dirty="0">
            <a:latin typeface="Arial" pitchFamily="34" charset="0"/>
            <a:cs typeface="Arial" pitchFamily="34" charset="0"/>
          </a:endParaRPr>
        </a:p>
      </dgm:t>
    </dgm:pt>
    <dgm:pt modelId="{8C418770-2E9B-404A-BF53-C0EDCE986B2C}" type="parTrans" cxnId="{5ECB1424-6D39-44E0-BC88-3D082E6F5E9D}">
      <dgm:prSet/>
      <dgm:spPr/>
      <dgm:t>
        <a:bodyPr/>
        <a:lstStyle/>
        <a:p>
          <a:endParaRPr lang="en-US"/>
        </a:p>
      </dgm:t>
    </dgm:pt>
    <dgm:pt modelId="{8A69ACC2-83D3-4F62-B594-9FA30B926345}" type="sibTrans" cxnId="{5ECB1424-6D39-44E0-BC88-3D082E6F5E9D}">
      <dgm:prSet/>
      <dgm:spPr/>
      <dgm:t>
        <a:bodyPr/>
        <a:lstStyle/>
        <a:p>
          <a:endParaRPr lang="en-US"/>
        </a:p>
      </dgm:t>
    </dgm:pt>
    <dgm:pt modelId="{77BCCAD1-639F-4D20-AD10-66800A1B5703}">
      <dgm:prSet phldrT="[Text]" custT="1"/>
      <dgm:spPr/>
      <dgm:t>
        <a:bodyPr/>
        <a:lstStyle/>
        <a:p>
          <a:r>
            <a:rPr lang="en-US" sz="1400" dirty="0">
              <a:latin typeface="Arial" pitchFamily="34" charset="0"/>
              <a:cs typeface="Arial" pitchFamily="34" charset="0"/>
            </a:rPr>
            <a:t>Rats fed with normal diet with single dose of Norfloxacin plus 350mg/kg of </a:t>
          </a:r>
          <a:r>
            <a:rPr lang="en-US" sz="1400" i="1" dirty="0">
              <a:latin typeface="Arial" pitchFamily="34" charset="0"/>
              <a:cs typeface="Arial" pitchFamily="34" charset="0"/>
            </a:rPr>
            <a:t>Eclipta prostrata.</a:t>
          </a:r>
          <a:endParaRPr lang="en-US" sz="1400" dirty="0">
            <a:latin typeface="Arial" pitchFamily="34" charset="0"/>
            <a:cs typeface="Arial" pitchFamily="34" charset="0"/>
          </a:endParaRPr>
        </a:p>
      </dgm:t>
    </dgm:pt>
    <dgm:pt modelId="{D1C2C138-B72F-4D6A-B309-2118C9F4FE8F}" type="parTrans" cxnId="{A2F203A8-78ED-41DC-A0C6-DC5E7BE87155}">
      <dgm:prSet/>
      <dgm:spPr/>
      <dgm:t>
        <a:bodyPr/>
        <a:lstStyle/>
        <a:p>
          <a:endParaRPr lang="en-US"/>
        </a:p>
      </dgm:t>
    </dgm:pt>
    <dgm:pt modelId="{E1DFBA94-CE90-4997-8F3C-5CC474ADFC20}" type="sibTrans" cxnId="{A2F203A8-78ED-41DC-A0C6-DC5E7BE87155}">
      <dgm:prSet/>
      <dgm:spPr/>
      <dgm:t>
        <a:bodyPr/>
        <a:lstStyle/>
        <a:p>
          <a:endParaRPr lang="en-US"/>
        </a:p>
      </dgm:t>
    </dgm:pt>
    <dgm:pt modelId="{4D4BB04B-2EBC-4F42-B6E4-C3853D41C2C2}">
      <dgm:prSet phldrT="[Text]" custT="1"/>
      <dgm:spPr/>
      <dgm:t>
        <a:bodyPr/>
        <a:lstStyle/>
        <a:p>
          <a:pPr algn="ctr"/>
          <a:r>
            <a:rPr lang="en-US" sz="1400" dirty="0">
              <a:latin typeface="Arial" pitchFamily="34" charset="0"/>
              <a:cs typeface="Arial" pitchFamily="34" charset="0"/>
            </a:rPr>
            <a:t>Rats fed with normal diet with single dose of Norfloxacin plus 250mg/kg of </a:t>
          </a:r>
          <a:r>
            <a:rPr lang="en-US" sz="1400" i="1" dirty="0">
              <a:latin typeface="Arial" pitchFamily="34" charset="0"/>
              <a:cs typeface="Arial" pitchFamily="34" charset="0"/>
            </a:rPr>
            <a:t>Eclipta prostrata.</a:t>
          </a:r>
          <a:endParaRPr lang="en-US" sz="1400" dirty="0">
            <a:latin typeface="Arial" pitchFamily="34" charset="0"/>
            <a:cs typeface="Arial" pitchFamily="34" charset="0"/>
          </a:endParaRPr>
        </a:p>
      </dgm:t>
    </dgm:pt>
    <dgm:pt modelId="{F8E0FB19-72D5-4445-A82C-D71034AB1480}" type="parTrans" cxnId="{1BCFB88B-D2E7-41E9-A4DF-56046B4B24D8}">
      <dgm:prSet/>
      <dgm:spPr/>
      <dgm:t>
        <a:bodyPr/>
        <a:lstStyle/>
        <a:p>
          <a:endParaRPr lang="en-US"/>
        </a:p>
      </dgm:t>
    </dgm:pt>
    <dgm:pt modelId="{ED912749-6D9E-4C88-B73C-CBBB749DD1CD}" type="sibTrans" cxnId="{1BCFB88B-D2E7-41E9-A4DF-56046B4B24D8}">
      <dgm:prSet/>
      <dgm:spPr/>
      <dgm:t>
        <a:bodyPr/>
        <a:lstStyle/>
        <a:p>
          <a:endParaRPr lang="en-US"/>
        </a:p>
      </dgm:t>
    </dgm:pt>
    <dgm:pt modelId="{E46D9119-B684-4739-9703-8B94CB8F610A}">
      <dgm:prSet phldrT="[Text]" custT="1"/>
      <dgm:spPr/>
      <dgm:t>
        <a:bodyPr/>
        <a:lstStyle/>
        <a:p>
          <a:r>
            <a:rPr lang="en-US" sz="1400" dirty="0">
              <a:latin typeface="Arial" pitchFamily="34" charset="0"/>
              <a:cs typeface="Arial" pitchFamily="34" charset="0"/>
            </a:rPr>
            <a:t>Rats fed with normal diet with single dose of Norfloxacin plus 150mg/kg of </a:t>
          </a:r>
          <a:r>
            <a:rPr lang="en-US" sz="1400" i="1" dirty="0">
              <a:latin typeface="Arial" pitchFamily="34" charset="0"/>
              <a:cs typeface="Arial" pitchFamily="34" charset="0"/>
            </a:rPr>
            <a:t>Eclipta prostrata.</a:t>
          </a:r>
          <a:endParaRPr lang="en-US" sz="1400" dirty="0">
            <a:latin typeface="Arial" pitchFamily="34" charset="0"/>
            <a:cs typeface="Arial" pitchFamily="34" charset="0"/>
          </a:endParaRPr>
        </a:p>
      </dgm:t>
    </dgm:pt>
    <dgm:pt modelId="{F34E553F-898F-4406-859E-4082D23D19BD}" type="parTrans" cxnId="{208E4ACB-07E8-4453-8CDE-949CC7C4CD53}">
      <dgm:prSet/>
      <dgm:spPr/>
      <dgm:t>
        <a:bodyPr/>
        <a:lstStyle/>
        <a:p>
          <a:endParaRPr lang="en-US"/>
        </a:p>
      </dgm:t>
    </dgm:pt>
    <dgm:pt modelId="{9CAF805E-942B-45F7-BEAD-5D15FF2A4092}" type="sibTrans" cxnId="{208E4ACB-07E8-4453-8CDE-949CC7C4CD53}">
      <dgm:prSet/>
      <dgm:spPr/>
      <dgm:t>
        <a:bodyPr/>
        <a:lstStyle/>
        <a:p>
          <a:endParaRPr lang="en-US"/>
        </a:p>
      </dgm:t>
    </dgm:pt>
    <dgm:pt modelId="{5AA3492B-6688-4F17-9CB7-DD872A1064AD}">
      <dgm:prSet phldrT="[Text]" custT="1"/>
      <dgm:spPr>
        <a:gradFill rotWithShape="0">
          <a:gsLst>
            <a:gs pos="0">
              <a:srgbClr val="03D4A8"/>
            </a:gs>
            <a:gs pos="25000">
              <a:srgbClr val="1CE6A3"/>
            </a:gs>
            <a:gs pos="75000">
              <a:srgbClr val="00B050"/>
            </a:gs>
            <a:gs pos="100000">
              <a:srgbClr val="22962D"/>
            </a:gs>
          </a:gsLst>
          <a:lin ang="16200000" scaled="0"/>
        </a:gradFill>
      </dgm:spPr>
      <dgm:t>
        <a:bodyPr/>
        <a:lstStyle/>
        <a:p>
          <a:r>
            <a:rPr lang="en-US" sz="1400" dirty="0">
              <a:latin typeface="Arial" pitchFamily="34" charset="0"/>
              <a:cs typeface="Arial" pitchFamily="34" charset="0"/>
            </a:rPr>
            <a:t>Group 3 (5 rats)</a:t>
          </a:r>
        </a:p>
      </dgm:t>
    </dgm:pt>
    <dgm:pt modelId="{03C97C3E-A8FB-4B25-91CC-1248EBD70F94}" type="parTrans" cxnId="{FE409F05-408C-43BA-B7C0-11F7B219FD2A}">
      <dgm:prSet/>
      <dgm:spPr/>
      <dgm:t>
        <a:bodyPr/>
        <a:lstStyle/>
        <a:p>
          <a:endParaRPr lang="en-US"/>
        </a:p>
      </dgm:t>
    </dgm:pt>
    <dgm:pt modelId="{16DA26BD-0D0A-451D-BBB6-B340FE5AB277}" type="sibTrans" cxnId="{FE409F05-408C-43BA-B7C0-11F7B219FD2A}">
      <dgm:prSet/>
      <dgm:spPr/>
      <dgm:t>
        <a:bodyPr/>
        <a:lstStyle/>
        <a:p>
          <a:endParaRPr lang="en-US"/>
        </a:p>
      </dgm:t>
    </dgm:pt>
    <dgm:pt modelId="{556F5290-CE78-4B83-B679-2E364ECC9CAD}">
      <dgm:prSet phldrT="[Text]" custT="1"/>
      <dgm:spPr>
        <a:gradFill rotWithShape="0">
          <a:gsLst>
            <a:gs pos="0">
              <a:srgbClr val="03D4A8"/>
            </a:gs>
            <a:gs pos="25000">
              <a:srgbClr val="1CE6A3"/>
            </a:gs>
            <a:gs pos="75000">
              <a:srgbClr val="00B050"/>
            </a:gs>
            <a:gs pos="100000">
              <a:srgbClr val="22962D"/>
            </a:gs>
          </a:gsLst>
          <a:lin ang="16200000" scaled="0"/>
        </a:gradFill>
      </dgm:spPr>
      <dgm:t>
        <a:bodyPr/>
        <a:lstStyle/>
        <a:p>
          <a:r>
            <a:rPr lang="en-US" sz="1400" dirty="0">
              <a:latin typeface="Arial" pitchFamily="34" charset="0"/>
              <a:cs typeface="Arial" pitchFamily="34" charset="0"/>
            </a:rPr>
            <a:t>Group 4 (5 rats)</a:t>
          </a:r>
        </a:p>
      </dgm:t>
    </dgm:pt>
    <dgm:pt modelId="{D7FB7421-A9B3-4E97-9BEA-046EE8E7199A}" type="parTrans" cxnId="{0FE9C874-327A-4997-9D2D-5D72176D24C9}">
      <dgm:prSet/>
      <dgm:spPr/>
      <dgm:t>
        <a:bodyPr/>
        <a:lstStyle/>
        <a:p>
          <a:endParaRPr lang="en-US"/>
        </a:p>
      </dgm:t>
    </dgm:pt>
    <dgm:pt modelId="{D70AD809-AFD4-4A11-BF72-8070A72C2794}" type="sibTrans" cxnId="{0FE9C874-327A-4997-9D2D-5D72176D24C9}">
      <dgm:prSet/>
      <dgm:spPr/>
      <dgm:t>
        <a:bodyPr/>
        <a:lstStyle/>
        <a:p>
          <a:endParaRPr lang="en-US"/>
        </a:p>
      </dgm:t>
    </dgm:pt>
    <dgm:pt modelId="{C3ACB99C-0CEB-4E63-8A46-7DEB930B7546}">
      <dgm:prSet phldrT="[Text]" custT="1"/>
      <dgm:spPr>
        <a:gradFill rotWithShape="0">
          <a:gsLst>
            <a:gs pos="0">
              <a:srgbClr val="03D4A8"/>
            </a:gs>
            <a:gs pos="25000">
              <a:srgbClr val="1CE6A3"/>
            </a:gs>
            <a:gs pos="75000">
              <a:srgbClr val="00B050"/>
            </a:gs>
            <a:gs pos="100000">
              <a:srgbClr val="22962D"/>
            </a:gs>
          </a:gsLst>
          <a:lin ang="16200000" scaled="0"/>
        </a:gradFill>
      </dgm:spPr>
      <dgm:t>
        <a:bodyPr/>
        <a:lstStyle/>
        <a:p>
          <a:r>
            <a:rPr lang="en-US" sz="1400" dirty="0">
              <a:latin typeface="Arial" pitchFamily="34" charset="0"/>
              <a:cs typeface="Arial" pitchFamily="34" charset="0"/>
            </a:rPr>
            <a:t>Group 5 (5 rats)</a:t>
          </a:r>
        </a:p>
      </dgm:t>
    </dgm:pt>
    <dgm:pt modelId="{303C0C34-02D1-48DC-8E48-D68459F80204}" type="parTrans" cxnId="{A8581F9D-DE38-4FAB-9D3D-2F61163BEE51}">
      <dgm:prSet/>
      <dgm:spPr/>
      <dgm:t>
        <a:bodyPr/>
        <a:lstStyle/>
        <a:p>
          <a:endParaRPr lang="en-US"/>
        </a:p>
      </dgm:t>
    </dgm:pt>
    <dgm:pt modelId="{05FB6886-2619-48D3-9E74-76FDE635F7DA}" type="sibTrans" cxnId="{A8581F9D-DE38-4FAB-9D3D-2F61163BEE51}">
      <dgm:prSet/>
      <dgm:spPr/>
      <dgm:t>
        <a:bodyPr/>
        <a:lstStyle/>
        <a:p>
          <a:endParaRPr lang="en-US"/>
        </a:p>
      </dgm:t>
    </dgm:pt>
    <dgm:pt modelId="{F03D8CD5-FA98-4B03-9A79-BDBE448B9B0D}">
      <dgm:prSet phldrT="[Text]" custT="1"/>
      <dgm:spPr>
        <a:gradFill rotWithShape="0">
          <a:gsLst>
            <a:gs pos="0">
              <a:srgbClr val="03D4A8"/>
            </a:gs>
            <a:gs pos="25000">
              <a:srgbClr val="1CE6A3"/>
            </a:gs>
            <a:gs pos="75000">
              <a:srgbClr val="00B050"/>
            </a:gs>
            <a:gs pos="75000">
              <a:srgbClr val="22962D"/>
            </a:gs>
          </a:gsLst>
          <a:lin ang="16200000" scaled="0"/>
        </a:gradFill>
      </dgm:spPr>
      <dgm:t>
        <a:bodyPr/>
        <a:lstStyle/>
        <a:p>
          <a:r>
            <a:rPr lang="en-US" sz="1400" dirty="0">
              <a:latin typeface="Arial" pitchFamily="34" charset="0"/>
              <a:cs typeface="Arial" pitchFamily="34" charset="0"/>
            </a:rPr>
            <a:t>Determination of AST, ALT and Total Bilirubin level in blood </a:t>
          </a:r>
        </a:p>
      </dgm:t>
    </dgm:pt>
    <dgm:pt modelId="{DCB06F0B-7371-4457-B1C5-4D4AAAAA7AB4}" type="parTrans" cxnId="{8DAAA083-9B30-4B1E-A6B5-3E18A92345EE}">
      <dgm:prSet/>
      <dgm:spPr/>
      <dgm:t>
        <a:bodyPr/>
        <a:lstStyle/>
        <a:p>
          <a:endParaRPr lang="en-US"/>
        </a:p>
      </dgm:t>
    </dgm:pt>
    <dgm:pt modelId="{A62AFC3B-C2AA-4F75-869A-C974CCA361D7}" type="sibTrans" cxnId="{8DAAA083-9B30-4B1E-A6B5-3E18A92345EE}">
      <dgm:prSet/>
      <dgm:spPr/>
      <dgm:t>
        <a:bodyPr/>
        <a:lstStyle/>
        <a:p>
          <a:endParaRPr lang="en-US"/>
        </a:p>
      </dgm:t>
    </dgm:pt>
    <dgm:pt modelId="{9C5BF5F3-1394-4681-87FB-0E89B2EA9EFE}">
      <dgm:prSet phldrT="[Text]" custT="1"/>
      <dgm:spPr>
        <a:gradFill rotWithShape="0">
          <a:gsLst>
            <a:gs pos="0">
              <a:srgbClr val="03D4A8"/>
            </a:gs>
            <a:gs pos="25000">
              <a:srgbClr val="22962D"/>
            </a:gs>
            <a:gs pos="75000">
              <a:srgbClr val="00B050"/>
            </a:gs>
            <a:gs pos="100000">
              <a:srgbClr val="22962D"/>
            </a:gs>
          </a:gsLst>
          <a:lin ang="16200000" scaled="0"/>
        </a:gradFill>
      </dgm:spPr>
      <dgm:t>
        <a:bodyPr/>
        <a:lstStyle/>
        <a:p>
          <a:r>
            <a:rPr lang="en-US" sz="1400" dirty="0">
              <a:latin typeface="Arial" pitchFamily="34" charset="0"/>
              <a:cs typeface="Arial" pitchFamily="34" charset="0"/>
            </a:rPr>
            <a:t>Data analysis using SPSS 20.0 and </a:t>
          </a:r>
          <a:r>
            <a:rPr lang="en-US" sz="1400" dirty="0" err="1">
              <a:latin typeface="Arial" pitchFamily="34" charset="0"/>
              <a:cs typeface="Arial" pitchFamily="34" charset="0"/>
            </a:rPr>
            <a:t>Anova</a:t>
          </a:r>
          <a:r>
            <a:rPr lang="en-US" sz="1400" dirty="0">
              <a:latin typeface="Arial" pitchFamily="34" charset="0"/>
              <a:cs typeface="Arial" pitchFamily="34" charset="0"/>
            </a:rPr>
            <a:t> Test</a:t>
          </a:r>
        </a:p>
      </dgm:t>
    </dgm:pt>
    <dgm:pt modelId="{DA73FDDA-5C6D-43A1-B17E-40F87387B3E7}" type="parTrans" cxnId="{F06730AA-80FB-44CB-B8FD-1F3766D47E81}">
      <dgm:prSet/>
      <dgm:spPr/>
      <dgm:t>
        <a:bodyPr/>
        <a:lstStyle/>
        <a:p>
          <a:endParaRPr lang="en-US"/>
        </a:p>
      </dgm:t>
    </dgm:pt>
    <dgm:pt modelId="{B8B2A7AE-B205-4C16-9E24-E9DC9532755B}" type="sibTrans" cxnId="{F06730AA-80FB-44CB-B8FD-1F3766D47E81}">
      <dgm:prSet/>
      <dgm:spPr/>
      <dgm:t>
        <a:bodyPr/>
        <a:lstStyle/>
        <a:p>
          <a:endParaRPr lang="en-US"/>
        </a:p>
      </dgm:t>
    </dgm:pt>
    <dgm:pt modelId="{B851CFD6-17F5-4F9E-ADA7-264B1075512B}" type="pres">
      <dgm:prSet presAssocID="{E0A9E001-5F60-4299-BB44-938F9C6A0ACE}" presName="Name0" presStyleCnt="0">
        <dgm:presLayoutVars>
          <dgm:dir/>
          <dgm:animLvl val="lvl"/>
          <dgm:resizeHandles val="exact"/>
        </dgm:presLayoutVars>
      </dgm:prSet>
      <dgm:spPr/>
    </dgm:pt>
    <dgm:pt modelId="{A3EA7051-2958-469E-86AA-B427A11273D6}" type="pres">
      <dgm:prSet presAssocID="{9C5BF5F3-1394-4681-87FB-0E89B2EA9EFE}" presName="boxAndChildren" presStyleCnt="0"/>
      <dgm:spPr/>
    </dgm:pt>
    <dgm:pt modelId="{FE82E357-05B5-400F-886D-A7F38E5A01CD}" type="pres">
      <dgm:prSet presAssocID="{9C5BF5F3-1394-4681-87FB-0E89B2EA9EFE}" presName="parentTextBox" presStyleLbl="node1" presStyleIdx="0" presStyleCnt="8"/>
      <dgm:spPr/>
    </dgm:pt>
    <dgm:pt modelId="{AD4A5F55-0F01-42AE-9AF5-2F90D2F6A1F1}" type="pres">
      <dgm:prSet presAssocID="{A62AFC3B-C2AA-4F75-869A-C974CCA361D7}" presName="sp" presStyleCnt="0"/>
      <dgm:spPr/>
    </dgm:pt>
    <dgm:pt modelId="{38BEC2C0-315F-413B-A1C1-F1D678B5FE2A}" type="pres">
      <dgm:prSet presAssocID="{F03D8CD5-FA98-4B03-9A79-BDBE448B9B0D}" presName="arrowAndChildren" presStyleCnt="0"/>
      <dgm:spPr/>
    </dgm:pt>
    <dgm:pt modelId="{188F3966-EA49-40CB-AEF4-D4CAE6EB561C}" type="pres">
      <dgm:prSet presAssocID="{F03D8CD5-FA98-4B03-9A79-BDBE448B9B0D}" presName="parentTextArrow" presStyleLbl="node1" presStyleIdx="1" presStyleCnt="8"/>
      <dgm:spPr/>
    </dgm:pt>
    <dgm:pt modelId="{E69AEB94-26B5-417F-86F9-0359E99638B3}" type="pres">
      <dgm:prSet presAssocID="{05FB6886-2619-48D3-9E74-76FDE635F7DA}" presName="sp" presStyleCnt="0"/>
      <dgm:spPr/>
    </dgm:pt>
    <dgm:pt modelId="{B034C065-D80D-4E8E-B85F-38FDE5E978C9}" type="pres">
      <dgm:prSet presAssocID="{C3ACB99C-0CEB-4E63-8A46-7DEB930B7546}" presName="arrowAndChildren" presStyleCnt="0"/>
      <dgm:spPr/>
    </dgm:pt>
    <dgm:pt modelId="{FAEE29E4-E3CE-4362-B35B-05CDC222AED7}" type="pres">
      <dgm:prSet presAssocID="{C3ACB99C-0CEB-4E63-8A46-7DEB930B7546}" presName="parentTextArrow" presStyleLbl="node1" presStyleIdx="1" presStyleCnt="8"/>
      <dgm:spPr/>
    </dgm:pt>
    <dgm:pt modelId="{C9DF4FA5-0872-4B93-B993-E5D2C1BCF9F9}" type="pres">
      <dgm:prSet presAssocID="{C3ACB99C-0CEB-4E63-8A46-7DEB930B7546}" presName="arrow" presStyleLbl="node1" presStyleIdx="2" presStyleCnt="8"/>
      <dgm:spPr/>
    </dgm:pt>
    <dgm:pt modelId="{0EEBEF78-EB48-427D-A078-F3DFB21F30C5}" type="pres">
      <dgm:prSet presAssocID="{C3ACB99C-0CEB-4E63-8A46-7DEB930B7546}" presName="descendantArrow" presStyleCnt="0"/>
      <dgm:spPr/>
    </dgm:pt>
    <dgm:pt modelId="{B1D709BA-BC37-4847-8424-75BDA9085455}" type="pres">
      <dgm:prSet presAssocID="{77BCCAD1-639F-4D20-AD10-66800A1B5703}" presName="childTextArrow" presStyleLbl="fgAccFollowNode1" presStyleIdx="0" presStyleCnt="6" custScaleY="122722">
        <dgm:presLayoutVars>
          <dgm:bulletEnabled val="1"/>
        </dgm:presLayoutVars>
      </dgm:prSet>
      <dgm:spPr/>
    </dgm:pt>
    <dgm:pt modelId="{73841C9D-2A08-4E62-BEF9-9D47EF1327A6}" type="pres">
      <dgm:prSet presAssocID="{D70AD809-AFD4-4A11-BF72-8070A72C2794}" presName="sp" presStyleCnt="0"/>
      <dgm:spPr/>
    </dgm:pt>
    <dgm:pt modelId="{6C35EB86-F95B-4352-99C8-88F4480E342C}" type="pres">
      <dgm:prSet presAssocID="{556F5290-CE78-4B83-B679-2E364ECC9CAD}" presName="arrowAndChildren" presStyleCnt="0"/>
      <dgm:spPr/>
    </dgm:pt>
    <dgm:pt modelId="{EC846BEB-412A-42B5-BDB7-7DE2702BC617}" type="pres">
      <dgm:prSet presAssocID="{556F5290-CE78-4B83-B679-2E364ECC9CAD}" presName="parentTextArrow" presStyleLbl="node1" presStyleIdx="2" presStyleCnt="8"/>
      <dgm:spPr/>
    </dgm:pt>
    <dgm:pt modelId="{B13D9E9A-8A4F-4F7F-9190-9CB3E1852557}" type="pres">
      <dgm:prSet presAssocID="{556F5290-CE78-4B83-B679-2E364ECC9CAD}" presName="arrow" presStyleLbl="node1" presStyleIdx="3" presStyleCnt="8" custScaleY="96785"/>
      <dgm:spPr/>
    </dgm:pt>
    <dgm:pt modelId="{F715A52D-0BB0-44F8-AA56-1924983BAD53}" type="pres">
      <dgm:prSet presAssocID="{556F5290-CE78-4B83-B679-2E364ECC9CAD}" presName="descendantArrow" presStyleCnt="0"/>
      <dgm:spPr/>
    </dgm:pt>
    <dgm:pt modelId="{B6E5A3A4-432A-4875-B014-D6BA968D37C5}" type="pres">
      <dgm:prSet presAssocID="{4D4BB04B-2EBC-4F42-B6E4-C3853D41C2C2}" presName="childTextArrow" presStyleLbl="fgAccFollowNode1" presStyleIdx="1" presStyleCnt="6" custScaleY="119889" custLinFactNeighborY="-4125">
        <dgm:presLayoutVars>
          <dgm:bulletEnabled val="1"/>
        </dgm:presLayoutVars>
      </dgm:prSet>
      <dgm:spPr/>
    </dgm:pt>
    <dgm:pt modelId="{13C6F050-E495-4CEE-9342-C7D95ECC4804}" type="pres">
      <dgm:prSet presAssocID="{16DA26BD-0D0A-451D-BBB6-B340FE5AB277}" presName="sp" presStyleCnt="0"/>
      <dgm:spPr/>
    </dgm:pt>
    <dgm:pt modelId="{5FFC53CF-E789-40FF-A8CF-9C8B78942679}" type="pres">
      <dgm:prSet presAssocID="{5AA3492B-6688-4F17-9CB7-DD872A1064AD}" presName="arrowAndChildren" presStyleCnt="0"/>
      <dgm:spPr/>
    </dgm:pt>
    <dgm:pt modelId="{F7DE2019-0132-43DC-9913-E17709BF5FEF}" type="pres">
      <dgm:prSet presAssocID="{5AA3492B-6688-4F17-9CB7-DD872A1064AD}" presName="parentTextArrow" presStyleLbl="node1" presStyleIdx="3" presStyleCnt="8"/>
      <dgm:spPr/>
    </dgm:pt>
    <dgm:pt modelId="{8B619FB1-8724-4752-9C84-7C8E0A084FD6}" type="pres">
      <dgm:prSet presAssocID="{5AA3492B-6688-4F17-9CB7-DD872A1064AD}" presName="arrow" presStyleLbl="node1" presStyleIdx="4" presStyleCnt="8" custScaleY="110745" custLinFactNeighborY="-4953"/>
      <dgm:spPr/>
    </dgm:pt>
    <dgm:pt modelId="{9F2DAE4F-D539-44D3-81E5-E959326A7FC8}" type="pres">
      <dgm:prSet presAssocID="{5AA3492B-6688-4F17-9CB7-DD872A1064AD}" presName="descendantArrow" presStyleCnt="0"/>
      <dgm:spPr/>
    </dgm:pt>
    <dgm:pt modelId="{E6B431BA-6685-43AA-AF13-AB78BC791082}" type="pres">
      <dgm:prSet presAssocID="{E46D9119-B684-4739-9703-8B94CB8F610A}" presName="childTextArrow" presStyleLbl="fgAccFollowNode1" presStyleIdx="2" presStyleCnt="6" custScaleY="122189" custLinFactNeighborY="-19149">
        <dgm:presLayoutVars>
          <dgm:bulletEnabled val="1"/>
        </dgm:presLayoutVars>
      </dgm:prSet>
      <dgm:spPr/>
    </dgm:pt>
    <dgm:pt modelId="{92B5215B-9E89-4A42-BD64-62E49A54815C}" type="pres">
      <dgm:prSet presAssocID="{26C278F4-EC3A-4CED-850B-3816C11A27E6}" presName="sp" presStyleCnt="0"/>
      <dgm:spPr/>
    </dgm:pt>
    <dgm:pt modelId="{643CF71E-5EF5-4F35-ABE3-0A4DDFF61EB0}" type="pres">
      <dgm:prSet presAssocID="{A66AD734-71F6-48D9-A6B1-5F0A89B8D8BF}" presName="arrowAndChildren" presStyleCnt="0"/>
      <dgm:spPr/>
    </dgm:pt>
    <dgm:pt modelId="{45B09857-9AD3-4A23-B75B-94BF3348373B}" type="pres">
      <dgm:prSet presAssocID="{A66AD734-71F6-48D9-A6B1-5F0A89B8D8BF}" presName="parentTextArrow" presStyleLbl="node1" presStyleIdx="4" presStyleCnt="8"/>
      <dgm:spPr/>
    </dgm:pt>
    <dgm:pt modelId="{B751BFB5-D2BB-4B9C-9196-04753AA5C3AB}" type="pres">
      <dgm:prSet presAssocID="{A66AD734-71F6-48D9-A6B1-5F0A89B8D8BF}" presName="arrow" presStyleLbl="node1" presStyleIdx="5" presStyleCnt="8"/>
      <dgm:spPr/>
    </dgm:pt>
    <dgm:pt modelId="{8ACA17EA-D7D5-43DE-94B7-E89D1B0EE32D}" type="pres">
      <dgm:prSet presAssocID="{A66AD734-71F6-48D9-A6B1-5F0A89B8D8BF}" presName="descendantArrow" presStyleCnt="0"/>
      <dgm:spPr/>
    </dgm:pt>
    <dgm:pt modelId="{1D755DDC-BAC2-4777-843E-64776F752AF2}" type="pres">
      <dgm:prSet presAssocID="{B92C08E1-21E1-4376-A27C-7B33718A77E6}" presName="childTextArrow" presStyleLbl="fgAccFollowNode1" presStyleIdx="3" presStyleCnt="6" custScaleY="126506">
        <dgm:presLayoutVars>
          <dgm:bulletEnabled val="1"/>
        </dgm:presLayoutVars>
      </dgm:prSet>
      <dgm:spPr/>
    </dgm:pt>
    <dgm:pt modelId="{08C28C52-32CE-4A3A-ABF2-B2554E21B3B5}" type="pres">
      <dgm:prSet presAssocID="{1ABE125E-A738-4D59-B459-85684BCDD36F}" presName="sp" presStyleCnt="0"/>
      <dgm:spPr/>
    </dgm:pt>
    <dgm:pt modelId="{7B409FC3-9A9C-44E7-8577-9AA2801C6A75}" type="pres">
      <dgm:prSet presAssocID="{50F932AE-6245-4940-8A62-331211D34219}" presName="arrowAndChildren" presStyleCnt="0"/>
      <dgm:spPr/>
    </dgm:pt>
    <dgm:pt modelId="{B6A05640-EC7E-4A84-BF39-E2D4B4AFA9E7}" type="pres">
      <dgm:prSet presAssocID="{50F932AE-6245-4940-8A62-331211D34219}" presName="parentTextArrow" presStyleLbl="node1" presStyleIdx="5" presStyleCnt="8"/>
      <dgm:spPr/>
    </dgm:pt>
    <dgm:pt modelId="{080E696D-6310-4BD7-9B9C-C27EA19A5B89}" type="pres">
      <dgm:prSet presAssocID="{50F932AE-6245-4940-8A62-331211D34219}" presName="arrow" presStyleLbl="node1" presStyleIdx="6" presStyleCnt="8"/>
      <dgm:spPr/>
    </dgm:pt>
    <dgm:pt modelId="{2814B2BA-2725-4D7E-8372-F755E35530AE}" type="pres">
      <dgm:prSet presAssocID="{50F932AE-6245-4940-8A62-331211D34219}" presName="descendantArrow" presStyleCnt="0"/>
      <dgm:spPr/>
    </dgm:pt>
    <dgm:pt modelId="{B17C2A9F-54DB-4496-AEAE-71B427119060}" type="pres">
      <dgm:prSet presAssocID="{C03A83A6-33C2-491C-9E3F-FC7995E22957}" presName="childTextArrow" presStyleLbl="fgAccFollowNode1" presStyleIdx="4" presStyleCnt="6">
        <dgm:presLayoutVars>
          <dgm:bulletEnabled val="1"/>
        </dgm:presLayoutVars>
      </dgm:prSet>
      <dgm:spPr/>
    </dgm:pt>
    <dgm:pt modelId="{5753AC16-0F2F-46B5-9EDF-0D87ADE54BEC}" type="pres">
      <dgm:prSet presAssocID="{1449CF90-A936-44E6-BCFD-D2B8BC7DEEBF}" presName="sp" presStyleCnt="0"/>
      <dgm:spPr/>
    </dgm:pt>
    <dgm:pt modelId="{90A79D18-5365-4799-980C-4247536C7233}" type="pres">
      <dgm:prSet presAssocID="{2003D6A5-2490-4D73-A09D-171624DA8661}" presName="arrowAndChildren" presStyleCnt="0"/>
      <dgm:spPr/>
    </dgm:pt>
    <dgm:pt modelId="{F33D61DB-316A-441F-B94F-AEA372BB5FB8}" type="pres">
      <dgm:prSet presAssocID="{2003D6A5-2490-4D73-A09D-171624DA8661}" presName="parentTextArrow" presStyleLbl="node1" presStyleIdx="6" presStyleCnt="8"/>
      <dgm:spPr/>
    </dgm:pt>
    <dgm:pt modelId="{4A1AED64-4712-4213-A7DB-859B1EEA7B9E}" type="pres">
      <dgm:prSet presAssocID="{2003D6A5-2490-4D73-A09D-171624DA8661}" presName="arrow" presStyleLbl="node1" presStyleIdx="7" presStyleCnt="8" custLinFactNeighborY="-333"/>
      <dgm:spPr/>
    </dgm:pt>
    <dgm:pt modelId="{625F2A12-5D5B-460E-BE10-4749309B5301}" type="pres">
      <dgm:prSet presAssocID="{2003D6A5-2490-4D73-A09D-171624DA8661}" presName="descendantArrow" presStyleCnt="0"/>
      <dgm:spPr/>
    </dgm:pt>
    <dgm:pt modelId="{D8A315D3-1339-474B-839A-55BA49BA4FD8}" type="pres">
      <dgm:prSet presAssocID="{218B9731-C0FA-4D1E-BAEE-96035B70DB29}" presName="childTextArrow" presStyleLbl="fgAccFollowNode1" presStyleIdx="5" presStyleCnt="6" custScaleX="100000">
        <dgm:presLayoutVars>
          <dgm:bulletEnabled val="1"/>
        </dgm:presLayoutVars>
      </dgm:prSet>
      <dgm:spPr/>
    </dgm:pt>
  </dgm:ptLst>
  <dgm:cxnLst>
    <dgm:cxn modelId="{09B43ADC-DA07-45CB-88EB-15C6445B957E}" type="presOf" srcId="{50F932AE-6245-4940-8A62-331211D34219}" destId="{B6A05640-EC7E-4A84-BF39-E2D4B4AFA9E7}" srcOrd="0" destOrd="0" presId="urn:microsoft.com/office/officeart/2005/8/layout/process4"/>
    <dgm:cxn modelId="{FE409F05-408C-43BA-B7C0-11F7B219FD2A}" srcId="{E0A9E001-5F60-4299-BB44-938F9C6A0ACE}" destId="{5AA3492B-6688-4F17-9CB7-DD872A1064AD}" srcOrd="3" destOrd="0" parTransId="{03C97C3E-A8FB-4B25-91CC-1248EBD70F94}" sibTransId="{16DA26BD-0D0A-451D-BBB6-B340FE5AB277}"/>
    <dgm:cxn modelId="{208E4ACB-07E8-4453-8CDE-949CC7C4CD53}" srcId="{5AA3492B-6688-4F17-9CB7-DD872A1064AD}" destId="{E46D9119-B684-4739-9703-8B94CB8F610A}" srcOrd="0" destOrd="0" parTransId="{F34E553F-898F-4406-859E-4082D23D19BD}" sibTransId="{9CAF805E-942B-45F7-BEAD-5D15FF2A4092}"/>
    <dgm:cxn modelId="{0D607FF3-36D6-495D-88AD-334FFFF94FA9}" type="presOf" srcId="{C3ACB99C-0CEB-4E63-8A46-7DEB930B7546}" destId="{C9DF4FA5-0872-4B93-B993-E5D2C1BCF9F9}" srcOrd="1" destOrd="0" presId="urn:microsoft.com/office/officeart/2005/8/layout/process4"/>
    <dgm:cxn modelId="{F06730AA-80FB-44CB-B8FD-1F3766D47E81}" srcId="{E0A9E001-5F60-4299-BB44-938F9C6A0ACE}" destId="{9C5BF5F3-1394-4681-87FB-0E89B2EA9EFE}" srcOrd="7" destOrd="0" parTransId="{DA73FDDA-5C6D-43A1-B17E-40F87387B3E7}" sibTransId="{B8B2A7AE-B205-4C16-9E24-E9DC9532755B}"/>
    <dgm:cxn modelId="{5771D273-1BF2-484C-A71F-B65523E44835}" srcId="{E0A9E001-5F60-4299-BB44-938F9C6A0ACE}" destId="{50F932AE-6245-4940-8A62-331211D34219}" srcOrd="1" destOrd="0" parTransId="{5B3ED032-C825-4F4D-9E79-A4C4E389BACB}" sibTransId="{1ABE125E-A738-4D59-B459-85684BCDD36F}"/>
    <dgm:cxn modelId="{1BCFB88B-D2E7-41E9-A4DF-56046B4B24D8}" srcId="{556F5290-CE78-4B83-B679-2E364ECC9CAD}" destId="{4D4BB04B-2EBC-4F42-B6E4-C3853D41C2C2}" srcOrd="0" destOrd="0" parTransId="{F8E0FB19-72D5-4445-A82C-D71034AB1480}" sibTransId="{ED912749-6D9E-4C88-B73C-CBBB749DD1CD}"/>
    <dgm:cxn modelId="{0543AD4C-30F2-413E-A315-9B2427E3DB2E}" type="presOf" srcId="{A66AD734-71F6-48D9-A6B1-5F0A89B8D8BF}" destId="{45B09857-9AD3-4A23-B75B-94BF3348373B}" srcOrd="0" destOrd="0" presId="urn:microsoft.com/office/officeart/2005/8/layout/process4"/>
    <dgm:cxn modelId="{730292B3-A199-4782-8D9F-74F875717F4C}" type="presOf" srcId="{F03D8CD5-FA98-4B03-9A79-BDBE448B9B0D}" destId="{188F3966-EA49-40CB-AEF4-D4CAE6EB561C}" srcOrd="0" destOrd="0" presId="urn:microsoft.com/office/officeart/2005/8/layout/process4"/>
    <dgm:cxn modelId="{3D866597-2F6F-4025-AFCE-9CBFF2A07AFC}" type="presOf" srcId="{50F932AE-6245-4940-8A62-331211D34219}" destId="{080E696D-6310-4BD7-9B9C-C27EA19A5B89}" srcOrd="1" destOrd="0" presId="urn:microsoft.com/office/officeart/2005/8/layout/process4"/>
    <dgm:cxn modelId="{15F4DB16-B0B8-403F-B2D1-D98341F2102D}" type="presOf" srcId="{4D4BB04B-2EBC-4F42-B6E4-C3853D41C2C2}" destId="{B6E5A3A4-432A-4875-B014-D6BA968D37C5}" srcOrd="0" destOrd="0" presId="urn:microsoft.com/office/officeart/2005/8/layout/process4"/>
    <dgm:cxn modelId="{CA1002C4-37DC-4A10-9E1A-5902DD60234E}" type="presOf" srcId="{2003D6A5-2490-4D73-A09D-171624DA8661}" destId="{4A1AED64-4712-4213-A7DB-859B1EEA7B9E}" srcOrd="1" destOrd="0" presId="urn:microsoft.com/office/officeart/2005/8/layout/process4"/>
    <dgm:cxn modelId="{C0B3242A-9E91-4779-9B60-37EE99E86890}" type="presOf" srcId="{2003D6A5-2490-4D73-A09D-171624DA8661}" destId="{F33D61DB-316A-441F-B94F-AEA372BB5FB8}" srcOrd="0" destOrd="0" presId="urn:microsoft.com/office/officeart/2005/8/layout/process4"/>
    <dgm:cxn modelId="{CA3BD8D2-89AC-49B4-BD9C-CE73906753FD}" srcId="{50F932AE-6245-4940-8A62-331211D34219}" destId="{C03A83A6-33C2-491C-9E3F-FC7995E22957}" srcOrd="0" destOrd="0" parTransId="{87D9A46D-C7C5-4F13-B1F2-F9027CA20232}" sibTransId="{F52F14A5-8F03-45D9-AB0B-73C232003C22}"/>
    <dgm:cxn modelId="{A8581F9D-DE38-4FAB-9D3D-2F61163BEE51}" srcId="{E0A9E001-5F60-4299-BB44-938F9C6A0ACE}" destId="{C3ACB99C-0CEB-4E63-8A46-7DEB930B7546}" srcOrd="5" destOrd="0" parTransId="{303C0C34-02D1-48DC-8E48-D68459F80204}" sibTransId="{05FB6886-2619-48D3-9E74-76FDE635F7DA}"/>
    <dgm:cxn modelId="{5ECB1424-6D39-44E0-BC88-3D082E6F5E9D}" srcId="{A66AD734-71F6-48D9-A6B1-5F0A89B8D8BF}" destId="{B92C08E1-21E1-4376-A27C-7B33718A77E6}" srcOrd="0" destOrd="0" parTransId="{8C418770-2E9B-404A-BF53-C0EDCE986B2C}" sibTransId="{8A69ACC2-83D3-4F62-B594-9FA30B926345}"/>
    <dgm:cxn modelId="{02724C31-02BD-4803-8CDE-9FD678AA84DB}" type="presOf" srcId="{E46D9119-B684-4739-9703-8B94CB8F610A}" destId="{E6B431BA-6685-43AA-AF13-AB78BC791082}" srcOrd="0" destOrd="0" presId="urn:microsoft.com/office/officeart/2005/8/layout/process4"/>
    <dgm:cxn modelId="{1DAEE6C0-F847-44E7-9767-8D9AB6ED098D}" type="presOf" srcId="{556F5290-CE78-4B83-B679-2E364ECC9CAD}" destId="{B13D9E9A-8A4F-4F7F-9190-9CB3E1852557}" srcOrd="1" destOrd="0" presId="urn:microsoft.com/office/officeart/2005/8/layout/process4"/>
    <dgm:cxn modelId="{A2CBD90C-90CA-4457-BD89-EBEF39475030}" type="presOf" srcId="{5AA3492B-6688-4F17-9CB7-DD872A1064AD}" destId="{8B619FB1-8724-4752-9C84-7C8E0A084FD6}" srcOrd="1" destOrd="0" presId="urn:microsoft.com/office/officeart/2005/8/layout/process4"/>
    <dgm:cxn modelId="{CB74BE7D-024F-44D8-91CC-24EA2ADB0AC7}" srcId="{2003D6A5-2490-4D73-A09D-171624DA8661}" destId="{218B9731-C0FA-4D1E-BAEE-96035B70DB29}" srcOrd="0" destOrd="0" parTransId="{A8A1615E-5A8A-44D3-870C-2D673A49AE78}" sibTransId="{5D9D3D38-D8A4-4E83-ACFA-4F9716578A2E}"/>
    <dgm:cxn modelId="{8DAAA083-9B30-4B1E-A6B5-3E18A92345EE}" srcId="{E0A9E001-5F60-4299-BB44-938F9C6A0ACE}" destId="{F03D8CD5-FA98-4B03-9A79-BDBE448B9B0D}" srcOrd="6" destOrd="0" parTransId="{DCB06F0B-7371-4457-B1C5-4D4AAAAA7AB4}" sibTransId="{A62AFC3B-C2AA-4F75-869A-C974CCA361D7}"/>
    <dgm:cxn modelId="{2619BA5D-044F-4E72-A34D-C29C83EE869C}" type="presOf" srcId="{9C5BF5F3-1394-4681-87FB-0E89B2EA9EFE}" destId="{FE82E357-05B5-400F-886D-A7F38E5A01CD}" srcOrd="0" destOrd="0" presId="urn:microsoft.com/office/officeart/2005/8/layout/process4"/>
    <dgm:cxn modelId="{2C96B256-F748-4673-B382-6BC010248C36}" type="presOf" srcId="{C3ACB99C-0CEB-4E63-8A46-7DEB930B7546}" destId="{FAEE29E4-E3CE-4362-B35B-05CDC222AED7}" srcOrd="0" destOrd="0" presId="urn:microsoft.com/office/officeart/2005/8/layout/process4"/>
    <dgm:cxn modelId="{79E8239A-1F03-4114-906C-A56EE46447D7}" type="presOf" srcId="{E0A9E001-5F60-4299-BB44-938F9C6A0ACE}" destId="{B851CFD6-17F5-4F9E-ADA7-264B1075512B}" srcOrd="0" destOrd="0" presId="urn:microsoft.com/office/officeart/2005/8/layout/process4"/>
    <dgm:cxn modelId="{CD30AD11-E9D8-4045-A570-615FE37700A9}" type="presOf" srcId="{77BCCAD1-639F-4D20-AD10-66800A1B5703}" destId="{B1D709BA-BC37-4847-8424-75BDA9085455}" srcOrd="0" destOrd="0" presId="urn:microsoft.com/office/officeart/2005/8/layout/process4"/>
    <dgm:cxn modelId="{1B1E9AAD-6B75-49CA-A727-FD7AA4083410}" type="presOf" srcId="{556F5290-CE78-4B83-B679-2E364ECC9CAD}" destId="{EC846BEB-412A-42B5-BDB7-7DE2702BC617}" srcOrd="0" destOrd="0" presId="urn:microsoft.com/office/officeart/2005/8/layout/process4"/>
    <dgm:cxn modelId="{7695A0D8-FCBA-48A4-B4EB-126EA3E38372}" srcId="{E0A9E001-5F60-4299-BB44-938F9C6A0ACE}" destId="{A66AD734-71F6-48D9-A6B1-5F0A89B8D8BF}" srcOrd="2" destOrd="0" parTransId="{B326701E-2800-4830-90CB-65F7931F76C7}" sibTransId="{26C278F4-EC3A-4CED-850B-3816C11A27E6}"/>
    <dgm:cxn modelId="{28F8C3F2-DD50-47D1-B1D9-DDCB4934A561}" type="presOf" srcId="{A66AD734-71F6-48D9-A6B1-5F0A89B8D8BF}" destId="{B751BFB5-D2BB-4B9C-9196-04753AA5C3AB}" srcOrd="1" destOrd="0" presId="urn:microsoft.com/office/officeart/2005/8/layout/process4"/>
    <dgm:cxn modelId="{1179D8F6-2B6E-4E93-B519-9BCD92B7D95E}" type="presOf" srcId="{C03A83A6-33C2-491C-9E3F-FC7995E22957}" destId="{B17C2A9F-54DB-4496-AEAE-71B427119060}" srcOrd="0" destOrd="0" presId="urn:microsoft.com/office/officeart/2005/8/layout/process4"/>
    <dgm:cxn modelId="{1EFC07FA-7329-49D1-A003-558C06E063B4}" type="presOf" srcId="{B92C08E1-21E1-4376-A27C-7B33718A77E6}" destId="{1D755DDC-BAC2-4777-843E-64776F752AF2}" srcOrd="0" destOrd="0" presId="urn:microsoft.com/office/officeart/2005/8/layout/process4"/>
    <dgm:cxn modelId="{C6BE5B2D-69FE-43B2-B496-00243CD7C46A}" srcId="{E0A9E001-5F60-4299-BB44-938F9C6A0ACE}" destId="{2003D6A5-2490-4D73-A09D-171624DA8661}" srcOrd="0" destOrd="0" parTransId="{6CAE4869-0514-4E98-B710-861334E8C7A3}" sibTransId="{1449CF90-A936-44E6-BCFD-D2B8BC7DEEBF}"/>
    <dgm:cxn modelId="{AF99FF37-37A4-43E8-B5D0-9B08044D6507}" type="presOf" srcId="{218B9731-C0FA-4D1E-BAEE-96035B70DB29}" destId="{D8A315D3-1339-474B-839A-55BA49BA4FD8}" srcOrd="0" destOrd="0" presId="urn:microsoft.com/office/officeart/2005/8/layout/process4"/>
    <dgm:cxn modelId="{612F2D3E-32A0-4237-A9CD-15B31770DF51}" type="presOf" srcId="{5AA3492B-6688-4F17-9CB7-DD872A1064AD}" destId="{F7DE2019-0132-43DC-9913-E17709BF5FEF}" srcOrd="0" destOrd="0" presId="urn:microsoft.com/office/officeart/2005/8/layout/process4"/>
    <dgm:cxn modelId="{A2F203A8-78ED-41DC-A0C6-DC5E7BE87155}" srcId="{C3ACB99C-0CEB-4E63-8A46-7DEB930B7546}" destId="{77BCCAD1-639F-4D20-AD10-66800A1B5703}" srcOrd="0" destOrd="0" parTransId="{D1C2C138-B72F-4D6A-B309-2118C9F4FE8F}" sibTransId="{E1DFBA94-CE90-4997-8F3C-5CC474ADFC20}"/>
    <dgm:cxn modelId="{0FE9C874-327A-4997-9D2D-5D72176D24C9}" srcId="{E0A9E001-5F60-4299-BB44-938F9C6A0ACE}" destId="{556F5290-CE78-4B83-B679-2E364ECC9CAD}" srcOrd="4" destOrd="0" parTransId="{D7FB7421-A9B3-4E97-9BEA-046EE8E7199A}" sibTransId="{D70AD809-AFD4-4A11-BF72-8070A72C2794}"/>
    <dgm:cxn modelId="{69E7A8EA-1ECC-4791-A833-AE1DF41180E6}" type="presParOf" srcId="{B851CFD6-17F5-4F9E-ADA7-264B1075512B}" destId="{A3EA7051-2958-469E-86AA-B427A11273D6}" srcOrd="0" destOrd="0" presId="urn:microsoft.com/office/officeart/2005/8/layout/process4"/>
    <dgm:cxn modelId="{90B99CC1-47BC-420C-B82C-DAB8F2174842}" type="presParOf" srcId="{A3EA7051-2958-469E-86AA-B427A11273D6}" destId="{FE82E357-05B5-400F-886D-A7F38E5A01CD}" srcOrd="0" destOrd="0" presId="urn:microsoft.com/office/officeart/2005/8/layout/process4"/>
    <dgm:cxn modelId="{FC1FE43D-B688-487C-B07B-F73860F2ACEB}" type="presParOf" srcId="{B851CFD6-17F5-4F9E-ADA7-264B1075512B}" destId="{AD4A5F55-0F01-42AE-9AF5-2F90D2F6A1F1}" srcOrd="1" destOrd="0" presId="urn:microsoft.com/office/officeart/2005/8/layout/process4"/>
    <dgm:cxn modelId="{0388B3BA-CF80-44F0-9747-EFC613336747}" type="presParOf" srcId="{B851CFD6-17F5-4F9E-ADA7-264B1075512B}" destId="{38BEC2C0-315F-413B-A1C1-F1D678B5FE2A}" srcOrd="2" destOrd="0" presId="urn:microsoft.com/office/officeart/2005/8/layout/process4"/>
    <dgm:cxn modelId="{E933AD58-F62D-486F-ACE7-B8DA76695FD5}" type="presParOf" srcId="{38BEC2C0-315F-413B-A1C1-F1D678B5FE2A}" destId="{188F3966-EA49-40CB-AEF4-D4CAE6EB561C}" srcOrd="0" destOrd="0" presId="urn:microsoft.com/office/officeart/2005/8/layout/process4"/>
    <dgm:cxn modelId="{E9F060FA-BA32-45D6-8614-511F955566C3}" type="presParOf" srcId="{B851CFD6-17F5-4F9E-ADA7-264B1075512B}" destId="{E69AEB94-26B5-417F-86F9-0359E99638B3}" srcOrd="3" destOrd="0" presId="urn:microsoft.com/office/officeart/2005/8/layout/process4"/>
    <dgm:cxn modelId="{E714C5F3-1BCE-4F90-9EDA-83530D5C7DE1}" type="presParOf" srcId="{B851CFD6-17F5-4F9E-ADA7-264B1075512B}" destId="{B034C065-D80D-4E8E-B85F-38FDE5E978C9}" srcOrd="4" destOrd="0" presId="urn:microsoft.com/office/officeart/2005/8/layout/process4"/>
    <dgm:cxn modelId="{2C12887C-813A-4CD7-9E8E-5EDC4926E673}" type="presParOf" srcId="{B034C065-D80D-4E8E-B85F-38FDE5E978C9}" destId="{FAEE29E4-E3CE-4362-B35B-05CDC222AED7}" srcOrd="0" destOrd="0" presId="urn:microsoft.com/office/officeart/2005/8/layout/process4"/>
    <dgm:cxn modelId="{FCDB072F-94FD-4F13-9A98-72D9FE92F307}" type="presParOf" srcId="{B034C065-D80D-4E8E-B85F-38FDE5E978C9}" destId="{C9DF4FA5-0872-4B93-B993-E5D2C1BCF9F9}" srcOrd="1" destOrd="0" presId="urn:microsoft.com/office/officeart/2005/8/layout/process4"/>
    <dgm:cxn modelId="{111220E0-6C7A-437F-B845-1B58FCAD6E00}" type="presParOf" srcId="{B034C065-D80D-4E8E-B85F-38FDE5E978C9}" destId="{0EEBEF78-EB48-427D-A078-F3DFB21F30C5}" srcOrd="2" destOrd="0" presId="urn:microsoft.com/office/officeart/2005/8/layout/process4"/>
    <dgm:cxn modelId="{2204EDB0-9B68-4144-8272-A55F4DDD9493}" type="presParOf" srcId="{0EEBEF78-EB48-427D-A078-F3DFB21F30C5}" destId="{B1D709BA-BC37-4847-8424-75BDA9085455}" srcOrd="0" destOrd="0" presId="urn:microsoft.com/office/officeart/2005/8/layout/process4"/>
    <dgm:cxn modelId="{F19DD975-5E77-4541-ADFE-18F01F97436C}" type="presParOf" srcId="{B851CFD6-17F5-4F9E-ADA7-264B1075512B}" destId="{73841C9D-2A08-4E62-BEF9-9D47EF1327A6}" srcOrd="5" destOrd="0" presId="urn:microsoft.com/office/officeart/2005/8/layout/process4"/>
    <dgm:cxn modelId="{0770C4DF-3EAC-498A-B609-214B3F5C638D}" type="presParOf" srcId="{B851CFD6-17F5-4F9E-ADA7-264B1075512B}" destId="{6C35EB86-F95B-4352-99C8-88F4480E342C}" srcOrd="6" destOrd="0" presId="urn:microsoft.com/office/officeart/2005/8/layout/process4"/>
    <dgm:cxn modelId="{7EE4FEC5-F6EC-4019-9EF7-2F50DB718F2D}" type="presParOf" srcId="{6C35EB86-F95B-4352-99C8-88F4480E342C}" destId="{EC846BEB-412A-42B5-BDB7-7DE2702BC617}" srcOrd="0" destOrd="0" presId="urn:microsoft.com/office/officeart/2005/8/layout/process4"/>
    <dgm:cxn modelId="{DA531329-CF21-4476-9614-29F3027CC30F}" type="presParOf" srcId="{6C35EB86-F95B-4352-99C8-88F4480E342C}" destId="{B13D9E9A-8A4F-4F7F-9190-9CB3E1852557}" srcOrd="1" destOrd="0" presId="urn:microsoft.com/office/officeart/2005/8/layout/process4"/>
    <dgm:cxn modelId="{4A6EFF89-7F22-4603-AC41-2C5E7E904A2C}" type="presParOf" srcId="{6C35EB86-F95B-4352-99C8-88F4480E342C}" destId="{F715A52D-0BB0-44F8-AA56-1924983BAD53}" srcOrd="2" destOrd="0" presId="urn:microsoft.com/office/officeart/2005/8/layout/process4"/>
    <dgm:cxn modelId="{19EB8DB7-D958-444C-8BD3-89348069184F}" type="presParOf" srcId="{F715A52D-0BB0-44F8-AA56-1924983BAD53}" destId="{B6E5A3A4-432A-4875-B014-D6BA968D37C5}" srcOrd="0" destOrd="0" presId="urn:microsoft.com/office/officeart/2005/8/layout/process4"/>
    <dgm:cxn modelId="{4A071488-CD01-4589-9A77-313F8AE83F9A}" type="presParOf" srcId="{B851CFD6-17F5-4F9E-ADA7-264B1075512B}" destId="{13C6F050-E495-4CEE-9342-C7D95ECC4804}" srcOrd="7" destOrd="0" presId="urn:microsoft.com/office/officeart/2005/8/layout/process4"/>
    <dgm:cxn modelId="{11694B79-13FE-4469-879F-932AE52C3D14}" type="presParOf" srcId="{B851CFD6-17F5-4F9E-ADA7-264B1075512B}" destId="{5FFC53CF-E789-40FF-A8CF-9C8B78942679}" srcOrd="8" destOrd="0" presId="urn:microsoft.com/office/officeart/2005/8/layout/process4"/>
    <dgm:cxn modelId="{260C3505-A68F-4A9D-8D1B-F46D0D1F4069}" type="presParOf" srcId="{5FFC53CF-E789-40FF-A8CF-9C8B78942679}" destId="{F7DE2019-0132-43DC-9913-E17709BF5FEF}" srcOrd="0" destOrd="0" presId="urn:microsoft.com/office/officeart/2005/8/layout/process4"/>
    <dgm:cxn modelId="{632CD670-D222-4D03-A379-F9C8B29534FA}" type="presParOf" srcId="{5FFC53CF-E789-40FF-A8CF-9C8B78942679}" destId="{8B619FB1-8724-4752-9C84-7C8E0A084FD6}" srcOrd="1" destOrd="0" presId="urn:microsoft.com/office/officeart/2005/8/layout/process4"/>
    <dgm:cxn modelId="{5DC1F08D-358E-4574-8A71-CBAC17CE1602}" type="presParOf" srcId="{5FFC53CF-E789-40FF-A8CF-9C8B78942679}" destId="{9F2DAE4F-D539-44D3-81E5-E959326A7FC8}" srcOrd="2" destOrd="0" presId="urn:microsoft.com/office/officeart/2005/8/layout/process4"/>
    <dgm:cxn modelId="{BF1D435D-B812-4E33-9FA9-8B4C96C6E7B2}" type="presParOf" srcId="{9F2DAE4F-D539-44D3-81E5-E959326A7FC8}" destId="{E6B431BA-6685-43AA-AF13-AB78BC791082}" srcOrd="0" destOrd="0" presId="urn:microsoft.com/office/officeart/2005/8/layout/process4"/>
    <dgm:cxn modelId="{ED8ED78E-77E0-44FA-A427-EC072B0B8BB0}" type="presParOf" srcId="{B851CFD6-17F5-4F9E-ADA7-264B1075512B}" destId="{92B5215B-9E89-4A42-BD64-62E49A54815C}" srcOrd="9" destOrd="0" presId="urn:microsoft.com/office/officeart/2005/8/layout/process4"/>
    <dgm:cxn modelId="{B2182A53-1266-4666-9958-DEA62E7EA543}" type="presParOf" srcId="{B851CFD6-17F5-4F9E-ADA7-264B1075512B}" destId="{643CF71E-5EF5-4F35-ABE3-0A4DDFF61EB0}" srcOrd="10" destOrd="0" presId="urn:microsoft.com/office/officeart/2005/8/layout/process4"/>
    <dgm:cxn modelId="{4DC9779F-559D-4A88-AF65-654EEE185885}" type="presParOf" srcId="{643CF71E-5EF5-4F35-ABE3-0A4DDFF61EB0}" destId="{45B09857-9AD3-4A23-B75B-94BF3348373B}" srcOrd="0" destOrd="0" presId="urn:microsoft.com/office/officeart/2005/8/layout/process4"/>
    <dgm:cxn modelId="{461ABC6A-EEE1-49D0-A384-B6B3FEE8EC87}" type="presParOf" srcId="{643CF71E-5EF5-4F35-ABE3-0A4DDFF61EB0}" destId="{B751BFB5-D2BB-4B9C-9196-04753AA5C3AB}" srcOrd="1" destOrd="0" presId="urn:microsoft.com/office/officeart/2005/8/layout/process4"/>
    <dgm:cxn modelId="{76D7690B-2F3D-4FBA-AC36-3983B4730892}" type="presParOf" srcId="{643CF71E-5EF5-4F35-ABE3-0A4DDFF61EB0}" destId="{8ACA17EA-D7D5-43DE-94B7-E89D1B0EE32D}" srcOrd="2" destOrd="0" presId="urn:microsoft.com/office/officeart/2005/8/layout/process4"/>
    <dgm:cxn modelId="{CFAA11AD-A2DA-4773-935D-1C2ABC3A015D}" type="presParOf" srcId="{8ACA17EA-D7D5-43DE-94B7-E89D1B0EE32D}" destId="{1D755DDC-BAC2-4777-843E-64776F752AF2}" srcOrd="0" destOrd="0" presId="urn:microsoft.com/office/officeart/2005/8/layout/process4"/>
    <dgm:cxn modelId="{95384929-2404-4912-89F4-6155A117FC40}" type="presParOf" srcId="{B851CFD6-17F5-4F9E-ADA7-264B1075512B}" destId="{08C28C52-32CE-4A3A-ABF2-B2554E21B3B5}" srcOrd="11" destOrd="0" presId="urn:microsoft.com/office/officeart/2005/8/layout/process4"/>
    <dgm:cxn modelId="{3D0A4545-CE25-4B5E-8A58-8FADC96A09EA}" type="presParOf" srcId="{B851CFD6-17F5-4F9E-ADA7-264B1075512B}" destId="{7B409FC3-9A9C-44E7-8577-9AA2801C6A75}" srcOrd="12" destOrd="0" presId="urn:microsoft.com/office/officeart/2005/8/layout/process4"/>
    <dgm:cxn modelId="{5425BBD4-EA5D-431C-98AD-875410CBC60C}" type="presParOf" srcId="{7B409FC3-9A9C-44E7-8577-9AA2801C6A75}" destId="{B6A05640-EC7E-4A84-BF39-E2D4B4AFA9E7}" srcOrd="0" destOrd="0" presId="urn:microsoft.com/office/officeart/2005/8/layout/process4"/>
    <dgm:cxn modelId="{734A81FE-9450-4B94-9265-75960C7C6028}" type="presParOf" srcId="{7B409FC3-9A9C-44E7-8577-9AA2801C6A75}" destId="{080E696D-6310-4BD7-9B9C-C27EA19A5B89}" srcOrd="1" destOrd="0" presId="urn:microsoft.com/office/officeart/2005/8/layout/process4"/>
    <dgm:cxn modelId="{2419D721-1E66-40E3-8FC5-CAB71CA62D05}" type="presParOf" srcId="{7B409FC3-9A9C-44E7-8577-9AA2801C6A75}" destId="{2814B2BA-2725-4D7E-8372-F755E35530AE}" srcOrd="2" destOrd="0" presId="urn:microsoft.com/office/officeart/2005/8/layout/process4"/>
    <dgm:cxn modelId="{54243AAF-DB58-4790-8B02-E066145FF7E4}" type="presParOf" srcId="{2814B2BA-2725-4D7E-8372-F755E35530AE}" destId="{B17C2A9F-54DB-4496-AEAE-71B427119060}" srcOrd="0" destOrd="0" presId="urn:microsoft.com/office/officeart/2005/8/layout/process4"/>
    <dgm:cxn modelId="{BD37C7FC-22FD-4FCA-8EAE-D2F22AD7BAE8}" type="presParOf" srcId="{B851CFD6-17F5-4F9E-ADA7-264B1075512B}" destId="{5753AC16-0F2F-46B5-9EDF-0D87ADE54BEC}" srcOrd="13" destOrd="0" presId="urn:microsoft.com/office/officeart/2005/8/layout/process4"/>
    <dgm:cxn modelId="{E7C19917-1268-42E6-AE72-FCEBAF4099C9}" type="presParOf" srcId="{B851CFD6-17F5-4F9E-ADA7-264B1075512B}" destId="{90A79D18-5365-4799-980C-4247536C7233}" srcOrd="14" destOrd="0" presId="urn:microsoft.com/office/officeart/2005/8/layout/process4"/>
    <dgm:cxn modelId="{46D50BF0-5ABB-4849-AB1B-9B0546FE83C9}" type="presParOf" srcId="{90A79D18-5365-4799-980C-4247536C7233}" destId="{F33D61DB-316A-441F-B94F-AEA372BB5FB8}" srcOrd="0" destOrd="0" presId="urn:microsoft.com/office/officeart/2005/8/layout/process4"/>
    <dgm:cxn modelId="{C9DF7FE1-3095-455B-8EB8-7E79C19F66F2}" type="presParOf" srcId="{90A79D18-5365-4799-980C-4247536C7233}" destId="{4A1AED64-4712-4213-A7DB-859B1EEA7B9E}" srcOrd="1" destOrd="0" presId="urn:microsoft.com/office/officeart/2005/8/layout/process4"/>
    <dgm:cxn modelId="{07AA8949-32F6-4A97-8C39-F13AA019CED7}" type="presParOf" srcId="{90A79D18-5365-4799-980C-4247536C7233}" destId="{625F2A12-5D5B-460E-BE10-4749309B5301}" srcOrd="2" destOrd="0" presId="urn:microsoft.com/office/officeart/2005/8/layout/process4"/>
    <dgm:cxn modelId="{6224A320-A34A-4B15-8738-FDD1B1ED5B46}" type="presParOf" srcId="{625F2A12-5D5B-460E-BE10-4749309B5301}" destId="{D8A315D3-1339-474B-839A-55BA49BA4FD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82E357-05B5-400F-886D-A7F38E5A01CD}">
      <dsp:nvSpPr>
        <dsp:cNvPr id="0" name=""/>
        <dsp:cNvSpPr/>
      </dsp:nvSpPr>
      <dsp:spPr>
        <a:xfrm>
          <a:off x="0" y="6273196"/>
          <a:ext cx="9144000" cy="581824"/>
        </a:xfrm>
        <a:prstGeom prst="rect">
          <a:avLst/>
        </a:prstGeom>
        <a:gradFill rotWithShape="0">
          <a:gsLst>
            <a:gs pos="0">
              <a:srgbClr val="03D4A8"/>
            </a:gs>
            <a:gs pos="25000">
              <a:srgbClr val="22962D"/>
            </a:gs>
            <a:gs pos="75000">
              <a:srgbClr val="00B050"/>
            </a:gs>
            <a:gs pos="100000">
              <a:srgbClr val="22962D"/>
            </a:gs>
          </a:gsLst>
          <a:lin ang="16200000" scaled="0"/>
        </a:gradFill>
        <a:ln>
          <a:noFill/>
        </a:ln>
        <a:effectLst>
          <a:outerShdw blurRad="57150" dist="38100" dir="5400000" algn="ctr" rotWithShape="0">
            <a:schemeClr val="accent3">
              <a:shade val="80000"/>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itchFamily="34" charset="0"/>
              <a:cs typeface="Arial" pitchFamily="34" charset="0"/>
            </a:rPr>
            <a:t>Data analysis using SPSS 20.0 and </a:t>
          </a:r>
          <a:r>
            <a:rPr lang="en-US" sz="1400" kern="1200" dirty="0" err="1">
              <a:latin typeface="Arial" pitchFamily="34" charset="0"/>
              <a:cs typeface="Arial" pitchFamily="34" charset="0"/>
            </a:rPr>
            <a:t>Anova</a:t>
          </a:r>
          <a:r>
            <a:rPr lang="en-US" sz="1400" kern="1200" dirty="0">
              <a:latin typeface="Arial" pitchFamily="34" charset="0"/>
              <a:cs typeface="Arial" pitchFamily="34" charset="0"/>
            </a:rPr>
            <a:t> Test</a:t>
          </a:r>
        </a:p>
      </dsp:txBody>
      <dsp:txXfrm>
        <a:off x="0" y="6273196"/>
        <a:ext cx="9144000" cy="581824"/>
      </dsp:txXfrm>
    </dsp:sp>
    <dsp:sp modelId="{188F3966-EA49-40CB-AEF4-D4CAE6EB561C}">
      <dsp:nvSpPr>
        <dsp:cNvPr id="0" name=""/>
        <dsp:cNvSpPr/>
      </dsp:nvSpPr>
      <dsp:spPr>
        <a:xfrm rot="10800000">
          <a:off x="0" y="5387077"/>
          <a:ext cx="9144000" cy="894846"/>
        </a:xfrm>
        <a:prstGeom prst="upArrowCallout">
          <a:avLst/>
        </a:prstGeom>
        <a:gradFill rotWithShape="0">
          <a:gsLst>
            <a:gs pos="0">
              <a:srgbClr val="03D4A8"/>
            </a:gs>
            <a:gs pos="25000">
              <a:srgbClr val="1CE6A3"/>
            </a:gs>
            <a:gs pos="75000">
              <a:srgbClr val="00B050"/>
            </a:gs>
            <a:gs pos="75000">
              <a:srgbClr val="22962D"/>
            </a:gs>
          </a:gsLst>
          <a:lin ang="16200000" scaled="0"/>
        </a:gradFill>
        <a:ln>
          <a:noFill/>
        </a:ln>
        <a:effectLst>
          <a:outerShdw blurRad="57150" dist="38100" dir="5400000" algn="ctr" rotWithShape="0">
            <a:schemeClr val="accent3">
              <a:shade val="80000"/>
              <a:hueOff val="14850"/>
              <a:satOff val="-4367"/>
              <a:lumOff val="4856"/>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itchFamily="34" charset="0"/>
              <a:cs typeface="Arial" pitchFamily="34" charset="0"/>
            </a:rPr>
            <a:t>Determination of AST, ALT and Total Bilirubin level in blood </a:t>
          </a:r>
        </a:p>
      </dsp:txBody>
      <dsp:txXfrm rot="10800000">
        <a:off x="0" y="5387077"/>
        <a:ext cx="9144000" cy="581444"/>
      </dsp:txXfrm>
    </dsp:sp>
    <dsp:sp modelId="{C9DF4FA5-0872-4B93-B993-E5D2C1BCF9F9}">
      <dsp:nvSpPr>
        <dsp:cNvPr id="0" name=""/>
        <dsp:cNvSpPr/>
      </dsp:nvSpPr>
      <dsp:spPr>
        <a:xfrm rot="10800000">
          <a:off x="0" y="4500957"/>
          <a:ext cx="9144000" cy="894846"/>
        </a:xfrm>
        <a:prstGeom prst="upArrowCallout">
          <a:avLst/>
        </a:prstGeom>
        <a:gradFill rotWithShape="0">
          <a:gsLst>
            <a:gs pos="0">
              <a:srgbClr val="03D4A8"/>
            </a:gs>
            <a:gs pos="25000">
              <a:srgbClr val="1CE6A3"/>
            </a:gs>
            <a:gs pos="75000">
              <a:srgbClr val="00B050"/>
            </a:gs>
            <a:gs pos="100000">
              <a:srgbClr val="22962D"/>
            </a:gs>
          </a:gsLst>
          <a:lin ang="16200000" scaled="0"/>
        </a:gradFill>
        <a:ln>
          <a:noFill/>
        </a:ln>
        <a:effectLst>
          <a:outerShdw blurRad="57150" dist="38100" dir="5400000" algn="ctr" rotWithShape="0">
            <a:schemeClr val="accent3">
              <a:shade val="80000"/>
              <a:hueOff val="29700"/>
              <a:satOff val="-8735"/>
              <a:lumOff val="9713"/>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itchFamily="34" charset="0"/>
              <a:cs typeface="Arial" pitchFamily="34" charset="0"/>
            </a:rPr>
            <a:t>Group 5 (5 rats)</a:t>
          </a:r>
        </a:p>
      </dsp:txBody>
      <dsp:txXfrm rot="-10800000">
        <a:off x="0" y="4500957"/>
        <a:ext cx="9144000" cy="314091"/>
      </dsp:txXfrm>
    </dsp:sp>
    <dsp:sp modelId="{B1D709BA-BC37-4847-8424-75BDA9085455}">
      <dsp:nvSpPr>
        <dsp:cNvPr id="0" name=""/>
        <dsp:cNvSpPr/>
      </dsp:nvSpPr>
      <dsp:spPr>
        <a:xfrm>
          <a:off x="0" y="4784651"/>
          <a:ext cx="9144000" cy="328353"/>
        </a:xfrm>
        <a:prstGeom prst="rect">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itchFamily="34" charset="0"/>
              <a:cs typeface="Arial" pitchFamily="34" charset="0"/>
            </a:rPr>
            <a:t>Rats fed with normal diet with single dose of Norfloxacin plus 350mg/kg of </a:t>
          </a:r>
          <a:r>
            <a:rPr lang="en-US" sz="1400" i="1" kern="1200" dirty="0">
              <a:latin typeface="Arial" pitchFamily="34" charset="0"/>
              <a:cs typeface="Arial" pitchFamily="34" charset="0"/>
            </a:rPr>
            <a:t>Eclipta prostrata.</a:t>
          </a:r>
          <a:endParaRPr lang="en-US" sz="1400" kern="1200" dirty="0">
            <a:latin typeface="Arial" pitchFamily="34" charset="0"/>
            <a:cs typeface="Arial" pitchFamily="34" charset="0"/>
          </a:endParaRPr>
        </a:p>
      </dsp:txBody>
      <dsp:txXfrm>
        <a:off x="0" y="4784651"/>
        <a:ext cx="9144000" cy="328353"/>
      </dsp:txXfrm>
    </dsp:sp>
    <dsp:sp modelId="{B13D9E9A-8A4F-4F7F-9190-9CB3E1852557}">
      <dsp:nvSpPr>
        <dsp:cNvPr id="0" name=""/>
        <dsp:cNvSpPr/>
      </dsp:nvSpPr>
      <dsp:spPr>
        <a:xfrm rot="10800000">
          <a:off x="0" y="3643607"/>
          <a:ext cx="9144000" cy="866077"/>
        </a:xfrm>
        <a:prstGeom prst="upArrowCallout">
          <a:avLst/>
        </a:prstGeom>
        <a:gradFill rotWithShape="0">
          <a:gsLst>
            <a:gs pos="0">
              <a:srgbClr val="03D4A8"/>
            </a:gs>
            <a:gs pos="25000">
              <a:srgbClr val="1CE6A3"/>
            </a:gs>
            <a:gs pos="75000">
              <a:srgbClr val="00B050"/>
            </a:gs>
            <a:gs pos="100000">
              <a:srgbClr val="22962D"/>
            </a:gs>
          </a:gsLst>
          <a:lin ang="16200000" scaled="0"/>
        </a:gradFill>
        <a:ln>
          <a:noFill/>
        </a:ln>
        <a:effectLst>
          <a:outerShdw blurRad="57150" dist="38100" dir="5400000" algn="ctr" rotWithShape="0">
            <a:schemeClr val="accent3">
              <a:shade val="80000"/>
              <a:hueOff val="44551"/>
              <a:satOff val="-13102"/>
              <a:lumOff val="14569"/>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itchFamily="34" charset="0"/>
              <a:cs typeface="Arial" pitchFamily="34" charset="0"/>
            </a:rPr>
            <a:t>Group 4 (5 rats)</a:t>
          </a:r>
        </a:p>
      </dsp:txBody>
      <dsp:txXfrm rot="-10800000">
        <a:off x="0" y="3643607"/>
        <a:ext cx="9144000" cy="303993"/>
      </dsp:txXfrm>
    </dsp:sp>
    <dsp:sp modelId="{B6E5A3A4-432A-4875-B014-D6BA968D37C5}">
      <dsp:nvSpPr>
        <dsp:cNvPr id="0" name=""/>
        <dsp:cNvSpPr/>
      </dsp:nvSpPr>
      <dsp:spPr>
        <a:xfrm>
          <a:off x="0" y="3905669"/>
          <a:ext cx="9144000" cy="320774"/>
        </a:xfrm>
        <a:prstGeom prst="rect">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itchFamily="34" charset="0"/>
              <a:cs typeface="Arial" pitchFamily="34" charset="0"/>
            </a:rPr>
            <a:t>Rats fed with normal diet with single dose of Norfloxacin plus 250mg/kg of </a:t>
          </a:r>
          <a:r>
            <a:rPr lang="en-US" sz="1400" i="1" kern="1200" dirty="0">
              <a:latin typeface="Arial" pitchFamily="34" charset="0"/>
              <a:cs typeface="Arial" pitchFamily="34" charset="0"/>
            </a:rPr>
            <a:t>Eclipta prostrata.</a:t>
          </a:r>
          <a:endParaRPr lang="en-US" sz="1400" kern="1200" dirty="0">
            <a:latin typeface="Arial" pitchFamily="34" charset="0"/>
            <a:cs typeface="Arial" pitchFamily="34" charset="0"/>
          </a:endParaRPr>
        </a:p>
      </dsp:txBody>
      <dsp:txXfrm>
        <a:off x="0" y="3905669"/>
        <a:ext cx="9144000" cy="320774"/>
      </dsp:txXfrm>
    </dsp:sp>
    <dsp:sp modelId="{8B619FB1-8724-4752-9C84-7C8E0A084FD6}">
      <dsp:nvSpPr>
        <dsp:cNvPr id="0" name=""/>
        <dsp:cNvSpPr/>
      </dsp:nvSpPr>
      <dsp:spPr>
        <a:xfrm rot="10800000">
          <a:off x="0" y="2617015"/>
          <a:ext cx="9144000" cy="990998"/>
        </a:xfrm>
        <a:prstGeom prst="upArrowCallout">
          <a:avLst/>
        </a:prstGeom>
        <a:gradFill rotWithShape="0">
          <a:gsLst>
            <a:gs pos="0">
              <a:srgbClr val="03D4A8"/>
            </a:gs>
            <a:gs pos="25000">
              <a:srgbClr val="1CE6A3"/>
            </a:gs>
            <a:gs pos="75000">
              <a:srgbClr val="00B050"/>
            </a:gs>
            <a:gs pos="100000">
              <a:srgbClr val="22962D"/>
            </a:gs>
          </a:gsLst>
          <a:lin ang="16200000" scaled="0"/>
        </a:gradFill>
        <a:ln>
          <a:noFill/>
        </a:ln>
        <a:effectLst>
          <a:outerShdw blurRad="57150" dist="38100" dir="5400000" algn="ctr" rotWithShape="0">
            <a:schemeClr val="accent3">
              <a:shade val="80000"/>
              <a:hueOff val="59401"/>
              <a:satOff val="-17470"/>
              <a:lumOff val="19425"/>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itchFamily="34" charset="0"/>
              <a:cs typeface="Arial" pitchFamily="34" charset="0"/>
            </a:rPr>
            <a:t>Group 3 (5 rats)</a:t>
          </a:r>
        </a:p>
      </dsp:txBody>
      <dsp:txXfrm rot="-10800000">
        <a:off x="0" y="2617015"/>
        <a:ext cx="9144000" cy="347840"/>
      </dsp:txXfrm>
    </dsp:sp>
    <dsp:sp modelId="{E6B431BA-6685-43AA-AF13-AB78BC791082}">
      <dsp:nvSpPr>
        <dsp:cNvPr id="0" name=""/>
        <dsp:cNvSpPr/>
      </dsp:nvSpPr>
      <dsp:spPr>
        <a:xfrm>
          <a:off x="0" y="2942584"/>
          <a:ext cx="9144000" cy="326927"/>
        </a:xfrm>
        <a:prstGeom prst="rect">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itchFamily="34" charset="0"/>
              <a:cs typeface="Arial" pitchFamily="34" charset="0"/>
            </a:rPr>
            <a:t>Rats fed with normal diet with single dose of Norfloxacin plus 150mg/kg of </a:t>
          </a:r>
          <a:r>
            <a:rPr lang="en-US" sz="1400" i="1" kern="1200" dirty="0">
              <a:latin typeface="Arial" pitchFamily="34" charset="0"/>
              <a:cs typeface="Arial" pitchFamily="34" charset="0"/>
            </a:rPr>
            <a:t>Eclipta prostrata.</a:t>
          </a:r>
          <a:endParaRPr lang="en-US" sz="1400" kern="1200" dirty="0">
            <a:latin typeface="Arial" pitchFamily="34" charset="0"/>
            <a:cs typeface="Arial" pitchFamily="34" charset="0"/>
          </a:endParaRPr>
        </a:p>
      </dsp:txBody>
      <dsp:txXfrm>
        <a:off x="0" y="2942584"/>
        <a:ext cx="9144000" cy="326927"/>
      </dsp:txXfrm>
    </dsp:sp>
    <dsp:sp modelId="{B751BFB5-D2BB-4B9C-9196-04753AA5C3AB}">
      <dsp:nvSpPr>
        <dsp:cNvPr id="0" name=""/>
        <dsp:cNvSpPr/>
      </dsp:nvSpPr>
      <dsp:spPr>
        <a:xfrm rot="10800000">
          <a:off x="0" y="1775217"/>
          <a:ext cx="9144000" cy="894846"/>
        </a:xfrm>
        <a:prstGeom prst="upArrowCallout">
          <a:avLst/>
        </a:prstGeom>
        <a:gradFill rotWithShape="0">
          <a:gsLst>
            <a:gs pos="0">
              <a:srgbClr val="03D4A8"/>
            </a:gs>
            <a:gs pos="25000">
              <a:srgbClr val="1CE6A3"/>
            </a:gs>
            <a:gs pos="75000">
              <a:srgbClr val="00B050"/>
            </a:gs>
            <a:gs pos="100000">
              <a:srgbClr val="22962D"/>
            </a:gs>
          </a:gsLst>
          <a:lin ang="16200000" scaled="0"/>
        </a:gradFill>
        <a:ln>
          <a:noFill/>
        </a:ln>
        <a:effectLst>
          <a:outerShdw blurRad="57150" dist="38100" dir="5400000" algn="ctr" rotWithShape="0">
            <a:schemeClr val="accent3">
              <a:shade val="80000"/>
              <a:hueOff val="74251"/>
              <a:satOff val="-21837"/>
              <a:lumOff val="24281"/>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itchFamily="34" charset="0"/>
              <a:cs typeface="Arial" pitchFamily="34" charset="0"/>
            </a:rPr>
            <a:t>Group 2 (5 rats)</a:t>
          </a:r>
        </a:p>
      </dsp:txBody>
      <dsp:txXfrm rot="-10800000">
        <a:off x="0" y="1775217"/>
        <a:ext cx="9144000" cy="314091"/>
      </dsp:txXfrm>
    </dsp:sp>
    <dsp:sp modelId="{1D755DDC-BAC2-4777-843E-64776F752AF2}">
      <dsp:nvSpPr>
        <dsp:cNvPr id="0" name=""/>
        <dsp:cNvSpPr/>
      </dsp:nvSpPr>
      <dsp:spPr>
        <a:xfrm>
          <a:off x="0" y="2053849"/>
          <a:ext cx="9144000" cy="338478"/>
        </a:xfrm>
        <a:prstGeom prst="rect">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itchFamily="34" charset="0"/>
              <a:cs typeface="Arial" pitchFamily="34" charset="0"/>
            </a:rPr>
            <a:t>Rats fed with normal diet with single dose of Norfloxacin without </a:t>
          </a:r>
          <a:r>
            <a:rPr lang="en-US" sz="1400" i="1" kern="1200" dirty="0">
              <a:latin typeface="Arial" pitchFamily="34" charset="0"/>
              <a:cs typeface="Arial" pitchFamily="34" charset="0"/>
            </a:rPr>
            <a:t>Eclipta prostrata.</a:t>
          </a:r>
          <a:endParaRPr lang="en-US" sz="1400" kern="1200" dirty="0">
            <a:latin typeface="Arial" pitchFamily="34" charset="0"/>
            <a:cs typeface="Arial" pitchFamily="34" charset="0"/>
          </a:endParaRPr>
        </a:p>
      </dsp:txBody>
      <dsp:txXfrm>
        <a:off x="0" y="2053849"/>
        <a:ext cx="9144000" cy="338478"/>
      </dsp:txXfrm>
    </dsp:sp>
    <dsp:sp modelId="{080E696D-6310-4BD7-9B9C-C27EA19A5B89}">
      <dsp:nvSpPr>
        <dsp:cNvPr id="0" name=""/>
        <dsp:cNvSpPr/>
      </dsp:nvSpPr>
      <dsp:spPr>
        <a:xfrm rot="10800000">
          <a:off x="0" y="889098"/>
          <a:ext cx="9144000" cy="894846"/>
        </a:xfrm>
        <a:prstGeom prst="upArrowCallout">
          <a:avLst/>
        </a:prstGeom>
        <a:gradFill rotWithShape="0">
          <a:gsLst>
            <a:gs pos="0">
              <a:srgbClr val="03D4A8"/>
            </a:gs>
            <a:gs pos="25000">
              <a:srgbClr val="1CE6A3"/>
            </a:gs>
            <a:gs pos="75000">
              <a:srgbClr val="00B050"/>
            </a:gs>
            <a:gs pos="100000">
              <a:srgbClr val="22962D"/>
            </a:gs>
          </a:gsLst>
          <a:lin ang="16200000" scaled="0"/>
        </a:gradFill>
        <a:ln>
          <a:noFill/>
        </a:ln>
        <a:effectLst>
          <a:outerShdw blurRad="57150" dist="38100" dir="5400000" algn="ctr" rotWithShape="0">
            <a:schemeClr val="accent3">
              <a:shade val="80000"/>
              <a:hueOff val="89101"/>
              <a:satOff val="-26205"/>
              <a:lumOff val="29138"/>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itchFamily="34" charset="0"/>
              <a:cs typeface="Arial" pitchFamily="34" charset="0"/>
            </a:rPr>
            <a:t>Group 1 (5 rats) </a:t>
          </a:r>
        </a:p>
      </dsp:txBody>
      <dsp:txXfrm rot="-10800000">
        <a:off x="0" y="889098"/>
        <a:ext cx="9144000" cy="314091"/>
      </dsp:txXfrm>
    </dsp:sp>
    <dsp:sp modelId="{B17C2A9F-54DB-4496-AEAE-71B427119060}">
      <dsp:nvSpPr>
        <dsp:cNvPr id="0" name=""/>
        <dsp:cNvSpPr/>
      </dsp:nvSpPr>
      <dsp:spPr>
        <a:xfrm>
          <a:off x="0" y="1203189"/>
          <a:ext cx="9144000" cy="267559"/>
        </a:xfrm>
        <a:prstGeom prst="rect">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itchFamily="34" charset="0"/>
              <a:cs typeface="Arial" pitchFamily="34" charset="0"/>
            </a:rPr>
            <a:t>Rats fed with normal diet</a:t>
          </a:r>
        </a:p>
      </dsp:txBody>
      <dsp:txXfrm>
        <a:off x="0" y="1203189"/>
        <a:ext cx="9144000" cy="267559"/>
      </dsp:txXfrm>
    </dsp:sp>
    <dsp:sp modelId="{4A1AED64-4712-4213-A7DB-859B1EEA7B9E}">
      <dsp:nvSpPr>
        <dsp:cNvPr id="0" name=""/>
        <dsp:cNvSpPr/>
      </dsp:nvSpPr>
      <dsp:spPr>
        <a:xfrm rot="10800000">
          <a:off x="0" y="0"/>
          <a:ext cx="9144000" cy="894846"/>
        </a:xfrm>
        <a:prstGeom prst="upArrowCallout">
          <a:avLst/>
        </a:prstGeom>
        <a:gradFill rotWithShape="0">
          <a:gsLst>
            <a:gs pos="0">
              <a:srgbClr val="03D4A8"/>
            </a:gs>
            <a:gs pos="25000">
              <a:srgbClr val="1CE6A3"/>
            </a:gs>
            <a:gs pos="75000">
              <a:srgbClr val="00B050"/>
            </a:gs>
            <a:gs pos="100000">
              <a:srgbClr val="22962D"/>
            </a:gs>
          </a:gsLst>
          <a:lin ang="16200000" scaled="0"/>
        </a:gradFill>
        <a:ln>
          <a:noFill/>
        </a:ln>
        <a:effectLst>
          <a:outerShdw blurRad="57150" dist="38100" dir="5400000" algn="ctr" rotWithShape="0">
            <a:schemeClr val="accent3">
              <a:shade val="80000"/>
              <a:hueOff val="103952"/>
              <a:satOff val="-30572"/>
              <a:lumOff val="33994"/>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itchFamily="34" charset="0"/>
              <a:cs typeface="Arial" pitchFamily="34" charset="0"/>
            </a:rPr>
            <a:t>Selection of sample </a:t>
          </a:r>
        </a:p>
      </dsp:txBody>
      <dsp:txXfrm rot="-10800000">
        <a:off x="0" y="0"/>
        <a:ext cx="9144000" cy="314091"/>
      </dsp:txXfrm>
    </dsp:sp>
    <dsp:sp modelId="{D8A315D3-1339-474B-839A-55BA49BA4FD8}">
      <dsp:nvSpPr>
        <dsp:cNvPr id="0" name=""/>
        <dsp:cNvSpPr/>
      </dsp:nvSpPr>
      <dsp:spPr>
        <a:xfrm>
          <a:off x="0" y="317069"/>
          <a:ext cx="9144000" cy="267559"/>
        </a:xfrm>
        <a:prstGeom prst="rect">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itchFamily="34" charset="0"/>
              <a:cs typeface="Arial" pitchFamily="34" charset="0"/>
            </a:rPr>
            <a:t>25 Male Rats </a:t>
          </a:r>
        </a:p>
      </dsp:txBody>
      <dsp:txXfrm>
        <a:off x="0" y="317069"/>
        <a:ext cx="9144000" cy="267559"/>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C8B04D-2151-4D23-8264-5575E3E3AB13}" type="datetimeFigureOut">
              <a:rPr lang="en-US" smtClean="0"/>
              <a:pPr/>
              <a:t>10/9/2016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F1A75C-8DB0-44C3-8ED4-1DC7664AEC2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5F1A75C-8DB0-44C3-8ED4-1DC7664AEC25}"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7696068-8E85-469F-ACD7-343669B3CA58}" type="datetimeFigureOut">
              <a:rPr lang="en-US" smtClean="0"/>
              <a:pPr/>
              <a:t>10/9/2016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156D145F-1C54-4DC9-8C71-B2F5327E513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7696068-8E85-469F-ACD7-343669B3CA58}" type="datetimeFigureOut">
              <a:rPr lang="en-US" smtClean="0"/>
              <a:pPr/>
              <a:t>10/9/2016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6D145F-1C54-4DC9-8C71-B2F5327E513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7696068-8E85-469F-ACD7-343669B3CA58}" type="datetimeFigureOut">
              <a:rPr lang="en-US" smtClean="0"/>
              <a:pPr/>
              <a:t>10/9/2016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6D145F-1C54-4DC9-8C71-B2F5327E513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7696068-8E85-469F-ACD7-343669B3CA58}" type="datetimeFigureOut">
              <a:rPr lang="en-US" smtClean="0"/>
              <a:pPr/>
              <a:t>10/9/2016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6D145F-1C54-4DC9-8C71-B2F5327E513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7696068-8E85-469F-ACD7-343669B3CA58}" type="datetimeFigureOut">
              <a:rPr lang="en-US" smtClean="0"/>
              <a:pPr/>
              <a:t>10/9/2016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6D145F-1C54-4DC9-8C71-B2F5327E513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17696068-8E85-469F-ACD7-343669B3CA58}" type="datetimeFigureOut">
              <a:rPr lang="en-US" smtClean="0"/>
              <a:pPr/>
              <a:t>10/9/2016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6D145F-1C54-4DC9-8C71-B2F5327E513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696068-8E85-469F-ACD7-343669B3CA58}" type="datetimeFigureOut">
              <a:rPr lang="en-US" smtClean="0"/>
              <a:pPr/>
              <a:t>10/9/2016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6D145F-1C54-4DC9-8C71-B2F5327E513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7696068-8E85-469F-ACD7-343669B3CA58}" type="datetimeFigureOut">
              <a:rPr lang="en-US" smtClean="0"/>
              <a:pPr/>
              <a:t>10/9/2016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6D145F-1C54-4DC9-8C71-B2F5327E513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7696068-8E85-469F-ACD7-343669B3CA58}" type="datetimeFigureOut">
              <a:rPr lang="en-US" smtClean="0"/>
              <a:pPr/>
              <a:t>10/9/2016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156D145F-1C54-4DC9-8C71-B2F5327E5137}"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7696068-8E85-469F-ACD7-343669B3CA58}" type="datetimeFigureOut">
              <a:rPr lang="en-US" smtClean="0"/>
              <a:pPr/>
              <a:t>10/9/2016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6D145F-1C54-4DC9-8C71-B2F5327E513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7696068-8E85-469F-ACD7-343669B3CA58}" type="datetimeFigureOut">
              <a:rPr lang="en-US" smtClean="0"/>
              <a:pPr/>
              <a:t>10/9/2016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6D145F-1C54-4DC9-8C71-B2F5327E513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7696068-8E85-469F-ACD7-343669B3CA58}" type="datetimeFigureOut">
              <a:rPr lang="en-US" smtClean="0"/>
              <a:pPr/>
              <a:t>10/9/2016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56D145F-1C54-4DC9-8C71-B2F5327E5137}"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371600" y="762000"/>
            <a:ext cx="6477000" cy="1524000"/>
          </a:xfrm>
        </p:spPr>
        <p:txBody>
          <a:bodyPr>
            <a:normAutofit/>
          </a:bodyPr>
          <a:lstStyle/>
          <a:p>
            <a:r>
              <a:rPr lang="en-US" sz="2500" dirty="0">
                <a:solidFill>
                  <a:schemeClr val="tx1"/>
                </a:solidFill>
                <a:latin typeface="Times New Roman" panose="02020603050405020304" pitchFamily="18" charset="0"/>
              </a:rPr>
              <a:t>The Effect of </a:t>
            </a:r>
            <a:r>
              <a:rPr lang="en-US" sz="2500" dirty="0" err="1">
                <a:solidFill>
                  <a:schemeClr val="tx1"/>
                </a:solidFill>
                <a:latin typeface="Times New Roman" panose="02020603050405020304" pitchFamily="18" charset="0"/>
              </a:rPr>
              <a:t>Eclipta</a:t>
            </a:r>
            <a:r>
              <a:rPr lang="en-US" sz="2500" dirty="0">
                <a:solidFill>
                  <a:schemeClr val="tx1"/>
                </a:solidFill>
                <a:latin typeface="Times New Roman" panose="02020603050405020304" pitchFamily="18" charset="0"/>
              </a:rPr>
              <a:t> </a:t>
            </a:r>
            <a:r>
              <a:rPr lang="en-US" sz="2500" dirty="0" err="1">
                <a:solidFill>
                  <a:schemeClr val="tx1"/>
                </a:solidFill>
                <a:latin typeface="Times New Roman" panose="02020603050405020304" pitchFamily="18" charset="0"/>
              </a:rPr>
              <a:t>prostrata</a:t>
            </a:r>
            <a:r>
              <a:rPr lang="en-US" sz="2500" dirty="0">
                <a:solidFill>
                  <a:schemeClr val="tx1"/>
                </a:solidFill>
                <a:latin typeface="Times New Roman" panose="02020603050405020304" pitchFamily="18" charset="0"/>
              </a:rPr>
              <a:t> On </a:t>
            </a:r>
            <a:r>
              <a:rPr lang="en-US" sz="2500" dirty="0" err="1">
                <a:solidFill>
                  <a:schemeClr val="tx1"/>
                </a:solidFill>
                <a:latin typeface="Times New Roman" panose="02020603050405020304" pitchFamily="18" charset="0"/>
              </a:rPr>
              <a:t>Norfloxacin</a:t>
            </a:r>
            <a:br>
              <a:rPr lang="en-US" sz="2500" dirty="0">
                <a:solidFill>
                  <a:schemeClr val="tx1"/>
                </a:solidFill>
                <a:latin typeface="Times New Roman" panose="02020603050405020304" pitchFamily="18" charset="0"/>
              </a:rPr>
            </a:br>
            <a:br>
              <a:rPr lang="en-US" sz="2500" dirty="0">
                <a:solidFill>
                  <a:schemeClr val="tx1"/>
                </a:solidFill>
                <a:latin typeface="Times New Roman" panose="02020603050405020304" pitchFamily="18" charset="0"/>
              </a:rPr>
            </a:br>
            <a:r>
              <a:rPr lang="en-US" sz="2500" dirty="0">
                <a:solidFill>
                  <a:schemeClr val="tx1"/>
                </a:solidFill>
                <a:latin typeface="Times New Roman" panose="02020603050405020304" pitchFamily="18" charset="0"/>
              </a:rPr>
              <a:t> Induced </a:t>
            </a:r>
            <a:r>
              <a:rPr lang="en-US" sz="2500" dirty="0" err="1">
                <a:solidFill>
                  <a:schemeClr val="tx1"/>
                </a:solidFill>
                <a:latin typeface="Times New Roman" panose="02020603050405020304" pitchFamily="18" charset="0"/>
              </a:rPr>
              <a:t>Cholestatic</a:t>
            </a:r>
            <a:r>
              <a:rPr lang="en-US" sz="2500" dirty="0">
                <a:solidFill>
                  <a:schemeClr val="tx1"/>
                </a:solidFill>
                <a:latin typeface="Times New Roman" panose="02020603050405020304" pitchFamily="18" charset="0"/>
              </a:rPr>
              <a:t> Jaundice rats</a:t>
            </a:r>
            <a:br>
              <a:rPr lang="en-US" sz="2500" dirty="0">
                <a:solidFill>
                  <a:schemeClr val="tx1"/>
                </a:solidFill>
                <a:latin typeface="Times New Roman" panose="02020603050405020304" pitchFamily="18" charset="0"/>
              </a:rPr>
            </a:br>
            <a:endParaRPr lang="en-MY" sz="2500" dirty="0">
              <a:solidFill>
                <a:schemeClr val="tx1"/>
              </a:solidFill>
              <a:latin typeface="Times New Roman" panose="02020603050405020304" pitchFamily="18" charset="0"/>
              <a:cs typeface="Times New Roman" pitchFamily="18" charset="0"/>
            </a:endParaRPr>
          </a:p>
        </p:txBody>
      </p:sp>
      <p:sp>
        <p:nvSpPr>
          <p:cNvPr id="3" name="Subtitle 2"/>
          <p:cNvSpPr>
            <a:spLocks noGrp="1"/>
          </p:cNvSpPr>
          <p:nvPr>
            <p:ph type="subTitle" idx="1"/>
          </p:nvPr>
        </p:nvSpPr>
        <p:spPr>
          <a:xfrm>
            <a:off x="6400800" y="4800600"/>
            <a:ext cx="2964305" cy="1480280"/>
          </a:xfrm>
        </p:spPr>
        <p:txBody>
          <a:bodyPr>
            <a:noAutofit/>
          </a:bodyPr>
          <a:lstStyle/>
          <a:p>
            <a:pPr algn="l"/>
            <a:r>
              <a:rPr lang="en-US" sz="2000" b="1" dirty="0">
                <a:latin typeface="Times New Roman" pitchFamily="18" charset="0"/>
                <a:cs typeface="Times New Roman" pitchFamily="18" charset="0"/>
              </a:rPr>
              <a:t>By</a:t>
            </a:r>
          </a:p>
          <a:p>
            <a:pPr algn="l"/>
            <a:r>
              <a:rPr lang="en-US" sz="2000" b="1" dirty="0" err="1">
                <a:latin typeface="Times New Roman" pitchFamily="18" charset="0"/>
                <a:cs typeface="Times New Roman" pitchFamily="18" charset="0"/>
              </a:rPr>
              <a:t>Kavitha</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kannan</a:t>
            </a:r>
            <a:r>
              <a:rPr lang="en-US" sz="2000" b="1" dirty="0">
                <a:latin typeface="Times New Roman" pitchFamily="18" charset="0"/>
                <a:cs typeface="Times New Roman" pitchFamily="18" charset="0"/>
              </a:rPr>
              <a:t>,</a:t>
            </a:r>
          </a:p>
          <a:p>
            <a:pPr algn="l"/>
            <a:r>
              <a:rPr lang="en-US" sz="2000" b="1" dirty="0">
                <a:latin typeface="Times New Roman" pitchFamily="18" charset="0"/>
                <a:cs typeface="Times New Roman" pitchFamily="18" charset="0"/>
              </a:rPr>
              <a:t>SBST</a:t>
            </a:r>
          </a:p>
        </p:txBody>
      </p:sp>
      <p:pic>
        <p:nvPicPr>
          <p:cNvPr id="1026" name="Picture 2"/>
          <p:cNvPicPr>
            <a:picLocks noChangeAspect="1" noChangeArrowheads="1"/>
          </p:cNvPicPr>
          <p:nvPr/>
        </p:nvPicPr>
        <p:blipFill>
          <a:blip r:embed="rId2" cstate="print"/>
          <a:srcRect/>
          <a:stretch>
            <a:fillRect/>
          </a:stretch>
        </p:blipFill>
        <p:spPr bwMode="auto">
          <a:xfrm>
            <a:off x="2895600" y="2819400"/>
            <a:ext cx="3276600" cy="1295400"/>
          </a:xfrm>
          <a:prstGeom prst="rect">
            <a:avLst/>
          </a:prstGeom>
          <a:noFill/>
          <a:ln w="9525">
            <a:noFill/>
            <a:miter lim="800000"/>
            <a:headEnd/>
            <a:tailEnd/>
          </a:ln>
        </p:spPr>
      </p:pic>
    </p:spTree>
    <p:extLst>
      <p:ext uri="{BB962C8B-B14F-4D97-AF65-F5344CB8AC3E}">
        <p14:creationId xmlns:p14="http://schemas.microsoft.com/office/powerpoint/2010/main" val="2956722051"/>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71600"/>
            <a:ext cx="8001000" cy="5334000"/>
          </a:xfrm>
        </p:spPr>
        <p:txBody>
          <a:bodyPr>
            <a:normAutofit fontScale="70000" lnSpcReduction="20000"/>
          </a:bodyPr>
          <a:lstStyle/>
          <a:p>
            <a:pPr algn="just">
              <a:lnSpc>
                <a:spcPct val="160000"/>
              </a:lnSpc>
            </a:pPr>
            <a:r>
              <a:rPr lang="en-MY" sz="2900" dirty="0">
                <a:latin typeface="Arial" pitchFamily="34" charset="0"/>
                <a:cs typeface="Arial" pitchFamily="34" charset="0"/>
              </a:rPr>
              <a:t>Liver is the most important and large glandular organ in human body that necessary for survival.  </a:t>
            </a:r>
          </a:p>
          <a:p>
            <a:pPr algn="just">
              <a:lnSpc>
                <a:spcPct val="160000"/>
              </a:lnSpc>
            </a:pPr>
            <a:r>
              <a:rPr lang="en-MY" sz="2900" dirty="0">
                <a:latin typeface="Arial" pitchFamily="34" charset="0"/>
                <a:cs typeface="Arial" pitchFamily="34" charset="0"/>
              </a:rPr>
              <a:t>The main functions are detoxification, protein synthesis, and decomposition of red blood cell and production of biochemical necessary for digestion such as bile and hormone. </a:t>
            </a:r>
          </a:p>
          <a:p>
            <a:pPr algn="just">
              <a:lnSpc>
                <a:spcPct val="160000"/>
              </a:lnSpc>
            </a:pPr>
            <a:r>
              <a:rPr lang="en-MY" sz="2900" dirty="0">
                <a:latin typeface="Arial" pitchFamily="34" charset="0"/>
                <a:cs typeface="Arial" pitchFamily="34" charset="0"/>
              </a:rPr>
              <a:t>Liver diseases or liver failures are any disturbance of liver function that causes illness. </a:t>
            </a:r>
          </a:p>
          <a:p>
            <a:pPr algn="just">
              <a:lnSpc>
                <a:spcPct val="160000"/>
              </a:lnSpc>
            </a:pPr>
            <a:r>
              <a:rPr lang="en-MY" sz="2900" dirty="0">
                <a:latin typeface="Arial" pitchFamily="34" charset="0"/>
                <a:cs typeface="Arial" pitchFamily="34" charset="0"/>
              </a:rPr>
              <a:t>Jaundice is yellow discoloration of skin, mucous membrane and sclera due to yellow pigmentation of plasma is caused by accumulation of bilirubin. </a:t>
            </a:r>
          </a:p>
          <a:p>
            <a:pPr algn="just">
              <a:lnSpc>
                <a:spcPct val="160000"/>
              </a:lnSpc>
            </a:pPr>
            <a:endParaRPr lang="en-US" dirty="0">
              <a:latin typeface="Arial" pitchFamily="34" charset="0"/>
              <a:cs typeface="Arial" pitchFamily="34" charset="0"/>
            </a:endParaRPr>
          </a:p>
        </p:txBody>
      </p:sp>
      <p:sp>
        <p:nvSpPr>
          <p:cNvPr id="4" name="Title 1"/>
          <p:cNvSpPr>
            <a:spLocks noGrp="1"/>
          </p:cNvSpPr>
          <p:nvPr>
            <p:ph type="title"/>
          </p:nvPr>
        </p:nvSpPr>
        <p:spPr>
          <a:xfrm>
            <a:off x="457200" y="304800"/>
            <a:ext cx="8229600" cy="743712"/>
          </a:xfrm>
        </p:spPr>
        <p:txBody>
          <a:bodyPr>
            <a:normAutofit fontScale="90000"/>
          </a:bodyPr>
          <a:lstStyle/>
          <a:p>
            <a:pPr algn="ctr"/>
            <a:r>
              <a:rPr lang="en-US" dirty="0"/>
              <a:t>INTRODUCTION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334000"/>
          </a:xfrm>
        </p:spPr>
        <p:txBody>
          <a:bodyPr>
            <a:normAutofit fontScale="85000" lnSpcReduction="10000"/>
          </a:bodyPr>
          <a:lstStyle/>
          <a:p>
            <a:pPr algn="just">
              <a:lnSpc>
                <a:spcPct val="150000"/>
              </a:lnSpc>
            </a:pPr>
            <a:r>
              <a:rPr lang="en-MY" b="1" dirty="0">
                <a:latin typeface="Arial" pitchFamily="34" charset="0"/>
                <a:cs typeface="Arial" pitchFamily="34" charset="0"/>
              </a:rPr>
              <a:t>Cholestatic </a:t>
            </a:r>
            <a:r>
              <a:rPr lang="en-MY" dirty="0">
                <a:latin typeface="Arial" pitchFamily="34" charset="0"/>
                <a:cs typeface="Arial" pitchFamily="34" charset="0"/>
              </a:rPr>
              <a:t>is not a disease; rather, it is a symptom of many diseases. It is defined as a pathologic state of reduced bile formation or flow of bile from the liver and duodenum.</a:t>
            </a:r>
          </a:p>
          <a:p>
            <a:pPr algn="just">
              <a:lnSpc>
                <a:spcPct val="150000"/>
              </a:lnSpc>
            </a:pPr>
            <a:r>
              <a:rPr lang="en-MY" dirty="0">
                <a:latin typeface="Arial" pitchFamily="34" charset="0"/>
                <a:cs typeface="Arial" pitchFamily="34" charset="0"/>
              </a:rPr>
              <a:t>In the absence of a reliable liver protective drug in modern medicine there are a number of medicinal preparations in Ayurveda recommended for the treatment of liver disorders. </a:t>
            </a:r>
          </a:p>
          <a:p>
            <a:pPr algn="just">
              <a:lnSpc>
                <a:spcPct val="150000"/>
              </a:lnSpc>
            </a:pPr>
            <a:r>
              <a:rPr lang="en-MY" b="1" dirty="0">
                <a:latin typeface="Arial" pitchFamily="34" charset="0"/>
                <a:cs typeface="Arial" pitchFamily="34" charset="0"/>
              </a:rPr>
              <a:t>Eclipta prostrata </a:t>
            </a:r>
            <a:r>
              <a:rPr lang="en-MY" dirty="0">
                <a:latin typeface="Arial" pitchFamily="34" charset="0"/>
                <a:cs typeface="Arial" pitchFamily="34" charset="0"/>
              </a:rPr>
              <a:t>is considered a primary liver herb in Ayurveda. A single drug cannot be effective for all types of severe liver diseases. Therefore an effective formulation has to be developed using indigenous medicinal plants.</a:t>
            </a:r>
            <a:endParaRPr lang="en-US" dirty="0">
              <a:latin typeface="Arial" pitchFamily="34" charset="0"/>
              <a:cs typeface="Arial" pitchFamily="34" charset="0"/>
            </a:endParaRP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pPr algn="ctr"/>
            <a:r>
              <a:rPr lang="en-US" dirty="0"/>
              <a:t>METHODOLOGY</a:t>
            </a:r>
          </a:p>
        </p:txBody>
      </p:sp>
      <p:sp>
        <p:nvSpPr>
          <p:cNvPr id="3" name="Content Placeholder 2"/>
          <p:cNvSpPr>
            <a:spLocks noGrp="1"/>
          </p:cNvSpPr>
          <p:nvPr>
            <p:ph idx="1"/>
          </p:nvPr>
        </p:nvSpPr>
        <p:spPr/>
        <p:txBody>
          <a:bodyPr>
            <a:normAutofit fontScale="92500"/>
          </a:bodyPr>
          <a:lstStyle/>
          <a:p>
            <a:pPr algn="just">
              <a:lnSpc>
                <a:spcPct val="150000"/>
              </a:lnSpc>
              <a:buNone/>
            </a:pPr>
            <a:r>
              <a:rPr lang="en-MY" sz="2400" dirty="0">
                <a:latin typeface="Arial" pitchFamily="34" charset="0"/>
                <a:cs typeface="Arial" pitchFamily="34" charset="0"/>
              </a:rPr>
              <a:t>For In vivo studies, 25 male </a:t>
            </a:r>
            <a:r>
              <a:rPr lang="en-MY" sz="2400" dirty="0" err="1">
                <a:latin typeface="Arial" pitchFamily="34" charset="0"/>
                <a:cs typeface="Arial" pitchFamily="34" charset="0"/>
              </a:rPr>
              <a:t>Wistar</a:t>
            </a:r>
            <a:r>
              <a:rPr lang="en-MY" sz="2400" dirty="0">
                <a:latin typeface="Arial" pitchFamily="34" charset="0"/>
                <a:cs typeface="Arial" pitchFamily="34" charset="0"/>
              </a:rPr>
              <a:t> albino rats are weighed 150 –  200 g were used. The male </a:t>
            </a:r>
            <a:r>
              <a:rPr lang="en-MY" sz="2400" dirty="0" err="1">
                <a:latin typeface="Arial" pitchFamily="34" charset="0"/>
                <a:cs typeface="Arial" pitchFamily="34" charset="0"/>
              </a:rPr>
              <a:t>Wistar</a:t>
            </a:r>
            <a:r>
              <a:rPr lang="en-MY" sz="2400" dirty="0">
                <a:latin typeface="Arial" pitchFamily="34" charset="0"/>
                <a:cs typeface="Arial" pitchFamily="34" charset="0"/>
              </a:rPr>
              <a:t> rats were put on adaptation basis to the laboratory condition for two weeks prior to experiment. The </a:t>
            </a:r>
            <a:r>
              <a:rPr lang="en-MY" sz="2400" dirty="0" err="1">
                <a:latin typeface="Arial" pitchFamily="34" charset="0"/>
                <a:cs typeface="Arial" pitchFamily="34" charset="0"/>
              </a:rPr>
              <a:t>Wistar</a:t>
            </a:r>
            <a:r>
              <a:rPr lang="en-MY" sz="2400" dirty="0">
                <a:latin typeface="Arial" pitchFamily="34" charset="0"/>
                <a:cs typeface="Arial" pitchFamily="34" charset="0"/>
              </a:rPr>
              <a:t> rats were kept in separate cage in the animal research room with controlled temperature (22ºC ± 3) and in a 12 hour light or dark cycle with lights on till 7.00 a.m. Standard commercial pellet diet was given twice a day and water </a:t>
            </a:r>
            <a:r>
              <a:rPr lang="en-MY" sz="2400" i="1" dirty="0">
                <a:latin typeface="Arial" pitchFamily="34" charset="0"/>
                <a:cs typeface="Arial" pitchFamily="34" charset="0"/>
              </a:rPr>
              <a:t>ad </a:t>
            </a:r>
            <a:r>
              <a:rPr lang="en-MY" sz="2400" i="1" dirty="0" err="1">
                <a:latin typeface="Arial" pitchFamily="34" charset="0"/>
                <a:cs typeface="Arial" pitchFamily="34" charset="0"/>
              </a:rPr>
              <a:t>libitum</a:t>
            </a:r>
            <a:r>
              <a:rPr lang="en-MY" sz="2400" dirty="0">
                <a:latin typeface="Arial" pitchFamily="34" charset="0"/>
                <a:cs typeface="Arial" pitchFamily="34" charset="0"/>
              </a:rPr>
              <a:t>. </a:t>
            </a:r>
            <a:endParaRPr lang="en-US" sz="2400" dirty="0">
              <a:latin typeface="Arial" pitchFamily="34" charset="0"/>
              <a:cs typeface="Arial" pitchFamily="34" charset="0"/>
            </a:endParaRP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33400"/>
          </a:xfrm>
        </p:spPr>
        <p:txBody>
          <a:bodyPr>
            <a:normAutofit/>
          </a:bodyPr>
          <a:lstStyle/>
          <a:p>
            <a:pPr algn="ctr"/>
            <a:r>
              <a:rPr lang="en-US" sz="2200" dirty="0">
                <a:latin typeface="Arial" pitchFamily="34" charset="0"/>
                <a:cs typeface="Arial" pitchFamily="34" charset="0"/>
              </a:rPr>
              <a:t>EXTRACTION PREPARATION </a:t>
            </a:r>
            <a:r>
              <a:rPr lang="en-US" sz="2200" dirty="0"/>
              <a:t> </a:t>
            </a:r>
          </a:p>
        </p:txBody>
      </p:sp>
      <p:sp>
        <p:nvSpPr>
          <p:cNvPr id="3" name="Content Placeholder 2"/>
          <p:cNvSpPr>
            <a:spLocks noGrp="1"/>
          </p:cNvSpPr>
          <p:nvPr>
            <p:ph idx="1"/>
          </p:nvPr>
        </p:nvSpPr>
        <p:spPr>
          <a:xfrm>
            <a:off x="457200" y="1219200"/>
            <a:ext cx="8229600" cy="4906963"/>
          </a:xfrm>
        </p:spPr>
        <p:txBody>
          <a:bodyPr>
            <a:normAutofit fontScale="47500" lnSpcReduction="20000"/>
          </a:bodyPr>
          <a:lstStyle/>
          <a:p>
            <a:pPr algn="just">
              <a:lnSpc>
                <a:spcPct val="170000"/>
              </a:lnSpc>
              <a:buNone/>
            </a:pPr>
            <a:r>
              <a:rPr lang="en-GB" i="1" dirty="0">
                <a:latin typeface="Arial" pitchFamily="34" charset="0"/>
                <a:cs typeface="Arial" pitchFamily="34" charset="0"/>
              </a:rPr>
              <a:t>	</a:t>
            </a:r>
            <a:r>
              <a:rPr lang="en-GB" sz="3600" b="1" i="1" dirty="0">
                <a:latin typeface="Arial" pitchFamily="34" charset="0"/>
                <a:cs typeface="Arial" pitchFamily="34" charset="0"/>
              </a:rPr>
              <a:t>Eclipta prostrata </a:t>
            </a:r>
            <a:r>
              <a:rPr lang="en-GB" sz="3600" dirty="0">
                <a:latin typeface="Arial" pitchFamily="34" charset="0"/>
                <a:cs typeface="Arial" pitchFamily="34" charset="0"/>
              </a:rPr>
              <a:t>leaves were collected from rural areas and housing areas around </a:t>
            </a:r>
            <a:r>
              <a:rPr lang="en-GB" sz="3600">
                <a:latin typeface="Arial" pitchFamily="34" charset="0"/>
                <a:cs typeface="Arial" pitchFamily="34" charset="0"/>
              </a:rPr>
              <a:t>the place. </a:t>
            </a:r>
            <a:r>
              <a:rPr lang="en-GB" sz="3600" dirty="0">
                <a:latin typeface="Arial" pitchFamily="34" charset="0"/>
                <a:cs typeface="Arial" pitchFamily="34" charset="0"/>
              </a:rPr>
              <a:t>The leaves then were washed thoroughly with tap water. Once washed, the leaves were dried under shaded area for seven days followed by final drying of leaves in the oven at 50°C for 4 to 6 hours. The dried leaves were ground to a very fine powder by using an electrical grinder. After grinded, 100g of </a:t>
            </a:r>
            <a:r>
              <a:rPr lang="en-GB" sz="3600" i="1" dirty="0">
                <a:latin typeface="Arial" pitchFamily="34" charset="0"/>
                <a:cs typeface="Arial" pitchFamily="34" charset="0"/>
              </a:rPr>
              <a:t>Eclipta prostrata</a:t>
            </a:r>
            <a:r>
              <a:rPr lang="en-GB" sz="3600" dirty="0">
                <a:latin typeface="Arial" pitchFamily="34" charset="0"/>
                <a:cs typeface="Arial" pitchFamily="34" charset="0"/>
              </a:rPr>
              <a:t> crude leaf powder were soaked in 1000ml of distilled water and left to stand overnight on electrical stirrer. On the next day, the mixture was collected and filtered through muslin cloth in order to obtain the extract. The extract then was evaporated by using water bath system and rotary evaporator at 40 - 45 °C for 2 days. Finally, the </a:t>
            </a:r>
            <a:r>
              <a:rPr lang="en-GB" sz="3600" i="1" dirty="0">
                <a:latin typeface="Arial" pitchFamily="34" charset="0"/>
                <a:cs typeface="Arial" pitchFamily="34" charset="0"/>
              </a:rPr>
              <a:t>Eclipta prostrata </a:t>
            </a:r>
            <a:r>
              <a:rPr lang="en-GB" sz="3600" dirty="0">
                <a:latin typeface="Arial" pitchFamily="34" charset="0"/>
                <a:cs typeface="Arial" pitchFamily="34" charset="0"/>
              </a:rPr>
              <a:t>aqueous leaves extract was weighed on an analytical balance and mixed with 1ml of distilled water to prepare various dosage of concentration.</a:t>
            </a:r>
            <a:endParaRPr lang="en-US" sz="3600" dirty="0">
              <a:latin typeface="Arial" pitchFamily="34" charset="0"/>
              <a:cs typeface="Arial" pitchFamily="34" charset="0"/>
            </a:endParaRP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15962"/>
          </a:xfrm>
        </p:spPr>
        <p:txBody>
          <a:bodyPr/>
          <a:lstStyle/>
          <a:p>
            <a:pPr algn="ctr"/>
            <a:r>
              <a:rPr lang="en-US" sz="2200" dirty="0">
                <a:latin typeface="Arial" pitchFamily="34" charset="0"/>
                <a:cs typeface="Arial" pitchFamily="34" charset="0"/>
              </a:rPr>
              <a:t>DRUG PREPARATION </a:t>
            </a:r>
          </a:p>
        </p:txBody>
      </p:sp>
      <p:sp>
        <p:nvSpPr>
          <p:cNvPr id="3" name="Content Placeholder 2"/>
          <p:cNvSpPr>
            <a:spLocks noGrp="1"/>
          </p:cNvSpPr>
          <p:nvPr>
            <p:ph idx="1"/>
          </p:nvPr>
        </p:nvSpPr>
        <p:spPr>
          <a:xfrm>
            <a:off x="457200" y="1905000"/>
            <a:ext cx="8229600" cy="2895600"/>
          </a:xfrm>
        </p:spPr>
        <p:txBody>
          <a:bodyPr>
            <a:normAutofit/>
          </a:bodyPr>
          <a:lstStyle/>
          <a:p>
            <a:pPr>
              <a:lnSpc>
                <a:spcPct val="150000"/>
              </a:lnSpc>
            </a:pPr>
            <a:r>
              <a:rPr lang="en-GB" sz="2200" dirty="0">
                <a:latin typeface="Arial" pitchFamily="34" charset="0"/>
                <a:cs typeface="Arial" pitchFamily="34" charset="0"/>
              </a:rPr>
              <a:t>400mg of Norfloxacin was dissolved in 10 ml of </a:t>
            </a:r>
            <a:r>
              <a:rPr lang="en-GB" sz="2200" dirty="0" err="1">
                <a:latin typeface="Arial" pitchFamily="34" charset="0"/>
                <a:cs typeface="Arial" pitchFamily="34" charset="0"/>
              </a:rPr>
              <a:t>deionized</a:t>
            </a:r>
            <a:r>
              <a:rPr lang="en-GB" sz="2200" dirty="0">
                <a:latin typeface="Arial" pitchFamily="34" charset="0"/>
                <a:cs typeface="Arial" pitchFamily="34" charset="0"/>
              </a:rPr>
              <a:t> water at 70°C. The mixture was well mixed by using a glass rod. The prepared Norfloxacin was stored in test tube and kept refrigerated. </a:t>
            </a:r>
            <a:endParaRPr lang="en-US" sz="2200"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sz="2200" dirty="0">
                <a:latin typeface="Arial" pitchFamily="34" charset="0"/>
                <a:cs typeface="Arial" pitchFamily="34" charset="0"/>
              </a:rPr>
              <a:t>RESULT</a:t>
            </a:r>
          </a:p>
        </p:txBody>
      </p:sp>
      <p:graphicFrame>
        <p:nvGraphicFramePr>
          <p:cNvPr id="5" name="Table 4"/>
          <p:cNvGraphicFramePr>
            <a:graphicFrameLocks noGrp="1"/>
          </p:cNvGraphicFramePr>
          <p:nvPr/>
        </p:nvGraphicFramePr>
        <p:xfrm>
          <a:off x="838201" y="1523999"/>
          <a:ext cx="7239000" cy="2590798"/>
        </p:xfrm>
        <a:graphic>
          <a:graphicData uri="http://schemas.openxmlformats.org/drawingml/2006/table">
            <a:tbl>
              <a:tblPr/>
              <a:tblGrid>
                <a:gridCol w="3619092">
                  <a:extLst>
                    <a:ext uri="{9D8B030D-6E8A-4147-A177-3AD203B41FA5}">
                      <a16:colId xmlns:a16="http://schemas.microsoft.com/office/drawing/2014/main" val="20000"/>
                    </a:ext>
                  </a:extLst>
                </a:gridCol>
                <a:gridCol w="3619908">
                  <a:extLst>
                    <a:ext uri="{9D8B030D-6E8A-4147-A177-3AD203B41FA5}">
                      <a16:colId xmlns:a16="http://schemas.microsoft.com/office/drawing/2014/main" val="20001"/>
                    </a:ext>
                  </a:extLst>
                </a:gridCol>
              </a:tblGrid>
              <a:tr h="370114">
                <a:tc gridSpan="2">
                  <a:txBody>
                    <a:bodyPr/>
                    <a:lstStyle/>
                    <a:p>
                      <a:pPr marL="0" marR="0" algn="ctr">
                        <a:lnSpc>
                          <a:spcPct val="150000"/>
                        </a:lnSpc>
                        <a:spcBef>
                          <a:spcPts val="0"/>
                        </a:spcBef>
                        <a:spcAft>
                          <a:spcPts val="0"/>
                        </a:spcAft>
                      </a:pPr>
                      <a:r>
                        <a:rPr lang="en-US" sz="1600" dirty="0" err="1">
                          <a:solidFill>
                            <a:srgbClr val="222222"/>
                          </a:solidFill>
                          <a:latin typeface="Arial"/>
                          <a:ea typeface="Calibri"/>
                          <a:cs typeface="Times New Roman"/>
                        </a:rPr>
                        <a:t>Aspartate</a:t>
                      </a:r>
                      <a:r>
                        <a:rPr lang="en-US" sz="1600" dirty="0">
                          <a:solidFill>
                            <a:srgbClr val="222222"/>
                          </a:solidFill>
                          <a:latin typeface="Arial"/>
                          <a:ea typeface="Calibri"/>
                          <a:cs typeface="Times New Roman"/>
                        </a:rPr>
                        <a:t> Transaminase</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370114">
                <a:tc>
                  <a:txBody>
                    <a:bodyPr/>
                    <a:lstStyle/>
                    <a:p>
                      <a:pPr marL="0" marR="0" algn="ctr">
                        <a:lnSpc>
                          <a:spcPct val="150000"/>
                        </a:lnSpc>
                        <a:spcBef>
                          <a:spcPts val="0"/>
                        </a:spcBef>
                        <a:spcAft>
                          <a:spcPts val="0"/>
                        </a:spcAft>
                      </a:pPr>
                      <a:r>
                        <a:rPr lang="en-US" sz="1600">
                          <a:latin typeface="Arial"/>
                          <a:ea typeface="Calibri"/>
                          <a:cs typeface="Times New Roman"/>
                        </a:rPr>
                        <a:t>Treatment Group</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dirty="0">
                          <a:latin typeface="Arial"/>
                          <a:ea typeface="Calibri"/>
                          <a:cs typeface="Times New Roman"/>
                        </a:rPr>
                        <a:t>Mean ± Standard Deviation</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70114">
                <a:tc>
                  <a:txBody>
                    <a:bodyPr/>
                    <a:lstStyle/>
                    <a:p>
                      <a:pPr marL="0" marR="0" algn="just">
                        <a:lnSpc>
                          <a:spcPct val="150000"/>
                        </a:lnSpc>
                        <a:spcBef>
                          <a:spcPts val="0"/>
                        </a:spcBef>
                        <a:spcAft>
                          <a:spcPts val="0"/>
                        </a:spcAft>
                      </a:pPr>
                      <a:r>
                        <a:rPr lang="en-US" sz="1600">
                          <a:latin typeface="Arial"/>
                          <a:ea typeface="Calibri"/>
                          <a:cs typeface="Times New Roman"/>
                        </a:rPr>
                        <a:t>Group 1 (Negative Control)</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dirty="0">
                          <a:latin typeface="Arial"/>
                          <a:ea typeface="Calibri"/>
                          <a:cs typeface="Times New Roman"/>
                        </a:rPr>
                        <a:t>62.22 ± 10.48</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70114">
                <a:tc>
                  <a:txBody>
                    <a:bodyPr/>
                    <a:lstStyle/>
                    <a:p>
                      <a:pPr marL="0" marR="0" algn="just">
                        <a:lnSpc>
                          <a:spcPct val="150000"/>
                        </a:lnSpc>
                        <a:spcBef>
                          <a:spcPts val="0"/>
                        </a:spcBef>
                        <a:spcAft>
                          <a:spcPts val="0"/>
                        </a:spcAft>
                      </a:pPr>
                      <a:r>
                        <a:rPr lang="en-US" sz="1600">
                          <a:latin typeface="Arial"/>
                          <a:ea typeface="Calibri"/>
                          <a:cs typeface="Times New Roman"/>
                        </a:rPr>
                        <a:t>Group 2 (Positive Control)</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dirty="0">
                          <a:latin typeface="Arial"/>
                          <a:ea typeface="Calibri"/>
                          <a:cs typeface="Times New Roman"/>
                        </a:rPr>
                        <a:t>213.56 ± 5.81</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70114">
                <a:tc>
                  <a:txBody>
                    <a:bodyPr/>
                    <a:lstStyle/>
                    <a:p>
                      <a:pPr marL="0" marR="0" algn="just">
                        <a:lnSpc>
                          <a:spcPct val="150000"/>
                        </a:lnSpc>
                        <a:spcBef>
                          <a:spcPts val="0"/>
                        </a:spcBef>
                        <a:spcAft>
                          <a:spcPts val="0"/>
                        </a:spcAft>
                      </a:pPr>
                      <a:r>
                        <a:rPr lang="en-US" sz="1600">
                          <a:latin typeface="Arial"/>
                          <a:ea typeface="Calibri"/>
                          <a:cs typeface="Times New Roman"/>
                        </a:rPr>
                        <a:t>Group 3 (Norfloxacin + 150mg/kg EP)</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dirty="0">
                          <a:latin typeface="Arial"/>
                          <a:ea typeface="Calibri"/>
                          <a:cs typeface="Times New Roman"/>
                        </a:rPr>
                        <a:t>159.38 ± 22.87</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70114">
                <a:tc>
                  <a:txBody>
                    <a:bodyPr/>
                    <a:lstStyle/>
                    <a:p>
                      <a:pPr marL="0" marR="0" algn="just">
                        <a:lnSpc>
                          <a:spcPct val="150000"/>
                        </a:lnSpc>
                        <a:spcBef>
                          <a:spcPts val="0"/>
                        </a:spcBef>
                        <a:spcAft>
                          <a:spcPts val="0"/>
                        </a:spcAft>
                      </a:pPr>
                      <a:r>
                        <a:rPr lang="en-US" sz="1600">
                          <a:latin typeface="Arial"/>
                          <a:ea typeface="Calibri"/>
                          <a:cs typeface="Times New Roman"/>
                        </a:rPr>
                        <a:t>Group 4 (Norfloxacin + 250 mg/kg EP)</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dirty="0">
                          <a:latin typeface="Arial"/>
                          <a:ea typeface="Calibri"/>
                          <a:cs typeface="Times New Roman"/>
                        </a:rPr>
                        <a:t>97.10 ± 9.13</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70114">
                <a:tc>
                  <a:txBody>
                    <a:bodyPr/>
                    <a:lstStyle/>
                    <a:p>
                      <a:pPr marL="0" marR="0" algn="just">
                        <a:lnSpc>
                          <a:spcPct val="150000"/>
                        </a:lnSpc>
                        <a:spcBef>
                          <a:spcPts val="0"/>
                        </a:spcBef>
                        <a:spcAft>
                          <a:spcPts val="0"/>
                        </a:spcAft>
                      </a:pPr>
                      <a:r>
                        <a:rPr lang="en-US" sz="1600">
                          <a:latin typeface="Arial"/>
                          <a:ea typeface="Calibri"/>
                          <a:cs typeface="Times New Roman"/>
                        </a:rPr>
                        <a:t>Group 5 (Norfloxacin + 350 mg/kg EP)</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dirty="0">
                          <a:latin typeface="Arial"/>
                          <a:ea typeface="Calibri"/>
                          <a:cs typeface="Times New Roman"/>
                        </a:rPr>
                        <a:t>71.66 ± 10.10</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TextBox 5"/>
          <p:cNvSpPr txBox="1"/>
          <p:nvPr/>
        </p:nvSpPr>
        <p:spPr>
          <a:xfrm>
            <a:off x="838200" y="4419600"/>
            <a:ext cx="7315200" cy="369332"/>
          </a:xfrm>
          <a:prstGeom prst="rect">
            <a:avLst/>
          </a:prstGeom>
          <a:noFill/>
        </p:spPr>
        <p:txBody>
          <a:bodyPr wrap="square" rtlCol="0">
            <a:spAutoFit/>
          </a:bodyPr>
          <a:lstStyle/>
          <a:p>
            <a:pPr algn="ctr"/>
            <a:r>
              <a:rPr lang="en-MY" b="1" dirty="0"/>
              <a:t>Mean values of serum AST level in normal and experimental rats.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066800" y="457200"/>
          <a:ext cx="7239000" cy="2240280"/>
        </p:xfrm>
        <a:graphic>
          <a:graphicData uri="http://schemas.openxmlformats.org/drawingml/2006/table">
            <a:tbl>
              <a:tblPr/>
              <a:tblGrid>
                <a:gridCol w="3619092">
                  <a:extLst>
                    <a:ext uri="{9D8B030D-6E8A-4147-A177-3AD203B41FA5}">
                      <a16:colId xmlns:a16="http://schemas.microsoft.com/office/drawing/2014/main" val="20000"/>
                    </a:ext>
                  </a:extLst>
                </a:gridCol>
                <a:gridCol w="3619908">
                  <a:extLst>
                    <a:ext uri="{9D8B030D-6E8A-4147-A177-3AD203B41FA5}">
                      <a16:colId xmlns:a16="http://schemas.microsoft.com/office/drawing/2014/main" val="20001"/>
                    </a:ext>
                  </a:extLst>
                </a:gridCol>
              </a:tblGrid>
              <a:tr h="272143">
                <a:tc gridSpan="2">
                  <a:txBody>
                    <a:bodyPr/>
                    <a:lstStyle/>
                    <a:p>
                      <a:pPr marL="0" marR="0" algn="ctr">
                        <a:lnSpc>
                          <a:spcPct val="150000"/>
                        </a:lnSpc>
                        <a:spcBef>
                          <a:spcPts val="0"/>
                        </a:spcBef>
                        <a:spcAft>
                          <a:spcPts val="0"/>
                        </a:spcAft>
                      </a:pPr>
                      <a:r>
                        <a:rPr lang="en-US" sz="1400" dirty="0">
                          <a:latin typeface="Arial"/>
                          <a:ea typeface="Calibri"/>
                          <a:cs typeface="Times New Roman"/>
                        </a:rPr>
                        <a:t>Alanine Transaminase</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272143">
                <a:tc>
                  <a:txBody>
                    <a:bodyPr/>
                    <a:lstStyle/>
                    <a:p>
                      <a:pPr marL="0" marR="0" algn="ctr">
                        <a:lnSpc>
                          <a:spcPct val="150000"/>
                        </a:lnSpc>
                        <a:spcBef>
                          <a:spcPts val="0"/>
                        </a:spcBef>
                        <a:spcAft>
                          <a:spcPts val="0"/>
                        </a:spcAft>
                      </a:pPr>
                      <a:r>
                        <a:rPr lang="en-US" sz="1400" dirty="0">
                          <a:latin typeface="Arial"/>
                          <a:ea typeface="Calibri"/>
                          <a:cs typeface="Times New Roman"/>
                        </a:rPr>
                        <a:t>Treatment Group</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Arial"/>
                          <a:ea typeface="Calibri"/>
                          <a:cs typeface="Times New Roman"/>
                        </a:rPr>
                        <a:t>Mean ± Standard Deviation</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72143">
                <a:tc>
                  <a:txBody>
                    <a:bodyPr/>
                    <a:lstStyle/>
                    <a:p>
                      <a:pPr marL="0" marR="0" algn="just">
                        <a:lnSpc>
                          <a:spcPct val="150000"/>
                        </a:lnSpc>
                        <a:spcBef>
                          <a:spcPts val="0"/>
                        </a:spcBef>
                        <a:spcAft>
                          <a:spcPts val="0"/>
                        </a:spcAft>
                      </a:pPr>
                      <a:r>
                        <a:rPr lang="en-US" sz="1400">
                          <a:latin typeface="Arial"/>
                          <a:ea typeface="Calibri"/>
                          <a:cs typeface="Times New Roman"/>
                        </a:rPr>
                        <a:t>Group 1 (Negative Control)</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Arial"/>
                          <a:ea typeface="Calibri"/>
                          <a:cs typeface="Times New Roman"/>
                        </a:rPr>
                        <a:t>25.78 ± 2.4</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72143">
                <a:tc>
                  <a:txBody>
                    <a:bodyPr/>
                    <a:lstStyle/>
                    <a:p>
                      <a:pPr marL="0" marR="0" algn="just">
                        <a:lnSpc>
                          <a:spcPct val="150000"/>
                        </a:lnSpc>
                        <a:spcBef>
                          <a:spcPts val="0"/>
                        </a:spcBef>
                        <a:spcAft>
                          <a:spcPts val="0"/>
                        </a:spcAft>
                      </a:pPr>
                      <a:r>
                        <a:rPr lang="en-US" sz="1400" dirty="0">
                          <a:latin typeface="Arial"/>
                          <a:ea typeface="Calibri"/>
                          <a:cs typeface="Times New Roman"/>
                        </a:rPr>
                        <a:t>Group 2 (Positive Control)</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Arial"/>
                          <a:ea typeface="Calibri"/>
                          <a:cs typeface="Times New Roman"/>
                        </a:rPr>
                        <a:t>66.54 ± 2.09</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72143">
                <a:tc>
                  <a:txBody>
                    <a:bodyPr/>
                    <a:lstStyle/>
                    <a:p>
                      <a:pPr marL="0" marR="0" algn="just">
                        <a:lnSpc>
                          <a:spcPct val="150000"/>
                        </a:lnSpc>
                        <a:spcBef>
                          <a:spcPts val="0"/>
                        </a:spcBef>
                        <a:spcAft>
                          <a:spcPts val="0"/>
                        </a:spcAft>
                      </a:pPr>
                      <a:r>
                        <a:rPr lang="en-US" sz="1400">
                          <a:latin typeface="Arial"/>
                          <a:ea typeface="Calibri"/>
                          <a:cs typeface="Times New Roman"/>
                        </a:rPr>
                        <a:t>Group 3 (Norfloxacin + 150mg/kg EP)</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Arial"/>
                          <a:ea typeface="Calibri"/>
                          <a:cs typeface="Times New Roman"/>
                        </a:rPr>
                        <a:t>53.52 ± 1.03</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72143">
                <a:tc>
                  <a:txBody>
                    <a:bodyPr/>
                    <a:lstStyle/>
                    <a:p>
                      <a:pPr marL="0" marR="0" algn="just">
                        <a:lnSpc>
                          <a:spcPct val="150000"/>
                        </a:lnSpc>
                        <a:spcBef>
                          <a:spcPts val="0"/>
                        </a:spcBef>
                        <a:spcAft>
                          <a:spcPts val="0"/>
                        </a:spcAft>
                      </a:pPr>
                      <a:r>
                        <a:rPr lang="en-US" sz="1400">
                          <a:latin typeface="Arial"/>
                          <a:ea typeface="Calibri"/>
                          <a:cs typeface="Times New Roman"/>
                        </a:rPr>
                        <a:t>Group 4 (Norfloxacin + 250 mg/kg EP)</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Arial"/>
                          <a:ea typeface="Calibri"/>
                          <a:cs typeface="Times New Roman"/>
                        </a:rPr>
                        <a:t>38.78 ± 5.15</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72143">
                <a:tc>
                  <a:txBody>
                    <a:bodyPr/>
                    <a:lstStyle/>
                    <a:p>
                      <a:pPr marL="0" marR="0" algn="just">
                        <a:lnSpc>
                          <a:spcPct val="150000"/>
                        </a:lnSpc>
                        <a:spcBef>
                          <a:spcPts val="0"/>
                        </a:spcBef>
                        <a:spcAft>
                          <a:spcPts val="0"/>
                        </a:spcAft>
                      </a:pPr>
                      <a:r>
                        <a:rPr lang="en-US" sz="1400">
                          <a:latin typeface="Arial"/>
                          <a:ea typeface="Calibri"/>
                          <a:cs typeface="Times New Roman"/>
                        </a:rPr>
                        <a:t>Group 5 (Norfloxacin + 350 mg/kg EP)</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Arial"/>
                          <a:ea typeface="Calibri"/>
                          <a:cs typeface="Times New Roman"/>
                        </a:rPr>
                        <a:t>27.21 ± 2.69</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4" name="TextBox 3"/>
          <p:cNvSpPr txBox="1"/>
          <p:nvPr/>
        </p:nvSpPr>
        <p:spPr>
          <a:xfrm>
            <a:off x="1295400" y="2590800"/>
            <a:ext cx="6858000" cy="369332"/>
          </a:xfrm>
          <a:prstGeom prst="rect">
            <a:avLst/>
          </a:prstGeom>
          <a:noFill/>
        </p:spPr>
        <p:txBody>
          <a:bodyPr wrap="square" rtlCol="0">
            <a:spAutoFit/>
          </a:bodyPr>
          <a:lstStyle/>
          <a:p>
            <a:pPr algn="ctr"/>
            <a:r>
              <a:rPr lang="en-MY" b="1" dirty="0"/>
              <a:t>Mean values of serum ALT level in normal and experimental rats</a:t>
            </a:r>
            <a:endParaRPr lang="en-US" dirty="0"/>
          </a:p>
        </p:txBody>
      </p:sp>
      <p:graphicFrame>
        <p:nvGraphicFramePr>
          <p:cNvPr id="5" name="Table 4"/>
          <p:cNvGraphicFramePr>
            <a:graphicFrameLocks noGrp="1"/>
          </p:cNvGraphicFramePr>
          <p:nvPr/>
        </p:nvGraphicFramePr>
        <p:xfrm>
          <a:off x="1066800" y="3276600"/>
          <a:ext cx="7239000" cy="2240280"/>
        </p:xfrm>
        <a:graphic>
          <a:graphicData uri="http://schemas.openxmlformats.org/drawingml/2006/table">
            <a:tbl>
              <a:tblPr/>
              <a:tblGrid>
                <a:gridCol w="3619093">
                  <a:extLst>
                    <a:ext uri="{9D8B030D-6E8A-4147-A177-3AD203B41FA5}">
                      <a16:colId xmlns:a16="http://schemas.microsoft.com/office/drawing/2014/main" val="20000"/>
                    </a:ext>
                  </a:extLst>
                </a:gridCol>
                <a:gridCol w="3619907">
                  <a:extLst>
                    <a:ext uri="{9D8B030D-6E8A-4147-A177-3AD203B41FA5}">
                      <a16:colId xmlns:a16="http://schemas.microsoft.com/office/drawing/2014/main" val="20001"/>
                    </a:ext>
                  </a:extLst>
                </a:gridCol>
              </a:tblGrid>
              <a:tr h="283029">
                <a:tc gridSpan="2">
                  <a:txBody>
                    <a:bodyPr/>
                    <a:lstStyle/>
                    <a:p>
                      <a:pPr marL="0" marR="0" algn="ctr">
                        <a:lnSpc>
                          <a:spcPct val="150000"/>
                        </a:lnSpc>
                        <a:spcBef>
                          <a:spcPts val="0"/>
                        </a:spcBef>
                        <a:spcAft>
                          <a:spcPts val="0"/>
                        </a:spcAft>
                      </a:pPr>
                      <a:r>
                        <a:rPr lang="en-US" sz="1400" dirty="0">
                          <a:solidFill>
                            <a:srgbClr val="222222"/>
                          </a:solidFill>
                          <a:latin typeface="Arial"/>
                          <a:ea typeface="Calibri"/>
                          <a:cs typeface="Times New Roman"/>
                        </a:rPr>
                        <a:t>Total Bilirubin</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283029">
                <a:tc>
                  <a:txBody>
                    <a:bodyPr/>
                    <a:lstStyle/>
                    <a:p>
                      <a:pPr marL="0" marR="0" algn="ctr">
                        <a:lnSpc>
                          <a:spcPct val="150000"/>
                        </a:lnSpc>
                        <a:spcBef>
                          <a:spcPts val="0"/>
                        </a:spcBef>
                        <a:spcAft>
                          <a:spcPts val="0"/>
                        </a:spcAft>
                      </a:pPr>
                      <a:r>
                        <a:rPr lang="en-US" sz="1400">
                          <a:latin typeface="Arial"/>
                          <a:ea typeface="Calibri"/>
                          <a:cs typeface="Times New Roman"/>
                        </a:rPr>
                        <a:t>Treatment Group</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Arial"/>
                          <a:ea typeface="Calibri"/>
                          <a:cs typeface="Times New Roman"/>
                        </a:rPr>
                        <a:t>Mean ± Standard Deviation</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3029">
                <a:tc>
                  <a:txBody>
                    <a:bodyPr/>
                    <a:lstStyle/>
                    <a:p>
                      <a:pPr marL="0" marR="0" algn="just">
                        <a:lnSpc>
                          <a:spcPct val="150000"/>
                        </a:lnSpc>
                        <a:spcBef>
                          <a:spcPts val="0"/>
                        </a:spcBef>
                        <a:spcAft>
                          <a:spcPts val="0"/>
                        </a:spcAft>
                      </a:pPr>
                      <a:r>
                        <a:rPr lang="en-US" sz="1400">
                          <a:latin typeface="Arial"/>
                          <a:ea typeface="Calibri"/>
                          <a:cs typeface="Times New Roman"/>
                        </a:rPr>
                        <a:t>Group 1 (Negative Control)</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Arial"/>
                          <a:ea typeface="Calibri"/>
                          <a:cs typeface="Times New Roman"/>
                        </a:rPr>
                        <a:t>0.40 ± 0.11</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3029">
                <a:tc>
                  <a:txBody>
                    <a:bodyPr/>
                    <a:lstStyle/>
                    <a:p>
                      <a:pPr marL="0" marR="0" algn="just">
                        <a:lnSpc>
                          <a:spcPct val="150000"/>
                        </a:lnSpc>
                        <a:spcBef>
                          <a:spcPts val="0"/>
                        </a:spcBef>
                        <a:spcAft>
                          <a:spcPts val="0"/>
                        </a:spcAft>
                      </a:pPr>
                      <a:r>
                        <a:rPr lang="en-US" sz="1400">
                          <a:latin typeface="Arial"/>
                          <a:ea typeface="Calibri"/>
                          <a:cs typeface="Times New Roman"/>
                        </a:rPr>
                        <a:t>Group 2 (Positive Control)</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Arial"/>
                          <a:ea typeface="Calibri"/>
                          <a:cs typeface="Times New Roman"/>
                        </a:rPr>
                        <a:t>2.52 ± 0.56</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3029">
                <a:tc>
                  <a:txBody>
                    <a:bodyPr/>
                    <a:lstStyle/>
                    <a:p>
                      <a:pPr marL="0" marR="0" algn="just">
                        <a:lnSpc>
                          <a:spcPct val="150000"/>
                        </a:lnSpc>
                        <a:spcBef>
                          <a:spcPts val="0"/>
                        </a:spcBef>
                        <a:spcAft>
                          <a:spcPts val="0"/>
                        </a:spcAft>
                      </a:pPr>
                      <a:r>
                        <a:rPr lang="en-US" sz="1400">
                          <a:latin typeface="Arial"/>
                          <a:ea typeface="Calibri"/>
                          <a:cs typeface="Times New Roman"/>
                        </a:rPr>
                        <a:t>Group 3 (Norfloxacin + 150mg/kg EP)</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Arial"/>
                          <a:ea typeface="Calibri"/>
                          <a:cs typeface="Times New Roman"/>
                        </a:rPr>
                        <a:t>1.25 ± 0.19</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3029">
                <a:tc>
                  <a:txBody>
                    <a:bodyPr/>
                    <a:lstStyle/>
                    <a:p>
                      <a:pPr marL="0" marR="0" algn="just">
                        <a:lnSpc>
                          <a:spcPct val="150000"/>
                        </a:lnSpc>
                        <a:spcBef>
                          <a:spcPts val="0"/>
                        </a:spcBef>
                        <a:spcAft>
                          <a:spcPts val="0"/>
                        </a:spcAft>
                      </a:pPr>
                      <a:r>
                        <a:rPr lang="en-US" sz="1400">
                          <a:latin typeface="Arial"/>
                          <a:ea typeface="Calibri"/>
                          <a:cs typeface="Times New Roman"/>
                        </a:rPr>
                        <a:t>Group 4 (Norfloxacin + 250 mg/kg EP)</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Arial"/>
                          <a:ea typeface="Calibri"/>
                          <a:cs typeface="Times New Roman"/>
                        </a:rPr>
                        <a:t>0.69 ± 0.03</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83029">
                <a:tc>
                  <a:txBody>
                    <a:bodyPr/>
                    <a:lstStyle/>
                    <a:p>
                      <a:pPr marL="0" marR="0" algn="just">
                        <a:lnSpc>
                          <a:spcPct val="150000"/>
                        </a:lnSpc>
                        <a:spcBef>
                          <a:spcPts val="0"/>
                        </a:spcBef>
                        <a:spcAft>
                          <a:spcPts val="0"/>
                        </a:spcAft>
                      </a:pPr>
                      <a:r>
                        <a:rPr lang="en-US" sz="1400" dirty="0">
                          <a:latin typeface="Arial"/>
                          <a:ea typeface="Calibri"/>
                          <a:cs typeface="Times New Roman"/>
                        </a:rPr>
                        <a:t>Group 5 (Norfloxacin + 350 mg/kg EP)</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Arial"/>
                          <a:ea typeface="Calibri"/>
                          <a:cs typeface="Times New Roman"/>
                        </a:rPr>
                        <a:t>0.51 ± 0.04</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7" name="TextBox 6"/>
          <p:cNvSpPr txBox="1"/>
          <p:nvPr/>
        </p:nvSpPr>
        <p:spPr>
          <a:xfrm>
            <a:off x="1447800" y="5486400"/>
            <a:ext cx="6553200" cy="369332"/>
          </a:xfrm>
          <a:prstGeom prst="rect">
            <a:avLst/>
          </a:prstGeom>
          <a:noFill/>
        </p:spPr>
        <p:txBody>
          <a:bodyPr wrap="square" rtlCol="0">
            <a:spAutoFit/>
          </a:bodyPr>
          <a:lstStyle/>
          <a:p>
            <a:pPr algn="ctr"/>
            <a:r>
              <a:rPr lang="en-MY" b="1" dirty="0"/>
              <a:t>Mean values of serum TB level in normal and experimental rats.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1219200" y="381000"/>
          <a:ext cx="6705600" cy="4038600"/>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p:cNvSpPr txBox="1"/>
          <p:nvPr/>
        </p:nvSpPr>
        <p:spPr>
          <a:xfrm>
            <a:off x="1219200" y="4876800"/>
            <a:ext cx="6629400" cy="984885"/>
          </a:xfrm>
          <a:prstGeom prst="rect">
            <a:avLst/>
          </a:prstGeom>
          <a:noFill/>
        </p:spPr>
        <p:txBody>
          <a:bodyPr wrap="square" rtlCol="0">
            <a:spAutoFit/>
          </a:bodyPr>
          <a:lstStyle/>
          <a:p>
            <a:pPr algn="ctr"/>
            <a:r>
              <a:rPr lang="en-MY" sz="2000" b="1" dirty="0">
                <a:latin typeface="Arial" pitchFamily="34" charset="0"/>
                <a:cs typeface="Arial" pitchFamily="34" charset="0"/>
              </a:rPr>
              <a:t>Measurement of AST Levels in Norfloxacin induced rats and </a:t>
            </a:r>
            <a:r>
              <a:rPr lang="en-MY" sz="2000" b="1" i="1" dirty="0">
                <a:latin typeface="Arial" pitchFamily="34" charset="0"/>
                <a:cs typeface="Arial" pitchFamily="34" charset="0"/>
              </a:rPr>
              <a:t>Eclipta prostrata</a:t>
            </a:r>
            <a:r>
              <a:rPr lang="en-MY" sz="2000" b="1" dirty="0">
                <a:latin typeface="Arial" pitchFamily="34" charset="0"/>
                <a:cs typeface="Arial" pitchFamily="34" charset="0"/>
              </a:rPr>
              <a:t> treated groups</a:t>
            </a:r>
            <a:endParaRPr lang="en-US" sz="2000" dirty="0">
              <a:latin typeface="Arial" pitchFamily="34" charset="0"/>
              <a:cs typeface="Arial" pitchFamily="34" charset="0"/>
            </a:endParaRP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295400" y="609600"/>
          <a:ext cx="6400800" cy="40386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295400" y="4953000"/>
            <a:ext cx="6400800" cy="707886"/>
          </a:xfrm>
          <a:prstGeom prst="rect">
            <a:avLst/>
          </a:prstGeom>
          <a:noFill/>
        </p:spPr>
        <p:txBody>
          <a:bodyPr wrap="square" rtlCol="0">
            <a:spAutoFit/>
          </a:bodyPr>
          <a:lstStyle/>
          <a:p>
            <a:pPr algn="ctr"/>
            <a:r>
              <a:rPr lang="en-MY" sz="2000" b="1" dirty="0">
                <a:latin typeface="Arial" pitchFamily="34" charset="0"/>
                <a:cs typeface="Arial" pitchFamily="34" charset="0"/>
              </a:rPr>
              <a:t>Measurement of ALT Levels in Norfloxacin induced rats and </a:t>
            </a:r>
            <a:r>
              <a:rPr lang="en-MY" sz="2000" b="1" i="1" dirty="0">
                <a:latin typeface="Arial" pitchFamily="34" charset="0"/>
                <a:cs typeface="Arial" pitchFamily="34" charset="0"/>
              </a:rPr>
              <a:t>Eclipta prostrata</a:t>
            </a:r>
            <a:r>
              <a:rPr lang="en-MY" sz="2000" b="1" dirty="0">
                <a:latin typeface="Arial" pitchFamily="34" charset="0"/>
                <a:cs typeface="Arial" pitchFamily="34" charset="0"/>
              </a:rPr>
              <a:t> treated groups</a:t>
            </a:r>
            <a:endParaRPr lang="en-US" sz="2000" dirty="0">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524000" y="685800"/>
          <a:ext cx="6324600" cy="3948545"/>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676400" y="5105400"/>
            <a:ext cx="6096000" cy="1015663"/>
          </a:xfrm>
          <a:prstGeom prst="rect">
            <a:avLst/>
          </a:prstGeom>
          <a:noFill/>
        </p:spPr>
        <p:txBody>
          <a:bodyPr wrap="square" rtlCol="0">
            <a:spAutoFit/>
          </a:bodyPr>
          <a:lstStyle/>
          <a:p>
            <a:pPr algn="ctr"/>
            <a:r>
              <a:rPr lang="en-MY" sz="2000" b="1" dirty="0">
                <a:latin typeface="Arial" pitchFamily="34" charset="0"/>
                <a:cs typeface="Arial" pitchFamily="34" charset="0"/>
              </a:rPr>
              <a:t>Measurement of TB Levels in Norfloxacin induced rats and </a:t>
            </a:r>
            <a:r>
              <a:rPr lang="en-MY" sz="2000" b="1" i="1" dirty="0">
                <a:latin typeface="Arial" pitchFamily="34" charset="0"/>
                <a:cs typeface="Arial" pitchFamily="34" charset="0"/>
              </a:rPr>
              <a:t>Eclipta prostrata</a:t>
            </a:r>
            <a:r>
              <a:rPr lang="en-MY" sz="2000" b="1" dirty="0">
                <a:latin typeface="Arial" pitchFamily="34" charset="0"/>
                <a:cs typeface="Arial" pitchFamily="34" charset="0"/>
              </a:rPr>
              <a:t> treated groups</a:t>
            </a:r>
            <a:endParaRPr lang="en-US" sz="2000" dirty="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933450"/>
          </a:xfrm>
        </p:spPr>
        <p:txBody>
          <a:bodyPr/>
          <a:lstStyle/>
          <a:p>
            <a:pPr algn="ctr"/>
            <a:r>
              <a:rPr lang="en-US" dirty="0"/>
              <a:t>CONCLUSION </a:t>
            </a:r>
          </a:p>
        </p:txBody>
      </p:sp>
      <p:sp>
        <p:nvSpPr>
          <p:cNvPr id="3" name="Subtitle 2"/>
          <p:cNvSpPr>
            <a:spLocks noGrp="1"/>
          </p:cNvSpPr>
          <p:nvPr>
            <p:ph type="subTitle" idx="1"/>
          </p:nvPr>
        </p:nvSpPr>
        <p:spPr>
          <a:xfrm>
            <a:off x="685800" y="1524000"/>
            <a:ext cx="7772400" cy="4724400"/>
          </a:xfrm>
        </p:spPr>
        <p:txBody>
          <a:bodyPr>
            <a:normAutofit fontScale="70000" lnSpcReduction="20000"/>
          </a:bodyPr>
          <a:lstStyle/>
          <a:p>
            <a:pPr algn="just">
              <a:lnSpc>
                <a:spcPct val="170000"/>
              </a:lnSpc>
            </a:pPr>
            <a:r>
              <a:rPr lang="en-MY" dirty="0">
                <a:solidFill>
                  <a:schemeClr val="bg1"/>
                </a:solidFill>
                <a:latin typeface="Arial" pitchFamily="34" charset="0"/>
                <a:cs typeface="Arial" pitchFamily="34" charset="0"/>
              </a:rPr>
              <a:t>In conclusion, the observations from the current study show that the aqueous leaf extract of </a:t>
            </a:r>
            <a:r>
              <a:rPr lang="en-MY" i="1" dirty="0">
                <a:solidFill>
                  <a:schemeClr val="bg1"/>
                </a:solidFill>
                <a:latin typeface="Arial" pitchFamily="34" charset="0"/>
                <a:cs typeface="Arial" pitchFamily="34" charset="0"/>
              </a:rPr>
              <a:t>Eclipta Prostrata</a:t>
            </a:r>
            <a:r>
              <a:rPr lang="en-MY" dirty="0">
                <a:solidFill>
                  <a:schemeClr val="bg1"/>
                </a:solidFill>
                <a:latin typeface="Arial" pitchFamily="34" charset="0"/>
                <a:cs typeface="Arial" pitchFamily="34" charset="0"/>
              </a:rPr>
              <a:t> (EP) lowered the AST, ALT, Total Bilirubin level significantly in Cholestatic Jaundice rats.  There is also improvement in symptoms of jaundice observed in treated groups and Norfloxacin induced rats which were treated with various dosages of </a:t>
            </a:r>
            <a:r>
              <a:rPr lang="en-MY" i="1" dirty="0">
                <a:solidFill>
                  <a:schemeClr val="bg1"/>
                </a:solidFill>
                <a:latin typeface="Arial" pitchFamily="34" charset="0"/>
                <a:cs typeface="Arial" pitchFamily="34" charset="0"/>
              </a:rPr>
              <a:t>Eclipta Prostrata</a:t>
            </a:r>
            <a:r>
              <a:rPr lang="en-MY" dirty="0">
                <a:solidFill>
                  <a:schemeClr val="bg1"/>
                </a:solidFill>
                <a:latin typeface="Arial" pitchFamily="34" charset="0"/>
                <a:cs typeface="Arial" pitchFamily="34" charset="0"/>
              </a:rPr>
              <a:t> extract administrations such as 150 mg/kg, 250 mg/kg and 350 mg/kg. It had shown the symptoms reduced significantly at higher doses of aqueous </a:t>
            </a:r>
            <a:r>
              <a:rPr lang="en-MY" i="1" dirty="0">
                <a:solidFill>
                  <a:schemeClr val="bg1"/>
                </a:solidFill>
                <a:latin typeface="Arial" pitchFamily="34" charset="0"/>
                <a:cs typeface="Arial" pitchFamily="34" charset="0"/>
              </a:rPr>
              <a:t>Eclipta Prostrata</a:t>
            </a:r>
            <a:r>
              <a:rPr lang="en-MY" dirty="0">
                <a:solidFill>
                  <a:schemeClr val="bg1"/>
                </a:solidFill>
                <a:latin typeface="Arial" pitchFamily="34" charset="0"/>
                <a:cs typeface="Arial" pitchFamily="34" charset="0"/>
              </a:rPr>
              <a:t> extract administration. The compounds that present in </a:t>
            </a:r>
            <a:r>
              <a:rPr lang="en-MY" i="1" dirty="0">
                <a:solidFill>
                  <a:schemeClr val="bg1"/>
                </a:solidFill>
                <a:latin typeface="Arial" pitchFamily="34" charset="0"/>
                <a:cs typeface="Arial" pitchFamily="34" charset="0"/>
              </a:rPr>
              <a:t>Eclipta Prostrata</a:t>
            </a:r>
            <a:r>
              <a:rPr lang="en-MY" dirty="0">
                <a:solidFill>
                  <a:schemeClr val="bg1"/>
                </a:solidFill>
                <a:latin typeface="Arial" pitchFamily="34" charset="0"/>
                <a:cs typeface="Arial" pitchFamily="34" charset="0"/>
              </a:rPr>
              <a:t> mainly the flavonoid, has been used as protective agent against Cholestatic Jaundice and worked to reduce the liver marker enzymes AST, ALT and also Total Bilirubin. </a:t>
            </a:r>
            <a:endParaRPr lang="en-US" dirty="0">
              <a:solidFill>
                <a:schemeClr val="bg1"/>
              </a:solidFill>
              <a:latin typeface="Arial" pitchFamily="34" charset="0"/>
              <a:cs typeface="Arial" pitchFamily="34" charset="0"/>
            </a:endParaRPr>
          </a:p>
          <a:p>
            <a:endParaRPr lang="en-US" dirty="0">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780032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368</TotalTime>
  <Words>794</Words>
  <Application>Microsoft Office PowerPoint</Application>
  <PresentationFormat>On-screen Show (4:3)</PresentationFormat>
  <Paragraphs>90</Paragraphs>
  <Slides>14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Constantia</vt:lpstr>
      <vt:lpstr>Times New Roman</vt:lpstr>
      <vt:lpstr>Wingdings 2</vt:lpstr>
      <vt:lpstr>Flow</vt:lpstr>
      <vt:lpstr>The Effect of Eclipta prostrata On Norfloxacin   Induced Cholestatic Jaundice rats </vt:lpstr>
      <vt:lpstr>INTRODUCTION</vt:lpstr>
      <vt:lpstr>PowerPoint Presentation</vt:lpstr>
      <vt:lpstr>METHODOLOGY</vt:lpstr>
      <vt:lpstr>PowerPoint Presentation</vt:lpstr>
      <vt:lpstr>EXTRACTION PREPARATION  </vt:lpstr>
      <vt:lpstr>DRUG PREPARATION </vt:lpstr>
      <vt:lpstr>RESULT</vt:lpstr>
      <vt:lpstr>PowerPoint Presentation</vt:lpstr>
      <vt:lpstr>PowerPoint Presentation</vt:lpstr>
      <vt:lpstr>PowerPoint Presentation</vt:lpstr>
      <vt:lpstr>PowerPoint Presentation</vt:lpstr>
      <vt:lpstr>CONCLUSION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Then Malar Irusan</dc:creator>
  <cp:lastModifiedBy>user</cp:lastModifiedBy>
  <cp:revision>26</cp:revision>
  <dcterms:created xsi:type="dcterms:W3CDTF">2012-10-16T18:26:38Z</dcterms:created>
  <dcterms:modified xsi:type="dcterms:W3CDTF">2016-10-09T17:25:57Z</dcterms:modified>
</cp:coreProperties>
</file>