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8" r:id="rId1"/>
    <p:sldMasterId id="2147483835" r:id="rId2"/>
    <p:sldMasterId id="2147483847" r:id="rId3"/>
  </p:sldMasterIdLst>
  <p:notesMasterIdLst>
    <p:notesMasterId r:id="rId59"/>
  </p:notesMasterIdLst>
  <p:handoutMasterIdLst>
    <p:handoutMasterId r:id="rId60"/>
  </p:handoutMasterIdLst>
  <p:sldIdLst>
    <p:sldId id="310" r:id="rId4"/>
    <p:sldId id="256" r:id="rId5"/>
    <p:sldId id="267" r:id="rId6"/>
    <p:sldId id="257" r:id="rId7"/>
    <p:sldId id="277" r:id="rId8"/>
    <p:sldId id="269" r:id="rId9"/>
    <p:sldId id="270" r:id="rId10"/>
    <p:sldId id="279" r:id="rId11"/>
    <p:sldId id="258" r:id="rId12"/>
    <p:sldId id="268" r:id="rId13"/>
    <p:sldId id="280" r:id="rId14"/>
    <p:sldId id="259" r:id="rId15"/>
    <p:sldId id="260" r:id="rId16"/>
    <p:sldId id="271" r:id="rId17"/>
    <p:sldId id="261" r:id="rId18"/>
    <p:sldId id="262" r:id="rId19"/>
    <p:sldId id="263" r:id="rId20"/>
    <p:sldId id="278" r:id="rId21"/>
    <p:sldId id="274" r:id="rId22"/>
    <p:sldId id="264" r:id="rId23"/>
    <p:sldId id="265" r:id="rId24"/>
    <p:sldId id="266" r:id="rId25"/>
    <p:sldId id="273" r:id="rId26"/>
    <p:sldId id="272" r:id="rId27"/>
    <p:sldId id="276" r:id="rId28"/>
    <p:sldId id="275"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8" r:id="rId56"/>
    <p:sldId id="307" r:id="rId57"/>
    <p:sldId id="311" r:id="rId58"/>
  </p:sldIdLst>
  <p:sldSz cx="9144000" cy="6858000" type="screen4x3"/>
  <p:notesSz cx="7077075" cy="9051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61" Type="http://schemas.openxmlformats.org/officeDocument/2006/relationships/presProps" Target="pres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5259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52596"/>
          </a:xfrm>
          <a:prstGeom prst="rect">
            <a:avLst/>
          </a:prstGeom>
        </p:spPr>
        <p:txBody>
          <a:bodyPr vert="horz" lIns="91440" tIns="45720" rIns="91440" bIns="45720" rtlCol="0"/>
          <a:lstStyle>
            <a:lvl1pPr algn="r">
              <a:defRPr sz="1200"/>
            </a:lvl1pPr>
          </a:lstStyle>
          <a:p>
            <a:fld id="{41B7DDAD-0A8D-4F3E-89D5-B37A535F3359}" type="datetimeFigureOut">
              <a:rPr lang="en-US" smtClean="0"/>
              <a:t>8/14/2015</a:t>
            </a:fld>
            <a:endParaRPr lang="en-US"/>
          </a:p>
        </p:txBody>
      </p:sp>
      <p:sp>
        <p:nvSpPr>
          <p:cNvPr id="4" name="Footer Placeholder 3"/>
          <p:cNvSpPr>
            <a:spLocks noGrp="1"/>
          </p:cNvSpPr>
          <p:nvPr>
            <p:ph type="ftr" sz="quarter" idx="2"/>
          </p:nvPr>
        </p:nvSpPr>
        <p:spPr>
          <a:xfrm>
            <a:off x="0" y="8597758"/>
            <a:ext cx="3066733" cy="45259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597758"/>
            <a:ext cx="3066733" cy="452596"/>
          </a:xfrm>
          <a:prstGeom prst="rect">
            <a:avLst/>
          </a:prstGeom>
        </p:spPr>
        <p:txBody>
          <a:bodyPr vert="horz" lIns="91440" tIns="45720" rIns="91440" bIns="45720" rtlCol="0" anchor="b"/>
          <a:lstStyle>
            <a:lvl1pPr algn="r">
              <a:defRPr sz="1200"/>
            </a:lvl1pPr>
          </a:lstStyle>
          <a:p>
            <a:fld id="{A6747589-D100-436A-8C92-278579D427DB}" type="slidenum">
              <a:rPr lang="en-US" smtClean="0"/>
              <a:t>‹#›</a:t>
            </a:fld>
            <a:endParaRPr lang="en-US"/>
          </a:p>
        </p:txBody>
      </p:sp>
    </p:spTree>
    <p:extLst>
      <p:ext uri="{BB962C8B-B14F-4D97-AF65-F5344CB8AC3E}">
        <p14:creationId xmlns:p14="http://schemas.microsoft.com/office/powerpoint/2010/main" val="9251689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5259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705" y="0"/>
            <a:ext cx="3066733" cy="452596"/>
          </a:xfrm>
          <a:prstGeom prst="rect">
            <a:avLst/>
          </a:prstGeom>
        </p:spPr>
        <p:txBody>
          <a:bodyPr vert="horz" lIns="91440" tIns="45720" rIns="91440" bIns="45720" rtlCol="0"/>
          <a:lstStyle>
            <a:lvl1pPr algn="r">
              <a:defRPr sz="1200"/>
            </a:lvl1pPr>
          </a:lstStyle>
          <a:p>
            <a:fld id="{0F84A54D-D1EF-4B7E-A610-88185AA352F1}" type="datetimeFigureOut">
              <a:rPr lang="en-US" smtClean="0"/>
              <a:t>8/14/2015</a:t>
            </a:fld>
            <a:endParaRPr lang="en-US"/>
          </a:p>
        </p:txBody>
      </p:sp>
      <p:sp>
        <p:nvSpPr>
          <p:cNvPr id="4" name="Slide Image Placeholder 3"/>
          <p:cNvSpPr>
            <a:spLocks noGrp="1" noRot="1" noChangeAspect="1"/>
          </p:cNvSpPr>
          <p:nvPr>
            <p:ph type="sldImg" idx="2"/>
          </p:nvPr>
        </p:nvSpPr>
        <p:spPr>
          <a:xfrm>
            <a:off x="1276350" y="679450"/>
            <a:ext cx="4524375" cy="339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7708" y="4299665"/>
            <a:ext cx="5661660" cy="4073366"/>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597758"/>
            <a:ext cx="3066733" cy="45259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597758"/>
            <a:ext cx="3066733" cy="452596"/>
          </a:xfrm>
          <a:prstGeom prst="rect">
            <a:avLst/>
          </a:prstGeom>
        </p:spPr>
        <p:txBody>
          <a:bodyPr vert="horz" lIns="91440" tIns="45720" rIns="91440" bIns="45720" rtlCol="0" anchor="b"/>
          <a:lstStyle>
            <a:lvl1pPr algn="r">
              <a:defRPr sz="1200"/>
            </a:lvl1pPr>
          </a:lstStyle>
          <a:p>
            <a:fld id="{C4673F8D-A483-4E1C-8654-BCD084FD0AB6}" type="slidenum">
              <a:rPr lang="en-US" smtClean="0"/>
              <a:t>‹#›</a:t>
            </a:fld>
            <a:endParaRPr lang="en-US"/>
          </a:p>
        </p:txBody>
      </p:sp>
    </p:spTree>
    <p:extLst>
      <p:ext uri="{BB962C8B-B14F-4D97-AF65-F5344CB8AC3E}">
        <p14:creationId xmlns:p14="http://schemas.microsoft.com/office/powerpoint/2010/main" val="3042209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3E453A-41C5-4DBE-B630-FE040EF0FD93}" type="slidenum">
              <a:rPr lang="en-US" smtClean="0"/>
              <a:t>4</a:t>
            </a:fld>
            <a:endParaRPr lang="en-US" dirty="0"/>
          </a:p>
        </p:txBody>
      </p:sp>
    </p:spTree>
    <p:extLst>
      <p:ext uri="{BB962C8B-B14F-4D97-AF65-F5344CB8AC3E}">
        <p14:creationId xmlns:p14="http://schemas.microsoft.com/office/powerpoint/2010/main" val="1595991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sz="2300">
                <a:solidFill>
                  <a:schemeClr val="tx1"/>
                </a:solidFill>
                <a:latin typeface="Arial" charset="0"/>
                <a:ea typeface="ＭＳ Ｐゴシック" pitchFamily="34" charset="-128"/>
              </a:defRPr>
            </a:lvl1pPr>
            <a:lvl2pPr marL="702756" indent="-270291" defTabSz="914485">
              <a:defRPr sz="2300">
                <a:solidFill>
                  <a:schemeClr val="tx1"/>
                </a:solidFill>
                <a:latin typeface="Arial" charset="0"/>
                <a:ea typeface="ＭＳ Ｐゴシック" pitchFamily="34" charset="-128"/>
              </a:defRPr>
            </a:lvl2pPr>
            <a:lvl3pPr marL="1081164" indent="-216233" defTabSz="914485">
              <a:defRPr sz="2300">
                <a:solidFill>
                  <a:schemeClr val="tx1"/>
                </a:solidFill>
                <a:latin typeface="Arial" charset="0"/>
                <a:ea typeface="ＭＳ Ｐゴシック" pitchFamily="34" charset="-128"/>
              </a:defRPr>
            </a:lvl3pPr>
            <a:lvl4pPr marL="1513629" indent="-216233" defTabSz="914485">
              <a:defRPr sz="2300">
                <a:solidFill>
                  <a:schemeClr val="tx1"/>
                </a:solidFill>
                <a:latin typeface="Arial" charset="0"/>
                <a:ea typeface="ＭＳ Ｐゴシック" pitchFamily="34" charset="-128"/>
              </a:defRPr>
            </a:lvl4pPr>
            <a:lvl5pPr marL="1946095" indent="-216233" defTabSz="914485">
              <a:defRPr sz="2300">
                <a:solidFill>
                  <a:schemeClr val="tx1"/>
                </a:solidFill>
                <a:latin typeface="Arial" charset="0"/>
                <a:ea typeface="ＭＳ Ｐゴシック" pitchFamily="34" charset="-128"/>
              </a:defRPr>
            </a:lvl5pPr>
            <a:lvl6pPr marL="2378560"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6pPr>
            <a:lvl7pPr marL="2811026"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7pPr>
            <a:lvl8pPr marL="3243491"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8pPr>
            <a:lvl9pPr marL="3675957"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9pPr>
          </a:lstStyle>
          <a:p>
            <a:r>
              <a:rPr lang="en-US" altLang="en-US" sz="1200" dirty="0"/>
              <a:t>Basics of Sleep Guide: Sleep Deprivation/Restriction</a:t>
            </a:r>
          </a:p>
        </p:txBody>
      </p:sp>
      <p:sp>
        <p:nvSpPr>
          <p:cNvPr id="86019"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sz="2300">
                <a:solidFill>
                  <a:schemeClr val="tx1"/>
                </a:solidFill>
                <a:latin typeface="Arial" charset="0"/>
                <a:ea typeface="ＭＳ Ｐゴシック" pitchFamily="34" charset="-128"/>
              </a:defRPr>
            </a:lvl1pPr>
            <a:lvl2pPr marL="702756" indent="-270291" defTabSz="914485">
              <a:defRPr sz="2300">
                <a:solidFill>
                  <a:schemeClr val="tx1"/>
                </a:solidFill>
                <a:latin typeface="Arial" charset="0"/>
                <a:ea typeface="ＭＳ Ｐゴシック" pitchFamily="34" charset="-128"/>
              </a:defRPr>
            </a:lvl2pPr>
            <a:lvl3pPr marL="1081164" indent="-216233" defTabSz="914485">
              <a:defRPr sz="2300">
                <a:solidFill>
                  <a:schemeClr val="tx1"/>
                </a:solidFill>
                <a:latin typeface="Arial" charset="0"/>
                <a:ea typeface="ＭＳ Ｐゴシック" pitchFamily="34" charset="-128"/>
              </a:defRPr>
            </a:lvl3pPr>
            <a:lvl4pPr marL="1513629" indent="-216233" defTabSz="914485">
              <a:defRPr sz="2300">
                <a:solidFill>
                  <a:schemeClr val="tx1"/>
                </a:solidFill>
                <a:latin typeface="Arial" charset="0"/>
                <a:ea typeface="ＭＳ Ｐゴシック" pitchFamily="34" charset="-128"/>
              </a:defRPr>
            </a:lvl4pPr>
            <a:lvl5pPr marL="1946095" indent="-216233" defTabSz="914485">
              <a:defRPr sz="2300">
                <a:solidFill>
                  <a:schemeClr val="tx1"/>
                </a:solidFill>
                <a:latin typeface="Arial" charset="0"/>
                <a:ea typeface="ＭＳ Ｐゴシック" pitchFamily="34" charset="-128"/>
              </a:defRPr>
            </a:lvl5pPr>
            <a:lvl6pPr marL="2378560"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6pPr>
            <a:lvl7pPr marL="2811026"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7pPr>
            <a:lvl8pPr marL="3243491"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8pPr>
            <a:lvl9pPr marL="3675957"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9pPr>
          </a:lstStyle>
          <a:p>
            <a:fld id="{E80EB18B-6C71-46B4-A767-743F8DE4FEF9}" type="datetime1">
              <a:rPr lang="en-US" altLang="en-US" sz="1200"/>
              <a:pPr/>
              <a:t>8/14/2015</a:t>
            </a:fld>
            <a:endParaRPr lang="en-US" altLang="en-US" sz="1200" dirty="0"/>
          </a:p>
        </p:txBody>
      </p:sp>
      <p:sp>
        <p:nvSpPr>
          <p:cNvPr id="8602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sz="2300">
                <a:solidFill>
                  <a:schemeClr val="tx1"/>
                </a:solidFill>
                <a:latin typeface="Arial" charset="0"/>
                <a:ea typeface="ＭＳ Ｐゴシック" pitchFamily="34" charset="-128"/>
              </a:defRPr>
            </a:lvl1pPr>
            <a:lvl2pPr marL="702756" indent="-270291" defTabSz="914485">
              <a:defRPr sz="2300">
                <a:solidFill>
                  <a:schemeClr val="tx1"/>
                </a:solidFill>
                <a:latin typeface="Arial" charset="0"/>
                <a:ea typeface="ＭＳ Ｐゴシック" pitchFamily="34" charset="-128"/>
              </a:defRPr>
            </a:lvl2pPr>
            <a:lvl3pPr marL="1081164" indent="-216233" defTabSz="914485">
              <a:defRPr sz="2300">
                <a:solidFill>
                  <a:schemeClr val="tx1"/>
                </a:solidFill>
                <a:latin typeface="Arial" charset="0"/>
                <a:ea typeface="ＭＳ Ｐゴシック" pitchFamily="34" charset="-128"/>
              </a:defRPr>
            </a:lvl3pPr>
            <a:lvl4pPr marL="1513629" indent="-216233" defTabSz="914485">
              <a:defRPr sz="2300">
                <a:solidFill>
                  <a:schemeClr val="tx1"/>
                </a:solidFill>
                <a:latin typeface="Arial" charset="0"/>
                <a:ea typeface="ＭＳ Ｐゴシック" pitchFamily="34" charset="-128"/>
              </a:defRPr>
            </a:lvl4pPr>
            <a:lvl5pPr marL="1946095" indent="-216233" defTabSz="914485">
              <a:defRPr sz="2300">
                <a:solidFill>
                  <a:schemeClr val="tx1"/>
                </a:solidFill>
                <a:latin typeface="Arial" charset="0"/>
                <a:ea typeface="ＭＳ Ｐゴシック" pitchFamily="34" charset="-128"/>
              </a:defRPr>
            </a:lvl5pPr>
            <a:lvl6pPr marL="2378560"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6pPr>
            <a:lvl7pPr marL="2811026"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7pPr>
            <a:lvl8pPr marL="3243491"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8pPr>
            <a:lvl9pPr marL="3675957"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9pPr>
          </a:lstStyle>
          <a:p>
            <a:r>
              <a:rPr lang="en-US" altLang="en-US" sz="1200" dirty="0"/>
              <a:t>Everson-Drummond-Dinges-Banks     Set #2</a:t>
            </a:r>
          </a:p>
        </p:txBody>
      </p:sp>
      <p:sp>
        <p:nvSpPr>
          <p:cNvPr id="860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sz="2300">
                <a:solidFill>
                  <a:schemeClr val="tx1"/>
                </a:solidFill>
                <a:latin typeface="Arial" charset="0"/>
                <a:ea typeface="ＭＳ Ｐゴシック" pitchFamily="34" charset="-128"/>
              </a:defRPr>
            </a:lvl1pPr>
            <a:lvl2pPr marL="702756" indent="-270291" defTabSz="914485">
              <a:defRPr sz="2300">
                <a:solidFill>
                  <a:schemeClr val="tx1"/>
                </a:solidFill>
                <a:latin typeface="Arial" charset="0"/>
                <a:ea typeface="ＭＳ Ｐゴシック" pitchFamily="34" charset="-128"/>
              </a:defRPr>
            </a:lvl2pPr>
            <a:lvl3pPr marL="1081164" indent="-216233" defTabSz="914485">
              <a:defRPr sz="2300">
                <a:solidFill>
                  <a:schemeClr val="tx1"/>
                </a:solidFill>
                <a:latin typeface="Arial" charset="0"/>
                <a:ea typeface="ＭＳ Ｐゴシック" pitchFamily="34" charset="-128"/>
              </a:defRPr>
            </a:lvl3pPr>
            <a:lvl4pPr marL="1513629" indent="-216233" defTabSz="914485">
              <a:defRPr sz="2300">
                <a:solidFill>
                  <a:schemeClr val="tx1"/>
                </a:solidFill>
                <a:latin typeface="Arial" charset="0"/>
                <a:ea typeface="ＭＳ Ｐゴシック" pitchFamily="34" charset="-128"/>
              </a:defRPr>
            </a:lvl4pPr>
            <a:lvl5pPr marL="1946095" indent="-216233" defTabSz="914485">
              <a:defRPr sz="2300">
                <a:solidFill>
                  <a:schemeClr val="tx1"/>
                </a:solidFill>
                <a:latin typeface="Arial" charset="0"/>
                <a:ea typeface="ＭＳ Ｐゴシック" pitchFamily="34" charset="-128"/>
              </a:defRPr>
            </a:lvl5pPr>
            <a:lvl6pPr marL="2378560"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6pPr>
            <a:lvl7pPr marL="2811026"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7pPr>
            <a:lvl8pPr marL="3243491"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8pPr>
            <a:lvl9pPr marL="3675957"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9pPr>
          </a:lstStyle>
          <a:p>
            <a:fld id="{026486DD-0977-4A92-B403-1E24441328EE}" type="slidenum">
              <a:rPr lang="en-US" altLang="en-US" sz="1200"/>
              <a:pPr/>
              <a:t>5</a:t>
            </a:fld>
            <a:endParaRPr lang="en-US" altLang="en-US" sz="1200" dirty="0"/>
          </a:p>
        </p:txBody>
      </p:sp>
      <p:sp>
        <p:nvSpPr>
          <p:cNvPr id="86022" name="Rectangle 2"/>
          <p:cNvSpPr>
            <a:spLocks noGrp="1" noRot="1" noChangeAspect="1" noChangeArrowheads="1" noTextEdit="1"/>
          </p:cNvSpPr>
          <p:nvPr>
            <p:ph type="sldImg"/>
          </p:nvPr>
        </p:nvSpPr>
        <p:spPr>
          <a:solidFill>
            <a:srgbClr val="FFFFFF"/>
          </a:solidFill>
          <a:ln/>
        </p:spPr>
      </p:sp>
      <p:sp>
        <p:nvSpPr>
          <p:cNvPr id="86023" name="Rectangle 3"/>
          <p:cNvSpPr>
            <a:spLocks noGrp="1" noChangeArrowheads="1"/>
          </p:cNvSpPr>
          <p:nvPr>
            <p:ph type="body" idx="1"/>
          </p:nvPr>
        </p:nvSpPr>
        <p:spPr>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ea typeface="ＭＳ Ｐゴシック" pitchFamily="34" charset="-128"/>
              </a:rPr>
              <a:t>Motor vehicle accidents related to fatigue, drowsy driving and falling asleep at the wheel are particularly common but often underestimated. Increased time awake, nocturnal  circadian phase, reduced sleep duration, prolonged driving duration, and use of soporific medications, all have been found to contribute to the occurrence of drowsy-driving and fatigue-related motor vehicle crashes. Studies of shift-workers, truck drivers, medical residents, and airline pilots show an increased risk of crashes or near misses due to sleep deprivation. Sleepiness related motor vehicle crashes have a fatality rate and injury severity level similar to alcohol-related crashes.</a:t>
            </a:r>
          </a:p>
          <a:p>
            <a:pPr eaLnBrk="1" hangingPunct="1"/>
            <a:endParaRPr lang="en-US" altLang="en-US" dirty="0" smtClean="0">
              <a:ea typeface="ＭＳ Ｐゴシック" pitchFamily="34" charset="-128"/>
            </a:endParaRPr>
          </a:p>
          <a:p>
            <a:pPr eaLnBrk="1" hangingPunct="1"/>
            <a:r>
              <a:rPr lang="en-US" altLang="en-US" dirty="0" smtClean="0">
                <a:ea typeface="ＭＳ Ｐゴシック" pitchFamily="34" charset="-128"/>
              </a:rPr>
              <a:t>Slide by: David F. Dinges, PhD and Siobhan Banks, PhD</a:t>
            </a:r>
          </a:p>
          <a:p>
            <a:pPr eaLnBrk="1" hangingPunct="1"/>
            <a:endParaRPr lang="en-US" altLang="en-US" dirty="0" smtClean="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Calibri" pitchFamily="34" charset="0"/>
              </a:rPr>
              <a:t>Basics of Sleep Guide: Sleep Across the Life Cycle</a:t>
            </a:r>
          </a:p>
        </p:txBody>
      </p:sp>
      <p:sp>
        <p:nvSpPr>
          <p:cNvPr id="69635"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75D7D052-299D-4FAF-BFEF-335261954C42}" type="datetime1">
              <a:rPr lang="en-US" altLang="en-US" smtClean="0">
                <a:latin typeface="Calibri" pitchFamily="34" charset="0"/>
              </a:rPr>
              <a:pPr fontAlgn="base">
                <a:spcBef>
                  <a:spcPct val="0"/>
                </a:spcBef>
                <a:spcAft>
                  <a:spcPct val="0"/>
                </a:spcAft>
                <a:defRPr/>
              </a:pPr>
              <a:t>8/14/2015</a:t>
            </a:fld>
            <a:endParaRPr lang="en-US" altLang="en-US" smtClean="0">
              <a:latin typeface="Calibri" pitchFamily="34" charset="0"/>
            </a:endParaRPr>
          </a:p>
        </p:txBody>
      </p:sp>
      <p:sp>
        <p:nvSpPr>
          <p:cNvPr id="69636"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Calibri" pitchFamily="34" charset="0"/>
              </a:rPr>
              <a:t>Carskadon-Ancoli-Israel Set #1</a:t>
            </a:r>
          </a:p>
        </p:txBody>
      </p:sp>
      <p:sp>
        <p:nvSpPr>
          <p:cNvPr id="69637"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5A9AC995-3F3F-42E9-82AF-AF8E002B6CCF}" type="slidenum">
              <a:rPr lang="en-US" altLang="en-US" smtClean="0">
                <a:latin typeface="Calibri" pitchFamily="34" charset="0"/>
              </a:rPr>
              <a:pPr fontAlgn="base">
                <a:spcBef>
                  <a:spcPct val="0"/>
                </a:spcBef>
                <a:spcAft>
                  <a:spcPct val="0"/>
                </a:spcAft>
                <a:defRPr/>
              </a:pPr>
              <a:t>8</a:t>
            </a:fld>
            <a:endParaRPr lang="en-US" altLang="en-US" smtClean="0">
              <a:latin typeface="Calibri" pitchFamily="34" charset="0"/>
            </a:endParaRPr>
          </a:p>
        </p:txBody>
      </p:sp>
      <p:sp>
        <p:nvSpPr>
          <p:cNvPr id="696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The output of the circadian timing system (CTS) is accessible through monitoring a variety of systems.  Three such systems often used in human studies of the CTS are displayed in this figure partially redrawing from Hastings (1998).</a:t>
            </a:r>
          </a:p>
          <a:p>
            <a:pPr eaLnBrk="1" hangingPunct="1">
              <a:spcBef>
                <a:spcPct val="0"/>
              </a:spcBef>
            </a:pPr>
            <a:r>
              <a:rPr lang="en-US" altLang="en-US" smtClean="0"/>
              <a:t>The pink area represents nighttime or usual sleeping hours.  The analogue clock embedded in the brain is a metaphorical representation of the suprachiasmatic nuclei (SCN) of the hypothalamus, the master circadian oscillator in mammals.  The clock signals the timing for countless physiological processes.  Melatonin levels are constrained in the presence of light (due to inhibition of components of the chemical pathway in the presence of light); nevertheless, even in constant darkness or low levels of light, melatonin expresses a nocturnal rise that roughly spans the usual sleeping phase for humans.  Core body temperature falls during the biological night, even if one does not sleep.  Cortisol levels are lowest in the latter half of the day and first half of the night, rising in the latter portion of the night to an early morning peak.  These occurs whether the person is asleep or awake.  This late night steep rise of cortisol has been pointed out as a good example of anticipatory homeostasis, one of the major putative roles of the CTS.</a:t>
            </a:r>
          </a:p>
          <a:p>
            <a:pPr eaLnBrk="1" hangingPunct="1">
              <a:spcBef>
                <a:spcPct val="0"/>
              </a:spcBef>
            </a:pPr>
            <a:r>
              <a:rPr lang="en-US" altLang="en-US" smtClean="0"/>
              <a:t>Hastings M. The brain, circadian rhythms, and clock genes. BMJ 1998, 317 (7174), 1704-7.</a:t>
            </a:r>
          </a:p>
          <a:p>
            <a:pPr eaLnBrk="1" hangingPunct="1">
              <a:spcBef>
                <a:spcPct val="0"/>
              </a:spcBef>
            </a:pPr>
            <a:r>
              <a:rPr lang="en-US" altLang="en-US" smtClean="0"/>
              <a:t>Slide by: Mary A. Carskadon, PhD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Calibri" pitchFamily="34" charset="0"/>
              </a:rPr>
              <a:t>Basics of Sleep Guide: Sleep Deprivation/Restriction</a:t>
            </a:r>
          </a:p>
        </p:txBody>
      </p:sp>
      <p:sp>
        <p:nvSpPr>
          <p:cNvPr id="75779"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711642E7-1BCC-4991-936A-D5848B7BC0C3}" type="datetime1">
              <a:rPr lang="en-US" altLang="en-US" smtClean="0">
                <a:latin typeface="Calibri" pitchFamily="34" charset="0"/>
              </a:rPr>
              <a:pPr fontAlgn="base">
                <a:spcBef>
                  <a:spcPct val="0"/>
                </a:spcBef>
                <a:spcAft>
                  <a:spcPct val="0"/>
                </a:spcAft>
                <a:defRPr/>
              </a:pPr>
              <a:t>8/14/2015</a:t>
            </a:fld>
            <a:endParaRPr lang="en-US" altLang="en-US" smtClean="0">
              <a:latin typeface="Calibri" pitchFamily="34" charset="0"/>
            </a:endParaRPr>
          </a:p>
        </p:txBody>
      </p:sp>
      <p:sp>
        <p:nvSpPr>
          <p:cNvPr id="75780"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Calibri" pitchFamily="34" charset="0"/>
              </a:rPr>
              <a:t>Everson-Drummond-Dinges-Banks     Set #2</a:t>
            </a:r>
          </a:p>
        </p:txBody>
      </p:sp>
      <p:sp>
        <p:nvSpPr>
          <p:cNvPr id="75781"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54A194F7-83E4-431E-B768-0A9AADEF7B5F}" type="slidenum">
              <a:rPr lang="en-US" altLang="en-US" smtClean="0">
                <a:latin typeface="Calibri" pitchFamily="34" charset="0"/>
              </a:rPr>
              <a:pPr fontAlgn="base">
                <a:spcBef>
                  <a:spcPct val="0"/>
                </a:spcBef>
                <a:spcAft>
                  <a:spcPct val="0"/>
                </a:spcAft>
                <a:defRPr/>
              </a:pPr>
              <a:t>11</a:t>
            </a:fld>
            <a:endParaRPr lang="en-US" altLang="en-US" smtClean="0">
              <a:latin typeface="Calibri" pitchFamily="34" charset="0"/>
            </a:endParaRPr>
          </a:p>
        </p:txBody>
      </p:sp>
      <p:sp>
        <p:nvSpPr>
          <p:cNvPr id="757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3" name="Rectangle 3"/>
          <p:cNvSpPr>
            <a:spLocks noGrp="1" noChangeArrowheads="1"/>
          </p:cNvSpPr>
          <p:nvPr>
            <p:ph type="body" idx="1"/>
          </p:nvPr>
        </p:nvSpPr>
        <p:spPr bwMode="auto">
          <a:xfrm>
            <a:off x="942976" y="4300356"/>
            <a:ext cx="5191125" cy="407167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Not much is known about the immunological consequences of sleep deprivation; although a large role of sleep restriction in producing immunopathology has long been suspected.  The data presented here show that bacteria that the body normally controls are not normally controlled during sleep deprivation.  Live bacteria were cultured from the mesenteric lymph nodes and from other major organs that should remain sterile.  The bacteria presumably translocated from the intestine and migrated to extraintestinal sites.  Presence of pathogenic microorganisms and their toxins in tissues constitutes a septic burden and chronic antigenic challenge of the host.  Eventually host defense fails, as indicated by eventual bloodstream infection and signs consistent with death by septicemia.</a:t>
            </a:r>
          </a:p>
          <a:p>
            <a:pPr eaLnBrk="1" hangingPunct="1">
              <a:spcBef>
                <a:spcPct val="0"/>
              </a:spcBef>
            </a:pPr>
            <a:r>
              <a:rPr lang="en-US" altLang="en-US" smtClean="0"/>
              <a:t>Modified with permission from Everson CA, Toth LA, and The American Physiological Society.  </a:t>
            </a:r>
            <a:r>
              <a:rPr lang="en-US" altLang="en-US" i="1" smtClean="0"/>
              <a:t>Am J Physiol Regul Integr Comp Physiol</a:t>
            </a:r>
            <a:r>
              <a:rPr lang="en-US" altLang="en-US" smtClean="0"/>
              <a:t> 278: 905-916, 2000.</a:t>
            </a:r>
          </a:p>
          <a:p>
            <a:pPr eaLnBrk="1" hangingPunct="1">
              <a:spcBef>
                <a:spcPct val="0"/>
              </a:spcBef>
            </a:pPr>
            <a:r>
              <a:rPr lang="en-US" altLang="en-US" smtClean="0"/>
              <a:t>Slide by: Carol A. Everson, PhD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3E453A-41C5-4DBE-B630-FE040EF0FD93}" type="slidenum">
              <a:rPr lang="en-US" smtClean="0"/>
              <a:t>12</a:t>
            </a:fld>
            <a:endParaRPr lang="en-US" dirty="0"/>
          </a:p>
        </p:txBody>
      </p:sp>
    </p:spTree>
    <p:extLst>
      <p:ext uri="{BB962C8B-B14F-4D97-AF65-F5344CB8AC3E}">
        <p14:creationId xmlns:p14="http://schemas.microsoft.com/office/powerpoint/2010/main" val="2781367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sz="2300">
                <a:solidFill>
                  <a:schemeClr val="tx1"/>
                </a:solidFill>
                <a:latin typeface="Arial" charset="0"/>
                <a:ea typeface="ＭＳ Ｐゴシック" pitchFamily="34" charset="-128"/>
              </a:defRPr>
            </a:lvl1pPr>
            <a:lvl2pPr marL="702756" indent="-270291" defTabSz="914485">
              <a:defRPr sz="2300">
                <a:solidFill>
                  <a:schemeClr val="tx1"/>
                </a:solidFill>
                <a:latin typeface="Arial" charset="0"/>
                <a:ea typeface="ＭＳ Ｐゴシック" pitchFamily="34" charset="-128"/>
              </a:defRPr>
            </a:lvl2pPr>
            <a:lvl3pPr marL="1081164" indent="-216233" defTabSz="914485">
              <a:defRPr sz="2300">
                <a:solidFill>
                  <a:schemeClr val="tx1"/>
                </a:solidFill>
                <a:latin typeface="Arial" charset="0"/>
                <a:ea typeface="ＭＳ Ｐゴシック" pitchFamily="34" charset="-128"/>
              </a:defRPr>
            </a:lvl3pPr>
            <a:lvl4pPr marL="1513629" indent="-216233" defTabSz="914485">
              <a:defRPr sz="2300">
                <a:solidFill>
                  <a:schemeClr val="tx1"/>
                </a:solidFill>
                <a:latin typeface="Arial" charset="0"/>
                <a:ea typeface="ＭＳ Ｐゴシック" pitchFamily="34" charset="-128"/>
              </a:defRPr>
            </a:lvl4pPr>
            <a:lvl5pPr marL="1946095" indent="-216233" defTabSz="914485">
              <a:defRPr sz="2300">
                <a:solidFill>
                  <a:schemeClr val="tx1"/>
                </a:solidFill>
                <a:latin typeface="Arial" charset="0"/>
                <a:ea typeface="ＭＳ Ｐゴシック" pitchFamily="34" charset="-128"/>
              </a:defRPr>
            </a:lvl5pPr>
            <a:lvl6pPr marL="2378560"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6pPr>
            <a:lvl7pPr marL="2811026"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7pPr>
            <a:lvl8pPr marL="3243491"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8pPr>
            <a:lvl9pPr marL="3675957"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9pPr>
          </a:lstStyle>
          <a:p>
            <a:r>
              <a:rPr lang="en-US" altLang="en-US" sz="1200" dirty="0"/>
              <a:t>Basics of Sleep Guide: Sleep Deprivation/Restriction</a:t>
            </a:r>
          </a:p>
        </p:txBody>
      </p:sp>
      <p:sp>
        <p:nvSpPr>
          <p:cNvPr id="56323" name="Rectangle 3"/>
          <p:cNvSpPr>
            <a:spLocks noGrp="1" noChangeArrowheads="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sz="2300">
                <a:solidFill>
                  <a:schemeClr val="tx1"/>
                </a:solidFill>
                <a:latin typeface="Arial" charset="0"/>
                <a:ea typeface="ＭＳ Ｐゴシック" pitchFamily="34" charset="-128"/>
              </a:defRPr>
            </a:lvl1pPr>
            <a:lvl2pPr marL="702756" indent="-270291" defTabSz="914485">
              <a:defRPr sz="2300">
                <a:solidFill>
                  <a:schemeClr val="tx1"/>
                </a:solidFill>
                <a:latin typeface="Arial" charset="0"/>
                <a:ea typeface="ＭＳ Ｐゴシック" pitchFamily="34" charset="-128"/>
              </a:defRPr>
            </a:lvl2pPr>
            <a:lvl3pPr marL="1081164" indent="-216233" defTabSz="914485">
              <a:defRPr sz="2300">
                <a:solidFill>
                  <a:schemeClr val="tx1"/>
                </a:solidFill>
                <a:latin typeface="Arial" charset="0"/>
                <a:ea typeface="ＭＳ Ｐゴシック" pitchFamily="34" charset="-128"/>
              </a:defRPr>
            </a:lvl3pPr>
            <a:lvl4pPr marL="1513629" indent="-216233" defTabSz="914485">
              <a:defRPr sz="2300">
                <a:solidFill>
                  <a:schemeClr val="tx1"/>
                </a:solidFill>
                <a:latin typeface="Arial" charset="0"/>
                <a:ea typeface="ＭＳ Ｐゴシック" pitchFamily="34" charset="-128"/>
              </a:defRPr>
            </a:lvl4pPr>
            <a:lvl5pPr marL="1946095" indent="-216233" defTabSz="914485">
              <a:defRPr sz="2300">
                <a:solidFill>
                  <a:schemeClr val="tx1"/>
                </a:solidFill>
                <a:latin typeface="Arial" charset="0"/>
                <a:ea typeface="ＭＳ Ｐゴシック" pitchFamily="34" charset="-128"/>
              </a:defRPr>
            </a:lvl5pPr>
            <a:lvl6pPr marL="2378560"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6pPr>
            <a:lvl7pPr marL="2811026"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7pPr>
            <a:lvl8pPr marL="3243491"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8pPr>
            <a:lvl9pPr marL="3675957"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9pPr>
          </a:lstStyle>
          <a:p>
            <a:fld id="{E33827F5-51ED-4F97-98E8-C9715B395820}" type="datetime1">
              <a:rPr lang="en-US" altLang="en-US" sz="1200"/>
              <a:pPr/>
              <a:t>8/14/2015</a:t>
            </a:fld>
            <a:endParaRPr lang="en-US" altLang="en-US" sz="1200" dirty="0"/>
          </a:p>
        </p:txBody>
      </p:sp>
      <p:sp>
        <p:nvSpPr>
          <p:cNvPr id="5632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sz="2300">
                <a:solidFill>
                  <a:schemeClr val="tx1"/>
                </a:solidFill>
                <a:latin typeface="Arial" charset="0"/>
                <a:ea typeface="ＭＳ Ｐゴシック" pitchFamily="34" charset="-128"/>
              </a:defRPr>
            </a:lvl1pPr>
            <a:lvl2pPr marL="702756" indent="-270291" defTabSz="914485">
              <a:defRPr sz="2300">
                <a:solidFill>
                  <a:schemeClr val="tx1"/>
                </a:solidFill>
                <a:latin typeface="Arial" charset="0"/>
                <a:ea typeface="ＭＳ Ｐゴシック" pitchFamily="34" charset="-128"/>
              </a:defRPr>
            </a:lvl2pPr>
            <a:lvl3pPr marL="1081164" indent="-216233" defTabSz="914485">
              <a:defRPr sz="2300">
                <a:solidFill>
                  <a:schemeClr val="tx1"/>
                </a:solidFill>
                <a:latin typeface="Arial" charset="0"/>
                <a:ea typeface="ＭＳ Ｐゴシック" pitchFamily="34" charset="-128"/>
              </a:defRPr>
            </a:lvl3pPr>
            <a:lvl4pPr marL="1513629" indent="-216233" defTabSz="914485">
              <a:defRPr sz="2300">
                <a:solidFill>
                  <a:schemeClr val="tx1"/>
                </a:solidFill>
                <a:latin typeface="Arial" charset="0"/>
                <a:ea typeface="ＭＳ Ｐゴシック" pitchFamily="34" charset="-128"/>
              </a:defRPr>
            </a:lvl4pPr>
            <a:lvl5pPr marL="1946095" indent="-216233" defTabSz="914485">
              <a:defRPr sz="2300">
                <a:solidFill>
                  <a:schemeClr val="tx1"/>
                </a:solidFill>
                <a:latin typeface="Arial" charset="0"/>
                <a:ea typeface="ＭＳ Ｐゴシック" pitchFamily="34" charset="-128"/>
              </a:defRPr>
            </a:lvl5pPr>
            <a:lvl6pPr marL="2378560"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6pPr>
            <a:lvl7pPr marL="2811026"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7pPr>
            <a:lvl8pPr marL="3243491"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8pPr>
            <a:lvl9pPr marL="3675957"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9pPr>
          </a:lstStyle>
          <a:p>
            <a:r>
              <a:rPr lang="en-US" altLang="en-US" sz="1200" dirty="0"/>
              <a:t>Everson-Drummond-Dinges-Banks     Set #2</a:t>
            </a:r>
          </a:p>
        </p:txBody>
      </p:sp>
      <p:sp>
        <p:nvSpPr>
          <p:cNvPr id="563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a:defRPr sz="2300">
                <a:solidFill>
                  <a:schemeClr val="tx1"/>
                </a:solidFill>
                <a:latin typeface="Arial" charset="0"/>
                <a:ea typeface="ＭＳ Ｐゴシック" pitchFamily="34" charset="-128"/>
              </a:defRPr>
            </a:lvl1pPr>
            <a:lvl2pPr marL="702756" indent="-270291" defTabSz="914485">
              <a:defRPr sz="2300">
                <a:solidFill>
                  <a:schemeClr val="tx1"/>
                </a:solidFill>
                <a:latin typeface="Arial" charset="0"/>
                <a:ea typeface="ＭＳ Ｐゴシック" pitchFamily="34" charset="-128"/>
              </a:defRPr>
            </a:lvl2pPr>
            <a:lvl3pPr marL="1081164" indent="-216233" defTabSz="914485">
              <a:defRPr sz="2300">
                <a:solidFill>
                  <a:schemeClr val="tx1"/>
                </a:solidFill>
                <a:latin typeface="Arial" charset="0"/>
                <a:ea typeface="ＭＳ Ｐゴシック" pitchFamily="34" charset="-128"/>
              </a:defRPr>
            </a:lvl3pPr>
            <a:lvl4pPr marL="1513629" indent="-216233" defTabSz="914485">
              <a:defRPr sz="2300">
                <a:solidFill>
                  <a:schemeClr val="tx1"/>
                </a:solidFill>
                <a:latin typeface="Arial" charset="0"/>
                <a:ea typeface="ＭＳ Ｐゴシック" pitchFamily="34" charset="-128"/>
              </a:defRPr>
            </a:lvl4pPr>
            <a:lvl5pPr marL="1946095" indent="-216233" defTabSz="914485">
              <a:defRPr sz="2300">
                <a:solidFill>
                  <a:schemeClr val="tx1"/>
                </a:solidFill>
                <a:latin typeface="Arial" charset="0"/>
                <a:ea typeface="ＭＳ Ｐゴシック" pitchFamily="34" charset="-128"/>
              </a:defRPr>
            </a:lvl5pPr>
            <a:lvl6pPr marL="2378560"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6pPr>
            <a:lvl7pPr marL="2811026"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7pPr>
            <a:lvl8pPr marL="3243491"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8pPr>
            <a:lvl9pPr marL="3675957" indent="-216233" defTabSz="914485" eaLnBrk="0" fontAlgn="base" hangingPunct="0">
              <a:spcBef>
                <a:spcPct val="0"/>
              </a:spcBef>
              <a:spcAft>
                <a:spcPct val="0"/>
              </a:spcAft>
              <a:defRPr sz="2300">
                <a:solidFill>
                  <a:schemeClr val="tx1"/>
                </a:solidFill>
                <a:latin typeface="Arial" charset="0"/>
                <a:ea typeface="ＭＳ Ｐゴシック" pitchFamily="34" charset="-128"/>
              </a:defRPr>
            </a:lvl9pPr>
          </a:lstStyle>
          <a:p>
            <a:fld id="{9636F0D6-60DF-4183-9D65-CE9831C077D4}" type="slidenum">
              <a:rPr lang="en-US" altLang="en-US" sz="1200"/>
              <a:pPr/>
              <a:t>19</a:t>
            </a:fld>
            <a:endParaRPr lang="en-US" altLang="en-US" sz="1200" dirty="0"/>
          </a:p>
        </p:txBody>
      </p:sp>
      <p:sp>
        <p:nvSpPr>
          <p:cNvPr id="56326" name="Rectangle 2"/>
          <p:cNvSpPr>
            <a:spLocks noGrp="1" noRot="1" noChangeAspect="1" noChangeArrowheads="1" noTextEdit="1"/>
          </p:cNvSpPr>
          <p:nvPr>
            <p:ph type="sldImg"/>
          </p:nvPr>
        </p:nvSpPr>
        <p:spPr>
          <a:solidFill>
            <a:srgbClr val="FFFFFF"/>
          </a:solidFill>
          <a:ln/>
        </p:spPr>
      </p:sp>
      <p:sp>
        <p:nvSpPr>
          <p:cNvPr id="56327" name="Rectangle 3"/>
          <p:cNvSpPr>
            <a:spLocks noGrp="1" noChangeArrowheads="1"/>
          </p:cNvSpPr>
          <p:nvPr>
            <p:ph type="body" idx="1"/>
          </p:nvPr>
        </p:nvSpPr>
        <p:spPr>
          <a:xfrm>
            <a:off x="942998" y="4299967"/>
            <a:ext cx="5191084" cy="4072467"/>
          </a:xfrm>
          <a:solidFill>
            <a:srgbClr val="FFFFFF"/>
          </a:solid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altLang="en-US" sz="900" dirty="0">
                <a:ea typeface="ＭＳ Ｐゴシック" pitchFamily="34" charset="-128"/>
              </a:rPr>
              <a:t>This is an example of an impaired brain response during sleep deprivation.  Subjects in this study were scanned with functional magnetic resonance imaging while performing an arithmetic working memory task (serial subtraction of 6, 7, 8, or 9).   The gray-scale anatomical image is a single individual with a slice removed from the skull in the axial plane (parallel with the floor) and another in the coronal plane (perpendicular to the floor and to the midline of the brain) to expose the brain. The color is the average group activation.  On the left, we see the brain regions responsive to task demands after a normal night of sleep. These are the brain regions one would expect based on the literature (bilateral inferior parietal lobes, bilateral dorsolateral prefrontal cortex, &amp; anterior cingulate.)  On the right, those regions that are normally responsive to arithmetic working memory demands all show significantly less responsiveness to the same task demands following 35 hours total sleep deprivation. In fact, the only one of these regions that showed significant activation after sleep deprivation was the left inferior parietal lobe.   So, clearly there is an impaired response within the brain regions responsible for performing this task. Not surprisingly, subjects performed worse on this task following sleep deprivation.   NOTE: Later studies reported that one mechanism underlying this impaired brain response may be an impaired ability to appropriately allocate resources (e.g., oxygen, glucose, or some other cellular need) to regions of the brain where they are needed. </a:t>
            </a:r>
          </a:p>
          <a:p>
            <a:pPr>
              <a:lnSpc>
                <a:spcPct val="80000"/>
              </a:lnSpc>
            </a:pPr>
            <a:endParaRPr lang="en-US" altLang="en-US" sz="900" dirty="0">
              <a:ea typeface="ＭＳ Ｐゴシック" pitchFamily="34" charset="-128"/>
            </a:endParaRPr>
          </a:p>
          <a:p>
            <a:pPr>
              <a:lnSpc>
                <a:spcPct val="80000"/>
              </a:lnSpc>
            </a:pPr>
            <a:r>
              <a:rPr lang="en-US" altLang="en-US" sz="900" dirty="0">
                <a:ea typeface="ＭＳ Ｐゴシック" pitchFamily="34" charset="-128"/>
              </a:rPr>
              <a:t>See Drummond, S. P. A., Bischoff-Grethe, A., Dinges, D. F., Ayalon, L., Mednick, S. C., &amp; Meloy, M. J. (2005). The neural basis of the psychomotor vigilance task. </a:t>
            </a:r>
            <a:r>
              <a:rPr lang="en-US" altLang="en-US" sz="900" i="1" dirty="0">
                <a:ea typeface="ＭＳ Ｐゴシック" pitchFamily="34" charset="-128"/>
              </a:rPr>
              <a:t>Sleep, 28</a:t>
            </a:r>
            <a:r>
              <a:rPr lang="en-US" altLang="en-US" sz="900" dirty="0">
                <a:ea typeface="ＭＳ Ｐゴシック" pitchFamily="34" charset="-128"/>
              </a:rPr>
              <a:t>(9), 1059-1068.</a:t>
            </a:r>
          </a:p>
          <a:p>
            <a:pPr>
              <a:lnSpc>
                <a:spcPct val="80000"/>
              </a:lnSpc>
            </a:pPr>
            <a:endParaRPr lang="en-US" altLang="en-US" sz="900" dirty="0">
              <a:ea typeface="ＭＳ Ｐゴシック" pitchFamily="34" charset="-128"/>
            </a:endParaRPr>
          </a:p>
          <a:p>
            <a:pPr>
              <a:lnSpc>
                <a:spcPct val="80000"/>
              </a:lnSpc>
            </a:pPr>
            <a:r>
              <a:rPr lang="en-US" altLang="en-US" sz="900" dirty="0">
                <a:ea typeface="ＭＳ Ｐゴシック" pitchFamily="34" charset="-128"/>
              </a:rPr>
              <a:t>Modified from: Drummond, S.P.A., G.G. Brown, J.L. Stricker, R.B. Buxton, E.C. Wong, and J.C. Gillin, </a:t>
            </a:r>
            <a:r>
              <a:rPr lang="en-US" altLang="en-US" sz="900" i="1" dirty="0">
                <a:ea typeface="ＭＳ Ｐゴシック" pitchFamily="34" charset="-128"/>
              </a:rPr>
              <a:t>Sleep deprivation-induced reduction in cortical functional response to serial subtraction.</a:t>
            </a:r>
            <a:r>
              <a:rPr lang="en-US" altLang="en-US" sz="900" dirty="0">
                <a:ea typeface="ＭＳ Ｐゴシック" pitchFamily="34" charset="-128"/>
              </a:rPr>
              <a:t> Neuroreport, 1999. </a:t>
            </a:r>
            <a:r>
              <a:rPr lang="en-US" altLang="en-US" sz="900" b="1" dirty="0">
                <a:ea typeface="ＭＳ Ｐゴシック" pitchFamily="34" charset="-128"/>
              </a:rPr>
              <a:t>10</a:t>
            </a:r>
            <a:r>
              <a:rPr lang="en-US" altLang="en-US" sz="900" dirty="0">
                <a:ea typeface="ＭＳ Ｐゴシック" pitchFamily="34" charset="-128"/>
              </a:rPr>
              <a:t>(18): p. 3745-3748 </a:t>
            </a:r>
          </a:p>
          <a:p>
            <a:pPr>
              <a:lnSpc>
                <a:spcPct val="80000"/>
              </a:lnSpc>
            </a:pPr>
            <a:endParaRPr lang="en-US" altLang="en-US" sz="900" dirty="0">
              <a:ea typeface="ＭＳ Ｐゴシック" pitchFamily="34" charset="-128"/>
            </a:endParaRPr>
          </a:p>
          <a:p>
            <a:pPr>
              <a:lnSpc>
                <a:spcPct val="80000"/>
              </a:lnSpc>
            </a:pPr>
            <a:r>
              <a:rPr lang="en-US" altLang="en-US" sz="900" dirty="0">
                <a:ea typeface="ＭＳ Ｐゴシック" pitchFamily="34" charset="-128"/>
              </a:rPr>
              <a:t>Slide by: Sean P. A. Drummond, PhD</a:t>
            </a:r>
            <a:endParaRPr lang="en-US" altLang="en-US" sz="800" dirty="0">
              <a:ea typeface="ＭＳ Ｐゴシック"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82947"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B86B7CF3-5AA5-4BE9-B669-19C280311F8D}"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82948"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82949"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820CC7F8-2C7C-4879-AD68-D022234AC111}" type="slidenum">
              <a:rPr lang="en-US" altLang="en-US" smtClean="0">
                <a:latin typeface="Arial" pitchFamily="34" charset="0"/>
                <a:ea typeface="ＭＳ Ｐゴシック" pitchFamily="34" charset="-128"/>
              </a:rPr>
              <a:pPr fontAlgn="base">
                <a:spcBef>
                  <a:spcPct val="0"/>
                </a:spcBef>
                <a:spcAft>
                  <a:spcPct val="0"/>
                </a:spcAft>
                <a:defRPr/>
              </a:pPr>
              <a:t>27</a:t>
            </a:fld>
            <a:endParaRPr lang="en-US" altLang="en-US" smtClean="0">
              <a:latin typeface="Arial" pitchFamily="34" charset="0"/>
              <a:ea typeface="ＭＳ Ｐゴシック" pitchFamily="34" charset="-128"/>
            </a:endParaRPr>
          </a:p>
        </p:txBody>
      </p:sp>
      <p:sp>
        <p:nvSpPr>
          <p:cNvPr id="82950" name="Rectangle 2"/>
          <p:cNvSpPr>
            <a:spLocks noGrp="1" noRot="1" noChangeAspect="1" noChangeArrowheads="1" noTextEdit="1"/>
          </p:cNvSpPr>
          <p:nvPr>
            <p:ph type="sldImg"/>
          </p:nvPr>
        </p:nvSpPr>
        <p:spPr bwMode="auto">
          <a:xfrm>
            <a:off x="1285875" y="738188"/>
            <a:ext cx="4502150" cy="3376612"/>
          </a:xfrm>
          <a:solidFill>
            <a:srgbClr val="FFFFFF"/>
          </a:solidFill>
          <a:ln>
            <a:solidFill>
              <a:srgbClr val="000000"/>
            </a:solidFill>
            <a:miter lim="800000"/>
            <a:headEnd/>
            <a:tailEnd/>
          </a:ln>
        </p:spPr>
      </p:sp>
      <p:sp>
        <p:nvSpPr>
          <p:cNvPr id="82951" name="Rectangle 3"/>
          <p:cNvSpPr>
            <a:spLocks noGrp="1" noChangeArrowheads="1"/>
          </p:cNvSpPr>
          <p:nvPr>
            <p:ph type="body" idx="1"/>
          </p:nvPr>
        </p:nvSpPr>
        <p:spPr bwMode="auto">
          <a:xfrm>
            <a:off x="728664" y="4326447"/>
            <a:ext cx="5619750" cy="3637345"/>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ea typeface="ＭＳ Ｐゴシック" pitchFamily="34" charset="-128"/>
              </a:rPr>
              <a:t>There are two different approaches to the pharmacological management of insomnia. First there is self medication with either alcohol or OTC medication. Second there is the use of prescription medications. Prescription medications can be dichotomized into those indicated for the treatment of insomnia by the FDA, and the other is off label used of a variety of sedating medication; primarily sedating antidepressants.</a:t>
            </a:r>
          </a:p>
          <a:p>
            <a:pPr eaLnBrk="1" hangingPunct="1">
              <a:spcBef>
                <a:spcPct val="0"/>
              </a:spcBef>
            </a:pPr>
            <a:endParaRPr lang="en-US" altLang="en-US" smtClean="0">
              <a:ea typeface="ＭＳ Ｐゴシック" pitchFamily="34" charset="-128"/>
            </a:endParaRPr>
          </a:p>
          <a:p>
            <a:pPr eaLnBrk="1" hangingPunct="1">
              <a:spcBef>
                <a:spcPct val="0"/>
              </a:spcBef>
            </a:pPr>
            <a:r>
              <a:rPr lang="en-US" altLang="en-US" smtClean="0">
                <a:ea typeface="ＭＳ Ｐゴシック" pitchFamily="34" charset="-128"/>
              </a:rPr>
              <a:t>Slide by: Thomas Roth, PhD</a:t>
            </a:r>
          </a:p>
          <a:p>
            <a:pPr eaLnBrk="1" hangingPunct="1">
              <a:spcBef>
                <a:spcPct val="0"/>
              </a:spcBef>
            </a:pPr>
            <a:endParaRPr lang="en-US" altLang="en-US" smtClean="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83971"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0B1BC9FC-C4F9-44A5-B97C-85CC68BE3A8E}"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83972"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83973"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44DA85FD-466D-42E5-B0F1-D406DA039151}" type="slidenum">
              <a:rPr lang="en-US" altLang="en-US" smtClean="0">
                <a:latin typeface="Arial" pitchFamily="34" charset="0"/>
                <a:ea typeface="ＭＳ Ｐゴシック" pitchFamily="34" charset="-128"/>
              </a:rPr>
              <a:pPr fontAlgn="base">
                <a:spcBef>
                  <a:spcPct val="0"/>
                </a:spcBef>
                <a:spcAft>
                  <a:spcPct val="0"/>
                </a:spcAft>
                <a:defRPr/>
              </a:pPr>
              <a:t>29</a:t>
            </a:fld>
            <a:endParaRPr lang="en-US" altLang="en-US" smtClean="0">
              <a:latin typeface="Arial" pitchFamily="34" charset="0"/>
              <a:ea typeface="ＭＳ Ｐゴシック" pitchFamily="34" charset="-128"/>
            </a:endParaRPr>
          </a:p>
        </p:txBody>
      </p:sp>
      <p:sp>
        <p:nvSpPr>
          <p:cNvPr id="83974"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83975" name="Rectangle 3"/>
          <p:cNvSpPr>
            <a:spLocks noGrp="1" noChangeArrowheads="1"/>
          </p:cNvSpPr>
          <p:nvPr>
            <p:ph type="body" idx="1"/>
          </p:nvPr>
        </p:nvSpPr>
        <p:spPr bwMode="auto">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ea typeface="ＭＳ Ｐゴシック" pitchFamily="34" charset="-128"/>
              </a:rPr>
              <a:t>Walsh JK. Drugs used to treat insomnia in 2002: regulatory-based rather than evidence-based medicine, Sleep, 2004;27:1441-2.</a:t>
            </a:r>
          </a:p>
          <a:p>
            <a:pPr eaLnBrk="1" hangingPunct="1">
              <a:spcBef>
                <a:spcPct val="0"/>
              </a:spcBef>
            </a:pPr>
            <a:endParaRPr lang="en-US" altLang="en-US" smtClean="0">
              <a:ea typeface="ＭＳ Ｐゴシック" pitchFamily="34" charset="-128"/>
            </a:endParaRPr>
          </a:p>
          <a:p>
            <a:pPr eaLnBrk="1" hangingPunct="1">
              <a:spcBef>
                <a:spcPct val="0"/>
              </a:spcBef>
            </a:pPr>
            <a:r>
              <a:rPr lang="en-US" altLang="en-US" smtClean="0">
                <a:ea typeface="ＭＳ Ｐゴシック" pitchFamily="34" charset="-128"/>
              </a:rPr>
              <a:t>Slide by: Thomas Roth, PhD</a:t>
            </a:r>
          </a:p>
          <a:p>
            <a:pPr eaLnBrk="1" hangingPunct="1">
              <a:spcBef>
                <a:spcPct val="0"/>
              </a:spcBef>
            </a:pPr>
            <a:endParaRPr lang="en-US" altLang="en-US" smtClean="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84995"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F63C00C2-32F5-4337-A27C-AD50478A1EBE}"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84996"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84997"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D162A7CB-43A9-470B-A2F8-D4B513DE9486}" type="slidenum">
              <a:rPr lang="en-US" altLang="en-US" smtClean="0">
                <a:latin typeface="Arial" pitchFamily="34" charset="0"/>
                <a:ea typeface="ＭＳ Ｐゴシック" pitchFamily="34" charset="-128"/>
              </a:rPr>
              <a:pPr fontAlgn="base">
                <a:spcBef>
                  <a:spcPct val="0"/>
                </a:spcBef>
                <a:spcAft>
                  <a:spcPct val="0"/>
                </a:spcAft>
                <a:defRPr/>
              </a:pPr>
              <a:t>31</a:t>
            </a:fld>
            <a:endParaRPr lang="en-US" altLang="en-US" smtClean="0">
              <a:latin typeface="Arial" pitchFamily="34" charset="0"/>
              <a:ea typeface="ＭＳ Ｐゴシック" pitchFamily="34" charset="-128"/>
            </a:endParaRPr>
          </a:p>
        </p:txBody>
      </p:sp>
      <p:sp>
        <p:nvSpPr>
          <p:cNvPr id="84998" name="Rectangle 2"/>
          <p:cNvSpPr>
            <a:spLocks noGrp="1" noRot="1" noChangeAspect="1" noChangeArrowheads="1" noTextEdit="1"/>
          </p:cNvSpPr>
          <p:nvPr>
            <p:ph type="sldImg"/>
          </p:nvPr>
        </p:nvSpPr>
        <p:spPr bwMode="auto">
          <a:xfrm>
            <a:off x="1274763" y="677863"/>
            <a:ext cx="4525962" cy="3394075"/>
          </a:xfrm>
          <a:solidFill>
            <a:srgbClr val="FFFFFF"/>
          </a:solidFill>
          <a:ln>
            <a:solidFill>
              <a:srgbClr val="000000"/>
            </a:solidFill>
            <a:miter lim="800000"/>
            <a:headEnd/>
            <a:tailEnd/>
          </a:ln>
        </p:spPr>
      </p:sp>
      <p:sp>
        <p:nvSpPr>
          <p:cNvPr id="84999" name="Rectangle 3"/>
          <p:cNvSpPr>
            <a:spLocks noGrp="1" noChangeArrowheads="1"/>
          </p:cNvSpPr>
          <p:nvPr>
            <p:ph type="body" idx="1"/>
          </p:nvPr>
        </p:nvSpPr>
        <p:spPr bwMode="auto">
          <a:xfrm>
            <a:off x="942976" y="4272730"/>
            <a:ext cx="5191125" cy="4077818"/>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altLang="en-US" smtClean="0">
                <a:ea typeface="ＭＳ Ｐゴシック" pitchFamily="34" charset="-128"/>
              </a:rPr>
              <a:t>A variety of different medications are used to treat insomnia.</a:t>
            </a:r>
          </a:p>
          <a:p>
            <a:pPr eaLnBrk="1" hangingPunct="1">
              <a:lnSpc>
                <a:spcPct val="90000"/>
              </a:lnSpc>
              <a:spcBef>
                <a:spcPct val="0"/>
              </a:spcBef>
            </a:pPr>
            <a:r>
              <a:rPr lang="en-US" altLang="en-US" smtClean="0">
                <a:ea typeface="ＭＳ Ｐゴシック" pitchFamily="34" charset="-128"/>
              </a:rPr>
              <a:t>In this study of a data base looking at what physicians used to treat insomnia it is very clear that off label use sedating mediations for the treatment of insomnia is common. Among the medications used are hypnotics, sedating antidepressants (3 of the top 4 atypical antipsychotic and anilities. It is hypothesized that the off label use of these medications is driven by cost and concern over abuse liability. In terms of self medication 40% of the insomniacs have self medicated with either alcohol or an over the counter sleep agent. In fact about 10% have used both. Generally there is concern about the sleep disruptive effects of alcohol and the safety of OTC sleep medications.</a:t>
            </a:r>
          </a:p>
          <a:p>
            <a:pPr eaLnBrk="1" hangingPunct="1">
              <a:lnSpc>
                <a:spcPct val="90000"/>
              </a:lnSpc>
              <a:spcBef>
                <a:spcPct val="0"/>
              </a:spcBef>
            </a:pPr>
            <a:endParaRPr lang="en-US" altLang="en-US" smtClean="0">
              <a:ea typeface="ＭＳ Ｐゴシック" pitchFamily="34" charset="-128"/>
            </a:endParaRPr>
          </a:p>
          <a:p>
            <a:pPr eaLnBrk="1" hangingPunct="1">
              <a:lnSpc>
                <a:spcPct val="90000"/>
              </a:lnSpc>
              <a:spcBef>
                <a:spcPct val="0"/>
              </a:spcBef>
            </a:pPr>
            <a:r>
              <a:rPr lang="en-US" altLang="en-US" smtClean="0">
                <a:ea typeface="ＭＳ Ｐゴシック" pitchFamily="34" charset="-128"/>
              </a:rPr>
              <a:t>Ancoli-Israel S, Roth T. Characteristics of insomnia in the United States: results of the 1991 National Sleep Foundation Survey. I, Sleep, 1999;22 Suppl 2:S347-53.</a:t>
            </a:r>
          </a:p>
          <a:p>
            <a:pPr eaLnBrk="1" hangingPunct="1">
              <a:lnSpc>
                <a:spcPct val="90000"/>
              </a:lnSpc>
              <a:spcBef>
                <a:spcPct val="0"/>
              </a:spcBef>
            </a:pPr>
            <a:endParaRPr lang="en-US" altLang="en-US" smtClean="0">
              <a:ea typeface="ＭＳ Ｐゴシック" pitchFamily="34" charset="-128"/>
            </a:endParaRPr>
          </a:p>
          <a:p>
            <a:pPr eaLnBrk="1" hangingPunct="1">
              <a:lnSpc>
                <a:spcPct val="90000"/>
              </a:lnSpc>
              <a:spcBef>
                <a:spcPct val="0"/>
              </a:spcBef>
            </a:pPr>
            <a:r>
              <a:rPr lang="en-US" altLang="en-US" smtClean="0">
                <a:ea typeface="ＭＳ Ｐゴシック" pitchFamily="34" charset="-128"/>
              </a:rPr>
              <a:t>Slide by: Thomas Roth, PhD</a:t>
            </a:r>
          </a:p>
          <a:p>
            <a:pPr eaLnBrk="1" hangingPunct="1">
              <a:lnSpc>
                <a:spcPct val="90000"/>
              </a:lnSpc>
              <a:spcBef>
                <a:spcPct val="0"/>
              </a:spcBef>
            </a:pPr>
            <a:endParaRPr lang="en-US" altLang="en-US" smtClean="0">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86019"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54611C5B-F129-4532-A89B-55355BAE6893}"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86020"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86021"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6A110EF3-664C-43F5-A9A8-09D011529840}" type="slidenum">
              <a:rPr lang="en-US" altLang="en-US" smtClean="0">
                <a:latin typeface="Arial" pitchFamily="34" charset="0"/>
                <a:ea typeface="ＭＳ Ｐゴシック" pitchFamily="34" charset="-128"/>
              </a:rPr>
              <a:pPr fontAlgn="base">
                <a:spcBef>
                  <a:spcPct val="0"/>
                </a:spcBef>
                <a:spcAft>
                  <a:spcPct val="0"/>
                </a:spcAft>
                <a:defRPr/>
              </a:pPr>
              <a:t>32</a:t>
            </a:fld>
            <a:endParaRPr lang="en-US" altLang="en-US" smtClean="0">
              <a:latin typeface="Arial" pitchFamily="34" charset="0"/>
              <a:ea typeface="ＭＳ Ｐゴシック" pitchFamily="34" charset="-128"/>
            </a:endParaRPr>
          </a:p>
        </p:txBody>
      </p:sp>
      <p:sp>
        <p:nvSpPr>
          <p:cNvPr id="86022"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86023" name="Rectangle 3"/>
          <p:cNvSpPr>
            <a:spLocks noGrp="1" noChangeArrowheads="1"/>
          </p:cNvSpPr>
          <p:nvPr>
            <p:ph type="body" idx="1"/>
          </p:nvPr>
        </p:nvSpPr>
        <p:spPr bwMode="auto">
          <a:xfrm>
            <a:off x="708026" y="4300355"/>
            <a:ext cx="5661025" cy="3192270"/>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ea typeface="ＭＳ Ｐゴシック" pitchFamily="34" charset="-128"/>
              </a:rPr>
              <a:t>Duration of hypnotic use in Europe and US:</a:t>
            </a:r>
          </a:p>
          <a:p>
            <a:pPr eaLnBrk="1" hangingPunct="1">
              <a:spcBef>
                <a:spcPct val="0"/>
              </a:spcBef>
            </a:pPr>
            <a:r>
              <a:rPr lang="en-US" altLang="en-US" smtClean="0">
                <a:ea typeface="ＭＳ Ｐゴシック" pitchFamily="34" charset="-128"/>
              </a:rPr>
              <a:t>Similar to previous slide, this slide present data on the pattern of use of hypnotic use specifically in provides the data from The US as well as Europe. The data clearly reflect that on both continent nights long term use of sleep agents is not uncommon. Clearly data on the nature of this use is needed.</a:t>
            </a:r>
          </a:p>
          <a:p>
            <a:pPr eaLnBrk="1" hangingPunct="1">
              <a:spcBef>
                <a:spcPct val="0"/>
              </a:spcBef>
            </a:pPr>
            <a:endParaRPr lang="en-US" altLang="en-US" smtClean="0">
              <a:ea typeface="ＭＳ Ｐゴシック" pitchFamily="34" charset="-128"/>
            </a:endParaRPr>
          </a:p>
          <a:p>
            <a:pPr eaLnBrk="1" hangingPunct="1">
              <a:spcBef>
                <a:spcPct val="0"/>
              </a:spcBef>
            </a:pPr>
            <a:r>
              <a:rPr lang="en-US" altLang="en-US" smtClean="0">
                <a:ea typeface="ＭＳ Ｐゴシック" pitchFamily="34" charset="-128"/>
              </a:rPr>
              <a:t>Ohayon M. Epidemiological study on insomnia in the general population, Sleep, 1996;19(3 suppl):S7-S15.</a:t>
            </a:r>
          </a:p>
          <a:p>
            <a:pPr eaLnBrk="1" hangingPunct="1">
              <a:spcBef>
                <a:spcPct val="0"/>
              </a:spcBef>
            </a:pPr>
            <a:r>
              <a:rPr lang="en-US" altLang="en-US" smtClean="0">
                <a:ea typeface="ＭＳ Ｐゴシック" pitchFamily="34" charset="-128"/>
              </a:rPr>
              <a:t>Balter MB, Uhlenhuth EH. New epidemiologic findings about insomnia and its treatment,  J Clin Psychiatry, 1992;53:34-39</a:t>
            </a:r>
          </a:p>
          <a:p>
            <a:pPr eaLnBrk="1" hangingPunct="1">
              <a:spcBef>
                <a:spcPct val="0"/>
              </a:spcBef>
            </a:pPr>
            <a:endParaRPr lang="en-US" altLang="en-US" smtClean="0">
              <a:ea typeface="ＭＳ Ｐゴシック" pitchFamily="34" charset="-128"/>
            </a:endParaRPr>
          </a:p>
          <a:p>
            <a:pPr eaLnBrk="1" hangingPunct="1">
              <a:spcBef>
                <a:spcPct val="0"/>
              </a:spcBef>
            </a:pPr>
            <a:r>
              <a:rPr lang="en-US" altLang="en-US" smtClean="0">
                <a:ea typeface="ＭＳ Ｐゴシック" pitchFamily="34" charset="-128"/>
              </a:rPr>
              <a:t>Slide by: Thomas Roth, PhD</a:t>
            </a:r>
          </a:p>
          <a:p>
            <a:pPr eaLnBrk="1" hangingPunct="1">
              <a:spcBef>
                <a:spcPct val="0"/>
              </a:spcBef>
            </a:pPr>
            <a:endParaRPr lang="en-US" altLang="en-US" smtClean="0">
              <a:ea typeface="ＭＳ Ｐゴシック"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87043"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72AFA4B6-E244-413D-94A5-2B20EEFE783C}"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87044"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87045"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96C05409-33FB-42EB-BF7C-0CB5F459BAA9}" type="slidenum">
              <a:rPr lang="en-US" altLang="en-US" smtClean="0">
                <a:latin typeface="Arial" pitchFamily="34" charset="0"/>
                <a:ea typeface="ＭＳ Ｐゴシック" pitchFamily="34" charset="-128"/>
              </a:rPr>
              <a:pPr fontAlgn="base">
                <a:spcBef>
                  <a:spcPct val="0"/>
                </a:spcBef>
                <a:spcAft>
                  <a:spcPct val="0"/>
                </a:spcAft>
                <a:defRPr/>
              </a:pPr>
              <a:t>33</a:t>
            </a:fld>
            <a:endParaRPr lang="en-US" altLang="en-US" smtClean="0">
              <a:latin typeface="Arial" pitchFamily="34" charset="0"/>
              <a:ea typeface="ＭＳ Ｐゴシック" pitchFamily="34" charset="-128"/>
            </a:endParaRPr>
          </a:p>
        </p:txBody>
      </p:sp>
      <p:sp>
        <p:nvSpPr>
          <p:cNvPr id="87046" name="Rectangle 2"/>
          <p:cNvSpPr>
            <a:spLocks noGrp="1" noRot="1" noChangeAspect="1" noChangeArrowheads="1" noTextEdit="1"/>
          </p:cNvSpPr>
          <p:nvPr>
            <p:ph type="sldImg"/>
          </p:nvPr>
        </p:nvSpPr>
        <p:spPr bwMode="auto">
          <a:xfrm>
            <a:off x="1260475" y="820738"/>
            <a:ext cx="4554538" cy="3414712"/>
          </a:xfrm>
          <a:solidFill>
            <a:srgbClr val="FFFFFF"/>
          </a:solidFill>
          <a:ln>
            <a:solidFill>
              <a:srgbClr val="000000"/>
            </a:solidFill>
            <a:miter lim="800000"/>
            <a:headEnd/>
            <a:tailEnd/>
          </a:ln>
        </p:spPr>
      </p:sp>
      <p:sp>
        <p:nvSpPr>
          <p:cNvPr id="87047" name="Rectangle 3"/>
          <p:cNvSpPr>
            <a:spLocks noGrp="1" noChangeArrowheads="1"/>
          </p:cNvSpPr>
          <p:nvPr>
            <p:ph type="body" idx="1"/>
          </p:nvPr>
        </p:nvSpPr>
        <p:spPr bwMode="auto">
          <a:xfrm>
            <a:off x="901701" y="4360211"/>
            <a:ext cx="5273675" cy="3368764"/>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ea typeface="ＭＳ Ｐゴシック" pitchFamily="34" charset="-128"/>
              </a:rPr>
              <a:t>Multiple Transmitters are involved in controlling sleep and wake.</a:t>
            </a:r>
          </a:p>
          <a:p>
            <a:pPr eaLnBrk="1" hangingPunct="1">
              <a:spcBef>
                <a:spcPct val="0"/>
              </a:spcBef>
            </a:pPr>
            <a:r>
              <a:rPr lang="en-US" altLang="en-US" smtClean="0">
                <a:ea typeface="ＭＳ Ｐゴシック" pitchFamily="34" charset="-128"/>
              </a:rPr>
              <a:t>Like most biological systems, Sleep-Wake is controlled by multiple transmitter systems. Interestingly, with one exception, all approved sleep medication s have a single therapeutic target GABAa. As will be seen later, off label use of medications for sleep as well drugs under development are aimed at new target including H1 Orexin, serotonin and melatonin.</a:t>
            </a:r>
          </a:p>
          <a:p>
            <a:pPr eaLnBrk="1" hangingPunct="1">
              <a:spcBef>
                <a:spcPct val="0"/>
              </a:spcBef>
            </a:pPr>
            <a:endParaRPr lang="en-US" altLang="en-US" smtClean="0">
              <a:ea typeface="ＭＳ Ｐゴシック" pitchFamily="34" charset="-128"/>
            </a:endParaRPr>
          </a:p>
          <a:p>
            <a:pPr eaLnBrk="1" hangingPunct="1">
              <a:spcBef>
                <a:spcPct val="0"/>
              </a:spcBef>
            </a:pPr>
            <a:r>
              <a:rPr lang="en-US" altLang="en-US" smtClean="0">
                <a:ea typeface="ＭＳ Ｐゴシック" pitchFamily="34" charset="-128"/>
              </a:rPr>
              <a:t>Slide by: Thomas Roth, PhD</a:t>
            </a:r>
          </a:p>
          <a:p>
            <a:pPr eaLnBrk="1" hangingPunct="1">
              <a:spcBef>
                <a:spcPct val="0"/>
              </a:spcBef>
            </a:pPr>
            <a:endParaRPr lang="en-US" altLang="en-US" smtClean="0">
              <a:ea typeface="ＭＳ Ｐゴシック"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88067"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48D14313-9DC7-4B47-A6EE-DA57B630A129}"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88068"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88069"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D31262DE-4B6D-4B99-A85D-8CF0C3E3C223}" type="slidenum">
              <a:rPr lang="en-US" altLang="en-US" smtClean="0">
                <a:latin typeface="Arial" pitchFamily="34" charset="0"/>
                <a:ea typeface="ＭＳ Ｐゴシック" pitchFamily="34" charset="-128"/>
              </a:rPr>
              <a:pPr fontAlgn="base">
                <a:spcBef>
                  <a:spcPct val="0"/>
                </a:spcBef>
                <a:spcAft>
                  <a:spcPct val="0"/>
                </a:spcAft>
                <a:defRPr/>
              </a:pPr>
              <a:t>34</a:t>
            </a:fld>
            <a:endParaRPr lang="en-US" altLang="en-US" smtClean="0">
              <a:latin typeface="Arial" pitchFamily="34" charset="0"/>
              <a:ea typeface="ＭＳ Ｐゴシック" pitchFamily="34" charset="-128"/>
            </a:endParaRPr>
          </a:p>
        </p:txBody>
      </p:sp>
      <p:sp>
        <p:nvSpPr>
          <p:cNvPr id="88070"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88071" name="Rectangle 3"/>
          <p:cNvSpPr>
            <a:spLocks noGrp="1" noChangeArrowheads="1"/>
          </p:cNvSpPr>
          <p:nvPr>
            <p:ph type="body" idx="1"/>
          </p:nvPr>
        </p:nvSpPr>
        <p:spPr bwMode="auto">
          <a:xfrm>
            <a:off x="711201" y="4300355"/>
            <a:ext cx="5654675" cy="3179992"/>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ea typeface="ＭＳ Ｐゴシック" pitchFamily="34" charset="-128"/>
                <a:cs typeface="Times New Roman" pitchFamily="18" charset="0"/>
              </a:rPr>
              <a:t>Sieghart W, Sperk G. Subunit composition, distribution and function of GABA(A) receptor subtypes, Curr Top Med Chem. 2002;2:795-816. </a:t>
            </a:r>
          </a:p>
          <a:p>
            <a:pPr eaLnBrk="1" hangingPunct="1">
              <a:spcBef>
                <a:spcPct val="0"/>
              </a:spcBef>
            </a:pPr>
            <a:r>
              <a:rPr lang="en-US" altLang="en-US" smtClean="0">
                <a:ea typeface="ＭＳ Ｐゴシック" pitchFamily="34" charset="-128"/>
                <a:cs typeface="Times New Roman" pitchFamily="18" charset="0"/>
              </a:rPr>
              <a:t>Krogsgaard-Larsen P, Frolund B, Liljefors T. Specific GABA(A) agonists and partial agonists. Chem Rec. 2002;2:419-430.</a:t>
            </a:r>
          </a:p>
          <a:p>
            <a:pPr eaLnBrk="1" hangingPunct="1">
              <a:spcBef>
                <a:spcPct val="0"/>
              </a:spcBef>
            </a:pPr>
            <a:endParaRPr lang="en-US" altLang="en-US" smtClean="0">
              <a:ea typeface="ＭＳ Ｐゴシック" pitchFamily="34" charset="-128"/>
              <a:cs typeface="Times New Roman" pitchFamily="18" charset="0"/>
            </a:endParaRPr>
          </a:p>
          <a:p>
            <a:pPr eaLnBrk="1" hangingPunct="1">
              <a:spcBef>
                <a:spcPct val="0"/>
              </a:spcBef>
            </a:pPr>
            <a:r>
              <a:rPr lang="en-US" altLang="en-US" smtClean="0">
                <a:ea typeface="ＭＳ Ｐゴシック" pitchFamily="34" charset="-128"/>
                <a:cs typeface="Times New Roman" pitchFamily="18" charset="0"/>
              </a:rPr>
              <a:t>Slide by: Thomas Roth, PhD</a:t>
            </a:r>
          </a:p>
          <a:p>
            <a:pPr eaLnBrk="1" hangingPunct="1">
              <a:spcBef>
                <a:spcPct val="0"/>
              </a:spcBef>
            </a:pPr>
            <a:endParaRPr lang="en-US" altLang="en-US" smtClean="0">
              <a:ea typeface="ＭＳ Ｐゴシック" pitchFamily="34" charset="-128"/>
              <a:cs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89091"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DD3B0CBA-4DB5-439A-A0B6-A887363E2091}"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89092"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89093"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9BFC91DC-54BE-4035-BE3F-426D1F0835F7}" type="slidenum">
              <a:rPr lang="en-US" altLang="en-US" smtClean="0">
                <a:latin typeface="Arial" pitchFamily="34" charset="0"/>
                <a:ea typeface="ＭＳ Ｐゴシック" pitchFamily="34" charset="-128"/>
              </a:rPr>
              <a:pPr fontAlgn="base">
                <a:spcBef>
                  <a:spcPct val="0"/>
                </a:spcBef>
                <a:spcAft>
                  <a:spcPct val="0"/>
                </a:spcAft>
                <a:defRPr/>
              </a:pPr>
              <a:t>35</a:t>
            </a:fld>
            <a:endParaRPr lang="en-US" altLang="en-US" smtClean="0">
              <a:latin typeface="Arial" pitchFamily="34" charset="0"/>
              <a:ea typeface="ＭＳ Ｐゴシック" pitchFamily="34" charset="-128"/>
            </a:endParaRPr>
          </a:p>
        </p:txBody>
      </p:sp>
      <p:sp>
        <p:nvSpPr>
          <p:cNvPr id="890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5" name="Rectangle 3"/>
          <p:cNvSpPr>
            <a:spLocks noGrp="1" noChangeArrowheads="1"/>
          </p:cNvSpPr>
          <p:nvPr>
            <p:ph type="body" idx="1"/>
          </p:nvPr>
        </p:nvSpPr>
        <p:spPr bwMode="auto">
          <a:xfrm>
            <a:off x="708026" y="4300356"/>
            <a:ext cx="5661025" cy="389364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spcBef>
                <a:spcPct val="0"/>
              </a:spcBef>
            </a:pPr>
            <a:r>
              <a:rPr lang="en-US" altLang="en-US" sz="900">
                <a:ea typeface="ＭＳ Ｐゴシック" pitchFamily="34" charset="-128"/>
              </a:rPr>
              <a:t>GABA is the primary inhibitory neurotransmitter in the human brain and 60-80% of neurons respond to this neurotransmitter.  In the spinal cord, glycine is the primary inhibitory neurotransmitter.  In most areas of the brain, GABA is involved in local inhibitory circuits.  The ventrolateral preoptic nucleus (VLPO) is a hypothalamic nucleus involved in the promotion of sleep.  It uses GABA as its main neurotransmitter and projects to several sleep active targets.  Thus, increased activity of the VLPO during sleep will inhibit the wake-promoting histaminergic tuberomammillary nucleus (TMN), hypocretinergic perifornical area (PeF), the serotonergic raphe, the cholinergic laterodorsal tegmentum/pedunculopontine tegmentum (LDT/PPT), the dopaminergic ventral periaqueductal grey (vPAG) and noradrenergic locus coeruleus (LC). </a:t>
            </a:r>
          </a:p>
          <a:p>
            <a:pPr eaLnBrk="1" hangingPunct="1">
              <a:lnSpc>
                <a:spcPct val="80000"/>
              </a:lnSpc>
              <a:spcBef>
                <a:spcPct val="0"/>
              </a:spcBef>
            </a:pPr>
            <a:r>
              <a:rPr lang="en-US" altLang="en-US" sz="900">
                <a:ea typeface="ＭＳ Ｐゴシック" pitchFamily="34" charset="-128"/>
              </a:rPr>
              <a:t>For review: Saper CB, Cano G, Scammell TE (2005) Homeostatic, circadian, and emotional regulation of sleep. J Comp Neurol 493:92-98.</a:t>
            </a:r>
          </a:p>
          <a:p>
            <a:pPr eaLnBrk="1" hangingPunct="1">
              <a:lnSpc>
                <a:spcPct val="80000"/>
              </a:lnSpc>
              <a:spcBef>
                <a:spcPct val="0"/>
              </a:spcBef>
            </a:pPr>
            <a:r>
              <a:rPr lang="en-US" altLang="en-US" sz="900">
                <a:ea typeface="ＭＳ Ｐゴシック" pitchFamily="34" charset="-128"/>
              </a:rPr>
              <a:t>Slide by: Jamie Zeitzer, PhD</a:t>
            </a:r>
          </a:p>
          <a:p>
            <a:pPr eaLnBrk="1" hangingPunct="1">
              <a:lnSpc>
                <a:spcPct val="80000"/>
              </a:lnSpc>
              <a:spcBef>
                <a:spcPct val="0"/>
              </a:spcBef>
            </a:pPr>
            <a:endParaRPr lang="en-US" altLang="en-US" sz="900">
              <a:ea typeface="ＭＳ Ｐゴシック" pitchFamily="34" charset="-128"/>
            </a:endParaRPr>
          </a:p>
          <a:p>
            <a:pPr eaLnBrk="1" hangingPunct="1">
              <a:lnSpc>
                <a:spcPct val="80000"/>
              </a:lnSpc>
              <a:spcBef>
                <a:spcPct val="0"/>
              </a:spcBef>
            </a:pPr>
            <a:r>
              <a:rPr lang="en-US" altLang="en-US" sz="900">
                <a:ea typeface="ＭＳ Ｐゴシック" pitchFamily="34" charset="-128"/>
              </a:rPr>
              <a:t>Notes below by Thomas Roth, PhD:</a:t>
            </a:r>
          </a:p>
          <a:p>
            <a:pPr eaLnBrk="1" hangingPunct="1">
              <a:lnSpc>
                <a:spcPct val="80000"/>
              </a:lnSpc>
              <a:spcBef>
                <a:spcPct val="0"/>
              </a:spcBef>
            </a:pPr>
            <a:r>
              <a:rPr lang="en-US" altLang="en-US" sz="900">
                <a:ea typeface="ＭＳ Ｐゴシック" pitchFamily="34" charset="-128"/>
              </a:rPr>
              <a:t>The hypnotic and sedative effects of both selective and nonselective BzRAs result from their binding to benzodiazepine recognition sites on the GABA</a:t>
            </a:r>
            <a:r>
              <a:rPr lang="en-US" altLang="en-US" sz="900" baseline="-25000">
                <a:ea typeface="ＭＳ Ｐゴシック" pitchFamily="34" charset="-128"/>
              </a:rPr>
              <a:t>A</a:t>
            </a:r>
            <a:r>
              <a:rPr lang="en-US" altLang="en-US" sz="900">
                <a:ea typeface="ＭＳ Ｐゴシック" pitchFamily="34" charset="-128"/>
              </a:rPr>
              <a:t> complex and are mediated by the allosteric modulation of GABA</a:t>
            </a:r>
            <a:r>
              <a:rPr lang="en-US" altLang="en-US" sz="900" baseline="-25000">
                <a:ea typeface="ＭＳ Ｐゴシック" pitchFamily="34" charset="-128"/>
              </a:rPr>
              <a:t>A1a</a:t>
            </a:r>
            <a:r>
              <a:rPr lang="en-US" altLang="en-US" sz="900">
                <a:ea typeface="ＭＳ Ｐゴシック" pitchFamily="34" charset="-128"/>
              </a:rPr>
              <a:t> receptors.</a:t>
            </a:r>
            <a:r>
              <a:rPr lang="en-US" altLang="en-US" sz="900" baseline="30000">
                <a:ea typeface="ＭＳ Ｐゴシック" pitchFamily="34" charset="-128"/>
              </a:rPr>
              <a:t>1,2</a:t>
            </a:r>
            <a:r>
              <a:rPr lang="en-US" altLang="en-US" sz="900">
                <a:ea typeface="ＭＳ Ｐゴシック" pitchFamily="34" charset="-128"/>
              </a:rPr>
              <a:t> GABA</a:t>
            </a:r>
            <a:r>
              <a:rPr lang="en-US" altLang="en-US" sz="900" baseline="-25000">
                <a:ea typeface="ＭＳ Ｐゴシック" pitchFamily="34" charset="-128"/>
              </a:rPr>
              <a:t>A</a:t>
            </a:r>
            <a:r>
              <a:rPr lang="en-US" altLang="en-US" sz="900">
                <a:ea typeface="ＭＳ Ｐゴシック" pitchFamily="34" charset="-128"/>
              </a:rPr>
              <a:t> receptors are distinguished by the presence of the α</a:t>
            </a:r>
            <a:r>
              <a:rPr lang="en-US" altLang="en-US" sz="900" baseline="-25000">
                <a:ea typeface="ＭＳ Ｐゴシック" pitchFamily="34" charset="-128"/>
              </a:rPr>
              <a:t>1</a:t>
            </a:r>
            <a:r>
              <a:rPr lang="en-US" altLang="en-US" sz="900">
                <a:ea typeface="ＭＳ Ｐゴシック" pitchFamily="34" charset="-128"/>
              </a:rPr>
              <a:t> subunit throughout the brain. It is thus not surprising that nonselective and selective BzRAs can be associated with amnesic, ataxic, and sedative effects, given the broad distribution of the α</a:t>
            </a:r>
            <a:r>
              <a:rPr lang="en-US" altLang="en-US" sz="900" baseline="-25000">
                <a:ea typeface="ＭＳ Ｐゴシック" pitchFamily="34" charset="-128"/>
              </a:rPr>
              <a:t>1</a:t>
            </a:r>
            <a:r>
              <a:rPr lang="en-US" altLang="en-US" sz="900">
                <a:ea typeface="ＭＳ Ｐゴシック" pitchFamily="34" charset="-128"/>
              </a:rPr>
              <a:t> subunit</a:t>
            </a:r>
            <a:r>
              <a:rPr lang="en-US" altLang="en-US" sz="900" baseline="30000">
                <a:ea typeface="ＭＳ Ｐゴシック" pitchFamily="34" charset="-128"/>
              </a:rPr>
              <a:t>3</a:t>
            </a:r>
            <a:r>
              <a:rPr lang="en-US" altLang="en-US" sz="900">
                <a:ea typeface="ＭＳ Ｐゴシック" pitchFamily="34" charset="-128"/>
              </a:rPr>
              <a:t> and the results of animal studies implicating the α</a:t>
            </a:r>
            <a:r>
              <a:rPr lang="en-US" altLang="en-US" sz="900" baseline="-25000">
                <a:ea typeface="ＭＳ Ｐゴシック" pitchFamily="34" charset="-128"/>
              </a:rPr>
              <a:t>1</a:t>
            </a:r>
            <a:r>
              <a:rPr lang="en-US" altLang="en-US" sz="900">
                <a:ea typeface="ＭＳ Ｐゴシック" pitchFamily="34" charset="-128"/>
              </a:rPr>
              <a:t> subunit with sedative, amnesic,</a:t>
            </a:r>
            <a:r>
              <a:rPr lang="en-US" altLang="en-US" sz="900" baseline="30000">
                <a:ea typeface="ＭＳ Ｐゴシック" pitchFamily="34" charset="-128"/>
              </a:rPr>
              <a:t>2</a:t>
            </a:r>
            <a:r>
              <a:rPr lang="en-US" altLang="en-US" sz="900">
                <a:ea typeface="ＭＳ Ｐゴシック" pitchFamily="34" charset="-128"/>
              </a:rPr>
              <a:t> and ataxic effects.</a:t>
            </a:r>
            <a:r>
              <a:rPr lang="en-US" altLang="en-US" sz="900" baseline="30000">
                <a:ea typeface="ＭＳ Ｐゴシック" pitchFamily="34" charset="-128"/>
              </a:rPr>
              <a:t>1</a:t>
            </a:r>
            <a:endParaRPr lang="en-US" altLang="en-US" sz="900">
              <a:ea typeface="ＭＳ Ｐゴシック" pitchFamily="34" charset="-128"/>
            </a:endParaRPr>
          </a:p>
          <a:p>
            <a:pPr eaLnBrk="1" hangingPunct="1">
              <a:lnSpc>
                <a:spcPct val="80000"/>
              </a:lnSpc>
              <a:spcBef>
                <a:spcPct val="0"/>
              </a:spcBef>
            </a:pPr>
            <a:r>
              <a:rPr lang="en-US" altLang="en-US" sz="900">
                <a:ea typeface="ＭＳ Ｐゴシック" pitchFamily="34" charset="-128"/>
              </a:rPr>
              <a:t>1. Mendelson WB, Roth T, Casella J, et al. The treatment of chronic insomnia: drug indications, chronic use and abuse liability. Summary of a 2001 New Clinical Drug Evaluation Unit meeting symposium. </a:t>
            </a:r>
            <a:r>
              <a:rPr lang="en-US" altLang="en-US" sz="900" i="1">
                <a:ea typeface="ＭＳ Ｐゴシック" pitchFamily="34" charset="-128"/>
              </a:rPr>
              <a:t>Sleep Med Rev.</a:t>
            </a:r>
            <a:r>
              <a:rPr lang="en-US" altLang="en-US" sz="900">
                <a:ea typeface="ＭＳ Ｐゴシック" pitchFamily="34" charset="-128"/>
              </a:rPr>
              <a:t> 2004;8:7-17.</a:t>
            </a:r>
          </a:p>
          <a:p>
            <a:pPr eaLnBrk="1" hangingPunct="1">
              <a:lnSpc>
                <a:spcPct val="80000"/>
              </a:lnSpc>
              <a:spcBef>
                <a:spcPct val="0"/>
              </a:spcBef>
            </a:pPr>
            <a:r>
              <a:rPr lang="en-US" altLang="en-US" sz="900">
                <a:ea typeface="ＭＳ Ｐゴシック" pitchFamily="34" charset="-128"/>
              </a:rPr>
              <a:t>2. Landolt HP, Gillin JC. GABA</a:t>
            </a:r>
            <a:r>
              <a:rPr lang="en-US" altLang="en-US" sz="900" baseline="-25000">
                <a:ea typeface="ＭＳ Ｐゴシック" pitchFamily="34" charset="-128"/>
              </a:rPr>
              <a:t>A1a</a:t>
            </a:r>
            <a:r>
              <a:rPr lang="en-US" altLang="en-US" sz="900">
                <a:ea typeface="ＭＳ Ｐゴシック" pitchFamily="34" charset="-128"/>
              </a:rPr>
              <a:t> receptors. Involvement in sleep regulation and potential of selective agonists in the treatment of insomnia. </a:t>
            </a:r>
            <a:r>
              <a:rPr lang="en-US" altLang="en-US" sz="900" i="1">
                <a:ea typeface="ＭＳ Ｐゴシック" pitchFamily="34" charset="-128"/>
              </a:rPr>
              <a:t>CNS Drugs.</a:t>
            </a:r>
            <a:r>
              <a:rPr lang="en-US" altLang="en-US" sz="900">
                <a:ea typeface="ＭＳ Ｐゴシック" pitchFamily="34" charset="-128"/>
              </a:rPr>
              <a:t> 2000;13:185-199. </a:t>
            </a:r>
          </a:p>
          <a:p>
            <a:pPr eaLnBrk="1" hangingPunct="1">
              <a:lnSpc>
                <a:spcPct val="80000"/>
              </a:lnSpc>
              <a:spcBef>
                <a:spcPct val="0"/>
              </a:spcBef>
            </a:pPr>
            <a:r>
              <a:rPr lang="en-US" altLang="en-US" sz="900">
                <a:ea typeface="ＭＳ Ｐゴシック" pitchFamily="34" charset="-128"/>
              </a:rPr>
              <a:t>3. Sieghart W, Sperk G. Subunit composition, distribution and function of GABA</a:t>
            </a:r>
            <a:r>
              <a:rPr lang="en-US" altLang="en-US" sz="900" baseline="-25000">
                <a:ea typeface="ＭＳ Ｐゴシック" pitchFamily="34" charset="-128"/>
              </a:rPr>
              <a:t>A</a:t>
            </a:r>
            <a:r>
              <a:rPr lang="en-US" altLang="en-US" sz="900">
                <a:ea typeface="ＭＳ Ｐゴシック" pitchFamily="34" charset="-128"/>
              </a:rPr>
              <a:t> receptor subtypes. </a:t>
            </a:r>
            <a:r>
              <a:rPr lang="en-US" altLang="en-US" sz="900" i="1">
                <a:ea typeface="ＭＳ Ｐゴシック" pitchFamily="34" charset="-128"/>
              </a:rPr>
              <a:t>Curr Top Med Chem.</a:t>
            </a:r>
            <a:r>
              <a:rPr lang="en-US" altLang="en-US" sz="900">
                <a:ea typeface="ＭＳ Ｐゴシック" pitchFamily="34" charset="-128"/>
              </a:rPr>
              <a:t> 2002;2:795-816.</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90115"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BC7E6AAC-77EF-4207-8073-224A10A94CF4}"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90116"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90117"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792E0106-B838-4773-A7EC-04C3DBE4A96E}" type="slidenum">
              <a:rPr lang="en-US" altLang="en-US" smtClean="0">
                <a:latin typeface="Arial" pitchFamily="34" charset="0"/>
                <a:ea typeface="ＭＳ Ｐゴシック" pitchFamily="34" charset="-128"/>
              </a:rPr>
              <a:pPr fontAlgn="base">
                <a:spcBef>
                  <a:spcPct val="0"/>
                </a:spcBef>
                <a:spcAft>
                  <a:spcPct val="0"/>
                </a:spcAft>
                <a:defRPr/>
              </a:pPr>
              <a:t>36</a:t>
            </a:fld>
            <a:endParaRPr lang="en-US" altLang="en-US" smtClean="0">
              <a:latin typeface="Arial" pitchFamily="34" charset="0"/>
              <a:ea typeface="ＭＳ Ｐゴシック" pitchFamily="34" charset="-128"/>
            </a:endParaRPr>
          </a:p>
        </p:txBody>
      </p:sp>
      <p:sp>
        <p:nvSpPr>
          <p:cNvPr id="90118"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0119" name="Rectangle 3"/>
          <p:cNvSpPr>
            <a:spLocks noGrp="1" noChangeArrowheads="1"/>
          </p:cNvSpPr>
          <p:nvPr>
            <p:ph type="body" idx="1"/>
          </p:nvPr>
        </p:nvSpPr>
        <p:spPr bwMode="auto">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ea typeface="ＭＳ Ｐゴシック" pitchFamily="34" charset="-128"/>
              </a:rPr>
              <a:t>BzRAs approved by FDA as Hypnotics:</a:t>
            </a:r>
          </a:p>
          <a:p>
            <a:pPr eaLnBrk="1" hangingPunct="1">
              <a:spcBef>
                <a:spcPct val="0"/>
              </a:spcBef>
            </a:pPr>
            <a:r>
              <a:rPr lang="en-US" altLang="en-US" smtClean="0">
                <a:ea typeface="ＭＳ Ｐゴシック" pitchFamily="34" charset="-128"/>
              </a:rPr>
              <a:t>This table provides the pharmacokinetic and other information for each of the BzRAs approved for insomnia. The three “non benzodiazepines” (zolpidem, zaleplon and eszopiclone) generally have shorter half lives than the. It is important to recognize that for the drugs with long half lives, the extended duration of action is primarily due to an active metabolite. Finally as a general rule Tmax should be 1-2 hours for an induction effects and half life should be less than 6-7 hours to avoid residual effects.</a:t>
            </a:r>
          </a:p>
          <a:p>
            <a:pPr eaLnBrk="1" hangingPunct="1">
              <a:spcBef>
                <a:spcPct val="0"/>
              </a:spcBef>
            </a:pPr>
            <a:endParaRPr lang="en-US" altLang="en-US" smtClean="0">
              <a:ea typeface="ＭＳ Ｐゴシック" pitchFamily="34" charset="-128"/>
            </a:endParaRPr>
          </a:p>
          <a:p>
            <a:pPr eaLnBrk="1" hangingPunct="1">
              <a:spcBef>
                <a:spcPct val="0"/>
              </a:spcBef>
            </a:pPr>
            <a:r>
              <a:rPr lang="en-US" altLang="en-US" smtClean="0">
                <a:ea typeface="ＭＳ Ｐゴシック" pitchFamily="34" charset="-128"/>
              </a:rPr>
              <a:t>Slide by: Thomas Roth, PhD</a:t>
            </a:r>
          </a:p>
          <a:p>
            <a:pPr eaLnBrk="1" hangingPunct="1">
              <a:spcBef>
                <a:spcPct val="0"/>
              </a:spcBef>
            </a:pPr>
            <a:endParaRPr lang="en-US" altLang="en-US" smtClean="0">
              <a:ea typeface="ＭＳ Ｐゴシック"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91139"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E1675F09-A3E8-4F9A-84E4-99442C820E39}"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91140"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91141"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B226E461-E254-4BD1-83AC-09D6EE483E18}" type="slidenum">
              <a:rPr lang="en-US" altLang="en-US" smtClean="0">
                <a:latin typeface="Arial" pitchFamily="34" charset="0"/>
                <a:ea typeface="ＭＳ Ｐゴシック" pitchFamily="34" charset="-128"/>
              </a:rPr>
              <a:pPr fontAlgn="base">
                <a:spcBef>
                  <a:spcPct val="0"/>
                </a:spcBef>
                <a:spcAft>
                  <a:spcPct val="0"/>
                </a:spcAft>
                <a:defRPr/>
              </a:pPr>
              <a:t>37</a:t>
            </a:fld>
            <a:endParaRPr lang="en-US" altLang="en-US" smtClean="0">
              <a:latin typeface="Arial" pitchFamily="34" charset="0"/>
              <a:ea typeface="ＭＳ Ｐゴシック" pitchFamily="34" charset="-128"/>
            </a:endParaRPr>
          </a:p>
        </p:txBody>
      </p:sp>
      <p:sp>
        <p:nvSpPr>
          <p:cNvPr id="91142" name="Rectangle 2"/>
          <p:cNvSpPr>
            <a:spLocks noGrp="1" noRot="1" noChangeAspect="1" noChangeArrowheads="1" noTextEdit="1"/>
          </p:cNvSpPr>
          <p:nvPr>
            <p:ph type="sldImg"/>
          </p:nvPr>
        </p:nvSpPr>
        <p:spPr bwMode="auto">
          <a:xfrm>
            <a:off x="1217613" y="515938"/>
            <a:ext cx="4640262" cy="3479800"/>
          </a:xfrm>
          <a:solidFill>
            <a:srgbClr val="FFFFFF"/>
          </a:solidFill>
          <a:ln>
            <a:solidFill>
              <a:srgbClr val="000000"/>
            </a:solidFill>
            <a:miter lim="800000"/>
            <a:headEnd/>
            <a:tailEnd/>
          </a:ln>
        </p:spPr>
      </p:sp>
      <p:sp>
        <p:nvSpPr>
          <p:cNvPr id="91143" name="Rectangle 3"/>
          <p:cNvSpPr>
            <a:spLocks noGrp="1" noChangeArrowheads="1"/>
          </p:cNvSpPr>
          <p:nvPr>
            <p:ph type="body" idx="1"/>
          </p:nvPr>
        </p:nvSpPr>
        <p:spPr bwMode="auto">
          <a:xfrm>
            <a:off x="728664" y="4203667"/>
            <a:ext cx="5619750" cy="3999545"/>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ea typeface="ＭＳ Ｐゴシック" pitchFamily="34" charset="-128"/>
              </a:rPr>
              <a:t>Sleep induction measure:</a:t>
            </a:r>
          </a:p>
          <a:p>
            <a:pPr eaLnBrk="1" hangingPunct="1">
              <a:spcBef>
                <a:spcPct val="0"/>
              </a:spcBef>
            </a:pPr>
            <a:r>
              <a:rPr lang="en-US" altLang="en-US" smtClean="0">
                <a:ea typeface="ＭＳ Ｐゴシック" pitchFamily="34" charset="-128"/>
              </a:rPr>
              <a:t>This slide provides an example of the effect of a hypnotic (zaleplon 10mg) on sleep induction. In the sleep laboratory efficacy in sleep induction is defined by Latency to Persistent Sleep (LPS). LPS is defined as the first ten minutes of uninterrupted sleep. This measure is used in insomnia as sometimes insomniac might fall asleep for a few minutes and they stay awake for a long time. Thus LPS seems to correlate better with a patient’s response to the therapy. </a:t>
            </a:r>
            <a:endParaRPr lang="da-DK" altLang="en-US" smtClean="0">
              <a:ea typeface="ＭＳ Ｐゴシック" pitchFamily="34" charset="-128"/>
            </a:endParaRPr>
          </a:p>
          <a:p>
            <a:pPr eaLnBrk="1" hangingPunct="1">
              <a:spcBef>
                <a:spcPct val="0"/>
              </a:spcBef>
            </a:pPr>
            <a:endParaRPr lang="da-DK" altLang="en-US" smtClean="0">
              <a:ea typeface="ＭＳ Ｐゴシック" pitchFamily="34" charset="-128"/>
            </a:endParaRPr>
          </a:p>
          <a:p>
            <a:pPr eaLnBrk="1" hangingPunct="1">
              <a:spcBef>
                <a:spcPct val="0"/>
              </a:spcBef>
            </a:pPr>
            <a:r>
              <a:rPr lang="da-DK" altLang="en-US" smtClean="0">
                <a:ea typeface="ＭＳ Ｐゴシック" pitchFamily="34" charset="-128"/>
              </a:rPr>
              <a:t>Walsh JK, </a:t>
            </a:r>
            <a:r>
              <a:rPr lang="en-US" altLang="en-US" smtClean="0">
                <a:ea typeface="ＭＳ Ｐゴシック" pitchFamily="34" charset="-128"/>
              </a:rPr>
              <a:t>Vogel GW, Scharf M, </a:t>
            </a:r>
            <a:r>
              <a:rPr lang="da-DK" altLang="en-US" smtClean="0">
                <a:ea typeface="ＭＳ Ｐゴシック" pitchFamily="34" charset="-128"/>
              </a:rPr>
              <a:t>et al. </a:t>
            </a:r>
            <a:r>
              <a:rPr lang="en-US" altLang="en-US" smtClean="0">
                <a:ea typeface="ＭＳ Ｐゴシック" pitchFamily="34" charset="-128"/>
              </a:rPr>
              <a:t>A five week, polysomnographic assessment of zaleplon 10 mg for the treatment of primary insomnia, </a:t>
            </a:r>
            <a:r>
              <a:rPr lang="da-DK" altLang="en-US" smtClean="0">
                <a:ea typeface="ＭＳ Ｐゴシック" pitchFamily="34" charset="-128"/>
              </a:rPr>
              <a:t>Sleep Med. 2000;1:41-49.</a:t>
            </a:r>
          </a:p>
          <a:p>
            <a:pPr eaLnBrk="1" hangingPunct="1">
              <a:spcBef>
                <a:spcPct val="0"/>
              </a:spcBef>
            </a:pPr>
            <a:endParaRPr lang="da-DK" altLang="en-US" smtClean="0">
              <a:ea typeface="ＭＳ Ｐゴシック" pitchFamily="34" charset="-128"/>
            </a:endParaRPr>
          </a:p>
          <a:p>
            <a:pPr eaLnBrk="1" hangingPunct="1">
              <a:spcBef>
                <a:spcPct val="0"/>
              </a:spcBef>
            </a:pPr>
            <a:r>
              <a:rPr lang="en-US" altLang="en-US" smtClean="0">
                <a:ea typeface="ＭＳ Ｐゴシック" pitchFamily="34" charset="-128"/>
              </a:rPr>
              <a:t>Slide by: Thomas Roth, PhD</a:t>
            </a:r>
          </a:p>
          <a:p>
            <a:pPr eaLnBrk="1" hangingPunct="1">
              <a:spcBef>
                <a:spcPct val="0"/>
              </a:spcBef>
            </a:pPr>
            <a:endParaRPr lang="en-US" altLang="en-US" smtClean="0">
              <a:ea typeface="ＭＳ Ｐゴシック" pitchFamily="34" charset="-128"/>
            </a:endParaRPr>
          </a:p>
          <a:p>
            <a:pPr eaLnBrk="1" hangingPunct="1">
              <a:spcBef>
                <a:spcPct val="0"/>
              </a:spcBef>
            </a:pPr>
            <a:endParaRPr lang="en-US" altLang="en-US" smtClean="0">
              <a:ea typeface="ＭＳ Ｐゴシック"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92163"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215CBD3F-C294-4FE3-A6A5-9ED8DEF24D8B}"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92164"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92165"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7E13C0CE-C2F1-4846-A06F-B1BDDAFDCDD9}" type="slidenum">
              <a:rPr lang="en-US" altLang="en-US" smtClean="0">
                <a:latin typeface="Arial" pitchFamily="34" charset="0"/>
                <a:ea typeface="ＭＳ Ｐゴシック" pitchFamily="34" charset="-128"/>
              </a:rPr>
              <a:pPr fontAlgn="base">
                <a:spcBef>
                  <a:spcPct val="0"/>
                </a:spcBef>
                <a:spcAft>
                  <a:spcPct val="0"/>
                </a:spcAft>
                <a:defRPr/>
              </a:pPr>
              <a:t>38</a:t>
            </a:fld>
            <a:endParaRPr lang="en-US" altLang="en-US" smtClean="0">
              <a:latin typeface="Arial" pitchFamily="34" charset="0"/>
              <a:ea typeface="ＭＳ Ｐゴシック" pitchFamily="34" charset="-128"/>
            </a:endParaRPr>
          </a:p>
        </p:txBody>
      </p:sp>
      <p:sp>
        <p:nvSpPr>
          <p:cNvPr id="92166"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2167" name="Rectangle 3"/>
          <p:cNvSpPr>
            <a:spLocks noGrp="1" noChangeArrowheads="1"/>
          </p:cNvSpPr>
          <p:nvPr>
            <p:ph type="body" idx="1"/>
          </p:nvPr>
        </p:nvSpPr>
        <p:spPr bwMode="auto">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ea typeface="ＭＳ Ｐゴシック" pitchFamily="34" charset="-128"/>
              </a:rPr>
              <a:t>PSG = Polysomnography</a:t>
            </a:r>
          </a:p>
          <a:p>
            <a:pPr eaLnBrk="1" hangingPunct="1">
              <a:spcBef>
                <a:spcPct val="0"/>
              </a:spcBef>
            </a:pPr>
            <a:r>
              <a:rPr lang="en-US" altLang="en-US" smtClean="0">
                <a:ea typeface="ＭＳ Ｐゴシック" pitchFamily="34" charset="-128"/>
              </a:rPr>
              <a:t>TST = total sleep time</a:t>
            </a:r>
          </a:p>
          <a:p>
            <a:pPr eaLnBrk="1" hangingPunct="1">
              <a:spcBef>
                <a:spcPct val="0"/>
              </a:spcBef>
            </a:pPr>
            <a:r>
              <a:rPr lang="en-US" altLang="en-US" smtClean="0">
                <a:ea typeface="ＭＳ Ｐゴシック" pitchFamily="34" charset="-128"/>
              </a:rPr>
              <a:t>WASO = wake after sleep onset</a:t>
            </a:r>
          </a:p>
          <a:p>
            <a:pPr eaLnBrk="1" hangingPunct="1">
              <a:spcBef>
                <a:spcPct val="0"/>
              </a:spcBef>
            </a:pPr>
            <a:endParaRPr lang="en-US" altLang="en-US" smtClean="0">
              <a:ea typeface="ＭＳ Ｐゴシック" pitchFamily="34" charset="-128"/>
            </a:endParaRPr>
          </a:p>
          <a:p>
            <a:pPr eaLnBrk="1" hangingPunct="1">
              <a:spcBef>
                <a:spcPct val="0"/>
              </a:spcBef>
            </a:pPr>
            <a:r>
              <a:rPr lang="en-US" altLang="en-US" smtClean="0">
                <a:ea typeface="ＭＳ Ｐゴシック" pitchFamily="34" charset="-128"/>
              </a:rPr>
              <a:t>Dose response effects of BzRAs:</a:t>
            </a:r>
          </a:p>
          <a:p>
            <a:pPr eaLnBrk="1" hangingPunct="1">
              <a:spcBef>
                <a:spcPct val="0"/>
              </a:spcBef>
            </a:pPr>
            <a:r>
              <a:rPr lang="en-US" altLang="en-US" smtClean="0">
                <a:ea typeface="ＭＳ Ｐゴシック" pitchFamily="34" charset="-128"/>
              </a:rPr>
              <a:t>This slide depicts the dose response effects of a hypnotic (estazolam) on tree measures of hypnotic efficacy: sleep induction (SL- sleep latency) sleep maintenance (WASO wake time after sleep onset) and sell duration (TST total sleep time). As might be expected the rapidity of sleep onset is defined by a Cmax. As most doses of hypnotics have adequate blood levels to initiate sleep, sleep latency is a flat dose response curve. In contrast sleep maintenance is determined by how long those blood levels are maintained and that increase with dose, given a nice dose response curve for both WASO and TST. </a:t>
            </a:r>
          </a:p>
          <a:p>
            <a:pPr eaLnBrk="1" hangingPunct="1">
              <a:spcBef>
                <a:spcPct val="0"/>
              </a:spcBef>
            </a:pPr>
            <a:endParaRPr lang="en-US" altLang="en-US" smtClean="0">
              <a:ea typeface="ＭＳ Ｐゴシック" pitchFamily="34" charset="-128"/>
            </a:endParaRPr>
          </a:p>
          <a:p>
            <a:pPr eaLnBrk="1" hangingPunct="1">
              <a:spcBef>
                <a:spcPct val="0"/>
              </a:spcBef>
            </a:pPr>
            <a:r>
              <a:rPr lang="en-US" altLang="en-US" smtClean="0">
                <a:ea typeface="ＭＳ Ｐゴシック" pitchFamily="34" charset="-128"/>
              </a:rPr>
              <a:t>Roehrs T, Zorick F, Lord N, et al. Dose-related effects of estazolam on sleep of patients with insomnia. J Clin Psychopharmacol. 1983;3:152-6.</a:t>
            </a:r>
          </a:p>
          <a:p>
            <a:pPr eaLnBrk="1" hangingPunct="1">
              <a:spcBef>
                <a:spcPct val="0"/>
              </a:spcBef>
            </a:pPr>
            <a:endParaRPr lang="en-US" altLang="en-US" smtClean="0">
              <a:ea typeface="ＭＳ Ｐゴシック" pitchFamily="34" charset="-128"/>
            </a:endParaRPr>
          </a:p>
          <a:p>
            <a:pPr eaLnBrk="1" hangingPunct="1">
              <a:spcBef>
                <a:spcPct val="0"/>
              </a:spcBef>
            </a:pPr>
            <a:r>
              <a:rPr lang="en-US" altLang="en-US" smtClean="0">
                <a:ea typeface="ＭＳ Ｐゴシック" pitchFamily="34" charset="-128"/>
              </a:rPr>
              <a:t>Slide by: Thomas Roth, PhD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93187"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5702B61D-B1F8-4433-8D07-1B67DD51ABC0}"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93188"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93189"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1473E22D-DBCA-413B-AC47-4581FF0C6E58}" type="slidenum">
              <a:rPr lang="en-US" altLang="en-US" smtClean="0">
                <a:latin typeface="Arial" pitchFamily="34" charset="0"/>
                <a:ea typeface="ＭＳ Ｐゴシック" pitchFamily="34" charset="-128"/>
              </a:rPr>
              <a:pPr fontAlgn="base">
                <a:spcBef>
                  <a:spcPct val="0"/>
                </a:spcBef>
                <a:spcAft>
                  <a:spcPct val="0"/>
                </a:spcAft>
                <a:defRPr/>
              </a:pPr>
              <a:t>39</a:t>
            </a:fld>
            <a:endParaRPr lang="en-US" altLang="en-US" smtClean="0">
              <a:latin typeface="Arial" pitchFamily="34" charset="0"/>
              <a:ea typeface="ＭＳ Ｐゴシック" pitchFamily="34" charset="-128"/>
            </a:endParaRPr>
          </a:p>
        </p:txBody>
      </p:sp>
      <p:sp>
        <p:nvSpPr>
          <p:cNvPr id="93190" name="Rectangle 2"/>
          <p:cNvSpPr>
            <a:spLocks noGrp="1" noRot="1" noChangeAspect="1" noChangeArrowheads="1" noTextEdit="1"/>
          </p:cNvSpPr>
          <p:nvPr>
            <p:ph type="sldImg"/>
          </p:nvPr>
        </p:nvSpPr>
        <p:spPr bwMode="auto">
          <a:xfrm>
            <a:off x="1190625" y="687388"/>
            <a:ext cx="4695825" cy="3521075"/>
          </a:xfrm>
          <a:solidFill>
            <a:srgbClr val="FFFFFF"/>
          </a:solidFill>
          <a:ln>
            <a:solidFill>
              <a:srgbClr val="000000"/>
            </a:solidFill>
            <a:miter lim="800000"/>
            <a:headEnd/>
            <a:tailEnd/>
          </a:ln>
        </p:spPr>
      </p:sp>
      <p:sp>
        <p:nvSpPr>
          <p:cNvPr id="93191" name="Rectangle 3"/>
          <p:cNvSpPr>
            <a:spLocks noGrp="1" noChangeArrowheads="1"/>
          </p:cNvSpPr>
          <p:nvPr>
            <p:ph type="body" idx="1"/>
          </p:nvPr>
        </p:nvSpPr>
        <p:spPr bwMode="auto">
          <a:xfrm>
            <a:off x="681038" y="4331050"/>
            <a:ext cx="5713412" cy="4040984"/>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1248" indent="-111248">
              <a:spcBef>
                <a:spcPct val="0"/>
              </a:spcBef>
            </a:pPr>
            <a:r>
              <a:rPr lang="en-US" altLang="en-US" smtClean="0">
                <a:ea typeface="ＭＳ Ｐゴシック" pitchFamily="34" charset="-128"/>
              </a:rPr>
              <a:t>The primary side effects of BZRAs are somnolence ,ataxia, dizziness., amnesia and nausea. These all related to the Cmax (i.e. they are dose related) as well as duration of action of the drug (Half life and dose). In addition discontinuation effects are of concern. Finally in at risk populations abuse liability needs to be considered.</a:t>
            </a:r>
          </a:p>
          <a:p>
            <a:pPr marL="111248" indent="-111248">
              <a:spcBef>
                <a:spcPct val="0"/>
              </a:spcBef>
            </a:pPr>
            <a:endParaRPr lang="en-US" altLang="en-US" smtClean="0">
              <a:ea typeface="ＭＳ Ｐゴシック" pitchFamily="34" charset="-128"/>
            </a:endParaRPr>
          </a:p>
          <a:p>
            <a:pPr marL="111248" indent="-111248">
              <a:spcBef>
                <a:spcPct val="0"/>
              </a:spcBef>
            </a:pPr>
            <a:r>
              <a:rPr lang="en-US" altLang="en-US" smtClean="0">
                <a:ea typeface="ＭＳ Ｐゴシック" pitchFamily="34" charset="-128"/>
              </a:rPr>
              <a:t> Slide by: Thomas Roth, PhD</a:t>
            </a:r>
          </a:p>
          <a:p>
            <a:pPr marL="111248" indent="-111248">
              <a:spcBef>
                <a:spcPct val="0"/>
              </a:spcBef>
            </a:pPr>
            <a:endParaRPr lang="en-US" altLang="en-US" sz="1300">
              <a:ea typeface="ＭＳ Ｐゴシック"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94211"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7F94C465-3DD2-4525-82A6-349B0B5FB13F}"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94212"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94213"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4488029B-693B-4FE9-AAB4-604E7C7ACF9A}" type="slidenum">
              <a:rPr lang="en-US" altLang="en-US" smtClean="0">
                <a:latin typeface="Arial" pitchFamily="34" charset="0"/>
                <a:ea typeface="ＭＳ Ｐゴシック" pitchFamily="34" charset="-128"/>
              </a:rPr>
              <a:pPr fontAlgn="base">
                <a:spcBef>
                  <a:spcPct val="0"/>
                </a:spcBef>
                <a:spcAft>
                  <a:spcPct val="0"/>
                </a:spcAft>
                <a:defRPr/>
              </a:pPr>
              <a:t>40</a:t>
            </a:fld>
            <a:endParaRPr lang="en-US" altLang="en-US" smtClean="0">
              <a:latin typeface="Arial" pitchFamily="34" charset="0"/>
              <a:ea typeface="ＭＳ Ｐゴシック" pitchFamily="34" charset="-128"/>
            </a:endParaRPr>
          </a:p>
        </p:txBody>
      </p:sp>
      <p:sp>
        <p:nvSpPr>
          <p:cNvPr id="94214"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4215" name="Rectangle 3"/>
          <p:cNvSpPr>
            <a:spLocks noGrp="1" noChangeArrowheads="1"/>
          </p:cNvSpPr>
          <p:nvPr>
            <p:ph type="body" idx="1"/>
          </p:nvPr>
        </p:nvSpPr>
        <p:spPr bwMode="auto">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ea typeface="ＭＳ Ｐゴシック" pitchFamily="34" charset="-128"/>
              </a:rPr>
              <a:t>An important clinical issue with hypnotic use is an understanding of what happens when the medication is stopped. The most benign result is a return to pre treatment levels of insomnia (recrudescence). However there are data that short and intermediate acting BzRAs produce a worsening of the insomnia upon discontinuation (rebound insomnia). This generally lasts only 1-2 days. The worst possibility is the development of a withdrawal syndrome. This generally has multiple symptoms including some which were not present before starting medication. Generally this lasts longer than rebound insomnia. </a:t>
            </a:r>
          </a:p>
          <a:p>
            <a:pPr eaLnBrk="1" hangingPunct="1">
              <a:spcBef>
                <a:spcPct val="0"/>
              </a:spcBef>
            </a:pPr>
            <a:endParaRPr lang="en-US" altLang="en-US" smtClean="0">
              <a:ea typeface="ＭＳ Ｐゴシック" pitchFamily="34" charset="-128"/>
            </a:endParaRPr>
          </a:p>
          <a:p>
            <a:pPr eaLnBrk="1" hangingPunct="1">
              <a:spcBef>
                <a:spcPct val="0"/>
              </a:spcBef>
            </a:pPr>
            <a:r>
              <a:rPr lang="en-US" altLang="en-US" smtClean="0">
                <a:ea typeface="ＭＳ Ｐゴシック" pitchFamily="34" charset="-128"/>
              </a:rPr>
              <a:t>Slide by: Thomas Roth, PhD</a:t>
            </a:r>
          </a:p>
          <a:p>
            <a:pPr eaLnBrk="1" hangingPunct="1">
              <a:spcBef>
                <a:spcPct val="0"/>
              </a:spcBef>
            </a:pPr>
            <a:endParaRPr lang="en-US" altLang="en-US" smtClean="0">
              <a:ea typeface="ＭＳ Ｐゴシック"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96259"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D0B7E602-D611-49D6-89E9-098CF14C39CB}"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96260"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96261"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08B15D7F-569F-4937-B468-E5E00FEBF42C}" type="slidenum">
              <a:rPr lang="en-US" altLang="en-US" smtClean="0">
                <a:latin typeface="Arial" pitchFamily="34" charset="0"/>
                <a:ea typeface="ＭＳ Ｐゴシック" pitchFamily="34" charset="-128"/>
              </a:rPr>
              <a:pPr fontAlgn="base">
                <a:spcBef>
                  <a:spcPct val="0"/>
                </a:spcBef>
                <a:spcAft>
                  <a:spcPct val="0"/>
                </a:spcAft>
                <a:defRPr/>
              </a:pPr>
              <a:t>41</a:t>
            </a:fld>
            <a:endParaRPr lang="en-US" altLang="en-US" smtClean="0">
              <a:latin typeface="Arial" pitchFamily="34" charset="0"/>
              <a:ea typeface="ＭＳ Ｐゴシック" pitchFamily="34" charset="-128"/>
            </a:endParaRPr>
          </a:p>
        </p:txBody>
      </p:sp>
      <p:sp>
        <p:nvSpPr>
          <p:cNvPr id="96262" name="Rectangle 2"/>
          <p:cNvSpPr>
            <a:spLocks noGrp="1" noRot="1" noChangeAspect="1" noChangeArrowheads="1" noTextEdit="1"/>
          </p:cNvSpPr>
          <p:nvPr>
            <p:ph type="sldImg"/>
          </p:nvPr>
        </p:nvSpPr>
        <p:spPr bwMode="auto">
          <a:xfrm>
            <a:off x="1276350" y="681038"/>
            <a:ext cx="4525963" cy="3394075"/>
          </a:xfrm>
          <a:solidFill>
            <a:srgbClr val="FFFFFF"/>
          </a:solidFill>
          <a:ln>
            <a:solidFill>
              <a:srgbClr val="000000"/>
            </a:solidFill>
            <a:miter lim="800000"/>
            <a:headEnd/>
            <a:tailEnd/>
          </a:ln>
        </p:spPr>
      </p:sp>
      <p:sp>
        <p:nvSpPr>
          <p:cNvPr id="96263" name="Rectangle 3"/>
          <p:cNvSpPr>
            <a:spLocks noGrp="1" noChangeArrowheads="1"/>
          </p:cNvSpPr>
          <p:nvPr>
            <p:ph type="body" idx="1"/>
          </p:nvPr>
        </p:nvSpPr>
        <p:spPr bwMode="auto">
          <a:xfrm>
            <a:off x="706439" y="4300355"/>
            <a:ext cx="5664200" cy="4070143"/>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altLang="en-US" smtClean="0">
                <a:ea typeface="ＭＳ Ｐゴシック" pitchFamily="34" charset="-128"/>
              </a:rPr>
              <a:t>As the data presented in slide 7 points out sedating antidepressants are commonly used of label for the treatment of insomnia .This slides presents the 4 most commonly used drugs in this category. Interestingly these drugs were developed for the treatment of depression  but are rarely used for that indication. Their widespread clinical use suggests they must have some efficacy. However for how long at what dose and at what risk needs to be determined.</a:t>
            </a:r>
          </a:p>
          <a:p>
            <a:pPr eaLnBrk="1" hangingPunct="1">
              <a:lnSpc>
                <a:spcPct val="90000"/>
              </a:lnSpc>
              <a:spcBef>
                <a:spcPct val="0"/>
              </a:spcBef>
            </a:pPr>
            <a:r>
              <a:rPr lang="en-US" altLang="en-US" smtClean="0">
                <a:ea typeface="ＭＳ Ｐゴシック" pitchFamily="34" charset="-128"/>
              </a:rPr>
              <a:t>Although physicians often prescribe sedating antidepressants for patients with insomnia who are not depressed, there is little published evidence to support such use.</a:t>
            </a:r>
            <a:r>
              <a:rPr lang="en-US" altLang="en-US" baseline="30000" smtClean="0">
                <a:ea typeface="ＭＳ Ｐゴシック" pitchFamily="34" charset="-128"/>
              </a:rPr>
              <a:t>1,2</a:t>
            </a:r>
            <a:r>
              <a:rPr lang="en-US" altLang="en-US" smtClean="0">
                <a:ea typeface="ＭＳ Ｐゴシック" pitchFamily="34" charset="-128"/>
              </a:rPr>
              <a:t> Sedating antidepressants are not habituating. Thus, they may be useful in patients who are at risk of substance abuse and in known and former substance abusers.</a:t>
            </a:r>
            <a:r>
              <a:rPr lang="en-US" altLang="en-US" baseline="30000" smtClean="0">
                <a:ea typeface="ＭＳ Ｐゴシック" pitchFamily="34" charset="-128"/>
              </a:rPr>
              <a:t>1</a:t>
            </a:r>
            <a:r>
              <a:rPr lang="en-US" altLang="en-US" smtClean="0">
                <a:ea typeface="ＭＳ Ｐゴシック" pitchFamily="34" charset="-128"/>
              </a:rPr>
              <a:t> </a:t>
            </a:r>
          </a:p>
          <a:p>
            <a:pPr eaLnBrk="1" hangingPunct="1">
              <a:lnSpc>
                <a:spcPct val="90000"/>
              </a:lnSpc>
              <a:spcBef>
                <a:spcPct val="0"/>
              </a:spcBef>
            </a:pPr>
            <a:r>
              <a:rPr lang="en-US" altLang="en-US" smtClean="0">
                <a:ea typeface="ＭＳ Ｐゴシック" pitchFamily="34" charset="-128"/>
              </a:rPr>
              <a:t>Commonly used sedating antidepressants include trazodone, amitriptyline, doxepin, and mirtazapine.</a:t>
            </a:r>
            <a:r>
              <a:rPr lang="en-US" altLang="en-US" baseline="30000" smtClean="0">
                <a:ea typeface="ＭＳ Ｐゴシック" pitchFamily="34" charset="-128"/>
              </a:rPr>
              <a:t>1</a:t>
            </a:r>
            <a:r>
              <a:rPr lang="en-US" altLang="en-US" smtClean="0">
                <a:ea typeface="ＭＳ Ｐゴシック" pitchFamily="34" charset="-128"/>
              </a:rPr>
              <a:t> </a:t>
            </a:r>
          </a:p>
          <a:p>
            <a:pPr eaLnBrk="1" hangingPunct="1">
              <a:lnSpc>
                <a:spcPct val="90000"/>
              </a:lnSpc>
              <a:spcBef>
                <a:spcPct val="0"/>
              </a:spcBef>
            </a:pPr>
            <a:endParaRPr lang="en-US" altLang="en-US" smtClean="0">
              <a:ea typeface="ＭＳ Ｐゴシック" pitchFamily="34" charset="-128"/>
            </a:endParaRPr>
          </a:p>
          <a:p>
            <a:pPr eaLnBrk="1" hangingPunct="1">
              <a:lnSpc>
                <a:spcPct val="90000"/>
              </a:lnSpc>
              <a:spcBef>
                <a:spcPct val="0"/>
              </a:spcBef>
            </a:pPr>
            <a:r>
              <a:rPr lang="en-US" altLang="en-US" smtClean="0">
                <a:ea typeface="ＭＳ Ｐゴシック" pitchFamily="34" charset="-128"/>
              </a:rPr>
              <a:t>1. Lippmann S, Mazour I, Shahab H. Insomnia: therapeutic approach. South Med J. 2001;94:866-873.</a:t>
            </a:r>
          </a:p>
          <a:p>
            <a:pPr eaLnBrk="1" hangingPunct="1">
              <a:lnSpc>
                <a:spcPct val="90000"/>
              </a:lnSpc>
              <a:spcBef>
                <a:spcPct val="0"/>
              </a:spcBef>
            </a:pPr>
            <a:r>
              <a:rPr lang="en-US" altLang="en-US" smtClean="0">
                <a:ea typeface="ＭＳ Ｐゴシック" pitchFamily="34" charset="-128"/>
              </a:rPr>
              <a:t>2. Mendelson WB, Roth T, Cassella J, et al. The treatment of chronic insomnia: drug indications, chronic use and abuse liability. Summary of a 2001 New Clinical Drug Evaluation Unit Meeting Symposium. Sleep Med Rev. 2004;8:7-17.</a:t>
            </a:r>
          </a:p>
          <a:p>
            <a:pPr eaLnBrk="1" hangingPunct="1">
              <a:lnSpc>
                <a:spcPct val="90000"/>
              </a:lnSpc>
              <a:spcBef>
                <a:spcPct val="0"/>
              </a:spcBef>
            </a:pPr>
            <a:r>
              <a:rPr lang="en-US" altLang="en-US" smtClean="0">
                <a:ea typeface="ＭＳ Ｐゴシック" pitchFamily="34" charset="-128"/>
              </a:rPr>
              <a:t>Slide by Thomas Roth, Phd.</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97283"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2310817A-E390-4F05-BE71-5E466203DB39}"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97284"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97285"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F013F803-0469-4321-A689-BBBBF66C114C}" type="slidenum">
              <a:rPr lang="en-US" altLang="en-US" smtClean="0">
                <a:latin typeface="Arial" pitchFamily="34" charset="0"/>
                <a:ea typeface="ＭＳ Ｐゴシック" pitchFamily="34" charset="-128"/>
              </a:rPr>
              <a:pPr fontAlgn="base">
                <a:spcBef>
                  <a:spcPct val="0"/>
                </a:spcBef>
                <a:spcAft>
                  <a:spcPct val="0"/>
                </a:spcAft>
                <a:defRPr/>
              </a:pPr>
              <a:t>42</a:t>
            </a:fld>
            <a:endParaRPr lang="en-US" altLang="en-US" smtClean="0">
              <a:latin typeface="Arial" pitchFamily="34" charset="0"/>
              <a:ea typeface="ＭＳ Ｐゴシック" pitchFamily="34" charset="-128"/>
            </a:endParaRPr>
          </a:p>
        </p:txBody>
      </p:sp>
      <p:sp>
        <p:nvSpPr>
          <p:cNvPr id="97286" name="Rectangle 2"/>
          <p:cNvSpPr>
            <a:spLocks noGrp="1" noRot="1" noChangeAspect="1" noChangeArrowheads="1" noTextEdit="1"/>
          </p:cNvSpPr>
          <p:nvPr>
            <p:ph type="sldImg"/>
          </p:nvPr>
        </p:nvSpPr>
        <p:spPr bwMode="auto">
          <a:xfrm>
            <a:off x="1290638" y="684213"/>
            <a:ext cx="4510087" cy="3381375"/>
          </a:xfrm>
          <a:solidFill>
            <a:srgbClr val="FFFFFF"/>
          </a:solidFill>
          <a:ln>
            <a:solidFill>
              <a:srgbClr val="000000"/>
            </a:solidFill>
            <a:miter lim="800000"/>
            <a:headEnd/>
            <a:tailEnd/>
          </a:ln>
        </p:spPr>
      </p:sp>
      <p:sp>
        <p:nvSpPr>
          <p:cNvPr id="97287" name="Rectangle 3"/>
          <p:cNvSpPr>
            <a:spLocks noGrp="1" noChangeArrowheads="1"/>
          </p:cNvSpPr>
          <p:nvPr>
            <p:ph type="body" idx="1"/>
          </p:nvPr>
        </p:nvSpPr>
        <p:spPr bwMode="auto">
          <a:xfrm>
            <a:off x="944563" y="4300356"/>
            <a:ext cx="5187950" cy="4073213"/>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lIns="90405" tIns="45200" rIns="90405" bIns="45200" numCol="1" anchor="t" anchorCtr="0" compatLnSpc="1">
            <a:prstTxWarp prst="textNoShape">
              <a:avLst/>
            </a:prstTxWarp>
          </a:bodyPr>
          <a:lstStyle/>
          <a:p>
            <a:pPr eaLnBrk="1" hangingPunct="1">
              <a:spcBef>
                <a:spcPct val="0"/>
              </a:spcBef>
            </a:pPr>
            <a:r>
              <a:rPr lang="en-US" altLang="en-US" smtClean="0">
                <a:ea typeface="ＭＳ Ｐゴシック" pitchFamily="34" charset="-128"/>
              </a:rPr>
              <a:t>As was pointed out previously many different types of drugs other than BzRAs are used to treat insomnia.. The most commonly used of these medications is trazedone . Unfortunately ,as the NIH State of the science reports, we do not know the risk benefit ratio associated with these ( sedating antidepressants) drugs. This slide presents  a patient  report study of zolpidem 10mg versus placebo and trazedone 50mg, versus placebo. Zolpidem separated from placebo on both weeks of the study    while trazedone separated only in  week one. Is this tolerance to trazedone? Does this happen with other doses? What is the minimally effective dose? What happens to daytime function? Clearly given how commonly these medications are used we need to know more about their efficacy and safety. There are few studies on the hypnotic efficacy of antidepressants in non-depressed persons with insomnia.  In this study both trazodone 50 mg and zolpidem 10 mg improved subjective sleep latency and duration during the first week of use.  However,  by the second week only zolpidem showed a difference from placebo.</a:t>
            </a:r>
            <a:r>
              <a:rPr lang="en-US" altLang="en-US" baseline="30000" smtClean="0">
                <a:ea typeface="ＭＳ Ｐゴシック" pitchFamily="34" charset="-128"/>
              </a:rPr>
              <a:t>1</a:t>
            </a:r>
            <a:endParaRPr lang="en-US" altLang="en-US" smtClean="0">
              <a:ea typeface="ＭＳ Ｐゴシック" pitchFamily="34" charset="-128"/>
            </a:endParaRPr>
          </a:p>
          <a:p>
            <a:pPr eaLnBrk="1" hangingPunct="1">
              <a:spcBef>
                <a:spcPct val="0"/>
              </a:spcBef>
            </a:pPr>
            <a:r>
              <a:rPr lang="en-US" altLang="en-US" smtClean="0">
                <a:ea typeface="ＭＳ Ｐゴシック" pitchFamily="34" charset="-128"/>
              </a:rPr>
              <a:t>Walsh JK, Erman M, Erwin CW, et al. Subjective hypnotic efficacy of trazodone and zolpidem in DSMIII-R primary insomnia. Human Psychopharmacology: Clinical and Experimental, 1998;13:191-98.</a:t>
            </a:r>
          </a:p>
          <a:p>
            <a:pPr eaLnBrk="1" hangingPunct="1">
              <a:spcBef>
                <a:spcPct val="0"/>
              </a:spcBef>
            </a:pPr>
            <a:r>
              <a:rPr lang="en-US" altLang="en-US" smtClean="0">
                <a:ea typeface="ＭＳ Ｐゴシック" pitchFamily="34" charset="-128"/>
              </a:rPr>
              <a:t>Slide by Thomas Roth, Phd.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98307"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91030AC4-6973-464D-9430-3A0A35722B2A}"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98308"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98309"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58CD70D4-214C-4B2A-A0C0-04343E221C48}" type="slidenum">
              <a:rPr lang="en-US" altLang="en-US" smtClean="0">
                <a:latin typeface="Arial" pitchFamily="34" charset="0"/>
                <a:ea typeface="ＭＳ Ｐゴシック" pitchFamily="34" charset="-128"/>
              </a:rPr>
              <a:pPr fontAlgn="base">
                <a:spcBef>
                  <a:spcPct val="0"/>
                </a:spcBef>
                <a:spcAft>
                  <a:spcPct val="0"/>
                </a:spcAft>
                <a:defRPr/>
              </a:pPr>
              <a:t>43</a:t>
            </a:fld>
            <a:endParaRPr lang="en-US" altLang="en-US" smtClean="0">
              <a:latin typeface="Arial" pitchFamily="34" charset="0"/>
              <a:ea typeface="ＭＳ Ｐゴシック" pitchFamily="34" charset="-128"/>
            </a:endParaRPr>
          </a:p>
        </p:txBody>
      </p:sp>
      <p:sp>
        <p:nvSpPr>
          <p:cNvPr id="98310" name="Rectangle 2"/>
          <p:cNvSpPr>
            <a:spLocks noGrp="1" noRot="1" noChangeAspect="1" noChangeArrowheads="1" noTextEdit="1"/>
          </p:cNvSpPr>
          <p:nvPr>
            <p:ph type="sldImg"/>
          </p:nvPr>
        </p:nvSpPr>
        <p:spPr bwMode="auto">
          <a:xfrm>
            <a:off x="1276350" y="681038"/>
            <a:ext cx="4525963" cy="3394075"/>
          </a:xfrm>
          <a:solidFill>
            <a:srgbClr val="FFFFFF"/>
          </a:solidFill>
          <a:ln>
            <a:solidFill>
              <a:srgbClr val="000000"/>
            </a:solidFill>
            <a:miter lim="800000"/>
            <a:headEnd/>
            <a:tailEnd/>
          </a:ln>
        </p:spPr>
      </p:sp>
      <p:sp>
        <p:nvSpPr>
          <p:cNvPr id="98311" name="Rectangle 3"/>
          <p:cNvSpPr>
            <a:spLocks noGrp="1" noChangeArrowheads="1"/>
          </p:cNvSpPr>
          <p:nvPr>
            <p:ph type="body" idx="1"/>
          </p:nvPr>
        </p:nvSpPr>
        <p:spPr bwMode="auto">
          <a:xfrm>
            <a:off x="708026" y="4300355"/>
            <a:ext cx="5661025" cy="4070143"/>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spcBef>
                <a:spcPct val="0"/>
              </a:spcBef>
            </a:pPr>
            <a:r>
              <a:rPr lang="en-US" altLang="en-US" sz="900">
                <a:ea typeface="ＭＳ Ｐゴシック" pitchFamily="34" charset="-128"/>
              </a:rPr>
              <a:t>MT</a:t>
            </a:r>
            <a:r>
              <a:rPr lang="en-US" altLang="en-US" sz="900" baseline="-25000">
                <a:ea typeface="ＭＳ Ｐゴシック" pitchFamily="34" charset="-128"/>
              </a:rPr>
              <a:t>1</a:t>
            </a:r>
            <a:r>
              <a:rPr lang="en-US" altLang="en-US" sz="900">
                <a:ea typeface="ＭＳ Ｐゴシック" pitchFamily="34" charset="-128"/>
              </a:rPr>
              <a:t> and MT</a:t>
            </a:r>
            <a:r>
              <a:rPr lang="en-US" altLang="en-US" sz="900" baseline="-25000">
                <a:ea typeface="ＭＳ Ｐゴシック" pitchFamily="34" charset="-128"/>
              </a:rPr>
              <a:t>2</a:t>
            </a:r>
            <a:r>
              <a:rPr lang="en-US" altLang="en-US" sz="900">
                <a:ea typeface="ＭＳ Ｐゴシック" pitchFamily="34" charset="-128"/>
              </a:rPr>
              <a:t> receptors are heavily concentrated in the SCN. Given the key role of the SCN in sleep regulation, agents with high affinity and selectivity for MT</a:t>
            </a:r>
            <a:r>
              <a:rPr lang="en-US" altLang="en-US" sz="900" baseline="-25000">
                <a:ea typeface="ＭＳ Ｐゴシック" pitchFamily="34" charset="-128"/>
              </a:rPr>
              <a:t>1</a:t>
            </a:r>
            <a:r>
              <a:rPr lang="en-US" altLang="en-US" sz="900">
                <a:ea typeface="ＭＳ Ｐゴシック" pitchFamily="34" charset="-128"/>
              </a:rPr>
              <a:t> and MT</a:t>
            </a:r>
            <a:r>
              <a:rPr lang="en-US" altLang="en-US" sz="900" baseline="-25000">
                <a:ea typeface="ＭＳ Ｐゴシック" pitchFamily="34" charset="-128"/>
              </a:rPr>
              <a:t>2</a:t>
            </a:r>
            <a:r>
              <a:rPr lang="en-US" altLang="en-US" sz="900">
                <a:ea typeface="ＭＳ Ｐゴシック" pitchFamily="34" charset="-128"/>
              </a:rPr>
              <a:t> receptors are rational targets in the treatment of insomnia.</a:t>
            </a:r>
            <a:endParaRPr lang="en-US" altLang="en-US" sz="900" baseline="30000">
              <a:ea typeface="ＭＳ Ｐゴシック" pitchFamily="34" charset="-128"/>
            </a:endParaRPr>
          </a:p>
          <a:p>
            <a:pPr eaLnBrk="1" hangingPunct="1">
              <a:lnSpc>
                <a:spcPct val="80000"/>
              </a:lnSpc>
              <a:spcBef>
                <a:spcPct val="0"/>
              </a:spcBef>
            </a:pPr>
            <a:endParaRPr lang="en-US" altLang="en-US" sz="900">
              <a:ea typeface="ＭＳ Ｐゴシック" pitchFamily="34" charset="-128"/>
            </a:endParaRPr>
          </a:p>
          <a:p>
            <a:pPr eaLnBrk="1" hangingPunct="1">
              <a:lnSpc>
                <a:spcPct val="80000"/>
              </a:lnSpc>
              <a:spcBef>
                <a:spcPct val="0"/>
              </a:spcBef>
            </a:pPr>
            <a:r>
              <a:rPr lang="en-US" altLang="en-US" sz="900">
                <a:ea typeface="ＭＳ Ｐゴシック" pitchFamily="34" charset="-128"/>
              </a:rPr>
              <a:t>Specifically, binding to MT</a:t>
            </a:r>
            <a:r>
              <a:rPr lang="en-US" altLang="en-US" sz="900" baseline="-25000">
                <a:ea typeface="ＭＳ Ｐゴシック" pitchFamily="34" charset="-128"/>
              </a:rPr>
              <a:t>1</a:t>
            </a:r>
            <a:r>
              <a:rPr lang="en-US" altLang="en-US" sz="900">
                <a:ea typeface="ＭＳ Ｐゴシック" pitchFamily="34" charset="-128"/>
              </a:rPr>
              <a:t> receptors could decrease SCN stimulatory output (alerting signal), with selective MT</a:t>
            </a:r>
            <a:r>
              <a:rPr lang="en-US" altLang="en-US" sz="900" baseline="-25000">
                <a:ea typeface="ＭＳ Ｐゴシック" pitchFamily="34" charset="-128"/>
              </a:rPr>
              <a:t>1</a:t>
            </a:r>
            <a:r>
              <a:rPr lang="en-US" altLang="en-US" sz="900">
                <a:ea typeface="ＭＳ Ｐゴシック" pitchFamily="34" charset="-128"/>
              </a:rPr>
              <a:t> receptor agonists potentially facilitating or augmenting the effects of endogenous melatonin in sleep promotion. Agonism of the MT</a:t>
            </a:r>
            <a:r>
              <a:rPr lang="en-US" altLang="en-US" sz="900" baseline="-25000">
                <a:ea typeface="ＭＳ Ｐゴシック" pitchFamily="34" charset="-128"/>
              </a:rPr>
              <a:t>2</a:t>
            </a:r>
            <a:r>
              <a:rPr lang="en-US" altLang="en-US" sz="900">
                <a:ea typeface="ＭＳ Ｐゴシック" pitchFamily="34" charset="-128"/>
              </a:rPr>
              <a:t> receptors may help to entrain the circadian clock via phase shifting, which could help adjust the timing of sleep.</a:t>
            </a:r>
            <a:endParaRPr lang="en-US" altLang="en-US" sz="900" baseline="30000">
              <a:ea typeface="ＭＳ Ｐゴシック" pitchFamily="34" charset="-128"/>
            </a:endParaRPr>
          </a:p>
          <a:p>
            <a:pPr eaLnBrk="1" hangingPunct="1">
              <a:lnSpc>
                <a:spcPct val="80000"/>
              </a:lnSpc>
              <a:spcBef>
                <a:spcPct val="0"/>
              </a:spcBef>
            </a:pPr>
            <a:endParaRPr lang="en-US" altLang="en-US" sz="900">
              <a:ea typeface="ＭＳ Ｐゴシック" pitchFamily="34" charset="-128"/>
            </a:endParaRPr>
          </a:p>
          <a:p>
            <a:pPr eaLnBrk="1" hangingPunct="1">
              <a:lnSpc>
                <a:spcPct val="80000"/>
              </a:lnSpc>
              <a:spcBef>
                <a:spcPct val="0"/>
              </a:spcBef>
            </a:pPr>
            <a:r>
              <a:rPr lang="en-US" altLang="en-US" sz="900">
                <a:ea typeface="ＭＳ Ｐゴシック" pitchFamily="34" charset="-128"/>
              </a:rPr>
              <a:t>MT</a:t>
            </a:r>
            <a:r>
              <a:rPr lang="en-US" altLang="en-US" sz="900" baseline="-25000">
                <a:ea typeface="ＭＳ Ｐゴシック" pitchFamily="34" charset="-128"/>
              </a:rPr>
              <a:t>3</a:t>
            </a:r>
            <a:r>
              <a:rPr lang="en-US" altLang="en-US" sz="900">
                <a:ea typeface="ＭＳ Ｐゴシック" pitchFamily="34" charset="-128"/>
              </a:rPr>
              <a:t> binding sites have been studied in vitro and in non-human mammals and, based on these studies, appear to be widely distributed in the kidneys, liver, brain, intestine, lungs, heart, and skeletal muscle. The exact role and function of MT</a:t>
            </a:r>
            <a:r>
              <a:rPr lang="en-US" altLang="en-US" sz="900" baseline="-25000">
                <a:ea typeface="ＭＳ Ｐゴシック" pitchFamily="34" charset="-128"/>
              </a:rPr>
              <a:t>3</a:t>
            </a:r>
            <a:r>
              <a:rPr lang="en-US" altLang="en-US" sz="900">
                <a:ea typeface="ＭＳ Ｐゴシック" pitchFamily="34" charset="-128"/>
              </a:rPr>
              <a:t> binding sites remain unknown.</a:t>
            </a:r>
            <a:endParaRPr lang="en-US" altLang="en-US" sz="900" baseline="30000">
              <a:ea typeface="ＭＳ Ｐゴシック" pitchFamily="34" charset="-128"/>
            </a:endParaRPr>
          </a:p>
          <a:p>
            <a:pPr eaLnBrk="1" hangingPunct="1">
              <a:lnSpc>
                <a:spcPct val="80000"/>
              </a:lnSpc>
              <a:spcBef>
                <a:spcPct val="0"/>
              </a:spcBef>
            </a:pPr>
            <a:endParaRPr lang="en-US" altLang="en-US" sz="900">
              <a:ea typeface="ＭＳ Ｐゴシック" pitchFamily="34" charset="-128"/>
            </a:endParaRPr>
          </a:p>
          <a:p>
            <a:pPr eaLnBrk="1" hangingPunct="1">
              <a:lnSpc>
                <a:spcPct val="80000"/>
              </a:lnSpc>
              <a:spcBef>
                <a:spcPct val="0"/>
              </a:spcBef>
            </a:pPr>
            <a:r>
              <a:rPr lang="en-US" altLang="en-US" sz="900">
                <a:ea typeface="ＭＳ Ｐゴシック" pitchFamily="34" charset="-128"/>
              </a:rPr>
              <a:t>Dubocovich MI, Rivera-Bermudez MA, Gerdin MJ, et al. Molecular pharmacology, regulation and function of mammalian melatonin receptors, Front Biosci. 2003; 8:d1093-1108.</a:t>
            </a:r>
          </a:p>
          <a:p>
            <a:pPr eaLnBrk="1" hangingPunct="1">
              <a:lnSpc>
                <a:spcPct val="80000"/>
              </a:lnSpc>
              <a:spcBef>
                <a:spcPct val="0"/>
              </a:spcBef>
            </a:pPr>
            <a:endParaRPr lang="en-US" altLang="en-US" sz="900">
              <a:ea typeface="ＭＳ Ｐゴシック" pitchFamily="34" charset="-128"/>
            </a:endParaRPr>
          </a:p>
          <a:p>
            <a:pPr eaLnBrk="1" hangingPunct="1">
              <a:lnSpc>
                <a:spcPct val="80000"/>
              </a:lnSpc>
              <a:spcBef>
                <a:spcPct val="0"/>
              </a:spcBef>
            </a:pPr>
            <a:r>
              <a:rPr lang="en-US" altLang="en-US" sz="900">
                <a:ea typeface="ＭＳ Ｐゴシック" pitchFamily="34" charset="-128"/>
              </a:rPr>
              <a:t>Liu C, Weaver DR, Jin X, et al. Molecular dissection of two distinct actions of melatonin on the suprachiasmatic circadian clock, Neuron. 1997;19:91-102.</a:t>
            </a:r>
          </a:p>
          <a:p>
            <a:pPr eaLnBrk="1" hangingPunct="1">
              <a:lnSpc>
                <a:spcPct val="80000"/>
              </a:lnSpc>
              <a:spcBef>
                <a:spcPct val="0"/>
              </a:spcBef>
            </a:pPr>
            <a:endParaRPr lang="en-US" altLang="en-US" sz="900">
              <a:ea typeface="ＭＳ Ｐゴシック" pitchFamily="34" charset="-128"/>
            </a:endParaRPr>
          </a:p>
          <a:p>
            <a:pPr eaLnBrk="1" hangingPunct="1">
              <a:lnSpc>
                <a:spcPct val="80000"/>
              </a:lnSpc>
              <a:spcBef>
                <a:spcPct val="0"/>
              </a:spcBef>
            </a:pPr>
            <a:r>
              <a:rPr lang="en-US" altLang="en-US" sz="900">
                <a:ea typeface="ＭＳ Ｐゴシック" pitchFamily="34" charset="-128"/>
              </a:rPr>
              <a:t>Nosjean O, Ferro M, Coge F, et al. Identification of the melatonin-binding site MT3 as the quinone reductase 2. J Biol Chem. 2000;275:31311-31317.</a:t>
            </a:r>
          </a:p>
          <a:p>
            <a:pPr eaLnBrk="1" hangingPunct="1">
              <a:lnSpc>
                <a:spcPct val="80000"/>
              </a:lnSpc>
              <a:spcBef>
                <a:spcPct val="0"/>
              </a:spcBef>
            </a:pPr>
            <a:endParaRPr lang="en-US" altLang="en-US" sz="900">
              <a:ea typeface="ＭＳ Ｐゴシック" pitchFamily="34" charset="-128"/>
            </a:endParaRPr>
          </a:p>
          <a:p>
            <a:pPr eaLnBrk="1" hangingPunct="1">
              <a:lnSpc>
                <a:spcPct val="80000"/>
              </a:lnSpc>
              <a:spcBef>
                <a:spcPct val="0"/>
              </a:spcBef>
            </a:pPr>
            <a:r>
              <a:rPr lang="en-US" altLang="en-US" sz="900">
                <a:ea typeface="ＭＳ Ｐゴシック" pitchFamily="34" charset="-128"/>
              </a:rPr>
              <a:t>Nosjean O, Nicolas J-P, Klupsch F, etal. Comparative pharmacological studies of melatonin receptors: MT1, MT2 and MT3/QR2. Tissue distribution of MT3/QR2, Biochem Pharmacol. 2001;61:1369-1379.</a:t>
            </a:r>
          </a:p>
          <a:p>
            <a:pPr eaLnBrk="1" hangingPunct="1">
              <a:lnSpc>
                <a:spcPct val="80000"/>
              </a:lnSpc>
              <a:spcBef>
                <a:spcPct val="0"/>
              </a:spcBef>
            </a:pPr>
            <a:endParaRPr lang="en-US" altLang="en-US" sz="900">
              <a:ea typeface="ＭＳ Ｐゴシック" pitchFamily="34" charset="-128"/>
            </a:endParaRPr>
          </a:p>
          <a:p>
            <a:pPr eaLnBrk="1" hangingPunct="1">
              <a:lnSpc>
                <a:spcPct val="80000"/>
              </a:lnSpc>
              <a:spcBef>
                <a:spcPct val="0"/>
              </a:spcBef>
            </a:pPr>
            <a:r>
              <a:rPr lang="en-US" altLang="en-US" sz="900">
                <a:ea typeface="ＭＳ Ｐゴシック" pitchFamily="34" charset="-128"/>
              </a:rPr>
              <a:t>Slide by: Thomas Roth, PhD</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Basics of Sleep Guide: Pharmacology</a:t>
            </a:r>
          </a:p>
        </p:txBody>
      </p:sp>
      <p:sp>
        <p:nvSpPr>
          <p:cNvPr id="99331"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9D7CB1C1-6E00-4FFE-81C4-B10BF5827A39}" type="datetime1">
              <a:rPr lang="en-US" altLang="en-US" smtClean="0">
                <a:latin typeface="Arial" pitchFamily="34" charset="0"/>
                <a:ea typeface="ＭＳ Ｐゴシック" pitchFamily="34" charset="-128"/>
              </a:rPr>
              <a:pPr fontAlgn="base">
                <a:spcBef>
                  <a:spcPct val="0"/>
                </a:spcBef>
                <a:spcAft>
                  <a:spcPct val="0"/>
                </a:spcAft>
                <a:defRPr/>
              </a:pPr>
              <a:t>8/14/2015</a:t>
            </a:fld>
            <a:endParaRPr lang="en-US" altLang="en-US" smtClean="0">
              <a:latin typeface="Arial" pitchFamily="34" charset="0"/>
              <a:ea typeface="ＭＳ Ｐゴシック" pitchFamily="34" charset="-128"/>
            </a:endParaRPr>
          </a:p>
        </p:txBody>
      </p:sp>
      <p:sp>
        <p:nvSpPr>
          <p:cNvPr id="99332"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Arial" pitchFamily="34" charset="0"/>
                <a:ea typeface="ＭＳ Ｐゴシック" pitchFamily="34" charset="-128"/>
              </a:rPr>
              <a:t>Roth Set #9</a:t>
            </a:r>
          </a:p>
        </p:txBody>
      </p:sp>
      <p:sp>
        <p:nvSpPr>
          <p:cNvPr id="99333"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163">
              <a:defRPr>
                <a:solidFill>
                  <a:schemeClr val="tx1"/>
                </a:solidFill>
                <a:latin typeface="Trebuchet MS" pitchFamily="34" charset="0"/>
              </a:defRPr>
            </a:lvl1pPr>
            <a:lvl2pPr marL="701482" indent="-268850" defTabSz="913163">
              <a:defRPr>
                <a:solidFill>
                  <a:schemeClr val="tx1"/>
                </a:solidFill>
                <a:latin typeface="Trebuchet MS" pitchFamily="34" charset="0"/>
              </a:defRPr>
            </a:lvl2pPr>
            <a:lvl3pPr marL="1080035" indent="-214771" defTabSz="913163">
              <a:defRPr>
                <a:solidFill>
                  <a:schemeClr val="tx1"/>
                </a:solidFill>
                <a:latin typeface="Trebuchet MS" pitchFamily="34" charset="0"/>
              </a:defRPr>
            </a:lvl3pPr>
            <a:lvl4pPr marL="1512667" indent="-214771" defTabSz="913163">
              <a:defRPr>
                <a:solidFill>
                  <a:schemeClr val="tx1"/>
                </a:solidFill>
                <a:latin typeface="Trebuchet MS" pitchFamily="34" charset="0"/>
              </a:defRPr>
            </a:lvl4pPr>
            <a:lvl5pPr marL="1945299" indent="-214771" defTabSz="913163">
              <a:defRPr>
                <a:solidFill>
                  <a:schemeClr val="tx1"/>
                </a:solidFill>
                <a:latin typeface="Trebuchet MS" pitchFamily="34" charset="0"/>
              </a:defRPr>
            </a:lvl5pPr>
            <a:lvl6pPr marL="2390291" indent="-214771" defTabSz="913163" fontAlgn="base">
              <a:spcBef>
                <a:spcPct val="0"/>
              </a:spcBef>
              <a:spcAft>
                <a:spcPct val="0"/>
              </a:spcAft>
              <a:defRPr>
                <a:solidFill>
                  <a:schemeClr val="tx1"/>
                </a:solidFill>
                <a:latin typeface="Trebuchet MS" pitchFamily="34" charset="0"/>
              </a:defRPr>
            </a:lvl6pPr>
            <a:lvl7pPr marL="2835284" indent="-214771" defTabSz="913163" fontAlgn="base">
              <a:spcBef>
                <a:spcPct val="0"/>
              </a:spcBef>
              <a:spcAft>
                <a:spcPct val="0"/>
              </a:spcAft>
              <a:defRPr>
                <a:solidFill>
                  <a:schemeClr val="tx1"/>
                </a:solidFill>
                <a:latin typeface="Trebuchet MS" pitchFamily="34" charset="0"/>
              </a:defRPr>
            </a:lvl7pPr>
            <a:lvl8pPr marL="3280277" indent="-214771" defTabSz="913163" fontAlgn="base">
              <a:spcBef>
                <a:spcPct val="0"/>
              </a:spcBef>
              <a:spcAft>
                <a:spcPct val="0"/>
              </a:spcAft>
              <a:defRPr>
                <a:solidFill>
                  <a:schemeClr val="tx1"/>
                </a:solidFill>
                <a:latin typeface="Trebuchet MS" pitchFamily="34" charset="0"/>
              </a:defRPr>
            </a:lvl8pPr>
            <a:lvl9pPr marL="3725270" indent="-214771" defTabSz="913163"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BA6BBBFD-B9D8-4E3B-AEA3-89A46A827F60}" type="slidenum">
              <a:rPr lang="en-US" altLang="en-US" smtClean="0">
                <a:latin typeface="Arial" pitchFamily="34" charset="0"/>
                <a:ea typeface="ＭＳ Ｐゴシック" pitchFamily="34" charset="-128"/>
              </a:rPr>
              <a:pPr fontAlgn="base">
                <a:spcBef>
                  <a:spcPct val="0"/>
                </a:spcBef>
                <a:spcAft>
                  <a:spcPct val="0"/>
                </a:spcAft>
                <a:defRPr/>
              </a:pPr>
              <a:t>44</a:t>
            </a:fld>
            <a:endParaRPr lang="en-US" altLang="en-US" smtClean="0">
              <a:latin typeface="Arial" pitchFamily="34" charset="0"/>
              <a:ea typeface="ＭＳ Ｐゴシック" pitchFamily="34" charset="-128"/>
            </a:endParaRPr>
          </a:p>
        </p:txBody>
      </p:sp>
      <p:sp>
        <p:nvSpPr>
          <p:cNvPr id="99334" name="Rectangle 2"/>
          <p:cNvSpPr>
            <a:spLocks noGrp="1" noRot="1" noChangeAspect="1" noChangeArrowheads="1" noTextEdit="1"/>
          </p:cNvSpPr>
          <p:nvPr>
            <p:ph type="sldImg"/>
          </p:nvPr>
        </p:nvSpPr>
        <p:spPr bwMode="auto">
          <a:xfrm>
            <a:off x="1250950" y="660400"/>
            <a:ext cx="4573588" cy="3429000"/>
          </a:xfrm>
          <a:solidFill>
            <a:srgbClr val="FFFFFF"/>
          </a:solidFill>
          <a:ln>
            <a:solidFill>
              <a:srgbClr val="000000"/>
            </a:solidFill>
            <a:miter lim="800000"/>
            <a:headEnd/>
            <a:tailEnd/>
          </a:ln>
        </p:spPr>
      </p:sp>
      <p:sp>
        <p:nvSpPr>
          <p:cNvPr id="99335" name="Rectangle 3"/>
          <p:cNvSpPr>
            <a:spLocks noGrp="1" noChangeArrowheads="1"/>
          </p:cNvSpPr>
          <p:nvPr>
            <p:ph type="body" idx="1"/>
          </p:nvPr>
        </p:nvSpPr>
        <p:spPr bwMode="auto">
          <a:xfrm>
            <a:off x="728664" y="4254313"/>
            <a:ext cx="5619750" cy="3910530"/>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ea typeface="ＭＳ Ｐゴシック" pitchFamily="34" charset="-128"/>
              </a:rPr>
              <a:t>Ramelteon is the first ,and currently the only, melatonin agonist approved by the FDA for the treatment of sleep onset insomnia.. This slide presents the efficacy or ramelteon on inducing sleep , relative to placebo, across five weeks of nightly administration.</a:t>
            </a:r>
            <a:endParaRPr lang="fr-FR" altLang="en-US" smtClean="0">
              <a:ea typeface="ＭＳ Ｐゴシック" pitchFamily="34" charset="-128"/>
            </a:endParaRPr>
          </a:p>
          <a:p>
            <a:pPr eaLnBrk="1" hangingPunct="1">
              <a:spcBef>
                <a:spcPct val="0"/>
              </a:spcBef>
            </a:pPr>
            <a:endParaRPr lang="fr-FR" altLang="en-US" smtClean="0">
              <a:ea typeface="ＭＳ Ｐゴシック" pitchFamily="34" charset="-128"/>
            </a:endParaRPr>
          </a:p>
          <a:p>
            <a:pPr eaLnBrk="1" hangingPunct="1">
              <a:spcBef>
                <a:spcPct val="0"/>
              </a:spcBef>
            </a:pPr>
            <a:r>
              <a:rPr lang="fr-FR" altLang="en-US" smtClean="0">
                <a:ea typeface="ＭＳ Ｐゴシック" pitchFamily="34" charset="-128"/>
              </a:rPr>
              <a:t>Roth T, Seiden D, Sainati S, et al. </a:t>
            </a:r>
            <a:r>
              <a:rPr lang="en-US" altLang="en-US" smtClean="0">
                <a:ea typeface="ＭＳ Ｐゴシック" pitchFamily="34" charset="-128"/>
              </a:rPr>
              <a:t>Effects of ramelteon on patient-reported sleep latency in older adults with chronic insomnia, Sleep Med. 2006;7:312-8.</a:t>
            </a:r>
          </a:p>
          <a:p>
            <a:pPr eaLnBrk="1" hangingPunct="1">
              <a:spcBef>
                <a:spcPct val="0"/>
              </a:spcBef>
            </a:pPr>
            <a:endParaRPr lang="en-US" altLang="en-US" smtClean="0">
              <a:ea typeface="ＭＳ Ｐゴシック" pitchFamily="34" charset="-128"/>
            </a:endParaRPr>
          </a:p>
          <a:p>
            <a:pPr eaLnBrk="1" hangingPunct="1">
              <a:spcBef>
                <a:spcPct val="0"/>
              </a:spcBef>
            </a:pPr>
            <a:r>
              <a:rPr lang="en-US" altLang="en-US" smtClean="0">
                <a:ea typeface="ＭＳ Ｐゴシック" pitchFamily="34" charset="-128"/>
              </a:rPr>
              <a:t>Slide by: Thomas Roth, PhD</a:t>
            </a:r>
          </a:p>
          <a:p>
            <a:pPr eaLnBrk="1" hangingPunct="1">
              <a:spcBef>
                <a:spcPct val="0"/>
              </a:spcBef>
            </a:pPr>
            <a:endParaRPr lang="en-US" altLang="en-US" smtClean="0">
              <a:ea typeface="ＭＳ Ｐゴシック" pitchFamily="34" charset="-128"/>
            </a:endParaRPr>
          </a:p>
          <a:p>
            <a:pPr eaLnBrk="1" hangingPunct="1">
              <a:spcBef>
                <a:spcPct val="0"/>
              </a:spcBef>
            </a:pPr>
            <a:endParaRPr lang="en-US" altLang="en-US" smtClean="0">
              <a:ea typeface="ＭＳ Ｐゴシック"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Calibri" pitchFamily="34" charset="0"/>
              </a:rPr>
              <a:t>Basics of Sleep Guide: Pharmacology</a:t>
            </a:r>
          </a:p>
        </p:txBody>
      </p:sp>
      <p:sp>
        <p:nvSpPr>
          <p:cNvPr id="101379"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76987FE5-F3D7-47CA-84DB-83625DA7C3D8}" type="datetime1">
              <a:rPr lang="en-US" altLang="en-US" smtClean="0">
                <a:latin typeface="Calibri" pitchFamily="34" charset="0"/>
              </a:rPr>
              <a:pPr fontAlgn="base">
                <a:spcBef>
                  <a:spcPct val="0"/>
                </a:spcBef>
                <a:spcAft>
                  <a:spcPct val="0"/>
                </a:spcAft>
                <a:defRPr/>
              </a:pPr>
              <a:t>8/14/2015</a:t>
            </a:fld>
            <a:endParaRPr lang="en-US" altLang="en-US" smtClean="0">
              <a:latin typeface="Calibri" pitchFamily="34" charset="0"/>
            </a:endParaRPr>
          </a:p>
        </p:txBody>
      </p:sp>
      <p:sp>
        <p:nvSpPr>
          <p:cNvPr id="101380"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Calibri" pitchFamily="34" charset="0"/>
              </a:rPr>
              <a:t>Roehrs-Krystal  Set #10</a:t>
            </a:r>
          </a:p>
        </p:txBody>
      </p:sp>
      <p:sp>
        <p:nvSpPr>
          <p:cNvPr id="101381"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81E77259-D18E-425C-9CFA-FBEC4520220E}" type="slidenum">
              <a:rPr lang="en-US" altLang="en-US" smtClean="0">
                <a:latin typeface="Calibri" pitchFamily="34" charset="0"/>
              </a:rPr>
              <a:pPr fontAlgn="base">
                <a:spcBef>
                  <a:spcPct val="0"/>
                </a:spcBef>
                <a:spcAft>
                  <a:spcPct val="0"/>
                </a:spcAft>
                <a:defRPr/>
              </a:pPr>
              <a:t>45</a:t>
            </a:fld>
            <a:endParaRPr lang="en-US" altLang="en-US" smtClean="0">
              <a:latin typeface="Calibri" pitchFamily="34" charset="0"/>
            </a:endParaRPr>
          </a:p>
        </p:txBody>
      </p:sp>
      <p:sp>
        <p:nvSpPr>
          <p:cNvPr id="101382" name="Rectangle 2"/>
          <p:cNvSpPr>
            <a:spLocks noGrp="1" noRot="1" noChangeAspect="1" noChangeArrowheads="1" noTextEdit="1"/>
          </p:cNvSpPr>
          <p:nvPr>
            <p:ph type="sldImg"/>
          </p:nvPr>
        </p:nvSpPr>
        <p:spPr bwMode="auto">
          <a:xfrm>
            <a:off x="1276350" y="679450"/>
            <a:ext cx="4525963" cy="3394075"/>
          </a:xfrm>
          <a:solidFill>
            <a:srgbClr val="FFFFFF"/>
          </a:solidFill>
          <a:ln>
            <a:solidFill>
              <a:srgbClr val="000000"/>
            </a:solidFill>
            <a:miter lim="800000"/>
            <a:headEnd/>
            <a:tailEnd/>
          </a:ln>
        </p:spPr>
      </p:sp>
      <p:sp>
        <p:nvSpPr>
          <p:cNvPr id="101383" name="Rectangle 3"/>
          <p:cNvSpPr>
            <a:spLocks noGrp="1" noChangeArrowheads="1"/>
          </p:cNvSpPr>
          <p:nvPr>
            <p:ph type="body" idx="1"/>
          </p:nvPr>
        </p:nvSpPr>
        <p:spPr bwMode="auto">
          <a:xfrm>
            <a:off x="708026" y="4300356"/>
            <a:ext cx="5661025" cy="4071678"/>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lIns="91420" tIns="45710" rIns="91420" bIns="45710" numCol="1" anchor="t" anchorCtr="0" compatLnSpc="1">
            <a:prstTxWarp prst="textNoShape">
              <a:avLst/>
            </a:prstTxWarp>
          </a:bodyPr>
          <a:lstStyle/>
          <a:p>
            <a:pPr eaLnBrk="1" hangingPunct="1">
              <a:spcBef>
                <a:spcPct val="0"/>
              </a:spcBef>
            </a:pPr>
            <a:r>
              <a:rPr lang="en-US" altLang="en-US" smtClean="0"/>
              <a:t>Sleep effects of drugs, whether abused drugs or therapeutic drugs, can be described based on their effects on the sleep wake process, that is the extent to which sleep onset is delayed, its continuity interrupted, and its duration shortened.  Additionally, drug effects on the usual percentages of the various sleep stages and the distribution of those sleep stages across the sleep period can be characterized.  Attention to the acute versus the chronic effects of a given drug is important because often adaptations to the drug’ effects on sleep occur with chronic administration.  Finally, understanding the drug’s mechanism of action (MOA) relative to its sleep effects and relative to the disease process is important to an understanding of its therapeutic effects or its adverse effects.</a:t>
            </a:r>
          </a:p>
          <a:p>
            <a:pPr eaLnBrk="1" hangingPunct="1">
              <a:spcBef>
                <a:spcPct val="0"/>
              </a:spcBef>
            </a:pPr>
            <a:endParaRPr lang="en-US" altLang="en-US" smtClean="0">
              <a:solidFill>
                <a:schemeClr val="folHlink"/>
              </a:solidFill>
            </a:endParaRPr>
          </a:p>
          <a:p>
            <a:pPr eaLnBrk="1" hangingPunct="1">
              <a:spcBef>
                <a:spcPct val="0"/>
              </a:spcBef>
            </a:pPr>
            <a:r>
              <a:rPr lang="en-US" altLang="en-US" smtClean="0"/>
              <a:t>Slide by: Timothy Roehrs, PhD</a:t>
            </a:r>
          </a:p>
          <a:p>
            <a:pPr eaLnBrk="1" hangingPunct="1">
              <a:spcBef>
                <a:spcPct val="0"/>
              </a:spcBef>
            </a:pPr>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Calibri" pitchFamily="34" charset="0"/>
              </a:rPr>
              <a:t>Basics of Sleep Guide: Pharmacology</a:t>
            </a:r>
          </a:p>
        </p:txBody>
      </p:sp>
      <p:sp>
        <p:nvSpPr>
          <p:cNvPr id="102403"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DABCF549-03AE-4FD5-9C5A-6278E8469FBA}" type="datetime1">
              <a:rPr lang="en-US" altLang="en-US" smtClean="0">
                <a:latin typeface="Calibri" pitchFamily="34" charset="0"/>
              </a:rPr>
              <a:pPr fontAlgn="base">
                <a:spcBef>
                  <a:spcPct val="0"/>
                </a:spcBef>
                <a:spcAft>
                  <a:spcPct val="0"/>
                </a:spcAft>
                <a:defRPr/>
              </a:pPr>
              <a:t>8/14/2015</a:t>
            </a:fld>
            <a:endParaRPr lang="en-US" altLang="en-US" smtClean="0">
              <a:latin typeface="Calibri" pitchFamily="34" charset="0"/>
            </a:endParaRPr>
          </a:p>
        </p:txBody>
      </p:sp>
      <p:sp>
        <p:nvSpPr>
          <p:cNvPr id="102404"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Calibri" pitchFamily="34" charset="0"/>
              </a:rPr>
              <a:t>Roehrs-Krystal  Set #10</a:t>
            </a:r>
          </a:p>
        </p:txBody>
      </p:sp>
      <p:sp>
        <p:nvSpPr>
          <p:cNvPr id="102405"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E8CF32AB-3B7C-40D5-9C11-60A1C8FA305E}" type="slidenum">
              <a:rPr lang="en-US" altLang="en-US" smtClean="0">
                <a:latin typeface="Calibri" pitchFamily="34" charset="0"/>
              </a:rPr>
              <a:pPr fontAlgn="base">
                <a:spcBef>
                  <a:spcPct val="0"/>
                </a:spcBef>
                <a:spcAft>
                  <a:spcPct val="0"/>
                </a:spcAft>
                <a:defRPr/>
              </a:pPr>
              <a:t>46</a:t>
            </a:fld>
            <a:endParaRPr lang="en-US" altLang="en-US" smtClean="0">
              <a:latin typeface="Calibri" pitchFamily="34" charset="0"/>
            </a:endParaRPr>
          </a:p>
        </p:txBody>
      </p:sp>
      <p:sp>
        <p:nvSpPr>
          <p:cNvPr id="1024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ko-KR" smtClean="0"/>
              <a:t>Koob and LeMoal have hypothesized that with chronic drug or alcohol use there is an adaptation in mood regulation.  The mood set points (a and b) drift outside of the normal homeostatic range such that even the positive mood state set point (a) is close to the original negative (b) mood set point.  They have labeled this an allostatic state.   Adaptations in HPA axis neurobiology underlie this allostatic state.  This allostatic state is likely the “aversive” state that promotes the negative reinforcing effects of drug and alcohol use.   Sleep and wake changes seen in chronic drug and alcohol use most likely are associated with this adaptation.  They may represent the “aversive” state, the reversal of which is negatively reinforcing.</a:t>
            </a:r>
          </a:p>
          <a:p>
            <a:pPr eaLnBrk="1" hangingPunct="1">
              <a:spcBef>
                <a:spcPct val="0"/>
              </a:spcBef>
            </a:pPr>
            <a:endParaRPr lang="en-US" altLang="en-US" smtClean="0"/>
          </a:p>
          <a:p>
            <a:pPr eaLnBrk="1" hangingPunct="1">
              <a:spcBef>
                <a:spcPct val="0"/>
              </a:spcBef>
            </a:pPr>
            <a:r>
              <a:rPr lang="en-US" altLang="en-US" smtClean="0"/>
              <a:t>Koob GF, Le Moal M. Drug addiction, dysregulation of reward, and allostasis, Neuropsychopharmacology, 24:97-129, 2001. </a:t>
            </a:r>
          </a:p>
          <a:p>
            <a:pPr eaLnBrk="1" hangingPunct="1">
              <a:spcBef>
                <a:spcPct val="0"/>
              </a:spcBef>
            </a:pPr>
            <a:endParaRPr lang="en-US" altLang="en-US" smtClean="0"/>
          </a:p>
          <a:p>
            <a:pPr eaLnBrk="1" hangingPunct="1">
              <a:spcBef>
                <a:spcPct val="0"/>
              </a:spcBef>
            </a:pPr>
            <a:r>
              <a:rPr lang="en-US" altLang="en-US" smtClean="0"/>
              <a:t>Slide by: Timothy Roehrs, PhD</a:t>
            </a:r>
          </a:p>
          <a:p>
            <a:pPr eaLnBrk="1" hangingPunct="1">
              <a:spcBef>
                <a:spcPct val="0"/>
              </a:spcBef>
            </a:pPr>
            <a:endParaRPr lang="en-US" altLang="en-US" smtClean="0"/>
          </a:p>
          <a:p>
            <a:pPr eaLnBrk="1" hangingPunct="1">
              <a:spcBef>
                <a:spcPct val="0"/>
              </a:spcBef>
            </a:pPr>
            <a:endParaRPr lang="en-US" altLang="en-US" smtClean="0"/>
          </a:p>
          <a:p>
            <a:pPr eaLnBrk="1" hangingPunct="1">
              <a:spcBef>
                <a:spcPct val="0"/>
              </a:spcBef>
            </a:pPr>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Calibri" pitchFamily="34" charset="0"/>
              </a:rPr>
              <a:t>Basics of Sleep Guide: Pharmacology</a:t>
            </a:r>
          </a:p>
        </p:txBody>
      </p:sp>
      <p:sp>
        <p:nvSpPr>
          <p:cNvPr id="103427"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F9C05F1F-9B30-4A05-87ED-93CE0CAB2DCD}" type="datetime1">
              <a:rPr lang="en-US" altLang="en-US" smtClean="0">
                <a:latin typeface="Calibri" pitchFamily="34" charset="0"/>
              </a:rPr>
              <a:pPr fontAlgn="base">
                <a:spcBef>
                  <a:spcPct val="0"/>
                </a:spcBef>
                <a:spcAft>
                  <a:spcPct val="0"/>
                </a:spcAft>
                <a:defRPr/>
              </a:pPr>
              <a:t>8/14/2015</a:t>
            </a:fld>
            <a:endParaRPr lang="en-US" altLang="en-US" smtClean="0">
              <a:latin typeface="Calibri" pitchFamily="34" charset="0"/>
            </a:endParaRPr>
          </a:p>
        </p:txBody>
      </p:sp>
      <p:sp>
        <p:nvSpPr>
          <p:cNvPr id="103428"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Calibri" pitchFamily="34" charset="0"/>
              </a:rPr>
              <a:t>Roehrs-Krystal  Set #10</a:t>
            </a:r>
          </a:p>
        </p:txBody>
      </p:sp>
      <p:sp>
        <p:nvSpPr>
          <p:cNvPr id="103429"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E49B5201-17D2-455C-BED5-399D741461C7}" type="slidenum">
              <a:rPr lang="en-US" altLang="en-US" smtClean="0">
                <a:latin typeface="Calibri" pitchFamily="34" charset="0"/>
              </a:rPr>
              <a:pPr fontAlgn="base">
                <a:spcBef>
                  <a:spcPct val="0"/>
                </a:spcBef>
                <a:spcAft>
                  <a:spcPct val="0"/>
                </a:spcAft>
                <a:defRPr/>
              </a:pPr>
              <a:t>47</a:t>
            </a:fld>
            <a:endParaRPr lang="en-US" altLang="en-US" smtClean="0">
              <a:latin typeface="Calibri" pitchFamily="34" charset="0"/>
            </a:endParaRPr>
          </a:p>
        </p:txBody>
      </p:sp>
      <p:sp>
        <p:nvSpPr>
          <p:cNvPr id="103430" name="Rectangle 2"/>
          <p:cNvSpPr>
            <a:spLocks noGrp="1" noRot="1" noChangeAspect="1" noChangeArrowheads="1" noTextEdit="1"/>
          </p:cNvSpPr>
          <p:nvPr>
            <p:ph type="sldImg"/>
          </p:nvPr>
        </p:nvSpPr>
        <p:spPr bwMode="auto">
          <a:xfrm>
            <a:off x="1276350" y="679450"/>
            <a:ext cx="4525963" cy="3394075"/>
          </a:xfrm>
          <a:solidFill>
            <a:srgbClr val="FFFFFF"/>
          </a:solidFill>
          <a:ln>
            <a:solidFill>
              <a:srgbClr val="000000"/>
            </a:solidFill>
            <a:miter lim="800000"/>
            <a:headEnd/>
            <a:tailEnd/>
          </a:ln>
        </p:spPr>
      </p:sp>
      <p:sp>
        <p:nvSpPr>
          <p:cNvPr id="103431" name="Rectangle 3"/>
          <p:cNvSpPr>
            <a:spLocks noGrp="1" noChangeArrowheads="1"/>
          </p:cNvSpPr>
          <p:nvPr>
            <p:ph type="body" idx="1"/>
          </p:nvPr>
        </p:nvSpPr>
        <p:spPr bwMode="auto">
          <a:xfrm>
            <a:off x="666751" y="4261988"/>
            <a:ext cx="5662612" cy="4073213"/>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wrap="square" lIns="91420" tIns="45710" rIns="91420" bIns="45710" numCol="1" anchor="t" anchorCtr="0" compatLnSpc="1">
            <a:prstTxWarp prst="textNoShape">
              <a:avLst/>
            </a:prstTxWarp>
          </a:bodyPr>
          <a:lstStyle/>
          <a:p>
            <a:pPr eaLnBrk="1" hangingPunct="1">
              <a:spcBef>
                <a:spcPct val="0"/>
              </a:spcBef>
            </a:pPr>
            <a:r>
              <a:rPr lang="en-US" altLang="ko-KR" smtClean="0"/>
              <a:t>The minutes of stage 3-4 sleep are increased on night two with increasing doses of ethanol administered before sleep.  However, by night six tolerance to the stage 3-4 sleep enhancement has developed with the high ethanol dose.  This illustrates how an adaptation to the sleep effects of alcohol can lead to the need of increasing doses to achieve the stage 3-4 enhancement.  It is consistent with the Koob and LeMoal model of allostatis.     </a:t>
            </a:r>
          </a:p>
          <a:p>
            <a:pPr eaLnBrk="1" hangingPunct="1">
              <a:spcBef>
                <a:spcPct val="0"/>
              </a:spcBef>
            </a:pPr>
            <a:endParaRPr lang="en-US" altLang="ko-KR" smtClean="0"/>
          </a:p>
          <a:p>
            <a:pPr>
              <a:spcBef>
                <a:spcPct val="0"/>
              </a:spcBef>
            </a:pPr>
            <a:r>
              <a:rPr lang="en-US" altLang="ko-KR" smtClean="0"/>
              <a:t>Roehrs T, Papineau K, Rosenthal L, et al. Ethanol as a hypnotic in insomniacs: self administration and effects on sleep and mood, Neuropsychopharmacology, 20:279-86, 1999.</a:t>
            </a:r>
          </a:p>
          <a:p>
            <a:pPr>
              <a:spcBef>
                <a:spcPct val="0"/>
              </a:spcBef>
            </a:pPr>
            <a:endParaRPr lang="en-US" altLang="ko-KR" smtClean="0"/>
          </a:p>
          <a:p>
            <a:pPr eaLnBrk="1" hangingPunct="1">
              <a:spcBef>
                <a:spcPct val="0"/>
              </a:spcBef>
            </a:pPr>
            <a:r>
              <a:rPr lang="en-US" altLang="en-US" smtClean="0"/>
              <a:t>Slide by: Timothy Roehrs, PhD</a:t>
            </a:r>
          </a:p>
          <a:p>
            <a:pPr eaLnBrk="1" hangingPunct="1">
              <a:spcBef>
                <a:spcPct val="0"/>
              </a:spcBef>
            </a:pPr>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Calibri" pitchFamily="34" charset="0"/>
              </a:rPr>
              <a:t>Basics of Sleep Guide: Pharmacology</a:t>
            </a:r>
          </a:p>
        </p:txBody>
      </p:sp>
      <p:sp>
        <p:nvSpPr>
          <p:cNvPr id="106499"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FC046CDB-C50A-453F-9479-55618D3386F6}" type="datetime1">
              <a:rPr lang="en-US" altLang="en-US" smtClean="0">
                <a:latin typeface="Calibri" pitchFamily="34" charset="0"/>
              </a:rPr>
              <a:pPr fontAlgn="base">
                <a:spcBef>
                  <a:spcPct val="0"/>
                </a:spcBef>
                <a:spcAft>
                  <a:spcPct val="0"/>
                </a:spcAft>
                <a:defRPr/>
              </a:pPr>
              <a:t>8/14/2015</a:t>
            </a:fld>
            <a:endParaRPr lang="en-US" altLang="en-US" smtClean="0">
              <a:latin typeface="Calibri" pitchFamily="34" charset="0"/>
            </a:endParaRPr>
          </a:p>
        </p:txBody>
      </p:sp>
      <p:sp>
        <p:nvSpPr>
          <p:cNvPr id="106500"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Calibri" pitchFamily="34" charset="0"/>
              </a:rPr>
              <a:t>Roehrs-Krystal  Set #10</a:t>
            </a:r>
          </a:p>
        </p:txBody>
      </p:sp>
      <p:sp>
        <p:nvSpPr>
          <p:cNvPr id="106501"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F0A90B08-CE1E-4678-9DBB-209721B93A2C}" type="slidenum">
              <a:rPr lang="en-US" altLang="en-US" smtClean="0">
                <a:latin typeface="Calibri" pitchFamily="34" charset="0"/>
              </a:rPr>
              <a:pPr fontAlgn="base">
                <a:spcBef>
                  <a:spcPct val="0"/>
                </a:spcBef>
                <a:spcAft>
                  <a:spcPct val="0"/>
                </a:spcAft>
                <a:defRPr/>
              </a:pPr>
              <a:t>48</a:t>
            </a:fld>
            <a:endParaRPr lang="en-US" altLang="en-US" smtClean="0">
              <a:latin typeface="Calibri" pitchFamily="34" charset="0"/>
            </a:endParaRPr>
          </a:p>
        </p:txBody>
      </p:sp>
      <p:sp>
        <p:nvSpPr>
          <p:cNvPr id="1065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ko-KR" smtClean="0"/>
              <a:t>All of these neurotransmitter systems can have significant effects on sleep, sleep-wake dynamics, sleep stages, and on motor control during sleep.   Antihistaminergic agents tend to lead to sedation which can increase the continuity and duration of sleep or lead to daytime sleepiness.  Agents with anti-cholinergic effects can suppress REM sleep and shorten the latency to REM sleep.   Agents which enhance 5HT1A activation can disrupt sleep and also suppress REM and shorten REM latency.   5HT2 agonists have sedating, sleep continuity enhancing effects and increase the amount of slow-wave sleep (SWS), while 5HT2 antagonists have the opposite effect.  Alpha-1 adrenergic blockers may have sedating effects and suppress REM, while agents which are adrenergic and dopaminergic agonists can have stimulant-like effects including decreasing sleep continuity, while agents which enhance binding to NE receptors may suppress REM sleep and increase REM latency. </a:t>
            </a:r>
          </a:p>
          <a:p>
            <a:pPr eaLnBrk="1" hangingPunct="1">
              <a:spcBef>
                <a:spcPct val="0"/>
              </a:spcBef>
            </a:pPr>
            <a:endParaRPr lang="en-US" altLang="ko-KR" smtClean="0"/>
          </a:p>
          <a:p>
            <a:pPr eaLnBrk="1" hangingPunct="1">
              <a:spcBef>
                <a:spcPct val="0"/>
              </a:spcBef>
            </a:pPr>
            <a:r>
              <a:rPr lang="en-US" altLang="en-US" smtClean="0"/>
              <a:t>Espana RA, Scammell TE.  Sleep neurobiology for the clinician.  Sleep. 27(4):811-20, 2004.</a:t>
            </a:r>
          </a:p>
          <a:p>
            <a:pPr>
              <a:spcBef>
                <a:spcPct val="0"/>
              </a:spcBef>
            </a:pPr>
            <a:endParaRPr lang="en-US" altLang="en-US" smtClean="0"/>
          </a:p>
          <a:p>
            <a:pPr>
              <a:spcBef>
                <a:spcPct val="0"/>
              </a:spcBef>
            </a:pPr>
            <a:r>
              <a:rPr lang="en-US" altLang="en-US" smtClean="0"/>
              <a:t>Slide by: Andrew Krystal, MD, MS</a:t>
            </a:r>
          </a:p>
          <a:p>
            <a:pPr eaLnBrk="1" hangingPunct="1">
              <a:spcBef>
                <a:spcPct val="0"/>
              </a:spcBef>
            </a:pPr>
            <a:endParaRPr lang="en-US" altLang="en-US" sz="9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Calibri" pitchFamily="34" charset="0"/>
              </a:rPr>
              <a:t>Basics of Sleep Guide: Pharmacology</a:t>
            </a:r>
          </a:p>
        </p:txBody>
      </p:sp>
      <p:sp>
        <p:nvSpPr>
          <p:cNvPr id="110595" name="Rectangle 3"/>
          <p:cNvSpPr>
            <a:spLocks noGrp="1" noChangeArrowheads="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F0068A6D-F311-423C-8365-018677407F9A}" type="datetime1">
              <a:rPr lang="en-US" altLang="en-US" smtClean="0">
                <a:latin typeface="Calibri" pitchFamily="34" charset="0"/>
              </a:rPr>
              <a:pPr fontAlgn="base">
                <a:spcBef>
                  <a:spcPct val="0"/>
                </a:spcBef>
                <a:spcAft>
                  <a:spcPct val="0"/>
                </a:spcAft>
                <a:defRPr/>
              </a:pPr>
              <a:t>8/14/2015</a:t>
            </a:fld>
            <a:endParaRPr lang="en-US" altLang="en-US" smtClean="0">
              <a:latin typeface="Calibri" pitchFamily="34" charset="0"/>
            </a:endParaRPr>
          </a:p>
        </p:txBody>
      </p:sp>
      <p:sp>
        <p:nvSpPr>
          <p:cNvPr id="110596" name="Rectangle 6"/>
          <p:cNvSpPr>
            <a:spLocks noGrp="1" noChangeArrowheads="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r>
              <a:rPr lang="en-US" altLang="en-US" dirty="0" smtClean="0">
                <a:latin typeface="Calibri" pitchFamily="34" charset="0"/>
              </a:rPr>
              <a:t>Roehrs-Krystal  Set #10</a:t>
            </a:r>
          </a:p>
        </p:txBody>
      </p:sp>
      <p:sp>
        <p:nvSpPr>
          <p:cNvPr id="110597"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rebuchet MS" pitchFamily="34" charset="0"/>
              </a:defRPr>
            </a:lvl1pPr>
            <a:lvl2pPr marL="723113" indent="-278120">
              <a:defRPr>
                <a:solidFill>
                  <a:schemeClr val="tx1"/>
                </a:solidFill>
                <a:latin typeface="Trebuchet MS" pitchFamily="34" charset="0"/>
              </a:defRPr>
            </a:lvl2pPr>
            <a:lvl3pPr marL="1112482" indent="-222496">
              <a:defRPr>
                <a:solidFill>
                  <a:schemeClr val="tx1"/>
                </a:solidFill>
                <a:latin typeface="Trebuchet MS" pitchFamily="34" charset="0"/>
              </a:defRPr>
            </a:lvl3pPr>
            <a:lvl4pPr marL="1557475" indent="-222496">
              <a:defRPr>
                <a:solidFill>
                  <a:schemeClr val="tx1"/>
                </a:solidFill>
                <a:latin typeface="Trebuchet MS" pitchFamily="34" charset="0"/>
              </a:defRPr>
            </a:lvl4pPr>
            <a:lvl5pPr marL="2002467" indent="-222496">
              <a:defRPr>
                <a:solidFill>
                  <a:schemeClr val="tx1"/>
                </a:solidFill>
                <a:latin typeface="Trebuchet MS" pitchFamily="34" charset="0"/>
              </a:defRPr>
            </a:lvl5pPr>
            <a:lvl6pPr marL="2447460" indent="-222496" fontAlgn="base">
              <a:spcBef>
                <a:spcPct val="0"/>
              </a:spcBef>
              <a:spcAft>
                <a:spcPct val="0"/>
              </a:spcAft>
              <a:defRPr>
                <a:solidFill>
                  <a:schemeClr val="tx1"/>
                </a:solidFill>
                <a:latin typeface="Trebuchet MS" pitchFamily="34" charset="0"/>
              </a:defRPr>
            </a:lvl6pPr>
            <a:lvl7pPr marL="2892453" indent="-222496" fontAlgn="base">
              <a:spcBef>
                <a:spcPct val="0"/>
              </a:spcBef>
              <a:spcAft>
                <a:spcPct val="0"/>
              </a:spcAft>
              <a:defRPr>
                <a:solidFill>
                  <a:schemeClr val="tx1"/>
                </a:solidFill>
                <a:latin typeface="Trebuchet MS" pitchFamily="34" charset="0"/>
              </a:defRPr>
            </a:lvl7pPr>
            <a:lvl8pPr marL="3337446" indent="-222496" fontAlgn="base">
              <a:spcBef>
                <a:spcPct val="0"/>
              </a:spcBef>
              <a:spcAft>
                <a:spcPct val="0"/>
              </a:spcAft>
              <a:defRPr>
                <a:solidFill>
                  <a:schemeClr val="tx1"/>
                </a:solidFill>
                <a:latin typeface="Trebuchet MS" pitchFamily="34" charset="0"/>
              </a:defRPr>
            </a:lvl8pPr>
            <a:lvl9pPr marL="3782438" indent="-222496" fontAlgn="base">
              <a:spcBef>
                <a:spcPct val="0"/>
              </a:spcBef>
              <a:spcAft>
                <a:spcPct val="0"/>
              </a:spcAft>
              <a:defRPr>
                <a:solidFill>
                  <a:schemeClr val="tx1"/>
                </a:solidFill>
                <a:latin typeface="Trebuchet MS" pitchFamily="34" charset="0"/>
              </a:defRPr>
            </a:lvl9pPr>
          </a:lstStyle>
          <a:p>
            <a:pPr fontAlgn="base">
              <a:spcBef>
                <a:spcPct val="0"/>
              </a:spcBef>
              <a:spcAft>
                <a:spcPct val="0"/>
              </a:spcAft>
              <a:defRPr/>
            </a:pPr>
            <a:fld id="{34A06DD9-1324-4AAE-B9FD-624B80CA2D9C}" type="slidenum">
              <a:rPr lang="en-US" altLang="en-US" smtClean="0">
                <a:latin typeface="Calibri" pitchFamily="34" charset="0"/>
              </a:rPr>
              <a:pPr fontAlgn="base">
                <a:spcBef>
                  <a:spcPct val="0"/>
                </a:spcBef>
                <a:spcAft>
                  <a:spcPct val="0"/>
                </a:spcAft>
                <a:defRPr/>
              </a:pPr>
              <a:t>50</a:t>
            </a:fld>
            <a:endParaRPr lang="en-US" altLang="en-US" smtClean="0">
              <a:latin typeface="Calibri" pitchFamily="34" charset="0"/>
            </a:endParaRPr>
          </a:p>
        </p:txBody>
      </p:sp>
      <p:sp>
        <p:nvSpPr>
          <p:cNvPr id="1105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Discontinuation of antidepressant and antipsychotic medications can be associated with a variety of effects.   Insomnia commonly occurs in this setting.   Among the antidepressants, this is best described with selective serotonin reuptake inhibitors.  Alterations in REM sleep and dreams have also been reported.  Such changes can also occur when initiating these medications and include vivid dreams and failure to inhibit motor activity during dreams resulting in individuals “acting out” their dreams. </a:t>
            </a:r>
          </a:p>
          <a:p>
            <a:pPr eaLnBrk="1" hangingPunct="1">
              <a:spcBef>
                <a:spcPct val="0"/>
              </a:spcBef>
            </a:pPr>
            <a:endParaRPr lang="en-US" altLang="en-US" smtClean="0"/>
          </a:p>
          <a:p>
            <a:pPr eaLnBrk="1" hangingPunct="1">
              <a:spcBef>
                <a:spcPct val="0"/>
              </a:spcBef>
            </a:pPr>
            <a:r>
              <a:rPr lang="en-US" altLang="en-US" smtClean="0"/>
              <a:t>Zajecka J, Tracy KA, Mitchell S. Discontinuation symptoms after treatment with serotonin reuptake inhibitors: a literature review. J Clin Psychiatry, 58(7):291-7, 1997.</a:t>
            </a:r>
          </a:p>
          <a:p>
            <a:pPr eaLnBrk="1" hangingPunct="1">
              <a:spcBef>
                <a:spcPct val="0"/>
              </a:spcBef>
            </a:pPr>
            <a:r>
              <a:rPr lang="en-US" altLang="en-US" smtClean="0"/>
              <a:t> </a:t>
            </a:r>
          </a:p>
          <a:p>
            <a:pPr eaLnBrk="1" hangingPunct="1">
              <a:spcBef>
                <a:spcPct val="0"/>
              </a:spcBef>
            </a:pPr>
            <a:r>
              <a:rPr lang="en-US" altLang="en-US" smtClean="0"/>
              <a:t>Rosenbaum JF, Fava M, Hoog SL, Ascroft RC, Krebs WB.  Selective serotonin reuptake inhibitor discontinuation syndrome: a randomized clinical trial. Biol Psychiatry, 15;44(2):77-87, 1998.</a:t>
            </a:r>
          </a:p>
          <a:p>
            <a:pPr eaLnBrk="1" hangingPunct="1">
              <a:spcBef>
                <a:spcPct val="0"/>
              </a:spcBef>
            </a:pPr>
            <a:r>
              <a:rPr lang="en-US" altLang="en-US" smtClean="0"/>
              <a:t> </a:t>
            </a:r>
          </a:p>
          <a:p>
            <a:pPr eaLnBrk="1" hangingPunct="1">
              <a:spcBef>
                <a:spcPct val="0"/>
              </a:spcBef>
            </a:pPr>
            <a:r>
              <a:rPr lang="en-US" altLang="en-US" smtClean="0"/>
              <a:t>Dilsaver SC. Withdrawal phenomena associated with antidepressant and antipsychotic agents. Drug Saf. 1994 Feb;10(2):103-14.</a:t>
            </a:r>
          </a:p>
          <a:p>
            <a:pPr eaLnBrk="1" hangingPunct="1">
              <a:spcBef>
                <a:spcPct val="0"/>
              </a:spcBef>
            </a:pPr>
            <a:r>
              <a:rPr lang="en-US" altLang="en-US" smtClean="0"/>
              <a:t>Slide by: Andrew Krystal, MD, MS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A6BBDFD-5874-48CE-92C0-61E0E1DCEBE4}" type="datetimeFigureOut">
              <a:rPr lang="en-US" smtClean="0"/>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6D2E06-9513-47E5-A713-743B90AEF92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6BBDFD-5874-48CE-92C0-61E0E1DCEBE4}" type="datetimeFigureOut">
              <a:rPr lang="en-US" smtClean="0"/>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6D2E06-9513-47E5-A713-743B90AEF926}"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6BBDFD-5874-48CE-92C0-61E0E1DCEBE4}" type="datetimeFigureOut">
              <a:rPr lang="en-US" smtClean="0"/>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6D2E06-9513-47E5-A713-743B90AEF92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A6BBDFD-5874-48CE-92C0-61E0E1DCEBE4}" type="datetimeFigureOut">
              <a:rPr lang="en-US" smtClean="0"/>
              <a:t>8/14/2015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6D2E06-9513-47E5-A713-743B90AEF926}"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A6BBDFD-5874-48CE-92C0-61E0E1DCEBE4}" type="datetimeFigureOut">
              <a:rPr lang="en-US" smtClean="0"/>
              <a:t>8/14/2015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6D2E06-9513-47E5-A713-743B90AEF92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A6BBDFD-5874-48CE-92C0-61E0E1DCEBE4}" type="datetimeFigureOut">
              <a:rPr lang="en-US" smtClean="0"/>
              <a:t>8/14/2015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6D2E06-9513-47E5-A713-743B90AEF92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6A6BBDFD-5874-48CE-92C0-61E0E1DCEBE4}" type="datetimeFigureOut">
              <a:rPr lang="en-US" smtClean="0"/>
              <a:t>8/14/2015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6D2E06-9513-47E5-A713-743B90AEF92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A6BBDFD-5874-48CE-92C0-61E0E1DCEBE4}" type="datetimeFigureOut">
              <a:rPr lang="en-US" smtClean="0"/>
              <a:t>8/14/2015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6D2E06-9513-47E5-A713-743B90AEF926}"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6BBDFD-5874-48CE-92C0-61E0E1DCEBE4}" type="datetimeFigureOut">
              <a:rPr lang="en-US" smtClean="0"/>
              <a:t>8/14/2015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6D2E06-9513-47E5-A713-743B90AEF926}"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6BBDFD-5874-48CE-92C0-61E0E1DCEBE4}" type="datetimeFigureOut">
              <a:rPr lang="en-US" smtClean="0"/>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6D2E06-9513-47E5-A713-743B90AEF92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A6BBDFD-5874-48CE-92C0-61E0E1DCEBE4}" type="datetimeFigureOut">
              <a:rPr lang="en-US" smtClean="0"/>
              <a:t>8/14/2015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6D2E06-9513-47E5-A713-743B90AEF926}"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ltLang="en-US" dirty="0"/>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ltLang="en-US" dirty="0"/>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21491F23-121C-4325-9860-9C58D39ACBBF}" type="slidenum">
              <a:rPr lang="en-US" altLang="en-US"/>
              <a:pPr/>
              <a:t>‹#›</a:t>
            </a:fld>
            <a:endParaRPr lang="en-US" altLang="en-US" dirty="0"/>
          </a:p>
        </p:txBody>
      </p:sp>
    </p:spTree>
    <p:extLst>
      <p:ext uri="{BB962C8B-B14F-4D97-AF65-F5344CB8AC3E}">
        <p14:creationId xmlns:p14="http://schemas.microsoft.com/office/powerpoint/2010/main" val="181730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6675" y="38100"/>
            <a:ext cx="9077325" cy="4603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98463" y="998538"/>
            <a:ext cx="4217987" cy="5005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768850" y="998538"/>
            <a:ext cx="4217988" cy="5005387"/>
          </a:xfrm>
        </p:spPr>
        <p:txBody>
          <a:bodyPr rtlCol="0">
            <a:normAutofit/>
          </a:bodyPr>
          <a:lstStyle/>
          <a:p>
            <a:pPr lvl="0"/>
            <a:endParaRPr lang="en-US" noProof="0" dirty="0"/>
          </a:p>
        </p:txBody>
      </p:sp>
      <p:sp>
        <p:nvSpPr>
          <p:cNvPr id="5" name="Slide Number Placeholder 4"/>
          <p:cNvSpPr>
            <a:spLocks noGrp="1"/>
          </p:cNvSpPr>
          <p:nvPr>
            <p:ph type="sldNum" sz="quarter" idx="10"/>
          </p:nvPr>
        </p:nvSpPr>
        <p:spPr>
          <a:xfrm>
            <a:off x="4337050" y="6275388"/>
            <a:ext cx="468313" cy="457200"/>
          </a:xfrm>
        </p:spPr>
        <p:txBody>
          <a:bodyPr/>
          <a:lstStyle>
            <a:lvl1pPr>
              <a:defRPr/>
            </a:lvl1pPr>
          </a:lstStyle>
          <a:p>
            <a:pPr>
              <a:defRPr/>
            </a:pPr>
            <a:fld id="{BB9380DB-A118-4C8E-90C2-7E50AC60AD36}" type="slidenum">
              <a:rPr lang="en-US" altLang="en-US"/>
              <a:pPr>
                <a:defRPr/>
              </a:pPr>
              <a:t>‹#›</a:t>
            </a:fld>
            <a:endParaRPr lang="en-US" altLang="en-US" dirty="0"/>
          </a:p>
        </p:txBody>
      </p:sp>
    </p:spTree>
    <p:extLst>
      <p:ext uri="{BB962C8B-B14F-4D97-AF65-F5344CB8AC3E}">
        <p14:creationId xmlns:p14="http://schemas.microsoft.com/office/powerpoint/2010/main" val="8165705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6675" y="38100"/>
            <a:ext cx="9077325" cy="460375"/>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398463" y="998538"/>
            <a:ext cx="4217987" cy="5005387"/>
          </a:xfrm>
        </p:spPr>
        <p:txBody>
          <a:bodyPr rtlCol="0">
            <a:normAutofit/>
          </a:bodyPr>
          <a:lstStyle/>
          <a:p>
            <a:pPr lvl="0"/>
            <a:endParaRPr lang="en-US" noProof="0" dirty="0"/>
          </a:p>
        </p:txBody>
      </p:sp>
      <p:sp>
        <p:nvSpPr>
          <p:cNvPr id="4" name="Text Placeholder 3"/>
          <p:cNvSpPr>
            <a:spLocks noGrp="1"/>
          </p:cNvSpPr>
          <p:nvPr>
            <p:ph type="body" sz="half" idx="2"/>
          </p:nvPr>
        </p:nvSpPr>
        <p:spPr>
          <a:xfrm>
            <a:off x="4768850" y="998538"/>
            <a:ext cx="4217988" cy="5005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4337050" y="6275388"/>
            <a:ext cx="468313" cy="457200"/>
          </a:xfrm>
        </p:spPr>
        <p:txBody>
          <a:bodyPr/>
          <a:lstStyle>
            <a:lvl1pPr>
              <a:defRPr/>
            </a:lvl1pPr>
          </a:lstStyle>
          <a:p>
            <a:pPr>
              <a:defRPr/>
            </a:pPr>
            <a:fld id="{D7E78AA5-E25C-4F3B-901C-704BDF5726BC}" type="slidenum">
              <a:rPr lang="en-US" altLang="en-US"/>
              <a:pPr>
                <a:defRPr/>
              </a:pPr>
              <a:t>‹#›</a:t>
            </a:fld>
            <a:endParaRPr lang="en-US" altLang="en-US" dirty="0"/>
          </a:p>
        </p:txBody>
      </p:sp>
    </p:spTree>
    <p:extLst>
      <p:ext uri="{BB962C8B-B14F-4D97-AF65-F5344CB8AC3E}">
        <p14:creationId xmlns:p14="http://schemas.microsoft.com/office/powerpoint/2010/main" val="22978663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6675" y="38100"/>
            <a:ext cx="9077325" cy="4603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98463" y="998538"/>
            <a:ext cx="8588375" cy="5005387"/>
          </a:xfrm>
        </p:spPr>
        <p:txBody>
          <a:bodyPr rtlCol="0">
            <a:normAutofit/>
          </a:bodyPr>
          <a:lstStyle/>
          <a:p>
            <a:pPr lvl="0"/>
            <a:endParaRPr lang="en-US" noProof="0" dirty="0" smtClean="0"/>
          </a:p>
        </p:txBody>
      </p:sp>
      <p:sp>
        <p:nvSpPr>
          <p:cNvPr id="4" name="Rectangle 6"/>
          <p:cNvSpPr>
            <a:spLocks noGrp="1" noChangeArrowheads="1"/>
          </p:cNvSpPr>
          <p:nvPr>
            <p:ph type="sldNum" sz="quarter" idx="10"/>
          </p:nvPr>
        </p:nvSpPr>
        <p:spPr/>
        <p:txBody>
          <a:bodyPr/>
          <a:lstStyle>
            <a:lvl1pPr>
              <a:defRPr/>
            </a:lvl1pPr>
          </a:lstStyle>
          <a:p>
            <a:pPr>
              <a:defRPr/>
            </a:pPr>
            <a:fld id="{88627B09-F329-4D4B-B31D-EF5EE75481E6}" type="slidenum">
              <a:rPr lang="en-US"/>
              <a:pPr>
                <a:defRPr/>
              </a:pPr>
              <a:t>‹#›</a:t>
            </a:fld>
            <a:endParaRPr lang="en-US" dirty="0"/>
          </a:p>
        </p:txBody>
      </p:sp>
    </p:spTree>
    <p:extLst>
      <p:ext uri="{BB962C8B-B14F-4D97-AF65-F5344CB8AC3E}">
        <p14:creationId xmlns:p14="http://schemas.microsoft.com/office/powerpoint/2010/main" val="32524588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6675" y="38100"/>
            <a:ext cx="9077325" cy="460375"/>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398463" y="998538"/>
            <a:ext cx="8588375" cy="5005387"/>
          </a:xfrm>
        </p:spPr>
        <p:txBody>
          <a:bodyPr rtlCol="0">
            <a:normAutofit/>
          </a:bodyPr>
          <a:lstStyle/>
          <a:p>
            <a:pPr lvl="0"/>
            <a:endParaRPr lang="en-US" noProof="0" dirty="0" smtClean="0"/>
          </a:p>
        </p:txBody>
      </p:sp>
      <p:sp>
        <p:nvSpPr>
          <p:cNvPr id="4" name="Rectangle 6"/>
          <p:cNvSpPr>
            <a:spLocks noGrp="1" noChangeArrowheads="1"/>
          </p:cNvSpPr>
          <p:nvPr>
            <p:ph type="sldNum" sz="quarter" idx="10"/>
          </p:nvPr>
        </p:nvSpPr>
        <p:spPr/>
        <p:txBody>
          <a:bodyPr/>
          <a:lstStyle>
            <a:lvl1pPr>
              <a:defRPr/>
            </a:lvl1pPr>
          </a:lstStyle>
          <a:p>
            <a:pPr>
              <a:defRPr/>
            </a:pPr>
            <a:fld id="{D53F3C6A-F359-44D5-A4AF-FEF8D3619F74}" type="slidenum">
              <a:rPr lang="en-US"/>
              <a:pPr>
                <a:defRPr/>
              </a:pPr>
              <a:t>‹#›</a:t>
            </a:fld>
            <a:endParaRPr lang="en-US" dirty="0"/>
          </a:p>
        </p:txBody>
      </p:sp>
    </p:spTree>
    <p:extLst>
      <p:ext uri="{BB962C8B-B14F-4D97-AF65-F5344CB8AC3E}">
        <p14:creationId xmlns:p14="http://schemas.microsoft.com/office/powerpoint/2010/main" val="7245070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17" name="Footer Placeholder 16"/>
          <p:cNvSpPr>
            <a:spLocks noGrp="1"/>
          </p:cNvSpPr>
          <p:nvPr>
            <p:ph type="ftr" sz="quarter" idx="11"/>
          </p:nvPr>
        </p:nvSpPr>
        <p:spPr/>
        <p:txBody>
          <a:bodyPr/>
          <a:lstStyle/>
          <a:p>
            <a:endParaRPr lang="en-US">
              <a:solidFill>
                <a:srgbClr val="696464"/>
              </a:solidFill>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DDD9E73-348D-4815-B485-C17C4C42F30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4048234258"/>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8475608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a:xfrm>
            <a:off x="800100" y="6172200"/>
            <a:ext cx="4000500" cy="457200"/>
          </a:xfrm>
        </p:spPr>
        <p:txBody>
          <a:bodyPr/>
          <a:lstStyle/>
          <a:p>
            <a:endParaRPr lang="en-US">
              <a:solidFill>
                <a:srgbClr val="696464"/>
              </a:solidFill>
            </a:endParaRP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788502307"/>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7653166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8" name="Footer Placeholder 7"/>
          <p:cNvSpPr>
            <a:spLocks noGrp="1"/>
          </p:cNvSpPr>
          <p:nvPr>
            <p:ph type="ftr" sz="quarter" idx="11"/>
          </p:nvPr>
        </p:nvSpPr>
        <p:spPr/>
        <p:txBody>
          <a:bodyPr/>
          <a:lstStyle/>
          <a:p>
            <a:endParaRPr lang="en-US">
              <a:solidFill>
                <a:srgbClr val="696464"/>
              </a:solidFill>
            </a:endParaRPr>
          </a:p>
        </p:txBody>
      </p:sp>
      <p:sp>
        <p:nvSpPr>
          <p:cNvPr id="9" name="Slide Number Placeholder 8"/>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2290292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4" name="Footer Placeholder 3"/>
          <p:cNvSpPr>
            <a:spLocks noGrp="1"/>
          </p:cNvSpPr>
          <p:nvPr>
            <p:ph type="ftr" sz="quarter" idx="11"/>
          </p:nvPr>
        </p:nvSpPr>
        <p:spPr/>
        <p:txBody>
          <a:bodyPr/>
          <a:lstStyle/>
          <a:p>
            <a:endParaRPr lang="en-US">
              <a:solidFill>
                <a:srgbClr val="696464"/>
              </a:solidFill>
            </a:endParaRPr>
          </a:p>
        </p:txBody>
      </p:sp>
      <p:sp>
        <p:nvSpPr>
          <p:cNvPr id="5" name="Slide Number Placeholder 4"/>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36301585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11"/>
          </p:nvPr>
        </p:nvSpPr>
        <p:spPr/>
        <p:txBody>
          <a:bodyPr/>
          <a:lstStyle/>
          <a:p>
            <a:endParaRPr lang="en-US">
              <a:solidFill>
                <a:srgbClr val="696464"/>
              </a:solidFill>
            </a:endParaRPr>
          </a:p>
        </p:txBody>
      </p:sp>
      <p:sp>
        <p:nvSpPr>
          <p:cNvPr id="4" name="Slide Number Placeholder 3"/>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4931782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341310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a:xfrm>
            <a:off x="914400" y="6172200"/>
            <a:ext cx="3886200" cy="457200"/>
          </a:xfrm>
        </p:spPr>
        <p:txBody>
          <a:bodyPr/>
          <a:lstStyle/>
          <a:p>
            <a:endParaRPr lang="en-US">
              <a:solidFill>
                <a:srgbClr val="696464"/>
              </a:solidFill>
            </a:endParaRPr>
          </a:p>
        </p:txBody>
      </p:sp>
      <p:sp>
        <p:nvSpPr>
          <p:cNvPr id="7" name="Slide Number Placeholder 6"/>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25356250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2492168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286092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17" name="Footer Placeholder 16"/>
          <p:cNvSpPr>
            <a:spLocks noGrp="1"/>
          </p:cNvSpPr>
          <p:nvPr>
            <p:ph type="ftr" sz="quarter" idx="11"/>
          </p:nvPr>
        </p:nvSpPr>
        <p:spPr/>
        <p:txBody>
          <a:bodyPr/>
          <a:lstStyle/>
          <a:p>
            <a:endParaRPr lang="en-US">
              <a:solidFill>
                <a:srgbClr val="696464"/>
              </a:solidFill>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DDD9E73-348D-4815-B485-C17C4C42F30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441089940"/>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9488801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a:xfrm>
            <a:off x="800100" y="6172200"/>
            <a:ext cx="4000500" cy="457200"/>
          </a:xfrm>
        </p:spPr>
        <p:txBody>
          <a:bodyPr/>
          <a:lstStyle/>
          <a:p>
            <a:endParaRPr lang="en-US">
              <a:solidFill>
                <a:srgbClr val="696464"/>
              </a:solidFill>
            </a:endParaRP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4823651"/>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42342208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8" name="Footer Placeholder 7"/>
          <p:cNvSpPr>
            <a:spLocks noGrp="1"/>
          </p:cNvSpPr>
          <p:nvPr>
            <p:ph type="ftr" sz="quarter" idx="11"/>
          </p:nvPr>
        </p:nvSpPr>
        <p:spPr/>
        <p:txBody>
          <a:bodyPr/>
          <a:lstStyle/>
          <a:p>
            <a:endParaRPr lang="en-US">
              <a:solidFill>
                <a:srgbClr val="696464"/>
              </a:solidFill>
            </a:endParaRPr>
          </a:p>
        </p:txBody>
      </p:sp>
      <p:sp>
        <p:nvSpPr>
          <p:cNvPr id="9" name="Slide Number Placeholder 8"/>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41064413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4" name="Footer Placeholder 3"/>
          <p:cNvSpPr>
            <a:spLocks noGrp="1"/>
          </p:cNvSpPr>
          <p:nvPr>
            <p:ph type="ftr" sz="quarter" idx="11"/>
          </p:nvPr>
        </p:nvSpPr>
        <p:spPr/>
        <p:txBody>
          <a:bodyPr/>
          <a:lstStyle/>
          <a:p>
            <a:endParaRPr lang="en-US">
              <a:solidFill>
                <a:srgbClr val="696464"/>
              </a:solidFill>
            </a:endParaRPr>
          </a:p>
        </p:txBody>
      </p:sp>
      <p:sp>
        <p:nvSpPr>
          <p:cNvPr id="5" name="Slide Number Placeholder 4"/>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1782314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11"/>
          </p:nvPr>
        </p:nvSpPr>
        <p:spPr/>
        <p:txBody>
          <a:bodyPr/>
          <a:lstStyle/>
          <a:p>
            <a:endParaRPr lang="en-US">
              <a:solidFill>
                <a:srgbClr val="696464"/>
              </a:solidFill>
            </a:endParaRPr>
          </a:p>
        </p:txBody>
      </p:sp>
      <p:sp>
        <p:nvSpPr>
          <p:cNvPr id="4" name="Slide Number Placeholder 3"/>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0180700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0144966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a:xfrm>
            <a:off x="914400" y="6172200"/>
            <a:ext cx="3886200" cy="457200"/>
          </a:xfrm>
        </p:spPr>
        <p:txBody>
          <a:bodyPr/>
          <a:lstStyle/>
          <a:p>
            <a:endParaRPr lang="en-US">
              <a:solidFill>
                <a:srgbClr val="696464"/>
              </a:solidFill>
            </a:endParaRPr>
          </a:p>
        </p:txBody>
      </p:sp>
      <p:sp>
        <p:nvSpPr>
          <p:cNvPr id="7" name="Slide Number Placeholder 6"/>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14805533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41880818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1519627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6A6BBDFD-5874-48CE-92C0-61E0E1DCEBE4}" type="datetimeFigureOut">
              <a:rPr lang="en-US" smtClean="0"/>
              <a:t>8/14/2015</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056D2E06-9513-47E5-A713-743B90AEF926}"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33" r:id="rId15"/>
    <p:sldLayoutId id="2147483834" r:id="rId16"/>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solidFill>
                <a:srgbClr val="696464"/>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DDD9E73-348D-4815-B485-C17C4C42F303}" type="slidenum">
              <a:rPr lang="en-US" smtClean="0"/>
              <a:pPr/>
              <a:t>‹#›</a:t>
            </a:fld>
            <a:endParaRPr lang="en-US"/>
          </a:p>
        </p:txBody>
      </p:sp>
    </p:spTree>
    <p:extLst>
      <p:ext uri="{BB962C8B-B14F-4D97-AF65-F5344CB8AC3E}">
        <p14:creationId xmlns:p14="http://schemas.microsoft.com/office/powerpoint/2010/main" val="909521834"/>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a:solidFill>
                <a:prstClr val="white"/>
              </a:solidFill>
            </a:endParaRPr>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solidFill>
                <a:srgbClr val="696464"/>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DDD9E73-348D-4815-B485-C17C4C42F303}" type="slidenum">
              <a:rPr lang="en-US" smtClean="0"/>
              <a:pPr/>
              <a:t>‹#›</a:t>
            </a:fld>
            <a:endParaRPr lang="en-US"/>
          </a:p>
        </p:txBody>
      </p:sp>
    </p:spTree>
    <p:extLst>
      <p:ext uri="{BB962C8B-B14F-4D97-AF65-F5344CB8AC3E}">
        <p14:creationId xmlns:p14="http://schemas.microsoft.com/office/powerpoint/2010/main" val="3118368682"/>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7.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30.emf"/><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32.emf"/><Relationship Id="rId4" Type="http://schemas.openxmlformats.org/officeDocument/2006/relationships/oleObject" Target="../embeddings/oleObject2.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33.emf"/><Relationship Id="rId4" Type="http://schemas.openxmlformats.org/officeDocument/2006/relationships/oleObject" Target="../embeddings/oleObject3.bin"/></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36.emf"/><Relationship Id="rId4" Type="http://schemas.openxmlformats.org/officeDocument/2006/relationships/oleObject" Target="../embeddings/oleObject4.bin"/></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www.nationalsleepfoundation.org/"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jpe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467992" y="6096000"/>
            <a:ext cx="3599807" cy="457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p:spPr>
        <p:txBody>
          <a:bodyPr>
            <a:noAutofit/>
          </a:bodyPr>
          <a:lstStyle/>
          <a:p>
            <a:r>
              <a:rPr lang="en-US" sz="2400" b="1" dirty="0">
                <a:solidFill>
                  <a:schemeClr val="bg1"/>
                </a:solidFill>
              </a:rPr>
              <a:t>Kathy Sexton Radek</a:t>
            </a:r>
            <a:endParaRPr lang="en-US" sz="2400" b="1" dirty="0">
              <a:solidFill>
                <a:schemeClr val="bg1"/>
              </a:solidFill>
            </a:endParaRPr>
          </a:p>
        </p:txBody>
      </p:sp>
      <p:sp>
        <p:nvSpPr>
          <p:cNvPr id="2" name="Title 1"/>
          <p:cNvSpPr>
            <a:spLocks noGrp="1"/>
          </p:cNvSpPr>
          <p:nvPr>
            <p:ph type="ctrTitle"/>
          </p:nvPr>
        </p:nvSpPr>
        <p:spPr>
          <a:xfrm>
            <a:off x="0" y="1371600"/>
            <a:ext cx="9144000" cy="1676400"/>
          </a:xfrm>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4800" b="1" dirty="0" smtClean="0">
                <a:solidFill>
                  <a:schemeClr val="tx1"/>
                </a:solidFill>
                <a:latin typeface="Times New Roman" pitchFamily="18" charset="0"/>
                <a:cs typeface="Times New Roman" pitchFamily="18" charset="0"/>
              </a:rPr>
              <a:t>Addiction Therapy 2015</a:t>
            </a:r>
            <a:r>
              <a:rPr sz="4800" b="1" dirty="0" smtClean="0">
                <a:solidFill>
                  <a:schemeClr val="tx1"/>
                </a:solidFill>
              </a:rPr>
              <a:t/>
            </a:r>
            <a:br>
              <a:rPr sz="4800" b="1" dirty="0" smtClean="0">
                <a:solidFill>
                  <a:schemeClr val="tx1"/>
                </a:solidFill>
              </a:rPr>
            </a:br>
            <a:r>
              <a:rPr lang="en-US" sz="2400" b="1" dirty="0" smtClean="0">
                <a:solidFill>
                  <a:schemeClr val="tx1"/>
                </a:solidFill>
                <a:latin typeface="Perpetua"/>
                <a:ea typeface="+mn-ea"/>
                <a:cs typeface="+mn-cs"/>
              </a:rPr>
              <a:t>Florida</a:t>
            </a:r>
            <a:r>
              <a:rPr sz="2400" b="1" dirty="0" smtClean="0">
                <a:solidFill>
                  <a:schemeClr val="tx1"/>
                </a:solidFill>
                <a:latin typeface="Perpetua"/>
                <a:ea typeface="+mn-ea"/>
                <a:cs typeface="+mn-cs"/>
              </a:rPr>
              <a:t>,  </a:t>
            </a:r>
            <a:r>
              <a:rPr sz="2400" b="1" dirty="0" smtClean="0">
                <a:solidFill>
                  <a:schemeClr val="tx1"/>
                </a:solidFill>
                <a:latin typeface="Perpetua"/>
                <a:ea typeface="+mn-ea"/>
                <a:cs typeface="+mn-cs"/>
              </a:rPr>
              <a:t>USA</a:t>
            </a:r>
            <a:br>
              <a:rPr sz="2400" b="1" dirty="0" smtClean="0">
                <a:solidFill>
                  <a:schemeClr val="tx1"/>
                </a:solidFill>
                <a:latin typeface="Perpetua"/>
                <a:ea typeface="+mn-ea"/>
                <a:cs typeface="+mn-cs"/>
              </a:rPr>
            </a:br>
            <a:r>
              <a:rPr sz="2400" b="1" dirty="0" smtClean="0">
                <a:solidFill>
                  <a:schemeClr val="tx1"/>
                </a:solidFill>
                <a:latin typeface="Perpetua"/>
                <a:ea typeface="+mn-ea"/>
                <a:cs typeface="+mn-cs"/>
              </a:rPr>
              <a:t>August 03-08, 2015</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1" name="Picture 2" descr="C:\Users\nagapraveen-p\AppData\Local\Microsoft\Windows\Temporary Internet Files\Content.Outlook\XLM8YBCH\logo (2).png"/>
          <p:cNvPicPr>
            <a:picLocks noChangeAspect="1" noChangeArrowheads="1"/>
          </p:cNvPicPr>
          <p:nvPr/>
        </p:nvPicPr>
        <p:blipFill>
          <a:blip r:embed="rId2"/>
          <a:srcRect/>
          <a:stretch>
            <a:fillRect/>
          </a:stretch>
        </p:blipFill>
        <p:spPr bwMode="auto">
          <a:xfrm>
            <a:off x="152400" y="0"/>
            <a:ext cx="2907916" cy="1425165"/>
          </a:xfrm>
          <a:prstGeom prst="rect">
            <a:avLst/>
          </a:prstGeom>
          <a:noFill/>
        </p:spPr>
      </p:pic>
      <p:pic>
        <p:nvPicPr>
          <p:cNvPr id="1027" name="Picture 3" descr="C:\Users\addictiontherapy\Documents\Documents final\Addiction Therapy 2015 Updates\Addiction Therapy-2015 Book Proceedings\Addiction Photos\Photos given for logo\Group Photo (4) 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535" y="3505200"/>
            <a:ext cx="5110632" cy="2971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C:\Users\addictiontherapy\Documents\Documents final\Addiction Therapy 2015 Updates\Addiction Therapy-2015 Book Proceedings\Addiction Photos\Photos given for logo\Kathy Sexton Radek,Elmhurst College, USA (2) 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38801" y="3505200"/>
            <a:ext cx="3200400" cy="2438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4238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What are the commonly used Sleep medicines and are they always necessary?</a:t>
            </a:r>
            <a:endParaRPr lang="en-US" dirty="0"/>
          </a:p>
        </p:txBody>
      </p:sp>
      <p:sp>
        <p:nvSpPr>
          <p:cNvPr id="3" name="Subtitle 2"/>
          <p:cNvSpPr>
            <a:spLocks noGrp="1"/>
          </p:cNvSpPr>
          <p:nvPr>
            <p:ph type="subTitle" idx="1"/>
          </p:nvPr>
        </p:nvSpPr>
        <p:spPr/>
        <p:txBody>
          <a:bodyPr>
            <a:normAutofit fontScale="92500" lnSpcReduction="10000"/>
          </a:bodyPr>
          <a:lstStyle/>
          <a:p>
            <a:r>
              <a:rPr lang="en-US" dirty="0" smtClean="0"/>
              <a:t>Kathy Sexton-</a:t>
            </a:r>
            <a:r>
              <a:rPr lang="en-US" dirty="0" err="1" smtClean="0"/>
              <a:t>Radek,PhD</a:t>
            </a:r>
            <a:r>
              <a:rPr lang="en-US" dirty="0" smtClean="0"/>
              <a:t>., C.BSM</a:t>
            </a:r>
          </a:p>
          <a:p>
            <a:r>
              <a:rPr lang="en-US" dirty="0" smtClean="0"/>
              <a:t>Elmhurst College/Suburban Pulmonary &amp; Sleep Associates</a:t>
            </a:r>
          </a:p>
          <a:p>
            <a:r>
              <a:rPr lang="en-US" b="1" i="1" dirty="0" smtClean="0"/>
              <a:t>Presentation for OMICS </a:t>
            </a:r>
            <a:r>
              <a:rPr lang="en-US" b="1" i="1" dirty="0" err="1" smtClean="0"/>
              <a:t>AddictionTherapy</a:t>
            </a:r>
            <a:r>
              <a:rPr lang="en-US" b="1" i="1" dirty="0" smtClean="0"/>
              <a:t> Conference, Orlando, Florida, USA, August, 2015</a:t>
            </a:r>
          </a:p>
          <a:p>
            <a:r>
              <a:rPr lang="en-US" sz="1200" b="1" i="1" dirty="0" smtClean="0"/>
              <a:t>Resources:  </a:t>
            </a:r>
            <a:r>
              <a:rPr lang="en-US" sz="1200" b="1" dirty="0" smtClean="0"/>
              <a:t>Basics of Sleep</a:t>
            </a:r>
            <a:r>
              <a:rPr lang="en-US" sz="1200" b="1" i="1" dirty="0" smtClean="0"/>
              <a:t>, Principles &amp; Practices of Sleep Medicine</a:t>
            </a:r>
            <a:endParaRPr lang="en-US" sz="1200" b="1" i="1" dirty="0"/>
          </a:p>
        </p:txBody>
      </p:sp>
    </p:spTree>
    <p:extLst>
      <p:ext uri="{BB962C8B-B14F-4D97-AF65-F5344CB8AC3E}">
        <p14:creationId xmlns:p14="http://schemas.microsoft.com/office/powerpoint/2010/main" val="3288697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l="6000" t="21213" r="48000" b="33333"/>
          <a:stretch>
            <a:fillRect/>
          </a:stretch>
        </p:blipFill>
        <p:spPr bwMode="auto">
          <a:xfrm>
            <a:off x="2095500" y="685800"/>
            <a:ext cx="50673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85396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371600"/>
            <a:ext cx="8763000" cy="5334000"/>
          </a:xfrm>
        </p:spPr>
        <p:txBody>
          <a:bodyPr/>
          <a:lstStyle/>
          <a:p>
            <a:pPr marL="0" indent="0">
              <a:buNone/>
            </a:pPr>
            <a:r>
              <a:rPr lang="en-US" sz="1400" dirty="0" smtClean="0"/>
              <a:t>Americans </a:t>
            </a:r>
            <a:r>
              <a:rPr lang="en-US" sz="1400" dirty="0"/>
              <a:t>were asked to rate their general health, quality of life, physical health and mental health.  Almost half (48%) rated their general health highly, as very good or excellent, and just over half (54%) also rated their quality of life highly. In addition, 44% rated their physical health highly and 60% rated their mental health highly.</a:t>
            </a:r>
          </a:p>
          <a:p>
            <a:pPr marL="0" indent="0">
              <a:buNone/>
            </a:pPr>
            <a:endParaRPr lang="en-US" sz="1400" dirty="0"/>
          </a:p>
          <a:p>
            <a:pPr marL="0" indent="0">
              <a:buNone/>
            </a:pPr>
            <a:r>
              <a:rPr lang="en-US" sz="1400" dirty="0" smtClean="0"/>
              <a:t>As </a:t>
            </a:r>
            <a:r>
              <a:rPr lang="en-US" sz="1400" dirty="0"/>
              <a:t>seen in Figure 1, those who rated their health or quality of life more highly (very good or excellent) reported getting approximately 30 minutes more sleep on average in the past 7 days than those who rated their health or quality of life as poor or fair.  Those who rate their general health more highly were approximately twice as likely to rate their sleep quality as very good or excellent (63% vs. 31% in Figure 2).  </a:t>
            </a:r>
          </a:p>
          <a:p>
            <a:pPr marL="0" indent="0">
              <a:buNone/>
            </a:pPr>
            <a:endParaRPr lang="en-US" sz="1400" b="1" dirty="0"/>
          </a:p>
          <a:p>
            <a:pPr marL="0" indent="0">
              <a:buNone/>
            </a:pPr>
            <a:r>
              <a:rPr lang="en-US" sz="1400" dirty="0"/>
              <a:t>   </a:t>
            </a:r>
            <a:endParaRPr lang="en-US" sz="1400" b="1" i="1" dirty="0" smtClean="0"/>
          </a:p>
          <a:p>
            <a:pPr marL="0" indent="0">
              <a:buNone/>
            </a:pPr>
            <a:endParaRPr lang="en-US" sz="1400" b="1" i="1" dirty="0"/>
          </a:p>
        </p:txBody>
      </p:sp>
      <p:sp>
        <p:nvSpPr>
          <p:cNvPr id="4" name="Slide Number Placeholder 3"/>
          <p:cNvSpPr>
            <a:spLocks noGrp="1"/>
          </p:cNvSpPr>
          <p:nvPr>
            <p:ph type="sldNum" sz="quarter" idx="12"/>
          </p:nvPr>
        </p:nvSpPr>
        <p:spPr/>
        <p:txBody>
          <a:bodyPr/>
          <a:lstStyle/>
          <a:p>
            <a:fld id="{18B269A4-1AAA-4D52-9CC1-BD8CAA87A5B7}" type="slidenum">
              <a:rPr lang="en-US" smtClean="0"/>
              <a:t>4</a:t>
            </a:fld>
            <a:endParaRPr lang="en-US" dirty="0"/>
          </a:p>
        </p:txBody>
      </p:sp>
      <p:sp>
        <p:nvSpPr>
          <p:cNvPr id="2" name="Title 1"/>
          <p:cNvSpPr>
            <a:spLocks noGrp="1"/>
          </p:cNvSpPr>
          <p:nvPr>
            <p:ph type="title"/>
          </p:nvPr>
        </p:nvSpPr>
        <p:spPr>
          <a:xfrm>
            <a:off x="0" y="990600"/>
            <a:ext cx="9144000" cy="609600"/>
          </a:xfrm>
        </p:spPr>
        <p:txBody>
          <a:bodyPr/>
          <a:lstStyle/>
          <a:p>
            <a:pPr algn="l"/>
            <a:r>
              <a:rPr lang="en-US" sz="2000" dirty="0" smtClean="0"/>
              <a:t>Key Findings: </a:t>
            </a:r>
            <a:r>
              <a:rPr lang="en-US" sz="2000" i="1" dirty="0"/>
              <a:t>Good health was related to good </a:t>
            </a:r>
            <a:r>
              <a:rPr lang="en-US" sz="2000" i="1" dirty="0" smtClean="0"/>
              <a:t>sleep</a:t>
            </a:r>
            <a:r>
              <a:rPr lang="en-US" sz="2000" dirty="0" smtClean="0"/>
              <a:t/>
            </a:r>
            <a:br>
              <a:rPr lang="en-US" sz="2000" dirty="0" smtClean="0"/>
            </a:br>
            <a:endParaRPr lang="en-US" sz="12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 y="3429000"/>
            <a:ext cx="4343400" cy="2991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7240" y="3429001"/>
            <a:ext cx="4305923" cy="2991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86774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5"/>
          <p:cNvSpPr>
            <a:spLocks noGrp="1" noChangeArrowheads="1"/>
          </p:cNvSpPr>
          <p:nvPr>
            <p:ph idx="1"/>
          </p:nvPr>
        </p:nvSpPr>
        <p:spPr>
          <a:xfrm>
            <a:off x="476250" y="1027113"/>
            <a:ext cx="8269288" cy="1144587"/>
          </a:xfrm>
          <a:prstGeom prst="rect">
            <a:avLst/>
          </a:prstGeom>
        </p:spPr>
        <p:txBody>
          <a:bodyPr/>
          <a:lstStyle/>
          <a:p>
            <a:pPr eaLnBrk="1" hangingPunct="1">
              <a:buFontTx/>
              <a:buChar char="•"/>
            </a:pPr>
            <a:r>
              <a:rPr lang="en-US" altLang="en-US" sz="2400" dirty="0" smtClean="0"/>
              <a:t>A large number of transportation accident are due to sleep loss and inadequate sleep</a:t>
            </a:r>
          </a:p>
        </p:txBody>
      </p:sp>
      <p:sp>
        <p:nvSpPr>
          <p:cNvPr id="40963" name="Rectangle 25"/>
          <p:cNvSpPr>
            <a:spLocks noChangeArrowheads="1"/>
          </p:cNvSpPr>
          <p:nvPr/>
        </p:nvSpPr>
        <p:spPr bwMode="auto">
          <a:xfrm>
            <a:off x="485775" y="1830388"/>
            <a:ext cx="50038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spcBef>
                <a:spcPct val="20000"/>
              </a:spcBef>
              <a:buFont typeface="Arial" charset="0"/>
              <a:buChar char="•"/>
            </a:pPr>
            <a:r>
              <a:rPr lang="en-US" altLang="en-US" dirty="0"/>
              <a:t>Lapses in attention are common to sleepiness</a:t>
            </a:r>
          </a:p>
          <a:p>
            <a:pPr eaLnBrk="1" hangingPunct="1">
              <a:spcBef>
                <a:spcPct val="20000"/>
              </a:spcBef>
              <a:buFont typeface="Arial" charset="0"/>
              <a:buChar char="•"/>
            </a:pPr>
            <a:r>
              <a:rPr lang="en-US" altLang="en-US" dirty="0"/>
              <a:t>A 2 sec lapse can result in a driver moving out of lane on the highway and a drowsy driving crash</a:t>
            </a:r>
          </a:p>
          <a:p>
            <a:pPr eaLnBrk="1" hangingPunct="1">
              <a:spcBef>
                <a:spcPct val="20000"/>
              </a:spcBef>
              <a:buFont typeface="Arial" charset="0"/>
              <a:buChar char="•"/>
            </a:pPr>
            <a:r>
              <a:rPr lang="en-US" altLang="en-US" dirty="0"/>
              <a:t>There is a high likelihood of drowsy driving crashes in sleep deprived people, especially those who drive at night</a:t>
            </a:r>
          </a:p>
        </p:txBody>
      </p:sp>
      <p:grpSp>
        <p:nvGrpSpPr>
          <p:cNvPr id="40964" name="Group 29"/>
          <p:cNvGrpSpPr>
            <a:grpSpLocks/>
          </p:cNvGrpSpPr>
          <p:nvPr/>
        </p:nvGrpSpPr>
        <p:grpSpPr bwMode="auto">
          <a:xfrm>
            <a:off x="5600700" y="2359025"/>
            <a:ext cx="3200400" cy="2895600"/>
            <a:chOff x="3264" y="1728"/>
            <a:chExt cx="2016" cy="1824"/>
          </a:xfrm>
        </p:grpSpPr>
        <p:sp>
          <p:nvSpPr>
            <p:cNvPr id="40966" name="Rectangle 2"/>
            <p:cNvSpPr>
              <a:spLocks noChangeArrowheads="1"/>
            </p:cNvSpPr>
            <p:nvPr/>
          </p:nvSpPr>
          <p:spPr bwMode="auto">
            <a:xfrm>
              <a:off x="3658" y="1728"/>
              <a:ext cx="270" cy="1824"/>
            </a:xfrm>
            <a:prstGeom prst="rect">
              <a:avLst/>
            </a:prstGeom>
            <a:solidFill>
              <a:srgbClr val="9966DB">
                <a:alpha val="14902"/>
              </a:srgbClr>
            </a:solidFill>
            <a:ln>
              <a:noFill/>
            </a:ln>
            <a:extLst>
              <a:ext uri="{91240B29-F687-4F45-9708-019B960494DF}">
                <a14:hiddenLine xmlns:a14="http://schemas.microsoft.com/office/drawing/2010/main" w="0">
                  <a:solidFill>
                    <a:srgbClr val="000000"/>
                  </a:solidFill>
                  <a:miter lim="800000"/>
                  <a:headEnd/>
                  <a:tailEnd/>
                </a14:hiddenLine>
              </a:ext>
            </a:extLst>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AU" altLang="en-US" dirty="0"/>
            </a:p>
          </p:txBody>
        </p:sp>
        <p:sp>
          <p:nvSpPr>
            <p:cNvPr id="40967" name="Rectangle 3"/>
            <p:cNvSpPr>
              <a:spLocks noChangeArrowheads="1"/>
            </p:cNvSpPr>
            <p:nvPr/>
          </p:nvSpPr>
          <p:spPr bwMode="auto">
            <a:xfrm>
              <a:off x="4608" y="1728"/>
              <a:ext cx="240" cy="1824"/>
            </a:xfrm>
            <a:prstGeom prst="rect">
              <a:avLst/>
            </a:prstGeom>
            <a:solidFill>
              <a:srgbClr val="9966DB">
                <a:alpha val="14902"/>
              </a:srgbClr>
            </a:solidFill>
            <a:ln>
              <a:noFill/>
            </a:ln>
            <a:extLst>
              <a:ext uri="{91240B29-F687-4F45-9708-019B960494DF}">
                <a14:hiddenLine xmlns:a14="http://schemas.microsoft.com/office/drawing/2010/main" w="0">
                  <a:solidFill>
                    <a:srgbClr val="000000"/>
                  </a:solidFill>
                  <a:miter lim="800000"/>
                  <a:headEnd/>
                  <a:tailEnd/>
                </a14:hiddenLine>
              </a:ext>
            </a:extLst>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AU" altLang="en-US" dirty="0"/>
            </a:p>
          </p:txBody>
        </p:sp>
        <p:sp>
          <p:nvSpPr>
            <p:cNvPr id="40968" name="Rectangle 6"/>
            <p:cNvSpPr>
              <a:spLocks noChangeArrowheads="1"/>
            </p:cNvSpPr>
            <p:nvPr/>
          </p:nvSpPr>
          <p:spPr bwMode="auto">
            <a:xfrm>
              <a:off x="3269" y="1728"/>
              <a:ext cx="432" cy="1824"/>
            </a:xfrm>
            <a:prstGeom prst="rect">
              <a:avLst/>
            </a:prstGeom>
            <a:solidFill>
              <a:srgbClr val="9966DB">
                <a:alpha val="14902"/>
              </a:srgbClr>
            </a:solidFill>
            <a:ln w="28575">
              <a:solidFill>
                <a:srgbClr val="C0C0C0"/>
              </a:solidFill>
              <a:miter lim="800000"/>
              <a:headEnd/>
              <a:tailEnd/>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AU" altLang="en-US" dirty="0"/>
            </a:p>
          </p:txBody>
        </p:sp>
        <p:sp>
          <p:nvSpPr>
            <p:cNvPr id="40969" name="Line 7"/>
            <p:cNvSpPr>
              <a:spLocks noChangeShapeType="1"/>
            </p:cNvSpPr>
            <p:nvPr/>
          </p:nvSpPr>
          <p:spPr bwMode="auto">
            <a:xfrm>
              <a:off x="3936" y="1728"/>
              <a:ext cx="0" cy="182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0970" name="Line 8"/>
            <p:cNvSpPr>
              <a:spLocks noChangeShapeType="1"/>
            </p:cNvSpPr>
            <p:nvPr/>
          </p:nvSpPr>
          <p:spPr bwMode="auto">
            <a:xfrm>
              <a:off x="4264" y="1728"/>
              <a:ext cx="0" cy="1824"/>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0971" name="Line 9"/>
            <p:cNvSpPr>
              <a:spLocks noChangeShapeType="1"/>
            </p:cNvSpPr>
            <p:nvPr/>
          </p:nvSpPr>
          <p:spPr bwMode="auto">
            <a:xfrm>
              <a:off x="4600" y="1728"/>
              <a:ext cx="0" cy="182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0972" name="Rectangle 10"/>
            <p:cNvSpPr>
              <a:spLocks noChangeArrowheads="1"/>
            </p:cNvSpPr>
            <p:nvPr/>
          </p:nvSpPr>
          <p:spPr bwMode="auto">
            <a:xfrm>
              <a:off x="3984" y="1872"/>
              <a:ext cx="240" cy="288"/>
            </a:xfrm>
            <a:prstGeom prst="rect">
              <a:avLst/>
            </a:prstGeom>
            <a:solidFill>
              <a:srgbClr val="9966DB">
                <a:alpha val="14902"/>
              </a:srgbClr>
            </a:solidFill>
            <a:ln w="9525">
              <a:solidFill>
                <a:schemeClr val="bg2"/>
              </a:solidFill>
              <a:miter lim="800000"/>
              <a:headEnd/>
              <a:tailEnd/>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AU" altLang="en-US" dirty="0"/>
            </a:p>
          </p:txBody>
        </p:sp>
        <p:sp>
          <p:nvSpPr>
            <p:cNvPr id="40973" name="Rectangle 11"/>
            <p:cNvSpPr>
              <a:spLocks noChangeArrowheads="1"/>
            </p:cNvSpPr>
            <p:nvPr/>
          </p:nvSpPr>
          <p:spPr bwMode="auto">
            <a:xfrm>
              <a:off x="3744" y="2784"/>
              <a:ext cx="240" cy="288"/>
            </a:xfrm>
            <a:prstGeom prst="rect">
              <a:avLst/>
            </a:prstGeom>
            <a:solidFill>
              <a:srgbClr val="9966DB">
                <a:alpha val="14902"/>
              </a:srgbClr>
            </a:solidFill>
            <a:ln w="9525">
              <a:solidFill>
                <a:schemeClr val="bg2"/>
              </a:solidFill>
              <a:miter lim="800000"/>
              <a:headEnd/>
              <a:tailEnd/>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AU" altLang="en-US" dirty="0"/>
            </a:p>
          </p:txBody>
        </p:sp>
        <p:sp>
          <p:nvSpPr>
            <p:cNvPr id="40974" name="Line 12"/>
            <p:cNvSpPr>
              <a:spLocks noChangeShapeType="1"/>
            </p:cNvSpPr>
            <p:nvPr/>
          </p:nvSpPr>
          <p:spPr bwMode="auto">
            <a:xfrm flipH="1">
              <a:off x="3888" y="2160"/>
              <a:ext cx="192" cy="624"/>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40975" name="Rectangle 13"/>
            <p:cNvSpPr>
              <a:spLocks noChangeArrowheads="1"/>
            </p:cNvSpPr>
            <p:nvPr/>
          </p:nvSpPr>
          <p:spPr bwMode="auto">
            <a:xfrm>
              <a:off x="3961" y="1920"/>
              <a:ext cx="48" cy="48"/>
            </a:xfrm>
            <a:prstGeom prst="rect">
              <a:avLst/>
            </a:prstGeom>
            <a:solidFill>
              <a:srgbClr val="9966DB">
                <a:alpha val="14902"/>
              </a:srgbClr>
            </a:solidFill>
            <a:ln w="9525">
              <a:solidFill>
                <a:schemeClr val="bg2"/>
              </a:solidFill>
              <a:miter lim="800000"/>
              <a:headEnd/>
              <a:tailEnd/>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AU" altLang="en-US" dirty="0"/>
            </a:p>
          </p:txBody>
        </p:sp>
        <p:sp>
          <p:nvSpPr>
            <p:cNvPr id="40976" name="Rectangle 14"/>
            <p:cNvSpPr>
              <a:spLocks noChangeArrowheads="1"/>
            </p:cNvSpPr>
            <p:nvPr/>
          </p:nvSpPr>
          <p:spPr bwMode="auto">
            <a:xfrm>
              <a:off x="3961" y="2064"/>
              <a:ext cx="48" cy="48"/>
            </a:xfrm>
            <a:prstGeom prst="rect">
              <a:avLst/>
            </a:prstGeom>
            <a:solidFill>
              <a:srgbClr val="9966DB">
                <a:alpha val="14902"/>
              </a:srgbClr>
            </a:solidFill>
            <a:ln w="9525">
              <a:solidFill>
                <a:schemeClr val="bg2"/>
              </a:solidFill>
              <a:miter lim="800000"/>
              <a:headEnd/>
              <a:tailEnd/>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AU" altLang="en-US" dirty="0"/>
            </a:p>
          </p:txBody>
        </p:sp>
        <p:sp>
          <p:nvSpPr>
            <p:cNvPr id="40977" name="Rectangle 15"/>
            <p:cNvSpPr>
              <a:spLocks noChangeArrowheads="1"/>
            </p:cNvSpPr>
            <p:nvPr/>
          </p:nvSpPr>
          <p:spPr bwMode="auto">
            <a:xfrm>
              <a:off x="4199" y="1920"/>
              <a:ext cx="48" cy="48"/>
            </a:xfrm>
            <a:prstGeom prst="rect">
              <a:avLst/>
            </a:prstGeom>
            <a:solidFill>
              <a:srgbClr val="9966DB">
                <a:alpha val="14902"/>
              </a:srgbClr>
            </a:solidFill>
            <a:ln w="9525">
              <a:solidFill>
                <a:schemeClr val="bg2"/>
              </a:solidFill>
              <a:miter lim="800000"/>
              <a:headEnd/>
              <a:tailEnd/>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AU" altLang="en-US" dirty="0"/>
            </a:p>
          </p:txBody>
        </p:sp>
        <p:sp>
          <p:nvSpPr>
            <p:cNvPr id="40978" name="Rectangle 16"/>
            <p:cNvSpPr>
              <a:spLocks noChangeArrowheads="1"/>
            </p:cNvSpPr>
            <p:nvPr/>
          </p:nvSpPr>
          <p:spPr bwMode="auto">
            <a:xfrm>
              <a:off x="4204" y="2064"/>
              <a:ext cx="48" cy="48"/>
            </a:xfrm>
            <a:prstGeom prst="rect">
              <a:avLst/>
            </a:prstGeom>
            <a:solidFill>
              <a:srgbClr val="9966DB">
                <a:alpha val="14902"/>
              </a:srgbClr>
            </a:solidFill>
            <a:ln w="9525">
              <a:solidFill>
                <a:schemeClr val="bg2"/>
              </a:solidFill>
              <a:miter lim="800000"/>
              <a:headEnd/>
              <a:tailEnd/>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AU" altLang="en-US" dirty="0"/>
            </a:p>
          </p:txBody>
        </p:sp>
        <p:sp>
          <p:nvSpPr>
            <p:cNvPr id="40979" name="Rectangle 17"/>
            <p:cNvSpPr>
              <a:spLocks noChangeArrowheads="1"/>
            </p:cNvSpPr>
            <p:nvPr/>
          </p:nvSpPr>
          <p:spPr bwMode="auto">
            <a:xfrm>
              <a:off x="3721" y="2832"/>
              <a:ext cx="48" cy="48"/>
            </a:xfrm>
            <a:prstGeom prst="rect">
              <a:avLst/>
            </a:prstGeom>
            <a:solidFill>
              <a:srgbClr val="9966DB">
                <a:alpha val="14902"/>
              </a:srgbClr>
            </a:solidFill>
            <a:ln w="9525">
              <a:solidFill>
                <a:schemeClr val="bg2"/>
              </a:solidFill>
              <a:miter lim="800000"/>
              <a:headEnd/>
              <a:tailEnd/>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AU" altLang="en-US" dirty="0"/>
            </a:p>
          </p:txBody>
        </p:sp>
        <p:sp>
          <p:nvSpPr>
            <p:cNvPr id="40980" name="Rectangle 18"/>
            <p:cNvSpPr>
              <a:spLocks noChangeArrowheads="1"/>
            </p:cNvSpPr>
            <p:nvPr/>
          </p:nvSpPr>
          <p:spPr bwMode="auto">
            <a:xfrm>
              <a:off x="3721" y="2976"/>
              <a:ext cx="48" cy="48"/>
            </a:xfrm>
            <a:prstGeom prst="rect">
              <a:avLst/>
            </a:prstGeom>
            <a:solidFill>
              <a:srgbClr val="9966DB">
                <a:alpha val="14902"/>
              </a:srgbClr>
            </a:solidFill>
            <a:ln w="9525">
              <a:solidFill>
                <a:schemeClr val="bg2"/>
              </a:solidFill>
              <a:miter lim="800000"/>
              <a:headEnd/>
              <a:tailEnd/>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AU" altLang="en-US" dirty="0"/>
            </a:p>
          </p:txBody>
        </p:sp>
        <p:sp>
          <p:nvSpPr>
            <p:cNvPr id="40981" name="Rectangle 19"/>
            <p:cNvSpPr>
              <a:spLocks noChangeArrowheads="1"/>
            </p:cNvSpPr>
            <p:nvPr/>
          </p:nvSpPr>
          <p:spPr bwMode="auto">
            <a:xfrm>
              <a:off x="3959" y="2832"/>
              <a:ext cx="48" cy="48"/>
            </a:xfrm>
            <a:prstGeom prst="rect">
              <a:avLst/>
            </a:prstGeom>
            <a:solidFill>
              <a:srgbClr val="9966DB">
                <a:alpha val="14902"/>
              </a:srgbClr>
            </a:solidFill>
            <a:ln w="9525">
              <a:solidFill>
                <a:schemeClr val="bg2"/>
              </a:solidFill>
              <a:miter lim="800000"/>
              <a:headEnd/>
              <a:tailEnd/>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AU" altLang="en-US" dirty="0"/>
            </a:p>
          </p:txBody>
        </p:sp>
        <p:sp>
          <p:nvSpPr>
            <p:cNvPr id="40982" name="Rectangle 20"/>
            <p:cNvSpPr>
              <a:spLocks noChangeArrowheads="1"/>
            </p:cNvSpPr>
            <p:nvPr/>
          </p:nvSpPr>
          <p:spPr bwMode="auto">
            <a:xfrm>
              <a:off x="3964" y="2976"/>
              <a:ext cx="48" cy="48"/>
            </a:xfrm>
            <a:prstGeom prst="rect">
              <a:avLst/>
            </a:prstGeom>
            <a:solidFill>
              <a:srgbClr val="9966DB">
                <a:alpha val="14902"/>
              </a:srgbClr>
            </a:solidFill>
            <a:ln w="9525">
              <a:solidFill>
                <a:schemeClr val="bg2"/>
              </a:solidFill>
              <a:miter lim="800000"/>
              <a:headEnd/>
              <a:tailEnd/>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AU" altLang="en-US" dirty="0"/>
            </a:p>
          </p:txBody>
        </p:sp>
        <p:sp>
          <p:nvSpPr>
            <p:cNvPr id="40983" name="Rectangle 21"/>
            <p:cNvSpPr>
              <a:spLocks noChangeArrowheads="1"/>
            </p:cNvSpPr>
            <p:nvPr/>
          </p:nvSpPr>
          <p:spPr bwMode="auto">
            <a:xfrm>
              <a:off x="4848" y="1728"/>
              <a:ext cx="432" cy="1824"/>
            </a:xfrm>
            <a:prstGeom prst="rect">
              <a:avLst/>
            </a:prstGeom>
            <a:solidFill>
              <a:srgbClr val="9966DB">
                <a:alpha val="14902"/>
              </a:srgbClr>
            </a:solidFill>
            <a:ln w="28575">
              <a:solidFill>
                <a:srgbClr val="C0C0C0"/>
              </a:solidFill>
              <a:miter lim="800000"/>
              <a:headEnd/>
              <a:tailEnd/>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AU" altLang="en-US" dirty="0"/>
            </a:p>
          </p:txBody>
        </p:sp>
        <p:sp>
          <p:nvSpPr>
            <p:cNvPr id="40984" name="Text Box 22"/>
            <p:cNvSpPr txBox="1">
              <a:spLocks noChangeArrowheads="1"/>
            </p:cNvSpPr>
            <p:nvPr/>
          </p:nvSpPr>
          <p:spPr bwMode="auto">
            <a:xfrm>
              <a:off x="4118" y="2853"/>
              <a:ext cx="1066" cy="524"/>
            </a:xfrm>
            <a:prstGeom prst="rect">
              <a:avLst/>
            </a:prstGeom>
            <a:solidFill>
              <a:srgbClr val="9966DB">
                <a:alpha val="14902"/>
              </a:srgbClr>
            </a:solidFill>
            <a:ln w="9525">
              <a:solidFill>
                <a:schemeClr val="tx1"/>
              </a:solidFill>
              <a:miter lim="800000"/>
              <a:headEnd/>
              <a:tailEnd/>
            </a:ln>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en-US" altLang="en-US" sz="1200" b="1" dirty="0"/>
                <a:t>Within 2 sec truck has traveled 190ft and is completely out of lane</a:t>
              </a:r>
            </a:p>
          </p:txBody>
        </p:sp>
        <p:sp>
          <p:nvSpPr>
            <p:cNvPr id="40985" name="Text Box 23"/>
            <p:cNvSpPr txBox="1">
              <a:spLocks noChangeArrowheads="1"/>
            </p:cNvSpPr>
            <p:nvPr/>
          </p:nvSpPr>
          <p:spPr bwMode="auto">
            <a:xfrm>
              <a:off x="4118" y="2373"/>
              <a:ext cx="824" cy="179"/>
            </a:xfrm>
            <a:prstGeom prst="rect">
              <a:avLst/>
            </a:prstGeom>
            <a:solidFill>
              <a:srgbClr val="9966DB">
                <a:alpha val="14902"/>
              </a:srgbClr>
            </a:solidFill>
            <a:ln w="9525">
              <a:solidFill>
                <a:schemeClr val="tx1"/>
              </a:solidFill>
              <a:miter lim="800000"/>
              <a:headEnd/>
              <a:tailEnd/>
            </a:ln>
          </p:spPr>
          <p:txBody>
            <a:bodyPr wrap="non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en-US" altLang="en-US" sz="1200" b="1" dirty="0"/>
                <a:t>4</a:t>
              </a:r>
              <a:r>
                <a:rPr lang="en-US" altLang="en-US" sz="1200" b="1" baseline="30000" dirty="0"/>
                <a:t>o</a:t>
              </a:r>
              <a:r>
                <a:rPr lang="en-US" altLang="en-US" sz="1200" b="1" dirty="0"/>
                <a:t> angle of drift</a:t>
              </a:r>
            </a:p>
          </p:txBody>
        </p:sp>
        <p:sp>
          <p:nvSpPr>
            <p:cNvPr id="40986" name="Text Box 24"/>
            <p:cNvSpPr txBox="1">
              <a:spLocks noChangeArrowheads="1"/>
            </p:cNvSpPr>
            <p:nvPr/>
          </p:nvSpPr>
          <p:spPr bwMode="auto">
            <a:xfrm>
              <a:off x="4317" y="1872"/>
              <a:ext cx="837" cy="294"/>
            </a:xfrm>
            <a:prstGeom prst="rect">
              <a:avLst/>
            </a:prstGeom>
            <a:solidFill>
              <a:srgbClr val="9966DB">
                <a:alpha val="14902"/>
              </a:srgbClr>
            </a:solidFill>
            <a:ln w="9525">
              <a:solidFill>
                <a:schemeClr val="tx1"/>
              </a:solidFill>
              <a:miter lim="800000"/>
              <a:headEnd/>
              <a:tailEnd/>
            </a:ln>
          </p:spPr>
          <p:txBody>
            <a:bodyPr wrap="non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en-US" altLang="en-US" sz="1200" b="1" dirty="0"/>
                <a:t>Truck traveling </a:t>
              </a:r>
            </a:p>
            <a:p>
              <a:pPr eaLnBrk="1" hangingPunct="1"/>
              <a:r>
                <a:rPr lang="en-US" altLang="en-US" sz="1200" b="1" dirty="0"/>
                <a:t>At 60 mph</a:t>
              </a:r>
            </a:p>
          </p:txBody>
        </p:sp>
        <p:sp>
          <p:nvSpPr>
            <p:cNvPr id="40987" name="Rectangle 26"/>
            <p:cNvSpPr>
              <a:spLocks noChangeArrowheads="1"/>
            </p:cNvSpPr>
            <p:nvPr/>
          </p:nvSpPr>
          <p:spPr bwMode="auto">
            <a:xfrm>
              <a:off x="3264" y="1728"/>
              <a:ext cx="2016" cy="1824"/>
            </a:xfrm>
            <a:prstGeom prst="rect">
              <a:avLst/>
            </a:prstGeom>
            <a:solidFill>
              <a:srgbClr val="9966DB">
                <a:alpha val="10196"/>
              </a:srgbClr>
            </a:solidFill>
            <a:ln w="38100">
              <a:solidFill>
                <a:schemeClr val="tx1"/>
              </a:solidFill>
              <a:miter lim="800000"/>
              <a:headEnd/>
              <a:tailEnd/>
            </a:ln>
          </p:spPr>
          <p:txBody>
            <a:bodyPr wrap="none"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AU" altLang="en-US" dirty="0"/>
            </a:p>
          </p:txBody>
        </p:sp>
      </p:grpSp>
      <p:sp>
        <p:nvSpPr>
          <p:cNvPr id="40965" name="Rectangle 27"/>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en-US" altLang="en-US" sz="3200" dirty="0">
                <a:solidFill>
                  <a:schemeClr val="bg1"/>
                </a:solidFill>
              </a:rPr>
              <a:t>Accidents and sleep loss</a:t>
            </a:r>
          </a:p>
        </p:txBody>
      </p:sp>
    </p:spTree>
    <p:extLst>
      <p:ext uri="{BB962C8B-B14F-4D97-AF65-F5344CB8AC3E}">
        <p14:creationId xmlns:p14="http://schemas.microsoft.com/office/powerpoint/2010/main" val="31644786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WINDOWS\TEMP\~AUT0010.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62200"/>
            <a:ext cx="11506200" cy="221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59" name="Text Box 3"/>
          <p:cNvSpPr txBox="1">
            <a:spLocks noChangeArrowheads="1"/>
          </p:cNvSpPr>
          <p:nvPr/>
        </p:nvSpPr>
        <p:spPr bwMode="auto">
          <a:xfrm>
            <a:off x="2590800" y="5029200"/>
            <a:ext cx="350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i="1" dirty="0"/>
              <a:t>Figure 2</a:t>
            </a:r>
          </a:p>
        </p:txBody>
      </p:sp>
    </p:spTree>
    <p:extLst>
      <p:ext uri="{BB962C8B-B14F-4D97-AF65-F5344CB8AC3E}">
        <p14:creationId xmlns:p14="http://schemas.microsoft.com/office/powerpoint/2010/main" val="38024570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 C Ultra borbely"/>
          <p:cNvPicPr>
            <a:picLocks noGrp="1" noChangeAspect="1" noChangeArrowheads="1"/>
          </p:cNvPicPr>
          <p:nvPr>
            <p:ph/>
          </p:nvPr>
        </p:nvPicPr>
        <p:blipFill>
          <a:blip r:embed="rId2" cstate="print"/>
          <a:srcRect/>
          <a:stretch>
            <a:fillRect/>
          </a:stretch>
        </p:blipFill>
        <p:spPr>
          <a:xfrm>
            <a:off x="2057400" y="304800"/>
            <a:ext cx="4884738" cy="6324600"/>
          </a:xfrm>
          <a:noFill/>
          <a:ln/>
        </p:spPr>
      </p:pic>
    </p:spTree>
    <p:extLst>
      <p:ext uri="{BB962C8B-B14F-4D97-AF65-F5344CB8AC3E}">
        <p14:creationId xmlns:p14="http://schemas.microsoft.com/office/powerpoint/2010/main" val="9901909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7" name="Rectangle 7"/>
          <p:cNvSpPr>
            <a:spLocks noGrp="1" noChangeArrowheads="1"/>
          </p:cNvSpPr>
          <p:nvPr>
            <p:ph type="title"/>
          </p:nvPr>
        </p:nvSpPr>
        <p:spPr>
          <a:xfrm>
            <a:off x="457200" y="0"/>
            <a:ext cx="8229600" cy="533400"/>
          </a:xfrm>
        </p:spPr>
        <p:txBody>
          <a:bodyPr>
            <a:normAutofit fontScale="90000"/>
          </a:bodyPr>
          <a:lstStyle/>
          <a:p>
            <a:pPr marL="320040" indent="-320040" eaLnBrk="1" fontAlgn="auto" hangingPunct="1">
              <a:spcAft>
                <a:spcPts val="0"/>
              </a:spcAft>
              <a:buClr>
                <a:schemeClr val="accent6">
                  <a:lumMod val="75000"/>
                </a:schemeClr>
              </a:buClr>
              <a:defRPr/>
            </a:pPr>
            <a:r>
              <a:rPr lang="en-US" altLang="en-US" sz="3200" dirty="0"/>
              <a:t>Outputs of the circadian timing system</a:t>
            </a:r>
          </a:p>
        </p:txBody>
      </p:sp>
      <p:pic>
        <p:nvPicPr>
          <p:cNvPr id="17411" name="Picture 2"/>
          <p:cNvPicPr>
            <a:picLocks noGrp="1" noChangeAspect="1" noChangeArrowheads="1"/>
          </p:cNvPicPr>
          <p:nvPr>
            <p:ph type="clipArt" sz="half" idx="2"/>
          </p:nvPr>
        </p:nvPicPr>
        <p:blipFill>
          <a:blip r:embed="rId3">
            <a:extLst>
              <a:ext uri="{28A0092B-C50C-407E-A947-70E740481C1C}">
                <a14:useLocalDpi xmlns:a14="http://schemas.microsoft.com/office/drawing/2010/main" val="0"/>
              </a:ext>
            </a:extLst>
          </a:blip>
          <a:srcRect/>
          <a:stretch>
            <a:fillRect/>
          </a:stretch>
        </p:blipFill>
        <p:spPr>
          <a:xfrm>
            <a:off x="1409700" y="681038"/>
            <a:ext cx="6438900" cy="5322887"/>
          </a:xfrm>
          <a:noFill/>
        </p:spPr>
      </p:pic>
      <p:sp>
        <p:nvSpPr>
          <p:cNvPr id="17412" name="Text Box 3"/>
          <p:cNvSpPr txBox="1">
            <a:spLocks noChangeArrowheads="1"/>
          </p:cNvSpPr>
          <p:nvPr/>
        </p:nvSpPr>
        <p:spPr bwMode="auto">
          <a:xfrm>
            <a:off x="5608638" y="5929313"/>
            <a:ext cx="717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a:solidFill>
                  <a:srgbClr val="FF0000"/>
                </a:solidFill>
              </a:rPr>
              <a:t>Night</a:t>
            </a:r>
          </a:p>
        </p:txBody>
      </p:sp>
      <p:sp>
        <p:nvSpPr>
          <p:cNvPr id="17413" name="Line 4"/>
          <p:cNvSpPr>
            <a:spLocks noChangeShapeType="1"/>
          </p:cNvSpPr>
          <p:nvPr/>
        </p:nvSpPr>
        <p:spPr bwMode="auto">
          <a:xfrm flipV="1">
            <a:off x="5740400" y="5270500"/>
            <a:ext cx="1588" cy="6604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14" name="Line 5"/>
          <p:cNvSpPr>
            <a:spLocks noChangeShapeType="1"/>
          </p:cNvSpPr>
          <p:nvPr/>
        </p:nvSpPr>
        <p:spPr bwMode="auto">
          <a:xfrm flipV="1">
            <a:off x="6167438" y="5270500"/>
            <a:ext cx="1587" cy="6604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15" name="Text Box 9"/>
          <p:cNvSpPr txBox="1">
            <a:spLocks noChangeArrowheads="1"/>
          </p:cNvSpPr>
          <p:nvPr/>
        </p:nvSpPr>
        <p:spPr bwMode="auto">
          <a:xfrm>
            <a:off x="6572250" y="6311900"/>
            <a:ext cx="2540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r" eaLnBrk="1" hangingPunct="1"/>
            <a:endParaRPr lang="en-US" altLang="en-US" sz="1400" i="1"/>
          </a:p>
          <a:p>
            <a:pPr algn="r" eaLnBrk="1" hangingPunct="1"/>
            <a:r>
              <a:rPr lang="en-US" altLang="en-US" sz="1400" i="1"/>
              <a:t> Hastings, British Med J, 1998</a:t>
            </a:r>
          </a:p>
        </p:txBody>
      </p:sp>
    </p:spTree>
    <p:extLst>
      <p:ext uri="{BB962C8B-B14F-4D97-AF65-F5344CB8AC3E}">
        <p14:creationId xmlns:p14="http://schemas.microsoft.com/office/powerpoint/2010/main" val="1699024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8686800" cy="5410199"/>
          </a:xfrm>
        </p:spPr>
        <p:txBody>
          <a:bodyPr/>
          <a:lstStyle/>
          <a:p>
            <a:pPr marL="0" indent="0">
              <a:buNone/>
            </a:pPr>
            <a:r>
              <a:rPr lang="en-US" sz="1200" dirty="0" smtClean="0"/>
              <a:t>When </a:t>
            </a:r>
            <a:r>
              <a:rPr lang="en-US" sz="1200" dirty="0"/>
              <a:t>asked about any physical pain experienced in the past 7 days, the majority of Americans (57%) indicated they had experienced at least mild pain.  Those experiencing pain were asked if the pain was chronic and long-lasting or only fleeting and minor, which we have termed “acute” pain.  Both chronic pain and acute pain were associated with worse health and greater stress.  As seen in Figure 3, those with either chronic or acute pain were less likely to report excellent or very good general health, quality of life, physical health and mental health compared with those with no pain in the previous 7 days. People with pain were more likely to report severe to very severe stress levels.  Among those with chronic pain, 23% reported severe/very severe stress levels in the previous 7 days compared with 12% of those with acute pain and 7% of those with no pain.  </a:t>
            </a:r>
          </a:p>
          <a:p>
            <a:pPr marL="0" indent="0">
              <a:buNone/>
            </a:pPr>
            <a:endParaRPr lang="en-US" sz="1200" dirty="0"/>
          </a:p>
          <a:p>
            <a:pPr marL="0" indent="0">
              <a:buNone/>
            </a:pPr>
            <a:r>
              <a:rPr lang="en-US" sz="1200" dirty="0" smtClean="0"/>
              <a:t>Average </a:t>
            </a:r>
            <a:r>
              <a:rPr lang="en-US" sz="1200" dirty="0"/>
              <a:t>pain severity was described as severe/very severe for 5% of people, moderate for 24% of people and mild for 30% of people.  Pain severity is also associated with higher stress levels (Figure 4).  Among those with no pain in the past 7 days, 70% had mild or no stress and just 7% were severely stressed.  In contrast, among those with severe or very severe average pain in the past 7 days, only 20% reported mild or no stress and 48% reported their stress levels as severe or very severe. </a:t>
            </a:r>
          </a:p>
          <a:p>
            <a:pPr marL="0" indent="0">
              <a:buNone/>
            </a:pPr>
            <a:endParaRPr lang="en-US" sz="1200" dirty="0"/>
          </a:p>
          <a:p>
            <a:pPr marL="0" indent="0">
              <a:buNone/>
            </a:pPr>
            <a:r>
              <a:rPr lang="en-US" sz="1200" dirty="0" smtClean="0"/>
              <a:t>Not </a:t>
            </a:r>
            <a:r>
              <a:rPr lang="en-US" sz="1200" dirty="0"/>
              <a:t>surprisingly, those with chronic pain experienced greater pain severity in the last week.  40% of those with acute pain reported at least moderate pain compared to 69% of those with chronic pain.</a:t>
            </a:r>
          </a:p>
          <a:p>
            <a:pPr marL="0" marR="0" indent="0" algn="ctr">
              <a:spcBef>
                <a:spcPts val="0"/>
              </a:spcBef>
              <a:spcAft>
                <a:spcPts val="0"/>
              </a:spcAft>
              <a:buNone/>
            </a:pPr>
            <a:endParaRPr lang="en-US" sz="1200" b="1" dirty="0">
              <a:ea typeface="MS Mincho" panose="02020609040205080304" pitchFamily="49" charset="-128"/>
            </a:endParaRPr>
          </a:p>
          <a:p>
            <a:pPr marL="0" indent="0">
              <a:buNone/>
            </a:pPr>
            <a:endParaRPr lang="en-US" sz="1200" b="1" i="1" dirty="0"/>
          </a:p>
        </p:txBody>
      </p:sp>
      <p:sp>
        <p:nvSpPr>
          <p:cNvPr id="4" name="Slide Number Placeholder 3"/>
          <p:cNvSpPr>
            <a:spLocks noGrp="1"/>
          </p:cNvSpPr>
          <p:nvPr>
            <p:ph type="sldNum" sz="quarter" idx="12"/>
          </p:nvPr>
        </p:nvSpPr>
        <p:spPr/>
        <p:txBody>
          <a:bodyPr/>
          <a:lstStyle/>
          <a:p>
            <a:fld id="{18B269A4-1AAA-4D52-9CC1-BD8CAA87A5B7}" type="slidenum">
              <a:rPr lang="en-US" smtClean="0"/>
              <a:t>9</a:t>
            </a:fld>
            <a:endParaRPr lang="en-US" dirty="0"/>
          </a:p>
        </p:txBody>
      </p:sp>
      <p:sp>
        <p:nvSpPr>
          <p:cNvPr id="2" name="Title 1"/>
          <p:cNvSpPr>
            <a:spLocks noGrp="1"/>
          </p:cNvSpPr>
          <p:nvPr>
            <p:ph type="title"/>
          </p:nvPr>
        </p:nvSpPr>
        <p:spPr>
          <a:xfrm>
            <a:off x="0" y="969578"/>
            <a:ext cx="9144000" cy="609600"/>
          </a:xfrm>
        </p:spPr>
        <p:txBody>
          <a:bodyPr>
            <a:normAutofit/>
          </a:bodyPr>
          <a:lstStyle/>
          <a:p>
            <a:pPr algn="l">
              <a:spcBef>
                <a:spcPts val="0"/>
              </a:spcBef>
              <a:spcAft>
                <a:spcPts val="0"/>
              </a:spcAft>
              <a:tabLst>
                <a:tab pos="457200" algn="l"/>
              </a:tabLst>
            </a:pPr>
            <a:r>
              <a:rPr lang="en-US" sz="2000" dirty="0" smtClean="0"/>
              <a:t>Key Findings: </a:t>
            </a:r>
            <a:r>
              <a:rPr lang="en-US" sz="2000" i="1" dirty="0"/>
              <a:t>Pain was associated with worse health and more stress</a:t>
            </a:r>
            <a:r>
              <a:rPr lang="en-US" sz="2000" dirty="0"/>
              <a:t/>
            </a:r>
            <a:br>
              <a:rPr lang="en-US" sz="2000" dirty="0"/>
            </a:br>
            <a:endParaRPr lang="en-US" sz="1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325593"/>
            <a:ext cx="4435475" cy="227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7875" y="4325592"/>
            <a:ext cx="4365625" cy="227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35400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Sleep and Psychiatric disorders</a:t>
            </a:r>
            <a:br>
              <a:rPr lang="en-US" dirty="0" smtClean="0"/>
            </a:br>
            <a:endParaRPr lang="en-US" dirty="0"/>
          </a:p>
        </p:txBody>
      </p:sp>
      <p:sp>
        <p:nvSpPr>
          <p:cNvPr id="3" name="Content Placeholder 2"/>
          <p:cNvSpPr>
            <a:spLocks noGrp="1"/>
          </p:cNvSpPr>
          <p:nvPr>
            <p:ph sz="quarter" idx="13"/>
          </p:nvPr>
        </p:nvSpPr>
        <p:spPr>
          <a:prstGeom prst="rect">
            <a:avLst/>
          </a:prstGeom>
        </p:spPr>
        <p:txBody>
          <a:bodyPr>
            <a:normAutofit fontScale="70000" lnSpcReduction="20000"/>
          </a:bodyPr>
          <a:lstStyle/>
          <a:p>
            <a:r>
              <a:rPr lang="en-US" dirty="0" smtClean="0"/>
              <a:t>Insomnia may predict new onset or recurrence of psychiatric disorders</a:t>
            </a:r>
          </a:p>
          <a:p>
            <a:r>
              <a:rPr lang="en-US" dirty="0" smtClean="0"/>
              <a:t>Adolescent Insomnia associated with Depression and Substance Abuse</a:t>
            </a:r>
          </a:p>
          <a:p>
            <a:r>
              <a:rPr lang="en-US" dirty="0" smtClean="0"/>
              <a:t>Insomnia symptoms associated with increased risk for new onset depression</a:t>
            </a:r>
          </a:p>
          <a:p>
            <a:r>
              <a:rPr lang="en-US" dirty="0" smtClean="0"/>
              <a:t>Chronic Insomnia associated with incidence of Depression</a:t>
            </a:r>
          </a:p>
          <a:p>
            <a:r>
              <a:rPr lang="en-US" dirty="0" smtClean="0"/>
              <a:t>Insomnia associated with clinically significant depression and anxiety</a:t>
            </a:r>
            <a:endParaRPr lang="en-US" dirty="0"/>
          </a:p>
        </p:txBody>
      </p:sp>
      <p:sp>
        <p:nvSpPr>
          <p:cNvPr id="4" name="Content Placeholder 3"/>
          <p:cNvSpPr>
            <a:spLocks noGrp="1"/>
          </p:cNvSpPr>
          <p:nvPr>
            <p:ph sz="quarter" idx="14"/>
          </p:nvPr>
        </p:nvSpPr>
        <p:spPr>
          <a:prstGeom prst="rect">
            <a:avLst/>
          </a:prstGeom>
        </p:spPr>
        <p:txBody>
          <a:bodyPr>
            <a:normAutofit fontScale="70000" lnSpcReduction="20000"/>
          </a:bodyPr>
          <a:lstStyle/>
          <a:p>
            <a:r>
              <a:rPr lang="en-US" dirty="0" smtClean="0"/>
              <a:t>Obstructive Sleep Apnea comorbid with depression</a:t>
            </a:r>
          </a:p>
          <a:p>
            <a:r>
              <a:rPr lang="en-US" dirty="0" smtClean="0"/>
              <a:t>Treatments of insomnia improves psychiatric outcomes</a:t>
            </a:r>
          </a:p>
          <a:p>
            <a:r>
              <a:rPr lang="en-US" dirty="0" smtClean="0"/>
              <a:t>Hypersomnia and Narcolepsey (moderate sleepiness in general population 10-15%,5% extreme sleepiness)</a:t>
            </a:r>
          </a:p>
          <a:p>
            <a:r>
              <a:rPr lang="en-US" dirty="0" smtClean="0"/>
              <a:t>Fatigue more common than EDS in Bipolar I</a:t>
            </a:r>
          </a:p>
          <a:p>
            <a:r>
              <a:rPr lang="en-US" dirty="0" smtClean="0"/>
              <a:t>EDS in Major Depressive Disorder</a:t>
            </a:r>
          </a:p>
          <a:p>
            <a:r>
              <a:rPr lang="en-US" dirty="0" smtClean="0"/>
              <a:t>Rates of RLS/PLMs elevated in  MDD,Schizophrenia</a:t>
            </a:r>
          </a:p>
          <a:p>
            <a:r>
              <a:rPr lang="en-US" dirty="0" smtClean="0"/>
              <a:t>REM parasomnias in PTSD</a:t>
            </a:r>
            <a:endParaRPr lang="en-US" dirty="0"/>
          </a:p>
        </p:txBody>
      </p:sp>
    </p:spTree>
    <p:extLst>
      <p:ext uri="{BB962C8B-B14F-4D97-AF65-F5344CB8AC3E}">
        <p14:creationId xmlns:p14="http://schemas.microsoft.com/office/powerpoint/2010/main" val="10956255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body" sz="half" idx="2"/>
          </p:nvPr>
        </p:nvSpPr>
        <p:spPr>
          <a:xfrm>
            <a:off x="4724400" y="1003300"/>
            <a:ext cx="4178300" cy="4114800"/>
          </a:xfrm>
        </p:spPr>
        <p:txBody>
          <a:bodyPr/>
          <a:lstStyle/>
          <a:p>
            <a:pPr marL="346075" indent="-346075" eaLnBrk="1" hangingPunct="1">
              <a:tabLst>
                <a:tab pos="692150" algn="l"/>
              </a:tabLst>
            </a:pPr>
            <a:r>
              <a:rPr lang="en-US" altLang="en-US" sz="2800" smtClean="0"/>
              <a:t>Decreased resistance to infectious disease</a:t>
            </a:r>
          </a:p>
          <a:p>
            <a:pPr marL="749300" lvl="1" indent="-288925" eaLnBrk="1" hangingPunct="1">
              <a:tabLst>
                <a:tab pos="692150" algn="l"/>
              </a:tabLst>
            </a:pPr>
            <a:r>
              <a:rPr lang="en-US" altLang="en-US" sz="2400" smtClean="0"/>
              <a:t>Early infection</a:t>
            </a:r>
          </a:p>
          <a:p>
            <a:pPr marL="749300" lvl="1" indent="-288925" eaLnBrk="1" hangingPunct="1">
              <a:tabLst>
                <a:tab pos="692150" algn="l"/>
              </a:tabLst>
            </a:pPr>
            <a:r>
              <a:rPr lang="en-US" altLang="en-US" sz="2400" smtClean="0"/>
              <a:t>Chronic septic state</a:t>
            </a:r>
          </a:p>
          <a:p>
            <a:pPr marL="749300" lvl="1" indent="-288925" eaLnBrk="1" hangingPunct="1">
              <a:tabLst>
                <a:tab pos="692150" algn="l"/>
              </a:tabLst>
            </a:pPr>
            <a:r>
              <a:rPr lang="en-US" altLang="en-US" sz="2400" smtClean="0"/>
              <a:t>Eventual lethal bloodstream infection</a:t>
            </a:r>
          </a:p>
          <a:p>
            <a:pPr marL="1023938" lvl="2" indent="-160338" eaLnBrk="1" hangingPunct="1">
              <a:tabLst>
                <a:tab pos="692150" algn="l"/>
              </a:tabLst>
            </a:pPr>
            <a:r>
              <a:rPr lang="en-US" altLang="en-US" sz="2000" smtClean="0"/>
              <a:t>A proximal cause of death</a:t>
            </a:r>
          </a:p>
        </p:txBody>
      </p:sp>
      <p:sp>
        <p:nvSpPr>
          <p:cNvPr id="23555" name="Rectangle 4"/>
          <p:cNvSpPr>
            <a:spLocks noChangeArrowheads="1"/>
          </p:cNvSpPr>
          <p:nvPr/>
        </p:nvSpPr>
        <p:spPr bwMode="auto">
          <a:xfrm>
            <a:off x="2220913" y="220663"/>
            <a:ext cx="4760912" cy="29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a:p>
        </p:txBody>
      </p:sp>
      <p:sp>
        <p:nvSpPr>
          <p:cNvPr id="23556" name="Rectangle 5"/>
          <p:cNvSpPr>
            <a:spLocks noChangeArrowheads="1"/>
          </p:cNvSpPr>
          <p:nvPr/>
        </p:nvSpPr>
        <p:spPr bwMode="auto">
          <a:xfrm>
            <a:off x="2163763" y="3305175"/>
            <a:ext cx="48752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a:latin typeface="Times New Roman" pitchFamily="18" charset="0"/>
            </a:endParaRPr>
          </a:p>
        </p:txBody>
      </p:sp>
      <p:grpSp>
        <p:nvGrpSpPr>
          <p:cNvPr id="23557" name="Group 6"/>
          <p:cNvGrpSpPr>
            <a:grpSpLocks/>
          </p:cNvGrpSpPr>
          <p:nvPr/>
        </p:nvGrpSpPr>
        <p:grpSpPr bwMode="auto">
          <a:xfrm>
            <a:off x="482600" y="1130300"/>
            <a:ext cx="4025900" cy="4533900"/>
            <a:chOff x="416" y="696"/>
            <a:chExt cx="2536" cy="2856"/>
          </a:xfrm>
        </p:grpSpPr>
        <p:sp>
          <p:nvSpPr>
            <p:cNvPr id="23560" name="Rectangle 7"/>
            <p:cNvSpPr>
              <a:spLocks noChangeArrowheads="1"/>
            </p:cNvSpPr>
            <p:nvPr/>
          </p:nvSpPr>
          <p:spPr bwMode="auto">
            <a:xfrm>
              <a:off x="416" y="696"/>
              <a:ext cx="2536" cy="2856"/>
            </a:xfrm>
            <a:prstGeom prst="rect">
              <a:avLst/>
            </a:prstGeom>
            <a:solidFill>
              <a:schemeClr val="bg1"/>
            </a:solidFill>
            <a:ln w="2857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a:p>
          </p:txBody>
        </p:sp>
        <p:pic>
          <p:nvPicPr>
            <p:cNvPr id="23561" name="Picture 8"/>
            <p:cNvPicPr>
              <a:picLocks noChangeAspect="1" noChangeArrowheads="1"/>
            </p:cNvPicPr>
            <p:nvPr/>
          </p:nvPicPr>
          <p:blipFill>
            <a:blip r:embed="rId3">
              <a:extLst>
                <a:ext uri="{28A0092B-C50C-407E-A947-70E740481C1C}">
                  <a14:useLocalDpi xmlns:a14="http://schemas.microsoft.com/office/drawing/2010/main" val="0"/>
                </a:ext>
              </a:extLst>
            </a:blip>
            <a:srcRect r="37689"/>
            <a:stretch>
              <a:fillRect/>
            </a:stretch>
          </p:blipFill>
          <p:spPr bwMode="auto">
            <a:xfrm>
              <a:off x="432" y="703"/>
              <a:ext cx="2506" cy="2833"/>
            </a:xfrm>
            <a:prstGeom prst="rect">
              <a:avLst/>
            </a:prstGeom>
            <a:noFill/>
            <a:ln w="25400">
              <a:solidFill>
                <a:srgbClr val="9900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23558" name="Rectangle 9"/>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Physiological effects of prolonged SD</a:t>
            </a:r>
          </a:p>
        </p:txBody>
      </p:sp>
      <p:sp>
        <p:nvSpPr>
          <p:cNvPr id="23559" name="Text Box 10"/>
          <p:cNvSpPr txBox="1">
            <a:spLocks noChangeArrowheads="1"/>
          </p:cNvSpPr>
          <p:nvPr/>
        </p:nvSpPr>
        <p:spPr bwMode="auto">
          <a:xfrm>
            <a:off x="3246438" y="6518275"/>
            <a:ext cx="587057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r" eaLnBrk="1" hangingPunct="1"/>
            <a:r>
              <a:rPr lang="en-US" altLang="en-US" sz="1400" i="1"/>
              <a:t>Modified from Everson and Toth, Am J Physiol Regul Integr Comp Physiol, 2000</a:t>
            </a:r>
          </a:p>
        </p:txBody>
      </p:sp>
    </p:spTree>
    <p:extLst>
      <p:ext uri="{BB962C8B-B14F-4D97-AF65-F5344CB8AC3E}">
        <p14:creationId xmlns:p14="http://schemas.microsoft.com/office/powerpoint/2010/main" val="5009004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76400"/>
            <a:ext cx="8686800" cy="5308929"/>
          </a:xfrm>
        </p:spPr>
        <p:txBody>
          <a:bodyPr/>
          <a:lstStyle/>
          <a:p>
            <a:pPr marL="0" indent="0">
              <a:buNone/>
            </a:pPr>
            <a:r>
              <a:rPr lang="en-US" sz="1100" dirty="0" smtClean="0"/>
              <a:t>Those </a:t>
            </a:r>
            <a:r>
              <a:rPr lang="en-US" sz="1100" dirty="0"/>
              <a:t>experiencing pain in the past 7 days slept less and had worse sleep quality than those without pain.  On average, those with no pain slept 7.3 hours in the past week, while those with acute pain slept 7.0 hours and those with chronic pain slept 6.7 hours. Those with an average pain severity that was mild got an average of 7.0 hours of sleep, compared to 6.5 hours for those with severe or very severe pain (and 6.9 hours for those with moderate pain).   </a:t>
            </a:r>
          </a:p>
          <a:p>
            <a:pPr marL="0" indent="0">
              <a:buNone/>
            </a:pPr>
            <a:endParaRPr lang="en-US" sz="1100" dirty="0"/>
          </a:p>
          <a:p>
            <a:pPr marL="0" indent="0">
              <a:buNone/>
            </a:pPr>
            <a:r>
              <a:rPr lang="en-US" sz="1100" dirty="0" smtClean="0"/>
              <a:t>More </a:t>
            </a:r>
            <a:r>
              <a:rPr lang="en-US" sz="1100" dirty="0"/>
              <a:t>important, pain was related to greater sleep debt – the gap between how much people say they need and the amount they’re actually getting.  The sleep debt averaged 42-minute for those with chronic pain and 14 minutes for those who’ve suffered from acute pain in the past week (see Figure 5). There was no gap for those who did not have pain in the last week.  Likewise, those who reported greater average pain severity in the past week also experienced greater sleep debt.  The sleep debt for those with mild pain was 15 minutes, 24 minutes for those with moderate pain, and 60 minutes for those with severe pain.</a:t>
            </a:r>
          </a:p>
          <a:p>
            <a:pPr marL="0" indent="0">
              <a:buNone/>
            </a:pPr>
            <a:endParaRPr lang="en-US" sz="1100" dirty="0"/>
          </a:p>
          <a:p>
            <a:pPr marL="0" indent="0">
              <a:buNone/>
            </a:pPr>
            <a:r>
              <a:rPr lang="en-US" sz="1100" dirty="0" smtClean="0"/>
              <a:t>Pain </a:t>
            </a:r>
            <a:r>
              <a:rPr lang="en-US" sz="1100" dirty="0"/>
              <a:t>is also associated with sleep quality. While 65% of those with no pain reported good or very good sleep quality, just </a:t>
            </a:r>
            <a:r>
              <a:rPr lang="en-US" sz="1100" dirty="0" smtClean="0"/>
              <a:t>45% </a:t>
            </a:r>
            <a:r>
              <a:rPr lang="en-US" sz="1100" dirty="0"/>
              <a:t>of those with acute pain did the same.  Just </a:t>
            </a:r>
            <a:r>
              <a:rPr lang="en-US" sz="1100" dirty="0" smtClean="0"/>
              <a:t>37% </a:t>
            </a:r>
            <a:r>
              <a:rPr lang="en-US" sz="1100" dirty="0"/>
              <a:t>of those with chronic pain reported good or very good sleep, 25% reported poor or very poor sleep quality, and 38% reported fair sleep quality.  Average pain severity is also related to sleep quality, as seen in Figure 6.  50% of those with mild pain in the past 7 days reported good or very good sleep, compared to just 22% of those with severe pain.</a:t>
            </a:r>
          </a:p>
          <a:p>
            <a:pPr marL="0" marR="0" indent="914400">
              <a:spcBef>
                <a:spcPts val="0"/>
              </a:spcBef>
              <a:spcAft>
                <a:spcPts val="0"/>
              </a:spcAft>
              <a:buNone/>
            </a:pPr>
            <a:endParaRPr lang="en-US" sz="1100" b="1" i="1" dirty="0">
              <a:solidFill>
                <a:srgbClr val="000000"/>
              </a:solidFill>
              <a:ea typeface="MS Mincho" panose="02020609040205080304" pitchFamily="49" charset="-128"/>
            </a:endParaRPr>
          </a:p>
          <a:p>
            <a:pPr marL="0" marR="0" indent="914400">
              <a:spcBef>
                <a:spcPts val="0"/>
              </a:spcBef>
              <a:spcAft>
                <a:spcPts val="0"/>
              </a:spcAft>
              <a:buNone/>
            </a:pPr>
            <a:endParaRPr lang="en-US" sz="1100" b="1" i="1" dirty="0" smtClean="0">
              <a:solidFill>
                <a:srgbClr val="000000"/>
              </a:solidFill>
            </a:endParaRPr>
          </a:p>
          <a:p>
            <a:pPr marL="0" indent="0">
              <a:buNone/>
            </a:pPr>
            <a:endParaRPr lang="en-US" sz="1100" dirty="0"/>
          </a:p>
        </p:txBody>
      </p:sp>
      <p:sp>
        <p:nvSpPr>
          <p:cNvPr id="4" name="Slide Number Placeholder 3"/>
          <p:cNvSpPr>
            <a:spLocks noGrp="1"/>
          </p:cNvSpPr>
          <p:nvPr>
            <p:ph type="sldNum" sz="quarter" idx="12"/>
          </p:nvPr>
        </p:nvSpPr>
        <p:spPr/>
        <p:txBody>
          <a:bodyPr/>
          <a:lstStyle/>
          <a:p>
            <a:fld id="{18B269A4-1AAA-4D52-9CC1-BD8CAA87A5B7}" type="slidenum">
              <a:rPr lang="en-US" smtClean="0"/>
              <a:t>12</a:t>
            </a:fld>
            <a:endParaRPr lang="en-US" dirty="0"/>
          </a:p>
        </p:txBody>
      </p:sp>
      <p:sp>
        <p:nvSpPr>
          <p:cNvPr id="2" name="Title 1"/>
          <p:cNvSpPr>
            <a:spLocks noGrp="1"/>
          </p:cNvSpPr>
          <p:nvPr>
            <p:ph type="title"/>
          </p:nvPr>
        </p:nvSpPr>
        <p:spPr>
          <a:xfrm>
            <a:off x="0" y="1143000"/>
            <a:ext cx="9144000" cy="533400"/>
          </a:xfrm>
        </p:spPr>
        <p:txBody>
          <a:bodyPr>
            <a:normAutofit fontScale="90000"/>
          </a:bodyPr>
          <a:lstStyle/>
          <a:p>
            <a:pPr algn="l"/>
            <a:r>
              <a:rPr lang="en-US" sz="2000" dirty="0" smtClean="0"/>
              <a:t>Key Findings: </a:t>
            </a:r>
            <a:r>
              <a:rPr lang="en-US" sz="2000" i="1" dirty="0" smtClean="0"/>
              <a:t>Pain was also associated with lower sleep quality, more sleep problems, and greater sleep debt</a:t>
            </a:r>
            <a:r>
              <a:rPr lang="en-US" sz="2000" dirty="0"/>
              <a:t/>
            </a:r>
            <a:br>
              <a:rPr lang="en-US" sz="2000" dirty="0"/>
            </a:br>
            <a:endParaRPr lang="en-US" sz="20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338" y="4275455"/>
            <a:ext cx="3641725" cy="2544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1663" y="4275455"/>
            <a:ext cx="4213225" cy="253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62925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962" y="1679137"/>
            <a:ext cx="9008076" cy="5178863"/>
          </a:xfrm>
        </p:spPr>
        <p:txBody>
          <a:bodyPr/>
          <a:lstStyle/>
          <a:p>
            <a:pPr marL="0" indent="0">
              <a:buNone/>
            </a:pPr>
            <a:r>
              <a:rPr lang="en-US" sz="1200" dirty="0"/>
              <a:t>48% reported sleep problems in the last week according to the NIH PROMIS scale (see appendix for details: URL).  They people were asked how the sleeping difficulties interfered with 5 domains of life: their mood, daily activities, enjoyment of life, relationships with other people and ability to do work, chores, child care, or other duties. As seen below, people who have chronic or acute pain are more likely to have sleeping difficulties interfere with their life.  For example, 52% of those with chronic pain indicate that sleeping difficulties interfere with their work, compared to 23% of those without pain.  Thus, sleep difficulties appear to have a greater impact on the lives of those in pain.</a:t>
            </a:r>
          </a:p>
          <a:p>
            <a:pPr marL="0" indent="0">
              <a:buNone/>
            </a:pPr>
            <a:r>
              <a:rPr lang="en-US" sz="1200" dirty="0"/>
              <a:t> </a:t>
            </a:r>
          </a:p>
          <a:p>
            <a:pPr marL="288925" indent="0">
              <a:spcBef>
                <a:spcPts val="0"/>
              </a:spcBef>
              <a:spcAft>
                <a:spcPts val="0"/>
              </a:spcAft>
              <a:buNone/>
              <a:tabLst>
                <a:tab pos="457200" algn="l"/>
              </a:tabLst>
            </a:pPr>
            <a:r>
              <a:rPr lang="en-US" sz="1200" b="1" dirty="0" smtClean="0">
                <a:solidFill>
                  <a:srgbClr val="000000"/>
                </a:solidFill>
              </a:rPr>
              <a:t/>
            </a:r>
            <a:br>
              <a:rPr lang="en-US" sz="1200" b="1" dirty="0" smtClean="0">
                <a:solidFill>
                  <a:srgbClr val="000000"/>
                </a:solidFill>
              </a:rPr>
            </a:br>
            <a:endParaRPr lang="en-US" sz="1200" b="1" dirty="0">
              <a:solidFill>
                <a:srgbClr val="000000"/>
              </a:solidFill>
            </a:endParaRPr>
          </a:p>
          <a:p>
            <a:pPr marL="0" lvl="0" indent="0">
              <a:spcBef>
                <a:spcPts val="0"/>
              </a:spcBef>
              <a:spcAft>
                <a:spcPts val="0"/>
              </a:spcAft>
              <a:buNone/>
              <a:tabLst>
                <a:tab pos="457200" algn="l"/>
              </a:tabLst>
            </a:pPr>
            <a:endParaRPr lang="en-US" sz="1200" dirty="0" smtClean="0">
              <a:ea typeface="MS Mincho" panose="02020609040205080304" pitchFamily="49" charset="-128"/>
            </a:endParaRPr>
          </a:p>
          <a:p>
            <a:pPr marL="0" indent="0">
              <a:buNone/>
            </a:pPr>
            <a:endParaRPr lang="en-US" dirty="0"/>
          </a:p>
        </p:txBody>
      </p:sp>
      <p:sp>
        <p:nvSpPr>
          <p:cNvPr id="4" name="Slide Number Placeholder 3"/>
          <p:cNvSpPr>
            <a:spLocks noGrp="1"/>
          </p:cNvSpPr>
          <p:nvPr>
            <p:ph type="sldNum" sz="quarter" idx="12"/>
          </p:nvPr>
        </p:nvSpPr>
        <p:spPr/>
        <p:txBody>
          <a:bodyPr/>
          <a:lstStyle/>
          <a:p>
            <a:fld id="{18B269A4-1AAA-4D52-9CC1-BD8CAA87A5B7}" type="slidenum">
              <a:rPr lang="en-US" smtClean="0"/>
              <a:t>13</a:t>
            </a:fld>
            <a:endParaRPr lang="en-US" dirty="0"/>
          </a:p>
        </p:txBody>
      </p:sp>
      <p:sp>
        <p:nvSpPr>
          <p:cNvPr id="2" name="Title 1"/>
          <p:cNvSpPr>
            <a:spLocks noGrp="1"/>
          </p:cNvSpPr>
          <p:nvPr>
            <p:ph type="title"/>
          </p:nvPr>
        </p:nvSpPr>
        <p:spPr>
          <a:xfrm>
            <a:off x="0" y="990600"/>
            <a:ext cx="9144000" cy="609600"/>
          </a:xfrm>
        </p:spPr>
        <p:txBody>
          <a:bodyPr>
            <a:normAutofit fontScale="90000"/>
          </a:bodyPr>
          <a:lstStyle/>
          <a:p>
            <a:pPr algn="l"/>
            <a:r>
              <a:rPr lang="en-US" sz="2000" dirty="0"/>
              <a:t>Key </a:t>
            </a:r>
            <a:r>
              <a:rPr lang="en-US" sz="2000" dirty="0" smtClean="0"/>
              <a:t>Findings: </a:t>
            </a:r>
            <a:r>
              <a:rPr lang="en-US" sz="2000" i="1" dirty="0"/>
              <a:t>Difficulty sleeping interferes with life more among people with either acute or chronic pain</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81" y="3000647"/>
            <a:ext cx="4470700" cy="2714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8318" y="3000647"/>
            <a:ext cx="4475958" cy="2712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7441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prstGeom prst="rect">
            <a:avLst/>
          </a:prstGeom>
        </p:spPr>
        <p:txBody>
          <a:bodyPr>
            <a:normAutofit/>
          </a:bodyPr>
          <a:lstStyle/>
          <a:p>
            <a:r>
              <a:rPr lang="en-US" dirty="0" smtClean="0"/>
              <a:t>Foley et al (2004) </a:t>
            </a:r>
          </a:p>
          <a:p>
            <a:r>
              <a:rPr lang="en-US" dirty="0" smtClean="0"/>
              <a:t>Odds ratio greater than 2 for Depression, Lung conditions and obesity with breathing symptom;</a:t>
            </a:r>
          </a:p>
          <a:p>
            <a:r>
              <a:rPr lang="en-US" dirty="0" smtClean="0"/>
              <a:t>Odds ratio greater than 2 for Stroke, Depression and Body Pain with excessive daytime sleepiness</a:t>
            </a:r>
            <a:endParaRPr lang="en-US" dirty="0"/>
          </a:p>
        </p:txBody>
      </p:sp>
      <p:sp>
        <p:nvSpPr>
          <p:cNvPr id="2" name="Title 1"/>
          <p:cNvSpPr>
            <a:spLocks noGrp="1"/>
          </p:cNvSpPr>
          <p:nvPr>
            <p:ph type="title"/>
          </p:nvPr>
        </p:nvSpPr>
        <p:spPr/>
        <p:txBody>
          <a:bodyPr>
            <a:normAutofit/>
          </a:bodyPr>
          <a:lstStyle/>
          <a:p>
            <a:r>
              <a:rPr lang="en-US" dirty="0" smtClean="0"/>
              <a:t>Medical illness and Sleep disorder</a:t>
            </a:r>
            <a:endParaRPr lang="en-US" dirty="0"/>
          </a:p>
        </p:txBody>
      </p:sp>
    </p:spTree>
    <p:extLst>
      <p:ext uri="{BB962C8B-B14F-4D97-AF65-F5344CB8AC3E}">
        <p14:creationId xmlns:p14="http://schemas.microsoft.com/office/powerpoint/2010/main" val="38684022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752600"/>
            <a:ext cx="8686800" cy="4724400"/>
          </a:xfrm>
        </p:spPr>
        <p:txBody>
          <a:bodyPr>
            <a:normAutofit fontScale="92500"/>
          </a:bodyPr>
          <a:lstStyle/>
          <a:p>
            <a:pPr marL="0" indent="0">
              <a:buNone/>
            </a:pPr>
            <a:endParaRPr lang="en-US" sz="1200" dirty="0" smtClean="0"/>
          </a:p>
          <a:p>
            <a:pPr marL="0" indent="0">
              <a:buNone/>
            </a:pPr>
            <a:endParaRPr lang="en-US" sz="1200" dirty="0"/>
          </a:p>
          <a:p>
            <a:pPr marL="0" indent="0">
              <a:buNone/>
            </a:pPr>
            <a:endParaRPr lang="en-US" sz="1200" dirty="0" smtClean="0"/>
          </a:p>
          <a:p>
            <a:pPr marL="0" indent="0">
              <a:buNone/>
            </a:pPr>
            <a:endParaRPr lang="en-US" sz="1200" dirty="0"/>
          </a:p>
          <a:p>
            <a:pPr marL="0" indent="0">
              <a:buNone/>
            </a:pPr>
            <a:endParaRPr lang="en-US" sz="1200" dirty="0" smtClean="0"/>
          </a:p>
          <a:p>
            <a:pPr marL="0" indent="0">
              <a:buNone/>
            </a:pPr>
            <a:endParaRPr lang="en-US" sz="1200" dirty="0"/>
          </a:p>
          <a:p>
            <a:pPr marL="0" indent="0">
              <a:buNone/>
            </a:pPr>
            <a:endParaRPr lang="en-US" sz="1200" dirty="0" smtClean="0"/>
          </a:p>
          <a:p>
            <a:pPr marL="0" indent="0">
              <a:buNone/>
            </a:pPr>
            <a:endParaRPr lang="en-US" sz="1200" dirty="0"/>
          </a:p>
          <a:p>
            <a:pPr marL="0" indent="0">
              <a:buNone/>
            </a:pPr>
            <a:endParaRPr lang="en-US" sz="1200" dirty="0" smtClean="0"/>
          </a:p>
          <a:p>
            <a:pPr marL="0" indent="0">
              <a:buNone/>
            </a:pPr>
            <a:endParaRPr lang="en-US" sz="1200" dirty="0"/>
          </a:p>
          <a:p>
            <a:pPr marL="0" indent="0">
              <a:buNone/>
            </a:pPr>
            <a:endParaRPr lang="en-US" sz="1200" dirty="0" smtClean="0"/>
          </a:p>
          <a:p>
            <a:pPr marL="0" indent="0">
              <a:buNone/>
            </a:pPr>
            <a:endParaRPr lang="en-US" sz="1200" dirty="0"/>
          </a:p>
          <a:p>
            <a:pPr marL="0" indent="0">
              <a:buNone/>
            </a:pPr>
            <a:endParaRPr lang="en-US" sz="1200" dirty="0" smtClean="0"/>
          </a:p>
          <a:p>
            <a:pPr marL="0" indent="0">
              <a:buNone/>
            </a:pPr>
            <a:endParaRPr lang="en-US" sz="1200" dirty="0"/>
          </a:p>
          <a:p>
            <a:pPr marL="0" indent="0">
              <a:buNone/>
            </a:pPr>
            <a:endParaRPr lang="en-US" sz="1200" dirty="0" smtClean="0"/>
          </a:p>
          <a:p>
            <a:pPr marL="0" indent="0">
              <a:buNone/>
            </a:pPr>
            <a:endParaRPr lang="en-US" sz="1200" dirty="0"/>
          </a:p>
          <a:p>
            <a:pPr marL="0" indent="0">
              <a:buNone/>
            </a:pPr>
            <a:endParaRPr lang="en-US" sz="1200" dirty="0" smtClean="0"/>
          </a:p>
          <a:p>
            <a:pPr marL="0" indent="0">
              <a:buNone/>
            </a:pPr>
            <a:endParaRPr lang="en-US" sz="1200" dirty="0"/>
          </a:p>
          <a:p>
            <a:pPr marL="0" indent="0">
              <a:buNone/>
            </a:pPr>
            <a:r>
              <a:rPr lang="en-US" sz="1200" dirty="0" smtClean="0"/>
              <a:t>Everyone </a:t>
            </a:r>
            <a:r>
              <a:rPr lang="en-US" sz="1200" dirty="0"/>
              <a:t>was asked the degree to which specific environmental factors made it more difficult to get a good night’s sleep.  People with pain, either acute or chronic, were significantly more likely to have environmental factors such as noise, light, temperature and their mattresses interfere with their sleep.  After adjustment for </a:t>
            </a:r>
            <a:r>
              <a:rPr lang="en-US" sz="1200" dirty="0" err="1"/>
              <a:t>sociodemographic</a:t>
            </a:r>
            <a:r>
              <a:rPr lang="en-US" sz="1200" dirty="0"/>
              <a:t> factors, people with acute and chronic pain were still more likely to have sleep difficulties due to inside noise, light, temperature and their mattresses.  Similar associations were observed for average pain intensity: those with severe pain were more likely to report that their sleep was disturbed by these environmental factors. For example, 21% of those with the most severe pain report having sleep disturbed by inside noise, compared to 8% of those with mild pain.</a:t>
            </a:r>
          </a:p>
        </p:txBody>
      </p:sp>
      <p:sp>
        <p:nvSpPr>
          <p:cNvPr id="4" name="Slide Number Placeholder 3"/>
          <p:cNvSpPr>
            <a:spLocks noGrp="1"/>
          </p:cNvSpPr>
          <p:nvPr>
            <p:ph type="sldNum" sz="quarter" idx="12"/>
          </p:nvPr>
        </p:nvSpPr>
        <p:spPr/>
        <p:txBody>
          <a:bodyPr/>
          <a:lstStyle/>
          <a:p>
            <a:fld id="{18B269A4-1AAA-4D52-9CC1-BD8CAA87A5B7}" type="slidenum">
              <a:rPr lang="en-US" smtClean="0"/>
              <a:t>15</a:t>
            </a:fld>
            <a:endParaRPr lang="en-US" dirty="0"/>
          </a:p>
        </p:txBody>
      </p:sp>
      <p:sp>
        <p:nvSpPr>
          <p:cNvPr id="2" name="Title 1"/>
          <p:cNvSpPr>
            <a:spLocks noGrp="1"/>
          </p:cNvSpPr>
          <p:nvPr>
            <p:ph type="title"/>
          </p:nvPr>
        </p:nvSpPr>
        <p:spPr>
          <a:xfrm>
            <a:off x="0" y="1219200"/>
            <a:ext cx="9144000" cy="457200"/>
          </a:xfrm>
        </p:spPr>
        <p:txBody>
          <a:bodyPr>
            <a:normAutofit fontScale="90000"/>
          </a:bodyPr>
          <a:lstStyle/>
          <a:p>
            <a:pPr algn="l"/>
            <a:r>
              <a:rPr lang="en-US" sz="2000" dirty="0"/>
              <a:t>Key Findings</a:t>
            </a:r>
            <a:r>
              <a:rPr lang="en-US" sz="2000" dirty="0" smtClean="0"/>
              <a:t>: </a:t>
            </a:r>
            <a:r>
              <a:rPr lang="en-US" sz="2000" i="1" dirty="0"/>
              <a:t>Environmental factors disturb sleep more among those with either acute or chronic pain</a:t>
            </a:r>
            <a:r>
              <a:rPr lang="en-US" sz="2000" dirty="0"/>
              <a:t/>
            </a:r>
            <a:br>
              <a:rPr lang="en-US" sz="2000" dirty="0"/>
            </a:br>
            <a:endParaRPr lang="en-US" sz="20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676400"/>
            <a:ext cx="5951538" cy="334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97441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238" y="1447800"/>
            <a:ext cx="9076038" cy="5410200"/>
          </a:xfrm>
        </p:spPr>
        <p:txBody>
          <a:bodyPr/>
          <a:lstStyle/>
          <a:p>
            <a:pPr marL="0" indent="0">
              <a:buNone/>
            </a:pPr>
            <a:r>
              <a:rPr lang="en-US" sz="1200" dirty="0"/>
              <a:t>Longer sleep duration and better sleep quality were associated with better health</a:t>
            </a:r>
            <a:r>
              <a:rPr lang="en-US" sz="1200" dirty="0" smtClean="0"/>
              <a:t>:</a:t>
            </a:r>
          </a:p>
          <a:p>
            <a:pPr marL="0" indent="0">
              <a:buNone/>
            </a:pPr>
            <a:endParaRPr lang="en-US" sz="1200" dirty="0"/>
          </a:p>
          <a:p>
            <a:pPr lvl="1">
              <a:buFont typeface="Courier New" panose="02070309020205020404" pitchFamily="49" charset="0"/>
              <a:buChar char="o"/>
            </a:pPr>
            <a:r>
              <a:rPr lang="en-US" sz="1200" dirty="0"/>
              <a:t>As seen in graph below, those who rate their sleep quality more highly were also more likely to rate their health and quality of life as very good or excellent, while those who indicated they had difficulty sleeping in the previous 7 days were less likely to rate their health and quality of life as very good or excellent (all p&lt;0001).  Similarly, those with better health had lower scores on the sleep disturbance scale</a:t>
            </a:r>
            <a:r>
              <a:rPr lang="en-US" sz="1200" dirty="0" smtClean="0"/>
              <a:t>.</a:t>
            </a:r>
          </a:p>
          <a:p>
            <a:pPr lvl="1">
              <a:buFont typeface="Courier New" panose="02070309020205020404" pitchFamily="49" charset="0"/>
              <a:buChar char="o"/>
            </a:pPr>
            <a:endParaRPr lang="en-US" sz="1200" dirty="0"/>
          </a:p>
          <a:p>
            <a:pPr lvl="1">
              <a:buFont typeface="Courier New" panose="02070309020205020404" pitchFamily="49" charset="0"/>
              <a:buChar char="o"/>
            </a:pPr>
            <a:r>
              <a:rPr lang="en-US" sz="1200" dirty="0"/>
              <a:t>Likewise, those who rated their health and quality of life highly (very good or excellent) reported getting more sleep -- getting approximately 30-34 minutes more sleep (depending on which health/quality of life question is used) across the week on average than those who reported their health as fair or poor (all p&lt;.001</a:t>
            </a:r>
            <a:r>
              <a:rPr lang="en-US" sz="1200" dirty="0" smtClean="0"/>
              <a:t>).</a:t>
            </a:r>
          </a:p>
          <a:p>
            <a:pPr lvl="1">
              <a:buFont typeface="Courier New" panose="02070309020205020404" pitchFamily="49" charset="0"/>
              <a:buChar char="o"/>
            </a:pPr>
            <a:endParaRPr lang="en-US" sz="1200" dirty="0"/>
          </a:p>
          <a:p>
            <a:pPr lvl="1">
              <a:buFont typeface="Courier New" panose="02070309020205020404" pitchFamily="49" charset="0"/>
              <a:buChar char="o"/>
            </a:pPr>
            <a:r>
              <a:rPr lang="en-US" sz="1200" dirty="0"/>
              <a:t>In the overall relationship between health and sleep, pain plays a prominent role – a point explored in the next section.</a:t>
            </a:r>
          </a:p>
          <a:p>
            <a:pPr>
              <a:buFont typeface="Courier New" panose="02070309020205020404" pitchFamily="49" charset="0"/>
              <a:buChar char="o"/>
            </a:pPr>
            <a:endParaRPr lang="en-US" sz="1200" dirty="0"/>
          </a:p>
          <a:p>
            <a:pPr marL="0" indent="858838">
              <a:buNone/>
            </a:pPr>
            <a:endParaRPr lang="en-US" sz="1200" b="1" dirty="0"/>
          </a:p>
          <a:p>
            <a:pPr marL="0" indent="0">
              <a:buNone/>
            </a:pPr>
            <a:endParaRPr lang="en-US" sz="1200" dirty="0"/>
          </a:p>
        </p:txBody>
      </p:sp>
      <p:sp>
        <p:nvSpPr>
          <p:cNvPr id="10" name="Slide Number Placeholder 9"/>
          <p:cNvSpPr>
            <a:spLocks noGrp="1"/>
          </p:cNvSpPr>
          <p:nvPr>
            <p:ph type="sldNum" sz="quarter" idx="12"/>
          </p:nvPr>
        </p:nvSpPr>
        <p:spPr/>
        <p:txBody>
          <a:bodyPr/>
          <a:lstStyle/>
          <a:p>
            <a:fld id="{18B269A4-1AAA-4D52-9CC1-BD8CAA87A5B7}" type="slidenum">
              <a:rPr lang="en-US" smtClean="0"/>
              <a:t>16</a:t>
            </a:fld>
            <a:endParaRPr lang="en-US" dirty="0"/>
          </a:p>
        </p:txBody>
      </p:sp>
      <p:sp>
        <p:nvSpPr>
          <p:cNvPr id="4" name="Title 3"/>
          <p:cNvSpPr>
            <a:spLocks noGrp="1"/>
          </p:cNvSpPr>
          <p:nvPr>
            <p:ph type="title"/>
          </p:nvPr>
        </p:nvSpPr>
        <p:spPr>
          <a:xfrm>
            <a:off x="8238" y="990600"/>
            <a:ext cx="9144000" cy="457200"/>
          </a:xfrm>
        </p:spPr>
        <p:txBody>
          <a:bodyPr/>
          <a:lstStyle/>
          <a:p>
            <a:pPr algn="l"/>
            <a:r>
              <a:rPr lang="en-US" sz="2000" dirty="0"/>
              <a:t>Detailed </a:t>
            </a:r>
            <a:r>
              <a:rPr lang="en-US" sz="2000" dirty="0" smtClean="0"/>
              <a:t>Findings: </a:t>
            </a:r>
            <a:r>
              <a:rPr lang="en-US" sz="2000" i="1" dirty="0" smtClean="0"/>
              <a:t>Sleep and Health </a:t>
            </a:r>
            <a:r>
              <a:rPr lang="en-US" sz="1600" i="1" dirty="0" smtClean="0"/>
              <a:t>(continued)</a:t>
            </a:r>
            <a:endParaRPr lang="en-US" sz="16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962400"/>
            <a:ext cx="4590665" cy="2392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9899" y="3962400"/>
            <a:ext cx="4569341" cy="2410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58596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1600200"/>
            <a:ext cx="9144000" cy="5257800"/>
          </a:xfrm>
        </p:spPr>
        <p:txBody>
          <a:bodyPr/>
          <a:lstStyle/>
          <a:p>
            <a:pPr marL="0" indent="0">
              <a:buNone/>
            </a:pPr>
            <a:r>
              <a:rPr lang="en-US" sz="1200" dirty="0"/>
              <a:t>People with pain were more likely to report severe or very severe stress levels.  Among those with chronic pain, 23% reported higher stress levels and 12% of those with acute pain as compared with 7% of those with no pain (p&lt;.0001). As seen in the graph below, greater pain severity was also associated with more severe stress levels: 49% of those with severe/very severe pain reported severe/very severe stress compared with 10% of those with mild pain (p&lt;.0001). </a:t>
            </a:r>
          </a:p>
          <a:p>
            <a:pPr marL="0" lvl="0" indent="0">
              <a:buNone/>
            </a:pPr>
            <a:endParaRPr lang="en-US" sz="1100" b="1" dirty="0" smtClean="0"/>
          </a:p>
        </p:txBody>
      </p:sp>
      <p:sp>
        <p:nvSpPr>
          <p:cNvPr id="8" name="Slide Number Placeholder 7"/>
          <p:cNvSpPr>
            <a:spLocks noGrp="1"/>
          </p:cNvSpPr>
          <p:nvPr>
            <p:ph type="sldNum" sz="quarter" idx="12"/>
          </p:nvPr>
        </p:nvSpPr>
        <p:spPr/>
        <p:txBody>
          <a:bodyPr/>
          <a:lstStyle/>
          <a:p>
            <a:fld id="{18B269A4-1AAA-4D52-9CC1-BD8CAA87A5B7}" type="slidenum">
              <a:rPr lang="en-US" smtClean="0"/>
              <a:t>17</a:t>
            </a:fld>
            <a:endParaRPr lang="en-US" dirty="0"/>
          </a:p>
        </p:txBody>
      </p:sp>
      <p:sp>
        <p:nvSpPr>
          <p:cNvPr id="4" name="Title 3"/>
          <p:cNvSpPr>
            <a:spLocks noGrp="1"/>
          </p:cNvSpPr>
          <p:nvPr>
            <p:ph type="title"/>
          </p:nvPr>
        </p:nvSpPr>
        <p:spPr>
          <a:xfrm>
            <a:off x="0" y="974725"/>
            <a:ext cx="9144000" cy="609600"/>
          </a:xfrm>
        </p:spPr>
        <p:txBody>
          <a:bodyPr/>
          <a:lstStyle/>
          <a:p>
            <a:pPr algn="l"/>
            <a:r>
              <a:rPr lang="en-US" sz="2000" dirty="0"/>
              <a:t>Detailed </a:t>
            </a:r>
            <a:r>
              <a:rPr lang="en-US" sz="2000" dirty="0" smtClean="0"/>
              <a:t>Findings: </a:t>
            </a:r>
            <a:r>
              <a:rPr lang="en-US" sz="2000" i="1" dirty="0" smtClean="0"/>
              <a:t>Pain, Health, and Sleep </a:t>
            </a:r>
            <a:r>
              <a:rPr lang="en-US" sz="1600" i="1" dirty="0" smtClean="0"/>
              <a:t>(continued)</a:t>
            </a:r>
            <a:endParaRPr lang="en-US"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590800"/>
            <a:ext cx="6148470" cy="3904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38964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dirty="0" smtClean="0"/>
              <a:t>:              Napping: Good </a:t>
            </a:r>
            <a:r>
              <a:rPr lang="en-US" altLang="en-US" dirty="0"/>
              <a:t>or Bad?</a:t>
            </a:r>
          </a:p>
        </p:txBody>
      </p:sp>
      <p:pic>
        <p:nvPicPr>
          <p:cNvPr id="11267" name="Picture 3" descr="c5U256c"/>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tretch>
            <a:fillRect/>
          </a:stretch>
        </p:blipFill>
        <p:spPr>
          <a:xfrm>
            <a:off x="676275" y="2975790"/>
            <a:ext cx="3822700" cy="285428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8" name="Picture 4" descr="B6EAMA002c"/>
          <p:cNvPicPr>
            <a:picLocks noGrp="1" noChangeAspect="1" noChangeArrowheads="1"/>
          </p:cNvPicPr>
          <p:nvPr>
            <p:ph sz="quarter" idx="14"/>
          </p:nvPr>
        </p:nvPicPr>
        <p:blipFill>
          <a:blip r:embed="rId3">
            <a:extLst>
              <a:ext uri="{28A0092B-C50C-407E-A947-70E740481C1C}">
                <a14:useLocalDpi xmlns:a14="http://schemas.microsoft.com/office/drawing/2010/main" val="0"/>
              </a:ext>
            </a:extLst>
          </a:blip>
          <a:stretch>
            <a:fillRect/>
          </a:stretch>
        </p:blipFill>
        <p:spPr>
          <a:xfrm>
            <a:off x="4645025" y="3265678"/>
            <a:ext cx="3822700" cy="227450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297363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ChangeArrowheads="1"/>
          </p:cNvSpPr>
          <p:nvPr/>
        </p:nvSpPr>
        <p:spPr bwMode="auto">
          <a:xfrm>
            <a:off x="665163" y="1023938"/>
            <a:ext cx="7772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endParaRPr lang="en-US" altLang="en-US" sz="1200" dirty="0"/>
          </a:p>
          <a:p>
            <a:pPr eaLnBrk="1" hangingPunct="1"/>
            <a:r>
              <a:rPr lang="en-US" altLang="en-US" dirty="0"/>
              <a:t>	Normal Sleep		Sleep Deprivation</a:t>
            </a:r>
          </a:p>
          <a:p>
            <a:pPr eaLnBrk="1" hangingPunct="1"/>
            <a:endParaRPr lang="en-US" altLang="en-US" dirty="0"/>
          </a:p>
        </p:txBody>
      </p:sp>
      <p:pic>
        <p:nvPicPr>
          <p:cNvPr id="11267" name="Picture 4" descr="sd3sleep"/>
          <p:cNvPicPr>
            <a:picLocks noChangeAspect="1" noChangeArrowheads="1"/>
          </p:cNvPicPr>
          <p:nvPr/>
        </p:nvPicPr>
        <p:blipFill>
          <a:blip r:embed="rId3">
            <a:lum bright="-12000" contrast="18000"/>
            <a:extLst>
              <a:ext uri="{28A0092B-C50C-407E-A947-70E740481C1C}">
                <a14:useLocalDpi xmlns:a14="http://schemas.microsoft.com/office/drawing/2010/main" val="0"/>
              </a:ext>
            </a:extLst>
          </a:blip>
          <a:srcRect/>
          <a:stretch>
            <a:fillRect/>
          </a:stretch>
        </p:blipFill>
        <p:spPr bwMode="auto">
          <a:xfrm>
            <a:off x="4686300" y="1938338"/>
            <a:ext cx="3776663" cy="377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5" descr="math N edited"/>
          <p:cNvPicPr>
            <a:picLocks noChangeAspect="1" noChangeArrowheads="1"/>
          </p:cNvPicPr>
          <p:nvPr/>
        </p:nvPicPr>
        <p:blipFill>
          <a:blip r:embed="rId4">
            <a:lum bright="-12000" contrast="18000"/>
            <a:extLst>
              <a:ext uri="{28A0092B-C50C-407E-A947-70E740481C1C}">
                <a14:useLocalDpi xmlns:a14="http://schemas.microsoft.com/office/drawing/2010/main" val="0"/>
              </a:ext>
            </a:extLst>
          </a:blip>
          <a:srcRect/>
          <a:stretch>
            <a:fillRect/>
          </a:stretch>
        </p:blipFill>
        <p:spPr bwMode="auto">
          <a:xfrm>
            <a:off x="787400" y="1938338"/>
            <a:ext cx="3695700" cy="377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Rectangle 7"/>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en-US" altLang="en-US" sz="3200" dirty="0">
                <a:solidFill>
                  <a:schemeClr val="bg1"/>
                </a:solidFill>
              </a:rPr>
              <a:t>Arithmetic</a:t>
            </a:r>
          </a:p>
        </p:txBody>
      </p:sp>
      <p:sp>
        <p:nvSpPr>
          <p:cNvPr id="11270" name="Text Box 9"/>
          <p:cNvSpPr txBox="1">
            <a:spLocks noChangeArrowheads="1"/>
          </p:cNvSpPr>
          <p:nvPr/>
        </p:nvSpPr>
        <p:spPr bwMode="auto">
          <a:xfrm>
            <a:off x="4826992" y="6302375"/>
            <a:ext cx="429002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a:endParaRPr lang="en-US" altLang="en-US" sz="1400" i="1" dirty="0"/>
          </a:p>
          <a:p>
            <a:pPr algn="r"/>
            <a:r>
              <a:rPr lang="en-US" altLang="en-US" sz="1400" i="1" dirty="0"/>
              <a:t> Modified  from Drummond et al., Neuroreport, 1999</a:t>
            </a:r>
          </a:p>
        </p:txBody>
      </p:sp>
    </p:spTree>
    <p:extLst>
      <p:ext uri="{BB962C8B-B14F-4D97-AF65-F5344CB8AC3E}">
        <p14:creationId xmlns:p14="http://schemas.microsoft.com/office/powerpoint/2010/main" val="17990785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1600200"/>
            <a:ext cx="9144000" cy="5257800"/>
          </a:xfrm>
        </p:spPr>
        <p:txBody>
          <a:bodyPr/>
          <a:lstStyle/>
          <a:p>
            <a:pPr lvl="0"/>
            <a:r>
              <a:rPr lang="en-US" sz="1050" dirty="0"/>
              <a:t>Pain was also related to greater sleep debt, the difference between preferred sleep and actual sleep.  As seen in figure below, the sleep debt averaged 42 minutes for those with chronic pain and 14 minutes for those with acute pain in the past week while those with no pain did not report a sleep debt. Those with more severe pain in the past week also experienced greater sleep debt.  The sleep debt for those with mild pain was 15 minutes, 24 minutes for those with moderate pain, and 60 minutes for those with severe or very severe pain.</a:t>
            </a:r>
          </a:p>
          <a:p>
            <a:pPr lvl="0"/>
            <a:r>
              <a:rPr lang="en-US" sz="1050" dirty="0"/>
              <a:t>People with chronic pain were more likely to have been diagnosed with sleep disorder (23%) compared with those with no pain (5%) and acute pain (6%).  </a:t>
            </a:r>
          </a:p>
          <a:p>
            <a:pPr lvl="0"/>
            <a:r>
              <a:rPr lang="en-US" sz="1050" dirty="0"/>
              <a:t>The presence of pain was associated with greater concern that poor sleep may have serious consequences for physical health.  The proportion who indicated that they were very or extremely concerned was 24% among those with no pain, 32% among those with acute pain and 39% among those with chronic pain (p=.0001). </a:t>
            </a:r>
          </a:p>
          <a:p>
            <a:pPr lvl="0"/>
            <a:r>
              <a:rPr lang="en-US" sz="1050" dirty="0"/>
              <a:t>People with chronic pain also worry about getting a good night’s sleep more often; 24% of those with chronic pain indicated they often or always worried while only 12% of those with acute pain worried and 11% of those with no pain worried (p&lt;.0001).</a:t>
            </a:r>
          </a:p>
          <a:p>
            <a:pPr lvl="0"/>
            <a:r>
              <a:rPr lang="en-US" sz="1050" dirty="0"/>
              <a:t>The presence of pain was also associated with feeling less in control of sleep.  The proportion who said they often or always have control over when and how much they sleep was 63% in the group without pain and 45% in the acute pain group and 47% in the chronic pain group (p=.0001).  </a:t>
            </a:r>
          </a:p>
          <a:p>
            <a:pPr lvl="0"/>
            <a:r>
              <a:rPr lang="en-US" sz="1050" dirty="0"/>
              <a:t>People with pain more often reported being overwhelmed by thoughts when trying to sleep.  27% of those with chronic pain, 17% of those with acute pain and 14% of those with no pain indicated they were often or always overwhelmed by thoughts (p&lt;.0001).</a:t>
            </a:r>
          </a:p>
          <a:p>
            <a:pPr marL="0" lvl="0" indent="0">
              <a:buNone/>
            </a:pPr>
            <a:endParaRPr lang="en-US" sz="1050" b="1" dirty="0"/>
          </a:p>
          <a:p>
            <a:pPr marL="0" lvl="0" indent="0">
              <a:buNone/>
            </a:pPr>
            <a:endParaRPr lang="en-US" sz="1050" b="1" dirty="0" smtClean="0"/>
          </a:p>
        </p:txBody>
      </p:sp>
      <p:sp>
        <p:nvSpPr>
          <p:cNvPr id="8" name="Slide Number Placeholder 7"/>
          <p:cNvSpPr>
            <a:spLocks noGrp="1"/>
          </p:cNvSpPr>
          <p:nvPr>
            <p:ph type="sldNum" sz="quarter" idx="12"/>
          </p:nvPr>
        </p:nvSpPr>
        <p:spPr/>
        <p:txBody>
          <a:bodyPr/>
          <a:lstStyle/>
          <a:p>
            <a:fld id="{18B269A4-1AAA-4D52-9CC1-BD8CAA87A5B7}" type="slidenum">
              <a:rPr lang="en-US" smtClean="0"/>
              <a:t>20</a:t>
            </a:fld>
            <a:endParaRPr lang="en-US" dirty="0"/>
          </a:p>
        </p:txBody>
      </p:sp>
      <p:sp>
        <p:nvSpPr>
          <p:cNvPr id="4" name="Title 3"/>
          <p:cNvSpPr>
            <a:spLocks noGrp="1"/>
          </p:cNvSpPr>
          <p:nvPr>
            <p:ph type="title"/>
          </p:nvPr>
        </p:nvSpPr>
        <p:spPr>
          <a:xfrm>
            <a:off x="0" y="974725"/>
            <a:ext cx="9144000" cy="609600"/>
          </a:xfrm>
        </p:spPr>
        <p:txBody>
          <a:bodyPr>
            <a:normAutofit fontScale="90000"/>
          </a:bodyPr>
          <a:lstStyle/>
          <a:p>
            <a:pPr algn="l"/>
            <a:r>
              <a:rPr lang="en-US" sz="2000" dirty="0"/>
              <a:t>Detailed </a:t>
            </a:r>
            <a:r>
              <a:rPr lang="en-US" sz="2000" dirty="0" smtClean="0"/>
              <a:t>Findings: </a:t>
            </a:r>
            <a:r>
              <a:rPr lang="en-US" sz="2000" i="1" dirty="0" smtClean="0"/>
              <a:t>Pain, Health, and Sleep</a:t>
            </a:r>
            <a:br>
              <a:rPr lang="en-US" sz="2000" i="1" dirty="0" smtClean="0"/>
            </a:br>
            <a:r>
              <a:rPr lang="en-US" sz="1600" dirty="0" smtClean="0"/>
              <a:t>Pain and Sleep </a:t>
            </a:r>
            <a:r>
              <a:rPr lang="en-US" sz="1200" dirty="0" smtClean="0"/>
              <a:t>(continued)</a:t>
            </a:r>
            <a:endParaRPr lang="en-US" sz="12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4095766"/>
            <a:ext cx="4114800" cy="2752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81493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18B269A4-1AAA-4D52-9CC1-BD8CAA87A5B7}" type="slidenum">
              <a:rPr lang="en-US" smtClean="0"/>
              <a:t>21</a:t>
            </a:fld>
            <a:endParaRPr lang="en-US" dirty="0"/>
          </a:p>
        </p:txBody>
      </p:sp>
      <p:sp>
        <p:nvSpPr>
          <p:cNvPr id="4" name="Title 3"/>
          <p:cNvSpPr>
            <a:spLocks noGrp="1"/>
          </p:cNvSpPr>
          <p:nvPr>
            <p:ph type="title"/>
          </p:nvPr>
        </p:nvSpPr>
        <p:spPr>
          <a:xfrm>
            <a:off x="0" y="974725"/>
            <a:ext cx="9144000" cy="609600"/>
          </a:xfrm>
        </p:spPr>
        <p:txBody>
          <a:bodyPr>
            <a:normAutofit/>
          </a:bodyPr>
          <a:lstStyle/>
          <a:p>
            <a:pPr algn="l"/>
            <a:r>
              <a:rPr lang="en-US" sz="2000" dirty="0"/>
              <a:t>Detailed </a:t>
            </a:r>
            <a:r>
              <a:rPr lang="en-US" sz="2000" dirty="0" smtClean="0"/>
              <a:t>Findings: </a:t>
            </a:r>
            <a:r>
              <a:rPr lang="en-US" sz="2000" i="1" dirty="0" smtClean="0"/>
              <a:t>Interference of Difficulty Sleeping </a:t>
            </a:r>
            <a:r>
              <a:rPr lang="en-US" sz="1600" i="1" dirty="0" smtClean="0"/>
              <a:t>(continued)</a:t>
            </a:r>
            <a:r>
              <a:rPr lang="en-US" sz="2000" i="1" dirty="0" smtClean="0"/>
              <a:t/>
            </a:r>
            <a:br>
              <a:rPr lang="en-US" sz="2000" i="1" dirty="0" smtClean="0"/>
            </a:br>
            <a:endParaRPr lang="en-US" sz="12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2040" y="1981200"/>
            <a:ext cx="6864078" cy="4285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96370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1447800"/>
            <a:ext cx="9144000" cy="5410200"/>
          </a:xfrm>
        </p:spPr>
        <p:txBody>
          <a:bodyPr>
            <a:normAutofit lnSpcReduction="10000"/>
          </a:bodyPr>
          <a:lstStyle/>
          <a:p>
            <a:pPr marL="0" lvl="0" indent="0">
              <a:buNone/>
            </a:pPr>
            <a:r>
              <a:rPr lang="en-US" sz="1200" dirty="0"/>
              <a:t>Of factors disturbing sleep often or always: an uncomfortable mattress was the most commonly reported problem (10% of people), followed by temperature (9%), inside noise (8%), light (5%) and outside noise (4</a:t>
            </a:r>
            <a:r>
              <a:rPr lang="en-US" sz="1200" dirty="0" smtClean="0"/>
              <a:t>%).</a:t>
            </a:r>
          </a:p>
          <a:p>
            <a:pPr lvl="0">
              <a:buFont typeface="Courier New" panose="02070309020205020404" pitchFamily="49" charset="0"/>
              <a:buChar char="o"/>
            </a:pPr>
            <a:endParaRPr lang="en-US" sz="1200" dirty="0"/>
          </a:p>
          <a:p>
            <a:pPr lvl="0">
              <a:buFont typeface="Courier New" panose="02070309020205020404" pitchFamily="49" charset="0"/>
              <a:buChar char="o"/>
            </a:pPr>
            <a:endParaRPr lang="en-US" sz="1200" dirty="0" smtClean="0"/>
          </a:p>
          <a:p>
            <a:pPr lvl="0">
              <a:buFont typeface="Courier New" panose="02070309020205020404" pitchFamily="49" charset="0"/>
              <a:buChar char="o"/>
            </a:pPr>
            <a:endParaRPr lang="en-US" sz="1200" dirty="0"/>
          </a:p>
          <a:p>
            <a:pPr lvl="0">
              <a:buFont typeface="Courier New" panose="02070309020205020404" pitchFamily="49" charset="0"/>
              <a:buChar char="o"/>
            </a:pPr>
            <a:endParaRPr lang="en-US" sz="1200" dirty="0" smtClean="0"/>
          </a:p>
          <a:p>
            <a:pPr lvl="0">
              <a:buFont typeface="Courier New" panose="02070309020205020404" pitchFamily="49" charset="0"/>
              <a:buChar char="o"/>
            </a:pPr>
            <a:endParaRPr lang="en-US" sz="1200" dirty="0"/>
          </a:p>
          <a:p>
            <a:pPr lvl="0">
              <a:buFont typeface="Courier New" panose="02070309020205020404" pitchFamily="49" charset="0"/>
              <a:buChar char="o"/>
            </a:pPr>
            <a:endParaRPr lang="en-US" sz="1200" dirty="0" smtClean="0"/>
          </a:p>
          <a:p>
            <a:pPr lvl="0">
              <a:buFont typeface="Courier New" panose="02070309020205020404" pitchFamily="49" charset="0"/>
              <a:buChar char="o"/>
            </a:pPr>
            <a:endParaRPr lang="en-US" sz="1200" dirty="0"/>
          </a:p>
          <a:p>
            <a:pPr lvl="0">
              <a:buFont typeface="Courier New" panose="02070309020205020404" pitchFamily="49" charset="0"/>
              <a:buChar char="o"/>
            </a:pPr>
            <a:endParaRPr lang="en-US" sz="1200" dirty="0" smtClean="0"/>
          </a:p>
          <a:p>
            <a:pPr lvl="0">
              <a:buFont typeface="Courier New" panose="02070309020205020404" pitchFamily="49" charset="0"/>
              <a:buChar char="o"/>
            </a:pPr>
            <a:endParaRPr lang="en-US" sz="1200" dirty="0"/>
          </a:p>
          <a:p>
            <a:pPr lvl="0">
              <a:buFont typeface="Courier New" panose="02070309020205020404" pitchFamily="49" charset="0"/>
              <a:buChar char="o"/>
            </a:pPr>
            <a:endParaRPr lang="en-US" sz="1200" dirty="0" smtClean="0"/>
          </a:p>
          <a:p>
            <a:pPr lvl="0">
              <a:buFont typeface="Courier New" panose="02070309020205020404" pitchFamily="49" charset="0"/>
              <a:buChar char="o"/>
            </a:pPr>
            <a:endParaRPr lang="en-US" sz="1200" dirty="0"/>
          </a:p>
          <a:p>
            <a:pPr lvl="0">
              <a:buFont typeface="Courier New" panose="02070309020205020404" pitchFamily="49" charset="0"/>
              <a:buChar char="o"/>
            </a:pPr>
            <a:endParaRPr lang="en-US" sz="1200" dirty="0" smtClean="0"/>
          </a:p>
          <a:p>
            <a:pPr lvl="0">
              <a:buFont typeface="Courier New" panose="02070309020205020404" pitchFamily="49" charset="0"/>
              <a:buChar char="o"/>
            </a:pPr>
            <a:endParaRPr lang="en-US" sz="1200" dirty="0"/>
          </a:p>
          <a:p>
            <a:pPr lvl="0">
              <a:buFont typeface="Courier New" panose="02070309020205020404" pitchFamily="49" charset="0"/>
              <a:buChar char="o"/>
            </a:pPr>
            <a:endParaRPr lang="en-US" sz="1200" dirty="0" smtClean="0"/>
          </a:p>
          <a:p>
            <a:pPr lvl="0">
              <a:buFont typeface="Courier New" panose="02070309020205020404" pitchFamily="49" charset="0"/>
              <a:buChar char="o"/>
            </a:pPr>
            <a:endParaRPr lang="en-US" sz="1200" dirty="0" smtClean="0"/>
          </a:p>
          <a:p>
            <a:pPr lvl="1">
              <a:buFont typeface="Courier New" panose="02070309020205020404" pitchFamily="49" charset="0"/>
              <a:buChar char="o"/>
            </a:pPr>
            <a:r>
              <a:rPr lang="en-US" sz="1200" dirty="0"/>
              <a:t>Women’s sleep was disturbed more often by inside noise (11% vs 4%) and temperature (11% vs 7%, p=.04) than men’s sleep.  There were no differences between men and women for the other environmental factors.</a:t>
            </a:r>
          </a:p>
          <a:p>
            <a:pPr lvl="1">
              <a:buFont typeface="Courier New" panose="02070309020205020404" pitchFamily="49" charset="0"/>
              <a:buChar char="o"/>
            </a:pPr>
            <a:r>
              <a:rPr lang="en-US" sz="1200" dirty="0"/>
              <a:t>There was no difference in sleep duration between those with 0 to 1 of these environmental factors frequently (sometimes, often or always) making sleep difficult and those with 2-5 of these factors frequently making sleep difficult.  However, sleep quality was significantly lower in those with 2-5 perturbations: 64% of them reported poorer sleep quality (very poor, poor or fair) compared with 39% of those with 0-1 perturbations (p&lt;.0001).  A greater proportion of people with 2-5 perturbations reported difficulty sleeping in the past 7 days (60% compared with 41% of those with 0-1 perturbations, p&lt;.0001).  Mean sleep disturbance score was also higher (23 vs 19 points, p&lt;.0001).  Perceived sleep debt was higher among those with 2-5 perturbations:  40 vs 18 minutes on work days (p=.0003), -6 vs -24 on free days (p=.008) and 27 vs 5 minutes per night across the week on average (p=.0002).</a:t>
            </a:r>
          </a:p>
          <a:p>
            <a:pPr lvl="1">
              <a:buFont typeface="Courier New" panose="02070309020205020404" pitchFamily="49" charset="0"/>
              <a:buChar char="o"/>
            </a:pPr>
            <a:endParaRPr lang="en-US" sz="1200" dirty="0"/>
          </a:p>
        </p:txBody>
      </p:sp>
      <p:sp>
        <p:nvSpPr>
          <p:cNvPr id="8" name="Slide Number Placeholder 7"/>
          <p:cNvSpPr>
            <a:spLocks noGrp="1"/>
          </p:cNvSpPr>
          <p:nvPr>
            <p:ph type="sldNum" sz="quarter" idx="12"/>
          </p:nvPr>
        </p:nvSpPr>
        <p:spPr/>
        <p:txBody>
          <a:bodyPr/>
          <a:lstStyle/>
          <a:p>
            <a:fld id="{18B269A4-1AAA-4D52-9CC1-BD8CAA87A5B7}" type="slidenum">
              <a:rPr lang="en-US" smtClean="0"/>
              <a:t>22</a:t>
            </a:fld>
            <a:endParaRPr lang="en-US" dirty="0"/>
          </a:p>
        </p:txBody>
      </p:sp>
      <p:sp>
        <p:nvSpPr>
          <p:cNvPr id="4" name="Title 3"/>
          <p:cNvSpPr>
            <a:spLocks noGrp="1"/>
          </p:cNvSpPr>
          <p:nvPr>
            <p:ph type="title"/>
          </p:nvPr>
        </p:nvSpPr>
        <p:spPr>
          <a:xfrm>
            <a:off x="0" y="974725"/>
            <a:ext cx="9144000" cy="609600"/>
          </a:xfrm>
        </p:spPr>
        <p:txBody>
          <a:bodyPr/>
          <a:lstStyle/>
          <a:p>
            <a:pPr algn="l"/>
            <a:r>
              <a:rPr lang="en-US" sz="2000" dirty="0"/>
              <a:t>Detailed </a:t>
            </a:r>
            <a:r>
              <a:rPr lang="en-US" sz="2000" dirty="0" smtClean="0"/>
              <a:t>Findings: </a:t>
            </a:r>
            <a:r>
              <a:rPr lang="en-US" sz="2000" i="1" dirty="0" smtClean="0"/>
              <a:t>Environmental Factors Disturbing Sleep</a:t>
            </a:r>
            <a:br>
              <a:rPr lang="en-US" sz="2000" i="1" dirty="0" smtClean="0"/>
            </a:br>
            <a:endParaRPr lang="en-US" sz="1200"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905000"/>
            <a:ext cx="5120045"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09802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229600" cy="4144963"/>
          </a:xfrm>
          <a:prstGeom prst="rect">
            <a:avLst/>
          </a:prstGeom>
        </p:spPr>
        <p:txBody>
          <a:bodyPr/>
          <a:lstStyle/>
          <a:p>
            <a:r>
              <a:rPr lang="en-US" dirty="0" smtClean="0"/>
              <a:t>Brower (2007) reported increased number of arousals, sleep fragmentation, decreased REM episodes, breathing disorders</a:t>
            </a:r>
          </a:p>
          <a:p>
            <a:r>
              <a:rPr lang="en-US" dirty="0" smtClean="0"/>
              <a:t>Cocaine withdrawal effect:  hypersomnia, excessive wakefulness</a:t>
            </a:r>
          </a:p>
          <a:p>
            <a:r>
              <a:rPr lang="en-US" dirty="0" smtClean="0"/>
              <a:t>Marijuana withdrawal effect:  REM suppression, Insomnia</a:t>
            </a:r>
          </a:p>
          <a:p>
            <a:endParaRPr lang="en-US" dirty="0"/>
          </a:p>
        </p:txBody>
      </p:sp>
      <p:sp>
        <p:nvSpPr>
          <p:cNvPr id="2" name="Title 1"/>
          <p:cNvSpPr>
            <a:spLocks noGrp="1"/>
          </p:cNvSpPr>
          <p:nvPr>
            <p:ph type="title"/>
          </p:nvPr>
        </p:nvSpPr>
        <p:spPr/>
        <p:txBody>
          <a:bodyPr>
            <a:normAutofit fontScale="90000"/>
          </a:bodyPr>
          <a:lstStyle/>
          <a:p>
            <a:r>
              <a:rPr lang="en-US" dirty="0" smtClean="0"/>
              <a:t>Withdrawal syndrome:  Untreated Insomnia/Sleep disturbance theatens recovery</a:t>
            </a:r>
            <a:endParaRPr lang="en-US" dirty="0"/>
          </a:p>
        </p:txBody>
      </p:sp>
    </p:spTree>
    <p:extLst>
      <p:ext uri="{BB962C8B-B14F-4D97-AF65-F5344CB8AC3E}">
        <p14:creationId xmlns:p14="http://schemas.microsoft.com/office/powerpoint/2010/main" val="14139995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prstGeom prst="rect">
            <a:avLst/>
          </a:prstGeom>
        </p:spPr>
        <p:txBody>
          <a:bodyPr>
            <a:normAutofit fontScale="92500" lnSpcReduction="10000"/>
          </a:bodyPr>
          <a:lstStyle/>
          <a:p>
            <a:r>
              <a:rPr lang="en-US" dirty="0" smtClean="0"/>
              <a:t>Adrenocorticaotrophic hormone and cortisol plasma levels directly correlate with childhood neglect and depression measures in addicted patients</a:t>
            </a:r>
          </a:p>
          <a:p>
            <a:r>
              <a:rPr lang="en-US" dirty="0" smtClean="0"/>
              <a:t>Reported to be involved in vulnerability to alcohol and drug dependence in humans</a:t>
            </a:r>
          </a:p>
          <a:p>
            <a:r>
              <a:rPr lang="en-US" dirty="0" smtClean="0"/>
              <a:t>Possible underlying both addictive behavior and depression susceptibility</a:t>
            </a:r>
          </a:p>
          <a:p>
            <a:r>
              <a:rPr lang="en-US" dirty="0" smtClean="0"/>
              <a:t>Heroin/cocaine dependent addicts completed SCL-90 and blood samples (ATCH) and cortisol basal plasma levels as compared to controls</a:t>
            </a:r>
            <a:endParaRPr lang="en-US" dirty="0"/>
          </a:p>
        </p:txBody>
      </p:sp>
      <p:sp>
        <p:nvSpPr>
          <p:cNvPr id="2" name="Title 1"/>
          <p:cNvSpPr>
            <a:spLocks noGrp="1"/>
          </p:cNvSpPr>
          <p:nvPr>
            <p:ph type="title"/>
          </p:nvPr>
        </p:nvSpPr>
        <p:spPr/>
        <p:txBody>
          <a:bodyPr>
            <a:normAutofit fontScale="90000"/>
          </a:bodyPr>
          <a:lstStyle/>
          <a:p>
            <a:r>
              <a:rPr lang="en-US" dirty="0" smtClean="0"/>
              <a:t>Gersa et al (2007)</a:t>
            </a:r>
            <a:br>
              <a:rPr lang="en-US" dirty="0" smtClean="0"/>
            </a:br>
            <a:r>
              <a:rPr lang="en-US" dirty="0" smtClean="0"/>
              <a:t>Neurobiological vulnerability</a:t>
            </a:r>
            <a:endParaRPr lang="en-US" dirty="0"/>
          </a:p>
        </p:txBody>
      </p:sp>
    </p:spTree>
    <p:extLst>
      <p:ext uri="{BB962C8B-B14F-4D97-AF65-F5344CB8AC3E}">
        <p14:creationId xmlns:p14="http://schemas.microsoft.com/office/powerpoint/2010/main" val="28069315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prstGeom prst="rect">
            <a:avLst/>
          </a:prstGeom>
        </p:spPr>
        <p:txBody>
          <a:bodyPr>
            <a:normAutofit fontScale="92500" lnSpcReduction="10000"/>
          </a:bodyPr>
          <a:lstStyle/>
          <a:p>
            <a:r>
              <a:rPr lang="en-US" dirty="0" smtClean="0"/>
              <a:t>Cognitive Behavior Therapy, multicomponent package of empirically validated behavioral and cognitive treatments to reduce Insomnia symptoms, composed of:</a:t>
            </a:r>
          </a:p>
          <a:p>
            <a:r>
              <a:rPr lang="en-US" dirty="0" smtClean="0"/>
              <a:t>Stimulus Control</a:t>
            </a:r>
          </a:p>
          <a:p>
            <a:r>
              <a:rPr lang="en-US" dirty="0" smtClean="0"/>
              <a:t>Sleep Restriction</a:t>
            </a:r>
          </a:p>
          <a:p>
            <a:r>
              <a:rPr lang="en-US" dirty="0" smtClean="0"/>
              <a:t>Relaxation Training/Mindfulness Training</a:t>
            </a:r>
          </a:p>
          <a:p>
            <a:r>
              <a:rPr lang="en-US" dirty="0" smtClean="0"/>
              <a:t>Cognitive Therapy</a:t>
            </a:r>
          </a:p>
          <a:p>
            <a:r>
              <a:rPr lang="en-US" dirty="0" smtClean="0"/>
              <a:t>Sleep Education </a:t>
            </a:r>
          </a:p>
          <a:p>
            <a:r>
              <a:rPr lang="en-US" dirty="0" smtClean="0"/>
              <a:t>Sleep Hygiene</a:t>
            </a:r>
            <a:endParaRPr lang="en-US" dirty="0"/>
          </a:p>
        </p:txBody>
      </p:sp>
      <p:sp>
        <p:nvSpPr>
          <p:cNvPr id="2" name="Title 1"/>
          <p:cNvSpPr>
            <a:spLocks noGrp="1"/>
          </p:cNvSpPr>
          <p:nvPr>
            <p:ph type="title"/>
          </p:nvPr>
        </p:nvSpPr>
        <p:spPr/>
        <p:txBody>
          <a:bodyPr>
            <a:normAutofit fontScale="90000"/>
          </a:bodyPr>
          <a:lstStyle/>
          <a:p>
            <a:r>
              <a:rPr lang="en-US" dirty="0" smtClean="0"/>
              <a:t>Behavioral (Non-pharmacological)Treatment Works</a:t>
            </a:r>
            <a:endParaRPr lang="en-US" dirty="0"/>
          </a:p>
        </p:txBody>
      </p:sp>
    </p:spTree>
    <p:extLst>
      <p:ext uri="{BB962C8B-B14F-4D97-AF65-F5344CB8AC3E}">
        <p14:creationId xmlns:p14="http://schemas.microsoft.com/office/powerpoint/2010/main" val="28971476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prstGeom prst="rect">
            <a:avLst/>
          </a:prstGeom>
        </p:spPr>
        <p:txBody>
          <a:bodyPr>
            <a:normAutofit/>
          </a:bodyPr>
          <a:lstStyle/>
          <a:p>
            <a:r>
              <a:rPr lang="en-US" dirty="0" smtClean="0"/>
              <a:t>4.4/10 nights on average report Insomnia (Watanabe et al. 2001)</a:t>
            </a:r>
          </a:p>
          <a:p>
            <a:r>
              <a:rPr lang="en-US" dirty="0" smtClean="0"/>
              <a:t>Hatzinger (1995) PSG of Patients with Addiction diagnosis (alcohol/opoid)/MDD versus controls</a:t>
            </a:r>
          </a:p>
          <a:p>
            <a:r>
              <a:rPr lang="en-US" dirty="0" smtClean="0"/>
              <a:t>R-OH:  decrease in SWS,TST</a:t>
            </a:r>
          </a:p>
          <a:p>
            <a:r>
              <a:rPr lang="en-US" dirty="0" smtClean="0"/>
              <a:t>Opoid:  REM suppressed</a:t>
            </a:r>
          </a:p>
          <a:p>
            <a:r>
              <a:rPr lang="en-US" dirty="0" smtClean="0"/>
              <a:t>Controls:  -</a:t>
            </a:r>
          </a:p>
          <a:p>
            <a:r>
              <a:rPr lang="en-US" dirty="0" smtClean="0"/>
              <a:t>Depressed:  Increased onset REM, increased WASOs</a:t>
            </a:r>
            <a:endParaRPr lang="en-US" dirty="0"/>
          </a:p>
        </p:txBody>
      </p:sp>
      <p:sp>
        <p:nvSpPr>
          <p:cNvPr id="2" name="Title 1"/>
          <p:cNvSpPr>
            <a:spLocks noGrp="1"/>
          </p:cNvSpPr>
          <p:nvPr>
            <p:ph type="title"/>
          </p:nvPr>
        </p:nvSpPr>
        <p:spPr/>
        <p:txBody>
          <a:bodyPr/>
          <a:lstStyle/>
          <a:p>
            <a:r>
              <a:rPr lang="en-US" dirty="0" smtClean="0"/>
              <a:t>Alcohol dependent disorder</a:t>
            </a:r>
            <a:endParaRPr lang="en-US" dirty="0"/>
          </a:p>
        </p:txBody>
      </p:sp>
    </p:spTree>
    <p:extLst>
      <p:ext uri="{BB962C8B-B14F-4D97-AF65-F5344CB8AC3E}">
        <p14:creationId xmlns:p14="http://schemas.microsoft.com/office/powerpoint/2010/main" val="42731442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idx="1"/>
          </p:nvPr>
        </p:nvSpPr>
        <p:spPr>
          <a:xfrm>
            <a:off x="477838" y="819150"/>
            <a:ext cx="8189912" cy="5462588"/>
          </a:xfrm>
          <a:prstGeom prst="rect">
            <a:avLst/>
          </a:prstGeom>
        </p:spPr>
        <p:txBody>
          <a:bodyPr/>
          <a:lstStyle/>
          <a:p>
            <a:pPr marL="231775" indent="-231775" eaLnBrk="1" hangingPunct="1">
              <a:lnSpc>
                <a:spcPct val="90000"/>
              </a:lnSpc>
            </a:pPr>
            <a:r>
              <a:rPr lang="en-US" altLang="en-US" smtClean="0"/>
              <a:t>FDA-approved drugs</a:t>
            </a:r>
          </a:p>
          <a:p>
            <a:pPr marL="690563" lvl="1" indent="-233363" eaLnBrk="1" hangingPunct="1">
              <a:lnSpc>
                <a:spcPct val="90000"/>
              </a:lnSpc>
            </a:pPr>
            <a:r>
              <a:rPr lang="en-US" altLang="en-US" smtClean="0"/>
              <a:t>Benzodiazepine receptor agonists</a:t>
            </a:r>
          </a:p>
          <a:p>
            <a:pPr marL="690563" lvl="1" indent="-233363" eaLnBrk="1" hangingPunct="1">
              <a:lnSpc>
                <a:spcPct val="90000"/>
              </a:lnSpc>
            </a:pPr>
            <a:r>
              <a:rPr lang="en-US" altLang="en-US" smtClean="0"/>
              <a:t>Melatonin receptor agonist</a:t>
            </a:r>
          </a:p>
          <a:p>
            <a:pPr marL="231775" indent="-231775" eaLnBrk="1" hangingPunct="1">
              <a:lnSpc>
                <a:spcPct val="90000"/>
              </a:lnSpc>
            </a:pPr>
            <a:r>
              <a:rPr lang="en-US" altLang="en-US" smtClean="0"/>
              <a:t>Drugs used off-label (not FDA approved for insomnia)</a:t>
            </a:r>
          </a:p>
          <a:p>
            <a:pPr marL="690563" lvl="1" indent="-233363" eaLnBrk="1" hangingPunct="1">
              <a:lnSpc>
                <a:spcPct val="90000"/>
              </a:lnSpc>
            </a:pPr>
            <a:r>
              <a:rPr lang="en-US" altLang="en-US" smtClean="0"/>
              <a:t>Sedating antidepressants</a:t>
            </a:r>
          </a:p>
          <a:p>
            <a:pPr marL="690563" lvl="1" indent="-233363" eaLnBrk="1" hangingPunct="1">
              <a:lnSpc>
                <a:spcPct val="90000"/>
              </a:lnSpc>
            </a:pPr>
            <a:r>
              <a:rPr lang="en-US" altLang="en-US" smtClean="0"/>
              <a:t>Antipsychotics</a:t>
            </a:r>
          </a:p>
          <a:p>
            <a:pPr marL="231775" indent="-231775" eaLnBrk="1" hangingPunct="1">
              <a:lnSpc>
                <a:spcPct val="90000"/>
              </a:lnSpc>
            </a:pPr>
            <a:r>
              <a:rPr lang="en-US" altLang="en-US" smtClean="0"/>
              <a:t>Self medication</a:t>
            </a:r>
          </a:p>
          <a:p>
            <a:pPr marL="690563" lvl="1" indent="-233363" eaLnBrk="1" hangingPunct="1">
              <a:lnSpc>
                <a:spcPct val="90000"/>
              </a:lnSpc>
            </a:pPr>
            <a:r>
              <a:rPr lang="en-US" altLang="en-US" smtClean="0"/>
              <a:t>Alcohol</a:t>
            </a:r>
          </a:p>
          <a:p>
            <a:pPr marL="690563" lvl="1" indent="-233363" eaLnBrk="1" hangingPunct="1">
              <a:lnSpc>
                <a:spcPct val="90000"/>
              </a:lnSpc>
            </a:pPr>
            <a:r>
              <a:rPr lang="en-US" altLang="en-US" smtClean="0"/>
              <a:t>H1 antihistamines (OTC sleep aids)</a:t>
            </a:r>
          </a:p>
          <a:p>
            <a:pPr marL="690563" lvl="1" indent="-233363" eaLnBrk="1" hangingPunct="1">
              <a:lnSpc>
                <a:spcPct val="90000"/>
              </a:lnSpc>
            </a:pPr>
            <a:r>
              <a:rPr lang="en-US" altLang="en-US" smtClean="0"/>
              <a:t>Herbal remedies</a:t>
            </a:r>
          </a:p>
        </p:txBody>
      </p:sp>
      <p:sp>
        <p:nvSpPr>
          <p:cNvPr id="31747" name="Rectangle 4"/>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Pharmacologic treatments</a:t>
            </a:r>
          </a:p>
        </p:txBody>
      </p:sp>
    </p:spTree>
    <p:extLst>
      <p:ext uri="{BB962C8B-B14F-4D97-AF65-F5344CB8AC3E}">
        <p14:creationId xmlns:p14="http://schemas.microsoft.com/office/powerpoint/2010/main" val="2348858014"/>
      </p:ext>
    </p:extLst>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prstGeom prst="rect">
            <a:avLst/>
          </a:prstGeom>
        </p:spPr>
        <p:txBody>
          <a:bodyPr rtlCol="0">
            <a:normAutofit fontScale="77500" lnSpcReduction="20000"/>
          </a:bodyPr>
          <a:lstStyle/>
          <a:p>
            <a:pPr indent="-182880" eaLnBrk="1" fontAlgn="auto" hangingPunct="1">
              <a:buClr>
                <a:schemeClr val="accent6">
                  <a:lumMod val="75000"/>
                </a:schemeClr>
              </a:buClr>
              <a:defRPr/>
            </a:pPr>
            <a:r>
              <a:rPr lang="en-US" dirty="0" smtClean="0">
                <a:solidFill>
                  <a:schemeClr val="tx1">
                    <a:lumMod val="75000"/>
                    <a:lumOff val="25000"/>
                  </a:schemeClr>
                </a:solidFill>
              </a:rPr>
              <a:t>Ethanol—22% report using, results in tolerance with chronic used and diminished sleep efficiency and quality</a:t>
            </a:r>
          </a:p>
          <a:p>
            <a:pPr indent="-182880" eaLnBrk="1" fontAlgn="auto" hangingPunct="1">
              <a:buClr>
                <a:schemeClr val="accent6">
                  <a:lumMod val="75000"/>
                </a:schemeClr>
              </a:buClr>
              <a:defRPr/>
            </a:pPr>
            <a:r>
              <a:rPr lang="en-US" dirty="0" smtClean="0">
                <a:solidFill>
                  <a:schemeClr val="tx1">
                    <a:lumMod val="75000"/>
                    <a:lumOff val="25000"/>
                  </a:schemeClr>
                </a:solidFill>
              </a:rPr>
              <a:t>Over the counter sleeping pills contain sedating antihistamines, usually diphenhydramine, results in daytime sleepiness, cognitive impairment, anticholinergic effects that persist days after use and driving performance decrements</a:t>
            </a:r>
          </a:p>
          <a:p>
            <a:pPr indent="-182880" eaLnBrk="1" fontAlgn="auto" hangingPunct="1">
              <a:buClr>
                <a:schemeClr val="accent6">
                  <a:lumMod val="75000"/>
                </a:schemeClr>
              </a:buClr>
              <a:defRPr/>
            </a:pPr>
            <a:r>
              <a:rPr lang="en-US" dirty="0" smtClean="0">
                <a:solidFill>
                  <a:schemeClr val="tx1">
                    <a:lumMod val="75000"/>
                    <a:lumOff val="25000"/>
                  </a:schemeClr>
                </a:solidFill>
              </a:rPr>
              <a:t>Herbal agents including melatonin, chronic use associated with sever eosinophilia –toxicity</a:t>
            </a:r>
          </a:p>
          <a:p>
            <a:pPr indent="-182880" eaLnBrk="1" fontAlgn="auto" hangingPunct="1">
              <a:buClr>
                <a:schemeClr val="accent6">
                  <a:lumMod val="75000"/>
                </a:schemeClr>
              </a:buClr>
              <a:defRPr/>
            </a:pPr>
            <a:r>
              <a:rPr lang="en-US" dirty="0" smtClean="0">
                <a:solidFill>
                  <a:schemeClr val="tx1">
                    <a:lumMod val="75000"/>
                    <a:lumOff val="25000"/>
                  </a:schemeClr>
                </a:solidFill>
              </a:rPr>
              <a:t>Tryptophan supplement-also in bedtime snack foods such as bananas, milk and turkey</a:t>
            </a:r>
          </a:p>
          <a:p>
            <a:pPr indent="-182880" eaLnBrk="1" fontAlgn="auto" hangingPunct="1">
              <a:buClr>
                <a:schemeClr val="accent6">
                  <a:lumMod val="75000"/>
                </a:schemeClr>
              </a:buClr>
              <a:defRPr/>
            </a:pPr>
            <a:r>
              <a:rPr lang="en-US" dirty="0" smtClean="0">
                <a:solidFill>
                  <a:schemeClr val="tx1">
                    <a:lumMod val="75000"/>
                    <a:lumOff val="25000"/>
                  </a:schemeClr>
                </a:solidFill>
              </a:rPr>
              <a:t>Kava-abused in some cultures, associated with hepatic toxicity</a:t>
            </a:r>
          </a:p>
          <a:p>
            <a:pPr indent="-182880" eaLnBrk="1" fontAlgn="auto" hangingPunct="1">
              <a:buClr>
                <a:schemeClr val="accent6">
                  <a:lumMod val="75000"/>
                </a:schemeClr>
              </a:buClr>
              <a:defRPr/>
            </a:pPr>
            <a:r>
              <a:rPr lang="en-US" dirty="0" smtClean="0">
                <a:solidFill>
                  <a:schemeClr val="tx1">
                    <a:lumMod val="75000"/>
                    <a:lumOff val="25000"/>
                  </a:schemeClr>
                </a:solidFill>
              </a:rPr>
              <a:t>Some evidence to support herbal agents such as chamomile, passion flower and skullcap</a:t>
            </a:r>
            <a:endParaRPr lang="en-US" dirty="0">
              <a:solidFill>
                <a:schemeClr val="tx1">
                  <a:lumMod val="75000"/>
                  <a:lumOff val="25000"/>
                </a:schemeClr>
              </a:solidFill>
            </a:endParaRPr>
          </a:p>
        </p:txBody>
      </p:sp>
      <p:sp>
        <p:nvSpPr>
          <p:cNvPr id="2" name="Title 1"/>
          <p:cNvSpPr>
            <a:spLocks noGrp="1"/>
          </p:cNvSpPr>
          <p:nvPr>
            <p:ph type="title"/>
          </p:nvPr>
        </p:nvSpPr>
        <p:spPr/>
        <p:txBody>
          <a:bodyPr/>
          <a:lstStyle/>
          <a:p>
            <a:pPr marL="320040" indent="-320040" eaLnBrk="1" fontAlgn="auto" hangingPunct="1">
              <a:spcAft>
                <a:spcPts val="0"/>
              </a:spcAft>
              <a:buClr>
                <a:schemeClr val="accent6">
                  <a:lumMod val="75000"/>
                </a:schemeClr>
              </a:buClr>
              <a:defRPr/>
            </a:pPr>
            <a:r>
              <a:rPr lang="en-US" dirty="0" smtClean="0"/>
              <a:t>Self-medications</a:t>
            </a:r>
            <a:endParaRPr lang="en-US" dirty="0"/>
          </a:p>
        </p:txBody>
      </p:sp>
    </p:spTree>
    <p:extLst>
      <p:ext uri="{BB962C8B-B14F-4D97-AF65-F5344CB8AC3E}">
        <p14:creationId xmlns:p14="http://schemas.microsoft.com/office/powerpoint/2010/main" val="26074754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2083" name="Group 3"/>
          <p:cNvGraphicFramePr>
            <a:graphicFrameLocks noGrp="1"/>
          </p:cNvGraphicFramePr>
          <p:nvPr>
            <p:ph type="tbl" idx="1"/>
          </p:nvPr>
        </p:nvGraphicFramePr>
        <p:xfrm>
          <a:off x="457200" y="914400"/>
          <a:ext cx="8229600" cy="4656139"/>
        </p:xfrm>
        <a:graphic>
          <a:graphicData uri="http://schemas.openxmlformats.org/drawingml/2006/table">
            <a:tbl>
              <a:tblPr/>
              <a:tblGrid>
                <a:gridCol w="1854200"/>
                <a:gridCol w="1931988"/>
                <a:gridCol w="2516187"/>
                <a:gridCol w="1927225"/>
              </a:tblGrid>
              <a:tr h="76210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Drug</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Occurrences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(millions)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Drug (cont)</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Occurrences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(millions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131">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trazodone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2.730</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hydroxyzine</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0.293</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54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zolpidem</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2.074</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alprazolam</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0.287</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131">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amitriptyline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0.774</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lorazepam</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0.277</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131">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mirtazepine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0.662</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olanzepine</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0.216</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131">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temazepam</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0.558</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flurazepam</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0.205</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543">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quetiapine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0.459</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doxepin</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0.199</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131">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zaleplon</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0.405</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cyclobenzaprine</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0.195</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294">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clonazepam</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0.394</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diphenhydramine</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0.192</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3846" name="Text Box 55"/>
          <p:cNvSpPr txBox="1">
            <a:spLocks noChangeArrowheads="1"/>
          </p:cNvSpPr>
          <p:nvPr/>
        </p:nvSpPr>
        <p:spPr bwMode="auto">
          <a:xfrm>
            <a:off x="114300" y="5641975"/>
            <a:ext cx="8866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2400" baseline="30000">
                <a:latin typeface="Arial" pitchFamily="34" charset="0"/>
                <a:ea typeface="ＭＳ Ｐゴシック" pitchFamily="34" charset="-128"/>
              </a:rPr>
              <a:t>1</a:t>
            </a:r>
            <a:r>
              <a:rPr lang="en-US" altLang="en-US" sz="2400">
                <a:latin typeface="Arial" pitchFamily="34" charset="0"/>
                <a:ea typeface="ＭＳ Ｐゴシック" pitchFamily="34" charset="-128"/>
              </a:rPr>
              <a:t> Verispan PDDA;</a:t>
            </a:r>
            <a:r>
              <a:rPr lang="en-US" altLang="en-US">
                <a:latin typeface="Arial" pitchFamily="34" charset="0"/>
                <a:ea typeface="ＭＳ Ｐゴシック" pitchFamily="34" charset="-128"/>
              </a:rPr>
              <a:t> desired action of “hypnotic”, “promote sleep” or “sedate night”</a:t>
            </a:r>
          </a:p>
        </p:txBody>
      </p:sp>
      <p:sp>
        <p:nvSpPr>
          <p:cNvPr id="33847" name="Line 57"/>
          <p:cNvSpPr>
            <a:spLocks noChangeShapeType="1"/>
          </p:cNvSpPr>
          <p:nvPr/>
        </p:nvSpPr>
        <p:spPr bwMode="auto">
          <a:xfrm>
            <a:off x="4343400" y="914400"/>
            <a:ext cx="0" cy="464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848" name="Rectangle 58"/>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Drugs commonly used for insomnia</a:t>
            </a:r>
            <a:r>
              <a:rPr lang="en-US" altLang="en-US" sz="3200" baseline="30000">
                <a:solidFill>
                  <a:schemeClr val="bg1"/>
                </a:solidFill>
                <a:latin typeface="Arial" pitchFamily="34" charset="0"/>
                <a:ea typeface="ＭＳ Ｐゴシック" pitchFamily="34" charset="-128"/>
              </a:rPr>
              <a:t>1</a:t>
            </a:r>
            <a:r>
              <a:rPr lang="en-US" altLang="en-US" sz="3200">
                <a:solidFill>
                  <a:schemeClr val="bg1"/>
                </a:solidFill>
                <a:latin typeface="Arial" pitchFamily="34" charset="0"/>
                <a:ea typeface="ＭＳ Ｐゴシック" pitchFamily="34" charset="-128"/>
              </a:rPr>
              <a:t> in 2002 </a:t>
            </a:r>
          </a:p>
        </p:txBody>
      </p:sp>
      <p:sp>
        <p:nvSpPr>
          <p:cNvPr id="33849" name="Text Box 60"/>
          <p:cNvSpPr txBox="1">
            <a:spLocks noChangeArrowheads="1"/>
          </p:cNvSpPr>
          <p:nvPr/>
        </p:nvSpPr>
        <p:spPr bwMode="auto">
          <a:xfrm>
            <a:off x="7345363" y="6307138"/>
            <a:ext cx="17716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r" eaLnBrk="1" hangingPunct="1"/>
            <a:endParaRPr lang="en-US" altLang="en-US" sz="1400" i="1">
              <a:latin typeface="Arial" pitchFamily="34" charset="0"/>
              <a:ea typeface="ＭＳ Ｐゴシック" pitchFamily="34" charset="-128"/>
            </a:endParaRPr>
          </a:p>
          <a:p>
            <a:pPr algn="r" eaLnBrk="1" hangingPunct="1"/>
            <a:r>
              <a:rPr lang="en-US" altLang="en-US" sz="1400" i="1">
                <a:latin typeface="Arial" pitchFamily="34" charset="0"/>
                <a:ea typeface="ＭＳ Ｐゴシック" pitchFamily="34" charset="-128"/>
              </a:rPr>
              <a:t> Walsh, Sleep, 2004</a:t>
            </a:r>
          </a:p>
        </p:txBody>
      </p:sp>
    </p:spTree>
    <p:extLst>
      <p:ext uri="{BB962C8B-B14F-4D97-AF65-F5344CB8AC3E}">
        <p14:creationId xmlns:p14="http://schemas.microsoft.com/office/powerpoint/2010/main" val="25530922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prstGeom prst="rect">
            <a:avLst/>
          </a:prstGeom>
        </p:spPr>
        <p:txBody>
          <a:bodyPr rtlCol="0">
            <a:normAutofit fontScale="92500" lnSpcReduction="20000"/>
          </a:bodyPr>
          <a:lstStyle/>
          <a:p>
            <a:pPr indent="-182880" eaLnBrk="1" fontAlgn="auto" hangingPunct="1">
              <a:buClr>
                <a:schemeClr val="accent6">
                  <a:lumMod val="75000"/>
                </a:schemeClr>
              </a:buClr>
              <a:defRPr/>
            </a:pPr>
            <a:r>
              <a:rPr lang="en-US" dirty="0" smtClean="0">
                <a:solidFill>
                  <a:schemeClr val="tx1">
                    <a:lumMod val="75000"/>
                    <a:lumOff val="25000"/>
                  </a:schemeClr>
                </a:solidFill>
              </a:rPr>
              <a:t>Antibiotics-quinolones</a:t>
            </a:r>
          </a:p>
          <a:p>
            <a:pPr indent="-182880" eaLnBrk="1" fontAlgn="auto" hangingPunct="1">
              <a:buClr>
                <a:schemeClr val="accent6">
                  <a:lumMod val="75000"/>
                </a:schemeClr>
              </a:buClr>
              <a:defRPr/>
            </a:pPr>
            <a:r>
              <a:rPr lang="en-US" dirty="0" smtClean="0">
                <a:solidFill>
                  <a:schemeClr val="tx1">
                    <a:lumMod val="75000"/>
                    <a:lumOff val="25000"/>
                  </a:schemeClr>
                </a:solidFill>
              </a:rPr>
              <a:t>Anticonvulsants</a:t>
            </a:r>
          </a:p>
          <a:p>
            <a:pPr indent="-182880" eaLnBrk="1" fontAlgn="auto" hangingPunct="1">
              <a:buClr>
                <a:schemeClr val="accent6">
                  <a:lumMod val="75000"/>
                </a:schemeClr>
              </a:buClr>
              <a:defRPr/>
            </a:pPr>
            <a:r>
              <a:rPr lang="en-US" dirty="0" smtClean="0">
                <a:solidFill>
                  <a:schemeClr val="tx1">
                    <a:lumMod val="75000"/>
                    <a:lumOff val="25000"/>
                  </a:schemeClr>
                </a:solidFill>
              </a:rPr>
              <a:t>Antihypertensives</a:t>
            </a:r>
          </a:p>
          <a:p>
            <a:pPr indent="-182880" eaLnBrk="1" fontAlgn="auto" hangingPunct="1">
              <a:buClr>
                <a:schemeClr val="accent6">
                  <a:lumMod val="75000"/>
                </a:schemeClr>
              </a:buClr>
              <a:defRPr/>
            </a:pPr>
            <a:r>
              <a:rPr lang="en-US" dirty="0" smtClean="0">
                <a:solidFill>
                  <a:schemeClr val="tx1">
                    <a:lumMod val="75000"/>
                    <a:lumOff val="25000"/>
                  </a:schemeClr>
                </a:solidFill>
              </a:rPr>
              <a:t>Caffeine</a:t>
            </a:r>
          </a:p>
          <a:p>
            <a:pPr indent="-182880" eaLnBrk="1" fontAlgn="auto" hangingPunct="1">
              <a:buClr>
                <a:schemeClr val="accent6">
                  <a:lumMod val="75000"/>
                </a:schemeClr>
              </a:buClr>
              <a:defRPr/>
            </a:pPr>
            <a:r>
              <a:rPr lang="en-US" dirty="0" smtClean="0">
                <a:solidFill>
                  <a:schemeClr val="tx1">
                    <a:lumMod val="75000"/>
                    <a:lumOff val="25000"/>
                  </a:schemeClr>
                </a:solidFill>
              </a:rPr>
              <a:t>Decongestants</a:t>
            </a:r>
          </a:p>
          <a:p>
            <a:pPr indent="-182880" eaLnBrk="1" fontAlgn="auto" hangingPunct="1">
              <a:buClr>
                <a:schemeClr val="accent6">
                  <a:lumMod val="75000"/>
                </a:schemeClr>
              </a:buClr>
              <a:defRPr/>
            </a:pPr>
            <a:r>
              <a:rPr lang="en-US" dirty="0" smtClean="0">
                <a:solidFill>
                  <a:schemeClr val="tx1">
                    <a:lumMod val="75000"/>
                    <a:lumOff val="25000"/>
                  </a:schemeClr>
                </a:solidFill>
              </a:rPr>
              <a:t>Diuretics</a:t>
            </a:r>
          </a:p>
          <a:p>
            <a:pPr indent="-182880" eaLnBrk="1" fontAlgn="auto" hangingPunct="1">
              <a:buClr>
                <a:schemeClr val="accent6">
                  <a:lumMod val="75000"/>
                </a:schemeClr>
              </a:buClr>
              <a:defRPr/>
            </a:pPr>
            <a:r>
              <a:rPr lang="en-US" dirty="0" smtClean="0">
                <a:solidFill>
                  <a:schemeClr val="tx1">
                    <a:lumMod val="75000"/>
                    <a:lumOff val="25000"/>
                  </a:schemeClr>
                </a:solidFill>
              </a:rPr>
              <a:t>Lipid and cholesterol lowering agents</a:t>
            </a:r>
          </a:p>
          <a:p>
            <a:pPr indent="-182880" eaLnBrk="1" fontAlgn="auto" hangingPunct="1">
              <a:buClr>
                <a:schemeClr val="accent6">
                  <a:lumMod val="75000"/>
                </a:schemeClr>
              </a:buClr>
              <a:defRPr/>
            </a:pPr>
            <a:r>
              <a:rPr lang="en-US" dirty="0" smtClean="0">
                <a:solidFill>
                  <a:schemeClr val="tx1">
                    <a:lumMod val="75000"/>
                    <a:lumOff val="25000"/>
                  </a:schemeClr>
                </a:solidFill>
              </a:rPr>
              <a:t>Niacin</a:t>
            </a:r>
          </a:p>
          <a:p>
            <a:pPr indent="-182880" eaLnBrk="1" fontAlgn="auto" hangingPunct="1">
              <a:buClr>
                <a:schemeClr val="accent6">
                  <a:lumMod val="75000"/>
                </a:schemeClr>
              </a:buClr>
              <a:defRPr/>
            </a:pPr>
            <a:r>
              <a:rPr lang="en-US" dirty="0" smtClean="0">
                <a:solidFill>
                  <a:schemeClr val="tx1">
                    <a:lumMod val="75000"/>
                    <a:lumOff val="25000"/>
                  </a:schemeClr>
                </a:solidFill>
              </a:rPr>
              <a:t>Theophylline</a:t>
            </a:r>
          </a:p>
          <a:p>
            <a:pPr indent="-182880" eaLnBrk="1" fontAlgn="auto" hangingPunct="1">
              <a:buClr>
                <a:schemeClr val="accent6">
                  <a:lumMod val="75000"/>
                </a:schemeClr>
              </a:buClr>
              <a:defRPr/>
            </a:pPr>
            <a:r>
              <a:rPr lang="en-US" dirty="0" smtClean="0">
                <a:solidFill>
                  <a:schemeClr val="tx1">
                    <a:lumMod val="75000"/>
                    <a:lumOff val="25000"/>
                  </a:schemeClr>
                </a:solidFill>
              </a:rPr>
              <a:t>Thyroid preparations</a:t>
            </a:r>
            <a:endParaRPr lang="en-US" dirty="0">
              <a:solidFill>
                <a:schemeClr val="tx1">
                  <a:lumMod val="75000"/>
                  <a:lumOff val="25000"/>
                </a:schemeClr>
              </a:solidFill>
            </a:endParaRPr>
          </a:p>
        </p:txBody>
      </p:sp>
      <p:sp>
        <p:nvSpPr>
          <p:cNvPr id="2" name="Title 1"/>
          <p:cNvSpPr>
            <a:spLocks noGrp="1"/>
          </p:cNvSpPr>
          <p:nvPr>
            <p:ph type="title"/>
          </p:nvPr>
        </p:nvSpPr>
        <p:spPr/>
        <p:txBody>
          <a:bodyPr>
            <a:normAutofit fontScale="90000"/>
          </a:bodyPr>
          <a:lstStyle/>
          <a:p>
            <a:pPr marL="320040" indent="-320040" eaLnBrk="1" fontAlgn="auto" hangingPunct="1">
              <a:spcAft>
                <a:spcPts val="0"/>
              </a:spcAft>
              <a:buClr>
                <a:schemeClr val="accent6">
                  <a:lumMod val="75000"/>
                </a:schemeClr>
              </a:buClr>
              <a:defRPr/>
            </a:pPr>
            <a:r>
              <a:rPr lang="en-US" dirty="0" smtClean="0"/>
              <a:t>Medications known to cause insomnia</a:t>
            </a:r>
            <a:endParaRPr lang="en-US" dirty="0"/>
          </a:p>
        </p:txBody>
      </p:sp>
    </p:spTree>
    <p:extLst>
      <p:ext uri="{BB962C8B-B14F-4D97-AF65-F5344CB8AC3E}">
        <p14:creationId xmlns:p14="http://schemas.microsoft.com/office/powerpoint/2010/main" val="16853907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685800" y="1295400"/>
            <a:ext cx="7848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endParaRPr lang="en-US" altLang="en-US" sz="2400">
              <a:solidFill>
                <a:schemeClr val="bg2"/>
              </a:solidFill>
              <a:latin typeface="Arial" pitchFamily="34" charset="0"/>
              <a:ea typeface="ＭＳ Ｐゴシック" pitchFamily="34" charset="-128"/>
            </a:endParaRPr>
          </a:p>
        </p:txBody>
      </p:sp>
      <p:graphicFrame>
        <p:nvGraphicFramePr>
          <p:cNvPr id="35843" name="Object 4"/>
          <p:cNvGraphicFramePr>
            <a:graphicFrameLocks noGrp="1" noChangeAspect="1"/>
          </p:cNvGraphicFramePr>
          <p:nvPr>
            <p:ph type="chart" idx="4294967295"/>
          </p:nvPr>
        </p:nvGraphicFramePr>
        <p:xfrm>
          <a:off x="0" y="1041400"/>
          <a:ext cx="8359775" cy="4691063"/>
        </p:xfrm>
        <a:graphic>
          <a:graphicData uri="http://schemas.openxmlformats.org/presentationml/2006/ole">
            <mc:AlternateContent xmlns:mc="http://schemas.openxmlformats.org/markup-compatibility/2006">
              <mc:Choice xmlns:v="urn:schemas-microsoft-com:vml" Requires="v">
                <p:oleObj spid="_x0000_s1030" name="Chart" r:id="rId4" imgW="7772535" imgH="4114800" progId="MSGraph.Chart.8">
                  <p:embed followColorScheme="full"/>
                </p:oleObj>
              </mc:Choice>
              <mc:Fallback>
                <p:oleObj name="Chart" r:id="rId4" imgW="7772535" imgH="4114800" progId="MSGraph.Chart.8">
                  <p:embed followColorScheme="full"/>
                  <p:pic>
                    <p:nvPicPr>
                      <p:cNvPr id="0" name=""/>
                      <p:cNvPicPr>
                        <a:picLocks noChangeAspect="1" noChangeArrowheads="1"/>
                      </p:cNvPicPr>
                      <p:nvPr/>
                    </p:nvPicPr>
                    <p:blipFill>
                      <a:blip r:embed="rId5"/>
                      <a:srcRect/>
                      <a:stretch>
                        <a:fillRect/>
                      </a:stretch>
                    </p:blipFill>
                    <p:spPr bwMode="auto">
                      <a:xfrm>
                        <a:off x="0" y="1041400"/>
                        <a:ext cx="8359775" cy="46910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44" name="Text Box 5"/>
          <p:cNvSpPr txBox="1">
            <a:spLocks noChangeArrowheads="1"/>
          </p:cNvSpPr>
          <p:nvPr/>
        </p:nvSpPr>
        <p:spPr bwMode="auto">
          <a:xfrm>
            <a:off x="4056063" y="5813425"/>
            <a:ext cx="10810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2000" b="1">
                <a:latin typeface="Arial" pitchFamily="34" charset="0"/>
                <a:ea typeface="ＭＳ Ｐゴシック" pitchFamily="34" charset="-128"/>
              </a:rPr>
              <a:t>N = 320</a:t>
            </a:r>
            <a:endParaRPr lang="en-US" altLang="en-US" sz="1600" b="1">
              <a:latin typeface="Arial" pitchFamily="34" charset="0"/>
              <a:ea typeface="ＭＳ Ｐゴシック" pitchFamily="34" charset="-128"/>
            </a:endParaRPr>
          </a:p>
        </p:txBody>
      </p:sp>
      <p:sp>
        <p:nvSpPr>
          <p:cNvPr id="35845" name="Rectangle 7"/>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 of patients using OTCs, alcohol, or both</a:t>
            </a:r>
          </a:p>
        </p:txBody>
      </p:sp>
      <p:sp>
        <p:nvSpPr>
          <p:cNvPr id="35846" name="Text Box 9"/>
          <p:cNvSpPr txBox="1">
            <a:spLocks noChangeArrowheads="1"/>
          </p:cNvSpPr>
          <p:nvPr/>
        </p:nvSpPr>
        <p:spPr bwMode="auto">
          <a:xfrm>
            <a:off x="4989513" y="6305550"/>
            <a:ext cx="4127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r" eaLnBrk="1" hangingPunct="1"/>
            <a:endParaRPr lang="en-US" altLang="en-US" sz="1400" i="1">
              <a:latin typeface="Arial" pitchFamily="34" charset="0"/>
              <a:ea typeface="ＭＳ Ｐゴシック" pitchFamily="34" charset="-128"/>
            </a:endParaRPr>
          </a:p>
          <a:p>
            <a:pPr algn="r" eaLnBrk="1" hangingPunct="1"/>
            <a:r>
              <a:rPr lang="en-US" altLang="en-US" sz="1400" i="1">
                <a:latin typeface="Arial" pitchFamily="34" charset="0"/>
                <a:ea typeface="ＭＳ Ｐゴシック" pitchFamily="34" charset="-128"/>
              </a:rPr>
              <a:t>Modified from Ancoli-Israel and Roth, Sleep, 1999</a:t>
            </a:r>
          </a:p>
        </p:txBody>
      </p:sp>
    </p:spTree>
    <p:extLst>
      <p:ext uri="{BB962C8B-B14F-4D97-AF65-F5344CB8AC3E}">
        <p14:creationId xmlns:p14="http://schemas.microsoft.com/office/powerpoint/2010/main" val="2870003180"/>
      </p:ext>
    </p:extLst>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ChangeArrowheads="1"/>
          </p:cNvSpPr>
          <p:nvPr/>
        </p:nvSpPr>
        <p:spPr bwMode="auto">
          <a:xfrm>
            <a:off x="2008188" y="4454525"/>
            <a:ext cx="628650" cy="876300"/>
          </a:xfrm>
          <a:prstGeom prst="rect">
            <a:avLst/>
          </a:prstGeom>
          <a:solidFill>
            <a:srgbClr val="993366"/>
          </a:solidFill>
          <a:ln w="12700">
            <a:solidFill>
              <a:srgbClr val="993366"/>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300035" name="Rectangle 3"/>
          <p:cNvSpPr>
            <a:spLocks noChangeArrowheads="1"/>
          </p:cNvSpPr>
          <p:nvPr/>
        </p:nvSpPr>
        <p:spPr bwMode="auto">
          <a:xfrm>
            <a:off x="2636838" y="4938713"/>
            <a:ext cx="638175" cy="392112"/>
          </a:xfrm>
          <a:prstGeom prst="rect">
            <a:avLst/>
          </a:prstGeom>
          <a:solidFill>
            <a:srgbClr val="FF6600"/>
          </a:solidFill>
          <a:ln w="12700">
            <a:solidFill>
              <a:srgbClr val="FF66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300036" name="Rectangle 4"/>
          <p:cNvSpPr>
            <a:spLocks noChangeArrowheads="1"/>
          </p:cNvSpPr>
          <p:nvPr/>
        </p:nvSpPr>
        <p:spPr bwMode="auto">
          <a:xfrm>
            <a:off x="3275013" y="3144838"/>
            <a:ext cx="628650" cy="2185987"/>
          </a:xfrm>
          <a:prstGeom prst="rect">
            <a:avLst/>
          </a:prstGeom>
          <a:solidFill>
            <a:srgbClr val="9966CC"/>
          </a:solidFill>
          <a:ln w="12700">
            <a:solidFill>
              <a:srgbClr val="9966CC"/>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300037" name="Rectangle 5"/>
          <p:cNvSpPr>
            <a:spLocks noChangeArrowheads="1"/>
          </p:cNvSpPr>
          <p:nvPr/>
        </p:nvSpPr>
        <p:spPr bwMode="auto">
          <a:xfrm>
            <a:off x="3903663" y="3871913"/>
            <a:ext cx="638175" cy="1458912"/>
          </a:xfrm>
          <a:prstGeom prst="rect">
            <a:avLst/>
          </a:prstGeom>
          <a:solidFill>
            <a:srgbClr val="FF9900"/>
          </a:solidFill>
          <a:ln w="12700">
            <a:solidFill>
              <a:srgbClr val="FF99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300038" name="Rectangle 6"/>
          <p:cNvSpPr>
            <a:spLocks noChangeArrowheads="1"/>
          </p:cNvSpPr>
          <p:nvPr/>
        </p:nvSpPr>
        <p:spPr bwMode="auto">
          <a:xfrm>
            <a:off x="5494338" y="1928813"/>
            <a:ext cx="628650" cy="3402012"/>
          </a:xfrm>
          <a:prstGeom prst="rect">
            <a:avLst/>
          </a:prstGeom>
          <a:solidFill>
            <a:srgbClr val="993366"/>
          </a:solidFill>
          <a:ln w="12700">
            <a:solidFill>
              <a:srgbClr val="993366"/>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300039" name="Rectangle 7"/>
          <p:cNvSpPr>
            <a:spLocks noChangeArrowheads="1"/>
          </p:cNvSpPr>
          <p:nvPr/>
        </p:nvSpPr>
        <p:spPr bwMode="auto">
          <a:xfrm>
            <a:off x="6122988" y="4938713"/>
            <a:ext cx="628650" cy="392112"/>
          </a:xfrm>
          <a:prstGeom prst="rect">
            <a:avLst/>
          </a:prstGeom>
          <a:solidFill>
            <a:srgbClr val="FF6600"/>
          </a:solidFill>
          <a:ln w="12700">
            <a:solidFill>
              <a:srgbClr val="FF66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300040" name="Rectangle 8"/>
          <p:cNvSpPr>
            <a:spLocks noChangeArrowheads="1"/>
          </p:cNvSpPr>
          <p:nvPr/>
        </p:nvSpPr>
        <p:spPr bwMode="auto">
          <a:xfrm>
            <a:off x="6751638" y="4843463"/>
            <a:ext cx="638175" cy="487362"/>
          </a:xfrm>
          <a:prstGeom prst="rect">
            <a:avLst/>
          </a:prstGeom>
          <a:solidFill>
            <a:srgbClr val="9966CC"/>
          </a:solidFill>
          <a:ln w="12700">
            <a:solidFill>
              <a:srgbClr val="9966CC"/>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300041" name="Rectangle 9"/>
          <p:cNvSpPr>
            <a:spLocks noChangeArrowheads="1"/>
          </p:cNvSpPr>
          <p:nvPr/>
        </p:nvSpPr>
        <p:spPr bwMode="auto">
          <a:xfrm>
            <a:off x="7389813" y="4600575"/>
            <a:ext cx="628650" cy="730250"/>
          </a:xfrm>
          <a:prstGeom prst="rect">
            <a:avLst/>
          </a:prstGeom>
          <a:solidFill>
            <a:srgbClr val="FF9900"/>
          </a:solidFill>
          <a:ln w="12700">
            <a:solidFill>
              <a:srgbClr val="FF99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36874" name="Text Box 11"/>
          <p:cNvSpPr txBox="1">
            <a:spLocks noChangeArrowheads="1"/>
          </p:cNvSpPr>
          <p:nvPr/>
        </p:nvSpPr>
        <p:spPr bwMode="auto">
          <a:xfrm>
            <a:off x="566738" y="5802313"/>
            <a:ext cx="79486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b="1">
              <a:latin typeface="Arial Narrow" pitchFamily="34" charset="0"/>
              <a:ea typeface="ＭＳ Ｐゴシック" pitchFamily="34" charset="-128"/>
            </a:endParaRPr>
          </a:p>
        </p:txBody>
      </p:sp>
      <p:sp>
        <p:nvSpPr>
          <p:cNvPr id="36875" name="Text Box 12"/>
          <p:cNvSpPr txBox="1">
            <a:spLocks noChangeArrowheads="1"/>
          </p:cNvSpPr>
          <p:nvPr/>
        </p:nvSpPr>
        <p:spPr bwMode="auto">
          <a:xfrm rot="-5400000">
            <a:off x="-492919" y="3207544"/>
            <a:ext cx="2471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400">
                <a:latin typeface="Arial" pitchFamily="34" charset="0"/>
                <a:ea typeface="ＭＳ Ｐゴシック" pitchFamily="34" charset="-128"/>
              </a:rPr>
              <a:t>% of Participants</a:t>
            </a:r>
          </a:p>
        </p:txBody>
      </p:sp>
      <p:sp>
        <p:nvSpPr>
          <p:cNvPr id="36876" name="Line 15"/>
          <p:cNvSpPr>
            <a:spLocks noChangeShapeType="1"/>
          </p:cNvSpPr>
          <p:nvPr/>
        </p:nvSpPr>
        <p:spPr bwMode="auto">
          <a:xfrm flipV="1">
            <a:off x="1531938" y="1928813"/>
            <a:ext cx="1587" cy="340201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7" name="Line 16"/>
          <p:cNvSpPr>
            <a:spLocks noChangeShapeType="1"/>
          </p:cNvSpPr>
          <p:nvPr/>
        </p:nvSpPr>
        <p:spPr bwMode="auto">
          <a:xfrm flipH="1">
            <a:off x="1430338" y="5330825"/>
            <a:ext cx="920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8" name="Line 17"/>
          <p:cNvSpPr>
            <a:spLocks noChangeShapeType="1"/>
          </p:cNvSpPr>
          <p:nvPr/>
        </p:nvSpPr>
        <p:spPr bwMode="auto">
          <a:xfrm flipH="1">
            <a:off x="1430338" y="4843463"/>
            <a:ext cx="92075"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79" name="Line 18"/>
          <p:cNvSpPr>
            <a:spLocks noChangeShapeType="1"/>
          </p:cNvSpPr>
          <p:nvPr/>
        </p:nvSpPr>
        <p:spPr bwMode="auto">
          <a:xfrm flipH="1">
            <a:off x="1430338" y="4359275"/>
            <a:ext cx="920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0" name="Line 19"/>
          <p:cNvSpPr>
            <a:spLocks noChangeShapeType="1"/>
          </p:cNvSpPr>
          <p:nvPr/>
        </p:nvSpPr>
        <p:spPr bwMode="auto">
          <a:xfrm flipH="1">
            <a:off x="1430338" y="3871913"/>
            <a:ext cx="92075"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1" name="Line 20"/>
          <p:cNvSpPr>
            <a:spLocks noChangeShapeType="1"/>
          </p:cNvSpPr>
          <p:nvPr/>
        </p:nvSpPr>
        <p:spPr bwMode="auto">
          <a:xfrm flipH="1">
            <a:off x="1430338" y="3387725"/>
            <a:ext cx="920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2" name="Line 21"/>
          <p:cNvSpPr>
            <a:spLocks noChangeShapeType="1"/>
          </p:cNvSpPr>
          <p:nvPr/>
        </p:nvSpPr>
        <p:spPr bwMode="auto">
          <a:xfrm flipH="1">
            <a:off x="1430338" y="2900363"/>
            <a:ext cx="92075"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3" name="Line 22"/>
          <p:cNvSpPr>
            <a:spLocks noChangeShapeType="1"/>
          </p:cNvSpPr>
          <p:nvPr/>
        </p:nvSpPr>
        <p:spPr bwMode="auto">
          <a:xfrm flipH="1" flipV="1">
            <a:off x="1411288" y="2398713"/>
            <a:ext cx="111125" cy="158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4" name="Line 23"/>
          <p:cNvSpPr>
            <a:spLocks noChangeShapeType="1"/>
          </p:cNvSpPr>
          <p:nvPr/>
        </p:nvSpPr>
        <p:spPr bwMode="auto">
          <a:xfrm flipH="1">
            <a:off x="1430338" y="1928813"/>
            <a:ext cx="92075" cy="15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85" name="Rectangle 24"/>
          <p:cNvSpPr>
            <a:spLocks noChangeArrowheads="1"/>
          </p:cNvSpPr>
          <p:nvPr/>
        </p:nvSpPr>
        <p:spPr bwMode="auto">
          <a:xfrm>
            <a:off x="1235075" y="5103813"/>
            <a:ext cx="1412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2000" b="1">
                <a:latin typeface="Arial" pitchFamily="34" charset="0"/>
                <a:ea typeface="ＭＳ Ｐゴシック" pitchFamily="34" charset="-128"/>
              </a:rPr>
              <a:t>0</a:t>
            </a:r>
          </a:p>
        </p:txBody>
      </p:sp>
      <p:sp>
        <p:nvSpPr>
          <p:cNvPr id="36886" name="Rectangle 25"/>
          <p:cNvSpPr>
            <a:spLocks noChangeArrowheads="1"/>
          </p:cNvSpPr>
          <p:nvPr/>
        </p:nvSpPr>
        <p:spPr bwMode="auto">
          <a:xfrm>
            <a:off x="1111250" y="461803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2000" b="1">
                <a:latin typeface="Arial" pitchFamily="34" charset="0"/>
                <a:ea typeface="ＭＳ Ｐゴシック" pitchFamily="34" charset="-128"/>
              </a:rPr>
              <a:t>10</a:t>
            </a:r>
          </a:p>
        </p:txBody>
      </p:sp>
      <p:sp>
        <p:nvSpPr>
          <p:cNvPr id="36887" name="Rectangle 26"/>
          <p:cNvSpPr>
            <a:spLocks noChangeArrowheads="1"/>
          </p:cNvSpPr>
          <p:nvPr/>
        </p:nvSpPr>
        <p:spPr bwMode="auto">
          <a:xfrm>
            <a:off x="1111250" y="4130675"/>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2000" b="1">
                <a:latin typeface="Arial" pitchFamily="34" charset="0"/>
                <a:ea typeface="ＭＳ Ｐゴシック" pitchFamily="34" charset="-128"/>
              </a:rPr>
              <a:t>20</a:t>
            </a:r>
          </a:p>
        </p:txBody>
      </p:sp>
      <p:sp>
        <p:nvSpPr>
          <p:cNvPr id="36888" name="Rectangle 27"/>
          <p:cNvSpPr>
            <a:spLocks noChangeArrowheads="1"/>
          </p:cNvSpPr>
          <p:nvPr/>
        </p:nvSpPr>
        <p:spPr bwMode="auto">
          <a:xfrm>
            <a:off x="1111250" y="3644900"/>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2000" b="1">
                <a:latin typeface="Arial" pitchFamily="34" charset="0"/>
                <a:ea typeface="ＭＳ Ｐゴシック" pitchFamily="34" charset="-128"/>
              </a:rPr>
              <a:t>30</a:t>
            </a:r>
          </a:p>
        </p:txBody>
      </p:sp>
      <p:sp>
        <p:nvSpPr>
          <p:cNvPr id="36889" name="Rectangle 28"/>
          <p:cNvSpPr>
            <a:spLocks noChangeArrowheads="1"/>
          </p:cNvSpPr>
          <p:nvPr/>
        </p:nvSpPr>
        <p:spPr bwMode="auto">
          <a:xfrm>
            <a:off x="1111250" y="3159125"/>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2000" b="1">
                <a:latin typeface="Arial" pitchFamily="34" charset="0"/>
                <a:ea typeface="ＭＳ Ｐゴシック" pitchFamily="34" charset="-128"/>
              </a:rPr>
              <a:t>40</a:t>
            </a:r>
          </a:p>
        </p:txBody>
      </p:sp>
      <p:sp>
        <p:nvSpPr>
          <p:cNvPr id="36890" name="Rectangle 29"/>
          <p:cNvSpPr>
            <a:spLocks noChangeArrowheads="1"/>
          </p:cNvSpPr>
          <p:nvPr/>
        </p:nvSpPr>
        <p:spPr bwMode="auto">
          <a:xfrm>
            <a:off x="1111250" y="2673350"/>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2000" b="1">
                <a:latin typeface="Arial" pitchFamily="34" charset="0"/>
                <a:ea typeface="ＭＳ Ｐゴシック" pitchFamily="34" charset="-128"/>
              </a:rPr>
              <a:t>50</a:t>
            </a:r>
          </a:p>
        </p:txBody>
      </p:sp>
      <p:sp>
        <p:nvSpPr>
          <p:cNvPr id="36891" name="Rectangle 30"/>
          <p:cNvSpPr>
            <a:spLocks noChangeArrowheads="1"/>
          </p:cNvSpPr>
          <p:nvPr/>
        </p:nvSpPr>
        <p:spPr bwMode="auto">
          <a:xfrm>
            <a:off x="1111250" y="218598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2000" b="1">
                <a:latin typeface="Arial" pitchFamily="34" charset="0"/>
                <a:ea typeface="ＭＳ Ｐゴシック" pitchFamily="34" charset="-128"/>
              </a:rPr>
              <a:t>60</a:t>
            </a:r>
          </a:p>
        </p:txBody>
      </p:sp>
      <p:sp>
        <p:nvSpPr>
          <p:cNvPr id="36892" name="Rectangle 31"/>
          <p:cNvSpPr>
            <a:spLocks noChangeArrowheads="1"/>
          </p:cNvSpPr>
          <p:nvPr/>
        </p:nvSpPr>
        <p:spPr bwMode="auto">
          <a:xfrm>
            <a:off x="1111250" y="1701800"/>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2000" b="1">
                <a:latin typeface="Arial" pitchFamily="34" charset="0"/>
                <a:ea typeface="ＭＳ Ｐゴシック" pitchFamily="34" charset="-128"/>
              </a:rPr>
              <a:t>70</a:t>
            </a:r>
          </a:p>
        </p:txBody>
      </p:sp>
      <p:sp>
        <p:nvSpPr>
          <p:cNvPr id="36893" name="Line 32"/>
          <p:cNvSpPr>
            <a:spLocks noChangeShapeType="1"/>
          </p:cNvSpPr>
          <p:nvPr/>
        </p:nvSpPr>
        <p:spPr bwMode="auto">
          <a:xfrm>
            <a:off x="1531938" y="5330825"/>
            <a:ext cx="6962775" cy="1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894" name="Rectangle 33"/>
          <p:cNvSpPr>
            <a:spLocks noChangeArrowheads="1"/>
          </p:cNvSpPr>
          <p:nvPr/>
        </p:nvSpPr>
        <p:spPr bwMode="blackWhite">
          <a:xfrm>
            <a:off x="6999288" y="1731963"/>
            <a:ext cx="165100" cy="179387"/>
          </a:xfrm>
          <a:prstGeom prst="rect">
            <a:avLst/>
          </a:prstGeom>
          <a:solidFill>
            <a:srgbClr val="993366"/>
          </a:solidFill>
          <a:ln w="12700">
            <a:solidFill>
              <a:srgbClr val="993366"/>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36895" name="Rectangle 34"/>
          <p:cNvSpPr>
            <a:spLocks noChangeArrowheads="1"/>
          </p:cNvSpPr>
          <p:nvPr/>
        </p:nvSpPr>
        <p:spPr bwMode="auto">
          <a:xfrm>
            <a:off x="7278688" y="1666875"/>
            <a:ext cx="1193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2000">
                <a:latin typeface="Arial" pitchFamily="34" charset="0"/>
                <a:ea typeface="ＭＳ Ｐゴシック" pitchFamily="34" charset="-128"/>
              </a:rPr>
              <a:t>&lt;6 months</a:t>
            </a:r>
          </a:p>
        </p:txBody>
      </p:sp>
      <p:sp>
        <p:nvSpPr>
          <p:cNvPr id="36896" name="Rectangle 35"/>
          <p:cNvSpPr>
            <a:spLocks noChangeArrowheads="1"/>
          </p:cNvSpPr>
          <p:nvPr/>
        </p:nvSpPr>
        <p:spPr bwMode="black">
          <a:xfrm>
            <a:off x="6997700" y="2062163"/>
            <a:ext cx="165100" cy="179387"/>
          </a:xfrm>
          <a:prstGeom prst="rect">
            <a:avLst/>
          </a:prstGeom>
          <a:solidFill>
            <a:srgbClr val="FF6600"/>
          </a:solidFill>
          <a:ln w="12700">
            <a:solidFill>
              <a:srgbClr val="FF66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36897" name="Rectangle 36"/>
          <p:cNvSpPr>
            <a:spLocks noChangeArrowheads="1"/>
          </p:cNvSpPr>
          <p:nvPr/>
        </p:nvSpPr>
        <p:spPr bwMode="auto">
          <a:xfrm>
            <a:off x="7278688" y="2028825"/>
            <a:ext cx="14112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2000">
                <a:latin typeface="Arial" pitchFamily="34" charset="0"/>
                <a:ea typeface="ＭＳ Ｐゴシック" pitchFamily="34" charset="-128"/>
              </a:rPr>
              <a:t>6-12 months</a:t>
            </a:r>
          </a:p>
        </p:txBody>
      </p:sp>
      <p:sp>
        <p:nvSpPr>
          <p:cNvPr id="36898" name="Rectangle 37"/>
          <p:cNvSpPr>
            <a:spLocks noChangeArrowheads="1"/>
          </p:cNvSpPr>
          <p:nvPr/>
        </p:nvSpPr>
        <p:spPr bwMode="auto">
          <a:xfrm>
            <a:off x="6999288" y="2414588"/>
            <a:ext cx="165100" cy="179387"/>
          </a:xfrm>
          <a:prstGeom prst="rect">
            <a:avLst/>
          </a:prstGeom>
          <a:solidFill>
            <a:srgbClr val="9966CC"/>
          </a:solidFill>
          <a:ln w="12700">
            <a:solidFill>
              <a:srgbClr val="9966CC"/>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36899" name="Rectangle 38"/>
          <p:cNvSpPr>
            <a:spLocks noChangeArrowheads="1"/>
          </p:cNvSpPr>
          <p:nvPr/>
        </p:nvSpPr>
        <p:spPr bwMode="auto">
          <a:xfrm>
            <a:off x="7278688" y="2362200"/>
            <a:ext cx="10588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2000">
                <a:latin typeface="Arial" pitchFamily="34" charset="0"/>
                <a:ea typeface="ＭＳ Ｐゴシック" pitchFamily="34" charset="-128"/>
              </a:rPr>
              <a:t>1-5 years</a:t>
            </a:r>
          </a:p>
        </p:txBody>
      </p:sp>
      <p:sp>
        <p:nvSpPr>
          <p:cNvPr id="36900" name="Rectangle 39"/>
          <p:cNvSpPr>
            <a:spLocks noChangeArrowheads="1"/>
          </p:cNvSpPr>
          <p:nvPr/>
        </p:nvSpPr>
        <p:spPr bwMode="auto">
          <a:xfrm>
            <a:off x="6999288" y="2808288"/>
            <a:ext cx="165100" cy="179387"/>
          </a:xfrm>
          <a:prstGeom prst="rect">
            <a:avLst/>
          </a:prstGeom>
          <a:solidFill>
            <a:srgbClr val="FF9900"/>
          </a:solidFill>
          <a:ln w="12700">
            <a:solidFill>
              <a:srgbClr val="FF99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36901" name="Rectangle 40"/>
          <p:cNvSpPr>
            <a:spLocks noChangeArrowheads="1"/>
          </p:cNvSpPr>
          <p:nvPr/>
        </p:nvSpPr>
        <p:spPr bwMode="auto">
          <a:xfrm>
            <a:off x="7278688" y="2743200"/>
            <a:ext cx="9810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2000">
                <a:latin typeface="Arial" pitchFamily="34" charset="0"/>
                <a:ea typeface="ＭＳ Ｐゴシック" pitchFamily="34" charset="-128"/>
              </a:rPr>
              <a:t>&gt;5 years</a:t>
            </a:r>
          </a:p>
        </p:txBody>
      </p:sp>
      <p:sp>
        <p:nvSpPr>
          <p:cNvPr id="36902" name="Text Box 41"/>
          <p:cNvSpPr txBox="1">
            <a:spLocks noChangeArrowheads="1"/>
          </p:cNvSpPr>
          <p:nvPr/>
        </p:nvSpPr>
        <p:spPr bwMode="auto">
          <a:xfrm>
            <a:off x="2032000" y="5313363"/>
            <a:ext cx="2520950"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200">
                <a:solidFill>
                  <a:schemeClr val="tx2"/>
                </a:solidFill>
                <a:latin typeface="Arial" pitchFamily="34" charset="0"/>
                <a:ea typeface="ＭＳ Ｐゴシック" pitchFamily="34" charset="-128"/>
              </a:rPr>
              <a:t>Ohayon, 1996</a:t>
            </a:r>
          </a:p>
          <a:p>
            <a:pPr algn="ctr" eaLnBrk="1" hangingPunct="1">
              <a:spcBef>
                <a:spcPct val="50000"/>
              </a:spcBef>
            </a:pPr>
            <a:r>
              <a:rPr lang="en-US" altLang="en-US" sz="2200">
                <a:solidFill>
                  <a:schemeClr val="tx2"/>
                </a:solidFill>
                <a:latin typeface="Arial" pitchFamily="34" charset="0"/>
                <a:ea typeface="ＭＳ Ｐゴシック" pitchFamily="34" charset="-128"/>
              </a:rPr>
              <a:t>European Union</a:t>
            </a:r>
          </a:p>
        </p:txBody>
      </p:sp>
      <p:sp>
        <p:nvSpPr>
          <p:cNvPr id="36903" name="Text Box 42"/>
          <p:cNvSpPr txBox="1">
            <a:spLocks noChangeArrowheads="1"/>
          </p:cNvSpPr>
          <p:nvPr/>
        </p:nvSpPr>
        <p:spPr bwMode="auto">
          <a:xfrm>
            <a:off x="5486400" y="5338763"/>
            <a:ext cx="2967038"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200">
                <a:solidFill>
                  <a:schemeClr val="tx2"/>
                </a:solidFill>
                <a:latin typeface="Arial" pitchFamily="34" charset="0"/>
                <a:ea typeface="ＭＳ Ｐゴシック" pitchFamily="34" charset="-128"/>
              </a:rPr>
              <a:t>Balter et al., 1992</a:t>
            </a:r>
          </a:p>
          <a:p>
            <a:pPr algn="ctr" eaLnBrk="1" hangingPunct="1">
              <a:spcBef>
                <a:spcPct val="50000"/>
              </a:spcBef>
            </a:pPr>
            <a:r>
              <a:rPr lang="en-US" altLang="en-US" sz="2200">
                <a:solidFill>
                  <a:schemeClr val="tx2"/>
                </a:solidFill>
                <a:latin typeface="Arial" pitchFamily="34" charset="0"/>
                <a:ea typeface="ＭＳ Ｐゴシック" pitchFamily="34" charset="-128"/>
              </a:rPr>
              <a:t>United States</a:t>
            </a:r>
          </a:p>
        </p:txBody>
      </p:sp>
      <p:sp>
        <p:nvSpPr>
          <p:cNvPr id="36904" name="Rectangle 43"/>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Duration of hypnotic use</a:t>
            </a:r>
          </a:p>
        </p:txBody>
      </p:sp>
      <p:sp>
        <p:nvSpPr>
          <p:cNvPr id="36905" name="Line 45"/>
          <p:cNvSpPr>
            <a:spLocks noChangeShapeType="1"/>
          </p:cNvSpPr>
          <p:nvPr/>
        </p:nvSpPr>
        <p:spPr bwMode="auto">
          <a:xfrm>
            <a:off x="1543050" y="1924050"/>
            <a:ext cx="0" cy="34258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06" name="Text Box 47"/>
          <p:cNvSpPr txBox="1">
            <a:spLocks noChangeArrowheads="1"/>
          </p:cNvSpPr>
          <p:nvPr/>
        </p:nvSpPr>
        <p:spPr bwMode="auto">
          <a:xfrm>
            <a:off x="4484688" y="6307138"/>
            <a:ext cx="4632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r" eaLnBrk="1" hangingPunct="1"/>
            <a:r>
              <a:rPr lang="en-US" altLang="en-US" sz="1400" i="1">
                <a:latin typeface="Arial" pitchFamily="34" charset="0"/>
                <a:ea typeface="ＭＳ Ｐゴシック" pitchFamily="34" charset="-128"/>
              </a:rPr>
              <a:t>Modified from Ohayon, Sleep, 1996</a:t>
            </a:r>
          </a:p>
          <a:p>
            <a:pPr algn="r" eaLnBrk="1" hangingPunct="1"/>
            <a:r>
              <a:rPr lang="en-US" altLang="en-US" sz="1400" i="1">
                <a:latin typeface="Arial" pitchFamily="34" charset="0"/>
                <a:ea typeface="ＭＳ Ｐゴシック" pitchFamily="34" charset="-128"/>
              </a:rPr>
              <a:t>Modified from Balter and Uhlenhuth, J Clin Psych, 1992 </a:t>
            </a:r>
          </a:p>
        </p:txBody>
      </p:sp>
    </p:spTree>
    <p:extLst>
      <p:ext uri="{BB962C8B-B14F-4D97-AF65-F5344CB8AC3E}">
        <p14:creationId xmlns:p14="http://schemas.microsoft.com/office/powerpoint/2010/main" val="11911089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00034"/>
                                        </p:tgtEl>
                                        <p:attrNameLst>
                                          <p:attrName>style.visibility</p:attrName>
                                        </p:attrNameLst>
                                      </p:cBhvr>
                                      <p:to>
                                        <p:strVal val="visible"/>
                                      </p:to>
                                    </p:set>
                                    <p:animEffect transition="in" filter="wipe(down)">
                                      <p:cBhvr>
                                        <p:cTn id="7" dur="500"/>
                                        <p:tgtEl>
                                          <p:spTgt spid="300034"/>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00035"/>
                                        </p:tgtEl>
                                        <p:attrNameLst>
                                          <p:attrName>style.visibility</p:attrName>
                                        </p:attrNameLst>
                                      </p:cBhvr>
                                      <p:to>
                                        <p:strVal val="visible"/>
                                      </p:to>
                                    </p:set>
                                    <p:animEffect transition="in" filter="wipe(down)">
                                      <p:cBhvr>
                                        <p:cTn id="11" dur="500"/>
                                        <p:tgtEl>
                                          <p:spTgt spid="300035"/>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00036"/>
                                        </p:tgtEl>
                                        <p:attrNameLst>
                                          <p:attrName>style.visibility</p:attrName>
                                        </p:attrNameLst>
                                      </p:cBhvr>
                                      <p:to>
                                        <p:strVal val="visible"/>
                                      </p:to>
                                    </p:set>
                                    <p:animEffect transition="in" filter="wipe(down)">
                                      <p:cBhvr>
                                        <p:cTn id="15" dur="500"/>
                                        <p:tgtEl>
                                          <p:spTgt spid="300036"/>
                                        </p:tgtEl>
                                      </p:cBhvr>
                                    </p:animEffect>
                                  </p:childTnLst>
                                </p:cTn>
                              </p:par>
                            </p:childTnLst>
                          </p:cTn>
                        </p:par>
                        <p:par>
                          <p:cTn id="16" fill="hold" nodeType="afterGroup">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0037"/>
                                        </p:tgtEl>
                                        <p:attrNameLst>
                                          <p:attrName>style.visibility</p:attrName>
                                        </p:attrNameLst>
                                      </p:cBhvr>
                                      <p:to>
                                        <p:strVal val="visible"/>
                                      </p:to>
                                    </p:set>
                                    <p:animEffect transition="in" filter="wipe(down)">
                                      <p:cBhvr>
                                        <p:cTn id="19" dur="500"/>
                                        <p:tgtEl>
                                          <p:spTgt spid="300037"/>
                                        </p:tgtEl>
                                      </p:cBhvr>
                                    </p:animEffect>
                                  </p:childTnLst>
                                </p:cTn>
                              </p:par>
                            </p:childTnLst>
                          </p:cTn>
                        </p:par>
                        <p:par>
                          <p:cTn id="20" fill="hold" nodeType="afterGroup">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00038"/>
                                        </p:tgtEl>
                                        <p:attrNameLst>
                                          <p:attrName>style.visibility</p:attrName>
                                        </p:attrNameLst>
                                      </p:cBhvr>
                                      <p:to>
                                        <p:strVal val="visible"/>
                                      </p:to>
                                    </p:set>
                                    <p:animEffect transition="in" filter="wipe(down)">
                                      <p:cBhvr>
                                        <p:cTn id="23" dur="500"/>
                                        <p:tgtEl>
                                          <p:spTgt spid="300038"/>
                                        </p:tgtEl>
                                      </p:cBhvr>
                                    </p:animEffect>
                                  </p:childTnLst>
                                </p:cTn>
                              </p:par>
                            </p:childTnLst>
                          </p:cTn>
                        </p:par>
                        <p:par>
                          <p:cTn id="24" fill="hold" nodeType="afterGroup">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300039"/>
                                        </p:tgtEl>
                                        <p:attrNameLst>
                                          <p:attrName>style.visibility</p:attrName>
                                        </p:attrNameLst>
                                      </p:cBhvr>
                                      <p:to>
                                        <p:strVal val="visible"/>
                                      </p:to>
                                    </p:set>
                                    <p:animEffect transition="in" filter="wipe(down)">
                                      <p:cBhvr>
                                        <p:cTn id="27" dur="500"/>
                                        <p:tgtEl>
                                          <p:spTgt spid="300039"/>
                                        </p:tgtEl>
                                      </p:cBhvr>
                                    </p:animEffect>
                                  </p:childTnLst>
                                </p:cTn>
                              </p:par>
                            </p:childTnLst>
                          </p:cTn>
                        </p:par>
                        <p:par>
                          <p:cTn id="28" fill="hold" nodeType="afterGroup">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300040"/>
                                        </p:tgtEl>
                                        <p:attrNameLst>
                                          <p:attrName>style.visibility</p:attrName>
                                        </p:attrNameLst>
                                      </p:cBhvr>
                                      <p:to>
                                        <p:strVal val="visible"/>
                                      </p:to>
                                    </p:set>
                                    <p:animEffect transition="in" filter="wipe(down)">
                                      <p:cBhvr>
                                        <p:cTn id="31" dur="500"/>
                                        <p:tgtEl>
                                          <p:spTgt spid="300040"/>
                                        </p:tgtEl>
                                      </p:cBhvr>
                                    </p:animEffect>
                                  </p:childTnLst>
                                </p:cTn>
                              </p:par>
                            </p:childTnLst>
                          </p:cTn>
                        </p:par>
                        <p:par>
                          <p:cTn id="32" fill="hold" nodeType="afterGroup">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300041"/>
                                        </p:tgtEl>
                                        <p:attrNameLst>
                                          <p:attrName>style.visibility</p:attrName>
                                        </p:attrNameLst>
                                      </p:cBhvr>
                                      <p:to>
                                        <p:strVal val="visible"/>
                                      </p:to>
                                    </p:set>
                                    <p:animEffect transition="in" filter="wipe(down)">
                                      <p:cBhvr>
                                        <p:cTn id="35" dur="500"/>
                                        <p:tgtEl>
                                          <p:spTgt spid="3000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34" grpId="0" animBg="1"/>
      <p:bldP spid="300035" grpId="0" animBg="1"/>
      <p:bldP spid="300036" grpId="0" animBg="1"/>
      <p:bldP spid="300037" grpId="0" animBg="1"/>
      <p:bldP spid="300038" grpId="0" animBg="1"/>
      <p:bldP spid="300039" grpId="0" animBg="1"/>
      <p:bldP spid="300040" grpId="0" animBg="1"/>
      <p:bldP spid="30004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65138" y="1146175"/>
            <a:ext cx="5675312" cy="747713"/>
          </a:xfrm>
        </p:spPr>
        <p:txBody>
          <a:bodyPr>
            <a:normAutofit fontScale="90000"/>
          </a:bodyPr>
          <a:lstStyle/>
          <a:p>
            <a:pPr marL="320040" indent="-320040" eaLnBrk="1" fontAlgn="auto" hangingPunct="1">
              <a:spcAft>
                <a:spcPts val="0"/>
              </a:spcAft>
              <a:buClr>
                <a:schemeClr val="accent6">
                  <a:lumMod val="75000"/>
                </a:schemeClr>
              </a:buClr>
              <a:defRPr/>
            </a:pPr>
            <a:r>
              <a:rPr lang="en-US" altLang="en-US" sz="3200" dirty="0" smtClean="0">
                <a:solidFill>
                  <a:schemeClr val="tx1"/>
                </a:solidFill>
              </a:rPr>
              <a:t>Neurochemical Targets for</a:t>
            </a:r>
            <a:br>
              <a:rPr lang="en-US" altLang="en-US" sz="3200" dirty="0" smtClean="0">
                <a:solidFill>
                  <a:schemeClr val="tx1"/>
                </a:solidFill>
              </a:rPr>
            </a:br>
            <a:r>
              <a:rPr lang="en-US" altLang="en-US" sz="3200" dirty="0" smtClean="0">
                <a:solidFill>
                  <a:schemeClr val="tx1"/>
                </a:solidFill>
              </a:rPr>
              <a:t>Pharmacologic Development:</a:t>
            </a:r>
          </a:p>
        </p:txBody>
      </p:sp>
      <p:sp>
        <p:nvSpPr>
          <p:cNvPr id="37891" name="Rectangle 3"/>
          <p:cNvSpPr>
            <a:spLocks noGrp="1" noChangeArrowheads="1"/>
          </p:cNvSpPr>
          <p:nvPr>
            <p:ph sz="quarter" idx="13"/>
          </p:nvPr>
        </p:nvSpPr>
        <p:spPr>
          <a:xfrm>
            <a:off x="469900" y="2057400"/>
            <a:ext cx="3994150" cy="3606800"/>
          </a:xfrm>
          <a:prstGeom prst="rect">
            <a:avLst/>
          </a:prstGeom>
        </p:spPr>
        <p:txBody>
          <a:bodyPr/>
          <a:lstStyle/>
          <a:p>
            <a:pPr marL="231775" indent="-231775" eaLnBrk="1" hangingPunct="1"/>
            <a:r>
              <a:rPr lang="en-US" altLang="en-US" sz="3200" smtClean="0"/>
              <a:t>Wake</a:t>
            </a:r>
            <a:endParaRPr lang="en-US" altLang="en-US" sz="3600" smtClean="0"/>
          </a:p>
          <a:p>
            <a:pPr marL="231775" indent="-231775" eaLnBrk="1" hangingPunct="1">
              <a:buFontTx/>
              <a:buChar char="•"/>
            </a:pPr>
            <a:r>
              <a:rPr lang="en-US" altLang="en-US" smtClean="0"/>
              <a:t>Norepinephrine</a:t>
            </a:r>
          </a:p>
          <a:p>
            <a:pPr marL="231775" indent="-231775" eaLnBrk="1" hangingPunct="1">
              <a:buFontTx/>
              <a:buChar char="•"/>
            </a:pPr>
            <a:r>
              <a:rPr lang="en-US" altLang="en-US" smtClean="0"/>
              <a:t>Serotonin</a:t>
            </a:r>
          </a:p>
          <a:p>
            <a:pPr marL="231775" indent="-231775" eaLnBrk="1" hangingPunct="1">
              <a:buFontTx/>
              <a:buChar char="•"/>
            </a:pPr>
            <a:r>
              <a:rPr lang="en-US" altLang="en-US" smtClean="0"/>
              <a:t>Acetylcholine</a:t>
            </a:r>
          </a:p>
          <a:p>
            <a:pPr marL="231775" indent="-231775" eaLnBrk="1" hangingPunct="1">
              <a:buFontTx/>
              <a:buChar char="•"/>
            </a:pPr>
            <a:r>
              <a:rPr lang="en-US" altLang="en-US" smtClean="0"/>
              <a:t>Histamine </a:t>
            </a:r>
          </a:p>
          <a:p>
            <a:pPr marL="231775" indent="-231775" eaLnBrk="1" hangingPunct="1">
              <a:buFontTx/>
              <a:buChar char="•"/>
            </a:pPr>
            <a:r>
              <a:rPr lang="en-US" altLang="en-US" smtClean="0"/>
              <a:t>Orexin/hypocretin</a:t>
            </a:r>
            <a:endParaRPr lang="en-US" altLang="en-US" sz="3200" smtClean="0"/>
          </a:p>
        </p:txBody>
      </p:sp>
      <p:sp>
        <p:nvSpPr>
          <p:cNvPr id="37892" name="Rectangle 4"/>
          <p:cNvSpPr>
            <a:spLocks noGrp="1" noChangeArrowheads="1"/>
          </p:cNvSpPr>
          <p:nvPr>
            <p:ph sz="quarter" idx="14"/>
          </p:nvPr>
        </p:nvSpPr>
        <p:spPr>
          <a:xfrm>
            <a:off x="4802188" y="2043113"/>
            <a:ext cx="3827462" cy="3498850"/>
          </a:xfrm>
          <a:prstGeom prst="rect">
            <a:avLst/>
          </a:prstGeom>
        </p:spPr>
        <p:txBody>
          <a:bodyPr/>
          <a:lstStyle/>
          <a:p>
            <a:pPr marL="231775" indent="-231775" eaLnBrk="1" hangingPunct="1"/>
            <a:r>
              <a:rPr lang="en-US" altLang="en-US" sz="3200" smtClean="0"/>
              <a:t>Sleep</a:t>
            </a:r>
            <a:endParaRPr lang="en-US" altLang="en-US" sz="3200" b="1" u="sng" smtClean="0">
              <a:solidFill>
                <a:schemeClr val="folHlink"/>
              </a:solidFill>
            </a:endParaRPr>
          </a:p>
          <a:p>
            <a:pPr marL="231775" indent="-231775" eaLnBrk="1" hangingPunct="1">
              <a:buFontTx/>
              <a:buChar char="•"/>
            </a:pPr>
            <a:r>
              <a:rPr lang="en-US" altLang="en-US" smtClean="0"/>
              <a:t>Adenosine</a:t>
            </a:r>
          </a:p>
          <a:p>
            <a:pPr marL="231775" indent="-231775" eaLnBrk="1" hangingPunct="1">
              <a:buFontTx/>
              <a:buChar char="•"/>
            </a:pPr>
            <a:r>
              <a:rPr lang="en-US" altLang="en-US" smtClean="0">
                <a:sym typeface="Symbol" pitchFamily="18" charset="2"/>
              </a:rPr>
              <a:t></a:t>
            </a:r>
            <a:r>
              <a:rPr lang="en-US" altLang="en-US" smtClean="0"/>
              <a:t>-aminobutyric acid (GABA)</a:t>
            </a:r>
          </a:p>
          <a:p>
            <a:pPr marL="231775" indent="-231775" eaLnBrk="1" hangingPunct="1">
              <a:buFontTx/>
              <a:buChar char="•"/>
            </a:pPr>
            <a:r>
              <a:rPr lang="en-US" altLang="en-US" smtClean="0"/>
              <a:t>Galanin</a:t>
            </a:r>
          </a:p>
          <a:p>
            <a:pPr marL="231775" indent="-231775" eaLnBrk="1" hangingPunct="1">
              <a:buFontTx/>
              <a:buChar char="•"/>
            </a:pPr>
            <a:r>
              <a:rPr lang="en-US" altLang="en-US" smtClean="0"/>
              <a:t>Melatonin</a:t>
            </a:r>
            <a:endParaRPr lang="en-US" altLang="en-US" sz="3200" smtClean="0"/>
          </a:p>
        </p:txBody>
      </p:sp>
      <p:sp>
        <p:nvSpPr>
          <p:cNvPr id="37893" name="Rectangle 5"/>
          <p:cNvSpPr>
            <a:spLocks noChangeArrowheads="1"/>
          </p:cNvSpPr>
          <p:nvPr/>
        </p:nvSpPr>
        <p:spPr bwMode="auto">
          <a:xfrm>
            <a:off x="433388" y="0"/>
            <a:ext cx="871061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Sleep/Wake Neurotransmitters and Modulators</a:t>
            </a:r>
            <a:endParaRPr lang="en-US" altLang="en-US" sz="3200">
              <a:latin typeface="Arial" pitchFamily="34" charset="0"/>
              <a:ea typeface="ＭＳ Ｐゴシック" pitchFamily="34" charset="-128"/>
            </a:endParaRPr>
          </a:p>
        </p:txBody>
      </p:sp>
    </p:spTree>
    <p:extLst>
      <p:ext uri="{BB962C8B-B14F-4D97-AF65-F5344CB8AC3E}">
        <p14:creationId xmlns:p14="http://schemas.microsoft.com/office/powerpoint/2010/main" val="3871414454"/>
      </p:ext>
    </p:extLst>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idx="1"/>
          </p:nvPr>
        </p:nvSpPr>
        <p:spPr>
          <a:xfrm>
            <a:off x="476250" y="819150"/>
            <a:ext cx="5186363" cy="5407025"/>
          </a:xfrm>
          <a:prstGeom prst="rect">
            <a:avLst/>
          </a:prstGeom>
        </p:spPr>
        <p:txBody>
          <a:bodyPr>
            <a:normAutofit/>
          </a:bodyPr>
          <a:lstStyle/>
          <a:p>
            <a:pPr eaLnBrk="1" hangingPunct="1">
              <a:lnSpc>
                <a:spcPct val="90000"/>
              </a:lnSpc>
              <a:spcBef>
                <a:spcPct val="30000"/>
              </a:spcBef>
            </a:pPr>
            <a:r>
              <a:rPr lang="en-US" altLang="en-US" sz="2800" smtClean="0"/>
              <a:t>GABA: gamma-aminobutyric acid</a:t>
            </a:r>
          </a:p>
          <a:p>
            <a:pPr eaLnBrk="1" hangingPunct="1">
              <a:lnSpc>
                <a:spcPct val="90000"/>
              </a:lnSpc>
              <a:spcBef>
                <a:spcPct val="30000"/>
              </a:spcBef>
            </a:pPr>
            <a:r>
              <a:rPr lang="en-US" altLang="en-US" sz="2800" smtClean="0"/>
              <a:t>30% of all brain synapses use GABA as transmitter</a:t>
            </a:r>
            <a:r>
              <a:rPr lang="en-US" altLang="en-US" sz="2800" baseline="30000" smtClean="0"/>
              <a:t>1</a:t>
            </a:r>
          </a:p>
          <a:p>
            <a:pPr eaLnBrk="1" hangingPunct="1">
              <a:lnSpc>
                <a:spcPct val="90000"/>
              </a:lnSpc>
              <a:spcBef>
                <a:spcPct val="30000"/>
              </a:spcBef>
            </a:pPr>
            <a:r>
              <a:rPr lang="en-US" altLang="en-US" sz="2800" smtClean="0"/>
              <a:t>Binds to and activates GABA</a:t>
            </a:r>
            <a:r>
              <a:rPr lang="en-US" altLang="en-US" sz="1800" baseline="-25000" smtClean="0"/>
              <a:t>A</a:t>
            </a:r>
            <a:r>
              <a:rPr lang="en-US" altLang="en-US" sz="2800" smtClean="0"/>
              <a:t> receptors</a:t>
            </a:r>
            <a:r>
              <a:rPr lang="en-US" altLang="en-US" sz="2800" baseline="30000" smtClean="0"/>
              <a:t>1</a:t>
            </a:r>
          </a:p>
          <a:p>
            <a:pPr eaLnBrk="1" hangingPunct="1">
              <a:lnSpc>
                <a:spcPct val="90000"/>
              </a:lnSpc>
              <a:spcBef>
                <a:spcPct val="30000"/>
              </a:spcBef>
            </a:pPr>
            <a:r>
              <a:rPr lang="en-US" altLang="en-US" sz="2800" smtClean="0"/>
              <a:t>Controls flow of chloride ions across neuronal membrane through receptor channels</a:t>
            </a:r>
            <a:r>
              <a:rPr lang="en-US" altLang="en-US" sz="2800" baseline="30000" smtClean="0"/>
              <a:t>1</a:t>
            </a:r>
          </a:p>
          <a:p>
            <a:pPr eaLnBrk="1" hangingPunct="1">
              <a:lnSpc>
                <a:spcPct val="90000"/>
              </a:lnSpc>
              <a:spcBef>
                <a:spcPct val="30000"/>
              </a:spcBef>
            </a:pPr>
            <a:r>
              <a:rPr lang="en-US" altLang="en-US" sz="2800" smtClean="0"/>
              <a:t>Resulting ion flux causes membrane hyperpolarization and neuronal inhibition</a:t>
            </a:r>
            <a:r>
              <a:rPr lang="en-US" altLang="en-US" sz="2800" baseline="30000" smtClean="0"/>
              <a:t>2</a:t>
            </a:r>
          </a:p>
        </p:txBody>
      </p:sp>
      <p:grpSp>
        <p:nvGrpSpPr>
          <p:cNvPr id="38915" name="Group 20"/>
          <p:cNvGrpSpPr>
            <a:grpSpLocks/>
          </p:cNvGrpSpPr>
          <p:nvPr/>
        </p:nvGrpSpPr>
        <p:grpSpPr bwMode="auto">
          <a:xfrm>
            <a:off x="6057900" y="1928813"/>
            <a:ext cx="2779713" cy="3176587"/>
            <a:chOff x="3816" y="1215"/>
            <a:chExt cx="1751" cy="2001"/>
          </a:xfrm>
        </p:grpSpPr>
        <p:sp>
          <p:nvSpPr>
            <p:cNvPr id="38918" name="Oval 5"/>
            <p:cNvSpPr>
              <a:spLocks noChangeArrowheads="1"/>
            </p:cNvSpPr>
            <p:nvPr/>
          </p:nvSpPr>
          <p:spPr bwMode="auto">
            <a:xfrm>
              <a:off x="3816" y="1215"/>
              <a:ext cx="1751" cy="2001"/>
            </a:xfrm>
            <a:prstGeom prst="ellipse">
              <a:avLst/>
            </a:prstGeom>
            <a:solidFill>
              <a:srgbClr val="FFFFFF"/>
            </a:solidFill>
            <a:ln w="25400">
              <a:solidFill>
                <a:srgbClr val="FF9900"/>
              </a:solidFill>
              <a:round/>
              <a:headEnd/>
              <a:tailEnd/>
            </a:ln>
          </p:spPr>
          <p:txBody>
            <a:bodyPr wrap="none"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38919" name="Freeform 6"/>
            <p:cNvSpPr>
              <a:spLocks/>
            </p:cNvSpPr>
            <p:nvPr/>
          </p:nvSpPr>
          <p:spPr bwMode="auto">
            <a:xfrm>
              <a:off x="4256" y="1980"/>
              <a:ext cx="822" cy="652"/>
            </a:xfrm>
            <a:custGeom>
              <a:avLst/>
              <a:gdLst>
                <a:gd name="T0" fmla="*/ 2053 w 520"/>
                <a:gd name="T1" fmla="*/ 1419 h 442"/>
                <a:gd name="T2" fmla="*/ 1382 w 520"/>
                <a:gd name="T3" fmla="*/ 1419 h 442"/>
                <a:gd name="T4" fmla="*/ 1042 w 520"/>
                <a:gd name="T5" fmla="*/ 944 h 442"/>
                <a:gd name="T6" fmla="*/ 340 w 520"/>
                <a:gd name="T7" fmla="*/ 944 h 442"/>
                <a:gd name="T8" fmla="*/ 0 w 520"/>
                <a:gd name="T9" fmla="*/ 475 h 442"/>
                <a:gd name="T10" fmla="*/ 340 w 520"/>
                <a:gd name="T11" fmla="*/ 0 h 442"/>
                <a:gd name="T12" fmla="*/ 0 60000 65536"/>
                <a:gd name="T13" fmla="*/ 0 60000 65536"/>
                <a:gd name="T14" fmla="*/ 0 60000 65536"/>
                <a:gd name="T15" fmla="*/ 0 60000 65536"/>
                <a:gd name="T16" fmla="*/ 0 60000 65536"/>
                <a:gd name="T17" fmla="*/ 0 60000 65536"/>
                <a:gd name="T18" fmla="*/ 0 w 520"/>
                <a:gd name="T19" fmla="*/ 0 h 442"/>
                <a:gd name="T20" fmla="*/ 520 w 520"/>
                <a:gd name="T21" fmla="*/ 442 h 442"/>
              </a:gdLst>
              <a:ahLst/>
              <a:cxnLst>
                <a:cxn ang="T12">
                  <a:pos x="T0" y="T1"/>
                </a:cxn>
                <a:cxn ang="T13">
                  <a:pos x="T2" y="T3"/>
                </a:cxn>
                <a:cxn ang="T14">
                  <a:pos x="T4" y="T5"/>
                </a:cxn>
                <a:cxn ang="T15">
                  <a:pos x="T6" y="T7"/>
                </a:cxn>
                <a:cxn ang="T16">
                  <a:pos x="T8" y="T9"/>
                </a:cxn>
                <a:cxn ang="T17">
                  <a:pos x="T10" y="T11"/>
                </a:cxn>
              </a:cxnLst>
              <a:rect l="T18" t="T19" r="T20" b="T21"/>
              <a:pathLst>
                <a:path w="520" h="442">
                  <a:moveTo>
                    <a:pt x="520" y="442"/>
                  </a:moveTo>
                  <a:lnTo>
                    <a:pt x="350" y="442"/>
                  </a:lnTo>
                  <a:lnTo>
                    <a:pt x="264" y="294"/>
                  </a:lnTo>
                  <a:lnTo>
                    <a:pt x="86" y="294"/>
                  </a:lnTo>
                  <a:lnTo>
                    <a:pt x="0" y="148"/>
                  </a:lnTo>
                  <a:lnTo>
                    <a:pt x="86" y="0"/>
                  </a:lnTo>
                </a:path>
              </a:pathLst>
            </a:custGeom>
            <a:noFill/>
            <a:ln w="25400">
              <a:solidFill>
                <a:srgbClr val="00003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8920" name="Line 7"/>
            <p:cNvSpPr>
              <a:spLocks noChangeShapeType="1"/>
            </p:cNvSpPr>
            <p:nvPr/>
          </p:nvSpPr>
          <p:spPr bwMode="auto">
            <a:xfrm flipH="1">
              <a:off x="4013" y="2182"/>
              <a:ext cx="253" cy="0"/>
            </a:xfrm>
            <a:prstGeom prst="line">
              <a:avLst/>
            </a:prstGeom>
            <a:noFill/>
            <a:ln w="25400">
              <a:solidFill>
                <a:srgbClr val="00003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21" name="Line 8"/>
            <p:cNvSpPr>
              <a:spLocks noChangeShapeType="1"/>
            </p:cNvSpPr>
            <p:nvPr/>
          </p:nvSpPr>
          <p:spPr bwMode="auto">
            <a:xfrm flipH="1">
              <a:off x="4013" y="2213"/>
              <a:ext cx="253" cy="2"/>
            </a:xfrm>
            <a:prstGeom prst="line">
              <a:avLst/>
            </a:prstGeom>
            <a:noFill/>
            <a:ln w="25400">
              <a:solidFill>
                <a:srgbClr val="00003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922" name="Rectangle 9"/>
            <p:cNvSpPr>
              <a:spLocks noChangeArrowheads="1"/>
            </p:cNvSpPr>
            <p:nvPr/>
          </p:nvSpPr>
          <p:spPr bwMode="auto">
            <a:xfrm>
              <a:off x="5111" y="2465"/>
              <a:ext cx="261"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lnSpc>
                  <a:spcPct val="150000"/>
                </a:lnSpc>
              </a:pPr>
              <a:r>
                <a:rPr lang="en-US" altLang="en-US" b="1">
                  <a:solidFill>
                    <a:schemeClr val="tx2"/>
                  </a:solidFill>
                  <a:latin typeface="Arial" pitchFamily="34" charset="0"/>
                  <a:ea typeface="ＭＳ Ｐゴシック" pitchFamily="34" charset="-128"/>
                </a:rPr>
                <a:t>NH</a:t>
              </a:r>
              <a:r>
                <a:rPr lang="en-US" altLang="en-US" b="1" baseline="-25000">
                  <a:solidFill>
                    <a:schemeClr val="tx2"/>
                  </a:solidFill>
                  <a:latin typeface="Arial" pitchFamily="34" charset="0"/>
                  <a:ea typeface="ＭＳ Ｐゴシック" pitchFamily="34" charset="-128"/>
                </a:rPr>
                <a:t>2</a:t>
              </a:r>
            </a:p>
          </p:txBody>
        </p:sp>
        <p:sp>
          <p:nvSpPr>
            <p:cNvPr id="38923" name="Rectangle 10"/>
            <p:cNvSpPr>
              <a:spLocks noChangeArrowheads="1"/>
            </p:cNvSpPr>
            <p:nvPr/>
          </p:nvSpPr>
          <p:spPr bwMode="auto">
            <a:xfrm>
              <a:off x="4411" y="1811"/>
              <a:ext cx="216"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lnSpc>
                  <a:spcPct val="150000"/>
                </a:lnSpc>
              </a:pPr>
              <a:r>
                <a:rPr lang="en-US" altLang="en-US" b="1">
                  <a:solidFill>
                    <a:schemeClr val="tx2"/>
                  </a:solidFill>
                  <a:latin typeface="Arial" pitchFamily="34" charset="0"/>
                  <a:ea typeface="ＭＳ Ｐゴシック" pitchFamily="34" charset="-128"/>
                </a:rPr>
                <a:t>OH</a:t>
              </a:r>
            </a:p>
          </p:txBody>
        </p:sp>
        <p:sp>
          <p:nvSpPr>
            <p:cNvPr id="38924" name="Rectangle 11"/>
            <p:cNvSpPr>
              <a:spLocks noChangeArrowheads="1"/>
            </p:cNvSpPr>
            <p:nvPr/>
          </p:nvSpPr>
          <p:spPr bwMode="auto">
            <a:xfrm>
              <a:off x="3898" y="2047"/>
              <a:ext cx="112"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lnSpc>
                  <a:spcPct val="150000"/>
                </a:lnSpc>
              </a:pPr>
              <a:r>
                <a:rPr lang="en-US" altLang="en-US" b="1">
                  <a:solidFill>
                    <a:schemeClr val="tx2"/>
                  </a:solidFill>
                  <a:latin typeface="Arial" pitchFamily="34" charset="0"/>
                  <a:ea typeface="ＭＳ Ｐゴシック" pitchFamily="34" charset="-128"/>
                </a:rPr>
                <a:t>O</a:t>
              </a:r>
            </a:p>
          </p:txBody>
        </p:sp>
        <p:sp>
          <p:nvSpPr>
            <p:cNvPr id="38925" name="Rectangle 12"/>
            <p:cNvSpPr>
              <a:spLocks noChangeArrowheads="1"/>
            </p:cNvSpPr>
            <p:nvPr/>
          </p:nvSpPr>
          <p:spPr bwMode="auto">
            <a:xfrm>
              <a:off x="4411" y="1415"/>
              <a:ext cx="565" cy="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lnSpc>
                  <a:spcPct val="150000"/>
                </a:lnSpc>
              </a:pPr>
              <a:r>
                <a:rPr lang="en-US" altLang="en-US" sz="2400" b="1">
                  <a:solidFill>
                    <a:srgbClr val="FF9900"/>
                  </a:solidFill>
                  <a:latin typeface="Arial" pitchFamily="34" charset="0"/>
                  <a:ea typeface="ＭＳ Ｐゴシック" pitchFamily="34" charset="-128"/>
                </a:rPr>
                <a:t>GABA</a:t>
              </a:r>
            </a:p>
          </p:txBody>
        </p:sp>
      </p:grpSp>
      <p:sp>
        <p:nvSpPr>
          <p:cNvPr id="38916" name="Rectangle 13"/>
          <p:cNvSpPr>
            <a:spLocks noChangeArrowheads="1"/>
          </p:cNvSpPr>
          <p:nvPr/>
        </p:nvSpPr>
        <p:spPr bwMode="auto">
          <a:xfrm>
            <a:off x="420688" y="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GABA: Principal inhibitory neuronal transmitter</a:t>
            </a:r>
          </a:p>
        </p:txBody>
      </p:sp>
      <p:sp>
        <p:nvSpPr>
          <p:cNvPr id="38917" name="Text Box 16"/>
          <p:cNvSpPr txBox="1">
            <a:spLocks noChangeArrowheads="1"/>
          </p:cNvSpPr>
          <p:nvPr/>
        </p:nvSpPr>
        <p:spPr bwMode="auto">
          <a:xfrm>
            <a:off x="5140325" y="6307138"/>
            <a:ext cx="39766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r" eaLnBrk="1" hangingPunct="1"/>
            <a:r>
              <a:rPr lang="en-US" altLang="en-US" sz="1400" i="1">
                <a:latin typeface="Arial" pitchFamily="34" charset="0"/>
                <a:ea typeface="ＭＳ Ｐゴシック" pitchFamily="34" charset="-128"/>
              </a:rPr>
              <a:t>Sieghart and Sperk, Curr Top Med Chem, 2002;</a:t>
            </a:r>
          </a:p>
          <a:p>
            <a:pPr algn="r" eaLnBrk="1" hangingPunct="1"/>
            <a:r>
              <a:rPr lang="en-US" altLang="en-US" sz="1400" i="1">
                <a:latin typeface="Arial" pitchFamily="34" charset="0"/>
                <a:ea typeface="ＭＳ Ｐゴシック" pitchFamily="34" charset="-128"/>
              </a:rPr>
              <a:t> Krogsgaard-Larsen et al., Chem Rec, 2002</a:t>
            </a:r>
          </a:p>
        </p:txBody>
      </p:sp>
    </p:spTree>
    <p:extLst>
      <p:ext uri="{BB962C8B-B14F-4D97-AF65-F5344CB8AC3E}">
        <p14:creationId xmlns:p14="http://schemas.microsoft.com/office/powerpoint/2010/main" val="88106088"/>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BzRAs Target GABA</a:t>
            </a:r>
            <a:r>
              <a:rPr lang="en-US" altLang="en-US" sz="3200" baseline="-25000">
                <a:solidFill>
                  <a:schemeClr val="bg1"/>
                </a:solidFill>
                <a:latin typeface="Arial" pitchFamily="34" charset="0"/>
                <a:ea typeface="ＭＳ Ｐゴシック" pitchFamily="34" charset="-128"/>
              </a:rPr>
              <a:t>A</a:t>
            </a:r>
            <a:r>
              <a:rPr lang="en-US" altLang="en-US" sz="3200">
                <a:solidFill>
                  <a:schemeClr val="bg1"/>
                </a:solidFill>
                <a:latin typeface="Arial" pitchFamily="34" charset="0"/>
                <a:ea typeface="ＭＳ Ｐゴシック" pitchFamily="34" charset="-128"/>
              </a:rPr>
              <a:t> receptors</a:t>
            </a:r>
          </a:p>
        </p:txBody>
      </p:sp>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25" y="690563"/>
            <a:ext cx="7935913" cy="5440362"/>
          </a:xfrm>
          <a:prstGeom prst="rect">
            <a:avLst/>
          </a:prstGeom>
          <a:noFill/>
          <a:ln w="38100">
            <a:solidFill>
              <a:srgbClr val="FF99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8142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81000" y="609600"/>
            <a:ext cx="8229600" cy="777875"/>
          </a:xfrm>
        </p:spPr>
        <p:txBody>
          <a:bodyPr/>
          <a:lstStyle/>
          <a:p>
            <a:pPr marL="320040" indent="-320040" eaLnBrk="1" fontAlgn="auto" hangingPunct="1">
              <a:spcAft>
                <a:spcPts val="0"/>
              </a:spcAft>
              <a:buClr>
                <a:schemeClr val="accent6">
                  <a:lumMod val="75000"/>
                </a:schemeClr>
              </a:buClr>
              <a:defRPr/>
            </a:pPr>
            <a:r>
              <a:rPr lang="en-US" altLang="en-US" sz="2800" dirty="0" smtClean="0">
                <a:solidFill>
                  <a:schemeClr val="tx1"/>
                </a:solidFill>
              </a:rPr>
              <a:t> Benzodiazepine Receptor Agonists</a:t>
            </a:r>
          </a:p>
        </p:txBody>
      </p:sp>
      <p:graphicFrame>
        <p:nvGraphicFramePr>
          <p:cNvPr id="314371" name="Group 3"/>
          <p:cNvGraphicFramePr>
            <a:graphicFrameLocks noGrp="1"/>
          </p:cNvGraphicFramePr>
          <p:nvPr>
            <p:ph type="tbl" idx="1"/>
          </p:nvPr>
        </p:nvGraphicFramePr>
        <p:xfrm>
          <a:off x="457200" y="1390650"/>
          <a:ext cx="8229600" cy="4697410"/>
        </p:xfrm>
        <a:graphic>
          <a:graphicData uri="http://schemas.openxmlformats.org/drawingml/2006/table">
            <a:tbl>
              <a:tblPr/>
              <a:tblGrid>
                <a:gridCol w="1646238"/>
                <a:gridCol w="1646237"/>
                <a:gridCol w="1644650"/>
                <a:gridCol w="1646238"/>
                <a:gridCol w="1646237"/>
              </a:tblGrid>
              <a:tr h="70113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FF9900"/>
                          </a:solidFill>
                          <a:effectLst/>
                          <a:latin typeface="Arial" pitchFamily="34" charset="0"/>
                          <a:ea typeface="ＭＳ Ｐゴシック" pitchFamily="-80" charset="-128"/>
                        </a:rPr>
                        <a:t>Drug</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FF9900"/>
                          </a:solidFill>
                          <a:effectLst/>
                          <a:latin typeface="Arial" pitchFamily="34" charset="0"/>
                          <a:ea typeface="ＭＳ Ｐゴシック" pitchFamily="-80" charset="-128"/>
                        </a:rPr>
                        <a:t>Dose (mg)</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FF9900"/>
                          </a:solidFill>
                          <a:effectLst/>
                          <a:latin typeface="Arial" pitchFamily="34" charset="0"/>
                          <a:ea typeface="ＭＳ Ｐゴシック" pitchFamily="-80" charset="-128"/>
                        </a:rPr>
                        <a:t>t</a:t>
                      </a:r>
                      <a:r>
                        <a:rPr kumimoji="0" lang="en-US" sz="2000" b="1" i="0" u="none" strike="noStrike" cap="none" normalizeH="0" baseline="-25000" dirty="0" smtClean="0">
                          <a:ln>
                            <a:noFill/>
                          </a:ln>
                          <a:solidFill>
                            <a:srgbClr val="FF9900"/>
                          </a:solidFill>
                          <a:effectLst/>
                          <a:latin typeface="Arial" pitchFamily="34" charset="0"/>
                          <a:ea typeface="ＭＳ Ｐゴシック" pitchFamily="-80" charset="-128"/>
                        </a:rPr>
                        <a:t>1/2</a:t>
                      </a:r>
                      <a:br>
                        <a:rPr kumimoji="0" lang="en-US" sz="2000" b="1" i="0" u="none" strike="noStrike" cap="none" normalizeH="0" baseline="-25000" dirty="0" smtClean="0">
                          <a:ln>
                            <a:noFill/>
                          </a:ln>
                          <a:solidFill>
                            <a:srgbClr val="FF9900"/>
                          </a:solidFill>
                          <a:effectLst/>
                          <a:latin typeface="Arial" pitchFamily="34" charset="0"/>
                          <a:ea typeface="ＭＳ Ｐゴシック" pitchFamily="-80" charset="-128"/>
                        </a:rPr>
                      </a:br>
                      <a:r>
                        <a:rPr kumimoji="0" lang="en-US" sz="2000" b="1" i="0" u="none" strike="noStrike" cap="none" normalizeH="0" baseline="0" dirty="0" smtClean="0">
                          <a:ln>
                            <a:noFill/>
                          </a:ln>
                          <a:solidFill>
                            <a:srgbClr val="FF9900"/>
                          </a:solidFill>
                          <a:effectLst/>
                          <a:latin typeface="Arial" pitchFamily="34" charset="0"/>
                          <a:ea typeface="ＭＳ Ｐゴシック" pitchFamily="-80" charset="-128"/>
                        </a:rPr>
                        <a:t>(h)</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FF9900"/>
                          </a:solidFill>
                          <a:effectLst/>
                          <a:latin typeface="Arial" pitchFamily="34" charset="0"/>
                          <a:ea typeface="ＭＳ Ｐゴシック" pitchFamily="-80" charset="-128"/>
                        </a:rPr>
                        <a:t>Active metabolite</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rgbClr val="FF9900"/>
                          </a:solidFill>
                          <a:effectLst/>
                          <a:latin typeface="Arial" pitchFamily="34" charset="0"/>
                          <a:ea typeface="ＭＳ Ｐゴシック" pitchFamily="-80" charset="-128"/>
                        </a:rPr>
                        <a:t>Metabolism</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54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Triazolam</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0.25</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2–4</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N</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Oxidation</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1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Temazepam</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15–30</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8–20</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N</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Conjugation</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1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Estazolam</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1–2</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10–24</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N</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Oxidation</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54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Quazepam</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15</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25–41</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Y</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Oxidation</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1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Flurazepam</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15-30</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24-100</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Y</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Oxidation</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1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Zaleplon</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10</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1</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N</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Oxidation</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54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Zolpidem</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5–10</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1.5–2.5</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N</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Oxidation</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13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Eszopiclone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1-3</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5-7</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N</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ＭＳ Ｐゴシック" pitchFamily="-80" charset="-128"/>
                        </a:rPr>
                        <a:t>Oxidation</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1025" name="Rectangle 65"/>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FDA-approved hypnotics</a:t>
            </a:r>
          </a:p>
        </p:txBody>
      </p:sp>
    </p:spTree>
    <p:extLst>
      <p:ext uri="{BB962C8B-B14F-4D97-AF65-F5344CB8AC3E}">
        <p14:creationId xmlns:p14="http://schemas.microsoft.com/office/powerpoint/2010/main" val="30647679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86" name="Object 3"/>
          <p:cNvGraphicFramePr>
            <a:graphicFrameLocks noGrp="1" noChangeAspect="1"/>
          </p:cNvGraphicFramePr>
          <p:nvPr>
            <p:ph type="chart" idx="4294967295"/>
          </p:nvPr>
        </p:nvGraphicFramePr>
        <p:xfrm>
          <a:off x="974725" y="1208088"/>
          <a:ext cx="8169275" cy="4403725"/>
        </p:xfrm>
        <a:graphic>
          <a:graphicData uri="http://schemas.openxmlformats.org/presentationml/2006/ole">
            <mc:AlternateContent xmlns:mc="http://schemas.openxmlformats.org/markup-compatibility/2006">
              <mc:Choice xmlns:v="urn:schemas-microsoft-com:vml" Requires="v">
                <p:oleObj spid="_x0000_s2054" name="Chart" r:id="rId4" imgW="8182057" imgH="4410180" progId="MSGraph.Chart.8">
                  <p:embed followColorScheme="full"/>
                </p:oleObj>
              </mc:Choice>
              <mc:Fallback>
                <p:oleObj name="Chart" r:id="rId4" imgW="8182057" imgH="4410180" progId="MSGraph.Chart.8">
                  <p:embed followColorScheme="full"/>
                  <p:pic>
                    <p:nvPicPr>
                      <p:cNvPr id="0" name=""/>
                      <p:cNvPicPr>
                        <a:picLocks noChangeAspect="1" noChangeArrowheads="1"/>
                      </p:cNvPicPr>
                      <p:nvPr/>
                    </p:nvPicPr>
                    <p:blipFill>
                      <a:blip r:embed="rId5"/>
                      <a:srcRect/>
                      <a:stretch>
                        <a:fillRect/>
                      </a:stretch>
                    </p:blipFill>
                    <p:spPr bwMode="auto">
                      <a:xfrm>
                        <a:off x="974725" y="1208088"/>
                        <a:ext cx="8169275" cy="440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pic>
                </p:oleObj>
              </mc:Fallback>
            </mc:AlternateContent>
          </a:graphicData>
        </a:graphic>
      </p:graphicFrame>
      <p:sp>
        <p:nvSpPr>
          <p:cNvPr id="41987" name="Text Box 4"/>
          <p:cNvSpPr txBox="1">
            <a:spLocks noChangeArrowheads="1"/>
          </p:cNvSpPr>
          <p:nvPr/>
        </p:nvSpPr>
        <p:spPr bwMode="auto">
          <a:xfrm>
            <a:off x="288925" y="5802313"/>
            <a:ext cx="40544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b">
            <a:spAutoFit/>
          </a:bodyPr>
          <a:lstStyle>
            <a:lvl1pPr defTabSz="1033463" eaLnBrk="0" hangingPunct="0">
              <a:defRPr>
                <a:solidFill>
                  <a:schemeClr val="tx1"/>
                </a:solidFill>
                <a:latin typeface="Trebuchet MS" pitchFamily="34" charset="0"/>
                <a:cs typeface="Arial" pitchFamily="34" charset="0"/>
              </a:defRPr>
            </a:lvl1pPr>
            <a:lvl2pPr marL="742950" indent="-285750" defTabSz="1033463" eaLnBrk="0" hangingPunct="0">
              <a:defRPr>
                <a:solidFill>
                  <a:schemeClr val="tx1"/>
                </a:solidFill>
                <a:latin typeface="Trebuchet MS" pitchFamily="34" charset="0"/>
                <a:cs typeface="Arial" pitchFamily="34" charset="0"/>
              </a:defRPr>
            </a:lvl2pPr>
            <a:lvl3pPr marL="1143000" indent="-228600" defTabSz="1033463" eaLnBrk="0" hangingPunct="0">
              <a:defRPr>
                <a:solidFill>
                  <a:schemeClr val="tx1"/>
                </a:solidFill>
                <a:latin typeface="Trebuchet MS" pitchFamily="34" charset="0"/>
                <a:cs typeface="Arial" pitchFamily="34" charset="0"/>
              </a:defRPr>
            </a:lvl3pPr>
            <a:lvl4pPr marL="1600200" indent="-228600" defTabSz="1033463" eaLnBrk="0" hangingPunct="0">
              <a:defRPr>
                <a:solidFill>
                  <a:schemeClr val="tx1"/>
                </a:solidFill>
                <a:latin typeface="Trebuchet MS" pitchFamily="34" charset="0"/>
                <a:cs typeface="Arial" pitchFamily="34" charset="0"/>
              </a:defRPr>
            </a:lvl4pPr>
            <a:lvl5pPr marL="2057400" indent="-228600" defTabSz="1033463" eaLnBrk="0" hangingPunct="0">
              <a:defRPr>
                <a:solidFill>
                  <a:schemeClr val="tx1"/>
                </a:solidFill>
                <a:latin typeface="Trebuchet MS" pitchFamily="34" charset="0"/>
                <a:cs typeface="Arial" pitchFamily="34" charset="0"/>
              </a:defRPr>
            </a:lvl5pPr>
            <a:lvl6pPr marL="2514600" indent="-228600" defTabSz="1033463"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defTabSz="1033463"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defTabSz="1033463"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defTabSz="1033463"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lnSpc>
                <a:spcPct val="90000"/>
              </a:lnSpc>
              <a:spcBef>
                <a:spcPct val="20000"/>
              </a:spcBef>
            </a:pPr>
            <a:r>
              <a:rPr lang="en-US" altLang="en-US" sz="2000">
                <a:latin typeface="Arial" pitchFamily="34" charset="0"/>
                <a:ea typeface="ＭＳ Ｐゴシック" pitchFamily="34" charset="-128"/>
              </a:rPr>
              <a:t>* </a:t>
            </a:r>
            <a:r>
              <a:rPr lang="en-US" altLang="en-US" sz="2000" i="1">
                <a:latin typeface="Arial" pitchFamily="34" charset="0"/>
                <a:ea typeface="ＭＳ Ｐゴシック" pitchFamily="34" charset="-128"/>
              </a:rPr>
              <a:t>P</a:t>
            </a:r>
            <a:r>
              <a:rPr lang="en-US" altLang="en-US" sz="2000">
                <a:latin typeface="Arial" pitchFamily="34" charset="0"/>
                <a:ea typeface="ＭＳ Ｐゴシック" pitchFamily="34" charset="-128"/>
              </a:rPr>
              <a:t>&lt;.031 or better vs Placebo</a:t>
            </a:r>
            <a:endParaRPr lang="en-US" altLang="en-US" sz="1600">
              <a:latin typeface="Arial" pitchFamily="34" charset="0"/>
              <a:ea typeface="ＭＳ Ｐゴシック" pitchFamily="34" charset="-128"/>
            </a:endParaRPr>
          </a:p>
        </p:txBody>
      </p:sp>
      <p:sp>
        <p:nvSpPr>
          <p:cNvPr id="41988" name="Rectangle 10"/>
          <p:cNvSpPr>
            <a:spLocks noChangeArrowheads="1"/>
          </p:cNvSpPr>
          <p:nvPr/>
        </p:nvSpPr>
        <p:spPr bwMode="auto">
          <a:xfrm rot="-5400000">
            <a:off x="-211931" y="3267869"/>
            <a:ext cx="125095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nchor="b">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lnSpc>
                <a:spcPct val="90000"/>
              </a:lnSpc>
            </a:pPr>
            <a:r>
              <a:rPr lang="en-US" altLang="en-US" sz="2400">
                <a:latin typeface="Arial" pitchFamily="34" charset="0"/>
                <a:ea typeface="ＭＳ Ｐゴシック" pitchFamily="34" charset="-128"/>
              </a:rPr>
              <a:t>Minutes</a:t>
            </a:r>
          </a:p>
        </p:txBody>
      </p:sp>
      <p:sp>
        <p:nvSpPr>
          <p:cNvPr id="41989" name="Rectangle 11"/>
          <p:cNvSpPr>
            <a:spLocks noChangeArrowheads="1"/>
          </p:cNvSpPr>
          <p:nvPr/>
        </p:nvSpPr>
        <p:spPr bwMode="auto">
          <a:xfrm>
            <a:off x="4495800" y="5473700"/>
            <a:ext cx="963613"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nchor="b">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lnSpc>
                <a:spcPct val="90000"/>
              </a:lnSpc>
            </a:pPr>
            <a:r>
              <a:rPr lang="en-US" altLang="en-US" sz="2400">
                <a:latin typeface="Arial" pitchFamily="34" charset="0"/>
                <a:ea typeface="ＭＳ Ｐゴシック" pitchFamily="34" charset="-128"/>
              </a:rPr>
              <a:t>Week</a:t>
            </a:r>
          </a:p>
        </p:txBody>
      </p:sp>
      <p:sp>
        <p:nvSpPr>
          <p:cNvPr id="41990" name="Rectangle 12"/>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Sleep onset (Latency to persistent sleep)</a:t>
            </a:r>
          </a:p>
        </p:txBody>
      </p:sp>
      <p:sp>
        <p:nvSpPr>
          <p:cNvPr id="41991" name="Text Box 14"/>
          <p:cNvSpPr txBox="1">
            <a:spLocks noChangeArrowheads="1"/>
          </p:cNvSpPr>
          <p:nvPr/>
        </p:nvSpPr>
        <p:spPr bwMode="auto">
          <a:xfrm>
            <a:off x="5445125" y="6307138"/>
            <a:ext cx="367188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r" eaLnBrk="1" hangingPunct="1"/>
            <a:endParaRPr lang="en-US" altLang="en-US" sz="1400" i="1">
              <a:latin typeface="Arial" pitchFamily="34" charset="0"/>
              <a:ea typeface="ＭＳ Ｐゴシック" pitchFamily="34" charset="-128"/>
            </a:endParaRPr>
          </a:p>
          <a:p>
            <a:pPr algn="r" eaLnBrk="1" hangingPunct="1"/>
            <a:r>
              <a:rPr lang="en-US" altLang="en-US" sz="1400" i="1">
                <a:latin typeface="Arial" pitchFamily="34" charset="0"/>
                <a:ea typeface="ＭＳ Ｐゴシック" pitchFamily="34" charset="-128"/>
              </a:rPr>
              <a:t>Modified from Walsh et al., Sleep Med, 2000</a:t>
            </a:r>
          </a:p>
        </p:txBody>
      </p:sp>
      <p:sp>
        <p:nvSpPr>
          <p:cNvPr id="41992" name="Text Box 16"/>
          <p:cNvSpPr txBox="1">
            <a:spLocks noChangeArrowheads="1"/>
          </p:cNvSpPr>
          <p:nvPr/>
        </p:nvSpPr>
        <p:spPr bwMode="auto">
          <a:xfrm>
            <a:off x="2292350" y="2185988"/>
            <a:ext cx="282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000" b="1">
                <a:latin typeface="Arial" pitchFamily="34" charset="0"/>
                <a:ea typeface="ＭＳ Ｐゴシック" pitchFamily="34" charset="-128"/>
              </a:rPr>
              <a:t>*</a:t>
            </a:r>
          </a:p>
        </p:txBody>
      </p:sp>
      <p:sp>
        <p:nvSpPr>
          <p:cNvPr id="41993" name="Text Box 17"/>
          <p:cNvSpPr txBox="1">
            <a:spLocks noChangeArrowheads="1"/>
          </p:cNvSpPr>
          <p:nvPr/>
        </p:nvSpPr>
        <p:spPr bwMode="auto">
          <a:xfrm>
            <a:off x="3568700" y="2582863"/>
            <a:ext cx="282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000" b="1">
                <a:latin typeface="Arial" pitchFamily="34" charset="0"/>
                <a:ea typeface="ＭＳ Ｐゴシック" pitchFamily="34" charset="-128"/>
              </a:rPr>
              <a:t>*</a:t>
            </a:r>
          </a:p>
        </p:txBody>
      </p:sp>
      <p:sp>
        <p:nvSpPr>
          <p:cNvPr id="41994" name="Text Box 18"/>
          <p:cNvSpPr txBox="1">
            <a:spLocks noChangeArrowheads="1"/>
          </p:cNvSpPr>
          <p:nvPr/>
        </p:nvSpPr>
        <p:spPr bwMode="auto">
          <a:xfrm>
            <a:off x="4837113" y="2547938"/>
            <a:ext cx="282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000" b="1">
                <a:latin typeface="Arial" pitchFamily="34" charset="0"/>
                <a:ea typeface="ＭＳ Ｐゴシック" pitchFamily="34" charset="-128"/>
              </a:rPr>
              <a:t>*</a:t>
            </a:r>
          </a:p>
        </p:txBody>
      </p:sp>
      <p:sp>
        <p:nvSpPr>
          <p:cNvPr id="41995" name="Text Box 19"/>
          <p:cNvSpPr txBox="1">
            <a:spLocks noChangeArrowheads="1"/>
          </p:cNvSpPr>
          <p:nvPr/>
        </p:nvSpPr>
        <p:spPr bwMode="auto">
          <a:xfrm>
            <a:off x="6081713" y="2859088"/>
            <a:ext cx="409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000" b="1">
                <a:latin typeface="Arial" pitchFamily="34" charset="0"/>
                <a:ea typeface="ＭＳ Ｐゴシック" pitchFamily="34" charset="-128"/>
              </a:rPr>
              <a:t>*</a:t>
            </a:r>
          </a:p>
        </p:txBody>
      </p:sp>
      <p:sp>
        <p:nvSpPr>
          <p:cNvPr id="41996" name="Text Box 20"/>
          <p:cNvSpPr txBox="1">
            <a:spLocks noChangeArrowheads="1"/>
          </p:cNvSpPr>
          <p:nvPr/>
        </p:nvSpPr>
        <p:spPr bwMode="auto">
          <a:xfrm>
            <a:off x="7358063" y="3024188"/>
            <a:ext cx="282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000" b="1">
                <a:latin typeface="Arial" pitchFamily="34" charset="0"/>
                <a:ea typeface="ＭＳ Ｐゴシック" pitchFamily="34" charset="-128"/>
              </a:rPr>
              <a:t>*</a:t>
            </a:r>
          </a:p>
        </p:txBody>
      </p:sp>
    </p:spTree>
    <p:extLst>
      <p:ext uri="{BB962C8B-B14F-4D97-AF65-F5344CB8AC3E}">
        <p14:creationId xmlns:p14="http://schemas.microsoft.com/office/powerpoint/2010/main" val="3164713062"/>
      </p:ext>
    </p:extLst>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2"/>
          <p:cNvGraphicFramePr>
            <a:graphicFrameLocks noChangeAspect="1"/>
          </p:cNvGraphicFramePr>
          <p:nvPr/>
        </p:nvGraphicFramePr>
        <p:xfrm>
          <a:off x="1370013" y="-3175"/>
          <a:ext cx="7118350" cy="6256338"/>
        </p:xfrm>
        <a:graphic>
          <a:graphicData uri="http://schemas.openxmlformats.org/presentationml/2006/ole">
            <mc:AlternateContent xmlns:mc="http://schemas.openxmlformats.org/markup-compatibility/2006">
              <mc:Choice xmlns:v="urn:schemas-microsoft-com:vml" Requires="v">
                <p:oleObj spid="_x0000_s3078" name="Chart" r:id="rId4" imgW="3819410" imgH="2638440" progId="MSGraph.Chart.8">
                  <p:embed followColorScheme="full"/>
                </p:oleObj>
              </mc:Choice>
              <mc:Fallback>
                <p:oleObj name="Chart" r:id="rId4" imgW="3819410" imgH="2638440" progId="MSGraph.Chart.8">
                  <p:embed followColorScheme="full"/>
                  <p:pic>
                    <p:nvPicPr>
                      <p:cNvPr id="0" name=""/>
                      <p:cNvPicPr>
                        <a:picLocks noChangeAspect="1" noChangeArrowheads="1"/>
                      </p:cNvPicPr>
                      <p:nvPr/>
                    </p:nvPicPr>
                    <p:blipFill>
                      <a:blip r:embed="rId5"/>
                      <a:srcRect/>
                      <a:stretch>
                        <a:fillRect/>
                      </a:stretch>
                    </p:blipFill>
                    <p:spPr bwMode="auto">
                      <a:xfrm>
                        <a:off x="1370013" y="-3175"/>
                        <a:ext cx="7118350" cy="6256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11" name="Text Box 3"/>
          <p:cNvSpPr txBox="1">
            <a:spLocks noChangeArrowheads="1"/>
          </p:cNvSpPr>
          <p:nvPr/>
        </p:nvSpPr>
        <p:spPr bwMode="auto">
          <a:xfrm>
            <a:off x="2057400" y="5257800"/>
            <a:ext cx="5943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spcBef>
                <a:spcPct val="50000"/>
              </a:spcBef>
            </a:pPr>
            <a:r>
              <a:rPr lang="en-US" altLang="en-US" sz="1600">
                <a:latin typeface="Arial" pitchFamily="34" charset="0"/>
                <a:ea typeface="ＭＳ Ｐゴシック" pitchFamily="34" charset="-128"/>
              </a:rPr>
              <a:t> </a:t>
            </a:r>
            <a:endParaRPr lang="en-US" altLang="en-US">
              <a:latin typeface="Arial" pitchFamily="34" charset="0"/>
              <a:ea typeface="ＭＳ Ｐゴシック" pitchFamily="34" charset="-128"/>
            </a:endParaRPr>
          </a:p>
        </p:txBody>
      </p:sp>
      <p:sp>
        <p:nvSpPr>
          <p:cNvPr id="43012" name="Text Box 4"/>
          <p:cNvSpPr txBox="1">
            <a:spLocks noChangeArrowheads="1"/>
          </p:cNvSpPr>
          <p:nvPr/>
        </p:nvSpPr>
        <p:spPr bwMode="auto">
          <a:xfrm>
            <a:off x="-1616075" y="13319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a:latin typeface="Arial" pitchFamily="34" charset="0"/>
              <a:ea typeface="ＭＳ Ｐゴシック" pitchFamily="34" charset="-128"/>
            </a:endParaRPr>
          </a:p>
        </p:txBody>
      </p:sp>
      <p:sp>
        <p:nvSpPr>
          <p:cNvPr id="43013" name="Line 5"/>
          <p:cNvSpPr>
            <a:spLocks noChangeShapeType="1"/>
          </p:cNvSpPr>
          <p:nvPr/>
        </p:nvSpPr>
        <p:spPr bwMode="auto">
          <a:xfrm>
            <a:off x="2057400" y="5257800"/>
            <a:ext cx="403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3014" name="Text Box 6"/>
          <p:cNvSpPr txBox="1">
            <a:spLocks noChangeArrowheads="1"/>
          </p:cNvSpPr>
          <p:nvPr/>
        </p:nvSpPr>
        <p:spPr bwMode="auto">
          <a:xfrm rot="-5400000">
            <a:off x="-1013618" y="3071018"/>
            <a:ext cx="411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a:latin typeface="Arial" pitchFamily="34" charset="0"/>
                <a:ea typeface="ＭＳ Ｐゴシック" pitchFamily="34" charset="-128"/>
              </a:rPr>
              <a:t>Mean Change From Baseline (min)</a:t>
            </a:r>
          </a:p>
        </p:txBody>
      </p:sp>
      <p:sp>
        <p:nvSpPr>
          <p:cNvPr id="43015" name="Text Box 7"/>
          <p:cNvSpPr txBox="1">
            <a:spLocks noChangeArrowheads="1"/>
          </p:cNvSpPr>
          <p:nvPr/>
        </p:nvSpPr>
        <p:spPr bwMode="auto">
          <a:xfrm>
            <a:off x="5903913" y="5478463"/>
            <a:ext cx="2895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1600">
                <a:latin typeface="Arial" pitchFamily="34" charset="0"/>
                <a:ea typeface="ＭＳ Ｐゴシック" pitchFamily="34" charset="-128"/>
              </a:rPr>
              <a:t>*p &lt;.05, **p&lt;.01, ***p&lt;.001</a:t>
            </a:r>
          </a:p>
        </p:txBody>
      </p:sp>
      <p:sp>
        <p:nvSpPr>
          <p:cNvPr id="43016" name="Text Box 8"/>
          <p:cNvSpPr txBox="1">
            <a:spLocks noChangeArrowheads="1"/>
          </p:cNvSpPr>
          <p:nvPr/>
        </p:nvSpPr>
        <p:spPr bwMode="auto">
          <a:xfrm>
            <a:off x="2895600" y="2514600"/>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spcBef>
                <a:spcPct val="50000"/>
              </a:spcBef>
            </a:pPr>
            <a:r>
              <a:rPr lang="en-US" altLang="en-US">
                <a:latin typeface="Arial" pitchFamily="34" charset="0"/>
                <a:ea typeface="ＭＳ Ｐゴシック" pitchFamily="34" charset="-128"/>
              </a:rPr>
              <a:t> *</a:t>
            </a:r>
          </a:p>
        </p:txBody>
      </p:sp>
      <p:sp>
        <p:nvSpPr>
          <p:cNvPr id="43017" name="Text Box 9"/>
          <p:cNvSpPr txBox="1">
            <a:spLocks noChangeArrowheads="1"/>
          </p:cNvSpPr>
          <p:nvPr/>
        </p:nvSpPr>
        <p:spPr bwMode="auto">
          <a:xfrm>
            <a:off x="3657600" y="1676400"/>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spcBef>
                <a:spcPct val="50000"/>
              </a:spcBef>
            </a:pPr>
            <a:r>
              <a:rPr lang="en-US" altLang="en-US">
                <a:latin typeface="Arial" pitchFamily="34" charset="0"/>
                <a:ea typeface="ＭＳ Ｐゴシック" pitchFamily="34" charset="-128"/>
              </a:rPr>
              <a:t> **</a:t>
            </a:r>
          </a:p>
        </p:txBody>
      </p:sp>
      <p:sp>
        <p:nvSpPr>
          <p:cNvPr id="43018" name="Text Box 10"/>
          <p:cNvSpPr txBox="1">
            <a:spLocks noChangeArrowheads="1"/>
          </p:cNvSpPr>
          <p:nvPr/>
        </p:nvSpPr>
        <p:spPr bwMode="auto">
          <a:xfrm>
            <a:off x="4419600" y="1676400"/>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spcBef>
                <a:spcPct val="50000"/>
              </a:spcBef>
            </a:pPr>
            <a:r>
              <a:rPr lang="en-US" altLang="en-US">
                <a:latin typeface="Arial" pitchFamily="34" charset="0"/>
                <a:ea typeface="ＭＳ Ｐゴシック" pitchFamily="34" charset="-128"/>
              </a:rPr>
              <a:t>***</a:t>
            </a:r>
          </a:p>
        </p:txBody>
      </p:sp>
      <p:sp>
        <p:nvSpPr>
          <p:cNvPr id="43019" name="Text Box 11"/>
          <p:cNvSpPr txBox="1">
            <a:spLocks noChangeArrowheads="1"/>
          </p:cNvSpPr>
          <p:nvPr/>
        </p:nvSpPr>
        <p:spPr bwMode="auto">
          <a:xfrm>
            <a:off x="5181600" y="1447800"/>
            <a:ext cx="45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spcBef>
                <a:spcPct val="50000"/>
              </a:spcBef>
            </a:pPr>
            <a:r>
              <a:rPr lang="en-US" altLang="en-US">
                <a:latin typeface="Arial" pitchFamily="34" charset="0"/>
                <a:ea typeface="ＭＳ Ｐゴシック" pitchFamily="34" charset="-128"/>
              </a:rPr>
              <a:t>***</a:t>
            </a:r>
          </a:p>
        </p:txBody>
      </p:sp>
      <p:sp>
        <p:nvSpPr>
          <p:cNvPr id="43020" name="Text Box 12"/>
          <p:cNvSpPr txBox="1">
            <a:spLocks noChangeArrowheads="1"/>
          </p:cNvSpPr>
          <p:nvPr/>
        </p:nvSpPr>
        <p:spPr bwMode="auto">
          <a:xfrm>
            <a:off x="4495800" y="4724400"/>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spcBef>
                <a:spcPct val="50000"/>
              </a:spcBef>
            </a:pPr>
            <a:r>
              <a:rPr lang="en-US" altLang="en-US">
                <a:latin typeface="Arial" pitchFamily="34" charset="0"/>
                <a:ea typeface="ＭＳ Ｐゴシック" pitchFamily="34" charset="-128"/>
              </a:rPr>
              <a:t>*</a:t>
            </a:r>
          </a:p>
        </p:txBody>
      </p:sp>
      <p:sp>
        <p:nvSpPr>
          <p:cNvPr id="43021" name="Text Box 13"/>
          <p:cNvSpPr txBox="1">
            <a:spLocks noChangeArrowheads="1"/>
          </p:cNvSpPr>
          <p:nvPr/>
        </p:nvSpPr>
        <p:spPr bwMode="auto">
          <a:xfrm>
            <a:off x="5257800" y="4876800"/>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spcBef>
                <a:spcPct val="50000"/>
              </a:spcBef>
            </a:pPr>
            <a:r>
              <a:rPr lang="en-US" altLang="en-US">
                <a:latin typeface="Arial" pitchFamily="34" charset="0"/>
                <a:ea typeface="ＭＳ Ｐゴシック" pitchFamily="34" charset="-128"/>
              </a:rPr>
              <a:t>**</a:t>
            </a:r>
          </a:p>
        </p:txBody>
      </p:sp>
      <p:sp>
        <p:nvSpPr>
          <p:cNvPr id="43022" name="Text Box 15"/>
          <p:cNvSpPr txBox="1">
            <a:spLocks noChangeArrowheads="1"/>
          </p:cNvSpPr>
          <p:nvPr/>
        </p:nvSpPr>
        <p:spPr bwMode="auto">
          <a:xfrm>
            <a:off x="5791200" y="1524000"/>
            <a:ext cx="615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b="1">
                <a:latin typeface="Arial" pitchFamily="34" charset="0"/>
                <a:ea typeface="ＭＳ Ｐゴシック" pitchFamily="34" charset="-128"/>
              </a:rPr>
              <a:t>TST</a:t>
            </a:r>
          </a:p>
        </p:txBody>
      </p:sp>
      <p:sp>
        <p:nvSpPr>
          <p:cNvPr id="43023" name="Text Box 16"/>
          <p:cNvSpPr txBox="1">
            <a:spLocks noChangeArrowheads="1"/>
          </p:cNvSpPr>
          <p:nvPr/>
        </p:nvSpPr>
        <p:spPr bwMode="auto">
          <a:xfrm>
            <a:off x="5791200" y="4648200"/>
            <a:ext cx="895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b="1">
                <a:latin typeface="Arial" pitchFamily="34" charset="0"/>
                <a:ea typeface="ＭＳ Ｐゴシック" pitchFamily="34" charset="-128"/>
              </a:rPr>
              <a:t>WASO</a:t>
            </a:r>
          </a:p>
        </p:txBody>
      </p:sp>
      <p:sp>
        <p:nvSpPr>
          <p:cNvPr id="43024" name="Text Box 18"/>
          <p:cNvSpPr txBox="1">
            <a:spLocks noChangeArrowheads="1"/>
          </p:cNvSpPr>
          <p:nvPr/>
        </p:nvSpPr>
        <p:spPr bwMode="auto">
          <a:xfrm>
            <a:off x="2117725" y="5294313"/>
            <a:ext cx="39020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a:latin typeface="Arial" pitchFamily="34" charset="0"/>
              <a:ea typeface="ＭＳ Ｐゴシック" pitchFamily="34" charset="-128"/>
            </a:endParaRPr>
          </a:p>
        </p:txBody>
      </p:sp>
      <p:sp>
        <p:nvSpPr>
          <p:cNvPr id="43025" name="Text Box 19"/>
          <p:cNvSpPr txBox="1">
            <a:spLocks noChangeArrowheads="1"/>
          </p:cNvSpPr>
          <p:nvPr/>
        </p:nvSpPr>
        <p:spPr bwMode="auto">
          <a:xfrm>
            <a:off x="2057400" y="5334000"/>
            <a:ext cx="36401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a:latin typeface="Arial" pitchFamily="34" charset="0"/>
                <a:ea typeface="ＭＳ Ｐゴシック" pitchFamily="34" charset="-128"/>
              </a:rPr>
              <a:t>Pbo      0.25      0.5       1.0       2.0</a:t>
            </a:r>
          </a:p>
        </p:txBody>
      </p:sp>
      <p:sp>
        <p:nvSpPr>
          <p:cNvPr id="43026" name="Text Box 20"/>
          <p:cNvSpPr txBox="1">
            <a:spLocks noChangeArrowheads="1"/>
          </p:cNvSpPr>
          <p:nvPr/>
        </p:nvSpPr>
        <p:spPr bwMode="auto">
          <a:xfrm>
            <a:off x="2743200" y="5791200"/>
            <a:ext cx="2381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a:latin typeface="Arial" pitchFamily="34" charset="0"/>
                <a:ea typeface="ＭＳ Ｐゴシック" pitchFamily="34" charset="-128"/>
              </a:rPr>
              <a:t>Estazolam Dose (mg)</a:t>
            </a:r>
          </a:p>
        </p:txBody>
      </p:sp>
      <p:sp>
        <p:nvSpPr>
          <p:cNvPr id="43027" name="Text Box 21"/>
          <p:cNvSpPr txBox="1">
            <a:spLocks noChangeArrowheads="1"/>
          </p:cNvSpPr>
          <p:nvPr/>
        </p:nvSpPr>
        <p:spPr bwMode="auto">
          <a:xfrm>
            <a:off x="5867400" y="3810000"/>
            <a:ext cx="463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a:latin typeface="Arial" pitchFamily="34" charset="0"/>
                <a:ea typeface="ＭＳ Ｐゴシック" pitchFamily="34" charset="-128"/>
              </a:rPr>
              <a:t>SL</a:t>
            </a:r>
          </a:p>
        </p:txBody>
      </p:sp>
      <p:sp>
        <p:nvSpPr>
          <p:cNvPr id="43028" name="Rectangle 22"/>
          <p:cNvSpPr>
            <a:spLocks noChangeArrowheads="1"/>
          </p:cNvSpPr>
          <p:nvPr/>
        </p:nvSpPr>
        <p:spPr bwMode="auto">
          <a:xfrm>
            <a:off x="76200" y="0"/>
            <a:ext cx="9067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Dose response effects on PSG efficacy variables</a:t>
            </a:r>
          </a:p>
        </p:txBody>
      </p:sp>
      <p:sp>
        <p:nvSpPr>
          <p:cNvPr id="43029" name="Text Box 24"/>
          <p:cNvSpPr txBox="1">
            <a:spLocks noChangeArrowheads="1"/>
          </p:cNvSpPr>
          <p:nvPr/>
        </p:nvSpPr>
        <p:spPr bwMode="auto">
          <a:xfrm>
            <a:off x="4265613" y="6307138"/>
            <a:ext cx="4851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r" eaLnBrk="1" hangingPunct="1"/>
            <a:endParaRPr lang="en-US" altLang="en-US" sz="1400" i="1">
              <a:latin typeface="Arial" pitchFamily="34" charset="0"/>
              <a:ea typeface="ＭＳ Ｐゴシック" pitchFamily="34" charset="-128"/>
            </a:endParaRPr>
          </a:p>
          <a:p>
            <a:pPr algn="r" eaLnBrk="1" hangingPunct="1"/>
            <a:r>
              <a:rPr lang="en-US" altLang="en-US" sz="1400" i="1">
                <a:latin typeface="Arial" pitchFamily="34" charset="0"/>
                <a:ea typeface="ＭＳ Ｐゴシック" pitchFamily="34" charset="-128"/>
              </a:rPr>
              <a:t>Modified from Roehrs et al., J Clin Psychopharmacol, 1983</a:t>
            </a:r>
          </a:p>
        </p:txBody>
      </p:sp>
    </p:spTree>
    <p:extLst>
      <p:ext uri="{BB962C8B-B14F-4D97-AF65-F5344CB8AC3E}">
        <p14:creationId xmlns:p14="http://schemas.microsoft.com/office/powerpoint/2010/main" val="25072555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idx="1"/>
          </p:nvPr>
        </p:nvSpPr>
        <p:spPr>
          <a:xfrm>
            <a:off x="476250" y="933450"/>
            <a:ext cx="7805738" cy="5253038"/>
          </a:xfrm>
          <a:prstGeom prst="rect">
            <a:avLst/>
          </a:prstGeom>
        </p:spPr>
        <p:txBody>
          <a:bodyPr rtlCol="0">
            <a:normAutofit/>
          </a:bodyPr>
          <a:lstStyle/>
          <a:p>
            <a:pPr marL="231775" indent="-231775" eaLnBrk="1" fontAlgn="auto" hangingPunct="1">
              <a:buClr>
                <a:schemeClr val="accent6">
                  <a:lumMod val="75000"/>
                </a:schemeClr>
              </a:buClr>
              <a:tabLst>
                <a:tab pos="3657600" algn="l"/>
                <a:tab pos="3889375" algn="l"/>
              </a:tabLst>
              <a:defRPr/>
            </a:pPr>
            <a:r>
              <a:rPr lang="en-US" altLang="en-US" sz="2800" dirty="0" smtClean="0">
                <a:solidFill>
                  <a:schemeClr val="tx1">
                    <a:lumMod val="75000"/>
                    <a:lumOff val="25000"/>
                  </a:schemeClr>
                </a:solidFill>
              </a:rPr>
              <a:t>Adverse Events</a:t>
            </a:r>
            <a:endParaRPr lang="en-US" altLang="en-US" sz="2000" dirty="0" smtClean="0">
              <a:solidFill>
                <a:schemeClr val="tx1">
                  <a:lumMod val="75000"/>
                  <a:lumOff val="25000"/>
                </a:schemeClr>
              </a:solidFill>
            </a:endParaRPr>
          </a:p>
          <a:p>
            <a:pPr marL="690563" lvl="1" indent="-233363" eaLnBrk="1" fontAlgn="auto" hangingPunct="1">
              <a:buClr>
                <a:schemeClr val="accent6">
                  <a:lumMod val="75000"/>
                </a:schemeClr>
              </a:buClr>
              <a:buFont typeface="Times" pitchFamily="18" charset="0"/>
              <a:buNone/>
              <a:tabLst>
                <a:tab pos="3657600" algn="l"/>
                <a:tab pos="3889375" algn="l"/>
              </a:tabLst>
              <a:defRPr/>
            </a:pPr>
            <a:r>
              <a:rPr lang="en-US" altLang="en-US" sz="2400" dirty="0" smtClean="0">
                <a:solidFill>
                  <a:schemeClr val="tx1">
                    <a:lumMod val="75000"/>
                    <a:lumOff val="25000"/>
                  </a:schemeClr>
                </a:solidFill>
              </a:rPr>
              <a:t>Somnolence		Dizziness</a:t>
            </a:r>
            <a:endParaRPr lang="en-US" altLang="en-US" dirty="0" smtClean="0">
              <a:solidFill>
                <a:schemeClr val="tx1">
                  <a:lumMod val="75000"/>
                  <a:lumOff val="25000"/>
                </a:schemeClr>
              </a:solidFill>
            </a:endParaRPr>
          </a:p>
          <a:p>
            <a:pPr marL="231775" indent="-231775" eaLnBrk="1" fontAlgn="auto" hangingPunct="1">
              <a:buClr>
                <a:schemeClr val="accent6">
                  <a:lumMod val="75000"/>
                </a:schemeClr>
              </a:buClr>
              <a:tabLst>
                <a:tab pos="3657600" algn="l"/>
                <a:tab pos="3889375" algn="l"/>
              </a:tabLst>
              <a:defRPr/>
            </a:pPr>
            <a:r>
              <a:rPr lang="en-US" altLang="en-US" sz="2800" dirty="0" smtClean="0">
                <a:solidFill>
                  <a:schemeClr val="tx1">
                    <a:lumMod val="75000"/>
                    <a:lumOff val="25000"/>
                  </a:schemeClr>
                </a:solidFill>
              </a:rPr>
              <a:t>Determinants</a:t>
            </a:r>
            <a:endParaRPr lang="en-US" altLang="en-US" sz="2000" dirty="0" smtClean="0">
              <a:solidFill>
                <a:schemeClr val="tx1">
                  <a:lumMod val="75000"/>
                  <a:lumOff val="25000"/>
                </a:schemeClr>
              </a:solidFill>
            </a:endParaRPr>
          </a:p>
          <a:p>
            <a:pPr marL="690563" lvl="1" indent="-233363" eaLnBrk="1" fontAlgn="auto" hangingPunct="1">
              <a:buClr>
                <a:schemeClr val="accent6">
                  <a:lumMod val="75000"/>
                </a:schemeClr>
              </a:buClr>
              <a:buFont typeface="Times" pitchFamily="18" charset="0"/>
              <a:buNone/>
              <a:tabLst>
                <a:tab pos="3657600" algn="l"/>
                <a:tab pos="3889375" algn="l"/>
              </a:tabLst>
              <a:defRPr/>
            </a:pPr>
            <a:r>
              <a:rPr lang="en-US" altLang="en-US" sz="2400" dirty="0" smtClean="0">
                <a:solidFill>
                  <a:schemeClr val="tx1">
                    <a:lumMod val="75000"/>
                    <a:lumOff val="25000"/>
                  </a:schemeClr>
                </a:solidFill>
              </a:rPr>
              <a:t>C</a:t>
            </a:r>
            <a:r>
              <a:rPr lang="en-US" altLang="en-US" sz="2400" baseline="-25000" dirty="0" smtClean="0">
                <a:solidFill>
                  <a:schemeClr val="tx1">
                    <a:lumMod val="75000"/>
                    <a:lumOff val="25000"/>
                  </a:schemeClr>
                </a:solidFill>
              </a:rPr>
              <a:t>max</a:t>
            </a:r>
            <a:r>
              <a:rPr lang="en-US" altLang="en-US" sz="2400" dirty="0" smtClean="0">
                <a:solidFill>
                  <a:schemeClr val="tx1">
                    <a:lumMod val="75000"/>
                    <a:lumOff val="25000"/>
                  </a:schemeClr>
                </a:solidFill>
              </a:rPr>
              <a:t>, T</a:t>
            </a:r>
            <a:r>
              <a:rPr lang="en-US" altLang="en-US" sz="2400" baseline="-25000" dirty="0" smtClean="0">
                <a:solidFill>
                  <a:schemeClr val="tx1">
                    <a:lumMod val="75000"/>
                    <a:lumOff val="25000"/>
                  </a:schemeClr>
                </a:solidFill>
              </a:rPr>
              <a:t>1/2</a:t>
            </a:r>
          </a:p>
          <a:p>
            <a:pPr marL="690563" lvl="1" indent="-233363" eaLnBrk="1" fontAlgn="auto" hangingPunct="1">
              <a:buClr>
                <a:schemeClr val="accent6">
                  <a:lumMod val="75000"/>
                </a:schemeClr>
              </a:buClr>
              <a:buFont typeface="Times" pitchFamily="18" charset="0"/>
              <a:buNone/>
              <a:tabLst>
                <a:tab pos="3657600" algn="l"/>
                <a:tab pos="3889375" algn="l"/>
              </a:tabLst>
              <a:defRPr/>
            </a:pPr>
            <a:r>
              <a:rPr lang="en-US" altLang="en-US" sz="2400" dirty="0" smtClean="0">
                <a:solidFill>
                  <a:schemeClr val="tx1">
                    <a:lumMod val="75000"/>
                    <a:lumOff val="25000"/>
                  </a:schemeClr>
                </a:solidFill>
              </a:rPr>
              <a:t>Ataxia		Taste</a:t>
            </a:r>
          </a:p>
          <a:p>
            <a:pPr marL="690563" lvl="1" indent="-233363" eaLnBrk="1" fontAlgn="auto" hangingPunct="1">
              <a:buClr>
                <a:schemeClr val="accent6">
                  <a:lumMod val="75000"/>
                </a:schemeClr>
              </a:buClr>
              <a:buFont typeface="Times" pitchFamily="18" charset="0"/>
              <a:buNone/>
              <a:tabLst>
                <a:tab pos="3657600" algn="l"/>
                <a:tab pos="3889375" algn="l"/>
              </a:tabLst>
              <a:defRPr/>
            </a:pPr>
            <a:r>
              <a:rPr lang="en-US" altLang="en-US" sz="2400" dirty="0" smtClean="0">
                <a:solidFill>
                  <a:schemeClr val="tx1">
                    <a:lumMod val="75000"/>
                    <a:lumOff val="25000"/>
                  </a:schemeClr>
                </a:solidFill>
              </a:rPr>
              <a:t>Amnesia		Nausea</a:t>
            </a:r>
          </a:p>
          <a:p>
            <a:pPr marL="231775" indent="-231775" eaLnBrk="1" fontAlgn="auto" hangingPunct="1">
              <a:buClr>
                <a:schemeClr val="accent6">
                  <a:lumMod val="75000"/>
                </a:schemeClr>
              </a:buClr>
              <a:tabLst>
                <a:tab pos="3657600" algn="l"/>
                <a:tab pos="3889375" algn="l"/>
              </a:tabLst>
              <a:defRPr/>
            </a:pPr>
            <a:r>
              <a:rPr lang="en-US" altLang="en-US" sz="2800" dirty="0" smtClean="0">
                <a:solidFill>
                  <a:schemeClr val="tx1">
                    <a:lumMod val="75000"/>
                    <a:lumOff val="25000"/>
                  </a:schemeClr>
                </a:solidFill>
              </a:rPr>
              <a:t>Discontinuation effects</a:t>
            </a:r>
            <a:endParaRPr lang="en-US" altLang="en-US" sz="2000" dirty="0" smtClean="0">
              <a:solidFill>
                <a:schemeClr val="tx1">
                  <a:lumMod val="75000"/>
                  <a:lumOff val="25000"/>
                </a:schemeClr>
              </a:solidFill>
            </a:endParaRPr>
          </a:p>
          <a:p>
            <a:pPr marL="690563" lvl="1" indent="-233363" eaLnBrk="1" fontAlgn="auto" hangingPunct="1">
              <a:buClr>
                <a:schemeClr val="accent6">
                  <a:lumMod val="75000"/>
                </a:schemeClr>
              </a:buClr>
              <a:buFont typeface="Times" pitchFamily="18" charset="0"/>
              <a:buNone/>
              <a:tabLst>
                <a:tab pos="3657600" algn="l"/>
                <a:tab pos="3889375" algn="l"/>
              </a:tabLst>
              <a:defRPr/>
            </a:pPr>
            <a:r>
              <a:rPr lang="en-US" altLang="en-US" sz="2400" dirty="0" smtClean="0">
                <a:solidFill>
                  <a:schemeClr val="tx1">
                    <a:lumMod val="75000"/>
                    <a:lumOff val="25000"/>
                  </a:schemeClr>
                </a:solidFill>
              </a:rPr>
              <a:t>Rebound insomnia, withdrawal syndrome</a:t>
            </a:r>
          </a:p>
          <a:p>
            <a:pPr marL="231775" indent="-231775" eaLnBrk="1" fontAlgn="auto" hangingPunct="1">
              <a:buClr>
                <a:schemeClr val="accent6">
                  <a:lumMod val="75000"/>
                </a:schemeClr>
              </a:buClr>
              <a:tabLst>
                <a:tab pos="3657600" algn="l"/>
                <a:tab pos="3889375" algn="l"/>
              </a:tabLst>
              <a:defRPr/>
            </a:pPr>
            <a:r>
              <a:rPr lang="en-US" altLang="en-US" sz="2800" dirty="0" smtClean="0">
                <a:solidFill>
                  <a:schemeClr val="tx1">
                    <a:lumMod val="75000"/>
                    <a:lumOff val="25000"/>
                  </a:schemeClr>
                </a:solidFill>
              </a:rPr>
              <a:t>Dependence liability</a:t>
            </a:r>
            <a:endParaRPr lang="en-US" altLang="en-US" sz="2000" dirty="0" smtClean="0">
              <a:solidFill>
                <a:schemeClr val="tx1">
                  <a:lumMod val="75000"/>
                  <a:lumOff val="25000"/>
                </a:schemeClr>
              </a:solidFill>
            </a:endParaRPr>
          </a:p>
          <a:p>
            <a:pPr marL="690563" lvl="1" indent="-233363" eaLnBrk="1" fontAlgn="auto" hangingPunct="1">
              <a:buClr>
                <a:schemeClr val="accent6">
                  <a:lumMod val="75000"/>
                </a:schemeClr>
              </a:buClr>
              <a:buFont typeface="Times" pitchFamily="18" charset="0"/>
              <a:buNone/>
              <a:tabLst>
                <a:tab pos="3657600" algn="l"/>
                <a:tab pos="3889375" algn="l"/>
              </a:tabLst>
              <a:defRPr/>
            </a:pPr>
            <a:r>
              <a:rPr lang="en-US" altLang="en-US" sz="2400" dirty="0" smtClean="0">
                <a:solidFill>
                  <a:schemeClr val="tx1">
                    <a:lumMod val="75000"/>
                    <a:lumOff val="25000"/>
                  </a:schemeClr>
                </a:solidFill>
              </a:rPr>
              <a:t>Dose escalation, self-administration outside therapeutic context</a:t>
            </a:r>
          </a:p>
        </p:txBody>
      </p:sp>
      <p:sp>
        <p:nvSpPr>
          <p:cNvPr id="44035" name="Text Box 4"/>
          <p:cNvSpPr txBox="1">
            <a:spLocks noChangeArrowheads="1"/>
          </p:cNvSpPr>
          <p:nvPr/>
        </p:nvSpPr>
        <p:spPr bwMode="auto">
          <a:xfrm>
            <a:off x="4308475" y="5945188"/>
            <a:ext cx="4479925" cy="22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b">
            <a:spAutoFit/>
          </a:bodyPr>
          <a:lstStyle>
            <a:lvl1pPr defTabSz="1033463" eaLnBrk="0" hangingPunct="0">
              <a:defRPr>
                <a:solidFill>
                  <a:schemeClr val="tx1"/>
                </a:solidFill>
                <a:latin typeface="Trebuchet MS" pitchFamily="34" charset="0"/>
                <a:cs typeface="Arial" pitchFamily="34" charset="0"/>
              </a:defRPr>
            </a:lvl1pPr>
            <a:lvl2pPr marL="742950" indent="-285750" defTabSz="1033463" eaLnBrk="0" hangingPunct="0">
              <a:defRPr>
                <a:solidFill>
                  <a:schemeClr val="tx1"/>
                </a:solidFill>
                <a:latin typeface="Trebuchet MS" pitchFamily="34" charset="0"/>
                <a:cs typeface="Arial" pitchFamily="34" charset="0"/>
              </a:defRPr>
            </a:lvl2pPr>
            <a:lvl3pPr marL="1143000" indent="-228600" defTabSz="1033463" eaLnBrk="0" hangingPunct="0">
              <a:defRPr>
                <a:solidFill>
                  <a:schemeClr val="tx1"/>
                </a:solidFill>
                <a:latin typeface="Trebuchet MS" pitchFamily="34" charset="0"/>
                <a:cs typeface="Arial" pitchFamily="34" charset="0"/>
              </a:defRPr>
            </a:lvl3pPr>
            <a:lvl4pPr marL="1600200" indent="-228600" defTabSz="1033463" eaLnBrk="0" hangingPunct="0">
              <a:defRPr>
                <a:solidFill>
                  <a:schemeClr val="tx1"/>
                </a:solidFill>
                <a:latin typeface="Trebuchet MS" pitchFamily="34" charset="0"/>
                <a:cs typeface="Arial" pitchFamily="34" charset="0"/>
              </a:defRPr>
            </a:lvl4pPr>
            <a:lvl5pPr marL="2057400" indent="-228600" defTabSz="1033463" eaLnBrk="0" hangingPunct="0">
              <a:defRPr>
                <a:solidFill>
                  <a:schemeClr val="tx1"/>
                </a:solidFill>
                <a:latin typeface="Trebuchet MS" pitchFamily="34" charset="0"/>
                <a:cs typeface="Arial" pitchFamily="34" charset="0"/>
              </a:defRPr>
            </a:lvl5pPr>
            <a:lvl6pPr marL="2514600" indent="-228600" defTabSz="1033463"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defTabSz="1033463"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defTabSz="1033463"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defTabSz="1033463"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lnSpc>
                <a:spcPct val="90000"/>
              </a:lnSpc>
              <a:spcBef>
                <a:spcPct val="20000"/>
              </a:spcBef>
            </a:pPr>
            <a:r>
              <a:rPr lang="en-US" altLang="en-US" sz="1600">
                <a:latin typeface="Arial" pitchFamily="34" charset="0"/>
                <a:ea typeface="ＭＳ Ｐゴシック" pitchFamily="34" charset="-128"/>
                <a:sym typeface="Symbol" pitchFamily="18" charset="2"/>
              </a:rPr>
              <a:t>BzRA = Benzodiazepine Receptor Agonist.</a:t>
            </a:r>
          </a:p>
        </p:txBody>
      </p:sp>
      <p:sp>
        <p:nvSpPr>
          <p:cNvPr id="44036" name="Rectangle 5"/>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BzRA adverse events (BZD and non-BZD)</a:t>
            </a:r>
          </a:p>
        </p:txBody>
      </p:sp>
    </p:spTree>
    <p:extLst>
      <p:ext uri="{BB962C8B-B14F-4D97-AF65-F5344CB8AC3E}">
        <p14:creationId xmlns:p14="http://schemas.microsoft.com/office/powerpoint/2010/main" val="2426071761"/>
      </p:ext>
    </p:extLst>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ChangeArrowheads="1"/>
          </p:cNvSpPr>
          <p:nvPr/>
        </p:nvSpPr>
        <p:spPr bwMode="auto">
          <a:xfrm>
            <a:off x="457200" y="990600"/>
            <a:ext cx="7531100" cy="527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0188" indent="-230188"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spcBef>
                <a:spcPct val="20000"/>
              </a:spcBef>
            </a:pPr>
            <a:r>
              <a:rPr lang="en-US" altLang="en-US" sz="3200">
                <a:latin typeface="Arial" pitchFamily="34" charset="0"/>
                <a:ea typeface="ＭＳ Ｐゴシック" pitchFamily="34" charset="-128"/>
              </a:rPr>
              <a:t>Rebound Insomnia</a:t>
            </a:r>
            <a:endParaRPr lang="en-US" altLang="en-US" sz="3700">
              <a:latin typeface="Arial" pitchFamily="34" charset="0"/>
              <a:ea typeface="ＭＳ Ｐゴシック" pitchFamily="34" charset="-128"/>
            </a:endParaRPr>
          </a:p>
          <a:p>
            <a:pPr lvl="1" eaLnBrk="1" hangingPunct="1">
              <a:spcBef>
                <a:spcPct val="20000"/>
              </a:spcBef>
              <a:buFont typeface="Times" pitchFamily="18" charset="0"/>
              <a:buChar char="•"/>
            </a:pPr>
            <a:r>
              <a:rPr lang="en-US" altLang="en-US" sz="2800">
                <a:latin typeface="Arial" pitchFamily="34" charset="0"/>
                <a:ea typeface="ＭＳ Ｐゴシック" pitchFamily="34" charset="-128"/>
              </a:rPr>
              <a:t>Single symptom</a:t>
            </a:r>
          </a:p>
          <a:p>
            <a:pPr lvl="1" eaLnBrk="1" hangingPunct="1">
              <a:spcBef>
                <a:spcPct val="20000"/>
              </a:spcBef>
              <a:buFont typeface="Times" pitchFamily="18" charset="0"/>
              <a:buChar char="•"/>
            </a:pPr>
            <a:r>
              <a:rPr lang="en-US" altLang="en-US" sz="2800">
                <a:latin typeface="Arial" pitchFamily="34" charset="0"/>
                <a:ea typeface="ＭＳ Ｐゴシック" pitchFamily="34" charset="-128"/>
              </a:rPr>
              <a:t>Exacerbation relative to baseline</a:t>
            </a:r>
          </a:p>
          <a:p>
            <a:pPr lvl="1" eaLnBrk="1" hangingPunct="1">
              <a:spcBef>
                <a:spcPct val="20000"/>
              </a:spcBef>
              <a:buFont typeface="Times" pitchFamily="18" charset="0"/>
              <a:buChar char="•"/>
            </a:pPr>
            <a:r>
              <a:rPr lang="en-US" altLang="en-US" sz="2800">
                <a:latin typeface="Arial" pitchFamily="34" charset="0"/>
                <a:ea typeface="ＭＳ Ｐゴシック" pitchFamily="34" charset="-128"/>
              </a:rPr>
              <a:t>1-2 night duration</a:t>
            </a:r>
            <a:endParaRPr lang="en-US" altLang="en-US" sz="2600">
              <a:latin typeface="Arial" pitchFamily="34" charset="0"/>
              <a:ea typeface="ＭＳ Ｐゴシック" pitchFamily="34" charset="-128"/>
            </a:endParaRPr>
          </a:p>
          <a:p>
            <a:pPr eaLnBrk="1" hangingPunct="1">
              <a:spcBef>
                <a:spcPct val="20000"/>
              </a:spcBef>
            </a:pPr>
            <a:r>
              <a:rPr lang="en-US" altLang="en-US" sz="3200">
                <a:latin typeface="Arial" pitchFamily="34" charset="0"/>
                <a:ea typeface="ＭＳ Ｐゴシック" pitchFamily="34" charset="-128"/>
              </a:rPr>
              <a:t>Withdrawal Syndrome Recrudescence</a:t>
            </a:r>
          </a:p>
          <a:p>
            <a:pPr lvl="1" eaLnBrk="1" hangingPunct="1">
              <a:spcBef>
                <a:spcPct val="20000"/>
              </a:spcBef>
              <a:buFont typeface="Times" pitchFamily="18" charset="0"/>
              <a:buChar char="•"/>
            </a:pPr>
            <a:r>
              <a:rPr lang="en-US" altLang="en-US" sz="2800">
                <a:latin typeface="Arial" pitchFamily="34" charset="0"/>
                <a:ea typeface="ＭＳ Ｐゴシック" pitchFamily="34" charset="-128"/>
              </a:rPr>
              <a:t>Return of original symptom(s)</a:t>
            </a:r>
          </a:p>
          <a:p>
            <a:pPr lvl="1" eaLnBrk="1" hangingPunct="1">
              <a:spcBef>
                <a:spcPct val="20000"/>
              </a:spcBef>
              <a:buFont typeface="Times" pitchFamily="18" charset="0"/>
              <a:buChar char="•"/>
            </a:pPr>
            <a:r>
              <a:rPr lang="en-US" altLang="en-US" sz="2800">
                <a:latin typeface="Arial" pitchFamily="34" charset="0"/>
                <a:ea typeface="ＭＳ Ｐゴシック" pitchFamily="34" charset="-128"/>
              </a:rPr>
              <a:t>At basal level of severity </a:t>
            </a:r>
          </a:p>
          <a:p>
            <a:pPr lvl="1" eaLnBrk="1" hangingPunct="1">
              <a:spcBef>
                <a:spcPct val="20000"/>
              </a:spcBef>
              <a:buFont typeface="Times" pitchFamily="18" charset="0"/>
              <a:buChar char="•"/>
            </a:pPr>
            <a:r>
              <a:rPr lang="en-US" altLang="en-US" sz="2800">
                <a:latin typeface="Arial" pitchFamily="34" charset="0"/>
                <a:ea typeface="ＭＳ Ｐゴシック" pitchFamily="34" charset="-128"/>
              </a:rPr>
              <a:t>Complex of symptoms</a:t>
            </a:r>
          </a:p>
          <a:p>
            <a:pPr lvl="1" eaLnBrk="1" hangingPunct="1">
              <a:spcBef>
                <a:spcPct val="20000"/>
              </a:spcBef>
              <a:buFont typeface="Times" pitchFamily="18" charset="0"/>
              <a:buChar char="•"/>
            </a:pPr>
            <a:r>
              <a:rPr lang="en-US" altLang="en-US" sz="2800">
                <a:latin typeface="Arial" pitchFamily="34" charset="0"/>
                <a:ea typeface="ＭＳ Ｐゴシック" pitchFamily="34" charset="-128"/>
              </a:rPr>
              <a:t>Longer duration</a:t>
            </a:r>
          </a:p>
        </p:txBody>
      </p:sp>
      <p:sp>
        <p:nvSpPr>
          <p:cNvPr id="45059" name="Rectangle 4"/>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Discontinuation effects of hypnotics on sleep</a:t>
            </a:r>
          </a:p>
        </p:txBody>
      </p:sp>
    </p:spTree>
    <p:extLst>
      <p:ext uri="{BB962C8B-B14F-4D97-AF65-F5344CB8AC3E}">
        <p14:creationId xmlns:p14="http://schemas.microsoft.com/office/powerpoint/2010/main" val="2232550427"/>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idx="1"/>
          </p:nvPr>
        </p:nvSpPr>
        <p:spPr>
          <a:xfrm>
            <a:off x="474663" y="979488"/>
            <a:ext cx="8332787" cy="4273550"/>
          </a:xfrm>
          <a:prstGeom prst="rect">
            <a:avLst/>
          </a:prstGeom>
        </p:spPr>
        <p:txBody>
          <a:bodyPr/>
          <a:lstStyle/>
          <a:p>
            <a:pPr marL="341313" indent="-341313" eaLnBrk="1" hangingPunct="1">
              <a:lnSpc>
                <a:spcPct val="90000"/>
              </a:lnSpc>
            </a:pPr>
            <a:r>
              <a:rPr lang="en-US" altLang="en-US" sz="2800" smtClean="0"/>
              <a:t>Common but not well studied for the treatment of insomnia in patients without depression</a:t>
            </a:r>
            <a:r>
              <a:rPr lang="en-US" altLang="en-US" sz="2800" baseline="30000" smtClean="0"/>
              <a:t>1,2</a:t>
            </a:r>
          </a:p>
          <a:p>
            <a:pPr marL="817563" lvl="1" indent="-352425" eaLnBrk="1" hangingPunct="1">
              <a:lnSpc>
                <a:spcPct val="90000"/>
              </a:lnSpc>
            </a:pPr>
            <a:r>
              <a:rPr lang="en-US" altLang="en-US" smtClean="0"/>
              <a:t>Not FDA approved for insomnia</a:t>
            </a:r>
            <a:endParaRPr lang="en-US" altLang="en-US" sz="2100" smtClean="0"/>
          </a:p>
          <a:p>
            <a:pPr marL="341313" indent="-341313" eaLnBrk="1" hangingPunct="1">
              <a:lnSpc>
                <a:spcPct val="90000"/>
              </a:lnSpc>
            </a:pPr>
            <a:endParaRPr lang="en-US" altLang="en-US" sz="2800" smtClean="0"/>
          </a:p>
          <a:p>
            <a:pPr marL="341313" indent="-341313" eaLnBrk="1" hangingPunct="1">
              <a:lnSpc>
                <a:spcPct val="90000"/>
              </a:lnSpc>
            </a:pPr>
            <a:r>
              <a:rPr lang="en-US" altLang="en-US" sz="2800" smtClean="0"/>
              <a:t>Sedating antidepressants commonly used</a:t>
            </a:r>
            <a:r>
              <a:rPr lang="en-US" altLang="en-US" sz="2800" baseline="30000" smtClean="0"/>
              <a:t>1</a:t>
            </a:r>
          </a:p>
          <a:p>
            <a:pPr marL="817563" lvl="1" indent="-352425" eaLnBrk="1" hangingPunct="1">
              <a:lnSpc>
                <a:spcPct val="90000"/>
              </a:lnSpc>
            </a:pPr>
            <a:r>
              <a:rPr lang="en-US" altLang="en-US" smtClean="0"/>
              <a:t>Desyrel</a:t>
            </a:r>
            <a:r>
              <a:rPr lang="en-US" altLang="en-US" baseline="30000" smtClean="0"/>
              <a:t>®</a:t>
            </a:r>
            <a:r>
              <a:rPr lang="en-US" altLang="en-US" smtClean="0"/>
              <a:t> (trazodone) </a:t>
            </a:r>
          </a:p>
          <a:p>
            <a:pPr marL="817563" lvl="1" indent="-352425" eaLnBrk="1" hangingPunct="1">
              <a:lnSpc>
                <a:spcPct val="90000"/>
              </a:lnSpc>
            </a:pPr>
            <a:r>
              <a:rPr lang="en-US" altLang="en-US" smtClean="0"/>
              <a:t>Elavil</a:t>
            </a:r>
            <a:r>
              <a:rPr lang="en-US" altLang="en-US" baseline="30000" smtClean="0"/>
              <a:t>®</a:t>
            </a:r>
            <a:r>
              <a:rPr lang="en-US" altLang="en-US" smtClean="0"/>
              <a:t> (amitriptyline HCl)</a:t>
            </a:r>
          </a:p>
          <a:p>
            <a:pPr marL="817563" lvl="1" indent="-352425" eaLnBrk="1" hangingPunct="1">
              <a:lnSpc>
                <a:spcPct val="90000"/>
              </a:lnSpc>
            </a:pPr>
            <a:r>
              <a:rPr lang="en-US" altLang="en-US" smtClean="0"/>
              <a:t>Sinequan</a:t>
            </a:r>
            <a:r>
              <a:rPr lang="en-US" altLang="en-US" baseline="30000" smtClean="0"/>
              <a:t>®</a:t>
            </a:r>
            <a:r>
              <a:rPr lang="en-US" altLang="en-US" smtClean="0"/>
              <a:t>, Adapin</a:t>
            </a:r>
            <a:r>
              <a:rPr lang="en-US" altLang="en-US" baseline="30000" smtClean="0"/>
              <a:t>®</a:t>
            </a:r>
            <a:r>
              <a:rPr lang="en-US" altLang="en-US" smtClean="0"/>
              <a:t> (doxepin)</a:t>
            </a:r>
          </a:p>
          <a:p>
            <a:pPr marL="817563" lvl="1" indent="-352425" eaLnBrk="1" hangingPunct="1">
              <a:lnSpc>
                <a:spcPct val="90000"/>
              </a:lnSpc>
            </a:pPr>
            <a:r>
              <a:rPr lang="en-US" altLang="en-US" smtClean="0"/>
              <a:t>Remeron</a:t>
            </a:r>
            <a:r>
              <a:rPr lang="en-US" altLang="en-US" baseline="30000" smtClean="0"/>
              <a:t>® </a:t>
            </a:r>
            <a:r>
              <a:rPr lang="en-US" altLang="en-US" smtClean="0"/>
              <a:t>(mirtazapine)</a:t>
            </a:r>
          </a:p>
        </p:txBody>
      </p:sp>
      <p:sp>
        <p:nvSpPr>
          <p:cNvPr id="47107" name="Rectangle 4"/>
          <p:cNvSpPr>
            <a:spLocks noChangeArrowheads="1"/>
          </p:cNvSpPr>
          <p:nvPr/>
        </p:nvSpPr>
        <p:spPr bwMode="auto">
          <a:xfrm>
            <a:off x="457200" y="5737225"/>
            <a:ext cx="82375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600">
                <a:latin typeface="Arial" pitchFamily="34" charset="0"/>
                <a:ea typeface="ＭＳ Ｐゴシック" pitchFamily="34" charset="-128"/>
              </a:rPr>
              <a:t>®</a:t>
            </a:r>
            <a:r>
              <a:rPr lang="nb-NO" altLang="en-US" sz="1600">
                <a:latin typeface="Arial" pitchFamily="34" charset="0"/>
                <a:ea typeface="ＭＳ Ｐゴシック" pitchFamily="34" charset="-128"/>
              </a:rPr>
              <a:t> All brand names are the property of their respective owners.</a:t>
            </a:r>
          </a:p>
        </p:txBody>
      </p:sp>
      <p:sp>
        <p:nvSpPr>
          <p:cNvPr id="47108" name="Rectangle 5"/>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Sedating antidepressants</a:t>
            </a:r>
          </a:p>
        </p:txBody>
      </p:sp>
      <p:sp>
        <p:nvSpPr>
          <p:cNvPr id="47109" name="Text Box 8"/>
          <p:cNvSpPr txBox="1">
            <a:spLocks noChangeArrowheads="1"/>
          </p:cNvSpPr>
          <p:nvPr/>
        </p:nvSpPr>
        <p:spPr bwMode="auto">
          <a:xfrm>
            <a:off x="5762625" y="6307138"/>
            <a:ext cx="33543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r" eaLnBrk="1" hangingPunct="1"/>
            <a:r>
              <a:rPr lang="en-US" altLang="en-US" sz="1400" i="1">
                <a:latin typeface="Arial" pitchFamily="34" charset="0"/>
                <a:ea typeface="ＭＳ Ｐゴシック" pitchFamily="34" charset="-128"/>
              </a:rPr>
              <a:t>Lippmann et al., South Med J, 2001;</a:t>
            </a:r>
          </a:p>
          <a:p>
            <a:pPr algn="r" eaLnBrk="1" hangingPunct="1"/>
            <a:r>
              <a:rPr lang="en-US" altLang="en-US" sz="1400" i="1">
                <a:latin typeface="Arial" pitchFamily="34" charset="0"/>
                <a:ea typeface="ＭＳ Ｐゴシック" pitchFamily="34" charset="-128"/>
              </a:rPr>
              <a:t> Mendelson et al., Sleep Med Rev, 2004</a:t>
            </a:r>
          </a:p>
        </p:txBody>
      </p:sp>
    </p:spTree>
    <p:extLst>
      <p:ext uri="{BB962C8B-B14F-4D97-AF65-F5344CB8AC3E}">
        <p14:creationId xmlns:p14="http://schemas.microsoft.com/office/powerpoint/2010/main" val="730838466"/>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5"/>
          <p:cNvSpPr txBox="1">
            <a:spLocks noChangeArrowheads="1"/>
          </p:cNvSpPr>
          <p:nvPr/>
        </p:nvSpPr>
        <p:spPr bwMode="invGray">
          <a:xfrm>
            <a:off x="1314450" y="5600700"/>
            <a:ext cx="7162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000">
                <a:latin typeface="Arial Narrow" pitchFamily="34" charset="0"/>
                <a:ea typeface="ＭＳ Ｐゴシック" pitchFamily="34" charset="-128"/>
              </a:rPr>
              <a:t>Placebo n=103          Trazodone 50mg, n=98          Zolpidem 10mg, n=100</a:t>
            </a:r>
          </a:p>
        </p:txBody>
      </p:sp>
      <p:grpSp>
        <p:nvGrpSpPr>
          <p:cNvPr id="48131" name="Group 30"/>
          <p:cNvGrpSpPr>
            <a:grpSpLocks/>
          </p:cNvGrpSpPr>
          <p:nvPr/>
        </p:nvGrpSpPr>
        <p:grpSpPr bwMode="auto">
          <a:xfrm>
            <a:off x="701675" y="5038725"/>
            <a:ext cx="3578225" cy="396875"/>
            <a:chOff x="569" y="3813"/>
            <a:chExt cx="2652" cy="256"/>
          </a:xfrm>
        </p:grpSpPr>
        <p:sp>
          <p:nvSpPr>
            <p:cNvPr id="48222" name="Text Box 31"/>
            <p:cNvSpPr txBox="1">
              <a:spLocks noChangeArrowheads="1"/>
            </p:cNvSpPr>
            <p:nvPr/>
          </p:nvSpPr>
          <p:spPr bwMode="invGray">
            <a:xfrm>
              <a:off x="1537" y="3813"/>
              <a:ext cx="774"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a:latin typeface="Arial" pitchFamily="34" charset="0"/>
                  <a:ea typeface="ＭＳ Ｐゴシック" pitchFamily="34" charset="-128"/>
                </a:rPr>
                <a:t>Week 1</a:t>
              </a:r>
            </a:p>
          </p:txBody>
        </p:sp>
        <p:sp>
          <p:nvSpPr>
            <p:cNvPr id="48223" name="Text Box 32"/>
            <p:cNvSpPr txBox="1">
              <a:spLocks noChangeArrowheads="1"/>
            </p:cNvSpPr>
            <p:nvPr/>
          </p:nvSpPr>
          <p:spPr bwMode="invGray">
            <a:xfrm>
              <a:off x="569" y="3813"/>
              <a:ext cx="859"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a:latin typeface="Arial" pitchFamily="34" charset="0"/>
                  <a:ea typeface="ＭＳ Ｐゴシック" pitchFamily="34" charset="-128"/>
                </a:rPr>
                <a:t>Baseline</a:t>
              </a:r>
            </a:p>
          </p:txBody>
        </p:sp>
        <p:sp>
          <p:nvSpPr>
            <p:cNvPr id="48224" name="Text Box 33"/>
            <p:cNvSpPr txBox="1">
              <a:spLocks noChangeArrowheads="1"/>
            </p:cNvSpPr>
            <p:nvPr/>
          </p:nvSpPr>
          <p:spPr bwMode="invGray">
            <a:xfrm>
              <a:off x="2447" y="3813"/>
              <a:ext cx="774"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a:latin typeface="Arial" pitchFamily="34" charset="0"/>
                  <a:ea typeface="ＭＳ Ｐゴシック" pitchFamily="34" charset="-128"/>
                </a:rPr>
                <a:t>Week 2</a:t>
              </a:r>
            </a:p>
          </p:txBody>
        </p:sp>
      </p:grpSp>
      <p:sp>
        <p:nvSpPr>
          <p:cNvPr id="48132" name="Text Box 34"/>
          <p:cNvSpPr txBox="1">
            <a:spLocks noChangeArrowheads="1"/>
          </p:cNvSpPr>
          <p:nvPr/>
        </p:nvSpPr>
        <p:spPr bwMode="invGray">
          <a:xfrm rot="-5400000">
            <a:off x="-1023143" y="2780506"/>
            <a:ext cx="2443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a:latin typeface="Arial" pitchFamily="34" charset="0"/>
                <a:ea typeface="ＭＳ Ｐゴシック" pitchFamily="34" charset="-128"/>
              </a:rPr>
              <a:t>Sleep Latency (min)</a:t>
            </a:r>
          </a:p>
        </p:txBody>
      </p:sp>
      <p:sp>
        <p:nvSpPr>
          <p:cNvPr id="48133" name="Text Box 36"/>
          <p:cNvSpPr txBox="1">
            <a:spLocks noChangeArrowheads="1"/>
          </p:cNvSpPr>
          <p:nvPr/>
        </p:nvSpPr>
        <p:spPr bwMode="invGray">
          <a:xfrm rot="-5400000">
            <a:off x="3339306" y="2785269"/>
            <a:ext cx="22209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b="1">
                <a:latin typeface="Arial Narrow" pitchFamily="34" charset="0"/>
                <a:ea typeface="ＭＳ Ｐゴシック" pitchFamily="34" charset="-128"/>
              </a:rPr>
              <a:t>Sleep Duration (min)</a:t>
            </a:r>
          </a:p>
        </p:txBody>
      </p:sp>
      <p:grpSp>
        <p:nvGrpSpPr>
          <p:cNvPr id="48134" name="Group 68"/>
          <p:cNvGrpSpPr>
            <a:grpSpLocks/>
          </p:cNvGrpSpPr>
          <p:nvPr/>
        </p:nvGrpSpPr>
        <p:grpSpPr bwMode="auto">
          <a:xfrm>
            <a:off x="4575175" y="1004888"/>
            <a:ext cx="531813" cy="4251325"/>
            <a:chOff x="3105" y="1209"/>
            <a:chExt cx="393" cy="2745"/>
          </a:xfrm>
        </p:grpSpPr>
        <p:sp>
          <p:nvSpPr>
            <p:cNvPr id="48216" name="Text Box 69"/>
            <p:cNvSpPr txBox="1">
              <a:spLocks noChangeArrowheads="1"/>
            </p:cNvSpPr>
            <p:nvPr/>
          </p:nvSpPr>
          <p:spPr bwMode="invGray">
            <a:xfrm>
              <a:off x="3105" y="1209"/>
              <a:ext cx="393"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b="1">
                  <a:latin typeface="Arial Narrow" pitchFamily="34" charset="0"/>
                  <a:ea typeface="ＭＳ Ｐゴシック" pitchFamily="34" charset="-128"/>
                </a:rPr>
                <a:t>400</a:t>
              </a:r>
            </a:p>
          </p:txBody>
        </p:sp>
        <p:sp>
          <p:nvSpPr>
            <p:cNvPr id="48217" name="Text Box 70"/>
            <p:cNvSpPr txBox="1">
              <a:spLocks noChangeArrowheads="1"/>
            </p:cNvSpPr>
            <p:nvPr/>
          </p:nvSpPr>
          <p:spPr bwMode="invGray">
            <a:xfrm>
              <a:off x="3105" y="1713"/>
              <a:ext cx="393" cy="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b="1">
                  <a:latin typeface="Arial Narrow" pitchFamily="34" charset="0"/>
                  <a:ea typeface="ＭＳ Ｐゴシック" pitchFamily="34" charset="-128"/>
                </a:rPr>
                <a:t>380</a:t>
              </a:r>
            </a:p>
          </p:txBody>
        </p:sp>
        <p:sp>
          <p:nvSpPr>
            <p:cNvPr id="48218" name="Text Box 71"/>
            <p:cNvSpPr txBox="1">
              <a:spLocks noChangeArrowheads="1"/>
            </p:cNvSpPr>
            <p:nvPr/>
          </p:nvSpPr>
          <p:spPr bwMode="invGray">
            <a:xfrm>
              <a:off x="3105" y="2209"/>
              <a:ext cx="393" cy="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b="1">
                  <a:latin typeface="Arial Narrow" pitchFamily="34" charset="0"/>
                  <a:ea typeface="ＭＳ Ｐゴシック" pitchFamily="34" charset="-128"/>
                </a:rPr>
                <a:t>360</a:t>
              </a:r>
            </a:p>
          </p:txBody>
        </p:sp>
        <p:sp>
          <p:nvSpPr>
            <p:cNvPr id="48219" name="Text Box 72"/>
            <p:cNvSpPr txBox="1">
              <a:spLocks noChangeArrowheads="1"/>
            </p:cNvSpPr>
            <p:nvPr/>
          </p:nvSpPr>
          <p:spPr bwMode="invGray">
            <a:xfrm>
              <a:off x="3105" y="2705"/>
              <a:ext cx="393"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b="1">
                  <a:latin typeface="Arial Narrow" pitchFamily="34" charset="0"/>
                  <a:ea typeface="ＭＳ Ｐゴシック" pitchFamily="34" charset="-128"/>
                </a:rPr>
                <a:t>340</a:t>
              </a:r>
            </a:p>
          </p:txBody>
        </p:sp>
        <p:sp>
          <p:nvSpPr>
            <p:cNvPr id="48220" name="Text Box 73"/>
            <p:cNvSpPr txBox="1">
              <a:spLocks noChangeArrowheads="1"/>
            </p:cNvSpPr>
            <p:nvPr/>
          </p:nvSpPr>
          <p:spPr bwMode="invGray">
            <a:xfrm>
              <a:off x="3105" y="3200"/>
              <a:ext cx="393"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b="1">
                  <a:latin typeface="Arial Narrow" pitchFamily="34" charset="0"/>
                  <a:ea typeface="ＭＳ Ｐゴシック" pitchFamily="34" charset="-128"/>
                </a:rPr>
                <a:t>320</a:t>
              </a:r>
            </a:p>
          </p:txBody>
        </p:sp>
        <p:sp>
          <p:nvSpPr>
            <p:cNvPr id="48221" name="Text Box 74"/>
            <p:cNvSpPr txBox="1">
              <a:spLocks noChangeArrowheads="1"/>
            </p:cNvSpPr>
            <p:nvPr/>
          </p:nvSpPr>
          <p:spPr bwMode="invGray">
            <a:xfrm>
              <a:off x="3105" y="3698"/>
              <a:ext cx="393"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b="1">
                  <a:latin typeface="Arial Narrow" pitchFamily="34" charset="0"/>
                  <a:ea typeface="ＭＳ Ｐゴシック" pitchFamily="34" charset="-128"/>
                </a:rPr>
                <a:t>300</a:t>
              </a:r>
            </a:p>
          </p:txBody>
        </p:sp>
      </p:grpSp>
      <p:grpSp>
        <p:nvGrpSpPr>
          <p:cNvPr id="48135" name="Group 100"/>
          <p:cNvGrpSpPr>
            <a:grpSpLocks/>
          </p:cNvGrpSpPr>
          <p:nvPr/>
        </p:nvGrpSpPr>
        <p:grpSpPr bwMode="auto">
          <a:xfrm>
            <a:off x="5016500" y="952500"/>
            <a:ext cx="3773488" cy="4464050"/>
            <a:chOff x="3160" y="600"/>
            <a:chExt cx="2377" cy="2812"/>
          </a:xfrm>
        </p:grpSpPr>
        <p:sp>
          <p:nvSpPr>
            <p:cNvPr id="48182" name="Rectangle 58"/>
            <p:cNvSpPr>
              <a:spLocks noChangeArrowheads="1"/>
            </p:cNvSpPr>
            <p:nvPr/>
          </p:nvSpPr>
          <p:spPr bwMode="invGray">
            <a:xfrm>
              <a:off x="3548" y="2690"/>
              <a:ext cx="50" cy="122"/>
            </a:xfrm>
            <a:prstGeom prst="rect">
              <a:avLst/>
            </a:prstGeom>
            <a:solidFill>
              <a:srgbClr val="FF9900"/>
            </a:solidFill>
            <a:ln w="4826">
              <a:solidFill>
                <a:srgbClr val="FF99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48183" name="Freeform 63"/>
            <p:cNvSpPr>
              <a:spLocks/>
            </p:cNvSpPr>
            <p:nvPr/>
          </p:nvSpPr>
          <p:spPr bwMode="invGray">
            <a:xfrm>
              <a:off x="5116" y="1404"/>
              <a:ext cx="53" cy="128"/>
            </a:xfrm>
            <a:custGeom>
              <a:avLst/>
              <a:gdLst>
                <a:gd name="T0" fmla="*/ 27 w 53"/>
                <a:gd name="T1" fmla="*/ 0 h 128"/>
                <a:gd name="T2" fmla="*/ 53 w 53"/>
                <a:gd name="T3" fmla="*/ 128 h 128"/>
                <a:gd name="T4" fmla="*/ 0 w 53"/>
                <a:gd name="T5" fmla="*/ 128 h 128"/>
                <a:gd name="T6" fmla="*/ 27 w 53"/>
                <a:gd name="T7" fmla="*/ 0 h 128"/>
                <a:gd name="T8" fmla="*/ 0 60000 65536"/>
                <a:gd name="T9" fmla="*/ 0 60000 65536"/>
                <a:gd name="T10" fmla="*/ 0 60000 65536"/>
                <a:gd name="T11" fmla="*/ 0 60000 65536"/>
                <a:gd name="T12" fmla="*/ 0 w 53"/>
                <a:gd name="T13" fmla="*/ 0 h 128"/>
                <a:gd name="T14" fmla="*/ 53 w 53"/>
                <a:gd name="T15" fmla="*/ 128 h 128"/>
              </a:gdLst>
              <a:ahLst/>
              <a:cxnLst>
                <a:cxn ang="T8">
                  <a:pos x="T0" y="T1"/>
                </a:cxn>
                <a:cxn ang="T9">
                  <a:pos x="T2" y="T3"/>
                </a:cxn>
                <a:cxn ang="T10">
                  <a:pos x="T4" y="T5"/>
                </a:cxn>
                <a:cxn ang="T11">
                  <a:pos x="T6" y="T7"/>
                </a:cxn>
              </a:cxnLst>
              <a:rect l="T12" t="T13" r="T14" b="T15"/>
              <a:pathLst>
                <a:path w="53" h="128">
                  <a:moveTo>
                    <a:pt x="27" y="0"/>
                  </a:moveTo>
                  <a:lnTo>
                    <a:pt x="53" y="128"/>
                  </a:lnTo>
                  <a:lnTo>
                    <a:pt x="0" y="128"/>
                  </a:lnTo>
                  <a:lnTo>
                    <a:pt x="27" y="0"/>
                  </a:lnTo>
                  <a:close/>
                </a:path>
              </a:pathLst>
            </a:custGeom>
            <a:solidFill>
              <a:srgbClr val="9966CC"/>
            </a:solidFill>
            <a:ln w="4826">
              <a:solidFill>
                <a:srgbClr val="9966CC"/>
              </a:solidFill>
              <a:round/>
              <a:headEnd/>
              <a:tailEnd/>
            </a:ln>
          </p:spPr>
          <p:txBody>
            <a:bodyPr/>
            <a:lstStyle/>
            <a:p>
              <a:endParaRPr lang="en-US"/>
            </a:p>
          </p:txBody>
        </p:sp>
        <p:sp>
          <p:nvSpPr>
            <p:cNvPr id="48184" name="Line 37"/>
            <p:cNvSpPr>
              <a:spLocks noChangeShapeType="1"/>
            </p:cNvSpPr>
            <p:nvPr/>
          </p:nvSpPr>
          <p:spPr bwMode="invGray">
            <a:xfrm>
              <a:off x="3181" y="774"/>
              <a:ext cx="1" cy="2392"/>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85" name="Line 38"/>
            <p:cNvSpPr>
              <a:spLocks noChangeShapeType="1"/>
            </p:cNvSpPr>
            <p:nvPr/>
          </p:nvSpPr>
          <p:spPr bwMode="invGray">
            <a:xfrm>
              <a:off x="3160" y="3166"/>
              <a:ext cx="21"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86" name="Line 39"/>
            <p:cNvSpPr>
              <a:spLocks noChangeShapeType="1"/>
            </p:cNvSpPr>
            <p:nvPr/>
          </p:nvSpPr>
          <p:spPr bwMode="invGray">
            <a:xfrm>
              <a:off x="3160" y="2690"/>
              <a:ext cx="21"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87" name="Line 40"/>
            <p:cNvSpPr>
              <a:spLocks noChangeShapeType="1"/>
            </p:cNvSpPr>
            <p:nvPr/>
          </p:nvSpPr>
          <p:spPr bwMode="invGray">
            <a:xfrm>
              <a:off x="3160" y="2208"/>
              <a:ext cx="21"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88" name="Line 41"/>
            <p:cNvSpPr>
              <a:spLocks noChangeShapeType="1"/>
            </p:cNvSpPr>
            <p:nvPr/>
          </p:nvSpPr>
          <p:spPr bwMode="invGray">
            <a:xfrm>
              <a:off x="3160" y="1732"/>
              <a:ext cx="21"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89" name="Line 42"/>
            <p:cNvSpPr>
              <a:spLocks noChangeShapeType="1"/>
            </p:cNvSpPr>
            <p:nvPr/>
          </p:nvSpPr>
          <p:spPr bwMode="invGray">
            <a:xfrm>
              <a:off x="3160" y="1250"/>
              <a:ext cx="21"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90" name="Line 43"/>
            <p:cNvSpPr>
              <a:spLocks noChangeShapeType="1"/>
            </p:cNvSpPr>
            <p:nvPr/>
          </p:nvSpPr>
          <p:spPr bwMode="invGray">
            <a:xfrm>
              <a:off x="3160" y="774"/>
              <a:ext cx="21"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91" name="Line 44"/>
            <p:cNvSpPr>
              <a:spLocks noChangeShapeType="1"/>
            </p:cNvSpPr>
            <p:nvPr/>
          </p:nvSpPr>
          <p:spPr bwMode="invGray">
            <a:xfrm>
              <a:off x="3181" y="3166"/>
              <a:ext cx="2355"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92" name="Line 45"/>
            <p:cNvSpPr>
              <a:spLocks noChangeShapeType="1"/>
            </p:cNvSpPr>
            <p:nvPr/>
          </p:nvSpPr>
          <p:spPr bwMode="invGray">
            <a:xfrm flipV="1">
              <a:off x="3181" y="3166"/>
              <a:ext cx="1" cy="5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93" name="Line 46"/>
            <p:cNvSpPr>
              <a:spLocks noChangeShapeType="1"/>
            </p:cNvSpPr>
            <p:nvPr/>
          </p:nvSpPr>
          <p:spPr bwMode="invGray">
            <a:xfrm flipV="1">
              <a:off x="3965" y="3166"/>
              <a:ext cx="1" cy="5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94" name="Line 47"/>
            <p:cNvSpPr>
              <a:spLocks noChangeShapeType="1"/>
            </p:cNvSpPr>
            <p:nvPr/>
          </p:nvSpPr>
          <p:spPr bwMode="invGray">
            <a:xfrm flipV="1">
              <a:off x="4752" y="3166"/>
              <a:ext cx="1" cy="5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95" name="Line 48"/>
            <p:cNvSpPr>
              <a:spLocks noChangeShapeType="1"/>
            </p:cNvSpPr>
            <p:nvPr/>
          </p:nvSpPr>
          <p:spPr bwMode="invGray">
            <a:xfrm flipV="1">
              <a:off x="5536" y="3166"/>
              <a:ext cx="1" cy="5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96" name="Line 49"/>
            <p:cNvSpPr>
              <a:spLocks noChangeShapeType="1"/>
            </p:cNvSpPr>
            <p:nvPr/>
          </p:nvSpPr>
          <p:spPr bwMode="invGray">
            <a:xfrm flipV="1">
              <a:off x="3575" y="2066"/>
              <a:ext cx="784" cy="643"/>
            </a:xfrm>
            <a:prstGeom prst="line">
              <a:avLst/>
            </a:prstGeom>
            <a:noFill/>
            <a:ln w="28575">
              <a:solidFill>
                <a:srgbClr val="808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97" name="Line 50"/>
            <p:cNvSpPr>
              <a:spLocks noChangeShapeType="1"/>
            </p:cNvSpPr>
            <p:nvPr/>
          </p:nvSpPr>
          <p:spPr bwMode="invGray">
            <a:xfrm flipV="1">
              <a:off x="4359" y="1565"/>
              <a:ext cx="784" cy="501"/>
            </a:xfrm>
            <a:prstGeom prst="line">
              <a:avLst/>
            </a:prstGeom>
            <a:noFill/>
            <a:ln w="28575">
              <a:solidFill>
                <a:srgbClr val="808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98" name="Line 51"/>
            <p:cNvSpPr>
              <a:spLocks noChangeShapeType="1"/>
            </p:cNvSpPr>
            <p:nvPr/>
          </p:nvSpPr>
          <p:spPr bwMode="invGray">
            <a:xfrm flipV="1">
              <a:off x="3575" y="1584"/>
              <a:ext cx="784" cy="1170"/>
            </a:xfrm>
            <a:prstGeom prst="line">
              <a:avLst/>
            </a:prstGeom>
            <a:noFill/>
            <a:ln w="28575">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99" name="Line 52"/>
            <p:cNvSpPr>
              <a:spLocks noChangeShapeType="1"/>
            </p:cNvSpPr>
            <p:nvPr/>
          </p:nvSpPr>
          <p:spPr bwMode="invGray">
            <a:xfrm flipV="1">
              <a:off x="4359" y="1494"/>
              <a:ext cx="784" cy="90"/>
            </a:xfrm>
            <a:prstGeom prst="line">
              <a:avLst/>
            </a:prstGeom>
            <a:noFill/>
            <a:ln w="28575">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200" name="Line 53"/>
            <p:cNvSpPr>
              <a:spLocks noChangeShapeType="1"/>
            </p:cNvSpPr>
            <p:nvPr/>
          </p:nvSpPr>
          <p:spPr bwMode="invGray">
            <a:xfrm flipV="1">
              <a:off x="3575" y="1275"/>
              <a:ext cx="784" cy="1338"/>
            </a:xfrm>
            <a:prstGeom prst="line">
              <a:avLst/>
            </a:prstGeom>
            <a:noFill/>
            <a:ln w="28575">
              <a:solidFill>
                <a:srgbClr val="9966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201" name="Line 54"/>
            <p:cNvSpPr>
              <a:spLocks noChangeShapeType="1"/>
            </p:cNvSpPr>
            <p:nvPr/>
          </p:nvSpPr>
          <p:spPr bwMode="invGray">
            <a:xfrm>
              <a:off x="4359" y="1275"/>
              <a:ext cx="784" cy="193"/>
            </a:xfrm>
            <a:prstGeom prst="line">
              <a:avLst/>
            </a:prstGeom>
            <a:noFill/>
            <a:ln w="28575">
              <a:solidFill>
                <a:srgbClr val="9966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202" name="Freeform 55"/>
            <p:cNvSpPr>
              <a:spLocks/>
            </p:cNvSpPr>
            <p:nvPr/>
          </p:nvSpPr>
          <p:spPr bwMode="invGray">
            <a:xfrm>
              <a:off x="3548" y="2645"/>
              <a:ext cx="53" cy="129"/>
            </a:xfrm>
            <a:custGeom>
              <a:avLst/>
              <a:gdLst>
                <a:gd name="T0" fmla="*/ 27 w 53"/>
                <a:gd name="T1" fmla="*/ 0 h 129"/>
                <a:gd name="T2" fmla="*/ 53 w 53"/>
                <a:gd name="T3" fmla="*/ 64 h 129"/>
                <a:gd name="T4" fmla="*/ 27 w 53"/>
                <a:gd name="T5" fmla="*/ 129 h 129"/>
                <a:gd name="T6" fmla="*/ 0 w 53"/>
                <a:gd name="T7" fmla="*/ 64 h 129"/>
                <a:gd name="T8" fmla="*/ 27 w 53"/>
                <a:gd name="T9" fmla="*/ 0 h 129"/>
                <a:gd name="T10" fmla="*/ 0 60000 65536"/>
                <a:gd name="T11" fmla="*/ 0 60000 65536"/>
                <a:gd name="T12" fmla="*/ 0 60000 65536"/>
                <a:gd name="T13" fmla="*/ 0 60000 65536"/>
                <a:gd name="T14" fmla="*/ 0 60000 65536"/>
                <a:gd name="T15" fmla="*/ 0 w 53"/>
                <a:gd name="T16" fmla="*/ 0 h 129"/>
                <a:gd name="T17" fmla="*/ 53 w 53"/>
                <a:gd name="T18" fmla="*/ 129 h 129"/>
              </a:gdLst>
              <a:ahLst/>
              <a:cxnLst>
                <a:cxn ang="T10">
                  <a:pos x="T0" y="T1"/>
                </a:cxn>
                <a:cxn ang="T11">
                  <a:pos x="T2" y="T3"/>
                </a:cxn>
                <a:cxn ang="T12">
                  <a:pos x="T4" y="T5"/>
                </a:cxn>
                <a:cxn ang="T13">
                  <a:pos x="T6" y="T7"/>
                </a:cxn>
                <a:cxn ang="T14">
                  <a:pos x="T8" y="T9"/>
                </a:cxn>
              </a:cxnLst>
              <a:rect l="T15" t="T16" r="T17" b="T18"/>
              <a:pathLst>
                <a:path w="53" h="129">
                  <a:moveTo>
                    <a:pt x="27" y="0"/>
                  </a:moveTo>
                  <a:lnTo>
                    <a:pt x="53" y="64"/>
                  </a:lnTo>
                  <a:lnTo>
                    <a:pt x="27" y="129"/>
                  </a:lnTo>
                  <a:lnTo>
                    <a:pt x="0" y="64"/>
                  </a:lnTo>
                  <a:lnTo>
                    <a:pt x="27" y="0"/>
                  </a:lnTo>
                  <a:close/>
                </a:path>
              </a:pathLst>
            </a:custGeom>
            <a:solidFill>
              <a:srgbClr val="808080"/>
            </a:solidFill>
            <a:ln w="4826">
              <a:solidFill>
                <a:srgbClr val="808080"/>
              </a:solidFill>
              <a:round/>
              <a:headEnd/>
              <a:tailEnd/>
            </a:ln>
          </p:spPr>
          <p:txBody>
            <a:bodyPr/>
            <a:lstStyle/>
            <a:p>
              <a:endParaRPr lang="en-US"/>
            </a:p>
          </p:txBody>
        </p:sp>
        <p:sp>
          <p:nvSpPr>
            <p:cNvPr id="48203" name="Freeform 56"/>
            <p:cNvSpPr>
              <a:spLocks/>
            </p:cNvSpPr>
            <p:nvPr/>
          </p:nvSpPr>
          <p:spPr bwMode="invGray">
            <a:xfrm>
              <a:off x="4332" y="2002"/>
              <a:ext cx="53" cy="129"/>
            </a:xfrm>
            <a:custGeom>
              <a:avLst/>
              <a:gdLst>
                <a:gd name="T0" fmla="*/ 27 w 53"/>
                <a:gd name="T1" fmla="*/ 0 h 129"/>
                <a:gd name="T2" fmla="*/ 53 w 53"/>
                <a:gd name="T3" fmla="*/ 64 h 129"/>
                <a:gd name="T4" fmla="*/ 27 w 53"/>
                <a:gd name="T5" fmla="*/ 129 h 129"/>
                <a:gd name="T6" fmla="*/ 0 w 53"/>
                <a:gd name="T7" fmla="*/ 64 h 129"/>
                <a:gd name="T8" fmla="*/ 27 w 53"/>
                <a:gd name="T9" fmla="*/ 0 h 129"/>
                <a:gd name="T10" fmla="*/ 0 60000 65536"/>
                <a:gd name="T11" fmla="*/ 0 60000 65536"/>
                <a:gd name="T12" fmla="*/ 0 60000 65536"/>
                <a:gd name="T13" fmla="*/ 0 60000 65536"/>
                <a:gd name="T14" fmla="*/ 0 60000 65536"/>
                <a:gd name="T15" fmla="*/ 0 w 53"/>
                <a:gd name="T16" fmla="*/ 0 h 129"/>
                <a:gd name="T17" fmla="*/ 53 w 53"/>
                <a:gd name="T18" fmla="*/ 129 h 129"/>
              </a:gdLst>
              <a:ahLst/>
              <a:cxnLst>
                <a:cxn ang="T10">
                  <a:pos x="T0" y="T1"/>
                </a:cxn>
                <a:cxn ang="T11">
                  <a:pos x="T2" y="T3"/>
                </a:cxn>
                <a:cxn ang="T12">
                  <a:pos x="T4" y="T5"/>
                </a:cxn>
                <a:cxn ang="T13">
                  <a:pos x="T6" y="T7"/>
                </a:cxn>
                <a:cxn ang="T14">
                  <a:pos x="T8" y="T9"/>
                </a:cxn>
              </a:cxnLst>
              <a:rect l="T15" t="T16" r="T17" b="T18"/>
              <a:pathLst>
                <a:path w="53" h="129">
                  <a:moveTo>
                    <a:pt x="27" y="0"/>
                  </a:moveTo>
                  <a:lnTo>
                    <a:pt x="53" y="64"/>
                  </a:lnTo>
                  <a:lnTo>
                    <a:pt x="27" y="129"/>
                  </a:lnTo>
                  <a:lnTo>
                    <a:pt x="0" y="64"/>
                  </a:lnTo>
                  <a:lnTo>
                    <a:pt x="27" y="0"/>
                  </a:lnTo>
                  <a:close/>
                </a:path>
              </a:pathLst>
            </a:custGeom>
            <a:solidFill>
              <a:srgbClr val="808080"/>
            </a:solidFill>
            <a:ln w="4826">
              <a:solidFill>
                <a:srgbClr val="808080"/>
              </a:solidFill>
              <a:round/>
              <a:headEnd/>
              <a:tailEnd/>
            </a:ln>
          </p:spPr>
          <p:txBody>
            <a:bodyPr/>
            <a:lstStyle/>
            <a:p>
              <a:endParaRPr lang="en-US"/>
            </a:p>
          </p:txBody>
        </p:sp>
        <p:sp>
          <p:nvSpPr>
            <p:cNvPr id="48204" name="Freeform 57"/>
            <p:cNvSpPr>
              <a:spLocks/>
            </p:cNvSpPr>
            <p:nvPr/>
          </p:nvSpPr>
          <p:spPr bwMode="invGray">
            <a:xfrm>
              <a:off x="5116" y="1500"/>
              <a:ext cx="53" cy="129"/>
            </a:xfrm>
            <a:custGeom>
              <a:avLst/>
              <a:gdLst>
                <a:gd name="T0" fmla="*/ 27 w 53"/>
                <a:gd name="T1" fmla="*/ 0 h 129"/>
                <a:gd name="T2" fmla="*/ 53 w 53"/>
                <a:gd name="T3" fmla="*/ 65 h 129"/>
                <a:gd name="T4" fmla="*/ 27 w 53"/>
                <a:gd name="T5" fmla="*/ 129 h 129"/>
                <a:gd name="T6" fmla="*/ 0 w 53"/>
                <a:gd name="T7" fmla="*/ 65 h 129"/>
                <a:gd name="T8" fmla="*/ 27 w 53"/>
                <a:gd name="T9" fmla="*/ 0 h 129"/>
                <a:gd name="T10" fmla="*/ 0 60000 65536"/>
                <a:gd name="T11" fmla="*/ 0 60000 65536"/>
                <a:gd name="T12" fmla="*/ 0 60000 65536"/>
                <a:gd name="T13" fmla="*/ 0 60000 65536"/>
                <a:gd name="T14" fmla="*/ 0 60000 65536"/>
                <a:gd name="T15" fmla="*/ 0 w 53"/>
                <a:gd name="T16" fmla="*/ 0 h 129"/>
                <a:gd name="T17" fmla="*/ 53 w 53"/>
                <a:gd name="T18" fmla="*/ 129 h 129"/>
              </a:gdLst>
              <a:ahLst/>
              <a:cxnLst>
                <a:cxn ang="T10">
                  <a:pos x="T0" y="T1"/>
                </a:cxn>
                <a:cxn ang="T11">
                  <a:pos x="T2" y="T3"/>
                </a:cxn>
                <a:cxn ang="T12">
                  <a:pos x="T4" y="T5"/>
                </a:cxn>
                <a:cxn ang="T13">
                  <a:pos x="T6" y="T7"/>
                </a:cxn>
                <a:cxn ang="T14">
                  <a:pos x="T8" y="T9"/>
                </a:cxn>
              </a:cxnLst>
              <a:rect l="T15" t="T16" r="T17" b="T18"/>
              <a:pathLst>
                <a:path w="53" h="129">
                  <a:moveTo>
                    <a:pt x="27" y="0"/>
                  </a:moveTo>
                  <a:lnTo>
                    <a:pt x="53" y="65"/>
                  </a:lnTo>
                  <a:lnTo>
                    <a:pt x="27" y="129"/>
                  </a:lnTo>
                  <a:lnTo>
                    <a:pt x="0" y="65"/>
                  </a:lnTo>
                  <a:lnTo>
                    <a:pt x="27" y="0"/>
                  </a:lnTo>
                  <a:close/>
                </a:path>
              </a:pathLst>
            </a:custGeom>
            <a:solidFill>
              <a:srgbClr val="808080"/>
            </a:solidFill>
            <a:ln w="4826">
              <a:solidFill>
                <a:srgbClr val="808080"/>
              </a:solidFill>
              <a:round/>
              <a:headEnd/>
              <a:tailEnd/>
            </a:ln>
          </p:spPr>
          <p:txBody>
            <a:bodyPr/>
            <a:lstStyle/>
            <a:p>
              <a:endParaRPr lang="en-US"/>
            </a:p>
          </p:txBody>
        </p:sp>
        <p:sp>
          <p:nvSpPr>
            <p:cNvPr id="48205" name="Rectangle 59"/>
            <p:cNvSpPr>
              <a:spLocks noChangeArrowheads="1"/>
            </p:cNvSpPr>
            <p:nvPr/>
          </p:nvSpPr>
          <p:spPr bwMode="invGray">
            <a:xfrm>
              <a:off x="4332" y="1520"/>
              <a:ext cx="51" cy="122"/>
            </a:xfrm>
            <a:prstGeom prst="rect">
              <a:avLst/>
            </a:prstGeom>
            <a:solidFill>
              <a:srgbClr val="FF9900"/>
            </a:solidFill>
            <a:ln w="4826">
              <a:solidFill>
                <a:srgbClr val="FF99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48206" name="Rectangle 60"/>
            <p:cNvSpPr>
              <a:spLocks noChangeArrowheads="1"/>
            </p:cNvSpPr>
            <p:nvPr/>
          </p:nvSpPr>
          <p:spPr bwMode="invGray">
            <a:xfrm>
              <a:off x="5116" y="1430"/>
              <a:ext cx="51" cy="122"/>
            </a:xfrm>
            <a:prstGeom prst="rect">
              <a:avLst/>
            </a:prstGeom>
            <a:solidFill>
              <a:srgbClr val="FF9900"/>
            </a:solidFill>
            <a:ln w="4826">
              <a:solidFill>
                <a:srgbClr val="FF99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48207" name="Freeform 61"/>
            <p:cNvSpPr>
              <a:spLocks/>
            </p:cNvSpPr>
            <p:nvPr/>
          </p:nvSpPr>
          <p:spPr bwMode="invGray">
            <a:xfrm>
              <a:off x="3548" y="2548"/>
              <a:ext cx="53" cy="129"/>
            </a:xfrm>
            <a:custGeom>
              <a:avLst/>
              <a:gdLst>
                <a:gd name="T0" fmla="*/ 27 w 53"/>
                <a:gd name="T1" fmla="*/ 0 h 129"/>
                <a:gd name="T2" fmla="*/ 53 w 53"/>
                <a:gd name="T3" fmla="*/ 129 h 129"/>
                <a:gd name="T4" fmla="*/ 0 w 53"/>
                <a:gd name="T5" fmla="*/ 129 h 129"/>
                <a:gd name="T6" fmla="*/ 27 w 53"/>
                <a:gd name="T7" fmla="*/ 0 h 129"/>
                <a:gd name="T8" fmla="*/ 0 60000 65536"/>
                <a:gd name="T9" fmla="*/ 0 60000 65536"/>
                <a:gd name="T10" fmla="*/ 0 60000 65536"/>
                <a:gd name="T11" fmla="*/ 0 60000 65536"/>
                <a:gd name="T12" fmla="*/ 0 w 53"/>
                <a:gd name="T13" fmla="*/ 0 h 129"/>
                <a:gd name="T14" fmla="*/ 53 w 53"/>
                <a:gd name="T15" fmla="*/ 129 h 129"/>
              </a:gdLst>
              <a:ahLst/>
              <a:cxnLst>
                <a:cxn ang="T8">
                  <a:pos x="T0" y="T1"/>
                </a:cxn>
                <a:cxn ang="T9">
                  <a:pos x="T2" y="T3"/>
                </a:cxn>
                <a:cxn ang="T10">
                  <a:pos x="T4" y="T5"/>
                </a:cxn>
                <a:cxn ang="T11">
                  <a:pos x="T6" y="T7"/>
                </a:cxn>
              </a:cxnLst>
              <a:rect l="T12" t="T13" r="T14" b="T15"/>
              <a:pathLst>
                <a:path w="53" h="129">
                  <a:moveTo>
                    <a:pt x="27" y="0"/>
                  </a:moveTo>
                  <a:lnTo>
                    <a:pt x="53" y="129"/>
                  </a:lnTo>
                  <a:lnTo>
                    <a:pt x="0" y="129"/>
                  </a:lnTo>
                  <a:lnTo>
                    <a:pt x="27" y="0"/>
                  </a:lnTo>
                  <a:close/>
                </a:path>
              </a:pathLst>
            </a:custGeom>
            <a:solidFill>
              <a:srgbClr val="9966CC"/>
            </a:solidFill>
            <a:ln w="4826">
              <a:solidFill>
                <a:srgbClr val="9966CC"/>
              </a:solidFill>
              <a:round/>
              <a:headEnd/>
              <a:tailEnd/>
            </a:ln>
          </p:spPr>
          <p:txBody>
            <a:bodyPr/>
            <a:lstStyle/>
            <a:p>
              <a:endParaRPr lang="en-US"/>
            </a:p>
          </p:txBody>
        </p:sp>
        <p:sp>
          <p:nvSpPr>
            <p:cNvPr id="48208" name="Freeform 62"/>
            <p:cNvSpPr>
              <a:spLocks/>
            </p:cNvSpPr>
            <p:nvPr/>
          </p:nvSpPr>
          <p:spPr bwMode="invGray">
            <a:xfrm>
              <a:off x="4332" y="1211"/>
              <a:ext cx="53" cy="129"/>
            </a:xfrm>
            <a:custGeom>
              <a:avLst/>
              <a:gdLst>
                <a:gd name="T0" fmla="*/ 27 w 53"/>
                <a:gd name="T1" fmla="*/ 0 h 129"/>
                <a:gd name="T2" fmla="*/ 53 w 53"/>
                <a:gd name="T3" fmla="*/ 129 h 129"/>
                <a:gd name="T4" fmla="*/ 0 w 53"/>
                <a:gd name="T5" fmla="*/ 129 h 129"/>
                <a:gd name="T6" fmla="*/ 27 w 53"/>
                <a:gd name="T7" fmla="*/ 0 h 129"/>
                <a:gd name="T8" fmla="*/ 0 60000 65536"/>
                <a:gd name="T9" fmla="*/ 0 60000 65536"/>
                <a:gd name="T10" fmla="*/ 0 60000 65536"/>
                <a:gd name="T11" fmla="*/ 0 60000 65536"/>
                <a:gd name="T12" fmla="*/ 0 w 53"/>
                <a:gd name="T13" fmla="*/ 0 h 129"/>
                <a:gd name="T14" fmla="*/ 53 w 53"/>
                <a:gd name="T15" fmla="*/ 129 h 129"/>
              </a:gdLst>
              <a:ahLst/>
              <a:cxnLst>
                <a:cxn ang="T8">
                  <a:pos x="T0" y="T1"/>
                </a:cxn>
                <a:cxn ang="T9">
                  <a:pos x="T2" y="T3"/>
                </a:cxn>
                <a:cxn ang="T10">
                  <a:pos x="T4" y="T5"/>
                </a:cxn>
                <a:cxn ang="T11">
                  <a:pos x="T6" y="T7"/>
                </a:cxn>
              </a:cxnLst>
              <a:rect l="T12" t="T13" r="T14" b="T15"/>
              <a:pathLst>
                <a:path w="53" h="129">
                  <a:moveTo>
                    <a:pt x="27" y="0"/>
                  </a:moveTo>
                  <a:lnTo>
                    <a:pt x="53" y="129"/>
                  </a:lnTo>
                  <a:lnTo>
                    <a:pt x="0" y="129"/>
                  </a:lnTo>
                  <a:lnTo>
                    <a:pt x="27" y="0"/>
                  </a:lnTo>
                  <a:close/>
                </a:path>
              </a:pathLst>
            </a:custGeom>
            <a:solidFill>
              <a:srgbClr val="9966CC"/>
            </a:solidFill>
            <a:ln w="4826">
              <a:solidFill>
                <a:srgbClr val="9966CC"/>
              </a:solidFill>
              <a:round/>
              <a:headEnd/>
              <a:tailEnd/>
            </a:ln>
          </p:spPr>
          <p:txBody>
            <a:bodyPr/>
            <a:lstStyle/>
            <a:p>
              <a:endParaRPr lang="en-US"/>
            </a:p>
          </p:txBody>
        </p:sp>
        <p:grpSp>
          <p:nvGrpSpPr>
            <p:cNvPr id="48209" name="Group 64"/>
            <p:cNvGrpSpPr>
              <a:grpSpLocks/>
            </p:cNvGrpSpPr>
            <p:nvPr/>
          </p:nvGrpSpPr>
          <p:grpSpPr bwMode="auto">
            <a:xfrm>
              <a:off x="3199" y="3162"/>
              <a:ext cx="2254" cy="250"/>
              <a:chOff x="570" y="3813"/>
              <a:chExt cx="2653" cy="256"/>
            </a:xfrm>
          </p:grpSpPr>
          <p:sp>
            <p:nvSpPr>
              <p:cNvPr id="48213" name="Text Box 65"/>
              <p:cNvSpPr txBox="1">
                <a:spLocks noChangeArrowheads="1"/>
              </p:cNvSpPr>
              <p:nvPr/>
            </p:nvSpPr>
            <p:spPr bwMode="invGray">
              <a:xfrm>
                <a:off x="1538" y="3813"/>
                <a:ext cx="774"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a:latin typeface="Arial" pitchFamily="34" charset="0"/>
                    <a:ea typeface="ＭＳ Ｐゴシック" pitchFamily="34" charset="-128"/>
                  </a:rPr>
                  <a:t>Week 1</a:t>
                </a:r>
              </a:p>
            </p:txBody>
          </p:sp>
          <p:sp>
            <p:nvSpPr>
              <p:cNvPr id="48214" name="Text Box 66"/>
              <p:cNvSpPr txBox="1">
                <a:spLocks noChangeArrowheads="1"/>
              </p:cNvSpPr>
              <p:nvPr/>
            </p:nvSpPr>
            <p:spPr bwMode="invGray">
              <a:xfrm>
                <a:off x="570" y="3813"/>
                <a:ext cx="859"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a:latin typeface="Arial" pitchFamily="34" charset="0"/>
                    <a:ea typeface="ＭＳ Ｐゴシック" pitchFamily="34" charset="-128"/>
                  </a:rPr>
                  <a:t>Baseline</a:t>
                </a:r>
              </a:p>
            </p:txBody>
          </p:sp>
          <p:sp>
            <p:nvSpPr>
              <p:cNvPr id="48215" name="Text Box 67"/>
              <p:cNvSpPr txBox="1">
                <a:spLocks noChangeArrowheads="1"/>
              </p:cNvSpPr>
              <p:nvPr/>
            </p:nvSpPr>
            <p:spPr bwMode="invGray">
              <a:xfrm>
                <a:off x="2448" y="3813"/>
                <a:ext cx="775"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a:latin typeface="Arial" pitchFamily="34" charset="0"/>
                    <a:ea typeface="ＭＳ Ｐゴシック" pitchFamily="34" charset="-128"/>
                  </a:rPr>
                  <a:t>Week 2</a:t>
                </a:r>
              </a:p>
            </p:txBody>
          </p:sp>
        </p:grpSp>
        <p:sp>
          <p:nvSpPr>
            <p:cNvPr id="48210" name="Text Box 75"/>
            <p:cNvSpPr txBox="1">
              <a:spLocks noChangeArrowheads="1"/>
            </p:cNvSpPr>
            <p:nvPr/>
          </p:nvSpPr>
          <p:spPr bwMode="invGray">
            <a:xfrm>
              <a:off x="3244" y="600"/>
              <a:ext cx="2261"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400">
                  <a:latin typeface="Arial" pitchFamily="34" charset="0"/>
                  <a:ea typeface="ＭＳ Ｐゴシック" pitchFamily="34" charset="-128"/>
                </a:rPr>
                <a:t>Subjective sleep duration</a:t>
              </a:r>
            </a:p>
            <a:p>
              <a:pPr algn="ctr" eaLnBrk="1" hangingPunct="1"/>
              <a:r>
                <a:rPr lang="en-US" altLang="en-US" sz="2000">
                  <a:latin typeface="Arial" pitchFamily="34" charset="0"/>
                  <a:ea typeface="ＭＳ Ｐゴシック" pitchFamily="34" charset="-128"/>
                </a:rPr>
                <a:t>* p &lt; 0.01</a:t>
              </a:r>
            </a:p>
          </p:txBody>
        </p:sp>
        <p:sp>
          <p:nvSpPr>
            <p:cNvPr id="48211" name="Text Box 76"/>
            <p:cNvSpPr txBox="1">
              <a:spLocks noChangeArrowheads="1"/>
            </p:cNvSpPr>
            <p:nvPr/>
          </p:nvSpPr>
          <p:spPr bwMode="invGray">
            <a:xfrm>
              <a:off x="4335" y="1042"/>
              <a:ext cx="1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spcBef>
                  <a:spcPct val="50000"/>
                </a:spcBef>
              </a:pPr>
              <a:r>
                <a:rPr lang="en-US" altLang="en-US" sz="2000">
                  <a:latin typeface="Times New Roman" pitchFamily="18" charset="0"/>
                  <a:ea typeface="ＭＳ Ｐゴシック" pitchFamily="34" charset="-128"/>
                </a:rPr>
                <a:t>*</a:t>
              </a:r>
              <a:endParaRPr lang="en-US" altLang="en-US" sz="2400">
                <a:latin typeface="Times New Roman" pitchFamily="18" charset="0"/>
                <a:ea typeface="ＭＳ Ｐゴシック" pitchFamily="34" charset="-128"/>
              </a:endParaRPr>
            </a:p>
          </p:txBody>
        </p:sp>
        <p:sp>
          <p:nvSpPr>
            <p:cNvPr id="48212" name="Text Box 77"/>
            <p:cNvSpPr txBox="1">
              <a:spLocks noChangeArrowheads="1"/>
            </p:cNvSpPr>
            <p:nvPr/>
          </p:nvSpPr>
          <p:spPr bwMode="invGray">
            <a:xfrm>
              <a:off x="4335" y="1340"/>
              <a:ext cx="1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spcBef>
                  <a:spcPct val="50000"/>
                </a:spcBef>
              </a:pPr>
              <a:r>
                <a:rPr lang="en-US" altLang="en-US" sz="2000">
                  <a:latin typeface="Times New Roman" pitchFamily="18" charset="0"/>
                  <a:ea typeface="ＭＳ Ｐゴシック" pitchFamily="34" charset="-128"/>
                </a:rPr>
                <a:t>*</a:t>
              </a:r>
              <a:endParaRPr lang="en-US" altLang="en-US" sz="2400">
                <a:latin typeface="Times New Roman" pitchFamily="18" charset="0"/>
                <a:ea typeface="ＭＳ Ｐゴシック" pitchFamily="34" charset="-128"/>
              </a:endParaRPr>
            </a:p>
          </p:txBody>
        </p:sp>
      </p:grpSp>
      <p:grpSp>
        <p:nvGrpSpPr>
          <p:cNvPr id="48136" name="Group 99"/>
          <p:cNvGrpSpPr>
            <a:grpSpLocks/>
          </p:cNvGrpSpPr>
          <p:nvPr/>
        </p:nvGrpSpPr>
        <p:grpSpPr bwMode="auto">
          <a:xfrm>
            <a:off x="304800" y="952500"/>
            <a:ext cx="4168775" cy="4311650"/>
            <a:chOff x="192" y="600"/>
            <a:chExt cx="2626" cy="2716"/>
          </a:xfrm>
        </p:grpSpPr>
        <p:sp>
          <p:nvSpPr>
            <p:cNvPr id="48142" name="Line 3"/>
            <p:cNvSpPr>
              <a:spLocks noChangeShapeType="1"/>
            </p:cNvSpPr>
            <p:nvPr/>
          </p:nvSpPr>
          <p:spPr bwMode="invGray">
            <a:xfrm>
              <a:off x="456" y="764"/>
              <a:ext cx="1" cy="2389"/>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43" name="Line 4"/>
            <p:cNvSpPr>
              <a:spLocks noChangeShapeType="1"/>
            </p:cNvSpPr>
            <p:nvPr/>
          </p:nvSpPr>
          <p:spPr bwMode="invGray">
            <a:xfrm>
              <a:off x="435" y="3153"/>
              <a:ext cx="21"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44" name="Line 5"/>
            <p:cNvSpPr>
              <a:spLocks noChangeShapeType="1"/>
            </p:cNvSpPr>
            <p:nvPr/>
          </p:nvSpPr>
          <p:spPr bwMode="invGray">
            <a:xfrm>
              <a:off x="435" y="2674"/>
              <a:ext cx="21"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45" name="Line 6"/>
            <p:cNvSpPr>
              <a:spLocks noChangeShapeType="1"/>
            </p:cNvSpPr>
            <p:nvPr/>
          </p:nvSpPr>
          <p:spPr bwMode="invGray">
            <a:xfrm>
              <a:off x="435" y="2195"/>
              <a:ext cx="21"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46" name="Line 7"/>
            <p:cNvSpPr>
              <a:spLocks noChangeShapeType="1"/>
            </p:cNvSpPr>
            <p:nvPr/>
          </p:nvSpPr>
          <p:spPr bwMode="invGray">
            <a:xfrm>
              <a:off x="435" y="1722"/>
              <a:ext cx="21"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47" name="Line 8"/>
            <p:cNvSpPr>
              <a:spLocks noChangeShapeType="1"/>
            </p:cNvSpPr>
            <p:nvPr/>
          </p:nvSpPr>
          <p:spPr bwMode="invGray">
            <a:xfrm>
              <a:off x="435" y="1243"/>
              <a:ext cx="21"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48" name="Line 9"/>
            <p:cNvSpPr>
              <a:spLocks noChangeShapeType="1"/>
            </p:cNvSpPr>
            <p:nvPr/>
          </p:nvSpPr>
          <p:spPr bwMode="invGray">
            <a:xfrm>
              <a:off x="435" y="764"/>
              <a:ext cx="21"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49" name="Line 10"/>
            <p:cNvSpPr>
              <a:spLocks noChangeShapeType="1"/>
            </p:cNvSpPr>
            <p:nvPr/>
          </p:nvSpPr>
          <p:spPr bwMode="invGray">
            <a:xfrm>
              <a:off x="456" y="3153"/>
              <a:ext cx="2361" cy="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50" name="Line 11"/>
            <p:cNvSpPr>
              <a:spLocks noChangeShapeType="1"/>
            </p:cNvSpPr>
            <p:nvPr/>
          </p:nvSpPr>
          <p:spPr bwMode="invGray">
            <a:xfrm flipV="1">
              <a:off x="456" y="3153"/>
              <a:ext cx="1" cy="5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51" name="Line 12"/>
            <p:cNvSpPr>
              <a:spLocks noChangeShapeType="1"/>
            </p:cNvSpPr>
            <p:nvPr/>
          </p:nvSpPr>
          <p:spPr bwMode="invGray">
            <a:xfrm flipV="1">
              <a:off x="1243" y="3153"/>
              <a:ext cx="1" cy="5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52" name="Line 13"/>
            <p:cNvSpPr>
              <a:spLocks noChangeShapeType="1"/>
            </p:cNvSpPr>
            <p:nvPr/>
          </p:nvSpPr>
          <p:spPr bwMode="invGray">
            <a:xfrm flipV="1">
              <a:off x="2030" y="3153"/>
              <a:ext cx="1" cy="5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53" name="Line 14"/>
            <p:cNvSpPr>
              <a:spLocks noChangeShapeType="1"/>
            </p:cNvSpPr>
            <p:nvPr/>
          </p:nvSpPr>
          <p:spPr bwMode="invGray">
            <a:xfrm flipV="1">
              <a:off x="2817" y="3153"/>
              <a:ext cx="1" cy="51"/>
            </a:xfrm>
            <a:prstGeom prst="line">
              <a:avLst/>
            </a:prstGeom>
            <a:noFill/>
            <a:ln w="47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54" name="Line 15"/>
            <p:cNvSpPr>
              <a:spLocks noChangeShapeType="1"/>
            </p:cNvSpPr>
            <p:nvPr/>
          </p:nvSpPr>
          <p:spPr bwMode="invGray">
            <a:xfrm>
              <a:off x="849" y="1147"/>
              <a:ext cx="788" cy="288"/>
            </a:xfrm>
            <a:prstGeom prst="line">
              <a:avLst/>
            </a:prstGeom>
            <a:noFill/>
            <a:ln w="28575">
              <a:solidFill>
                <a:srgbClr val="808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55" name="Line 16"/>
            <p:cNvSpPr>
              <a:spLocks noChangeShapeType="1"/>
            </p:cNvSpPr>
            <p:nvPr/>
          </p:nvSpPr>
          <p:spPr bwMode="invGray">
            <a:xfrm>
              <a:off x="1637" y="1435"/>
              <a:ext cx="787" cy="383"/>
            </a:xfrm>
            <a:prstGeom prst="line">
              <a:avLst/>
            </a:prstGeom>
            <a:noFill/>
            <a:ln w="28575">
              <a:solidFill>
                <a:srgbClr val="808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56" name="Line 17"/>
            <p:cNvSpPr>
              <a:spLocks noChangeShapeType="1"/>
            </p:cNvSpPr>
            <p:nvPr/>
          </p:nvSpPr>
          <p:spPr bwMode="invGray">
            <a:xfrm>
              <a:off x="849" y="1288"/>
              <a:ext cx="788" cy="1003"/>
            </a:xfrm>
            <a:prstGeom prst="line">
              <a:avLst/>
            </a:prstGeom>
            <a:noFill/>
            <a:ln w="28575">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57" name="Line 18"/>
            <p:cNvSpPr>
              <a:spLocks noChangeShapeType="1"/>
            </p:cNvSpPr>
            <p:nvPr/>
          </p:nvSpPr>
          <p:spPr bwMode="invGray">
            <a:xfrm>
              <a:off x="1637" y="2291"/>
              <a:ext cx="787" cy="147"/>
            </a:xfrm>
            <a:prstGeom prst="line">
              <a:avLst/>
            </a:prstGeom>
            <a:noFill/>
            <a:ln w="28575">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58" name="Line 19"/>
            <p:cNvSpPr>
              <a:spLocks noChangeShapeType="1"/>
            </p:cNvSpPr>
            <p:nvPr/>
          </p:nvSpPr>
          <p:spPr bwMode="invGray">
            <a:xfrm>
              <a:off x="849" y="1575"/>
              <a:ext cx="788" cy="1195"/>
            </a:xfrm>
            <a:prstGeom prst="line">
              <a:avLst/>
            </a:prstGeom>
            <a:noFill/>
            <a:ln w="28575">
              <a:solidFill>
                <a:srgbClr val="9966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59" name="Line 20"/>
            <p:cNvSpPr>
              <a:spLocks noChangeShapeType="1"/>
            </p:cNvSpPr>
            <p:nvPr/>
          </p:nvSpPr>
          <p:spPr bwMode="invGray">
            <a:xfrm>
              <a:off x="1637" y="2770"/>
              <a:ext cx="787" cy="1"/>
            </a:xfrm>
            <a:prstGeom prst="line">
              <a:avLst/>
            </a:prstGeom>
            <a:noFill/>
            <a:ln w="28575">
              <a:solidFill>
                <a:srgbClr val="9966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8160" name="Freeform 21"/>
            <p:cNvSpPr>
              <a:spLocks/>
            </p:cNvSpPr>
            <p:nvPr/>
          </p:nvSpPr>
          <p:spPr bwMode="invGray">
            <a:xfrm>
              <a:off x="823" y="1083"/>
              <a:ext cx="53" cy="128"/>
            </a:xfrm>
            <a:custGeom>
              <a:avLst/>
              <a:gdLst>
                <a:gd name="T0" fmla="*/ 26 w 53"/>
                <a:gd name="T1" fmla="*/ 0 h 128"/>
                <a:gd name="T2" fmla="*/ 53 w 53"/>
                <a:gd name="T3" fmla="*/ 64 h 128"/>
                <a:gd name="T4" fmla="*/ 26 w 53"/>
                <a:gd name="T5" fmla="*/ 128 h 128"/>
                <a:gd name="T6" fmla="*/ 0 w 53"/>
                <a:gd name="T7" fmla="*/ 64 h 128"/>
                <a:gd name="T8" fmla="*/ 26 w 53"/>
                <a:gd name="T9" fmla="*/ 0 h 128"/>
                <a:gd name="T10" fmla="*/ 0 60000 65536"/>
                <a:gd name="T11" fmla="*/ 0 60000 65536"/>
                <a:gd name="T12" fmla="*/ 0 60000 65536"/>
                <a:gd name="T13" fmla="*/ 0 60000 65536"/>
                <a:gd name="T14" fmla="*/ 0 60000 65536"/>
                <a:gd name="T15" fmla="*/ 0 w 53"/>
                <a:gd name="T16" fmla="*/ 0 h 128"/>
                <a:gd name="T17" fmla="*/ 53 w 53"/>
                <a:gd name="T18" fmla="*/ 128 h 128"/>
              </a:gdLst>
              <a:ahLst/>
              <a:cxnLst>
                <a:cxn ang="T10">
                  <a:pos x="T0" y="T1"/>
                </a:cxn>
                <a:cxn ang="T11">
                  <a:pos x="T2" y="T3"/>
                </a:cxn>
                <a:cxn ang="T12">
                  <a:pos x="T4" y="T5"/>
                </a:cxn>
                <a:cxn ang="T13">
                  <a:pos x="T6" y="T7"/>
                </a:cxn>
                <a:cxn ang="T14">
                  <a:pos x="T8" y="T9"/>
                </a:cxn>
              </a:cxnLst>
              <a:rect l="T15" t="T16" r="T17" b="T18"/>
              <a:pathLst>
                <a:path w="53" h="128">
                  <a:moveTo>
                    <a:pt x="26" y="0"/>
                  </a:moveTo>
                  <a:lnTo>
                    <a:pt x="53" y="64"/>
                  </a:lnTo>
                  <a:lnTo>
                    <a:pt x="26" y="128"/>
                  </a:lnTo>
                  <a:lnTo>
                    <a:pt x="0" y="64"/>
                  </a:lnTo>
                  <a:lnTo>
                    <a:pt x="26" y="0"/>
                  </a:lnTo>
                  <a:close/>
                </a:path>
              </a:pathLst>
            </a:custGeom>
            <a:solidFill>
              <a:srgbClr val="808080"/>
            </a:solidFill>
            <a:ln w="4826">
              <a:solidFill>
                <a:srgbClr val="808080"/>
              </a:solidFill>
              <a:round/>
              <a:headEnd/>
              <a:tailEnd/>
            </a:ln>
          </p:spPr>
          <p:txBody>
            <a:bodyPr/>
            <a:lstStyle/>
            <a:p>
              <a:endParaRPr lang="en-US"/>
            </a:p>
          </p:txBody>
        </p:sp>
        <p:sp>
          <p:nvSpPr>
            <p:cNvPr id="48161" name="Freeform 22"/>
            <p:cNvSpPr>
              <a:spLocks/>
            </p:cNvSpPr>
            <p:nvPr/>
          </p:nvSpPr>
          <p:spPr bwMode="invGray">
            <a:xfrm>
              <a:off x="1610" y="1371"/>
              <a:ext cx="53" cy="128"/>
            </a:xfrm>
            <a:custGeom>
              <a:avLst/>
              <a:gdLst>
                <a:gd name="T0" fmla="*/ 27 w 53"/>
                <a:gd name="T1" fmla="*/ 0 h 128"/>
                <a:gd name="T2" fmla="*/ 53 w 53"/>
                <a:gd name="T3" fmla="*/ 64 h 128"/>
                <a:gd name="T4" fmla="*/ 27 w 53"/>
                <a:gd name="T5" fmla="*/ 128 h 128"/>
                <a:gd name="T6" fmla="*/ 0 w 53"/>
                <a:gd name="T7" fmla="*/ 64 h 128"/>
                <a:gd name="T8" fmla="*/ 27 w 53"/>
                <a:gd name="T9" fmla="*/ 0 h 128"/>
                <a:gd name="T10" fmla="*/ 0 60000 65536"/>
                <a:gd name="T11" fmla="*/ 0 60000 65536"/>
                <a:gd name="T12" fmla="*/ 0 60000 65536"/>
                <a:gd name="T13" fmla="*/ 0 60000 65536"/>
                <a:gd name="T14" fmla="*/ 0 60000 65536"/>
                <a:gd name="T15" fmla="*/ 0 w 53"/>
                <a:gd name="T16" fmla="*/ 0 h 128"/>
                <a:gd name="T17" fmla="*/ 53 w 53"/>
                <a:gd name="T18" fmla="*/ 128 h 128"/>
              </a:gdLst>
              <a:ahLst/>
              <a:cxnLst>
                <a:cxn ang="T10">
                  <a:pos x="T0" y="T1"/>
                </a:cxn>
                <a:cxn ang="T11">
                  <a:pos x="T2" y="T3"/>
                </a:cxn>
                <a:cxn ang="T12">
                  <a:pos x="T4" y="T5"/>
                </a:cxn>
                <a:cxn ang="T13">
                  <a:pos x="T6" y="T7"/>
                </a:cxn>
                <a:cxn ang="T14">
                  <a:pos x="T8" y="T9"/>
                </a:cxn>
              </a:cxnLst>
              <a:rect l="T15" t="T16" r="T17" b="T18"/>
              <a:pathLst>
                <a:path w="53" h="128">
                  <a:moveTo>
                    <a:pt x="27" y="0"/>
                  </a:moveTo>
                  <a:lnTo>
                    <a:pt x="53" y="64"/>
                  </a:lnTo>
                  <a:lnTo>
                    <a:pt x="27" y="128"/>
                  </a:lnTo>
                  <a:lnTo>
                    <a:pt x="0" y="64"/>
                  </a:lnTo>
                  <a:lnTo>
                    <a:pt x="27" y="0"/>
                  </a:lnTo>
                  <a:close/>
                </a:path>
              </a:pathLst>
            </a:custGeom>
            <a:solidFill>
              <a:srgbClr val="808080"/>
            </a:solidFill>
            <a:ln w="4826">
              <a:solidFill>
                <a:srgbClr val="808080"/>
              </a:solidFill>
              <a:round/>
              <a:headEnd/>
              <a:tailEnd/>
            </a:ln>
          </p:spPr>
          <p:txBody>
            <a:bodyPr/>
            <a:lstStyle/>
            <a:p>
              <a:endParaRPr lang="en-US"/>
            </a:p>
          </p:txBody>
        </p:sp>
        <p:sp>
          <p:nvSpPr>
            <p:cNvPr id="48162" name="Freeform 23"/>
            <p:cNvSpPr>
              <a:spLocks/>
            </p:cNvSpPr>
            <p:nvPr/>
          </p:nvSpPr>
          <p:spPr bwMode="invGray">
            <a:xfrm>
              <a:off x="2397" y="1754"/>
              <a:ext cx="53" cy="128"/>
            </a:xfrm>
            <a:custGeom>
              <a:avLst/>
              <a:gdLst>
                <a:gd name="T0" fmla="*/ 27 w 53"/>
                <a:gd name="T1" fmla="*/ 0 h 128"/>
                <a:gd name="T2" fmla="*/ 53 w 53"/>
                <a:gd name="T3" fmla="*/ 64 h 128"/>
                <a:gd name="T4" fmla="*/ 27 w 53"/>
                <a:gd name="T5" fmla="*/ 128 h 128"/>
                <a:gd name="T6" fmla="*/ 0 w 53"/>
                <a:gd name="T7" fmla="*/ 64 h 128"/>
                <a:gd name="T8" fmla="*/ 27 w 53"/>
                <a:gd name="T9" fmla="*/ 0 h 128"/>
                <a:gd name="T10" fmla="*/ 0 60000 65536"/>
                <a:gd name="T11" fmla="*/ 0 60000 65536"/>
                <a:gd name="T12" fmla="*/ 0 60000 65536"/>
                <a:gd name="T13" fmla="*/ 0 60000 65536"/>
                <a:gd name="T14" fmla="*/ 0 60000 65536"/>
                <a:gd name="T15" fmla="*/ 0 w 53"/>
                <a:gd name="T16" fmla="*/ 0 h 128"/>
                <a:gd name="T17" fmla="*/ 53 w 53"/>
                <a:gd name="T18" fmla="*/ 128 h 128"/>
              </a:gdLst>
              <a:ahLst/>
              <a:cxnLst>
                <a:cxn ang="T10">
                  <a:pos x="T0" y="T1"/>
                </a:cxn>
                <a:cxn ang="T11">
                  <a:pos x="T2" y="T3"/>
                </a:cxn>
                <a:cxn ang="T12">
                  <a:pos x="T4" y="T5"/>
                </a:cxn>
                <a:cxn ang="T13">
                  <a:pos x="T6" y="T7"/>
                </a:cxn>
                <a:cxn ang="T14">
                  <a:pos x="T8" y="T9"/>
                </a:cxn>
              </a:cxnLst>
              <a:rect l="T15" t="T16" r="T17" b="T18"/>
              <a:pathLst>
                <a:path w="53" h="128">
                  <a:moveTo>
                    <a:pt x="27" y="0"/>
                  </a:moveTo>
                  <a:lnTo>
                    <a:pt x="53" y="64"/>
                  </a:lnTo>
                  <a:lnTo>
                    <a:pt x="27" y="128"/>
                  </a:lnTo>
                  <a:lnTo>
                    <a:pt x="0" y="64"/>
                  </a:lnTo>
                  <a:lnTo>
                    <a:pt x="27" y="0"/>
                  </a:lnTo>
                  <a:close/>
                </a:path>
              </a:pathLst>
            </a:custGeom>
            <a:solidFill>
              <a:srgbClr val="808080"/>
            </a:solidFill>
            <a:ln w="4826">
              <a:solidFill>
                <a:srgbClr val="808080"/>
              </a:solidFill>
              <a:round/>
              <a:headEnd/>
              <a:tailEnd/>
            </a:ln>
          </p:spPr>
          <p:txBody>
            <a:bodyPr/>
            <a:lstStyle/>
            <a:p>
              <a:endParaRPr lang="en-US"/>
            </a:p>
          </p:txBody>
        </p:sp>
        <p:sp>
          <p:nvSpPr>
            <p:cNvPr id="48163" name="Rectangle 24"/>
            <p:cNvSpPr>
              <a:spLocks noChangeArrowheads="1"/>
            </p:cNvSpPr>
            <p:nvPr/>
          </p:nvSpPr>
          <p:spPr bwMode="invGray">
            <a:xfrm>
              <a:off x="823" y="1224"/>
              <a:ext cx="50" cy="121"/>
            </a:xfrm>
            <a:prstGeom prst="rect">
              <a:avLst/>
            </a:prstGeom>
            <a:solidFill>
              <a:srgbClr val="FF9900"/>
            </a:solidFill>
            <a:ln w="4826">
              <a:solidFill>
                <a:srgbClr val="FF99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48164" name="Rectangle 25"/>
            <p:cNvSpPr>
              <a:spLocks noChangeArrowheads="1"/>
            </p:cNvSpPr>
            <p:nvPr/>
          </p:nvSpPr>
          <p:spPr bwMode="invGray">
            <a:xfrm>
              <a:off x="1610" y="2227"/>
              <a:ext cx="50" cy="121"/>
            </a:xfrm>
            <a:prstGeom prst="rect">
              <a:avLst/>
            </a:prstGeom>
            <a:solidFill>
              <a:srgbClr val="FF9900"/>
            </a:solidFill>
            <a:ln w="4826">
              <a:solidFill>
                <a:srgbClr val="FF99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48165" name="Rectangle 26"/>
            <p:cNvSpPr>
              <a:spLocks noChangeArrowheads="1"/>
            </p:cNvSpPr>
            <p:nvPr/>
          </p:nvSpPr>
          <p:spPr bwMode="invGray">
            <a:xfrm>
              <a:off x="2397" y="2374"/>
              <a:ext cx="51" cy="121"/>
            </a:xfrm>
            <a:prstGeom prst="rect">
              <a:avLst/>
            </a:prstGeom>
            <a:solidFill>
              <a:srgbClr val="FF9900"/>
            </a:solidFill>
            <a:ln w="4826">
              <a:solidFill>
                <a:srgbClr val="FF99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48166" name="Freeform 27"/>
            <p:cNvSpPr>
              <a:spLocks/>
            </p:cNvSpPr>
            <p:nvPr/>
          </p:nvSpPr>
          <p:spPr bwMode="invGray">
            <a:xfrm>
              <a:off x="823" y="1511"/>
              <a:ext cx="53" cy="128"/>
            </a:xfrm>
            <a:custGeom>
              <a:avLst/>
              <a:gdLst>
                <a:gd name="T0" fmla="*/ 26 w 53"/>
                <a:gd name="T1" fmla="*/ 0 h 128"/>
                <a:gd name="T2" fmla="*/ 53 w 53"/>
                <a:gd name="T3" fmla="*/ 128 h 128"/>
                <a:gd name="T4" fmla="*/ 0 w 53"/>
                <a:gd name="T5" fmla="*/ 128 h 128"/>
                <a:gd name="T6" fmla="*/ 26 w 53"/>
                <a:gd name="T7" fmla="*/ 0 h 128"/>
                <a:gd name="T8" fmla="*/ 0 60000 65536"/>
                <a:gd name="T9" fmla="*/ 0 60000 65536"/>
                <a:gd name="T10" fmla="*/ 0 60000 65536"/>
                <a:gd name="T11" fmla="*/ 0 60000 65536"/>
                <a:gd name="T12" fmla="*/ 0 w 53"/>
                <a:gd name="T13" fmla="*/ 0 h 128"/>
                <a:gd name="T14" fmla="*/ 53 w 53"/>
                <a:gd name="T15" fmla="*/ 128 h 128"/>
              </a:gdLst>
              <a:ahLst/>
              <a:cxnLst>
                <a:cxn ang="T8">
                  <a:pos x="T0" y="T1"/>
                </a:cxn>
                <a:cxn ang="T9">
                  <a:pos x="T2" y="T3"/>
                </a:cxn>
                <a:cxn ang="T10">
                  <a:pos x="T4" y="T5"/>
                </a:cxn>
                <a:cxn ang="T11">
                  <a:pos x="T6" y="T7"/>
                </a:cxn>
              </a:cxnLst>
              <a:rect l="T12" t="T13" r="T14" b="T15"/>
              <a:pathLst>
                <a:path w="53" h="128">
                  <a:moveTo>
                    <a:pt x="26" y="0"/>
                  </a:moveTo>
                  <a:lnTo>
                    <a:pt x="53" y="128"/>
                  </a:lnTo>
                  <a:lnTo>
                    <a:pt x="0" y="128"/>
                  </a:lnTo>
                  <a:lnTo>
                    <a:pt x="26" y="0"/>
                  </a:lnTo>
                  <a:close/>
                </a:path>
              </a:pathLst>
            </a:custGeom>
            <a:solidFill>
              <a:srgbClr val="9966CC"/>
            </a:solidFill>
            <a:ln w="4826">
              <a:solidFill>
                <a:srgbClr val="9966CC"/>
              </a:solidFill>
              <a:round/>
              <a:headEnd/>
              <a:tailEnd/>
            </a:ln>
          </p:spPr>
          <p:txBody>
            <a:bodyPr/>
            <a:lstStyle/>
            <a:p>
              <a:endParaRPr lang="en-US"/>
            </a:p>
          </p:txBody>
        </p:sp>
        <p:sp>
          <p:nvSpPr>
            <p:cNvPr id="48167" name="Freeform 28"/>
            <p:cNvSpPr>
              <a:spLocks/>
            </p:cNvSpPr>
            <p:nvPr/>
          </p:nvSpPr>
          <p:spPr bwMode="invGray">
            <a:xfrm>
              <a:off x="1610" y="2706"/>
              <a:ext cx="53" cy="128"/>
            </a:xfrm>
            <a:custGeom>
              <a:avLst/>
              <a:gdLst>
                <a:gd name="T0" fmla="*/ 27 w 53"/>
                <a:gd name="T1" fmla="*/ 0 h 128"/>
                <a:gd name="T2" fmla="*/ 53 w 53"/>
                <a:gd name="T3" fmla="*/ 128 h 128"/>
                <a:gd name="T4" fmla="*/ 0 w 53"/>
                <a:gd name="T5" fmla="*/ 128 h 128"/>
                <a:gd name="T6" fmla="*/ 27 w 53"/>
                <a:gd name="T7" fmla="*/ 0 h 128"/>
                <a:gd name="T8" fmla="*/ 0 60000 65536"/>
                <a:gd name="T9" fmla="*/ 0 60000 65536"/>
                <a:gd name="T10" fmla="*/ 0 60000 65536"/>
                <a:gd name="T11" fmla="*/ 0 60000 65536"/>
                <a:gd name="T12" fmla="*/ 0 w 53"/>
                <a:gd name="T13" fmla="*/ 0 h 128"/>
                <a:gd name="T14" fmla="*/ 53 w 53"/>
                <a:gd name="T15" fmla="*/ 128 h 128"/>
              </a:gdLst>
              <a:ahLst/>
              <a:cxnLst>
                <a:cxn ang="T8">
                  <a:pos x="T0" y="T1"/>
                </a:cxn>
                <a:cxn ang="T9">
                  <a:pos x="T2" y="T3"/>
                </a:cxn>
                <a:cxn ang="T10">
                  <a:pos x="T4" y="T5"/>
                </a:cxn>
                <a:cxn ang="T11">
                  <a:pos x="T6" y="T7"/>
                </a:cxn>
              </a:cxnLst>
              <a:rect l="T12" t="T13" r="T14" b="T15"/>
              <a:pathLst>
                <a:path w="53" h="128">
                  <a:moveTo>
                    <a:pt x="27" y="0"/>
                  </a:moveTo>
                  <a:lnTo>
                    <a:pt x="53" y="128"/>
                  </a:lnTo>
                  <a:lnTo>
                    <a:pt x="0" y="128"/>
                  </a:lnTo>
                  <a:lnTo>
                    <a:pt x="27" y="0"/>
                  </a:lnTo>
                  <a:close/>
                </a:path>
              </a:pathLst>
            </a:custGeom>
            <a:solidFill>
              <a:srgbClr val="9966CC"/>
            </a:solidFill>
            <a:ln w="4826">
              <a:solidFill>
                <a:srgbClr val="9966CC"/>
              </a:solidFill>
              <a:round/>
              <a:headEnd/>
              <a:tailEnd/>
            </a:ln>
          </p:spPr>
          <p:txBody>
            <a:bodyPr/>
            <a:lstStyle/>
            <a:p>
              <a:endParaRPr lang="en-US"/>
            </a:p>
          </p:txBody>
        </p:sp>
        <p:sp>
          <p:nvSpPr>
            <p:cNvPr id="48168" name="Freeform 29"/>
            <p:cNvSpPr>
              <a:spLocks/>
            </p:cNvSpPr>
            <p:nvPr/>
          </p:nvSpPr>
          <p:spPr bwMode="invGray">
            <a:xfrm>
              <a:off x="2397" y="2706"/>
              <a:ext cx="53" cy="128"/>
            </a:xfrm>
            <a:custGeom>
              <a:avLst/>
              <a:gdLst>
                <a:gd name="T0" fmla="*/ 27 w 53"/>
                <a:gd name="T1" fmla="*/ 0 h 128"/>
                <a:gd name="T2" fmla="*/ 53 w 53"/>
                <a:gd name="T3" fmla="*/ 128 h 128"/>
                <a:gd name="T4" fmla="*/ 0 w 53"/>
                <a:gd name="T5" fmla="*/ 128 h 128"/>
                <a:gd name="T6" fmla="*/ 27 w 53"/>
                <a:gd name="T7" fmla="*/ 0 h 128"/>
                <a:gd name="T8" fmla="*/ 0 60000 65536"/>
                <a:gd name="T9" fmla="*/ 0 60000 65536"/>
                <a:gd name="T10" fmla="*/ 0 60000 65536"/>
                <a:gd name="T11" fmla="*/ 0 60000 65536"/>
                <a:gd name="T12" fmla="*/ 0 w 53"/>
                <a:gd name="T13" fmla="*/ 0 h 128"/>
                <a:gd name="T14" fmla="*/ 53 w 53"/>
                <a:gd name="T15" fmla="*/ 128 h 128"/>
              </a:gdLst>
              <a:ahLst/>
              <a:cxnLst>
                <a:cxn ang="T8">
                  <a:pos x="T0" y="T1"/>
                </a:cxn>
                <a:cxn ang="T9">
                  <a:pos x="T2" y="T3"/>
                </a:cxn>
                <a:cxn ang="T10">
                  <a:pos x="T4" y="T5"/>
                </a:cxn>
                <a:cxn ang="T11">
                  <a:pos x="T6" y="T7"/>
                </a:cxn>
              </a:cxnLst>
              <a:rect l="T12" t="T13" r="T14" b="T15"/>
              <a:pathLst>
                <a:path w="53" h="128">
                  <a:moveTo>
                    <a:pt x="27" y="0"/>
                  </a:moveTo>
                  <a:lnTo>
                    <a:pt x="53" y="128"/>
                  </a:lnTo>
                  <a:lnTo>
                    <a:pt x="0" y="128"/>
                  </a:lnTo>
                  <a:lnTo>
                    <a:pt x="27" y="0"/>
                  </a:lnTo>
                  <a:close/>
                </a:path>
              </a:pathLst>
            </a:custGeom>
            <a:solidFill>
              <a:srgbClr val="9966CC"/>
            </a:solidFill>
            <a:ln w="4826">
              <a:solidFill>
                <a:srgbClr val="9966CC"/>
              </a:solidFill>
              <a:round/>
              <a:headEnd/>
              <a:tailEnd/>
            </a:ln>
          </p:spPr>
          <p:txBody>
            <a:bodyPr/>
            <a:lstStyle/>
            <a:p>
              <a:endParaRPr lang="en-US"/>
            </a:p>
          </p:txBody>
        </p:sp>
        <p:grpSp>
          <p:nvGrpSpPr>
            <p:cNvPr id="48169" name="Group 78"/>
            <p:cNvGrpSpPr>
              <a:grpSpLocks/>
            </p:cNvGrpSpPr>
            <p:nvPr/>
          </p:nvGrpSpPr>
          <p:grpSpPr bwMode="auto">
            <a:xfrm>
              <a:off x="192" y="600"/>
              <a:ext cx="2470" cy="2716"/>
              <a:chOff x="336" y="1079"/>
              <a:chExt cx="2470" cy="2716"/>
            </a:xfrm>
          </p:grpSpPr>
          <p:grpSp>
            <p:nvGrpSpPr>
              <p:cNvPr id="48170" name="Group 79"/>
              <p:cNvGrpSpPr>
                <a:grpSpLocks/>
              </p:cNvGrpSpPr>
              <p:nvPr/>
            </p:nvGrpSpPr>
            <p:grpSpPr bwMode="auto">
              <a:xfrm>
                <a:off x="336" y="1117"/>
                <a:ext cx="262" cy="2678"/>
                <a:chOff x="279" y="1209"/>
                <a:chExt cx="308" cy="2745"/>
              </a:xfrm>
            </p:grpSpPr>
            <p:sp>
              <p:nvSpPr>
                <p:cNvPr id="48176" name="Text Box 80"/>
                <p:cNvSpPr txBox="1">
                  <a:spLocks noChangeArrowheads="1"/>
                </p:cNvSpPr>
                <p:nvPr/>
              </p:nvSpPr>
              <p:spPr bwMode="invGray">
                <a:xfrm>
                  <a:off x="279" y="1209"/>
                  <a:ext cx="308"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b="1">
                      <a:latin typeface="Arial Narrow" pitchFamily="34" charset="0"/>
                      <a:ea typeface="ＭＳ Ｐゴシック" pitchFamily="34" charset="-128"/>
                    </a:rPr>
                    <a:t>90</a:t>
                  </a:r>
                </a:p>
              </p:txBody>
            </p:sp>
            <p:sp>
              <p:nvSpPr>
                <p:cNvPr id="48177" name="Text Box 81"/>
                <p:cNvSpPr txBox="1">
                  <a:spLocks noChangeArrowheads="1"/>
                </p:cNvSpPr>
                <p:nvPr/>
              </p:nvSpPr>
              <p:spPr bwMode="invGray">
                <a:xfrm>
                  <a:off x="279" y="1713"/>
                  <a:ext cx="308" cy="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b="1">
                      <a:latin typeface="Arial Narrow" pitchFamily="34" charset="0"/>
                      <a:ea typeface="ＭＳ Ｐゴシック" pitchFamily="34" charset="-128"/>
                    </a:rPr>
                    <a:t>80</a:t>
                  </a:r>
                </a:p>
              </p:txBody>
            </p:sp>
            <p:sp>
              <p:nvSpPr>
                <p:cNvPr id="48178" name="Text Box 82"/>
                <p:cNvSpPr txBox="1">
                  <a:spLocks noChangeArrowheads="1"/>
                </p:cNvSpPr>
                <p:nvPr/>
              </p:nvSpPr>
              <p:spPr bwMode="invGray">
                <a:xfrm>
                  <a:off x="279" y="2209"/>
                  <a:ext cx="308" cy="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b="1">
                      <a:latin typeface="Arial Narrow" pitchFamily="34" charset="0"/>
                      <a:ea typeface="ＭＳ Ｐゴシック" pitchFamily="34" charset="-128"/>
                    </a:rPr>
                    <a:t>70</a:t>
                  </a:r>
                </a:p>
              </p:txBody>
            </p:sp>
            <p:sp>
              <p:nvSpPr>
                <p:cNvPr id="48179" name="Text Box 83"/>
                <p:cNvSpPr txBox="1">
                  <a:spLocks noChangeArrowheads="1"/>
                </p:cNvSpPr>
                <p:nvPr/>
              </p:nvSpPr>
              <p:spPr bwMode="invGray">
                <a:xfrm>
                  <a:off x="279" y="2705"/>
                  <a:ext cx="308"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b="1">
                      <a:latin typeface="Arial Narrow" pitchFamily="34" charset="0"/>
                      <a:ea typeface="ＭＳ Ｐゴシック" pitchFamily="34" charset="-128"/>
                    </a:rPr>
                    <a:t>60</a:t>
                  </a:r>
                </a:p>
              </p:txBody>
            </p:sp>
            <p:sp>
              <p:nvSpPr>
                <p:cNvPr id="48180" name="Text Box 84"/>
                <p:cNvSpPr txBox="1">
                  <a:spLocks noChangeArrowheads="1"/>
                </p:cNvSpPr>
                <p:nvPr/>
              </p:nvSpPr>
              <p:spPr bwMode="invGray">
                <a:xfrm>
                  <a:off x="279" y="3200"/>
                  <a:ext cx="308"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b="1">
                      <a:latin typeface="Arial Narrow" pitchFamily="34" charset="0"/>
                      <a:ea typeface="ＭＳ Ｐゴシック" pitchFamily="34" charset="-128"/>
                    </a:rPr>
                    <a:t>50</a:t>
                  </a:r>
                </a:p>
              </p:txBody>
            </p:sp>
            <p:sp>
              <p:nvSpPr>
                <p:cNvPr id="48181" name="Text Box 85"/>
                <p:cNvSpPr txBox="1">
                  <a:spLocks noChangeArrowheads="1"/>
                </p:cNvSpPr>
                <p:nvPr/>
              </p:nvSpPr>
              <p:spPr bwMode="invGray">
                <a:xfrm>
                  <a:off x="279" y="3698"/>
                  <a:ext cx="308"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50000"/>
                    </a:spcBef>
                  </a:pPr>
                  <a:r>
                    <a:rPr lang="en-US" altLang="en-US" sz="2000" b="1">
                      <a:latin typeface="Arial Narrow" pitchFamily="34" charset="0"/>
                      <a:ea typeface="ＭＳ Ｐゴシック" pitchFamily="34" charset="-128"/>
                    </a:rPr>
                    <a:t>40</a:t>
                  </a:r>
                </a:p>
              </p:txBody>
            </p:sp>
          </p:grpSp>
          <p:sp>
            <p:nvSpPr>
              <p:cNvPr id="48171" name="Text Box 86"/>
              <p:cNvSpPr txBox="1">
                <a:spLocks noChangeArrowheads="1"/>
              </p:cNvSpPr>
              <p:nvPr/>
            </p:nvSpPr>
            <p:spPr bwMode="invGray">
              <a:xfrm>
                <a:off x="630" y="1079"/>
                <a:ext cx="217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400">
                    <a:latin typeface="Arial" pitchFamily="34" charset="0"/>
                    <a:ea typeface="ＭＳ Ｐゴシック" pitchFamily="34" charset="-128"/>
                  </a:rPr>
                  <a:t>Subjective sleep latency</a:t>
                </a:r>
              </a:p>
              <a:p>
                <a:pPr algn="ctr" eaLnBrk="1" hangingPunct="1"/>
                <a:r>
                  <a:rPr lang="en-US" altLang="en-US" sz="2000">
                    <a:latin typeface="Arial" pitchFamily="34" charset="0"/>
                    <a:ea typeface="ＭＳ Ｐゴシック" pitchFamily="34" charset="-128"/>
                  </a:rPr>
                  <a:t>* p &lt; 0.01   ** p &lt; 0.001</a:t>
                </a:r>
              </a:p>
            </p:txBody>
          </p:sp>
          <p:sp>
            <p:nvSpPr>
              <p:cNvPr id="48172" name="Text Box 87"/>
              <p:cNvSpPr txBox="1">
                <a:spLocks noChangeArrowheads="1"/>
              </p:cNvSpPr>
              <p:nvPr/>
            </p:nvSpPr>
            <p:spPr bwMode="invGray">
              <a:xfrm>
                <a:off x="1680" y="2544"/>
                <a:ext cx="1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spcBef>
                    <a:spcPct val="50000"/>
                  </a:spcBef>
                </a:pPr>
                <a:r>
                  <a:rPr lang="en-US" altLang="en-US" sz="2000">
                    <a:latin typeface="Times New Roman" pitchFamily="18" charset="0"/>
                    <a:ea typeface="ＭＳ Ｐゴシック" pitchFamily="34" charset="-128"/>
                  </a:rPr>
                  <a:t>*</a:t>
                </a:r>
                <a:endParaRPr lang="en-US" altLang="en-US" sz="2400">
                  <a:latin typeface="Times New Roman" pitchFamily="18" charset="0"/>
                  <a:ea typeface="ＭＳ Ｐゴシック" pitchFamily="34" charset="-128"/>
                </a:endParaRPr>
              </a:p>
            </p:txBody>
          </p:sp>
          <p:sp>
            <p:nvSpPr>
              <p:cNvPr id="48173" name="Text Box 88"/>
              <p:cNvSpPr txBox="1">
                <a:spLocks noChangeArrowheads="1"/>
              </p:cNvSpPr>
              <p:nvPr/>
            </p:nvSpPr>
            <p:spPr bwMode="invGray">
              <a:xfrm>
                <a:off x="2496" y="3120"/>
                <a:ext cx="1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spcBef>
                    <a:spcPct val="50000"/>
                  </a:spcBef>
                </a:pPr>
                <a:r>
                  <a:rPr lang="en-US" altLang="en-US" sz="2000">
                    <a:latin typeface="Times New Roman" pitchFamily="18" charset="0"/>
                    <a:ea typeface="ＭＳ Ｐゴシック" pitchFamily="34" charset="-128"/>
                  </a:rPr>
                  <a:t>*</a:t>
                </a:r>
                <a:endParaRPr lang="en-US" altLang="en-US" sz="2400">
                  <a:latin typeface="Times New Roman" pitchFamily="18" charset="0"/>
                  <a:ea typeface="ＭＳ Ｐゴシック" pitchFamily="34" charset="-128"/>
                </a:endParaRPr>
              </a:p>
            </p:txBody>
          </p:sp>
          <p:sp>
            <p:nvSpPr>
              <p:cNvPr id="48174" name="Text Box 89"/>
              <p:cNvSpPr txBox="1">
                <a:spLocks noChangeArrowheads="1"/>
              </p:cNvSpPr>
              <p:nvPr/>
            </p:nvSpPr>
            <p:spPr bwMode="invGray">
              <a:xfrm>
                <a:off x="1728" y="3072"/>
                <a:ext cx="1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spcBef>
                    <a:spcPct val="50000"/>
                  </a:spcBef>
                </a:pPr>
                <a:r>
                  <a:rPr lang="en-US" altLang="en-US" sz="2000">
                    <a:latin typeface="Times New Roman" pitchFamily="18" charset="0"/>
                    <a:ea typeface="ＭＳ Ｐゴシック" pitchFamily="34" charset="-128"/>
                  </a:rPr>
                  <a:t>*</a:t>
                </a:r>
                <a:endParaRPr lang="en-US" altLang="en-US" sz="2400">
                  <a:latin typeface="Times New Roman" pitchFamily="18" charset="0"/>
                  <a:ea typeface="ＭＳ Ｐゴシック" pitchFamily="34" charset="-128"/>
                </a:endParaRPr>
              </a:p>
            </p:txBody>
          </p:sp>
          <p:sp>
            <p:nvSpPr>
              <p:cNvPr id="48175" name="Text Box 90"/>
              <p:cNvSpPr txBox="1">
                <a:spLocks noChangeArrowheads="1"/>
              </p:cNvSpPr>
              <p:nvPr/>
            </p:nvSpPr>
            <p:spPr bwMode="invGray">
              <a:xfrm>
                <a:off x="1824" y="3072"/>
                <a:ext cx="1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spcBef>
                    <a:spcPct val="50000"/>
                  </a:spcBef>
                </a:pPr>
                <a:r>
                  <a:rPr lang="en-US" altLang="en-US" sz="2000">
                    <a:latin typeface="Times New Roman" pitchFamily="18" charset="0"/>
                    <a:ea typeface="ＭＳ Ｐゴシック" pitchFamily="34" charset="-128"/>
                  </a:rPr>
                  <a:t>*</a:t>
                </a:r>
                <a:endParaRPr lang="en-US" altLang="en-US" sz="2400">
                  <a:latin typeface="Times New Roman" pitchFamily="18" charset="0"/>
                  <a:ea typeface="ＭＳ Ｐゴシック" pitchFamily="34" charset="-128"/>
                </a:endParaRPr>
              </a:p>
            </p:txBody>
          </p:sp>
        </p:grpSp>
      </p:grpSp>
      <p:sp>
        <p:nvSpPr>
          <p:cNvPr id="48137" name="Freeform 92"/>
          <p:cNvSpPr>
            <a:spLocks/>
          </p:cNvSpPr>
          <p:nvPr/>
        </p:nvSpPr>
        <p:spPr bwMode="invGray">
          <a:xfrm>
            <a:off x="1238250" y="5676900"/>
            <a:ext cx="84138" cy="203200"/>
          </a:xfrm>
          <a:custGeom>
            <a:avLst/>
            <a:gdLst>
              <a:gd name="T0" fmla="*/ 2147483647 w 53"/>
              <a:gd name="T1" fmla="*/ 0 h 128"/>
              <a:gd name="T2" fmla="*/ 2147483647 w 53"/>
              <a:gd name="T3" fmla="*/ 2147483647 h 128"/>
              <a:gd name="T4" fmla="*/ 2147483647 w 53"/>
              <a:gd name="T5" fmla="*/ 2147483647 h 128"/>
              <a:gd name="T6" fmla="*/ 0 w 53"/>
              <a:gd name="T7" fmla="*/ 2147483647 h 128"/>
              <a:gd name="T8" fmla="*/ 2147483647 w 53"/>
              <a:gd name="T9" fmla="*/ 0 h 128"/>
              <a:gd name="T10" fmla="*/ 0 60000 65536"/>
              <a:gd name="T11" fmla="*/ 0 60000 65536"/>
              <a:gd name="T12" fmla="*/ 0 60000 65536"/>
              <a:gd name="T13" fmla="*/ 0 60000 65536"/>
              <a:gd name="T14" fmla="*/ 0 60000 65536"/>
              <a:gd name="T15" fmla="*/ 0 w 53"/>
              <a:gd name="T16" fmla="*/ 0 h 128"/>
              <a:gd name="T17" fmla="*/ 53 w 53"/>
              <a:gd name="T18" fmla="*/ 128 h 128"/>
            </a:gdLst>
            <a:ahLst/>
            <a:cxnLst>
              <a:cxn ang="T10">
                <a:pos x="T0" y="T1"/>
              </a:cxn>
              <a:cxn ang="T11">
                <a:pos x="T2" y="T3"/>
              </a:cxn>
              <a:cxn ang="T12">
                <a:pos x="T4" y="T5"/>
              </a:cxn>
              <a:cxn ang="T13">
                <a:pos x="T6" y="T7"/>
              </a:cxn>
              <a:cxn ang="T14">
                <a:pos x="T8" y="T9"/>
              </a:cxn>
            </a:cxnLst>
            <a:rect l="T15" t="T16" r="T17" b="T18"/>
            <a:pathLst>
              <a:path w="53" h="128">
                <a:moveTo>
                  <a:pt x="26" y="0"/>
                </a:moveTo>
                <a:lnTo>
                  <a:pt x="53" y="64"/>
                </a:lnTo>
                <a:lnTo>
                  <a:pt x="26" y="128"/>
                </a:lnTo>
                <a:lnTo>
                  <a:pt x="0" y="64"/>
                </a:lnTo>
                <a:lnTo>
                  <a:pt x="26" y="0"/>
                </a:lnTo>
                <a:close/>
              </a:path>
            </a:pathLst>
          </a:custGeom>
          <a:solidFill>
            <a:srgbClr val="808080"/>
          </a:solidFill>
          <a:ln w="4826">
            <a:solidFill>
              <a:srgbClr val="808080"/>
            </a:solidFill>
            <a:round/>
            <a:headEnd/>
            <a:tailEnd/>
          </a:ln>
        </p:spPr>
        <p:txBody>
          <a:bodyPr/>
          <a:lstStyle/>
          <a:p>
            <a:endParaRPr lang="en-US"/>
          </a:p>
        </p:txBody>
      </p:sp>
      <p:sp>
        <p:nvSpPr>
          <p:cNvPr id="48138" name="Rectangle 93"/>
          <p:cNvSpPr>
            <a:spLocks noChangeArrowheads="1"/>
          </p:cNvSpPr>
          <p:nvPr/>
        </p:nvSpPr>
        <p:spPr bwMode="invGray">
          <a:xfrm>
            <a:off x="3219450" y="5676900"/>
            <a:ext cx="79375" cy="192088"/>
          </a:xfrm>
          <a:prstGeom prst="rect">
            <a:avLst/>
          </a:prstGeom>
          <a:solidFill>
            <a:srgbClr val="FF9900"/>
          </a:solidFill>
          <a:ln w="4826">
            <a:solidFill>
              <a:srgbClr val="FF99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48139" name="Freeform 94"/>
          <p:cNvSpPr>
            <a:spLocks/>
          </p:cNvSpPr>
          <p:nvPr/>
        </p:nvSpPr>
        <p:spPr bwMode="invGray">
          <a:xfrm>
            <a:off x="5962650" y="5676900"/>
            <a:ext cx="84138" cy="203200"/>
          </a:xfrm>
          <a:custGeom>
            <a:avLst/>
            <a:gdLst>
              <a:gd name="T0" fmla="*/ 2147483647 w 53"/>
              <a:gd name="T1" fmla="*/ 0 h 128"/>
              <a:gd name="T2" fmla="*/ 2147483647 w 53"/>
              <a:gd name="T3" fmla="*/ 2147483647 h 128"/>
              <a:gd name="T4" fmla="*/ 0 w 53"/>
              <a:gd name="T5" fmla="*/ 2147483647 h 128"/>
              <a:gd name="T6" fmla="*/ 2147483647 w 53"/>
              <a:gd name="T7" fmla="*/ 0 h 128"/>
              <a:gd name="T8" fmla="*/ 0 60000 65536"/>
              <a:gd name="T9" fmla="*/ 0 60000 65536"/>
              <a:gd name="T10" fmla="*/ 0 60000 65536"/>
              <a:gd name="T11" fmla="*/ 0 60000 65536"/>
              <a:gd name="T12" fmla="*/ 0 w 53"/>
              <a:gd name="T13" fmla="*/ 0 h 128"/>
              <a:gd name="T14" fmla="*/ 53 w 53"/>
              <a:gd name="T15" fmla="*/ 128 h 128"/>
            </a:gdLst>
            <a:ahLst/>
            <a:cxnLst>
              <a:cxn ang="T8">
                <a:pos x="T0" y="T1"/>
              </a:cxn>
              <a:cxn ang="T9">
                <a:pos x="T2" y="T3"/>
              </a:cxn>
              <a:cxn ang="T10">
                <a:pos x="T4" y="T5"/>
              </a:cxn>
              <a:cxn ang="T11">
                <a:pos x="T6" y="T7"/>
              </a:cxn>
            </a:cxnLst>
            <a:rect l="T12" t="T13" r="T14" b="T15"/>
            <a:pathLst>
              <a:path w="53" h="128">
                <a:moveTo>
                  <a:pt x="26" y="0"/>
                </a:moveTo>
                <a:lnTo>
                  <a:pt x="53" y="128"/>
                </a:lnTo>
                <a:lnTo>
                  <a:pt x="0" y="128"/>
                </a:lnTo>
                <a:lnTo>
                  <a:pt x="26" y="0"/>
                </a:lnTo>
                <a:close/>
              </a:path>
            </a:pathLst>
          </a:custGeom>
          <a:solidFill>
            <a:srgbClr val="9966CC"/>
          </a:solidFill>
          <a:ln w="4826">
            <a:solidFill>
              <a:srgbClr val="9966CC"/>
            </a:solidFill>
            <a:round/>
            <a:headEnd/>
            <a:tailEnd/>
          </a:ln>
        </p:spPr>
        <p:txBody>
          <a:bodyPr/>
          <a:lstStyle/>
          <a:p>
            <a:endParaRPr lang="en-US"/>
          </a:p>
        </p:txBody>
      </p:sp>
      <p:sp>
        <p:nvSpPr>
          <p:cNvPr id="48140" name="Rectangle 95"/>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Trazodone vs. Zolpidem in primary insomnia</a:t>
            </a:r>
          </a:p>
        </p:txBody>
      </p:sp>
      <p:sp>
        <p:nvSpPr>
          <p:cNvPr id="48141" name="Text Box 98"/>
          <p:cNvSpPr txBox="1">
            <a:spLocks noChangeArrowheads="1"/>
          </p:cNvSpPr>
          <p:nvPr/>
        </p:nvSpPr>
        <p:spPr bwMode="auto">
          <a:xfrm>
            <a:off x="3479800" y="6307138"/>
            <a:ext cx="56372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r" eaLnBrk="1" hangingPunct="1"/>
            <a:endParaRPr lang="en-US" altLang="en-US" sz="1400" i="1">
              <a:latin typeface="Arial" pitchFamily="34" charset="0"/>
              <a:ea typeface="ＭＳ Ｐゴシック" pitchFamily="34" charset="-128"/>
            </a:endParaRPr>
          </a:p>
          <a:p>
            <a:pPr algn="r" eaLnBrk="1" hangingPunct="1"/>
            <a:r>
              <a:rPr lang="en-US" altLang="en-US" sz="1400" i="1">
                <a:latin typeface="Arial" pitchFamily="34" charset="0"/>
                <a:ea typeface="ＭＳ Ｐゴシック" pitchFamily="34" charset="-128"/>
              </a:rPr>
              <a:t>Modified from Walsh et al., Hum Psychopharmacol: Clin &amp; Exp, 1998</a:t>
            </a:r>
          </a:p>
        </p:txBody>
      </p:sp>
    </p:spTree>
    <p:extLst>
      <p:ext uri="{BB962C8B-B14F-4D97-AF65-F5344CB8AC3E}">
        <p14:creationId xmlns:p14="http://schemas.microsoft.com/office/powerpoint/2010/main" val="1393385064"/>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3"/>
          <p:cNvSpPr txBox="1">
            <a:spLocks noChangeArrowheads="1"/>
          </p:cNvSpPr>
          <p:nvPr/>
        </p:nvSpPr>
        <p:spPr bwMode="auto">
          <a:xfrm>
            <a:off x="5175250" y="796925"/>
            <a:ext cx="27590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latin typeface="Arial" pitchFamily="34" charset="0"/>
                <a:ea typeface="ＭＳ Ｐゴシック" pitchFamily="34" charset="-128"/>
              </a:rPr>
              <a:t>Phase-shifting</a:t>
            </a:r>
          </a:p>
        </p:txBody>
      </p:sp>
      <p:sp>
        <p:nvSpPr>
          <p:cNvPr id="49155" name="Text Box 4"/>
          <p:cNvSpPr txBox="1">
            <a:spLocks noChangeArrowheads="1"/>
          </p:cNvSpPr>
          <p:nvPr/>
        </p:nvSpPr>
        <p:spPr bwMode="auto">
          <a:xfrm>
            <a:off x="1260475" y="796925"/>
            <a:ext cx="31654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latin typeface="Arial" pitchFamily="34" charset="0"/>
                <a:ea typeface="ＭＳ Ｐゴシック" pitchFamily="34" charset="-128"/>
              </a:rPr>
              <a:t>Sleep-promoting</a:t>
            </a:r>
          </a:p>
        </p:txBody>
      </p:sp>
      <p:sp>
        <p:nvSpPr>
          <p:cNvPr id="49156" name="Rectangle 5"/>
          <p:cNvSpPr>
            <a:spLocks noChangeArrowheads="1"/>
          </p:cNvSpPr>
          <p:nvPr/>
        </p:nvSpPr>
        <p:spPr bwMode="auto">
          <a:xfrm>
            <a:off x="4251325" y="5095875"/>
            <a:ext cx="412432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Trebuchet MS" pitchFamily="34" charset="0"/>
                <a:cs typeface="Arial" pitchFamily="34" charset="0"/>
              </a:defRPr>
            </a:lvl1pPr>
            <a:lvl2pPr marL="622300" indent="-16510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20000"/>
              </a:spcBef>
            </a:pPr>
            <a:r>
              <a:rPr lang="en-US" altLang="en-US">
                <a:latin typeface="Arial" pitchFamily="34" charset="0"/>
                <a:ea typeface="ＭＳ Ｐゴシック" pitchFamily="34" charset="-128"/>
              </a:rPr>
              <a:t>MT</a:t>
            </a:r>
            <a:r>
              <a:rPr lang="en-US" altLang="en-US" baseline="-25000">
                <a:latin typeface="Arial" pitchFamily="34" charset="0"/>
                <a:ea typeface="ＭＳ Ｐゴシック" pitchFamily="34" charset="-128"/>
              </a:rPr>
              <a:t>2</a:t>
            </a:r>
            <a:r>
              <a:rPr lang="en-US" altLang="en-US">
                <a:latin typeface="Arial" pitchFamily="34" charset="0"/>
                <a:ea typeface="ＭＳ Ｐゴシック" pitchFamily="34" charset="-128"/>
              </a:rPr>
              <a:t> agonism</a:t>
            </a:r>
          </a:p>
          <a:p>
            <a:pPr algn="ctr" eaLnBrk="1" hangingPunct="1">
              <a:spcBef>
                <a:spcPct val="20000"/>
              </a:spcBef>
            </a:pPr>
            <a:r>
              <a:rPr lang="en-US" altLang="en-US" sz="2000">
                <a:latin typeface="Arial" pitchFamily="34" charset="0"/>
                <a:ea typeface="ＭＳ Ｐゴシック" pitchFamily="34" charset="-128"/>
              </a:rPr>
              <a:t>Synchronizes circadian clock</a:t>
            </a:r>
          </a:p>
          <a:p>
            <a:pPr lvl="1" eaLnBrk="1" hangingPunct="1">
              <a:spcBef>
                <a:spcPct val="20000"/>
              </a:spcBef>
              <a:buFont typeface="Times" pitchFamily="18" charset="0"/>
              <a:buNone/>
            </a:pPr>
            <a:endParaRPr lang="en-US" altLang="en-US">
              <a:latin typeface="Arial" pitchFamily="34" charset="0"/>
              <a:ea typeface="ＭＳ Ｐゴシック" pitchFamily="34" charset="-128"/>
            </a:endParaRPr>
          </a:p>
        </p:txBody>
      </p:sp>
      <p:sp>
        <p:nvSpPr>
          <p:cNvPr id="49157" name="Rectangle 6"/>
          <p:cNvSpPr>
            <a:spLocks noChangeArrowheads="1"/>
          </p:cNvSpPr>
          <p:nvPr/>
        </p:nvSpPr>
        <p:spPr bwMode="auto">
          <a:xfrm>
            <a:off x="344488" y="5095875"/>
            <a:ext cx="4124325"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pitchFamily="34" charset="0"/>
              </a:defRPr>
            </a:lvl1pPr>
            <a:lvl2pPr marL="392113" indent="-300038"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spcBef>
                <a:spcPct val="20000"/>
              </a:spcBef>
            </a:pPr>
            <a:r>
              <a:rPr lang="en-US" altLang="en-US">
                <a:latin typeface="Arial" pitchFamily="34" charset="0"/>
                <a:ea typeface="ＭＳ Ｐゴシック" pitchFamily="34" charset="-128"/>
              </a:rPr>
              <a:t>   MT</a:t>
            </a:r>
            <a:r>
              <a:rPr lang="en-US" altLang="en-US" baseline="-25000">
                <a:latin typeface="Arial" pitchFamily="34" charset="0"/>
                <a:ea typeface="ＭＳ Ｐゴシック" pitchFamily="34" charset="-128"/>
              </a:rPr>
              <a:t>1</a:t>
            </a:r>
            <a:r>
              <a:rPr lang="en-US" altLang="en-US">
                <a:latin typeface="Arial" pitchFamily="34" charset="0"/>
                <a:ea typeface="ＭＳ Ｐゴシック" pitchFamily="34" charset="-128"/>
              </a:rPr>
              <a:t> agonism</a:t>
            </a:r>
          </a:p>
          <a:p>
            <a:pPr algn="ctr" eaLnBrk="1" hangingPunct="1">
              <a:spcBef>
                <a:spcPct val="20000"/>
              </a:spcBef>
            </a:pPr>
            <a:r>
              <a:rPr lang="en-US" altLang="en-US" sz="2000">
                <a:latin typeface="Arial" pitchFamily="34" charset="0"/>
                <a:ea typeface="ＭＳ Ｐゴシック" pitchFamily="34" charset="-128"/>
              </a:rPr>
              <a:t>Attenuates SCN alerting signal</a:t>
            </a:r>
          </a:p>
          <a:p>
            <a:pPr lvl="1" algn="ctr" eaLnBrk="1" hangingPunct="1">
              <a:spcBef>
                <a:spcPct val="20000"/>
              </a:spcBef>
              <a:buFont typeface="Times" pitchFamily="18" charset="0"/>
              <a:buNone/>
            </a:pPr>
            <a:endParaRPr lang="en-US" altLang="en-US">
              <a:latin typeface="Arial" pitchFamily="34" charset="0"/>
              <a:ea typeface="ＭＳ Ｐゴシック" pitchFamily="34" charset="-128"/>
            </a:endParaRPr>
          </a:p>
        </p:txBody>
      </p:sp>
      <p:sp>
        <p:nvSpPr>
          <p:cNvPr id="49158" name="Rectangle 7"/>
          <p:cNvSpPr>
            <a:spLocks noChangeArrowheads="1"/>
          </p:cNvSpPr>
          <p:nvPr/>
        </p:nvSpPr>
        <p:spPr bwMode="auto">
          <a:xfrm>
            <a:off x="7089775" y="3962400"/>
            <a:ext cx="12192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400" b="1">
                <a:latin typeface="Arial" pitchFamily="34" charset="0"/>
                <a:ea typeface="ＭＳ Ｐゴシック" pitchFamily="34" charset="-128"/>
              </a:rPr>
              <a:t>MT</a:t>
            </a:r>
            <a:r>
              <a:rPr lang="en-US" altLang="en-US" sz="3400" b="1" baseline="-25000">
                <a:latin typeface="Arial" pitchFamily="34" charset="0"/>
                <a:ea typeface="ＭＳ Ｐゴシック" pitchFamily="34" charset="-128"/>
              </a:rPr>
              <a:t>2</a:t>
            </a:r>
            <a:endParaRPr lang="en-US" altLang="en-US" sz="3400" b="1">
              <a:latin typeface="Arial" pitchFamily="34" charset="0"/>
              <a:ea typeface="ＭＳ Ｐゴシック" pitchFamily="34" charset="-128"/>
            </a:endParaRPr>
          </a:p>
        </p:txBody>
      </p:sp>
      <p:sp>
        <p:nvSpPr>
          <p:cNvPr id="49159" name="Rectangle 8"/>
          <p:cNvSpPr>
            <a:spLocks noChangeArrowheads="1"/>
          </p:cNvSpPr>
          <p:nvPr/>
        </p:nvSpPr>
        <p:spPr bwMode="auto">
          <a:xfrm>
            <a:off x="3305175" y="3962400"/>
            <a:ext cx="12192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400" b="1">
                <a:latin typeface="Arial" pitchFamily="34" charset="0"/>
                <a:ea typeface="ＭＳ Ｐゴシック" pitchFamily="34" charset="-128"/>
              </a:rPr>
              <a:t>MT</a:t>
            </a:r>
            <a:r>
              <a:rPr lang="en-US" altLang="en-US" sz="3400" b="1" baseline="-25000">
                <a:latin typeface="Arial" pitchFamily="34" charset="0"/>
                <a:ea typeface="ＭＳ Ｐゴシック" pitchFamily="34" charset="-128"/>
              </a:rPr>
              <a:t>1</a:t>
            </a:r>
            <a:endParaRPr lang="en-US" altLang="en-US" sz="3400" b="1">
              <a:latin typeface="Arial" pitchFamily="34" charset="0"/>
              <a:ea typeface="ＭＳ Ｐゴシック" pitchFamily="34" charset="-128"/>
            </a:endParaRPr>
          </a:p>
        </p:txBody>
      </p:sp>
      <p:sp>
        <p:nvSpPr>
          <p:cNvPr id="49160" name="Freeform 9"/>
          <p:cNvSpPr>
            <a:spLocks/>
          </p:cNvSpPr>
          <p:nvPr/>
        </p:nvSpPr>
        <p:spPr bwMode="auto">
          <a:xfrm>
            <a:off x="3402013" y="4635500"/>
            <a:ext cx="1047750" cy="285750"/>
          </a:xfrm>
          <a:custGeom>
            <a:avLst/>
            <a:gdLst>
              <a:gd name="T0" fmla="*/ 0 w 660"/>
              <a:gd name="T1" fmla="*/ 2147483647 h 164"/>
              <a:gd name="T2" fmla="*/ 2147483647 w 660"/>
              <a:gd name="T3" fmla="*/ 2147483647 h 164"/>
              <a:gd name="T4" fmla="*/ 2147483647 w 660"/>
              <a:gd name="T5" fmla="*/ 2147483647 h 164"/>
              <a:gd name="T6" fmla="*/ 2147483647 w 660"/>
              <a:gd name="T7" fmla="*/ 2147483647 h 164"/>
              <a:gd name="T8" fmla="*/ 2147483647 w 660"/>
              <a:gd name="T9" fmla="*/ 2147483647 h 164"/>
              <a:gd name="T10" fmla="*/ 2147483647 w 660"/>
              <a:gd name="T11" fmla="*/ 2147483647 h 164"/>
              <a:gd name="T12" fmla="*/ 2147483647 w 660"/>
              <a:gd name="T13" fmla="*/ 2147483647 h 164"/>
              <a:gd name="T14" fmla="*/ 2147483647 w 660"/>
              <a:gd name="T15" fmla="*/ 2147483647 h 164"/>
              <a:gd name="T16" fmla="*/ 2147483647 w 660"/>
              <a:gd name="T17" fmla="*/ 2147483647 h 164"/>
              <a:gd name="T18" fmla="*/ 2147483647 w 660"/>
              <a:gd name="T19" fmla="*/ 2147483647 h 1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0"/>
              <a:gd name="T31" fmla="*/ 0 h 164"/>
              <a:gd name="T32" fmla="*/ 660 w 660"/>
              <a:gd name="T33" fmla="*/ 164 h 1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0" h="164">
                <a:moveTo>
                  <a:pt x="0" y="10"/>
                </a:moveTo>
                <a:cubicBezTo>
                  <a:pt x="32" y="73"/>
                  <a:pt x="64" y="136"/>
                  <a:pt x="92" y="150"/>
                </a:cubicBezTo>
                <a:cubicBezTo>
                  <a:pt x="120" y="164"/>
                  <a:pt x="143" y="118"/>
                  <a:pt x="168" y="94"/>
                </a:cubicBezTo>
                <a:cubicBezTo>
                  <a:pt x="193" y="70"/>
                  <a:pt x="218" y="12"/>
                  <a:pt x="240" y="6"/>
                </a:cubicBezTo>
                <a:cubicBezTo>
                  <a:pt x="262" y="0"/>
                  <a:pt x="275" y="37"/>
                  <a:pt x="300" y="58"/>
                </a:cubicBezTo>
                <a:cubicBezTo>
                  <a:pt x="325" y="79"/>
                  <a:pt x="362" y="134"/>
                  <a:pt x="392" y="134"/>
                </a:cubicBezTo>
                <a:cubicBezTo>
                  <a:pt x="422" y="134"/>
                  <a:pt x="456" y="78"/>
                  <a:pt x="480" y="58"/>
                </a:cubicBezTo>
                <a:cubicBezTo>
                  <a:pt x="504" y="38"/>
                  <a:pt x="515" y="17"/>
                  <a:pt x="536" y="14"/>
                </a:cubicBezTo>
                <a:cubicBezTo>
                  <a:pt x="557" y="11"/>
                  <a:pt x="587" y="16"/>
                  <a:pt x="608" y="38"/>
                </a:cubicBezTo>
                <a:cubicBezTo>
                  <a:pt x="629" y="60"/>
                  <a:pt x="644" y="104"/>
                  <a:pt x="660" y="146"/>
                </a:cubicBezTo>
              </a:path>
            </a:pathLst>
          </a:custGeom>
          <a:noFill/>
          <a:ln w="19050">
            <a:solidFill>
              <a:srgbClr val="FF66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49161" name="Group 10"/>
          <p:cNvGrpSpPr>
            <a:grpSpLocks/>
          </p:cNvGrpSpPr>
          <p:nvPr/>
        </p:nvGrpSpPr>
        <p:grpSpPr bwMode="auto">
          <a:xfrm>
            <a:off x="3221038" y="4391025"/>
            <a:ext cx="1362075" cy="515938"/>
            <a:chOff x="886" y="2824"/>
            <a:chExt cx="858" cy="325"/>
          </a:xfrm>
        </p:grpSpPr>
        <p:sp>
          <p:nvSpPr>
            <p:cNvPr id="49180" name="Line 11"/>
            <p:cNvSpPr>
              <a:spLocks noChangeShapeType="1"/>
            </p:cNvSpPr>
            <p:nvPr/>
          </p:nvSpPr>
          <p:spPr bwMode="auto">
            <a:xfrm>
              <a:off x="1108" y="2824"/>
              <a:ext cx="0" cy="324"/>
            </a:xfrm>
            <a:prstGeom prst="line">
              <a:avLst/>
            </a:prstGeom>
            <a:noFill/>
            <a:ln w="9525">
              <a:solidFill>
                <a:srgbClr val="B2B2B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81" name="Line 12"/>
            <p:cNvSpPr>
              <a:spLocks noChangeShapeType="1"/>
            </p:cNvSpPr>
            <p:nvPr/>
          </p:nvSpPr>
          <p:spPr bwMode="auto">
            <a:xfrm>
              <a:off x="1320" y="2824"/>
              <a:ext cx="0" cy="324"/>
            </a:xfrm>
            <a:prstGeom prst="line">
              <a:avLst/>
            </a:prstGeom>
            <a:noFill/>
            <a:ln w="9525">
              <a:solidFill>
                <a:srgbClr val="B2B2B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82" name="Line 13"/>
            <p:cNvSpPr>
              <a:spLocks noChangeShapeType="1"/>
            </p:cNvSpPr>
            <p:nvPr/>
          </p:nvSpPr>
          <p:spPr bwMode="auto">
            <a:xfrm>
              <a:off x="1540" y="2824"/>
              <a:ext cx="0" cy="324"/>
            </a:xfrm>
            <a:prstGeom prst="line">
              <a:avLst/>
            </a:prstGeom>
            <a:noFill/>
            <a:ln w="9525">
              <a:solidFill>
                <a:srgbClr val="B2B2B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83" name="Line 14"/>
            <p:cNvSpPr>
              <a:spLocks noChangeShapeType="1"/>
            </p:cNvSpPr>
            <p:nvPr/>
          </p:nvSpPr>
          <p:spPr bwMode="auto">
            <a:xfrm>
              <a:off x="888" y="2940"/>
              <a:ext cx="856" cy="0"/>
            </a:xfrm>
            <a:prstGeom prst="line">
              <a:avLst/>
            </a:prstGeom>
            <a:noFill/>
            <a:ln w="9525">
              <a:solidFill>
                <a:srgbClr val="B2B2B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84" name="Line 15"/>
            <p:cNvSpPr>
              <a:spLocks noChangeShapeType="1"/>
            </p:cNvSpPr>
            <p:nvPr/>
          </p:nvSpPr>
          <p:spPr bwMode="auto">
            <a:xfrm>
              <a:off x="888" y="3048"/>
              <a:ext cx="856" cy="0"/>
            </a:xfrm>
            <a:prstGeom prst="line">
              <a:avLst/>
            </a:prstGeom>
            <a:noFill/>
            <a:ln w="9525">
              <a:solidFill>
                <a:srgbClr val="B2B2B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85" name="Rectangle 16"/>
            <p:cNvSpPr>
              <a:spLocks noChangeArrowheads="1"/>
            </p:cNvSpPr>
            <p:nvPr/>
          </p:nvSpPr>
          <p:spPr bwMode="auto">
            <a:xfrm>
              <a:off x="886" y="2827"/>
              <a:ext cx="858" cy="322"/>
            </a:xfrm>
            <a:prstGeom prst="rect">
              <a:avLst/>
            </a:prstGeom>
            <a:noFill/>
            <a:ln w="9525">
              <a:solidFill>
                <a:srgbClr val="B2B2B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grpSp>
      <p:sp>
        <p:nvSpPr>
          <p:cNvPr id="49162" name="Freeform 17"/>
          <p:cNvSpPr>
            <a:spLocks/>
          </p:cNvSpPr>
          <p:nvPr/>
        </p:nvSpPr>
        <p:spPr bwMode="auto">
          <a:xfrm>
            <a:off x="3414713" y="4429125"/>
            <a:ext cx="1028700" cy="439738"/>
          </a:xfrm>
          <a:custGeom>
            <a:avLst/>
            <a:gdLst>
              <a:gd name="T0" fmla="*/ 0 w 648"/>
              <a:gd name="T1" fmla="*/ 2147483647 h 277"/>
              <a:gd name="T2" fmla="*/ 2147483647 w 648"/>
              <a:gd name="T3" fmla="*/ 2147483647 h 277"/>
              <a:gd name="T4" fmla="*/ 2147483647 w 648"/>
              <a:gd name="T5" fmla="*/ 2147483647 h 277"/>
              <a:gd name="T6" fmla="*/ 2147483647 w 648"/>
              <a:gd name="T7" fmla="*/ 2147483647 h 277"/>
              <a:gd name="T8" fmla="*/ 2147483647 w 648"/>
              <a:gd name="T9" fmla="*/ 2147483647 h 277"/>
              <a:gd name="T10" fmla="*/ 2147483647 w 648"/>
              <a:gd name="T11" fmla="*/ 2147483647 h 277"/>
              <a:gd name="T12" fmla="*/ 2147483647 w 648"/>
              <a:gd name="T13" fmla="*/ 2147483647 h 277"/>
              <a:gd name="T14" fmla="*/ 2147483647 w 648"/>
              <a:gd name="T15" fmla="*/ 2147483647 h 277"/>
              <a:gd name="T16" fmla="*/ 2147483647 w 648"/>
              <a:gd name="T17" fmla="*/ 2147483647 h 277"/>
              <a:gd name="T18" fmla="*/ 2147483647 w 648"/>
              <a:gd name="T19" fmla="*/ 2147483647 h 277"/>
              <a:gd name="T20" fmla="*/ 2147483647 w 648"/>
              <a:gd name="T21" fmla="*/ 2147483647 h 277"/>
              <a:gd name="T22" fmla="*/ 2147483647 w 648"/>
              <a:gd name="T23" fmla="*/ 2147483647 h 277"/>
              <a:gd name="T24" fmla="*/ 2147483647 w 648"/>
              <a:gd name="T25" fmla="*/ 2147483647 h 277"/>
              <a:gd name="T26" fmla="*/ 2147483647 w 648"/>
              <a:gd name="T27" fmla="*/ 2147483647 h 277"/>
              <a:gd name="T28" fmla="*/ 2147483647 w 648"/>
              <a:gd name="T29" fmla="*/ 2147483647 h 277"/>
              <a:gd name="T30" fmla="*/ 2147483647 w 648"/>
              <a:gd name="T31" fmla="*/ 2147483647 h 277"/>
              <a:gd name="T32" fmla="*/ 2147483647 w 648"/>
              <a:gd name="T33" fmla="*/ 2147483647 h 277"/>
              <a:gd name="T34" fmla="*/ 2147483647 w 648"/>
              <a:gd name="T35" fmla="*/ 2147483647 h 27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48"/>
              <a:gd name="T55" fmla="*/ 0 h 277"/>
              <a:gd name="T56" fmla="*/ 648 w 648"/>
              <a:gd name="T57" fmla="*/ 277 h 27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48" h="277">
                <a:moveTo>
                  <a:pt x="0" y="148"/>
                </a:moveTo>
                <a:cubicBezTo>
                  <a:pt x="22" y="189"/>
                  <a:pt x="45" y="230"/>
                  <a:pt x="64" y="248"/>
                </a:cubicBezTo>
                <a:cubicBezTo>
                  <a:pt x="83" y="266"/>
                  <a:pt x="104" y="261"/>
                  <a:pt x="116" y="256"/>
                </a:cubicBezTo>
                <a:cubicBezTo>
                  <a:pt x="128" y="251"/>
                  <a:pt x="127" y="241"/>
                  <a:pt x="136" y="220"/>
                </a:cubicBezTo>
                <a:cubicBezTo>
                  <a:pt x="145" y="199"/>
                  <a:pt x="159" y="156"/>
                  <a:pt x="168" y="128"/>
                </a:cubicBezTo>
                <a:cubicBezTo>
                  <a:pt x="177" y="100"/>
                  <a:pt x="179" y="69"/>
                  <a:pt x="192" y="48"/>
                </a:cubicBezTo>
                <a:cubicBezTo>
                  <a:pt x="205" y="27"/>
                  <a:pt x="229" y="1"/>
                  <a:pt x="244" y="4"/>
                </a:cubicBezTo>
                <a:cubicBezTo>
                  <a:pt x="259" y="7"/>
                  <a:pt x="271" y="42"/>
                  <a:pt x="280" y="68"/>
                </a:cubicBezTo>
                <a:cubicBezTo>
                  <a:pt x="289" y="94"/>
                  <a:pt x="291" y="132"/>
                  <a:pt x="300" y="160"/>
                </a:cubicBezTo>
                <a:cubicBezTo>
                  <a:pt x="309" y="188"/>
                  <a:pt x="321" y="221"/>
                  <a:pt x="336" y="240"/>
                </a:cubicBezTo>
                <a:cubicBezTo>
                  <a:pt x="351" y="259"/>
                  <a:pt x="371" y="277"/>
                  <a:pt x="388" y="272"/>
                </a:cubicBezTo>
                <a:cubicBezTo>
                  <a:pt x="405" y="267"/>
                  <a:pt x="424" y="237"/>
                  <a:pt x="436" y="212"/>
                </a:cubicBezTo>
                <a:cubicBezTo>
                  <a:pt x="448" y="187"/>
                  <a:pt x="450" y="154"/>
                  <a:pt x="460" y="124"/>
                </a:cubicBezTo>
                <a:cubicBezTo>
                  <a:pt x="470" y="94"/>
                  <a:pt x="480" y="51"/>
                  <a:pt x="496" y="32"/>
                </a:cubicBezTo>
                <a:cubicBezTo>
                  <a:pt x="512" y="13"/>
                  <a:pt x="540" y="0"/>
                  <a:pt x="556" y="8"/>
                </a:cubicBezTo>
                <a:cubicBezTo>
                  <a:pt x="572" y="16"/>
                  <a:pt x="579" y="49"/>
                  <a:pt x="592" y="80"/>
                </a:cubicBezTo>
                <a:cubicBezTo>
                  <a:pt x="605" y="111"/>
                  <a:pt x="623" y="159"/>
                  <a:pt x="632" y="192"/>
                </a:cubicBezTo>
                <a:cubicBezTo>
                  <a:pt x="641" y="225"/>
                  <a:pt x="644" y="250"/>
                  <a:pt x="648" y="276"/>
                </a:cubicBezTo>
              </a:path>
            </a:pathLst>
          </a:custGeom>
          <a:noFill/>
          <a:ln w="19050">
            <a:solidFill>
              <a:srgbClr val="FF6600"/>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63" name="Line 18"/>
          <p:cNvSpPr>
            <a:spLocks noChangeShapeType="1"/>
          </p:cNvSpPr>
          <p:nvPr/>
        </p:nvSpPr>
        <p:spPr bwMode="auto">
          <a:xfrm>
            <a:off x="3789363" y="4486275"/>
            <a:ext cx="0" cy="1333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64" name="Line 19"/>
          <p:cNvSpPr>
            <a:spLocks noChangeShapeType="1"/>
          </p:cNvSpPr>
          <p:nvPr/>
        </p:nvSpPr>
        <p:spPr bwMode="auto">
          <a:xfrm>
            <a:off x="4252913" y="4486275"/>
            <a:ext cx="6350" cy="1333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49165" name="Group 20"/>
          <p:cNvGrpSpPr>
            <a:grpSpLocks/>
          </p:cNvGrpSpPr>
          <p:nvPr/>
        </p:nvGrpSpPr>
        <p:grpSpPr bwMode="auto">
          <a:xfrm>
            <a:off x="7016750" y="4391025"/>
            <a:ext cx="1362075" cy="515938"/>
            <a:chOff x="886" y="2824"/>
            <a:chExt cx="858" cy="325"/>
          </a:xfrm>
        </p:grpSpPr>
        <p:sp>
          <p:nvSpPr>
            <p:cNvPr id="49174" name="Line 21"/>
            <p:cNvSpPr>
              <a:spLocks noChangeShapeType="1"/>
            </p:cNvSpPr>
            <p:nvPr/>
          </p:nvSpPr>
          <p:spPr bwMode="auto">
            <a:xfrm>
              <a:off x="1108" y="2824"/>
              <a:ext cx="0" cy="324"/>
            </a:xfrm>
            <a:prstGeom prst="line">
              <a:avLst/>
            </a:prstGeom>
            <a:noFill/>
            <a:ln w="9525">
              <a:solidFill>
                <a:srgbClr val="B2B2B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5" name="Line 22"/>
            <p:cNvSpPr>
              <a:spLocks noChangeShapeType="1"/>
            </p:cNvSpPr>
            <p:nvPr/>
          </p:nvSpPr>
          <p:spPr bwMode="auto">
            <a:xfrm>
              <a:off x="1320" y="2824"/>
              <a:ext cx="0" cy="324"/>
            </a:xfrm>
            <a:prstGeom prst="line">
              <a:avLst/>
            </a:prstGeom>
            <a:noFill/>
            <a:ln w="9525">
              <a:solidFill>
                <a:srgbClr val="B2B2B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6" name="Line 23"/>
            <p:cNvSpPr>
              <a:spLocks noChangeShapeType="1"/>
            </p:cNvSpPr>
            <p:nvPr/>
          </p:nvSpPr>
          <p:spPr bwMode="auto">
            <a:xfrm>
              <a:off x="1540" y="2824"/>
              <a:ext cx="0" cy="324"/>
            </a:xfrm>
            <a:prstGeom prst="line">
              <a:avLst/>
            </a:prstGeom>
            <a:noFill/>
            <a:ln w="9525">
              <a:solidFill>
                <a:srgbClr val="B2B2B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7" name="Line 24"/>
            <p:cNvSpPr>
              <a:spLocks noChangeShapeType="1"/>
            </p:cNvSpPr>
            <p:nvPr/>
          </p:nvSpPr>
          <p:spPr bwMode="auto">
            <a:xfrm>
              <a:off x="888" y="2940"/>
              <a:ext cx="856" cy="0"/>
            </a:xfrm>
            <a:prstGeom prst="line">
              <a:avLst/>
            </a:prstGeom>
            <a:noFill/>
            <a:ln w="9525">
              <a:solidFill>
                <a:srgbClr val="B2B2B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8" name="Line 25"/>
            <p:cNvSpPr>
              <a:spLocks noChangeShapeType="1"/>
            </p:cNvSpPr>
            <p:nvPr/>
          </p:nvSpPr>
          <p:spPr bwMode="auto">
            <a:xfrm>
              <a:off x="888" y="3048"/>
              <a:ext cx="856" cy="0"/>
            </a:xfrm>
            <a:prstGeom prst="line">
              <a:avLst/>
            </a:prstGeom>
            <a:noFill/>
            <a:ln w="9525">
              <a:solidFill>
                <a:srgbClr val="B2B2B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79" name="Rectangle 26"/>
            <p:cNvSpPr>
              <a:spLocks noChangeArrowheads="1"/>
            </p:cNvSpPr>
            <p:nvPr/>
          </p:nvSpPr>
          <p:spPr bwMode="auto">
            <a:xfrm>
              <a:off x="886" y="2827"/>
              <a:ext cx="858" cy="322"/>
            </a:xfrm>
            <a:prstGeom prst="rect">
              <a:avLst/>
            </a:prstGeom>
            <a:noFill/>
            <a:ln w="9525">
              <a:solidFill>
                <a:srgbClr val="B2B2B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grpSp>
      <p:sp>
        <p:nvSpPr>
          <p:cNvPr id="49166" name="Freeform 27"/>
          <p:cNvSpPr>
            <a:spLocks/>
          </p:cNvSpPr>
          <p:nvPr/>
        </p:nvSpPr>
        <p:spPr bwMode="auto">
          <a:xfrm>
            <a:off x="7000875" y="4454525"/>
            <a:ext cx="1022350" cy="457200"/>
          </a:xfrm>
          <a:custGeom>
            <a:avLst/>
            <a:gdLst>
              <a:gd name="T0" fmla="*/ 0 w 644"/>
              <a:gd name="T1" fmla="*/ 2147483647 h 288"/>
              <a:gd name="T2" fmla="*/ 2147483647 w 644"/>
              <a:gd name="T3" fmla="*/ 2147483647 h 288"/>
              <a:gd name="T4" fmla="*/ 2147483647 w 644"/>
              <a:gd name="T5" fmla="*/ 2147483647 h 288"/>
              <a:gd name="T6" fmla="*/ 2147483647 w 644"/>
              <a:gd name="T7" fmla="*/ 2147483647 h 288"/>
              <a:gd name="T8" fmla="*/ 2147483647 w 644"/>
              <a:gd name="T9" fmla="*/ 2147483647 h 288"/>
              <a:gd name="T10" fmla="*/ 2147483647 w 644"/>
              <a:gd name="T11" fmla="*/ 2147483647 h 288"/>
              <a:gd name="T12" fmla="*/ 2147483647 w 644"/>
              <a:gd name="T13" fmla="*/ 2147483647 h 288"/>
              <a:gd name="T14" fmla="*/ 2147483647 w 644"/>
              <a:gd name="T15" fmla="*/ 2147483647 h 288"/>
              <a:gd name="T16" fmla="*/ 2147483647 w 644"/>
              <a:gd name="T17" fmla="*/ 2147483647 h 288"/>
              <a:gd name="T18" fmla="*/ 2147483647 w 644"/>
              <a:gd name="T19" fmla="*/ 2147483647 h 288"/>
              <a:gd name="T20" fmla="*/ 2147483647 w 644"/>
              <a:gd name="T21" fmla="*/ 2147483647 h 288"/>
              <a:gd name="T22" fmla="*/ 2147483647 w 644"/>
              <a:gd name="T23" fmla="*/ 2147483647 h 288"/>
              <a:gd name="T24" fmla="*/ 2147483647 w 644"/>
              <a:gd name="T25" fmla="*/ 2147483647 h 288"/>
              <a:gd name="T26" fmla="*/ 2147483647 w 644"/>
              <a:gd name="T27" fmla="*/ 2147483647 h 288"/>
              <a:gd name="T28" fmla="*/ 2147483647 w 644"/>
              <a:gd name="T29" fmla="*/ 2147483647 h 288"/>
              <a:gd name="T30" fmla="*/ 2147483647 w 644"/>
              <a:gd name="T31" fmla="*/ 2147483647 h 2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44"/>
              <a:gd name="T49" fmla="*/ 0 h 288"/>
              <a:gd name="T50" fmla="*/ 644 w 644"/>
              <a:gd name="T51" fmla="*/ 288 h 28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44" h="288">
                <a:moveTo>
                  <a:pt x="0" y="152"/>
                </a:moveTo>
                <a:cubicBezTo>
                  <a:pt x="11" y="194"/>
                  <a:pt x="22" y="236"/>
                  <a:pt x="40" y="256"/>
                </a:cubicBezTo>
                <a:cubicBezTo>
                  <a:pt x="58" y="276"/>
                  <a:pt x="89" y="283"/>
                  <a:pt x="108" y="272"/>
                </a:cubicBezTo>
                <a:cubicBezTo>
                  <a:pt x="127" y="261"/>
                  <a:pt x="138" y="225"/>
                  <a:pt x="152" y="192"/>
                </a:cubicBezTo>
                <a:cubicBezTo>
                  <a:pt x="166" y="159"/>
                  <a:pt x="179" y="105"/>
                  <a:pt x="192" y="76"/>
                </a:cubicBezTo>
                <a:cubicBezTo>
                  <a:pt x="205" y="47"/>
                  <a:pt x="215" y="21"/>
                  <a:pt x="228" y="16"/>
                </a:cubicBezTo>
                <a:cubicBezTo>
                  <a:pt x="241" y="11"/>
                  <a:pt x="262" y="21"/>
                  <a:pt x="272" y="44"/>
                </a:cubicBezTo>
                <a:cubicBezTo>
                  <a:pt x="282" y="67"/>
                  <a:pt x="280" y="119"/>
                  <a:pt x="288" y="152"/>
                </a:cubicBezTo>
                <a:cubicBezTo>
                  <a:pt x="296" y="185"/>
                  <a:pt x="307" y="223"/>
                  <a:pt x="320" y="244"/>
                </a:cubicBezTo>
                <a:cubicBezTo>
                  <a:pt x="333" y="265"/>
                  <a:pt x="350" y="283"/>
                  <a:pt x="368" y="280"/>
                </a:cubicBezTo>
                <a:cubicBezTo>
                  <a:pt x="386" y="277"/>
                  <a:pt x="413" y="256"/>
                  <a:pt x="428" y="228"/>
                </a:cubicBezTo>
                <a:cubicBezTo>
                  <a:pt x="443" y="200"/>
                  <a:pt x="444" y="146"/>
                  <a:pt x="456" y="112"/>
                </a:cubicBezTo>
                <a:cubicBezTo>
                  <a:pt x="468" y="78"/>
                  <a:pt x="481" y="38"/>
                  <a:pt x="500" y="24"/>
                </a:cubicBezTo>
                <a:cubicBezTo>
                  <a:pt x="519" y="10"/>
                  <a:pt x="551" y="0"/>
                  <a:pt x="572" y="28"/>
                </a:cubicBezTo>
                <a:cubicBezTo>
                  <a:pt x="593" y="56"/>
                  <a:pt x="612" y="149"/>
                  <a:pt x="624" y="192"/>
                </a:cubicBezTo>
                <a:cubicBezTo>
                  <a:pt x="636" y="235"/>
                  <a:pt x="640" y="261"/>
                  <a:pt x="644" y="288"/>
                </a:cubicBezTo>
              </a:path>
            </a:pathLst>
          </a:custGeom>
          <a:noFill/>
          <a:ln w="31750">
            <a:solidFill>
              <a:schemeClr val="bg1"/>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67" name="Freeform 28"/>
          <p:cNvSpPr>
            <a:spLocks/>
          </p:cNvSpPr>
          <p:nvPr/>
        </p:nvSpPr>
        <p:spPr bwMode="auto">
          <a:xfrm>
            <a:off x="7153275" y="4452938"/>
            <a:ext cx="1041400" cy="461962"/>
          </a:xfrm>
          <a:custGeom>
            <a:avLst/>
            <a:gdLst>
              <a:gd name="T0" fmla="*/ 0 w 656"/>
              <a:gd name="T1" fmla="*/ 2147483647 h 291"/>
              <a:gd name="T2" fmla="*/ 2147483647 w 656"/>
              <a:gd name="T3" fmla="*/ 2147483647 h 291"/>
              <a:gd name="T4" fmla="*/ 2147483647 w 656"/>
              <a:gd name="T5" fmla="*/ 2147483647 h 291"/>
              <a:gd name="T6" fmla="*/ 2147483647 w 656"/>
              <a:gd name="T7" fmla="*/ 2147483647 h 291"/>
              <a:gd name="T8" fmla="*/ 2147483647 w 656"/>
              <a:gd name="T9" fmla="*/ 2147483647 h 291"/>
              <a:gd name="T10" fmla="*/ 2147483647 w 656"/>
              <a:gd name="T11" fmla="*/ 2147483647 h 291"/>
              <a:gd name="T12" fmla="*/ 2147483647 w 656"/>
              <a:gd name="T13" fmla="*/ 2147483647 h 291"/>
              <a:gd name="T14" fmla="*/ 2147483647 w 656"/>
              <a:gd name="T15" fmla="*/ 2147483647 h 291"/>
              <a:gd name="T16" fmla="*/ 2147483647 w 656"/>
              <a:gd name="T17" fmla="*/ 2147483647 h 291"/>
              <a:gd name="T18" fmla="*/ 2147483647 w 656"/>
              <a:gd name="T19" fmla="*/ 2147483647 h 291"/>
              <a:gd name="T20" fmla="*/ 2147483647 w 656"/>
              <a:gd name="T21" fmla="*/ 2147483647 h 291"/>
              <a:gd name="T22" fmla="*/ 2147483647 w 656"/>
              <a:gd name="T23" fmla="*/ 2147483647 h 291"/>
              <a:gd name="T24" fmla="*/ 2147483647 w 656"/>
              <a:gd name="T25" fmla="*/ 2147483647 h 291"/>
              <a:gd name="T26" fmla="*/ 2147483647 w 656"/>
              <a:gd name="T27" fmla="*/ 2147483647 h 2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56"/>
              <a:gd name="T43" fmla="*/ 0 h 291"/>
              <a:gd name="T44" fmla="*/ 656 w 656"/>
              <a:gd name="T45" fmla="*/ 291 h 2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56" h="291">
                <a:moveTo>
                  <a:pt x="0" y="145"/>
                </a:moveTo>
                <a:cubicBezTo>
                  <a:pt x="13" y="183"/>
                  <a:pt x="27" y="222"/>
                  <a:pt x="44" y="245"/>
                </a:cubicBezTo>
                <a:cubicBezTo>
                  <a:pt x="61" y="268"/>
                  <a:pt x="87" y="282"/>
                  <a:pt x="104" y="281"/>
                </a:cubicBezTo>
                <a:cubicBezTo>
                  <a:pt x="121" y="280"/>
                  <a:pt x="131" y="263"/>
                  <a:pt x="144" y="237"/>
                </a:cubicBezTo>
                <a:cubicBezTo>
                  <a:pt x="157" y="211"/>
                  <a:pt x="167" y="160"/>
                  <a:pt x="180" y="125"/>
                </a:cubicBezTo>
                <a:cubicBezTo>
                  <a:pt x="193" y="90"/>
                  <a:pt x="208" y="41"/>
                  <a:pt x="224" y="29"/>
                </a:cubicBezTo>
                <a:cubicBezTo>
                  <a:pt x="240" y="17"/>
                  <a:pt x="261" y="28"/>
                  <a:pt x="276" y="53"/>
                </a:cubicBezTo>
                <a:cubicBezTo>
                  <a:pt x="291" y="78"/>
                  <a:pt x="297" y="143"/>
                  <a:pt x="312" y="181"/>
                </a:cubicBezTo>
                <a:cubicBezTo>
                  <a:pt x="327" y="219"/>
                  <a:pt x="349" y="271"/>
                  <a:pt x="368" y="281"/>
                </a:cubicBezTo>
                <a:cubicBezTo>
                  <a:pt x="387" y="291"/>
                  <a:pt x="412" y="265"/>
                  <a:pt x="428" y="241"/>
                </a:cubicBezTo>
                <a:cubicBezTo>
                  <a:pt x="444" y="217"/>
                  <a:pt x="450" y="171"/>
                  <a:pt x="464" y="137"/>
                </a:cubicBezTo>
                <a:cubicBezTo>
                  <a:pt x="478" y="103"/>
                  <a:pt x="491" y="53"/>
                  <a:pt x="512" y="37"/>
                </a:cubicBezTo>
                <a:cubicBezTo>
                  <a:pt x="533" y="21"/>
                  <a:pt x="568" y="0"/>
                  <a:pt x="592" y="41"/>
                </a:cubicBezTo>
                <a:cubicBezTo>
                  <a:pt x="616" y="82"/>
                  <a:pt x="636" y="181"/>
                  <a:pt x="656" y="281"/>
                </a:cubicBezTo>
              </a:path>
            </a:pathLst>
          </a:custGeom>
          <a:noFill/>
          <a:ln w="3175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68" name="Line 29"/>
          <p:cNvSpPr>
            <a:spLocks noChangeShapeType="1"/>
          </p:cNvSpPr>
          <p:nvPr/>
        </p:nvSpPr>
        <p:spPr bwMode="auto">
          <a:xfrm rot="5400000" flipV="1">
            <a:off x="7334250" y="4679950"/>
            <a:ext cx="6350" cy="127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69" name="Line 30"/>
          <p:cNvSpPr>
            <a:spLocks noChangeShapeType="1"/>
          </p:cNvSpPr>
          <p:nvPr/>
        </p:nvSpPr>
        <p:spPr bwMode="auto">
          <a:xfrm rot="5400000" flipV="1">
            <a:off x="7797800" y="4679950"/>
            <a:ext cx="6350" cy="127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49170" name="Picture 31" descr="Receptors_w_drug_Lean2"/>
          <p:cNvPicPr>
            <a:picLocks noChangeAspect="1" noChangeArrowheads="1"/>
          </p:cNvPicPr>
          <p:nvPr/>
        </p:nvPicPr>
        <p:blipFill>
          <a:blip r:embed="rId3">
            <a:extLst>
              <a:ext uri="{28A0092B-C50C-407E-A947-70E740481C1C}">
                <a14:useLocalDpi xmlns:a14="http://schemas.microsoft.com/office/drawing/2010/main" val="0"/>
              </a:ext>
            </a:extLst>
          </a:blip>
          <a:srcRect l="14954" t="27083" r="53857"/>
          <a:stretch>
            <a:fillRect/>
          </a:stretch>
        </p:blipFill>
        <p:spPr bwMode="auto">
          <a:xfrm>
            <a:off x="1147763" y="1462088"/>
            <a:ext cx="2451100" cy="381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71" name="Picture 32" descr="Receptors_w_drug_Lean2"/>
          <p:cNvPicPr>
            <a:picLocks noChangeAspect="1" noChangeArrowheads="1"/>
          </p:cNvPicPr>
          <p:nvPr/>
        </p:nvPicPr>
        <p:blipFill>
          <a:blip r:embed="rId3">
            <a:extLst>
              <a:ext uri="{28A0092B-C50C-407E-A947-70E740481C1C}">
                <a14:useLocalDpi xmlns:a14="http://schemas.microsoft.com/office/drawing/2010/main" val="0"/>
              </a:ext>
            </a:extLst>
          </a:blip>
          <a:srcRect l="62778" t="29536" r="7732"/>
          <a:stretch>
            <a:fillRect/>
          </a:stretch>
        </p:blipFill>
        <p:spPr bwMode="auto">
          <a:xfrm>
            <a:off x="5032375" y="1370013"/>
            <a:ext cx="2455863" cy="391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72" name="Rectangle 34"/>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Receptors in the SCN</a:t>
            </a:r>
          </a:p>
        </p:txBody>
      </p:sp>
      <p:sp>
        <p:nvSpPr>
          <p:cNvPr id="49173" name="Text Box 36"/>
          <p:cNvSpPr txBox="1">
            <a:spLocks noChangeArrowheads="1"/>
          </p:cNvSpPr>
          <p:nvPr/>
        </p:nvSpPr>
        <p:spPr bwMode="auto">
          <a:xfrm>
            <a:off x="4833938" y="6307138"/>
            <a:ext cx="4283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r" eaLnBrk="1" hangingPunct="1"/>
            <a:endParaRPr lang="en-US" altLang="en-US" sz="1400" i="1">
              <a:latin typeface="Arial" pitchFamily="34" charset="0"/>
              <a:ea typeface="ＭＳ Ｐゴシック" pitchFamily="34" charset="-128"/>
            </a:endParaRPr>
          </a:p>
          <a:p>
            <a:pPr algn="r" eaLnBrk="1" hangingPunct="1"/>
            <a:r>
              <a:rPr lang="en-US" altLang="en-US" sz="1400" i="1">
                <a:latin typeface="Arial" pitchFamily="34" charset="0"/>
                <a:ea typeface="ＭＳ Ｐゴシック" pitchFamily="34" charset="-128"/>
              </a:rPr>
              <a:t> Modified from Dubocovich et al., Front Biosci, 2003</a:t>
            </a:r>
          </a:p>
        </p:txBody>
      </p:sp>
    </p:spTree>
    <p:extLst>
      <p:ext uri="{BB962C8B-B14F-4D97-AF65-F5344CB8AC3E}">
        <p14:creationId xmlns:p14="http://schemas.microsoft.com/office/powerpoint/2010/main" val="60769184"/>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ChangeArrowheads="1"/>
          </p:cNvSpPr>
          <p:nvPr/>
        </p:nvSpPr>
        <p:spPr bwMode="auto">
          <a:xfrm rot="-5400000">
            <a:off x="-920750" y="3048000"/>
            <a:ext cx="2979738"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nchor="b">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lnSpc>
                <a:spcPct val="90000"/>
              </a:lnSpc>
            </a:pPr>
            <a:r>
              <a:rPr lang="en-US" altLang="en-US" sz="2400">
                <a:latin typeface="Arial" pitchFamily="34" charset="0"/>
                <a:ea typeface="ＭＳ Ｐゴシック" pitchFamily="34" charset="-128"/>
              </a:rPr>
              <a:t>Sleep Latency (Min.)</a:t>
            </a:r>
          </a:p>
        </p:txBody>
      </p:sp>
      <p:sp>
        <p:nvSpPr>
          <p:cNvPr id="50179" name="Rectangle 6"/>
          <p:cNvSpPr>
            <a:spLocks noChangeArrowheads="1"/>
          </p:cNvSpPr>
          <p:nvPr/>
        </p:nvSpPr>
        <p:spPr bwMode="auto">
          <a:xfrm>
            <a:off x="4314825" y="5367338"/>
            <a:ext cx="963613"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nchor="b">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lnSpc>
                <a:spcPct val="90000"/>
              </a:lnSpc>
            </a:pPr>
            <a:r>
              <a:rPr lang="en-US" altLang="en-US" sz="2400">
                <a:latin typeface="Arial" pitchFamily="34" charset="0"/>
                <a:ea typeface="ＭＳ Ｐゴシック" pitchFamily="34" charset="-128"/>
              </a:rPr>
              <a:t>Week</a:t>
            </a:r>
          </a:p>
        </p:txBody>
      </p:sp>
      <p:sp>
        <p:nvSpPr>
          <p:cNvPr id="50180" name="Rectangle 10"/>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Novel mechanism of action (onset)</a:t>
            </a:r>
          </a:p>
        </p:txBody>
      </p:sp>
      <p:sp>
        <p:nvSpPr>
          <p:cNvPr id="50181" name="Text Box 12"/>
          <p:cNvSpPr txBox="1">
            <a:spLocks noChangeArrowheads="1"/>
          </p:cNvSpPr>
          <p:nvPr/>
        </p:nvSpPr>
        <p:spPr bwMode="auto">
          <a:xfrm>
            <a:off x="5514975" y="6307138"/>
            <a:ext cx="36020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r" eaLnBrk="1" hangingPunct="1"/>
            <a:endParaRPr lang="en-US" altLang="en-US" sz="1400" i="1">
              <a:latin typeface="Arial" pitchFamily="34" charset="0"/>
              <a:ea typeface="ＭＳ Ｐゴシック" pitchFamily="34" charset="-128"/>
            </a:endParaRPr>
          </a:p>
          <a:p>
            <a:pPr algn="r" eaLnBrk="1" hangingPunct="1"/>
            <a:r>
              <a:rPr lang="en-US" altLang="en-US" sz="1400" i="1">
                <a:latin typeface="Arial" pitchFamily="34" charset="0"/>
                <a:ea typeface="ＭＳ Ｐゴシック" pitchFamily="34" charset="-128"/>
              </a:rPr>
              <a:t> Modified from Roth et al., Sleep Med, 2006</a:t>
            </a:r>
          </a:p>
        </p:txBody>
      </p:sp>
      <p:sp>
        <p:nvSpPr>
          <p:cNvPr id="50182" name="AutoShape 13"/>
          <p:cNvSpPr>
            <a:spLocks noChangeAspect="1" noChangeArrowheads="1" noTextEdit="1"/>
          </p:cNvSpPr>
          <p:nvPr/>
        </p:nvSpPr>
        <p:spPr bwMode="auto">
          <a:xfrm>
            <a:off x="590550" y="1225550"/>
            <a:ext cx="7916863" cy="420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50183" name="Group 48"/>
          <p:cNvGrpSpPr>
            <a:grpSpLocks/>
          </p:cNvGrpSpPr>
          <p:nvPr/>
        </p:nvGrpSpPr>
        <p:grpSpPr bwMode="auto">
          <a:xfrm>
            <a:off x="885825" y="1454150"/>
            <a:ext cx="7526338" cy="3878263"/>
            <a:chOff x="558" y="916"/>
            <a:chExt cx="4741" cy="2443"/>
          </a:xfrm>
        </p:grpSpPr>
        <p:sp>
          <p:nvSpPr>
            <p:cNvPr id="50184" name="Text Box 7"/>
            <p:cNvSpPr txBox="1">
              <a:spLocks noChangeArrowheads="1"/>
            </p:cNvSpPr>
            <p:nvPr/>
          </p:nvSpPr>
          <p:spPr bwMode="auto">
            <a:xfrm>
              <a:off x="1241" y="1190"/>
              <a:ext cx="52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600" i="1">
                  <a:latin typeface="Arial" pitchFamily="34" charset="0"/>
                  <a:ea typeface="ＭＳ Ｐゴシック" pitchFamily="34" charset="-128"/>
                </a:rPr>
                <a:t>P</a:t>
              </a:r>
              <a:r>
                <a:rPr lang="en-US" altLang="en-US" sz="1600">
                  <a:latin typeface="Arial" pitchFamily="34" charset="0"/>
                  <a:ea typeface="ＭＳ Ｐゴシック" pitchFamily="34" charset="-128"/>
                </a:rPr>
                <a:t>=.008</a:t>
              </a:r>
            </a:p>
          </p:txBody>
        </p:sp>
        <p:sp>
          <p:nvSpPr>
            <p:cNvPr id="50185" name="Text Box 8"/>
            <p:cNvSpPr txBox="1">
              <a:spLocks noChangeArrowheads="1"/>
            </p:cNvSpPr>
            <p:nvPr/>
          </p:nvSpPr>
          <p:spPr bwMode="auto">
            <a:xfrm>
              <a:off x="2753" y="1485"/>
              <a:ext cx="52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600" i="1">
                  <a:latin typeface="Arial" pitchFamily="34" charset="0"/>
                  <a:ea typeface="ＭＳ Ｐゴシック" pitchFamily="34" charset="-128"/>
                </a:rPr>
                <a:t>P</a:t>
              </a:r>
              <a:r>
                <a:rPr lang="en-US" altLang="en-US" sz="1600">
                  <a:latin typeface="Arial" pitchFamily="34" charset="0"/>
                  <a:ea typeface="ＭＳ Ｐゴシック" pitchFamily="34" charset="-128"/>
                </a:rPr>
                <a:t>=.003</a:t>
              </a:r>
            </a:p>
          </p:txBody>
        </p:sp>
        <p:sp>
          <p:nvSpPr>
            <p:cNvPr id="50186" name="Text Box 9"/>
            <p:cNvSpPr txBox="1">
              <a:spLocks noChangeArrowheads="1"/>
            </p:cNvSpPr>
            <p:nvPr/>
          </p:nvSpPr>
          <p:spPr bwMode="auto">
            <a:xfrm>
              <a:off x="4279" y="1442"/>
              <a:ext cx="52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600" i="1">
                  <a:latin typeface="Arial" pitchFamily="34" charset="0"/>
                  <a:ea typeface="ＭＳ Ｐゴシック" pitchFamily="34" charset="-128"/>
                </a:rPr>
                <a:t>P</a:t>
              </a:r>
              <a:r>
                <a:rPr lang="en-US" altLang="en-US" sz="1600">
                  <a:latin typeface="Arial" pitchFamily="34" charset="0"/>
                  <a:ea typeface="ＭＳ Ｐゴシック" pitchFamily="34" charset="-128"/>
                </a:rPr>
                <a:t>&lt;.001</a:t>
              </a:r>
            </a:p>
          </p:txBody>
        </p:sp>
        <p:sp>
          <p:nvSpPr>
            <p:cNvPr id="50187" name="Rectangle 15"/>
            <p:cNvSpPr>
              <a:spLocks noChangeArrowheads="1"/>
            </p:cNvSpPr>
            <p:nvPr/>
          </p:nvSpPr>
          <p:spPr bwMode="auto">
            <a:xfrm>
              <a:off x="1126" y="1522"/>
              <a:ext cx="491" cy="1439"/>
            </a:xfrm>
            <a:prstGeom prst="rect">
              <a:avLst/>
            </a:prstGeom>
            <a:solidFill>
              <a:srgbClr val="808080"/>
            </a:solidFill>
            <a:ln w="9525">
              <a:solidFill>
                <a:srgbClr val="0000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50188" name="Rectangle 16"/>
            <p:cNvSpPr>
              <a:spLocks noChangeArrowheads="1"/>
            </p:cNvSpPr>
            <p:nvPr/>
          </p:nvSpPr>
          <p:spPr bwMode="auto">
            <a:xfrm>
              <a:off x="2599" y="1792"/>
              <a:ext cx="491" cy="1169"/>
            </a:xfrm>
            <a:prstGeom prst="rect">
              <a:avLst/>
            </a:prstGeom>
            <a:solidFill>
              <a:srgbClr val="808080"/>
            </a:solidFill>
            <a:ln w="9525">
              <a:solidFill>
                <a:srgbClr val="0000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50189" name="Rectangle 17"/>
            <p:cNvSpPr>
              <a:spLocks noChangeArrowheads="1"/>
            </p:cNvSpPr>
            <p:nvPr/>
          </p:nvSpPr>
          <p:spPr bwMode="auto">
            <a:xfrm>
              <a:off x="4072" y="1756"/>
              <a:ext cx="491" cy="1205"/>
            </a:xfrm>
            <a:prstGeom prst="rect">
              <a:avLst/>
            </a:prstGeom>
            <a:solidFill>
              <a:srgbClr val="808080"/>
            </a:solidFill>
            <a:ln w="9525">
              <a:solidFill>
                <a:srgbClr val="0000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50190" name="Rectangle 18"/>
            <p:cNvSpPr>
              <a:spLocks noChangeArrowheads="1"/>
            </p:cNvSpPr>
            <p:nvPr/>
          </p:nvSpPr>
          <p:spPr bwMode="auto">
            <a:xfrm>
              <a:off x="1617" y="1768"/>
              <a:ext cx="491" cy="1193"/>
            </a:xfrm>
            <a:prstGeom prst="rect">
              <a:avLst/>
            </a:prstGeom>
            <a:solidFill>
              <a:srgbClr val="9966CC"/>
            </a:solidFill>
            <a:ln w="9525">
              <a:solidFill>
                <a:srgbClr val="0000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50191" name="Rectangle 19"/>
            <p:cNvSpPr>
              <a:spLocks noChangeArrowheads="1"/>
            </p:cNvSpPr>
            <p:nvPr/>
          </p:nvSpPr>
          <p:spPr bwMode="auto">
            <a:xfrm>
              <a:off x="3090" y="2062"/>
              <a:ext cx="491" cy="899"/>
            </a:xfrm>
            <a:prstGeom prst="rect">
              <a:avLst/>
            </a:prstGeom>
            <a:solidFill>
              <a:srgbClr val="9966CC"/>
            </a:solidFill>
            <a:ln w="9525">
              <a:solidFill>
                <a:srgbClr val="0000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50192" name="Rectangle 20"/>
            <p:cNvSpPr>
              <a:spLocks noChangeArrowheads="1"/>
            </p:cNvSpPr>
            <p:nvPr/>
          </p:nvSpPr>
          <p:spPr bwMode="auto">
            <a:xfrm>
              <a:off x="4563" y="2140"/>
              <a:ext cx="491" cy="821"/>
            </a:xfrm>
            <a:prstGeom prst="rect">
              <a:avLst/>
            </a:prstGeom>
            <a:solidFill>
              <a:srgbClr val="9966CC"/>
            </a:solidFill>
            <a:ln w="9525">
              <a:solidFill>
                <a:srgbClr val="0000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50193" name="Line 21"/>
            <p:cNvSpPr>
              <a:spLocks noChangeShapeType="1"/>
            </p:cNvSpPr>
            <p:nvPr/>
          </p:nvSpPr>
          <p:spPr bwMode="auto">
            <a:xfrm>
              <a:off x="881" y="1180"/>
              <a:ext cx="0" cy="178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4" name="Line 22"/>
            <p:cNvSpPr>
              <a:spLocks noChangeShapeType="1"/>
            </p:cNvSpPr>
            <p:nvPr/>
          </p:nvSpPr>
          <p:spPr bwMode="auto">
            <a:xfrm>
              <a:off x="821" y="2961"/>
              <a:ext cx="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5" name="Line 23"/>
            <p:cNvSpPr>
              <a:spLocks noChangeShapeType="1"/>
            </p:cNvSpPr>
            <p:nvPr/>
          </p:nvSpPr>
          <p:spPr bwMode="auto">
            <a:xfrm>
              <a:off x="821" y="2667"/>
              <a:ext cx="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6" name="Line 24"/>
            <p:cNvSpPr>
              <a:spLocks noChangeShapeType="1"/>
            </p:cNvSpPr>
            <p:nvPr/>
          </p:nvSpPr>
          <p:spPr bwMode="auto">
            <a:xfrm>
              <a:off x="821" y="2367"/>
              <a:ext cx="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7" name="Line 25"/>
            <p:cNvSpPr>
              <a:spLocks noChangeShapeType="1"/>
            </p:cNvSpPr>
            <p:nvPr/>
          </p:nvSpPr>
          <p:spPr bwMode="auto">
            <a:xfrm>
              <a:off x="821" y="2074"/>
              <a:ext cx="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8" name="Line 26"/>
            <p:cNvSpPr>
              <a:spLocks noChangeShapeType="1"/>
            </p:cNvSpPr>
            <p:nvPr/>
          </p:nvSpPr>
          <p:spPr bwMode="auto">
            <a:xfrm>
              <a:off x="821" y="1774"/>
              <a:ext cx="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99" name="Line 27"/>
            <p:cNvSpPr>
              <a:spLocks noChangeShapeType="1"/>
            </p:cNvSpPr>
            <p:nvPr/>
          </p:nvSpPr>
          <p:spPr bwMode="auto">
            <a:xfrm>
              <a:off x="821" y="1480"/>
              <a:ext cx="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0" name="Line 28"/>
            <p:cNvSpPr>
              <a:spLocks noChangeShapeType="1"/>
            </p:cNvSpPr>
            <p:nvPr/>
          </p:nvSpPr>
          <p:spPr bwMode="auto">
            <a:xfrm>
              <a:off x="821" y="1180"/>
              <a:ext cx="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1" name="Line 29"/>
            <p:cNvSpPr>
              <a:spLocks noChangeShapeType="1"/>
            </p:cNvSpPr>
            <p:nvPr/>
          </p:nvSpPr>
          <p:spPr bwMode="auto">
            <a:xfrm>
              <a:off x="881" y="2961"/>
              <a:ext cx="4418"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2" name="Line 30"/>
            <p:cNvSpPr>
              <a:spLocks noChangeShapeType="1"/>
            </p:cNvSpPr>
            <p:nvPr/>
          </p:nvSpPr>
          <p:spPr bwMode="auto">
            <a:xfrm flipV="1">
              <a:off x="881" y="2961"/>
              <a:ext cx="0" cy="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3" name="Line 31"/>
            <p:cNvSpPr>
              <a:spLocks noChangeShapeType="1"/>
            </p:cNvSpPr>
            <p:nvPr/>
          </p:nvSpPr>
          <p:spPr bwMode="auto">
            <a:xfrm flipV="1">
              <a:off x="2354" y="2961"/>
              <a:ext cx="0" cy="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4" name="Line 32"/>
            <p:cNvSpPr>
              <a:spLocks noChangeShapeType="1"/>
            </p:cNvSpPr>
            <p:nvPr/>
          </p:nvSpPr>
          <p:spPr bwMode="auto">
            <a:xfrm flipV="1">
              <a:off x="3826" y="2961"/>
              <a:ext cx="0" cy="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5" name="Line 33"/>
            <p:cNvSpPr>
              <a:spLocks noChangeShapeType="1"/>
            </p:cNvSpPr>
            <p:nvPr/>
          </p:nvSpPr>
          <p:spPr bwMode="auto">
            <a:xfrm flipV="1">
              <a:off x="5299" y="2961"/>
              <a:ext cx="0" cy="6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206" name="Rectangle 34"/>
            <p:cNvSpPr>
              <a:spLocks noChangeArrowheads="1"/>
            </p:cNvSpPr>
            <p:nvPr/>
          </p:nvSpPr>
          <p:spPr bwMode="auto">
            <a:xfrm>
              <a:off x="558" y="2853"/>
              <a:ext cx="21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400">
                  <a:solidFill>
                    <a:srgbClr val="000000"/>
                  </a:solidFill>
                  <a:latin typeface="Arial" pitchFamily="34" charset="0"/>
                  <a:ea typeface="ＭＳ Ｐゴシック" pitchFamily="34" charset="-128"/>
                </a:rPr>
                <a:t>30</a:t>
              </a:r>
              <a:endParaRPr lang="en-US" altLang="en-US" sz="1600">
                <a:latin typeface="Arial" pitchFamily="34" charset="0"/>
                <a:ea typeface="ＭＳ Ｐゴシック" pitchFamily="34" charset="-128"/>
              </a:endParaRPr>
            </a:p>
          </p:txBody>
        </p:sp>
        <p:sp>
          <p:nvSpPr>
            <p:cNvPr id="50207" name="Rectangle 35"/>
            <p:cNvSpPr>
              <a:spLocks noChangeArrowheads="1"/>
            </p:cNvSpPr>
            <p:nvPr/>
          </p:nvSpPr>
          <p:spPr bwMode="auto">
            <a:xfrm>
              <a:off x="558" y="2559"/>
              <a:ext cx="21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400">
                  <a:solidFill>
                    <a:srgbClr val="000000"/>
                  </a:solidFill>
                  <a:latin typeface="Arial" pitchFamily="34" charset="0"/>
                  <a:ea typeface="ＭＳ Ｐゴシック" pitchFamily="34" charset="-128"/>
                </a:rPr>
                <a:t>40</a:t>
              </a:r>
              <a:endParaRPr lang="en-US" altLang="en-US" sz="1600">
                <a:latin typeface="Arial" pitchFamily="34" charset="0"/>
                <a:ea typeface="ＭＳ Ｐゴシック" pitchFamily="34" charset="-128"/>
              </a:endParaRPr>
            </a:p>
          </p:txBody>
        </p:sp>
        <p:sp>
          <p:nvSpPr>
            <p:cNvPr id="50208" name="Rectangle 36"/>
            <p:cNvSpPr>
              <a:spLocks noChangeArrowheads="1"/>
            </p:cNvSpPr>
            <p:nvPr/>
          </p:nvSpPr>
          <p:spPr bwMode="auto">
            <a:xfrm>
              <a:off x="558" y="2259"/>
              <a:ext cx="21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400">
                  <a:solidFill>
                    <a:srgbClr val="000000"/>
                  </a:solidFill>
                  <a:latin typeface="Arial" pitchFamily="34" charset="0"/>
                  <a:ea typeface="ＭＳ Ｐゴシック" pitchFamily="34" charset="-128"/>
                </a:rPr>
                <a:t>50</a:t>
              </a:r>
              <a:endParaRPr lang="en-US" altLang="en-US" sz="1600">
                <a:latin typeface="Arial" pitchFamily="34" charset="0"/>
                <a:ea typeface="ＭＳ Ｐゴシック" pitchFamily="34" charset="-128"/>
              </a:endParaRPr>
            </a:p>
          </p:txBody>
        </p:sp>
        <p:sp>
          <p:nvSpPr>
            <p:cNvPr id="50209" name="Rectangle 37"/>
            <p:cNvSpPr>
              <a:spLocks noChangeArrowheads="1"/>
            </p:cNvSpPr>
            <p:nvPr/>
          </p:nvSpPr>
          <p:spPr bwMode="auto">
            <a:xfrm>
              <a:off x="558" y="1966"/>
              <a:ext cx="21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400">
                  <a:solidFill>
                    <a:srgbClr val="000000"/>
                  </a:solidFill>
                  <a:latin typeface="Arial" pitchFamily="34" charset="0"/>
                  <a:ea typeface="ＭＳ Ｐゴシック" pitchFamily="34" charset="-128"/>
                </a:rPr>
                <a:t>60</a:t>
              </a:r>
              <a:endParaRPr lang="en-US" altLang="en-US" sz="1600">
                <a:latin typeface="Arial" pitchFamily="34" charset="0"/>
                <a:ea typeface="ＭＳ Ｐゴシック" pitchFamily="34" charset="-128"/>
              </a:endParaRPr>
            </a:p>
          </p:txBody>
        </p:sp>
        <p:sp>
          <p:nvSpPr>
            <p:cNvPr id="50210" name="Rectangle 38"/>
            <p:cNvSpPr>
              <a:spLocks noChangeArrowheads="1"/>
            </p:cNvSpPr>
            <p:nvPr/>
          </p:nvSpPr>
          <p:spPr bwMode="auto">
            <a:xfrm>
              <a:off x="558" y="1666"/>
              <a:ext cx="21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400">
                  <a:solidFill>
                    <a:srgbClr val="000000"/>
                  </a:solidFill>
                  <a:latin typeface="Arial" pitchFamily="34" charset="0"/>
                  <a:ea typeface="ＭＳ Ｐゴシック" pitchFamily="34" charset="-128"/>
                </a:rPr>
                <a:t>70</a:t>
              </a:r>
              <a:endParaRPr lang="en-US" altLang="en-US" sz="1600">
                <a:latin typeface="Arial" pitchFamily="34" charset="0"/>
                <a:ea typeface="ＭＳ Ｐゴシック" pitchFamily="34" charset="-128"/>
              </a:endParaRPr>
            </a:p>
          </p:txBody>
        </p:sp>
        <p:sp>
          <p:nvSpPr>
            <p:cNvPr id="50211" name="Rectangle 39"/>
            <p:cNvSpPr>
              <a:spLocks noChangeArrowheads="1"/>
            </p:cNvSpPr>
            <p:nvPr/>
          </p:nvSpPr>
          <p:spPr bwMode="auto">
            <a:xfrm>
              <a:off x="558" y="1372"/>
              <a:ext cx="21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400">
                  <a:solidFill>
                    <a:srgbClr val="000000"/>
                  </a:solidFill>
                  <a:latin typeface="Arial" pitchFamily="34" charset="0"/>
                  <a:ea typeface="ＭＳ Ｐゴシック" pitchFamily="34" charset="-128"/>
                </a:rPr>
                <a:t>80</a:t>
              </a:r>
              <a:endParaRPr lang="en-US" altLang="en-US" sz="1600">
                <a:latin typeface="Arial" pitchFamily="34" charset="0"/>
                <a:ea typeface="ＭＳ Ｐゴシック" pitchFamily="34" charset="-128"/>
              </a:endParaRPr>
            </a:p>
          </p:txBody>
        </p:sp>
        <p:sp>
          <p:nvSpPr>
            <p:cNvPr id="50212" name="Rectangle 40"/>
            <p:cNvSpPr>
              <a:spLocks noChangeArrowheads="1"/>
            </p:cNvSpPr>
            <p:nvPr/>
          </p:nvSpPr>
          <p:spPr bwMode="auto">
            <a:xfrm>
              <a:off x="558" y="1072"/>
              <a:ext cx="21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400">
                  <a:solidFill>
                    <a:srgbClr val="000000"/>
                  </a:solidFill>
                  <a:latin typeface="Arial" pitchFamily="34" charset="0"/>
                  <a:ea typeface="ＭＳ Ｐゴシック" pitchFamily="34" charset="-128"/>
                </a:rPr>
                <a:t>90</a:t>
              </a:r>
              <a:endParaRPr lang="en-US" altLang="en-US" sz="1600">
                <a:latin typeface="Arial" pitchFamily="34" charset="0"/>
                <a:ea typeface="ＭＳ Ｐゴシック" pitchFamily="34" charset="-128"/>
              </a:endParaRPr>
            </a:p>
          </p:txBody>
        </p:sp>
        <p:sp>
          <p:nvSpPr>
            <p:cNvPr id="50213" name="Rectangle 41"/>
            <p:cNvSpPr>
              <a:spLocks noChangeArrowheads="1"/>
            </p:cNvSpPr>
            <p:nvPr/>
          </p:nvSpPr>
          <p:spPr bwMode="auto">
            <a:xfrm>
              <a:off x="1605" y="3129"/>
              <a:ext cx="107"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400">
                  <a:solidFill>
                    <a:srgbClr val="000000"/>
                  </a:solidFill>
                  <a:latin typeface="Arial" pitchFamily="34" charset="0"/>
                  <a:ea typeface="ＭＳ Ｐゴシック" pitchFamily="34" charset="-128"/>
                </a:rPr>
                <a:t>1</a:t>
              </a:r>
              <a:endParaRPr lang="en-US" altLang="en-US" sz="1600">
                <a:latin typeface="Arial" pitchFamily="34" charset="0"/>
                <a:ea typeface="ＭＳ Ｐゴシック" pitchFamily="34" charset="-128"/>
              </a:endParaRPr>
            </a:p>
          </p:txBody>
        </p:sp>
        <p:sp>
          <p:nvSpPr>
            <p:cNvPr id="50214" name="Rectangle 42"/>
            <p:cNvSpPr>
              <a:spLocks noChangeArrowheads="1"/>
            </p:cNvSpPr>
            <p:nvPr/>
          </p:nvSpPr>
          <p:spPr bwMode="auto">
            <a:xfrm>
              <a:off x="3078" y="3129"/>
              <a:ext cx="107"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400">
                  <a:solidFill>
                    <a:srgbClr val="000000"/>
                  </a:solidFill>
                  <a:latin typeface="Arial" pitchFamily="34" charset="0"/>
                  <a:ea typeface="ＭＳ Ｐゴシック" pitchFamily="34" charset="-128"/>
                </a:rPr>
                <a:t>3</a:t>
              </a:r>
              <a:endParaRPr lang="en-US" altLang="en-US" sz="1600">
                <a:latin typeface="Arial" pitchFamily="34" charset="0"/>
                <a:ea typeface="ＭＳ Ｐゴシック" pitchFamily="34" charset="-128"/>
              </a:endParaRPr>
            </a:p>
          </p:txBody>
        </p:sp>
        <p:sp>
          <p:nvSpPr>
            <p:cNvPr id="50215" name="Rectangle 43"/>
            <p:cNvSpPr>
              <a:spLocks noChangeArrowheads="1"/>
            </p:cNvSpPr>
            <p:nvPr/>
          </p:nvSpPr>
          <p:spPr bwMode="auto">
            <a:xfrm>
              <a:off x="4551" y="3129"/>
              <a:ext cx="107"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400">
                  <a:solidFill>
                    <a:srgbClr val="000000"/>
                  </a:solidFill>
                  <a:latin typeface="Arial" pitchFamily="34" charset="0"/>
                  <a:ea typeface="ＭＳ Ｐゴシック" pitchFamily="34" charset="-128"/>
                </a:rPr>
                <a:t>5</a:t>
              </a:r>
              <a:endParaRPr lang="en-US" altLang="en-US" sz="1600">
                <a:latin typeface="Arial" pitchFamily="34" charset="0"/>
                <a:ea typeface="ＭＳ Ｐゴシック" pitchFamily="34" charset="-128"/>
              </a:endParaRPr>
            </a:p>
          </p:txBody>
        </p:sp>
        <p:sp>
          <p:nvSpPr>
            <p:cNvPr id="50216" name="Rectangle 44"/>
            <p:cNvSpPr>
              <a:spLocks noChangeArrowheads="1"/>
            </p:cNvSpPr>
            <p:nvPr/>
          </p:nvSpPr>
          <p:spPr bwMode="auto">
            <a:xfrm>
              <a:off x="1282" y="970"/>
              <a:ext cx="114" cy="114"/>
            </a:xfrm>
            <a:prstGeom prst="rect">
              <a:avLst/>
            </a:prstGeom>
            <a:solidFill>
              <a:srgbClr val="808080"/>
            </a:solidFill>
            <a:ln w="9525">
              <a:solidFill>
                <a:srgbClr val="0000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50217" name="Rectangle 45"/>
            <p:cNvSpPr>
              <a:spLocks noChangeArrowheads="1"/>
            </p:cNvSpPr>
            <p:nvPr/>
          </p:nvSpPr>
          <p:spPr bwMode="auto">
            <a:xfrm>
              <a:off x="1491" y="916"/>
              <a:ext cx="69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400">
                  <a:solidFill>
                    <a:srgbClr val="000000"/>
                  </a:solidFill>
                  <a:latin typeface="Arial" pitchFamily="34" charset="0"/>
                  <a:ea typeface="ＭＳ Ｐゴシック" pitchFamily="34" charset="-128"/>
                </a:rPr>
                <a:t>Placebo</a:t>
              </a:r>
              <a:endParaRPr lang="en-US" altLang="en-US" sz="1600">
                <a:latin typeface="Arial" pitchFamily="34" charset="0"/>
                <a:ea typeface="ＭＳ Ｐゴシック" pitchFamily="34" charset="-128"/>
              </a:endParaRPr>
            </a:p>
          </p:txBody>
        </p:sp>
        <p:sp>
          <p:nvSpPr>
            <p:cNvPr id="50218" name="Rectangle 46"/>
            <p:cNvSpPr>
              <a:spLocks noChangeArrowheads="1"/>
            </p:cNvSpPr>
            <p:nvPr/>
          </p:nvSpPr>
          <p:spPr bwMode="auto">
            <a:xfrm>
              <a:off x="3162" y="970"/>
              <a:ext cx="114" cy="114"/>
            </a:xfrm>
            <a:prstGeom prst="rect">
              <a:avLst/>
            </a:prstGeom>
            <a:solidFill>
              <a:srgbClr val="9966CC"/>
            </a:solidFill>
            <a:ln w="9525">
              <a:solidFill>
                <a:srgbClr val="000000"/>
              </a:solidFill>
              <a:miter lim="800000"/>
              <a:headEnd/>
              <a:tailEnd/>
            </a:ln>
          </p:spPr>
          <p:txBody>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200">
                <a:latin typeface="Arial" pitchFamily="34" charset="0"/>
                <a:ea typeface="ＭＳ Ｐゴシック" pitchFamily="34" charset="-128"/>
              </a:endParaRPr>
            </a:p>
          </p:txBody>
        </p:sp>
        <p:sp>
          <p:nvSpPr>
            <p:cNvPr id="50219" name="Rectangle 47"/>
            <p:cNvSpPr>
              <a:spLocks noChangeArrowheads="1"/>
            </p:cNvSpPr>
            <p:nvPr/>
          </p:nvSpPr>
          <p:spPr bwMode="auto">
            <a:xfrm>
              <a:off x="3365" y="916"/>
              <a:ext cx="142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400">
                  <a:solidFill>
                    <a:srgbClr val="000000"/>
                  </a:solidFill>
                  <a:latin typeface="Arial" pitchFamily="34" charset="0"/>
                  <a:ea typeface="ＭＳ Ｐゴシック" pitchFamily="34" charset="-128"/>
                </a:rPr>
                <a:t>Ramelteon 8 mg</a:t>
              </a:r>
              <a:endParaRPr lang="en-US" altLang="en-US" sz="1600">
                <a:latin typeface="Arial" pitchFamily="34" charset="0"/>
                <a:ea typeface="ＭＳ Ｐゴシック" pitchFamily="34" charset="-128"/>
              </a:endParaRPr>
            </a:p>
          </p:txBody>
        </p:sp>
      </p:grpSp>
    </p:spTree>
    <p:extLst>
      <p:ext uri="{BB962C8B-B14F-4D97-AF65-F5344CB8AC3E}">
        <p14:creationId xmlns:p14="http://schemas.microsoft.com/office/powerpoint/2010/main" val="4230273951"/>
      </p:ext>
    </p:extLst>
  </p:cSld>
  <p:clrMapOvr>
    <a:masterClrMapping/>
  </p:clrMapOvr>
  <p:transition advClick="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idx="1"/>
          </p:nvPr>
        </p:nvSpPr>
        <p:spPr>
          <a:xfrm>
            <a:off x="457200" y="1046163"/>
            <a:ext cx="8026400" cy="4343400"/>
          </a:xfrm>
          <a:prstGeom prst="rect">
            <a:avLst/>
          </a:prstGeom>
        </p:spPr>
        <p:txBody>
          <a:bodyPr/>
          <a:lstStyle/>
          <a:p>
            <a:pPr eaLnBrk="1" hangingPunct="1">
              <a:lnSpc>
                <a:spcPct val="90000"/>
              </a:lnSpc>
            </a:pPr>
            <a:r>
              <a:rPr lang="en-US" altLang="en-US" smtClean="0"/>
              <a:t>Nature of sleep effects</a:t>
            </a:r>
            <a:endParaRPr lang="en-US" altLang="en-US" sz="2800" smtClean="0"/>
          </a:p>
          <a:p>
            <a:pPr lvl="1" eaLnBrk="1" hangingPunct="1">
              <a:lnSpc>
                <a:spcPct val="90000"/>
              </a:lnSpc>
            </a:pPr>
            <a:r>
              <a:rPr lang="en-US" altLang="en-US" smtClean="0"/>
              <a:t>Sleep efficiency – TST, LPS, WASO</a:t>
            </a:r>
          </a:p>
          <a:p>
            <a:pPr lvl="1" eaLnBrk="1" hangingPunct="1">
              <a:lnSpc>
                <a:spcPct val="90000"/>
              </a:lnSpc>
            </a:pPr>
            <a:r>
              <a:rPr lang="en-US" altLang="en-US" smtClean="0"/>
              <a:t>Sleep staging – NREM (SWS, SWA), REM (lat, %, EM density)</a:t>
            </a:r>
          </a:p>
          <a:p>
            <a:pPr eaLnBrk="1" hangingPunct="1">
              <a:lnSpc>
                <a:spcPct val="90000"/>
              </a:lnSpc>
            </a:pPr>
            <a:r>
              <a:rPr lang="en-US" altLang="en-US" smtClean="0"/>
              <a:t>Acute sleep effects of various drugs of abuse</a:t>
            </a:r>
          </a:p>
          <a:p>
            <a:pPr eaLnBrk="1" hangingPunct="1">
              <a:lnSpc>
                <a:spcPct val="90000"/>
              </a:lnSpc>
            </a:pPr>
            <a:r>
              <a:rPr lang="en-US" altLang="en-US" smtClean="0"/>
              <a:t>Relation of sleep effects to disease process</a:t>
            </a:r>
          </a:p>
          <a:p>
            <a:pPr eaLnBrk="1" hangingPunct="1">
              <a:lnSpc>
                <a:spcPct val="90000"/>
              </a:lnSpc>
            </a:pPr>
            <a:r>
              <a:rPr lang="en-US" altLang="en-US" smtClean="0"/>
              <a:t>Relation of sleep effects to MOA of drugs</a:t>
            </a:r>
            <a:endParaRPr lang="en-US" altLang="en-US" sz="2800" smtClean="0"/>
          </a:p>
        </p:txBody>
      </p:sp>
      <p:sp>
        <p:nvSpPr>
          <p:cNvPr id="52227" name="Rectangle 6"/>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General effects of drugs of abuse</a:t>
            </a:r>
          </a:p>
        </p:txBody>
      </p:sp>
    </p:spTree>
    <p:extLst>
      <p:ext uri="{BB962C8B-B14F-4D97-AF65-F5344CB8AC3E}">
        <p14:creationId xmlns:p14="http://schemas.microsoft.com/office/powerpoint/2010/main" val="2407372191"/>
      </p:ext>
    </p:extLst>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Rectangle 2"/>
          <p:cNvSpPr>
            <a:spLocks noGrp="1" noChangeArrowheads="1"/>
          </p:cNvSpPr>
          <p:nvPr>
            <p:ph type="title"/>
          </p:nvPr>
        </p:nvSpPr>
        <p:spPr>
          <a:xfrm>
            <a:off x="423863" y="38100"/>
            <a:ext cx="8583612" cy="460375"/>
          </a:xfrm>
        </p:spPr>
        <p:txBody>
          <a:bodyPr>
            <a:normAutofit fontScale="90000"/>
          </a:bodyPr>
          <a:lstStyle/>
          <a:p>
            <a:pPr marL="320040" indent="-320040" eaLnBrk="1" fontAlgn="auto" hangingPunct="1">
              <a:spcAft>
                <a:spcPts val="0"/>
              </a:spcAft>
              <a:buClr>
                <a:schemeClr val="accent6">
                  <a:lumMod val="75000"/>
                </a:schemeClr>
              </a:buClr>
              <a:defRPr/>
            </a:pPr>
            <a:r>
              <a:rPr lang="en-US" altLang="en-US" sz="3200" dirty="0"/>
              <a:t>Model of adaptation in chronic drug use</a:t>
            </a:r>
          </a:p>
        </p:txBody>
      </p:sp>
      <p:pic>
        <p:nvPicPr>
          <p:cNvPr id="53251" name="Picture 3"/>
          <p:cNvPicPr>
            <a:picLocks noChangeAspect="1" noChangeArrowheads="1"/>
          </p:cNvPicPr>
          <p:nvPr/>
        </p:nvPicPr>
        <p:blipFill>
          <a:blip r:embed="rId3">
            <a:extLst>
              <a:ext uri="{28A0092B-C50C-407E-A947-70E740481C1C}">
                <a14:useLocalDpi xmlns:a14="http://schemas.microsoft.com/office/drawing/2010/main" val="0"/>
              </a:ext>
            </a:extLst>
          </a:blip>
          <a:srcRect t="44775"/>
          <a:stretch>
            <a:fillRect/>
          </a:stretch>
        </p:blipFill>
        <p:spPr bwMode="auto">
          <a:xfrm>
            <a:off x="165100" y="2060575"/>
            <a:ext cx="8783638"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a14:hiddenLine>
            </a:ext>
          </a:extLst>
        </p:spPr>
      </p:pic>
      <p:sp>
        <p:nvSpPr>
          <p:cNvPr id="53252" name="Rectangle 4"/>
          <p:cNvSpPr>
            <a:spLocks noChangeArrowheads="1"/>
          </p:cNvSpPr>
          <p:nvPr/>
        </p:nvSpPr>
        <p:spPr bwMode="auto">
          <a:xfrm>
            <a:off x="4146550" y="6515100"/>
            <a:ext cx="49720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r" eaLnBrk="1" hangingPunct="1"/>
            <a:r>
              <a:rPr lang="en-US" altLang="en-US" sz="1400" i="1"/>
              <a:t>Redrawn from Koob and Le Moal, Neuropsychopharm, 2001</a:t>
            </a:r>
          </a:p>
        </p:txBody>
      </p:sp>
    </p:spTree>
    <p:extLst>
      <p:ext uri="{BB962C8B-B14F-4D97-AF65-F5344CB8AC3E}">
        <p14:creationId xmlns:p14="http://schemas.microsoft.com/office/powerpoint/2010/main" val="1117483343"/>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4" name="Object 4"/>
          <p:cNvGraphicFramePr>
            <a:graphicFrameLocks noChangeAspect="1"/>
          </p:cNvGraphicFramePr>
          <p:nvPr/>
        </p:nvGraphicFramePr>
        <p:xfrm>
          <a:off x="381000" y="869950"/>
          <a:ext cx="8267700" cy="5151438"/>
        </p:xfrm>
        <a:graphic>
          <a:graphicData uri="http://schemas.openxmlformats.org/presentationml/2006/ole">
            <mc:AlternateContent xmlns:mc="http://schemas.openxmlformats.org/markup-compatibility/2006">
              <mc:Choice xmlns:v="urn:schemas-microsoft-com:vml" Requires="v">
                <p:oleObj spid="_x0000_s4102" name="Chart" r:id="rId4" imgW="5886365" imgH="3819483" progId="Excel.Chart.8">
                  <p:embed/>
                </p:oleObj>
              </mc:Choice>
              <mc:Fallback>
                <p:oleObj name="Chart" r:id="rId4" imgW="5886365" imgH="3819483" progId="Excel.Chart.8">
                  <p:embed/>
                  <p:pic>
                    <p:nvPicPr>
                      <p:cNvPr id="0" name=""/>
                      <p:cNvPicPr>
                        <a:picLocks noChangeAspect="1" noChangeArrowheads="1"/>
                      </p:cNvPicPr>
                      <p:nvPr/>
                    </p:nvPicPr>
                    <p:blipFill>
                      <a:blip r:embed="rId5">
                        <a:lum bright="-10000"/>
                        <a:extLst>
                          <a:ext uri="{28A0092B-C50C-407E-A947-70E740481C1C}">
                            <a14:useLocalDpi xmlns:a14="http://schemas.microsoft.com/office/drawing/2010/main" val="0"/>
                          </a:ext>
                        </a:extLst>
                      </a:blip>
                      <a:srcRect/>
                      <a:stretch>
                        <a:fillRect/>
                      </a:stretch>
                    </p:blipFill>
                    <p:spPr bwMode="auto">
                      <a:xfrm>
                        <a:off x="381000" y="869950"/>
                        <a:ext cx="8267700" cy="5151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4275" name="Text Box 5"/>
          <p:cNvSpPr txBox="1">
            <a:spLocks noChangeArrowheads="1"/>
          </p:cNvSpPr>
          <p:nvPr/>
        </p:nvSpPr>
        <p:spPr bwMode="auto">
          <a:xfrm>
            <a:off x="1712913" y="1920875"/>
            <a:ext cx="150177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600"/>
              <a:t>Nt x Dose p&lt;.04</a:t>
            </a:r>
          </a:p>
        </p:txBody>
      </p:sp>
      <p:sp>
        <p:nvSpPr>
          <p:cNvPr id="54276" name="Rectangle 6"/>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Tolerance to ethanol develops rapidly</a:t>
            </a:r>
          </a:p>
        </p:txBody>
      </p:sp>
      <p:sp>
        <p:nvSpPr>
          <p:cNvPr id="54277" name="Text Box 7"/>
          <p:cNvSpPr txBox="1">
            <a:spLocks noChangeArrowheads="1"/>
          </p:cNvSpPr>
          <p:nvPr/>
        </p:nvSpPr>
        <p:spPr bwMode="auto">
          <a:xfrm>
            <a:off x="4392613" y="6292850"/>
            <a:ext cx="47244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r" eaLnBrk="1" hangingPunct="1"/>
            <a:endParaRPr lang="en-US" altLang="en-US" sz="1400" i="1"/>
          </a:p>
          <a:p>
            <a:pPr algn="r" eaLnBrk="1" hangingPunct="1"/>
            <a:r>
              <a:rPr lang="en-US" altLang="en-US" sz="1400" i="1"/>
              <a:t> Modified from Roehrs et al., Neuropsychopharmacology, 1999</a:t>
            </a:r>
          </a:p>
        </p:txBody>
      </p:sp>
    </p:spTree>
    <p:extLst>
      <p:ext uri="{BB962C8B-B14F-4D97-AF65-F5344CB8AC3E}">
        <p14:creationId xmlns:p14="http://schemas.microsoft.com/office/powerpoint/2010/main" val="2452598523"/>
      </p:ext>
    </p:extLst>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5377" name="Group 65"/>
          <p:cNvGraphicFramePr>
            <a:graphicFrameLocks noGrp="1"/>
          </p:cNvGraphicFramePr>
          <p:nvPr>
            <p:ph type="tbl" idx="1"/>
          </p:nvPr>
        </p:nvGraphicFramePr>
        <p:xfrm>
          <a:off x="301625" y="763588"/>
          <a:ext cx="8528050" cy="4719638"/>
        </p:xfrm>
        <a:graphic>
          <a:graphicData uri="http://schemas.openxmlformats.org/drawingml/2006/table">
            <a:tbl>
              <a:tblPr/>
              <a:tblGrid>
                <a:gridCol w="2528888"/>
                <a:gridCol w="1712912"/>
                <a:gridCol w="1090613"/>
                <a:gridCol w="1398587"/>
                <a:gridCol w="1797050"/>
              </a:tblGrid>
              <a:tr h="823071">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600" b="0" i="0" u="none" strike="noStrike" cap="none" normalizeH="0" baseline="0" smtClean="0">
                        <a:ln>
                          <a:noFill/>
                        </a:ln>
                        <a:solidFill>
                          <a:schemeClr val="tx1"/>
                        </a:solidFill>
                        <a:effectLst/>
                        <a:latin typeface="Arial" pitchFamily="34" charset="0"/>
                        <a:ea typeface="ＭＳ Ｐゴシック" pitchFamily="34" charset="-128"/>
                      </a:endParaRP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pitchFamily="34" charset="0"/>
                          <a:ea typeface="ＭＳ Ｐゴシック" pitchFamily="34" charset="-128"/>
                        </a:rPr>
                        <a:t>Sleep Continuity</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SWS</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pitchFamily="34" charset="0"/>
                          <a:ea typeface="ＭＳ Ｐゴシック" pitchFamily="34" charset="-128"/>
                        </a:rPr>
                        <a:t>REM  Sleep</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400" b="0" i="0" u="none" strike="noStrike" cap="none" normalizeH="0" baseline="0" smtClean="0">
                          <a:ln>
                            <a:noFill/>
                          </a:ln>
                          <a:solidFill>
                            <a:schemeClr val="tx1"/>
                          </a:solidFill>
                          <a:effectLst/>
                          <a:latin typeface="Arial" pitchFamily="34" charset="0"/>
                          <a:ea typeface="ＭＳ Ｐゴシック" pitchFamily="34" charset="-128"/>
                        </a:rPr>
                        <a:t>REM Latency</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30">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rPr>
                        <a:t>Anti-Histaminergic</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30">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rPr>
                        <a:t>Anti-Cholinergic</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0629">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rPr>
                        <a:t>5HT1A Binding</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30">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rPr>
                        <a:t>5HT2 Blockade</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30">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rPr>
                        <a:t>5HT2 Binding</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1134">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rPr>
                        <a:t>Alpha-1 NE Blockade</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1884">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Arial" pitchFamily="34" charset="0"/>
                          <a:ea typeface="ＭＳ Ｐゴシック" pitchFamily="34" charset="-128"/>
                        </a:rPr>
                        <a:t>DA and NE Binding </a:t>
                      </a:r>
                    </a:p>
                  </a:txBody>
                  <a:tcPr marT="45726" marB="4572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spcAft>
                          <a:spcPts val="300"/>
                        </a:spcAft>
                        <a:buClr>
                          <a:srgbClr val="C3260C"/>
                        </a:buClr>
                        <a:buSzPct val="130000"/>
                        <a:buFont typeface="Georgia" pitchFamily="18" charset="0"/>
                        <a:defRPr sz="2000">
                          <a:solidFill>
                            <a:srgbClr val="404040"/>
                          </a:solidFill>
                          <a:latin typeface="Trebuchet MS" pitchFamily="34" charset="0"/>
                        </a:defRPr>
                      </a:lvl1pPr>
                      <a:lvl2pPr marL="742950" indent="-285750">
                        <a:spcBef>
                          <a:spcPct val="20000"/>
                        </a:spcBef>
                        <a:spcAft>
                          <a:spcPts val="300"/>
                        </a:spcAft>
                        <a:buClr>
                          <a:srgbClr val="C3260C"/>
                        </a:buClr>
                        <a:buSzPct val="130000"/>
                        <a:buFont typeface="Georgia" pitchFamily="18" charset="0"/>
                        <a:defRPr>
                          <a:solidFill>
                            <a:srgbClr val="404040"/>
                          </a:solidFill>
                          <a:latin typeface="Trebuchet MS" pitchFamily="34" charset="0"/>
                        </a:defRPr>
                      </a:lvl2pPr>
                      <a:lvl3pPr marL="1143000" indent="-228600">
                        <a:spcBef>
                          <a:spcPct val="20000"/>
                        </a:spcBef>
                        <a:spcAft>
                          <a:spcPts val="300"/>
                        </a:spcAft>
                        <a:buClr>
                          <a:srgbClr val="C3260C"/>
                        </a:buClr>
                        <a:buSzPct val="130000"/>
                        <a:buFont typeface="Georgia" pitchFamily="18" charset="0"/>
                        <a:defRPr sz="1600">
                          <a:solidFill>
                            <a:srgbClr val="404040"/>
                          </a:solidFill>
                          <a:latin typeface="Trebuchet MS" pitchFamily="34" charset="0"/>
                        </a:defRPr>
                      </a:lvl3pPr>
                      <a:lvl4pPr marL="1600200" indent="-228600">
                        <a:spcBef>
                          <a:spcPct val="20000"/>
                        </a:spcBef>
                        <a:spcAft>
                          <a:spcPts val="300"/>
                        </a:spcAft>
                        <a:buClr>
                          <a:srgbClr val="C3260C"/>
                        </a:buClr>
                        <a:buSzPct val="130000"/>
                        <a:buFont typeface="Georgia" pitchFamily="18" charset="0"/>
                        <a:defRPr sz="1400">
                          <a:solidFill>
                            <a:srgbClr val="404040"/>
                          </a:solidFill>
                          <a:latin typeface="Trebuchet MS" pitchFamily="34" charset="0"/>
                        </a:defRPr>
                      </a:lvl4pPr>
                      <a:lvl5pPr marL="2057400" indent="-228600">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5pPr>
                      <a:lvl6pPr marL="25146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6pPr>
                      <a:lvl7pPr marL="29718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7pPr>
                      <a:lvl8pPr marL="34290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8pPr>
                      <a:lvl9pPr marL="3886200" indent="-228600" fontAlgn="base">
                        <a:spcBef>
                          <a:spcPct val="20000"/>
                        </a:spcBef>
                        <a:spcAft>
                          <a:spcPts val="300"/>
                        </a:spcAft>
                        <a:buClr>
                          <a:srgbClr val="C3260C"/>
                        </a:buClr>
                        <a:buSzPct val="130000"/>
                        <a:buFont typeface="Georgia" pitchFamily="18" charset="0"/>
                        <a:defRPr sz="1200">
                          <a:solidFill>
                            <a:srgbClr val="404040"/>
                          </a:solidFill>
                          <a:latin typeface="Trebuchet MS"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rgbClr val="FF9900"/>
                          </a:solidFill>
                          <a:effectLst/>
                          <a:latin typeface="Arial" pitchFamily="34" charset="0"/>
                          <a:ea typeface="ＭＳ Ｐゴシック" pitchFamily="34" charset="-128"/>
                          <a:cs typeface="Arial" pitchFamily="34" charset="0"/>
                        </a:rPr>
                        <a:t>↑</a:t>
                      </a:r>
                    </a:p>
                  </a:txBody>
                  <a:tcPr marT="45726" marB="4572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7402" name="Text Box 58"/>
          <p:cNvSpPr txBox="1">
            <a:spLocks noChangeArrowheads="1"/>
          </p:cNvSpPr>
          <p:nvPr/>
        </p:nvSpPr>
        <p:spPr bwMode="auto">
          <a:xfrm>
            <a:off x="838200" y="6264275"/>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spcBef>
                <a:spcPct val="50000"/>
              </a:spcBef>
            </a:pPr>
            <a:endParaRPr lang="en-US" altLang="en-US" sz="2400">
              <a:latin typeface="ArialMT"/>
            </a:endParaRPr>
          </a:p>
        </p:txBody>
      </p:sp>
      <p:sp>
        <p:nvSpPr>
          <p:cNvPr id="57403" name="Rectangle 59"/>
          <p:cNvSpPr>
            <a:spLocks noChangeArrowheads="1"/>
          </p:cNvSpPr>
          <p:nvPr/>
        </p:nvSpPr>
        <p:spPr bwMode="auto">
          <a:xfrm>
            <a:off x="312738" y="5514975"/>
            <a:ext cx="846613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ctr" eaLnBrk="1" hangingPunct="1"/>
            <a:r>
              <a:rPr lang="en-US" altLang="en-US" sz="2000">
                <a:solidFill>
                  <a:srgbClr val="FF9900"/>
                </a:solidFill>
              </a:rPr>
              <a:t>SWS; slow-wave sleep (stage 3 + stage 4), REM; rapid eye movement,  </a:t>
            </a:r>
            <a:r>
              <a:rPr lang="en-US" altLang="en-US" sz="2000" b="1">
                <a:solidFill>
                  <a:srgbClr val="FF9900"/>
                </a:solidFill>
              </a:rPr>
              <a:t>↑</a:t>
            </a:r>
            <a:r>
              <a:rPr lang="en-US" altLang="en-US" sz="2000">
                <a:solidFill>
                  <a:srgbClr val="FF9900"/>
                </a:solidFill>
              </a:rPr>
              <a:t>; increased, </a:t>
            </a:r>
            <a:r>
              <a:rPr lang="en-US" altLang="en-US" sz="2000" b="1">
                <a:solidFill>
                  <a:srgbClr val="FF9900"/>
                </a:solidFill>
              </a:rPr>
              <a:t>↓</a:t>
            </a:r>
            <a:r>
              <a:rPr lang="en-US" altLang="en-US" sz="2000">
                <a:solidFill>
                  <a:srgbClr val="FF9900"/>
                </a:solidFill>
              </a:rPr>
              <a:t>; decreased, </a:t>
            </a:r>
            <a:r>
              <a:rPr lang="en-US" altLang="en-US" sz="2000" b="1">
                <a:solidFill>
                  <a:srgbClr val="FF9900"/>
                </a:solidFill>
              </a:rPr>
              <a:t>↔</a:t>
            </a:r>
            <a:r>
              <a:rPr lang="en-US" altLang="en-US" sz="2000">
                <a:solidFill>
                  <a:srgbClr val="FF9900"/>
                </a:solidFill>
              </a:rPr>
              <a:t>; little or no effects</a:t>
            </a:r>
          </a:p>
        </p:txBody>
      </p:sp>
      <p:sp>
        <p:nvSpPr>
          <p:cNvPr id="57404" name="Rectangle 60"/>
          <p:cNvSpPr>
            <a:spLocks noChangeArrowheads="1"/>
          </p:cNvSpPr>
          <p:nvPr/>
        </p:nvSpPr>
        <p:spPr bwMode="auto">
          <a:xfrm>
            <a:off x="457200" y="0"/>
            <a:ext cx="82296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3200">
                <a:solidFill>
                  <a:schemeClr val="bg1"/>
                </a:solidFill>
                <a:latin typeface="Arial" pitchFamily="34" charset="0"/>
                <a:ea typeface="ＭＳ Ｐゴシック" pitchFamily="34" charset="-128"/>
              </a:rPr>
              <a:t>These systems impact sleep/wake function</a:t>
            </a:r>
          </a:p>
        </p:txBody>
      </p:sp>
      <p:sp>
        <p:nvSpPr>
          <p:cNvPr id="57405" name="Text Box 68"/>
          <p:cNvSpPr txBox="1">
            <a:spLocks noChangeArrowheads="1"/>
          </p:cNvSpPr>
          <p:nvPr/>
        </p:nvSpPr>
        <p:spPr bwMode="auto">
          <a:xfrm>
            <a:off x="5553075" y="6523038"/>
            <a:ext cx="35623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algn="r" eaLnBrk="1" hangingPunct="1">
              <a:spcBef>
                <a:spcPct val="50000"/>
              </a:spcBef>
            </a:pPr>
            <a:r>
              <a:rPr lang="en-US" altLang="en-US" sz="1400" i="1"/>
              <a:t>Espana, Sleep, 2004</a:t>
            </a:r>
          </a:p>
        </p:txBody>
      </p:sp>
    </p:spTree>
    <p:extLst>
      <p:ext uri="{BB962C8B-B14F-4D97-AF65-F5344CB8AC3E}">
        <p14:creationId xmlns:p14="http://schemas.microsoft.com/office/powerpoint/2010/main" val="1613239449"/>
      </p:ext>
    </p:extLst>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Content Placeholder 2"/>
          <p:cNvSpPr>
            <a:spLocks noGrp="1"/>
          </p:cNvSpPr>
          <p:nvPr>
            <p:ph idx="1"/>
          </p:nvPr>
        </p:nvSpPr>
        <p:spPr>
          <a:prstGeom prst="rect">
            <a:avLst/>
          </a:prstGeom>
        </p:spPr>
        <p:txBody>
          <a:bodyPr/>
          <a:lstStyle/>
          <a:p>
            <a:pPr eaLnBrk="1" hangingPunct="1"/>
            <a:r>
              <a:rPr lang="en-US" altLang="en-US" smtClean="0"/>
              <a:t>Consider…..</a:t>
            </a:r>
          </a:p>
        </p:txBody>
      </p:sp>
      <p:sp>
        <p:nvSpPr>
          <p:cNvPr id="2" name="Title 1"/>
          <p:cNvSpPr>
            <a:spLocks noGrp="1"/>
          </p:cNvSpPr>
          <p:nvPr>
            <p:ph type="title"/>
          </p:nvPr>
        </p:nvSpPr>
        <p:spPr/>
        <p:txBody>
          <a:bodyPr/>
          <a:lstStyle/>
          <a:p>
            <a:pPr marL="320040" indent="-320040" eaLnBrk="1" fontAlgn="auto" hangingPunct="1">
              <a:spcAft>
                <a:spcPts val="0"/>
              </a:spcAft>
              <a:buClr>
                <a:schemeClr val="accent6">
                  <a:lumMod val="75000"/>
                </a:schemeClr>
              </a:buClr>
              <a:defRPr/>
            </a:pPr>
            <a:r>
              <a:rPr lang="en-US" sz="3200" dirty="0" smtClean="0"/>
              <a:t>Some Sleep issues to consider</a:t>
            </a:r>
            <a:endParaRPr lang="en-US" sz="3200" dirty="0"/>
          </a:p>
        </p:txBody>
      </p:sp>
      <p:pic>
        <p:nvPicPr>
          <p:cNvPr id="61444" name="Picture 2" descr="C:\Users\Kathy Sexton-Radek\AppData\Local\Microsoft\Windows\Temporary Internet Files\Content.IE5\XB29JU5V\MC90005612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5200" y="1600200"/>
            <a:ext cx="18415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56174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1"/>
          </p:nvPr>
        </p:nvSpPr>
        <p:spPr>
          <a:xfrm>
            <a:off x="468313" y="998538"/>
            <a:ext cx="8232775" cy="5005387"/>
          </a:xfrm>
          <a:prstGeom prst="rect">
            <a:avLst/>
          </a:prstGeom>
        </p:spPr>
        <p:txBody>
          <a:bodyPr/>
          <a:lstStyle/>
          <a:p>
            <a:pPr eaLnBrk="1" hangingPunct="1"/>
            <a:r>
              <a:rPr lang="en-US" altLang="en-US" smtClean="0"/>
              <a:t>Disturbance of sleep may occur in the days following acute discontinuation of  antidepressant and antipsychotic medications.   </a:t>
            </a:r>
          </a:p>
          <a:p>
            <a:pPr eaLnBrk="1" hangingPunct="1"/>
            <a:endParaRPr lang="en-US" altLang="en-US" smtClean="0"/>
          </a:p>
          <a:p>
            <a:pPr eaLnBrk="1" hangingPunct="1"/>
            <a:r>
              <a:rPr lang="en-US" altLang="en-US" smtClean="0"/>
              <a:t>This can include not only insomnia but also alterations in dream-related function such as vivid dreams. </a:t>
            </a:r>
          </a:p>
          <a:p>
            <a:pPr eaLnBrk="1" hangingPunct="1"/>
            <a:endParaRPr lang="en-US" altLang="en-US" smtClean="0"/>
          </a:p>
        </p:txBody>
      </p:sp>
      <p:sp>
        <p:nvSpPr>
          <p:cNvPr id="577538" name="Rectangle 2"/>
          <p:cNvSpPr>
            <a:spLocks noGrp="1" noChangeArrowheads="1"/>
          </p:cNvSpPr>
          <p:nvPr>
            <p:ph type="title"/>
          </p:nvPr>
        </p:nvSpPr>
        <p:spPr>
          <a:xfrm>
            <a:off x="433388" y="38100"/>
            <a:ext cx="6757987" cy="460375"/>
          </a:xfrm>
        </p:spPr>
        <p:txBody>
          <a:bodyPr>
            <a:normAutofit fontScale="90000"/>
          </a:bodyPr>
          <a:lstStyle/>
          <a:p>
            <a:pPr marL="320040" indent="-320040" eaLnBrk="1" fontAlgn="auto" hangingPunct="1">
              <a:spcAft>
                <a:spcPts val="0"/>
              </a:spcAft>
              <a:buClr>
                <a:schemeClr val="accent6">
                  <a:lumMod val="75000"/>
                </a:schemeClr>
              </a:buClr>
              <a:defRPr/>
            </a:pPr>
            <a:r>
              <a:rPr lang="en-US" altLang="en-US" sz="3200" dirty="0"/>
              <a:t>Discontinuation effects</a:t>
            </a:r>
          </a:p>
        </p:txBody>
      </p:sp>
    </p:spTree>
    <p:extLst>
      <p:ext uri="{BB962C8B-B14F-4D97-AF65-F5344CB8AC3E}">
        <p14:creationId xmlns:p14="http://schemas.microsoft.com/office/powerpoint/2010/main" val="2988174834"/>
      </p:ext>
    </p:extLst>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prstGeom prst="rect">
            <a:avLst/>
          </a:prstGeom>
        </p:spPr>
        <p:txBody>
          <a:bodyPr rtlCol="0">
            <a:normAutofit fontScale="92500" lnSpcReduction="20000"/>
          </a:bodyPr>
          <a:lstStyle/>
          <a:p>
            <a:pPr indent="-182880" eaLnBrk="1" fontAlgn="auto" hangingPunct="1">
              <a:buClr>
                <a:schemeClr val="accent6">
                  <a:lumMod val="75000"/>
                </a:schemeClr>
              </a:buClr>
              <a:defRPr/>
            </a:pPr>
            <a:r>
              <a:rPr lang="en-US" dirty="0" smtClean="0">
                <a:solidFill>
                  <a:schemeClr val="tx1">
                    <a:lumMod val="75000"/>
                    <a:lumOff val="25000"/>
                  </a:schemeClr>
                </a:solidFill>
              </a:rPr>
              <a:t>COPD –often associated with OSA “overlap syndrome” and is treated with nocturnal supplemental oxygen and medical management</a:t>
            </a:r>
          </a:p>
          <a:p>
            <a:pPr indent="-182880" eaLnBrk="1" fontAlgn="auto" hangingPunct="1">
              <a:buClr>
                <a:schemeClr val="accent6">
                  <a:lumMod val="75000"/>
                </a:schemeClr>
              </a:buClr>
              <a:defRPr/>
            </a:pPr>
            <a:r>
              <a:rPr lang="en-US" dirty="0" smtClean="0">
                <a:solidFill>
                  <a:schemeClr val="tx1">
                    <a:lumMod val="75000"/>
                    <a:lumOff val="25000"/>
                  </a:schemeClr>
                </a:solidFill>
              </a:rPr>
              <a:t>Gastric reflux and disrupted sleep is a common condition-sometimes associated with asthma and is treated with behavioral and pharmacological interventions</a:t>
            </a:r>
            <a:endParaRPr lang="en-US" dirty="0">
              <a:solidFill>
                <a:schemeClr val="tx1">
                  <a:lumMod val="75000"/>
                  <a:lumOff val="25000"/>
                </a:schemeClr>
              </a:solidFill>
            </a:endParaRPr>
          </a:p>
          <a:p>
            <a:pPr indent="-182880" eaLnBrk="1" fontAlgn="auto" hangingPunct="1">
              <a:buClr>
                <a:schemeClr val="accent6">
                  <a:lumMod val="75000"/>
                </a:schemeClr>
              </a:buClr>
              <a:defRPr/>
            </a:pPr>
            <a:r>
              <a:rPr lang="en-US" dirty="0" smtClean="0">
                <a:solidFill>
                  <a:schemeClr val="tx1">
                    <a:lumMod val="75000"/>
                    <a:lumOff val="25000"/>
                  </a:schemeClr>
                </a:solidFill>
              </a:rPr>
              <a:t>Sleep and renal disease—common complaint of reduced, fragmented sleep, also a large number of cases have OSA-dialysis and pharmacologically treated</a:t>
            </a:r>
          </a:p>
          <a:p>
            <a:pPr indent="-182880" eaLnBrk="1" fontAlgn="auto" hangingPunct="1">
              <a:buClr>
                <a:schemeClr val="accent6">
                  <a:lumMod val="75000"/>
                </a:schemeClr>
              </a:buClr>
              <a:defRPr/>
            </a:pPr>
            <a:r>
              <a:rPr lang="en-US" dirty="0" smtClean="0">
                <a:solidFill>
                  <a:schemeClr val="tx1">
                    <a:lumMod val="75000"/>
                    <a:lumOff val="25000"/>
                  </a:schemeClr>
                </a:solidFill>
              </a:rPr>
              <a:t>Cardiovascular disease and sleep—commonly associated with OSA.  CPAP improves BP/oxygen level</a:t>
            </a:r>
            <a:endParaRPr lang="en-US" dirty="0">
              <a:solidFill>
                <a:schemeClr val="tx1">
                  <a:lumMod val="75000"/>
                  <a:lumOff val="25000"/>
                </a:schemeClr>
              </a:solidFill>
            </a:endParaRPr>
          </a:p>
        </p:txBody>
      </p:sp>
      <p:sp>
        <p:nvSpPr>
          <p:cNvPr id="2" name="Title 1"/>
          <p:cNvSpPr>
            <a:spLocks noGrp="1"/>
          </p:cNvSpPr>
          <p:nvPr>
            <p:ph type="title"/>
          </p:nvPr>
        </p:nvSpPr>
        <p:spPr/>
        <p:txBody>
          <a:bodyPr/>
          <a:lstStyle/>
          <a:p>
            <a:pPr marL="320040" indent="-320040" eaLnBrk="1" fontAlgn="auto" hangingPunct="1">
              <a:spcAft>
                <a:spcPts val="0"/>
              </a:spcAft>
              <a:buClr>
                <a:schemeClr val="accent6">
                  <a:lumMod val="75000"/>
                </a:schemeClr>
              </a:buClr>
              <a:defRPr/>
            </a:pPr>
            <a:r>
              <a:rPr lang="en-US" sz="2800" dirty="0" smtClean="0"/>
              <a:t>Sleep and Medical Conditions</a:t>
            </a:r>
            <a:endParaRPr lang="en-US" sz="2800" dirty="0"/>
          </a:p>
        </p:txBody>
      </p:sp>
    </p:spTree>
    <p:extLst>
      <p:ext uri="{BB962C8B-B14F-4D97-AF65-F5344CB8AC3E}">
        <p14:creationId xmlns:p14="http://schemas.microsoft.com/office/powerpoint/2010/main" val="654731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Content Placeholder 2"/>
          <p:cNvSpPr>
            <a:spLocks noGrp="1"/>
          </p:cNvSpPr>
          <p:nvPr>
            <p:ph idx="1"/>
          </p:nvPr>
        </p:nvSpPr>
        <p:spPr>
          <a:prstGeom prst="rect">
            <a:avLst/>
          </a:prstGeom>
        </p:spPr>
        <p:txBody>
          <a:bodyPr>
            <a:normAutofit/>
          </a:bodyPr>
          <a:lstStyle/>
          <a:p>
            <a:pPr eaLnBrk="1" hangingPunct="1"/>
            <a:r>
              <a:rPr lang="en-US" altLang="en-US" smtClean="0"/>
              <a:t>Difficulty sleeping, little circadian rhythm regulation with declining cognitive control</a:t>
            </a:r>
          </a:p>
          <a:p>
            <a:pPr eaLnBrk="1" hangingPunct="1"/>
            <a:r>
              <a:rPr lang="en-US" altLang="en-US" smtClean="0"/>
              <a:t>Sundowning in late afternoon, early evening</a:t>
            </a:r>
          </a:p>
          <a:p>
            <a:pPr eaLnBrk="1" hangingPunct="1"/>
            <a:r>
              <a:rPr lang="en-US" altLang="en-US" smtClean="0"/>
              <a:t>Mood changes –particularly the disregulation of bipolar disorder or neurochemical changes associated with depression deregulate sleep, low cognitive output or erratic</a:t>
            </a:r>
          </a:p>
        </p:txBody>
      </p:sp>
      <p:sp>
        <p:nvSpPr>
          <p:cNvPr id="2" name="Title 1"/>
          <p:cNvSpPr>
            <a:spLocks noGrp="1"/>
          </p:cNvSpPr>
          <p:nvPr>
            <p:ph type="title"/>
          </p:nvPr>
        </p:nvSpPr>
        <p:spPr/>
        <p:txBody>
          <a:bodyPr/>
          <a:lstStyle/>
          <a:p>
            <a:pPr marL="320040" indent="-320040" eaLnBrk="1" fontAlgn="auto" hangingPunct="1">
              <a:spcAft>
                <a:spcPts val="0"/>
              </a:spcAft>
              <a:buClr>
                <a:schemeClr val="accent6">
                  <a:lumMod val="75000"/>
                </a:schemeClr>
              </a:buClr>
              <a:defRPr/>
            </a:pPr>
            <a:r>
              <a:rPr lang="en-US" sz="3200" dirty="0" smtClean="0"/>
              <a:t>Cognitive Impairment &amp; Sleep</a:t>
            </a:r>
            <a:endParaRPr lang="en-US" sz="3200" dirty="0"/>
          </a:p>
        </p:txBody>
      </p:sp>
    </p:spTree>
    <p:extLst>
      <p:ext uri="{BB962C8B-B14F-4D97-AF65-F5344CB8AC3E}">
        <p14:creationId xmlns:p14="http://schemas.microsoft.com/office/powerpoint/2010/main" val="32078810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Global survey </a:t>
            </a:r>
            <a:r>
              <a:rPr lang="en-US" smtClean="0"/>
              <a:t>on </a:t>
            </a:r>
            <a:r>
              <a:rPr lang="en-US" smtClean="0"/>
              <a:t>facebook </a:t>
            </a:r>
            <a:r>
              <a:rPr lang="en-US" dirty="0" smtClean="0"/>
              <a:t>findings: widespread use of alternative medicine and OTC as well as non-pharmacological approaches</a:t>
            </a:r>
          </a:p>
          <a:p>
            <a:r>
              <a:rPr lang="en-US" dirty="0" smtClean="0"/>
              <a:t>BZ titrations have to be individualized and monitored carefully for compliance</a:t>
            </a:r>
          </a:p>
          <a:p>
            <a:r>
              <a:rPr lang="en-US" dirty="0" smtClean="0"/>
              <a:t>6months -1 year typical regime</a:t>
            </a:r>
          </a:p>
          <a:p>
            <a:endParaRPr lang="en-US" dirty="0" smtClean="0"/>
          </a:p>
        </p:txBody>
      </p:sp>
      <p:sp>
        <p:nvSpPr>
          <p:cNvPr id="2" name="Title 1"/>
          <p:cNvSpPr>
            <a:spLocks noGrp="1"/>
          </p:cNvSpPr>
          <p:nvPr>
            <p:ph type="title"/>
          </p:nvPr>
        </p:nvSpPr>
        <p:spPr/>
        <p:txBody>
          <a:bodyPr/>
          <a:lstStyle/>
          <a:p>
            <a:r>
              <a:rPr lang="en-US" dirty="0" smtClean="0"/>
              <a:t>Clinical Impressions</a:t>
            </a:r>
            <a:endParaRPr lang="en-US" dirty="0"/>
          </a:p>
        </p:txBody>
      </p:sp>
    </p:spTree>
    <p:extLst>
      <p:ext uri="{BB962C8B-B14F-4D97-AF65-F5344CB8AC3E}">
        <p14:creationId xmlns:p14="http://schemas.microsoft.com/office/powerpoint/2010/main" val="38757805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Content Placeholder 2"/>
          <p:cNvSpPr>
            <a:spLocks noGrp="1"/>
          </p:cNvSpPr>
          <p:nvPr>
            <p:ph idx="1"/>
          </p:nvPr>
        </p:nvSpPr>
        <p:spPr>
          <a:prstGeom prst="rect">
            <a:avLst/>
          </a:prstGeom>
        </p:spPr>
        <p:txBody>
          <a:bodyPr/>
          <a:lstStyle/>
          <a:p>
            <a:pPr eaLnBrk="1" hangingPunct="1"/>
            <a:r>
              <a:rPr lang="en-US" altLang="en-US" dirty="0" smtClean="0"/>
              <a:t>Thank you for your attention!</a:t>
            </a:r>
          </a:p>
          <a:p>
            <a:pPr eaLnBrk="1" hangingPunct="1"/>
            <a:r>
              <a:rPr lang="en-US" altLang="en-US" dirty="0" smtClean="0"/>
              <a:t> for further information, go to the National Sleep Foundation website at </a:t>
            </a:r>
            <a:r>
              <a:rPr lang="en-US" altLang="en-US" dirty="0" smtClean="0">
                <a:hlinkClick r:id="rId2"/>
              </a:rPr>
              <a:t>www.nationalsleepfoundation.org</a:t>
            </a:r>
            <a:endParaRPr lang="en-US" altLang="en-US" dirty="0" smtClean="0"/>
          </a:p>
          <a:p>
            <a:pPr eaLnBrk="1" hangingPunct="1"/>
            <a:endParaRPr lang="en-US" altLang="en-US" dirty="0" smtClean="0"/>
          </a:p>
        </p:txBody>
      </p:sp>
      <p:sp>
        <p:nvSpPr>
          <p:cNvPr id="2" name="Title 1"/>
          <p:cNvSpPr>
            <a:spLocks noGrp="1"/>
          </p:cNvSpPr>
          <p:nvPr>
            <p:ph type="title"/>
          </p:nvPr>
        </p:nvSpPr>
        <p:spPr/>
        <p:txBody>
          <a:bodyPr>
            <a:normAutofit/>
          </a:bodyPr>
          <a:lstStyle/>
          <a:p>
            <a:pPr marL="320040" indent="-320040" eaLnBrk="1" fontAlgn="auto" hangingPunct="1">
              <a:spcAft>
                <a:spcPts val="0"/>
              </a:spcAft>
              <a:buClr>
                <a:schemeClr val="accent6">
                  <a:lumMod val="75000"/>
                </a:schemeClr>
              </a:buClr>
              <a:defRPr/>
            </a:pPr>
            <a:r>
              <a:rPr lang="en-US" sz="3600" dirty="0" smtClean="0"/>
              <a:t>ksrsleep@aol.com</a:t>
            </a:r>
            <a:endParaRPr lang="en-US" sz="3600" dirty="0"/>
          </a:p>
        </p:txBody>
      </p:sp>
    </p:spTree>
    <p:extLst>
      <p:ext uri="{BB962C8B-B14F-4D97-AF65-F5344CB8AC3E}">
        <p14:creationId xmlns:p14="http://schemas.microsoft.com/office/powerpoint/2010/main" val="34634407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419600"/>
            <a:ext cx="8686800" cy="1219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a:ln>
            <a:solidFill>
              <a:schemeClr val="tx1"/>
            </a:solidFill>
          </a:ln>
        </p:spPr>
        <p:txBody>
          <a:bodyPr>
            <a:noAutofit/>
          </a:bodyPr>
          <a:lstStyle/>
          <a:p>
            <a:r>
              <a:rPr lang="en-US" sz="2800" b="1" dirty="0" smtClean="0">
                <a:solidFill>
                  <a:schemeClr val="bg1"/>
                </a:solidFill>
              </a:rPr>
              <a:t>Addiction Therapy 2016 </a:t>
            </a:r>
          </a:p>
          <a:p>
            <a:r>
              <a:rPr lang="en-US" sz="2800" b="1" dirty="0" smtClean="0">
                <a:solidFill>
                  <a:schemeClr val="bg1"/>
                </a:solidFill>
              </a:rPr>
              <a:t>Website</a:t>
            </a:r>
            <a:r>
              <a:rPr lang="en-US" sz="2800" b="1" dirty="0" smtClean="0">
                <a:solidFill>
                  <a:schemeClr val="bg1"/>
                </a:solidFill>
              </a:rPr>
              <a:t>: </a:t>
            </a:r>
            <a:r>
              <a:rPr lang="en-US" sz="2800" b="1" dirty="0">
                <a:solidFill>
                  <a:schemeClr val="bg1"/>
                </a:solidFill>
              </a:rPr>
              <a:t>addictiontherapy.conferenceseries.com</a:t>
            </a:r>
            <a:endParaRPr lang="en-US" sz="2800" b="1" dirty="0" smtClean="0">
              <a:solidFill>
                <a:schemeClr val="bg1"/>
              </a:solidFill>
            </a:endParaRPr>
          </a:p>
        </p:txBody>
      </p:sp>
      <p:sp>
        <p:nvSpPr>
          <p:cNvPr id="2" name="Title 1"/>
          <p:cNvSpPr>
            <a:spLocks noGrp="1"/>
          </p:cNvSpPr>
          <p:nvPr>
            <p:ph type="ctrTitle"/>
          </p:nvPr>
        </p:nvSpPr>
        <p:spPr>
          <a:xfrm>
            <a:off x="0" y="1371600"/>
            <a:ext cx="9144000" cy="2209800"/>
          </a:xfrm>
          <a:blipFill>
            <a:blip r:embed="rId2"/>
            <a:tile tx="0" ty="0" sx="100000" sy="100000" flip="none" algn="tl"/>
          </a:blipFill>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3600" dirty="0" smtClean="0">
                <a:solidFill>
                  <a:srgbClr val="00B0F0"/>
                </a:solidFill>
                <a:latin typeface="Times New Roman" pitchFamily="18" charset="0"/>
                <a:cs typeface="Times New Roman" pitchFamily="18" charset="0"/>
              </a:rPr>
              <a:t>Meet the eminent gathering once again at</a:t>
            </a:r>
            <a:r>
              <a:rPr sz="4800" b="1" dirty="0" smtClean="0">
                <a:solidFill>
                  <a:schemeClr val="tx1"/>
                </a:solidFill>
                <a:latin typeface="Times New Roman" pitchFamily="18" charset="0"/>
                <a:cs typeface="Times New Roman" pitchFamily="18" charset="0"/>
              </a:rPr>
              <a:t/>
            </a:r>
            <a:br>
              <a:rPr sz="4800" b="1" dirty="0" smtClean="0">
                <a:solidFill>
                  <a:schemeClr val="tx1"/>
                </a:solidFill>
                <a:latin typeface="Times New Roman" pitchFamily="18" charset="0"/>
                <a:cs typeface="Times New Roman" pitchFamily="18" charset="0"/>
              </a:rPr>
            </a:br>
            <a:r>
              <a:rPr sz="4800" b="1" dirty="0" smtClean="0">
                <a:solidFill>
                  <a:schemeClr val="tx1"/>
                </a:solidFill>
                <a:latin typeface="Times New Roman" pitchFamily="18" charset="0"/>
                <a:cs typeface="Times New Roman" pitchFamily="18" charset="0"/>
              </a:rPr>
              <a:t>Addiction Therapy 2016</a:t>
            </a:r>
            <a:r>
              <a:rPr sz="4800" b="1" dirty="0" smtClean="0">
                <a:solidFill>
                  <a:schemeClr val="tx1"/>
                </a:solidFill>
              </a:rPr>
              <a:t/>
            </a:r>
            <a:br>
              <a:rPr sz="4800" b="1" dirty="0" smtClean="0">
                <a:solidFill>
                  <a:schemeClr val="tx1"/>
                </a:solidFill>
              </a:rPr>
            </a:br>
            <a:r>
              <a:rPr sz="2400" b="1" dirty="0" smtClean="0">
                <a:solidFill>
                  <a:schemeClr val="tx1"/>
                </a:solidFill>
                <a:latin typeface="Perpetua"/>
                <a:ea typeface="+mn-ea"/>
                <a:cs typeface="+mn-cs"/>
              </a:rPr>
              <a:t>Miami, USA</a:t>
            </a:r>
            <a:br>
              <a:rPr sz="2400" b="1" dirty="0" smtClean="0">
                <a:solidFill>
                  <a:schemeClr val="tx1"/>
                </a:solidFill>
                <a:latin typeface="Perpetua"/>
                <a:ea typeface="+mn-ea"/>
                <a:cs typeface="+mn-cs"/>
              </a:rPr>
            </a:br>
            <a:r>
              <a:rPr sz="2400" b="1" dirty="0" smtClean="0">
                <a:solidFill>
                  <a:schemeClr val="tx1"/>
                </a:solidFill>
                <a:latin typeface="Perpetua"/>
                <a:ea typeface="+mn-ea"/>
                <a:cs typeface="+mn-cs"/>
              </a:rPr>
              <a:t>October 06-08, 2016</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1" name="Picture 2" descr="C:\Users\nagapraveen-p\AppData\Local\Microsoft\Windows\Temporary Internet Files\Content.Outlook\XLM8YBCH\logo (2).png"/>
          <p:cNvPicPr>
            <a:picLocks noChangeAspect="1" noChangeArrowheads="1"/>
          </p:cNvPicPr>
          <p:nvPr/>
        </p:nvPicPr>
        <p:blipFill>
          <a:blip r:embed="rId3"/>
          <a:srcRect/>
          <a:stretch>
            <a:fillRect/>
          </a:stretch>
        </p:blipFill>
        <p:spPr bwMode="auto">
          <a:xfrm>
            <a:off x="3124200" y="0"/>
            <a:ext cx="2907916" cy="1425165"/>
          </a:xfrm>
          <a:prstGeom prst="rect">
            <a:avLst/>
          </a:prstGeom>
          <a:noFill/>
        </p:spPr>
      </p:pic>
    </p:spTree>
    <p:extLst>
      <p:ext uri="{BB962C8B-B14F-4D97-AF65-F5344CB8AC3E}">
        <p14:creationId xmlns:p14="http://schemas.microsoft.com/office/powerpoint/2010/main" val="236692556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1_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59</TotalTime>
  <Words>8287</Words>
  <Application>Microsoft Office PowerPoint</Application>
  <PresentationFormat>On-screen Show (4:3)</PresentationFormat>
  <Paragraphs>779</Paragraphs>
  <Slides>55</Slides>
  <Notes>27</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55</vt:i4>
      </vt:variant>
    </vt:vector>
  </HeadingPairs>
  <TitlesOfParts>
    <vt:vector size="59" baseType="lpstr">
      <vt:lpstr>Waveform</vt:lpstr>
      <vt:lpstr>Equity</vt:lpstr>
      <vt:lpstr>1_Equity</vt:lpstr>
      <vt:lpstr>Chart</vt:lpstr>
      <vt:lpstr>Addiction Therapy 2015 Florida,  USA August 03-08, 2015</vt:lpstr>
      <vt:lpstr>What are the commonly used Sleep medicines and are they always necessary?</vt:lpstr>
      <vt:lpstr>PowerPoint Presentation</vt:lpstr>
      <vt:lpstr>Key Findings: Good health was related to good sleep </vt:lpstr>
      <vt:lpstr>PowerPoint Presentation</vt:lpstr>
      <vt:lpstr>PowerPoint Presentation</vt:lpstr>
      <vt:lpstr>PowerPoint Presentation</vt:lpstr>
      <vt:lpstr>Outputs of the circadian timing system</vt:lpstr>
      <vt:lpstr>Key Findings: Pain was associated with worse health and more stress </vt:lpstr>
      <vt:lpstr>Sleep and Psychiatric disorders </vt:lpstr>
      <vt:lpstr>PowerPoint Presentation</vt:lpstr>
      <vt:lpstr>Key Findings: Pain was also associated with lower sleep quality, more sleep problems, and greater sleep debt </vt:lpstr>
      <vt:lpstr>Key Findings: Difficulty sleeping interferes with life more among people with either acute or chronic pain</vt:lpstr>
      <vt:lpstr>Medical illness and Sleep disorder</vt:lpstr>
      <vt:lpstr>Key Findings: Environmental factors disturb sleep more among those with either acute or chronic pain </vt:lpstr>
      <vt:lpstr>Detailed Findings: Sleep and Health (continued)</vt:lpstr>
      <vt:lpstr>Detailed Findings: Pain, Health, and Sleep (continued)</vt:lpstr>
      <vt:lpstr>:              Napping: Good or Bad?</vt:lpstr>
      <vt:lpstr>PowerPoint Presentation</vt:lpstr>
      <vt:lpstr>Detailed Findings: Pain, Health, and Sleep Pain and Sleep (continued)</vt:lpstr>
      <vt:lpstr>Detailed Findings: Interference of Difficulty Sleeping (continued) </vt:lpstr>
      <vt:lpstr>Detailed Findings: Environmental Factors Disturbing Sleep </vt:lpstr>
      <vt:lpstr>Withdrawal syndrome:  Untreated Insomnia/Sleep disturbance theatens recovery</vt:lpstr>
      <vt:lpstr>Gersa et al (2007) Neurobiological vulnerability</vt:lpstr>
      <vt:lpstr>Behavioral (Non-pharmacological)Treatment Works</vt:lpstr>
      <vt:lpstr>Alcohol dependent disorder</vt:lpstr>
      <vt:lpstr>PowerPoint Presentation</vt:lpstr>
      <vt:lpstr>Self-medications</vt:lpstr>
      <vt:lpstr>PowerPoint Presentation</vt:lpstr>
      <vt:lpstr>Medications known to cause insomnia</vt:lpstr>
      <vt:lpstr>PowerPoint Presentation</vt:lpstr>
      <vt:lpstr>PowerPoint Presentation</vt:lpstr>
      <vt:lpstr>Neurochemical Targets for Pharmacologic Development:</vt:lpstr>
      <vt:lpstr>PowerPoint Presentation</vt:lpstr>
      <vt:lpstr>PowerPoint Presentation</vt:lpstr>
      <vt:lpstr> Benzodiazepine Receptor Agonists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Model of adaptation in chronic drug use</vt:lpstr>
      <vt:lpstr>PowerPoint Presentation</vt:lpstr>
      <vt:lpstr>PowerPoint Presentation</vt:lpstr>
      <vt:lpstr>Some Sleep issues to consider</vt:lpstr>
      <vt:lpstr>Discontinuation effects</vt:lpstr>
      <vt:lpstr>Sleep and Medical Conditions</vt:lpstr>
      <vt:lpstr>Cognitive Impairment &amp; Sleep</vt:lpstr>
      <vt:lpstr>Clinical Impressions</vt:lpstr>
      <vt:lpstr>ksrsleep@aol.com</vt:lpstr>
      <vt:lpstr>Meet the eminent gathering once again at Addiction Therapy 2016 Miami, USA October 06-08, 2016</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are the commonly used Sleep medicines and are they always necessary?</dc:title>
  <dc:creator>Owner</dc:creator>
  <cp:lastModifiedBy>Addiction Therapy</cp:lastModifiedBy>
  <cp:revision>4</cp:revision>
  <cp:lastPrinted>2015-07-28T16:34:19Z</cp:lastPrinted>
  <dcterms:created xsi:type="dcterms:W3CDTF">2015-07-13T17:03:58Z</dcterms:created>
  <dcterms:modified xsi:type="dcterms:W3CDTF">2015-08-14T10:20:21Z</dcterms:modified>
</cp:coreProperties>
</file>