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77" r:id="rId9"/>
    <p:sldId id="264" r:id="rId10"/>
    <p:sldId id="267" r:id="rId11"/>
    <p:sldId id="266" r:id="rId12"/>
    <p:sldId id="269" r:id="rId13"/>
    <p:sldId id="278" r:id="rId14"/>
    <p:sldId id="268" r:id="rId15"/>
    <p:sldId id="279" r:id="rId16"/>
    <p:sldId id="270" r:id="rId17"/>
    <p:sldId id="271" r:id="rId18"/>
    <p:sldId id="273" r:id="rId19"/>
    <p:sldId id="275" r:id="rId20"/>
    <p:sldId id="274" r:id="rId21"/>
    <p:sldId id="276" r:id="rId22"/>
    <p:sldId id="280" r:id="rId23"/>
    <p:sldId id="28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C096405-DDAB-4F6C-9ACB-27D75C1E2918}" type="datetimeFigureOut">
              <a:rPr lang="en-IN" smtClean="0"/>
              <a:pPr/>
              <a:t>10-03-2018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C9E7814-AA85-4321-8AB9-86F81B188CC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405-DDAB-4F6C-9ACB-27D75C1E2918}" type="datetimeFigureOut">
              <a:rPr lang="en-IN" smtClean="0"/>
              <a:pPr/>
              <a:t>10-03-2018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E7814-AA85-4321-8AB9-86F81B188CC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405-DDAB-4F6C-9ACB-27D75C1E2918}" type="datetimeFigureOut">
              <a:rPr lang="en-IN" smtClean="0"/>
              <a:pPr/>
              <a:t>10-03-2018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E7814-AA85-4321-8AB9-86F81B188CC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405-DDAB-4F6C-9ACB-27D75C1E2918}" type="datetimeFigureOut">
              <a:rPr lang="en-IN" smtClean="0"/>
              <a:pPr/>
              <a:t>10-03-2018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E7814-AA85-4321-8AB9-86F81B188CC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C096405-DDAB-4F6C-9ACB-27D75C1E2918}" type="datetimeFigureOut">
              <a:rPr lang="en-IN" smtClean="0"/>
              <a:pPr/>
              <a:t>10-03-2018</a:t>
            </a:fld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C9E7814-AA85-4321-8AB9-86F81B188CCE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C096405-DDAB-4F6C-9ACB-27D75C1E2918}" type="datetimeFigureOut">
              <a:rPr lang="en-IN" smtClean="0"/>
              <a:pPr/>
              <a:t>10-03-2018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C9E7814-AA85-4321-8AB9-86F81B188CC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405-DDAB-4F6C-9ACB-27D75C1E2918}" type="datetimeFigureOut">
              <a:rPr lang="en-IN" smtClean="0"/>
              <a:pPr/>
              <a:t>10-03-2018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E7814-AA85-4321-8AB9-86F81B188CC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405-DDAB-4F6C-9ACB-27D75C1E2918}" type="datetimeFigureOut">
              <a:rPr lang="en-IN" smtClean="0"/>
              <a:pPr/>
              <a:t>10-03-2018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E7814-AA85-4321-8AB9-86F81B188CC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405-DDAB-4F6C-9ACB-27D75C1E2918}" type="datetimeFigureOut">
              <a:rPr lang="en-IN" smtClean="0"/>
              <a:pPr/>
              <a:t>10-03-2018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E7814-AA85-4321-8AB9-86F81B188CC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405-DDAB-4F6C-9ACB-27D75C1E2918}" type="datetimeFigureOut">
              <a:rPr lang="en-IN" smtClean="0"/>
              <a:pPr/>
              <a:t>10-03-2018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E7814-AA85-4321-8AB9-86F81B188CC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6405-DDAB-4F6C-9ACB-27D75C1E2918}" type="datetimeFigureOut">
              <a:rPr lang="en-IN" smtClean="0"/>
              <a:pPr/>
              <a:t>10-03-2018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E7814-AA85-4321-8AB9-86F81B188CCE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3C096405-DDAB-4F6C-9ACB-27D75C1E2918}" type="datetimeFigureOut">
              <a:rPr lang="en-IN" smtClean="0"/>
              <a:pPr/>
              <a:t>10-03-2018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C9E7814-AA85-4321-8AB9-86F81B188CCE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alfresco.advanstar.com/alfresco_images/pharma/2016/05/04/5f652c4f-f898-492e-817a-945c5efd7b7a/Figure%201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5079085/" TargetMode="External"/><Relationship Id="rId2" Type="http://schemas.openxmlformats.org/officeDocument/2006/relationships/hyperlink" Target="http://www.emea.europa.eu/docs/en_GB/document_library/Scientific_guideline/2009/09/WC500002749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bi.nlm.nih.gov/pubmed/22313664" TargetMode="External"/><Relationship Id="rId5" Type="http://schemas.openxmlformats.org/officeDocument/2006/relationships/hyperlink" Target="https://www.ncbi.nlm.nih.gov/pmc/articles/PMC4825806/" TargetMode="External"/><Relationship Id="rId4" Type="http://schemas.openxmlformats.org/officeDocument/2006/relationships/hyperlink" Target="https://www.ncbi.nlm.nih.gov/pubmed/27843787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136815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CHANGING TRENDS OF CLINICAL TRIALS IN INDIA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61048"/>
            <a:ext cx="6400800" cy="2808312"/>
          </a:xfrm>
        </p:spPr>
        <p:txBody>
          <a:bodyPr>
            <a:noAutofit/>
          </a:bodyPr>
          <a:lstStyle/>
          <a:p>
            <a:r>
              <a:rPr lang="en-IN" sz="2000" b="1" dirty="0" err="1" smtClean="0">
                <a:solidFill>
                  <a:schemeClr val="tx1"/>
                </a:solidFill>
              </a:rPr>
              <a:t>Mr.</a:t>
            </a:r>
            <a:r>
              <a:rPr lang="en-IN" sz="2000" b="1" dirty="0" smtClean="0">
                <a:solidFill>
                  <a:schemeClr val="tx1"/>
                </a:solidFill>
              </a:rPr>
              <a:t> Karthikeyan Swaminathan Final MBBS part I MBBS </a:t>
            </a:r>
          </a:p>
          <a:p>
            <a:endParaRPr lang="en-IN" sz="2000" b="1" dirty="0" smtClean="0">
              <a:solidFill>
                <a:schemeClr val="tx1"/>
              </a:solidFill>
            </a:endParaRPr>
          </a:p>
          <a:p>
            <a:r>
              <a:rPr lang="en-IN" sz="2000" b="1" dirty="0" err="1" smtClean="0">
                <a:solidFill>
                  <a:schemeClr val="tx1"/>
                </a:solidFill>
              </a:rPr>
              <a:t>Dr.V.Krishnan</a:t>
            </a:r>
            <a:r>
              <a:rPr lang="en-IN" sz="2000" b="1" dirty="0" smtClean="0">
                <a:solidFill>
                  <a:schemeClr val="tx1"/>
                </a:solidFill>
              </a:rPr>
              <a:t> , Department of Pharmacology, </a:t>
            </a:r>
            <a:r>
              <a:rPr lang="en-IN" sz="2000" b="1" dirty="0" err="1" smtClean="0">
                <a:solidFill>
                  <a:schemeClr val="tx1"/>
                </a:solidFill>
              </a:rPr>
              <a:t>Saveetha</a:t>
            </a:r>
            <a:r>
              <a:rPr lang="en-IN" sz="2000" b="1" dirty="0" smtClean="0">
                <a:solidFill>
                  <a:schemeClr val="tx1"/>
                </a:solidFill>
              </a:rPr>
              <a:t> Medical College, Chennai.</a:t>
            </a:r>
          </a:p>
          <a:p>
            <a:endParaRPr lang="en-IN" sz="2000" b="1" dirty="0" smtClean="0">
              <a:solidFill>
                <a:schemeClr val="tx1"/>
              </a:solidFill>
            </a:endParaRPr>
          </a:p>
          <a:p>
            <a:r>
              <a:rPr lang="en-IN" sz="2000" b="1" dirty="0" smtClean="0">
                <a:solidFill>
                  <a:schemeClr val="tx1"/>
                </a:solidFill>
              </a:rPr>
              <a:t>Field of Research –Pharmacology- Drug development and approval.</a:t>
            </a:r>
          </a:p>
          <a:p>
            <a:endParaRPr lang="en-IN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08112"/>
          </a:xfrm>
        </p:spPr>
        <p:txBody>
          <a:bodyPr>
            <a:normAutofit/>
          </a:bodyPr>
          <a:lstStyle/>
          <a:p>
            <a:r>
              <a:rPr lang="en-IN" sz="5400" b="1" dirty="0" smtClean="0"/>
              <a:t>INTRODUCTION</a:t>
            </a:r>
            <a:endParaRPr lang="en-IN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>
            <a:normAutofit/>
          </a:bodyPr>
          <a:lstStyle/>
          <a:p>
            <a:endParaRPr lang="en-IN" dirty="0" smtClean="0"/>
          </a:p>
          <a:p>
            <a:r>
              <a:rPr lang="en-IN" dirty="0" smtClean="0"/>
              <a:t>India was emerging as one of global hubs for conducting clinical trials until 2011.</a:t>
            </a:r>
          </a:p>
          <a:p>
            <a:r>
              <a:rPr lang="en-US" dirty="0" smtClean="0"/>
              <a:t>Then , there were  comments ‘Plummet of trials in India’</a:t>
            </a:r>
          </a:p>
          <a:p>
            <a:r>
              <a:rPr lang="en-US" dirty="0" smtClean="0"/>
              <a:t>This necessitates this most important analysis to reflect India clinical scenario at present ,</a:t>
            </a:r>
          </a:p>
          <a:p>
            <a:r>
              <a:rPr lang="en-US" dirty="0" smtClean="0"/>
              <a:t>And hence we present our findings in this prestigious global audience </a:t>
            </a:r>
            <a:endParaRPr lang="en-IN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8012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Objectives</a:t>
            </a:r>
            <a:endParaRPr lang="en-IN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review and analyze the current trend, various phases and regional distribution of clinical trials in India</a:t>
            </a:r>
          </a:p>
          <a:p>
            <a:r>
              <a:rPr lang="en-US" dirty="0" smtClean="0"/>
              <a:t>To note the regulatory changes regarding clinical trials in India 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08112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Methodology</a:t>
            </a:r>
            <a:endParaRPr lang="en-IN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Data collected from clinical trial registry India-forum(clinicaltriasl.gov.in) – clinical trials being conducted in the year 2011-2016 </a:t>
            </a:r>
            <a:r>
              <a:rPr lang="en-US" dirty="0"/>
              <a:t> </a:t>
            </a:r>
            <a:r>
              <a:rPr lang="en-US" dirty="0" smtClean="0"/>
              <a:t>and  analyzed</a:t>
            </a:r>
          </a:p>
          <a:p>
            <a:r>
              <a:rPr lang="en-US" dirty="0" smtClean="0"/>
              <a:t> In order to review recent statistics and trend, only active trials that were open to recruitment were included.</a:t>
            </a:r>
          </a:p>
          <a:p>
            <a:r>
              <a:rPr lang="en-US" dirty="0" smtClean="0"/>
              <a:t>Negative impact of trials on Indian trial participants ( death /adverse events ) , data was obtained from official web of health and family welfare department </a:t>
            </a:r>
          </a:p>
          <a:p>
            <a:r>
              <a:rPr lang="en-US" dirty="0" smtClean="0"/>
              <a:t>Descriptive statistics was used 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864096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Result</a:t>
            </a:r>
            <a:endParaRPr lang="en-IN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57704"/>
          </a:xfrm>
        </p:spPr>
        <p:txBody>
          <a:bodyPr/>
          <a:lstStyle/>
          <a:p>
            <a:r>
              <a:rPr lang="en-IN" dirty="0"/>
              <a:t>Total number of trials(2011-2016)</a:t>
            </a:r>
          </a:p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75656" y="2780928"/>
          <a:ext cx="5616624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424847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Year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</a:t>
                      </a:r>
                      <a:r>
                        <a:rPr lang="en-US" baseline="0" dirty="0" smtClean="0"/>
                        <a:t> of clinical trials registered in CTRI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2011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56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2012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38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2013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49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2014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42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2015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2016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8012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Results- Study </a:t>
            </a:r>
            <a:r>
              <a:rPr lang="en-US" sz="5400" b="1" dirty="0"/>
              <a:t>D</a:t>
            </a:r>
            <a:r>
              <a:rPr lang="en-US" sz="5400" b="1" dirty="0" smtClean="0"/>
              <a:t>esign</a:t>
            </a:r>
            <a:endParaRPr lang="en-IN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 smtClean="0"/>
              <a:t>Non randomised- Placebo controlled -7</a:t>
            </a:r>
          </a:p>
          <a:p>
            <a:pPr marL="0" indent="0">
              <a:buNone/>
            </a:pPr>
            <a:r>
              <a:rPr lang="en-IN" dirty="0" smtClean="0"/>
              <a:t>                                 - Active controlled- 61</a:t>
            </a:r>
          </a:p>
          <a:p>
            <a:pPr marL="0" indent="0">
              <a:buNone/>
            </a:pPr>
            <a:r>
              <a:rPr lang="en-IN" dirty="0" smtClean="0"/>
              <a:t>                                 - Multiple arm- 34</a:t>
            </a:r>
          </a:p>
          <a:p>
            <a:r>
              <a:rPr lang="en-IN" dirty="0" smtClean="0"/>
              <a:t>Randomised </a:t>
            </a:r>
          </a:p>
          <a:p>
            <a:r>
              <a:rPr lang="en-IN" dirty="0" smtClean="0"/>
              <a:t>–Parallel – 474</a:t>
            </a:r>
          </a:p>
          <a:p>
            <a:pPr marL="0" indent="0">
              <a:buNone/>
            </a:pPr>
            <a:r>
              <a:rPr lang="en-IN" dirty="0" smtClean="0"/>
              <a:t>                           - Placebo controlled- 247</a:t>
            </a:r>
          </a:p>
          <a:p>
            <a:pPr marL="0" indent="0">
              <a:buNone/>
            </a:pPr>
            <a:r>
              <a:rPr lang="en-IN" dirty="0" smtClean="0"/>
              <a:t>                           - Active controlled- 371</a:t>
            </a:r>
          </a:p>
          <a:p>
            <a:pPr marL="0" indent="0">
              <a:buNone/>
            </a:pPr>
            <a:r>
              <a:rPr lang="en-IN" dirty="0" smtClean="0"/>
              <a:t>                           - Multiple arm-73</a:t>
            </a:r>
          </a:p>
          <a:p>
            <a:pPr marL="0" indent="0">
              <a:buNone/>
            </a:pPr>
            <a:r>
              <a:rPr lang="en-IN" dirty="0" smtClean="0"/>
              <a:t>                            - Crossover- 52</a:t>
            </a:r>
          </a:p>
          <a:p>
            <a:pPr marL="0" indent="0">
              <a:buNone/>
            </a:pPr>
            <a:r>
              <a:rPr lang="en-IN" dirty="0" smtClean="0"/>
              <a:t>                             - Cluster- 18</a:t>
            </a:r>
          </a:p>
          <a:p>
            <a:pPr marL="0" indent="0">
              <a:buNone/>
            </a:pPr>
            <a:r>
              <a:rPr lang="en-IN" dirty="0" smtClean="0"/>
              <a:t>                            - Factorial- 5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r>
              <a:rPr lang="en-IN" sz="3600" b="1" dirty="0" smtClean="0"/>
              <a:t>Results- Number of SAEs/deaths in Clinical trials </a:t>
            </a:r>
          </a:p>
          <a:p>
            <a:pPr fontAlgn="base"/>
            <a:endParaRPr lang="en-IN" dirty="0" smtClean="0"/>
          </a:p>
          <a:p>
            <a:pPr fontAlgn="base"/>
            <a:endParaRPr lang="en-IN" dirty="0" smtClean="0"/>
          </a:p>
          <a:p>
            <a:pPr fontAlgn="base"/>
            <a:r>
              <a:rPr lang="en-IN" dirty="0" smtClean="0"/>
              <a:t>2,209 people have died in clinical trials in India since 2011, figures released by the office of the Drug Controller General of India have shown.</a:t>
            </a:r>
          </a:p>
          <a:p>
            <a:pPr fontAlgn="base"/>
            <a:r>
              <a:rPr lang="en-IN" dirty="0" smtClean="0"/>
              <a:t>The figures, which go up to 20 October 2015, included 1335 deaths since January 2013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 descr="http://images.alfresco.advanstar.com/alfresco_images/pharma/2016/05/04/5f652c4f-f898-492e-817a-945c5efd7b7a/Figure%201.jpg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0688"/>
            <a:ext cx="8229600" cy="59186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42696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36104"/>
          </a:xfrm>
        </p:spPr>
        <p:txBody>
          <a:bodyPr/>
          <a:lstStyle/>
          <a:p>
            <a:r>
              <a:rPr lang="en-US" sz="5400" b="1" dirty="0" smtClean="0"/>
              <a:t>Discussion</a:t>
            </a:r>
            <a:r>
              <a:rPr lang="en-US" b="1" dirty="0" smtClean="0"/>
              <a:t>	</a:t>
            </a:r>
            <a:r>
              <a:rPr lang="en-US" dirty="0" smtClean="0"/>
              <a:t>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297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Our Perspectives …</a:t>
            </a:r>
            <a:endParaRPr lang="en-IN" b="1" dirty="0" smtClean="0"/>
          </a:p>
          <a:p>
            <a:r>
              <a:rPr lang="en-IN" sz="2800" dirty="0" smtClean="0"/>
              <a:t>India, home to more than 1.2 billion people, is second largest pharmaceutical market in Asia estimated at US$ 5.40 billion and is growing by more than 9% annually</a:t>
            </a:r>
            <a:r>
              <a:rPr lang="en-IN" sz="2800" dirty="0"/>
              <a:t> </a:t>
            </a:r>
            <a:r>
              <a:rPr lang="en-IN" sz="2800" dirty="0" smtClean="0"/>
              <a:t>now … </a:t>
            </a:r>
          </a:p>
          <a:p>
            <a:r>
              <a:rPr lang="en-IN" sz="2800" dirty="0" smtClean="0"/>
              <a:t>Despite this, till March 2013 </a:t>
            </a:r>
            <a:r>
              <a:rPr lang="en-IN" sz="2800" b="1" dirty="0" smtClean="0"/>
              <a:t>only 1.5% </a:t>
            </a:r>
            <a:r>
              <a:rPr lang="en-IN" sz="2800" dirty="0" smtClean="0"/>
              <a:t>of worldwide clinical trials registered at National Institute of Health, United States of America (USA), were from India.</a:t>
            </a:r>
          </a:p>
          <a:p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22413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Reasons for fall …</a:t>
            </a:r>
            <a:endParaRPr lang="en-IN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IN" dirty="0" smtClean="0"/>
              <a:t>Compensation issue</a:t>
            </a:r>
          </a:p>
          <a:p>
            <a:pPr marL="514350" indent="-514350">
              <a:buAutoNum type="arabicPeriod"/>
            </a:pPr>
            <a:r>
              <a:rPr lang="en-IN" dirty="0" smtClean="0"/>
              <a:t>Safety reporting</a:t>
            </a:r>
          </a:p>
          <a:p>
            <a:pPr marL="514350" indent="-514350">
              <a:buAutoNum type="arabicPeriod"/>
            </a:pPr>
            <a:r>
              <a:rPr lang="en-IN" dirty="0" smtClean="0"/>
              <a:t>Unethical regulation</a:t>
            </a:r>
          </a:p>
          <a:p>
            <a:pPr marL="514350" indent="-514350">
              <a:buAutoNum type="arabicPeriod"/>
            </a:pPr>
            <a:r>
              <a:rPr lang="en-IN" dirty="0" smtClean="0"/>
              <a:t>Ethics Committee regulations</a:t>
            </a:r>
          </a:p>
          <a:p>
            <a:pPr marL="514350" indent="-514350">
              <a:buAutoNum type="arabicPeriod"/>
            </a:pPr>
            <a:r>
              <a:rPr lang="en-IN" dirty="0" smtClean="0"/>
              <a:t>Timelines and delay for approval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8012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For an instance …</a:t>
            </a:r>
            <a:endParaRPr lang="en-IN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>
            <a:normAutofit fontScale="92500" lnSpcReduction="10000"/>
          </a:bodyPr>
          <a:lstStyle/>
          <a:p>
            <a:endParaRPr lang="en-IN" sz="2800" dirty="0" smtClean="0"/>
          </a:p>
          <a:p>
            <a:r>
              <a:rPr lang="en-IN" sz="2800" dirty="0" smtClean="0"/>
              <a:t>Because of time-consuming government approvals and rising allegations of unethical tests, further hindered possibilities of gathering a large sample size of people</a:t>
            </a:r>
          </a:p>
          <a:p>
            <a:endParaRPr lang="en-IN" sz="2800" dirty="0" smtClean="0"/>
          </a:p>
          <a:p>
            <a:r>
              <a:rPr lang="en-IN" sz="2800" dirty="0" smtClean="0"/>
              <a:t>Supreme Court‘s hearing on petition filed by Indore based group, Health Forum, brought 162 ongoing clinical trials in India to a halt as it asked government to give details about its trial approval process.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8012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Transition begins…</a:t>
            </a:r>
            <a:endParaRPr lang="en-IN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/>
          </a:bodyPr>
          <a:lstStyle/>
          <a:p>
            <a:pPr fontAlgn="base"/>
            <a:r>
              <a:rPr lang="en-IN" dirty="0" smtClean="0"/>
              <a:t>Meanwhile, amendments to clinical trial regulations under Drugs and Cosmetics Rules (Third Amendment) was introduced in February 2013. </a:t>
            </a:r>
          </a:p>
          <a:p>
            <a:pPr fontAlgn="base"/>
            <a:r>
              <a:rPr lang="en-IN" dirty="0" smtClean="0"/>
              <a:t>The objective was to improve patient safety, reporting timeliness of serious adverse events including deaths during clinical trials, and the payment of compensation to patients. 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8012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Transition begins…</a:t>
            </a:r>
            <a:endParaRPr lang="en-IN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IN"/>
              <a:t>Because of these changes to regulatory framework, many multinationals withdrew their clinical studies from India. </a:t>
            </a:r>
          </a:p>
          <a:p>
            <a:pPr fontAlgn="base"/>
            <a:r>
              <a:rPr lang="en-IN" dirty="0"/>
              <a:t>This resulted in a standstill for entire clinical research industry in India.</a:t>
            </a:r>
          </a:p>
          <a:p>
            <a:pPr fontAlgn="base"/>
            <a:r>
              <a:rPr lang="en-IN" dirty="0"/>
              <a:t>The new regulations were stringent and increased the time, effort, and cost causing investigators to shy away from clinical trials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264539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Implications …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 smtClean="0"/>
              <a:t>Prof. </a:t>
            </a:r>
            <a:r>
              <a:rPr lang="en-IN" dirty="0" err="1" smtClean="0"/>
              <a:t>Ranjit</a:t>
            </a:r>
            <a:r>
              <a:rPr lang="en-IN" dirty="0" smtClean="0"/>
              <a:t> Roy </a:t>
            </a:r>
            <a:r>
              <a:rPr lang="en-IN" dirty="0" err="1" smtClean="0"/>
              <a:t>Chaudhury</a:t>
            </a:r>
            <a:r>
              <a:rPr lang="en-IN" dirty="0" smtClean="0"/>
              <a:t>, </a:t>
            </a:r>
            <a:r>
              <a:rPr lang="en-IN" dirty="0" smtClean="0"/>
              <a:t>expert </a:t>
            </a:r>
            <a:r>
              <a:rPr lang="en-IN" dirty="0" smtClean="0"/>
              <a:t>committee, constituted </a:t>
            </a:r>
            <a:r>
              <a:rPr lang="en-IN" dirty="0" smtClean="0"/>
              <a:t>by the Ministry of Health and Family Welfare enlists practices that would be conducive for growth of clinical trial industry in India – </a:t>
            </a:r>
          </a:p>
          <a:p>
            <a:pPr>
              <a:buFontTx/>
              <a:buChar char="-"/>
            </a:pPr>
            <a:r>
              <a:rPr lang="en-IN" dirty="0" smtClean="0"/>
              <a:t>Clinical trials should be conducted in accredited sites by an accredited Investigator</a:t>
            </a:r>
          </a:p>
          <a:p>
            <a:pPr>
              <a:buFontTx/>
              <a:buChar char="-"/>
            </a:pPr>
            <a:r>
              <a:rPr lang="en-IN" dirty="0" smtClean="0"/>
              <a:t>Audio-visual recording of consent process</a:t>
            </a:r>
          </a:p>
          <a:p>
            <a:pPr>
              <a:buFontTx/>
              <a:buChar char="-"/>
            </a:pPr>
            <a:r>
              <a:rPr lang="en-IN" dirty="0" smtClean="0"/>
              <a:t>An investigator cannot take part in over three trials at a time</a:t>
            </a:r>
          </a:p>
          <a:p>
            <a:pPr>
              <a:buFontTx/>
              <a:buChar char="-"/>
            </a:pPr>
            <a:r>
              <a:rPr lang="en-IN" dirty="0" smtClean="0"/>
              <a:t>SAE Reporting and Compensation</a:t>
            </a:r>
          </a:p>
          <a:p>
            <a:pPr>
              <a:buFontTx/>
              <a:buChar char="-"/>
            </a:pPr>
            <a:r>
              <a:rPr lang="en-IN" dirty="0" smtClean="0"/>
              <a:t>having at least 50 bed hospital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‘India </a:t>
            </a:r>
            <a:r>
              <a:rPr lang="en-IN" dirty="0"/>
              <a:t>became the first country in the world to give out compensations to victims of clinical trials on the basis of a formula that computes the sum after considering the age and health risk of the </a:t>
            </a:r>
            <a:r>
              <a:rPr lang="en-IN" dirty="0" smtClean="0"/>
              <a:t>deceased’ during the trial period , </a:t>
            </a:r>
            <a:r>
              <a:rPr lang="en-IN" u="sng" dirty="0" smtClean="0"/>
              <a:t>though issues happened not related to trial </a:t>
            </a:r>
            <a:r>
              <a:rPr lang="en-IN" dirty="0" smtClean="0"/>
              <a:t>per se 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122600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92500" lnSpcReduction="20000"/>
          </a:bodyPr>
          <a:lstStyle/>
          <a:p>
            <a:r>
              <a:rPr lang="en-IN" u="sng" dirty="0" smtClean="0"/>
              <a:t>Further Recommendations …</a:t>
            </a:r>
          </a:p>
          <a:p>
            <a:endParaRPr lang="en-IN" dirty="0"/>
          </a:p>
          <a:p>
            <a:r>
              <a:rPr lang="en-IN" sz="3000" dirty="0" smtClean="0"/>
              <a:t>Dr G N Singh, Drug Controller General of India (DCGI), said that the decisions were taken over two meetings held with all stakeholders recently. "The idea is to create conducive environment for </a:t>
            </a:r>
            <a:r>
              <a:rPr lang="en-IN" sz="3000" dirty="0" err="1" smtClean="0"/>
              <a:t>pharma</a:t>
            </a:r>
            <a:r>
              <a:rPr lang="en-IN" sz="3000" dirty="0" smtClean="0"/>
              <a:t> sector to enter swiftly into drug discovery and research phase," </a:t>
            </a:r>
          </a:p>
          <a:p>
            <a:r>
              <a:rPr lang="en-IN" sz="3000" dirty="0" smtClean="0"/>
              <a:t>Dr Singh further highlighted that relaxed norms will help India register its presence in the international market as it will give Indian scientists and doctors the much needed liberty. </a:t>
            </a:r>
          </a:p>
          <a:p>
            <a:r>
              <a:rPr lang="en-IN" sz="3000" dirty="0" smtClean="0"/>
              <a:t>With relaxed norms we will give more research opportunities to scientists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How Resurrection occurs</a:t>
            </a:r>
            <a:endParaRPr lang="en-IN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rmAutofit lnSpcReduction="10000"/>
          </a:bodyPr>
          <a:lstStyle/>
          <a:p>
            <a:r>
              <a:rPr lang="en-IN" b="1" u="sng" dirty="0" smtClean="0"/>
              <a:t>UNDER NEW NORMS</a:t>
            </a:r>
            <a:endParaRPr lang="en-IN" sz="2600" dirty="0" smtClean="0"/>
          </a:p>
          <a:p>
            <a:r>
              <a:rPr lang="en-IN" sz="2600" dirty="0" smtClean="0"/>
              <a:t>Clinical researcher will be allowed to perform as many trials as approved by  ethics committee, instead of previous cap of three trials</a:t>
            </a:r>
          </a:p>
          <a:p>
            <a:r>
              <a:rPr lang="en-IN" sz="2600" dirty="0" smtClean="0"/>
              <a:t>Restrictions on number of minimum beds at clinical trial site have also been removed. Earlier, clinical trial site was mandated to have at least 50 beds.</a:t>
            </a:r>
          </a:p>
          <a:p>
            <a:r>
              <a:rPr lang="en-IN" sz="2600" dirty="0" smtClean="0"/>
              <a:t>Drug makers also need not take ‘no objection certificate' from DCGI in case of addition or deletion of new clinical trial site or investigator</a:t>
            </a:r>
          </a:p>
          <a:p>
            <a:r>
              <a:rPr lang="en-IN" sz="2600" dirty="0" smtClean="0"/>
              <a:t>New rules notified by Central Drugs Standard Control Organisation (CDSCO) of India under Ministry of Health and family Welfare recently.</a:t>
            </a:r>
          </a:p>
          <a:p>
            <a:endParaRPr lang="en-IN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en-IN" sz="3600" b="1" u="sng" dirty="0" smtClean="0"/>
              <a:t>Pertaining to Ethics committee </a:t>
            </a:r>
          </a:p>
          <a:p>
            <a:endParaRPr lang="en-IN" dirty="0" smtClean="0"/>
          </a:p>
          <a:p>
            <a:r>
              <a:rPr lang="en-IN" dirty="0" smtClean="0"/>
              <a:t>Certification, and recertification of Ethics Committee members and all investigators</a:t>
            </a:r>
          </a:p>
          <a:p>
            <a:r>
              <a:rPr lang="en-US" dirty="0" smtClean="0"/>
              <a:t>Good clinical practice training to all ethics committee members </a:t>
            </a:r>
          </a:p>
          <a:p>
            <a:r>
              <a:rPr lang="en-US" dirty="0" smtClean="0"/>
              <a:t>Most recently , from December 2017 onwards , Ethics committee needed NABH accreditation to approve trials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‘We welcome global stakeholders , to promote ethical research to meet the unmet need and thereby to give more generics , </a:t>
            </a:r>
            <a:r>
              <a:rPr lang="en-US" dirty="0" err="1" smtClean="0"/>
              <a:t>biosimilars</a:t>
            </a:r>
            <a:r>
              <a:rPr lang="en-US" dirty="0" smtClean="0"/>
              <a:t> and new drugs as well to serve the under privileged population’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08112"/>
          </a:xfrm>
        </p:spPr>
        <p:txBody>
          <a:bodyPr/>
          <a:lstStyle/>
          <a:p>
            <a:r>
              <a:rPr lang="en-US" sz="5400" b="1" u="sng" dirty="0" smtClean="0"/>
              <a:t>Conclusion</a:t>
            </a:r>
            <a:endParaRPr lang="en-IN" sz="54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57704"/>
          </a:xfrm>
        </p:spPr>
        <p:txBody>
          <a:bodyPr>
            <a:normAutofit/>
          </a:bodyPr>
          <a:lstStyle/>
          <a:p>
            <a:r>
              <a:rPr lang="en-US" dirty="0" smtClean="0"/>
              <a:t>India is one the few countries with diverse population which makes to most suitable to conduct trail and its finding has more generalization when drug comes to market </a:t>
            </a:r>
          </a:p>
          <a:p>
            <a:r>
              <a:rPr lang="en-US" dirty="0" err="1" smtClean="0"/>
              <a:t>Govt</a:t>
            </a:r>
            <a:r>
              <a:rPr lang="en-US" dirty="0" smtClean="0"/>
              <a:t> of India took all possible measures to increase trials including academic trials in medical teaching tertiary care hospital </a:t>
            </a:r>
          </a:p>
          <a:p>
            <a:r>
              <a:rPr lang="en-US" dirty="0" smtClean="0"/>
              <a:t>We are very keen to promote trails WITHOUT compromising ethics </a:t>
            </a:r>
            <a:r>
              <a:rPr lang="en-IN" dirty="0"/>
              <a:t>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52128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References</a:t>
            </a:r>
            <a:endParaRPr lang="en-IN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/>
              <a:t>REFERENCES</a:t>
            </a:r>
          </a:p>
          <a:p>
            <a:r>
              <a:rPr lang="en-US" dirty="0"/>
              <a:t>1. </a:t>
            </a:r>
            <a:r>
              <a:rPr lang="en-US" dirty="0" err="1"/>
              <a:t>Mallath</a:t>
            </a:r>
            <a:r>
              <a:rPr lang="en-US" dirty="0"/>
              <a:t> MK, Chawla T. Investigators viewpoint of clinical trials in India: Past, present, and future. </a:t>
            </a:r>
            <a:r>
              <a:rPr lang="en-US" dirty="0" err="1"/>
              <a:t>Perspect</a:t>
            </a:r>
            <a:r>
              <a:rPr lang="en-US" dirty="0"/>
              <a:t> </a:t>
            </a:r>
            <a:r>
              <a:rPr lang="en-US" dirty="0" err="1"/>
              <a:t>Clin</a:t>
            </a:r>
            <a:r>
              <a:rPr lang="en-US" dirty="0"/>
              <a:t> Res. 2017;8:31–6.</a:t>
            </a:r>
          </a:p>
          <a:p>
            <a:r>
              <a:rPr lang="en-US" dirty="0"/>
              <a:t>2. </a:t>
            </a:r>
            <a:r>
              <a:rPr lang="en-US" dirty="0" err="1"/>
              <a:t>Thatte</a:t>
            </a:r>
            <a:r>
              <a:rPr lang="en-US" dirty="0"/>
              <a:t> UM, </a:t>
            </a:r>
            <a:r>
              <a:rPr lang="en-US" dirty="0" err="1"/>
              <a:t>Marathe</a:t>
            </a:r>
            <a:r>
              <a:rPr lang="en-US" dirty="0"/>
              <a:t> PA. Ethics Committees in India: Past, present, and future. </a:t>
            </a:r>
            <a:r>
              <a:rPr lang="en-US" dirty="0" err="1"/>
              <a:t>Perspect</a:t>
            </a:r>
            <a:r>
              <a:rPr lang="en-US" dirty="0"/>
              <a:t> </a:t>
            </a:r>
            <a:r>
              <a:rPr lang="en-US" dirty="0" err="1"/>
              <a:t>Clin</a:t>
            </a:r>
            <a:r>
              <a:rPr lang="en-US" dirty="0"/>
              <a:t> Res. 2017;8:22–30.</a:t>
            </a:r>
          </a:p>
          <a:p>
            <a:r>
              <a:rPr lang="en-US" dirty="0"/>
              <a:t>3. </a:t>
            </a:r>
            <a:r>
              <a:rPr lang="en-US" dirty="0" err="1"/>
              <a:t>Sarojini</a:t>
            </a:r>
            <a:r>
              <a:rPr lang="en-US" dirty="0"/>
              <a:t> N, </a:t>
            </a:r>
            <a:r>
              <a:rPr lang="en-US" dirty="0" err="1"/>
              <a:t>Divya</a:t>
            </a:r>
            <a:r>
              <a:rPr lang="en-US" dirty="0"/>
              <a:t> B. The invisible: Participants experiences in clinical trials. </a:t>
            </a:r>
            <a:r>
              <a:rPr lang="en-US" dirty="0" err="1"/>
              <a:t>Perspect</a:t>
            </a:r>
            <a:r>
              <a:rPr lang="en-US" dirty="0"/>
              <a:t> </a:t>
            </a:r>
            <a:r>
              <a:rPr lang="en-US" dirty="0" err="1"/>
              <a:t>Clin</a:t>
            </a:r>
            <a:r>
              <a:rPr lang="en-US" dirty="0"/>
              <a:t> Res. 2017;8:5–10.</a:t>
            </a:r>
          </a:p>
          <a:p>
            <a:r>
              <a:rPr lang="en-US" dirty="0"/>
              <a:t>4. International Conference on </a:t>
            </a:r>
            <a:r>
              <a:rPr lang="en-US" dirty="0" err="1"/>
              <a:t>Harmonisation</a:t>
            </a:r>
            <a:r>
              <a:rPr lang="en-US" dirty="0"/>
              <a:t> (ICH) </a:t>
            </a:r>
            <a:r>
              <a:rPr lang="en-US" dirty="0" err="1"/>
              <a:t>Harmonised</a:t>
            </a:r>
            <a:r>
              <a:rPr lang="en-US" dirty="0"/>
              <a:t> Tripartite Guideline Clinical Safety Data Management: Definitions and Standards for Expedited Reporting E 2A. [Last accessed on 2010 Dec 10]. Available </a:t>
            </a:r>
            <a:r>
              <a:rPr lang="en-US" dirty="0" err="1"/>
              <a:t>from:</a:t>
            </a:r>
            <a:r>
              <a:rPr lang="en-US" dirty="0" err="1">
                <a:hlinkClick r:id="rId2"/>
              </a:rPr>
              <a:t>http</a:t>
            </a:r>
            <a:r>
              <a:rPr lang="en-US" dirty="0">
                <a:hlinkClick r:id="rId2"/>
              </a:rPr>
              <a:t>://www.emea.europa.eu/docs/en_GB/document_library/Scientific_guideline/2009/09/WC500002749.pdf</a:t>
            </a:r>
            <a:r>
              <a:rPr lang="en-US" dirty="0"/>
              <a:t>.</a:t>
            </a:r>
          </a:p>
          <a:p>
            <a:r>
              <a:rPr lang="en-US" dirty="0"/>
              <a:t>5. Bhatt A. Are registered ethics committees empowered to ensure human research protection? </a:t>
            </a:r>
            <a:r>
              <a:rPr lang="en-US" dirty="0" err="1"/>
              <a:t>Perspect</a:t>
            </a:r>
            <a:r>
              <a:rPr lang="en-US" dirty="0"/>
              <a:t> </a:t>
            </a:r>
            <a:r>
              <a:rPr lang="en-US" dirty="0" err="1"/>
              <a:t>Clin</a:t>
            </a:r>
            <a:r>
              <a:rPr lang="en-US" dirty="0"/>
              <a:t> Res. 2016;7:149–151. [</a:t>
            </a:r>
            <a:r>
              <a:rPr lang="en-US" dirty="0">
                <a:hlinkClick r:id="rId3"/>
              </a:rPr>
              <a:t>PMC free article</a:t>
            </a:r>
            <a:r>
              <a:rPr lang="en-US" dirty="0"/>
              <a:t>] [</a:t>
            </a:r>
            <a:r>
              <a:rPr lang="en-US" dirty="0">
                <a:hlinkClick r:id="rId4"/>
              </a:rPr>
              <a:t>PubMed</a:t>
            </a:r>
            <a:r>
              <a:rPr lang="en-US" dirty="0"/>
              <a:t>]</a:t>
            </a:r>
          </a:p>
          <a:p>
            <a:r>
              <a:rPr lang="en-US" dirty="0"/>
              <a:t>6. </a:t>
            </a:r>
            <a:r>
              <a:rPr lang="en-US" dirty="0" err="1"/>
              <a:t>Mandava</a:t>
            </a:r>
            <a:r>
              <a:rPr lang="en-US" dirty="0"/>
              <a:t> A, Pace C, Campbell B, Emanuel E, Grady C. The quality of informed consent: Mapping the landscape. A review of empirical data from developing and developed countries. J Med Ethics. 2012;38:356–65. [</a:t>
            </a:r>
            <a:r>
              <a:rPr lang="en-US" dirty="0">
                <a:hlinkClick r:id="rId5"/>
              </a:rPr>
              <a:t>PMC free article</a:t>
            </a:r>
            <a:r>
              <a:rPr lang="en-US" dirty="0"/>
              <a:t>] [</a:t>
            </a:r>
            <a:r>
              <a:rPr lang="en-US" dirty="0">
                <a:hlinkClick r:id="rId6"/>
              </a:rPr>
              <a:t>PubMed</a:t>
            </a:r>
            <a:r>
              <a:rPr lang="en-US" dirty="0"/>
              <a:t>]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187624" y="2636912"/>
            <a:ext cx="650030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THANK YOU</a:t>
            </a:r>
            <a:endParaRPr lang="en-US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151</TotalTime>
  <Words>1046</Words>
  <Application>Microsoft Office PowerPoint</Application>
  <PresentationFormat>On-screen Show (4:3)</PresentationFormat>
  <Paragraphs>114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Urban</vt:lpstr>
      <vt:lpstr>CHANGING TRENDS OF CLINICAL TRIALS IN INDIA</vt:lpstr>
      <vt:lpstr>INTRODUCTION</vt:lpstr>
      <vt:lpstr>Objectives</vt:lpstr>
      <vt:lpstr>Methodology</vt:lpstr>
      <vt:lpstr>Result</vt:lpstr>
      <vt:lpstr>Results- Study Design</vt:lpstr>
      <vt:lpstr> </vt:lpstr>
      <vt:lpstr>Slide 8</vt:lpstr>
      <vt:lpstr>Discussion  </vt:lpstr>
      <vt:lpstr>Reasons for fall …</vt:lpstr>
      <vt:lpstr>For an instance …</vt:lpstr>
      <vt:lpstr>Transition begins…</vt:lpstr>
      <vt:lpstr>Transition begins…</vt:lpstr>
      <vt:lpstr>Important Implications …</vt:lpstr>
      <vt:lpstr>Slide 15</vt:lpstr>
      <vt:lpstr>Slide 16</vt:lpstr>
      <vt:lpstr>How Resurrection occurs</vt:lpstr>
      <vt:lpstr>Slide 18</vt:lpstr>
      <vt:lpstr>Slide 19</vt:lpstr>
      <vt:lpstr>Conclusion</vt:lpstr>
      <vt:lpstr>References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Karthik</dc:creator>
  <cp:lastModifiedBy>Karthik</cp:lastModifiedBy>
  <cp:revision>15</cp:revision>
  <dcterms:created xsi:type="dcterms:W3CDTF">2018-03-04T17:05:56Z</dcterms:created>
  <dcterms:modified xsi:type="dcterms:W3CDTF">2018-03-10T14:16:02Z</dcterms:modified>
</cp:coreProperties>
</file>