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7" r:id="rId2"/>
    <p:sldId id="259" r:id="rId3"/>
    <p:sldId id="260" r:id="rId4"/>
    <p:sldId id="273" r:id="rId5"/>
    <p:sldId id="258" r:id="rId6"/>
    <p:sldId id="267" r:id="rId7"/>
    <p:sldId id="264" r:id="rId8"/>
    <p:sldId id="294" r:id="rId9"/>
    <p:sldId id="283" r:id="rId10"/>
    <p:sldId id="266" r:id="rId11"/>
    <p:sldId id="284" r:id="rId12"/>
    <p:sldId id="278" r:id="rId13"/>
    <p:sldId id="285" r:id="rId14"/>
    <p:sldId id="286" r:id="rId15"/>
    <p:sldId id="293" r:id="rId16"/>
    <p:sldId id="289" r:id="rId17"/>
    <p:sldId id="290" r:id="rId18"/>
    <p:sldId id="291" r:id="rId19"/>
    <p:sldId id="261" r:id="rId20"/>
    <p:sldId id="292" r:id="rId21"/>
    <p:sldId id="280" r:id="rId22"/>
    <p:sldId id="282" r:id="rId23"/>
    <p:sldId id="295" r:id="rId24"/>
    <p:sldId id="275" r:id="rId25"/>
    <p:sldId id="276" r:id="rId26"/>
    <p:sldId id="279" r:id="rId27"/>
    <p:sldId id="281" r:id="rId28"/>
    <p:sldId id="288" r:id="rId29"/>
    <p:sldId id="28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90" autoAdjust="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4F76FA-A0C5-4741-8BF9-75437E525369}" type="datetimeFigureOut">
              <a:rPr lang="en-US" smtClean="0"/>
              <a:t>3/12/2018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521CB1-E02A-47E3-9D7A-D6F77DB8E42F}"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DF521CB1-E02A-47E3-9D7A-D6F77DB8E42F}" type="slidenum">
              <a:rPr lang="en-IN" smtClean="0"/>
              <a:t>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Content Placeholder 3"/>
          <p:cNvSpPr>
            <a:spLocks noGrp="1"/>
          </p:cNvSpPr>
          <p:nvPr>
            <p:ph sz="half" idx="2"/>
          </p:nvPr>
        </p:nvSpPr>
        <p:spPr>
          <a:xfrm>
            <a:off x="-228600" y="4724400"/>
            <a:ext cx="9829800" cy="1828800"/>
          </a:xfrm>
        </p:spPr>
        <p:txBody>
          <a:bodyPr>
            <a:normAutofit/>
          </a:bodyPr>
          <a:lstStyle/>
          <a:p>
            <a:pPr>
              <a:buNone/>
            </a:pPr>
            <a:r>
              <a:rPr lang="en-IN" sz="3200" b="1" dirty="0" smtClean="0">
                <a:latin typeface="Times New Roman" pitchFamily="18" charset="0"/>
                <a:cs typeface="Times New Roman" pitchFamily="18" charset="0"/>
              </a:rPr>
              <a:t>   A </a:t>
            </a:r>
            <a:r>
              <a:rPr lang="en-IN" sz="3200" b="1" dirty="0" smtClean="0">
                <a:latin typeface="Times New Roman" pitchFamily="18" charset="0"/>
                <a:cs typeface="Times New Roman" pitchFamily="18" charset="0"/>
              </a:rPr>
              <a:t>STUDY ON EFFECTS OF </a:t>
            </a:r>
            <a:r>
              <a:rPr lang="en-IN" sz="3200" b="1" dirty="0" smtClean="0">
                <a:latin typeface="Times New Roman" pitchFamily="18" charset="0"/>
                <a:cs typeface="Times New Roman" pitchFamily="18" charset="0"/>
              </a:rPr>
              <a:t>ALCOHOL IN HUMAN </a:t>
            </a:r>
            <a:r>
              <a:rPr lang="en-IN" sz="3200" b="1" dirty="0" smtClean="0">
                <a:latin typeface="Times New Roman" pitchFamily="18" charset="0"/>
                <a:cs typeface="Times New Roman" pitchFamily="18" charset="0"/>
              </a:rPr>
              <a:t>EXFOLIATED BUCCAL </a:t>
            </a:r>
            <a:r>
              <a:rPr lang="en-IN" sz="3200" b="1" dirty="0" smtClean="0">
                <a:latin typeface="Times New Roman" pitchFamily="18" charset="0"/>
                <a:cs typeface="Times New Roman" pitchFamily="18" charset="0"/>
              </a:rPr>
              <a:t>CELLS</a:t>
            </a:r>
          </a:p>
          <a:p>
            <a:pPr>
              <a:buNone/>
            </a:pPr>
            <a:r>
              <a:rPr lang="en-IN" sz="2000" dirty="0" smtClean="0">
                <a:solidFill>
                  <a:schemeClr val="accent1">
                    <a:lumMod val="75000"/>
                  </a:schemeClr>
                </a:solidFill>
                <a:latin typeface="Times New Roman" pitchFamily="18" charset="0"/>
                <a:cs typeface="Times New Roman" pitchFamily="18" charset="0"/>
              </a:rPr>
              <a:t>     </a:t>
            </a:r>
            <a:r>
              <a:rPr lang="en-IN" sz="1800" b="1" dirty="0" smtClean="0">
                <a:solidFill>
                  <a:schemeClr val="accent1">
                    <a:lumMod val="75000"/>
                  </a:schemeClr>
                </a:solidFill>
                <a:latin typeface="Times New Roman" pitchFamily="18" charset="0"/>
                <a:cs typeface="Times New Roman" pitchFamily="18" charset="0"/>
              </a:rPr>
              <a:t>Dr </a:t>
            </a:r>
            <a:r>
              <a:rPr lang="en-IN" sz="1800" b="1" dirty="0" smtClean="0">
                <a:solidFill>
                  <a:schemeClr val="accent1">
                    <a:lumMod val="75000"/>
                  </a:schemeClr>
                </a:solidFill>
                <a:latin typeface="Times New Roman" pitchFamily="18" charset="0"/>
                <a:cs typeface="Times New Roman" pitchFamily="18" charset="0"/>
              </a:rPr>
              <a:t>G. </a:t>
            </a:r>
            <a:r>
              <a:rPr lang="en-IN" sz="1800" b="1" dirty="0" err="1" smtClean="0">
                <a:solidFill>
                  <a:schemeClr val="accent1">
                    <a:lumMod val="75000"/>
                  </a:schemeClr>
                </a:solidFill>
                <a:latin typeface="Times New Roman" pitchFamily="18" charset="0"/>
                <a:cs typeface="Times New Roman" pitchFamily="18" charset="0"/>
              </a:rPr>
              <a:t>Karthikeyan</a:t>
            </a:r>
            <a:r>
              <a:rPr lang="en-IN" sz="2000" dirty="0" smtClean="0">
                <a:solidFill>
                  <a:schemeClr val="accent1">
                    <a:lumMod val="75000"/>
                  </a:schemeClr>
                </a:solidFill>
                <a:latin typeface="Times New Roman" pitchFamily="18" charset="0"/>
                <a:cs typeface="Times New Roman" pitchFamily="18" charset="0"/>
              </a:rPr>
              <a:t>, </a:t>
            </a:r>
            <a:r>
              <a:rPr lang="en-IN" sz="1800" dirty="0" smtClean="0">
                <a:solidFill>
                  <a:schemeClr val="accent1">
                    <a:lumMod val="75000"/>
                  </a:schemeClr>
                </a:solidFill>
                <a:latin typeface="Times New Roman" pitchFamily="18" charset="0"/>
                <a:cs typeface="Times New Roman" pitchFamily="18" charset="0"/>
              </a:rPr>
              <a:t>Dr  </a:t>
            </a:r>
            <a:r>
              <a:rPr lang="en-IN" sz="1800" dirty="0" err="1" smtClean="0">
                <a:solidFill>
                  <a:schemeClr val="accent1">
                    <a:lumMod val="75000"/>
                  </a:schemeClr>
                </a:solidFill>
                <a:latin typeface="Times New Roman" pitchFamily="18" charset="0"/>
                <a:cs typeface="Times New Roman" pitchFamily="18" charset="0"/>
              </a:rPr>
              <a:t>Gunapriya</a:t>
            </a:r>
            <a:r>
              <a:rPr lang="en-IN" sz="1800" dirty="0" smtClean="0">
                <a:solidFill>
                  <a:schemeClr val="accent1">
                    <a:lumMod val="75000"/>
                  </a:schemeClr>
                </a:solidFill>
                <a:latin typeface="Times New Roman" pitchFamily="18" charset="0"/>
                <a:cs typeface="Times New Roman" pitchFamily="18" charset="0"/>
              </a:rPr>
              <a:t> </a:t>
            </a:r>
            <a:r>
              <a:rPr lang="en-IN" sz="1800" dirty="0" err="1" smtClean="0">
                <a:solidFill>
                  <a:schemeClr val="accent1">
                    <a:lumMod val="75000"/>
                  </a:schemeClr>
                </a:solidFill>
                <a:latin typeface="Times New Roman" pitchFamily="18" charset="0"/>
                <a:cs typeface="Times New Roman" pitchFamily="18" charset="0"/>
              </a:rPr>
              <a:t>Ragunath</a:t>
            </a:r>
            <a:r>
              <a:rPr lang="en-IN" sz="1800" dirty="0" smtClean="0">
                <a:solidFill>
                  <a:schemeClr val="accent1">
                    <a:lumMod val="75000"/>
                  </a:schemeClr>
                </a:solidFill>
                <a:latin typeface="Times New Roman" pitchFamily="18" charset="0"/>
                <a:cs typeface="Times New Roman" pitchFamily="18" charset="0"/>
              </a:rPr>
              <a:t>,  Dr  </a:t>
            </a:r>
            <a:r>
              <a:rPr lang="en-IN" sz="1800" dirty="0" err="1" smtClean="0">
                <a:solidFill>
                  <a:schemeClr val="accent1">
                    <a:lumMod val="75000"/>
                  </a:schemeClr>
                </a:solidFill>
                <a:latin typeface="Times New Roman" pitchFamily="18" charset="0"/>
                <a:cs typeface="Times New Roman" pitchFamily="18" charset="0"/>
              </a:rPr>
              <a:t>Vijayalakshmi</a:t>
            </a:r>
            <a:r>
              <a:rPr lang="en-IN" sz="1800" dirty="0" smtClean="0">
                <a:solidFill>
                  <a:schemeClr val="accent1">
                    <a:lumMod val="75000"/>
                  </a:schemeClr>
                </a:solidFill>
                <a:latin typeface="Times New Roman" pitchFamily="18" charset="0"/>
                <a:cs typeface="Times New Roman" pitchFamily="18" charset="0"/>
              </a:rPr>
              <a:t>, Dr  </a:t>
            </a:r>
            <a:r>
              <a:rPr lang="en-IN" sz="1800" dirty="0" err="1" smtClean="0">
                <a:solidFill>
                  <a:schemeClr val="accent1">
                    <a:lumMod val="75000"/>
                  </a:schemeClr>
                </a:solidFill>
                <a:latin typeface="Times New Roman" pitchFamily="18" charset="0"/>
                <a:cs typeface="Times New Roman" pitchFamily="18" charset="0"/>
              </a:rPr>
              <a:t>Vijayakumar</a:t>
            </a:r>
            <a:r>
              <a:rPr lang="en-IN" sz="1800" dirty="0" smtClean="0">
                <a:solidFill>
                  <a:schemeClr val="accent1">
                    <a:lumMod val="75000"/>
                  </a:schemeClr>
                </a:solidFill>
                <a:latin typeface="Times New Roman" pitchFamily="18" charset="0"/>
                <a:cs typeface="Times New Roman" pitchFamily="18" charset="0"/>
              </a:rPr>
              <a:t>, Dr </a:t>
            </a:r>
            <a:r>
              <a:rPr lang="en-IN" sz="1800" dirty="0" err="1" smtClean="0">
                <a:solidFill>
                  <a:schemeClr val="accent1">
                    <a:lumMod val="75000"/>
                  </a:schemeClr>
                </a:solidFill>
                <a:latin typeface="Times New Roman" pitchFamily="18" charset="0"/>
                <a:cs typeface="Times New Roman" pitchFamily="18" charset="0"/>
              </a:rPr>
              <a:t>Sankaran</a:t>
            </a:r>
            <a:r>
              <a:rPr lang="en-IN" sz="1800" dirty="0" smtClean="0">
                <a:solidFill>
                  <a:schemeClr val="accent1">
                    <a:lumMod val="75000"/>
                  </a:schemeClr>
                </a:solidFill>
                <a:latin typeface="Times New Roman" pitchFamily="18" charset="0"/>
                <a:cs typeface="Times New Roman" pitchFamily="18" charset="0"/>
              </a:rPr>
              <a:t>,</a:t>
            </a:r>
          </a:p>
          <a:p>
            <a:pPr>
              <a:buNone/>
            </a:pPr>
            <a:r>
              <a:rPr lang="en-IN" sz="1800" dirty="0" smtClean="0">
                <a:solidFill>
                  <a:schemeClr val="accent1">
                    <a:lumMod val="75000"/>
                  </a:schemeClr>
                </a:solidFill>
                <a:latin typeface="Times New Roman" pitchFamily="18" charset="0"/>
                <a:cs typeface="Times New Roman" pitchFamily="18" charset="0"/>
              </a:rPr>
              <a:t> </a:t>
            </a:r>
            <a:r>
              <a:rPr lang="en-IN" sz="1800" dirty="0" smtClean="0">
                <a:solidFill>
                  <a:schemeClr val="accent1">
                    <a:lumMod val="75000"/>
                  </a:schemeClr>
                </a:solidFill>
                <a:latin typeface="Times New Roman" pitchFamily="18" charset="0"/>
                <a:cs typeface="Times New Roman" pitchFamily="18" charset="0"/>
              </a:rPr>
              <a:t>     Dr  </a:t>
            </a:r>
            <a:r>
              <a:rPr lang="en-IN" sz="1800" dirty="0" err="1" smtClean="0">
                <a:solidFill>
                  <a:schemeClr val="accent1">
                    <a:lumMod val="75000"/>
                  </a:schemeClr>
                </a:solidFill>
                <a:latin typeface="Times New Roman" pitchFamily="18" charset="0"/>
                <a:cs typeface="Times New Roman" pitchFamily="18" charset="0"/>
              </a:rPr>
              <a:t>Sudhakshina</a:t>
            </a:r>
            <a:r>
              <a:rPr lang="en-IN" sz="1800" dirty="0" smtClean="0">
                <a:solidFill>
                  <a:schemeClr val="accent1">
                    <a:lumMod val="75000"/>
                  </a:schemeClr>
                </a:solidFill>
                <a:latin typeface="Times New Roman" pitchFamily="18" charset="0"/>
                <a:cs typeface="Times New Roman" pitchFamily="18" charset="0"/>
              </a:rPr>
              <a:t>, Dr .</a:t>
            </a:r>
            <a:r>
              <a:rPr lang="en-IN" sz="1800" dirty="0" err="1" smtClean="0">
                <a:solidFill>
                  <a:schemeClr val="accent1">
                    <a:lumMod val="75000"/>
                  </a:schemeClr>
                </a:solidFill>
                <a:latin typeface="Times New Roman" pitchFamily="18" charset="0"/>
                <a:cs typeface="Times New Roman" pitchFamily="18" charset="0"/>
              </a:rPr>
              <a:t>K</a:t>
            </a:r>
            <a:r>
              <a:rPr lang="en-IN" sz="1800" dirty="0" err="1" smtClean="0">
                <a:solidFill>
                  <a:schemeClr val="accent1">
                    <a:lumMod val="75000"/>
                  </a:schemeClr>
                </a:solidFill>
                <a:latin typeface="Times New Roman" pitchFamily="18" charset="0"/>
                <a:cs typeface="Times New Roman" pitchFamily="18" charset="0"/>
              </a:rPr>
              <a:t>umaresan</a:t>
            </a:r>
            <a:r>
              <a:rPr lang="en-IN" sz="1800" dirty="0" smtClean="0">
                <a:solidFill>
                  <a:schemeClr val="accent1">
                    <a:lumMod val="75000"/>
                  </a:schemeClr>
                </a:solidFill>
                <a:latin typeface="Times New Roman" pitchFamily="18" charset="0"/>
                <a:cs typeface="Times New Roman" pitchFamily="18" charset="0"/>
              </a:rPr>
              <a:t>,  Dr </a:t>
            </a:r>
            <a:r>
              <a:rPr lang="en-IN" sz="1800" dirty="0" err="1" smtClean="0">
                <a:solidFill>
                  <a:schemeClr val="accent1">
                    <a:lumMod val="75000"/>
                  </a:schemeClr>
                </a:solidFill>
                <a:latin typeface="Times New Roman" pitchFamily="18" charset="0"/>
                <a:cs typeface="Times New Roman" pitchFamily="18" charset="0"/>
              </a:rPr>
              <a:t>Priyadhashini</a:t>
            </a:r>
            <a:r>
              <a:rPr lang="en-IN" sz="1800" dirty="0" smtClean="0">
                <a:solidFill>
                  <a:schemeClr val="accent1">
                    <a:lumMod val="75000"/>
                  </a:schemeClr>
                </a:solidFill>
                <a:latin typeface="Times New Roman" pitchFamily="18" charset="0"/>
                <a:cs typeface="Times New Roman" pitchFamily="18" charset="0"/>
              </a:rPr>
              <a:t>, </a:t>
            </a:r>
            <a:r>
              <a:rPr lang="en-IN" sz="1800" dirty="0" smtClean="0">
                <a:solidFill>
                  <a:schemeClr val="accent1">
                    <a:lumMod val="75000"/>
                  </a:schemeClr>
                </a:solidFill>
                <a:latin typeface="Times New Roman" pitchFamily="18" charset="0"/>
                <a:cs typeface="Times New Roman" pitchFamily="18" charset="0"/>
              </a:rPr>
              <a:t>Dr </a:t>
            </a:r>
            <a:r>
              <a:rPr lang="en-IN" sz="1800" dirty="0" err="1" smtClean="0">
                <a:solidFill>
                  <a:schemeClr val="accent1">
                    <a:lumMod val="75000"/>
                  </a:schemeClr>
                </a:solidFill>
                <a:latin typeface="Times New Roman" pitchFamily="18" charset="0"/>
                <a:cs typeface="Times New Roman" pitchFamily="18" charset="0"/>
              </a:rPr>
              <a:t>Zareena</a:t>
            </a:r>
            <a:r>
              <a:rPr lang="en-IN" sz="1800" dirty="0" smtClean="0">
                <a:solidFill>
                  <a:schemeClr val="accent1">
                    <a:lumMod val="75000"/>
                  </a:schemeClr>
                </a:solidFill>
                <a:latin typeface="Times New Roman" pitchFamily="18" charset="0"/>
                <a:cs typeface="Times New Roman" pitchFamily="18" charset="0"/>
              </a:rPr>
              <a:t> &amp; </a:t>
            </a:r>
            <a:r>
              <a:rPr lang="en-IN" sz="1800" dirty="0" err="1" smtClean="0">
                <a:solidFill>
                  <a:schemeClr val="accent1">
                    <a:lumMod val="75000"/>
                  </a:schemeClr>
                </a:solidFill>
                <a:latin typeface="Times New Roman" pitchFamily="18" charset="0"/>
                <a:cs typeface="Times New Roman" pitchFamily="18" charset="0"/>
              </a:rPr>
              <a:t>Dr.Yuvaraj</a:t>
            </a:r>
            <a:endParaRPr lang="en-IN" sz="1800" dirty="0" smtClean="0">
              <a:solidFill>
                <a:schemeClr val="accent1">
                  <a:lumMod val="75000"/>
                </a:schemeClr>
              </a:solidFill>
              <a:latin typeface="Times New Roman" pitchFamily="18" charset="0"/>
              <a:cs typeface="Times New Roman" pitchFamily="18" charset="0"/>
            </a:endParaRPr>
          </a:p>
          <a:p>
            <a:endParaRPr lang="en-IN" dirty="0"/>
          </a:p>
        </p:txBody>
      </p:sp>
      <p:pic>
        <p:nvPicPr>
          <p:cNvPr id="1026" name="Picture 2"/>
          <p:cNvPicPr>
            <a:picLocks noGrp="1" noChangeAspect="1" noChangeArrowheads="1"/>
          </p:cNvPicPr>
          <p:nvPr>
            <p:ph sz="half" idx="1"/>
          </p:nvPr>
        </p:nvPicPr>
        <p:blipFill>
          <a:blip r:embed="rId3" cstate="print"/>
          <a:srcRect/>
          <a:stretch>
            <a:fillRect/>
          </a:stretch>
        </p:blipFill>
        <p:spPr bwMode="auto">
          <a:xfrm>
            <a:off x="0" y="381000"/>
            <a:ext cx="6106207" cy="4064196"/>
          </a:xfrm>
          <a:prstGeom prst="rect">
            <a:avLst/>
          </a:prstGeom>
          <a:noFill/>
          <a:ln w="9525">
            <a:noFill/>
            <a:miter lim="800000"/>
            <a:headEnd/>
            <a:tailEnd/>
          </a:ln>
          <a:effectLst/>
        </p:spPr>
      </p:pic>
      <p:sp>
        <p:nvSpPr>
          <p:cNvPr id="9" name="TextBox 8"/>
          <p:cNvSpPr txBox="1"/>
          <p:nvPr/>
        </p:nvSpPr>
        <p:spPr>
          <a:xfrm>
            <a:off x="6248400" y="1600200"/>
            <a:ext cx="2743200" cy="2308324"/>
          </a:xfrm>
          <a:prstGeom prst="rect">
            <a:avLst/>
          </a:prstGeom>
          <a:noFill/>
        </p:spPr>
        <p:txBody>
          <a:bodyPr wrap="square" rtlCol="0">
            <a:spAutoFit/>
          </a:bodyPr>
          <a:lstStyle/>
          <a:p>
            <a:r>
              <a:rPr lang="en-US" b="1" dirty="0" smtClean="0">
                <a:latin typeface="Times New Roman" pitchFamily="18" charset="0"/>
                <a:cs typeface="Times New Roman" pitchFamily="18" charset="0"/>
              </a:rPr>
              <a:t>Dr </a:t>
            </a:r>
            <a:r>
              <a:rPr lang="en-US" b="1" dirty="0" smtClean="0">
                <a:latin typeface="Times New Roman" pitchFamily="18" charset="0"/>
                <a:cs typeface="Times New Roman" pitchFamily="18" charset="0"/>
              </a:rPr>
              <a:t>G </a:t>
            </a:r>
            <a:r>
              <a:rPr lang="en-US" b="1" dirty="0" err="1" smtClean="0">
                <a:latin typeface="Times New Roman" pitchFamily="18" charset="0"/>
                <a:cs typeface="Times New Roman" pitchFamily="18" charset="0"/>
              </a:rPr>
              <a:t>Karthikeyan</a:t>
            </a:r>
            <a:r>
              <a:rPr lang="en-US" b="1" dirty="0" smtClean="0">
                <a:latin typeface="Times New Roman" pitchFamily="18" charset="0"/>
                <a:cs typeface="Times New Roman" pitchFamily="18" charset="0"/>
              </a:rPr>
              <a:t>,</a:t>
            </a:r>
          </a:p>
          <a:p>
            <a:r>
              <a:rPr lang="en-US" b="1" dirty="0" smtClean="0">
                <a:latin typeface="Times New Roman" pitchFamily="18" charset="0"/>
                <a:cs typeface="Times New Roman" pitchFamily="18" charset="0"/>
              </a:rPr>
              <a:t>MBBS,MD (Anatomy)</a:t>
            </a:r>
            <a:endParaRPr lang="en-US"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Assistant Professor,</a:t>
            </a:r>
          </a:p>
          <a:p>
            <a:r>
              <a:rPr lang="en-US" b="1" dirty="0" smtClean="0">
                <a:latin typeface="Times New Roman" pitchFamily="18" charset="0"/>
                <a:cs typeface="Times New Roman" pitchFamily="18" charset="0"/>
              </a:rPr>
              <a:t>Dept of Anatomy,</a:t>
            </a:r>
          </a:p>
          <a:p>
            <a:r>
              <a:rPr lang="en-US" b="1" dirty="0" err="1" smtClean="0">
                <a:latin typeface="Times New Roman" pitchFamily="18" charset="0"/>
                <a:cs typeface="Times New Roman" pitchFamily="18" charset="0"/>
              </a:rPr>
              <a:t>Saveetha</a:t>
            </a:r>
            <a:r>
              <a:rPr lang="en-US" b="1" dirty="0" smtClean="0">
                <a:latin typeface="Times New Roman" pitchFamily="18" charset="0"/>
                <a:cs typeface="Times New Roman" pitchFamily="18" charset="0"/>
              </a:rPr>
              <a:t> Medical College and Hospital,</a:t>
            </a:r>
          </a:p>
          <a:p>
            <a:r>
              <a:rPr lang="en-US" b="1" dirty="0" smtClean="0">
                <a:latin typeface="Times New Roman" pitchFamily="18" charset="0"/>
                <a:cs typeface="Times New Roman" pitchFamily="18" charset="0"/>
              </a:rPr>
              <a:t>Chennai, Tamil Nadu, India</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92500"/>
          </a:bodyPr>
          <a:lstStyle/>
          <a:p>
            <a:pPr>
              <a:buNone/>
            </a:pPr>
            <a:endParaRPr lang="en-IN" b="1" u="sng" dirty="0" smtClean="0"/>
          </a:p>
          <a:p>
            <a:r>
              <a:rPr lang="en-IN" dirty="0" smtClean="0">
                <a:latin typeface="Times New Roman" pitchFamily="18" charset="0"/>
                <a:cs typeface="Times New Roman" pitchFamily="18" charset="0"/>
              </a:rPr>
              <a:t>Cancers are the most commonest cause of death in adults. </a:t>
            </a:r>
          </a:p>
          <a:p>
            <a:endParaRPr lang="en-IN" dirty="0" smtClean="0">
              <a:latin typeface="Times New Roman" pitchFamily="18" charset="0"/>
              <a:cs typeface="Times New Roman" pitchFamily="18" charset="0"/>
            </a:endParaRPr>
          </a:p>
          <a:p>
            <a:r>
              <a:rPr lang="en-IN" dirty="0" smtClean="0">
                <a:latin typeface="Times New Roman" pitchFamily="18" charset="0"/>
                <a:cs typeface="Times New Roman" pitchFamily="18" charset="0"/>
              </a:rPr>
              <a:t>Oral cancer is among the top three cancers in India.</a:t>
            </a:r>
          </a:p>
          <a:p>
            <a:endParaRPr lang="en-IN" dirty="0" smtClean="0">
              <a:latin typeface="Times New Roman" pitchFamily="18" charset="0"/>
              <a:cs typeface="Times New Roman" pitchFamily="18" charset="0"/>
            </a:endParaRPr>
          </a:p>
          <a:p>
            <a:r>
              <a:rPr lang="en-IN" dirty="0" smtClean="0">
                <a:latin typeface="Times New Roman" pitchFamily="18" charset="0"/>
                <a:cs typeface="Times New Roman" pitchFamily="18" charset="0"/>
              </a:rPr>
              <a:t> Oral cancer is any malignant neoplasm which is found on the lip, floor of the mouth, cheek lining, </a:t>
            </a:r>
            <a:r>
              <a:rPr lang="en-IN" dirty="0" err="1" smtClean="0">
                <a:latin typeface="Times New Roman" pitchFamily="18" charset="0"/>
                <a:cs typeface="Times New Roman" pitchFamily="18" charset="0"/>
              </a:rPr>
              <a:t>gingiva</a:t>
            </a:r>
            <a:r>
              <a:rPr lang="en-IN" dirty="0" smtClean="0">
                <a:latin typeface="Times New Roman" pitchFamily="18" charset="0"/>
                <a:cs typeface="Times New Roman" pitchFamily="18" charset="0"/>
              </a:rPr>
              <a:t>, palate or in the tongue (primary site) </a:t>
            </a:r>
            <a:endParaRPr lang="en-IN" dirty="0">
              <a:latin typeface="Times New Roman" pitchFamily="18" charset="0"/>
              <a:cs typeface="Times New Roman" pitchFamily="18" charset="0"/>
            </a:endParaRPr>
          </a:p>
        </p:txBody>
      </p:sp>
      <p:sp>
        <p:nvSpPr>
          <p:cNvPr id="4" name="Title 1"/>
          <p:cNvSpPr>
            <a:spLocks noGrp="1"/>
          </p:cNvSpPr>
          <p:nvPr>
            <p:ph type="title"/>
          </p:nvPr>
        </p:nvSpPr>
        <p:spPr/>
        <p:txBody>
          <a:bodyPr/>
          <a:lstStyle/>
          <a:p>
            <a:r>
              <a:rPr lang="en-IN" b="1" dirty="0" smtClean="0">
                <a:latin typeface="Times New Roman" pitchFamily="18" charset="0"/>
                <a:cs typeface="Times New Roman" pitchFamily="18" charset="0"/>
              </a:rPr>
              <a:t>INTRODUCTION</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u="sng" dirty="0" smtClean="0"/>
              <a:t/>
            </a:r>
            <a:br>
              <a:rPr lang="en-IN" b="1" u="sng" dirty="0" smtClean="0"/>
            </a:br>
            <a:r>
              <a:rPr lang="en-IN" b="1" u="sng" dirty="0" smtClean="0">
                <a:latin typeface="Times New Roman" pitchFamily="18" charset="0"/>
                <a:cs typeface="Times New Roman" pitchFamily="18" charset="0"/>
              </a:rPr>
              <a:t>RISK FACTORS</a:t>
            </a:r>
            <a:r>
              <a:rPr lang="en-IN" b="1" u="sng" dirty="0" smtClean="0"/>
              <a:t/>
            </a:r>
            <a:br>
              <a:rPr lang="en-IN" b="1" u="sng" dirty="0" smtClean="0"/>
            </a:br>
            <a:endParaRPr lang="en-IN" b="1"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endParaRPr lang="en-IN" dirty="0" smtClean="0"/>
          </a:p>
          <a:p>
            <a:r>
              <a:rPr lang="en-US" dirty="0" smtClean="0">
                <a:latin typeface="Times New Roman" pitchFamily="18" charset="0"/>
                <a:cs typeface="Times New Roman" pitchFamily="18" charset="0"/>
              </a:rPr>
              <a:t>World-wide, 48% of the total adult population (approximately 2 billion people) consume alcohol and 33% (approximately 1.3 billion people) consume tobacco.</a:t>
            </a:r>
          </a:p>
          <a:p>
            <a:pPr>
              <a:buNone/>
            </a:pPr>
            <a:endParaRPr lang="en-IN" dirty="0" smtClean="0">
              <a:latin typeface="Times New Roman" pitchFamily="18" charset="0"/>
              <a:cs typeface="Times New Roman" pitchFamily="18" charset="0"/>
            </a:endParaRPr>
          </a:p>
          <a:p>
            <a:r>
              <a:rPr lang="en-IN" dirty="0" smtClean="0">
                <a:latin typeface="Times New Roman" pitchFamily="18" charset="0"/>
                <a:cs typeface="Times New Roman" pitchFamily="18" charset="0"/>
              </a:rPr>
              <a:t>Betel nut chewing and human </a:t>
            </a:r>
            <a:r>
              <a:rPr lang="en-IN" dirty="0" err="1" smtClean="0">
                <a:latin typeface="Times New Roman" pitchFamily="18" charset="0"/>
                <a:cs typeface="Times New Roman" pitchFamily="18" charset="0"/>
              </a:rPr>
              <a:t>papilloma</a:t>
            </a:r>
            <a:r>
              <a:rPr lang="en-IN" dirty="0" smtClean="0">
                <a:latin typeface="Times New Roman" pitchFamily="18" charset="0"/>
                <a:cs typeface="Times New Roman" pitchFamily="18" charset="0"/>
              </a:rPr>
              <a:t> virus(HPV)</a:t>
            </a:r>
          </a:p>
          <a:p>
            <a:endParaRPr lang="en-IN" dirty="0" smtClean="0">
              <a:latin typeface="Times New Roman" pitchFamily="18" charset="0"/>
              <a:cs typeface="Times New Roman" pitchFamily="18" charset="0"/>
            </a:endParaRPr>
          </a:p>
          <a:p>
            <a:r>
              <a:rPr lang="en-IN" dirty="0" smtClean="0">
                <a:latin typeface="Times New Roman" pitchFamily="18" charset="0"/>
                <a:cs typeface="Times New Roman" pitchFamily="18" charset="0"/>
              </a:rPr>
              <a:t>Oral cancer may also occur due to poor dental care and poor diet</a:t>
            </a:r>
          </a:p>
          <a:p>
            <a:endParaRPr lang="en-IN" dirty="0" smtClean="0">
              <a:latin typeface="Times New Roman" pitchFamily="18" charset="0"/>
              <a:cs typeface="Times New Roman" pitchFamily="18" charset="0"/>
            </a:endParaRPr>
          </a:p>
          <a:p>
            <a:r>
              <a:rPr lang="en-IN" dirty="0" err="1" smtClean="0">
                <a:latin typeface="Times New Roman" pitchFamily="18" charset="0"/>
                <a:cs typeface="Times New Roman" pitchFamily="18" charset="0"/>
              </a:rPr>
              <a:t>Genotoxic</a:t>
            </a:r>
            <a:r>
              <a:rPr lang="en-IN" dirty="0" smtClean="0">
                <a:latin typeface="Times New Roman" pitchFamily="18" charset="0"/>
                <a:cs typeface="Times New Roman" pitchFamily="18" charset="0"/>
              </a:rPr>
              <a:t> agents can causes carcinogenic damage to the chromosomes and form several secondary nuclei known as micronuclei.</a:t>
            </a:r>
          </a:p>
          <a:p>
            <a:endParaRPr lang="en-IN" dirty="0" smtClean="0"/>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latin typeface="Times New Roman" pitchFamily="18" charset="0"/>
                <a:cs typeface="Times New Roman" pitchFamily="18" charset="0"/>
              </a:rPr>
              <a:t>AIM OF THE STUDY</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286000"/>
            <a:ext cx="8229600" cy="1219200"/>
          </a:xfrm>
        </p:spPr>
        <p:txBody>
          <a:bodyPr>
            <a:normAutofit/>
          </a:bodyPr>
          <a:lstStyle/>
          <a:p>
            <a:r>
              <a:rPr lang="en-IN" dirty="0" smtClean="0">
                <a:latin typeface="Times New Roman" pitchFamily="18" charset="0"/>
                <a:cs typeface="Times New Roman" pitchFamily="18" charset="0"/>
              </a:rPr>
              <a:t>To study the micronuclei using oral </a:t>
            </a:r>
            <a:r>
              <a:rPr lang="en-IN" dirty="0" err="1" smtClean="0">
                <a:latin typeface="Times New Roman" pitchFamily="18" charset="0"/>
                <a:cs typeface="Times New Roman" pitchFamily="18" charset="0"/>
              </a:rPr>
              <a:t>exfoliative</a:t>
            </a:r>
            <a:r>
              <a:rPr lang="en-IN" dirty="0" smtClean="0">
                <a:latin typeface="Times New Roman" pitchFamily="18" charset="0"/>
                <a:cs typeface="Times New Roman" pitchFamily="18" charset="0"/>
              </a:rPr>
              <a:t> cytology in alcoholic subjects</a:t>
            </a:r>
            <a:r>
              <a:rPr lang="en-IN" dirty="0" smtClean="0"/>
              <a:t>.</a:t>
            </a:r>
          </a:p>
          <a:p>
            <a:pPr>
              <a:buNone/>
            </a:pPr>
            <a:endParaRPr lang="en-IN" dirty="0" smtClean="0"/>
          </a:p>
          <a:p>
            <a:pPr>
              <a:buNone/>
            </a:pPr>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latin typeface="Times New Roman" pitchFamily="18" charset="0"/>
                <a:cs typeface="Times New Roman" pitchFamily="18" charset="0"/>
              </a:rPr>
              <a:t>MATERIALS AND METHODS</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a:xfrm>
            <a:off x="381000" y="1371600"/>
            <a:ext cx="8305800" cy="4754563"/>
          </a:xfrm>
        </p:spPr>
        <p:txBody>
          <a:bodyPr>
            <a:normAutofit/>
          </a:bodyPr>
          <a:lstStyle/>
          <a:p>
            <a:r>
              <a:rPr lang="en-IN" dirty="0" smtClean="0">
                <a:latin typeface="Times New Roman" pitchFamily="18" charset="0"/>
                <a:cs typeface="Times New Roman" pitchFamily="18" charset="0"/>
              </a:rPr>
              <a:t>This prospective study was conducted in 332 adult subjects between the </a:t>
            </a:r>
            <a:r>
              <a:rPr lang="en-IN" smtClean="0">
                <a:latin typeface="Times New Roman" pitchFamily="18" charset="0"/>
                <a:cs typeface="Times New Roman" pitchFamily="18" charset="0"/>
              </a:rPr>
              <a:t>age 30-50 </a:t>
            </a:r>
            <a:r>
              <a:rPr lang="en-IN" dirty="0" smtClean="0">
                <a:latin typeface="Times New Roman" pitchFamily="18" charset="0"/>
                <a:cs typeface="Times New Roman" pitchFamily="18" charset="0"/>
              </a:rPr>
              <a:t>years, they were divided into three groups</a:t>
            </a:r>
          </a:p>
          <a:p>
            <a:r>
              <a:rPr lang="en-IN" sz="2400" dirty="0" smtClean="0">
                <a:latin typeface="Times New Roman" pitchFamily="18" charset="0"/>
                <a:cs typeface="Times New Roman" pitchFamily="18" charset="0"/>
              </a:rPr>
              <a:t>Group 1- control subjects(n=120) – had no habit of  alcohol and cigarettes smoking</a:t>
            </a:r>
          </a:p>
          <a:p>
            <a:r>
              <a:rPr lang="en-IN" sz="2400" dirty="0" smtClean="0">
                <a:latin typeface="Times New Roman" pitchFamily="18" charset="0"/>
                <a:cs typeface="Times New Roman" pitchFamily="18" charset="0"/>
              </a:rPr>
              <a:t>Group 2-  Subjects present only with habit of alcohol consumption (n= 110)</a:t>
            </a:r>
          </a:p>
          <a:p>
            <a:r>
              <a:rPr lang="en-IN" sz="2400" dirty="0" smtClean="0">
                <a:latin typeface="Times New Roman" pitchFamily="18" charset="0"/>
                <a:cs typeface="Times New Roman" pitchFamily="18" charset="0"/>
              </a:rPr>
              <a:t>Group 3- Subjects present  with habit of both alcohol  consumption &amp; cigarettes smoking  (n=102)</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a:buNone/>
            </a:pPr>
            <a:r>
              <a:rPr lang="en-IN" sz="2800" b="1" u="sng" dirty="0" smtClean="0">
                <a:latin typeface="Times New Roman" pitchFamily="18" charset="0"/>
                <a:cs typeface="Times New Roman" pitchFamily="18" charset="0"/>
              </a:rPr>
              <a:t>INCLUSION CRITERIA</a:t>
            </a:r>
          </a:p>
          <a:p>
            <a:r>
              <a:rPr lang="en-IN" sz="2800" dirty="0" smtClean="0">
                <a:latin typeface="Times New Roman" pitchFamily="18" charset="0"/>
                <a:cs typeface="Times New Roman" pitchFamily="18" charset="0"/>
              </a:rPr>
              <a:t>More than 10 years of alcohol consumption </a:t>
            </a:r>
          </a:p>
          <a:p>
            <a:pPr>
              <a:buNone/>
            </a:pPr>
            <a:r>
              <a:rPr lang="en-IN" sz="2800" dirty="0" smtClean="0">
                <a:latin typeface="Times New Roman" pitchFamily="18" charset="0"/>
                <a:cs typeface="Times New Roman" pitchFamily="18" charset="0"/>
              </a:rPr>
              <a:t>   ( Regular or occasional )</a:t>
            </a:r>
          </a:p>
          <a:p>
            <a:r>
              <a:rPr lang="en-IN" sz="2800" dirty="0" smtClean="0">
                <a:latin typeface="Times New Roman" pitchFamily="18" charset="0"/>
                <a:cs typeface="Times New Roman" pitchFamily="18" charset="0"/>
              </a:rPr>
              <a:t>Habit of smoking ( Regular or occasional)</a:t>
            </a:r>
          </a:p>
          <a:p>
            <a:pPr>
              <a:buNone/>
            </a:pPr>
            <a:r>
              <a:rPr lang="en-IN" sz="2800" b="1" u="sng" dirty="0" smtClean="0">
                <a:latin typeface="Times New Roman" pitchFamily="18" charset="0"/>
                <a:cs typeface="Times New Roman" pitchFamily="18" charset="0"/>
              </a:rPr>
              <a:t>EXCLUSION CRITERIA</a:t>
            </a:r>
          </a:p>
          <a:p>
            <a:r>
              <a:rPr lang="en-IN" sz="2800" dirty="0" smtClean="0">
                <a:latin typeface="Times New Roman" pitchFamily="18" charset="0"/>
                <a:cs typeface="Times New Roman" pitchFamily="18" charset="0"/>
              </a:rPr>
              <a:t>Any oral pathology</a:t>
            </a:r>
          </a:p>
          <a:p>
            <a:r>
              <a:rPr lang="en-IN" sz="2800" dirty="0" smtClean="0">
                <a:latin typeface="Times New Roman" pitchFamily="18" charset="0"/>
                <a:cs typeface="Times New Roman" pitchFamily="18" charset="0"/>
              </a:rPr>
              <a:t>Poor diet </a:t>
            </a:r>
          </a:p>
          <a:p>
            <a:r>
              <a:rPr lang="en-IN" sz="2800" dirty="0" smtClean="0">
                <a:latin typeface="Times New Roman" pitchFamily="18" charset="0"/>
                <a:cs typeface="Times New Roman" pitchFamily="18" charset="0"/>
              </a:rPr>
              <a:t>Any oral substance abuse ( betel nut, </a:t>
            </a:r>
            <a:r>
              <a:rPr lang="en-IN" sz="2800" dirty="0" err="1" smtClean="0">
                <a:latin typeface="Times New Roman" pitchFamily="18" charset="0"/>
                <a:cs typeface="Times New Roman" pitchFamily="18" charset="0"/>
              </a:rPr>
              <a:t>hans</a:t>
            </a:r>
            <a:r>
              <a:rPr lang="en-IN" sz="2800" dirty="0" smtClean="0">
                <a:latin typeface="Times New Roman" pitchFamily="18" charset="0"/>
                <a:cs typeface="Times New Roman" pitchFamily="18" charset="0"/>
              </a:rPr>
              <a:t>, pan </a:t>
            </a:r>
            <a:r>
              <a:rPr lang="en-IN" sz="2800" dirty="0" err="1" smtClean="0">
                <a:latin typeface="Times New Roman" pitchFamily="18" charset="0"/>
                <a:cs typeface="Times New Roman" pitchFamily="18" charset="0"/>
              </a:rPr>
              <a:t>masala</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kutka</a:t>
            </a:r>
            <a:r>
              <a:rPr lang="en-IN" sz="2800" dirty="0" smtClean="0">
                <a:latin typeface="Times New Roman" pitchFamily="18" charset="0"/>
                <a:cs typeface="Times New Roman" pitchFamily="18" charset="0"/>
              </a:rPr>
              <a:t>)</a:t>
            </a:r>
          </a:p>
          <a:p>
            <a:r>
              <a:rPr lang="en-IN" sz="2800" dirty="0" smtClean="0">
                <a:latin typeface="Times New Roman" pitchFamily="18" charset="0"/>
                <a:cs typeface="Times New Roman" pitchFamily="18" charset="0"/>
              </a:rPr>
              <a:t>Under any medication</a:t>
            </a:r>
          </a:p>
          <a:p>
            <a:pPr>
              <a:buNone/>
            </a:pPr>
            <a:r>
              <a:rPr lang="en-IN" dirty="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latin typeface="Times New Roman" pitchFamily="18" charset="0"/>
                <a:cs typeface="Times New Roman" pitchFamily="18" charset="0"/>
              </a:rPr>
              <a:t>COLLECTION OF SPECIMENS</a:t>
            </a:r>
            <a:endParaRPr lang="en-IN" b="1" dirty="0">
              <a:latin typeface="Times New Roman" pitchFamily="18" charset="0"/>
              <a:cs typeface="Times New Roman" pitchFamily="18" charset="0"/>
            </a:endParaRPr>
          </a:p>
        </p:txBody>
      </p:sp>
      <p:sp>
        <p:nvSpPr>
          <p:cNvPr id="3" name="Content Placeholder 2"/>
          <p:cNvSpPr>
            <a:spLocks noGrp="1"/>
          </p:cNvSpPr>
          <p:nvPr>
            <p:ph idx="1"/>
          </p:nvPr>
        </p:nvSpPr>
        <p:spPr>
          <a:xfrm>
            <a:off x="304800" y="1295400"/>
            <a:ext cx="8382000" cy="4830763"/>
          </a:xfrm>
        </p:spPr>
        <p:txBody>
          <a:bodyPr>
            <a:normAutofit/>
          </a:bodyPr>
          <a:lstStyle/>
          <a:p>
            <a:pPr>
              <a:buNone/>
            </a:pPr>
            <a:endParaRPr lang="en-IN" dirty="0" smtClean="0">
              <a:latin typeface="Times New Roman" pitchFamily="18" charset="0"/>
              <a:cs typeface="Times New Roman" pitchFamily="18" charset="0"/>
            </a:endParaRPr>
          </a:p>
          <a:p>
            <a:r>
              <a:rPr lang="en-IN" sz="2800" dirty="0" smtClean="0">
                <a:latin typeface="Times New Roman" pitchFamily="18" charset="0"/>
                <a:cs typeface="Times New Roman" pitchFamily="18" charset="0"/>
              </a:rPr>
              <a:t>The material was collected from the oral cavity by scraping the </a:t>
            </a:r>
            <a:r>
              <a:rPr lang="en-IN" sz="2800" dirty="0" err="1" smtClean="0">
                <a:latin typeface="Times New Roman" pitchFamily="18" charset="0"/>
                <a:cs typeface="Times New Roman" pitchFamily="18" charset="0"/>
              </a:rPr>
              <a:t>buccal</a:t>
            </a:r>
            <a:r>
              <a:rPr lang="en-IN" sz="2800" dirty="0" smtClean="0">
                <a:latin typeface="Times New Roman" pitchFamily="18" charset="0"/>
                <a:cs typeface="Times New Roman" pitchFamily="18" charset="0"/>
              </a:rPr>
              <a:t> mucosa on the cancer prone area using a clear wooden spatula</a:t>
            </a:r>
          </a:p>
          <a:p>
            <a:r>
              <a:rPr lang="en-IN" sz="2800" dirty="0" smtClean="0">
                <a:latin typeface="Times New Roman" pitchFamily="18" charset="0"/>
                <a:cs typeface="Times New Roman" pitchFamily="18" charset="0"/>
              </a:rPr>
              <a:t>Scraped material was spread on the </a:t>
            </a:r>
            <a:r>
              <a:rPr lang="en-IN" sz="2800" dirty="0" err="1" smtClean="0">
                <a:latin typeface="Times New Roman" pitchFamily="18" charset="0"/>
                <a:cs typeface="Times New Roman" pitchFamily="18" charset="0"/>
              </a:rPr>
              <a:t>precleaned</a:t>
            </a:r>
            <a:r>
              <a:rPr lang="en-IN" sz="2800" dirty="0" smtClean="0">
                <a:latin typeface="Times New Roman" pitchFamily="18" charset="0"/>
                <a:cs typeface="Times New Roman" pitchFamily="18" charset="0"/>
              </a:rPr>
              <a:t> slide and fixed with methanol and glacial acetic acid for 20 minutes. </a:t>
            </a:r>
          </a:p>
          <a:p>
            <a:r>
              <a:rPr lang="en-IN" sz="2800" dirty="0" smtClean="0">
                <a:latin typeface="Times New Roman" pitchFamily="18" charset="0"/>
                <a:cs typeface="Times New Roman" pitchFamily="18" charset="0"/>
              </a:rPr>
              <a:t> These fixed slides were stained with </a:t>
            </a:r>
            <a:r>
              <a:rPr lang="en-IN" sz="2800" dirty="0" err="1" smtClean="0">
                <a:latin typeface="Times New Roman" pitchFamily="18" charset="0"/>
                <a:cs typeface="Times New Roman" pitchFamily="18" charset="0"/>
              </a:rPr>
              <a:t>Giemsa</a:t>
            </a:r>
            <a:r>
              <a:rPr lang="en-IN" sz="2800" dirty="0" smtClean="0">
                <a:latin typeface="Times New Roman" pitchFamily="18" charset="0"/>
                <a:cs typeface="Times New Roman" pitchFamily="18" charset="0"/>
              </a:rPr>
              <a:t> stain and studied for presence of micronuclei. </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Statistical analysis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One way ANOVA</a:t>
            </a:r>
          </a:p>
          <a:p>
            <a:r>
              <a:rPr lang="en-US" dirty="0" smtClean="0">
                <a:latin typeface="Times New Roman" pitchFamily="18" charset="0"/>
                <a:cs typeface="Times New Roman" pitchFamily="18" charset="0"/>
              </a:rPr>
              <a:t>P value less than 0.05 considered to be significant</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8"/>
            <a:ext cx="8229600" cy="639762"/>
          </a:xfrm>
        </p:spPr>
        <p:txBody>
          <a:bodyPr>
            <a:normAutofit fontScale="90000"/>
          </a:bodyPr>
          <a:lstStyle/>
          <a:p>
            <a:r>
              <a:rPr lang="en-IN" sz="3600" b="1" u="sng" dirty="0" smtClean="0">
                <a:latin typeface="Times New Roman" pitchFamily="18" charset="0"/>
                <a:cs typeface="Times New Roman" pitchFamily="18" charset="0"/>
              </a:rPr>
              <a:t>RESULTS AND DISCUSSION</a:t>
            </a:r>
            <a:endParaRPr lang="en-IN" sz="3600" b="1" u="sng"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533400" y="3352800"/>
          <a:ext cx="8229600" cy="2833134"/>
        </p:xfrm>
        <a:graphic>
          <a:graphicData uri="http://schemas.openxmlformats.org/drawingml/2006/table">
            <a:tbl>
              <a:tblPr firstRow="1" bandRow="1">
                <a:tableStyleId>{5C22544A-7EE6-4342-B048-85BDC9FD1C3A}</a:tableStyleId>
              </a:tblPr>
              <a:tblGrid>
                <a:gridCol w="1524000"/>
                <a:gridCol w="1981200"/>
                <a:gridCol w="2667000"/>
                <a:gridCol w="2057400"/>
              </a:tblGrid>
              <a:tr h="685047">
                <a:tc>
                  <a:txBody>
                    <a:bodyPr/>
                    <a:lstStyle/>
                    <a:p>
                      <a:endParaRPr lang="en-IN" dirty="0"/>
                    </a:p>
                  </a:txBody>
                  <a:tcPr/>
                </a:tc>
                <a:tc>
                  <a:txBody>
                    <a:bodyPr/>
                    <a:lstStyle/>
                    <a:p>
                      <a:pPr algn="ctr"/>
                      <a:endParaRPr lang="en-IN" dirty="0" smtClean="0">
                        <a:latin typeface="Times New Roman" pitchFamily="18" charset="0"/>
                        <a:cs typeface="Times New Roman" pitchFamily="18" charset="0"/>
                      </a:endParaRPr>
                    </a:p>
                    <a:p>
                      <a:pPr algn="ctr"/>
                      <a:r>
                        <a:rPr lang="en-IN" dirty="0" smtClean="0">
                          <a:latin typeface="Times New Roman" pitchFamily="18" charset="0"/>
                          <a:cs typeface="Times New Roman" pitchFamily="18" charset="0"/>
                        </a:rPr>
                        <a:t>Group</a:t>
                      </a:r>
                      <a:r>
                        <a:rPr lang="en-IN" baseline="0" dirty="0" smtClean="0">
                          <a:latin typeface="Times New Roman" pitchFamily="18" charset="0"/>
                          <a:cs typeface="Times New Roman" pitchFamily="18" charset="0"/>
                        </a:rPr>
                        <a:t> 1</a:t>
                      </a:r>
                    </a:p>
                  </a:txBody>
                  <a:tcPr/>
                </a:tc>
                <a:tc>
                  <a:txBody>
                    <a:bodyPr/>
                    <a:lstStyle/>
                    <a:p>
                      <a:pPr algn="ctr"/>
                      <a:endParaRPr lang="en-IN" dirty="0" smtClean="0">
                        <a:latin typeface="Times New Roman" pitchFamily="18" charset="0"/>
                        <a:cs typeface="Times New Roman" pitchFamily="18" charset="0"/>
                      </a:endParaRPr>
                    </a:p>
                    <a:p>
                      <a:pPr algn="ctr"/>
                      <a:r>
                        <a:rPr lang="en-IN" dirty="0" smtClean="0">
                          <a:latin typeface="Times New Roman" pitchFamily="18" charset="0"/>
                          <a:cs typeface="Times New Roman" pitchFamily="18" charset="0"/>
                        </a:rPr>
                        <a:t>Group 2</a:t>
                      </a:r>
                    </a:p>
                  </a:txBody>
                  <a:tcPr/>
                </a:tc>
                <a:tc>
                  <a:txBody>
                    <a:bodyPr/>
                    <a:lstStyle/>
                    <a:p>
                      <a:pPr algn="ctr"/>
                      <a:endParaRPr lang="en-IN" dirty="0" smtClean="0">
                        <a:latin typeface="Times New Roman" pitchFamily="18" charset="0"/>
                        <a:cs typeface="Times New Roman" pitchFamily="18" charset="0"/>
                      </a:endParaRPr>
                    </a:p>
                    <a:p>
                      <a:pPr algn="ctr"/>
                      <a:r>
                        <a:rPr lang="en-IN" dirty="0" smtClean="0">
                          <a:latin typeface="Times New Roman" pitchFamily="18" charset="0"/>
                          <a:cs typeface="Times New Roman" pitchFamily="18" charset="0"/>
                        </a:rPr>
                        <a:t>Group 3</a:t>
                      </a:r>
                    </a:p>
                  </a:txBody>
                  <a:tcPr/>
                </a:tc>
              </a:tr>
              <a:tr h="685047">
                <a:tc>
                  <a:txBody>
                    <a:bodyPr/>
                    <a:lstStyle/>
                    <a:p>
                      <a:r>
                        <a:rPr lang="en-IN" dirty="0" smtClean="0">
                          <a:latin typeface="Times New Roman" pitchFamily="18" charset="0"/>
                          <a:cs typeface="Times New Roman" pitchFamily="18" charset="0"/>
                        </a:rPr>
                        <a:t>Total No of subjects</a:t>
                      </a:r>
                      <a:endParaRPr lang="en-IN" dirty="0">
                        <a:latin typeface="Times New Roman" pitchFamily="18" charset="0"/>
                        <a:cs typeface="Times New Roman" pitchFamily="18" charset="0"/>
                      </a:endParaRPr>
                    </a:p>
                  </a:txBody>
                  <a:tcPr/>
                </a:tc>
                <a:tc>
                  <a:txBody>
                    <a:bodyPr/>
                    <a:lstStyle/>
                    <a:p>
                      <a:pPr algn="ctr"/>
                      <a:r>
                        <a:rPr lang="en-IN" dirty="0" smtClean="0">
                          <a:latin typeface="Times New Roman" pitchFamily="18" charset="0"/>
                          <a:cs typeface="Times New Roman" pitchFamily="18" charset="0"/>
                        </a:rPr>
                        <a:t>120</a:t>
                      </a:r>
                      <a:endParaRPr lang="en-IN" dirty="0">
                        <a:latin typeface="Times New Roman" pitchFamily="18" charset="0"/>
                        <a:cs typeface="Times New Roman" pitchFamily="18" charset="0"/>
                      </a:endParaRPr>
                    </a:p>
                  </a:txBody>
                  <a:tcPr/>
                </a:tc>
                <a:tc>
                  <a:txBody>
                    <a:bodyPr/>
                    <a:lstStyle/>
                    <a:p>
                      <a:pPr algn="ctr"/>
                      <a:r>
                        <a:rPr lang="en-IN" dirty="0" smtClean="0">
                          <a:latin typeface="Times New Roman" pitchFamily="18" charset="0"/>
                          <a:cs typeface="Times New Roman" pitchFamily="18" charset="0"/>
                        </a:rPr>
                        <a:t>110</a:t>
                      </a:r>
                      <a:endParaRPr lang="en-IN" dirty="0">
                        <a:latin typeface="Times New Roman" pitchFamily="18" charset="0"/>
                        <a:cs typeface="Times New Roman" pitchFamily="18" charset="0"/>
                      </a:endParaRPr>
                    </a:p>
                  </a:txBody>
                  <a:tcPr/>
                </a:tc>
                <a:tc>
                  <a:txBody>
                    <a:bodyPr/>
                    <a:lstStyle/>
                    <a:p>
                      <a:pPr algn="ctr"/>
                      <a:r>
                        <a:rPr lang="en-IN" dirty="0" smtClean="0">
                          <a:latin typeface="Times New Roman" pitchFamily="18" charset="0"/>
                          <a:cs typeface="Times New Roman" pitchFamily="18" charset="0"/>
                        </a:rPr>
                        <a:t>102</a:t>
                      </a:r>
                      <a:endParaRPr lang="en-IN" dirty="0">
                        <a:latin typeface="Times New Roman" pitchFamily="18" charset="0"/>
                        <a:cs typeface="Times New Roman" pitchFamily="18" charset="0"/>
                      </a:endParaRPr>
                    </a:p>
                  </a:txBody>
                  <a:tcPr/>
                </a:tc>
              </a:tr>
              <a:tr h="1373105">
                <a:tc>
                  <a:txBody>
                    <a:bodyPr/>
                    <a:lstStyle/>
                    <a:p>
                      <a:pPr algn="l"/>
                      <a:r>
                        <a:rPr lang="en-IN" dirty="0" smtClean="0">
                          <a:latin typeface="Times New Roman" pitchFamily="18" charset="0"/>
                          <a:cs typeface="Times New Roman" pitchFamily="18" charset="0"/>
                        </a:rPr>
                        <a:t>No of subjects showing micronucleus in </a:t>
                      </a:r>
                      <a:r>
                        <a:rPr lang="en-IN" dirty="0" err="1" smtClean="0">
                          <a:latin typeface="Times New Roman" pitchFamily="18" charset="0"/>
                          <a:cs typeface="Times New Roman" pitchFamily="18" charset="0"/>
                        </a:rPr>
                        <a:t>buccal</a:t>
                      </a:r>
                      <a:r>
                        <a:rPr lang="en-IN" dirty="0" smtClean="0">
                          <a:latin typeface="Times New Roman" pitchFamily="18" charset="0"/>
                          <a:cs typeface="Times New Roman" pitchFamily="18" charset="0"/>
                        </a:rPr>
                        <a:t> mucosa</a:t>
                      </a:r>
                      <a:endParaRPr lang="en-IN" dirty="0">
                        <a:latin typeface="Times New Roman" pitchFamily="18" charset="0"/>
                        <a:cs typeface="Times New Roman" pitchFamily="18" charset="0"/>
                      </a:endParaRPr>
                    </a:p>
                  </a:txBody>
                  <a:tcPr/>
                </a:tc>
                <a:tc>
                  <a:txBody>
                    <a:bodyPr/>
                    <a:lstStyle/>
                    <a:p>
                      <a:pPr algn="ctr"/>
                      <a:endParaRPr lang="en-IN" dirty="0" smtClean="0">
                        <a:latin typeface="Times New Roman" pitchFamily="18" charset="0"/>
                        <a:cs typeface="Times New Roman" pitchFamily="18" charset="0"/>
                      </a:endParaRPr>
                    </a:p>
                    <a:p>
                      <a:pPr algn="ctr"/>
                      <a:endParaRPr lang="en-IN" dirty="0" smtClean="0">
                        <a:latin typeface="Times New Roman" pitchFamily="18" charset="0"/>
                        <a:cs typeface="Times New Roman" pitchFamily="18" charset="0"/>
                      </a:endParaRPr>
                    </a:p>
                    <a:p>
                      <a:pPr algn="ctr"/>
                      <a:r>
                        <a:rPr lang="en-IN" dirty="0" smtClean="0">
                          <a:latin typeface="Times New Roman" pitchFamily="18" charset="0"/>
                          <a:cs typeface="Times New Roman" pitchFamily="18" charset="0"/>
                        </a:rPr>
                        <a:t>11</a:t>
                      </a:r>
                      <a:endParaRPr lang="en-IN" dirty="0">
                        <a:latin typeface="Times New Roman" pitchFamily="18" charset="0"/>
                        <a:cs typeface="Times New Roman" pitchFamily="18" charset="0"/>
                      </a:endParaRPr>
                    </a:p>
                  </a:txBody>
                  <a:tcPr/>
                </a:tc>
                <a:tc>
                  <a:txBody>
                    <a:bodyPr/>
                    <a:lstStyle/>
                    <a:p>
                      <a:pPr algn="ctr"/>
                      <a:endParaRPr lang="en-IN" dirty="0" smtClean="0">
                        <a:latin typeface="Times New Roman" pitchFamily="18" charset="0"/>
                        <a:cs typeface="Times New Roman" pitchFamily="18" charset="0"/>
                      </a:endParaRPr>
                    </a:p>
                    <a:p>
                      <a:pPr algn="ctr"/>
                      <a:endParaRPr lang="en-IN" dirty="0" smtClean="0">
                        <a:latin typeface="Times New Roman" pitchFamily="18" charset="0"/>
                        <a:cs typeface="Times New Roman" pitchFamily="18" charset="0"/>
                      </a:endParaRPr>
                    </a:p>
                    <a:p>
                      <a:pPr algn="ctr"/>
                      <a:r>
                        <a:rPr lang="en-IN" dirty="0" smtClean="0">
                          <a:latin typeface="Times New Roman" pitchFamily="18" charset="0"/>
                          <a:cs typeface="Times New Roman" pitchFamily="18" charset="0"/>
                        </a:rPr>
                        <a:t>80</a:t>
                      </a:r>
                      <a:endParaRPr lang="en-IN" dirty="0">
                        <a:latin typeface="Times New Roman" pitchFamily="18" charset="0"/>
                        <a:cs typeface="Times New Roman" pitchFamily="18" charset="0"/>
                      </a:endParaRPr>
                    </a:p>
                  </a:txBody>
                  <a:tcPr/>
                </a:tc>
                <a:tc>
                  <a:txBody>
                    <a:bodyPr/>
                    <a:lstStyle/>
                    <a:p>
                      <a:pPr algn="ctr"/>
                      <a:endParaRPr lang="en-IN" dirty="0" smtClean="0">
                        <a:latin typeface="Times New Roman" pitchFamily="18" charset="0"/>
                        <a:cs typeface="Times New Roman" pitchFamily="18" charset="0"/>
                      </a:endParaRPr>
                    </a:p>
                    <a:p>
                      <a:pPr algn="ctr"/>
                      <a:endParaRPr lang="en-IN" dirty="0" smtClean="0">
                        <a:latin typeface="Times New Roman" pitchFamily="18" charset="0"/>
                        <a:cs typeface="Times New Roman" pitchFamily="18" charset="0"/>
                      </a:endParaRPr>
                    </a:p>
                    <a:p>
                      <a:pPr algn="ctr"/>
                      <a:r>
                        <a:rPr lang="en-IN" dirty="0" smtClean="0">
                          <a:latin typeface="Times New Roman" pitchFamily="18" charset="0"/>
                          <a:cs typeface="Times New Roman" pitchFamily="18" charset="0"/>
                        </a:rPr>
                        <a:t>97</a:t>
                      </a:r>
                      <a:endParaRPr lang="en-IN" dirty="0">
                        <a:latin typeface="Times New Roman" pitchFamily="18" charset="0"/>
                        <a:cs typeface="Times New Roman" pitchFamily="18" charset="0"/>
                      </a:endParaRPr>
                    </a:p>
                  </a:txBody>
                  <a:tcPr/>
                </a:tc>
              </a:tr>
            </a:tbl>
          </a:graphicData>
        </a:graphic>
      </p:graphicFrame>
      <p:sp>
        <p:nvSpPr>
          <p:cNvPr id="6" name="TextBox 5"/>
          <p:cNvSpPr txBox="1"/>
          <p:nvPr/>
        </p:nvSpPr>
        <p:spPr>
          <a:xfrm>
            <a:off x="990600" y="1371600"/>
            <a:ext cx="7010400" cy="1323439"/>
          </a:xfrm>
          <a:prstGeom prst="rect">
            <a:avLst/>
          </a:prstGeom>
          <a:noFill/>
        </p:spPr>
        <p:txBody>
          <a:bodyPr wrap="square" rtlCol="0">
            <a:spAutoFit/>
          </a:bodyPr>
          <a:lstStyle/>
          <a:p>
            <a:r>
              <a:rPr lang="en-US" sz="2000" dirty="0" smtClean="0"/>
              <a:t>Presence of micronuclei in group 2 is significantly increased when  compared to group 1</a:t>
            </a:r>
          </a:p>
          <a:p>
            <a:endParaRPr lang="en-US" sz="2000" dirty="0" smtClean="0"/>
          </a:p>
          <a:p>
            <a:r>
              <a:rPr lang="en-US" sz="2000" dirty="0" smtClean="0"/>
              <a:t>But not significantly increased between group 2 &amp; group 3</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IN" b="1" dirty="0" err="1" smtClean="0">
                <a:latin typeface="Times New Roman" pitchFamily="18" charset="0"/>
                <a:cs typeface="Times New Roman" pitchFamily="18" charset="0"/>
              </a:rPr>
              <a:t>Buccal</a:t>
            </a:r>
            <a:r>
              <a:rPr lang="en-IN" b="1" dirty="0" smtClean="0">
                <a:latin typeface="Times New Roman" pitchFamily="18" charset="0"/>
                <a:cs typeface="Times New Roman" pitchFamily="18" charset="0"/>
              </a:rPr>
              <a:t> smear (</a:t>
            </a:r>
            <a:r>
              <a:rPr lang="en-IN" b="1" dirty="0" err="1" smtClean="0">
                <a:latin typeface="Times New Roman" pitchFamily="18" charset="0"/>
                <a:cs typeface="Times New Roman" pitchFamily="18" charset="0"/>
              </a:rPr>
              <a:t>Giemsa</a:t>
            </a:r>
            <a:r>
              <a:rPr lang="en-IN" b="1" dirty="0" smtClean="0">
                <a:latin typeface="Times New Roman" pitchFamily="18" charset="0"/>
                <a:cs typeface="Times New Roman" pitchFamily="18" charset="0"/>
              </a:rPr>
              <a:t> staining)</a:t>
            </a:r>
            <a:endParaRPr lang="en-IN" b="1" dirty="0">
              <a:latin typeface="Times New Roman" pitchFamily="18" charset="0"/>
              <a:cs typeface="Times New Roman" pitchFamily="18" charset="0"/>
            </a:endParaRPr>
          </a:p>
        </p:txBody>
      </p:sp>
      <p:grpSp>
        <p:nvGrpSpPr>
          <p:cNvPr id="12" name="Group 11"/>
          <p:cNvGrpSpPr/>
          <p:nvPr/>
        </p:nvGrpSpPr>
        <p:grpSpPr>
          <a:xfrm>
            <a:off x="533400" y="1143000"/>
            <a:ext cx="2362200" cy="2514600"/>
            <a:chOff x="533400" y="1066800"/>
            <a:chExt cx="2362200" cy="2514600"/>
          </a:xfrm>
        </p:grpSpPr>
        <p:pic>
          <p:nvPicPr>
            <p:cNvPr id="1026" name="Picture 2" descr="Image result for giemsa stain buccal mucosa with micronucleus"/>
            <p:cNvPicPr>
              <a:picLocks noChangeAspect="1" noChangeArrowheads="1"/>
            </p:cNvPicPr>
            <p:nvPr/>
          </p:nvPicPr>
          <p:blipFill>
            <a:blip r:embed="rId2"/>
            <a:srcRect r="56106" b="57212"/>
            <a:stretch>
              <a:fillRect/>
            </a:stretch>
          </p:blipFill>
          <p:spPr bwMode="auto">
            <a:xfrm>
              <a:off x="533400" y="1066800"/>
              <a:ext cx="2362200" cy="2514600"/>
            </a:xfrm>
            <a:prstGeom prst="rect">
              <a:avLst/>
            </a:prstGeom>
            <a:noFill/>
          </p:spPr>
        </p:pic>
        <p:sp>
          <p:nvSpPr>
            <p:cNvPr id="8" name="TextBox 7"/>
            <p:cNvSpPr txBox="1"/>
            <p:nvPr/>
          </p:nvSpPr>
          <p:spPr>
            <a:xfrm>
              <a:off x="533400" y="2971800"/>
              <a:ext cx="685800" cy="523220"/>
            </a:xfrm>
            <a:prstGeom prst="rect">
              <a:avLst/>
            </a:prstGeom>
            <a:noFill/>
          </p:spPr>
          <p:txBody>
            <a:bodyPr wrap="square" rtlCol="0">
              <a:spAutoFit/>
            </a:bodyPr>
            <a:lstStyle/>
            <a:p>
              <a:r>
                <a:rPr lang="en-IN" sz="2800" dirty="0" smtClean="0"/>
                <a:t>A</a:t>
              </a:r>
              <a:endParaRPr lang="en-IN" sz="2800" dirty="0"/>
            </a:p>
          </p:txBody>
        </p:sp>
      </p:grpSp>
      <p:grpSp>
        <p:nvGrpSpPr>
          <p:cNvPr id="15" name="Group 14"/>
          <p:cNvGrpSpPr/>
          <p:nvPr/>
        </p:nvGrpSpPr>
        <p:grpSpPr>
          <a:xfrm>
            <a:off x="457200" y="4191000"/>
            <a:ext cx="2306595" cy="2667000"/>
            <a:chOff x="609600" y="3962400"/>
            <a:chExt cx="2306595" cy="2667000"/>
          </a:xfrm>
        </p:grpSpPr>
        <p:pic>
          <p:nvPicPr>
            <p:cNvPr id="1030" name="Picture 6" descr="Image result for giemsa stain buccal mucosa with micronucleus"/>
            <p:cNvPicPr>
              <a:picLocks noChangeAspect="1" noChangeArrowheads="1"/>
            </p:cNvPicPr>
            <p:nvPr/>
          </p:nvPicPr>
          <p:blipFill>
            <a:blip r:embed="rId2"/>
            <a:srcRect t="49271" r="54690" b="2755"/>
            <a:stretch>
              <a:fillRect/>
            </a:stretch>
          </p:blipFill>
          <p:spPr bwMode="auto">
            <a:xfrm>
              <a:off x="609600" y="3962400"/>
              <a:ext cx="2306595" cy="2667000"/>
            </a:xfrm>
            <a:prstGeom prst="rect">
              <a:avLst/>
            </a:prstGeom>
            <a:noFill/>
          </p:spPr>
        </p:pic>
        <p:sp>
          <p:nvSpPr>
            <p:cNvPr id="9" name="TextBox 8"/>
            <p:cNvSpPr txBox="1"/>
            <p:nvPr/>
          </p:nvSpPr>
          <p:spPr>
            <a:xfrm>
              <a:off x="685800" y="6096000"/>
              <a:ext cx="609600" cy="461665"/>
            </a:xfrm>
            <a:prstGeom prst="rect">
              <a:avLst/>
            </a:prstGeom>
            <a:noFill/>
          </p:spPr>
          <p:txBody>
            <a:bodyPr wrap="square" rtlCol="0">
              <a:spAutoFit/>
            </a:bodyPr>
            <a:lstStyle/>
            <a:p>
              <a:r>
                <a:rPr lang="en-IN" sz="2400" b="1" dirty="0" smtClean="0"/>
                <a:t>C</a:t>
              </a:r>
              <a:endParaRPr lang="en-IN" sz="2400" b="1" dirty="0"/>
            </a:p>
          </p:txBody>
        </p:sp>
      </p:grpSp>
      <p:grpSp>
        <p:nvGrpSpPr>
          <p:cNvPr id="13" name="Group 12"/>
          <p:cNvGrpSpPr/>
          <p:nvPr/>
        </p:nvGrpSpPr>
        <p:grpSpPr>
          <a:xfrm>
            <a:off x="6353175" y="990600"/>
            <a:ext cx="2790825" cy="2514600"/>
            <a:chOff x="6172200" y="838200"/>
            <a:chExt cx="2790825" cy="2514600"/>
          </a:xfrm>
        </p:grpSpPr>
        <p:pic>
          <p:nvPicPr>
            <p:cNvPr id="1028" name="Picture 4" descr="Image result for giemsa stain buccal mucosa with micronucleus"/>
            <p:cNvPicPr>
              <a:picLocks noChangeAspect="1" noChangeArrowheads="1"/>
            </p:cNvPicPr>
            <p:nvPr/>
          </p:nvPicPr>
          <p:blipFill>
            <a:blip r:embed="rId2"/>
            <a:srcRect l="48142" b="57212"/>
            <a:stretch>
              <a:fillRect/>
            </a:stretch>
          </p:blipFill>
          <p:spPr bwMode="auto">
            <a:xfrm>
              <a:off x="6172200" y="838200"/>
              <a:ext cx="2790825" cy="2514600"/>
            </a:xfrm>
            <a:prstGeom prst="rect">
              <a:avLst/>
            </a:prstGeom>
            <a:noFill/>
          </p:spPr>
        </p:pic>
        <p:sp>
          <p:nvSpPr>
            <p:cNvPr id="10" name="TextBox 9"/>
            <p:cNvSpPr txBox="1"/>
            <p:nvPr/>
          </p:nvSpPr>
          <p:spPr>
            <a:xfrm>
              <a:off x="6248400" y="2819400"/>
              <a:ext cx="533400" cy="461665"/>
            </a:xfrm>
            <a:prstGeom prst="rect">
              <a:avLst/>
            </a:prstGeom>
            <a:noFill/>
          </p:spPr>
          <p:txBody>
            <a:bodyPr wrap="square" rtlCol="0">
              <a:spAutoFit/>
            </a:bodyPr>
            <a:lstStyle/>
            <a:p>
              <a:r>
                <a:rPr lang="en-IN" sz="2400" b="1" dirty="0" smtClean="0"/>
                <a:t>B</a:t>
              </a:r>
              <a:endParaRPr lang="en-IN" sz="2400" b="1" dirty="0"/>
            </a:p>
          </p:txBody>
        </p:sp>
      </p:grpSp>
      <p:grpSp>
        <p:nvGrpSpPr>
          <p:cNvPr id="14" name="Group 13"/>
          <p:cNvGrpSpPr/>
          <p:nvPr/>
        </p:nvGrpSpPr>
        <p:grpSpPr>
          <a:xfrm>
            <a:off x="6324600" y="3657600"/>
            <a:ext cx="2641600" cy="2900065"/>
            <a:chOff x="6248400" y="3581400"/>
            <a:chExt cx="2641600" cy="2900065"/>
          </a:xfrm>
        </p:grpSpPr>
        <p:pic>
          <p:nvPicPr>
            <p:cNvPr id="1032" name="Picture 8" descr="Image result for giemsa stain buccal mucosa with micronucleus"/>
            <p:cNvPicPr>
              <a:picLocks noChangeAspect="1" noChangeArrowheads="1"/>
            </p:cNvPicPr>
            <p:nvPr/>
          </p:nvPicPr>
          <p:blipFill>
            <a:blip r:embed="rId2"/>
            <a:srcRect l="49499" t="47974" b="2755"/>
            <a:stretch>
              <a:fillRect/>
            </a:stretch>
          </p:blipFill>
          <p:spPr bwMode="auto">
            <a:xfrm>
              <a:off x="6248400" y="3581400"/>
              <a:ext cx="2641600" cy="2895600"/>
            </a:xfrm>
            <a:prstGeom prst="rect">
              <a:avLst/>
            </a:prstGeom>
            <a:noFill/>
          </p:spPr>
        </p:pic>
        <p:sp>
          <p:nvSpPr>
            <p:cNvPr id="11" name="TextBox 10"/>
            <p:cNvSpPr txBox="1"/>
            <p:nvPr/>
          </p:nvSpPr>
          <p:spPr>
            <a:xfrm>
              <a:off x="6324600" y="6019800"/>
              <a:ext cx="533400" cy="461665"/>
            </a:xfrm>
            <a:prstGeom prst="rect">
              <a:avLst/>
            </a:prstGeom>
            <a:noFill/>
          </p:spPr>
          <p:txBody>
            <a:bodyPr wrap="square" rtlCol="0">
              <a:spAutoFit/>
            </a:bodyPr>
            <a:lstStyle/>
            <a:p>
              <a:r>
                <a:rPr lang="en-IN" sz="2400" b="1" dirty="0" smtClean="0"/>
                <a:t>D</a:t>
              </a:r>
              <a:endParaRPr lang="en-IN" sz="2400" b="1" dirty="0"/>
            </a:p>
          </p:txBody>
        </p:sp>
      </p:grpSp>
      <p:sp>
        <p:nvSpPr>
          <p:cNvPr id="17" name="TextBox 16"/>
          <p:cNvSpPr txBox="1"/>
          <p:nvPr/>
        </p:nvSpPr>
        <p:spPr>
          <a:xfrm>
            <a:off x="2895600" y="4191000"/>
            <a:ext cx="32766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IN" dirty="0" smtClean="0">
                <a:latin typeface="Times New Roman" pitchFamily="18" charset="0"/>
                <a:cs typeface="Times New Roman" pitchFamily="18" charset="0"/>
              </a:rPr>
              <a:t>C - GROUP 2( ALCOHOLIC) presence of more micronucleus</a:t>
            </a:r>
          </a:p>
        </p:txBody>
      </p:sp>
      <p:sp>
        <p:nvSpPr>
          <p:cNvPr id="18" name="TextBox 17"/>
          <p:cNvSpPr txBox="1"/>
          <p:nvPr/>
        </p:nvSpPr>
        <p:spPr>
          <a:xfrm>
            <a:off x="3505200" y="1600200"/>
            <a:ext cx="21336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IN" dirty="0" smtClean="0">
                <a:latin typeface="Times New Roman" pitchFamily="18" charset="0"/>
                <a:cs typeface="Times New Roman" pitchFamily="18" charset="0"/>
              </a:rPr>
              <a:t>A - CONTROL GROUP </a:t>
            </a:r>
          </a:p>
        </p:txBody>
      </p:sp>
      <p:sp>
        <p:nvSpPr>
          <p:cNvPr id="20" name="TextBox 19"/>
          <p:cNvSpPr txBox="1"/>
          <p:nvPr/>
        </p:nvSpPr>
        <p:spPr>
          <a:xfrm>
            <a:off x="3581400" y="2438400"/>
            <a:ext cx="205740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IN" dirty="0" smtClean="0">
                <a:latin typeface="Times New Roman" pitchFamily="18" charset="0"/>
                <a:cs typeface="Times New Roman" pitchFamily="18" charset="0"/>
              </a:rPr>
              <a:t>B - CONTROL GROUP SHOWING MICRONUCLEUS</a:t>
            </a:r>
          </a:p>
        </p:txBody>
      </p:sp>
      <p:sp>
        <p:nvSpPr>
          <p:cNvPr id="21" name="TextBox 20"/>
          <p:cNvSpPr txBox="1"/>
          <p:nvPr/>
        </p:nvSpPr>
        <p:spPr>
          <a:xfrm>
            <a:off x="2971800" y="5715000"/>
            <a:ext cx="3048000"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IN" dirty="0" smtClean="0">
                <a:latin typeface="Times New Roman" pitchFamily="18" charset="0"/>
                <a:cs typeface="Times New Roman" pitchFamily="18" charset="0"/>
              </a:rPr>
              <a:t>D= GROUP 3( ALCOHOLIC+ SMOKING) presence of numerous micronucleus</a:t>
            </a:r>
            <a:endParaRPr lang="en-IN" dirty="0">
              <a:latin typeface="Times New Roman" pitchFamily="18" charset="0"/>
              <a:cs typeface="Times New Roman" pitchFamily="18" charset="0"/>
            </a:endParaRPr>
          </a:p>
        </p:txBody>
      </p:sp>
      <p:cxnSp>
        <p:nvCxnSpPr>
          <p:cNvPr id="23" name="Straight Arrow Connector 22"/>
          <p:cNvCxnSpPr/>
          <p:nvPr/>
        </p:nvCxnSpPr>
        <p:spPr>
          <a:xfrm rot="10800000">
            <a:off x="2971801" y="1903412"/>
            <a:ext cx="4572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25" name="Straight Arrow Connector 24"/>
          <p:cNvCxnSpPr/>
          <p:nvPr/>
        </p:nvCxnSpPr>
        <p:spPr>
          <a:xfrm>
            <a:off x="5715000" y="2971800"/>
            <a:ext cx="6096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27" name="Straight Arrow Connector 26"/>
          <p:cNvCxnSpPr/>
          <p:nvPr/>
        </p:nvCxnSpPr>
        <p:spPr>
          <a:xfrm rot="10800000">
            <a:off x="2590800" y="4724400"/>
            <a:ext cx="3048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0" name="Straight Arrow Connector 29"/>
          <p:cNvCxnSpPr/>
          <p:nvPr/>
        </p:nvCxnSpPr>
        <p:spPr>
          <a:xfrm>
            <a:off x="6096000" y="6019800"/>
            <a:ext cx="381000" cy="15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u="sng" dirty="0" smtClean="0">
                <a:latin typeface="Times New Roman" pitchFamily="18" charset="0"/>
                <a:cs typeface="Times New Roman" pitchFamily="18" charset="0"/>
              </a:rPr>
              <a:t>DISCUSSION</a:t>
            </a:r>
            <a:endParaRPr lang="en-IN" sz="40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IN" sz="2800" dirty="0" smtClean="0">
                <a:latin typeface="Times New Roman" pitchFamily="18" charset="0"/>
                <a:cs typeface="Times New Roman" pitchFamily="18" charset="0"/>
              </a:rPr>
              <a:t>Micronucleus test on the </a:t>
            </a:r>
            <a:r>
              <a:rPr lang="en-IN" sz="2800" dirty="0" err="1" smtClean="0">
                <a:latin typeface="Times New Roman" pitchFamily="18" charset="0"/>
                <a:cs typeface="Times New Roman" pitchFamily="18" charset="0"/>
              </a:rPr>
              <a:t>buccal</a:t>
            </a:r>
            <a:r>
              <a:rPr lang="en-IN" sz="2800" dirty="0" smtClean="0">
                <a:latin typeface="Times New Roman" pitchFamily="18" charset="0"/>
                <a:cs typeface="Times New Roman" pitchFamily="18" charset="0"/>
              </a:rPr>
              <a:t> mucosa is useful to examine an early cellular response to any carcinogens</a:t>
            </a:r>
          </a:p>
          <a:p>
            <a:endParaRPr lang="en-IN" sz="2800" dirty="0" smtClean="0">
              <a:latin typeface="Times New Roman" pitchFamily="18" charset="0"/>
              <a:cs typeface="Times New Roman" pitchFamily="18" charset="0"/>
            </a:endParaRPr>
          </a:p>
          <a:p>
            <a:r>
              <a:rPr lang="en-IN" sz="2800" dirty="0" smtClean="0">
                <a:latin typeface="Times New Roman" pitchFamily="18" charset="0"/>
                <a:cs typeface="Times New Roman" pitchFamily="18" charset="0"/>
              </a:rPr>
              <a:t>This study clearly demonstrated that MN frequencies were significantly increased in alcoholic subjects with increased incidence of oral cancer. </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Autofit/>
          </a:bodyPr>
          <a:lstStyle/>
          <a:p>
            <a:r>
              <a:rPr lang="en-IN" sz="3200" dirty="0" smtClean="0">
                <a:latin typeface="Times New Roman" pitchFamily="18" charset="0"/>
                <a:cs typeface="Times New Roman" pitchFamily="18" charset="0"/>
              </a:rPr>
              <a:t>Factors favouring formation of micronucleus in alcoholics</a:t>
            </a:r>
            <a:endParaRPr lang="en-IN" sz="3200" dirty="0">
              <a:latin typeface="Times New Roman" pitchFamily="18" charset="0"/>
              <a:cs typeface="Times New Roman" pitchFamily="18" charset="0"/>
            </a:endParaRPr>
          </a:p>
        </p:txBody>
      </p:sp>
      <p:sp>
        <p:nvSpPr>
          <p:cNvPr id="4" name="Rectangle 3"/>
          <p:cNvSpPr/>
          <p:nvPr/>
        </p:nvSpPr>
        <p:spPr>
          <a:xfrm>
            <a:off x="457200" y="2133600"/>
            <a:ext cx="3657600" cy="2743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buFont typeface="Arial" pitchFamily="34" charset="0"/>
              <a:buChar char="•"/>
            </a:pPr>
            <a:r>
              <a:rPr lang="en-IN" sz="2800" dirty="0" smtClean="0">
                <a:solidFill>
                  <a:schemeClr val="tx1"/>
                </a:solidFill>
                <a:latin typeface="Times New Roman" pitchFamily="18" charset="0"/>
                <a:cs typeface="Times New Roman" pitchFamily="18" charset="0"/>
              </a:rPr>
              <a:t>Dehydrating effect of alcohol on cell </a:t>
            </a:r>
          </a:p>
          <a:p>
            <a:pPr>
              <a:buFont typeface="Arial" pitchFamily="34" charset="0"/>
              <a:buChar char="•"/>
            </a:pPr>
            <a:endParaRPr lang="en-IN" sz="2800" dirty="0" smtClean="0">
              <a:solidFill>
                <a:schemeClr val="tx1"/>
              </a:solidFill>
              <a:latin typeface="Times New Roman" pitchFamily="18" charset="0"/>
              <a:cs typeface="Times New Roman" pitchFamily="18" charset="0"/>
            </a:endParaRPr>
          </a:p>
          <a:p>
            <a:pPr>
              <a:buFont typeface="Arial" pitchFamily="34" charset="0"/>
              <a:buChar char="•"/>
            </a:pPr>
            <a:r>
              <a:rPr lang="en-IN" sz="2800" dirty="0" smtClean="0">
                <a:solidFill>
                  <a:schemeClr val="tx1"/>
                </a:solidFill>
                <a:latin typeface="Times New Roman" pitchFamily="18" charset="0"/>
                <a:cs typeface="Times New Roman" pitchFamily="18" charset="0"/>
              </a:rPr>
              <a:t>Enhances the ability of other carcinogens to permeate</a:t>
            </a:r>
            <a:endParaRPr lang="en-IN" sz="2800" dirty="0">
              <a:solidFill>
                <a:schemeClr val="tx1"/>
              </a:solidFill>
              <a:latin typeface="Times New Roman" pitchFamily="18" charset="0"/>
              <a:cs typeface="Times New Roman" pitchFamily="18" charset="0"/>
            </a:endParaRPr>
          </a:p>
        </p:txBody>
      </p:sp>
      <p:sp>
        <p:nvSpPr>
          <p:cNvPr id="5" name="Rectangle 4"/>
          <p:cNvSpPr/>
          <p:nvPr/>
        </p:nvSpPr>
        <p:spPr>
          <a:xfrm>
            <a:off x="11811000" y="35814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4572000" y="2133600"/>
            <a:ext cx="4038600" cy="27432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buFont typeface="Arial" pitchFamily="34" charset="0"/>
              <a:buChar char="•"/>
            </a:pPr>
            <a:r>
              <a:rPr lang="en-IN" sz="2800" dirty="0" smtClean="0">
                <a:solidFill>
                  <a:schemeClr val="tx1"/>
                </a:solidFill>
                <a:latin typeface="Times New Roman" pitchFamily="18" charset="0"/>
                <a:cs typeface="Times New Roman" pitchFamily="18" charset="0"/>
              </a:rPr>
              <a:t>Nutritional deficiencies associated with heavy drinking </a:t>
            </a:r>
          </a:p>
          <a:p>
            <a:endParaRPr lang="en-IN" sz="2800" dirty="0" smtClean="0">
              <a:solidFill>
                <a:schemeClr val="tx1"/>
              </a:solidFill>
              <a:latin typeface="Times New Roman" pitchFamily="18" charset="0"/>
              <a:cs typeface="Times New Roman" pitchFamily="18" charset="0"/>
            </a:endParaRPr>
          </a:p>
          <a:p>
            <a:pPr>
              <a:buFont typeface="Arial" pitchFamily="34" charset="0"/>
              <a:buChar char="•"/>
            </a:pPr>
            <a:r>
              <a:rPr lang="en-IN" sz="2800" dirty="0" smtClean="0">
                <a:solidFill>
                  <a:schemeClr val="tx1"/>
                </a:solidFill>
                <a:latin typeface="Times New Roman" pitchFamily="18" charset="0"/>
                <a:cs typeface="Times New Roman" pitchFamily="18" charset="0"/>
              </a:rPr>
              <a:t>Lack of antioxidants</a:t>
            </a:r>
            <a:endParaRPr lang="en-IN" sz="28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Only 11 out of 120 subjects in control group showed micronuclei </a:t>
            </a:r>
          </a:p>
          <a:p>
            <a:r>
              <a:rPr lang="en-IN" dirty="0" smtClean="0">
                <a:latin typeface="Times New Roman" pitchFamily="18" charset="0"/>
                <a:cs typeface="Times New Roman" pitchFamily="18" charset="0"/>
              </a:rPr>
              <a:t>This may be due to drugs, viral infections, environmental pollutants. </a:t>
            </a:r>
          </a:p>
          <a:p>
            <a:r>
              <a:rPr lang="en-IN" dirty="0" smtClean="0">
                <a:latin typeface="Times New Roman" pitchFamily="18" charset="0"/>
                <a:cs typeface="Times New Roman" pitchFamily="18" charset="0"/>
              </a:rPr>
              <a:t>80 smears out of 110 alcoholic subjects showed micronuclei indicating higher risk of developing oral cancers. </a:t>
            </a:r>
            <a:endParaRPr lang="en-IN" dirty="0">
              <a:latin typeface="Times New Roman" pitchFamily="18" charset="0"/>
              <a:cs typeface="Times New Roman" pitchFamily="18" charset="0"/>
            </a:endParaRPr>
          </a:p>
        </p:txBody>
      </p:sp>
      <p:sp>
        <p:nvSpPr>
          <p:cNvPr id="4" name="Title 3"/>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97 smears out of 102 subjects with both alcohol consumption and smoking  showed more micronuclei. </a:t>
            </a:r>
          </a:p>
          <a:p>
            <a:r>
              <a:rPr lang="en-IN" dirty="0" smtClean="0">
                <a:latin typeface="Times New Roman" pitchFamily="18" charset="0"/>
                <a:cs typeface="Times New Roman" pitchFamily="18" charset="0"/>
              </a:rPr>
              <a:t>Which further increases the  risk of developing oral cancers. </a:t>
            </a:r>
            <a:endParaRPr lang="en-IN" dirty="0">
              <a:latin typeface="Times New Roman" pitchFamily="18" charset="0"/>
              <a:cs typeface="Times New Roman" pitchFamily="18" charset="0"/>
            </a:endParaRPr>
          </a:p>
        </p:txBody>
      </p:sp>
      <p:sp>
        <p:nvSpPr>
          <p:cNvPr id="4" name="Title 3"/>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latin typeface="Times New Roman" pitchFamily="18" charset="0"/>
                <a:cs typeface="Times New Roman" pitchFamily="18" charset="0"/>
              </a:rPr>
              <a:t>MICRONUCLEI</a:t>
            </a:r>
            <a:endParaRPr lang="en-US" dirty="0">
              <a:latin typeface="Times New Roman" pitchFamily="18" charset="0"/>
              <a:cs typeface="Times New Roman" pitchFamily="18" charset="0"/>
            </a:endParaRPr>
          </a:p>
        </p:txBody>
      </p:sp>
      <p:sp>
        <p:nvSpPr>
          <p:cNvPr id="4" name="TextBox 3"/>
          <p:cNvSpPr txBox="1"/>
          <p:nvPr/>
        </p:nvSpPr>
        <p:spPr>
          <a:xfrm>
            <a:off x="3200400" y="1219200"/>
            <a:ext cx="2209800" cy="381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Cell division</a:t>
            </a:r>
            <a:endParaRPr lang="en-US" dirty="0"/>
          </a:p>
        </p:txBody>
      </p:sp>
      <p:cxnSp>
        <p:nvCxnSpPr>
          <p:cNvPr id="6" name="Straight Arrow Connector 5"/>
          <p:cNvCxnSpPr/>
          <p:nvPr/>
        </p:nvCxnSpPr>
        <p:spPr>
          <a:xfrm rot="5400000">
            <a:off x="3467894" y="2019300"/>
            <a:ext cx="6850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00400" y="2477869"/>
            <a:ext cx="16764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Damage to the chromosome</a:t>
            </a:r>
            <a:endParaRPr lang="en-US" dirty="0"/>
          </a:p>
        </p:txBody>
      </p:sp>
      <p:sp>
        <p:nvSpPr>
          <p:cNvPr id="8" name="TextBox 7"/>
          <p:cNvSpPr txBox="1"/>
          <p:nvPr/>
        </p:nvSpPr>
        <p:spPr>
          <a:xfrm>
            <a:off x="152400" y="1371600"/>
            <a:ext cx="2133600" cy="147732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dirty="0" err="1" smtClean="0">
                <a:latin typeface="Times New Roman" pitchFamily="18" charset="0"/>
                <a:cs typeface="Times New Roman" pitchFamily="18" charset="0"/>
              </a:rPr>
              <a:t>Genotoxic</a:t>
            </a:r>
            <a:r>
              <a:rPr lang="en-US" dirty="0" smtClean="0">
                <a:latin typeface="Times New Roman" pitchFamily="18" charset="0"/>
                <a:cs typeface="Times New Roman" pitchFamily="18" charset="0"/>
              </a:rPr>
              <a:t> agents</a:t>
            </a:r>
          </a:p>
          <a:p>
            <a:pPr>
              <a:buFont typeface="Arial" pitchFamily="34" charset="0"/>
              <a:buChar char="•"/>
            </a:pPr>
            <a:r>
              <a:rPr lang="en-US" dirty="0" smtClean="0">
                <a:latin typeface="Times New Roman" pitchFamily="18" charset="0"/>
                <a:cs typeface="Times New Roman" pitchFamily="18" charset="0"/>
              </a:rPr>
              <a:t>Alcohol</a:t>
            </a:r>
          </a:p>
          <a:p>
            <a:pPr>
              <a:buFont typeface="Arial" pitchFamily="34" charset="0"/>
              <a:buChar char="•"/>
            </a:pPr>
            <a:r>
              <a:rPr lang="en-US" dirty="0" smtClean="0">
                <a:latin typeface="Times New Roman" pitchFamily="18" charset="0"/>
                <a:cs typeface="Times New Roman" pitchFamily="18" charset="0"/>
              </a:rPr>
              <a:t>Tobacco</a:t>
            </a:r>
          </a:p>
          <a:p>
            <a:pPr>
              <a:buFont typeface="Arial" pitchFamily="34" charset="0"/>
              <a:buChar char="•"/>
            </a:pPr>
            <a:r>
              <a:rPr lang="en-US" dirty="0" smtClean="0">
                <a:latin typeface="Times New Roman" pitchFamily="18" charset="0"/>
                <a:cs typeface="Times New Roman" pitchFamily="18" charset="0"/>
              </a:rPr>
              <a:t>HPV</a:t>
            </a:r>
          </a:p>
          <a:p>
            <a:pPr>
              <a:buFont typeface="Arial" pitchFamily="34" charset="0"/>
              <a:buChar char="•"/>
            </a:pPr>
            <a:r>
              <a:rPr lang="en-US" dirty="0" err="1" smtClean="0">
                <a:latin typeface="Times New Roman" pitchFamily="18" charset="0"/>
                <a:cs typeface="Times New Roman" pitchFamily="18" charset="0"/>
              </a:rPr>
              <a:t>Betal</a:t>
            </a:r>
            <a:r>
              <a:rPr lang="en-US" dirty="0" smtClean="0">
                <a:latin typeface="Times New Roman" pitchFamily="18" charset="0"/>
                <a:cs typeface="Times New Roman" pitchFamily="18" charset="0"/>
              </a:rPr>
              <a:t> nut chewing</a:t>
            </a:r>
            <a:endParaRPr lang="en-US" dirty="0">
              <a:latin typeface="Times New Roman" pitchFamily="18" charset="0"/>
              <a:cs typeface="Times New Roman" pitchFamily="18" charset="0"/>
            </a:endParaRPr>
          </a:p>
        </p:txBody>
      </p:sp>
      <p:cxnSp>
        <p:nvCxnSpPr>
          <p:cNvPr id="10" name="Straight Arrow Connector 9"/>
          <p:cNvCxnSpPr/>
          <p:nvPr/>
        </p:nvCxnSpPr>
        <p:spPr>
          <a:xfrm>
            <a:off x="2362200" y="20574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3543300" y="3390106"/>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743200" y="3773269"/>
            <a:ext cx="28956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Chromosomal fragments (Lag behind in anaphase)</a:t>
            </a:r>
            <a:endParaRPr lang="en-US" dirty="0"/>
          </a:p>
        </p:txBody>
      </p:sp>
      <p:cxnSp>
        <p:nvCxnSpPr>
          <p:cNvPr id="16" name="Straight Arrow Connector 15"/>
          <p:cNvCxnSpPr/>
          <p:nvPr/>
        </p:nvCxnSpPr>
        <p:spPr>
          <a:xfrm rot="5400000">
            <a:off x="3505994" y="4799806"/>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743200" y="5325070"/>
            <a:ext cx="2514600"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dirty="0" smtClean="0"/>
              <a:t>Lagging elements will be included in daughter cells</a:t>
            </a:r>
            <a:endParaRPr lang="en-US" dirty="0"/>
          </a:p>
        </p:txBody>
      </p:sp>
      <p:cxnSp>
        <p:nvCxnSpPr>
          <p:cNvPr id="19" name="Straight Arrow Connector 18"/>
          <p:cNvCxnSpPr/>
          <p:nvPr/>
        </p:nvCxnSpPr>
        <p:spPr>
          <a:xfrm>
            <a:off x="5486400" y="5789612"/>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248400" y="5650468"/>
            <a:ext cx="2362200"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Secondary nuclei</a:t>
            </a:r>
            <a:endParaRPr lang="en-US" dirty="0"/>
          </a:p>
        </p:txBody>
      </p:sp>
      <p:sp>
        <p:nvSpPr>
          <p:cNvPr id="21" name="TextBox 20"/>
          <p:cNvSpPr txBox="1"/>
          <p:nvPr/>
        </p:nvSpPr>
        <p:spPr>
          <a:xfrm>
            <a:off x="6934200" y="1307068"/>
            <a:ext cx="19812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Alcohol</a:t>
            </a:r>
            <a:endParaRPr lang="en-US" dirty="0"/>
          </a:p>
        </p:txBody>
      </p:sp>
      <p:sp>
        <p:nvSpPr>
          <p:cNvPr id="23" name="TextBox 22"/>
          <p:cNvSpPr txBox="1"/>
          <p:nvPr/>
        </p:nvSpPr>
        <p:spPr>
          <a:xfrm>
            <a:off x="6096000" y="2514600"/>
            <a:ext cx="28194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IN" dirty="0" smtClean="0">
                <a:latin typeface="Times New Roman" pitchFamily="18" charset="0"/>
                <a:cs typeface="Times New Roman" pitchFamily="18" charset="0"/>
              </a:rPr>
              <a:t>Deficiency in dietary </a:t>
            </a:r>
            <a:r>
              <a:rPr lang="en-IN" dirty="0" err="1" smtClean="0">
                <a:latin typeface="Times New Roman" pitchFamily="18" charset="0"/>
                <a:cs typeface="Times New Roman" pitchFamily="18" charset="0"/>
              </a:rPr>
              <a:t>folate</a:t>
            </a:r>
            <a:r>
              <a:rPr lang="en-IN" dirty="0" smtClean="0">
                <a:latin typeface="Times New Roman" pitchFamily="18" charset="0"/>
                <a:cs typeface="Times New Roman" pitchFamily="18" charset="0"/>
              </a:rPr>
              <a:t> and vitamin B12 </a:t>
            </a:r>
            <a:endParaRPr lang="en-US" dirty="0">
              <a:latin typeface="Times New Roman" pitchFamily="18" charset="0"/>
              <a:cs typeface="Times New Roman" pitchFamily="18" charset="0"/>
            </a:endParaRPr>
          </a:p>
        </p:txBody>
      </p:sp>
      <p:cxnSp>
        <p:nvCxnSpPr>
          <p:cNvPr id="25" name="Straight Arrow Connector 24"/>
          <p:cNvCxnSpPr/>
          <p:nvPr/>
        </p:nvCxnSpPr>
        <p:spPr>
          <a:xfrm rot="5400000">
            <a:off x="7429500" y="20955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urved Connector 26"/>
          <p:cNvCxnSpPr>
            <a:stCxn id="23" idx="1"/>
          </p:cNvCxnSpPr>
          <p:nvPr/>
        </p:nvCxnSpPr>
        <p:spPr>
          <a:xfrm rot="10800000" flipV="1">
            <a:off x="4495800" y="2837766"/>
            <a:ext cx="1600200" cy="591234"/>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10000"/>
          </a:bodyPr>
          <a:lstStyle/>
          <a:p>
            <a:r>
              <a:rPr lang="en-IN" dirty="0" smtClean="0">
                <a:latin typeface="Times New Roman" pitchFamily="18" charset="0"/>
                <a:cs typeface="Times New Roman" pitchFamily="18" charset="0"/>
              </a:rPr>
              <a:t>There is evidence that deficiency in dietary </a:t>
            </a:r>
            <a:r>
              <a:rPr lang="en-IN" dirty="0" err="1" smtClean="0">
                <a:latin typeface="Times New Roman" pitchFamily="18" charset="0"/>
                <a:cs typeface="Times New Roman" pitchFamily="18" charset="0"/>
              </a:rPr>
              <a:t>folate</a:t>
            </a:r>
            <a:r>
              <a:rPr lang="en-IN" dirty="0" smtClean="0">
                <a:latin typeface="Times New Roman" pitchFamily="18" charset="0"/>
                <a:cs typeface="Times New Roman" pitchFamily="18" charset="0"/>
              </a:rPr>
              <a:t> and vitamin B12 may also increase in occurrence of MN </a:t>
            </a:r>
          </a:p>
          <a:p>
            <a:r>
              <a:rPr lang="en-IN" dirty="0" smtClean="0">
                <a:latin typeface="Times New Roman" pitchFamily="18" charset="0"/>
                <a:cs typeface="Times New Roman" pitchFamily="18" charset="0"/>
              </a:rPr>
              <a:t>Localized </a:t>
            </a:r>
            <a:r>
              <a:rPr lang="en-IN" dirty="0" err="1" smtClean="0">
                <a:latin typeface="Times New Roman" pitchFamily="18" charset="0"/>
                <a:cs typeface="Times New Roman" pitchFamily="18" charset="0"/>
              </a:rPr>
              <a:t>folate</a:t>
            </a:r>
            <a:r>
              <a:rPr lang="en-IN" dirty="0" smtClean="0">
                <a:latin typeface="Times New Roman" pitchFamily="18" charset="0"/>
                <a:cs typeface="Times New Roman" pitchFamily="18" charset="0"/>
              </a:rPr>
              <a:t> deficiency induced by alcohol consumption can cause micronuclei in </a:t>
            </a:r>
            <a:r>
              <a:rPr lang="en-IN" dirty="0" err="1" smtClean="0">
                <a:latin typeface="Times New Roman" pitchFamily="18" charset="0"/>
                <a:cs typeface="Times New Roman" pitchFamily="18" charset="0"/>
              </a:rPr>
              <a:t>buccal</a:t>
            </a:r>
            <a:r>
              <a:rPr lang="en-IN" dirty="0" smtClean="0">
                <a:latin typeface="Times New Roman" pitchFamily="18" charset="0"/>
                <a:cs typeface="Times New Roman" pitchFamily="18" charset="0"/>
              </a:rPr>
              <a:t> mucosa cells which is independent of the plasma </a:t>
            </a:r>
            <a:r>
              <a:rPr lang="en-IN" dirty="0" err="1" smtClean="0">
                <a:latin typeface="Times New Roman" pitchFamily="18" charset="0"/>
                <a:cs typeface="Times New Roman" pitchFamily="18" charset="0"/>
              </a:rPr>
              <a:t>folate</a:t>
            </a:r>
            <a:r>
              <a:rPr lang="en-IN" dirty="0" smtClean="0">
                <a:latin typeface="Times New Roman" pitchFamily="18" charset="0"/>
                <a:cs typeface="Times New Roman" pitchFamily="18" charset="0"/>
              </a:rPr>
              <a:t> level. </a:t>
            </a:r>
          </a:p>
          <a:p>
            <a:r>
              <a:rPr lang="en-IN" dirty="0" smtClean="0">
                <a:latin typeface="Times New Roman" pitchFamily="18" charset="0"/>
                <a:cs typeface="Times New Roman" pitchFamily="18" charset="0"/>
              </a:rPr>
              <a:t>Plasma and </a:t>
            </a:r>
            <a:r>
              <a:rPr lang="en-IN" dirty="0" err="1" smtClean="0">
                <a:latin typeface="Times New Roman" pitchFamily="18" charset="0"/>
                <a:cs typeface="Times New Roman" pitchFamily="18" charset="0"/>
              </a:rPr>
              <a:t>buccal</a:t>
            </a:r>
            <a:r>
              <a:rPr lang="en-IN" dirty="0" smtClean="0">
                <a:latin typeface="Times New Roman" pitchFamily="18" charset="0"/>
                <a:cs typeface="Times New Roman" pitchFamily="18" charset="0"/>
              </a:rPr>
              <a:t> mucosal levels of </a:t>
            </a:r>
            <a:r>
              <a:rPr lang="en-IN" dirty="0" err="1" smtClean="0">
                <a:latin typeface="Times New Roman" pitchFamily="18" charset="0"/>
                <a:cs typeface="Times New Roman" pitchFamily="18" charset="0"/>
              </a:rPr>
              <a:t>folate</a:t>
            </a:r>
            <a:r>
              <a:rPr lang="en-IN" dirty="0" smtClean="0">
                <a:latin typeface="Times New Roman" pitchFamily="18" charset="0"/>
                <a:cs typeface="Times New Roman" pitchFamily="18" charset="0"/>
              </a:rPr>
              <a:t> and vitamin B12 were however, not assessed in the present study.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r>
              <a:rPr lang="en-IN" dirty="0" smtClean="0">
                <a:latin typeface="Times New Roman" pitchFamily="18" charset="0"/>
                <a:cs typeface="Times New Roman" pitchFamily="18" charset="0"/>
              </a:rPr>
              <a:t>It is evident from our study, that alcohol consumption is a high risk for development of the oral cancer</a:t>
            </a:r>
          </a:p>
          <a:p>
            <a:r>
              <a:rPr lang="en-IN" dirty="0" smtClean="0">
                <a:latin typeface="Times New Roman" pitchFamily="18" charset="0"/>
                <a:cs typeface="Times New Roman" pitchFamily="18" charset="0"/>
              </a:rPr>
              <a:t>The frequency of MN is further increased by the habit of cigarette smoking increasing the risk further.</a:t>
            </a:r>
          </a:p>
          <a:p>
            <a:r>
              <a:rPr lang="en-IN" dirty="0" smtClean="0">
                <a:latin typeface="Times New Roman" pitchFamily="18" charset="0"/>
                <a:cs typeface="Times New Roman" pitchFamily="18" charset="0"/>
              </a:rPr>
              <a:t>It cannot be concluded that oral carcinoma will arise from these sites.</a:t>
            </a:r>
          </a:p>
          <a:p>
            <a:r>
              <a:rPr lang="en-IN" dirty="0" smtClean="0">
                <a:latin typeface="Times New Roman" pitchFamily="18" charset="0"/>
                <a:cs typeface="Times New Roman" pitchFamily="18" charset="0"/>
              </a:rPr>
              <a:t>The possibility to quantitative </a:t>
            </a:r>
            <a:r>
              <a:rPr lang="en-IN" dirty="0" err="1" smtClean="0">
                <a:latin typeface="Times New Roman" pitchFamily="18" charset="0"/>
                <a:cs typeface="Times New Roman" pitchFamily="18" charset="0"/>
              </a:rPr>
              <a:t>genotoxic</a:t>
            </a:r>
            <a:r>
              <a:rPr lang="en-IN" dirty="0" smtClean="0">
                <a:latin typeface="Times New Roman" pitchFamily="18" charset="0"/>
                <a:cs typeface="Times New Roman" pitchFamily="18" charset="0"/>
              </a:rPr>
              <a:t> damage in various tissues will make this approach applicable for a wide spectrum of studies on human population groups.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400" b="1" u="sng" dirty="0" smtClean="0"/>
              <a:t>CONCLUSION</a:t>
            </a:r>
            <a:endParaRPr lang="en-IN" sz="5400" b="1" u="sng" dirty="0"/>
          </a:p>
        </p:txBody>
      </p:sp>
      <p:sp>
        <p:nvSpPr>
          <p:cNvPr id="3" name="Content Placeholder 2"/>
          <p:cNvSpPr>
            <a:spLocks noGrp="1"/>
          </p:cNvSpPr>
          <p:nvPr>
            <p:ph idx="1"/>
          </p:nvPr>
        </p:nvSpPr>
        <p:spPr/>
        <p:txBody>
          <a:bodyPr>
            <a:normAutofit/>
          </a:bodyPr>
          <a:lstStyle/>
          <a:p>
            <a:r>
              <a:rPr lang="en-IN" sz="2800" dirty="0" smtClean="0">
                <a:latin typeface="Times New Roman" pitchFamily="18" charset="0"/>
                <a:cs typeface="Times New Roman" pitchFamily="18" charset="0"/>
              </a:rPr>
              <a:t>There is a high increase in micronuclei in alcoholic subjects which is aggravated by smoking than that of controls.</a:t>
            </a:r>
          </a:p>
          <a:p>
            <a:endParaRPr lang="en-IN" sz="2800" dirty="0" smtClean="0">
              <a:latin typeface="Times New Roman" pitchFamily="18" charset="0"/>
              <a:cs typeface="Times New Roman" pitchFamily="18" charset="0"/>
            </a:endParaRPr>
          </a:p>
          <a:p>
            <a:r>
              <a:rPr lang="en-IN" sz="2800" dirty="0" smtClean="0">
                <a:latin typeface="Times New Roman" pitchFamily="18" charset="0"/>
                <a:cs typeface="Times New Roman" pitchFamily="18" charset="0"/>
              </a:rPr>
              <a:t> This concludes that MN assay can be used as a biomarker for detecting the progression of cancer and can be used as a screening test in the population at risk.</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normAutofit fontScale="90000"/>
          </a:bodyPr>
          <a:lstStyle/>
          <a:p>
            <a:r>
              <a:rPr lang="en-IN" dirty="0" smtClean="0">
                <a:latin typeface="Times New Roman" pitchFamily="18" charset="0"/>
                <a:cs typeface="Times New Roman" pitchFamily="18" charset="0"/>
              </a:rPr>
              <a:t>REFERENCES</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914400"/>
            <a:ext cx="8229600" cy="5791200"/>
          </a:xfrm>
        </p:spPr>
        <p:txBody>
          <a:bodyPr>
            <a:noAutofit/>
          </a:bodyPr>
          <a:lstStyle/>
          <a:p>
            <a:pPr>
              <a:buFont typeface="+mj-lt"/>
              <a:buAutoNum type="arabicPeriod"/>
            </a:pPr>
            <a:r>
              <a:rPr lang="en-IN" sz="1200" dirty="0" smtClean="0">
                <a:latin typeface="Times New Roman" pitchFamily="18" charset="0"/>
                <a:cs typeface="Times New Roman" pitchFamily="18" charset="0"/>
              </a:rPr>
              <a:t> Rajesh </a:t>
            </a:r>
            <a:r>
              <a:rPr lang="en-IN" sz="1200" dirty="0" err="1" smtClean="0">
                <a:latin typeface="Times New Roman" pitchFamily="18" charset="0"/>
                <a:cs typeface="Times New Roman" pitchFamily="18" charset="0"/>
              </a:rPr>
              <a:t>Dikshit</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Prakash</a:t>
            </a:r>
            <a:r>
              <a:rPr lang="en-IN" sz="1200" dirty="0" smtClean="0">
                <a:latin typeface="Times New Roman" pitchFamily="18" charset="0"/>
                <a:cs typeface="Times New Roman" pitchFamily="18" charset="0"/>
              </a:rPr>
              <a:t> C Gupta, </a:t>
            </a:r>
            <a:r>
              <a:rPr lang="en-IN" sz="1200" dirty="0" err="1" smtClean="0">
                <a:latin typeface="Times New Roman" pitchFamily="18" charset="0"/>
                <a:cs typeface="Times New Roman" pitchFamily="18" charset="0"/>
              </a:rPr>
              <a:t>Chinthanie</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Ramasundarahettige</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Vendhan</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Gajalakshmi</a:t>
            </a:r>
            <a:r>
              <a:rPr lang="en-IN" sz="1200" dirty="0" smtClean="0">
                <a:latin typeface="Times New Roman" pitchFamily="18" charset="0"/>
                <a:cs typeface="Times New Roman" pitchFamily="18" charset="0"/>
              </a:rPr>
              <a:t>, Lukasz </a:t>
            </a:r>
            <a:r>
              <a:rPr lang="en-IN" sz="1200" dirty="0" err="1" smtClean="0">
                <a:latin typeface="Times New Roman" pitchFamily="18" charset="0"/>
                <a:cs typeface="Times New Roman" pitchFamily="18" charset="0"/>
              </a:rPr>
              <a:t>Aleksandrowicz</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Rajendra</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Badwe</a:t>
            </a:r>
            <a:r>
              <a:rPr lang="en-IN" sz="1200" dirty="0" smtClean="0">
                <a:latin typeface="Times New Roman" pitchFamily="18" charset="0"/>
                <a:cs typeface="Times New Roman" pitchFamily="18" charset="0"/>
              </a:rPr>
              <a:t>, Rajesh Kumar, </a:t>
            </a:r>
            <a:r>
              <a:rPr lang="en-IN" sz="1200" dirty="0" err="1" smtClean="0">
                <a:latin typeface="Times New Roman" pitchFamily="18" charset="0"/>
                <a:cs typeface="Times New Roman" pitchFamily="18" charset="0"/>
              </a:rPr>
              <a:t>Sandip</a:t>
            </a:r>
            <a:r>
              <a:rPr lang="en-IN" sz="1200" dirty="0" smtClean="0">
                <a:latin typeface="Times New Roman" pitchFamily="18" charset="0"/>
                <a:cs typeface="Times New Roman" pitchFamily="18" charset="0"/>
              </a:rPr>
              <a:t> Roy, Wilson </a:t>
            </a:r>
            <a:r>
              <a:rPr lang="en-IN" sz="1200" dirty="0" err="1" smtClean="0">
                <a:latin typeface="Times New Roman" pitchFamily="18" charset="0"/>
                <a:cs typeface="Times New Roman" pitchFamily="18" charset="0"/>
              </a:rPr>
              <a:t>Suraweera</a:t>
            </a:r>
            <a:r>
              <a:rPr lang="en-IN" sz="1200" dirty="0" smtClean="0">
                <a:latin typeface="Times New Roman" pitchFamily="18" charset="0"/>
                <a:cs typeface="Times New Roman" pitchFamily="18" charset="0"/>
              </a:rPr>
              <a:t>, Freddie Bray, Mohandas </a:t>
            </a:r>
            <a:r>
              <a:rPr lang="en-IN" sz="1200" dirty="0" err="1" smtClean="0">
                <a:latin typeface="Times New Roman" pitchFamily="18" charset="0"/>
                <a:cs typeface="Times New Roman" pitchFamily="18" charset="0"/>
              </a:rPr>
              <a:t>Mallath</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Poonam</a:t>
            </a:r>
            <a:r>
              <a:rPr lang="en-IN" sz="1200" dirty="0" smtClean="0">
                <a:latin typeface="Times New Roman" pitchFamily="18" charset="0"/>
                <a:cs typeface="Times New Roman" pitchFamily="18" charset="0"/>
              </a:rPr>
              <a:t> K Singh, </a:t>
            </a:r>
            <a:r>
              <a:rPr lang="en-IN" sz="1200" dirty="0" err="1" smtClean="0">
                <a:latin typeface="Times New Roman" pitchFamily="18" charset="0"/>
                <a:cs typeface="Times New Roman" pitchFamily="18" charset="0"/>
              </a:rPr>
              <a:t>Dhirendra</a:t>
            </a:r>
            <a:r>
              <a:rPr lang="en-IN" sz="1200" dirty="0" smtClean="0">
                <a:latin typeface="Times New Roman" pitchFamily="18" charset="0"/>
                <a:cs typeface="Times New Roman" pitchFamily="18" charset="0"/>
              </a:rPr>
              <a:t> N </a:t>
            </a:r>
            <a:r>
              <a:rPr lang="en-IN" sz="1200" dirty="0" err="1" smtClean="0">
                <a:latin typeface="Times New Roman" pitchFamily="18" charset="0"/>
                <a:cs typeface="Times New Roman" pitchFamily="18" charset="0"/>
              </a:rPr>
              <a:t>Sinha</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Arun</a:t>
            </a:r>
            <a:r>
              <a:rPr lang="en-IN" sz="1200" dirty="0" smtClean="0">
                <a:latin typeface="Times New Roman" pitchFamily="18" charset="0"/>
                <a:cs typeface="Times New Roman" pitchFamily="18" charset="0"/>
              </a:rPr>
              <a:t> S </a:t>
            </a:r>
            <a:r>
              <a:rPr lang="en-IN" sz="1200" dirty="0" err="1" smtClean="0">
                <a:latin typeface="Times New Roman" pitchFamily="18" charset="0"/>
                <a:cs typeface="Times New Roman" pitchFamily="18" charset="0"/>
              </a:rPr>
              <a:t>Shet</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Hellen</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Gelband</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Prabhat</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Jha</a:t>
            </a:r>
            <a:r>
              <a:rPr lang="en-IN" sz="1200" dirty="0" smtClean="0">
                <a:latin typeface="Times New Roman" pitchFamily="18" charset="0"/>
                <a:cs typeface="Times New Roman" pitchFamily="18" charset="0"/>
              </a:rPr>
              <a:t> for the Million Death Study Collaborators, "Cancer mortality in India: a nationally representative survey" </a:t>
            </a:r>
          </a:p>
          <a:p>
            <a:pPr>
              <a:buFont typeface="+mj-lt"/>
              <a:buAutoNum type="arabicPeriod"/>
            </a:pPr>
            <a:r>
              <a:rPr lang="en-IN" sz="1200" dirty="0" smtClean="0">
                <a:latin typeface="Times New Roman" pitchFamily="18" charset="0"/>
                <a:cs typeface="Times New Roman" pitchFamily="18" charset="0"/>
              </a:rPr>
              <a:t> J. K. </a:t>
            </a:r>
            <a:r>
              <a:rPr lang="en-IN" sz="1200" dirty="0" err="1" smtClean="0">
                <a:latin typeface="Times New Roman" pitchFamily="18" charset="0"/>
                <a:cs typeface="Times New Roman" pitchFamily="18" charset="0"/>
              </a:rPr>
              <a:t>Elango</a:t>
            </a:r>
            <a:r>
              <a:rPr lang="en-IN" sz="1200" dirty="0" smtClean="0">
                <a:latin typeface="Times New Roman" pitchFamily="18" charset="0"/>
                <a:cs typeface="Times New Roman" pitchFamily="18" charset="0"/>
              </a:rPr>
              <a:t>, P. </a:t>
            </a:r>
            <a:r>
              <a:rPr lang="en-IN" sz="1200" dirty="0" err="1" smtClean="0">
                <a:latin typeface="Times New Roman" pitchFamily="18" charset="0"/>
                <a:cs typeface="Times New Roman" pitchFamily="18" charset="0"/>
              </a:rPr>
              <a:t>Gangadharan</a:t>
            </a:r>
            <a:r>
              <a:rPr lang="en-IN" sz="1200" dirty="0" smtClean="0">
                <a:latin typeface="Times New Roman" pitchFamily="18" charset="0"/>
                <a:cs typeface="Times New Roman" pitchFamily="18" charset="0"/>
              </a:rPr>
              <a:t>, S. </a:t>
            </a:r>
            <a:r>
              <a:rPr lang="en-IN" sz="1200" dirty="0" err="1" smtClean="0">
                <a:latin typeface="Times New Roman" pitchFamily="18" charset="0"/>
                <a:cs typeface="Times New Roman" pitchFamily="18" charset="0"/>
              </a:rPr>
              <a:t>Sumithra</a:t>
            </a:r>
            <a:r>
              <a:rPr lang="en-IN" sz="1200" dirty="0" smtClean="0">
                <a:latin typeface="Times New Roman" pitchFamily="18" charset="0"/>
                <a:cs typeface="Times New Roman" pitchFamily="18" charset="0"/>
              </a:rPr>
              <a:t>, and M. A. </a:t>
            </a:r>
            <a:r>
              <a:rPr lang="en-IN" sz="1200" dirty="0" err="1" smtClean="0">
                <a:latin typeface="Times New Roman" pitchFamily="18" charset="0"/>
                <a:cs typeface="Times New Roman" pitchFamily="18" charset="0"/>
              </a:rPr>
              <a:t>Kuriakose</a:t>
            </a:r>
            <a:r>
              <a:rPr lang="en-IN" sz="1200" dirty="0" smtClean="0">
                <a:latin typeface="Times New Roman" pitchFamily="18" charset="0"/>
                <a:cs typeface="Times New Roman" pitchFamily="18" charset="0"/>
              </a:rPr>
              <a:t>, “Trends of head and neck cancers in urban and rural India,” Asian Pacific Journal of Cancer Prevention, vol. 7</a:t>
            </a:r>
          </a:p>
          <a:p>
            <a:pPr>
              <a:buFont typeface="+mj-lt"/>
              <a:buAutoNum type="arabicPeriod"/>
            </a:pPr>
            <a:r>
              <a:rPr lang="en-IN" sz="1200" dirty="0" err="1" smtClean="0">
                <a:latin typeface="Times New Roman" pitchFamily="18" charset="0"/>
                <a:cs typeface="Times New Roman" pitchFamily="18" charset="0"/>
              </a:rPr>
              <a:t>Moshberg</a:t>
            </a:r>
            <a:r>
              <a:rPr lang="en-IN" sz="1200" dirty="0" smtClean="0">
                <a:latin typeface="Times New Roman" pitchFamily="18" charset="0"/>
                <a:cs typeface="Times New Roman" pitchFamily="18" charset="0"/>
              </a:rPr>
              <a:t> , </a:t>
            </a:r>
            <a:r>
              <a:rPr lang="en-IN" sz="1200" dirty="0" err="1" smtClean="0">
                <a:latin typeface="Times New Roman" pitchFamily="18" charset="0"/>
                <a:cs typeface="Times New Roman" pitchFamily="18" charset="0"/>
              </a:rPr>
              <a:t>Merletti</a:t>
            </a:r>
            <a:r>
              <a:rPr lang="en-IN" sz="1200" dirty="0" smtClean="0">
                <a:latin typeface="Times New Roman" pitchFamily="18" charset="0"/>
                <a:cs typeface="Times New Roman" pitchFamily="18" charset="0"/>
              </a:rPr>
              <a:t> F, </a:t>
            </a:r>
            <a:r>
              <a:rPr lang="en-IN" sz="1200" dirty="0" err="1" smtClean="0">
                <a:latin typeface="Times New Roman" pitchFamily="18" charset="0"/>
                <a:cs typeface="Times New Roman" pitchFamily="18" charset="0"/>
              </a:rPr>
              <a:t>Boffetla</a:t>
            </a:r>
            <a:r>
              <a:rPr lang="en-IN" sz="1200" dirty="0" smtClean="0">
                <a:latin typeface="Times New Roman" pitchFamily="18" charset="0"/>
                <a:cs typeface="Times New Roman" pitchFamily="18" charset="0"/>
              </a:rPr>
              <a:t> P, Gandolfo S, </a:t>
            </a:r>
            <a:r>
              <a:rPr lang="en-IN" sz="1200" dirty="0" err="1" smtClean="0">
                <a:latin typeface="Times New Roman" pitchFamily="18" charset="0"/>
                <a:cs typeface="Times New Roman" pitchFamily="18" charset="0"/>
              </a:rPr>
              <a:t>Ozzellon</a:t>
            </a:r>
            <a:r>
              <a:rPr lang="en-IN" sz="1200" dirty="0" smtClean="0">
                <a:latin typeface="Times New Roman" pitchFamily="18" charset="0"/>
                <a:cs typeface="Times New Roman" pitchFamily="18" charset="0"/>
              </a:rPr>
              <a:t> F, </a:t>
            </a:r>
            <a:r>
              <a:rPr lang="en-IN" sz="1200" dirty="0" err="1" smtClean="0">
                <a:latin typeface="Times New Roman" pitchFamily="18" charset="0"/>
                <a:cs typeface="Times New Roman" pitchFamily="18" charset="0"/>
              </a:rPr>
              <a:t>Pracchia</a:t>
            </a:r>
            <a:r>
              <a:rPr lang="en-IN" sz="1200" dirty="0" smtClean="0">
                <a:latin typeface="Times New Roman" pitchFamily="18" charset="0"/>
                <a:cs typeface="Times New Roman" pitchFamily="18" charset="0"/>
              </a:rPr>
              <a:t> F, et al. Appearance, site of occurrence, and physical and clinical characteristics of oral carcinoma in Tornio, Italy. Cancer, 1989; 63(12): 2522-2527.</a:t>
            </a:r>
          </a:p>
          <a:p>
            <a:pPr>
              <a:buFont typeface="+mj-lt"/>
              <a:buAutoNum type="arabicPeriod"/>
            </a:pPr>
            <a:r>
              <a:rPr lang="en-IN" sz="1200" dirty="0" smtClean="0">
                <a:latin typeface="Times New Roman" pitchFamily="18" charset="0"/>
                <a:cs typeface="Times New Roman" pitchFamily="18" charset="0"/>
              </a:rPr>
              <a:t> Anil K. </a:t>
            </a:r>
            <a:r>
              <a:rPr lang="en-IN" sz="1200" dirty="0" err="1" smtClean="0">
                <a:latin typeface="Times New Roman" pitchFamily="18" charset="0"/>
                <a:cs typeface="Times New Roman" pitchFamily="18" charset="0"/>
              </a:rPr>
              <a:t>Chaturvedi</a:t>
            </a:r>
            <a:r>
              <a:rPr lang="en-IN" sz="1200" dirty="0" smtClean="0">
                <a:latin typeface="Times New Roman" pitchFamily="18" charset="0"/>
                <a:cs typeface="Times New Roman" pitchFamily="18" charset="0"/>
              </a:rPr>
              <a:t>, William F. Anderson, </a:t>
            </a:r>
            <a:r>
              <a:rPr lang="en-IN" sz="1200" dirty="0" err="1" smtClean="0">
                <a:latin typeface="Times New Roman" pitchFamily="18" charset="0"/>
                <a:cs typeface="Times New Roman" pitchFamily="18" charset="0"/>
              </a:rPr>
              <a:t>Joannie</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Lortet-Tieulent</a:t>
            </a:r>
            <a:r>
              <a:rPr lang="en-IN" sz="1200" dirty="0" smtClean="0">
                <a:latin typeface="Times New Roman" pitchFamily="18" charset="0"/>
                <a:cs typeface="Times New Roman" pitchFamily="18" charset="0"/>
              </a:rPr>
              <a:t>, Maria Paula </a:t>
            </a:r>
            <a:r>
              <a:rPr lang="en-IN" sz="1200" dirty="0" err="1" smtClean="0">
                <a:latin typeface="Times New Roman" pitchFamily="18" charset="0"/>
                <a:cs typeface="Times New Roman" pitchFamily="18" charset="0"/>
              </a:rPr>
              <a:t>Curado</a:t>
            </a:r>
            <a:r>
              <a:rPr lang="en-IN" sz="1200" dirty="0" smtClean="0">
                <a:latin typeface="Times New Roman" pitchFamily="18" charset="0"/>
                <a:cs typeface="Times New Roman" pitchFamily="18" charset="0"/>
              </a:rPr>
              <a:t>, Jacques </a:t>
            </a:r>
            <a:r>
              <a:rPr lang="en-IN" sz="1200" dirty="0" err="1" smtClean="0">
                <a:latin typeface="Times New Roman" pitchFamily="18" charset="0"/>
                <a:cs typeface="Times New Roman" pitchFamily="18" charset="0"/>
              </a:rPr>
              <a:t>Ferlay</a:t>
            </a:r>
            <a:r>
              <a:rPr lang="en-IN" sz="1200" dirty="0" smtClean="0">
                <a:latin typeface="Times New Roman" pitchFamily="18" charset="0"/>
                <a:cs typeface="Times New Roman" pitchFamily="18" charset="0"/>
              </a:rPr>
              <a:t>, Silvia </a:t>
            </a:r>
            <a:r>
              <a:rPr lang="en-IN" sz="1200" dirty="0" err="1" smtClean="0">
                <a:latin typeface="Times New Roman" pitchFamily="18" charset="0"/>
                <a:cs typeface="Times New Roman" pitchFamily="18" charset="0"/>
              </a:rPr>
              <a:t>Franceschi</a:t>
            </a:r>
            <a:r>
              <a:rPr lang="en-IN" sz="1200" dirty="0" smtClean="0">
                <a:latin typeface="Times New Roman" pitchFamily="18" charset="0"/>
                <a:cs typeface="Times New Roman" pitchFamily="18" charset="0"/>
              </a:rPr>
              <a:t>, Philip S. Rosenberg, Freddie Bray, and Maura L. </a:t>
            </a:r>
            <a:r>
              <a:rPr lang="en-IN" sz="1200" dirty="0" err="1" smtClean="0">
                <a:latin typeface="Times New Roman" pitchFamily="18" charset="0"/>
                <a:cs typeface="Times New Roman" pitchFamily="18" charset="0"/>
              </a:rPr>
              <a:t>Gillison</a:t>
            </a:r>
            <a:r>
              <a:rPr lang="en-IN" sz="1200" dirty="0" smtClean="0">
                <a:latin typeface="Times New Roman" pitchFamily="18" charset="0"/>
                <a:cs typeface="Times New Roman" pitchFamily="18" charset="0"/>
              </a:rPr>
              <a:t>, "Worldwide Trends in Incidence Rates for Oral Cavity and </a:t>
            </a:r>
            <a:r>
              <a:rPr lang="en-IN" sz="1200" dirty="0" err="1" smtClean="0">
                <a:latin typeface="Times New Roman" pitchFamily="18" charset="0"/>
                <a:cs typeface="Times New Roman" pitchFamily="18" charset="0"/>
              </a:rPr>
              <a:t>Oropharyngeal</a:t>
            </a:r>
            <a:r>
              <a:rPr lang="en-IN" sz="1200" dirty="0" smtClean="0">
                <a:latin typeface="Times New Roman" pitchFamily="18" charset="0"/>
                <a:cs typeface="Times New Roman" pitchFamily="18" charset="0"/>
              </a:rPr>
              <a:t> Cancers“</a:t>
            </a:r>
          </a:p>
          <a:p>
            <a:pPr>
              <a:buFont typeface="+mj-lt"/>
              <a:buAutoNum type="arabicPeriod"/>
            </a:pP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PLopez</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Jornet</a:t>
            </a:r>
            <a:r>
              <a:rPr lang="en-IN" sz="1200" dirty="0" smtClean="0">
                <a:latin typeface="Times New Roman" pitchFamily="18" charset="0"/>
                <a:cs typeface="Times New Roman" pitchFamily="18" charset="0"/>
              </a:rPr>
              <a:t>,* FJ Gomez Garcia,* M Lucero </a:t>
            </a:r>
            <a:r>
              <a:rPr lang="en-IN" sz="1200" dirty="0" err="1" smtClean="0">
                <a:latin typeface="Times New Roman" pitchFamily="18" charset="0"/>
                <a:cs typeface="Times New Roman" pitchFamily="18" charset="0"/>
              </a:rPr>
              <a:t>Berdugo</a:t>
            </a:r>
            <a:r>
              <a:rPr lang="en-IN" sz="1200" dirty="0" smtClean="0">
                <a:latin typeface="Times New Roman" pitchFamily="18" charset="0"/>
                <a:cs typeface="Times New Roman" pitchFamily="18" charset="0"/>
              </a:rPr>
              <a:t>,* F Parra Perez,* A Pons-</a:t>
            </a:r>
            <a:r>
              <a:rPr lang="en-IN" sz="1200" dirty="0" err="1" smtClean="0">
                <a:latin typeface="Times New Roman" pitchFamily="18" charset="0"/>
                <a:cs typeface="Times New Roman" pitchFamily="18" charset="0"/>
              </a:rPr>
              <a:t>Fuster</a:t>
            </a:r>
            <a:r>
              <a:rPr lang="en-IN" sz="1200" dirty="0" smtClean="0">
                <a:latin typeface="Times New Roman" pitchFamily="18" charset="0"/>
                <a:cs typeface="Times New Roman" pitchFamily="18" charset="0"/>
              </a:rPr>
              <a:t> Lopez, "Mouth self-examination in a population at risk of oral cancer“</a:t>
            </a:r>
          </a:p>
          <a:p>
            <a:pPr>
              <a:buFont typeface="+mj-lt"/>
              <a:buAutoNum type="arabicPeriod"/>
            </a:pPr>
            <a:r>
              <a:rPr lang="en-IN" sz="1200" dirty="0" smtClean="0">
                <a:latin typeface="Times New Roman" pitchFamily="18" charset="0"/>
                <a:cs typeface="Times New Roman" pitchFamily="18" charset="0"/>
              </a:rPr>
              <a:t> Wen-JiunLin,1 Rong-SanJiang,1 Shang-HengWu,1 Fun-JouChen,2 andShih-AnLiu1,3, "</a:t>
            </a:r>
            <a:r>
              <a:rPr lang="en-IN" sz="1200" dirty="0" err="1" smtClean="0">
                <a:latin typeface="Times New Roman" pitchFamily="18" charset="0"/>
                <a:cs typeface="Times New Roman" pitchFamily="18" charset="0"/>
              </a:rPr>
              <a:t>Smoking,Alcohol</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andBetel</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QuidandOralCancer</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AProspective</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CohortStudy</a:t>
            </a:r>
            <a:r>
              <a:rPr lang="en-IN" sz="1200" dirty="0" smtClean="0">
                <a:latin typeface="Times New Roman" pitchFamily="18" charset="0"/>
                <a:cs typeface="Times New Roman" pitchFamily="18" charset="0"/>
              </a:rPr>
              <a:t>“</a:t>
            </a:r>
          </a:p>
          <a:p>
            <a:pPr>
              <a:buFont typeface="+mj-lt"/>
              <a:buAutoNum type="arabicPeriod"/>
            </a:pPr>
            <a:r>
              <a:rPr lang="en-IN" sz="1200" dirty="0" err="1" smtClean="0">
                <a:latin typeface="Times New Roman" pitchFamily="18" charset="0"/>
                <a:cs typeface="Times New Roman" pitchFamily="18" charset="0"/>
              </a:rPr>
              <a:t>Fenech</a:t>
            </a:r>
            <a:r>
              <a:rPr lang="en-IN" sz="1200" dirty="0" smtClean="0">
                <a:latin typeface="Times New Roman" pitchFamily="18" charset="0"/>
                <a:cs typeface="Times New Roman" pitchFamily="18" charset="0"/>
              </a:rPr>
              <a:t> M., Browne RM, </a:t>
            </a:r>
            <a:r>
              <a:rPr lang="en-IN" sz="1200" dirty="0" err="1" smtClean="0">
                <a:latin typeface="Times New Roman" pitchFamily="18" charset="0"/>
                <a:cs typeface="Times New Roman" pitchFamily="18" charset="0"/>
              </a:rPr>
              <a:t>Camsey</a:t>
            </a:r>
            <a:r>
              <a:rPr lang="en-IN" sz="1200" dirty="0" smtClean="0">
                <a:latin typeface="Times New Roman" pitchFamily="18" charset="0"/>
                <a:cs typeface="Times New Roman" pitchFamily="18" charset="0"/>
              </a:rPr>
              <a:t> MC, Waterhouse JAH, Manning GL. Etiological Factors in oral </a:t>
            </a:r>
            <a:r>
              <a:rPr lang="en-IN" sz="1200" dirty="0" err="1" smtClean="0">
                <a:latin typeface="Times New Roman" pitchFamily="18" charset="0"/>
                <a:cs typeface="Times New Roman" pitchFamily="18" charset="0"/>
              </a:rPr>
              <a:t>squamous</a:t>
            </a:r>
            <a:r>
              <a:rPr lang="en-IN" sz="1200" dirty="0" smtClean="0">
                <a:latin typeface="Times New Roman" pitchFamily="18" charset="0"/>
                <a:cs typeface="Times New Roman" pitchFamily="18" charset="0"/>
              </a:rPr>
              <a:t> cell carcinoma. </a:t>
            </a:r>
            <a:r>
              <a:rPr lang="en-IN" sz="1200" dirty="0" err="1" smtClean="0">
                <a:latin typeface="Times New Roman" pitchFamily="18" charset="0"/>
                <a:cs typeface="Times New Roman" pitchFamily="18" charset="0"/>
              </a:rPr>
              <a:t>Comm</a:t>
            </a:r>
            <a:r>
              <a:rPr lang="en-IN" sz="1200" dirty="0" smtClean="0">
                <a:latin typeface="Times New Roman" pitchFamily="18" charset="0"/>
                <a:cs typeface="Times New Roman" pitchFamily="18" charset="0"/>
              </a:rPr>
              <a:t> Dent Oral </a:t>
            </a:r>
            <a:r>
              <a:rPr lang="en-IN" sz="1200" dirty="0" err="1" smtClean="0">
                <a:latin typeface="Times New Roman" pitchFamily="18" charset="0"/>
                <a:cs typeface="Times New Roman" pitchFamily="18" charset="0"/>
              </a:rPr>
              <a:t>Epidemiol</a:t>
            </a:r>
            <a:r>
              <a:rPr lang="en-IN" sz="1200" dirty="0" smtClean="0">
                <a:latin typeface="Times New Roman" pitchFamily="18" charset="0"/>
                <a:cs typeface="Times New Roman" pitchFamily="18" charset="0"/>
              </a:rPr>
              <a:t>, 1977; 5(6): 301-306. </a:t>
            </a:r>
          </a:p>
          <a:p>
            <a:pPr>
              <a:buFont typeface="+mj-lt"/>
              <a:buAutoNum type="arabicPeriod"/>
            </a:pPr>
            <a:r>
              <a:rPr lang="en-IN" sz="1200" dirty="0" err="1" smtClean="0">
                <a:latin typeface="Times New Roman" pitchFamily="18" charset="0"/>
                <a:cs typeface="Times New Roman" pitchFamily="18" charset="0"/>
              </a:rPr>
              <a:t>Garewal</a:t>
            </a:r>
            <a:r>
              <a:rPr lang="en-IN" sz="1200" dirty="0" smtClean="0">
                <a:latin typeface="Times New Roman" pitchFamily="18" charset="0"/>
                <a:cs typeface="Times New Roman" pitchFamily="18" charset="0"/>
              </a:rPr>
              <a:t> HS, Ramsey L, </a:t>
            </a:r>
            <a:r>
              <a:rPr lang="en-IN" sz="1200" dirty="0" err="1" smtClean="0">
                <a:latin typeface="Times New Roman" pitchFamily="18" charset="0"/>
                <a:cs typeface="Times New Roman" pitchFamily="18" charset="0"/>
              </a:rPr>
              <a:t>Kaugars</a:t>
            </a:r>
            <a:r>
              <a:rPr lang="en-IN" sz="1200" dirty="0" smtClean="0">
                <a:latin typeface="Times New Roman" pitchFamily="18" charset="0"/>
                <a:cs typeface="Times New Roman" pitchFamily="18" charset="0"/>
              </a:rPr>
              <a:t> G, Boyle J. Clinical experience with the micronucleus assay. J </a:t>
            </a:r>
            <a:r>
              <a:rPr lang="en-IN" sz="1200" dirty="0" err="1" smtClean="0">
                <a:latin typeface="Times New Roman" pitchFamily="18" charset="0"/>
                <a:cs typeface="Times New Roman" pitchFamily="18" charset="0"/>
              </a:rPr>
              <a:t>Cellul</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Biochem</a:t>
            </a:r>
            <a:r>
              <a:rPr lang="en-IN" sz="1200" dirty="0" smtClean="0">
                <a:latin typeface="Times New Roman" pitchFamily="18" charset="0"/>
                <a:cs typeface="Times New Roman" pitchFamily="18" charset="0"/>
              </a:rPr>
              <a:t>, 2004; 53(17): 206-212. </a:t>
            </a:r>
          </a:p>
          <a:p>
            <a:pPr>
              <a:buFont typeface="+mj-lt"/>
              <a:buAutoNum type="arabicPeriod"/>
            </a:pP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Halder</a:t>
            </a:r>
            <a:r>
              <a:rPr lang="en-IN" sz="1200" dirty="0" smtClean="0">
                <a:latin typeface="Times New Roman" pitchFamily="18" charset="0"/>
                <a:cs typeface="Times New Roman" pitchFamily="18" charset="0"/>
              </a:rPr>
              <a:t> A, </a:t>
            </a:r>
            <a:r>
              <a:rPr lang="en-IN" sz="1200" dirty="0" err="1" smtClean="0">
                <a:latin typeface="Times New Roman" pitchFamily="18" charset="0"/>
                <a:cs typeface="Times New Roman" pitchFamily="18" charset="0"/>
              </a:rPr>
              <a:t>Chakraborty</a:t>
            </a:r>
            <a:r>
              <a:rPr lang="en-IN" sz="1200" dirty="0" smtClean="0">
                <a:latin typeface="Times New Roman" pitchFamily="18" charset="0"/>
                <a:cs typeface="Times New Roman" pitchFamily="18" charset="0"/>
              </a:rPr>
              <a:t> T, </a:t>
            </a:r>
            <a:r>
              <a:rPr lang="en-IN" sz="1200" dirty="0" err="1" smtClean="0">
                <a:latin typeface="Times New Roman" pitchFamily="18" charset="0"/>
                <a:cs typeface="Times New Roman" pitchFamily="18" charset="0"/>
              </a:rPr>
              <a:t>Mandal</a:t>
            </a:r>
            <a:r>
              <a:rPr lang="en-IN" sz="1200" dirty="0" smtClean="0">
                <a:latin typeface="Times New Roman" pitchFamily="18" charset="0"/>
                <a:cs typeface="Times New Roman" pitchFamily="18" charset="0"/>
              </a:rPr>
              <a:t> K, </a:t>
            </a:r>
            <a:r>
              <a:rPr lang="en-IN" sz="1200" dirty="0" err="1" smtClean="0">
                <a:latin typeface="Times New Roman" pitchFamily="18" charset="0"/>
                <a:cs typeface="Times New Roman" pitchFamily="18" charset="0"/>
              </a:rPr>
              <a:t>Gure</a:t>
            </a:r>
            <a:r>
              <a:rPr lang="en-IN" sz="1200" dirty="0" smtClean="0">
                <a:latin typeface="Times New Roman" pitchFamily="18" charset="0"/>
                <a:cs typeface="Times New Roman" pitchFamily="18" charset="0"/>
              </a:rPr>
              <a:t> PK, Das S, Ray </a:t>
            </a:r>
            <a:r>
              <a:rPr lang="en-IN" sz="1200" dirty="0" err="1" smtClean="0">
                <a:latin typeface="Times New Roman" pitchFamily="18" charset="0"/>
                <a:cs typeface="Times New Roman" pitchFamily="18" charset="0"/>
              </a:rPr>
              <a:t>Chowdhury</a:t>
            </a:r>
            <a:r>
              <a:rPr lang="en-IN" sz="1200" dirty="0" smtClean="0">
                <a:latin typeface="Times New Roman" pitchFamily="18" charset="0"/>
                <a:cs typeface="Times New Roman" pitchFamily="18" charset="0"/>
              </a:rPr>
              <a:t> R, et al. Comparative study of Exfoliated oral mucosal cell micronuclei frequency in normal. Precancerous and malignant epithelium. </a:t>
            </a:r>
            <a:r>
              <a:rPr lang="en-IN" sz="1200" dirty="0" err="1" smtClean="0">
                <a:latin typeface="Times New Roman" pitchFamily="18" charset="0"/>
                <a:cs typeface="Times New Roman" pitchFamily="18" charset="0"/>
              </a:rPr>
              <a:t>Int</a:t>
            </a:r>
            <a:r>
              <a:rPr lang="en-IN" sz="1200" dirty="0" smtClean="0">
                <a:latin typeface="Times New Roman" pitchFamily="18" charset="0"/>
                <a:cs typeface="Times New Roman" pitchFamily="18" charset="0"/>
              </a:rPr>
              <a:t> J Hum Genet, 2004; 4(4): 257-260.</a:t>
            </a:r>
          </a:p>
          <a:p>
            <a:pPr>
              <a:buFont typeface="+mj-lt"/>
              <a:buAutoNum type="arabicPeriod"/>
            </a:pPr>
            <a:r>
              <a:rPr lang="en-IN" sz="1200" dirty="0" err="1" smtClean="0">
                <a:latin typeface="Times New Roman" pitchFamily="18" charset="0"/>
                <a:cs typeface="Times New Roman" pitchFamily="18" charset="0"/>
              </a:rPr>
              <a:t>Proja</a:t>
            </a:r>
            <a:r>
              <a:rPr lang="en-IN" sz="1200" dirty="0" smtClean="0">
                <a:latin typeface="Times New Roman" pitchFamily="18" charset="0"/>
                <a:cs typeface="Times New Roman" pitchFamily="18" charset="0"/>
              </a:rPr>
              <a:t> NK. </a:t>
            </a:r>
            <a:r>
              <a:rPr lang="en-IN" sz="1200" dirty="0" err="1" smtClean="0">
                <a:latin typeface="Times New Roman" pitchFamily="18" charset="0"/>
                <a:cs typeface="Times New Roman" pitchFamily="18" charset="0"/>
              </a:rPr>
              <a:t>Paszkuioizc</a:t>
            </a:r>
            <a:r>
              <a:rPr lang="en-IN" sz="1200" dirty="0" smtClean="0">
                <a:latin typeface="Times New Roman" pitchFamily="18" charset="0"/>
                <a:cs typeface="Times New Roman" pitchFamily="18" charset="0"/>
              </a:rPr>
              <a:t> GM, </a:t>
            </a:r>
            <a:r>
              <a:rPr lang="en-IN" sz="1200" dirty="0" err="1" smtClean="0">
                <a:latin typeface="Times New Roman" pitchFamily="18" charset="0"/>
                <a:cs typeface="Times New Roman" pitchFamily="18" charset="0"/>
              </a:rPr>
              <a:t>Nasca</a:t>
            </a:r>
            <a:r>
              <a:rPr lang="en-IN" sz="1200" dirty="0" smtClean="0">
                <a:latin typeface="Times New Roman" pitchFamily="18" charset="0"/>
                <a:cs typeface="Times New Roman" pitchFamily="18" charset="0"/>
              </a:rPr>
              <a:t> MA, </a:t>
            </a:r>
            <a:r>
              <a:rPr lang="en-IN" sz="1200" dirty="0" err="1" smtClean="0">
                <a:latin typeface="Times New Roman" pitchFamily="18" charset="0"/>
                <a:cs typeface="Times New Roman" pitchFamily="18" charset="0"/>
              </a:rPr>
              <a:t>Franke</a:t>
            </a:r>
            <a:r>
              <a:rPr lang="en-IN" sz="1200" dirty="0" smtClean="0">
                <a:latin typeface="Times New Roman" pitchFamily="18" charset="0"/>
                <a:cs typeface="Times New Roman" pitchFamily="18" charset="0"/>
              </a:rPr>
              <a:t> GE, </a:t>
            </a:r>
            <a:r>
              <a:rPr lang="en-IN" sz="1200" dirty="0" err="1" smtClean="0">
                <a:latin typeface="Times New Roman" pitchFamily="18" charset="0"/>
                <a:cs typeface="Times New Roman" pitchFamily="18" charset="0"/>
              </a:rPr>
              <a:t>Pauly</a:t>
            </a:r>
            <a:r>
              <a:rPr lang="en-IN" sz="1200" dirty="0" smtClean="0">
                <a:latin typeface="Times New Roman" pitchFamily="18" charset="0"/>
                <a:cs typeface="Times New Roman" pitchFamily="18" charset="0"/>
              </a:rPr>
              <a:t> JL. Smoking and smokeless tobacco- associated human </a:t>
            </a:r>
            <a:r>
              <a:rPr lang="en-IN" sz="1200" dirty="0" err="1" smtClean="0">
                <a:latin typeface="Times New Roman" pitchFamily="18" charset="0"/>
                <a:cs typeface="Times New Roman" pitchFamily="18" charset="0"/>
              </a:rPr>
              <a:t>buccal</a:t>
            </a:r>
            <a:r>
              <a:rPr lang="en-IN" sz="1200" dirty="0" smtClean="0">
                <a:latin typeface="Times New Roman" pitchFamily="18" charset="0"/>
                <a:cs typeface="Times New Roman" pitchFamily="18" charset="0"/>
              </a:rPr>
              <a:t> cell mutations and their association with oral cancer - A Review. Cancer </a:t>
            </a:r>
            <a:r>
              <a:rPr lang="en-IN" sz="1200" dirty="0" err="1" smtClean="0">
                <a:latin typeface="Times New Roman" pitchFamily="18" charset="0"/>
                <a:cs typeface="Times New Roman" pitchFamily="18" charset="0"/>
              </a:rPr>
              <a:t>Epidemiol</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Biomark</a:t>
            </a:r>
            <a:r>
              <a:rPr lang="en-IN" sz="1200" dirty="0" smtClean="0">
                <a:latin typeface="Times New Roman" pitchFamily="18" charset="0"/>
                <a:cs typeface="Times New Roman" pitchFamily="18" charset="0"/>
              </a:rPr>
              <a:t> </a:t>
            </a:r>
            <a:r>
              <a:rPr lang="en-IN" sz="1200" dirty="0" err="1" smtClean="0">
                <a:latin typeface="Times New Roman" pitchFamily="18" charset="0"/>
                <a:cs typeface="Times New Roman" pitchFamily="18" charset="0"/>
              </a:rPr>
              <a:t>Prev</a:t>
            </a:r>
            <a:r>
              <a:rPr lang="en-IN" sz="1200" dirty="0" smtClean="0">
                <a:latin typeface="Times New Roman" pitchFamily="18" charset="0"/>
                <a:cs typeface="Times New Roman" pitchFamily="18" charset="0"/>
              </a:rPr>
              <a:t>, 2006; 15(6): 1061-1077. </a:t>
            </a:r>
          </a:p>
          <a:p>
            <a:pPr>
              <a:buFont typeface="+mj-lt"/>
              <a:buAutoNum type="arabicPeriod"/>
            </a:pPr>
            <a:r>
              <a:rPr lang="en-IN" sz="1200" dirty="0" err="1" smtClean="0">
                <a:latin typeface="Times New Roman" pitchFamily="18" charset="0"/>
                <a:cs typeface="Times New Roman" pitchFamily="18" charset="0"/>
              </a:rPr>
              <a:t>Pawitan</a:t>
            </a:r>
            <a:r>
              <a:rPr lang="en-IN" sz="1200" dirty="0" smtClean="0">
                <a:latin typeface="Times New Roman" pitchFamily="18" charset="0"/>
                <a:cs typeface="Times New Roman" pitchFamily="18" charset="0"/>
              </a:rPr>
              <a:t> JA. Biological tests for mutagenesis in man. A Clinical Review. Medical progress, 1999; 16-18</a:t>
            </a:r>
          </a:p>
          <a:p>
            <a:pPr>
              <a:buFont typeface="+mj-lt"/>
              <a:buAutoNum type="arabicPeriod"/>
            </a:pPr>
            <a:r>
              <a:rPr lang="en-IN" sz="1200" dirty="0" err="1" smtClean="0">
                <a:latin typeface="Times New Roman" pitchFamily="18" charset="0"/>
                <a:cs typeface="Times New Roman" pitchFamily="18" charset="0"/>
              </a:rPr>
              <a:t>Yadaw</a:t>
            </a:r>
            <a:r>
              <a:rPr lang="en-IN" sz="1200" dirty="0" smtClean="0">
                <a:latin typeface="Times New Roman" pitchFamily="18" charset="0"/>
                <a:cs typeface="Times New Roman" pitchFamily="18" charset="0"/>
              </a:rPr>
              <a:t> JS, </a:t>
            </a:r>
            <a:r>
              <a:rPr lang="en-IN" sz="1200" dirty="0" err="1" smtClean="0">
                <a:latin typeface="Times New Roman" pitchFamily="18" charset="0"/>
                <a:cs typeface="Times New Roman" pitchFamily="18" charset="0"/>
              </a:rPr>
              <a:t>Chadha</a:t>
            </a:r>
            <a:r>
              <a:rPr lang="en-IN" sz="1200" dirty="0" smtClean="0">
                <a:latin typeface="Times New Roman" pitchFamily="18" charset="0"/>
                <a:cs typeface="Times New Roman" pitchFamily="18" charset="0"/>
              </a:rPr>
              <a:t> P. </a:t>
            </a:r>
            <a:r>
              <a:rPr lang="en-IN" sz="1200" dirty="0" err="1" smtClean="0">
                <a:latin typeface="Times New Roman" pitchFamily="18" charset="0"/>
                <a:cs typeface="Times New Roman" pitchFamily="18" charset="0"/>
              </a:rPr>
              <a:t>Genotoxic</a:t>
            </a:r>
            <a:r>
              <a:rPr lang="en-IN" sz="1200" dirty="0" smtClean="0">
                <a:latin typeface="Times New Roman" pitchFamily="18" charset="0"/>
                <a:cs typeface="Times New Roman" pitchFamily="18" charset="0"/>
              </a:rPr>
              <a:t> studies in Pan </a:t>
            </a:r>
            <a:r>
              <a:rPr lang="en-IN" sz="1200" dirty="0" err="1" smtClean="0">
                <a:latin typeface="Times New Roman" pitchFamily="18" charset="0"/>
                <a:cs typeface="Times New Roman" pitchFamily="18" charset="0"/>
              </a:rPr>
              <a:t>Masala</a:t>
            </a:r>
            <a:r>
              <a:rPr lang="en-IN" sz="1200" dirty="0" smtClean="0">
                <a:latin typeface="Times New Roman" pitchFamily="18" charset="0"/>
                <a:cs typeface="Times New Roman" pitchFamily="18" charset="0"/>
              </a:rPr>
              <a:t> chewers: A high cancer risk group. </a:t>
            </a:r>
            <a:r>
              <a:rPr lang="en-IN" sz="1200" dirty="0" err="1" smtClean="0">
                <a:latin typeface="Times New Roman" pitchFamily="18" charset="0"/>
                <a:cs typeface="Times New Roman" pitchFamily="18" charset="0"/>
              </a:rPr>
              <a:t>Int</a:t>
            </a:r>
            <a:r>
              <a:rPr lang="en-IN" sz="1200" dirty="0" smtClean="0">
                <a:latin typeface="Times New Roman" pitchFamily="18" charset="0"/>
                <a:cs typeface="Times New Roman" pitchFamily="18" charset="0"/>
              </a:rPr>
              <a:t> J Hum Genet, 2002; 2(2): 107-112.</a:t>
            </a:r>
          </a:p>
          <a:p>
            <a:pPr>
              <a:buFont typeface="+mj-lt"/>
              <a:buAutoNum type="arabicPeriod"/>
            </a:pPr>
            <a:r>
              <a:rPr lang="en-IN" sz="1200" dirty="0" err="1" smtClean="0">
                <a:latin typeface="Times New Roman" pitchFamily="18" charset="0"/>
                <a:cs typeface="Times New Roman" pitchFamily="18" charset="0"/>
              </a:rPr>
              <a:t>Stich</a:t>
            </a:r>
            <a:r>
              <a:rPr lang="en-IN" sz="1200" dirty="0" smtClean="0">
                <a:latin typeface="Times New Roman" pitchFamily="18" charset="0"/>
                <a:cs typeface="Times New Roman" pitchFamily="18" charset="0"/>
              </a:rPr>
              <a:t> HJ, Curtis JR, </a:t>
            </a:r>
            <a:r>
              <a:rPr lang="en-IN" sz="1200" dirty="0" err="1" smtClean="0">
                <a:latin typeface="Times New Roman" pitchFamily="18" charset="0"/>
                <a:cs typeface="Times New Roman" pitchFamily="18" charset="0"/>
              </a:rPr>
              <a:t>Parida</a:t>
            </a:r>
            <a:r>
              <a:rPr lang="en-IN" sz="1200" dirty="0" smtClean="0">
                <a:latin typeface="Times New Roman" pitchFamily="18" charset="0"/>
                <a:cs typeface="Times New Roman" pitchFamily="18" charset="0"/>
              </a:rPr>
              <a:t> BB. Application of the micronucleus test to exfoliated cells of high cancer risk groups; tobacco chewers. </a:t>
            </a:r>
            <a:r>
              <a:rPr lang="en-IN" sz="1200" dirty="0" err="1" smtClean="0">
                <a:latin typeface="Times New Roman" pitchFamily="18" charset="0"/>
                <a:cs typeface="Times New Roman" pitchFamily="18" charset="0"/>
              </a:rPr>
              <a:t>Int</a:t>
            </a:r>
            <a:r>
              <a:rPr lang="en-IN" sz="1200" dirty="0" smtClean="0">
                <a:latin typeface="Times New Roman" pitchFamily="18" charset="0"/>
                <a:cs typeface="Times New Roman" pitchFamily="18" charset="0"/>
              </a:rPr>
              <a:t> J Cancer, 1982; 30(5): 553-559.</a:t>
            </a:r>
          </a:p>
          <a:p>
            <a:endParaRPr lang="en-IN" sz="1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b="1" dirty="0" smtClean="0"/>
              <a:t>THANK YOU</a:t>
            </a:r>
            <a:endParaRPr lang="en-IN" b="1" dirty="0"/>
          </a:p>
        </p:txBody>
      </p:sp>
      <p:sp>
        <p:nvSpPr>
          <p:cNvPr id="3" name="Subtitle 2"/>
          <p:cNvSpPr>
            <a:spLocks noGrp="1"/>
          </p:cNvSpPr>
          <p:nvPr>
            <p:ph type="subTitle" idx="1"/>
          </p:nvPr>
        </p:nvSpPr>
        <p:spPr/>
        <p:txBody>
          <a:bodyPr/>
          <a:lstStyle/>
          <a:p>
            <a:endParaRPr lang="en-I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09600"/>
          </a:xfrm>
        </p:spPr>
        <p:txBody>
          <a:bodyPr>
            <a:normAutofit fontScale="90000"/>
          </a:bodyPr>
          <a:lstStyle/>
          <a:p>
            <a:r>
              <a:rPr lang="en-IN" sz="4800" b="1" dirty="0" smtClean="0"/>
              <a:t>MICRONUCLEI</a:t>
            </a:r>
            <a:endParaRPr lang="en-IN" sz="4800" b="1" dirty="0"/>
          </a:p>
        </p:txBody>
      </p:sp>
      <p:sp>
        <p:nvSpPr>
          <p:cNvPr id="3" name="Content Placeholder 2"/>
          <p:cNvSpPr>
            <a:spLocks noGrp="1"/>
          </p:cNvSpPr>
          <p:nvPr>
            <p:ph idx="1"/>
          </p:nvPr>
        </p:nvSpPr>
        <p:spPr>
          <a:xfrm>
            <a:off x="152400" y="457200"/>
            <a:ext cx="8991600" cy="6019800"/>
          </a:xfrm>
        </p:spPr>
        <p:txBody>
          <a:bodyPr>
            <a:noAutofit/>
          </a:bodyPr>
          <a:lstStyle/>
          <a:p>
            <a:endParaRPr lang="en-IN" sz="2000" dirty="0" smtClean="0"/>
          </a:p>
          <a:p>
            <a:r>
              <a:rPr lang="en-IN" sz="2800" dirty="0" smtClean="0"/>
              <a:t>Micronuclei are extra-nuclear </a:t>
            </a:r>
            <a:r>
              <a:rPr lang="en-IN" sz="2800" dirty="0" err="1" smtClean="0"/>
              <a:t>cytoplasmic</a:t>
            </a:r>
            <a:r>
              <a:rPr lang="en-IN" sz="2800" dirty="0" smtClean="0"/>
              <a:t> bodies; they are induced in cells by numerous </a:t>
            </a:r>
            <a:r>
              <a:rPr lang="en-IN" sz="2800" dirty="0" err="1" smtClean="0"/>
              <a:t>genotoxic</a:t>
            </a:r>
            <a:r>
              <a:rPr lang="en-IN" sz="2800" dirty="0" smtClean="0"/>
              <a:t> agents that damage the chromosomes including alcohol and tobacco. </a:t>
            </a:r>
          </a:p>
          <a:p>
            <a:endParaRPr lang="en-IN" sz="2800" dirty="0" smtClean="0"/>
          </a:p>
          <a:p>
            <a:r>
              <a:rPr lang="en-IN" sz="2800" dirty="0" smtClean="0"/>
              <a:t>The damaged chromosomes, in the form of a chromosome fragments, lag behind in anaphase when centric elements move towards the spindle poles.</a:t>
            </a:r>
          </a:p>
          <a:p>
            <a:endParaRPr lang="en-IN" sz="2800" dirty="0" smtClean="0"/>
          </a:p>
          <a:p>
            <a:r>
              <a:rPr lang="en-IN" sz="2800" dirty="0" smtClean="0"/>
              <a:t>After </a:t>
            </a:r>
            <a:r>
              <a:rPr lang="en-IN" sz="2800" dirty="0" err="1" smtClean="0"/>
              <a:t>telophase</a:t>
            </a:r>
            <a:r>
              <a:rPr lang="en-IN" sz="2800" dirty="0" smtClean="0"/>
              <a:t>, the undamaged chromosomes, give rise to regular daughter nuclei.[7,8,9]</a:t>
            </a:r>
          </a:p>
          <a:p>
            <a:endParaRPr lang="en-IN" sz="20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lnSpcReduction="10000"/>
          </a:bodyPr>
          <a:lstStyle/>
          <a:p>
            <a:r>
              <a:rPr lang="en-IN" dirty="0" smtClean="0"/>
              <a:t>The lagging elements are included in the daughter cells, but a considerable proportion is transformed into one (or) several secondary nuclei, much smaller than the principle nucleus and is therefore called micronuclei [7,8,9]</a:t>
            </a:r>
          </a:p>
          <a:p>
            <a:r>
              <a:rPr lang="en-IN" dirty="0" smtClean="0"/>
              <a:t>Useful biomarker to assess cytogenetic damage in </a:t>
            </a:r>
            <a:r>
              <a:rPr lang="en-IN" dirty="0" err="1" smtClean="0"/>
              <a:t>biomonitoring</a:t>
            </a:r>
            <a:r>
              <a:rPr lang="en-IN" dirty="0" smtClean="0"/>
              <a:t> studies using peripheral lymphocytes and epithelial cells</a:t>
            </a:r>
          </a:p>
          <a:p>
            <a:endParaRPr lang="en-IN" dirty="0" smtClean="0"/>
          </a:p>
          <a:p>
            <a:endParaRPr lang="en-IN" dirty="0" smtClean="0"/>
          </a:p>
          <a:p>
            <a:endParaRPr lang="en-IN"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85000" lnSpcReduction="10000"/>
          </a:bodyPr>
          <a:lstStyle/>
          <a:p>
            <a:r>
              <a:rPr lang="en-IN" dirty="0" smtClean="0"/>
              <a:t>It is evident from our study, that in alcohol consumption, the </a:t>
            </a:r>
            <a:r>
              <a:rPr lang="en-IN" dirty="0" err="1" smtClean="0"/>
              <a:t>buccal</a:t>
            </a:r>
            <a:r>
              <a:rPr lang="en-IN" dirty="0" smtClean="0"/>
              <a:t> mucosa are at high risk for development of oral cancer, showing an increase in the MN frequencies, which is further increased by the habit of cigarette smoking.</a:t>
            </a:r>
          </a:p>
          <a:p>
            <a:endParaRPr lang="en-IN" dirty="0" smtClean="0"/>
          </a:p>
          <a:p>
            <a:r>
              <a:rPr lang="en-IN" dirty="0" smtClean="0"/>
              <a:t> However, it cannot be concluded that oral carcinoma will arise from these sites. The possibility to </a:t>
            </a:r>
            <a:r>
              <a:rPr lang="en-IN" dirty="0" err="1" smtClean="0"/>
              <a:t>quantitate</a:t>
            </a:r>
            <a:r>
              <a:rPr lang="en-IN" dirty="0" smtClean="0"/>
              <a:t> </a:t>
            </a:r>
            <a:r>
              <a:rPr lang="en-IN" dirty="0" err="1" smtClean="0"/>
              <a:t>genotoxic</a:t>
            </a:r>
            <a:r>
              <a:rPr lang="en-IN" dirty="0" smtClean="0"/>
              <a:t> damage in various tissues will make this approach applicable for a wide spectrum of studies on human population groups. </a:t>
            </a:r>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a:bodyPr>
          <a:lstStyle/>
          <a:p>
            <a:r>
              <a:rPr lang="en-IN" dirty="0" smtClean="0"/>
              <a:t>Micronuclei are induced in oral exfoliated cells by a variety of substances, including </a:t>
            </a:r>
            <a:r>
              <a:rPr lang="en-IN" dirty="0" err="1" smtClean="0"/>
              <a:t>genotoxic</a:t>
            </a:r>
            <a:r>
              <a:rPr lang="en-IN" dirty="0" smtClean="0"/>
              <a:t> agents and carcinogenic compound in tobacco, </a:t>
            </a:r>
            <a:r>
              <a:rPr lang="en-IN" dirty="0" err="1" smtClean="0"/>
              <a:t>betal</a:t>
            </a:r>
            <a:r>
              <a:rPr lang="en-IN" dirty="0" smtClean="0"/>
              <a:t> nut and alcohol [10]. </a:t>
            </a:r>
          </a:p>
          <a:p>
            <a:r>
              <a:rPr lang="en-IN" dirty="0" smtClean="0"/>
              <a:t>With this view in mind, the present study was carried out to assess the occurrence and compare the levels of micronuclei in oral </a:t>
            </a:r>
            <a:r>
              <a:rPr lang="en-IN" dirty="0" err="1" smtClean="0"/>
              <a:t>exfoliative</a:t>
            </a:r>
            <a:r>
              <a:rPr lang="en-IN" dirty="0" smtClean="0"/>
              <a:t> cytology of healthy control subjects and subjects presenting with habit of alcohol consumption. </a:t>
            </a:r>
            <a:endParaRPr lang="en-IN"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EFFECTS OF ALCOHOL COMSUMPTION</a:t>
            </a:r>
            <a:endParaRPr lang="en-IN" b="1" dirty="0"/>
          </a:p>
        </p:txBody>
      </p:sp>
      <p:sp>
        <p:nvSpPr>
          <p:cNvPr id="3" name="Content Placeholder 2"/>
          <p:cNvSpPr>
            <a:spLocks noGrp="1"/>
          </p:cNvSpPr>
          <p:nvPr>
            <p:ph idx="1"/>
          </p:nvPr>
        </p:nvSpPr>
        <p:spPr/>
        <p:txBody>
          <a:bodyPr>
            <a:normAutofit lnSpcReduction="10000"/>
          </a:bodyPr>
          <a:lstStyle/>
          <a:p>
            <a:r>
              <a:rPr lang="en-IN" dirty="0" smtClean="0"/>
              <a:t>Alcohol’s effect on the mouth may be the key to understanding how it works with tobacco to increase the risk of developing cancer. The dehydrating effect of alcohol on cell walls enhances the ability of tobacco carcinogens to permeate mouth tissues; additionally, nutritional deficiencies associated with heavy drinking can lower the body’s natural ability to use antioxidants to prevent the formation of cancers.</a:t>
            </a:r>
            <a:endParaRPr lang="en-I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smtClean="0"/>
              <a:t>EFFECTS OF ALCOHOL COMSUMPTION</a:t>
            </a:r>
            <a:endParaRPr lang="en-IN" b="1" dirty="0"/>
          </a:p>
        </p:txBody>
      </p:sp>
      <p:sp>
        <p:nvSpPr>
          <p:cNvPr id="3" name="Content Placeholder 2"/>
          <p:cNvSpPr>
            <a:spLocks noGrp="1"/>
          </p:cNvSpPr>
          <p:nvPr>
            <p:ph idx="1"/>
          </p:nvPr>
        </p:nvSpPr>
        <p:spPr/>
        <p:txBody>
          <a:bodyPr>
            <a:normAutofit fontScale="92500" lnSpcReduction="10000"/>
          </a:bodyPr>
          <a:lstStyle/>
          <a:p>
            <a:r>
              <a:rPr lang="en-IN" dirty="0" smtClean="0"/>
              <a:t>Alcohol’s effect on the mouth may be the key to understanding how it works with tobacco to increase the risk of developing cancer. </a:t>
            </a:r>
          </a:p>
          <a:p>
            <a:r>
              <a:rPr lang="en-IN" dirty="0" smtClean="0"/>
              <a:t>The dehydrating effect of alcohol on cell walls enhances the ability of tobacco carcinogens to permeate mouth tissues; </a:t>
            </a:r>
          </a:p>
          <a:p>
            <a:r>
              <a:rPr lang="en-IN" dirty="0" smtClean="0"/>
              <a:t>Additionally, nutritional deficiencies associated with heavy drinking can lower the body’s natural ability to use antioxidants to prevent the formation of cancers.</a:t>
            </a:r>
            <a:endParaRPr lang="en-I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b="1" u="sng" dirty="0"/>
          </a:p>
        </p:txBody>
      </p:sp>
      <p:sp>
        <p:nvSpPr>
          <p:cNvPr id="3" name="Content Placeholder 2"/>
          <p:cNvSpPr>
            <a:spLocks noGrp="1"/>
          </p:cNvSpPr>
          <p:nvPr>
            <p:ph idx="1"/>
          </p:nvPr>
        </p:nvSpPr>
        <p:spPr>
          <a:xfrm>
            <a:off x="304800" y="1219200"/>
            <a:ext cx="8534400" cy="5410200"/>
          </a:xfrm>
        </p:spPr>
        <p:txBody>
          <a:bodyPr>
            <a:normAutofit/>
          </a:bodyPr>
          <a:lstStyle/>
          <a:p>
            <a:r>
              <a:rPr lang="en-IN" dirty="0" smtClean="0"/>
              <a:t>These agents damage the chromosomes to form several secondary nuclei known as micronuclei.</a:t>
            </a:r>
          </a:p>
          <a:p>
            <a:endParaRPr lang="en-IN" dirty="0" smtClean="0"/>
          </a:p>
          <a:p>
            <a:r>
              <a:rPr lang="en-IN" dirty="0" smtClean="0"/>
              <a:t> This study identifies the occurrence of micronuclei and also evaluates the frequency of micronuclei in stained  smears of oral </a:t>
            </a:r>
            <a:r>
              <a:rPr lang="en-IN" dirty="0" err="1" smtClean="0"/>
              <a:t>exfoliative</a:t>
            </a:r>
            <a:r>
              <a:rPr lang="en-IN" dirty="0" smtClean="0"/>
              <a:t> cells from healthy subjects and alcoholic subjects. </a:t>
            </a:r>
            <a:endParaRPr lang="en-IN"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The increase in MN may be due to induction of cytogenetic damage in the epithelium by carcinogenic agents released from alcoholic consumption. </a:t>
            </a:r>
          </a:p>
          <a:p>
            <a:r>
              <a:rPr lang="en-IN" dirty="0" smtClean="0"/>
              <a:t>Hence the micronucleus assay can be used as a biomarker of </a:t>
            </a:r>
            <a:r>
              <a:rPr lang="en-IN" dirty="0" err="1" smtClean="0"/>
              <a:t>genotoxicity</a:t>
            </a:r>
            <a:r>
              <a:rPr lang="en-IN" dirty="0" smtClean="0"/>
              <a:t> in predicting effects of carcinogenic agents. </a:t>
            </a:r>
            <a:endParaRPr lang="en-I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Discussion </a:t>
            </a:r>
            <a:endParaRPr lang="en-IN" dirty="0"/>
          </a:p>
        </p:txBody>
      </p:sp>
      <p:sp>
        <p:nvSpPr>
          <p:cNvPr id="3" name="Content Placeholder 2"/>
          <p:cNvSpPr>
            <a:spLocks noGrp="1"/>
          </p:cNvSpPr>
          <p:nvPr>
            <p:ph idx="1"/>
          </p:nvPr>
        </p:nvSpPr>
        <p:spPr/>
        <p:txBody>
          <a:bodyPr>
            <a:normAutofit fontScale="85000" lnSpcReduction="20000"/>
          </a:bodyPr>
          <a:lstStyle/>
          <a:p>
            <a:r>
              <a:rPr lang="en-IN" dirty="0" smtClean="0"/>
              <a:t>Micronuclei has been proposed as a useful biomarker to assess cytogenetic damage in </a:t>
            </a:r>
            <a:r>
              <a:rPr lang="en-IN" dirty="0" err="1" smtClean="0"/>
              <a:t>biomonitoring</a:t>
            </a:r>
            <a:r>
              <a:rPr lang="en-IN" dirty="0" smtClean="0"/>
              <a:t> studies using peripheral lymphocytes and epithelial cells [8, 9]. </a:t>
            </a:r>
            <a:r>
              <a:rPr lang="en-IN" dirty="0" err="1" smtClean="0"/>
              <a:t>Segregational</a:t>
            </a:r>
            <a:r>
              <a:rPr lang="en-IN" dirty="0" smtClean="0"/>
              <a:t> defects are considered to be one of the causes for chromosomal instability, where centric and a-centric micronuclei are formed during </a:t>
            </a:r>
            <a:r>
              <a:rPr lang="en-IN" dirty="0" err="1" smtClean="0"/>
              <a:t>telophase</a:t>
            </a:r>
            <a:r>
              <a:rPr lang="en-IN" dirty="0" smtClean="0"/>
              <a:t> [3, 9]. Mammalian tissue exposed to various chemical or physical carcinogens show a great variety of nuclear anomalies and mitotic irregularities producing extra-nuclear DNA containing bodies like micronuclei formed by classical mechanisms [10]. The sensitivity of the micronucleus test is </a:t>
            </a:r>
            <a:endParaRPr lang="en-IN"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857</TotalTime>
  <Words>1973</Words>
  <Application>Microsoft Office PowerPoint</Application>
  <PresentationFormat>On-screen Show (4:3)</PresentationFormat>
  <Paragraphs>167</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INTRODUCTION</vt:lpstr>
      <vt:lpstr> RISK FACTORS </vt:lpstr>
      <vt:lpstr>AIM OF THE STUDY</vt:lpstr>
      <vt:lpstr>MATERIALS AND METHODS</vt:lpstr>
      <vt:lpstr>Slide 6</vt:lpstr>
      <vt:lpstr>COLLECTION OF SPECIMENS</vt:lpstr>
      <vt:lpstr>Statistical analysis </vt:lpstr>
      <vt:lpstr>RESULTS AND DISCUSSION</vt:lpstr>
      <vt:lpstr>Buccal smear (Giemsa staining)</vt:lpstr>
      <vt:lpstr>DISCUSSION</vt:lpstr>
      <vt:lpstr>Factors favouring formation of micronucleus in alcoholics</vt:lpstr>
      <vt:lpstr>Slide 13</vt:lpstr>
      <vt:lpstr>Slide 14</vt:lpstr>
      <vt:lpstr>MICRONUCLEI</vt:lpstr>
      <vt:lpstr>Slide 16</vt:lpstr>
      <vt:lpstr>Slide 17</vt:lpstr>
      <vt:lpstr>CONCLUSION</vt:lpstr>
      <vt:lpstr>REFERENCES</vt:lpstr>
      <vt:lpstr>THANK YOU</vt:lpstr>
      <vt:lpstr>MICRONUCLEI</vt:lpstr>
      <vt:lpstr>Slide 22</vt:lpstr>
      <vt:lpstr>Slide 23</vt:lpstr>
      <vt:lpstr>Slide 24</vt:lpstr>
      <vt:lpstr>EFFECTS OF ALCOHOL COMSUMPTION</vt:lpstr>
      <vt:lpstr>EFFECTS OF ALCOHOL COMSUMPTION</vt:lpstr>
      <vt:lpstr>Slide 27</vt:lpstr>
      <vt:lpstr>Slide 28</vt:lpstr>
      <vt:lpstr>Discussion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alcohol on micronucleus in human exfoliated buccal cells</dc:title>
  <dc:creator>User</dc:creator>
  <cp:lastModifiedBy>User</cp:lastModifiedBy>
  <cp:revision>104</cp:revision>
  <dcterms:created xsi:type="dcterms:W3CDTF">2006-08-16T00:00:00Z</dcterms:created>
  <dcterms:modified xsi:type="dcterms:W3CDTF">2018-03-12T05:10:05Z</dcterms:modified>
</cp:coreProperties>
</file>