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2.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3.xml" ContentType="application/vnd.openxmlformats-officedocument.drawingml.chartshapes+xml"/>
  <Override PartName="/ppt/notesSlides/notesSlide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7"/>
  </p:notesMasterIdLst>
  <p:sldIdLst>
    <p:sldId id="257" r:id="rId2"/>
    <p:sldId id="284" r:id="rId3"/>
    <p:sldId id="259" r:id="rId4"/>
    <p:sldId id="279" r:id="rId5"/>
    <p:sldId id="260" r:id="rId6"/>
    <p:sldId id="280" r:id="rId7"/>
    <p:sldId id="310" r:id="rId8"/>
    <p:sldId id="311" r:id="rId9"/>
    <p:sldId id="262" r:id="rId10"/>
    <p:sldId id="312" r:id="rId11"/>
    <p:sldId id="313" r:id="rId12"/>
    <p:sldId id="314" r:id="rId13"/>
    <p:sldId id="315" r:id="rId14"/>
    <p:sldId id="261" r:id="rId15"/>
    <p:sldId id="283" r:id="rId16"/>
    <p:sldId id="289" r:id="rId17"/>
    <p:sldId id="287" r:id="rId18"/>
    <p:sldId id="288" r:id="rId19"/>
    <p:sldId id="290" r:id="rId20"/>
    <p:sldId id="291" r:id="rId21"/>
    <p:sldId id="293" r:id="rId22"/>
    <p:sldId id="316" r:id="rId23"/>
    <p:sldId id="285" r:id="rId24"/>
    <p:sldId id="263" r:id="rId25"/>
    <p:sldId id="264" r:id="rId26"/>
    <p:sldId id="265" r:id="rId27"/>
    <p:sldId id="267" r:id="rId28"/>
    <p:sldId id="317" r:id="rId29"/>
    <p:sldId id="318" r:id="rId30"/>
    <p:sldId id="299" r:id="rId31"/>
    <p:sldId id="300" r:id="rId32"/>
    <p:sldId id="296" r:id="rId33"/>
    <p:sldId id="294" r:id="rId34"/>
    <p:sldId id="297" r:id="rId35"/>
    <p:sldId id="298" r:id="rId36"/>
    <p:sldId id="319" r:id="rId37"/>
    <p:sldId id="301" r:id="rId38"/>
    <p:sldId id="302" r:id="rId39"/>
    <p:sldId id="304" r:id="rId40"/>
    <p:sldId id="305" r:id="rId41"/>
    <p:sldId id="306" r:id="rId42"/>
    <p:sldId id="307" r:id="rId43"/>
    <p:sldId id="309" r:id="rId44"/>
    <p:sldId id="295" r:id="rId45"/>
    <p:sldId id="278"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FF66CC"/>
    <a:srgbClr val="CC0000"/>
    <a:srgbClr val="0033CC"/>
    <a:srgbClr val="FF3300"/>
    <a:srgbClr val="FF00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74" autoAdjust="0"/>
  </p:normalViewPr>
  <p:slideViewPr>
    <p:cSldViewPr>
      <p:cViewPr varScale="1">
        <p:scale>
          <a:sx n="65" d="100"/>
          <a:sy n="65" d="100"/>
        </p:scale>
        <p:origin x="153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karishma\Desktop\New%20Microsoft%20Excel%20Workshee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arishma\Desktop\New%20Microsoft%20Excel%20Worksheet.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karishma\Desktop\New%20Microsoft%20Excel%20Worksheet.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karishma\Desktop\New%20Microsoft%20Excel%20Worksheet.xlsx" TargetMode="Externa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2.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karishma\Desktop\New%20Microsoft%20Excel%20Worksheet.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3.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karishma\Desktop\New%20Microsoft%20Excel%20Worksheet.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chemeClr val="tx1"/>
                </a:solidFill>
                <a:latin typeface="+mn-lt"/>
                <a:ea typeface="+mn-ea"/>
                <a:cs typeface="+mn-cs"/>
              </a:defRPr>
            </a:pPr>
            <a:r>
              <a:rPr lang="en-IN" cap="none" dirty="0" smtClean="0">
                <a:solidFill>
                  <a:schemeClr val="tx1"/>
                </a:solidFill>
              </a:rPr>
              <a:t>Frequency of feeds as per the guidelines</a:t>
            </a:r>
            <a:endParaRPr lang="en-IN" cap="none" dirty="0">
              <a:solidFill>
                <a:schemeClr val="tx1"/>
              </a:solidFill>
            </a:endParaRPr>
          </a:p>
        </c:rich>
      </c:tx>
      <c:layout/>
      <c:overlay val="0"/>
      <c:spPr>
        <a:noFill/>
        <a:ln>
          <a:noFill/>
        </a:ln>
        <a:effectLst/>
      </c:spPr>
      <c:txPr>
        <a:bodyPr rot="0" spcFirstLastPara="1" vertOverflow="ellipsis" vert="horz" wrap="square" anchor="ctr" anchorCtr="1"/>
        <a:lstStyle/>
        <a:p>
          <a:pPr>
            <a:defRPr sz="2200" b="0" i="0" u="none" strike="noStrike" kern="1200" cap="all" baseline="0">
              <a:solidFill>
                <a:schemeClr val="tx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1739130434782608E-2"/>
          <c:y val="0.31801919291338582"/>
          <c:w val="0.96014492753623193"/>
          <c:h val="0.61072539370078738"/>
        </c:manualLayout>
      </c:layout>
      <c:bar3DChart>
        <c:barDir val="col"/>
        <c:grouping val="clustered"/>
        <c:varyColors val="0"/>
        <c:ser>
          <c:idx val="0"/>
          <c:order val="0"/>
          <c:tx>
            <c:strRef>
              <c:f>Sheet1!$B$1</c:f>
              <c:strCache>
                <c:ptCount val="1"/>
                <c:pt idx="0">
                  <c:v>Baseline</c:v>
                </c:pt>
              </c:strCache>
            </c:strRef>
          </c:tx>
          <c:spPr>
            <a:solidFill>
              <a:srgbClr val="FFC000"/>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50000"/>
                        </a:schemeClr>
                      </a:solidFill>
                      <a:round/>
                    </a:ln>
                    <a:effectLst/>
                  </c:spPr>
                </c15:leaderLines>
              </c:ext>
            </c:extLst>
          </c:dLbls>
          <c:cat>
            <c:strRef>
              <c:f>Sheet1!$A$2:$A$3</c:f>
              <c:strCache>
                <c:ptCount val="2"/>
                <c:pt idx="0">
                  <c:v>Ahmedabad</c:v>
                </c:pt>
                <c:pt idx="1">
                  <c:v>Baroda</c:v>
                </c:pt>
              </c:strCache>
            </c:strRef>
          </c:cat>
          <c:val>
            <c:numRef>
              <c:f>Sheet1!$B$2:$B$3</c:f>
              <c:numCache>
                <c:formatCode>0.00%</c:formatCode>
                <c:ptCount val="2"/>
                <c:pt idx="0">
                  <c:v>0.38900000000000001</c:v>
                </c:pt>
                <c:pt idx="1">
                  <c:v>0.47399999999999998</c:v>
                </c:pt>
              </c:numCache>
            </c:numRef>
          </c:val>
        </c:ser>
        <c:ser>
          <c:idx val="1"/>
          <c:order val="1"/>
          <c:tx>
            <c:strRef>
              <c:f>Sheet1!$C$1</c:f>
              <c:strCache>
                <c:ptCount val="1"/>
                <c:pt idx="0">
                  <c:v>Endline</c:v>
                </c:pt>
              </c:strCache>
            </c:strRef>
          </c:tx>
          <c:spPr>
            <a:solidFill>
              <a:srgbClr val="0070C0"/>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dLbl>
              <c:idx val="0"/>
              <c:layout>
                <c:manualLayout>
                  <c:x val="3.6231884057971015E-3"/>
                  <c:y val="-4.37499999999999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057971014492754E-3"/>
                  <c:y val="-3.7500000000000054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Sheet1!$A$2:$A$3</c:f>
              <c:strCache>
                <c:ptCount val="2"/>
                <c:pt idx="0">
                  <c:v>Ahmedabad</c:v>
                </c:pt>
                <c:pt idx="1">
                  <c:v>Baroda</c:v>
                </c:pt>
              </c:strCache>
            </c:strRef>
          </c:cat>
          <c:val>
            <c:numRef>
              <c:f>Sheet1!$C$2:$C$3</c:f>
              <c:numCache>
                <c:formatCode>0.00%</c:formatCode>
                <c:ptCount val="2"/>
                <c:pt idx="0">
                  <c:v>0.83699999999999997</c:v>
                </c:pt>
                <c:pt idx="1">
                  <c:v>0.73699999999999999</c:v>
                </c:pt>
              </c:numCache>
            </c:numRef>
          </c:val>
        </c:ser>
        <c:dLbls>
          <c:showLegendKey val="0"/>
          <c:showVal val="1"/>
          <c:showCatName val="0"/>
          <c:showSerName val="0"/>
          <c:showPercent val="0"/>
          <c:showBubbleSize val="0"/>
        </c:dLbls>
        <c:gapWidth val="84"/>
        <c:gapDepth val="53"/>
        <c:shape val="box"/>
        <c:axId val="248548128"/>
        <c:axId val="248548520"/>
        <c:axId val="0"/>
      </c:bar3DChart>
      <c:catAx>
        <c:axId val="2485481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48548520"/>
        <c:crosses val="autoZero"/>
        <c:auto val="1"/>
        <c:lblAlgn val="ctr"/>
        <c:lblOffset val="100"/>
        <c:noMultiLvlLbl val="0"/>
      </c:catAx>
      <c:valAx>
        <c:axId val="248548520"/>
        <c:scaling>
          <c:orientation val="minMax"/>
        </c:scaling>
        <c:delete val="1"/>
        <c:axPos val="l"/>
        <c:numFmt formatCode="0.00%" sourceLinked="1"/>
        <c:majorTickMark val="out"/>
        <c:minorTickMark val="none"/>
        <c:tickLblPos val="nextTo"/>
        <c:crossAx val="24854812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r>
              <a:rPr lang="en-US" sz="1800" b="1" i="0" cap="none" baseline="0" dirty="0" smtClean="0">
                <a:solidFill>
                  <a:srgbClr val="0070C0"/>
                </a:solidFill>
                <a:effectLst/>
              </a:rPr>
              <a:t>Children who </a:t>
            </a:r>
            <a:r>
              <a:rPr lang="en-US" sz="1800" b="1" i="0" cap="none" baseline="0" dirty="0" smtClean="0">
                <a:solidFill>
                  <a:srgbClr val="0070C0"/>
                </a:solidFill>
                <a:effectLst/>
              </a:rPr>
              <a:t>were </a:t>
            </a:r>
            <a:r>
              <a:rPr lang="en-US" sz="1800" b="1" i="0" cap="none" baseline="0" dirty="0" smtClean="0">
                <a:solidFill>
                  <a:srgbClr val="0070C0"/>
                </a:solidFill>
                <a:effectLst/>
              </a:rPr>
              <a:t>fed foods in thin consistency  </a:t>
            </a:r>
            <a:endParaRPr lang="en-IN" cap="none" dirty="0">
              <a:solidFill>
                <a:srgbClr val="0070C0"/>
              </a:solidFill>
              <a:effectLst/>
            </a:endParaRPr>
          </a:p>
        </c:rich>
      </c:tx>
      <c:layout/>
      <c:overlay val="0"/>
      <c:spPr>
        <a:noFill/>
        <a:ln>
          <a:noFill/>
        </a:ln>
        <a:effectLst/>
      </c:spPr>
      <c:txPr>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Baseline</c:v>
                </c:pt>
              </c:strCache>
            </c:strRef>
          </c:tx>
          <c:spPr>
            <a:solidFill>
              <a:srgbClr val="FF66CC"/>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50000"/>
                        </a:schemeClr>
                      </a:solidFill>
                      <a:round/>
                    </a:ln>
                    <a:effectLst/>
                  </c:spPr>
                </c15:leaderLines>
              </c:ext>
            </c:extLst>
          </c:dLbls>
          <c:cat>
            <c:strRef>
              <c:f>Sheet1!$A$2:$A$3</c:f>
              <c:strCache>
                <c:ptCount val="2"/>
                <c:pt idx="0">
                  <c:v>Ahmedabad</c:v>
                </c:pt>
                <c:pt idx="1">
                  <c:v>Baroda</c:v>
                </c:pt>
              </c:strCache>
            </c:strRef>
          </c:cat>
          <c:val>
            <c:numRef>
              <c:f>Sheet1!$B$2:$B$3</c:f>
              <c:numCache>
                <c:formatCode>0.00%</c:formatCode>
                <c:ptCount val="2"/>
                <c:pt idx="0">
                  <c:v>0.33400000000000002</c:v>
                </c:pt>
                <c:pt idx="1">
                  <c:v>0.32600000000000001</c:v>
                </c:pt>
              </c:numCache>
            </c:numRef>
          </c:val>
        </c:ser>
        <c:ser>
          <c:idx val="1"/>
          <c:order val="1"/>
          <c:tx>
            <c:strRef>
              <c:f>Sheet1!$C$1</c:f>
              <c:strCache>
                <c:ptCount val="1"/>
                <c:pt idx="0">
                  <c:v>Endline</c:v>
                </c:pt>
              </c:strCache>
            </c:strRef>
          </c:tx>
          <c:spPr>
            <a:solidFill>
              <a:srgbClr val="CC00FF"/>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Pt>
            <c:idx val="1"/>
            <c:invertIfNegative val="0"/>
            <c:bubble3D val="0"/>
            <c:spPr>
              <a:solidFill>
                <a:srgbClr val="C00000"/>
              </a:solidFill>
              <a:ln>
                <a:solidFill>
                  <a:srgbClr val="C00000"/>
                </a:solidFill>
              </a:ln>
              <a:effectLst/>
              <a:scene3d>
                <a:camera prst="orthographicFront"/>
                <a:lightRig rig="threePt" dir="t"/>
              </a:scene3d>
              <a:sp3d prstMaterial="flat">
                <a:contourClr>
                  <a:srgbClr val="C00000"/>
                </a:contourClr>
              </a:sp3d>
            </c:spPr>
          </c:dPt>
          <c:dLbls>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lt1">
                          <a:lumMod val="50000"/>
                        </a:schemeClr>
                      </a:solidFill>
                      <a:round/>
                    </a:ln>
                    <a:effectLst/>
                  </c:spPr>
                </c15:leaderLines>
              </c:ext>
            </c:extLst>
          </c:dLbls>
          <c:cat>
            <c:strRef>
              <c:f>Sheet1!$A$2:$A$3</c:f>
              <c:strCache>
                <c:ptCount val="2"/>
                <c:pt idx="0">
                  <c:v>Ahmedabad</c:v>
                </c:pt>
                <c:pt idx="1">
                  <c:v>Baroda</c:v>
                </c:pt>
              </c:strCache>
            </c:strRef>
          </c:cat>
          <c:val>
            <c:numRef>
              <c:f>Sheet1!$C$2:$C$3</c:f>
              <c:numCache>
                <c:formatCode>0%</c:formatCode>
                <c:ptCount val="2"/>
                <c:pt idx="0" formatCode="0.00%">
                  <c:v>0.32500000000000001</c:v>
                </c:pt>
                <c:pt idx="1">
                  <c:v>0.79</c:v>
                </c:pt>
              </c:numCache>
            </c:numRef>
          </c:val>
        </c:ser>
        <c:dLbls>
          <c:showLegendKey val="0"/>
          <c:showVal val="1"/>
          <c:showCatName val="0"/>
          <c:showSerName val="0"/>
          <c:showPercent val="0"/>
          <c:showBubbleSize val="0"/>
        </c:dLbls>
        <c:gapWidth val="84"/>
        <c:gapDepth val="53"/>
        <c:shape val="box"/>
        <c:axId val="248546952"/>
        <c:axId val="248548912"/>
        <c:axId val="0"/>
      </c:bar3DChart>
      <c:catAx>
        <c:axId val="248546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48548912"/>
        <c:crosses val="autoZero"/>
        <c:auto val="1"/>
        <c:lblAlgn val="ctr"/>
        <c:lblOffset val="100"/>
        <c:noMultiLvlLbl val="0"/>
      </c:catAx>
      <c:valAx>
        <c:axId val="248548912"/>
        <c:scaling>
          <c:orientation val="minMax"/>
        </c:scaling>
        <c:delete val="1"/>
        <c:axPos val="l"/>
        <c:numFmt formatCode="0.00%" sourceLinked="1"/>
        <c:majorTickMark val="out"/>
        <c:minorTickMark val="none"/>
        <c:tickLblPos val="nextTo"/>
        <c:crossAx val="248546952"/>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800" b="1" i="0" baseline="0" dirty="0" smtClean="0">
                <a:solidFill>
                  <a:srgbClr val="0070C0"/>
                </a:solidFill>
                <a:effectLst/>
              </a:rPr>
              <a:t>Children who were </a:t>
            </a:r>
            <a:r>
              <a:rPr lang="en-US" sz="1800" b="1" i="0" baseline="0" dirty="0" smtClean="0">
                <a:solidFill>
                  <a:srgbClr val="0070C0"/>
                </a:solidFill>
                <a:effectLst/>
              </a:rPr>
              <a:t>fed </a:t>
            </a:r>
            <a:r>
              <a:rPr lang="en-US" sz="1800" b="1" i="0" baseline="0" dirty="0" smtClean="0">
                <a:solidFill>
                  <a:srgbClr val="0070C0"/>
                </a:solidFill>
                <a:effectLst/>
              </a:rPr>
              <a:t>feeds in thick consistency</a:t>
            </a:r>
            <a:endParaRPr lang="en-IN" dirty="0">
              <a:solidFill>
                <a:srgbClr val="0070C0"/>
              </a:solidFill>
              <a:effectLst/>
            </a:endParaRP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chemeClr val="accent6">
                <a:lumMod val="40000"/>
                <a:lumOff val="6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Sheet1!$B$2:$B$3</c:f>
              <c:numCache>
                <c:formatCode>0.00%</c:formatCode>
                <c:ptCount val="2"/>
                <c:pt idx="0">
                  <c:v>0.27200000000000002</c:v>
                </c:pt>
                <c:pt idx="1">
                  <c:v>0.28399999999999997</c:v>
                </c:pt>
              </c:numCache>
            </c:numRef>
          </c:val>
        </c:ser>
        <c:ser>
          <c:idx val="1"/>
          <c:order val="1"/>
          <c:tx>
            <c:strRef>
              <c:f>Sheet1!$C$1</c:f>
              <c:strCache>
                <c:ptCount val="1"/>
                <c:pt idx="0">
                  <c:v>Endline</c:v>
                </c:pt>
              </c:strCache>
            </c:strRef>
          </c:tx>
          <c:spPr>
            <a:solidFill>
              <a:schemeClr val="accent4">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Sheet1!$C$2:$C$3</c:f>
              <c:numCache>
                <c:formatCode>0%</c:formatCode>
                <c:ptCount val="2"/>
                <c:pt idx="0" formatCode="0.00%">
                  <c:v>0.34799999999999998</c:v>
                </c:pt>
                <c:pt idx="1">
                  <c:v>0</c:v>
                </c:pt>
              </c:numCache>
            </c:numRef>
          </c:val>
        </c:ser>
        <c:dLbls>
          <c:dLblPos val="inEnd"/>
          <c:showLegendKey val="0"/>
          <c:showVal val="1"/>
          <c:showCatName val="0"/>
          <c:showSerName val="0"/>
          <c:showPercent val="0"/>
          <c:showBubbleSize val="0"/>
        </c:dLbls>
        <c:gapWidth val="65"/>
        <c:axId val="248547736"/>
        <c:axId val="248543816"/>
      </c:barChart>
      <c:catAx>
        <c:axId val="24854773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48543816"/>
        <c:crosses val="autoZero"/>
        <c:auto val="1"/>
        <c:lblAlgn val="ctr"/>
        <c:lblOffset val="100"/>
        <c:noMultiLvlLbl val="0"/>
      </c:catAx>
      <c:valAx>
        <c:axId val="24854381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248547736"/>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rgbClr val="0070C0"/>
                </a:solidFill>
                <a:latin typeface="+mn-lt"/>
                <a:ea typeface="+mn-ea"/>
                <a:cs typeface="+mn-cs"/>
              </a:defRPr>
            </a:pPr>
            <a:r>
              <a:rPr lang="en-IN" cap="none" dirty="0" smtClean="0">
                <a:solidFill>
                  <a:srgbClr val="0070C0"/>
                </a:solidFill>
              </a:rPr>
              <a:t>Special considerations taken care</a:t>
            </a:r>
            <a:r>
              <a:rPr lang="en-IN" cap="none" baseline="0" dirty="0" smtClean="0">
                <a:solidFill>
                  <a:srgbClr val="0070C0"/>
                </a:solidFill>
              </a:rPr>
              <a:t> of </a:t>
            </a:r>
            <a:r>
              <a:rPr lang="en-IN" cap="none" dirty="0" smtClean="0">
                <a:solidFill>
                  <a:srgbClr val="0070C0"/>
                </a:solidFill>
              </a:rPr>
              <a:t>while feeding young</a:t>
            </a:r>
            <a:r>
              <a:rPr lang="en-IN" cap="none" baseline="0" dirty="0" smtClean="0">
                <a:solidFill>
                  <a:srgbClr val="0070C0"/>
                </a:solidFill>
              </a:rPr>
              <a:t> children</a:t>
            </a:r>
            <a:endParaRPr lang="en-IN" cap="none" dirty="0">
              <a:solidFill>
                <a:srgbClr val="0070C0"/>
              </a:solidFill>
            </a:endParaRPr>
          </a:p>
        </c:rich>
      </c:tx>
      <c:overlay val="0"/>
      <c:spPr>
        <a:noFill/>
        <a:ln>
          <a:noFill/>
        </a:ln>
        <a:effectLst/>
      </c:spPr>
      <c:txPr>
        <a:bodyPr rot="0" spcFirstLastPara="1" vertOverflow="ellipsis" vert="horz" wrap="square" anchor="ctr" anchorCtr="1"/>
        <a:lstStyle/>
        <a:p>
          <a:pPr>
            <a:defRPr sz="2200" b="0" i="0" u="none" strike="noStrike" kern="1200" cap="all" baseline="0">
              <a:solidFill>
                <a:srgbClr val="0070C0"/>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Sheet1!$E$3:$E$4</c:f>
              <c:strCache>
                <c:ptCount val="2"/>
                <c:pt idx="0">
                  <c:v>Ahmedabad</c:v>
                </c:pt>
                <c:pt idx="1">
                  <c:v>Baseline (n=54)</c:v>
                </c:pt>
              </c:strCache>
            </c:strRef>
          </c:tx>
          <c:spPr>
            <a:solidFill>
              <a:srgbClr val="00B0F0"/>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Sheet1!$D$5:$D$8</c:f>
              <c:strCache>
                <c:ptCount val="4"/>
                <c:pt idx="0">
                  <c:v>Addition od semi-solid food from 7 months</c:v>
                </c:pt>
                <c:pt idx="1">
                  <c:v>Energy rich (with added ghee or gudd/jaggery)</c:v>
                </c:pt>
                <c:pt idx="2">
                  <c:v>Citrus fruits (like lemon, orange, mausami)</c:v>
                </c:pt>
                <c:pt idx="3">
                  <c:v>Green leafy vegetables (like methi, bathua, coriander, spinach)</c:v>
                </c:pt>
              </c:strCache>
            </c:strRef>
          </c:cat>
          <c:val>
            <c:numRef>
              <c:f>Sheet1!$E$5:$E$8</c:f>
              <c:numCache>
                <c:formatCode>0.0%</c:formatCode>
                <c:ptCount val="4"/>
                <c:pt idx="0">
                  <c:v>0.26700000000000002</c:v>
                </c:pt>
                <c:pt idx="1">
                  <c:v>1.7000000000000001E-2</c:v>
                </c:pt>
                <c:pt idx="2">
                  <c:v>1.7000000000000001E-2</c:v>
                </c:pt>
                <c:pt idx="3">
                  <c:v>0</c:v>
                </c:pt>
              </c:numCache>
            </c:numRef>
          </c:val>
        </c:ser>
        <c:ser>
          <c:idx val="1"/>
          <c:order val="1"/>
          <c:tx>
            <c:strRef>
              <c:f>Sheet1!$F$3:$F$4</c:f>
              <c:strCache>
                <c:ptCount val="2"/>
                <c:pt idx="0">
                  <c:v>Ahmedabad</c:v>
                </c:pt>
                <c:pt idx="1">
                  <c:v>Endline (n=43)</c:v>
                </c:pt>
              </c:strCache>
            </c:strRef>
          </c:tx>
          <c:spPr>
            <a:solidFill>
              <a:srgbClr val="7030A0"/>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Sheet1!$D$5:$D$8</c:f>
              <c:strCache>
                <c:ptCount val="4"/>
                <c:pt idx="0">
                  <c:v>Addition od semi-solid food from 7 months</c:v>
                </c:pt>
                <c:pt idx="1">
                  <c:v>Energy rich (with added ghee or gudd/jaggery)</c:v>
                </c:pt>
                <c:pt idx="2">
                  <c:v>Citrus fruits (like lemon, orange, mausami)</c:v>
                </c:pt>
                <c:pt idx="3">
                  <c:v>Green leafy vegetables (like methi, bathua, coriander, spinach)</c:v>
                </c:pt>
              </c:strCache>
            </c:strRef>
          </c:cat>
          <c:val>
            <c:numRef>
              <c:f>Sheet1!$F$5:$F$8</c:f>
              <c:numCache>
                <c:formatCode>0.0%</c:formatCode>
                <c:ptCount val="4"/>
                <c:pt idx="0">
                  <c:v>0.35699999999999998</c:v>
                </c:pt>
                <c:pt idx="1">
                  <c:v>0.54800000000000004</c:v>
                </c:pt>
                <c:pt idx="2">
                  <c:v>0.19</c:v>
                </c:pt>
                <c:pt idx="3">
                  <c:v>0.47599999999999998</c:v>
                </c:pt>
              </c:numCache>
            </c:numRef>
          </c:val>
        </c:ser>
        <c:ser>
          <c:idx val="2"/>
          <c:order val="2"/>
          <c:tx>
            <c:strRef>
              <c:f>Sheet1!$G$3:$G$4</c:f>
              <c:strCache>
                <c:ptCount val="2"/>
                <c:pt idx="0">
                  <c:v>Baroda</c:v>
                </c:pt>
                <c:pt idx="1">
                  <c:v>Baseline (n= 19)</c:v>
                </c:pt>
              </c:strCache>
            </c:strRef>
          </c:tx>
          <c:spPr>
            <a:solidFill>
              <a:schemeClr val="accent2">
                <a:lumMod val="60000"/>
                <a:lumOff val="40000"/>
              </a:schemeClr>
            </a:solidFill>
            <a:ln>
              <a:solidFill>
                <a:schemeClr val="accent3">
                  <a:lumMod val="50000"/>
                </a:schemeClr>
              </a:solidFill>
            </a:ln>
            <a:effectLst/>
            <a:scene3d>
              <a:camera prst="orthographicFront"/>
              <a:lightRig rig="threePt" dir="t"/>
            </a:scene3d>
            <a:sp3d prstMaterial="flat">
              <a:contourClr>
                <a:schemeClr val="accent3">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Sheet1!$D$5:$D$8</c:f>
              <c:strCache>
                <c:ptCount val="4"/>
                <c:pt idx="0">
                  <c:v>Addition od semi-solid food from 7 months</c:v>
                </c:pt>
                <c:pt idx="1">
                  <c:v>Energy rich (with added ghee or gudd/jaggery)</c:v>
                </c:pt>
                <c:pt idx="2">
                  <c:v>Citrus fruits (like lemon, orange, mausami)</c:v>
                </c:pt>
                <c:pt idx="3">
                  <c:v>Green leafy vegetables (like methi, bathua, coriander, spinach)</c:v>
                </c:pt>
              </c:strCache>
            </c:strRef>
          </c:cat>
          <c:val>
            <c:numRef>
              <c:f>Sheet1!$G$5:$G$8</c:f>
              <c:numCache>
                <c:formatCode>0.0%</c:formatCode>
                <c:ptCount val="4"/>
                <c:pt idx="0">
                  <c:v>0.192</c:v>
                </c:pt>
                <c:pt idx="1">
                  <c:v>7.6999999999999999E-2</c:v>
                </c:pt>
                <c:pt idx="2">
                  <c:v>7.6999999999999999E-2</c:v>
                </c:pt>
                <c:pt idx="3">
                  <c:v>0.154</c:v>
                </c:pt>
              </c:numCache>
            </c:numRef>
          </c:val>
        </c:ser>
        <c:ser>
          <c:idx val="3"/>
          <c:order val="3"/>
          <c:tx>
            <c:strRef>
              <c:f>Sheet1!$H$3:$H$4</c:f>
              <c:strCache>
                <c:ptCount val="2"/>
                <c:pt idx="0">
                  <c:v>Baroda</c:v>
                </c:pt>
                <c:pt idx="1">
                  <c:v>Endline (n= 19)</c:v>
                </c:pt>
              </c:strCache>
            </c:strRef>
          </c:tx>
          <c:spPr>
            <a:solidFill>
              <a:srgbClr val="C00000"/>
            </a:solidFill>
            <a:ln>
              <a:solidFill>
                <a:schemeClr val="accent4">
                  <a:lumMod val="50000"/>
                </a:schemeClr>
              </a:solidFill>
            </a:ln>
            <a:effectLst/>
            <a:scene3d>
              <a:camera prst="orthographicFront"/>
              <a:lightRig rig="threePt" dir="t"/>
            </a:scene3d>
            <a:sp3d prstMaterial="flat">
              <a:contourClr>
                <a:schemeClr val="accent4">
                  <a:lumMod val="50000"/>
                </a:schemeClr>
              </a:contourClr>
            </a:sp3d>
          </c:spPr>
          <c:invertIfNegative val="0"/>
          <c:dLbls>
            <c:spPr>
              <a:no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Sheet1!$D$5:$D$8</c:f>
              <c:strCache>
                <c:ptCount val="4"/>
                <c:pt idx="0">
                  <c:v>Addition od semi-solid food from 7 months</c:v>
                </c:pt>
                <c:pt idx="1">
                  <c:v>Energy rich (with added ghee or gudd/jaggery)</c:v>
                </c:pt>
                <c:pt idx="2">
                  <c:v>Citrus fruits (like lemon, orange, mausami)</c:v>
                </c:pt>
                <c:pt idx="3">
                  <c:v>Green leafy vegetables (like methi, bathua, coriander, spinach)</c:v>
                </c:pt>
              </c:strCache>
            </c:strRef>
          </c:cat>
          <c:val>
            <c:numRef>
              <c:f>Sheet1!$H$5:$H$8</c:f>
              <c:numCache>
                <c:formatCode>0%</c:formatCode>
                <c:ptCount val="4"/>
                <c:pt idx="0">
                  <c:v>0</c:v>
                </c:pt>
                <c:pt idx="1">
                  <c:v>0</c:v>
                </c:pt>
                <c:pt idx="2" formatCode="0.0%">
                  <c:v>6.7000000000000004E-2</c:v>
                </c:pt>
                <c:pt idx="3">
                  <c:v>0</c:v>
                </c:pt>
              </c:numCache>
            </c:numRef>
          </c:val>
        </c:ser>
        <c:dLbls>
          <c:showLegendKey val="0"/>
          <c:showVal val="1"/>
          <c:showCatName val="0"/>
          <c:showSerName val="0"/>
          <c:showPercent val="0"/>
          <c:showBubbleSize val="0"/>
        </c:dLbls>
        <c:gapWidth val="84"/>
        <c:gapDepth val="53"/>
        <c:shape val="box"/>
        <c:axId val="246196080"/>
        <c:axId val="246201176"/>
        <c:axId val="0"/>
      </c:bar3DChart>
      <c:catAx>
        <c:axId val="2461960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46201176"/>
        <c:crosses val="autoZero"/>
        <c:auto val="1"/>
        <c:lblAlgn val="ctr"/>
        <c:lblOffset val="100"/>
        <c:noMultiLvlLbl val="0"/>
      </c:catAx>
      <c:valAx>
        <c:axId val="246201176"/>
        <c:scaling>
          <c:orientation val="minMax"/>
        </c:scaling>
        <c:delete val="1"/>
        <c:axPos val="l"/>
        <c:numFmt formatCode="0.0%" sourceLinked="1"/>
        <c:majorTickMark val="out"/>
        <c:minorTickMark val="none"/>
        <c:tickLblPos val="nextTo"/>
        <c:crossAx val="2461960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r>
              <a:rPr lang="en-IN" sz="1800" b="1" i="0" baseline="0" dirty="0" smtClean="0">
                <a:solidFill>
                  <a:srgbClr val="0070C0"/>
                </a:solidFill>
                <a:effectLst/>
              </a:rPr>
              <a:t>Mothers who believed special consideration are required while feeding children &lt; 2 years</a:t>
            </a:r>
            <a:endParaRPr lang="en-IN" dirty="0" smtClean="0">
              <a:solidFill>
                <a:srgbClr val="0070C0"/>
              </a:solidFill>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lumMod val="65000"/>
                  <a:lumOff val="35000"/>
                </a:prst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Sheet1!$Q$10</c:f>
              <c:strCache>
                <c:ptCount val="1"/>
                <c:pt idx="0">
                  <c:v>Yes</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Sheet1!$R$8:$U$9</c:f>
              <c:multiLvlStrCache>
                <c:ptCount val="4"/>
                <c:lvl>
                  <c:pt idx="0">
                    <c:v>Baseline (n=60)</c:v>
                  </c:pt>
                  <c:pt idx="1">
                    <c:v>Endline (n=42)</c:v>
                  </c:pt>
                  <c:pt idx="2">
                    <c:v>Baseline (26)</c:v>
                  </c:pt>
                  <c:pt idx="3">
                    <c:v>Endline (n=19)</c:v>
                  </c:pt>
                </c:lvl>
                <c:lvl>
                  <c:pt idx="0">
                    <c:v>Ahmedabad</c:v>
                  </c:pt>
                  <c:pt idx="2">
                    <c:v>Baroda</c:v>
                  </c:pt>
                </c:lvl>
              </c:multiLvlStrCache>
            </c:multiLvlStrRef>
          </c:cat>
          <c:val>
            <c:numRef>
              <c:f>Sheet1!$R$10:$U$10</c:f>
              <c:numCache>
                <c:formatCode>0.0%</c:formatCode>
                <c:ptCount val="4"/>
                <c:pt idx="0">
                  <c:v>0.93300000000000005</c:v>
                </c:pt>
                <c:pt idx="1">
                  <c:v>1</c:v>
                </c:pt>
                <c:pt idx="2">
                  <c:v>0.57699999999999996</c:v>
                </c:pt>
                <c:pt idx="3" formatCode="0%">
                  <c:v>0.79</c:v>
                </c:pt>
              </c:numCache>
            </c:numRef>
          </c:val>
        </c:ser>
        <c:ser>
          <c:idx val="1"/>
          <c:order val="1"/>
          <c:tx>
            <c:strRef>
              <c:f>Sheet1!$Q$11</c:f>
              <c:strCache>
                <c:ptCount val="1"/>
                <c:pt idx="0">
                  <c:v>No</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Sheet1!$R$8:$U$9</c:f>
              <c:multiLvlStrCache>
                <c:ptCount val="4"/>
                <c:lvl>
                  <c:pt idx="0">
                    <c:v>Baseline (n=60)</c:v>
                  </c:pt>
                  <c:pt idx="1">
                    <c:v>Endline (n=42)</c:v>
                  </c:pt>
                  <c:pt idx="2">
                    <c:v>Baseline (26)</c:v>
                  </c:pt>
                  <c:pt idx="3">
                    <c:v>Endline (n=19)</c:v>
                  </c:pt>
                </c:lvl>
                <c:lvl>
                  <c:pt idx="0">
                    <c:v>Ahmedabad</c:v>
                  </c:pt>
                  <c:pt idx="2">
                    <c:v>Baroda</c:v>
                  </c:pt>
                </c:lvl>
              </c:multiLvlStrCache>
            </c:multiLvlStrRef>
          </c:cat>
          <c:val>
            <c:numRef>
              <c:f>Sheet1!$R$11:$U$11</c:f>
              <c:numCache>
                <c:formatCode>0.0%</c:formatCode>
                <c:ptCount val="4"/>
                <c:pt idx="0">
                  <c:v>3.3000000000000002E-2</c:v>
                </c:pt>
                <c:pt idx="1">
                  <c:v>0</c:v>
                </c:pt>
                <c:pt idx="2">
                  <c:v>0.154</c:v>
                </c:pt>
                <c:pt idx="3">
                  <c:v>0.105</c:v>
                </c:pt>
              </c:numCache>
            </c:numRef>
          </c:val>
        </c:ser>
        <c:ser>
          <c:idx val="2"/>
          <c:order val="2"/>
          <c:tx>
            <c:strRef>
              <c:f>Sheet1!$Q$12</c:f>
              <c:strCache>
                <c:ptCount val="1"/>
                <c:pt idx="0">
                  <c:v>Don't know</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Sheet1!$R$8:$U$9</c:f>
              <c:multiLvlStrCache>
                <c:ptCount val="4"/>
                <c:lvl>
                  <c:pt idx="0">
                    <c:v>Baseline (n=60)</c:v>
                  </c:pt>
                  <c:pt idx="1">
                    <c:v>Endline (n=42)</c:v>
                  </c:pt>
                  <c:pt idx="2">
                    <c:v>Baseline (26)</c:v>
                  </c:pt>
                  <c:pt idx="3">
                    <c:v>Endline (n=19)</c:v>
                  </c:pt>
                </c:lvl>
                <c:lvl>
                  <c:pt idx="0">
                    <c:v>Ahmedabad</c:v>
                  </c:pt>
                  <c:pt idx="2">
                    <c:v>Baroda</c:v>
                  </c:pt>
                </c:lvl>
              </c:multiLvlStrCache>
            </c:multiLvlStrRef>
          </c:cat>
          <c:val>
            <c:numRef>
              <c:f>Sheet1!$R$12:$U$12</c:f>
              <c:numCache>
                <c:formatCode>0.0%</c:formatCode>
                <c:ptCount val="4"/>
                <c:pt idx="0">
                  <c:v>3.3000000000000002E-2</c:v>
                </c:pt>
                <c:pt idx="1">
                  <c:v>0</c:v>
                </c:pt>
                <c:pt idx="2">
                  <c:v>0.23100000000000001</c:v>
                </c:pt>
                <c:pt idx="3">
                  <c:v>0.105</c:v>
                </c:pt>
              </c:numCache>
            </c:numRef>
          </c:val>
        </c:ser>
        <c:dLbls>
          <c:showLegendKey val="0"/>
          <c:showVal val="1"/>
          <c:showCatName val="0"/>
          <c:showSerName val="0"/>
          <c:showPercent val="0"/>
          <c:showBubbleSize val="0"/>
        </c:dLbls>
        <c:gapWidth val="150"/>
        <c:shape val="box"/>
        <c:axId val="246197256"/>
        <c:axId val="246199608"/>
        <c:axId val="0"/>
      </c:bar3DChart>
      <c:catAx>
        <c:axId val="2461972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46199608"/>
        <c:crosses val="autoZero"/>
        <c:auto val="1"/>
        <c:lblAlgn val="ctr"/>
        <c:lblOffset val="100"/>
        <c:noMultiLvlLbl val="0"/>
      </c:catAx>
      <c:valAx>
        <c:axId val="246199608"/>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4619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cap="all" spc="120" normalizeH="0" baseline="0">
                <a:solidFill>
                  <a:prstClr val="black">
                    <a:lumMod val="65000"/>
                    <a:lumOff val="35000"/>
                  </a:prstClr>
                </a:solidFill>
                <a:latin typeface="+mn-lt"/>
                <a:ea typeface="+mn-ea"/>
                <a:cs typeface="+mn-cs"/>
              </a:defRPr>
            </a:pPr>
            <a:r>
              <a:rPr lang="en-IN" sz="1800" b="1" i="0" baseline="0" dirty="0" smtClean="0">
                <a:solidFill>
                  <a:srgbClr val="0033CC"/>
                </a:solidFill>
                <a:effectLst/>
              </a:rPr>
              <a:t>Awareness about timely initiation of mother's milk </a:t>
            </a:r>
            <a:endParaRPr lang="en-IN" dirty="0" smtClean="0">
              <a:solidFill>
                <a:srgbClr val="0033CC"/>
              </a:solidFill>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cap="all" spc="120" normalizeH="0" baseline="0">
              <a:solidFill>
                <a:prstClr val="black">
                  <a:lumMod val="65000"/>
                  <a:lumOff val="35000"/>
                </a:prst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Sheet1!$Q$18</c:f>
              <c:strCache>
                <c:ptCount val="1"/>
                <c:pt idx="0">
                  <c:v>Immediately/within an hour of birth</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Sheet1!$R$16:$U$17</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Sheet1!$R$18:$U$18</c:f>
              <c:numCache>
                <c:formatCode>0.0%</c:formatCode>
                <c:ptCount val="4"/>
                <c:pt idx="0">
                  <c:v>0.81699999999999995</c:v>
                </c:pt>
                <c:pt idx="1">
                  <c:v>0.97599999999999998</c:v>
                </c:pt>
                <c:pt idx="2">
                  <c:v>0.73099999999999998</c:v>
                </c:pt>
                <c:pt idx="3" formatCode="0%">
                  <c:v>0.84</c:v>
                </c:pt>
              </c:numCache>
            </c:numRef>
          </c:val>
        </c:ser>
        <c:ser>
          <c:idx val="1"/>
          <c:order val="1"/>
          <c:tx>
            <c:strRef>
              <c:f>Sheet1!$Q$19</c:f>
              <c:strCache>
                <c:ptCount val="1"/>
                <c:pt idx="0">
                  <c:v>Don't know</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Sheet1!$R$16:$U$17</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Sheet1!$R$19:$U$19</c:f>
              <c:numCache>
                <c:formatCode>0.0%</c:formatCode>
                <c:ptCount val="4"/>
                <c:pt idx="0">
                  <c:v>0.11700000000000001</c:v>
                </c:pt>
                <c:pt idx="1">
                  <c:v>0</c:v>
                </c:pt>
                <c:pt idx="2">
                  <c:v>0.115</c:v>
                </c:pt>
                <c:pt idx="3">
                  <c:v>0.105</c:v>
                </c:pt>
              </c:numCache>
            </c:numRef>
          </c:val>
        </c:ser>
        <c:dLbls>
          <c:showLegendKey val="0"/>
          <c:showVal val="1"/>
          <c:showCatName val="0"/>
          <c:showSerName val="0"/>
          <c:showPercent val="0"/>
          <c:showBubbleSize val="0"/>
        </c:dLbls>
        <c:gapWidth val="79"/>
        <c:shape val="box"/>
        <c:axId val="246201960"/>
        <c:axId val="246198040"/>
        <c:axId val="0"/>
      </c:bar3DChart>
      <c:catAx>
        <c:axId val="246201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lumMod val="65000"/>
                    <a:lumOff val="35000"/>
                  </a:schemeClr>
                </a:solidFill>
                <a:latin typeface="+mn-lt"/>
                <a:ea typeface="+mn-ea"/>
                <a:cs typeface="+mn-cs"/>
              </a:defRPr>
            </a:pPr>
            <a:endParaRPr lang="en-US"/>
          </a:p>
        </c:txPr>
        <c:crossAx val="246198040"/>
        <c:crosses val="autoZero"/>
        <c:auto val="1"/>
        <c:lblAlgn val="ctr"/>
        <c:lblOffset val="100"/>
        <c:noMultiLvlLbl val="0"/>
      </c:catAx>
      <c:valAx>
        <c:axId val="246198040"/>
        <c:scaling>
          <c:orientation val="minMax"/>
        </c:scaling>
        <c:delete val="1"/>
        <c:axPos val="l"/>
        <c:numFmt formatCode="0.0%" sourceLinked="1"/>
        <c:majorTickMark val="none"/>
        <c:minorTickMark val="none"/>
        <c:tickLblPos val="nextTo"/>
        <c:crossAx val="2462019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Sheet1!$Q$24</c:f>
              <c:strCache>
                <c:ptCount val="1"/>
                <c:pt idx="0">
                  <c:v>Nutritious for the baby</c:v>
                </c:pt>
              </c:strCache>
            </c:strRef>
          </c:tx>
          <c:spPr>
            <a:solidFill>
              <a:schemeClr val="accent1">
                <a:alpha val="88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multiLvlStrRef>
              <c:f>Sheet1!$R$22:$U$23</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Sheet1!$R$24:$U$24</c:f>
              <c:numCache>
                <c:formatCode>0.0%</c:formatCode>
                <c:ptCount val="4"/>
                <c:pt idx="0">
                  <c:v>0.26500000000000001</c:v>
                </c:pt>
                <c:pt idx="1">
                  <c:v>0.48599999999999999</c:v>
                </c:pt>
                <c:pt idx="2">
                  <c:v>0.47299999999999998</c:v>
                </c:pt>
                <c:pt idx="3" formatCode="0%">
                  <c:v>0.13300000000000001</c:v>
                </c:pt>
              </c:numCache>
            </c:numRef>
          </c:val>
        </c:ser>
        <c:ser>
          <c:idx val="1"/>
          <c:order val="1"/>
          <c:tx>
            <c:strRef>
              <c:f>Sheet1!$Q$25</c:f>
              <c:strCache>
                <c:ptCount val="1"/>
                <c:pt idx="0">
                  <c:v>Protects from diseases</c:v>
                </c:pt>
              </c:strCache>
            </c:strRef>
          </c:tx>
          <c:spPr>
            <a:solidFill>
              <a:schemeClr val="accent2">
                <a:alpha val="88000"/>
              </a:schemeClr>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multiLvlStrRef>
              <c:f>Sheet1!$R$22:$U$23</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Sheet1!$R$25:$U$25</c:f>
              <c:numCache>
                <c:formatCode>0.0%</c:formatCode>
                <c:ptCount val="4"/>
                <c:pt idx="0">
                  <c:v>0.224</c:v>
                </c:pt>
                <c:pt idx="1">
                  <c:v>0.73</c:v>
                </c:pt>
                <c:pt idx="2">
                  <c:v>0.316</c:v>
                </c:pt>
                <c:pt idx="3" formatCode="0%">
                  <c:v>0.53300000000000003</c:v>
                </c:pt>
              </c:numCache>
            </c:numRef>
          </c:val>
        </c:ser>
        <c:ser>
          <c:idx val="2"/>
          <c:order val="2"/>
          <c:tx>
            <c:strRef>
              <c:f>Sheet1!$Q$26</c:f>
              <c:strCache>
                <c:ptCount val="1"/>
                <c:pt idx="0">
                  <c:v>Don't know</c:v>
                </c:pt>
              </c:strCache>
            </c:strRef>
          </c:tx>
          <c:spPr>
            <a:solidFill>
              <a:schemeClr val="accent3">
                <a:alpha val="88000"/>
              </a:schemeClr>
            </a:solidFill>
            <a:ln>
              <a:solidFill>
                <a:schemeClr val="accent3">
                  <a:lumMod val="50000"/>
                </a:schemeClr>
              </a:solidFill>
            </a:ln>
            <a:effectLst/>
            <a:scene3d>
              <a:camera prst="orthographicFront"/>
              <a:lightRig rig="threePt" dir="t"/>
            </a:scene3d>
            <a:sp3d prstMaterial="flat">
              <a:contourClr>
                <a:schemeClr val="accent3">
                  <a:lumMod val="50000"/>
                </a:schemeClr>
              </a:contourClr>
            </a:sp3d>
          </c:spPr>
          <c:invertIfNegative val="0"/>
          <c:dLbls>
            <c:spPr>
              <a:solidFill>
                <a:schemeClr val="accent3">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multiLvlStrRef>
              <c:f>Sheet1!$R$22:$U$23</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Sheet1!$R$26:$U$26</c:f>
              <c:numCache>
                <c:formatCode>0.0%</c:formatCode>
                <c:ptCount val="4"/>
                <c:pt idx="0">
                  <c:v>0.34699999999999998</c:v>
                </c:pt>
                <c:pt idx="1">
                  <c:v>5.3999999999999999E-2</c:v>
                </c:pt>
                <c:pt idx="2">
                  <c:v>0.316</c:v>
                </c:pt>
                <c:pt idx="3">
                  <c:v>0.26700000000000002</c:v>
                </c:pt>
              </c:numCache>
            </c:numRef>
          </c:val>
        </c:ser>
        <c:dLbls>
          <c:showLegendKey val="0"/>
          <c:showVal val="1"/>
          <c:showCatName val="0"/>
          <c:showSerName val="0"/>
          <c:showPercent val="0"/>
          <c:showBubbleSize val="0"/>
        </c:dLbls>
        <c:gapWidth val="84"/>
        <c:gapDepth val="53"/>
        <c:shape val="box"/>
        <c:axId val="246194904"/>
        <c:axId val="246198432"/>
        <c:axId val="0"/>
      </c:bar3DChart>
      <c:catAx>
        <c:axId val="2461949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46198432"/>
        <c:crosses val="autoZero"/>
        <c:auto val="1"/>
        <c:lblAlgn val="ctr"/>
        <c:lblOffset val="100"/>
        <c:noMultiLvlLbl val="0"/>
      </c:catAx>
      <c:valAx>
        <c:axId val="246198432"/>
        <c:scaling>
          <c:orientation val="minMax"/>
        </c:scaling>
        <c:delete val="1"/>
        <c:axPos val="l"/>
        <c:numFmt formatCode="0.0%" sourceLinked="1"/>
        <c:majorTickMark val="out"/>
        <c:minorTickMark val="none"/>
        <c:tickLblPos val="nextTo"/>
        <c:crossAx val="246194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solidFill>
        <a:schemeClr val="dk1">
          <a:tint val="75000"/>
        </a:schemeClr>
      </a:solidFill>
      <a:round/>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dirty="0" smtClean="0"/>
              <a:t>Availability of filled growth charts</a:t>
            </a:r>
            <a:endParaRPr lang="en-IN"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rgbClr val="FFC00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Sheet1!$B$2:$B$3</c:f>
              <c:numCache>
                <c:formatCode>0.00%</c:formatCode>
                <c:ptCount val="2"/>
                <c:pt idx="0" formatCode="0%">
                  <c:v>0.1</c:v>
                </c:pt>
                <c:pt idx="1">
                  <c:v>0.53800000000000003</c:v>
                </c:pt>
              </c:numCache>
            </c:numRef>
          </c:val>
        </c:ser>
        <c:ser>
          <c:idx val="1"/>
          <c:order val="1"/>
          <c:tx>
            <c:strRef>
              <c:f>Sheet1!$C$1</c:f>
              <c:strCache>
                <c:ptCount val="1"/>
                <c:pt idx="0">
                  <c:v>Endline</c:v>
                </c:pt>
              </c:strCache>
            </c:strRef>
          </c:tx>
          <c:spPr>
            <a:solidFill>
              <a:srgbClr val="0070C0"/>
            </a:solidFill>
            <a:ln w="9525" cap="flat" cmpd="sng" algn="ctr">
              <a:solidFill>
                <a:schemeClr val="lt1">
                  <a:alpha val="50000"/>
                </a:schemeClr>
              </a:solidFill>
              <a:round/>
            </a:ln>
            <a:effectLst/>
          </c:spPr>
          <c:invertIfNegative val="0"/>
          <c:dPt>
            <c:idx val="1"/>
            <c:invertIfNegative val="0"/>
            <c:bubble3D val="0"/>
            <c:spPr>
              <a:solidFill>
                <a:srgbClr val="C00000"/>
              </a:solidFill>
              <a:ln w="9525" cap="flat" cmpd="sng" algn="ctr">
                <a:solidFill>
                  <a:schemeClr val="lt1">
                    <a:alpha val="50000"/>
                  </a:schemeClr>
                </a:solidFill>
                <a:round/>
              </a:ln>
              <a:effectLst/>
            </c:spPr>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Sheet1!$C$2:$C$3</c:f>
              <c:numCache>
                <c:formatCode>0.00%</c:formatCode>
                <c:ptCount val="2"/>
                <c:pt idx="0">
                  <c:v>0.60499999999999998</c:v>
                </c:pt>
                <c:pt idx="1">
                  <c:v>0.26300000000000001</c:v>
                </c:pt>
              </c:numCache>
            </c:numRef>
          </c:val>
        </c:ser>
        <c:dLbls>
          <c:dLblPos val="inEnd"/>
          <c:showLegendKey val="0"/>
          <c:showVal val="1"/>
          <c:showCatName val="0"/>
          <c:showSerName val="0"/>
          <c:showPercent val="0"/>
          <c:showBubbleSize val="0"/>
        </c:dLbls>
        <c:gapWidth val="65"/>
        <c:axId val="292936144"/>
        <c:axId val="292931440"/>
      </c:barChart>
      <c:catAx>
        <c:axId val="29293614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92931440"/>
        <c:crosses val="autoZero"/>
        <c:auto val="1"/>
        <c:lblAlgn val="ctr"/>
        <c:lblOffset val="100"/>
        <c:noMultiLvlLbl val="0"/>
      </c:catAx>
      <c:valAx>
        <c:axId val="29293144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29293614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dirty="0"/>
              <a:t>Children </a:t>
            </a:r>
            <a:r>
              <a:rPr lang="en-IN" dirty="0" smtClean="0"/>
              <a:t>who were reported to be weighed </a:t>
            </a:r>
            <a:r>
              <a:rPr lang="en-IN" dirty="0"/>
              <a:t>in the </a:t>
            </a:r>
            <a:r>
              <a:rPr lang="en-IN" dirty="0" smtClean="0"/>
              <a:t>month </a:t>
            </a:r>
            <a:r>
              <a:rPr lang="en-IN" dirty="0"/>
              <a:t>preceding the survey</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rgbClr val="FFC00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Sheet1!$B$2:$B$3</c:f>
              <c:numCache>
                <c:formatCode>0.00%</c:formatCode>
                <c:ptCount val="2"/>
                <c:pt idx="0">
                  <c:v>0.51700000000000002</c:v>
                </c:pt>
                <c:pt idx="1">
                  <c:v>0.73099999999999998</c:v>
                </c:pt>
              </c:numCache>
            </c:numRef>
          </c:val>
        </c:ser>
        <c:ser>
          <c:idx val="1"/>
          <c:order val="1"/>
          <c:tx>
            <c:strRef>
              <c:f>Sheet1!$C$1</c:f>
              <c:strCache>
                <c:ptCount val="1"/>
                <c:pt idx="0">
                  <c:v>Endline</c:v>
                </c:pt>
              </c:strCache>
            </c:strRef>
          </c:tx>
          <c:spPr>
            <a:solidFill>
              <a:srgbClr val="0070C0"/>
            </a:solidFill>
            <a:ln w="9525" cap="flat" cmpd="sng" algn="ctr">
              <a:solidFill>
                <a:schemeClr val="lt1">
                  <a:alpha val="50000"/>
                </a:schemeClr>
              </a:solidFill>
              <a:round/>
            </a:ln>
            <a:effectLst/>
          </c:spPr>
          <c:invertIfNegative val="0"/>
          <c:dPt>
            <c:idx val="1"/>
            <c:invertIfNegative val="0"/>
            <c:bubble3D val="0"/>
            <c:spPr>
              <a:solidFill>
                <a:srgbClr val="C00000"/>
              </a:solidFill>
              <a:ln w="9525" cap="flat" cmpd="sng" algn="ctr">
                <a:solidFill>
                  <a:schemeClr val="lt1">
                    <a:alpha val="50000"/>
                  </a:schemeClr>
                </a:solidFill>
                <a:round/>
              </a:ln>
              <a:effectLst/>
            </c:spPr>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Sheet1!$C$2:$C$3</c:f>
              <c:numCache>
                <c:formatCode>0.00%</c:formatCode>
                <c:ptCount val="2"/>
                <c:pt idx="0" formatCode="0%">
                  <c:v>0.79</c:v>
                </c:pt>
                <c:pt idx="1">
                  <c:v>0.57899999999999996</c:v>
                </c:pt>
              </c:numCache>
            </c:numRef>
          </c:val>
        </c:ser>
        <c:dLbls>
          <c:dLblPos val="inEnd"/>
          <c:showLegendKey val="0"/>
          <c:showVal val="1"/>
          <c:showCatName val="0"/>
          <c:showSerName val="0"/>
          <c:showPercent val="0"/>
          <c:showBubbleSize val="0"/>
        </c:dLbls>
        <c:gapWidth val="65"/>
        <c:axId val="292933792"/>
        <c:axId val="292937712"/>
      </c:barChart>
      <c:catAx>
        <c:axId val="2929337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92937712"/>
        <c:crosses val="autoZero"/>
        <c:auto val="1"/>
        <c:lblAlgn val="ctr"/>
        <c:lblOffset val="100"/>
        <c:noMultiLvlLbl val="0"/>
      </c:catAx>
      <c:valAx>
        <c:axId val="2929377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29293379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r>
              <a:rPr lang="en-IN" cap="none" dirty="0" smtClean="0">
                <a:solidFill>
                  <a:srgbClr val="0070C0"/>
                </a:solidFill>
              </a:rPr>
              <a:t>Percentage of households which reportedly purify drinking water for young children</a:t>
            </a:r>
            <a:endParaRPr lang="en-IN" cap="none" dirty="0">
              <a:solidFill>
                <a:srgbClr val="0070C0"/>
              </a:solidFill>
            </a:endParaRPr>
          </a:p>
        </c:rich>
      </c:tx>
      <c:overlay val="0"/>
      <c:spPr>
        <a:noFill/>
        <a:ln>
          <a:noFill/>
        </a:ln>
        <a:effectLst/>
      </c:spPr>
      <c:txPr>
        <a:bodyPr rot="0" spcFirstLastPara="1" vertOverflow="ellipsis" vert="horz" wrap="square" anchor="ctr" anchorCtr="1"/>
        <a:lstStyle/>
        <a:p>
          <a:pPr>
            <a:defRPr sz="22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Baseline</c:v>
                </c:pt>
              </c:strCache>
            </c:strRef>
          </c:tx>
          <c:spPr>
            <a:solidFill>
              <a:schemeClr val="accent5">
                <a:lumMod val="60000"/>
                <a:lumOff val="40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Sheet1!$A$2:$A$3</c:f>
              <c:strCache>
                <c:ptCount val="2"/>
                <c:pt idx="0">
                  <c:v>Ahmedabad</c:v>
                </c:pt>
                <c:pt idx="1">
                  <c:v>Baroda</c:v>
                </c:pt>
              </c:strCache>
            </c:strRef>
          </c:cat>
          <c:val>
            <c:numRef>
              <c:f>Sheet1!$B$2:$B$3</c:f>
              <c:numCache>
                <c:formatCode>0.00%</c:formatCode>
                <c:ptCount val="2"/>
                <c:pt idx="0">
                  <c:v>0.43099999999999999</c:v>
                </c:pt>
                <c:pt idx="1">
                  <c:v>0.20799999999999999</c:v>
                </c:pt>
              </c:numCache>
            </c:numRef>
          </c:val>
        </c:ser>
        <c:ser>
          <c:idx val="1"/>
          <c:order val="1"/>
          <c:tx>
            <c:strRef>
              <c:f>Sheet1!$C$1</c:f>
              <c:strCache>
                <c:ptCount val="1"/>
                <c:pt idx="0">
                  <c:v>Endline</c:v>
                </c:pt>
              </c:strCache>
            </c:strRef>
          </c:tx>
          <c:spPr>
            <a:solidFill>
              <a:srgbClr val="CC0000"/>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strRef>
              <c:f>Sheet1!$A$2:$A$3</c:f>
              <c:strCache>
                <c:ptCount val="2"/>
                <c:pt idx="0">
                  <c:v>Ahmedabad</c:v>
                </c:pt>
                <c:pt idx="1">
                  <c:v>Baroda</c:v>
                </c:pt>
              </c:strCache>
            </c:strRef>
          </c:cat>
          <c:val>
            <c:numRef>
              <c:f>Sheet1!$C$2:$C$3</c:f>
              <c:numCache>
                <c:formatCode>0.00%</c:formatCode>
                <c:ptCount val="2"/>
                <c:pt idx="0" formatCode="0%">
                  <c:v>1</c:v>
                </c:pt>
                <c:pt idx="1">
                  <c:v>0.57899999999999996</c:v>
                </c:pt>
              </c:numCache>
            </c:numRef>
          </c:val>
        </c:ser>
        <c:dLbls>
          <c:showLegendKey val="0"/>
          <c:showVal val="1"/>
          <c:showCatName val="0"/>
          <c:showSerName val="0"/>
          <c:showPercent val="0"/>
          <c:showBubbleSize val="0"/>
        </c:dLbls>
        <c:gapWidth val="84"/>
        <c:gapDepth val="53"/>
        <c:shape val="box"/>
        <c:axId val="292933400"/>
        <c:axId val="292938496"/>
        <c:axId val="0"/>
      </c:bar3DChart>
      <c:catAx>
        <c:axId val="2929334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292938496"/>
        <c:crosses val="autoZero"/>
        <c:auto val="1"/>
        <c:lblAlgn val="ctr"/>
        <c:lblOffset val="100"/>
        <c:noMultiLvlLbl val="0"/>
      </c:catAx>
      <c:valAx>
        <c:axId val="292938496"/>
        <c:scaling>
          <c:orientation val="minMax"/>
        </c:scaling>
        <c:delete val="1"/>
        <c:axPos val="l"/>
        <c:numFmt formatCode="0.00%" sourceLinked="1"/>
        <c:majorTickMark val="out"/>
        <c:minorTickMark val="none"/>
        <c:tickLblPos val="nextTo"/>
        <c:crossAx val="2929334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solidFill>
        <a:schemeClr val="dk1">
          <a:tint val="75000"/>
        </a:schemeClr>
      </a:solidFill>
      <a:round/>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r>
              <a:rPr lang="en-IN" sz="1800" b="1" i="0" cap="none" baseline="0" dirty="0" smtClean="0">
                <a:solidFill>
                  <a:srgbClr val="0070C0"/>
                </a:solidFill>
                <a:effectLst/>
              </a:rPr>
              <a:t>Reported disposal of household waste</a:t>
            </a:r>
            <a:endParaRPr lang="en-IN" cap="none" dirty="0">
              <a:solidFill>
                <a:srgbClr val="0070C0"/>
              </a:solidFill>
              <a:effectLst/>
            </a:endParaRPr>
          </a:p>
        </c:rich>
      </c:tx>
      <c:overlay val="0"/>
      <c:spPr>
        <a:noFill/>
        <a:ln>
          <a:noFill/>
        </a:ln>
        <a:effectLst/>
      </c:spPr>
      <c:txPr>
        <a:bodyPr rot="0" spcFirstLastPara="1" vertOverflow="ellipsis" vert="horz" wrap="square" anchor="ctr" anchorCtr="1"/>
        <a:lstStyle/>
        <a:p>
          <a:pPr>
            <a:defRPr sz="1800" b="0" i="0" u="none" strike="noStrike" kern="1200" cap="all" baseline="0">
              <a:solidFill>
                <a:schemeClr val="lt1"/>
              </a:solidFill>
              <a:latin typeface="+mn-lt"/>
              <a:ea typeface="+mn-ea"/>
              <a:cs typeface="+mn-cs"/>
            </a:defRPr>
          </a:pPr>
          <a:endParaRPr lang="en-US"/>
        </a:p>
      </c:txPr>
    </c:title>
    <c:autoTitleDeleted val="0"/>
    <c:view3D>
      <c:rotX val="15"/>
      <c:rotY val="20"/>
      <c:depthPercent val="100"/>
      <c:rAngAx val="1"/>
    </c:view3D>
    <c:floor>
      <c:thickness val="0"/>
      <c:spPr>
        <a:solidFill>
          <a:schemeClr val="bg2">
            <a:lumMod val="75000"/>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Sheet1!$I$27</c:f>
              <c:strCache>
                <c:ptCount val="1"/>
                <c:pt idx="0">
                  <c:v>Government dustbins</c:v>
                </c:pt>
              </c:strCache>
            </c:strRef>
          </c:tx>
          <c:spPr>
            <a:solidFill>
              <a:schemeClr val="accent3">
                <a:lumMod val="60000"/>
                <a:lumOff val="40000"/>
              </a:schemeClr>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invertIfNegative val="0"/>
          <c:dPt>
            <c:idx val="3"/>
            <c:invertIfNegative val="0"/>
            <c:bubble3D val="0"/>
            <c:spPr>
              <a:solidFill>
                <a:srgbClr val="C00000"/>
              </a:solidFill>
              <a:ln>
                <a:solidFill>
                  <a:schemeClr val="accent1">
                    <a:lumMod val="50000"/>
                  </a:schemeClr>
                </a:solidFill>
              </a:ln>
              <a:effectLst/>
              <a:scene3d>
                <a:camera prst="orthographicFront"/>
                <a:lightRig rig="threePt" dir="t"/>
              </a:scene3d>
              <a:sp3d prstMaterial="flat">
                <a:contourClr>
                  <a:schemeClr val="accent1">
                    <a:lumMod val="50000"/>
                  </a:schemeClr>
                </a:contourClr>
              </a:sp3d>
            </c:spPr>
          </c:dPt>
          <c:dLbls>
            <c:spPr>
              <a:solidFill>
                <a:schemeClr val="accent1">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multiLvlStrRef>
              <c:f>Sheet1!$J$25:$M$26</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Sheet1!$J$27:$M$27</c:f>
              <c:numCache>
                <c:formatCode>0.0%</c:formatCode>
                <c:ptCount val="4"/>
                <c:pt idx="0">
                  <c:v>0.6</c:v>
                </c:pt>
                <c:pt idx="1">
                  <c:v>0.77200000000000002</c:v>
                </c:pt>
                <c:pt idx="2">
                  <c:v>0.57499999999999996</c:v>
                </c:pt>
                <c:pt idx="3" formatCode="0%">
                  <c:v>0.52</c:v>
                </c:pt>
              </c:numCache>
            </c:numRef>
          </c:val>
        </c:ser>
        <c:ser>
          <c:idx val="1"/>
          <c:order val="1"/>
          <c:tx>
            <c:strRef>
              <c:f>Sheet1!$I$28</c:f>
              <c:strCache>
                <c:ptCount val="1"/>
                <c:pt idx="0">
                  <c:v>Open pits</c:v>
                </c:pt>
              </c:strCache>
            </c:strRef>
          </c:tx>
          <c:spPr>
            <a:solidFill>
              <a:schemeClr val="accent4">
                <a:lumMod val="60000"/>
                <a:lumOff val="40000"/>
              </a:schemeClr>
            </a:solidFill>
            <a:ln>
              <a:solidFill>
                <a:schemeClr val="accent2">
                  <a:lumMod val="50000"/>
                </a:schemeClr>
              </a:solidFill>
            </a:ln>
            <a:effectLst/>
            <a:scene3d>
              <a:camera prst="orthographicFront"/>
              <a:lightRig rig="threePt" dir="t"/>
            </a:scene3d>
            <a:sp3d prstMaterial="flat">
              <a:contourClr>
                <a:schemeClr val="accent2">
                  <a:lumMod val="50000"/>
                </a:schemeClr>
              </a:contourClr>
            </a:sp3d>
          </c:spPr>
          <c:invertIfNegative val="0"/>
          <c:dLbls>
            <c:spPr>
              <a:solidFill>
                <a:schemeClr val="accent2">
                  <a:alpha val="30000"/>
                </a:schemeClr>
              </a:solidFill>
              <a:ln>
                <a:solidFill>
                  <a:schemeClr val="lt1">
                    <a:alpha val="50000"/>
                  </a:schemeClr>
                </a:solidFill>
                <a:round/>
              </a:ln>
              <a:effectLst>
                <a:outerShdw blurRad="63500" dist="889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50000"/>
                        </a:schemeClr>
                      </a:solidFill>
                      <a:round/>
                    </a:ln>
                    <a:effectLst/>
                  </c:spPr>
                </c15:leaderLines>
              </c:ext>
            </c:extLst>
          </c:dLbls>
          <c:cat>
            <c:multiLvlStrRef>
              <c:f>Sheet1!$J$25:$M$26</c:f>
              <c:multiLvlStrCache>
                <c:ptCount val="4"/>
                <c:lvl>
                  <c:pt idx="0">
                    <c:v>Baseline (n=60)</c:v>
                  </c:pt>
                  <c:pt idx="1">
                    <c:v>Endline (n=42)</c:v>
                  </c:pt>
                  <c:pt idx="2">
                    <c:v>Baseline (n=26)</c:v>
                  </c:pt>
                  <c:pt idx="3">
                    <c:v>Endline (n=19)</c:v>
                  </c:pt>
                </c:lvl>
                <c:lvl>
                  <c:pt idx="0">
                    <c:v>Ahmedabad</c:v>
                  </c:pt>
                  <c:pt idx="2">
                    <c:v>Baroda</c:v>
                  </c:pt>
                </c:lvl>
              </c:multiLvlStrCache>
            </c:multiLvlStrRef>
          </c:cat>
          <c:val>
            <c:numRef>
              <c:f>Sheet1!$J$28:$M$28</c:f>
              <c:numCache>
                <c:formatCode>0.0%</c:formatCode>
                <c:ptCount val="4"/>
                <c:pt idx="0">
                  <c:v>0.05</c:v>
                </c:pt>
                <c:pt idx="1">
                  <c:v>2.3E-2</c:v>
                </c:pt>
                <c:pt idx="2">
                  <c:v>0.308</c:v>
                </c:pt>
                <c:pt idx="3">
                  <c:v>0.105</c:v>
                </c:pt>
              </c:numCache>
            </c:numRef>
          </c:val>
        </c:ser>
        <c:dLbls>
          <c:showLegendKey val="0"/>
          <c:showVal val="1"/>
          <c:showCatName val="0"/>
          <c:showSerName val="0"/>
          <c:showPercent val="0"/>
          <c:showBubbleSize val="0"/>
        </c:dLbls>
        <c:gapWidth val="84"/>
        <c:gapDepth val="53"/>
        <c:shape val="box"/>
        <c:axId val="246195688"/>
        <c:axId val="246196472"/>
        <c:axId val="0"/>
      </c:bar3DChart>
      <c:catAx>
        <c:axId val="2461956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46196472"/>
        <c:crosses val="autoZero"/>
        <c:auto val="1"/>
        <c:lblAlgn val="ctr"/>
        <c:lblOffset val="100"/>
        <c:noMultiLvlLbl val="0"/>
      </c:catAx>
      <c:valAx>
        <c:axId val="246196472"/>
        <c:scaling>
          <c:orientation val="minMax"/>
        </c:scaling>
        <c:delete val="1"/>
        <c:axPos val="b"/>
        <c:numFmt formatCode="0.0%" sourceLinked="1"/>
        <c:majorTickMark val="out"/>
        <c:minorTickMark val="none"/>
        <c:tickLblPos val="nextTo"/>
        <c:crossAx val="2461956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solidFill>
        <a:schemeClr val="dk1">
          <a:tint val="75000"/>
        </a:schemeClr>
      </a:solidFill>
      <a:round/>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dirty="0">
                <a:solidFill>
                  <a:srgbClr val="0070C0"/>
                </a:solidFill>
              </a:rPr>
              <a:t>Awareness about causes of Diarrhoea</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Sheet1!$R$29:$R$30</c:f>
              <c:strCache>
                <c:ptCount val="2"/>
                <c:pt idx="0">
                  <c:v>Ahmedabad</c:v>
                </c:pt>
                <c:pt idx="1">
                  <c:v>Baseline (n=60)</c:v>
                </c:pt>
              </c:strCache>
            </c:strRef>
          </c:tx>
          <c:spPr>
            <a:solidFill>
              <a:schemeClr val="accent4">
                <a:lumMod val="60000"/>
                <a:lumOff val="4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Sheet1!$Q$31:$Q$34</c:f>
              <c:strCache>
                <c:ptCount val="4"/>
                <c:pt idx="0">
                  <c:v>Contaminated food</c:v>
                </c:pt>
                <c:pt idx="1">
                  <c:v>Teething</c:v>
                </c:pt>
                <c:pt idx="2">
                  <c:v>Contaminated water</c:v>
                </c:pt>
                <c:pt idx="3">
                  <c:v>Lack of cleanliness</c:v>
                </c:pt>
              </c:strCache>
            </c:strRef>
          </c:cat>
          <c:val>
            <c:numRef>
              <c:f>Sheet1!$R$31:$R$34</c:f>
              <c:numCache>
                <c:formatCode>0.0%</c:formatCode>
                <c:ptCount val="4"/>
                <c:pt idx="0">
                  <c:v>0.15</c:v>
                </c:pt>
                <c:pt idx="1">
                  <c:v>0.4</c:v>
                </c:pt>
                <c:pt idx="2" formatCode="0%">
                  <c:v>0.05</c:v>
                </c:pt>
                <c:pt idx="3" formatCode="0%">
                  <c:v>0</c:v>
                </c:pt>
              </c:numCache>
            </c:numRef>
          </c:val>
        </c:ser>
        <c:ser>
          <c:idx val="1"/>
          <c:order val="1"/>
          <c:tx>
            <c:strRef>
              <c:f>Sheet1!$S$29:$S$30</c:f>
              <c:strCache>
                <c:ptCount val="2"/>
                <c:pt idx="0">
                  <c:v>Ahmedabad</c:v>
                </c:pt>
                <c:pt idx="1">
                  <c:v>Endline (n=42)</c:v>
                </c:pt>
              </c:strCache>
            </c:strRef>
          </c:tx>
          <c:spPr>
            <a:solidFill>
              <a:srgbClr val="00B050"/>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Sheet1!$Q$31:$Q$34</c:f>
              <c:strCache>
                <c:ptCount val="4"/>
                <c:pt idx="0">
                  <c:v>Contaminated food</c:v>
                </c:pt>
                <c:pt idx="1">
                  <c:v>Teething</c:v>
                </c:pt>
                <c:pt idx="2">
                  <c:v>Contaminated water</c:v>
                </c:pt>
                <c:pt idx="3">
                  <c:v>Lack of cleanliness</c:v>
                </c:pt>
              </c:strCache>
            </c:strRef>
          </c:cat>
          <c:val>
            <c:numRef>
              <c:f>Sheet1!$S$31:$S$34</c:f>
              <c:numCache>
                <c:formatCode>0.0%</c:formatCode>
                <c:ptCount val="4"/>
                <c:pt idx="0">
                  <c:v>0.48799999999999999</c:v>
                </c:pt>
                <c:pt idx="1">
                  <c:v>0.30199999999999999</c:v>
                </c:pt>
                <c:pt idx="2" formatCode="0.00%">
                  <c:v>0.48799999999999999</c:v>
                </c:pt>
                <c:pt idx="3" formatCode="0.00%">
                  <c:v>0.67400000000000004</c:v>
                </c:pt>
              </c:numCache>
            </c:numRef>
          </c:val>
        </c:ser>
        <c:ser>
          <c:idx val="2"/>
          <c:order val="2"/>
          <c:tx>
            <c:strRef>
              <c:f>Sheet1!$T$29:$T$30</c:f>
              <c:strCache>
                <c:ptCount val="2"/>
                <c:pt idx="0">
                  <c:v>Baroda</c:v>
                </c:pt>
                <c:pt idx="1">
                  <c:v>Baseline (n=26)</c:v>
                </c:pt>
              </c:strCache>
            </c:strRef>
          </c:tx>
          <c:spPr>
            <a:solidFill>
              <a:schemeClr val="accent1">
                <a:lumMod val="40000"/>
                <a:lumOff val="60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Sheet1!$Q$31:$Q$34</c:f>
              <c:strCache>
                <c:ptCount val="4"/>
                <c:pt idx="0">
                  <c:v>Contaminated food</c:v>
                </c:pt>
                <c:pt idx="1">
                  <c:v>Teething</c:v>
                </c:pt>
                <c:pt idx="2">
                  <c:v>Contaminated water</c:v>
                </c:pt>
                <c:pt idx="3">
                  <c:v>Lack of cleanliness</c:v>
                </c:pt>
              </c:strCache>
            </c:strRef>
          </c:cat>
          <c:val>
            <c:numRef>
              <c:f>Sheet1!$T$31:$T$34</c:f>
              <c:numCache>
                <c:formatCode>0.0%</c:formatCode>
                <c:ptCount val="4"/>
                <c:pt idx="0">
                  <c:v>0.154</c:v>
                </c:pt>
                <c:pt idx="1">
                  <c:v>0.46100000000000002</c:v>
                </c:pt>
                <c:pt idx="2" formatCode="0.00%">
                  <c:v>7.6999999999999999E-2</c:v>
                </c:pt>
                <c:pt idx="3" formatCode="0%">
                  <c:v>0</c:v>
                </c:pt>
              </c:numCache>
            </c:numRef>
          </c:val>
        </c:ser>
        <c:ser>
          <c:idx val="3"/>
          <c:order val="3"/>
          <c:tx>
            <c:strRef>
              <c:f>Sheet1!$U$29:$U$30</c:f>
              <c:strCache>
                <c:ptCount val="2"/>
                <c:pt idx="0">
                  <c:v>Baroda</c:v>
                </c:pt>
                <c:pt idx="1">
                  <c:v>Endline (n=19)</c:v>
                </c:pt>
              </c:strCache>
            </c:strRef>
          </c:tx>
          <c:spPr>
            <a:solidFill>
              <a:srgbClr val="0070C0"/>
            </a:solidFill>
            <a:ln w="9525" cap="flat" cmpd="sng" algn="ctr">
              <a:solidFill>
                <a:schemeClr val="lt1">
                  <a:alpha val="50000"/>
                </a:schemeClr>
              </a:solidFill>
              <a:round/>
            </a:ln>
            <a:effectLst/>
          </c:spPr>
          <c:invertIfNegative val="0"/>
          <c:dPt>
            <c:idx val="0"/>
            <c:invertIfNegative val="0"/>
            <c:bubble3D val="0"/>
            <c:spPr>
              <a:solidFill>
                <a:srgbClr val="C00000"/>
              </a:solidFill>
              <a:ln w="9525" cap="flat" cmpd="sng" algn="ctr">
                <a:solidFill>
                  <a:schemeClr val="lt1">
                    <a:alpha val="50000"/>
                  </a:schemeClr>
                </a:solidFill>
                <a:round/>
              </a:ln>
              <a:effectLst/>
            </c:spPr>
          </c:dPt>
          <c:dPt>
            <c:idx val="1"/>
            <c:invertIfNegative val="0"/>
            <c:bubble3D val="0"/>
            <c:spPr>
              <a:solidFill>
                <a:srgbClr val="C00000"/>
              </a:solidFill>
              <a:ln w="9525" cap="flat" cmpd="sng" algn="ctr">
                <a:solidFill>
                  <a:schemeClr val="lt1">
                    <a:alpha val="50000"/>
                  </a:schemeClr>
                </a:solidFill>
                <a:round/>
              </a:ln>
              <a:effectLst/>
            </c:spPr>
          </c:dPt>
          <c:dLbls>
            <c:dLbl>
              <c:idx val="2"/>
              <c:layout>
                <c:manualLayout>
                  <c:x val="9.8263571785407837E-3"/>
                  <c:y val="5.6112592707155691E-2"/>
                </c:manualLayout>
              </c:layout>
              <c:spPr>
                <a:solidFill>
                  <a:srgbClr val="C00000"/>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Sheet1!$Q$31:$Q$34</c:f>
              <c:strCache>
                <c:ptCount val="4"/>
                <c:pt idx="0">
                  <c:v>Contaminated food</c:v>
                </c:pt>
                <c:pt idx="1">
                  <c:v>Teething</c:v>
                </c:pt>
                <c:pt idx="2">
                  <c:v>Contaminated water</c:v>
                </c:pt>
                <c:pt idx="3">
                  <c:v>Lack of cleanliness</c:v>
                </c:pt>
              </c:strCache>
            </c:strRef>
          </c:cat>
          <c:val>
            <c:numRef>
              <c:f>Sheet1!$U$31:$U$34</c:f>
              <c:numCache>
                <c:formatCode>0.0%</c:formatCode>
                <c:ptCount val="4"/>
                <c:pt idx="0" formatCode="0%">
                  <c:v>0.105</c:v>
                </c:pt>
                <c:pt idx="1">
                  <c:v>0.42099999999999999</c:v>
                </c:pt>
                <c:pt idx="2" formatCode="0.00%">
                  <c:v>5.1999999999999998E-2</c:v>
                </c:pt>
                <c:pt idx="3" formatCode="0%">
                  <c:v>0</c:v>
                </c:pt>
              </c:numCache>
            </c:numRef>
          </c:val>
        </c:ser>
        <c:dLbls>
          <c:dLblPos val="inEnd"/>
          <c:showLegendKey val="0"/>
          <c:showVal val="1"/>
          <c:showCatName val="0"/>
          <c:showSerName val="0"/>
          <c:showPercent val="0"/>
          <c:showBubbleSize val="0"/>
        </c:dLbls>
        <c:gapWidth val="65"/>
        <c:axId val="247854136"/>
        <c:axId val="247856488"/>
      </c:barChart>
      <c:catAx>
        <c:axId val="24785413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47856488"/>
        <c:crosses val="autoZero"/>
        <c:auto val="1"/>
        <c:lblAlgn val="ctr"/>
        <c:lblOffset val="100"/>
        <c:noMultiLvlLbl val="0"/>
      </c:catAx>
      <c:valAx>
        <c:axId val="24785648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 sourceLinked="1"/>
        <c:majorTickMark val="none"/>
        <c:minorTickMark val="none"/>
        <c:tickLblPos val="nextTo"/>
        <c:crossAx val="247854136"/>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dirty="0" smtClean="0"/>
              <a:t>Reported use of ORS as treatment for Diarrhoea for the children who had diarrhoea in the past two weeks</a:t>
            </a:r>
            <a:endParaRPr lang="en-IN"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Sheet1!$B$2:$B$3</c:f>
              <c:numCache>
                <c:formatCode>0%</c:formatCode>
                <c:ptCount val="2"/>
                <c:pt idx="0" formatCode="0.00%">
                  <c:v>5.2999999999999999E-2</c:v>
                </c:pt>
                <c:pt idx="1">
                  <c:v>0.04</c:v>
                </c:pt>
              </c:numCache>
            </c:numRef>
          </c:val>
        </c:ser>
        <c:ser>
          <c:idx val="1"/>
          <c:order val="1"/>
          <c:tx>
            <c:strRef>
              <c:f>Sheet1!$C$1</c:f>
              <c:strCache>
                <c:ptCount val="1"/>
                <c:pt idx="0">
                  <c:v>Endline</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Sheet1!$A$2:$A$3</c:f>
              <c:strCache>
                <c:ptCount val="2"/>
                <c:pt idx="0">
                  <c:v>Ahmedabad</c:v>
                </c:pt>
                <c:pt idx="1">
                  <c:v>Baroda</c:v>
                </c:pt>
              </c:strCache>
            </c:strRef>
          </c:cat>
          <c:val>
            <c:numRef>
              <c:f>Sheet1!$C$2:$C$3</c:f>
              <c:numCache>
                <c:formatCode>General</c:formatCode>
                <c:ptCount val="2"/>
                <c:pt idx="0" formatCode="0%">
                  <c:v>0.71</c:v>
                </c:pt>
                <c:pt idx="1">
                  <c:v>0</c:v>
                </c:pt>
              </c:numCache>
            </c:numRef>
          </c:val>
        </c:ser>
        <c:dLbls>
          <c:dLblPos val="inEnd"/>
          <c:showLegendKey val="0"/>
          <c:showVal val="1"/>
          <c:showCatName val="0"/>
          <c:showSerName val="0"/>
          <c:showPercent val="0"/>
          <c:showBubbleSize val="0"/>
        </c:dLbls>
        <c:gapWidth val="65"/>
        <c:axId val="292936928"/>
        <c:axId val="292934184"/>
      </c:barChart>
      <c:catAx>
        <c:axId val="29293692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292934184"/>
        <c:crosses val="autoZero"/>
        <c:auto val="1"/>
        <c:lblAlgn val="ctr"/>
        <c:lblOffset val="100"/>
        <c:noMultiLvlLbl val="0"/>
      </c:catAx>
      <c:valAx>
        <c:axId val="29293418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00%" sourceLinked="1"/>
        <c:majorTickMark val="none"/>
        <c:minorTickMark val="none"/>
        <c:tickLblPos val="nextTo"/>
        <c:crossAx val="292936928"/>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no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2.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0">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800" b="1"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1197" kern="1200"/>
  </cs:axisTitle>
  <cs:categoryAxis>
    <cs:lnRef idx="0"/>
    <cs:fillRef idx="0"/>
    <cs:effectRef idx="0"/>
    <cs:fontRef idx="minor">
      <a:schemeClr val="lt1">
        <a:lumMod val="75000"/>
      </a:schemeClr>
    </cs:fontRef>
    <cs:defRPr sz="1197"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33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1197"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1197"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22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tx1"/>
    </cs:fontRef>
    <cs:spPr>
      <a:sp3d/>
    </cs:spPr>
  </cs:wall>
</cs:chartStyle>
</file>

<file path=ppt/charts/style11.xml><?xml version="1.0" encoding="utf-8"?>
<cs:chartStyle xmlns:cs="http://schemas.microsoft.com/office/drawing/2012/chartStyle" xmlns:a="http://schemas.openxmlformats.org/drawingml/2006/main" id="291">
  <cs:axisTitle>
    <cs:lnRef idx="0"/>
    <cs:fillRef idx="0"/>
    <cs:effectRef idx="0"/>
    <cs:fontRef idx="minor">
      <a:schemeClr val="lt1">
        <a:lumMod val="75000"/>
      </a:schemeClr>
    </cs:fontRef>
    <cs:defRPr sz="900" kern="1200"/>
  </cs:axisTitle>
  <cs:categoryAxis>
    <cs:lnRef idx="0"/>
    <cs:fillRef idx="0"/>
    <cs:effectRef idx="0"/>
    <cs:fontRef idx="minor">
      <a:schemeClr val="lt1">
        <a:lumMod val="75000"/>
      </a:schemeClr>
    </cs:fontRef>
    <cs:defRPr sz="900" kern="1200"/>
  </cs:categoryAxis>
  <cs:chartArea>
    <cs:lnRef idx="0"/>
    <cs:fillRef idx="0"/>
    <cs:effectRef idx="0"/>
    <cs:fontRef idx="minor">
      <a:schemeClr val="lt1"/>
    </cs:fontRef>
    <cs:spPr>
      <a:solidFill>
        <a:schemeClr val="dk1">
          <a:lumMod val="75000"/>
          <a:lumOff val="25000"/>
        </a:schemeClr>
      </a:solidFill>
      <a:ln w="6350" cap="flat" cmpd="sng" algn="ctr">
        <a:solidFill>
          <a:schemeClr val="dk1">
            <a:tint val="75000"/>
          </a:schemeClr>
        </a:solidFill>
        <a:round/>
      </a:ln>
    </cs:spPr>
    <cs:defRPr sz="1000" kern="1200"/>
  </cs:chartArea>
  <cs:dataLabel>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dataLabel>
  <cs:dataLabelCallout>
    <cs:lnRef idx="0"/>
    <cs:fillRef idx="0">
      <cs:styleClr val="auto"/>
    </cs:fillRef>
    <cs:effectRef idx="0"/>
    <cs:fontRef idx="minor">
      <a:schemeClr val="lt1"/>
    </cs:fontRef>
    <cs:spPr>
      <a:solidFill>
        <a:schemeClr val="phClr">
          <a:alpha val="30000"/>
        </a:schemeClr>
      </a:solidFill>
      <a:ln>
        <a:solidFill>
          <a:schemeClr val="lt1">
            <a:alpha val="50000"/>
          </a:schemeClr>
        </a:solidFill>
        <a:round/>
      </a:ln>
      <a:effectLst>
        <a:outerShdw blurRad="63500" dist="88900" dir="2700000" algn="tl" rotWithShape="0">
          <a:prstClr val="black">
            <a:alpha val="40000"/>
          </a:prstClr>
        </a:outerShdw>
      </a:effectLst>
    </cs:spPr>
    <cs:defRPr sz="900" b="1" i="0" u="none" strike="noStrike" kern="1200" baseline="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cs:spPr>
  </cs:dataPoint>
  <cs:dataPoint3D>
    <cs:lnRef idx="0">
      <cs:styleClr val="auto"/>
    </cs:lnRef>
    <cs:fillRef idx="0">
      <cs:styleClr val="auto"/>
    </cs:fillRef>
    <cs:effectRef idx="0"/>
    <cs:fontRef idx="minor">
      <a:schemeClr val="tx1"/>
    </cs:fontRef>
    <cs:spPr>
      <a:solidFill>
        <a:schemeClr val="phClr">
          <a:alpha val="88000"/>
        </a:schemeClr>
      </a:solidFill>
      <a:ln>
        <a:solidFill>
          <a:schemeClr val="phClr">
            <a:lumMod val="50000"/>
          </a:schemeClr>
        </a:solidFill>
      </a:ln>
      <a:scene3d>
        <a:camera prst="orthographicFront"/>
        <a:lightRig rig="threePt" dir="t"/>
      </a:scene3d>
      <a:sp3d prstMaterial="flat"/>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dk1">
            <a:lumMod val="75000"/>
            <a:lumOff val="2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dk1">
            <a:lumMod val="50000"/>
            <a:lumOff val="50000"/>
          </a:schemeClr>
        </a:solidFill>
      </a:ln>
    </cs:spPr>
    <cs:defRPr sz="900"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a:solidFill>
          <a:schemeClr val="lt1">
            <a:lumMod val="50000"/>
          </a:schemeClr>
        </a:solidFill>
        <a:round/>
      </a:ln>
    </cs:spPr>
  </cs:dropLine>
  <cs:errorBar>
    <cs:lnRef idx="0"/>
    <cs:fillRef idx="0"/>
    <cs:effectRef idx="0"/>
    <cs:fontRef idx="minor">
      <a:schemeClr val="dk1"/>
    </cs:fontRef>
    <cs:spPr>
      <a:ln w="9525">
        <a:solidFill>
          <a:schemeClr val="lt1">
            <a:lumMod val="50000"/>
          </a:schemeClr>
        </a:solidFill>
        <a:round/>
      </a:ln>
    </cs:spPr>
  </cs:errorBar>
  <cs:floor>
    <cs:lnRef idx="0"/>
    <cs:fillRef idx="0"/>
    <cs:effectRef idx="0"/>
    <cs:fontRef idx="minor">
      <a:schemeClr val="tx1"/>
    </cs:fontRef>
    <cs:spPr>
      <a:solidFill>
        <a:schemeClr val="bg2">
          <a:lumMod val="75000"/>
          <a:alpha val="27000"/>
        </a:schemeClr>
      </a:solidFill>
      <a:sp3d/>
    </cs:spPr>
  </cs:floor>
  <cs:gridlineMajor>
    <cs:lnRef idx="0"/>
    <cs:fillRef idx="0"/>
    <cs:effectRef idx="0"/>
    <cs:fontRef idx="minor">
      <a:schemeClr val="tx1"/>
    </cs:fontRef>
    <cs:spPr>
      <a:ln w="9525">
        <a:solidFill>
          <a:schemeClr val="lt1">
            <a:lumMod val="50000"/>
          </a:schemeClr>
        </a:solidFill>
      </a:ln>
    </cs:spPr>
  </cs:gridlineMajor>
  <cs:gridlineMinor>
    <cs:lnRef idx="0"/>
    <cs:fillRef idx="0"/>
    <cs:effectRef idx="0"/>
    <cs:fontRef idx="minor">
      <a:schemeClr val="tx1"/>
    </cs:fontRef>
    <cs:spPr>
      <a:ln w="9525">
        <a:solidFill>
          <a:schemeClr val="lt1">
            <a:lumMod val="40000"/>
          </a:schemeClr>
        </a:soli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defRPr sz="900"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inor">
      <a:schemeClr val="lt1"/>
    </cs:fontRef>
    <cs:defRPr sz="1800" b="0" kern="1200" cap="all"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900" kern="1200"/>
  </cs:valueAxis>
  <cs:wall>
    <cs:lnRef idx="0"/>
    <cs:fillRef idx="0"/>
    <cs:effectRef idx="0"/>
    <cs:fontRef idx="minor">
      <a:schemeClr val="tx1"/>
    </cs:fontRef>
    <cs:spPr>
      <a:sp3d/>
    </cs:spPr>
  </cs:wall>
</cs:chartStyle>
</file>

<file path=ppt/charts/style1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0.72917</cdr:x>
      <cdr:y>0.70289</cdr:y>
    </cdr:from>
    <cdr:to>
      <cdr:x>0.9375</cdr:x>
      <cdr:y>0.93883</cdr:y>
    </cdr:to>
    <cdr:sp macro="" textlink="">
      <cdr:nvSpPr>
        <cdr:cNvPr id="2" name="Oval 1"/>
        <cdr:cNvSpPr/>
      </cdr:nvSpPr>
      <cdr:spPr>
        <a:xfrm xmlns:a="http://schemas.openxmlformats.org/drawingml/2006/main">
          <a:off x="5334000" y="3632200"/>
          <a:ext cx="1524000" cy="1219200"/>
        </a:xfrm>
        <a:prstGeom xmlns:a="http://schemas.openxmlformats.org/drawingml/2006/main" prst="ellipse">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0.80208</cdr:x>
      <cdr:y>0.77662</cdr:y>
    </cdr:from>
    <cdr:to>
      <cdr:x>0.875</cdr:x>
      <cdr:y>0.85035</cdr:y>
    </cdr:to>
    <cdr:sp macro="" textlink="">
      <cdr:nvSpPr>
        <cdr:cNvPr id="3" name="TextBox 2"/>
        <cdr:cNvSpPr txBox="1"/>
      </cdr:nvSpPr>
      <cdr:spPr>
        <a:xfrm xmlns:a="http://schemas.openxmlformats.org/drawingml/2006/main">
          <a:off x="5867400" y="4013200"/>
          <a:ext cx="5334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IN" sz="1600" dirty="0" smtClean="0"/>
            <a:t>0%</a:t>
          </a:r>
          <a:endParaRPr lang="en-IN" sz="1600" dirty="0"/>
        </a:p>
      </cdr:txBody>
    </cdr:sp>
  </cdr:relSizeAnchor>
</c:userShapes>
</file>

<file path=ppt/drawings/drawing2.xml><?xml version="1.0" encoding="utf-8"?>
<c:userShapes xmlns:c="http://schemas.openxmlformats.org/drawingml/2006/chart">
  <cdr:relSizeAnchor xmlns:cdr="http://schemas.openxmlformats.org/drawingml/2006/chartDrawing">
    <cdr:from>
      <cdr:x>0.21793</cdr:x>
      <cdr:y>0.16866</cdr:y>
    </cdr:from>
    <cdr:to>
      <cdr:x>0.49678</cdr:x>
      <cdr:y>0.54241</cdr:y>
    </cdr:to>
    <cdr:sp macro="" textlink="">
      <cdr:nvSpPr>
        <cdr:cNvPr id="2" name="Oval 1"/>
        <cdr:cNvSpPr/>
      </cdr:nvSpPr>
      <cdr:spPr>
        <a:xfrm xmlns:a="http://schemas.openxmlformats.org/drawingml/2006/main">
          <a:off x="1676337" y="914400"/>
          <a:ext cx="2144911" cy="2026267"/>
        </a:xfrm>
        <a:prstGeom xmlns:a="http://schemas.openxmlformats.org/drawingml/2006/main" prst="ellipse">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0.7753</cdr:x>
      <cdr:y>0.7682</cdr:y>
    </cdr:from>
    <cdr:to>
      <cdr:x>0.90995</cdr:x>
      <cdr:y>0.85023</cdr:y>
    </cdr:to>
    <cdr:cxnSp macro="">
      <cdr:nvCxnSpPr>
        <cdr:cNvPr id="3" name="Straight Arrow Connector 2"/>
        <cdr:cNvCxnSpPr/>
      </cdr:nvCxnSpPr>
      <cdr:spPr>
        <a:xfrm xmlns:a="http://schemas.openxmlformats.org/drawingml/2006/main" flipV="1">
          <a:off x="6115506" y="4281895"/>
          <a:ext cx="1062038" cy="457200"/>
        </a:xfrm>
        <a:prstGeom xmlns:a="http://schemas.openxmlformats.org/drawingml/2006/main" prst="straightConnector1">
          <a:avLst/>
        </a:prstGeom>
        <a:ln xmlns:a="http://schemas.openxmlformats.org/drawingml/2006/main">
          <a:tailEnd type="triangle"/>
        </a:ln>
      </cdr:spPr>
      <cdr:style>
        <a:lnRef xmlns:a="http://schemas.openxmlformats.org/drawingml/2006/main" idx="2">
          <a:schemeClr val="accent3"/>
        </a:lnRef>
        <a:fillRef xmlns:a="http://schemas.openxmlformats.org/drawingml/2006/main" idx="0">
          <a:schemeClr val="accent3"/>
        </a:fillRef>
        <a:effectRef xmlns:a="http://schemas.openxmlformats.org/drawingml/2006/main" idx="1">
          <a:schemeClr val="accent3"/>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EE2856-379A-4DB7-98D9-120AB0C12B15}" type="datetimeFigureOut">
              <a:rPr lang="en-US" smtClean="0"/>
              <a:pPr/>
              <a:t>10/6/2015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1EACB4-535A-4595-816C-6D0B4B8CFA90}" type="slidenum">
              <a:rPr lang="en-US" smtClean="0"/>
              <a:pPr/>
              <a:t>‹#›</a:t>
            </a:fld>
            <a:endParaRPr lang="en-US"/>
          </a:p>
        </p:txBody>
      </p:sp>
    </p:spTree>
    <p:extLst>
      <p:ext uri="{BB962C8B-B14F-4D97-AF65-F5344CB8AC3E}">
        <p14:creationId xmlns:p14="http://schemas.microsoft.com/office/powerpoint/2010/main" val="25527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dirty="0" smtClean="0"/>
              <a:t> Focus on quality education and ensure that children not only attend school but even prospers. Aim is to support government programs and not to replace them.</a:t>
            </a:r>
          </a:p>
          <a:p>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3</a:t>
            </a:fld>
            <a:endParaRPr lang="en-US"/>
          </a:p>
        </p:txBody>
      </p:sp>
    </p:spTree>
    <p:extLst>
      <p:ext uri="{BB962C8B-B14F-4D97-AF65-F5344CB8AC3E}">
        <p14:creationId xmlns:p14="http://schemas.microsoft.com/office/powerpoint/2010/main" val="2710339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err="1" smtClean="0"/>
              <a:t>Aser</a:t>
            </a:r>
            <a:r>
              <a:rPr lang="en-US" sz="1200" dirty="0" smtClean="0"/>
              <a:t> believes when ordinary people are empowered with knowledge, they can bring about extraordinary</a:t>
            </a:r>
            <a:r>
              <a:rPr lang="en-US" sz="1200" baseline="0" dirty="0" smtClean="0"/>
              <a:t> change. When they learn to measure what affects their lives, they communicate with each other in villages, states and take steps to resolve them.</a:t>
            </a:r>
            <a:endParaRPr lang="en-US" sz="1200" dirty="0" smtClean="0"/>
          </a:p>
          <a:p>
            <a:r>
              <a:rPr lang="en-US" sz="1200" dirty="0" smtClean="0"/>
              <a:t>700,000 children</a:t>
            </a:r>
            <a:r>
              <a:rPr lang="en-US" sz="1200" baseline="0" dirty="0" smtClean="0"/>
              <a:t> in age group 3-16 years across the country</a:t>
            </a:r>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5</a:t>
            </a:fld>
            <a:endParaRPr lang="en-US"/>
          </a:p>
        </p:txBody>
      </p:sp>
    </p:spTree>
    <p:extLst>
      <p:ext uri="{BB962C8B-B14F-4D97-AF65-F5344CB8AC3E}">
        <p14:creationId xmlns:p14="http://schemas.microsoft.com/office/powerpoint/2010/main" val="3527460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was attempted to apply </a:t>
            </a:r>
            <a:r>
              <a:rPr lang="en-US" dirty="0" err="1" smtClean="0"/>
              <a:t>aser’s</a:t>
            </a:r>
            <a:r>
              <a:rPr lang="en-US" baseline="0" dirty="0" smtClean="0"/>
              <a:t> approach to assessment to several human development domains.</a:t>
            </a:r>
          </a:p>
          <a:p>
            <a:r>
              <a:rPr lang="en-US" baseline="0" dirty="0" err="1" smtClean="0"/>
              <a:t>Odinary</a:t>
            </a:r>
            <a:r>
              <a:rPr lang="en-US" baseline="0" dirty="0" smtClean="0"/>
              <a:t> people should </a:t>
            </a:r>
            <a:r>
              <a:rPr lang="en-US" baseline="0" dirty="0" err="1" smtClean="0"/>
              <a:t>eb</a:t>
            </a:r>
            <a:r>
              <a:rPr lang="en-US" baseline="0" dirty="0" smtClean="0"/>
              <a:t> </a:t>
            </a:r>
            <a:r>
              <a:rPr lang="en-US" baseline="0" dirty="0" err="1" smtClean="0"/>
              <a:t>anabled</a:t>
            </a:r>
            <a:r>
              <a:rPr lang="en-US" baseline="0" dirty="0" smtClean="0"/>
              <a:t> to measure and understand status of basic human </a:t>
            </a:r>
            <a:r>
              <a:rPr lang="en-US" baseline="0" dirty="0" err="1" smtClean="0"/>
              <a:t>devpt</a:t>
            </a:r>
            <a:r>
              <a:rPr lang="en-US" baseline="0" dirty="0" smtClean="0"/>
              <a:t> outcomes in their household</a:t>
            </a:r>
          </a:p>
          <a:p>
            <a:r>
              <a:rPr lang="en-US" baseline="0" dirty="0" smtClean="0"/>
              <a:t>d.</a:t>
            </a:r>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14</a:t>
            </a:fld>
            <a:endParaRPr lang="en-US"/>
          </a:p>
        </p:txBody>
      </p:sp>
    </p:spTree>
    <p:extLst>
      <p:ext uri="{BB962C8B-B14F-4D97-AF65-F5344CB8AC3E}">
        <p14:creationId xmlns:p14="http://schemas.microsoft.com/office/powerpoint/2010/main" val="1701214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 Offers a ripe landscape for piloting ECD-Nutrition curriculum.</a:t>
            </a:r>
          </a:p>
          <a:p>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15</a:t>
            </a:fld>
            <a:endParaRPr lang="en-US"/>
          </a:p>
        </p:txBody>
      </p:sp>
    </p:spTree>
    <p:extLst>
      <p:ext uri="{BB962C8B-B14F-4D97-AF65-F5344CB8AC3E}">
        <p14:creationId xmlns:p14="http://schemas.microsoft.com/office/powerpoint/2010/main" val="2164886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Nearly one fourth of the mothers (24.4%) attended secondary schools. In case of fathers around 40% attended secondary school.</a:t>
            </a:r>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24</a:t>
            </a:fld>
            <a:endParaRPr lang="en-US"/>
          </a:p>
        </p:txBody>
      </p:sp>
    </p:spTree>
    <p:extLst>
      <p:ext uri="{BB962C8B-B14F-4D97-AF65-F5344CB8AC3E}">
        <p14:creationId xmlns:p14="http://schemas.microsoft.com/office/powerpoint/2010/main" val="182953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More that three fourth of the families (87.2%) had the provision of toilets inside the households. and more than 85% had community taps as the source of their drinking water.</a:t>
            </a:r>
          </a:p>
          <a:p>
            <a:endParaRPr lang="en-US" sz="1200" dirty="0" smtClean="0"/>
          </a:p>
          <a:p>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26</a:t>
            </a:fld>
            <a:endParaRPr lang="en-US"/>
          </a:p>
        </p:txBody>
      </p:sp>
    </p:spTree>
    <p:extLst>
      <p:ext uri="{BB962C8B-B14F-4D97-AF65-F5344CB8AC3E}">
        <p14:creationId xmlns:p14="http://schemas.microsoft.com/office/powerpoint/2010/main" val="2623095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C412DF-73E7-41CB-92CD-60889D6EE7FE}" type="slidenum">
              <a:rPr lang="en-US" smtClean="0"/>
              <a:t>41</a:t>
            </a:fld>
            <a:endParaRPr lang="en-US"/>
          </a:p>
        </p:txBody>
      </p:sp>
    </p:spTree>
    <p:extLst>
      <p:ext uri="{BB962C8B-B14F-4D97-AF65-F5344CB8AC3E}">
        <p14:creationId xmlns:p14="http://schemas.microsoft.com/office/powerpoint/2010/main" val="233188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USP</a:t>
            </a:r>
            <a:r>
              <a:rPr lang="en-US" sz="1200" baseline="0" dirty="0" smtClean="0"/>
              <a:t> was assessment, sensitization through assessments. Assessments has always been a domain of experts. Here we attempted to bring together people, </a:t>
            </a:r>
            <a:r>
              <a:rPr lang="en-US" sz="1200" baseline="0" dirty="0" err="1" smtClean="0"/>
              <a:t>undaertand</a:t>
            </a:r>
            <a:r>
              <a:rPr lang="en-US" sz="1200" baseline="0" dirty="0" smtClean="0"/>
              <a:t> the simple evidences and take action.</a:t>
            </a:r>
            <a:endParaRPr lang="en-US" sz="1200" dirty="0" smtClean="0"/>
          </a:p>
          <a:p>
            <a:r>
              <a:rPr lang="en-US" sz="1200" dirty="0" smtClean="0"/>
              <a:t>While the sample size was less, we are not rejoicing the quantum of improvements but it was an attempt to give people some ownership/chance to come and participate in assessing and knowing and take actions also.</a:t>
            </a:r>
            <a:endParaRPr lang="en-US" dirty="0"/>
          </a:p>
        </p:txBody>
      </p:sp>
      <p:sp>
        <p:nvSpPr>
          <p:cNvPr id="4" name="Slide Number Placeholder 3"/>
          <p:cNvSpPr>
            <a:spLocks noGrp="1"/>
          </p:cNvSpPr>
          <p:nvPr>
            <p:ph type="sldNum" sz="quarter" idx="10"/>
          </p:nvPr>
        </p:nvSpPr>
        <p:spPr/>
        <p:txBody>
          <a:bodyPr/>
          <a:lstStyle/>
          <a:p>
            <a:fld id="{521EACB4-535A-4595-816C-6D0B4B8CFA90}" type="slidenum">
              <a:rPr lang="en-US" smtClean="0"/>
              <a:pPr/>
              <a:t>43</a:t>
            </a:fld>
            <a:endParaRPr lang="en-US"/>
          </a:p>
        </p:txBody>
      </p:sp>
    </p:spTree>
    <p:extLst>
      <p:ext uri="{BB962C8B-B14F-4D97-AF65-F5344CB8AC3E}">
        <p14:creationId xmlns:p14="http://schemas.microsoft.com/office/powerpoint/2010/main" val="1980419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10/6/2015</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3.jpeg"/><Relationship Id="rId7" Type="http://schemas.openxmlformats.org/officeDocument/2006/relationships/image" Target="../media/image17.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7.png"/><Relationship Id="rId9"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5.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5.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3.jpeg"/><Relationship Id="rId7" Type="http://schemas.openxmlformats.org/officeDocument/2006/relationships/image" Target="../media/image26.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5.jpeg"/><Relationship Id="rId4" Type="http://schemas.openxmlformats.org/officeDocument/2006/relationships/image" Target="../media/image7.png"/><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5.jpe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jpeg"/><Relationship Id="rId7" Type="http://schemas.openxmlformats.org/officeDocument/2006/relationships/image" Target="../media/image3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5.jpe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jpeg"/><Relationship Id="rId7" Type="http://schemas.openxmlformats.org/officeDocument/2006/relationships/image" Target="../media/image34.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5.jpe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jpeg"/><Relationship Id="rId7" Type="http://schemas.openxmlformats.org/officeDocument/2006/relationships/image" Target="../media/image37.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5.jpeg"/><Relationship Id="rId4" Type="http://schemas.openxmlformats.org/officeDocument/2006/relationships/image" Target="../media/image7.png"/><Relationship Id="rId9"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5.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5.jpe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2.xml"/><Relationship Id="rId2" Type="http://schemas.openxmlformats.org/officeDocument/2006/relationships/image" Target="../media/image4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3.xml"/><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image" Target="../media/image5.jpe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image" Target="../media/image5.jpe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image" Target="../media/image5.jpe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7.xml"/><Relationship Id="rId5" Type="http://schemas.openxmlformats.org/officeDocument/2006/relationships/image" Target="../media/image5.jpe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8.xml"/><Relationship Id="rId5" Type="http://schemas.openxmlformats.org/officeDocument/2006/relationships/image" Target="../media/image5.jpe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9.xml"/><Relationship Id="rId5" Type="http://schemas.openxmlformats.org/officeDocument/2006/relationships/image" Target="../media/image5.jpe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10.xml"/><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11.xml"/><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image" Target="../media/image45.emf"/><Relationship Id="rId7"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chart" Target="../charts/chart13.xml"/><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7.png"/><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3.jpeg"/><Relationship Id="rId7" Type="http://schemas.openxmlformats.org/officeDocument/2006/relationships/image" Target="../media/image48.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5.jpeg"/><Relationship Id="rId4" Type="http://schemas.openxmlformats.org/officeDocument/2006/relationships/image" Target="../media/image7.png"/><Relationship Id="rId9" Type="http://schemas.openxmlformats.org/officeDocument/2006/relationships/image" Target="../media/image50.jpg"/></Relationships>
</file>

<file path=ppt/slides/_rels/slide4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107359" y="2964729"/>
            <a:ext cx="79248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haroni" pitchFamily="2" charset="-79"/>
              <a:cs typeface="Aharoni" pitchFamily="2" charset="-79"/>
            </a:endParaRPr>
          </a:p>
          <a:p>
            <a:pPr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Dr.</a:t>
            </a:r>
            <a:r>
              <a:rPr kumimoji="0" lang="en-US" b="0" i="0" u="none" strike="noStrike" cap="none" normalizeH="0" dirty="0" smtClean="0">
                <a:ln>
                  <a:noFill/>
                </a:ln>
                <a:solidFill>
                  <a:schemeClr val="tx1"/>
                </a:solidFill>
                <a:effectLst/>
                <a:latin typeface="+mj-lt"/>
                <a:ea typeface="Calibri" pitchFamily="34" charset="0"/>
                <a:cs typeface="Aharoni" pitchFamily="2" charset="-79"/>
              </a:rPr>
              <a:t> </a:t>
            </a:r>
            <a:r>
              <a:rPr kumimoji="0" lang="en-US" b="0" i="0" u="none" strike="noStrike" cap="none" normalizeH="0" baseline="0" dirty="0" err="1" smtClean="0">
                <a:ln>
                  <a:noFill/>
                </a:ln>
                <a:solidFill>
                  <a:schemeClr val="tx1"/>
                </a:solidFill>
                <a:effectLst/>
                <a:latin typeface="+mj-lt"/>
                <a:ea typeface="Calibri" pitchFamily="34" charset="0"/>
                <a:cs typeface="Aharoni" pitchFamily="2" charset="-79"/>
              </a:rPr>
              <a:t>Smriti</a:t>
            </a: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 </a:t>
            </a:r>
            <a:r>
              <a:rPr kumimoji="0" lang="en-US" b="0" i="0" u="none" strike="noStrike" cap="none" normalizeH="0" baseline="0" dirty="0" err="1" smtClean="0">
                <a:ln>
                  <a:noFill/>
                </a:ln>
                <a:solidFill>
                  <a:schemeClr val="tx1"/>
                </a:solidFill>
                <a:effectLst/>
                <a:latin typeface="+mj-lt"/>
                <a:ea typeface="Calibri" pitchFamily="34" charset="0"/>
                <a:cs typeface="Aharoni" pitchFamily="2" charset="-79"/>
              </a:rPr>
              <a:t>Pahwa</a:t>
            </a: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a:t>
            </a:r>
            <a:r>
              <a:rPr kumimoji="0" lang="en-US" b="0" i="0" u="none" strike="noStrike" cap="none" normalizeH="0" dirty="0" smtClean="0">
                <a:ln>
                  <a:noFill/>
                </a:ln>
                <a:solidFill>
                  <a:schemeClr val="tx1"/>
                </a:solidFill>
                <a:effectLst/>
                <a:latin typeface="+mj-lt"/>
                <a:ea typeface="Calibri" pitchFamily="34" charset="0"/>
                <a:cs typeface="Aharoni" pitchFamily="2" charset="-79"/>
              </a:rPr>
              <a:t> PhD Food and Nutrition; Dr. </a:t>
            </a:r>
            <a:r>
              <a:rPr kumimoji="0" lang="en-US" b="0" i="0" u="none" strike="noStrike" cap="none" normalizeH="0" baseline="0" dirty="0" err="1" smtClean="0">
                <a:ln>
                  <a:noFill/>
                </a:ln>
                <a:solidFill>
                  <a:schemeClr val="tx1"/>
                </a:solidFill>
                <a:effectLst/>
                <a:latin typeface="+mj-lt"/>
                <a:ea typeface="Calibri" pitchFamily="34" charset="0"/>
                <a:cs typeface="Aharoni" pitchFamily="2" charset="-79"/>
              </a:rPr>
              <a:t>Malavika</a:t>
            </a: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 </a:t>
            </a:r>
            <a:r>
              <a:rPr kumimoji="0" lang="en-US" b="0" i="0" u="none" strike="noStrike" cap="none" normalizeH="0" baseline="0" dirty="0" err="1" smtClean="0">
                <a:ln>
                  <a:noFill/>
                </a:ln>
                <a:solidFill>
                  <a:schemeClr val="tx1"/>
                </a:solidFill>
                <a:effectLst/>
                <a:latin typeface="+mj-lt"/>
                <a:ea typeface="Calibri" pitchFamily="34" charset="0"/>
                <a:cs typeface="Aharoni" pitchFamily="2" charset="-79"/>
              </a:rPr>
              <a:t>Subramanyam</a:t>
            </a: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a:t>
            </a:r>
            <a:r>
              <a:rPr kumimoji="0" lang="en-US" b="0" i="0" u="none" strike="noStrike" cap="none" normalizeH="0" dirty="0" smtClean="0">
                <a:ln>
                  <a:noFill/>
                </a:ln>
                <a:solidFill>
                  <a:schemeClr val="tx1"/>
                </a:solidFill>
                <a:effectLst/>
                <a:latin typeface="+mj-lt"/>
                <a:ea typeface="Calibri" pitchFamily="34" charset="0"/>
                <a:cs typeface="Aharoni" pitchFamily="2" charset="-79"/>
              </a:rPr>
              <a:t> MBBS MD MPH DSc;  </a:t>
            </a: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Aditi </a:t>
            </a:r>
            <a:r>
              <a:rPr kumimoji="0" lang="en-US" b="0" i="0" u="none" strike="noStrike" cap="none" normalizeH="0" baseline="0" dirty="0" err="1" smtClean="0">
                <a:ln>
                  <a:noFill/>
                </a:ln>
                <a:solidFill>
                  <a:schemeClr val="tx1"/>
                </a:solidFill>
                <a:effectLst/>
                <a:latin typeface="+mj-lt"/>
                <a:ea typeface="Calibri" pitchFamily="34" charset="0"/>
                <a:cs typeface="Aharoni" pitchFamily="2" charset="-79"/>
              </a:rPr>
              <a:t>Macwan</a:t>
            </a:r>
            <a:r>
              <a:rPr kumimoji="0" lang="en-US" b="0" i="0" u="none" strike="noStrike" cap="none" normalizeH="0" baseline="0" dirty="0" smtClean="0">
                <a:ln>
                  <a:noFill/>
                </a:ln>
                <a:solidFill>
                  <a:schemeClr val="tx1"/>
                </a:solidFill>
                <a:effectLst/>
                <a:latin typeface="+mj-lt"/>
                <a:ea typeface="Calibri" pitchFamily="34" charset="0"/>
                <a:cs typeface="Aharoni" pitchFamily="2" charset="-79"/>
              </a:rPr>
              <a:t>, MSW;</a:t>
            </a:r>
            <a:r>
              <a:rPr lang="en-US" b="1" u="sng" dirty="0">
                <a:ea typeface="Calibri" pitchFamily="34" charset="0"/>
                <a:cs typeface="Aharoni" pitchFamily="2" charset="-79"/>
              </a:rPr>
              <a:t> Karishma Vats*</a:t>
            </a:r>
            <a:endParaRPr kumimoji="0" lang="en-US" b="1" i="0" u="sng" strike="noStrike" cap="none" normalizeH="0" baseline="0" dirty="0" smtClean="0">
              <a:ln>
                <a:noFill/>
              </a:ln>
              <a:solidFill>
                <a:schemeClr val="tx1"/>
              </a:solidFill>
              <a:effectLst/>
              <a:latin typeface="+mj-lt"/>
              <a:cs typeface="Aharoni" pitchFamily="2" charset="-79"/>
            </a:endParaRPr>
          </a:p>
        </p:txBody>
      </p:sp>
      <p:sp>
        <p:nvSpPr>
          <p:cNvPr id="6" name="TextBox 5"/>
          <p:cNvSpPr txBox="1"/>
          <p:nvPr/>
        </p:nvSpPr>
        <p:spPr>
          <a:xfrm>
            <a:off x="993059" y="1618148"/>
            <a:ext cx="8153400" cy="1477328"/>
          </a:xfrm>
          <a:prstGeom prst="rect">
            <a:avLst/>
          </a:prstGeom>
          <a:noFill/>
        </p:spPr>
        <p:txBody>
          <a:bodyPr wrap="square" rtlCol="0">
            <a:spAutoFit/>
          </a:bodyPr>
          <a:lstStyle/>
          <a:p>
            <a:pPr lvl="0" algn="ctr" fontAlgn="base">
              <a:spcBef>
                <a:spcPct val="0"/>
              </a:spcBef>
              <a:spcAft>
                <a:spcPct val="0"/>
              </a:spcAft>
            </a:pPr>
            <a:r>
              <a:rPr lang="en-US" sz="2400" b="1" dirty="0" smtClean="0">
                <a:latin typeface="Aharoni" pitchFamily="2" charset="-79"/>
                <a:ea typeface="Calibri" pitchFamily="34" charset="0"/>
                <a:cs typeface="Aharoni" pitchFamily="2" charset="-79"/>
              </a:rPr>
              <a:t>K.E.Y-Knowing and Engaging for Young child food and feeding: </a:t>
            </a:r>
          </a:p>
          <a:p>
            <a:pPr lvl="0" algn="ctr" fontAlgn="base">
              <a:spcBef>
                <a:spcPct val="0"/>
              </a:spcBef>
              <a:spcAft>
                <a:spcPct val="0"/>
              </a:spcAft>
            </a:pPr>
            <a:r>
              <a:rPr lang="en-US" sz="2000" b="1" dirty="0" smtClean="0">
                <a:latin typeface="Aharoni" pitchFamily="2" charset="-79"/>
                <a:ea typeface="Calibri" pitchFamily="34" charset="0"/>
                <a:cs typeface="Aharoni" pitchFamily="2" charset="-79"/>
              </a:rPr>
              <a:t>(Leveraging a successful literacy initiative assessment approach)</a:t>
            </a:r>
          </a:p>
          <a:p>
            <a:pPr algn="ctr"/>
            <a:r>
              <a:rPr lang="en-US" sz="2200" dirty="0" smtClean="0"/>
              <a:t>An implementation pilot</a:t>
            </a:r>
            <a:endParaRPr lang="en-US" sz="2200" dirty="0"/>
          </a:p>
        </p:txBody>
      </p:sp>
      <p:pic>
        <p:nvPicPr>
          <p:cNvPr id="1026" name="Picture 2"/>
          <p:cNvPicPr>
            <a:picLocks noChangeAspect="1" noChangeArrowheads="1"/>
          </p:cNvPicPr>
          <p:nvPr/>
        </p:nvPicPr>
        <p:blipFill>
          <a:blip r:embed="rId2" cstate="print"/>
          <a:srcRect/>
          <a:stretch>
            <a:fillRect/>
          </a:stretch>
        </p:blipFill>
        <p:spPr bwMode="auto">
          <a:xfrm>
            <a:off x="7848600" y="5585791"/>
            <a:ext cx="1219200" cy="1194816"/>
          </a:xfrm>
          <a:prstGeom prst="rect">
            <a:avLst/>
          </a:prstGeom>
          <a:noFill/>
          <a:ln w="9525">
            <a:noFill/>
            <a:miter lim="800000"/>
            <a:headEnd/>
            <a:tailEnd/>
          </a:ln>
          <a:effectLst/>
        </p:spPr>
      </p:pic>
      <p:pic>
        <p:nvPicPr>
          <p:cNvPr id="8"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5682854"/>
            <a:ext cx="1183069" cy="114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5585792"/>
            <a:ext cx="914400" cy="12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107359" y="4072725"/>
            <a:ext cx="6629400" cy="369332"/>
          </a:xfrm>
          <a:prstGeom prst="rect">
            <a:avLst/>
          </a:prstGeom>
          <a:noFill/>
        </p:spPr>
        <p:txBody>
          <a:bodyPr wrap="square" rtlCol="0">
            <a:spAutoFit/>
          </a:bodyPr>
          <a:lstStyle/>
          <a:p>
            <a:r>
              <a:rPr lang="en-US" dirty="0" smtClean="0"/>
              <a:t>Presented by </a:t>
            </a:r>
            <a:r>
              <a:rPr lang="en-US" b="1" u="sng" dirty="0" smtClean="0"/>
              <a:t>Karishma Vats</a:t>
            </a:r>
            <a:r>
              <a:rPr lang="en-US" dirty="0" smtClean="0"/>
              <a:t>, </a:t>
            </a:r>
            <a:r>
              <a:rPr lang="en-US" dirty="0" err="1" smtClean="0"/>
              <a:t>M.Sc</a:t>
            </a:r>
            <a:r>
              <a:rPr lang="en-US" dirty="0" smtClean="0"/>
              <a:t> Food and Nutrition</a:t>
            </a:r>
            <a:endParaRPr lang="en-US" dirty="0"/>
          </a:p>
        </p:txBody>
      </p:sp>
      <p:pic>
        <p:nvPicPr>
          <p:cNvPr id="2"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676400" y="2819400"/>
            <a:ext cx="6705600" cy="584775"/>
          </a:xfrm>
          <a:prstGeom prst="rect">
            <a:avLst/>
          </a:prstGeom>
          <a:noFill/>
        </p:spPr>
        <p:txBody>
          <a:bodyPr wrap="square" rtlCol="0">
            <a:spAutoFit/>
          </a:bodyPr>
          <a:lstStyle/>
          <a:p>
            <a:r>
              <a:rPr lang="en-US" sz="3200" dirty="0" smtClean="0">
                <a:latin typeface="+mj-lt"/>
              </a:rPr>
              <a:t>INTRODUCTION &amp; BACKGROUND</a:t>
            </a:r>
            <a:endParaRPr lang="en-US" sz="3200" dirty="0">
              <a:latin typeface="+mj-lt"/>
            </a:endParaRPr>
          </a:p>
        </p:txBody>
      </p:sp>
      <p:pic>
        <p:nvPicPr>
          <p:cNvPr id="6"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C:\Users\Karishma\Desktop\image_df80fc.jpg"/>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990600" y="0"/>
            <a:ext cx="8153400" cy="6858000"/>
          </a:xfrm>
          <a:prstGeom prst="rect">
            <a:avLst/>
          </a:prstGeom>
          <a:noFill/>
        </p:spPr>
      </p:pic>
      <p:sp>
        <p:nvSpPr>
          <p:cNvPr id="5" name="TextBox 4"/>
          <p:cNvSpPr txBox="1"/>
          <p:nvPr/>
        </p:nvSpPr>
        <p:spPr>
          <a:xfrm>
            <a:off x="1219200" y="228600"/>
            <a:ext cx="5562600" cy="52322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2800" dirty="0" err="1" smtClean="0">
                <a:latin typeface="Arial Rounded MT Bold" pitchFamily="34" charset="0"/>
              </a:rPr>
              <a:t>Pratham</a:t>
            </a:r>
            <a:r>
              <a:rPr lang="en-US" sz="2800" dirty="0" smtClean="0">
                <a:latin typeface="Arial Rounded MT Bold" pitchFamily="34" charset="0"/>
              </a:rPr>
              <a:t> Education Foundation</a:t>
            </a:r>
            <a:endParaRPr lang="en-US" sz="2800" dirty="0">
              <a:latin typeface="Arial Rounded MT Bold" pitchFamily="34" charset="0"/>
            </a:endParaRPr>
          </a:p>
        </p:txBody>
      </p:sp>
      <p:sp>
        <p:nvSpPr>
          <p:cNvPr id="6" name="TextBox 5"/>
          <p:cNvSpPr txBox="1"/>
          <p:nvPr/>
        </p:nvSpPr>
        <p:spPr>
          <a:xfrm>
            <a:off x="1143000" y="1313795"/>
            <a:ext cx="7848600" cy="3477875"/>
          </a:xfrm>
          <a:prstGeom prst="rect">
            <a:avLst/>
          </a:prstGeom>
          <a:noFill/>
        </p:spPr>
        <p:txBody>
          <a:bodyPr wrap="square" rtlCol="0">
            <a:spAutoFit/>
          </a:bodyPr>
          <a:lstStyle/>
          <a:p>
            <a:pPr>
              <a:buFont typeface="Courier New" pitchFamily="49" charset="0"/>
              <a:buChar char="o"/>
            </a:pPr>
            <a:r>
              <a:rPr lang="en-US" sz="2000" dirty="0" smtClean="0"/>
              <a:t> </a:t>
            </a:r>
            <a:r>
              <a:rPr lang="en-US" sz="2000" b="1" dirty="0" err="1" smtClean="0"/>
              <a:t>Pratham</a:t>
            </a:r>
            <a:r>
              <a:rPr lang="en-US" sz="2000" b="1" dirty="0" smtClean="0"/>
              <a:t> Education foundation was established in 1995 in Mumbai and has grown in both scope and geographical coverage since then.</a:t>
            </a:r>
          </a:p>
          <a:p>
            <a:pPr>
              <a:buFont typeface="Courier New" pitchFamily="49" charset="0"/>
              <a:buChar char="o"/>
            </a:pPr>
            <a:endParaRPr lang="en-US" sz="2000" b="1" dirty="0" smtClean="0"/>
          </a:p>
          <a:p>
            <a:pPr>
              <a:buFont typeface="Courier New" pitchFamily="49" charset="0"/>
              <a:buChar char="o"/>
            </a:pPr>
            <a:r>
              <a:rPr lang="en-US" sz="2000" b="1" dirty="0" smtClean="0"/>
              <a:t> India’s largest non government organization.</a:t>
            </a:r>
          </a:p>
          <a:p>
            <a:pPr>
              <a:buFont typeface="Courier New" pitchFamily="49" charset="0"/>
              <a:buChar char="o"/>
            </a:pPr>
            <a:endParaRPr lang="en-US" sz="2000" b="1" dirty="0" smtClean="0"/>
          </a:p>
          <a:p>
            <a:pPr>
              <a:buFont typeface="Courier New" pitchFamily="49" charset="0"/>
              <a:buChar char="o"/>
            </a:pPr>
            <a:r>
              <a:rPr lang="en-US" sz="2000" b="1" dirty="0" smtClean="0"/>
              <a:t>An innovative learning organization created to improve the quality of education. </a:t>
            </a:r>
          </a:p>
          <a:p>
            <a:endParaRPr lang="en-US" sz="2000" b="1" dirty="0" smtClean="0"/>
          </a:p>
          <a:p>
            <a:pPr>
              <a:buFont typeface="Courier New" pitchFamily="49" charset="0"/>
              <a:buChar char="o"/>
            </a:pPr>
            <a:r>
              <a:rPr lang="en-US" sz="2000" b="1" dirty="0" smtClean="0"/>
              <a:t> Run various programs reaching 7.7 million children across the country*.</a:t>
            </a:r>
          </a:p>
        </p:txBody>
      </p:sp>
      <p:pic>
        <p:nvPicPr>
          <p:cNvPr id="7" name="Picture 2"/>
          <p:cNvPicPr>
            <a:picLocks noChangeAspect="1" noChangeArrowheads="1"/>
          </p:cNvPicPr>
          <p:nvPr/>
        </p:nvPicPr>
        <p:blipFill>
          <a:blip r:embed="rId4" cstate="print"/>
          <a:srcRect/>
          <a:stretch>
            <a:fillRect/>
          </a:stretch>
        </p:blipFill>
        <p:spPr bwMode="auto">
          <a:xfrm>
            <a:off x="0" y="5562600"/>
            <a:ext cx="1022351" cy="1001904"/>
          </a:xfrm>
          <a:prstGeom prst="rect">
            <a:avLst/>
          </a:prstGeom>
          <a:noFill/>
          <a:ln w="9525">
            <a:noFill/>
            <a:miter lim="800000"/>
            <a:headEnd/>
            <a:tailEnd/>
          </a:ln>
          <a:effectLst/>
        </p:spPr>
      </p:pic>
      <p:pic>
        <p:nvPicPr>
          <p:cNvPr id="8" name="Picture 9" descr="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Karishma\Desktop\IYCF photos\86.jpg"/>
          <p:cNvPicPr>
            <a:picLocks noChangeAspect="1" noChangeArrowheads="1"/>
          </p:cNvPicPr>
          <p:nvPr/>
        </p:nvPicPr>
        <p:blipFill>
          <a:blip r:embed="rId7" cstate="print"/>
          <a:srcRect/>
          <a:stretch>
            <a:fillRect/>
          </a:stretch>
        </p:blipFill>
        <p:spPr bwMode="auto">
          <a:xfrm>
            <a:off x="7167562" y="0"/>
            <a:ext cx="1976438" cy="1280705"/>
          </a:xfrm>
          <a:prstGeom prst="rect">
            <a:avLst/>
          </a:prstGeom>
          <a:noFill/>
        </p:spPr>
      </p:pic>
      <p:sp>
        <p:nvSpPr>
          <p:cNvPr id="2" name="TextBox 1"/>
          <p:cNvSpPr txBox="1"/>
          <p:nvPr/>
        </p:nvSpPr>
        <p:spPr>
          <a:xfrm>
            <a:off x="1169988" y="6379838"/>
            <a:ext cx="4038600" cy="369332"/>
          </a:xfrm>
          <a:prstGeom prst="rect">
            <a:avLst/>
          </a:prstGeom>
          <a:noFill/>
        </p:spPr>
        <p:txBody>
          <a:bodyPr wrap="square" rtlCol="0">
            <a:spAutoFit/>
          </a:bodyPr>
          <a:lstStyle/>
          <a:p>
            <a:r>
              <a:rPr lang="en-IN" dirty="0"/>
              <a:t>*http://www.pratham.org/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descr="C:\Users\Karishma\Desktop\image_62928d.jpg"/>
          <p:cNvPicPr>
            <a:picLocks noChangeAspect="1" noChangeArrowheads="1"/>
          </p:cNvPicPr>
          <p:nvPr/>
        </p:nvPicPr>
        <p:blipFill>
          <a:blip r:embed="rId5" cstate="print"/>
          <a:srcRect/>
          <a:stretch>
            <a:fillRect/>
          </a:stretch>
        </p:blipFill>
        <p:spPr bwMode="auto">
          <a:xfrm rot="520058">
            <a:off x="1126417" y="175482"/>
            <a:ext cx="3517699" cy="23433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389" name="Picture 5" descr="C:\Users\Karishma\Desktop\image_758790.jpg"/>
          <p:cNvPicPr>
            <a:picLocks noChangeAspect="1" noChangeArrowheads="1"/>
          </p:cNvPicPr>
          <p:nvPr/>
        </p:nvPicPr>
        <p:blipFill>
          <a:blip r:embed="rId6" cstate="print"/>
          <a:srcRect/>
          <a:stretch>
            <a:fillRect/>
          </a:stretch>
        </p:blipFill>
        <p:spPr bwMode="auto">
          <a:xfrm>
            <a:off x="1257300" y="4038600"/>
            <a:ext cx="3771900" cy="251967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391" name="Picture 7" descr="C:\Users\Karishma\Desktop\image_201815.jpg"/>
          <p:cNvPicPr>
            <a:picLocks noChangeAspect="1" noChangeArrowheads="1"/>
          </p:cNvPicPr>
          <p:nvPr/>
        </p:nvPicPr>
        <p:blipFill>
          <a:blip r:embed="rId7" cstate="print"/>
          <a:srcRect/>
          <a:stretch>
            <a:fillRect/>
          </a:stretch>
        </p:blipFill>
        <p:spPr bwMode="auto">
          <a:xfrm rot="351132">
            <a:off x="5482963" y="3810000"/>
            <a:ext cx="3661037"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387" name="Picture 3" descr="C:\Users\Karishma\Desktop\image_721d7e.jpg"/>
          <p:cNvPicPr>
            <a:picLocks noChangeAspect="1" noChangeArrowheads="1"/>
          </p:cNvPicPr>
          <p:nvPr/>
        </p:nvPicPr>
        <p:blipFill>
          <a:blip r:embed="rId8" cstate="print"/>
          <a:srcRect/>
          <a:stretch>
            <a:fillRect/>
          </a:stretch>
        </p:blipFill>
        <p:spPr bwMode="auto">
          <a:xfrm>
            <a:off x="2895600" y="1905000"/>
            <a:ext cx="4114800" cy="274078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 name="Picture 2" descr="C:\Users\Karishma\Desktop\IYCF photos\86.jpg"/>
          <p:cNvPicPr>
            <a:picLocks noChangeAspect="1" noChangeArrowheads="1"/>
          </p:cNvPicPr>
          <p:nvPr/>
        </p:nvPicPr>
        <p:blipFill>
          <a:blip r:embed="rId9" cstate="print"/>
          <a:srcRect/>
          <a:stretch>
            <a:fillRect/>
          </a:stretch>
        </p:blipFill>
        <p:spPr bwMode="auto">
          <a:xfrm>
            <a:off x="7167562" y="0"/>
            <a:ext cx="1976438" cy="1280705"/>
          </a:xfrm>
          <a:prstGeom prst="rect">
            <a:avLst/>
          </a:prstGeom>
          <a:noFill/>
        </p:spPr>
      </p:pic>
      <p:pic>
        <p:nvPicPr>
          <p:cNvPr id="16388" name="Picture 4" descr="C:\Users\Karishma\Desktop\image_4509b4.jpg"/>
          <p:cNvPicPr>
            <a:picLocks noChangeAspect="1" noChangeArrowheads="1"/>
          </p:cNvPicPr>
          <p:nvPr/>
        </p:nvPicPr>
        <p:blipFill>
          <a:blip r:embed="rId10" cstate="print"/>
          <a:srcRect/>
          <a:stretch>
            <a:fillRect/>
          </a:stretch>
        </p:blipFill>
        <p:spPr bwMode="auto">
          <a:xfrm>
            <a:off x="5334000" y="280987"/>
            <a:ext cx="3576386" cy="23860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Karishma\Desktop\images (1).jpg"/>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979714" y="0"/>
            <a:ext cx="8164286" cy="6858000"/>
          </a:xfrm>
          <a:prstGeom prst="rect">
            <a:avLst/>
          </a:prstGeom>
          <a:noFill/>
        </p:spPr>
      </p:pic>
      <p:sp>
        <p:nvSpPr>
          <p:cNvPr id="5" name="TextBox 4"/>
          <p:cNvSpPr txBox="1"/>
          <p:nvPr/>
        </p:nvSpPr>
        <p:spPr>
          <a:xfrm>
            <a:off x="1219200" y="228600"/>
            <a:ext cx="5638800" cy="95410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2800" dirty="0" smtClean="0">
                <a:latin typeface="Arial Rounded MT Bold" pitchFamily="34" charset="0"/>
              </a:rPr>
              <a:t>ASER (Annual Survey of Education Report)</a:t>
            </a:r>
            <a:endParaRPr lang="en-US" sz="2800" dirty="0">
              <a:latin typeface="Arial Rounded MT Bold" pitchFamily="34" charset="0"/>
            </a:endParaRPr>
          </a:p>
        </p:txBody>
      </p:sp>
      <p:sp>
        <p:nvSpPr>
          <p:cNvPr id="6" name="TextBox 5"/>
          <p:cNvSpPr txBox="1"/>
          <p:nvPr/>
        </p:nvSpPr>
        <p:spPr>
          <a:xfrm>
            <a:off x="1219200" y="1389994"/>
            <a:ext cx="7696200" cy="5016758"/>
          </a:xfrm>
          <a:prstGeom prst="rect">
            <a:avLst/>
          </a:prstGeom>
          <a:noFill/>
        </p:spPr>
        <p:txBody>
          <a:bodyPr wrap="square" rtlCol="0">
            <a:spAutoFit/>
          </a:bodyPr>
          <a:lstStyle/>
          <a:p>
            <a:pPr>
              <a:buFont typeface="Courier New" pitchFamily="49" charset="0"/>
              <a:buChar char="o"/>
            </a:pPr>
            <a:r>
              <a:rPr lang="en-US" sz="2000" dirty="0" smtClean="0"/>
              <a:t>ASER Centre was established in 2005. </a:t>
            </a:r>
          </a:p>
          <a:p>
            <a:r>
              <a:rPr lang="en-US" sz="2000" dirty="0" smtClean="0"/>
              <a:t> </a:t>
            </a:r>
          </a:p>
          <a:p>
            <a:pPr>
              <a:buFont typeface="Courier New" pitchFamily="49" charset="0"/>
              <a:buChar char="o"/>
            </a:pPr>
            <a:r>
              <a:rPr lang="en-US" sz="2000" dirty="0" smtClean="0"/>
              <a:t>The largest non-governmental household survey conducted in rural India.</a:t>
            </a:r>
          </a:p>
          <a:p>
            <a:endParaRPr lang="en-US" sz="2000" dirty="0" smtClean="0"/>
          </a:p>
          <a:p>
            <a:pPr>
              <a:buFont typeface="Courier New" pitchFamily="49" charset="0"/>
              <a:buChar char="o"/>
            </a:pPr>
            <a:r>
              <a:rPr lang="en-US" sz="2000" dirty="0" smtClean="0"/>
              <a:t> ASER surveys have been involving more than 25,000 volunteers and covering over 700,000 children in 15,000 villages each year. </a:t>
            </a:r>
          </a:p>
          <a:p>
            <a:endParaRPr lang="en-US" sz="2000" dirty="0" smtClean="0"/>
          </a:p>
          <a:p>
            <a:pPr>
              <a:buFont typeface="Courier New" pitchFamily="49" charset="0"/>
              <a:buChar char="o"/>
            </a:pPr>
            <a:r>
              <a:rPr lang="en-US" sz="2000" dirty="0" smtClean="0"/>
              <a:t> Tracks children’s ability to read and do basic arithmetic involving local organizations and institutions in every rural district in the country. </a:t>
            </a:r>
          </a:p>
          <a:p>
            <a:pPr>
              <a:buFont typeface="Courier New" pitchFamily="49" charset="0"/>
              <a:buChar char="o"/>
            </a:pPr>
            <a:endParaRPr lang="en-US" sz="2000" dirty="0" smtClean="0"/>
          </a:p>
          <a:p>
            <a:pPr>
              <a:buFont typeface="Courier New" pitchFamily="49" charset="0"/>
              <a:buChar char="o"/>
            </a:pPr>
            <a:r>
              <a:rPr lang="en-US" sz="2000" dirty="0" smtClean="0"/>
              <a:t> Has become an important resource for the education policies of both Central and State governments.</a:t>
            </a:r>
          </a:p>
          <a:p>
            <a:endParaRPr lang="en-US" sz="2000" dirty="0" smtClean="0"/>
          </a:p>
          <a:p>
            <a:endParaRPr lang="en-US" sz="2000" dirty="0" smtClean="0"/>
          </a:p>
          <a:p>
            <a:endParaRPr lang="en-US" sz="2000" dirty="0"/>
          </a:p>
        </p:txBody>
      </p:sp>
      <p:pic>
        <p:nvPicPr>
          <p:cNvPr id="7" name="Picture 2"/>
          <p:cNvPicPr>
            <a:picLocks noChangeAspect="1" noChangeArrowheads="1"/>
          </p:cNvPicPr>
          <p:nvPr/>
        </p:nvPicPr>
        <p:blipFill>
          <a:blip r:embed="rId4" cstate="print"/>
          <a:srcRect/>
          <a:stretch>
            <a:fillRect/>
          </a:stretch>
        </p:blipFill>
        <p:spPr bwMode="auto">
          <a:xfrm>
            <a:off x="0" y="5562600"/>
            <a:ext cx="1022351" cy="1001904"/>
          </a:xfrm>
          <a:prstGeom prst="rect">
            <a:avLst/>
          </a:prstGeom>
          <a:noFill/>
          <a:ln w="9525">
            <a:noFill/>
            <a:miter lim="800000"/>
            <a:headEnd/>
            <a:tailEnd/>
          </a:ln>
          <a:effectLst/>
        </p:spPr>
      </p:pic>
      <p:pic>
        <p:nvPicPr>
          <p:cNvPr id="8" name="Picture 9" descr="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Karishma\Desktop\IYCF photos\86.jpg"/>
          <p:cNvPicPr>
            <a:picLocks noChangeAspect="1" noChangeArrowheads="1"/>
          </p:cNvPicPr>
          <p:nvPr/>
        </p:nvPicPr>
        <p:blipFill>
          <a:blip r:embed="rId7"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2" descr="C:\Users\Karishma\Desktop\ASER.jpg"/>
          <p:cNvPicPr>
            <a:picLocks noChangeAspect="1" noChangeArrowheads="1"/>
          </p:cNvPicPr>
          <p:nvPr/>
        </p:nvPicPr>
        <p:blipFill>
          <a:blip r:embed="rId5" cstate="print"/>
          <a:srcRect/>
          <a:stretch>
            <a:fillRect/>
          </a:stretch>
        </p:blipFill>
        <p:spPr bwMode="auto">
          <a:xfrm>
            <a:off x="1371600" y="1066800"/>
            <a:ext cx="3733800" cy="28050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435" name="Picture 3" descr="C:\Users\Karishma\Desktop\images.jpg"/>
          <p:cNvPicPr>
            <a:picLocks noChangeAspect="1" noChangeArrowheads="1"/>
          </p:cNvPicPr>
          <p:nvPr/>
        </p:nvPicPr>
        <p:blipFill>
          <a:blip r:embed="rId6" cstate="print"/>
          <a:srcRect/>
          <a:stretch>
            <a:fillRect/>
          </a:stretch>
        </p:blipFill>
        <p:spPr bwMode="auto">
          <a:xfrm rot="346516">
            <a:off x="5486400" y="838200"/>
            <a:ext cx="2209800" cy="25877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436" name="Picture 4" descr="C:\Users\Karishma\Desktop\images (4).jpg"/>
          <p:cNvPicPr>
            <a:picLocks noChangeAspect="1" noChangeArrowheads="1"/>
          </p:cNvPicPr>
          <p:nvPr/>
        </p:nvPicPr>
        <p:blipFill>
          <a:blip r:embed="rId7" cstate="print"/>
          <a:srcRect/>
          <a:stretch>
            <a:fillRect/>
          </a:stretch>
        </p:blipFill>
        <p:spPr bwMode="auto">
          <a:xfrm rot="1049995">
            <a:off x="4495800" y="3200400"/>
            <a:ext cx="3677587" cy="2438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8437" name="Picture 5" descr="C:\Users\Karishma\Desktop\images (2).jpg"/>
          <p:cNvPicPr>
            <a:picLocks noChangeAspect="1" noChangeArrowheads="1"/>
          </p:cNvPicPr>
          <p:nvPr/>
        </p:nvPicPr>
        <p:blipFill>
          <a:blip r:embed="rId8" cstate="print"/>
          <a:srcRect/>
          <a:stretch>
            <a:fillRect/>
          </a:stretch>
        </p:blipFill>
        <p:spPr bwMode="auto">
          <a:xfrm rot="21272525">
            <a:off x="2202024" y="3076991"/>
            <a:ext cx="2362200" cy="31536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2" descr="C:\Users\Karishma\Desktop\IYCF photos\86.jpg"/>
          <p:cNvPicPr>
            <a:picLocks noChangeAspect="1" noChangeArrowheads="1"/>
          </p:cNvPicPr>
          <p:nvPr/>
        </p:nvPicPr>
        <p:blipFill>
          <a:blip r:embed="rId9"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350" y="0"/>
            <a:ext cx="8131479" cy="6858000"/>
          </a:xfrm>
          <a:prstGeom prst="rect">
            <a:avLst/>
          </a:prstGeom>
        </p:spPr>
      </p:pic>
      <p:sp>
        <p:nvSpPr>
          <p:cNvPr id="7" name="TextBox 6"/>
          <p:cNvSpPr txBox="1"/>
          <p:nvPr/>
        </p:nvSpPr>
        <p:spPr>
          <a:xfrm rot="20103184">
            <a:off x="-33126" y="604501"/>
            <a:ext cx="3764437" cy="769441"/>
          </a:xfrm>
          <a:prstGeom prst="rect">
            <a:avLst/>
          </a:prstGeom>
          <a:solidFill>
            <a:schemeClr val="tx1"/>
          </a:solidFill>
        </p:spPr>
        <p:txBody>
          <a:bodyPr wrap="square" rtlCol="0">
            <a:spAutoFit/>
          </a:bodyPr>
          <a:lstStyle/>
          <a:p>
            <a:pPr algn="ctr"/>
            <a:r>
              <a:rPr lang="en-IN" sz="2200" dirty="0" smtClean="0">
                <a:solidFill>
                  <a:schemeClr val="bg1"/>
                </a:solidFill>
              </a:rPr>
              <a:t>ASER Testing tool for Arithmetic</a:t>
            </a:r>
            <a:endParaRPr lang="en-IN" sz="2200" dirty="0">
              <a:solidFill>
                <a:schemeClr val="bg1"/>
              </a:solidFill>
            </a:endParaRPr>
          </a:p>
        </p:txBody>
      </p:sp>
    </p:spTree>
    <p:extLst>
      <p:ext uri="{BB962C8B-B14F-4D97-AF65-F5344CB8AC3E}">
        <p14:creationId xmlns:p14="http://schemas.microsoft.com/office/powerpoint/2010/main" val="1497070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pic>
        <p:nvPicPr>
          <p:cNvPr id="7" name="Picture 6"/>
          <p:cNvPicPr>
            <a:picLocks noChangeAspect="1"/>
          </p:cNvPicPr>
          <p:nvPr/>
        </p:nvPicPr>
        <p:blipFill>
          <a:blip r:embed="rId6"/>
          <a:stretch>
            <a:fillRect/>
          </a:stretch>
        </p:blipFill>
        <p:spPr>
          <a:xfrm>
            <a:off x="1024809" y="0"/>
            <a:ext cx="8119191" cy="6858000"/>
          </a:xfrm>
          <a:prstGeom prst="rect">
            <a:avLst/>
          </a:prstGeom>
        </p:spPr>
      </p:pic>
      <p:sp>
        <p:nvSpPr>
          <p:cNvPr id="8" name="TextBox 7"/>
          <p:cNvSpPr txBox="1"/>
          <p:nvPr/>
        </p:nvSpPr>
        <p:spPr>
          <a:xfrm rot="19917398">
            <a:off x="-267158" y="648428"/>
            <a:ext cx="3680275" cy="769441"/>
          </a:xfrm>
          <a:prstGeom prst="rect">
            <a:avLst/>
          </a:prstGeom>
          <a:solidFill>
            <a:schemeClr val="tx1"/>
          </a:solidFill>
        </p:spPr>
        <p:txBody>
          <a:bodyPr wrap="square" rtlCol="0">
            <a:spAutoFit/>
          </a:bodyPr>
          <a:lstStyle/>
          <a:p>
            <a:pPr algn="ctr"/>
            <a:r>
              <a:rPr lang="en-IN" sz="2200" dirty="0" smtClean="0">
                <a:solidFill>
                  <a:schemeClr val="bg1"/>
                </a:solidFill>
              </a:rPr>
              <a:t>ASER Testing tool for Language</a:t>
            </a:r>
            <a:endParaRPr lang="en-IN" sz="2200" dirty="0">
              <a:solidFill>
                <a:schemeClr val="bg1"/>
              </a:solidFill>
            </a:endParaRPr>
          </a:p>
        </p:txBody>
      </p:sp>
    </p:spTree>
    <p:extLst>
      <p:ext uri="{BB962C8B-B14F-4D97-AF65-F5344CB8AC3E}">
        <p14:creationId xmlns:p14="http://schemas.microsoft.com/office/powerpoint/2010/main" val="229811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2351" y="2609910"/>
            <a:ext cx="8229600" cy="3581400"/>
          </a:xfrm>
        </p:spPr>
        <p:txBody>
          <a:bodyPr>
            <a:normAutofit lnSpcReduction="10000"/>
          </a:bodyPr>
          <a:lstStyle/>
          <a:p>
            <a:r>
              <a:rPr lang="en-US" sz="2000" b="1" dirty="0" smtClean="0"/>
              <a:t>Rapid Diet Assessment tool</a:t>
            </a:r>
            <a:r>
              <a:rPr lang="en-US" sz="2000" dirty="0" smtClean="0"/>
              <a:t>: </a:t>
            </a:r>
          </a:p>
          <a:p>
            <a:r>
              <a:rPr lang="en-US" sz="2000" dirty="0" smtClean="0"/>
              <a:t>A rapid diet assessment tool was developed.</a:t>
            </a:r>
          </a:p>
          <a:p>
            <a:r>
              <a:rPr lang="en-US" sz="2000" dirty="0" smtClean="0"/>
              <a:t>An attempt to involve common people/ with not necessarily a technical background to unpack the age appropriate complementary feeding. </a:t>
            </a:r>
          </a:p>
          <a:p>
            <a:r>
              <a:rPr lang="en-US" sz="2000" dirty="0" smtClean="0"/>
              <a:t>A possible interface for common people to look at IYCF, analyze and assess gaps for possible actions.</a:t>
            </a:r>
          </a:p>
          <a:p>
            <a:r>
              <a:rPr lang="en-US" sz="2000" dirty="0" smtClean="0"/>
              <a:t>Reference period: 24 hour </a:t>
            </a:r>
          </a:p>
          <a:p>
            <a:pPr marL="82296" indent="0">
              <a:buNone/>
            </a:pPr>
            <a:endParaRPr lang="en-US" sz="2000" dirty="0" smtClean="0"/>
          </a:p>
          <a:p>
            <a:pPr>
              <a:buNone/>
            </a:pPr>
            <a:r>
              <a:rPr lang="en-US" sz="2800" b="1" dirty="0" smtClean="0">
                <a:solidFill>
                  <a:srgbClr val="0070C0"/>
                </a:solidFill>
              </a:rPr>
              <a:t>* </a:t>
            </a:r>
            <a:r>
              <a:rPr lang="en-US" sz="2000" b="1" i="1" dirty="0" smtClean="0">
                <a:solidFill>
                  <a:srgbClr val="0070C0"/>
                </a:solidFill>
              </a:rPr>
              <a:t>The community workers were trained on fundamentals of food and nutrition and had no prior technical knowledge about diet planning.</a:t>
            </a:r>
            <a:endParaRPr lang="en-US" sz="2000" b="1" i="1" dirty="0">
              <a:solidFill>
                <a:srgbClr val="0070C0"/>
              </a:solidFill>
            </a:endParaRPr>
          </a:p>
        </p:txBody>
      </p:sp>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219200" y="467380"/>
            <a:ext cx="5943600" cy="95410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dirty="0" smtClean="0">
                <a:latin typeface="Arial Rounded MT Bold" pitchFamily="34" charset="0"/>
              </a:rPr>
              <a:t>Rapid diet assessment tool developed</a:t>
            </a:r>
            <a:endParaRPr lang="en-US" sz="2000" dirty="0">
              <a:latin typeface="Arial Rounded MT Bold" pitchFamily="34" charset="0"/>
            </a:endParaRPr>
          </a:p>
        </p:txBody>
      </p:sp>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2" name="TextBox 1"/>
          <p:cNvSpPr txBox="1"/>
          <p:nvPr/>
        </p:nvSpPr>
        <p:spPr>
          <a:xfrm>
            <a:off x="1219200" y="1600200"/>
            <a:ext cx="7696200" cy="830997"/>
          </a:xfrm>
          <a:prstGeom prst="rect">
            <a:avLst/>
          </a:prstGeom>
          <a:noFill/>
        </p:spPr>
        <p:txBody>
          <a:bodyPr wrap="square" rtlCol="0">
            <a:spAutoFit/>
          </a:bodyPr>
          <a:lstStyle/>
          <a:p>
            <a:pPr algn="ctr"/>
            <a:r>
              <a:rPr lang="en-IN" sz="2400" dirty="0" smtClean="0">
                <a:solidFill>
                  <a:srgbClr val="0070C0"/>
                </a:solidFill>
              </a:rPr>
              <a:t>Based on ASER philosophy of community involvement, simple assessment and understandable evidence</a:t>
            </a:r>
            <a:endParaRPr lang="en-IN" sz="2400" dirty="0">
              <a:solidFill>
                <a:srgbClr val="0070C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500" t="9980" r="15833" b="5534"/>
          <a:stretch/>
        </p:blipFill>
        <p:spPr>
          <a:xfrm>
            <a:off x="990600" y="0"/>
            <a:ext cx="8164286" cy="6858000"/>
          </a:xfrm>
          <a:prstGeom prst="rect">
            <a:avLst/>
          </a:prstGeom>
        </p:spPr>
      </p:pic>
      <p:pic>
        <p:nvPicPr>
          <p:cNvPr id="5"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6"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rot="19788376">
            <a:off x="-175944" y="927556"/>
            <a:ext cx="4191000" cy="430887"/>
          </a:xfrm>
          <a:prstGeom prst="rect">
            <a:avLst/>
          </a:prstGeom>
          <a:solidFill>
            <a:schemeClr val="tx1"/>
          </a:solidFill>
        </p:spPr>
        <p:txBody>
          <a:bodyPr wrap="square" rtlCol="0">
            <a:spAutoFit/>
          </a:bodyPr>
          <a:lstStyle/>
          <a:p>
            <a:pPr algn="ctr"/>
            <a:r>
              <a:rPr lang="en-IN" sz="2200" b="1" dirty="0" smtClean="0">
                <a:solidFill>
                  <a:schemeClr val="bg1"/>
                </a:solidFill>
              </a:rPr>
              <a:t>Rapid diet assessment tool</a:t>
            </a:r>
            <a:endParaRPr lang="en-IN" sz="2200" b="1" dirty="0">
              <a:solidFill>
                <a:schemeClr val="bg1"/>
              </a:solidFill>
            </a:endParaRPr>
          </a:p>
        </p:txBody>
      </p:sp>
    </p:spTree>
    <p:extLst>
      <p:ext uri="{BB962C8B-B14F-4D97-AF65-F5344CB8AC3E}">
        <p14:creationId xmlns:p14="http://schemas.microsoft.com/office/powerpoint/2010/main" val="3610335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7500" t="11462" r="15833" b="5534"/>
          <a:stretch/>
        </p:blipFill>
        <p:spPr>
          <a:xfrm>
            <a:off x="1022350" y="2458"/>
            <a:ext cx="8121649" cy="6855542"/>
          </a:xfrm>
          <a:prstGeom prst="rect">
            <a:avLst/>
          </a:prstGeom>
        </p:spPr>
      </p:pic>
      <p:sp>
        <p:nvSpPr>
          <p:cNvPr id="6" name="TextBox 5"/>
          <p:cNvSpPr txBox="1"/>
          <p:nvPr/>
        </p:nvSpPr>
        <p:spPr>
          <a:xfrm rot="19788376">
            <a:off x="-175944" y="927556"/>
            <a:ext cx="4191000" cy="430887"/>
          </a:xfrm>
          <a:prstGeom prst="rect">
            <a:avLst/>
          </a:prstGeom>
          <a:solidFill>
            <a:schemeClr val="tx1"/>
          </a:solidFill>
        </p:spPr>
        <p:txBody>
          <a:bodyPr wrap="square" rtlCol="0">
            <a:spAutoFit/>
          </a:bodyPr>
          <a:lstStyle/>
          <a:p>
            <a:pPr algn="ctr"/>
            <a:r>
              <a:rPr lang="en-IN" sz="2200" b="1" dirty="0" smtClean="0">
                <a:solidFill>
                  <a:schemeClr val="bg1"/>
                </a:solidFill>
              </a:rPr>
              <a:t>Rapid diet assessment tool</a:t>
            </a:r>
            <a:endParaRPr lang="en-IN" sz="2200" b="1" dirty="0">
              <a:solidFill>
                <a:schemeClr val="bg1"/>
              </a:solidFill>
            </a:endParaRPr>
          </a:p>
        </p:txBody>
      </p:sp>
    </p:spTree>
    <p:extLst>
      <p:ext uri="{BB962C8B-B14F-4D97-AF65-F5344CB8AC3E}">
        <p14:creationId xmlns:p14="http://schemas.microsoft.com/office/powerpoint/2010/main" val="135437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6667" t="9980" r="14999" b="5534"/>
          <a:stretch/>
        </p:blipFill>
        <p:spPr>
          <a:xfrm>
            <a:off x="992052" y="0"/>
            <a:ext cx="8221577" cy="6858000"/>
          </a:xfrm>
          <a:prstGeom prst="rect">
            <a:avLst/>
          </a:prstGeom>
        </p:spPr>
      </p:pic>
      <p:sp>
        <p:nvSpPr>
          <p:cNvPr id="6" name="TextBox 5"/>
          <p:cNvSpPr txBox="1"/>
          <p:nvPr/>
        </p:nvSpPr>
        <p:spPr>
          <a:xfrm rot="19788376">
            <a:off x="-175944" y="927556"/>
            <a:ext cx="4191000" cy="430887"/>
          </a:xfrm>
          <a:prstGeom prst="rect">
            <a:avLst/>
          </a:prstGeom>
          <a:solidFill>
            <a:schemeClr val="tx1"/>
          </a:solidFill>
        </p:spPr>
        <p:txBody>
          <a:bodyPr wrap="square" rtlCol="0">
            <a:spAutoFit/>
          </a:bodyPr>
          <a:lstStyle/>
          <a:p>
            <a:pPr algn="ctr"/>
            <a:r>
              <a:rPr lang="en-IN" sz="2200" b="1" dirty="0" smtClean="0">
                <a:solidFill>
                  <a:schemeClr val="bg1"/>
                </a:solidFill>
              </a:rPr>
              <a:t>Rapid diet assessment tool</a:t>
            </a:r>
            <a:endParaRPr lang="en-IN" sz="2200" b="1" dirty="0">
              <a:solidFill>
                <a:schemeClr val="bg1"/>
              </a:solidFill>
            </a:endParaRPr>
          </a:p>
        </p:txBody>
      </p:sp>
    </p:spTree>
    <p:extLst>
      <p:ext uri="{BB962C8B-B14F-4D97-AF65-F5344CB8AC3E}">
        <p14:creationId xmlns:p14="http://schemas.microsoft.com/office/powerpoint/2010/main" val="317194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7500" t="11462" r="15833" b="5534"/>
          <a:stretch/>
        </p:blipFill>
        <p:spPr>
          <a:xfrm>
            <a:off x="1014176" y="0"/>
            <a:ext cx="8164284" cy="6858000"/>
          </a:xfrm>
          <a:prstGeom prst="rect">
            <a:avLst/>
          </a:prstGeom>
        </p:spPr>
      </p:pic>
      <p:sp>
        <p:nvSpPr>
          <p:cNvPr id="6" name="TextBox 5"/>
          <p:cNvSpPr txBox="1"/>
          <p:nvPr/>
        </p:nvSpPr>
        <p:spPr>
          <a:xfrm rot="19788376">
            <a:off x="-175944" y="927556"/>
            <a:ext cx="4191000" cy="430887"/>
          </a:xfrm>
          <a:prstGeom prst="rect">
            <a:avLst/>
          </a:prstGeom>
          <a:solidFill>
            <a:schemeClr val="tx1"/>
          </a:solidFill>
        </p:spPr>
        <p:txBody>
          <a:bodyPr wrap="square" rtlCol="0">
            <a:spAutoFit/>
          </a:bodyPr>
          <a:lstStyle/>
          <a:p>
            <a:pPr algn="ctr"/>
            <a:r>
              <a:rPr lang="en-IN" sz="2200" b="1" dirty="0" smtClean="0">
                <a:solidFill>
                  <a:schemeClr val="bg1"/>
                </a:solidFill>
              </a:rPr>
              <a:t>Rapid diet assessment tool</a:t>
            </a:r>
            <a:endParaRPr lang="en-IN" sz="2200" b="1" dirty="0">
              <a:solidFill>
                <a:schemeClr val="bg1"/>
              </a:solidFill>
            </a:endParaRPr>
          </a:p>
        </p:txBody>
      </p:sp>
    </p:spTree>
    <p:extLst>
      <p:ext uri="{BB962C8B-B14F-4D97-AF65-F5344CB8AC3E}">
        <p14:creationId xmlns:p14="http://schemas.microsoft.com/office/powerpoint/2010/main" val="139370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533400"/>
            <a:ext cx="5943600" cy="138499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2800" dirty="0" smtClean="0">
                <a:latin typeface="Arial Rounded MT Bold" pitchFamily="34" charset="0"/>
              </a:rPr>
              <a:t>Genesis: PAHELI (People’s Assessment of Health Education and Livelihoods)</a:t>
            </a:r>
            <a:endParaRPr lang="en-US" sz="2800" dirty="0">
              <a:latin typeface="Arial Rounded MT Bold" pitchFamily="34" charset="0"/>
            </a:endParaRPr>
          </a:p>
        </p:txBody>
      </p:sp>
      <p:sp>
        <p:nvSpPr>
          <p:cNvPr id="6" name="TextBox 5"/>
          <p:cNvSpPr txBox="1"/>
          <p:nvPr/>
        </p:nvSpPr>
        <p:spPr>
          <a:xfrm>
            <a:off x="1219200" y="2249031"/>
            <a:ext cx="7543800" cy="2246769"/>
          </a:xfrm>
          <a:prstGeom prst="rect">
            <a:avLst/>
          </a:prstGeom>
          <a:noFill/>
        </p:spPr>
        <p:txBody>
          <a:bodyPr wrap="square" rtlCol="0">
            <a:spAutoFit/>
          </a:bodyPr>
          <a:lstStyle/>
          <a:p>
            <a:pPr>
              <a:buFont typeface="Courier New" pitchFamily="49" charset="0"/>
              <a:buChar char="o"/>
            </a:pPr>
            <a:r>
              <a:rPr lang="en-US" sz="2000" dirty="0" smtClean="0"/>
              <a:t> First PAHELI was done in 2006, the second and latest one in 2011.</a:t>
            </a:r>
          </a:p>
          <a:p>
            <a:endParaRPr lang="en-US" sz="2000" dirty="0" smtClean="0"/>
          </a:p>
          <a:p>
            <a:pPr>
              <a:buFont typeface="Courier New" pitchFamily="49" charset="0"/>
              <a:buChar char="o"/>
            </a:pPr>
            <a:r>
              <a:rPr lang="en-US" sz="2000" dirty="0" smtClean="0"/>
              <a:t> It applies ASER model in understand other human development domains: Life &amp; Livelihoods, Water &amp; Sanitation, Education &amp; Literacy and Mother &amp; Infant Health &amp; Care.</a:t>
            </a:r>
          </a:p>
          <a:p>
            <a:endParaRPr lang="en-US" sz="2000" dirty="0" smtClean="0"/>
          </a:p>
          <a:p>
            <a:pPr>
              <a:buFont typeface="Courier New" pitchFamily="49" charset="0"/>
              <a:buChar char="o"/>
            </a:pPr>
            <a:r>
              <a:rPr lang="en-US" sz="2000" dirty="0" smtClean="0"/>
              <a:t> Done in eight districts across seven states.</a:t>
            </a:r>
          </a:p>
        </p:txBody>
      </p:sp>
      <p:pic>
        <p:nvPicPr>
          <p:cNvPr id="7"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8"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219200" y="228600"/>
            <a:ext cx="5943600" cy="95410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2800" dirty="0" err="1" smtClean="0">
                <a:latin typeface="Arial Rounded MT Bold" pitchFamily="34" charset="0"/>
              </a:rPr>
              <a:t>Pratham</a:t>
            </a:r>
            <a:r>
              <a:rPr lang="en-US" sz="2800" dirty="0" smtClean="0">
                <a:latin typeface="Arial Rounded MT Bold" pitchFamily="34" charset="0"/>
              </a:rPr>
              <a:t> Gujarat Primary Caregivers </a:t>
            </a:r>
            <a:r>
              <a:rPr lang="en-US" sz="2800" dirty="0" err="1" smtClean="0">
                <a:latin typeface="Arial Rounded MT Bold" pitchFamily="34" charset="0"/>
              </a:rPr>
              <a:t>Programme</a:t>
            </a:r>
            <a:r>
              <a:rPr lang="en-US" sz="2800" dirty="0" smtClean="0">
                <a:latin typeface="Arial Rounded MT Bold" pitchFamily="34" charset="0"/>
              </a:rPr>
              <a:t>-K.E.Y </a:t>
            </a:r>
            <a:endParaRPr lang="en-US" sz="2000" dirty="0">
              <a:latin typeface="Arial Rounded MT Bold" pitchFamily="34" charset="0"/>
            </a:endParaRPr>
          </a:p>
        </p:txBody>
      </p:sp>
      <p:sp>
        <p:nvSpPr>
          <p:cNvPr id="9" name="TextBox 8"/>
          <p:cNvSpPr txBox="1"/>
          <p:nvPr/>
        </p:nvSpPr>
        <p:spPr>
          <a:xfrm>
            <a:off x="1143000" y="1677174"/>
            <a:ext cx="7924800" cy="4339650"/>
          </a:xfrm>
          <a:prstGeom prst="rect">
            <a:avLst/>
          </a:prstGeom>
          <a:noFill/>
        </p:spPr>
        <p:txBody>
          <a:bodyPr wrap="square" rtlCol="0">
            <a:spAutoFit/>
          </a:bodyPr>
          <a:lstStyle/>
          <a:p>
            <a:pPr>
              <a:buFont typeface="Courier New" pitchFamily="49" charset="0"/>
              <a:buChar char="o"/>
            </a:pPr>
            <a:r>
              <a:rPr lang="en-GB" sz="2000" dirty="0" smtClean="0"/>
              <a:t> A collaboration between partners were ASER centre, </a:t>
            </a:r>
            <a:r>
              <a:rPr lang="en-GB" sz="2000" dirty="0" err="1" smtClean="0"/>
              <a:t>Pratham</a:t>
            </a:r>
            <a:r>
              <a:rPr lang="en-GB" sz="2000" dirty="0" smtClean="0"/>
              <a:t> and IIT </a:t>
            </a:r>
            <a:r>
              <a:rPr lang="en-GB" sz="2000" dirty="0" err="1" smtClean="0"/>
              <a:t>Gandhinagar</a:t>
            </a:r>
            <a:r>
              <a:rPr lang="en-GB" sz="2000" dirty="0" smtClean="0"/>
              <a:t>.</a:t>
            </a:r>
          </a:p>
          <a:p>
            <a:endParaRPr lang="en-GB" sz="2000" dirty="0" smtClean="0"/>
          </a:p>
          <a:p>
            <a:endParaRPr lang="en-GB" sz="2000" dirty="0" smtClean="0"/>
          </a:p>
          <a:p>
            <a:r>
              <a:rPr lang="en-GB" sz="2000" b="1" dirty="0" smtClean="0"/>
              <a:t>OBJECTIVE: </a:t>
            </a:r>
            <a:r>
              <a:rPr lang="en-GB" sz="2000" dirty="0" smtClean="0"/>
              <a:t>This pilot aimed to create an interface wherein community workers could be trained to assess the situation of Infant and young child practices in their areas as well as engage with the community for corrective actions if required. </a:t>
            </a:r>
            <a:endParaRPr lang="en-US" sz="2000" dirty="0" smtClean="0"/>
          </a:p>
          <a:p>
            <a:endParaRPr lang="en-US" sz="2000" dirty="0" smtClean="0"/>
          </a:p>
          <a:p>
            <a:r>
              <a:rPr lang="en-GB" sz="2000" b="1" dirty="0" smtClean="0"/>
              <a:t>METHODS: </a:t>
            </a:r>
            <a:r>
              <a:rPr lang="en-GB" sz="2000" dirty="0" smtClean="0"/>
              <a:t>The study included </a:t>
            </a:r>
            <a:r>
              <a:rPr lang="en-GB" sz="2000" i="1" dirty="0" err="1" smtClean="0"/>
              <a:t>Balwadi</a:t>
            </a:r>
            <a:r>
              <a:rPr lang="en-GB" sz="2000" dirty="0" smtClean="0"/>
              <a:t> teachers in Ahmedabad (intervention site, n=60) and Baroda (control site, n=30). </a:t>
            </a:r>
          </a:p>
          <a:p>
            <a:endParaRPr lang="en-GB" sz="2000" dirty="0" smtClean="0"/>
          </a:p>
          <a:p>
            <a:endParaRPr lang="en-US" dirty="0" smtClean="0"/>
          </a:p>
          <a:p>
            <a:endParaRPr lang="en-US" dirty="0"/>
          </a:p>
        </p:txBody>
      </p:sp>
      <p:pic>
        <p:nvPicPr>
          <p:cNvPr id="7"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12" name="TextBox 11"/>
          <p:cNvSpPr txBox="1"/>
          <p:nvPr/>
        </p:nvSpPr>
        <p:spPr>
          <a:xfrm>
            <a:off x="1049390" y="769203"/>
            <a:ext cx="7162800" cy="830997"/>
          </a:xfrm>
          <a:prstGeom prst="rect">
            <a:avLst/>
          </a:prstGeom>
          <a:noFill/>
        </p:spPr>
        <p:txBody>
          <a:bodyPr wrap="square" rtlCol="0">
            <a:spAutoFit/>
          </a:bodyPr>
          <a:lstStyle/>
          <a:p>
            <a:pPr algn="ctr"/>
            <a:r>
              <a:rPr lang="en-US" sz="2400" b="1" dirty="0" smtClean="0">
                <a:solidFill>
                  <a:srgbClr val="0070C0"/>
                </a:solidFill>
              </a:rPr>
              <a:t>Training:</a:t>
            </a:r>
            <a:r>
              <a:rPr lang="en-US" sz="2400" dirty="0" smtClean="0"/>
              <a:t> Community workers were trained on rapid </a:t>
            </a:r>
            <a:r>
              <a:rPr lang="en-US" sz="2400" dirty="0"/>
              <a:t>assessment tools and </a:t>
            </a:r>
            <a:r>
              <a:rPr lang="en-US" sz="2400" b="1" i="1" dirty="0" smtClean="0">
                <a:solidFill>
                  <a:srgbClr val="0070C0"/>
                </a:solidFill>
              </a:rPr>
              <a:t>K.E.Y</a:t>
            </a:r>
            <a:r>
              <a:rPr lang="en-US" sz="2400" dirty="0" smtClean="0"/>
              <a:t> curriculum</a:t>
            </a:r>
            <a:endParaRPr lang="en-US" sz="2400" dirty="0"/>
          </a:p>
        </p:txBody>
      </p:sp>
      <p:pic>
        <p:nvPicPr>
          <p:cNvPr id="2050" name="Picture 2" descr="D:\ASER Delhi\KEY_Gujarat\2. June Intervention training\7. Photographs\Gujarat intervention training pictures\20140616_105958.jpg"/>
          <p:cNvPicPr>
            <a:picLocks noChangeAspect="1" noChangeArrowheads="1"/>
          </p:cNvPicPr>
          <p:nvPr/>
        </p:nvPicPr>
        <p:blipFill>
          <a:blip r:embed="rId6" cstate="print"/>
          <a:srcRect/>
          <a:stretch>
            <a:fillRect/>
          </a:stretch>
        </p:blipFill>
        <p:spPr bwMode="auto">
          <a:xfrm>
            <a:off x="5105400" y="4181192"/>
            <a:ext cx="3793066" cy="2209800"/>
          </a:xfrm>
          <a:prstGeom prst="rect">
            <a:avLst/>
          </a:prstGeom>
          <a:ln>
            <a:noFill/>
          </a:ln>
          <a:effectLst>
            <a:outerShdw blurRad="190500" algn="tl" rotWithShape="0">
              <a:srgbClr val="000000">
                <a:alpha val="70000"/>
              </a:srgbClr>
            </a:outerShdw>
          </a:effectLst>
        </p:spPr>
      </p:pic>
      <p:pic>
        <p:nvPicPr>
          <p:cNvPr id="2051" name="Picture 3" descr="D:\ASER Delhi\KEY_Gujarat\2. June Intervention training\7. Photographs\Gujarat intervention training pictures\DSC01811.JPG"/>
          <p:cNvPicPr>
            <a:picLocks noChangeAspect="1" noChangeArrowheads="1"/>
          </p:cNvPicPr>
          <p:nvPr/>
        </p:nvPicPr>
        <p:blipFill>
          <a:blip r:embed="rId7" cstate="print"/>
          <a:srcRect/>
          <a:stretch>
            <a:fillRect/>
          </a:stretch>
        </p:blipFill>
        <p:spPr bwMode="auto">
          <a:xfrm>
            <a:off x="1143000" y="1666592"/>
            <a:ext cx="3808413" cy="2142515"/>
          </a:xfrm>
          <a:prstGeom prst="rect">
            <a:avLst/>
          </a:prstGeom>
          <a:ln>
            <a:noFill/>
          </a:ln>
          <a:effectLst>
            <a:outerShdw blurRad="190500" algn="tl" rotWithShape="0">
              <a:srgbClr val="000000">
                <a:alpha val="70000"/>
              </a:srgbClr>
            </a:outerShdw>
          </a:effectLst>
        </p:spPr>
      </p:pic>
      <p:pic>
        <p:nvPicPr>
          <p:cNvPr id="2052" name="Picture 4" descr="D:\ASER Delhi\KEY_Gujarat\2. June Intervention training\7. Photographs\Gujarat intervention training pictures\DSC01826.JPG"/>
          <p:cNvPicPr>
            <a:picLocks noChangeAspect="1" noChangeArrowheads="1"/>
          </p:cNvPicPr>
          <p:nvPr/>
        </p:nvPicPr>
        <p:blipFill>
          <a:blip r:embed="rId8" cstate="print"/>
          <a:srcRect/>
          <a:stretch>
            <a:fillRect/>
          </a:stretch>
        </p:blipFill>
        <p:spPr bwMode="auto">
          <a:xfrm>
            <a:off x="1143000" y="4181192"/>
            <a:ext cx="3810000" cy="2219608"/>
          </a:xfrm>
          <a:prstGeom prst="rect">
            <a:avLst/>
          </a:prstGeom>
          <a:ln>
            <a:noFill/>
          </a:ln>
          <a:effectLst>
            <a:outerShdw blurRad="190500" algn="tl" rotWithShape="0">
              <a:srgbClr val="000000">
                <a:alpha val="70000"/>
              </a:srgbClr>
            </a:outerShdw>
          </a:effectLst>
        </p:spPr>
      </p:pic>
      <p:pic>
        <p:nvPicPr>
          <p:cNvPr id="2053" name="Picture 5" descr="D:\ASER Delhi\KEY_Gujarat\2. June Intervention training\7. Photographs\Gujarat intervention training pictures\DSC03917.JPG"/>
          <p:cNvPicPr>
            <a:picLocks noChangeAspect="1" noChangeArrowheads="1"/>
          </p:cNvPicPr>
          <p:nvPr/>
        </p:nvPicPr>
        <p:blipFill>
          <a:blip r:embed="rId9" cstate="print"/>
          <a:srcRect/>
          <a:stretch>
            <a:fillRect/>
          </a:stretch>
        </p:blipFill>
        <p:spPr bwMode="auto">
          <a:xfrm>
            <a:off x="5105400" y="1666592"/>
            <a:ext cx="3793067" cy="2133600"/>
          </a:xfrm>
          <a:prstGeom prst="rect">
            <a:avLst/>
          </a:prstGeom>
          <a:ln>
            <a:noFill/>
          </a:ln>
          <a:effectLst>
            <a:outerShdw blurRad="190500" algn="tl" rotWithShape="0">
              <a:srgbClr val="000000">
                <a:alpha val="70000"/>
              </a:srgbClr>
            </a:outerShdw>
          </a:effectLst>
        </p:spPr>
      </p:pic>
      <p:sp>
        <p:nvSpPr>
          <p:cNvPr id="2" name="TextBox 1"/>
          <p:cNvSpPr txBox="1"/>
          <p:nvPr/>
        </p:nvSpPr>
        <p:spPr>
          <a:xfrm>
            <a:off x="1143000" y="76200"/>
            <a:ext cx="1143000"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sz="2200" b="1" dirty="0" smtClean="0"/>
              <a:t>Step 1</a:t>
            </a:r>
            <a:endParaRPr lang="en-IN" sz="2200" b="1" dirty="0"/>
          </a:p>
        </p:txBody>
      </p:sp>
      <p:sp>
        <p:nvSpPr>
          <p:cNvPr id="3" name="Rectangle 2"/>
          <p:cNvSpPr/>
          <p:nvPr/>
        </p:nvSpPr>
        <p:spPr>
          <a:xfrm>
            <a:off x="865086" y="6396335"/>
            <a:ext cx="8534399" cy="461665"/>
          </a:xfrm>
          <a:prstGeom prst="rect">
            <a:avLst/>
          </a:prstGeom>
        </p:spPr>
        <p:txBody>
          <a:bodyPr wrap="square">
            <a:spAutoFit/>
          </a:bodyPr>
          <a:lstStyle/>
          <a:p>
            <a:pPr>
              <a:buNone/>
            </a:pPr>
            <a:r>
              <a:rPr lang="en-US" sz="2400" b="1" dirty="0">
                <a:solidFill>
                  <a:srgbClr val="0070C0"/>
                </a:solidFill>
              </a:rPr>
              <a:t>* </a:t>
            </a:r>
            <a:r>
              <a:rPr lang="en-US" b="1" i="1" dirty="0">
                <a:solidFill>
                  <a:srgbClr val="0070C0"/>
                </a:solidFill>
              </a:rPr>
              <a:t>The community workers </a:t>
            </a:r>
            <a:r>
              <a:rPr lang="en-US" b="1" i="1" dirty="0" smtClean="0">
                <a:solidFill>
                  <a:srgbClr val="0070C0"/>
                </a:solidFill>
              </a:rPr>
              <a:t>had </a:t>
            </a:r>
            <a:r>
              <a:rPr lang="en-US" b="1" i="1" dirty="0">
                <a:solidFill>
                  <a:srgbClr val="0070C0"/>
                </a:solidFill>
              </a:rPr>
              <a:t>no prior technical knowledge about diet planning.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019800" cy="95410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sz="2800" dirty="0" smtClean="0">
                <a:latin typeface="Arial Rounded MT Bold" pitchFamily="34" charset="0"/>
              </a:rPr>
              <a:t>K.E.Y (Knowing and Engaging for Young child food and feeding)</a:t>
            </a:r>
            <a:endParaRPr lang="en-US" sz="2800" dirty="0">
              <a:latin typeface="Arial Rounded MT Bold" pitchFamily="34" charset="0"/>
            </a:endParaRPr>
          </a:p>
        </p:txBody>
      </p:sp>
      <p:sp>
        <p:nvSpPr>
          <p:cNvPr id="3" name="TextBox 2"/>
          <p:cNvSpPr txBox="1"/>
          <p:nvPr/>
        </p:nvSpPr>
        <p:spPr>
          <a:xfrm>
            <a:off x="1219200" y="2057400"/>
            <a:ext cx="7543800" cy="2554545"/>
          </a:xfrm>
          <a:prstGeom prst="rect">
            <a:avLst/>
          </a:prstGeom>
          <a:noFill/>
        </p:spPr>
        <p:txBody>
          <a:bodyPr wrap="square" rtlCol="0">
            <a:spAutoFit/>
          </a:bodyPr>
          <a:lstStyle/>
          <a:p>
            <a:pPr>
              <a:buFont typeface="Courier New" pitchFamily="49" charset="0"/>
              <a:buChar char="o"/>
            </a:pPr>
            <a:r>
              <a:rPr lang="en-US" sz="2000" dirty="0" smtClean="0"/>
              <a:t> An ECD-Nutrition curriculum to train frontline workers/volunteers to work with caregivers of very young children (less than 3 years) on nutrition, health and overall development.</a:t>
            </a:r>
          </a:p>
          <a:p>
            <a:endParaRPr lang="en-US" sz="2000" dirty="0" smtClean="0"/>
          </a:p>
          <a:p>
            <a:pPr>
              <a:buFont typeface="Courier New" pitchFamily="49" charset="0"/>
              <a:buChar char="o"/>
            </a:pPr>
            <a:r>
              <a:rPr lang="en-US" sz="2000" dirty="0" smtClean="0"/>
              <a:t>Simple, measurable and actionable indicators have been identified to enable volunteers and caregivers to monitor Young child food and feeding practices, growth and overall health and development.</a:t>
            </a:r>
          </a:p>
          <a:p>
            <a:pPr>
              <a:buFont typeface="Courier New" pitchFamily="49" charset="0"/>
              <a:buChar char="o"/>
            </a:pPr>
            <a:endParaRPr lang="en-US" sz="2000" dirty="0" smtClean="0"/>
          </a:p>
        </p:txBody>
      </p:sp>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219200" y="3581400"/>
            <a:ext cx="7239000" cy="2215991"/>
          </a:xfrm>
          <a:prstGeom prst="rect">
            <a:avLst/>
          </a:prstGeom>
          <a:noFill/>
        </p:spPr>
        <p:txBody>
          <a:bodyPr wrap="square" rtlCol="0">
            <a:spAutoFit/>
          </a:bodyPr>
          <a:lstStyle/>
          <a:p>
            <a:r>
              <a:rPr lang="en-US" sz="2000" b="1" u="sng" dirty="0" smtClean="0"/>
              <a:t>ECD Nutrition curriculum comprises of:</a:t>
            </a:r>
          </a:p>
          <a:p>
            <a:endParaRPr lang="en-US" sz="2000" dirty="0" smtClean="0"/>
          </a:p>
          <a:p>
            <a:pPr>
              <a:buFont typeface="Arial" pitchFamily="34" charset="0"/>
              <a:buChar char="•"/>
            </a:pPr>
            <a:r>
              <a:rPr lang="en-US" sz="2000" dirty="0" smtClean="0"/>
              <a:t> Main K.E.Y module</a:t>
            </a:r>
          </a:p>
          <a:p>
            <a:pPr>
              <a:buFont typeface="Arial" pitchFamily="34" charset="0"/>
              <a:buChar char="•"/>
            </a:pPr>
            <a:endParaRPr lang="en-US" sz="2000" dirty="0" smtClean="0"/>
          </a:p>
          <a:p>
            <a:pPr>
              <a:buFont typeface="Arial" pitchFamily="34" charset="0"/>
              <a:buChar char="•"/>
            </a:pPr>
            <a:r>
              <a:rPr lang="en-US" sz="2000" dirty="0" smtClean="0"/>
              <a:t> Supporting modules- Growth monitoring, Immunization, </a:t>
            </a:r>
            <a:r>
              <a:rPr lang="en-US" sz="2000" dirty="0" err="1" smtClean="0"/>
              <a:t>Diarrhoea</a:t>
            </a:r>
            <a:r>
              <a:rPr lang="en-US" sz="2000" dirty="0" smtClean="0"/>
              <a:t>,  Water, hygiene and sanitation</a:t>
            </a:r>
          </a:p>
          <a:p>
            <a:endParaRPr lang="en-US" dirty="0" smtClean="0"/>
          </a:p>
        </p:txBody>
      </p:sp>
      <p:pic>
        <p:nvPicPr>
          <p:cNvPr id="6" name="Picture 2" descr="C:\Users\Karishma\Desktop\IYCF photos\86.jpg"/>
          <p:cNvPicPr>
            <a:picLocks noChangeAspect="1" noChangeArrowheads="1"/>
          </p:cNvPicPr>
          <p:nvPr/>
        </p:nvPicPr>
        <p:blipFill>
          <a:blip r:embed="rId5" cstate="print"/>
          <a:srcRect/>
          <a:stretch>
            <a:fillRect/>
          </a:stretch>
        </p:blipFill>
        <p:spPr bwMode="auto">
          <a:xfrm>
            <a:off x="4184410" y="457200"/>
            <a:ext cx="4578590" cy="2966864"/>
          </a:xfrm>
          <a:prstGeom prst="rect">
            <a:avLst/>
          </a:prstGeom>
          <a:noFill/>
        </p:spPr>
      </p:pic>
      <p:pic>
        <p:nvPicPr>
          <p:cNvPr id="8" name="Picture 2"/>
          <p:cNvPicPr>
            <a:picLocks noChangeAspect="1" noChangeArrowheads="1"/>
          </p:cNvPicPr>
          <p:nvPr/>
        </p:nvPicPr>
        <p:blipFill>
          <a:blip r:embed="rId6" cstate="print"/>
          <a:srcRect l="34554" t="11459" r="32650" b="8333"/>
          <a:stretch>
            <a:fillRect/>
          </a:stretch>
        </p:blipFill>
        <p:spPr bwMode="auto">
          <a:xfrm rot="589238">
            <a:off x="1792873" y="589010"/>
            <a:ext cx="1752600" cy="240982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11" name="TextBox 10"/>
          <p:cNvSpPr txBox="1"/>
          <p:nvPr/>
        </p:nvSpPr>
        <p:spPr>
          <a:xfrm>
            <a:off x="1447800" y="914400"/>
            <a:ext cx="6781800" cy="461665"/>
          </a:xfrm>
          <a:prstGeom prst="rect">
            <a:avLst/>
          </a:prstGeom>
          <a:noFill/>
        </p:spPr>
        <p:txBody>
          <a:bodyPr wrap="square" rtlCol="0">
            <a:spAutoFit/>
          </a:bodyPr>
          <a:lstStyle/>
          <a:p>
            <a:pPr algn="ctr"/>
            <a:r>
              <a:rPr lang="en-US" sz="2400" b="1" dirty="0" smtClean="0">
                <a:solidFill>
                  <a:srgbClr val="0070C0"/>
                </a:solidFill>
              </a:rPr>
              <a:t>Baseline</a:t>
            </a:r>
            <a:r>
              <a:rPr lang="en-US" sz="2400" dirty="0" smtClean="0"/>
              <a:t>: Rapid diet tool and baseline questionnaire</a:t>
            </a:r>
            <a:endParaRPr lang="en-US" sz="2400" dirty="0"/>
          </a:p>
        </p:txBody>
      </p:sp>
      <p:pic>
        <p:nvPicPr>
          <p:cNvPr id="17" name="Picture 5" descr="D:\ASER Delhi\KEY_Gujarat\2. June Intervention training\7. Photographs\Gujarat intervention training pictures\20140618_160849.jpg"/>
          <p:cNvPicPr>
            <a:picLocks noChangeAspect="1" noChangeArrowheads="1"/>
          </p:cNvPicPr>
          <p:nvPr/>
        </p:nvPicPr>
        <p:blipFill>
          <a:blip r:embed="rId6" cstate="print"/>
          <a:srcRect/>
          <a:stretch>
            <a:fillRect/>
          </a:stretch>
        </p:blipFill>
        <p:spPr bwMode="auto">
          <a:xfrm rot="21271322">
            <a:off x="2160354" y="4305903"/>
            <a:ext cx="4191000" cy="23574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6" descr="D:\ASER Delhi\KEY_Gujarat\2. June Intervention training\7. Photographs\Gujarat intervention training pictures\DSC01796.JPG"/>
          <p:cNvPicPr>
            <a:picLocks noChangeAspect="1" noChangeArrowheads="1"/>
          </p:cNvPicPr>
          <p:nvPr/>
        </p:nvPicPr>
        <p:blipFill>
          <a:blip r:embed="rId7" cstate="print"/>
          <a:srcRect/>
          <a:stretch>
            <a:fillRect/>
          </a:stretch>
        </p:blipFill>
        <p:spPr bwMode="auto">
          <a:xfrm rot="21051837">
            <a:off x="1166067" y="1734325"/>
            <a:ext cx="3810000" cy="2514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74" name="Picture 2" descr="D:\ASER Delhi\KEY_Gujarat\2. June Intervention training\7. Photographs\Gujarat intervention training pictures\DSC01793.JPG"/>
          <p:cNvPicPr>
            <a:picLocks noChangeAspect="1" noChangeArrowheads="1"/>
          </p:cNvPicPr>
          <p:nvPr/>
        </p:nvPicPr>
        <p:blipFill>
          <a:blip r:embed="rId8" cstate="print"/>
          <a:srcRect/>
          <a:stretch>
            <a:fillRect/>
          </a:stretch>
        </p:blipFill>
        <p:spPr bwMode="auto">
          <a:xfrm rot="569032">
            <a:off x="4406167" y="2063818"/>
            <a:ext cx="4557739" cy="25640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p:cNvSpPr txBox="1"/>
          <p:nvPr/>
        </p:nvSpPr>
        <p:spPr>
          <a:xfrm>
            <a:off x="1143000" y="76200"/>
            <a:ext cx="1143000"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sz="2200" b="1" dirty="0" smtClean="0"/>
              <a:t>Step 2</a:t>
            </a:r>
            <a:endParaRPr lang="en-IN" sz="22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10" name="TextBox 9"/>
          <p:cNvSpPr txBox="1"/>
          <p:nvPr/>
        </p:nvSpPr>
        <p:spPr>
          <a:xfrm>
            <a:off x="1115757" y="479237"/>
            <a:ext cx="6199443" cy="1200329"/>
          </a:xfrm>
          <a:prstGeom prst="rect">
            <a:avLst/>
          </a:prstGeom>
          <a:noFill/>
        </p:spPr>
        <p:txBody>
          <a:bodyPr wrap="square" rtlCol="0">
            <a:spAutoFit/>
          </a:bodyPr>
          <a:lstStyle/>
          <a:p>
            <a:pPr algn="ctr"/>
            <a:r>
              <a:rPr lang="en-US" sz="2400" b="1" dirty="0" smtClean="0">
                <a:solidFill>
                  <a:srgbClr val="0070C0"/>
                </a:solidFill>
              </a:rPr>
              <a:t>Intervention</a:t>
            </a:r>
            <a:r>
              <a:rPr lang="en-US" sz="2400" dirty="0" smtClean="0"/>
              <a:t>: Application of ASER approach by </a:t>
            </a:r>
            <a:r>
              <a:rPr lang="en-US" sz="2400" dirty="0" err="1" smtClean="0"/>
              <a:t>Balwadi</a:t>
            </a:r>
            <a:r>
              <a:rPr lang="en-US" sz="2400" dirty="0" smtClean="0"/>
              <a:t> teachers </a:t>
            </a:r>
          </a:p>
          <a:p>
            <a:r>
              <a:rPr lang="en-US" sz="2400" dirty="0" smtClean="0"/>
              <a:t>Home visits: 33 visits in every household </a:t>
            </a:r>
            <a:endParaRPr lang="en-US" sz="2400" dirty="0"/>
          </a:p>
        </p:txBody>
      </p:sp>
      <p:pic>
        <p:nvPicPr>
          <p:cNvPr id="11" name="Picture 3" descr="D:\ASER Delhi\KEY_Gujarat\2. June Intervention training\7. Photographs\Gujarat intervention training pictures\20140615_160330.jpg"/>
          <p:cNvPicPr>
            <a:picLocks noChangeAspect="1" noChangeArrowheads="1"/>
          </p:cNvPicPr>
          <p:nvPr/>
        </p:nvPicPr>
        <p:blipFill>
          <a:blip r:embed="rId6" cstate="print"/>
          <a:srcRect/>
          <a:stretch>
            <a:fillRect/>
          </a:stretch>
        </p:blipFill>
        <p:spPr bwMode="auto">
          <a:xfrm rot="21237189">
            <a:off x="1101063" y="1810491"/>
            <a:ext cx="4114800" cy="23145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098" name="Picture 2" descr="D:\ASER Delhi\KEY_Gujarat\2. June Intervention training\7. Photographs\intervention pics\IMG_20140710_115855.jpg"/>
          <p:cNvPicPr>
            <a:picLocks noChangeAspect="1" noChangeArrowheads="1"/>
          </p:cNvPicPr>
          <p:nvPr/>
        </p:nvPicPr>
        <p:blipFill>
          <a:blip r:embed="rId7" cstate="print"/>
          <a:srcRect/>
          <a:stretch>
            <a:fillRect/>
          </a:stretch>
        </p:blipFill>
        <p:spPr bwMode="auto">
          <a:xfrm rot="273715">
            <a:off x="4977464" y="2741092"/>
            <a:ext cx="3886200" cy="26860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099" name="Picture 3" descr="D:\ASER Delhi\KEY_Gujarat\2. June Intervention training\7. Photographs\intervention pics\IMG-20140709-WA0000.jpg"/>
          <p:cNvPicPr>
            <a:picLocks noChangeAspect="1" noChangeArrowheads="1"/>
          </p:cNvPicPr>
          <p:nvPr/>
        </p:nvPicPr>
        <p:blipFill>
          <a:blip r:embed="rId8" cstate="print"/>
          <a:srcRect/>
          <a:stretch>
            <a:fillRect/>
          </a:stretch>
        </p:blipFill>
        <p:spPr bwMode="auto">
          <a:xfrm rot="437147">
            <a:off x="1523793" y="3936018"/>
            <a:ext cx="4191000" cy="2667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p:cNvSpPr txBox="1"/>
          <p:nvPr/>
        </p:nvSpPr>
        <p:spPr>
          <a:xfrm>
            <a:off x="1143000" y="76200"/>
            <a:ext cx="1143000"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sz="2200" b="1" dirty="0" smtClean="0"/>
              <a:t>Step 3</a:t>
            </a:r>
            <a:endParaRPr lang="en-IN" sz="2200" b="1" dirty="0"/>
          </a:p>
        </p:txBody>
      </p:sp>
      <p:sp>
        <p:nvSpPr>
          <p:cNvPr id="2" name="Right Arrow 1"/>
          <p:cNvSpPr/>
          <p:nvPr/>
        </p:nvSpPr>
        <p:spPr>
          <a:xfrm>
            <a:off x="6400800" y="14478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6781800" y="1295400"/>
            <a:ext cx="2362200" cy="646331"/>
          </a:xfrm>
          <a:prstGeom prst="rect">
            <a:avLst/>
          </a:prstGeom>
          <a:noFill/>
        </p:spPr>
        <p:txBody>
          <a:bodyPr wrap="square" rtlCol="0">
            <a:spAutoFit/>
          </a:bodyPr>
          <a:lstStyle/>
          <a:p>
            <a:pPr algn="ctr"/>
            <a:r>
              <a:rPr lang="en-IN" dirty="0" smtClean="0"/>
              <a:t>Total 33*86= 2838 home visits</a:t>
            </a:r>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6"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10" name="TextBox 9"/>
          <p:cNvSpPr txBox="1"/>
          <p:nvPr/>
        </p:nvSpPr>
        <p:spPr>
          <a:xfrm>
            <a:off x="1039557" y="373900"/>
            <a:ext cx="5589843" cy="1200329"/>
          </a:xfrm>
          <a:prstGeom prst="rect">
            <a:avLst/>
          </a:prstGeom>
          <a:noFill/>
        </p:spPr>
        <p:txBody>
          <a:bodyPr wrap="square" rtlCol="0">
            <a:spAutoFit/>
          </a:bodyPr>
          <a:lstStyle/>
          <a:p>
            <a:pPr algn="ctr"/>
            <a:r>
              <a:rPr lang="en-US" sz="2400" dirty="0" smtClean="0"/>
              <a:t>Monthly group meetings in the community 7 monthly meetings by each teacher (7*6=42 community meetings)</a:t>
            </a:r>
            <a:endParaRPr lang="en-US" sz="2400" dirty="0"/>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862250">
            <a:off x="1339759" y="1717316"/>
            <a:ext cx="3657600" cy="274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26200">
            <a:off x="1342807" y="4056511"/>
            <a:ext cx="3651502" cy="2738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04375" y="1587918"/>
            <a:ext cx="3657600" cy="274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82698">
            <a:off x="5005728" y="4003847"/>
            <a:ext cx="3654891" cy="27411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141440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6" name="TextBox 5"/>
          <p:cNvSpPr txBox="1"/>
          <p:nvPr/>
        </p:nvSpPr>
        <p:spPr>
          <a:xfrm>
            <a:off x="1152832" y="1850826"/>
            <a:ext cx="3234890" cy="1200329"/>
          </a:xfrm>
          <a:prstGeom prst="rect">
            <a:avLst/>
          </a:prstGeom>
          <a:noFill/>
        </p:spPr>
        <p:txBody>
          <a:bodyPr wrap="square" rtlCol="0">
            <a:spAutoFit/>
          </a:bodyPr>
          <a:lstStyle/>
          <a:p>
            <a:pPr algn="ctr"/>
            <a:r>
              <a:rPr lang="en-US" sz="2400" b="1" dirty="0" err="1" smtClean="0">
                <a:solidFill>
                  <a:srgbClr val="0070C0"/>
                </a:solidFill>
              </a:rPr>
              <a:t>Endline</a:t>
            </a:r>
            <a:r>
              <a:rPr lang="en-US" sz="2400" b="1" dirty="0" smtClean="0">
                <a:solidFill>
                  <a:srgbClr val="0070C0"/>
                </a:solidFill>
              </a:rPr>
              <a:t>:</a:t>
            </a:r>
            <a:r>
              <a:rPr lang="en-US" sz="2400" dirty="0"/>
              <a:t> Rapid diet tool and baseline questionnaire</a:t>
            </a:r>
          </a:p>
        </p:txBody>
      </p:sp>
      <p:sp>
        <p:nvSpPr>
          <p:cNvPr id="11" name="TextBox 10"/>
          <p:cNvSpPr txBox="1"/>
          <p:nvPr/>
        </p:nvSpPr>
        <p:spPr>
          <a:xfrm>
            <a:off x="1143000" y="76200"/>
            <a:ext cx="1143000" cy="4308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sz="2200" b="1" dirty="0" smtClean="0"/>
              <a:t>Step 4</a:t>
            </a:r>
            <a:endParaRPr lang="en-IN" sz="2200" b="1" dirty="0"/>
          </a:p>
        </p:txBody>
      </p:sp>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4400" y="1850826"/>
            <a:ext cx="3886200" cy="2743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328033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829580"/>
            <a:ext cx="6629400" cy="1569660"/>
          </a:xfrm>
          <a:prstGeom prst="rect">
            <a:avLst/>
          </a:prstGeom>
          <a:noFill/>
        </p:spPr>
        <p:txBody>
          <a:bodyPr wrap="square" rtlCol="0">
            <a:spAutoFit/>
          </a:bodyPr>
          <a:lstStyle/>
          <a:p>
            <a:pPr algn="ctr"/>
            <a:r>
              <a:rPr lang="en-US" sz="3200" dirty="0" smtClean="0">
                <a:latin typeface="+mj-lt"/>
              </a:rPr>
              <a:t>Picture pertaining to Infant and young child food and feeding and other practices</a:t>
            </a:r>
            <a:endParaRPr lang="en-US" sz="3200" dirty="0">
              <a:latin typeface="+mj-lt"/>
            </a:endParaRPr>
          </a:p>
        </p:txBody>
      </p:sp>
      <p:pic>
        <p:nvPicPr>
          <p:cNvPr id="3"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4"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371600"/>
            <a:ext cx="7772400" cy="4876800"/>
          </a:xfrm>
        </p:spPr>
        <p:txBody>
          <a:bodyPr>
            <a:normAutofit/>
          </a:bodyPr>
          <a:lstStyle/>
          <a:p>
            <a:pPr lvl="0"/>
            <a:r>
              <a:rPr lang="en-US" sz="2000" dirty="0" smtClean="0"/>
              <a:t>Total sample involved in the pilot-</a:t>
            </a:r>
            <a:r>
              <a:rPr lang="en-US" sz="2200" b="1" dirty="0" smtClean="0"/>
              <a:t>86</a:t>
            </a:r>
            <a:r>
              <a:rPr lang="en-US" sz="2000" dirty="0" smtClean="0"/>
              <a:t>; age bracket of birth till 2 years. </a:t>
            </a:r>
          </a:p>
          <a:p>
            <a:pPr lvl="0">
              <a:buNone/>
            </a:pPr>
            <a:endParaRPr lang="en-US" sz="2000" dirty="0" smtClean="0"/>
          </a:p>
          <a:p>
            <a:pPr lvl="0"/>
            <a:r>
              <a:rPr lang="en-US" sz="2000" dirty="0" smtClean="0"/>
              <a:t>Majority of the children were in the age group of 12-23 months at the time of baseline</a:t>
            </a:r>
            <a:r>
              <a:rPr lang="en-US" sz="2200" b="1" dirty="0" smtClean="0"/>
              <a:t>(55.8%) </a:t>
            </a:r>
            <a:r>
              <a:rPr lang="en-US" sz="2200" dirty="0" smtClean="0"/>
              <a:t>crossed the age of two by the </a:t>
            </a:r>
            <a:r>
              <a:rPr lang="en-US" sz="2200" dirty="0" err="1" smtClean="0"/>
              <a:t>endline</a:t>
            </a:r>
            <a:r>
              <a:rPr lang="en-US" sz="2200" b="1" dirty="0" smtClean="0"/>
              <a:t>.</a:t>
            </a:r>
          </a:p>
          <a:p>
            <a:pPr lvl="0">
              <a:buNone/>
            </a:pPr>
            <a:endParaRPr lang="en-US" sz="2000" dirty="0" smtClean="0"/>
          </a:p>
          <a:p>
            <a:pPr lvl="0"/>
            <a:r>
              <a:rPr lang="en-US" sz="2200" b="1" dirty="0" smtClean="0"/>
              <a:t>86% </a:t>
            </a:r>
            <a:r>
              <a:rPr lang="en-US" sz="2000" dirty="0" smtClean="0"/>
              <a:t>were young mothers between the age bracket of 18-30 years </a:t>
            </a:r>
          </a:p>
          <a:p>
            <a:pPr lvl="0"/>
            <a:endParaRPr lang="en-US" sz="2000" dirty="0" smtClean="0"/>
          </a:p>
          <a:p>
            <a:pPr lvl="0"/>
            <a:r>
              <a:rPr lang="en-US" sz="2000" dirty="0" smtClean="0"/>
              <a:t>One third of them were the first time mothers. </a:t>
            </a:r>
          </a:p>
          <a:p>
            <a:pPr lvl="0">
              <a:buNone/>
            </a:pPr>
            <a:endParaRPr lang="en-US" sz="2000" dirty="0" smtClean="0"/>
          </a:p>
          <a:p>
            <a:pPr lvl="0"/>
            <a:r>
              <a:rPr lang="en-US" sz="2000" dirty="0" smtClean="0"/>
              <a:t>Mothers who attended secondary schools – </a:t>
            </a:r>
            <a:r>
              <a:rPr lang="en-US" sz="2200" b="1" dirty="0" smtClean="0"/>
              <a:t>24.4% </a:t>
            </a:r>
          </a:p>
          <a:p>
            <a:pPr lvl="0"/>
            <a:endParaRPr lang="en-US" sz="2000" dirty="0" smtClean="0"/>
          </a:p>
          <a:p>
            <a:pPr lvl="0"/>
            <a:r>
              <a:rPr lang="en-US" sz="2000" dirty="0" smtClean="0"/>
              <a:t>Fathers who attended secondary schools – </a:t>
            </a:r>
            <a:r>
              <a:rPr lang="en-US" sz="2200" b="1" dirty="0" smtClean="0"/>
              <a:t>40%</a:t>
            </a:r>
          </a:p>
          <a:p>
            <a:pPr lvl="0"/>
            <a:endParaRPr lang="en-US" sz="2000" dirty="0" smtClean="0"/>
          </a:p>
          <a:p>
            <a:pPr lvl="0">
              <a:buNone/>
            </a:pPr>
            <a:endParaRPr lang="en-US" sz="2000" dirty="0" smtClean="0"/>
          </a:p>
          <a:p>
            <a:pPr lvl="0"/>
            <a:endParaRPr lang="en-US" sz="2400" dirty="0" smtClean="0"/>
          </a:p>
          <a:p>
            <a:pPr lvl="0"/>
            <a:endParaRPr lang="en-US" dirty="0" smtClean="0"/>
          </a:p>
          <a:p>
            <a:endParaRPr lang="en-US" dirty="0"/>
          </a:p>
        </p:txBody>
      </p:sp>
      <p:pic>
        <p:nvPicPr>
          <p:cNvPr id="4"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219200" y="467380"/>
            <a:ext cx="2819400" cy="52322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dirty="0" smtClean="0">
                <a:latin typeface="Arial Rounded MT Bold" pitchFamily="34" charset="0"/>
              </a:rPr>
              <a:t>Sample Profile</a:t>
            </a:r>
            <a:endParaRPr lang="en-US" sz="2000" dirty="0">
              <a:latin typeface="Arial Rounded MT Bold" pitchFamily="34" charset="0"/>
            </a:endParaRPr>
          </a:p>
        </p:txBody>
      </p:sp>
      <p:pic>
        <p:nvPicPr>
          <p:cNvPr id="8"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200" b="1" dirty="0" smtClean="0"/>
              <a:t>83.7%</a:t>
            </a:r>
            <a:r>
              <a:rPr lang="en-US" sz="2000" b="1" dirty="0" smtClean="0"/>
              <a:t> </a:t>
            </a:r>
            <a:r>
              <a:rPr lang="en-US" sz="2000" dirty="0" smtClean="0"/>
              <a:t>mothers were home makers.  </a:t>
            </a:r>
          </a:p>
          <a:p>
            <a:pPr>
              <a:buNone/>
            </a:pPr>
            <a:endParaRPr lang="en-US" sz="2000" dirty="0" smtClean="0"/>
          </a:p>
          <a:p>
            <a:r>
              <a:rPr lang="en-US" sz="2000" dirty="0" smtClean="0"/>
              <a:t>Amongst fathers one third were self employed (</a:t>
            </a:r>
            <a:r>
              <a:rPr lang="en-US" sz="2200" b="1" dirty="0" smtClean="0"/>
              <a:t>35.7%</a:t>
            </a:r>
            <a:r>
              <a:rPr lang="en-US" sz="2000" dirty="0" smtClean="0"/>
              <a:t>), a quarter was working on the daily wages (</a:t>
            </a:r>
            <a:r>
              <a:rPr lang="en-US" sz="2200" b="1" dirty="0" smtClean="0"/>
              <a:t>28.9%</a:t>
            </a:r>
            <a:r>
              <a:rPr lang="en-US" sz="2000" dirty="0" smtClean="0"/>
              <a:t>).</a:t>
            </a:r>
          </a:p>
          <a:p>
            <a:pPr>
              <a:buNone/>
            </a:pPr>
            <a:endParaRPr lang="en-US" sz="2000" dirty="0" smtClean="0"/>
          </a:p>
          <a:p>
            <a:r>
              <a:rPr lang="en-US" sz="2000" dirty="0" smtClean="0"/>
              <a:t>More than 50% </a:t>
            </a:r>
            <a:r>
              <a:rPr lang="en-US" sz="2000" dirty="0"/>
              <a:t>of the children (</a:t>
            </a:r>
            <a:r>
              <a:rPr lang="en-US" sz="2200" b="1" dirty="0"/>
              <a:t>59.3%</a:t>
            </a:r>
            <a:r>
              <a:rPr lang="en-US" sz="2000" dirty="0"/>
              <a:t>) belonged to joint families. </a:t>
            </a:r>
            <a:endParaRPr lang="en-US" sz="2000" dirty="0" smtClean="0"/>
          </a:p>
          <a:p>
            <a:pPr>
              <a:buNone/>
            </a:pPr>
            <a:endParaRPr lang="en-US" sz="2000" dirty="0" smtClean="0"/>
          </a:p>
          <a:p>
            <a:pPr lvl="0"/>
            <a:r>
              <a:rPr lang="en-US" sz="2000" dirty="0"/>
              <a:t>A large percentage of families (</a:t>
            </a:r>
            <a:r>
              <a:rPr lang="en-US" sz="2200" b="1" dirty="0"/>
              <a:t>86.1%</a:t>
            </a:r>
            <a:r>
              <a:rPr lang="en-US" sz="2000" dirty="0"/>
              <a:t>) were Hindu by religion. </a:t>
            </a:r>
          </a:p>
          <a:p>
            <a:pPr>
              <a:buNone/>
            </a:pP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219200" y="467380"/>
            <a:ext cx="3581400" cy="52322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dirty="0" smtClean="0">
                <a:latin typeface="Arial Rounded MT Bold" pitchFamily="34" charset="0"/>
              </a:rPr>
              <a:t>Sample Profile…</a:t>
            </a:r>
            <a:endParaRPr lang="en-US" sz="2000" dirty="0">
              <a:latin typeface="Arial Rounded MT Bold" pitchFamily="34" charset="0"/>
            </a:endParaRPr>
          </a:p>
        </p:txBody>
      </p:sp>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219200"/>
            <a:ext cx="7498080" cy="2590800"/>
          </a:xfrm>
        </p:spPr>
        <p:txBody>
          <a:bodyPr>
            <a:normAutofit lnSpcReduction="10000"/>
          </a:bodyPr>
          <a:lstStyle/>
          <a:p>
            <a:pPr lvl="0"/>
            <a:r>
              <a:rPr lang="en-US" sz="2000" dirty="0" smtClean="0"/>
              <a:t>Provision of toilets inside the household – </a:t>
            </a:r>
            <a:r>
              <a:rPr lang="en-US" sz="2200" b="1" dirty="0" smtClean="0"/>
              <a:t>87.2% </a:t>
            </a:r>
          </a:p>
          <a:p>
            <a:pPr lvl="0"/>
            <a:endParaRPr lang="en-US" sz="2000" dirty="0" smtClean="0"/>
          </a:p>
          <a:p>
            <a:pPr lvl="0"/>
            <a:r>
              <a:rPr lang="en-US" sz="2000" dirty="0" smtClean="0"/>
              <a:t>Use of community taps as source of drinking water – </a:t>
            </a:r>
            <a:r>
              <a:rPr lang="en-US" sz="2200" b="1" dirty="0" smtClean="0"/>
              <a:t>85%</a:t>
            </a:r>
          </a:p>
          <a:p>
            <a:pPr lvl="0"/>
            <a:endParaRPr lang="en-US" sz="2000" dirty="0" smtClean="0"/>
          </a:p>
          <a:p>
            <a:r>
              <a:rPr lang="en-US" sz="2200" b="1" dirty="0" smtClean="0"/>
              <a:t>75</a:t>
            </a:r>
            <a:r>
              <a:rPr lang="en-US" sz="2200" b="1" dirty="0"/>
              <a:t>% </a:t>
            </a:r>
            <a:r>
              <a:rPr lang="en-US" sz="2000" dirty="0"/>
              <a:t>of the households with cemented flooring</a:t>
            </a:r>
            <a:r>
              <a:rPr lang="en-US" sz="2000" dirty="0" smtClean="0"/>
              <a:t>. </a:t>
            </a:r>
          </a:p>
          <a:p>
            <a:pPr marL="82296" indent="0">
              <a:buNone/>
            </a:pPr>
            <a:endParaRPr lang="en-US" sz="2000" dirty="0" smtClean="0"/>
          </a:p>
          <a:p>
            <a:r>
              <a:rPr lang="en-US" sz="2200" b="1" dirty="0" smtClean="0"/>
              <a:t>61.6% </a:t>
            </a:r>
            <a:r>
              <a:rPr lang="en-US" sz="2000" dirty="0" smtClean="0"/>
              <a:t>used stove as a means of cooking fuel. </a:t>
            </a:r>
          </a:p>
          <a:p>
            <a:pPr>
              <a:buNone/>
            </a:pPr>
            <a:endParaRPr lang="en-US" dirty="0"/>
          </a:p>
          <a:p>
            <a:pPr lvl="0"/>
            <a:endParaRPr lang="en-US" dirty="0"/>
          </a:p>
          <a:p>
            <a:pPr>
              <a:buNone/>
            </a:pP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219200" y="467380"/>
            <a:ext cx="4876800" cy="52322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dirty="0" smtClean="0">
                <a:latin typeface="Arial Rounded MT Bold" pitchFamily="34" charset="0"/>
              </a:rPr>
              <a:t>Household Characteristics</a:t>
            </a:r>
            <a:endParaRPr lang="en-US" sz="2000" dirty="0">
              <a:latin typeface="Arial Rounded MT Bold" pitchFamily="34" charset="0"/>
            </a:endParaRPr>
          </a:p>
        </p:txBody>
      </p:sp>
      <p:sp>
        <p:nvSpPr>
          <p:cNvPr id="9" name="TextBox 8"/>
          <p:cNvSpPr txBox="1"/>
          <p:nvPr/>
        </p:nvSpPr>
        <p:spPr>
          <a:xfrm>
            <a:off x="1219200" y="3962400"/>
            <a:ext cx="4876800" cy="52322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n-US" sz="2800" dirty="0" smtClean="0">
                <a:latin typeface="Arial Rounded MT Bold" pitchFamily="34" charset="0"/>
              </a:rPr>
              <a:t>Household Possessions</a:t>
            </a:r>
            <a:endParaRPr lang="en-US" sz="2000" dirty="0">
              <a:latin typeface="Arial Rounded MT Bold" pitchFamily="34" charset="0"/>
            </a:endParaRPr>
          </a:p>
        </p:txBody>
      </p:sp>
      <p:sp>
        <p:nvSpPr>
          <p:cNvPr id="10" name="Content Placeholder 2"/>
          <p:cNvSpPr txBox="1">
            <a:spLocks/>
          </p:cNvSpPr>
          <p:nvPr/>
        </p:nvSpPr>
        <p:spPr>
          <a:xfrm>
            <a:off x="1295400" y="4724400"/>
            <a:ext cx="7498080" cy="1828800"/>
          </a:xfrm>
          <a:prstGeom prst="rect">
            <a:avLst/>
          </a:prstGeom>
        </p:spPr>
        <p:txBody>
          <a:bodyPr>
            <a:noAutofit/>
          </a:bodyPr>
          <a:lstStyle/>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2200" b="1" i="0" u="none" strike="noStrike" kern="1200" cap="none" spc="0" normalizeH="0" baseline="0" noProof="0" dirty="0" smtClean="0">
                <a:ln>
                  <a:noFill/>
                </a:ln>
                <a:solidFill>
                  <a:schemeClr val="tx1"/>
                </a:solidFill>
                <a:effectLst/>
                <a:uLnTx/>
                <a:uFillTx/>
                <a:latin typeface="+mn-lt"/>
                <a:ea typeface="+mn-ea"/>
                <a:cs typeface="+mn-cs"/>
              </a:rPr>
              <a:t>97.7%</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had electricity in the household, </a:t>
            </a:r>
            <a:r>
              <a:rPr kumimoji="0" lang="en-US" sz="2200" b="1" i="0" u="none" strike="noStrike" kern="1200" cap="none" spc="0" normalizeH="0" baseline="0" noProof="0" dirty="0" smtClean="0">
                <a:ln>
                  <a:noFill/>
                </a:ln>
                <a:solidFill>
                  <a:schemeClr val="tx1"/>
                </a:solidFill>
                <a:effectLst/>
                <a:uLnTx/>
                <a:uFillTx/>
                <a:latin typeface="+mn-lt"/>
                <a:ea typeface="+mn-ea"/>
                <a:cs typeface="+mn-cs"/>
              </a:rPr>
              <a:t>80.2%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had television and mobile phone and </a:t>
            </a:r>
            <a:r>
              <a:rPr kumimoji="0" lang="en-US" sz="2200" b="1" i="0" u="none" strike="noStrike" kern="1200" cap="none" spc="0" normalizeH="0" baseline="0" noProof="0" dirty="0" smtClean="0">
                <a:ln>
                  <a:noFill/>
                </a:ln>
                <a:solidFill>
                  <a:schemeClr val="tx1"/>
                </a:solidFill>
                <a:effectLst/>
                <a:uLnTx/>
                <a:uFillTx/>
                <a:latin typeface="+mn-lt"/>
                <a:ea typeface="+mn-ea"/>
                <a:cs typeface="+mn-cs"/>
              </a:rPr>
              <a:t>40.7%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had a two- wheeler.</a:t>
            </a:r>
          </a:p>
          <a:p>
            <a:pPr marL="365760" marR="0" lvl="0" indent="-283464" algn="l" defTabSz="914400" rtl="0" eaLnBrk="1" fontAlgn="auto" latinLnBrk="0" hangingPunct="1">
              <a:lnSpc>
                <a:spcPct val="100000"/>
              </a:lnSpc>
              <a:spcBef>
                <a:spcPts val="600"/>
              </a:spcBef>
              <a:spcAft>
                <a:spcPts val="0"/>
              </a:spcAft>
              <a:buClr>
                <a:schemeClr val="accent1"/>
              </a:buClr>
              <a:buSzPct val="80000"/>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Majority </a:t>
            </a:r>
            <a:r>
              <a:rPr kumimoji="0" lang="en-US" sz="2200" b="1" i="0" u="none" strike="noStrike" kern="1200" cap="none" spc="0" normalizeH="0" baseline="0" noProof="0" dirty="0" smtClean="0">
                <a:ln>
                  <a:noFill/>
                </a:ln>
                <a:solidFill>
                  <a:schemeClr val="tx1"/>
                </a:solidFill>
                <a:effectLst/>
                <a:uLnTx/>
                <a:uFillTx/>
                <a:latin typeface="+mn-lt"/>
                <a:ea typeface="+mn-ea"/>
                <a:cs typeface="+mn-cs"/>
              </a:rPr>
              <a:t>(86%)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did not own any land; while only around </a:t>
            </a:r>
            <a:r>
              <a:rPr kumimoji="0" lang="en-US" sz="2200" b="1" i="0" u="none" strike="noStrike" kern="1200" cap="none" spc="0" normalizeH="0" baseline="0" noProof="0" dirty="0" smtClean="0">
                <a:ln>
                  <a:noFill/>
                </a:ln>
                <a:solidFill>
                  <a:schemeClr val="tx1"/>
                </a:solidFill>
                <a:effectLst/>
                <a:uLnTx/>
                <a:uFillTx/>
                <a:latin typeface="+mn-lt"/>
                <a:ea typeface="+mn-ea"/>
                <a:cs typeface="+mn-cs"/>
              </a:rPr>
              <a:t>11.6%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owned livestock.</a:t>
            </a:r>
          </a:p>
          <a:p>
            <a:pPr marL="365760" marR="0" lvl="0" indent="-283464" algn="l" defTabSz="914400" rtl="0" eaLnBrk="1" fontAlgn="auto" latinLnBrk="0" hangingPunct="1">
              <a:lnSpc>
                <a:spcPct val="100000"/>
              </a:lnSpc>
              <a:spcBef>
                <a:spcPts val="600"/>
              </a:spcBef>
              <a:spcAft>
                <a:spcPts val="0"/>
              </a:spcAft>
              <a:buClr>
                <a:schemeClr val="accent1"/>
              </a:buClr>
              <a:buSzPct val="80000"/>
              <a:buFont typeface="Wingdings 2"/>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11"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2351" y="2228332"/>
            <a:ext cx="7832089" cy="1472184"/>
          </a:xfrm>
        </p:spPr>
        <p:txBody>
          <a:bodyPr>
            <a:normAutofit fontScale="90000"/>
          </a:bodyPr>
          <a:lstStyle/>
          <a:p>
            <a:pPr algn="ctr"/>
            <a:r>
              <a:rPr lang="en-US" sz="3200" b="1" dirty="0" smtClean="0">
                <a:solidFill>
                  <a:srgbClr val="0070C0"/>
                </a:solidFill>
              </a:rPr>
              <a:t>Salient findings: </a:t>
            </a:r>
            <a:br>
              <a:rPr lang="en-US" sz="3200" b="1" dirty="0" smtClean="0">
                <a:solidFill>
                  <a:srgbClr val="0070C0"/>
                </a:solidFill>
              </a:rPr>
            </a:br>
            <a:r>
              <a:rPr lang="en-US" sz="2700" b="1" dirty="0" smtClean="0">
                <a:solidFill>
                  <a:srgbClr val="0070C0"/>
                </a:solidFill>
              </a:rPr>
              <a:t>Changes </a:t>
            </a:r>
            <a:r>
              <a:rPr lang="en-US" sz="2700" b="1" dirty="0">
                <a:solidFill>
                  <a:srgbClr val="0070C0"/>
                </a:solidFill>
              </a:rPr>
              <a:t>observed in </a:t>
            </a:r>
            <a:r>
              <a:rPr lang="en-US" sz="2700" b="1" dirty="0" err="1" smtClean="0">
                <a:solidFill>
                  <a:srgbClr val="0070C0"/>
                </a:solidFill>
              </a:rPr>
              <a:t>Endline</a:t>
            </a:r>
            <a:r>
              <a:rPr lang="en-US" sz="2700" b="1" dirty="0" smtClean="0">
                <a:solidFill>
                  <a:srgbClr val="0070C0"/>
                </a:solidFill>
              </a:rPr>
              <a:t> </a:t>
            </a:r>
            <a:r>
              <a:rPr lang="en-US" sz="2700" b="1" dirty="0">
                <a:solidFill>
                  <a:srgbClr val="0070C0"/>
                </a:solidFill>
              </a:rPr>
              <a:t>assessment </a:t>
            </a:r>
            <a:r>
              <a:rPr lang="en-US" sz="2700" b="1" dirty="0" err="1">
                <a:solidFill>
                  <a:srgbClr val="0070C0"/>
                </a:solidFill>
              </a:rPr>
              <a:t>wrt</a:t>
            </a:r>
            <a:r>
              <a:rPr lang="en-US" sz="2700" b="1" dirty="0">
                <a:solidFill>
                  <a:srgbClr val="0070C0"/>
                </a:solidFill>
              </a:rPr>
              <a:t> Infant and Young child food and </a:t>
            </a:r>
            <a:r>
              <a:rPr lang="en-US" sz="2700" b="1" dirty="0" smtClean="0">
                <a:solidFill>
                  <a:srgbClr val="0070C0"/>
                </a:solidFill>
              </a:rPr>
              <a:t>feeding based on the rapid diet tool assessment</a:t>
            </a:r>
            <a:endParaRPr lang="en-US" sz="2700" b="1" dirty="0">
              <a:solidFill>
                <a:srgbClr val="0070C0"/>
              </a:solidFill>
            </a:endParaRPr>
          </a:p>
        </p:txBody>
      </p:sp>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8" name="TextBox 7"/>
          <p:cNvSpPr txBox="1"/>
          <p:nvPr/>
        </p:nvSpPr>
        <p:spPr>
          <a:xfrm>
            <a:off x="1143000" y="623199"/>
            <a:ext cx="6318504" cy="830997"/>
          </a:xfrm>
          <a:prstGeom prst="rect">
            <a:avLst/>
          </a:prstGeom>
          <a:noFill/>
        </p:spPr>
        <p:txBody>
          <a:bodyPr wrap="square" rtlCol="0">
            <a:spAutoFit/>
          </a:bodyPr>
          <a:lstStyle/>
          <a:p>
            <a:r>
              <a:rPr lang="en-US" sz="2400" b="1" dirty="0" smtClean="0">
                <a:solidFill>
                  <a:srgbClr val="0070C0"/>
                </a:solidFill>
              </a:rPr>
              <a:t>Adherence to guidelines </a:t>
            </a:r>
            <a:r>
              <a:rPr lang="en-US" sz="2400" b="1" dirty="0" err="1" smtClean="0">
                <a:solidFill>
                  <a:srgbClr val="0070C0"/>
                </a:solidFill>
              </a:rPr>
              <a:t>wrt</a:t>
            </a:r>
            <a:r>
              <a:rPr lang="en-US" sz="2400" b="1" dirty="0" smtClean="0">
                <a:solidFill>
                  <a:srgbClr val="0070C0"/>
                </a:solidFill>
              </a:rPr>
              <a:t> frequency of feeds given to children</a:t>
            </a:r>
            <a:endParaRPr lang="en-US" sz="2400" b="1" dirty="0">
              <a:solidFill>
                <a:srgbClr val="0070C0"/>
              </a:solidFill>
            </a:endParaRPr>
          </a:p>
        </p:txBody>
      </p:sp>
      <p:graphicFrame>
        <p:nvGraphicFramePr>
          <p:cNvPr id="24" name="Chart 23"/>
          <p:cNvGraphicFramePr/>
          <p:nvPr>
            <p:extLst>
              <p:ext uri="{D42A27DB-BD31-4B8C-83A1-F6EECF244321}">
                <p14:modId xmlns:p14="http://schemas.microsoft.com/office/powerpoint/2010/main" val="3036018255"/>
              </p:ext>
            </p:extLst>
          </p:nvPr>
        </p:nvGraphicFramePr>
        <p:xfrm>
          <a:off x="1600200" y="1903904"/>
          <a:ext cx="7391400" cy="4064000"/>
        </p:xfrm>
        <a:graphic>
          <a:graphicData uri="http://schemas.openxmlformats.org/drawingml/2006/chart">
            <c:chart xmlns:c="http://schemas.openxmlformats.org/drawingml/2006/chart" xmlns:r="http://schemas.openxmlformats.org/officeDocument/2006/relationships" r:id="rId6"/>
          </a:graphicData>
        </a:graphic>
      </p:graphicFrame>
      <p:cxnSp>
        <p:nvCxnSpPr>
          <p:cNvPr id="26" name="Straight Arrow Connector 25"/>
          <p:cNvCxnSpPr/>
          <p:nvPr/>
        </p:nvCxnSpPr>
        <p:spPr>
          <a:xfrm>
            <a:off x="6400800" y="3886200"/>
            <a:ext cx="0" cy="304800"/>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cxnSp>
        <p:nvCxnSpPr>
          <p:cNvPr id="28" name="Straight Arrow Connector 27"/>
          <p:cNvCxnSpPr/>
          <p:nvPr/>
        </p:nvCxnSpPr>
        <p:spPr>
          <a:xfrm>
            <a:off x="3352800" y="3701653"/>
            <a:ext cx="0" cy="794147"/>
          </a:xfrm>
          <a:prstGeom prst="straightConnector1">
            <a:avLst/>
          </a:prstGeom>
          <a:ln>
            <a:headEnd type="triangle"/>
            <a:tailEnd type="triangle"/>
          </a:ln>
        </p:spPr>
        <p:style>
          <a:lnRef idx="2">
            <a:schemeClr val="accent3"/>
          </a:lnRef>
          <a:fillRef idx="0">
            <a:schemeClr val="accent3"/>
          </a:fillRef>
          <a:effectRef idx="1">
            <a:schemeClr val="accent3"/>
          </a:effectRef>
          <a:fontRef idx="minor">
            <a:schemeClr val="tx1"/>
          </a:fontRef>
        </p:style>
      </p:cxnSp>
      <p:sp>
        <p:nvSpPr>
          <p:cNvPr id="3" name="TextBox 2"/>
          <p:cNvSpPr txBox="1"/>
          <p:nvPr/>
        </p:nvSpPr>
        <p:spPr>
          <a:xfrm>
            <a:off x="1899302" y="3474239"/>
            <a:ext cx="1295400" cy="923330"/>
          </a:xfrm>
          <a:prstGeom prst="rect">
            <a:avLst/>
          </a:prstGeom>
          <a:noFill/>
        </p:spPr>
        <p:txBody>
          <a:bodyPr wrap="square" rtlCol="0">
            <a:spAutoFit/>
          </a:bodyPr>
          <a:lstStyle/>
          <a:p>
            <a:pPr algn="ctr"/>
            <a:r>
              <a:rPr lang="en-IN" b="1" dirty="0" smtClean="0">
                <a:solidFill>
                  <a:srgbClr val="0070C0"/>
                </a:solidFill>
              </a:rPr>
              <a:t>44.8% point increase</a:t>
            </a:r>
            <a:endParaRPr lang="en-IN" b="1" dirty="0">
              <a:solidFill>
                <a:srgbClr val="0070C0"/>
              </a:solidFill>
            </a:endParaRPr>
          </a:p>
        </p:txBody>
      </p:sp>
      <p:sp>
        <p:nvSpPr>
          <p:cNvPr id="12" name="TextBox 11"/>
          <p:cNvSpPr txBox="1"/>
          <p:nvPr/>
        </p:nvSpPr>
        <p:spPr>
          <a:xfrm>
            <a:off x="5105401" y="3370717"/>
            <a:ext cx="1295400" cy="923330"/>
          </a:xfrm>
          <a:prstGeom prst="rect">
            <a:avLst/>
          </a:prstGeom>
          <a:noFill/>
        </p:spPr>
        <p:txBody>
          <a:bodyPr wrap="square" rtlCol="0">
            <a:spAutoFit/>
          </a:bodyPr>
          <a:lstStyle/>
          <a:p>
            <a:pPr algn="ctr"/>
            <a:r>
              <a:rPr lang="en-IN" b="1" dirty="0" smtClean="0">
                <a:solidFill>
                  <a:srgbClr val="0070C0"/>
                </a:solidFill>
              </a:rPr>
              <a:t>26.3% point increase</a:t>
            </a:r>
            <a:endParaRPr lang="en-IN" b="1" dirty="0">
              <a:solidFill>
                <a:srgbClr val="0070C0"/>
              </a:solidFill>
            </a:endParaRPr>
          </a:p>
        </p:txBody>
      </p:sp>
      <p:sp>
        <p:nvSpPr>
          <p:cNvPr id="9" name="Oval 8"/>
          <p:cNvSpPr/>
          <p:nvPr/>
        </p:nvSpPr>
        <p:spPr>
          <a:xfrm>
            <a:off x="1600200" y="2743200"/>
            <a:ext cx="3276600" cy="2286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p:cNvSpPr txBox="1"/>
          <p:nvPr/>
        </p:nvSpPr>
        <p:spPr>
          <a:xfrm>
            <a:off x="2813702" y="5283067"/>
            <a:ext cx="762000" cy="307777"/>
          </a:xfrm>
          <a:prstGeom prst="rect">
            <a:avLst/>
          </a:prstGeom>
          <a:noFill/>
        </p:spPr>
        <p:txBody>
          <a:bodyPr wrap="square" rtlCol="0">
            <a:spAutoFit/>
          </a:bodyPr>
          <a:lstStyle/>
          <a:p>
            <a:r>
              <a:rPr lang="en-IN" sz="1400" dirty="0" smtClean="0"/>
              <a:t>n= 54</a:t>
            </a:r>
            <a:endParaRPr lang="en-IN" sz="1400" dirty="0"/>
          </a:p>
        </p:txBody>
      </p:sp>
      <p:sp>
        <p:nvSpPr>
          <p:cNvPr id="15" name="TextBox 14"/>
          <p:cNvSpPr txBox="1"/>
          <p:nvPr/>
        </p:nvSpPr>
        <p:spPr>
          <a:xfrm>
            <a:off x="3772551" y="5269081"/>
            <a:ext cx="762000" cy="307777"/>
          </a:xfrm>
          <a:prstGeom prst="rect">
            <a:avLst/>
          </a:prstGeom>
          <a:noFill/>
        </p:spPr>
        <p:txBody>
          <a:bodyPr wrap="square" rtlCol="0">
            <a:spAutoFit/>
          </a:bodyPr>
          <a:lstStyle/>
          <a:p>
            <a:r>
              <a:rPr lang="en-IN" sz="1400" dirty="0" smtClean="0"/>
              <a:t>n= 43</a:t>
            </a:r>
            <a:endParaRPr lang="en-IN" sz="1400" dirty="0"/>
          </a:p>
        </p:txBody>
      </p:sp>
      <p:sp>
        <p:nvSpPr>
          <p:cNvPr id="16" name="TextBox 15"/>
          <p:cNvSpPr txBox="1"/>
          <p:nvPr/>
        </p:nvSpPr>
        <p:spPr>
          <a:xfrm>
            <a:off x="5709302" y="5257800"/>
            <a:ext cx="762000" cy="307777"/>
          </a:xfrm>
          <a:prstGeom prst="rect">
            <a:avLst/>
          </a:prstGeom>
          <a:noFill/>
        </p:spPr>
        <p:txBody>
          <a:bodyPr wrap="square" rtlCol="0">
            <a:spAutoFit/>
          </a:bodyPr>
          <a:lstStyle/>
          <a:p>
            <a:r>
              <a:rPr lang="en-IN" sz="1400" dirty="0" smtClean="0"/>
              <a:t>n= 19</a:t>
            </a:r>
            <a:endParaRPr lang="en-IN" sz="1400" dirty="0"/>
          </a:p>
        </p:txBody>
      </p:sp>
      <p:sp>
        <p:nvSpPr>
          <p:cNvPr id="17" name="TextBox 16"/>
          <p:cNvSpPr txBox="1"/>
          <p:nvPr/>
        </p:nvSpPr>
        <p:spPr>
          <a:xfrm>
            <a:off x="6786562" y="5257800"/>
            <a:ext cx="762000" cy="307777"/>
          </a:xfrm>
          <a:prstGeom prst="rect">
            <a:avLst/>
          </a:prstGeom>
          <a:noFill/>
        </p:spPr>
        <p:txBody>
          <a:bodyPr wrap="square" rtlCol="0">
            <a:spAutoFit/>
          </a:bodyPr>
          <a:lstStyle/>
          <a:p>
            <a:r>
              <a:rPr lang="en-IN" sz="1400" dirty="0" smtClean="0"/>
              <a:t>n= 19</a:t>
            </a:r>
            <a:endParaRPr lang="en-IN" sz="1400" dirty="0"/>
          </a:p>
        </p:txBody>
      </p:sp>
    </p:spTree>
    <p:extLst>
      <p:ext uri="{BB962C8B-B14F-4D97-AF65-F5344CB8AC3E}">
        <p14:creationId xmlns:p14="http://schemas.microsoft.com/office/powerpoint/2010/main" val="1963954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6" name="TextBox 5"/>
          <p:cNvSpPr txBox="1"/>
          <p:nvPr/>
        </p:nvSpPr>
        <p:spPr>
          <a:xfrm>
            <a:off x="1143000" y="623199"/>
            <a:ext cx="6318504" cy="461665"/>
          </a:xfrm>
          <a:prstGeom prst="rect">
            <a:avLst/>
          </a:prstGeom>
          <a:noFill/>
        </p:spPr>
        <p:txBody>
          <a:bodyPr wrap="square" rtlCol="0">
            <a:spAutoFit/>
          </a:bodyPr>
          <a:lstStyle/>
          <a:p>
            <a:r>
              <a:rPr lang="en-US" sz="2400" b="1" dirty="0">
                <a:solidFill>
                  <a:srgbClr val="0070C0"/>
                </a:solidFill>
              </a:rPr>
              <a:t>C</a:t>
            </a:r>
            <a:r>
              <a:rPr lang="en-US" sz="2400" b="1" dirty="0" smtClean="0">
                <a:solidFill>
                  <a:srgbClr val="0070C0"/>
                </a:solidFill>
              </a:rPr>
              <a:t>onsumption of different food groups</a:t>
            </a:r>
            <a:endParaRPr lang="en-US" sz="2400" b="1" dirty="0">
              <a:solidFill>
                <a:srgbClr val="0070C0"/>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940786217"/>
              </p:ext>
            </p:extLst>
          </p:nvPr>
        </p:nvGraphicFramePr>
        <p:xfrm>
          <a:off x="1022351" y="2001520"/>
          <a:ext cx="7696199" cy="1483360"/>
        </p:xfrm>
        <a:graphic>
          <a:graphicData uri="http://schemas.openxmlformats.org/drawingml/2006/table">
            <a:tbl>
              <a:tblPr firstRow="1" bandRow="1">
                <a:tableStyleId>{21E4AEA4-8DFA-4A89-87EB-49C32662AFE0}</a:tableStyleId>
              </a:tblPr>
              <a:tblGrid>
                <a:gridCol w="1905001"/>
                <a:gridCol w="990600"/>
                <a:gridCol w="914400"/>
                <a:gridCol w="990600"/>
                <a:gridCol w="990600"/>
                <a:gridCol w="990600"/>
                <a:gridCol w="914398"/>
              </a:tblGrid>
              <a:tr h="370840">
                <a:tc rowSpan="2">
                  <a:txBody>
                    <a:bodyPr/>
                    <a:lstStyle/>
                    <a:p>
                      <a:pPr algn="ctr"/>
                      <a:r>
                        <a:rPr lang="en-IN" dirty="0" smtClean="0"/>
                        <a:t>Locale</a:t>
                      </a:r>
                      <a:endParaRPr lang="en-IN" dirty="0"/>
                    </a:p>
                  </a:txBody>
                  <a:tcPr/>
                </a:tc>
                <a:tc gridSpan="2">
                  <a:txBody>
                    <a:bodyPr/>
                    <a:lstStyle/>
                    <a:p>
                      <a:pPr algn="ctr"/>
                      <a:r>
                        <a:rPr lang="en-IN" dirty="0" smtClean="0"/>
                        <a:t>Energy giving</a:t>
                      </a:r>
                      <a:endParaRPr lang="en-IN" dirty="0"/>
                    </a:p>
                  </a:txBody>
                  <a:tcPr/>
                </a:tc>
                <a:tc hMerge="1">
                  <a:txBody>
                    <a:bodyPr/>
                    <a:lstStyle/>
                    <a:p>
                      <a:endParaRPr lang="en-IN" dirty="0"/>
                    </a:p>
                  </a:txBody>
                  <a:tcPr/>
                </a:tc>
                <a:tc gridSpan="2">
                  <a:txBody>
                    <a:bodyPr/>
                    <a:lstStyle/>
                    <a:p>
                      <a:pPr algn="ctr"/>
                      <a:r>
                        <a:rPr lang="en-IN" dirty="0" smtClean="0"/>
                        <a:t>Body building</a:t>
                      </a:r>
                      <a:endParaRPr lang="en-IN" dirty="0"/>
                    </a:p>
                  </a:txBody>
                  <a:tcPr/>
                </a:tc>
                <a:tc hMerge="1">
                  <a:txBody>
                    <a:bodyPr/>
                    <a:lstStyle/>
                    <a:p>
                      <a:endParaRPr lang="en-IN" dirty="0"/>
                    </a:p>
                  </a:txBody>
                  <a:tcPr/>
                </a:tc>
                <a:tc gridSpan="2">
                  <a:txBody>
                    <a:bodyPr/>
                    <a:lstStyle/>
                    <a:p>
                      <a:pPr algn="ctr"/>
                      <a:r>
                        <a:rPr lang="en-IN" dirty="0" smtClean="0"/>
                        <a:t>Protective</a:t>
                      </a:r>
                      <a:endParaRPr lang="en-IN" dirty="0"/>
                    </a:p>
                  </a:txBody>
                  <a:tcPr/>
                </a:tc>
                <a:tc hMerge="1">
                  <a:txBody>
                    <a:bodyPr/>
                    <a:lstStyle/>
                    <a:p>
                      <a:endParaRPr lang="en-IN" dirty="0"/>
                    </a:p>
                  </a:txBody>
                  <a:tcPr/>
                </a:tc>
              </a:tr>
              <a:tr h="370840">
                <a:tc vMerge="1">
                  <a:txBody>
                    <a:bodyPr/>
                    <a:lstStyle/>
                    <a:p>
                      <a:endParaRPr lang="en-IN" dirty="0"/>
                    </a:p>
                  </a:txBody>
                  <a:tcPr/>
                </a:tc>
                <a:tc>
                  <a:txBody>
                    <a:bodyPr/>
                    <a:lstStyle/>
                    <a:p>
                      <a:r>
                        <a:rPr lang="en-IN" dirty="0" smtClean="0"/>
                        <a:t>Baseline</a:t>
                      </a:r>
                      <a:endParaRPr lang="en-IN" dirty="0"/>
                    </a:p>
                  </a:txBody>
                  <a:tcPr/>
                </a:tc>
                <a:tc>
                  <a:txBody>
                    <a:bodyPr/>
                    <a:lstStyle/>
                    <a:p>
                      <a:r>
                        <a:rPr lang="en-IN" dirty="0" err="1" smtClean="0"/>
                        <a:t>Endline</a:t>
                      </a:r>
                      <a:endParaRPr lang="en-IN" dirty="0"/>
                    </a:p>
                  </a:txBody>
                  <a:tcPr/>
                </a:tc>
                <a:tc>
                  <a:txBody>
                    <a:bodyPr/>
                    <a:lstStyle/>
                    <a:p>
                      <a:r>
                        <a:rPr lang="en-IN" dirty="0" smtClean="0"/>
                        <a:t>Baseline</a:t>
                      </a:r>
                      <a:endParaRPr lang="en-IN" dirty="0"/>
                    </a:p>
                  </a:txBody>
                  <a:tcPr/>
                </a:tc>
                <a:tc>
                  <a:txBody>
                    <a:bodyPr/>
                    <a:lstStyle/>
                    <a:p>
                      <a:r>
                        <a:rPr lang="en-IN" dirty="0" err="1" smtClean="0"/>
                        <a:t>Endline</a:t>
                      </a:r>
                      <a:endParaRPr lang="en-IN" dirty="0"/>
                    </a:p>
                  </a:txBody>
                  <a:tcPr/>
                </a:tc>
                <a:tc>
                  <a:txBody>
                    <a:bodyPr/>
                    <a:lstStyle/>
                    <a:p>
                      <a:r>
                        <a:rPr lang="en-IN" dirty="0" smtClean="0"/>
                        <a:t>Baseline</a:t>
                      </a:r>
                      <a:endParaRPr lang="en-IN" dirty="0"/>
                    </a:p>
                  </a:txBody>
                  <a:tcPr/>
                </a:tc>
                <a:tc>
                  <a:txBody>
                    <a:bodyPr/>
                    <a:lstStyle/>
                    <a:p>
                      <a:r>
                        <a:rPr lang="en-IN" dirty="0" err="1" smtClean="0"/>
                        <a:t>Endline</a:t>
                      </a:r>
                      <a:endParaRPr lang="en-IN" dirty="0"/>
                    </a:p>
                  </a:txBody>
                  <a:tcPr/>
                </a:tc>
              </a:tr>
              <a:tr h="370840">
                <a:tc>
                  <a:txBody>
                    <a:bodyPr/>
                    <a:lstStyle/>
                    <a:p>
                      <a:r>
                        <a:rPr lang="en-IN" dirty="0" smtClean="0"/>
                        <a:t>Ahmedabad</a:t>
                      </a:r>
                      <a:endParaRPr lang="en-IN" dirty="0"/>
                    </a:p>
                  </a:txBody>
                  <a:tcPr/>
                </a:tc>
                <a:tc>
                  <a:txBody>
                    <a:bodyPr/>
                    <a:lstStyle/>
                    <a:p>
                      <a:r>
                        <a:rPr lang="en-IN" dirty="0" smtClean="0"/>
                        <a:t>85.2%</a:t>
                      </a:r>
                      <a:endParaRPr lang="en-IN" dirty="0"/>
                    </a:p>
                  </a:txBody>
                  <a:tcPr/>
                </a:tc>
                <a:tc>
                  <a:txBody>
                    <a:bodyPr/>
                    <a:lstStyle/>
                    <a:p>
                      <a:r>
                        <a:rPr lang="en-IN" dirty="0" smtClean="0"/>
                        <a:t>97.7%</a:t>
                      </a:r>
                      <a:endParaRPr lang="en-IN" dirty="0"/>
                    </a:p>
                  </a:txBody>
                  <a:tcPr/>
                </a:tc>
                <a:tc>
                  <a:txBody>
                    <a:bodyPr/>
                    <a:lstStyle/>
                    <a:p>
                      <a:r>
                        <a:rPr lang="en-IN" dirty="0" smtClean="0"/>
                        <a:t>88.9%</a:t>
                      </a:r>
                      <a:endParaRPr lang="en-IN" dirty="0"/>
                    </a:p>
                  </a:txBody>
                  <a:tcPr/>
                </a:tc>
                <a:tc>
                  <a:txBody>
                    <a:bodyPr/>
                    <a:lstStyle/>
                    <a:p>
                      <a:r>
                        <a:rPr lang="en-IN" dirty="0" smtClean="0"/>
                        <a:t>97.7%</a:t>
                      </a:r>
                      <a:endParaRPr lang="en-IN" dirty="0"/>
                    </a:p>
                  </a:txBody>
                  <a:tcPr/>
                </a:tc>
                <a:tc>
                  <a:txBody>
                    <a:bodyPr/>
                    <a:lstStyle/>
                    <a:p>
                      <a:r>
                        <a:rPr lang="en-IN" dirty="0" smtClean="0"/>
                        <a:t>29.6%</a:t>
                      </a:r>
                      <a:endParaRPr lang="en-IN" dirty="0"/>
                    </a:p>
                  </a:txBody>
                  <a:tcPr/>
                </a:tc>
                <a:tc>
                  <a:txBody>
                    <a:bodyPr/>
                    <a:lstStyle/>
                    <a:p>
                      <a:r>
                        <a:rPr lang="en-IN" dirty="0" smtClean="0"/>
                        <a:t>93%</a:t>
                      </a:r>
                      <a:endParaRPr lang="en-IN" dirty="0"/>
                    </a:p>
                  </a:txBody>
                  <a:tcPr/>
                </a:tc>
              </a:tr>
              <a:tr h="370840">
                <a:tc>
                  <a:txBody>
                    <a:bodyPr/>
                    <a:lstStyle/>
                    <a:p>
                      <a:r>
                        <a:rPr lang="en-IN" dirty="0" smtClean="0"/>
                        <a:t>Baroda</a:t>
                      </a:r>
                      <a:endParaRPr lang="en-IN" dirty="0"/>
                    </a:p>
                  </a:txBody>
                  <a:tcPr/>
                </a:tc>
                <a:tc>
                  <a:txBody>
                    <a:bodyPr/>
                    <a:lstStyle/>
                    <a:p>
                      <a:r>
                        <a:rPr lang="en-IN" dirty="0" smtClean="0"/>
                        <a:t>100%</a:t>
                      </a:r>
                      <a:endParaRPr lang="en-IN" dirty="0"/>
                    </a:p>
                  </a:txBody>
                  <a:tcPr/>
                </a:tc>
                <a:tc>
                  <a:txBody>
                    <a:bodyPr/>
                    <a:lstStyle/>
                    <a:p>
                      <a:r>
                        <a:rPr lang="en-IN" dirty="0" smtClean="0"/>
                        <a:t>94.7%</a:t>
                      </a:r>
                      <a:endParaRPr lang="en-IN" dirty="0"/>
                    </a:p>
                  </a:txBody>
                  <a:tcPr/>
                </a:tc>
                <a:tc>
                  <a:txBody>
                    <a:bodyPr/>
                    <a:lstStyle/>
                    <a:p>
                      <a:r>
                        <a:rPr lang="en-IN" dirty="0" smtClean="0"/>
                        <a:t>94.7%</a:t>
                      </a:r>
                      <a:endParaRPr lang="en-IN" dirty="0"/>
                    </a:p>
                  </a:txBody>
                  <a:tcPr/>
                </a:tc>
                <a:tc>
                  <a:txBody>
                    <a:bodyPr/>
                    <a:lstStyle/>
                    <a:p>
                      <a:r>
                        <a:rPr lang="en-IN" dirty="0" smtClean="0"/>
                        <a:t>100</a:t>
                      </a:r>
                      <a:endParaRPr lang="en-IN" dirty="0"/>
                    </a:p>
                  </a:txBody>
                  <a:tcPr/>
                </a:tc>
                <a:tc>
                  <a:txBody>
                    <a:bodyPr/>
                    <a:lstStyle/>
                    <a:p>
                      <a:r>
                        <a:rPr lang="en-IN" dirty="0" smtClean="0"/>
                        <a:t>42.1%</a:t>
                      </a:r>
                      <a:endParaRPr lang="en-IN" dirty="0"/>
                    </a:p>
                  </a:txBody>
                  <a:tcPr/>
                </a:tc>
                <a:tc>
                  <a:txBody>
                    <a:bodyPr/>
                    <a:lstStyle/>
                    <a:p>
                      <a:r>
                        <a:rPr lang="en-IN" dirty="0" smtClean="0"/>
                        <a:t>57.9%</a:t>
                      </a:r>
                      <a:endParaRPr lang="en-IN" dirty="0"/>
                    </a:p>
                  </a:txBody>
                  <a:tcPr/>
                </a:tc>
              </a:tr>
            </a:tbl>
          </a:graphicData>
        </a:graphic>
      </p:graphicFrame>
      <p:sp>
        <p:nvSpPr>
          <p:cNvPr id="11" name="Oval 10"/>
          <p:cNvSpPr/>
          <p:nvPr/>
        </p:nvSpPr>
        <p:spPr>
          <a:xfrm>
            <a:off x="6781800" y="2514600"/>
            <a:ext cx="1752600" cy="7078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3" name="Straight Arrow Connector 12"/>
          <p:cNvCxnSpPr/>
          <p:nvPr/>
        </p:nvCxnSpPr>
        <p:spPr>
          <a:xfrm flipV="1">
            <a:off x="8915400" y="2601813"/>
            <a:ext cx="0" cy="53340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797887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82221" y="793138"/>
            <a:ext cx="6663896" cy="461665"/>
          </a:xfrm>
          <a:prstGeom prst="rect">
            <a:avLst/>
          </a:prstGeom>
          <a:noFill/>
        </p:spPr>
        <p:txBody>
          <a:bodyPr wrap="square" rtlCol="0">
            <a:spAutoFit/>
          </a:bodyPr>
          <a:lstStyle/>
          <a:p>
            <a:r>
              <a:rPr lang="en-US" sz="2400" b="1" dirty="0" smtClean="0">
                <a:solidFill>
                  <a:srgbClr val="0070C0"/>
                </a:solidFill>
              </a:rPr>
              <a:t>Consistency of feeds while feeding the child</a:t>
            </a:r>
            <a:endParaRPr lang="en-US" sz="2400" b="1" dirty="0">
              <a:solidFill>
                <a:srgbClr val="0070C0"/>
              </a:solidFill>
            </a:endParaRPr>
          </a:p>
        </p:txBody>
      </p:sp>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2133600" y="2235683"/>
            <a:ext cx="1224770" cy="1173018"/>
          </a:xfrm>
          <a:prstGeom prst="rect">
            <a:avLst/>
          </a:prstGeom>
        </p:spPr>
      </p:pic>
      <p:pic>
        <p:nvPicPr>
          <p:cNvPr id="9"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10"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graphicFrame>
        <p:nvGraphicFramePr>
          <p:cNvPr id="5" name="Chart 4"/>
          <p:cNvGraphicFramePr/>
          <p:nvPr>
            <p:extLst>
              <p:ext uri="{D42A27DB-BD31-4B8C-83A1-F6EECF244321}">
                <p14:modId xmlns:p14="http://schemas.microsoft.com/office/powerpoint/2010/main" val="1189968831"/>
              </p:ext>
            </p:extLst>
          </p:nvPr>
        </p:nvGraphicFramePr>
        <p:xfrm>
          <a:off x="1524000" y="1397000"/>
          <a:ext cx="7315200" cy="5003800"/>
        </p:xfrm>
        <a:graphic>
          <a:graphicData uri="http://schemas.openxmlformats.org/drawingml/2006/chart">
            <c:chart xmlns:c="http://schemas.openxmlformats.org/drawingml/2006/chart" xmlns:r="http://schemas.openxmlformats.org/officeDocument/2006/relationships" r:id="rId7"/>
          </a:graphicData>
        </a:graphic>
      </p:graphicFrame>
      <p:sp>
        <p:nvSpPr>
          <p:cNvPr id="6" name="Oval 5"/>
          <p:cNvSpPr/>
          <p:nvPr/>
        </p:nvSpPr>
        <p:spPr>
          <a:xfrm>
            <a:off x="3048000" y="3886200"/>
            <a:ext cx="12954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p:cNvSpPr txBox="1"/>
          <p:nvPr/>
        </p:nvSpPr>
        <p:spPr>
          <a:xfrm>
            <a:off x="2514600" y="5562600"/>
            <a:ext cx="843770" cy="307777"/>
          </a:xfrm>
          <a:prstGeom prst="rect">
            <a:avLst/>
          </a:prstGeom>
          <a:noFill/>
        </p:spPr>
        <p:txBody>
          <a:bodyPr wrap="square" rtlCol="0">
            <a:spAutoFit/>
          </a:bodyPr>
          <a:lstStyle/>
          <a:p>
            <a:r>
              <a:rPr lang="en-IN" sz="1400" dirty="0" smtClean="0"/>
              <a:t>n= 54</a:t>
            </a:r>
            <a:endParaRPr lang="en-IN" sz="1400" dirty="0"/>
          </a:p>
        </p:txBody>
      </p:sp>
      <p:sp>
        <p:nvSpPr>
          <p:cNvPr id="13" name="TextBox 12"/>
          <p:cNvSpPr txBox="1"/>
          <p:nvPr/>
        </p:nvSpPr>
        <p:spPr>
          <a:xfrm>
            <a:off x="3695700" y="5562600"/>
            <a:ext cx="843770" cy="307777"/>
          </a:xfrm>
          <a:prstGeom prst="rect">
            <a:avLst/>
          </a:prstGeom>
          <a:noFill/>
        </p:spPr>
        <p:txBody>
          <a:bodyPr wrap="square" rtlCol="0">
            <a:spAutoFit/>
          </a:bodyPr>
          <a:lstStyle/>
          <a:p>
            <a:r>
              <a:rPr lang="en-IN" sz="1400" dirty="0" smtClean="0"/>
              <a:t>n= 43</a:t>
            </a:r>
            <a:endParaRPr lang="en-IN" sz="1400" dirty="0"/>
          </a:p>
        </p:txBody>
      </p:sp>
      <p:sp>
        <p:nvSpPr>
          <p:cNvPr id="15" name="TextBox 14"/>
          <p:cNvSpPr txBox="1"/>
          <p:nvPr/>
        </p:nvSpPr>
        <p:spPr>
          <a:xfrm>
            <a:off x="5638800" y="5562600"/>
            <a:ext cx="843770" cy="307777"/>
          </a:xfrm>
          <a:prstGeom prst="rect">
            <a:avLst/>
          </a:prstGeom>
          <a:noFill/>
        </p:spPr>
        <p:txBody>
          <a:bodyPr wrap="square" rtlCol="0">
            <a:spAutoFit/>
          </a:bodyPr>
          <a:lstStyle/>
          <a:p>
            <a:r>
              <a:rPr lang="en-IN" sz="1400" dirty="0" smtClean="0"/>
              <a:t>n= 19</a:t>
            </a:r>
            <a:endParaRPr lang="en-IN" sz="1400" dirty="0"/>
          </a:p>
        </p:txBody>
      </p:sp>
      <p:sp>
        <p:nvSpPr>
          <p:cNvPr id="16" name="TextBox 15"/>
          <p:cNvSpPr txBox="1"/>
          <p:nvPr/>
        </p:nvSpPr>
        <p:spPr>
          <a:xfrm>
            <a:off x="6738130" y="5562600"/>
            <a:ext cx="843770" cy="307777"/>
          </a:xfrm>
          <a:prstGeom prst="rect">
            <a:avLst/>
          </a:prstGeom>
          <a:noFill/>
        </p:spPr>
        <p:txBody>
          <a:bodyPr wrap="square" rtlCol="0">
            <a:spAutoFit/>
          </a:bodyPr>
          <a:lstStyle/>
          <a:p>
            <a:r>
              <a:rPr lang="en-IN" sz="1400" dirty="0" smtClean="0"/>
              <a:t>n= 19</a:t>
            </a:r>
            <a:endParaRPr lang="en-IN" sz="1400" dirty="0"/>
          </a:p>
        </p:txBody>
      </p:sp>
    </p:spTree>
    <p:extLst>
      <p:ext uri="{BB962C8B-B14F-4D97-AF65-F5344CB8AC3E}">
        <p14:creationId xmlns:p14="http://schemas.microsoft.com/office/powerpoint/2010/main" val="481741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a:xfrm>
            <a:off x="7187227" y="2129363"/>
            <a:ext cx="1265628" cy="1227673"/>
          </a:xfrm>
          <a:prstGeom prst="rect">
            <a:avLst/>
          </a:prstGeom>
        </p:spPr>
      </p:pic>
      <p:pic>
        <p:nvPicPr>
          <p:cNvPr id="8"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11"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graphicFrame>
        <p:nvGraphicFramePr>
          <p:cNvPr id="4" name="Chart 3"/>
          <p:cNvGraphicFramePr/>
          <p:nvPr>
            <p:extLst>
              <p:ext uri="{D42A27DB-BD31-4B8C-83A1-F6EECF244321}">
                <p14:modId xmlns:p14="http://schemas.microsoft.com/office/powerpoint/2010/main" val="1893409211"/>
              </p:ext>
            </p:extLst>
          </p:nvPr>
        </p:nvGraphicFramePr>
        <p:xfrm>
          <a:off x="1524000" y="1397000"/>
          <a:ext cx="7315200" cy="5167504"/>
        </p:xfrm>
        <a:graphic>
          <a:graphicData uri="http://schemas.openxmlformats.org/drawingml/2006/chart">
            <c:chart xmlns:c="http://schemas.openxmlformats.org/drawingml/2006/chart" xmlns:r="http://schemas.openxmlformats.org/officeDocument/2006/relationships" r:id="rId7"/>
          </a:graphicData>
        </a:graphic>
      </p:graphicFrame>
      <p:sp>
        <p:nvSpPr>
          <p:cNvPr id="2" name="TextBox 1"/>
          <p:cNvSpPr txBox="1"/>
          <p:nvPr/>
        </p:nvSpPr>
        <p:spPr>
          <a:xfrm>
            <a:off x="2362200" y="5562600"/>
            <a:ext cx="838200" cy="307777"/>
          </a:xfrm>
          <a:prstGeom prst="rect">
            <a:avLst/>
          </a:prstGeom>
          <a:noFill/>
        </p:spPr>
        <p:txBody>
          <a:bodyPr wrap="square" rtlCol="0">
            <a:spAutoFit/>
          </a:bodyPr>
          <a:lstStyle/>
          <a:p>
            <a:r>
              <a:rPr lang="en-IN" sz="1400" dirty="0" smtClean="0"/>
              <a:t>n= 54</a:t>
            </a:r>
            <a:endParaRPr lang="en-IN" sz="1400" dirty="0"/>
          </a:p>
        </p:txBody>
      </p:sp>
      <p:sp>
        <p:nvSpPr>
          <p:cNvPr id="9" name="TextBox 8"/>
          <p:cNvSpPr txBox="1"/>
          <p:nvPr/>
        </p:nvSpPr>
        <p:spPr>
          <a:xfrm>
            <a:off x="3732347" y="5562600"/>
            <a:ext cx="838200" cy="307777"/>
          </a:xfrm>
          <a:prstGeom prst="rect">
            <a:avLst/>
          </a:prstGeom>
          <a:noFill/>
        </p:spPr>
        <p:txBody>
          <a:bodyPr wrap="square" rtlCol="0">
            <a:spAutoFit/>
          </a:bodyPr>
          <a:lstStyle/>
          <a:p>
            <a:r>
              <a:rPr lang="en-IN" sz="1400" dirty="0" smtClean="0"/>
              <a:t>n= 43</a:t>
            </a:r>
            <a:endParaRPr lang="en-IN" sz="1400" dirty="0"/>
          </a:p>
        </p:txBody>
      </p:sp>
      <p:sp>
        <p:nvSpPr>
          <p:cNvPr id="14" name="TextBox 13"/>
          <p:cNvSpPr txBox="1"/>
          <p:nvPr/>
        </p:nvSpPr>
        <p:spPr>
          <a:xfrm>
            <a:off x="5866673" y="5562600"/>
            <a:ext cx="838200" cy="307777"/>
          </a:xfrm>
          <a:prstGeom prst="rect">
            <a:avLst/>
          </a:prstGeom>
          <a:noFill/>
        </p:spPr>
        <p:txBody>
          <a:bodyPr wrap="square" rtlCol="0">
            <a:spAutoFit/>
          </a:bodyPr>
          <a:lstStyle/>
          <a:p>
            <a:r>
              <a:rPr lang="en-IN" sz="1400" dirty="0" smtClean="0"/>
              <a:t>n= 19</a:t>
            </a:r>
            <a:endParaRPr lang="en-IN" sz="1400" dirty="0"/>
          </a:p>
        </p:txBody>
      </p:sp>
      <p:sp>
        <p:nvSpPr>
          <p:cNvPr id="15" name="TextBox 14"/>
          <p:cNvSpPr txBox="1"/>
          <p:nvPr/>
        </p:nvSpPr>
        <p:spPr>
          <a:xfrm>
            <a:off x="7581899" y="5562600"/>
            <a:ext cx="838200" cy="307777"/>
          </a:xfrm>
          <a:prstGeom prst="rect">
            <a:avLst/>
          </a:prstGeom>
          <a:noFill/>
        </p:spPr>
        <p:txBody>
          <a:bodyPr wrap="square" rtlCol="0">
            <a:spAutoFit/>
          </a:bodyPr>
          <a:lstStyle/>
          <a:p>
            <a:r>
              <a:rPr lang="en-IN" sz="1400" dirty="0" smtClean="0"/>
              <a:t>n= 19</a:t>
            </a:r>
            <a:endParaRPr lang="en-IN" sz="1400" dirty="0"/>
          </a:p>
        </p:txBody>
      </p:sp>
    </p:spTree>
    <p:extLst>
      <p:ext uri="{BB962C8B-B14F-4D97-AF65-F5344CB8AC3E}">
        <p14:creationId xmlns:p14="http://schemas.microsoft.com/office/powerpoint/2010/main" val="20013593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8"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graphicFrame>
        <p:nvGraphicFramePr>
          <p:cNvPr id="14" name="Chart 13"/>
          <p:cNvGraphicFramePr>
            <a:graphicFrameLocks/>
          </p:cNvGraphicFramePr>
          <p:nvPr>
            <p:extLst>
              <p:ext uri="{D42A27DB-BD31-4B8C-83A1-F6EECF244321}">
                <p14:modId xmlns:p14="http://schemas.microsoft.com/office/powerpoint/2010/main" val="3540399437"/>
              </p:ext>
            </p:extLst>
          </p:nvPr>
        </p:nvGraphicFramePr>
        <p:xfrm>
          <a:off x="1219200" y="1447800"/>
          <a:ext cx="7696200" cy="5116704"/>
        </p:xfrm>
        <a:graphic>
          <a:graphicData uri="http://schemas.openxmlformats.org/drawingml/2006/chart">
            <c:chart xmlns:c="http://schemas.openxmlformats.org/drawingml/2006/chart" xmlns:r="http://schemas.openxmlformats.org/officeDocument/2006/relationships" r:id="rId6"/>
          </a:graphicData>
        </a:graphic>
      </p:graphicFrame>
      <p:sp>
        <p:nvSpPr>
          <p:cNvPr id="15" name="Oval 14"/>
          <p:cNvSpPr/>
          <p:nvPr/>
        </p:nvSpPr>
        <p:spPr>
          <a:xfrm>
            <a:off x="6629400" y="2743200"/>
            <a:ext cx="1219200" cy="3429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p:cNvSpPr/>
          <p:nvPr/>
        </p:nvSpPr>
        <p:spPr>
          <a:xfrm>
            <a:off x="3200400" y="2514600"/>
            <a:ext cx="1219200" cy="3429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0768512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6"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10" name="TextBox 9"/>
          <p:cNvSpPr txBox="1"/>
          <p:nvPr/>
        </p:nvSpPr>
        <p:spPr>
          <a:xfrm>
            <a:off x="1219200" y="449708"/>
            <a:ext cx="6318504" cy="830997"/>
          </a:xfrm>
          <a:prstGeom prst="rect">
            <a:avLst/>
          </a:prstGeom>
          <a:noFill/>
        </p:spPr>
        <p:txBody>
          <a:bodyPr wrap="square" rtlCol="0">
            <a:spAutoFit/>
          </a:bodyPr>
          <a:lstStyle/>
          <a:p>
            <a:r>
              <a:rPr lang="en-US" sz="2400" b="1" dirty="0" smtClean="0">
                <a:solidFill>
                  <a:srgbClr val="0070C0"/>
                </a:solidFill>
              </a:rPr>
              <a:t>Improvement in sensitization about feeding very young children (&lt; 2 years)</a:t>
            </a:r>
            <a:endParaRPr lang="en-US" sz="2400" b="1" dirty="0">
              <a:solidFill>
                <a:srgbClr val="0070C0"/>
              </a:solidFill>
            </a:endParaRPr>
          </a:p>
        </p:txBody>
      </p:sp>
      <p:graphicFrame>
        <p:nvGraphicFramePr>
          <p:cNvPr id="12" name="Chart 11"/>
          <p:cNvGraphicFramePr>
            <a:graphicFrameLocks/>
          </p:cNvGraphicFramePr>
          <p:nvPr>
            <p:extLst>
              <p:ext uri="{D42A27DB-BD31-4B8C-83A1-F6EECF244321}">
                <p14:modId xmlns:p14="http://schemas.microsoft.com/office/powerpoint/2010/main" val="3317488830"/>
              </p:ext>
            </p:extLst>
          </p:nvPr>
        </p:nvGraphicFramePr>
        <p:xfrm>
          <a:off x="1219200" y="1600200"/>
          <a:ext cx="7772400" cy="4964304"/>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497812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8"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13" name="TextBox 12"/>
          <p:cNvSpPr txBox="1"/>
          <p:nvPr/>
        </p:nvSpPr>
        <p:spPr>
          <a:xfrm>
            <a:off x="1201262" y="401851"/>
            <a:ext cx="6782118" cy="461665"/>
          </a:xfrm>
          <a:prstGeom prst="rect">
            <a:avLst/>
          </a:prstGeom>
          <a:noFill/>
        </p:spPr>
        <p:txBody>
          <a:bodyPr wrap="square" rtlCol="0">
            <a:spAutoFit/>
          </a:bodyPr>
          <a:lstStyle/>
          <a:p>
            <a:r>
              <a:rPr lang="en-US" sz="2400" b="1" dirty="0">
                <a:solidFill>
                  <a:srgbClr val="0070C0"/>
                </a:solidFill>
              </a:rPr>
              <a:t>Awareness about mother’s milk </a:t>
            </a:r>
          </a:p>
        </p:txBody>
      </p:sp>
      <p:graphicFrame>
        <p:nvGraphicFramePr>
          <p:cNvPr id="11" name="Chart 10"/>
          <p:cNvGraphicFramePr>
            <a:graphicFrameLocks/>
          </p:cNvGraphicFramePr>
          <p:nvPr>
            <p:extLst>
              <p:ext uri="{D42A27DB-BD31-4B8C-83A1-F6EECF244321}">
                <p14:modId xmlns:p14="http://schemas.microsoft.com/office/powerpoint/2010/main" val="4073259994"/>
              </p:ext>
            </p:extLst>
          </p:nvPr>
        </p:nvGraphicFramePr>
        <p:xfrm>
          <a:off x="1201262" y="1280705"/>
          <a:ext cx="7714138" cy="5424895"/>
        </p:xfrm>
        <a:graphic>
          <a:graphicData uri="http://schemas.openxmlformats.org/drawingml/2006/chart">
            <c:chart xmlns:c="http://schemas.openxmlformats.org/drawingml/2006/chart" xmlns:r="http://schemas.openxmlformats.org/officeDocument/2006/relationships" r:id="rId6"/>
          </a:graphicData>
        </a:graphic>
      </p:graphicFrame>
      <p:sp>
        <p:nvSpPr>
          <p:cNvPr id="4" name="Oval 3"/>
          <p:cNvSpPr/>
          <p:nvPr/>
        </p:nvSpPr>
        <p:spPr>
          <a:xfrm>
            <a:off x="3124200" y="2362200"/>
            <a:ext cx="15240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001207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0548" y="2661219"/>
            <a:ext cx="1028699" cy="553998"/>
          </a:xfrm>
          <a:prstGeom prst="rect">
            <a:avLst/>
          </a:prstGeom>
          <a:noFill/>
        </p:spPr>
        <p:txBody>
          <a:bodyPr wrap="square" rtlCol="0">
            <a:spAutoFit/>
          </a:bodyPr>
          <a:lstStyle/>
          <a:p>
            <a:r>
              <a:rPr lang="en-US" sz="1500" b="1" dirty="0">
                <a:solidFill>
                  <a:schemeClr val="bg1"/>
                </a:solidFill>
              </a:rPr>
              <a:t>7-8 months</a:t>
            </a:r>
          </a:p>
        </p:txBody>
      </p:sp>
      <p:sp>
        <p:nvSpPr>
          <p:cNvPr id="9" name="TextBox 8"/>
          <p:cNvSpPr txBox="1"/>
          <p:nvPr/>
        </p:nvSpPr>
        <p:spPr>
          <a:xfrm>
            <a:off x="1201262" y="3224229"/>
            <a:ext cx="1125141" cy="553998"/>
          </a:xfrm>
          <a:prstGeom prst="rect">
            <a:avLst/>
          </a:prstGeom>
          <a:noFill/>
        </p:spPr>
        <p:txBody>
          <a:bodyPr wrap="square" rtlCol="0">
            <a:spAutoFit/>
          </a:bodyPr>
          <a:lstStyle/>
          <a:p>
            <a:r>
              <a:rPr lang="en-US" sz="1500" b="1" dirty="0">
                <a:solidFill>
                  <a:schemeClr val="bg1"/>
                </a:solidFill>
              </a:rPr>
              <a:t>9-11 months</a:t>
            </a:r>
          </a:p>
        </p:txBody>
      </p:sp>
      <p:sp>
        <p:nvSpPr>
          <p:cNvPr id="10" name="TextBox 9"/>
          <p:cNvSpPr txBox="1"/>
          <p:nvPr/>
        </p:nvSpPr>
        <p:spPr>
          <a:xfrm>
            <a:off x="1190546" y="3781509"/>
            <a:ext cx="1253729" cy="553998"/>
          </a:xfrm>
          <a:prstGeom prst="rect">
            <a:avLst/>
          </a:prstGeom>
          <a:noFill/>
        </p:spPr>
        <p:txBody>
          <a:bodyPr wrap="square" rtlCol="0">
            <a:spAutoFit/>
          </a:bodyPr>
          <a:lstStyle/>
          <a:p>
            <a:r>
              <a:rPr lang="en-US" sz="1500" b="1" dirty="0">
                <a:solidFill>
                  <a:schemeClr val="bg1"/>
                </a:solidFill>
              </a:rPr>
              <a:t>12-23 months</a:t>
            </a:r>
          </a:p>
        </p:txBody>
      </p:sp>
      <p:sp>
        <p:nvSpPr>
          <p:cNvPr id="11" name="TextBox 10"/>
          <p:cNvSpPr txBox="1"/>
          <p:nvPr/>
        </p:nvSpPr>
        <p:spPr>
          <a:xfrm>
            <a:off x="1190546" y="4338790"/>
            <a:ext cx="1125141" cy="553998"/>
          </a:xfrm>
          <a:prstGeom prst="rect">
            <a:avLst/>
          </a:prstGeom>
          <a:noFill/>
        </p:spPr>
        <p:txBody>
          <a:bodyPr wrap="square" rtlCol="0">
            <a:spAutoFit/>
          </a:bodyPr>
          <a:lstStyle/>
          <a:p>
            <a:r>
              <a:rPr lang="en-US" sz="1500" b="1" dirty="0">
                <a:solidFill>
                  <a:schemeClr val="bg1"/>
                </a:solidFill>
              </a:rPr>
              <a:t>23 months and above</a:t>
            </a:r>
          </a:p>
        </p:txBody>
      </p:sp>
      <p:sp>
        <p:nvSpPr>
          <p:cNvPr id="17" name="TextBox 16"/>
          <p:cNvSpPr txBox="1"/>
          <p:nvPr/>
        </p:nvSpPr>
        <p:spPr>
          <a:xfrm>
            <a:off x="3015932" y="2672761"/>
            <a:ext cx="577532" cy="507831"/>
          </a:xfrm>
          <a:prstGeom prst="rect">
            <a:avLst/>
          </a:prstGeom>
          <a:noFill/>
        </p:spPr>
        <p:txBody>
          <a:bodyPr wrap="square" rtlCol="0">
            <a:spAutoFit/>
          </a:bodyPr>
          <a:lstStyle/>
          <a:p>
            <a:r>
              <a:rPr lang="en-US" sz="1350" b="1" dirty="0">
                <a:solidFill>
                  <a:schemeClr val="bg1"/>
                </a:solidFill>
              </a:rPr>
              <a:t>50%*</a:t>
            </a:r>
          </a:p>
        </p:txBody>
      </p:sp>
      <p:sp>
        <p:nvSpPr>
          <p:cNvPr id="18" name="TextBox 17"/>
          <p:cNvSpPr txBox="1"/>
          <p:nvPr/>
        </p:nvSpPr>
        <p:spPr>
          <a:xfrm>
            <a:off x="4798219" y="2672761"/>
            <a:ext cx="577532" cy="507831"/>
          </a:xfrm>
          <a:prstGeom prst="rect">
            <a:avLst/>
          </a:prstGeom>
          <a:noFill/>
        </p:spPr>
        <p:txBody>
          <a:bodyPr wrap="square" rtlCol="0">
            <a:spAutoFit/>
          </a:bodyPr>
          <a:lstStyle/>
          <a:p>
            <a:r>
              <a:rPr lang="en-US" sz="1350" b="1" dirty="0">
                <a:solidFill>
                  <a:schemeClr val="bg1"/>
                </a:solidFill>
              </a:rPr>
              <a:t>75%*</a:t>
            </a:r>
          </a:p>
        </p:txBody>
      </p:sp>
      <p:sp>
        <p:nvSpPr>
          <p:cNvPr id="19" name="TextBox 18"/>
          <p:cNvSpPr txBox="1"/>
          <p:nvPr/>
        </p:nvSpPr>
        <p:spPr>
          <a:xfrm>
            <a:off x="6580506" y="2672761"/>
            <a:ext cx="577532" cy="300082"/>
          </a:xfrm>
          <a:prstGeom prst="rect">
            <a:avLst/>
          </a:prstGeom>
          <a:noFill/>
        </p:spPr>
        <p:txBody>
          <a:bodyPr wrap="square" rtlCol="0">
            <a:spAutoFit/>
          </a:bodyPr>
          <a:lstStyle/>
          <a:p>
            <a:r>
              <a:rPr lang="en-US" sz="1350" b="1" dirty="0">
                <a:solidFill>
                  <a:schemeClr val="bg1"/>
                </a:solidFill>
              </a:rPr>
              <a:t>0%*</a:t>
            </a:r>
          </a:p>
        </p:txBody>
      </p:sp>
      <p:sp>
        <p:nvSpPr>
          <p:cNvPr id="20" name="TextBox 19"/>
          <p:cNvSpPr txBox="1"/>
          <p:nvPr/>
        </p:nvSpPr>
        <p:spPr>
          <a:xfrm>
            <a:off x="3478213" y="3251624"/>
            <a:ext cx="577532" cy="507831"/>
          </a:xfrm>
          <a:prstGeom prst="rect">
            <a:avLst/>
          </a:prstGeom>
          <a:noFill/>
        </p:spPr>
        <p:txBody>
          <a:bodyPr wrap="square" rtlCol="0">
            <a:spAutoFit/>
          </a:bodyPr>
          <a:lstStyle/>
          <a:p>
            <a:r>
              <a:rPr lang="en-US" sz="1350" b="1" dirty="0">
                <a:solidFill>
                  <a:schemeClr val="bg1"/>
                </a:solidFill>
              </a:rPr>
              <a:t>100%</a:t>
            </a:r>
          </a:p>
        </p:txBody>
      </p:sp>
      <p:sp>
        <p:nvSpPr>
          <p:cNvPr id="21" name="TextBox 20"/>
          <p:cNvSpPr txBox="1"/>
          <p:nvPr/>
        </p:nvSpPr>
        <p:spPr>
          <a:xfrm>
            <a:off x="2552701" y="3243481"/>
            <a:ext cx="694134" cy="507831"/>
          </a:xfrm>
          <a:prstGeom prst="rect">
            <a:avLst/>
          </a:prstGeom>
          <a:noFill/>
        </p:spPr>
        <p:txBody>
          <a:bodyPr wrap="square" rtlCol="0">
            <a:spAutoFit/>
          </a:bodyPr>
          <a:lstStyle/>
          <a:p>
            <a:r>
              <a:rPr lang="en-US" sz="1350" b="1" dirty="0">
                <a:solidFill>
                  <a:schemeClr val="bg1"/>
                </a:solidFill>
              </a:rPr>
              <a:t>88.2%*</a:t>
            </a:r>
          </a:p>
        </p:txBody>
      </p:sp>
      <p:sp>
        <p:nvSpPr>
          <p:cNvPr id="23" name="TextBox 22"/>
          <p:cNvSpPr txBox="1"/>
          <p:nvPr/>
        </p:nvSpPr>
        <p:spPr>
          <a:xfrm>
            <a:off x="5276056" y="3251624"/>
            <a:ext cx="577532" cy="507831"/>
          </a:xfrm>
          <a:prstGeom prst="rect">
            <a:avLst/>
          </a:prstGeom>
          <a:noFill/>
        </p:spPr>
        <p:txBody>
          <a:bodyPr wrap="square" rtlCol="0">
            <a:spAutoFit/>
          </a:bodyPr>
          <a:lstStyle/>
          <a:p>
            <a:r>
              <a:rPr lang="en-US" sz="1350" b="1" dirty="0">
                <a:solidFill>
                  <a:schemeClr val="bg1"/>
                </a:solidFill>
              </a:rPr>
              <a:t>100%</a:t>
            </a:r>
          </a:p>
        </p:txBody>
      </p:sp>
      <p:sp>
        <p:nvSpPr>
          <p:cNvPr id="24" name="TextBox 23"/>
          <p:cNvSpPr txBox="1"/>
          <p:nvPr/>
        </p:nvSpPr>
        <p:spPr>
          <a:xfrm>
            <a:off x="4350545" y="3243481"/>
            <a:ext cx="694134" cy="507831"/>
          </a:xfrm>
          <a:prstGeom prst="rect">
            <a:avLst/>
          </a:prstGeom>
          <a:noFill/>
        </p:spPr>
        <p:txBody>
          <a:bodyPr wrap="square" rtlCol="0">
            <a:spAutoFit/>
          </a:bodyPr>
          <a:lstStyle/>
          <a:p>
            <a:r>
              <a:rPr lang="en-US" sz="1350" b="1" dirty="0">
                <a:solidFill>
                  <a:schemeClr val="bg1"/>
                </a:solidFill>
              </a:rPr>
              <a:t>88.2%*</a:t>
            </a:r>
          </a:p>
        </p:txBody>
      </p:sp>
      <p:sp>
        <p:nvSpPr>
          <p:cNvPr id="25" name="TextBox 24"/>
          <p:cNvSpPr txBox="1"/>
          <p:nvPr/>
        </p:nvSpPr>
        <p:spPr>
          <a:xfrm>
            <a:off x="7004127" y="3250207"/>
            <a:ext cx="577532" cy="507831"/>
          </a:xfrm>
          <a:prstGeom prst="rect">
            <a:avLst/>
          </a:prstGeom>
          <a:noFill/>
        </p:spPr>
        <p:txBody>
          <a:bodyPr wrap="square" rtlCol="0">
            <a:spAutoFit/>
          </a:bodyPr>
          <a:lstStyle/>
          <a:p>
            <a:r>
              <a:rPr lang="en-US" sz="1350" b="1" dirty="0">
                <a:solidFill>
                  <a:schemeClr val="bg1"/>
                </a:solidFill>
              </a:rPr>
              <a:t>100%</a:t>
            </a:r>
          </a:p>
        </p:txBody>
      </p:sp>
      <p:sp>
        <p:nvSpPr>
          <p:cNvPr id="26" name="TextBox 25"/>
          <p:cNvSpPr txBox="1"/>
          <p:nvPr/>
        </p:nvSpPr>
        <p:spPr>
          <a:xfrm>
            <a:off x="6078615" y="3242065"/>
            <a:ext cx="694134" cy="507831"/>
          </a:xfrm>
          <a:prstGeom prst="rect">
            <a:avLst/>
          </a:prstGeom>
          <a:noFill/>
        </p:spPr>
        <p:txBody>
          <a:bodyPr wrap="square" rtlCol="0">
            <a:spAutoFit/>
          </a:bodyPr>
          <a:lstStyle/>
          <a:p>
            <a:r>
              <a:rPr lang="en-US" sz="1350" b="1" dirty="0">
                <a:solidFill>
                  <a:schemeClr val="bg1"/>
                </a:solidFill>
              </a:rPr>
              <a:t>17.6%*</a:t>
            </a:r>
          </a:p>
        </p:txBody>
      </p:sp>
      <p:sp>
        <p:nvSpPr>
          <p:cNvPr id="34" name="TextBox 33"/>
          <p:cNvSpPr txBox="1"/>
          <p:nvPr/>
        </p:nvSpPr>
        <p:spPr>
          <a:xfrm>
            <a:off x="3464920" y="3804592"/>
            <a:ext cx="577532" cy="507831"/>
          </a:xfrm>
          <a:prstGeom prst="rect">
            <a:avLst/>
          </a:prstGeom>
          <a:noFill/>
        </p:spPr>
        <p:txBody>
          <a:bodyPr wrap="square" rtlCol="0">
            <a:spAutoFit/>
          </a:bodyPr>
          <a:lstStyle/>
          <a:p>
            <a:r>
              <a:rPr lang="en-US" sz="1350" b="1" dirty="0">
                <a:solidFill>
                  <a:schemeClr val="bg1"/>
                </a:solidFill>
              </a:rPr>
              <a:t>100%</a:t>
            </a:r>
          </a:p>
        </p:txBody>
      </p:sp>
      <p:sp>
        <p:nvSpPr>
          <p:cNvPr id="35" name="TextBox 34"/>
          <p:cNvSpPr txBox="1"/>
          <p:nvPr/>
        </p:nvSpPr>
        <p:spPr>
          <a:xfrm>
            <a:off x="2539408" y="3796450"/>
            <a:ext cx="694134" cy="507831"/>
          </a:xfrm>
          <a:prstGeom prst="rect">
            <a:avLst/>
          </a:prstGeom>
          <a:noFill/>
        </p:spPr>
        <p:txBody>
          <a:bodyPr wrap="square" rtlCol="0">
            <a:spAutoFit/>
          </a:bodyPr>
          <a:lstStyle/>
          <a:p>
            <a:r>
              <a:rPr lang="en-US" sz="1350" b="1" dirty="0">
                <a:solidFill>
                  <a:schemeClr val="bg1"/>
                </a:solidFill>
              </a:rPr>
              <a:t>95.8%*</a:t>
            </a:r>
          </a:p>
        </p:txBody>
      </p:sp>
      <p:sp>
        <p:nvSpPr>
          <p:cNvPr id="36" name="TextBox 35"/>
          <p:cNvSpPr txBox="1"/>
          <p:nvPr/>
        </p:nvSpPr>
        <p:spPr>
          <a:xfrm>
            <a:off x="5288044" y="3829752"/>
            <a:ext cx="577532" cy="507831"/>
          </a:xfrm>
          <a:prstGeom prst="rect">
            <a:avLst/>
          </a:prstGeom>
          <a:noFill/>
        </p:spPr>
        <p:txBody>
          <a:bodyPr wrap="square" rtlCol="0">
            <a:spAutoFit/>
          </a:bodyPr>
          <a:lstStyle/>
          <a:p>
            <a:r>
              <a:rPr lang="en-US" sz="1350" b="1" dirty="0">
                <a:solidFill>
                  <a:schemeClr val="bg1"/>
                </a:solidFill>
              </a:rPr>
              <a:t>100%</a:t>
            </a:r>
          </a:p>
        </p:txBody>
      </p:sp>
      <p:sp>
        <p:nvSpPr>
          <p:cNvPr id="37" name="TextBox 36"/>
          <p:cNvSpPr txBox="1"/>
          <p:nvPr/>
        </p:nvSpPr>
        <p:spPr>
          <a:xfrm>
            <a:off x="4362532" y="3821609"/>
            <a:ext cx="694134" cy="507831"/>
          </a:xfrm>
          <a:prstGeom prst="rect">
            <a:avLst/>
          </a:prstGeom>
          <a:noFill/>
        </p:spPr>
        <p:txBody>
          <a:bodyPr wrap="square" rtlCol="0">
            <a:spAutoFit/>
          </a:bodyPr>
          <a:lstStyle/>
          <a:p>
            <a:r>
              <a:rPr lang="en-US" sz="1350" b="1" dirty="0">
                <a:solidFill>
                  <a:schemeClr val="bg1"/>
                </a:solidFill>
              </a:rPr>
              <a:t>93.8%*</a:t>
            </a:r>
          </a:p>
        </p:txBody>
      </p:sp>
      <p:sp>
        <p:nvSpPr>
          <p:cNvPr id="38" name="TextBox 37"/>
          <p:cNvSpPr txBox="1"/>
          <p:nvPr/>
        </p:nvSpPr>
        <p:spPr>
          <a:xfrm>
            <a:off x="7012346" y="3804592"/>
            <a:ext cx="577532" cy="507831"/>
          </a:xfrm>
          <a:prstGeom prst="rect">
            <a:avLst/>
          </a:prstGeom>
          <a:noFill/>
        </p:spPr>
        <p:txBody>
          <a:bodyPr wrap="square" rtlCol="0">
            <a:spAutoFit/>
          </a:bodyPr>
          <a:lstStyle/>
          <a:p>
            <a:r>
              <a:rPr lang="en-US" sz="1350" b="1" dirty="0">
                <a:solidFill>
                  <a:schemeClr val="bg1"/>
                </a:solidFill>
              </a:rPr>
              <a:t>100%</a:t>
            </a:r>
          </a:p>
        </p:txBody>
      </p:sp>
      <p:sp>
        <p:nvSpPr>
          <p:cNvPr id="39" name="TextBox 38"/>
          <p:cNvSpPr txBox="1"/>
          <p:nvPr/>
        </p:nvSpPr>
        <p:spPr>
          <a:xfrm>
            <a:off x="6086834" y="3796450"/>
            <a:ext cx="694134" cy="507831"/>
          </a:xfrm>
          <a:prstGeom prst="rect">
            <a:avLst/>
          </a:prstGeom>
          <a:noFill/>
        </p:spPr>
        <p:txBody>
          <a:bodyPr wrap="square" rtlCol="0">
            <a:spAutoFit/>
          </a:bodyPr>
          <a:lstStyle/>
          <a:p>
            <a:r>
              <a:rPr lang="en-US" sz="1350" b="1" dirty="0">
                <a:solidFill>
                  <a:schemeClr val="bg1"/>
                </a:solidFill>
              </a:rPr>
              <a:t>43.8%*</a:t>
            </a:r>
          </a:p>
        </p:txBody>
      </p:sp>
      <p:sp>
        <p:nvSpPr>
          <p:cNvPr id="43" name="TextBox 42"/>
          <p:cNvSpPr txBox="1"/>
          <p:nvPr/>
        </p:nvSpPr>
        <p:spPr>
          <a:xfrm>
            <a:off x="3017757" y="4444067"/>
            <a:ext cx="577532" cy="507831"/>
          </a:xfrm>
          <a:prstGeom prst="rect">
            <a:avLst/>
          </a:prstGeom>
          <a:noFill/>
        </p:spPr>
        <p:txBody>
          <a:bodyPr wrap="square" rtlCol="0">
            <a:spAutoFit/>
          </a:bodyPr>
          <a:lstStyle/>
          <a:p>
            <a:r>
              <a:rPr lang="en-US" sz="1350" b="1" dirty="0">
                <a:solidFill>
                  <a:schemeClr val="bg1"/>
                </a:solidFill>
              </a:rPr>
              <a:t>100%</a:t>
            </a:r>
          </a:p>
        </p:txBody>
      </p:sp>
      <p:sp>
        <p:nvSpPr>
          <p:cNvPr id="44" name="TextBox 43"/>
          <p:cNvSpPr txBox="1"/>
          <p:nvPr/>
        </p:nvSpPr>
        <p:spPr>
          <a:xfrm>
            <a:off x="4798219" y="4421019"/>
            <a:ext cx="577532" cy="507831"/>
          </a:xfrm>
          <a:prstGeom prst="rect">
            <a:avLst/>
          </a:prstGeom>
          <a:noFill/>
        </p:spPr>
        <p:txBody>
          <a:bodyPr wrap="square" rtlCol="0">
            <a:spAutoFit/>
          </a:bodyPr>
          <a:lstStyle/>
          <a:p>
            <a:r>
              <a:rPr lang="en-US" sz="1350" b="1" dirty="0">
                <a:solidFill>
                  <a:schemeClr val="bg1"/>
                </a:solidFill>
              </a:rPr>
              <a:t>100%</a:t>
            </a:r>
          </a:p>
        </p:txBody>
      </p:sp>
      <p:sp>
        <p:nvSpPr>
          <p:cNvPr id="45" name="TextBox 44"/>
          <p:cNvSpPr txBox="1"/>
          <p:nvPr/>
        </p:nvSpPr>
        <p:spPr>
          <a:xfrm>
            <a:off x="6588583" y="4440142"/>
            <a:ext cx="577532" cy="507831"/>
          </a:xfrm>
          <a:prstGeom prst="rect">
            <a:avLst/>
          </a:prstGeom>
          <a:noFill/>
        </p:spPr>
        <p:txBody>
          <a:bodyPr wrap="square" rtlCol="0">
            <a:spAutoFit/>
          </a:bodyPr>
          <a:lstStyle/>
          <a:p>
            <a:r>
              <a:rPr lang="en-US" sz="1350" b="1" dirty="0">
                <a:solidFill>
                  <a:schemeClr val="bg1"/>
                </a:solidFill>
              </a:rPr>
              <a:t>71.4%</a:t>
            </a:r>
          </a:p>
        </p:txBody>
      </p:sp>
      <p:pic>
        <p:nvPicPr>
          <p:cNvPr id="30"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31"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graphicFrame>
        <p:nvGraphicFramePr>
          <p:cNvPr id="40" name="Chart 39"/>
          <p:cNvGraphicFramePr>
            <a:graphicFrameLocks/>
          </p:cNvGraphicFramePr>
          <p:nvPr>
            <p:extLst>
              <p:ext uri="{D42A27DB-BD31-4B8C-83A1-F6EECF244321}">
                <p14:modId xmlns:p14="http://schemas.microsoft.com/office/powerpoint/2010/main" val="3769140067"/>
              </p:ext>
            </p:extLst>
          </p:nvPr>
        </p:nvGraphicFramePr>
        <p:xfrm>
          <a:off x="1223431" y="1143000"/>
          <a:ext cx="7691969" cy="5421504"/>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p:cNvSpPr txBox="1"/>
          <p:nvPr/>
        </p:nvSpPr>
        <p:spPr>
          <a:xfrm>
            <a:off x="1817410" y="1158611"/>
            <a:ext cx="6553200" cy="461665"/>
          </a:xfrm>
          <a:prstGeom prst="rect">
            <a:avLst/>
          </a:prstGeom>
          <a:noFill/>
        </p:spPr>
        <p:txBody>
          <a:bodyPr wrap="square" rtlCol="0">
            <a:spAutoFit/>
          </a:bodyPr>
          <a:lstStyle/>
          <a:p>
            <a:r>
              <a:rPr lang="en-IN" sz="2400" dirty="0" smtClean="0">
                <a:solidFill>
                  <a:srgbClr val="0070C0"/>
                </a:solidFill>
              </a:rPr>
              <a:t>Awareness about the advantages of breastfeeding</a:t>
            </a:r>
            <a:endParaRPr lang="en-IN" sz="2400" dirty="0">
              <a:solidFill>
                <a:srgbClr val="0070C0"/>
              </a:solidFill>
            </a:endParaRPr>
          </a:p>
        </p:txBody>
      </p:sp>
    </p:spTree>
    <p:extLst>
      <p:ext uri="{BB962C8B-B14F-4D97-AF65-F5344CB8AC3E}">
        <p14:creationId xmlns:p14="http://schemas.microsoft.com/office/powerpoint/2010/main" val="33348740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90548" y="2661219"/>
            <a:ext cx="1028699" cy="553998"/>
          </a:xfrm>
          <a:prstGeom prst="rect">
            <a:avLst/>
          </a:prstGeom>
          <a:noFill/>
        </p:spPr>
        <p:txBody>
          <a:bodyPr wrap="square" rtlCol="0">
            <a:spAutoFit/>
          </a:bodyPr>
          <a:lstStyle/>
          <a:p>
            <a:r>
              <a:rPr lang="en-US" sz="1500" b="1" dirty="0">
                <a:solidFill>
                  <a:schemeClr val="bg1"/>
                </a:solidFill>
              </a:rPr>
              <a:t>7-8 months</a:t>
            </a:r>
          </a:p>
        </p:txBody>
      </p:sp>
      <p:sp>
        <p:nvSpPr>
          <p:cNvPr id="3" name="TextBox 2"/>
          <p:cNvSpPr txBox="1"/>
          <p:nvPr/>
        </p:nvSpPr>
        <p:spPr>
          <a:xfrm>
            <a:off x="1201262" y="3224229"/>
            <a:ext cx="1125141" cy="553998"/>
          </a:xfrm>
          <a:prstGeom prst="rect">
            <a:avLst/>
          </a:prstGeom>
          <a:noFill/>
        </p:spPr>
        <p:txBody>
          <a:bodyPr wrap="square" rtlCol="0">
            <a:spAutoFit/>
          </a:bodyPr>
          <a:lstStyle/>
          <a:p>
            <a:r>
              <a:rPr lang="en-US" sz="1500" b="1" dirty="0">
                <a:solidFill>
                  <a:schemeClr val="bg1"/>
                </a:solidFill>
              </a:rPr>
              <a:t>9-11 months</a:t>
            </a:r>
          </a:p>
        </p:txBody>
      </p:sp>
      <p:sp>
        <p:nvSpPr>
          <p:cNvPr id="4" name="TextBox 3"/>
          <p:cNvSpPr txBox="1"/>
          <p:nvPr/>
        </p:nvSpPr>
        <p:spPr>
          <a:xfrm>
            <a:off x="1190546" y="3781509"/>
            <a:ext cx="1253729" cy="553998"/>
          </a:xfrm>
          <a:prstGeom prst="rect">
            <a:avLst/>
          </a:prstGeom>
          <a:noFill/>
        </p:spPr>
        <p:txBody>
          <a:bodyPr wrap="square" rtlCol="0">
            <a:spAutoFit/>
          </a:bodyPr>
          <a:lstStyle/>
          <a:p>
            <a:r>
              <a:rPr lang="en-US" sz="1500" b="1" dirty="0">
                <a:solidFill>
                  <a:schemeClr val="bg1"/>
                </a:solidFill>
              </a:rPr>
              <a:t>12-23 months</a:t>
            </a:r>
          </a:p>
        </p:txBody>
      </p:sp>
      <p:sp>
        <p:nvSpPr>
          <p:cNvPr id="5" name="TextBox 4"/>
          <p:cNvSpPr txBox="1"/>
          <p:nvPr/>
        </p:nvSpPr>
        <p:spPr>
          <a:xfrm>
            <a:off x="1190546" y="4338790"/>
            <a:ext cx="1125141" cy="553998"/>
          </a:xfrm>
          <a:prstGeom prst="rect">
            <a:avLst/>
          </a:prstGeom>
          <a:noFill/>
        </p:spPr>
        <p:txBody>
          <a:bodyPr wrap="square" rtlCol="0">
            <a:spAutoFit/>
          </a:bodyPr>
          <a:lstStyle/>
          <a:p>
            <a:r>
              <a:rPr lang="en-US" sz="1500" b="1" dirty="0">
                <a:solidFill>
                  <a:schemeClr val="bg1"/>
                </a:solidFill>
              </a:rPr>
              <a:t>23 months and above</a:t>
            </a:r>
          </a:p>
        </p:txBody>
      </p:sp>
      <p:sp>
        <p:nvSpPr>
          <p:cNvPr id="6" name="TextBox 5"/>
          <p:cNvSpPr txBox="1"/>
          <p:nvPr/>
        </p:nvSpPr>
        <p:spPr>
          <a:xfrm>
            <a:off x="3015932" y="2672761"/>
            <a:ext cx="577532" cy="507831"/>
          </a:xfrm>
          <a:prstGeom prst="rect">
            <a:avLst/>
          </a:prstGeom>
          <a:noFill/>
        </p:spPr>
        <p:txBody>
          <a:bodyPr wrap="square" rtlCol="0">
            <a:spAutoFit/>
          </a:bodyPr>
          <a:lstStyle/>
          <a:p>
            <a:r>
              <a:rPr lang="en-US" sz="1350" b="1" dirty="0">
                <a:solidFill>
                  <a:schemeClr val="bg1"/>
                </a:solidFill>
              </a:rPr>
              <a:t>50%*</a:t>
            </a:r>
          </a:p>
        </p:txBody>
      </p:sp>
      <p:sp>
        <p:nvSpPr>
          <p:cNvPr id="7" name="TextBox 6"/>
          <p:cNvSpPr txBox="1"/>
          <p:nvPr/>
        </p:nvSpPr>
        <p:spPr>
          <a:xfrm>
            <a:off x="4798219" y="2672761"/>
            <a:ext cx="577532" cy="507831"/>
          </a:xfrm>
          <a:prstGeom prst="rect">
            <a:avLst/>
          </a:prstGeom>
          <a:noFill/>
        </p:spPr>
        <p:txBody>
          <a:bodyPr wrap="square" rtlCol="0">
            <a:spAutoFit/>
          </a:bodyPr>
          <a:lstStyle/>
          <a:p>
            <a:r>
              <a:rPr lang="en-US" sz="1350" b="1" dirty="0">
                <a:solidFill>
                  <a:schemeClr val="bg1"/>
                </a:solidFill>
              </a:rPr>
              <a:t>75%*</a:t>
            </a:r>
          </a:p>
        </p:txBody>
      </p:sp>
      <p:sp>
        <p:nvSpPr>
          <p:cNvPr id="8" name="TextBox 7"/>
          <p:cNvSpPr txBox="1"/>
          <p:nvPr/>
        </p:nvSpPr>
        <p:spPr>
          <a:xfrm>
            <a:off x="6580506" y="2672761"/>
            <a:ext cx="577532" cy="300082"/>
          </a:xfrm>
          <a:prstGeom prst="rect">
            <a:avLst/>
          </a:prstGeom>
          <a:noFill/>
        </p:spPr>
        <p:txBody>
          <a:bodyPr wrap="square" rtlCol="0">
            <a:spAutoFit/>
          </a:bodyPr>
          <a:lstStyle/>
          <a:p>
            <a:r>
              <a:rPr lang="en-US" sz="1350" b="1" dirty="0">
                <a:solidFill>
                  <a:schemeClr val="bg1"/>
                </a:solidFill>
              </a:rPr>
              <a:t>0%*</a:t>
            </a:r>
          </a:p>
        </p:txBody>
      </p:sp>
      <p:sp>
        <p:nvSpPr>
          <p:cNvPr id="9" name="TextBox 8"/>
          <p:cNvSpPr txBox="1"/>
          <p:nvPr/>
        </p:nvSpPr>
        <p:spPr>
          <a:xfrm>
            <a:off x="3478213" y="3251624"/>
            <a:ext cx="577532" cy="507831"/>
          </a:xfrm>
          <a:prstGeom prst="rect">
            <a:avLst/>
          </a:prstGeom>
          <a:noFill/>
        </p:spPr>
        <p:txBody>
          <a:bodyPr wrap="square" rtlCol="0">
            <a:spAutoFit/>
          </a:bodyPr>
          <a:lstStyle/>
          <a:p>
            <a:r>
              <a:rPr lang="en-US" sz="1350" b="1" dirty="0">
                <a:solidFill>
                  <a:schemeClr val="bg1"/>
                </a:solidFill>
              </a:rPr>
              <a:t>100%</a:t>
            </a:r>
          </a:p>
        </p:txBody>
      </p:sp>
      <p:sp>
        <p:nvSpPr>
          <p:cNvPr id="10" name="TextBox 9"/>
          <p:cNvSpPr txBox="1"/>
          <p:nvPr/>
        </p:nvSpPr>
        <p:spPr>
          <a:xfrm>
            <a:off x="2552701" y="3243481"/>
            <a:ext cx="694134" cy="507831"/>
          </a:xfrm>
          <a:prstGeom prst="rect">
            <a:avLst/>
          </a:prstGeom>
          <a:noFill/>
        </p:spPr>
        <p:txBody>
          <a:bodyPr wrap="square" rtlCol="0">
            <a:spAutoFit/>
          </a:bodyPr>
          <a:lstStyle/>
          <a:p>
            <a:r>
              <a:rPr lang="en-US" sz="1350" b="1" dirty="0">
                <a:solidFill>
                  <a:schemeClr val="bg1"/>
                </a:solidFill>
              </a:rPr>
              <a:t>88.2%*</a:t>
            </a:r>
          </a:p>
        </p:txBody>
      </p:sp>
      <p:sp>
        <p:nvSpPr>
          <p:cNvPr id="11" name="TextBox 10"/>
          <p:cNvSpPr txBox="1"/>
          <p:nvPr/>
        </p:nvSpPr>
        <p:spPr>
          <a:xfrm>
            <a:off x="5276056" y="3251624"/>
            <a:ext cx="577532" cy="507831"/>
          </a:xfrm>
          <a:prstGeom prst="rect">
            <a:avLst/>
          </a:prstGeom>
          <a:noFill/>
        </p:spPr>
        <p:txBody>
          <a:bodyPr wrap="square" rtlCol="0">
            <a:spAutoFit/>
          </a:bodyPr>
          <a:lstStyle/>
          <a:p>
            <a:r>
              <a:rPr lang="en-US" sz="1350" b="1" dirty="0">
                <a:solidFill>
                  <a:schemeClr val="bg1"/>
                </a:solidFill>
              </a:rPr>
              <a:t>100%</a:t>
            </a:r>
          </a:p>
        </p:txBody>
      </p:sp>
      <p:sp>
        <p:nvSpPr>
          <p:cNvPr id="12" name="TextBox 11"/>
          <p:cNvSpPr txBox="1"/>
          <p:nvPr/>
        </p:nvSpPr>
        <p:spPr>
          <a:xfrm>
            <a:off x="4350545" y="3243481"/>
            <a:ext cx="694134" cy="507831"/>
          </a:xfrm>
          <a:prstGeom prst="rect">
            <a:avLst/>
          </a:prstGeom>
          <a:noFill/>
        </p:spPr>
        <p:txBody>
          <a:bodyPr wrap="square" rtlCol="0">
            <a:spAutoFit/>
          </a:bodyPr>
          <a:lstStyle/>
          <a:p>
            <a:r>
              <a:rPr lang="en-US" sz="1350" b="1" dirty="0">
                <a:solidFill>
                  <a:schemeClr val="bg1"/>
                </a:solidFill>
              </a:rPr>
              <a:t>88.2%*</a:t>
            </a:r>
          </a:p>
        </p:txBody>
      </p:sp>
      <p:sp>
        <p:nvSpPr>
          <p:cNvPr id="13" name="TextBox 12"/>
          <p:cNvSpPr txBox="1"/>
          <p:nvPr/>
        </p:nvSpPr>
        <p:spPr>
          <a:xfrm>
            <a:off x="7004127" y="3250207"/>
            <a:ext cx="577532" cy="507831"/>
          </a:xfrm>
          <a:prstGeom prst="rect">
            <a:avLst/>
          </a:prstGeom>
          <a:noFill/>
        </p:spPr>
        <p:txBody>
          <a:bodyPr wrap="square" rtlCol="0">
            <a:spAutoFit/>
          </a:bodyPr>
          <a:lstStyle/>
          <a:p>
            <a:r>
              <a:rPr lang="en-US" sz="1350" b="1" dirty="0">
                <a:solidFill>
                  <a:schemeClr val="bg1"/>
                </a:solidFill>
              </a:rPr>
              <a:t>100%</a:t>
            </a:r>
          </a:p>
        </p:txBody>
      </p:sp>
      <p:sp>
        <p:nvSpPr>
          <p:cNvPr id="14" name="TextBox 13"/>
          <p:cNvSpPr txBox="1"/>
          <p:nvPr/>
        </p:nvSpPr>
        <p:spPr>
          <a:xfrm>
            <a:off x="6078615" y="3242065"/>
            <a:ext cx="694134" cy="507831"/>
          </a:xfrm>
          <a:prstGeom prst="rect">
            <a:avLst/>
          </a:prstGeom>
          <a:noFill/>
        </p:spPr>
        <p:txBody>
          <a:bodyPr wrap="square" rtlCol="0">
            <a:spAutoFit/>
          </a:bodyPr>
          <a:lstStyle/>
          <a:p>
            <a:r>
              <a:rPr lang="en-US" sz="1350" b="1" dirty="0">
                <a:solidFill>
                  <a:schemeClr val="bg1"/>
                </a:solidFill>
              </a:rPr>
              <a:t>17.6%*</a:t>
            </a:r>
          </a:p>
        </p:txBody>
      </p:sp>
      <p:sp>
        <p:nvSpPr>
          <p:cNvPr id="15" name="TextBox 14"/>
          <p:cNvSpPr txBox="1"/>
          <p:nvPr/>
        </p:nvSpPr>
        <p:spPr>
          <a:xfrm>
            <a:off x="3464920" y="3804592"/>
            <a:ext cx="577532" cy="507831"/>
          </a:xfrm>
          <a:prstGeom prst="rect">
            <a:avLst/>
          </a:prstGeom>
          <a:noFill/>
        </p:spPr>
        <p:txBody>
          <a:bodyPr wrap="square" rtlCol="0">
            <a:spAutoFit/>
          </a:bodyPr>
          <a:lstStyle/>
          <a:p>
            <a:r>
              <a:rPr lang="en-US" sz="1350" b="1" dirty="0">
                <a:solidFill>
                  <a:schemeClr val="bg1"/>
                </a:solidFill>
              </a:rPr>
              <a:t>100%</a:t>
            </a:r>
          </a:p>
        </p:txBody>
      </p:sp>
      <p:sp>
        <p:nvSpPr>
          <p:cNvPr id="16" name="TextBox 15"/>
          <p:cNvSpPr txBox="1"/>
          <p:nvPr/>
        </p:nvSpPr>
        <p:spPr>
          <a:xfrm>
            <a:off x="2539408" y="3796450"/>
            <a:ext cx="694134" cy="507831"/>
          </a:xfrm>
          <a:prstGeom prst="rect">
            <a:avLst/>
          </a:prstGeom>
          <a:noFill/>
        </p:spPr>
        <p:txBody>
          <a:bodyPr wrap="square" rtlCol="0">
            <a:spAutoFit/>
          </a:bodyPr>
          <a:lstStyle/>
          <a:p>
            <a:r>
              <a:rPr lang="en-US" sz="1350" b="1" dirty="0">
                <a:solidFill>
                  <a:schemeClr val="bg1"/>
                </a:solidFill>
              </a:rPr>
              <a:t>95.8%*</a:t>
            </a:r>
          </a:p>
        </p:txBody>
      </p:sp>
      <p:sp>
        <p:nvSpPr>
          <p:cNvPr id="17" name="TextBox 16"/>
          <p:cNvSpPr txBox="1"/>
          <p:nvPr/>
        </p:nvSpPr>
        <p:spPr>
          <a:xfrm>
            <a:off x="5288044" y="3829752"/>
            <a:ext cx="577532" cy="507831"/>
          </a:xfrm>
          <a:prstGeom prst="rect">
            <a:avLst/>
          </a:prstGeom>
          <a:noFill/>
        </p:spPr>
        <p:txBody>
          <a:bodyPr wrap="square" rtlCol="0">
            <a:spAutoFit/>
          </a:bodyPr>
          <a:lstStyle/>
          <a:p>
            <a:r>
              <a:rPr lang="en-US" sz="1350" b="1" dirty="0">
                <a:solidFill>
                  <a:schemeClr val="bg1"/>
                </a:solidFill>
              </a:rPr>
              <a:t>100%</a:t>
            </a:r>
          </a:p>
        </p:txBody>
      </p:sp>
      <p:sp>
        <p:nvSpPr>
          <p:cNvPr id="18" name="TextBox 17"/>
          <p:cNvSpPr txBox="1"/>
          <p:nvPr/>
        </p:nvSpPr>
        <p:spPr>
          <a:xfrm>
            <a:off x="4362532" y="3821609"/>
            <a:ext cx="694134" cy="507831"/>
          </a:xfrm>
          <a:prstGeom prst="rect">
            <a:avLst/>
          </a:prstGeom>
          <a:noFill/>
        </p:spPr>
        <p:txBody>
          <a:bodyPr wrap="square" rtlCol="0">
            <a:spAutoFit/>
          </a:bodyPr>
          <a:lstStyle/>
          <a:p>
            <a:r>
              <a:rPr lang="en-US" sz="1350" b="1" dirty="0">
                <a:solidFill>
                  <a:schemeClr val="bg1"/>
                </a:solidFill>
              </a:rPr>
              <a:t>93.8%*</a:t>
            </a:r>
          </a:p>
        </p:txBody>
      </p:sp>
      <p:sp>
        <p:nvSpPr>
          <p:cNvPr id="19" name="TextBox 18"/>
          <p:cNvSpPr txBox="1"/>
          <p:nvPr/>
        </p:nvSpPr>
        <p:spPr>
          <a:xfrm>
            <a:off x="7012346" y="3804592"/>
            <a:ext cx="577532" cy="507831"/>
          </a:xfrm>
          <a:prstGeom prst="rect">
            <a:avLst/>
          </a:prstGeom>
          <a:noFill/>
        </p:spPr>
        <p:txBody>
          <a:bodyPr wrap="square" rtlCol="0">
            <a:spAutoFit/>
          </a:bodyPr>
          <a:lstStyle/>
          <a:p>
            <a:r>
              <a:rPr lang="en-US" sz="1350" b="1" dirty="0">
                <a:solidFill>
                  <a:schemeClr val="bg1"/>
                </a:solidFill>
              </a:rPr>
              <a:t>100%</a:t>
            </a:r>
          </a:p>
        </p:txBody>
      </p:sp>
      <p:sp>
        <p:nvSpPr>
          <p:cNvPr id="20" name="TextBox 19"/>
          <p:cNvSpPr txBox="1"/>
          <p:nvPr/>
        </p:nvSpPr>
        <p:spPr>
          <a:xfrm>
            <a:off x="6086834" y="3796450"/>
            <a:ext cx="694134" cy="507831"/>
          </a:xfrm>
          <a:prstGeom prst="rect">
            <a:avLst/>
          </a:prstGeom>
          <a:noFill/>
        </p:spPr>
        <p:txBody>
          <a:bodyPr wrap="square" rtlCol="0">
            <a:spAutoFit/>
          </a:bodyPr>
          <a:lstStyle/>
          <a:p>
            <a:r>
              <a:rPr lang="en-US" sz="1350" b="1" dirty="0">
                <a:solidFill>
                  <a:schemeClr val="bg1"/>
                </a:solidFill>
              </a:rPr>
              <a:t>43.8%*</a:t>
            </a:r>
          </a:p>
        </p:txBody>
      </p:sp>
      <p:sp>
        <p:nvSpPr>
          <p:cNvPr id="21" name="TextBox 20"/>
          <p:cNvSpPr txBox="1"/>
          <p:nvPr/>
        </p:nvSpPr>
        <p:spPr>
          <a:xfrm>
            <a:off x="3017757" y="4444067"/>
            <a:ext cx="577532" cy="507831"/>
          </a:xfrm>
          <a:prstGeom prst="rect">
            <a:avLst/>
          </a:prstGeom>
          <a:noFill/>
        </p:spPr>
        <p:txBody>
          <a:bodyPr wrap="square" rtlCol="0">
            <a:spAutoFit/>
          </a:bodyPr>
          <a:lstStyle/>
          <a:p>
            <a:r>
              <a:rPr lang="en-US" sz="1350" b="1" dirty="0">
                <a:solidFill>
                  <a:schemeClr val="bg1"/>
                </a:solidFill>
              </a:rPr>
              <a:t>100%</a:t>
            </a:r>
          </a:p>
        </p:txBody>
      </p:sp>
      <p:sp>
        <p:nvSpPr>
          <p:cNvPr id="22" name="TextBox 21"/>
          <p:cNvSpPr txBox="1"/>
          <p:nvPr/>
        </p:nvSpPr>
        <p:spPr>
          <a:xfrm>
            <a:off x="4798219" y="4421019"/>
            <a:ext cx="577532" cy="507831"/>
          </a:xfrm>
          <a:prstGeom prst="rect">
            <a:avLst/>
          </a:prstGeom>
          <a:noFill/>
        </p:spPr>
        <p:txBody>
          <a:bodyPr wrap="square" rtlCol="0">
            <a:spAutoFit/>
          </a:bodyPr>
          <a:lstStyle/>
          <a:p>
            <a:r>
              <a:rPr lang="en-US" sz="1350" b="1" dirty="0">
                <a:solidFill>
                  <a:schemeClr val="bg1"/>
                </a:solidFill>
              </a:rPr>
              <a:t>100%</a:t>
            </a:r>
          </a:p>
        </p:txBody>
      </p:sp>
      <p:sp>
        <p:nvSpPr>
          <p:cNvPr id="23" name="TextBox 22"/>
          <p:cNvSpPr txBox="1"/>
          <p:nvPr/>
        </p:nvSpPr>
        <p:spPr>
          <a:xfrm>
            <a:off x="6588583" y="4440142"/>
            <a:ext cx="577532" cy="507831"/>
          </a:xfrm>
          <a:prstGeom prst="rect">
            <a:avLst/>
          </a:prstGeom>
          <a:noFill/>
        </p:spPr>
        <p:txBody>
          <a:bodyPr wrap="square" rtlCol="0">
            <a:spAutoFit/>
          </a:bodyPr>
          <a:lstStyle/>
          <a:p>
            <a:r>
              <a:rPr lang="en-US" sz="1350" b="1" dirty="0">
                <a:solidFill>
                  <a:schemeClr val="bg1"/>
                </a:solidFill>
              </a:rPr>
              <a:t>71.4%</a:t>
            </a:r>
          </a:p>
        </p:txBody>
      </p:sp>
      <p:pic>
        <p:nvPicPr>
          <p:cNvPr id="25"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26"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29" name="Title 1"/>
          <p:cNvSpPr txBox="1">
            <a:spLocks/>
          </p:cNvSpPr>
          <p:nvPr/>
        </p:nvSpPr>
        <p:spPr>
          <a:xfrm>
            <a:off x="1022351" y="2228332"/>
            <a:ext cx="7832089" cy="1472184"/>
          </a:xfrm>
          <a:prstGeom prst="rect">
            <a:avLst/>
          </a:prstGeom>
        </p:spPr>
        <p:txBody>
          <a:bodyPr>
            <a:normAutofit fontScale="975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Signs of c</a:t>
            </a:r>
            <a:r>
              <a:rPr lang="en-US" sz="2700" b="1" dirty="0" smtClean="0">
                <a:solidFill>
                  <a:srgbClr val="0070C0"/>
                </a:solidFill>
              </a:rPr>
              <a:t>hanges observed in other practices</a:t>
            </a:r>
            <a:endParaRPr lang="en-US" sz="2700" b="1" dirty="0">
              <a:solidFill>
                <a:srgbClr val="0070C0"/>
              </a:solidFill>
            </a:endParaRPr>
          </a:p>
        </p:txBody>
      </p:sp>
    </p:spTree>
    <p:extLst>
      <p:ext uri="{BB962C8B-B14F-4D97-AF65-F5344CB8AC3E}">
        <p14:creationId xmlns:p14="http://schemas.microsoft.com/office/powerpoint/2010/main" val="1018065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95400" y="432603"/>
            <a:ext cx="7267893" cy="461665"/>
          </a:xfrm>
          <a:prstGeom prst="rect">
            <a:avLst/>
          </a:prstGeom>
          <a:noFill/>
        </p:spPr>
        <p:txBody>
          <a:bodyPr wrap="square" rtlCol="0">
            <a:spAutoFit/>
          </a:bodyPr>
          <a:lstStyle/>
          <a:p>
            <a:r>
              <a:rPr lang="en-US" sz="2400" b="1" dirty="0">
                <a:solidFill>
                  <a:srgbClr val="0070C0"/>
                </a:solidFill>
              </a:rPr>
              <a:t>Growth Monitoring </a:t>
            </a:r>
          </a:p>
        </p:txBody>
      </p:sp>
      <p:pic>
        <p:nvPicPr>
          <p:cNvPr id="8"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9"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graphicFrame>
        <p:nvGraphicFramePr>
          <p:cNvPr id="4" name="Chart 3"/>
          <p:cNvGraphicFramePr/>
          <p:nvPr>
            <p:extLst>
              <p:ext uri="{D42A27DB-BD31-4B8C-83A1-F6EECF244321}">
                <p14:modId xmlns:p14="http://schemas.microsoft.com/office/powerpoint/2010/main" val="3890790146"/>
              </p:ext>
            </p:extLst>
          </p:nvPr>
        </p:nvGraphicFramePr>
        <p:xfrm>
          <a:off x="1523999" y="1397000"/>
          <a:ext cx="7039293" cy="4775200"/>
        </p:xfrm>
        <a:graphic>
          <a:graphicData uri="http://schemas.openxmlformats.org/drawingml/2006/chart">
            <c:chart xmlns:c="http://schemas.openxmlformats.org/drawingml/2006/chart" xmlns:r="http://schemas.openxmlformats.org/officeDocument/2006/relationships" r:id="rId6"/>
          </a:graphicData>
        </a:graphic>
      </p:graphicFrame>
      <p:cxnSp>
        <p:nvCxnSpPr>
          <p:cNvPr id="6" name="Straight Arrow Connector 5"/>
          <p:cNvCxnSpPr/>
          <p:nvPr/>
        </p:nvCxnSpPr>
        <p:spPr>
          <a:xfrm flipV="1">
            <a:off x="2438400" y="2514600"/>
            <a:ext cx="609600" cy="236220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
        <p:nvSpPr>
          <p:cNvPr id="3" name="TextBox 2"/>
          <p:cNvSpPr txBox="1"/>
          <p:nvPr/>
        </p:nvSpPr>
        <p:spPr>
          <a:xfrm>
            <a:off x="2314386" y="5254823"/>
            <a:ext cx="914400" cy="307777"/>
          </a:xfrm>
          <a:prstGeom prst="rect">
            <a:avLst/>
          </a:prstGeom>
          <a:noFill/>
        </p:spPr>
        <p:txBody>
          <a:bodyPr wrap="square" rtlCol="0">
            <a:spAutoFit/>
          </a:bodyPr>
          <a:lstStyle/>
          <a:p>
            <a:r>
              <a:rPr lang="en-IN" sz="1400" dirty="0" smtClean="0"/>
              <a:t>(n=60)</a:t>
            </a:r>
            <a:endParaRPr lang="en-IN" sz="1400" dirty="0"/>
          </a:p>
        </p:txBody>
      </p:sp>
      <p:sp>
        <p:nvSpPr>
          <p:cNvPr id="12" name="TextBox 11"/>
          <p:cNvSpPr txBox="1"/>
          <p:nvPr/>
        </p:nvSpPr>
        <p:spPr>
          <a:xfrm>
            <a:off x="3609786" y="5187538"/>
            <a:ext cx="873317" cy="307777"/>
          </a:xfrm>
          <a:prstGeom prst="rect">
            <a:avLst/>
          </a:prstGeom>
          <a:noFill/>
        </p:spPr>
        <p:txBody>
          <a:bodyPr wrap="square" rtlCol="0">
            <a:spAutoFit/>
          </a:bodyPr>
          <a:lstStyle/>
          <a:p>
            <a:r>
              <a:rPr lang="en-IN" sz="1400" dirty="0" smtClean="0"/>
              <a:t>(n=42)</a:t>
            </a:r>
            <a:endParaRPr lang="en-IN" sz="1400" dirty="0"/>
          </a:p>
        </p:txBody>
      </p:sp>
      <p:sp>
        <p:nvSpPr>
          <p:cNvPr id="13" name="TextBox 12"/>
          <p:cNvSpPr txBox="1"/>
          <p:nvPr/>
        </p:nvSpPr>
        <p:spPr>
          <a:xfrm>
            <a:off x="5736516" y="5225643"/>
            <a:ext cx="873317" cy="307777"/>
          </a:xfrm>
          <a:prstGeom prst="rect">
            <a:avLst/>
          </a:prstGeom>
          <a:noFill/>
        </p:spPr>
        <p:txBody>
          <a:bodyPr wrap="square" rtlCol="0">
            <a:spAutoFit/>
          </a:bodyPr>
          <a:lstStyle/>
          <a:p>
            <a:r>
              <a:rPr lang="en-IN" sz="1400" dirty="0" smtClean="0"/>
              <a:t>(n=26)</a:t>
            </a:r>
            <a:endParaRPr lang="en-IN" sz="1400" dirty="0"/>
          </a:p>
        </p:txBody>
      </p:sp>
      <p:sp>
        <p:nvSpPr>
          <p:cNvPr id="14" name="TextBox 13"/>
          <p:cNvSpPr txBox="1"/>
          <p:nvPr/>
        </p:nvSpPr>
        <p:spPr>
          <a:xfrm>
            <a:off x="7086600" y="5225643"/>
            <a:ext cx="873317" cy="307777"/>
          </a:xfrm>
          <a:prstGeom prst="rect">
            <a:avLst/>
          </a:prstGeom>
          <a:noFill/>
        </p:spPr>
        <p:txBody>
          <a:bodyPr wrap="square" rtlCol="0">
            <a:spAutoFit/>
          </a:bodyPr>
          <a:lstStyle/>
          <a:p>
            <a:r>
              <a:rPr lang="en-IN" sz="1400" dirty="0" smtClean="0"/>
              <a:t>(n=19)</a:t>
            </a:r>
            <a:endParaRPr lang="en-IN" sz="1400" dirty="0"/>
          </a:p>
        </p:txBody>
      </p:sp>
    </p:spTree>
    <p:extLst>
      <p:ext uri="{BB962C8B-B14F-4D97-AF65-F5344CB8AC3E}">
        <p14:creationId xmlns:p14="http://schemas.microsoft.com/office/powerpoint/2010/main" val="27633542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8"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graphicFrame>
        <p:nvGraphicFramePr>
          <p:cNvPr id="4" name="Chart 3"/>
          <p:cNvGraphicFramePr/>
          <p:nvPr>
            <p:extLst>
              <p:ext uri="{D42A27DB-BD31-4B8C-83A1-F6EECF244321}">
                <p14:modId xmlns:p14="http://schemas.microsoft.com/office/powerpoint/2010/main" val="2946821769"/>
              </p:ext>
            </p:extLst>
          </p:nvPr>
        </p:nvGraphicFramePr>
        <p:xfrm>
          <a:off x="1295400" y="1498600"/>
          <a:ext cx="7391400" cy="4064000"/>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p:cNvSpPr txBox="1"/>
          <p:nvPr/>
        </p:nvSpPr>
        <p:spPr>
          <a:xfrm>
            <a:off x="2190233" y="4533905"/>
            <a:ext cx="914400" cy="307777"/>
          </a:xfrm>
          <a:prstGeom prst="rect">
            <a:avLst/>
          </a:prstGeom>
          <a:noFill/>
        </p:spPr>
        <p:txBody>
          <a:bodyPr wrap="square" rtlCol="0">
            <a:spAutoFit/>
          </a:bodyPr>
          <a:lstStyle/>
          <a:p>
            <a:r>
              <a:rPr lang="en-IN" sz="1400" dirty="0" smtClean="0"/>
              <a:t>(n=60)</a:t>
            </a:r>
            <a:endParaRPr lang="en-IN" sz="1400" dirty="0"/>
          </a:p>
        </p:txBody>
      </p:sp>
      <p:sp>
        <p:nvSpPr>
          <p:cNvPr id="12" name="TextBox 11"/>
          <p:cNvSpPr txBox="1"/>
          <p:nvPr/>
        </p:nvSpPr>
        <p:spPr>
          <a:xfrm>
            <a:off x="3581400" y="4533905"/>
            <a:ext cx="873317" cy="307777"/>
          </a:xfrm>
          <a:prstGeom prst="rect">
            <a:avLst/>
          </a:prstGeom>
          <a:noFill/>
        </p:spPr>
        <p:txBody>
          <a:bodyPr wrap="square" rtlCol="0">
            <a:spAutoFit/>
          </a:bodyPr>
          <a:lstStyle/>
          <a:p>
            <a:r>
              <a:rPr lang="en-IN" sz="1400" dirty="0" smtClean="0"/>
              <a:t>(n=42)</a:t>
            </a:r>
            <a:endParaRPr lang="en-IN" sz="1400" dirty="0"/>
          </a:p>
        </p:txBody>
      </p:sp>
      <p:sp>
        <p:nvSpPr>
          <p:cNvPr id="13" name="TextBox 12"/>
          <p:cNvSpPr txBox="1"/>
          <p:nvPr/>
        </p:nvSpPr>
        <p:spPr>
          <a:xfrm>
            <a:off x="5708130" y="4533905"/>
            <a:ext cx="873317" cy="307777"/>
          </a:xfrm>
          <a:prstGeom prst="rect">
            <a:avLst/>
          </a:prstGeom>
          <a:noFill/>
        </p:spPr>
        <p:txBody>
          <a:bodyPr wrap="square" rtlCol="0">
            <a:spAutoFit/>
          </a:bodyPr>
          <a:lstStyle/>
          <a:p>
            <a:r>
              <a:rPr lang="en-IN" sz="1400" dirty="0" smtClean="0"/>
              <a:t>(n=26)</a:t>
            </a:r>
            <a:endParaRPr lang="en-IN" sz="1400" dirty="0"/>
          </a:p>
        </p:txBody>
      </p:sp>
      <p:sp>
        <p:nvSpPr>
          <p:cNvPr id="14" name="TextBox 13"/>
          <p:cNvSpPr txBox="1"/>
          <p:nvPr/>
        </p:nvSpPr>
        <p:spPr>
          <a:xfrm>
            <a:off x="7058214" y="4533905"/>
            <a:ext cx="873317" cy="307777"/>
          </a:xfrm>
          <a:prstGeom prst="rect">
            <a:avLst/>
          </a:prstGeom>
          <a:noFill/>
        </p:spPr>
        <p:txBody>
          <a:bodyPr wrap="square" rtlCol="0">
            <a:spAutoFit/>
          </a:bodyPr>
          <a:lstStyle/>
          <a:p>
            <a:r>
              <a:rPr lang="en-IN" sz="1400" dirty="0" smtClean="0"/>
              <a:t>(n=19)</a:t>
            </a:r>
            <a:endParaRPr lang="en-IN" sz="1400" dirty="0"/>
          </a:p>
        </p:txBody>
      </p:sp>
    </p:spTree>
    <p:extLst>
      <p:ext uri="{BB962C8B-B14F-4D97-AF65-F5344CB8AC3E}">
        <p14:creationId xmlns:p14="http://schemas.microsoft.com/office/powerpoint/2010/main" val="5436506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95400" y="609600"/>
            <a:ext cx="3624239" cy="461665"/>
          </a:xfrm>
          <a:prstGeom prst="rect">
            <a:avLst/>
          </a:prstGeom>
          <a:noFill/>
        </p:spPr>
        <p:txBody>
          <a:bodyPr wrap="square" rtlCol="0">
            <a:spAutoFit/>
          </a:bodyPr>
          <a:lstStyle/>
          <a:p>
            <a:r>
              <a:rPr lang="en-US" sz="2400" b="1" dirty="0">
                <a:solidFill>
                  <a:srgbClr val="0070C0"/>
                </a:solidFill>
              </a:rPr>
              <a:t>Hygiene Practices  </a:t>
            </a:r>
          </a:p>
        </p:txBody>
      </p:sp>
      <p:sp>
        <p:nvSpPr>
          <p:cNvPr id="9" name="TextBox 8"/>
          <p:cNvSpPr txBox="1"/>
          <p:nvPr/>
        </p:nvSpPr>
        <p:spPr>
          <a:xfrm>
            <a:off x="1489471" y="2357437"/>
            <a:ext cx="1307306" cy="600164"/>
          </a:xfrm>
          <a:prstGeom prst="rect">
            <a:avLst/>
          </a:prstGeom>
          <a:noFill/>
        </p:spPr>
        <p:txBody>
          <a:bodyPr wrap="square" rtlCol="0">
            <a:spAutoFit/>
          </a:bodyPr>
          <a:lstStyle/>
          <a:p>
            <a:pPr algn="ctr"/>
            <a:r>
              <a:rPr lang="en-US" sz="1650" b="1" dirty="0">
                <a:solidFill>
                  <a:schemeClr val="bg1"/>
                </a:solidFill>
              </a:rPr>
              <a:t>Toilet facility</a:t>
            </a:r>
          </a:p>
        </p:txBody>
      </p:sp>
      <p:pic>
        <p:nvPicPr>
          <p:cNvPr id="13" name="Picture 2" descr="http://www.sswm.info/sites/default/files/toolbox/ENPHO%202007%20Boil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4416" y="2357437"/>
            <a:ext cx="962730" cy="11754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12"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graphicFrame>
        <p:nvGraphicFramePr>
          <p:cNvPr id="20" name="Chart 19"/>
          <p:cNvGraphicFramePr/>
          <p:nvPr>
            <p:extLst>
              <p:ext uri="{D42A27DB-BD31-4B8C-83A1-F6EECF244321}">
                <p14:modId xmlns:p14="http://schemas.microsoft.com/office/powerpoint/2010/main" val="515427469"/>
              </p:ext>
            </p:extLst>
          </p:nvPr>
        </p:nvGraphicFramePr>
        <p:xfrm>
          <a:off x="1523999" y="1397000"/>
          <a:ext cx="7455911" cy="5167504"/>
        </p:xfrm>
        <a:graphic>
          <a:graphicData uri="http://schemas.openxmlformats.org/drawingml/2006/chart">
            <c:chart xmlns:c="http://schemas.openxmlformats.org/drawingml/2006/chart" xmlns:r="http://schemas.openxmlformats.org/officeDocument/2006/relationships" r:id="rId7"/>
          </a:graphicData>
        </a:graphic>
      </p:graphicFrame>
      <p:sp>
        <p:nvSpPr>
          <p:cNvPr id="11" name="TextBox 10"/>
          <p:cNvSpPr txBox="1"/>
          <p:nvPr/>
        </p:nvSpPr>
        <p:spPr>
          <a:xfrm>
            <a:off x="2553427" y="5715000"/>
            <a:ext cx="914400" cy="307777"/>
          </a:xfrm>
          <a:prstGeom prst="rect">
            <a:avLst/>
          </a:prstGeom>
          <a:noFill/>
        </p:spPr>
        <p:txBody>
          <a:bodyPr wrap="square" rtlCol="0">
            <a:spAutoFit/>
          </a:bodyPr>
          <a:lstStyle/>
          <a:p>
            <a:r>
              <a:rPr lang="en-IN" sz="1400" dirty="0" smtClean="0"/>
              <a:t>(n=60)</a:t>
            </a:r>
            <a:endParaRPr lang="en-IN" sz="1400" dirty="0"/>
          </a:p>
        </p:txBody>
      </p:sp>
      <p:sp>
        <p:nvSpPr>
          <p:cNvPr id="16" name="TextBox 15"/>
          <p:cNvSpPr txBox="1"/>
          <p:nvPr/>
        </p:nvSpPr>
        <p:spPr>
          <a:xfrm>
            <a:off x="3623938" y="5715000"/>
            <a:ext cx="873317" cy="307777"/>
          </a:xfrm>
          <a:prstGeom prst="rect">
            <a:avLst/>
          </a:prstGeom>
          <a:noFill/>
        </p:spPr>
        <p:txBody>
          <a:bodyPr wrap="square" rtlCol="0">
            <a:spAutoFit/>
          </a:bodyPr>
          <a:lstStyle/>
          <a:p>
            <a:r>
              <a:rPr lang="en-IN" sz="1400" dirty="0" smtClean="0"/>
              <a:t>(n=42)</a:t>
            </a:r>
            <a:endParaRPr lang="en-IN" sz="1400" dirty="0"/>
          </a:p>
        </p:txBody>
      </p:sp>
      <p:sp>
        <p:nvSpPr>
          <p:cNvPr id="17" name="TextBox 16"/>
          <p:cNvSpPr txBox="1"/>
          <p:nvPr/>
        </p:nvSpPr>
        <p:spPr>
          <a:xfrm>
            <a:off x="5672797" y="5715000"/>
            <a:ext cx="873317" cy="307777"/>
          </a:xfrm>
          <a:prstGeom prst="rect">
            <a:avLst/>
          </a:prstGeom>
          <a:noFill/>
        </p:spPr>
        <p:txBody>
          <a:bodyPr wrap="square" rtlCol="0">
            <a:spAutoFit/>
          </a:bodyPr>
          <a:lstStyle/>
          <a:p>
            <a:r>
              <a:rPr lang="en-IN" sz="1400" dirty="0" smtClean="0"/>
              <a:t>(n=26)</a:t>
            </a:r>
            <a:endParaRPr lang="en-IN" sz="1400" dirty="0"/>
          </a:p>
        </p:txBody>
      </p:sp>
      <p:sp>
        <p:nvSpPr>
          <p:cNvPr id="18" name="TextBox 17"/>
          <p:cNvSpPr txBox="1"/>
          <p:nvPr/>
        </p:nvSpPr>
        <p:spPr>
          <a:xfrm>
            <a:off x="6801099" y="5715000"/>
            <a:ext cx="873317" cy="307777"/>
          </a:xfrm>
          <a:prstGeom prst="rect">
            <a:avLst/>
          </a:prstGeom>
          <a:noFill/>
        </p:spPr>
        <p:txBody>
          <a:bodyPr wrap="square" rtlCol="0">
            <a:spAutoFit/>
          </a:bodyPr>
          <a:lstStyle/>
          <a:p>
            <a:r>
              <a:rPr lang="en-IN" sz="1400" dirty="0" smtClean="0"/>
              <a:t>(n=19)</a:t>
            </a:r>
            <a:endParaRPr lang="en-IN" sz="1400" dirty="0"/>
          </a:p>
        </p:txBody>
      </p:sp>
    </p:spTree>
    <p:extLst>
      <p:ext uri="{BB962C8B-B14F-4D97-AF65-F5344CB8AC3E}">
        <p14:creationId xmlns:p14="http://schemas.microsoft.com/office/powerpoint/2010/main" val="16801294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0750" y="1986305"/>
            <a:ext cx="1115604" cy="1387568"/>
          </a:xfrm>
          <a:prstGeom prst="rect">
            <a:avLst/>
          </a:prstGeom>
        </p:spPr>
      </p:pic>
      <p:sp>
        <p:nvSpPr>
          <p:cNvPr id="10" name="TextBox 9"/>
          <p:cNvSpPr txBox="1"/>
          <p:nvPr/>
        </p:nvSpPr>
        <p:spPr>
          <a:xfrm>
            <a:off x="1606161" y="2185985"/>
            <a:ext cx="1404926" cy="854080"/>
          </a:xfrm>
          <a:prstGeom prst="rect">
            <a:avLst/>
          </a:prstGeom>
          <a:noFill/>
        </p:spPr>
        <p:txBody>
          <a:bodyPr wrap="square" rtlCol="0">
            <a:spAutoFit/>
          </a:bodyPr>
          <a:lstStyle/>
          <a:p>
            <a:pPr algn="ctr"/>
            <a:r>
              <a:rPr lang="en-US" sz="1650" b="1" dirty="0">
                <a:solidFill>
                  <a:schemeClr val="bg1"/>
                </a:solidFill>
              </a:rPr>
              <a:t>Garbage disposal facility</a:t>
            </a:r>
          </a:p>
        </p:txBody>
      </p:sp>
      <p:pic>
        <p:nvPicPr>
          <p:cNvPr id="11"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12"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graphicFrame>
        <p:nvGraphicFramePr>
          <p:cNvPr id="15" name="Chart 14"/>
          <p:cNvGraphicFramePr>
            <a:graphicFrameLocks/>
          </p:cNvGraphicFramePr>
          <p:nvPr>
            <p:extLst>
              <p:ext uri="{D42A27DB-BD31-4B8C-83A1-F6EECF244321}">
                <p14:modId xmlns:p14="http://schemas.microsoft.com/office/powerpoint/2010/main" val="2196641536"/>
              </p:ext>
            </p:extLst>
          </p:nvPr>
        </p:nvGraphicFramePr>
        <p:xfrm>
          <a:off x="1052056" y="1280705"/>
          <a:ext cx="7887879" cy="557390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200877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5879" y="487414"/>
            <a:ext cx="4118121" cy="738664"/>
          </a:xfrm>
          <a:prstGeom prst="rect">
            <a:avLst/>
          </a:prstGeom>
          <a:noFill/>
        </p:spPr>
        <p:txBody>
          <a:bodyPr wrap="square" rtlCol="0">
            <a:spAutoFit/>
          </a:bodyPr>
          <a:lstStyle/>
          <a:p>
            <a:r>
              <a:rPr lang="en-US" sz="2100" b="1" dirty="0">
                <a:solidFill>
                  <a:srgbClr val="0070C0"/>
                </a:solidFill>
              </a:rPr>
              <a:t>Awareness about causes of </a:t>
            </a:r>
            <a:r>
              <a:rPr lang="en-US" sz="2100" b="1" dirty="0" err="1">
                <a:solidFill>
                  <a:srgbClr val="0070C0"/>
                </a:solidFill>
              </a:rPr>
              <a:t>diarrhoea</a:t>
            </a:r>
            <a:endParaRPr lang="en-US" sz="2100" b="1" dirty="0">
              <a:solidFill>
                <a:srgbClr val="0070C0"/>
              </a:solidFill>
            </a:endParaRPr>
          </a:p>
        </p:txBody>
      </p:sp>
      <p:pic>
        <p:nvPicPr>
          <p:cNvPr id="10" name="Picture 9"/>
          <p:cNvPicPr>
            <a:picLocks noChangeAspect="1"/>
          </p:cNvPicPr>
          <p:nvPr/>
        </p:nvPicPr>
        <p:blipFill rotWithShape="1">
          <a:blip r:embed="rId3"/>
          <a:srcRect l="32012" t="33831" r="32298" b="14618"/>
          <a:stretch/>
        </p:blipFill>
        <p:spPr>
          <a:xfrm>
            <a:off x="4906816" y="141376"/>
            <a:ext cx="1600199" cy="1635292"/>
          </a:xfrm>
          <a:prstGeom prst="rect">
            <a:avLst/>
          </a:prstGeom>
        </p:spPr>
      </p:pic>
      <p:pic>
        <p:nvPicPr>
          <p:cNvPr id="12" name="Picture 2"/>
          <p:cNvPicPr>
            <a:picLocks noChangeAspect="1" noChangeArrowheads="1"/>
          </p:cNvPicPr>
          <p:nvPr/>
        </p:nvPicPr>
        <p:blipFill>
          <a:blip r:embed="rId4" cstate="print"/>
          <a:srcRect/>
          <a:stretch>
            <a:fillRect/>
          </a:stretch>
        </p:blipFill>
        <p:spPr bwMode="auto">
          <a:xfrm>
            <a:off x="0" y="5562600"/>
            <a:ext cx="1022351" cy="1001904"/>
          </a:xfrm>
          <a:prstGeom prst="rect">
            <a:avLst/>
          </a:prstGeom>
          <a:noFill/>
          <a:ln w="9525">
            <a:noFill/>
            <a:miter lim="800000"/>
            <a:headEnd/>
            <a:tailEnd/>
          </a:ln>
          <a:effectLst/>
        </p:spPr>
      </p:pic>
      <p:pic>
        <p:nvPicPr>
          <p:cNvPr id="14" name="Picture 9" descr="Logo.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Pratham (New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C:\Users\Karishma\Desktop\IYCF photos\86.jpg"/>
          <p:cNvPicPr>
            <a:picLocks noChangeAspect="1" noChangeArrowheads="1"/>
          </p:cNvPicPr>
          <p:nvPr/>
        </p:nvPicPr>
        <p:blipFill>
          <a:blip r:embed="rId7" cstate="print"/>
          <a:srcRect/>
          <a:stretch>
            <a:fillRect/>
          </a:stretch>
        </p:blipFill>
        <p:spPr bwMode="auto">
          <a:xfrm>
            <a:off x="7167562" y="0"/>
            <a:ext cx="1976438" cy="1280705"/>
          </a:xfrm>
          <a:prstGeom prst="rect">
            <a:avLst/>
          </a:prstGeom>
          <a:noFill/>
        </p:spPr>
      </p:pic>
      <p:graphicFrame>
        <p:nvGraphicFramePr>
          <p:cNvPr id="9" name="Chart 8"/>
          <p:cNvGraphicFramePr>
            <a:graphicFrameLocks/>
          </p:cNvGraphicFramePr>
          <p:nvPr>
            <p:extLst>
              <p:ext uri="{D42A27DB-BD31-4B8C-83A1-F6EECF244321}">
                <p14:modId xmlns:p14="http://schemas.microsoft.com/office/powerpoint/2010/main" val="3881933356"/>
              </p:ext>
            </p:extLst>
          </p:nvPr>
        </p:nvGraphicFramePr>
        <p:xfrm>
          <a:off x="1160746" y="1791604"/>
          <a:ext cx="7754654" cy="4913995"/>
        </p:xfrm>
        <a:graphic>
          <a:graphicData uri="http://schemas.openxmlformats.org/drawingml/2006/chart">
            <c:chart xmlns:c="http://schemas.openxmlformats.org/drawingml/2006/chart" xmlns:r="http://schemas.openxmlformats.org/officeDocument/2006/relationships" r:id="rId8"/>
          </a:graphicData>
        </a:graphic>
      </p:graphicFrame>
      <p:cxnSp>
        <p:nvCxnSpPr>
          <p:cNvPr id="3" name="Straight Arrow Connector 2"/>
          <p:cNvCxnSpPr/>
          <p:nvPr/>
        </p:nvCxnSpPr>
        <p:spPr>
          <a:xfrm flipV="1">
            <a:off x="5181600" y="4114800"/>
            <a:ext cx="304800" cy="1600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Straight Arrow Connector 4"/>
          <p:cNvCxnSpPr/>
          <p:nvPr/>
        </p:nvCxnSpPr>
        <p:spPr>
          <a:xfrm flipV="1">
            <a:off x="7167562" y="3276600"/>
            <a:ext cx="223838" cy="2438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flipV="1">
            <a:off x="1524000" y="4114800"/>
            <a:ext cx="228600" cy="11430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Oval 10"/>
          <p:cNvSpPr/>
          <p:nvPr/>
        </p:nvSpPr>
        <p:spPr>
          <a:xfrm>
            <a:off x="7772400" y="5334000"/>
            <a:ext cx="1143000" cy="1066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1890816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20610" y="432603"/>
            <a:ext cx="5946952" cy="461665"/>
          </a:xfrm>
          <a:prstGeom prst="rect">
            <a:avLst/>
          </a:prstGeom>
          <a:noFill/>
        </p:spPr>
        <p:txBody>
          <a:bodyPr wrap="square" rtlCol="0">
            <a:spAutoFit/>
          </a:bodyPr>
          <a:lstStyle/>
          <a:p>
            <a:r>
              <a:rPr lang="en-US" sz="2400" b="1" dirty="0">
                <a:solidFill>
                  <a:srgbClr val="0070C0"/>
                </a:solidFill>
              </a:rPr>
              <a:t>Use of ORS as treatment </a:t>
            </a:r>
            <a:r>
              <a:rPr lang="en-US" sz="2400" b="1" dirty="0" smtClean="0">
                <a:solidFill>
                  <a:srgbClr val="0070C0"/>
                </a:solidFill>
              </a:rPr>
              <a:t>for </a:t>
            </a:r>
            <a:r>
              <a:rPr lang="en-US" sz="2400" b="1" dirty="0" err="1">
                <a:solidFill>
                  <a:srgbClr val="0070C0"/>
                </a:solidFill>
              </a:rPr>
              <a:t>diarrhoea</a:t>
            </a:r>
            <a:endParaRPr lang="en-US" sz="2400" b="1" dirty="0">
              <a:solidFill>
                <a:srgbClr val="0070C0"/>
              </a:solidFill>
            </a:endParaRPr>
          </a:p>
        </p:txBody>
      </p:sp>
      <p:sp>
        <p:nvSpPr>
          <p:cNvPr id="10" name="TextBox 9"/>
          <p:cNvSpPr txBox="1"/>
          <p:nvPr/>
        </p:nvSpPr>
        <p:spPr>
          <a:xfrm>
            <a:off x="1974427" y="2469861"/>
            <a:ext cx="4042610" cy="346249"/>
          </a:xfrm>
          <a:prstGeom prst="rect">
            <a:avLst/>
          </a:prstGeom>
          <a:noFill/>
        </p:spPr>
        <p:txBody>
          <a:bodyPr wrap="square" rtlCol="0">
            <a:spAutoFit/>
          </a:bodyPr>
          <a:lstStyle/>
          <a:p>
            <a:r>
              <a:rPr lang="en-US" sz="1650" b="1" dirty="0">
                <a:solidFill>
                  <a:schemeClr val="bg1"/>
                </a:solidFill>
              </a:rPr>
              <a:t>Took to Private practitioner (6%) </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0691" y="2187410"/>
            <a:ext cx="1274606" cy="1599824"/>
          </a:xfrm>
          <a:prstGeom prst="rect">
            <a:avLst/>
          </a:prstGeom>
        </p:spPr>
      </p:pic>
      <p:pic>
        <p:nvPicPr>
          <p:cNvPr id="14"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15"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graphicFrame>
        <p:nvGraphicFramePr>
          <p:cNvPr id="4" name="Chart 3"/>
          <p:cNvGraphicFramePr/>
          <p:nvPr>
            <p:extLst>
              <p:ext uri="{D42A27DB-BD31-4B8C-83A1-F6EECF244321}">
                <p14:modId xmlns:p14="http://schemas.microsoft.com/office/powerpoint/2010/main" val="3624065486"/>
              </p:ext>
            </p:extLst>
          </p:nvPr>
        </p:nvGraphicFramePr>
        <p:xfrm>
          <a:off x="1524000" y="1397000"/>
          <a:ext cx="7391400" cy="4775200"/>
        </p:xfrm>
        <a:graphic>
          <a:graphicData uri="http://schemas.openxmlformats.org/drawingml/2006/chart">
            <c:chart xmlns:c="http://schemas.openxmlformats.org/drawingml/2006/chart" xmlns:r="http://schemas.openxmlformats.org/officeDocument/2006/relationships" r:id="rId7"/>
          </a:graphicData>
        </a:graphic>
      </p:graphicFrame>
      <p:sp>
        <p:nvSpPr>
          <p:cNvPr id="5" name="Oval 4"/>
          <p:cNvSpPr/>
          <p:nvPr/>
        </p:nvSpPr>
        <p:spPr>
          <a:xfrm>
            <a:off x="6897098" y="4580190"/>
            <a:ext cx="1295400" cy="1193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8" name="Straight Arrow Connector 7"/>
          <p:cNvCxnSpPr/>
          <p:nvPr/>
        </p:nvCxnSpPr>
        <p:spPr>
          <a:xfrm flipV="1">
            <a:off x="2590800" y="2743200"/>
            <a:ext cx="838200" cy="239010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
        <p:nvSpPr>
          <p:cNvPr id="12" name="TextBox 11"/>
          <p:cNvSpPr txBox="1"/>
          <p:nvPr/>
        </p:nvSpPr>
        <p:spPr>
          <a:xfrm>
            <a:off x="2358489" y="4761163"/>
            <a:ext cx="914400" cy="307777"/>
          </a:xfrm>
          <a:prstGeom prst="rect">
            <a:avLst/>
          </a:prstGeom>
          <a:noFill/>
        </p:spPr>
        <p:txBody>
          <a:bodyPr wrap="square" rtlCol="0">
            <a:spAutoFit/>
          </a:bodyPr>
          <a:lstStyle/>
          <a:p>
            <a:r>
              <a:rPr lang="en-IN" sz="1400" dirty="0" smtClean="0"/>
              <a:t>(n=60)</a:t>
            </a:r>
            <a:endParaRPr lang="en-IN" sz="1400" dirty="0"/>
          </a:p>
        </p:txBody>
      </p:sp>
      <p:sp>
        <p:nvSpPr>
          <p:cNvPr id="13" name="TextBox 12"/>
          <p:cNvSpPr txBox="1"/>
          <p:nvPr/>
        </p:nvSpPr>
        <p:spPr>
          <a:xfrm>
            <a:off x="3693590" y="4761163"/>
            <a:ext cx="873317" cy="307777"/>
          </a:xfrm>
          <a:prstGeom prst="rect">
            <a:avLst/>
          </a:prstGeom>
          <a:noFill/>
        </p:spPr>
        <p:txBody>
          <a:bodyPr wrap="square" rtlCol="0">
            <a:spAutoFit/>
          </a:bodyPr>
          <a:lstStyle/>
          <a:p>
            <a:r>
              <a:rPr lang="en-IN" sz="1400" dirty="0" smtClean="0"/>
              <a:t>(n=42)</a:t>
            </a:r>
            <a:endParaRPr lang="en-IN" sz="1400" dirty="0"/>
          </a:p>
        </p:txBody>
      </p:sp>
      <p:sp>
        <p:nvSpPr>
          <p:cNvPr id="18" name="TextBox 17"/>
          <p:cNvSpPr txBox="1"/>
          <p:nvPr/>
        </p:nvSpPr>
        <p:spPr>
          <a:xfrm>
            <a:off x="5971992" y="4761163"/>
            <a:ext cx="873317" cy="307777"/>
          </a:xfrm>
          <a:prstGeom prst="rect">
            <a:avLst/>
          </a:prstGeom>
          <a:noFill/>
        </p:spPr>
        <p:txBody>
          <a:bodyPr wrap="square" rtlCol="0">
            <a:spAutoFit/>
          </a:bodyPr>
          <a:lstStyle/>
          <a:p>
            <a:r>
              <a:rPr lang="en-IN" sz="1400" dirty="0" smtClean="0"/>
              <a:t>(n=26)</a:t>
            </a:r>
            <a:endParaRPr lang="en-IN" sz="1400" dirty="0"/>
          </a:p>
        </p:txBody>
      </p:sp>
      <p:sp>
        <p:nvSpPr>
          <p:cNvPr id="19" name="TextBox 18"/>
          <p:cNvSpPr txBox="1"/>
          <p:nvPr/>
        </p:nvSpPr>
        <p:spPr>
          <a:xfrm>
            <a:off x="7243974" y="4761163"/>
            <a:ext cx="873317" cy="307777"/>
          </a:xfrm>
          <a:prstGeom prst="rect">
            <a:avLst/>
          </a:prstGeom>
          <a:noFill/>
        </p:spPr>
        <p:txBody>
          <a:bodyPr wrap="square" rtlCol="0">
            <a:spAutoFit/>
          </a:bodyPr>
          <a:lstStyle/>
          <a:p>
            <a:r>
              <a:rPr lang="en-IN" sz="1400" dirty="0" smtClean="0"/>
              <a:t>(n=19)</a:t>
            </a:r>
            <a:endParaRPr lang="en-IN" sz="1400" dirty="0"/>
          </a:p>
        </p:txBody>
      </p:sp>
    </p:spTree>
    <p:extLst>
      <p:ext uri="{BB962C8B-B14F-4D97-AF65-F5344CB8AC3E}">
        <p14:creationId xmlns:p14="http://schemas.microsoft.com/office/powerpoint/2010/main" val="8057382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Karishma\Desktop\IYCF photos\86.jpg"/>
          <p:cNvPicPr>
            <a:picLocks noChangeAspect="1" noChangeArrowheads="1"/>
          </p:cNvPicPr>
          <p:nvPr/>
        </p:nvPicPr>
        <p:blipFill>
          <a:blip r:embed="rId6" cstate="print"/>
          <a:srcRect/>
          <a:stretch>
            <a:fillRect/>
          </a:stretch>
        </p:blipFill>
        <p:spPr bwMode="auto">
          <a:xfrm>
            <a:off x="7167562" y="0"/>
            <a:ext cx="1976438" cy="1280705"/>
          </a:xfrm>
          <a:prstGeom prst="rect">
            <a:avLst/>
          </a:prstGeom>
          <a:noFill/>
        </p:spPr>
      </p:pic>
      <p:sp>
        <p:nvSpPr>
          <p:cNvPr id="3" name="Content Placeholder 2"/>
          <p:cNvSpPr>
            <a:spLocks noGrp="1"/>
          </p:cNvSpPr>
          <p:nvPr>
            <p:ph idx="1"/>
          </p:nvPr>
        </p:nvSpPr>
        <p:spPr>
          <a:xfrm>
            <a:off x="984679" y="1246292"/>
            <a:ext cx="7924800" cy="6477000"/>
          </a:xfrm>
        </p:spPr>
        <p:txBody>
          <a:bodyPr>
            <a:normAutofit/>
          </a:bodyPr>
          <a:lstStyle/>
          <a:p>
            <a:pPr>
              <a:buNone/>
            </a:pPr>
            <a:endParaRPr lang="en-US" sz="2000" dirty="0" smtClean="0"/>
          </a:p>
          <a:p>
            <a:r>
              <a:rPr lang="en-US" sz="2000" dirty="0" smtClean="0"/>
              <a:t>It was an attempt to give people some ownership/chance to come and participate in assessing and knowing and take actions also.</a:t>
            </a:r>
          </a:p>
          <a:p>
            <a:pPr marL="82296" indent="0">
              <a:buNone/>
            </a:pPr>
            <a:r>
              <a:rPr lang="en-US" sz="2000" dirty="0" smtClean="0"/>
              <a:t> </a:t>
            </a:r>
          </a:p>
          <a:p>
            <a:r>
              <a:rPr lang="en-US" sz="2000" dirty="0" smtClean="0"/>
              <a:t>Via </a:t>
            </a:r>
            <a:r>
              <a:rPr lang="en-US" sz="2000" dirty="0"/>
              <a:t>these simple diet tool assessments beneficiaries itself can be a part for action and motion</a:t>
            </a:r>
            <a:r>
              <a:rPr lang="en-US" sz="2000" dirty="0" smtClean="0"/>
              <a:t>.</a:t>
            </a:r>
          </a:p>
          <a:p>
            <a:pPr marL="82296" indent="0">
              <a:buNone/>
            </a:pPr>
            <a:endParaRPr lang="en-US" sz="2000" dirty="0"/>
          </a:p>
          <a:p>
            <a:r>
              <a:rPr lang="en-US" sz="2000" dirty="0"/>
              <a:t>This means that there is a potential for grass root engagement where simple tools like these might be able to address many sensitive issues by simple rapid assessments. </a:t>
            </a:r>
          </a:p>
          <a:p>
            <a:pPr marL="82296" indent="0">
              <a:buNone/>
            </a:pPr>
            <a:endParaRPr lang="en-US" sz="2000" dirty="0"/>
          </a:p>
          <a:p>
            <a:r>
              <a:rPr lang="en-US" sz="2000" dirty="0" smtClean="0"/>
              <a:t>The development of human resource is key to the development of a nation. </a:t>
            </a:r>
          </a:p>
          <a:p>
            <a:pPr>
              <a:buNone/>
            </a:pPr>
            <a:endParaRPr lang="en-US" sz="2000" dirty="0" smtClean="0"/>
          </a:p>
          <a:p>
            <a:pPr>
              <a:buNone/>
            </a:pPr>
            <a:endParaRPr lang="en-US" sz="2000" dirty="0" smtClean="0"/>
          </a:p>
          <a:p>
            <a:pPr>
              <a:buNone/>
            </a:pPr>
            <a:endParaRPr lang="en-US" sz="2000" dirty="0" smtClean="0"/>
          </a:p>
          <a:p>
            <a:endParaRPr lang="en-US" sz="2000" dirty="0"/>
          </a:p>
        </p:txBody>
      </p:sp>
    </p:spTree>
    <p:extLst>
      <p:ext uri="{BB962C8B-B14F-4D97-AF65-F5344CB8AC3E}">
        <p14:creationId xmlns:p14="http://schemas.microsoft.com/office/powerpoint/2010/main" val="9620610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0" y="5562600"/>
            <a:ext cx="1022351" cy="1001904"/>
          </a:xfrm>
          <a:prstGeom prst="rect">
            <a:avLst/>
          </a:prstGeom>
          <a:noFill/>
          <a:ln w="9525">
            <a:noFill/>
            <a:miter lim="800000"/>
            <a:headEnd/>
            <a:tailEnd/>
          </a:ln>
          <a:effectLst/>
        </p:spPr>
      </p:pic>
      <p:pic>
        <p:nvPicPr>
          <p:cNvPr id="5" name="Picture 9" descr="Logo.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43200"/>
            <a:ext cx="992053" cy="95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Pratham (New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76200"/>
            <a:ext cx="7667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Karishma\Desktop\IYCF photos\86.jpg"/>
          <p:cNvPicPr>
            <a:picLocks noChangeAspect="1" noChangeArrowheads="1"/>
          </p:cNvPicPr>
          <p:nvPr/>
        </p:nvPicPr>
        <p:blipFill>
          <a:blip r:embed="rId5" cstate="print"/>
          <a:srcRect/>
          <a:stretch>
            <a:fillRect/>
          </a:stretch>
        </p:blipFill>
        <p:spPr bwMode="auto">
          <a:xfrm>
            <a:off x="7167562" y="0"/>
            <a:ext cx="1976438" cy="1280705"/>
          </a:xfrm>
          <a:prstGeom prst="rect">
            <a:avLst/>
          </a:prstGeom>
          <a:noFill/>
        </p:spPr>
      </p:pic>
      <p:sp>
        <p:nvSpPr>
          <p:cNvPr id="9" name="TextBox 8"/>
          <p:cNvSpPr txBox="1"/>
          <p:nvPr/>
        </p:nvSpPr>
        <p:spPr>
          <a:xfrm>
            <a:off x="1058826" y="347990"/>
            <a:ext cx="6752499" cy="523220"/>
          </a:xfrm>
          <a:prstGeom prst="rect">
            <a:avLst/>
          </a:prstGeom>
          <a:noFill/>
        </p:spPr>
        <p:txBody>
          <a:bodyPr wrap="square" rtlCol="0">
            <a:spAutoFit/>
          </a:bodyPr>
          <a:lstStyle/>
          <a:p>
            <a:r>
              <a:rPr lang="en-US" sz="2800" b="1" dirty="0" smtClean="0">
                <a:solidFill>
                  <a:srgbClr val="0070C0"/>
                </a:solidFill>
              </a:rPr>
              <a:t>Some field shots</a:t>
            </a:r>
          </a:p>
        </p:txBody>
      </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95801">
            <a:off x="1212607" y="1603290"/>
            <a:ext cx="2462213" cy="32829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10000" y="1320030"/>
            <a:ext cx="2780111" cy="20850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83411">
            <a:off x="3497371" y="4068042"/>
            <a:ext cx="2780111" cy="208508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63526" y="2062528"/>
            <a:ext cx="2512947" cy="33505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8461967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1" y="17584"/>
            <a:ext cx="9144000" cy="6840415"/>
          </a:xfrm>
          <a:prstGeom prst="rect">
            <a:avLst/>
          </a:prstGeom>
        </p:spPr>
      </p:pic>
      <p:sp>
        <p:nvSpPr>
          <p:cNvPr id="11" name="TextBox 10"/>
          <p:cNvSpPr txBox="1"/>
          <p:nvPr/>
        </p:nvSpPr>
        <p:spPr>
          <a:xfrm>
            <a:off x="2438400" y="2846420"/>
            <a:ext cx="5383471" cy="1200329"/>
          </a:xfrm>
          <a:prstGeom prst="rect">
            <a:avLst/>
          </a:prstGeom>
          <a:noFill/>
        </p:spPr>
        <p:txBody>
          <a:bodyPr wrap="square" rtlCol="0">
            <a:spAutoFit/>
          </a:bodyPr>
          <a:lstStyle/>
          <a:p>
            <a:r>
              <a:rPr lang="en-US" sz="7200" b="1" dirty="0" smtClean="0">
                <a:latin typeface="Bradley Hand ITC" panose="03070402050302030203" pitchFamily="66" charset="0"/>
              </a:rPr>
              <a:t>Thank you!</a:t>
            </a:r>
            <a:endParaRPr lang="en-US" sz="7200" b="1" dirty="0">
              <a:latin typeface="Bradley Hand ITC" panose="03070402050302030203" pitchFamily="66"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1352</TotalTime>
  <Words>1678</Words>
  <Application>Microsoft Office PowerPoint</Application>
  <PresentationFormat>On-screen Show (4:3)</PresentationFormat>
  <Paragraphs>274</Paragraphs>
  <Slides>45</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Aharoni</vt:lpstr>
      <vt:lpstr>Arial</vt:lpstr>
      <vt:lpstr>Arial Rounded MT Bold</vt:lpstr>
      <vt:lpstr>Bradley Hand ITC</vt:lpstr>
      <vt:lpstr>Calibri</vt:lpstr>
      <vt:lpstr>Courier New</vt:lpstr>
      <vt:lpstr>Gill Sans MT</vt:lpstr>
      <vt:lpstr>Verdana</vt:lpstr>
      <vt:lpstr>Wingdings 2</vt: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Salient findings:  Changes observed in Endline assessment wrt Infant and Young child food and feeding based on the rapid diet tool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Karishma</dc:creator>
  <cp:lastModifiedBy>Karishma Vats</cp:lastModifiedBy>
  <cp:revision>75</cp:revision>
  <dcterms:created xsi:type="dcterms:W3CDTF">2006-08-16T00:00:00Z</dcterms:created>
  <dcterms:modified xsi:type="dcterms:W3CDTF">2015-10-06T17:47:40Z</dcterms:modified>
</cp:coreProperties>
</file>