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7" r:id="rId1"/>
  </p:sldMasterIdLst>
  <p:notesMasterIdLst>
    <p:notesMasterId r:id="rId39"/>
  </p:notesMasterIdLst>
  <p:handoutMasterIdLst>
    <p:handoutMasterId r:id="rId40"/>
  </p:handoutMasterIdLst>
  <p:sldIdLst>
    <p:sldId id="367" r:id="rId2"/>
    <p:sldId id="399" r:id="rId3"/>
    <p:sldId id="402" r:id="rId4"/>
    <p:sldId id="403" r:id="rId5"/>
    <p:sldId id="368" r:id="rId6"/>
    <p:sldId id="410" r:id="rId7"/>
    <p:sldId id="405" r:id="rId8"/>
    <p:sldId id="406" r:id="rId9"/>
    <p:sldId id="407" r:id="rId10"/>
    <p:sldId id="409" r:id="rId11"/>
    <p:sldId id="369" r:id="rId12"/>
    <p:sldId id="370" r:id="rId13"/>
    <p:sldId id="371" r:id="rId14"/>
    <p:sldId id="372" r:id="rId15"/>
    <p:sldId id="373" r:id="rId16"/>
    <p:sldId id="374" r:id="rId17"/>
    <p:sldId id="376" r:id="rId18"/>
    <p:sldId id="377" r:id="rId19"/>
    <p:sldId id="378" r:id="rId20"/>
    <p:sldId id="379" r:id="rId21"/>
    <p:sldId id="380" r:id="rId22"/>
    <p:sldId id="381" r:id="rId23"/>
    <p:sldId id="382" r:id="rId24"/>
    <p:sldId id="383" r:id="rId25"/>
    <p:sldId id="384" r:id="rId26"/>
    <p:sldId id="385" r:id="rId27"/>
    <p:sldId id="386" r:id="rId28"/>
    <p:sldId id="387" r:id="rId29"/>
    <p:sldId id="388" r:id="rId30"/>
    <p:sldId id="389" r:id="rId31"/>
    <p:sldId id="390" r:id="rId32"/>
    <p:sldId id="391" r:id="rId33"/>
    <p:sldId id="392" r:id="rId34"/>
    <p:sldId id="397" r:id="rId35"/>
    <p:sldId id="400" r:id="rId36"/>
    <p:sldId id="395" r:id="rId37"/>
    <p:sldId id="262" r:id="rId3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9705" autoAdjust="0"/>
  </p:normalViewPr>
  <p:slideViewPr>
    <p:cSldViewPr snapToGrid="0">
      <p:cViewPr varScale="1">
        <p:scale>
          <a:sx n="58" d="100"/>
          <a:sy n="58" d="100"/>
        </p:scale>
        <p:origin x="121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66DB4D-5291-4233-9CFB-02B4EDF067CB}" type="doc">
      <dgm:prSet loTypeId="urn:microsoft.com/office/officeart/2005/8/layout/venn2" loCatId="relationship" qsTypeId="urn:microsoft.com/office/officeart/2005/8/quickstyle/3d2#1" qsCatId="3D" csTypeId="urn:microsoft.com/office/officeart/2005/8/colors/colorful2" csCatId="colorful" phldr="1"/>
      <dgm:spPr/>
      <dgm:t>
        <a:bodyPr/>
        <a:lstStyle/>
        <a:p>
          <a:endParaRPr lang="en-GB"/>
        </a:p>
      </dgm:t>
    </dgm:pt>
    <dgm:pt modelId="{5FE268CD-601E-425C-BB68-483A55C2E48E}">
      <dgm:prSet phldrT="[Text]"/>
      <dgm:spPr/>
      <dgm:t>
        <a:bodyPr/>
        <a:lstStyle/>
        <a:p>
          <a:r>
            <a:rPr lang="en-GB" dirty="0">
              <a:solidFill>
                <a:schemeClr val="bg1"/>
              </a:solidFill>
            </a:rPr>
            <a:t>International Community: Migration</a:t>
          </a:r>
        </a:p>
      </dgm:t>
    </dgm:pt>
    <dgm:pt modelId="{C0815048-2B52-4CD5-BE02-3AA74C8534A2}" type="parTrans" cxnId="{2ECCF2F3-E6A0-4BB3-9EDA-4A8B8EFD90CB}">
      <dgm:prSet/>
      <dgm:spPr/>
      <dgm:t>
        <a:bodyPr/>
        <a:lstStyle/>
        <a:p>
          <a:endParaRPr lang="en-GB"/>
        </a:p>
      </dgm:t>
    </dgm:pt>
    <dgm:pt modelId="{12480B9F-D5F6-4887-B0FB-3CD1A53764D9}" type="sibTrans" cxnId="{2ECCF2F3-E6A0-4BB3-9EDA-4A8B8EFD90CB}">
      <dgm:prSet/>
      <dgm:spPr/>
      <dgm:t>
        <a:bodyPr/>
        <a:lstStyle/>
        <a:p>
          <a:endParaRPr lang="en-GB"/>
        </a:p>
      </dgm:t>
    </dgm:pt>
    <dgm:pt modelId="{218FF657-2C38-4E92-9111-379CDB4E708F}">
      <dgm:prSet phldrT="[Text]"/>
      <dgm:spPr/>
      <dgm:t>
        <a:bodyPr/>
        <a:lstStyle/>
        <a:p>
          <a:r>
            <a:rPr lang="en-GB" dirty="0">
              <a:solidFill>
                <a:schemeClr val="bg1"/>
              </a:solidFill>
            </a:rPr>
            <a:t>Local Community </a:t>
          </a:r>
        </a:p>
      </dgm:t>
    </dgm:pt>
    <dgm:pt modelId="{A3740FA8-A8A5-4CAA-B5EC-DBEEF09822C9}" type="parTrans" cxnId="{9C9BD634-0BAC-4EF7-80A9-B6A848BAE8BC}">
      <dgm:prSet/>
      <dgm:spPr/>
      <dgm:t>
        <a:bodyPr/>
        <a:lstStyle/>
        <a:p>
          <a:endParaRPr lang="en-GB"/>
        </a:p>
      </dgm:t>
    </dgm:pt>
    <dgm:pt modelId="{9E4356D4-6D22-4A62-9122-BF2885DA2EA9}" type="sibTrans" cxnId="{9C9BD634-0BAC-4EF7-80A9-B6A848BAE8BC}">
      <dgm:prSet/>
      <dgm:spPr/>
      <dgm:t>
        <a:bodyPr/>
        <a:lstStyle/>
        <a:p>
          <a:endParaRPr lang="en-GB"/>
        </a:p>
      </dgm:t>
    </dgm:pt>
    <dgm:pt modelId="{4402022D-8952-4935-A0CD-BC9EECC7D9F2}">
      <dgm:prSet phldrT="[Text]"/>
      <dgm:spPr/>
      <dgm:t>
        <a:bodyPr/>
        <a:lstStyle/>
        <a:p>
          <a:r>
            <a:rPr lang="en-GB" dirty="0">
              <a:solidFill>
                <a:schemeClr val="bg1"/>
              </a:solidFill>
            </a:rPr>
            <a:t>Family </a:t>
          </a:r>
        </a:p>
      </dgm:t>
    </dgm:pt>
    <dgm:pt modelId="{542EAFA6-A4D4-4627-9FB3-C424B7F34791}" type="parTrans" cxnId="{CE010B88-3BE2-4F59-BA1C-70DEC85199D9}">
      <dgm:prSet/>
      <dgm:spPr/>
      <dgm:t>
        <a:bodyPr/>
        <a:lstStyle/>
        <a:p>
          <a:endParaRPr lang="en-GB"/>
        </a:p>
      </dgm:t>
    </dgm:pt>
    <dgm:pt modelId="{6133BE51-DC52-4676-901D-05AECF44F620}" type="sibTrans" cxnId="{CE010B88-3BE2-4F59-BA1C-70DEC85199D9}">
      <dgm:prSet/>
      <dgm:spPr/>
      <dgm:t>
        <a:bodyPr/>
        <a:lstStyle/>
        <a:p>
          <a:endParaRPr lang="en-GB"/>
        </a:p>
      </dgm:t>
    </dgm:pt>
    <dgm:pt modelId="{80752139-02E8-49BF-B18F-DF273A7B7840}">
      <dgm:prSet phldrT="[Text]"/>
      <dgm:spPr/>
      <dgm:t>
        <a:bodyPr/>
        <a:lstStyle/>
        <a:p>
          <a:r>
            <a:rPr lang="en-GB" dirty="0">
              <a:solidFill>
                <a:schemeClr val="bg1"/>
              </a:solidFill>
            </a:rPr>
            <a:t>Person</a:t>
          </a:r>
        </a:p>
      </dgm:t>
    </dgm:pt>
    <dgm:pt modelId="{1351A3AC-CAA7-438C-8A18-8F4BB32204A6}" type="parTrans" cxnId="{6F4DF4A8-3E6C-408F-8433-9001E9A13245}">
      <dgm:prSet/>
      <dgm:spPr/>
      <dgm:t>
        <a:bodyPr/>
        <a:lstStyle/>
        <a:p>
          <a:endParaRPr lang="en-GB"/>
        </a:p>
      </dgm:t>
    </dgm:pt>
    <dgm:pt modelId="{927F947C-C560-4864-A3B7-F822DF33C366}" type="sibTrans" cxnId="{6F4DF4A8-3E6C-408F-8433-9001E9A13245}">
      <dgm:prSet/>
      <dgm:spPr/>
      <dgm:t>
        <a:bodyPr/>
        <a:lstStyle/>
        <a:p>
          <a:endParaRPr lang="en-GB"/>
        </a:p>
      </dgm:t>
    </dgm:pt>
    <dgm:pt modelId="{6F5E5FD8-493D-44E3-888C-650B5DB0D5BC}">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dirty="0">
              <a:solidFill>
                <a:schemeClr val="bg1"/>
              </a:solidFill>
            </a:rPr>
            <a:t>National Community</a:t>
          </a:r>
        </a:p>
      </dgm:t>
    </dgm:pt>
    <dgm:pt modelId="{89AD2E69-7DC4-4C55-9657-770118796890}" type="parTrans" cxnId="{70B27FFD-D4BD-42A8-ACA0-3903494F585E}">
      <dgm:prSet/>
      <dgm:spPr/>
      <dgm:t>
        <a:bodyPr/>
        <a:lstStyle/>
        <a:p>
          <a:endParaRPr lang="en-GB"/>
        </a:p>
      </dgm:t>
    </dgm:pt>
    <dgm:pt modelId="{9AD30F6B-EAAE-4CAB-8091-8181765A6F7C}" type="sibTrans" cxnId="{70B27FFD-D4BD-42A8-ACA0-3903494F585E}">
      <dgm:prSet/>
      <dgm:spPr/>
      <dgm:t>
        <a:bodyPr/>
        <a:lstStyle/>
        <a:p>
          <a:endParaRPr lang="en-GB"/>
        </a:p>
      </dgm:t>
    </dgm:pt>
    <dgm:pt modelId="{E444D06F-1980-410A-A8D2-46D3427C62BF}" type="pres">
      <dgm:prSet presAssocID="{D166DB4D-5291-4233-9CFB-02B4EDF067CB}" presName="Name0" presStyleCnt="0">
        <dgm:presLayoutVars>
          <dgm:chMax val="7"/>
          <dgm:resizeHandles val="exact"/>
        </dgm:presLayoutVars>
      </dgm:prSet>
      <dgm:spPr/>
    </dgm:pt>
    <dgm:pt modelId="{2DD68EED-4E90-4C41-B009-6DE74CA45A20}" type="pres">
      <dgm:prSet presAssocID="{D166DB4D-5291-4233-9CFB-02B4EDF067CB}" presName="comp1" presStyleCnt="0"/>
      <dgm:spPr/>
    </dgm:pt>
    <dgm:pt modelId="{B5EE6799-4026-4D70-ADA4-B5682E28A5EC}" type="pres">
      <dgm:prSet presAssocID="{D166DB4D-5291-4233-9CFB-02B4EDF067CB}" presName="circle1" presStyleLbl="node1" presStyleIdx="0" presStyleCnt="5"/>
      <dgm:spPr/>
    </dgm:pt>
    <dgm:pt modelId="{A334860D-C161-4B48-9FF9-833EC9A5A8A8}" type="pres">
      <dgm:prSet presAssocID="{D166DB4D-5291-4233-9CFB-02B4EDF067CB}" presName="c1text" presStyleLbl="node1" presStyleIdx="0" presStyleCnt="5">
        <dgm:presLayoutVars>
          <dgm:bulletEnabled val="1"/>
        </dgm:presLayoutVars>
      </dgm:prSet>
      <dgm:spPr/>
    </dgm:pt>
    <dgm:pt modelId="{EB07BCA6-DF08-41A7-9799-06B76F31A871}" type="pres">
      <dgm:prSet presAssocID="{D166DB4D-5291-4233-9CFB-02B4EDF067CB}" presName="comp2" presStyleCnt="0"/>
      <dgm:spPr/>
    </dgm:pt>
    <dgm:pt modelId="{089D23E5-AEE9-4205-AB8A-E97A11A1C3D0}" type="pres">
      <dgm:prSet presAssocID="{D166DB4D-5291-4233-9CFB-02B4EDF067CB}" presName="circle2" presStyleLbl="node1" presStyleIdx="1" presStyleCnt="5"/>
      <dgm:spPr/>
    </dgm:pt>
    <dgm:pt modelId="{4DCBC71C-D121-462C-9B51-3E7D26FC915C}" type="pres">
      <dgm:prSet presAssocID="{D166DB4D-5291-4233-9CFB-02B4EDF067CB}" presName="c2text" presStyleLbl="node1" presStyleIdx="1" presStyleCnt="5">
        <dgm:presLayoutVars>
          <dgm:bulletEnabled val="1"/>
        </dgm:presLayoutVars>
      </dgm:prSet>
      <dgm:spPr/>
    </dgm:pt>
    <dgm:pt modelId="{0058F7B6-DB5C-423F-8A17-3647E264A3F6}" type="pres">
      <dgm:prSet presAssocID="{D166DB4D-5291-4233-9CFB-02B4EDF067CB}" presName="comp3" presStyleCnt="0"/>
      <dgm:spPr/>
    </dgm:pt>
    <dgm:pt modelId="{5E418CC0-681F-47BB-A8D5-1EA63426BCF4}" type="pres">
      <dgm:prSet presAssocID="{D166DB4D-5291-4233-9CFB-02B4EDF067CB}" presName="circle3" presStyleLbl="node1" presStyleIdx="2" presStyleCnt="5"/>
      <dgm:spPr/>
    </dgm:pt>
    <dgm:pt modelId="{30959144-C15F-4A11-A563-BB0F855D5AFE}" type="pres">
      <dgm:prSet presAssocID="{D166DB4D-5291-4233-9CFB-02B4EDF067CB}" presName="c3text" presStyleLbl="node1" presStyleIdx="2" presStyleCnt="5">
        <dgm:presLayoutVars>
          <dgm:bulletEnabled val="1"/>
        </dgm:presLayoutVars>
      </dgm:prSet>
      <dgm:spPr/>
    </dgm:pt>
    <dgm:pt modelId="{2EB8EB50-289A-4A7A-A96C-A764F359E883}" type="pres">
      <dgm:prSet presAssocID="{D166DB4D-5291-4233-9CFB-02B4EDF067CB}" presName="comp4" presStyleCnt="0"/>
      <dgm:spPr/>
    </dgm:pt>
    <dgm:pt modelId="{76C6B9BC-E58C-46B0-966C-34D16962736B}" type="pres">
      <dgm:prSet presAssocID="{D166DB4D-5291-4233-9CFB-02B4EDF067CB}" presName="circle4" presStyleLbl="node1" presStyleIdx="3" presStyleCnt="5"/>
      <dgm:spPr/>
    </dgm:pt>
    <dgm:pt modelId="{31F7C9BD-BF9D-4FCF-AC1F-F71ADB274742}" type="pres">
      <dgm:prSet presAssocID="{D166DB4D-5291-4233-9CFB-02B4EDF067CB}" presName="c4text" presStyleLbl="node1" presStyleIdx="3" presStyleCnt="5">
        <dgm:presLayoutVars>
          <dgm:bulletEnabled val="1"/>
        </dgm:presLayoutVars>
      </dgm:prSet>
      <dgm:spPr/>
    </dgm:pt>
    <dgm:pt modelId="{9239879E-9808-4DB0-9C5E-FFA39232E7C8}" type="pres">
      <dgm:prSet presAssocID="{D166DB4D-5291-4233-9CFB-02B4EDF067CB}" presName="comp5" presStyleCnt="0"/>
      <dgm:spPr/>
    </dgm:pt>
    <dgm:pt modelId="{5C44FFBC-B415-496D-B8E8-66A90B0F8C79}" type="pres">
      <dgm:prSet presAssocID="{D166DB4D-5291-4233-9CFB-02B4EDF067CB}" presName="circle5" presStyleLbl="node1" presStyleIdx="4" presStyleCnt="5"/>
      <dgm:spPr/>
    </dgm:pt>
    <dgm:pt modelId="{0E605670-39AA-4B9F-9E4F-730E14105053}" type="pres">
      <dgm:prSet presAssocID="{D166DB4D-5291-4233-9CFB-02B4EDF067CB}" presName="c5text" presStyleLbl="node1" presStyleIdx="4" presStyleCnt="5">
        <dgm:presLayoutVars>
          <dgm:bulletEnabled val="1"/>
        </dgm:presLayoutVars>
      </dgm:prSet>
      <dgm:spPr/>
    </dgm:pt>
  </dgm:ptLst>
  <dgm:cxnLst>
    <dgm:cxn modelId="{DAD7F223-7D62-4641-A6AD-FC32AF4D0DCC}" type="presOf" srcId="{4402022D-8952-4935-A0CD-BC9EECC7D9F2}" destId="{76C6B9BC-E58C-46B0-966C-34D16962736B}" srcOrd="0" destOrd="0" presId="urn:microsoft.com/office/officeart/2005/8/layout/venn2"/>
    <dgm:cxn modelId="{D5698935-D062-4B5C-A7BB-AB753945889D}" type="presOf" srcId="{4402022D-8952-4935-A0CD-BC9EECC7D9F2}" destId="{31F7C9BD-BF9D-4FCF-AC1F-F71ADB274742}" srcOrd="1" destOrd="0" presId="urn:microsoft.com/office/officeart/2005/8/layout/venn2"/>
    <dgm:cxn modelId="{6F4DF4A8-3E6C-408F-8433-9001E9A13245}" srcId="{D166DB4D-5291-4233-9CFB-02B4EDF067CB}" destId="{80752139-02E8-49BF-B18F-DF273A7B7840}" srcOrd="4" destOrd="0" parTransId="{1351A3AC-CAA7-438C-8A18-8F4BB32204A6}" sibTransId="{927F947C-C560-4864-A3B7-F822DF33C366}"/>
    <dgm:cxn modelId="{BDB8FA4C-BECF-4675-8736-4852388459D3}" type="presOf" srcId="{218FF657-2C38-4E92-9111-379CDB4E708F}" destId="{5E418CC0-681F-47BB-A8D5-1EA63426BCF4}" srcOrd="0" destOrd="0" presId="urn:microsoft.com/office/officeart/2005/8/layout/venn2"/>
    <dgm:cxn modelId="{08A8F263-9270-4291-A5B5-7EE4C96F0FF9}" type="presOf" srcId="{218FF657-2C38-4E92-9111-379CDB4E708F}" destId="{30959144-C15F-4A11-A563-BB0F855D5AFE}" srcOrd="1" destOrd="0" presId="urn:microsoft.com/office/officeart/2005/8/layout/venn2"/>
    <dgm:cxn modelId="{CFB4A3CA-3E69-438D-97BD-C68A153D87EA}" type="presOf" srcId="{D166DB4D-5291-4233-9CFB-02B4EDF067CB}" destId="{E444D06F-1980-410A-A8D2-46D3427C62BF}" srcOrd="0" destOrd="0" presId="urn:microsoft.com/office/officeart/2005/8/layout/venn2"/>
    <dgm:cxn modelId="{537D39A6-FE1D-4107-9FE9-5C9742A2AFA3}" type="presOf" srcId="{5FE268CD-601E-425C-BB68-483A55C2E48E}" destId="{B5EE6799-4026-4D70-ADA4-B5682E28A5EC}" srcOrd="0" destOrd="0" presId="urn:microsoft.com/office/officeart/2005/8/layout/venn2"/>
    <dgm:cxn modelId="{CE010B88-3BE2-4F59-BA1C-70DEC85199D9}" srcId="{D166DB4D-5291-4233-9CFB-02B4EDF067CB}" destId="{4402022D-8952-4935-A0CD-BC9EECC7D9F2}" srcOrd="3" destOrd="0" parTransId="{542EAFA6-A4D4-4627-9FB3-C424B7F34791}" sibTransId="{6133BE51-DC52-4676-901D-05AECF44F620}"/>
    <dgm:cxn modelId="{3CB8064E-366A-455E-93EA-5C28E2A7CC39}" type="presOf" srcId="{6F5E5FD8-493D-44E3-888C-650B5DB0D5BC}" destId="{089D23E5-AEE9-4205-AB8A-E97A11A1C3D0}" srcOrd="0" destOrd="0" presId="urn:microsoft.com/office/officeart/2005/8/layout/venn2"/>
    <dgm:cxn modelId="{EC11E294-8013-4042-8BC6-983C39A29463}" type="presOf" srcId="{80752139-02E8-49BF-B18F-DF273A7B7840}" destId="{5C44FFBC-B415-496D-B8E8-66A90B0F8C79}" srcOrd="0" destOrd="0" presId="urn:microsoft.com/office/officeart/2005/8/layout/venn2"/>
    <dgm:cxn modelId="{9C9BD634-0BAC-4EF7-80A9-B6A848BAE8BC}" srcId="{D166DB4D-5291-4233-9CFB-02B4EDF067CB}" destId="{218FF657-2C38-4E92-9111-379CDB4E708F}" srcOrd="2" destOrd="0" parTransId="{A3740FA8-A8A5-4CAA-B5EC-DBEEF09822C9}" sibTransId="{9E4356D4-6D22-4A62-9122-BF2885DA2EA9}"/>
    <dgm:cxn modelId="{4DAE0C10-292F-4026-A65B-8632B4366ECA}" type="presOf" srcId="{80752139-02E8-49BF-B18F-DF273A7B7840}" destId="{0E605670-39AA-4B9F-9E4F-730E14105053}" srcOrd="1" destOrd="0" presId="urn:microsoft.com/office/officeart/2005/8/layout/venn2"/>
    <dgm:cxn modelId="{70B27FFD-D4BD-42A8-ACA0-3903494F585E}" srcId="{D166DB4D-5291-4233-9CFB-02B4EDF067CB}" destId="{6F5E5FD8-493D-44E3-888C-650B5DB0D5BC}" srcOrd="1" destOrd="0" parTransId="{89AD2E69-7DC4-4C55-9657-770118796890}" sibTransId="{9AD30F6B-EAAE-4CAB-8091-8181765A6F7C}"/>
    <dgm:cxn modelId="{43037F79-BEEE-405D-9677-73219D8972CF}" type="presOf" srcId="{5FE268CD-601E-425C-BB68-483A55C2E48E}" destId="{A334860D-C161-4B48-9FF9-833EC9A5A8A8}" srcOrd="1" destOrd="0" presId="urn:microsoft.com/office/officeart/2005/8/layout/venn2"/>
    <dgm:cxn modelId="{2ECCF2F3-E6A0-4BB3-9EDA-4A8B8EFD90CB}" srcId="{D166DB4D-5291-4233-9CFB-02B4EDF067CB}" destId="{5FE268CD-601E-425C-BB68-483A55C2E48E}" srcOrd="0" destOrd="0" parTransId="{C0815048-2B52-4CD5-BE02-3AA74C8534A2}" sibTransId="{12480B9F-D5F6-4887-B0FB-3CD1A53764D9}"/>
    <dgm:cxn modelId="{D85684B8-ABBD-441E-9FBC-7D0D59C11CCD}" type="presOf" srcId="{6F5E5FD8-493D-44E3-888C-650B5DB0D5BC}" destId="{4DCBC71C-D121-462C-9B51-3E7D26FC915C}" srcOrd="1" destOrd="0" presId="urn:microsoft.com/office/officeart/2005/8/layout/venn2"/>
    <dgm:cxn modelId="{5AF2DBF6-4879-4404-A123-48C4A24A3CD9}" type="presParOf" srcId="{E444D06F-1980-410A-A8D2-46D3427C62BF}" destId="{2DD68EED-4E90-4C41-B009-6DE74CA45A20}" srcOrd="0" destOrd="0" presId="urn:microsoft.com/office/officeart/2005/8/layout/venn2"/>
    <dgm:cxn modelId="{47FBD381-495E-47B7-9A02-8F0D4A9F6734}" type="presParOf" srcId="{2DD68EED-4E90-4C41-B009-6DE74CA45A20}" destId="{B5EE6799-4026-4D70-ADA4-B5682E28A5EC}" srcOrd="0" destOrd="0" presId="urn:microsoft.com/office/officeart/2005/8/layout/venn2"/>
    <dgm:cxn modelId="{E33F0519-CD9B-4319-97FE-2CEB2690F320}" type="presParOf" srcId="{2DD68EED-4E90-4C41-B009-6DE74CA45A20}" destId="{A334860D-C161-4B48-9FF9-833EC9A5A8A8}" srcOrd="1" destOrd="0" presId="urn:microsoft.com/office/officeart/2005/8/layout/venn2"/>
    <dgm:cxn modelId="{C68ACD73-6819-4B85-BF41-2A24D4D9CB63}" type="presParOf" srcId="{E444D06F-1980-410A-A8D2-46D3427C62BF}" destId="{EB07BCA6-DF08-41A7-9799-06B76F31A871}" srcOrd="1" destOrd="0" presId="urn:microsoft.com/office/officeart/2005/8/layout/venn2"/>
    <dgm:cxn modelId="{F54F1029-B0F5-4071-8331-6235CEB79A24}" type="presParOf" srcId="{EB07BCA6-DF08-41A7-9799-06B76F31A871}" destId="{089D23E5-AEE9-4205-AB8A-E97A11A1C3D0}" srcOrd="0" destOrd="0" presId="urn:microsoft.com/office/officeart/2005/8/layout/venn2"/>
    <dgm:cxn modelId="{C3D8F03B-9040-467D-A98E-27C03CCA9F29}" type="presParOf" srcId="{EB07BCA6-DF08-41A7-9799-06B76F31A871}" destId="{4DCBC71C-D121-462C-9B51-3E7D26FC915C}" srcOrd="1" destOrd="0" presId="urn:microsoft.com/office/officeart/2005/8/layout/venn2"/>
    <dgm:cxn modelId="{BFA28AED-CE82-451C-95EA-43E2FDFCCF77}" type="presParOf" srcId="{E444D06F-1980-410A-A8D2-46D3427C62BF}" destId="{0058F7B6-DB5C-423F-8A17-3647E264A3F6}" srcOrd="2" destOrd="0" presId="urn:microsoft.com/office/officeart/2005/8/layout/venn2"/>
    <dgm:cxn modelId="{4AF2FC1E-7CFC-46EF-BA40-5293015D069D}" type="presParOf" srcId="{0058F7B6-DB5C-423F-8A17-3647E264A3F6}" destId="{5E418CC0-681F-47BB-A8D5-1EA63426BCF4}" srcOrd="0" destOrd="0" presId="urn:microsoft.com/office/officeart/2005/8/layout/venn2"/>
    <dgm:cxn modelId="{F66E00AF-26A7-437E-B8B4-7ECF6090573B}" type="presParOf" srcId="{0058F7B6-DB5C-423F-8A17-3647E264A3F6}" destId="{30959144-C15F-4A11-A563-BB0F855D5AFE}" srcOrd="1" destOrd="0" presId="urn:microsoft.com/office/officeart/2005/8/layout/venn2"/>
    <dgm:cxn modelId="{CD01D1D6-456A-4B0F-801C-A5F76B71C3D7}" type="presParOf" srcId="{E444D06F-1980-410A-A8D2-46D3427C62BF}" destId="{2EB8EB50-289A-4A7A-A96C-A764F359E883}" srcOrd="3" destOrd="0" presId="urn:microsoft.com/office/officeart/2005/8/layout/venn2"/>
    <dgm:cxn modelId="{F248C094-B6FD-43DB-B853-A0E027519E59}" type="presParOf" srcId="{2EB8EB50-289A-4A7A-A96C-A764F359E883}" destId="{76C6B9BC-E58C-46B0-966C-34D16962736B}" srcOrd="0" destOrd="0" presId="urn:microsoft.com/office/officeart/2005/8/layout/venn2"/>
    <dgm:cxn modelId="{42404AB6-B4EB-4362-A8A6-A53B87F01A52}" type="presParOf" srcId="{2EB8EB50-289A-4A7A-A96C-A764F359E883}" destId="{31F7C9BD-BF9D-4FCF-AC1F-F71ADB274742}" srcOrd="1" destOrd="0" presId="urn:microsoft.com/office/officeart/2005/8/layout/venn2"/>
    <dgm:cxn modelId="{C97070D4-C0B5-4888-A25D-8585792B666E}" type="presParOf" srcId="{E444D06F-1980-410A-A8D2-46D3427C62BF}" destId="{9239879E-9808-4DB0-9C5E-FFA39232E7C8}" srcOrd="4" destOrd="0" presId="urn:microsoft.com/office/officeart/2005/8/layout/venn2"/>
    <dgm:cxn modelId="{FBBA90FB-EEFF-45D9-AA92-7AB132CC9677}" type="presParOf" srcId="{9239879E-9808-4DB0-9C5E-FFA39232E7C8}" destId="{5C44FFBC-B415-496D-B8E8-66A90B0F8C79}" srcOrd="0" destOrd="0" presId="urn:microsoft.com/office/officeart/2005/8/layout/venn2"/>
    <dgm:cxn modelId="{FBC2ED1A-FB86-4F15-89E4-00CA64155ED0}" type="presParOf" srcId="{9239879E-9808-4DB0-9C5E-FFA39232E7C8}" destId="{0E605670-39AA-4B9F-9E4F-730E14105053}"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E6799-4026-4D70-ADA4-B5682E28A5EC}">
      <dsp:nvSpPr>
        <dsp:cNvPr id="0" name=""/>
        <dsp:cNvSpPr/>
      </dsp:nvSpPr>
      <dsp:spPr>
        <a:xfrm>
          <a:off x="1851818" y="0"/>
          <a:ext cx="4525963" cy="4525963"/>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chemeClr val="bg1"/>
              </a:solidFill>
            </a:rPr>
            <a:t>International Community: Migration</a:t>
          </a:r>
        </a:p>
      </dsp:txBody>
      <dsp:txXfrm>
        <a:off x="3266181" y="226298"/>
        <a:ext cx="1697236" cy="452596"/>
      </dsp:txXfrm>
    </dsp:sp>
    <dsp:sp modelId="{089D23E5-AEE9-4205-AB8A-E97A11A1C3D0}">
      <dsp:nvSpPr>
        <dsp:cNvPr id="0" name=""/>
        <dsp:cNvSpPr/>
      </dsp:nvSpPr>
      <dsp:spPr>
        <a:xfrm>
          <a:off x="2191265" y="678894"/>
          <a:ext cx="3847068" cy="3847068"/>
        </a:xfrm>
        <a:prstGeom prst="ellipse">
          <a:avLst/>
        </a:prstGeom>
        <a:gradFill rotWithShape="0">
          <a:gsLst>
            <a:gs pos="0">
              <a:schemeClr val="accent2">
                <a:hueOff val="-1278249"/>
                <a:satOff val="-1705"/>
                <a:lumOff val="-5098"/>
                <a:alphaOff val="0"/>
                <a:satMod val="103000"/>
                <a:lumMod val="102000"/>
                <a:tint val="94000"/>
              </a:schemeClr>
            </a:gs>
            <a:gs pos="50000">
              <a:schemeClr val="accent2">
                <a:hueOff val="-1278249"/>
                <a:satOff val="-1705"/>
                <a:lumOff val="-5098"/>
                <a:alphaOff val="0"/>
                <a:satMod val="110000"/>
                <a:lumMod val="100000"/>
                <a:shade val="100000"/>
              </a:schemeClr>
            </a:gs>
            <a:gs pos="100000">
              <a:schemeClr val="accent2">
                <a:hueOff val="-1278249"/>
                <a:satOff val="-1705"/>
                <a:lumOff val="-509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000" kern="1200" dirty="0">
              <a:solidFill>
                <a:schemeClr val="bg1"/>
              </a:solidFill>
            </a:rPr>
            <a:t>National Community</a:t>
          </a:r>
        </a:p>
      </dsp:txBody>
      <dsp:txXfrm>
        <a:off x="3285275" y="900100"/>
        <a:ext cx="1659048" cy="442412"/>
      </dsp:txXfrm>
    </dsp:sp>
    <dsp:sp modelId="{5E418CC0-681F-47BB-A8D5-1EA63426BCF4}">
      <dsp:nvSpPr>
        <dsp:cNvPr id="0" name=""/>
        <dsp:cNvSpPr/>
      </dsp:nvSpPr>
      <dsp:spPr>
        <a:xfrm>
          <a:off x="2530712" y="1357788"/>
          <a:ext cx="3168174" cy="3168174"/>
        </a:xfrm>
        <a:prstGeom prst="ellipse">
          <a:avLst/>
        </a:prstGeom>
        <a:gradFill rotWithShape="0">
          <a:gsLst>
            <a:gs pos="0">
              <a:schemeClr val="accent2">
                <a:hueOff val="-2556499"/>
                <a:satOff val="-3410"/>
                <a:lumOff val="-10196"/>
                <a:alphaOff val="0"/>
                <a:satMod val="103000"/>
                <a:lumMod val="102000"/>
                <a:tint val="94000"/>
              </a:schemeClr>
            </a:gs>
            <a:gs pos="50000">
              <a:schemeClr val="accent2">
                <a:hueOff val="-2556499"/>
                <a:satOff val="-3410"/>
                <a:lumOff val="-10196"/>
                <a:alphaOff val="0"/>
                <a:satMod val="110000"/>
                <a:lumMod val="100000"/>
                <a:shade val="100000"/>
              </a:schemeClr>
            </a:gs>
            <a:gs pos="100000">
              <a:schemeClr val="accent2">
                <a:hueOff val="-2556499"/>
                <a:satOff val="-3410"/>
                <a:lumOff val="-1019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chemeClr val="bg1"/>
              </a:solidFill>
            </a:rPr>
            <a:t>Local Community </a:t>
          </a:r>
        </a:p>
      </dsp:txBody>
      <dsp:txXfrm>
        <a:off x="3295034" y="1576392"/>
        <a:ext cx="1639530" cy="437208"/>
      </dsp:txXfrm>
    </dsp:sp>
    <dsp:sp modelId="{76C6B9BC-E58C-46B0-966C-34D16962736B}">
      <dsp:nvSpPr>
        <dsp:cNvPr id="0" name=""/>
        <dsp:cNvSpPr/>
      </dsp:nvSpPr>
      <dsp:spPr>
        <a:xfrm>
          <a:off x="2870160" y="2036683"/>
          <a:ext cx="2489279" cy="2489279"/>
        </a:xfrm>
        <a:prstGeom prst="ellipse">
          <a:avLst/>
        </a:prstGeom>
        <a:gradFill rotWithShape="0">
          <a:gsLst>
            <a:gs pos="0">
              <a:schemeClr val="accent2">
                <a:hueOff val="-3834748"/>
                <a:satOff val="-5115"/>
                <a:lumOff val="-15294"/>
                <a:alphaOff val="0"/>
                <a:satMod val="103000"/>
                <a:lumMod val="102000"/>
                <a:tint val="94000"/>
              </a:schemeClr>
            </a:gs>
            <a:gs pos="50000">
              <a:schemeClr val="accent2">
                <a:hueOff val="-3834748"/>
                <a:satOff val="-5115"/>
                <a:lumOff val="-15294"/>
                <a:alphaOff val="0"/>
                <a:satMod val="110000"/>
                <a:lumMod val="100000"/>
                <a:shade val="100000"/>
              </a:schemeClr>
            </a:gs>
            <a:gs pos="100000">
              <a:schemeClr val="accent2">
                <a:hueOff val="-3834748"/>
                <a:satOff val="-5115"/>
                <a:lumOff val="-1529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chemeClr val="bg1"/>
              </a:solidFill>
            </a:rPr>
            <a:t>Family </a:t>
          </a:r>
        </a:p>
      </dsp:txBody>
      <dsp:txXfrm>
        <a:off x="3442694" y="2260718"/>
        <a:ext cx="1344211" cy="448070"/>
      </dsp:txXfrm>
    </dsp:sp>
    <dsp:sp modelId="{5C44FFBC-B415-496D-B8E8-66A90B0F8C79}">
      <dsp:nvSpPr>
        <dsp:cNvPr id="0" name=""/>
        <dsp:cNvSpPr/>
      </dsp:nvSpPr>
      <dsp:spPr>
        <a:xfrm>
          <a:off x="3209607" y="2715577"/>
          <a:ext cx="1810385" cy="1810385"/>
        </a:xfrm>
        <a:prstGeom prst="ellipse">
          <a:avLst/>
        </a:prstGeom>
        <a:gradFill rotWithShape="0">
          <a:gsLst>
            <a:gs pos="0">
              <a:schemeClr val="accent2">
                <a:hueOff val="-5112997"/>
                <a:satOff val="-6820"/>
                <a:lumOff val="-20392"/>
                <a:alphaOff val="0"/>
                <a:satMod val="103000"/>
                <a:lumMod val="102000"/>
                <a:tint val="94000"/>
              </a:schemeClr>
            </a:gs>
            <a:gs pos="50000">
              <a:schemeClr val="accent2">
                <a:hueOff val="-5112997"/>
                <a:satOff val="-6820"/>
                <a:lumOff val="-20392"/>
                <a:alphaOff val="0"/>
                <a:satMod val="110000"/>
                <a:lumMod val="100000"/>
                <a:shade val="100000"/>
              </a:schemeClr>
            </a:gs>
            <a:gs pos="100000">
              <a:schemeClr val="accent2">
                <a:hueOff val="-5112997"/>
                <a:satOff val="-6820"/>
                <a:lumOff val="-2039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chemeClr val="bg1"/>
              </a:solidFill>
            </a:rPr>
            <a:t>Person</a:t>
          </a:r>
        </a:p>
      </dsp:txBody>
      <dsp:txXfrm>
        <a:off x="3474732" y="3168174"/>
        <a:ext cx="1280135" cy="90519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E8D16A6-B422-43E2-8D42-67D41FD2BB1F}" type="datetimeFigureOut">
              <a:rPr lang="en-GB" smtClean="0"/>
              <a:t>26/06/2016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E1B600FD-99D1-4FB4-B892-00F6F23C7B56}" type="slidenum">
              <a:rPr lang="en-GB" smtClean="0"/>
              <a:t>‹#›</a:t>
            </a:fld>
            <a:endParaRPr lang="en-GB"/>
          </a:p>
        </p:txBody>
      </p:sp>
    </p:spTree>
    <p:extLst>
      <p:ext uri="{BB962C8B-B14F-4D97-AF65-F5344CB8AC3E}">
        <p14:creationId xmlns:p14="http://schemas.microsoft.com/office/powerpoint/2010/main" val="4233999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515CAE7-CB2F-4DCB-A3E7-9EF2AF0CBDCF}" type="datetimeFigureOut">
              <a:rPr lang="en-GB" smtClean="0"/>
              <a:t>26/06/2016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EC28DA2-2B2C-4B89-90EC-502FABEEF1C3}" type="slidenum">
              <a:rPr lang="en-GB" smtClean="0"/>
              <a:t>‹#›</a:t>
            </a:fld>
            <a:endParaRPr lang="en-GB"/>
          </a:p>
        </p:txBody>
      </p:sp>
    </p:spTree>
    <p:extLst>
      <p:ext uri="{BB962C8B-B14F-4D97-AF65-F5344CB8AC3E}">
        <p14:creationId xmlns:p14="http://schemas.microsoft.com/office/powerpoint/2010/main" val="3944869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en.wikipedia.org/wiki/Assassination_of_Indira_Gandhi"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r>
              <a:rPr lang="en-GB" dirty="0"/>
              <a:t>Dawn Brooker Oxford Dementia Centre</a:t>
            </a:r>
          </a:p>
        </p:txBody>
      </p:sp>
      <p:sp>
        <p:nvSpPr>
          <p:cNvPr id="7" name="Rectangle 7"/>
          <p:cNvSpPr>
            <a:spLocks noGrp="1" noChangeArrowheads="1"/>
          </p:cNvSpPr>
          <p:nvPr>
            <p:ph type="sldNum" sz="quarter" idx="5"/>
          </p:nvPr>
        </p:nvSpPr>
        <p:spPr>
          <a:ln/>
        </p:spPr>
        <p:txBody>
          <a:bodyPr/>
          <a:lstStyle/>
          <a:p>
            <a:fld id="{C174A200-8CCE-4B81-A6F3-B462BA0FF139}" type="slidenum">
              <a:rPr lang="en-GB"/>
              <a:pPr/>
              <a:t>1</a:t>
            </a:fld>
            <a:endParaRPr lang="en-GB" dirty="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197090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see from this slide that dementia</a:t>
            </a:r>
            <a:r>
              <a:rPr lang="en-GB" baseline="0" dirty="0"/>
              <a:t> is on the increase.  And according to these predictions, for every 3 of us in this room – 1 of us may develop a dementia. And I’m fairly sure that there are a number of you that know of, or have been close to someone who has a dementia. </a:t>
            </a:r>
            <a:endParaRPr lang="en-GB" dirty="0"/>
          </a:p>
        </p:txBody>
      </p:sp>
      <p:sp>
        <p:nvSpPr>
          <p:cNvPr id="4" name="Slide Number Placeholder 3"/>
          <p:cNvSpPr>
            <a:spLocks noGrp="1"/>
          </p:cNvSpPr>
          <p:nvPr>
            <p:ph type="sldNum" sz="quarter" idx="10"/>
          </p:nvPr>
        </p:nvSpPr>
        <p:spPr/>
        <p:txBody>
          <a:bodyPr/>
          <a:lstStyle/>
          <a:p>
            <a:fld id="{6EC28DA2-2B2C-4B89-90EC-502FABEEF1C3}" type="slidenum">
              <a:rPr lang="en-GB" smtClean="0"/>
              <a:t>3</a:t>
            </a:fld>
            <a:endParaRPr lang="en-GB"/>
          </a:p>
        </p:txBody>
      </p:sp>
    </p:spTree>
    <p:extLst>
      <p:ext uri="{BB962C8B-B14F-4D97-AF65-F5344CB8AC3E}">
        <p14:creationId xmlns:p14="http://schemas.microsoft.com/office/powerpoint/2010/main" val="3035838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95F2101-7B27-489C-8724-07BBC4D30DF9}" type="slidenum">
              <a:rPr lang="en-GB">
                <a:solidFill>
                  <a:prstClr val="black"/>
                </a:solidFill>
              </a:rPr>
              <a:pPr>
                <a:defRPr/>
              </a:pPr>
              <a:t>4</a:t>
            </a:fld>
            <a:endParaRPr lang="en-GB" dirty="0">
              <a:solidFill>
                <a:prstClr val="black"/>
              </a:solidFill>
            </a:endParaRPr>
          </a:p>
        </p:txBody>
      </p:sp>
      <p:sp>
        <p:nvSpPr>
          <p:cNvPr id="22531" name="Rectangle 7"/>
          <p:cNvSpPr txBox="1">
            <a:spLocks noGrp="1" noChangeArrowheads="1"/>
          </p:cNvSpPr>
          <p:nvPr/>
        </p:nvSpPr>
        <p:spPr bwMode="auto">
          <a:xfrm>
            <a:off x="3832459" y="9373404"/>
            <a:ext cx="2931901" cy="49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fontAlgn="base" hangingPunct="1">
              <a:spcBef>
                <a:spcPct val="0"/>
              </a:spcBef>
              <a:spcAft>
                <a:spcPct val="0"/>
              </a:spcAft>
            </a:pPr>
            <a:fld id="{9401E8C4-32B5-424B-8BBF-565C89331A7E}" type="slidenum">
              <a:rPr lang="en-GB" sz="1200">
                <a:solidFill>
                  <a:prstClr val="black"/>
                </a:solidFill>
                <a:latin typeface="Calibri" pitchFamily="34" charset="0"/>
              </a:rPr>
              <a:pPr algn="r" eaLnBrk="1" fontAlgn="base" hangingPunct="1">
                <a:spcBef>
                  <a:spcPct val="0"/>
                </a:spcBef>
                <a:spcAft>
                  <a:spcPct val="0"/>
                </a:spcAft>
              </a:pPr>
              <a:t>4</a:t>
            </a:fld>
            <a:endParaRPr lang="en-GB" sz="1200">
              <a:solidFill>
                <a:prstClr val="black"/>
              </a:solidFill>
              <a:latin typeface="Calibri" pitchFamily="34" charset="0"/>
            </a:endParaRPr>
          </a:p>
        </p:txBody>
      </p:sp>
      <p:sp>
        <p:nvSpPr>
          <p:cNvPr id="225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And</a:t>
            </a:r>
            <a:r>
              <a:rPr lang="en-US" baseline="0" dirty="0"/>
              <a:t> this is  global issue. </a:t>
            </a:r>
            <a:endParaRPr lang="en-US" dirty="0"/>
          </a:p>
        </p:txBody>
      </p:sp>
      <p:sp>
        <p:nvSpPr>
          <p:cNvPr id="2" name="Footer Placeholder 5"/>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en-GB">
                <a:solidFill>
                  <a:prstClr val="black"/>
                </a:solidFill>
              </a:rPr>
              <a:t>© Association for Dementia Studies</a:t>
            </a:r>
          </a:p>
        </p:txBody>
      </p:sp>
    </p:spTree>
    <p:extLst>
      <p:ext uri="{BB962C8B-B14F-4D97-AF65-F5344CB8AC3E}">
        <p14:creationId xmlns:p14="http://schemas.microsoft.com/office/powerpoint/2010/main" val="2685809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9</a:t>
            </a:fld>
            <a:endParaRPr lang="en-GB"/>
          </a:p>
        </p:txBody>
      </p:sp>
    </p:spTree>
    <p:extLst>
      <p:ext uri="{BB962C8B-B14F-4D97-AF65-F5344CB8AC3E}">
        <p14:creationId xmlns:p14="http://schemas.microsoft.com/office/powerpoint/2010/main" val="4100684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Evidently,</a:t>
            </a:r>
            <a:r>
              <a:rPr lang="en-GB" baseline="0" dirty="0"/>
              <a:t> dementia is not about a single service intervention ….</a:t>
            </a:r>
          </a:p>
          <a:p>
            <a:endParaRPr lang="en-GB" baseline="0" dirty="0"/>
          </a:p>
        </p:txBody>
      </p:sp>
      <p:sp>
        <p:nvSpPr>
          <p:cNvPr id="4" name="Slide Number Placeholder 3"/>
          <p:cNvSpPr>
            <a:spLocks noGrp="1"/>
          </p:cNvSpPr>
          <p:nvPr>
            <p:ph type="sldNum" sz="quarter" idx="10"/>
          </p:nvPr>
        </p:nvSpPr>
        <p:spPr/>
        <p:txBody>
          <a:bodyPr/>
          <a:lstStyle/>
          <a:p>
            <a:fld id="{6EC28DA2-2B2C-4B89-90EC-502FABEEF1C3}" type="slidenum">
              <a:rPr lang="en-GB" smtClean="0"/>
              <a:t>10</a:t>
            </a:fld>
            <a:endParaRPr lang="en-GB"/>
          </a:p>
        </p:txBody>
      </p:sp>
    </p:spTree>
    <p:extLst>
      <p:ext uri="{BB962C8B-B14F-4D97-AF65-F5344CB8AC3E}">
        <p14:creationId xmlns:p14="http://schemas.microsoft.com/office/powerpoint/2010/main" val="175342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D7B5865-1C79-47A7-9CE7-6DF369939A87}" type="slidenum">
              <a:rPr lang="en-GB" smtClean="0"/>
              <a:pPr/>
              <a:t>11</a:t>
            </a:fld>
            <a:endParaRPr lang="en-GB"/>
          </a:p>
        </p:txBody>
      </p:sp>
    </p:spTree>
    <p:extLst>
      <p:ext uri="{BB962C8B-B14F-4D97-AF65-F5344CB8AC3E}">
        <p14:creationId xmlns:p14="http://schemas.microsoft.com/office/powerpoint/2010/main" val="2050962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D7B5865-1C79-47A7-9CE7-6DF369939A87}" type="slidenum">
              <a:rPr lang="en-GB" smtClean="0"/>
              <a:pPr/>
              <a:t>12</a:t>
            </a:fld>
            <a:endParaRPr lang="en-GB"/>
          </a:p>
        </p:txBody>
      </p:sp>
    </p:spTree>
    <p:extLst>
      <p:ext uri="{BB962C8B-B14F-4D97-AF65-F5344CB8AC3E}">
        <p14:creationId xmlns:p14="http://schemas.microsoft.com/office/powerpoint/2010/main" val="1497488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77543A-3CA1-4BBD-AD73-4A9F5A92111C}" type="slidenum">
              <a:rPr lang="en-GB" smtClean="0"/>
              <a:pPr fontAlgn="base">
                <a:spcBef>
                  <a:spcPct val="0"/>
                </a:spcBef>
                <a:spcAft>
                  <a:spcPct val="0"/>
                </a:spcAft>
                <a:defRPr/>
              </a:pPr>
              <a:t>13</a:t>
            </a:fld>
            <a:endParaRPr lang="en-GB" dirty="0"/>
          </a:p>
        </p:txBody>
      </p:sp>
      <p:sp>
        <p:nvSpPr>
          <p:cNvPr id="22531" name="Rectangle 2"/>
          <p:cNvSpPr>
            <a:spLocks noGrp="1" noRot="1" noChangeAspect="1" noChangeArrowheads="1" noTextEdit="1"/>
          </p:cNvSpPr>
          <p:nvPr>
            <p:ph type="sldImg"/>
          </p:nvPr>
        </p:nvSpPr>
        <p:spPr bwMode="auto">
          <a:xfrm>
            <a:off x="-217488" y="809625"/>
            <a:ext cx="7177088" cy="40386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xfrm>
            <a:off x="898386" y="5118725"/>
            <a:ext cx="4941114" cy="484744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2243007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D7B5865-1C79-47A7-9CE7-6DF369939A87}" type="slidenum">
              <a:rPr lang="en-GB" smtClean="0"/>
              <a:pPr/>
              <a:t>14</a:t>
            </a:fld>
            <a:endParaRPr lang="en-GB"/>
          </a:p>
        </p:txBody>
      </p:sp>
    </p:spTree>
    <p:extLst>
      <p:ext uri="{BB962C8B-B14F-4D97-AF65-F5344CB8AC3E}">
        <p14:creationId xmlns:p14="http://schemas.microsoft.com/office/powerpoint/2010/main" val="1506761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16</a:t>
            </a:fld>
            <a:endParaRPr lang="en-GB"/>
          </a:p>
        </p:txBody>
      </p:sp>
    </p:spTree>
    <p:extLst>
      <p:ext uri="{BB962C8B-B14F-4D97-AF65-F5344CB8AC3E}">
        <p14:creationId xmlns:p14="http://schemas.microsoft.com/office/powerpoint/2010/main" val="1316942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47788"/>
            <a:ext cx="6462712" cy="3636962"/>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D7B5865-1C79-47A7-9CE7-6DF369939A87}" type="slidenum">
              <a:rPr kumimoji="0" lang="en-GB"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GB"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446213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D7B5865-1C79-47A7-9CE7-6DF369939A87}" type="slidenum">
              <a:rPr lang="en-GB" smtClean="0"/>
              <a:pPr/>
              <a:t>18</a:t>
            </a:fld>
            <a:endParaRPr lang="en-GB"/>
          </a:p>
        </p:txBody>
      </p:sp>
    </p:spTree>
    <p:extLst>
      <p:ext uri="{BB962C8B-B14F-4D97-AF65-F5344CB8AC3E}">
        <p14:creationId xmlns:p14="http://schemas.microsoft.com/office/powerpoint/2010/main" val="2153397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Using PCC as our value base, what</a:t>
            </a:r>
            <a:r>
              <a:rPr lang="en-GB" baseline="0" dirty="0"/>
              <a:t> is it that we need to understand about people from the various BAME communities? </a:t>
            </a:r>
          </a:p>
          <a:p>
            <a:r>
              <a:rPr lang="en-GB" baseline="0" dirty="0"/>
              <a:t>Various research studies inform our understanding of this – for example, we are beginning to understand the importance of migration experiences and the impact that these have had for individuals, families and communities residing in the UK. </a:t>
            </a:r>
            <a:endParaRPr lang="en-GB" dirty="0"/>
          </a:p>
          <a:p>
            <a:endParaRPr lang="en-GB" dirty="0"/>
          </a:p>
        </p:txBody>
      </p:sp>
      <p:sp>
        <p:nvSpPr>
          <p:cNvPr id="4" name="Slide Number Placeholder 3"/>
          <p:cNvSpPr>
            <a:spLocks noGrp="1"/>
          </p:cNvSpPr>
          <p:nvPr>
            <p:ph type="sldNum" sz="quarter" idx="10"/>
          </p:nvPr>
        </p:nvSpPr>
        <p:spPr/>
        <p:txBody>
          <a:bodyPr/>
          <a:lstStyle/>
          <a:p>
            <a:fld id="{ED7B5865-1C79-47A7-9CE7-6DF369939A87}" type="slidenum">
              <a:rPr lang="en-GB" smtClean="0"/>
              <a:pPr/>
              <a:t>19</a:t>
            </a:fld>
            <a:endParaRPr lang="en-GB"/>
          </a:p>
        </p:txBody>
      </p:sp>
    </p:spTree>
    <p:extLst>
      <p:ext uri="{BB962C8B-B14F-4D97-AF65-F5344CB8AC3E}">
        <p14:creationId xmlns:p14="http://schemas.microsoft.com/office/powerpoint/2010/main" val="423896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20</a:t>
            </a:fld>
            <a:endParaRPr lang="en-GB"/>
          </a:p>
        </p:txBody>
      </p:sp>
    </p:spTree>
    <p:extLst>
      <p:ext uri="{BB962C8B-B14F-4D97-AF65-F5344CB8AC3E}">
        <p14:creationId xmlns:p14="http://schemas.microsoft.com/office/powerpoint/2010/main" val="3403520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21</a:t>
            </a:fld>
            <a:endParaRPr lang="en-GB"/>
          </a:p>
        </p:txBody>
      </p:sp>
    </p:spTree>
    <p:extLst>
      <p:ext uri="{BB962C8B-B14F-4D97-AF65-F5344CB8AC3E}">
        <p14:creationId xmlns:p14="http://schemas.microsoft.com/office/powerpoint/2010/main" val="4124136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22</a:t>
            </a:fld>
            <a:endParaRPr lang="en-GB"/>
          </a:p>
        </p:txBody>
      </p:sp>
    </p:spTree>
    <p:extLst>
      <p:ext uri="{BB962C8B-B14F-4D97-AF65-F5344CB8AC3E}">
        <p14:creationId xmlns:p14="http://schemas.microsoft.com/office/powerpoint/2010/main" val="202237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23</a:t>
            </a:fld>
            <a:endParaRPr lang="en-GB"/>
          </a:p>
        </p:txBody>
      </p:sp>
    </p:spTree>
    <p:extLst>
      <p:ext uri="{BB962C8B-B14F-4D97-AF65-F5344CB8AC3E}">
        <p14:creationId xmlns:p14="http://schemas.microsoft.com/office/powerpoint/2010/main" val="2990100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24</a:t>
            </a:fld>
            <a:endParaRPr lang="en-GB"/>
          </a:p>
        </p:txBody>
      </p:sp>
    </p:spTree>
    <p:extLst>
      <p:ext uri="{BB962C8B-B14F-4D97-AF65-F5344CB8AC3E}">
        <p14:creationId xmlns:p14="http://schemas.microsoft.com/office/powerpoint/2010/main" val="3372013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Sukhvinder</a:t>
            </a:r>
            <a:r>
              <a:rPr lang="en-GB" dirty="0"/>
              <a:t>, Rajesh and Abdul are sitting</a:t>
            </a:r>
            <a:r>
              <a:rPr lang="en-GB" baseline="0" dirty="0"/>
              <a:t> in the lounge area in the day care facility. Thinking about dementia and its associated roll back memory loss, something triggers them to go back to 1947 during the time of the India and Pakistan partition. </a:t>
            </a:r>
            <a:r>
              <a:rPr lang="en-GB" dirty="0"/>
              <a:t>In the riots which preceded the partition in the Punjab region, between 200,000 to 500,000 people were killed. The participants in my doctoral research with Sikh</a:t>
            </a:r>
            <a:r>
              <a:rPr lang="en-GB" baseline="0" dirty="0"/>
              <a:t> carers of a family member with dementia living in Wolverhampton spoke heavily about their experiences of the partition - experiences which were quite traumatic due to the racial attacks they experienced. Because all 3 gentleman are now in a time of hostility, Abdul is starting to feel threatened by Sukhvinder’s and Rajesh’s expressive behaviour. Consequently, Abdul is removed from the day care facility lounge. Left in the day care facility lounge are </a:t>
            </a:r>
            <a:r>
              <a:rPr lang="en-GB" baseline="0" dirty="0" err="1"/>
              <a:t>Sukhvinder</a:t>
            </a:r>
            <a:r>
              <a:rPr lang="en-GB" baseline="0" dirty="0"/>
              <a:t> and Rajesh. Something triggers them to go to the1984 </a:t>
            </a:r>
            <a:r>
              <a:rPr lang="en-GB" baseline="0" dirty="0" err="1"/>
              <a:t>Khalistan</a:t>
            </a:r>
            <a:r>
              <a:rPr lang="en-GB" baseline="0" dirty="0"/>
              <a:t> movement </a:t>
            </a:r>
            <a:r>
              <a:rPr lang="en-GB" dirty="0"/>
              <a:t>which</a:t>
            </a:r>
            <a:r>
              <a:rPr lang="en-GB" baseline="0" dirty="0"/>
              <a:t> involved </a:t>
            </a:r>
            <a:r>
              <a:rPr lang="en-GB" dirty="0"/>
              <a:t>a series </a:t>
            </a:r>
            <a:r>
              <a:rPr lang="en-GB" baseline="0" dirty="0"/>
              <a:t>violent riots between Sikhs and Hindus </a:t>
            </a:r>
            <a:r>
              <a:rPr lang="en-GB" dirty="0"/>
              <a:t>in response to the </a:t>
            </a:r>
            <a:r>
              <a:rPr lang="en-GB" dirty="0">
                <a:hlinkClick r:id="rId3" tooltip="Assassination of Indira Gandhi"/>
              </a:rPr>
              <a:t>assassination of </a:t>
            </a:r>
            <a:r>
              <a:rPr lang="en-GB" dirty="0" err="1">
                <a:hlinkClick r:id="rId3" tooltip="Assassination of Indira Gandhi"/>
              </a:rPr>
              <a:t>Indira</a:t>
            </a:r>
            <a:r>
              <a:rPr lang="en-GB" dirty="0">
                <a:hlinkClick r:id="rId3" tooltip="Assassination of Indira Gandhi"/>
              </a:rPr>
              <a:t> Gandhi</a:t>
            </a:r>
            <a:r>
              <a:rPr lang="en-GB" dirty="0"/>
              <a:t> by her Sikh bodyguards. Now, although many</a:t>
            </a:r>
            <a:r>
              <a:rPr lang="en-GB" baseline="0" dirty="0"/>
              <a:t> members of the South Asian community were already settled in the UK by the 1980s, the riots that took place in India had a knock on effect with Sikhs and Hindus living in the UK. </a:t>
            </a:r>
            <a:r>
              <a:rPr lang="en-GB" dirty="0"/>
              <a:t>Consequently,</a:t>
            </a:r>
            <a:r>
              <a:rPr lang="en-GB" baseline="0" dirty="0"/>
              <a:t> </a:t>
            </a:r>
            <a:r>
              <a:rPr lang="en-GB" baseline="0" dirty="0" err="1"/>
              <a:t>Sukhvinder</a:t>
            </a:r>
            <a:r>
              <a:rPr lang="en-GB" baseline="0" dirty="0"/>
              <a:t> begins to feel threatened by Rajesh and the two are separated. </a:t>
            </a:r>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D7B5865-1C79-47A7-9CE7-6DF369939A87}" type="slidenum">
              <a:rPr kumimoji="0" lang="en-GB"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25</a:t>
            </a:fld>
            <a:endParaRPr kumimoji="0" lang="en-GB"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1684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Now alone, resting in the lounge is </a:t>
            </a:r>
            <a:r>
              <a:rPr lang="en-GB" dirty="0" err="1"/>
              <a:t>Sukhvinder</a:t>
            </a:r>
            <a:r>
              <a:rPr lang="en-GB" dirty="0"/>
              <a:t> who needs some assistance</a:t>
            </a:r>
            <a:r>
              <a:rPr lang="en-GB" baseline="0" dirty="0"/>
              <a:t> with personal care. </a:t>
            </a:r>
            <a:r>
              <a:rPr lang="en-GB" baseline="0" dirty="0" err="1"/>
              <a:t>Sukhvinder</a:t>
            </a:r>
            <a:r>
              <a:rPr lang="en-GB" baseline="0" dirty="0"/>
              <a:t> is a high caste Sikh and due to his dementia, has reverted to many of the norms from his younger years in rural Punjab during the 1940s. Earlier I mentioned that caste is identifiable via surname and guess what? the Sikh care worker is from the ‘untouchables’ category and tries to assist </a:t>
            </a:r>
            <a:r>
              <a:rPr lang="en-GB" baseline="0" dirty="0" err="1"/>
              <a:t>Sukhvinder</a:t>
            </a:r>
            <a:r>
              <a:rPr lang="en-GB" baseline="0" dirty="0"/>
              <a:t> to the bathroom during a time when, in his mind’s eye, it was shunted upon to associate with members of the lower castes. I’m sure I don’t need to explicitly state what might happen next.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This incidence causes the manager to send in the White British care worker. As highlighted by the participants in my research, the UK in the 1960s was a hostile environment for migrants with many experiences of racial encounters. I remember my father spoke often about his experiences of the National Front during the 1960s in Handsworth Birmingham where South Asians had to form gangs in order to protest their right to stay in the area. As some of you will know, National Front have a particular look to them; often with shaved heads and a distinguished tattoo. Guess what? The White male British care worker is tall, with a shaved head and approaches </a:t>
            </a:r>
            <a:r>
              <a:rPr lang="en-GB" baseline="0" dirty="0" err="1"/>
              <a:t>Sukhvinder</a:t>
            </a:r>
            <a:r>
              <a:rPr lang="en-GB" baseline="0" dirty="0"/>
              <a:t> in a manner that causes a previous memory of a racial encounter to be triggered. Again, I do not need to explicitly state what might happen next.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D7B5865-1C79-47A7-9CE7-6DF369939A87}" type="slidenum">
              <a:rPr kumimoji="0" lang="en-GB"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a:t>
            </a:fld>
            <a:endParaRPr kumimoji="0" lang="en-GB"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027906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A2090D5-C05A-4A63-A574-6AA840B4EF4C}" type="slidenum">
              <a:rPr lang="en-GB" smtClean="0"/>
              <a:pPr/>
              <a:t>27</a:t>
            </a:fld>
            <a:endParaRPr lang="en-GB"/>
          </a:p>
        </p:txBody>
      </p:sp>
    </p:spTree>
    <p:extLst>
      <p:ext uri="{BB962C8B-B14F-4D97-AF65-F5344CB8AC3E}">
        <p14:creationId xmlns:p14="http://schemas.microsoft.com/office/powerpoint/2010/main" val="350502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28</a:t>
            </a:fld>
            <a:endParaRPr lang="en-GB"/>
          </a:p>
        </p:txBody>
      </p:sp>
    </p:spTree>
    <p:extLst>
      <p:ext uri="{BB962C8B-B14F-4D97-AF65-F5344CB8AC3E}">
        <p14:creationId xmlns:p14="http://schemas.microsoft.com/office/powerpoint/2010/main" val="1703781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ED7B5865-1C79-47A7-9CE7-6DF369939A87}" type="slidenum">
              <a:rPr lang="en-GB" smtClean="0"/>
              <a:pPr/>
              <a:t>29</a:t>
            </a:fld>
            <a:endParaRPr lang="en-GB"/>
          </a:p>
        </p:txBody>
      </p:sp>
    </p:spTree>
    <p:extLst>
      <p:ext uri="{BB962C8B-B14F-4D97-AF65-F5344CB8AC3E}">
        <p14:creationId xmlns:p14="http://schemas.microsoft.com/office/powerpoint/2010/main" val="4182199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30</a:t>
            </a:fld>
            <a:endParaRPr lang="en-GB"/>
          </a:p>
        </p:txBody>
      </p:sp>
    </p:spTree>
    <p:extLst>
      <p:ext uri="{BB962C8B-B14F-4D97-AF65-F5344CB8AC3E}">
        <p14:creationId xmlns:p14="http://schemas.microsoft.com/office/powerpoint/2010/main" val="1417394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31</a:t>
            </a:fld>
            <a:endParaRPr lang="en-GB"/>
          </a:p>
        </p:txBody>
      </p:sp>
    </p:spTree>
    <p:extLst>
      <p:ext uri="{BB962C8B-B14F-4D97-AF65-F5344CB8AC3E}">
        <p14:creationId xmlns:p14="http://schemas.microsoft.com/office/powerpoint/2010/main" val="1507477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CAF71B6-51BC-47F7-ACE7-69F5FD6F200F}" type="slidenum">
              <a:rPr lang="en-GB" smtClean="0">
                <a:latin typeface="Times" charset="0"/>
              </a:rPr>
              <a:pPr/>
              <a:t>35</a:t>
            </a:fld>
            <a:endParaRPr lang="en-GB">
              <a:latin typeface="Times" charset="0"/>
            </a:endParaRPr>
          </a:p>
        </p:txBody>
      </p:sp>
    </p:spTree>
    <p:extLst>
      <p:ext uri="{BB962C8B-B14F-4D97-AF65-F5344CB8AC3E}">
        <p14:creationId xmlns:p14="http://schemas.microsoft.com/office/powerpoint/2010/main" val="2503099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D7B5865-1C79-47A7-9CE7-6DF369939A87}" type="slidenum">
              <a:rPr lang="en-GB" smtClean="0"/>
              <a:pPr/>
              <a:t>36</a:t>
            </a:fld>
            <a:endParaRPr lang="en-GB"/>
          </a:p>
        </p:txBody>
      </p:sp>
    </p:spTree>
    <p:extLst>
      <p:ext uri="{BB962C8B-B14F-4D97-AF65-F5344CB8AC3E}">
        <p14:creationId xmlns:p14="http://schemas.microsoft.com/office/powerpoint/2010/main" val="2236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1058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0837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2517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0175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355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0869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3595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0901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1172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8838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5430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632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3583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8103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2175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2308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2105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61BEF0D-F0BB-DE4B-95CE-6DB70DBA9567}" type="datetimeFigureOut">
              <a:rPr lang="en-US" smtClean="0"/>
              <a:pPr/>
              <a:t>6/26/2016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973951"/>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en.wikipedia.org/wiki/Black_people" TargetMode="External"/><Relationship Id="rId3" Type="http://schemas.openxmlformats.org/officeDocument/2006/relationships/hyperlink" Target="https://en.wikipedia.org/wiki/British_Pakistani" TargetMode="External"/><Relationship Id="rId7" Type="http://schemas.openxmlformats.org/officeDocument/2006/relationships/hyperlink" Target="https://en.wikipedia.org/wiki/Asian_people" TargetMode="External"/><Relationship Id="rId2" Type="http://schemas.openxmlformats.org/officeDocument/2006/relationships/hyperlink" Target="https://en.wikipedia.org/wiki/British_Indian" TargetMode="External"/><Relationship Id="rId1" Type="http://schemas.openxmlformats.org/officeDocument/2006/relationships/slideLayout" Target="../slideLayouts/slideLayout2.xml"/><Relationship Id="rId6" Type="http://schemas.openxmlformats.org/officeDocument/2006/relationships/hyperlink" Target="https://en.wikipedia.org/wiki/British_Asian" TargetMode="External"/><Relationship Id="rId5" Type="http://schemas.openxmlformats.org/officeDocument/2006/relationships/hyperlink" Target="https://en.wikipedia.org/wiki/British_Chinese" TargetMode="External"/><Relationship Id="rId10" Type="http://schemas.openxmlformats.org/officeDocument/2006/relationships/hyperlink" Target="https://en.wikipedia.org/wiki/British_Mixed" TargetMode="External"/><Relationship Id="rId4" Type="http://schemas.openxmlformats.org/officeDocument/2006/relationships/hyperlink" Target="https://en.wikipedia.org/wiki/British_Bangladeshi" TargetMode="External"/><Relationship Id="rId9" Type="http://schemas.openxmlformats.org/officeDocument/2006/relationships/hyperlink" Target="https://en.wikipedia.org/wiki/Black_Britis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eligiousSymbolBox_R1.jpg"/>
          <p:cNvPicPr>
            <a:picLocks noChangeAspect="1"/>
          </p:cNvPicPr>
          <p:nvPr/>
        </p:nvPicPr>
        <p:blipFill>
          <a:blip r:embed="rId3" cstate="print"/>
          <a:stretch>
            <a:fillRect/>
          </a:stretch>
        </p:blipFill>
        <p:spPr>
          <a:xfrm>
            <a:off x="750140" y="2872705"/>
            <a:ext cx="3273219" cy="3273219"/>
          </a:xfrm>
          <a:prstGeom prst="rect">
            <a:avLst/>
          </a:prstGeom>
        </p:spPr>
      </p:pic>
      <p:sp>
        <p:nvSpPr>
          <p:cNvPr id="3074" name="Rectangle 2"/>
          <p:cNvSpPr>
            <a:spLocks noGrp="1" noChangeArrowheads="1"/>
          </p:cNvSpPr>
          <p:nvPr>
            <p:ph type="ctrTitle"/>
          </p:nvPr>
        </p:nvSpPr>
        <p:spPr>
          <a:xfrm>
            <a:off x="607402" y="918435"/>
            <a:ext cx="11080292" cy="2539660"/>
          </a:xfrm>
        </p:spPr>
        <p:txBody>
          <a:bodyPr>
            <a:noAutofit/>
          </a:bodyPr>
          <a:lstStyle/>
          <a:p>
            <a:pPr algn="l"/>
            <a:r>
              <a:rPr lang="en-GB" sz="4800" b="1" dirty="0">
                <a:solidFill>
                  <a:srgbClr val="FFFF00"/>
                </a:solidFill>
              </a:rPr>
              <a:t>Working with migrant communities:</a:t>
            </a:r>
            <a:br>
              <a:rPr lang="en-GB" sz="4800" b="1" dirty="0">
                <a:solidFill>
                  <a:srgbClr val="FFFF00"/>
                </a:solidFill>
              </a:rPr>
            </a:br>
            <a:r>
              <a:rPr lang="en-GB" sz="4800" b="1" dirty="0">
                <a:solidFill>
                  <a:srgbClr val="FFFF00"/>
                </a:solidFill>
              </a:rPr>
              <a:t> achieving cultural competency in dementia care</a:t>
            </a:r>
            <a:endParaRPr lang="en-US" sz="4800" dirty="0">
              <a:solidFill>
                <a:srgbClr val="FFFF00"/>
              </a:solidFill>
            </a:endParaRPr>
          </a:p>
        </p:txBody>
      </p:sp>
      <p:sp>
        <p:nvSpPr>
          <p:cNvPr id="3075" name="Rectangle 3"/>
          <p:cNvSpPr>
            <a:spLocks noGrp="1" noChangeArrowheads="1"/>
          </p:cNvSpPr>
          <p:nvPr>
            <p:ph type="subTitle" idx="1"/>
          </p:nvPr>
        </p:nvSpPr>
        <p:spPr>
          <a:xfrm>
            <a:off x="5153891" y="3458095"/>
            <a:ext cx="6400800" cy="2687829"/>
          </a:xfrm>
        </p:spPr>
        <p:txBody>
          <a:bodyPr>
            <a:noAutofit/>
          </a:bodyPr>
          <a:lstStyle/>
          <a:p>
            <a:pPr algn="r"/>
            <a:r>
              <a:rPr lang="en-GB" sz="2800" b="1" dirty="0">
                <a:solidFill>
                  <a:schemeClr val="tx1"/>
                </a:solidFill>
              </a:rPr>
              <a:t>Dr Karan Jutlla</a:t>
            </a:r>
          </a:p>
          <a:p>
            <a:pPr algn="r"/>
            <a:r>
              <a:rPr lang="en-GB" sz="2800" i="1" dirty="0">
                <a:solidFill>
                  <a:schemeClr val="tx1"/>
                </a:solidFill>
              </a:rPr>
              <a:t>Lecturer in Health and Social Care</a:t>
            </a:r>
          </a:p>
          <a:p>
            <a:pPr algn="r"/>
            <a:r>
              <a:rPr lang="en-GB" sz="2800" dirty="0">
                <a:solidFill>
                  <a:schemeClr val="tx1"/>
                </a:solidFill>
              </a:rPr>
              <a:t>De Montfort University</a:t>
            </a:r>
          </a:p>
          <a:p>
            <a:pPr algn="r"/>
            <a:r>
              <a:rPr lang="en-GB" sz="2800" dirty="0">
                <a:solidFill>
                  <a:schemeClr val="tx1"/>
                </a:solidFill>
              </a:rPr>
              <a:t>Leicester</a:t>
            </a:r>
          </a:p>
          <a:p>
            <a:endParaRPr lang="en-US" dirty="0">
              <a:solidFill>
                <a:schemeClr val="accent5">
                  <a:lumMod val="20000"/>
                  <a:lumOff val="80000"/>
                </a:schemeClr>
              </a:solidFill>
            </a:endParaRPr>
          </a:p>
        </p:txBody>
      </p:sp>
      <p:pic>
        <p:nvPicPr>
          <p:cNvPr id="5" name="Picture 336" descr="BIBI JI"/>
          <p:cNvPicPr>
            <a:picLocks noChangeAspect="1" noChangeArrowheads="1"/>
          </p:cNvPicPr>
          <p:nvPr/>
        </p:nvPicPr>
        <p:blipFill>
          <a:blip r:embed="rId4" cstate="print"/>
          <a:srcRect/>
          <a:stretch>
            <a:fillRect/>
          </a:stretch>
        </p:blipFill>
        <p:spPr bwMode="auto">
          <a:xfrm rot="290352">
            <a:off x="10211910" y="22534367"/>
            <a:ext cx="3244526" cy="3933510"/>
          </a:xfrm>
          <a:prstGeom prst="rect">
            <a:avLst/>
          </a:prstGeom>
          <a:noFill/>
          <a:ln w="9525">
            <a:noFill/>
            <a:miter lim="800000"/>
            <a:headEnd/>
            <a:tailEnd/>
          </a:ln>
        </p:spPr>
      </p:pic>
      <p:sp>
        <p:nvSpPr>
          <p:cNvPr id="6" name="Footer Placeholder 4"/>
          <p:cNvSpPr>
            <a:spLocks noGrp="1"/>
          </p:cNvSpPr>
          <p:nvPr>
            <p:ph type="ftr" sz="quarter" idx="11"/>
          </p:nvPr>
        </p:nvSpPr>
        <p:spPr>
          <a:xfrm>
            <a:off x="4165600" y="6356351"/>
            <a:ext cx="3860800" cy="365125"/>
          </a:xfrm>
        </p:spPr>
        <p:txBody>
          <a:bodyPr/>
          <a:lstStyle>
            <a:lvl1pPr algn="ctr">
              <a:defRPr>
                <a:solidFill>
                  <a:schemeClr val="bg1"/>
                </a:solidFill>
              </a:defRPr>
            </a:lvl1pPr>
          </a:lstStyle>
          <a:p>
            <a:r>
              <a:rPr lang="en-GB" dirty="0">
                <a:solidFill>
                  <a:schemeClr val="tx1"/>
                </a:solidFill>
              </a:rPr>
              <a:t>©Copyright Karan Jutlla </a:t>
            </a:r>
          </a:p>
        </p:txBody>
      </p:sp>
    </p:spTree>
    <p:extLst>
      <p:ext uri="{BB962C8B-B14F-4D97-AF65-F5344CB8AC3E}">
        <p14:creationId xmlns:p14="http://schemas.microsoft.com/office/powerpoint/2010/main" val="1264874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chemeClr val="accent5"/>
                </a:solidFill>
              </a:rPr>
              <a:t>Outcomes</a:t>
            </a:r>
          </a:p>
        </p:txBody>
      </p:sp>
      <p:sp>
        <p:nvSpPr>
          <p:cNvPr id="3" name="Content Placeholder 2"/>
          <p:cNvSpPr>
            <a:spLocks noGrp="1"/>
          </p:cNvSpPr>
          <p:nvPr>
            <p:ph idx="1"/>
          </p:nvPr>
        </p:nvSpPr>
        <p:spPr/>
        <p:txBody>
          <a:bodyPr/>
          <a:lstStyle/>
          <a:p>
            <a:r>
              <a:rPr lang="en-GB" dirty="0">
                <a:solidFill>
                  <a:schemeClr val="tx1"/>
                </a:solidFill>
              </a:rPr>
              <a:t>By the end of this presentation you will:</a:t>
            </a:r>
          </a:p>
          <a:p>
            <a:pPr marL="457200" lvl="1" indent="0">
              <a:buNone/>
            </a:pPr>
            <a:endParaRPr lang="en-GB" dirty="0">
              <a:solidFill>
                <a:schemeClr val="tx1"/>
              </a:solidFill>
            </a:endParaRPr>
          </a:p>
          <a:p>
            <a:pPr lvl="1"/>
            <a:endParaRPr lang="en-GB" dirty="0">
              <a:solidFill>
                <a:schemeClr val="tx1"/>
              </a:solidFill>
            </a:endParaRPr>
          </a:p>
          <a:p>
            <a:pPr lvl="1"/>
            <a:r>
              <a:rPr lang="en-GB" dirty="0">
                <a:solidFill>
                  <a:schemeClr val="tx1"/>
                </a:solidFill>
              </a:rPr>
              <a:t>Recognise the key challenges for people living with dementia from migrant communities </a:t>
            </a:r>
          </a:p>
          <a:p>
            <a:pPr lvl="1"/>
            <a:endParaRPr lang="en-GB" dirty="0">
              <a:solidFill>
                <a:schemeClr val="tx1"/>
              </a:solidFill>
            </a:endParaRPr>
          </a:p>
          <a:p>
            <a:pPr lvl="1"/>
            <a:r>
              <a:rPr lang="en-GB" dirty="0">
                <a:solidFill>
                  <a:schemeClr val="tx1"/>
                </a:solidFill>
              </a:rPr>
              <a:t>Consider how person-centred dementia care represents the guiding principles for what it means to be culturally competent </a:t>
            </a:r>
          </a:p>
          <a:p>
            <a:endParaRPr lang="en-GB" dirty="0"/>
          </a:p>
          <a:p>
            <a:pPr lvl="1"/>
            <a:endParaRPr lang="en-GB" dirty="0"/>
          </a:p>
        </p:txBody>
      </p:sp>
      <p:sp>
        <p:nvSpPr>
          <p:cNvPr id="4" name="Footer Placeholder 4"/>
          <p:cNvSpPr>
            <a:spLocks noGrp="1"/>
          </p:cNvSpPr>
          <p:nvPr>
            <p:ph type="ftr" sz="quarter" idx="11"/>
          </p:nvPr>
        </p:nvSpPr>
        <p:spPr>
          <a:xfrm>
            <a:off x="4165600" y="6356351"/>
            <a:ext cx="3860800" cy="365125"/>
          </a:xfrm>
        </p:spPr>
        <p:txBody>
          <a:bodyPr/>
          <a:lstStyle>
            <a:lvl1pPr algn="ctr">
              <a:defRPr>
                <a:solidFill>
                  <a:schemeClr val="bg1"/>
                </a:solidFill>
              </a:defRPr>
            </a:lvl1pPr>
          </a:lstStyle>
          <a:p>
            <a:r>
              <a:rPr lang="en-GB" dirty="0">
                <a:solidFill>
                  <a:schemeClr val="tx1"/>
                </a:solidFill>
              </a:rPr>
              <a:t>©Copyright Karan Jutlla </a:t>
            </a:r>
          </a:p>
        </p:txBody>
      </p:sp>
    </p:spTree>
    <p:extLst>
      <p:ext uri="{BB962C8B-B14F-4D97-AF65-F5344CB8AC3E}">
        <p14:creationId xmlns:p14="http://schemas.microsoft.com/office/powerpoint/2010/main" val="143448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Some numbers… </a:t>
            </a:r>
          </a:p>
        </p:txBody>
      </p:sp>
      <p:pic>
        <p:nvPicPr>
          <p:cNvPr id="4" name="Picture 5" descr="http://static.guim.co.uk/sys-images/Guardian/Pix/pictures/2012/3/26/1332753368860/Dementia-graphic-008.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115785" y="1526853"/>
            <a:ext cx="9960429" cy="4543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88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4294967295"/>
          </p:nvPr>
        </p:nvSpPr>
        <p:spPr>
          <a:xfrm>
            <a:off x="849085" y="2051957"/>
            <a:ext cx="5568043" cy="3268664"/>
          </a:xfrm>
        </p:spPr>
        <p:txBody>
          <a:bodyPr/>
          <a:lstStyle/>
          <a:p>
            <a:pPr marL="447675" indent="-382588">
              <a:lnSpc>
                <a:spcPct val="80000"/>
              </a:lnSpc>
              <a:defRPr/>
            </a:pPr>
            <a:r>
              <a:rPr lang="en-GB" dirty="0">
                <a:solidFill>
                  <a:schemeClr val="tx1"/>
                </a:solidFill>
              </a:rPr>
              <a:t>35.6 million now to 115 million by 2050 </a:t>
            </a:r>
          </a:p>
          <a:p>
            <a:pPr marL="447675" indent="-382588">
              <a:lnSpc>
                <a:spcPct val="80000"/>
              </a:lnSpc>
              <a:defRPr/>
            </a:pPr>
            <a:r>
              <a:rPr lang="en-GB" sz="1600" dirty="0">
                <a:solidFill>
                  <a:schemeClr val="tx1"/>
                </a:solidFill>
              </a:rPr>
              <a:t>(Alzheimer’s Disease International 2011)</a:t>
            </a:r>
          </a:p>
          <a:p>
            <a:pPr marL="65087" indent="0">
              <a:lnSpc>
                <a:spcPct val="80000"/>
              </a:lnSpc>
              <a:buNone/>
              <a:defRPr/>
            </a:pPr>
            <a:endParaRPr lang="en-GB" dirty="0">
              <a:solidFill>
                <a:schemeClr val="bg1"/>
              </a:solidFill>
            </a:endParaRPr>
          </a:p>
          <a:p>
            <a:pPr marL="447675" indent="-382588">
              <a:lnSpc>
                <a:spcPct val="80000"/>
              </a:lnSpc>
              <a:defRPr/>
            </a:pPr>
            <a:endParaRPr lang="en-GB" sz="1100" dirty="0">
              <a:solidFill>
                <a:schemeClr val="bg1"/>
              </a:solidFill>
            </a:endParaRPr>
          </a:p>
          <a:p>
            <a:pPr marL="65087" indent="0">
              <a:lnSpc>
                <a:spcPct val="80000"/>
              </a:lnSpc>
              <a:buNone/>
              <a:defRPr/>
            </a:pPr>
            <a:endParaRPr lang="en-GB" dirty="0">
              <a:solidFill>
                <a:schemeClr val="bg1"/>
              </a:solidFill>
            </a:endParaRPr>
          </a:p>
          <a:p>
            <a:pPr marL="447675" indent="-382588">
              <a:lnSpc>
                <a:spcPct val="80000"/>
              </a:lnSpc>
              <a:buNone/>
              <a:defRPr/>
            </a:pPr>
            <a:endParaRPr lang="en-GB" dirty="0">
              <a:solidFill>
                <a:schemeClr val="bg1"/>
              </a:solidFill>
            </a:endParaRPr>
          </a:p>
          <a:p>
            <a:pPr marL="447675" indent="-382588">
              <a:lnSpc>
                <a:spcPct val="80000"/>
              </a:lnSpc>
              <a:defRPr/>
            </a:pPr>
            <a:endParaRPr lang="en-GB" dirty="0"/>
          </a:p>
          <a:p>
            <a:pPr marL="447675" indent="-382588" algn="r">
              <a:lnSpc>
                <a:spcPct val="80000"/>
              </a:lnSpc>
              <a:defRPr/>
            </a:pPr>
            <a:endParaRPr lang="en-GB" b="1" dirty="0"/>
          </a:p>
          <a:p>
            <a:pPr marL="447675" indent="-382588">
              <a:lnSpc>
                <a:spcPct val="80000"/>
              </a:lnSpc>
              <a:buNone/>
              <a:defRPr/>
            </a:pPr>
            <a:endParaRPr lang="en-GB" sz="2100" dirty="0">
              <a:solidFill>
                <a:schemeClr val="accent1"/>
              </a:solidFill>
            </a:endParaRPr>
          </a:p>
        </p:txBody>
      </p:sp>
      <p:sp>
        <p:nvSpPr>
          <p:cNvPr id="7171" name="Rectangle 6"/>
          <p:cNvSpPr>
            <a:spLocks noGrp="1" noChangeArrowheads="1"/>
          </p:cNvSpPr>
          <p:nvPr>
            <p:ph type="title"/>
          </p:nvPr>
        </p:nvSpPr>
        <p:spPr>
          <a:xfrm>
            <a:off x="849085" y="428625"/>
            <a:ext cx="9461729" cy="1383846"/>
          </a:xfrm>
        </p:spPr>
        <p:txBody>
          <a:bodyPr>
            <a:normAutofit fontScale="90000"/>
          </a:bodyPr>
          <a:lstStyle/>
          <a:p>
            <a:pPr algn="l" eaLnBrk="1" hangingPunct="1"/>
            <a:r>
              <a:rPr lang="en-GB" sz="5300" b="1" dirty="0">
                <a:solidFill>
                  <a:srgbClr val="FFFF00"/>
                </a:solidFill>
              </a:rPr>
              <a:t>Really </a:t>
            </a:r>
            <a:r>
              <a:rPr lang="en-GB" sz="8000" b="1" dirty="0">
                <a:solidFill>
                  <a:srgbClr val="FFFF00"/>
                </a:solidFill>
              </a:rPr>
              <a:t>big</a:t>
            </a:r>
            <a:r>
              <a:rPr lang="en-GB" sz="3600" b="1" dirty="0">
                <a:solidFill>
                  <a:srgbClr val="FFFF00"/>
                </a:solidFill>
              </a:rPr>
              <a:t> </a:t>
            </a:r>
            <a:r>
              <a:rPr lang="en-GB" sz="5300" b="1" dirty="0">
                <a:solidFill>
                  <a:srgbClr val="FFFF00"/>
                </a:solidFill>
              </a:rPr>
              <a:t>numbers</a:t>
            </a:r>
            <a:r>
              <a:rPr lang="en-GB" sz="6000" b="1" dirty="0">
                <a:solidFill>
                  <a:srgbClr val="FFFF00"/>
                </a:solidFill>
              </a:rPr>
              <a:t>... </a:t>
            </a:r>
            <a:br>
              <a:rPr lang="en-GB" sz="3600" b="1" dirty="0">
                <a:solidFill>
                  <a:schemeClr val="bg1"/>
                </a:solidFill>
              </a:rPr>
            </a:br>
            <a:endParaRPr lang="en-GB" sz="3600" b="1" dirty="0">
              <a:solidFill>
                <a:schemeClr val="bg1"/>
              </a:solidFill>
            </a:endParaRPr>
          </a:p>
        </p:txBody>
      </p:sp>
      <p:pic>
        <p:nvPicPr>
          <p:cNvPr id="7172" name="Picture 5" descr="http://www.dementiatoday.com/wp-content/uploads/2012/02/graph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5534" y="710521"/>
            <a:ext cx="4627562"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3189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FFFF00"/>
                </a:solidFill>
              </a:rPr>
              <a:t>Dementia does not discriminate</a:t>
            </a:r>
          </a:p>
        </p:txBody>
      </p:sp>
      <p:sp>
        <p:nvSpPr>
          <p:cNvPr id="3" name="Content Placeholder 2"/>
          <p:cNvSpPr>
            <a:spLocks noGrp="1"/>
          </p:cNvSpPr>
          <p:nvPr>
            <p:ph idx="1"/>
          </p:nvPr>
        </p:nvSpPr>
        <p:spPr>
          <a:xfrm>
            <a:off x="1981200" y="1965961"/>
            <a:ext cx="8229600" cy="4349080"/>
          </a:xfrm>
        </p:spPr>
        <p:txBody>
          <a:bodyPr>
            <a:normAutofit fontScale="92500" lnSpcReduction="20000"/>
          </a:bodyPr>
          <a:lstStyle/>
          <a:p>
            <a:r>
              <a:rPr lang="en-GB" dirty="0">
                <a:solidFill>
                  <a:schemeClr val="tx1"/>
                </a:solidFill>
              </a:rPr>
              <a:t>Current estimate of nearly 25,000 people with dementia from BAME communities in England and Wales.</a:t>
            </a:r>
          </a:p>
          <a:p>
            <a:r>
              <a:rPr lang="en-GB" dirty="0">
                <a:solidFill>
                  <a:schemeClr val="tx1"/>
                </a:solidFill>
              </a:rPr>
              <a:t>This number is expected to grow to nearly 50,000 by 2026 and over 172,000 people by 2051. </a:t>
            </a:r>
          </a:p>
          <a:p>
            <a:r>
              <a:rPr lang="en-GB" dirty="0">
                <a:solidFill>
                  <a:schemeClr val="tx1"/>
                </a:solidFill>
              </a:rPr>
              <a:t>This is nearly a seven-fold increase in 40 years. It compares to just over a two-fold increase in the numbers of people with dementia across the whole UK population in the same time period.</a:t>
            </a:r>
          </a:p>
          <a:p>
            <a:r>
              <a:rPr lang="en-GB" dirty="0">
                <a:solidFill>
                  <a:schemeClr val="tx1"/>
                </a:solidFill>
              </a:rPr>
              <a:t>BAME communities are not just getting older but they are also growing in numbers	</a:t>
            </a:r>
          </a:p>
          <a:p>
            <a:pPr marL="0" indent="0" algn="r">
              <a:buNone/>
            </a:pPr>
            <a:r>
              <a:rPr lang="en-GB" dirty="0">
                <a:solidFill>
                  <a:schemeClr val="tx1"/>
                </a:solidFill>
              </a:rPr>
              <a:t>			</a:t>
            </a:r>
          </a:p>
          <a:p>
            <a:pPr marL="0" indent="0" algn="r">
              <a:buNone/>
            </a:pPr>
            <a:r>
              <a:rPr lang="en-GB" dirty="0">
                <a:solidFill>
                  <a:schemeClr val="tx1"/>
                </a:solidFill>
              </a:rPr>
              <a:t>(APPG 2013)</a:t>
            </a:r>
          </a:p>
        </p:txBody>
      </p:sp>
      <p:sp>
        <p:nvSpPr>
          <p:cNvPr id="4" name="Footer Placeholder 4"/>
          <p:cNvSpPr>
            <a:spLocks noGrp="1"/>
          </p:cNvSpPr>
          <p:nvPr>
            <p:ph type="ftr" sz="quarter" idx="11"/>
          </p:nvPr>
        </p:nvSpPr>
        <p:spPr>
          <a:xfrm>
            <a:off x="4165600" y="6356351"/>
            <a:ext cx="3860800" cy="365125"/>
          </a:xfrm>
        </p:spPr>
        <p:txBody>
          <a:bodyPr/>
          <a:lstStyle>
            <a:lvl1pPr algn="ctr">
              <a:defRPr>
                <a:solidFill>
                  <a:schemeClr val="bg1"/>
                </a:solidFill>
              </a:defRPr>
            </a:lvl1pPr>
          </a:lstStyle>
          <a:p>
            <a:r>
              <a:rPr lang="en-GB" dirty="0">
                <a:solidFill>
                  <a:schemeClr val="tx1"/>
                </a:solidFill>
              </a:rPr>
              <a:t>©Copyright Karan Jutlla </a:t>
            </a:r>
          </a:p>
        </p:txBody>
      </p:sp>
    </p:spTree>
    <p:extLst>
      <p:ext uri="{BB962C8B-B14F-4D97-AF65-F5344CB8AC3E}">
        <p14:creationId xmlns:p14="http://schemas.microsoft.com/office/powerpoint/2010/main" val="18019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6" presetClass="emph" presetSubtype="0" fill="hold" grpId="0" nodeType="withEffect">
                                  <p:stCondLst>
                                    <p:cond delay="0"/>
                                  </p:stCondLst>
                                  <p:childTnLst>
                                    <p:animScale>
                                      <p:cBhvr>
                                        <p:cTn id="20" dur="2000" fill="hold"/>
                                        <p:tgtEl>
                                          <p:spTgt spid="3">
                                            <p:txEl>
                                              <p:pRg st="4" end="4"/>
                                            </p:txEl>
                                          </p:spTgt>
                                        </p:tgtEl>
                                      </p:cBhvr>
                                      <p:by x="150000" y="150000"/>
                                    </p:animScale>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4441651"/>
              </p:ext>
            </p:extLst>
          </p:nvPr>
        </p:nvGraphicFramePr>
        <p:xfrm>
          <a:off x="714896" y="365118"/>
          <a:ext cx="11022675" cy="6201936"/>
        </p:xfrm>
        <a:graphic>
          <a:graphicData uri="http://schemas.openxmlformats.org/drawingml/2006/table">
            <a:tbl>
              <a:tblPr firstRow="1" firstCol="1" bandRow="1">
                <a:tableStyleId>{5C22544A-7EE6-4342-B048-85BDC9FD1C3A}</a:tableStyleId>
              </a:tblPr>
              <a:tblGrid>
                <a:gridCol w="3674225">
                  <a:extLst>
                    <a:ext uri="{9D8B030D-6E8A-4147-A177-3AD203B41FA5}">
                      <a16:colId xmlns:a16="http://schemas.microsoft.com/office/drawing/2014/main" val="1784795699"/>
                    </a:ext>
                  </a:extLst>
                </a:gridCol>
                <a:gridCol w="3674225">
                  <a:extLst>
                    <a:ext uri="{9D8B030D-6E8A-4147-A177-3AD203B41FA5}">
                      <a16:colId xmlns:a16="http://schemas.microsoft.com/office/drawing/2014/main" val="2591285245"/>
                    </a:ext>
                  </a:extLst>
                </a:gridCol>
                <a:gridCol w="3674225">
                  <a:extLst>
                    <a:ext uri="{9D8B030D-6E8A-4147-A177-3AD203B41FA5}">
                      <a16:colId xmlns:a16="http://schemas.microsoft.com/office/drawing/2014/main" val="2429829593"/>
                    </a:ext>
                  </a:extLst>
                </a:gridCol>
              </a:tblGrid>
              <a:tr h="477072">
                <a:tc>
                  <a:txBody>
                    <a:bodyPr/>
                    <a:lstStyle/>
                    <a:p>
                      <a:pPr algn="ctr">
                        <a:lnSpc>
                          <a:spcPct val="107000"/>
                        </a:lnSpc>
                        <a:spcAft>
                          <a:spcPts val="0"/>
                        </a:spcAft>
                      </a:pPr>
                      <a:r>
                        <a:rPr lang="en-GB" sz="1800" dirty="0">
                          <a:effectLst/>
                        </a:rPr>
                        <a:t>Ethnic group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800">
                          <a:effectLst/>
                        </a:rPr>
                        <a:t>Population (2011)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GB" sz="1800" dirty="0">
                          <a:effectLst/>
                        </a:rPr>
                        <a:t>Percentage of total population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89092745"/>
                  </a:ext>
                </a:extLst>
              </a:tr>
              <a:tr h="477072">
                <a:tc>
                  <a:txBody>
                    <a:bodyPr/>
                    <a:lstStyle/>
                    <a:p>
                      <a:pPr>
                        <a:lnSpc>
                          <a:spcPct val="107000"/>
                        </a:lnSpc>
                        <a:spcAft>
                          <a:spcPts val="0"/>
                        </a:spcAft>
                      </a:pPr>
                      <a:r>
                        <a:rPr lang="en-GB" sz="1800" u="sng" dirty="0">
                          <a:effectLst/>
                        </a:rPr>
                        <a:t>White</a:t>
                      </a:r>
                      <a:r>
                        <a:rPr lang="en-GB" sz="1800" dirty="0">
                          <a:effectLst/>
                        </a:rPr>
                        <a:t>: Total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55,010,359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87.1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05149932"/>
                  </a:ext>
                </a:extLst>
              </a:tr>
              <a:tr h="477072">
                <a:tc>
                  <a:txBody>
                    <a:bodyPr/>
                    <a:lstStyle/>
                    <a:p>
                      <a:pPr>
                        <a:lnSpc>
                          <a:spcPct val="107000"/>
                        </a:lnSpc>
                        <a:spcAft>
                          <a:spcPts val="0"/>
                        </a:spcAft>
                      </a:pPr>
                      <a:r>
                        <a:rPr lang="en-GB" sz="1800" dirty="0">
                          <a:effectLst/>
                        </a:rPr>
                        <a:t>Gypsy/Traveller/ </a:t>
                      </a:r>
                      <a:r>
                        <a:rPr lang="en-GB" sz="1800" u="sng" dirty="0">
                          <a:effectLst/>
                        </a:rPr>
                        <a:t>Irish Traveller</a:t>
                      </a:r>
                      <a:r>
                        <a:rPr lang="en-GB" sz="1800" dirty="0">
                          <a:effectLst/>
                        </a:rPr>
                        <a:t>: Total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63,193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0.1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73462093"/>
                  </a:ext>
                </a:extLst>
              </a:tr>
              <a:tr h="477072">
                <a:tc>
                  <a:txBody>
                    <a:bodyPr/>
                    <a:lstStyle/>
                    <a:p>
                      <a:pPr>
                        <a:lnSpc>
                          <a:spcPct val="107000"/>
                        </a:lnSpc>
                        <a:spcAft>
                          <a:spcPts val="0"/>
                        </a:spcAft>
                      </a:pPr>
                      <a:r>
                        <a:rPr lang="en-GB" sz="1800">
                          <a:effectLst/>
                        </a:rPr>
                        <a:t>Asian or Asian British: </a:t>
                      </a:r>
                      <a:r>
                        <a:rPr lang="en-GB" sz="1800" u="sng">
                          <a:effectLst/>
                          <a:hlinkClick r:id="rId2" tooltip="British Indian"/>
                        </a:rPr>
                        <a:t>Indian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1,451,862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2.3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3005438"/>
                  </a:ext>
                </a:extLst>
              </a:tr>
              <a:tr h="477072">
                <a:tc>
                  <a:txBody>
                    <a:bodyPr/>
                    <a:lstStyle/>
                    <a:p>
                      <a:pPr>
                        <a:lnSpc>
                          <a:spcPct val="107000"/>
                        </a:lnSpc>
                        <a:spcAft>
                          <a:spcPts val="0"/>
                        </a:spcAft>
                      </a:pPr>
                      <a:r>
                        <a:rPr lang="en-GB" sz="1800">
                          <a:effectLst/>
                        </a:rPr>
                        <a:t>Asian or Asian British: </a:t>
                      </a:r>
                      <a:r>
                        <a:rPr lang="en-GB" sz="1800" u="sng">
                          <a:effectLst/>
                          <a:hlinkClick r:id="rId3" tooltip="British Pakistani"/>
                        </a:rPr>
                        <a:t>Pakistani</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1,174,983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1.9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14732254"/>
                  </a:ext>
                </a:extLst>
              </a:tr>
              <a:tr h="477072">
                <a:tc>
                  <a:txBody>
                    <a:bodyPr/>
                    <a:lstStyle/>
                    <a:p>
                      <a:pPr>
                        <a:lnSpc>
                          <a:spcPct val="107000"/>
                        </a:lnSpc>
                        <a:spcAft>
                          <a:spcPts val="0"/>
                        </a:spcAft>
                      </a:pPr>
                      <a:r>
                        <a:rPr lang="en-GB" sz="1800">
                          <a:effectLst/>
                        </a:rPr>
                        <a:t>Asian or Asian British: </a:t>
                      </a:r>
                      <a:r>
                        <a:rPr lang="en-GB" sz="1800" u="sng">
                          <a:effectLst/>
                          <a:hlinkClick r:id="rId4" tooltip="British Bangladeshi"/>
                        </a:rPr>
                        <a:t>Bangladeshi</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451,529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0.7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26811557"/>
                  </a:ext>
                </a:extLst>
              </a:tr>
              <a:tr h="477072">
                <a:tc>
                  <a:txBody>
                    <a:bodyPr/>
                    <a:lstStyle/>
                    <a:p>
                      <a:pPr>
                        <a:lnSpc>
                          <a:spcPct val="107000"/>
                        </a:lnSpc>
                        <a:spcAft>
                          <a:spcPts val="0"/>
                        </a:spcAft>
                      </a:pPr>
                      <a:r>
                        <a:rPr lang="en-GB" sz="1800">
                          <a:effectLst/>
                        </a:rPr>
                        <a:t>Asian or Asian British: </a:t>
                      </a:r>
                      <a:r>
                        <a:rPr lang="en-GB" sz="1800" u="sng">
                          <a:effectLst/>
                          <a:hlinkClick r:id="rId5" tooltip="British Chinese"/>
                        </a:rPr>
                        <a:t>Chinese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433,150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0.7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53087498"/>
                  </a:ext>
                </a:extLst>
              </a:tr>
              <a:tr h="477072">
                <a:tc>
                  <a:txBody>
                    <a:bodyPr/>
                    <a:lstStyle/>
                    <a:p>
                      <a:pPr>
                        <a:lnSpc>
                          <a:spcPct val="107000"/>
                        </a:lnSpc>
                        <a:spcAft>
                          <a:spcPts val="0"/>
                        </a:spcAft>
                      </a:pPr>
                      <a:r>
                        <a:rPr lang="en-GB" sz="1800">
                          <a:effectLst/>
                        </a:rPr>
                        <a:t>Asian or Asian British: </a:t>
                      </a:r>
                      <a:r>
                        <a:rPr lang="en-GB" sz="1800" u="sng">
                          <a:effectLst/>
                          <a:hlinkClick r:id="rId6" tooltip="British Asian"/>
                        </a:rPr>
                        <a:t>Other Asian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861,815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1.4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3375031"/>
                  </a:ext>
                </a:extLst>
              </a:tr>
              <a:tr h="477072">
                <a:tc>
                  <a:txBody>
                    <a:bodyPr/>
                    <a:lstStyle/>
                    <a:p>
                      <a:pPr>
                        <a:lnSpc>
                          <a:spcPct val="107000"/>
                        </a:lnSpc>
                        <a:spcAft>
                          <a:spcPts val="0"/>
                        </a:spcAft>
                      </a:pPr>
                      <a:r>
                        <a:rPr lang="en-GB" sz="1800" u="sng">
                          <a:effectLst/>
                          <a:hlinkClick r:id="rId7" tooltip="Asian people"/>
                        </a:rPr>
                        <a:t>Asian</a:t>
                      </a:r>
                      <a:r>
                        <a:rPr lang="en-GB" sz="1800">
                          <a:effectLst/>
                        </a:rPr>
                        <a:t> or </a:t>
                      </a:r>
                      <a:r>
                        <a:rPr lang="en-GB" sz="1800" u="sng">
                          <a:effectLst/>
                          <a:hlinkClick r:id="rId6" tooltip="British Asian"/>
                        </a:rPr>
                        <a:t>Asian British</a:t>
                      </a:r>
                      <a:r>
                        <a:rPr lang="en-GB" sz="1800">
                          <a:effectLst/>
                        </a:rPr>
                        <a:t>: Total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4,373,339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6.9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65219641"/>
                  </a:ext>
                </a:extLst>
              </a:tr>
              <a:tr h="477072">
                <a:tc>
                  <a:txBody>
                    <a:bodyPr/>
                    <a:lstStyle/>
                    <a:p>
                      <a:pPr>
                        <a:lnSpc>
                          <a:spcPct val="107000"/>
                        </a:lnSpc>
                        <a:spcAft>
                          <a:spcPts val="0"/>
                        </a:spcAft>
                      </a:pPr>
                      <a:r>
                        <a:rPr lang="en-GB" sz="1800" u="sng">
                          <a:effectLst/>
                          <a:hlinkClick r:id="rId8" tooltip="Black people"/>
                        </a:rPr>
                        <a:t>Black</a:t>
                      </a:r>
                      <a:r>
                        <a:rPr lang="en-GB" sz="1800">
                          <a:effectLst/>
                        </a:rPr>
                        <a:t> or </a:t>
                      </a:r>
                      <a:r>
                        <a:rPr lang="en-GB" sz="1800" u="sng">
                          <a:effectLst/>
                          <a:hlinkClick r:id="rId9" tooltip="Black British"/>
                        </a:rPr>
                        <a:t>Black British</a:t>
                      </a:r>
                      <a:r>
                        <a:rPr lang="en-GB" sz="1800">
                          <a:effectLst/>
                        </a:rPr>
                        <a:t>: Total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1,904,684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3.0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02348491"/>
                  </a:ext>
                </a:extLst>
              </a:tr>
              <a:tr h="477072">
                <a:tc>
                  <a:txBody>
                    <a:bodyPr/>
                    <a:lstStyle/>
                    <a:p>
                      <a:pPr>
                        <a:lnSpc>
                          <a:spcPct val="107000"/>
                        </a:lnSpc>
                        <a:spcAft>
                          <a:spcPts val="0"/>
                        </a:spcAft>
                      </a:pPr>
                      <a:r>
                        <a:rPr lang="en-GB" sz="1800" u="sng">
                          <a:effectLst/>
                          <a:hlinkClick r:id="rId10" tooltip="British Mixed"/>
                        </a:rPr>
                        <a:t>Mixed</a:t>
                      </a:r>
                      <a:r>
                        <a:rPr lang="en-GB" sz="1800">
                          <a:effectLst/>
                        </a:rPr>
                        <a:t> or Multiple: Total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1,250,229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2.0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1000607"/>
                  </a:ext>
                </a:extLst>
              </a:tr>
              <a:tr h="477072">
                <a:tc>
                  <a:txBody>
                    <a:bodyPr/>
                    <a:lstStyle/>
                    <a:p>
                      <a:pPr>
                        <a:lnSpc>
                          <a:spcPct val="107000"/>
                        </a:lnSpc>
                        <a:spcAft>
                          <a:spcPts val="0"/>
                        </a:spcAft>
                      </a:pPr>
                      <a:r>
                        <a:rPr lang="en-GB" sz="1800">
                          <a:effectLst/>
                        </a:rPr>
                        <a:t>Other Ethnic Group: Total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580,374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0.9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40332859"/>
                  </a:ext>
                </a:extLst>
              </a:tr>
              <a:tr h="477072">
                <a:tc>
                  <a:txBody>
                    <a:bodyPr/>
                    <a:lstStyle/>
                    <a:p>
                      <a:pPr>
                        <a:lnSpc>
                          <a:spcPct val="107000"/>
                        </a:lnSpc>
                        <a:spcAft>
                          <a:spcPts val="0"/>
                        </a:spcAft>
                      </a:pPr>
                      <a:r>
                        <a:rPr lang="en-GB" sz="1800">
                          <a:effectLst/>
                        </a:rPr>
                        <a:t>Total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a:effectLst/>
                        </a:rPr>
                        <a:t>63,182,178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r">
                        <a:lnSpc>
                          <a:spcPct val="107000"/>
                        </a:lnSpc>
                        <a:spcAft>
                          <a:spcPts val="0"/>
                        </a:spcAft>
                      </a:pPr>
                      <a:r>
                        <a:rPr lang="en-GB" sz="1800" dirty="0">
                          <a:effectLst/>
                        </a:rPr>
                        <a:t>100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80856303"/>
                  </a:ext>
                </a:extLst>
              </a:tr>
            </a:tbl>
          </a:graphicData>
        </a:graphic>
      </p:graphicFrame>
    </p:spTree>
    <p:extLst>
      <p:ext uri="{BB962C8B-B14F-4D97-AF65-F5344CB8AC3E}">
        <p14:creationId xmlns:p14="http://schemas.microsoft.com/office/powerpoint/2010/main" val="2315895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FFFF00"/>
                </a:solidFill>
              </a:rPr>
              <a:t>Dementia in South Asian communities</a:t>
            </a:r>
            <a:endParaRPr lang="en-GB" dirty="0"/>
          </a:p>
        </p:txBody>
      </p:sp>
      <p:sp>
        <p:nvSpPr>
          <p:cNvPr id="3" name="Content Placeholder 2"/>
          <p:cNvSpPr>
            <a:spLocks noGrp="1"/>
          </p:cNvSpPr>
          <p:nvPr>
            <p:ph idx="1"/>
          </p:nvPr>
        </p:nvSpPr>
        <p:spPr>
          <a:xfrm>
            <a:off x="609600" y="1690688"/>
            <a:ext cx="10972800" cy="4205064"/>
          </a:xfrm>
        </p:spPr>
        <p:txBody>
          <a:bodyPr>
            <a:normAutofit fontScale="92500" lnSpcReduction="10000"/>
          </a:bodyPr>
          <a:lstStyle/>
          <a:p>
            <a:pPr>
              <a:buNone/>
            </a:pPr>
            <a:r>
              <a:rPr lang="en-GB" dirty="0">
                <a:solidFill>
                  <a:schemeClr val="tx1"/>
                </a:solidFill>
              </a:rPr>
              <a:t>Jutlla (2013); Moriarty</a:t>
            </a:r>
            <a:r>
              <a:rPr lang="en-GB" i="1" dirty="0">
                <a:solidFill>
                  <a:schemeClr val="tx1"/>
                </a:solidFill>
              </a:rPr>
              <a:t> et al </a:t>
            </a:r>
            <a:r>
              <a:rPr lang="en-GB" dirty="0">
                <a:solidFill>
                  <a:schemeClr val="tx1"/>
                </a:solidFill>
              </a:rPr>
              <a:t>(2011); Jutlla &amp; Moreland (2007); Seabrooke and Milne (2004):</a:t>
            </a:r>
          </a:p>
          <a:p>
            <a:r>
              <a:rPr lang="en-GB" b="1" dirty="0">
                <a:solidFill>
                  <a:schemeClr val="tx1"/>
                </a:solidFill>
              </a:rPr>
              <a:t>Vascular dementia </a:t>
            </a:r>
            <a:r>
              <a:rPr lang="en-GB" dirty="0">
                <a:solidFill>
                  <a:schemeClr val="tx1"/>
                </a:solidFill>
              </a:rPr>
              <a:t>is common due to the risk factors: higher incidences of hypertension and diabetes </a:t>
            </a:r>
          </a:p>
          <a:p>
            <a:r>
              <a:rPr lang="en-GB" dirty="0">
                <a:solidFill>
                  <a:schemeClr val="tx1"/>
                </a:solidFill>
              </a:rPr>
              <a:t>Lower levels of knowledge and awareness about dementia</a:t>
            </a:r>
          </a:p>
          <a:p>
            <a:r>
              <a:rPr lang="en-GB" dirty="0">
                <a:solidFill>
                  <a:schemeClr val="tx1"/>
                </a:solidFill>
              </a:rPr>
              <a:t>No word for ‘dementia’ in any of the South Asian languages</a:t>
            </a:r>
          </a:p>
          <a:p>
            <a:r>
              <a:rPr lang="en-GB" dirty="0">
                <a:solidFill>
                  <a:schemeClr val="tx1"/>
                </a:solidFill>
              </a:rPr>
              <a:t>Stigma of mental health</a:t>
            </a:r>
          </a:p>
          <a:p>
            <a:r>
              <a:rPr lang="en-GB" dirty="0">
                <a:solidFill>
                  <a:schemeClr val="tx1"/>
                </a:solidFill>
              </a:rPr>
              <a:t>Hidden problem</a:t>
            </a:r>
          </a:p>
          <a:p>
            <a:r>
              <a:rPr lang="en-GB" dirty="0">
                <a:solidFill>
                  <a:schemeClr val="tx1"/>
                </a:solidFill>
              </a:rPr>
              <a:t>Low dementia diagnosis</a:t>
            </a:r>
          </a:p>
          <a:p>
            <a:r>
              <a:rPr lang="en-GB" dirty="0">
                <a:solidFill>
                  <a:schemeClr val="tx1"/>
                </a:solidFill>
              </a:rPr>
              <a:t>Present themselves in crisis situations: need for early intervention</a:t>
            </a: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4" name="Footer Placeholder 4"/>
          <p:cNvSpPr>
            <a:spLocks noGrp="1"/>
          </p:cNvSpPr>
          <p:nvPr>
            <p:ph type="ftr" sz="quarter" idx="11"/>
          </p:nvPr>
        </p:nvSpPr>
        <p:spPr>
          <a:xfrm>
            <a:off x="4165600" y="6356351"/>
            <a:ext cx="3860800" cy="365125"/>
          </a:xfrm>
        </p:spPr>
        <p:txBody>
          <a:bodyPr/>
          <a:lstStyle>
            <a:lvl1pPr algn="ctr">
              <a:defRPr>
                <a:solidFill>
                  <a:schemeClr val="bg1"/>
                </a:solidFill>
              </a:defRPr>
            </a:lvl1pPr>
          </a:lstStyle>
          <a:p>
            <a:r>
              <a:rPr lang="en-GB" dirty="0">
                <a:solidFill>
                  <a:schemeClr val="tx1"/>
                </a:solidFill>
              </a:rPr>
              <a:t>©Copyright Karan Jutlla </a:t>
            </a:r>
          </a:p>
        </p:txBody>
      </p:sp>
    </p:spTree>
    <p:extLst>
      <p:ext uri="{BB962C8B-B14F-4D97-AF65-F5344CB8AC3E}">
        <p14:creationId xmlns:p14="http://schemas.microsoft.com/office/powerpoint/2010/main" val="166977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FFFF00"/>
                </a:solidFill>
              </a:rPr>
              <a:t>Dementia in South Asian communities </a:t>
            </a:r>
            <a:r>
              <a:rPr lang="en-GB" b="1" dirty="0" err="1">
                <a:solidFill>
                  <a:srgbClr val="FFFF00"/>
                </a:solidFill>
              </a:rPr>
              <a:t>cont</a:t>
            </a:r>
            <a:r>
              <a:rPr lang="en-GB" b="1" dirty="0">
                <a:solidFill>
                  <a:srgbClr val="FFFF00"/>
                </a:solidFill>
              </a:rPr>
              <a:t>…</a:t>
            </a:r>
            <a:endParaRPr lang="en-GB" dirty="0"/>
          </a:p>
        </p:txBody>
      </p:sp>
      <p:sp>
        <p:nvSpPr>
          <p:cNvPr id="3" name="Content Placeholder 2"/>
          <p:cNvSpPr>
            <a:spLocks noGrp="1"/>
          </p:cNvSpPr>
          <p:nvPr>
            <p:ph idx="1"/>
          </p:nvPr>
        </p:nvSpPr>
        <p:spPr>
          <a:xfrm>
            <a:off x="609600" y="2151288"/>
            <a:ext cx="10972800" cy="4205063"/>
          </a:xfrm>
        </p:spPr>
        <p:txBody>
          <a:bodyPr>
            <a:normAutofit/>
          </a:bodyPr>
          <a:lstStyle/>
          <a:p>
            <a:r>
              <a:rPr lang="en-GB" dirty="0">
                <a:solidFill>
                  <a:schemeClr val="tx1"/>
                </a:solidFill>
              </a:rPr>
              <a:t>Lack of knowledge &amp; access to services</a:t>
            </a:r>
          </a:p>
          <a:p>
            <a:r>
              <a:rPr lang="en-GB" dirty="0">
                <a:solidFill>
                  <a:schemeClr val="tx1"/>
                </a:solidFill>
              </a:rPr>
              <a:t>Lack of culturally appropriate services</a:t>
            </a:r>
          </a:p>
          <a:p>
            <a:r>
              <a:rPr lang="en-GB" dirty="0">
                <a:solidFill>
                  <a:schemeClr val="tx1"/>
                </a:solidFill>
              </a:rPr>
              <a:t>Language barriers</a:t>
            </a:r>
          </a:p>
          <a:p>
            <a:r>
              <a:rPr lang="en-GB" dirty="0">
                <a:solidFill>
                  <a:schemeClr val="tx1"/>
                </a:solidFill>
              </a:rPr>
              <a:t>Reluctance to ask for, and accept, formal support </a:t>
            </a:r>
          </a:p>
          <a:p>
            <a:r>
              <a:rPr lang="en-GB" dirty="0">
                <a:solidFill>
                  <a:schemeClr val="tx1"/>
                </a:solidFill>
              </a:rPr>
              <a:t>Familial roles and a duty to care</a:t>
            </a:r>
          </a:p>
          <a:p>
            <a:r>
              <a:rPr lang="en-GB" dirty="0">
                <a:solidFill>
                  <a:schemeClr val="tx1"/>
                </a:solidFill>
              </a:rPr>
              <a:t>Need to portray an image of well being to those outside of the family</a:t>
            </a:r>
          </a:p>
          <a:p>
            <a:r>
              <a:rPr lang="en-GB" dirty="0">
                <a:solidFill>
                  <a:schemeClr val="tx1"/>
                </a:solidFill>
              </a:rPr>
              <a:t>Assumptions about community support – </a:t>
            </a:r>
            <a:r>
              <a:rPr lang="en-GB" i="1" dirty="0">
                <a:solidFill>
                  <a:schemeClr val="tx1"/>
                </a:solidFill>
              </a:rPr>
              <a:t>‘They look after their own don’t they?’</a:t>
            </a:r>
            <a:r>
              <a:rPr lang="en-GB" dirty="0">
                <a:solidFill>
                  <a:schemeClr val="tx1"/>
                </a:solidFill>
              </a:rPr>
              <a:t> (</a:t>
            </a:r>
            <a:r>
              <a:rPr lang="en-GB" dirty="0" err="1">
                <a:solidFill>
                  <a:schemeClr val="tx1"/>
                </a:solidFill>
              </a:rPr>
              <a:t>DoH</a:t>
            </a:r>
            <a:r>
              <a:rPr lang="en-GB" dirty="0">
                <a:solidFill>
                  <a:schemeClr val="tx1"/>
                </a:solidFill>
              </a:rPr>
              <a:t> 1998)</a:t>
            </a:r>
          </a:p>
          <a:p>
            <a:endParaRPr lang="en-GB" dirty="0"/>
          </a:p>
        </p:txBody>
      </p:sp>
      <p:sp>
        <p:nvSpPr>
          <p:cNvPr id="5" name="Footer Placeholder 4"/>
          <p:cNvSpPr>
            <a:spLocks noGrp="1"/>
          </p:cNvSpPr>
          <p:nvPr>
            <p:ph type="ftr" sz="quarter" idx="11"/>
          </p:nvPr>
        </p:nvSpPr>
        <p:spPr>
          <a:xfrm>
            <a:off x="4165600" y="6356351"/>
            <a:ext cx="3860800" cy="365125"/>
          </a:xfrm>
        </p:spPr>
        <p:txBody>
          <a:bodyPr/>
          <a:lstStyle>
            <a:lvl1pPr algn="ctr">
              <a:defRPr>
                <a:solidFill>
                  <a:schemeClr val="bg1"/>
                </a:solidFill>
              </a:defRPr>
            </a:lvl1pPr>
          </a:lstStyle>
          <a:p>
            <a:r>
              <a:rPr lang="en-GB" dirty="0">
                <a:solidFill>
                  <a:schemeClr val="tx1"/>
                </a:solidFill>
              </a:rPr>
              <a:t>©Copyright Karan Jutlla </a:t>
            </a:r>
          </a:p>
        </p:txBody>
      </p:sp>
    </p:spTree>
    <p:extLst>
      <p:ext uri="{BB962C8B-B14F-4D97-AF65-F5344CB8AC3E}">
        <p14:creationId xmlns:p14="http://schemas.microsoft.com/office/powerpoint/2010/main" val="1102551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Service Perspective </a:t>
            </a:r>
          </a:p>
        </p:txBody>
      </p:sp>
      <p:sp>
        <p:nvSpPr>
          <p:cNvPr id="3" name="Content Placeholder 2"/>
          <p:cNvSpPr>
            <a:spLocks noGrp="1"/>
          </p:cNvSpPr>
          <p:nvPr>
            <p:ph idx="1"/>
          </p:nvPr>
        </p:nvSpPr>
        <p:spPr>
          <a:xfrm>
            <a:off x="1981200" y="1600202"/>
            <a:ext cx="8229600" cy="4349079"/>
          </a:xfrm>
        </p:spPr>
        <p:txBody>
          <a:bodyPr>
            <a:normAutofit/>
          </a:bodyPr>
          <a:lstStyle/>
          <a:p>
            <a:r>
              <a:rPr lang="en-GB" dirty="0">
                <a:solidFill>
                  <a:schemeClr val="tx1"/>
                </a:solidFill>
              </a:rPr>
              <a:t>Fear of the ‘unknown’</a:t>
            </a:r>
          </a:p>
          <a:p>
            <a:r>
              <a:rPr lang="en-GB" dirty="0">
                <a:solidFill>
                  <a:schemeClr val="tx1"/>
                </a:solidFill>
              </a:rPr>
              <a:t>Being ‘politically correct:’ </a:t>
            </a:r>
            <a:r>
              <a:rPr lang="en-GB" i="1" dirty="0">
                <a:solidFill>
                  <a:schemeClr val="tx1"/>
                </a:solidFill>
              </a:rPr>
              <a:t>‘I’m sometimes frightened to ask in case I say the wrong thing’ </a:t>
            </a:r>
            <a:r>
              <a:rPr lang="en-GB" dirty="0">
                <a:solidFill>
                  <a:schemeClr val="tx1"/>
                </a:solidFill>
              </a:rPr>
              <a:t>(Care worker)</a:t>
            </a:r>
          </a:p>
          <a:p>
            <a:r>
              <a:rPr lang="en-GB" dirty="0">
                <a:solidFill>
                  <a:schemeClr val="tx1"/>
                </a:solidFill>
              </a:rPr>
              <a:t>Assumptions about community support: </a:t>
            </a:r>
            <a:r>
              <a:rPr lang="en-GB" i="1" dirty="0">
                <a:solidFill>
                  <a:schemeClr val="tx1"/>
                </a:solidFill>
              </a:rPr>
              <a:t>‘They look after their own don’t they?’ </a:t>
            </a:r>
            <a:endParaRPr lang="en-GB" dirty="0">
              <a:solidFill>
                <a:schemeClr val="tx1"/>
              </a:solidFill>
            </a:endParaRPr>
          </a:p>
          <a:p>
            <a:r>
              <a:rPr lang="en-GB" dirty="0">
                <a:solidFill>
                  <a:schemeClr val="tx1"/>
                </a:solidFill>
              </a:rPr>
              <a:t>Reliance on family for information </a:t>
            </a:r>
          </a:p>
          <a:p>
            <a:r>
              <a:rPr lang="en-GB" dirty="0">
                <a:solidFill>
                  <a:schemeClr val="tx1"/>
                </a:solidFill>
              </a:rPr>
              <a:t>Language is seen as the biggest barrier </a:t>
            </a:r>
          </a:p>
          <a:p>
            <a:endParaRPr lang="en-GB" dirty="0">
              <a:solidFill>
                <a:schemeClr val="bg1"/>
              </a:solidFill>
            </a:endParaRPr>
          </a:p>
        </p:txBody>
      </p:sp>
      <p:sp>
        <p:nvSpPr>
          <p:cNvPr id="4" name="Footer Placeholder 4"/>
          <p:cNvSpPr>
            <a:spLocks noGrp="1"/>
          </p:cNvSpPr>
          <p:nvPr>
            <p:ph type="ftr" sz="quarter" idx="11"/>
          </p:nvPr>
        </p:nvSpPr>
        <p:spPr>
          <a:xfrm>
            <a:off x="4165600" y="6356351"/>
            <a:ext cx="3860800" cy="365125"/>
          </a:xfrm>
        </p:spPr>
        <p:txBody>
          <a:bodyPr/>
          <a:lstStyle>
            <a:lvl1pPr algn="ctr">
              <a:defRPr>
                <a:solidFill>
                  <a:schemeClr val="bg1"/>
                </a:solidFill>
              </a:defRPr>
            </a:lvl1pPr>
          </a:lstStyle>
          <a:p>
            <a:r>
              <a:rPr lang="en-GB" dirty="0">
                <a:solidFill>
                  <a:schemeClr val="tx1"/>
                </a:solidFill>
              </a:rPr>
              <a:t>©Copyright Karan Jutlla </a:t>
            </a:r>
          </a:p>
        </p:txBody>
      </p:sp>
    </p:spTree>
    <p:extLst>
      <p:ext uri="{BB962C8B-B14F-4D97-AF65-F5344CB8AC3E}">
        <p14:creationId xmlns:p14="http://schemas.microsoft.com/office/powerpoint/2010/main" val="1877340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203815"/>
            <a:ext cx="9916889" cy="1125619"/>
          </a:xfrm>
        </p:spPr>
        <p:txBody>
          <a:bodyPr>
            <a:normAutofit fontScale="90000"/>
          </a:bodyPr>
          <a:lstStyle/>
          <a:p>
            <a:r>
              <a:rPr lang="en-GB" dirty="0">
                <a:solidFill>
                  <a:schemeClr val="accent5"/>
                </a:solidFill>
              </a:rPr>
              <a:t>Dementia is not about a single service intervention </a:t>
            </a:r>
            <a:endParaRPr lang="en-US" dirty="0">
              <a:solidFill>
                <a:schemeClr val="accent5"/>
              </a:solidFill>
            </a:endParaRPr>
          </a:p>
        </p:txBody>
      </p:sp>
      <p:sp>
        <p:nvSpPr>
          <p:cNvPr id="3" name="Content Placeholder 2"/>
          <p:cNvSpPr>
            <a:spLocks noGrp="1"/>
          </p:cNvSpPr>
          <p:nvPr>
            <p:ph idx="1"/>
          </p:nvPr>
        </p:nvSpPr>
        <p:spPr>
          <a:xfrm>
            <a:off x="1861759" y="1755688"/>
            <a:ext cx="8424936" cy="4472589"/>
          </a:xfrm>
        </p:spPr>
        <p:txBody>
          <a:bodyPr>
            <a:normAutofit/>
          </a:bodyPr>
          <a:lstStyle/>
          <a:p>
            <a:r>
              <a:rPr lang="en-GB" dirty="0">
                <a:solidFill>
                  <a:schemeClr val="tx1"/>
                </a:solidFill>
              </a:rPr>
              <a:t>Our health and social care services aim to support people and their families through targeted case detection, timely diagnosis, post diagnostic support and adjustment, progressive and unpredictable loss of functioning, adjusting to help at home, changing lifestyle needs, hospitalisations, housing support, care home admission and complex end of life issues. </a:t>
            </a:r>
          </a:p>
          <a:p>
            <a:r>
              <a:rPr lang="en-GB" dirty="0">
                <a:solidFill>
                  <a:schemeClr val="tx1"/>
                </a:solidFill>
              </a:rPr>
              <a:t>All of this needs to be done with due respect and sensitivity to the person’s lifestyle, family context and the context of the community in which they live. </a:t>
            </a:r>
            <a:endParaRPr lang="en-US" dirty="0">
              <a:solidFill>
                <a:schemeClr val="tx1"/>
              </a:solidFill>
            </a:endParaRPr>
          </a:p>
          <a:p>
            <a:endParaRPr lang="en-US" dirty="0"/>
          </a:p>
          <a:p>
            <a:endParaRPr lang="en-US" dirty="0"/>
          </a:p>
        </p:txBody>
      </p:sp>
      <p:sp>
        <p:nvSpPr>
          <p:cNvPr id="5"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3397415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852815" y="385141"/>
            <a:ext cx="7773988" cy="1143000"/>
          </a:xfrm>
        </p:spPr>
        <p:txBody>
          <a:bodyPr>
            <a:normAutofit fontScale="90000"/>
          </a:bodyPr>
          <a:lstStyle/>
          <a:p>
            <a:r>
              <a:rPr lang="en-GB" b="1" dirty="0">
                <a:solidFill>
                  <a:srgbClr val="FFFF00"/>
                </a:solidFill>
              </a:rPr>
              <a:t>Person Centred Dementia Care </a:t>
            </a:r>
            <a:endParaRPr lang="en-GB" b="1" dirty="0">
              <a:solidFill>
                <a:srgbClr val="FFFF00"/>
              </a:solidFill>
              <a:latin typeface="ArtBrush" charset="0"/>
            </a:endParaRPr>
          </a:p>
        </p:txBody>
      </p:sp>
      <p:sp>
        <p:nvSpPr>
          <p:cNvPr id="119811" name="Rectangle 3"/>
          <p:cNvSpPr>
            <a:spLocks noGrp="1" noChangeArrowheads="1"/>
          </p:cNvSpPr>
          <p:nvPr>
            <p:ph sz="half" idx="1"/>
          </p:nvPr>
        </p:nvSpPr>
        <p:spPr>
          <a:xfrm>
            <a:off x="1981200" y="1600203"/>
            <a:ext cx="5627688" cy="4525963"/>
          </a:xfrm>
        </p:spPr>
        <p:txBody>
          <a:bodyPr rtlCol="0">
            <a:normAutofit/>
          </a:bodyPr>
          <a:lstStyle/>
          <a:p>
            <a:pPr>
              <a:buFont typeface="Wingdings" pitchFamily="2" charset="2"/>
              <a:buChar char="§"/>
              <a:defRPr/>
            </a:pPr>
            <a:r>
              <a:rPr lang="en-GB" sz="3600" dirty="0">
                <a:solidFill>
                  <a:schemeClr val="tx1"/>
                </a:solidFill>
                <a:latin typeface="+mj-lt"/>
              </a:rPr>
              <a:t>Professor Tom Kitwood</a:t>
            </a:r>
          </a:p>
        </p:txBody>
      </p:sp>
      <p:pic>
        <p:nvPicPr>
          <p:cNvPr id="9" name="Content Placeholder 8" descr="Just Tom 2 - by Sue Benson"/>
          <p:cNvPicPr>
            <a:picLocks noGrp="1" noChangeAspect="1" noChangeArrowheads="1"/>
          </p:cNvPicPr>
          <p:nvPr>
            <p:ph sz="half" idx="2"/>
          </p:nvPr>
        </p:nvPicPr>
        <p:blipFill>
          <a:blip r:embed="rId3" cstate="print"/>
          <a:stretch>
            <a:fillRect/>
          </a:stretch>
        </p:blipFill>
        <p:spPr>
          <a:xfrm>
            <a:off x="6528049" y="2420888"/>
            <a:ext cx="3572256" cy="3633216"/>
          </a:xfrm>
          <a:prstGeom prst="roundRect">
            <a:avLst>
              <a:gd name="adj" fmla="val 4167"/>
            </a:avLst>
          </a:prstGeom>
          <a:solidFill>
            <a:srgbClr val="FFFFFF"/>
          </a:solidFill>
          <a:ln w="76200" cap="sq">
            <a:solidFill>
              <a:schemeClr val="accent5">
                <a:lumMod val="75000"/>
              </a:schemeClr>
            </a:solidFill>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Slide Number Placeholder 5"/>
          <p:cNvSpPr>
            <a:spLocks noGrp="1"/>
          </p:cNvSpPr>
          <p:nvPr>
            <p:ph type="sldNum" sz="quarter" idx="12"/>
          </p:nvPr>
        </p:nvSpPr>
        <p:spPr/>
        <p:txBody>
          <a:bodyPr/>
          <a:lstStyle/>
          <a:p>
            <a:pPr>
              <a:defRPr/>
            </a:pPr>
            <a:fld id="{E7F9EC93-024D-42AE-9E6D-B21F4B2544A4}" type="slidenum">
              <a:rPr lang="en-GB"/>
              <a:pPr>
                <a:defRPr/>
              </a:pPr>
              <a:t>11</a:t>
            </a:fld>
            <a:endParaRPr lang="en-GB" dirty="0"/>
          </a:p>
        </p:txBody>
      </p:sp>
      <p:pic>
        <p:nvPicPr>
          <p:cNvPr id="7" name="Picture 2" descr="http://covers.mhedu.com/Jpeg_140-wide/0335198554.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32136">
            <a:off x="3611363" y="2389367"/>
            <a:ext cx="2519363" cy="379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39530420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fade">
                                      <p:cBhvr>
                                        <p:cTn id="7" dur="1000"/>
                                        <p:tgtEl>
                                          <p:spTgt spid="119811">
                                            <p:txEl>
                                              <p:pRg st="0" end="0"/>
                                            </p:txEl>
                                          </p:spTgt>
                                        </p:tgtEl>
                                      </p:cBhvr>
                                    </p:animEffect>
                                    <p:anim calcmode="lin" valueType="num">
                                      <p:cBhvr>
                                        <p:cTn id="8" dur="1000" fill="hold"/>
                                        <p:tgtEl>
                                          <p:spTgt spid="1198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9811">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a:xfrm>
            <a:off x="2235506" y="116632"/>
            <a:ext cx="7773296" cy="1143000"/>
          </a:xfrm>
        </p:spPr>
        <p:txBody>
          <a:bodyPr>
            <a:normAutofit fontScale="90000"/>
          </a:bodyPr>
          <a:lstStyle/>
          <a:p>
            <a:pPr algn="l"/>
            <a:r>
              <a:rPr lang="en-GB" sz="4800" dirty="0">
                <a:solidFill>
                  <a:srgbClr val="FFFFCC"/>
                </a:solidFill>
                <a:latin typeface="ArtBrush" charset="0"/>
              </a:rPr>
              <a:t>Person centred care fit for VIPS</a:t>
            </a:r>
            <a:endParaRPr lang="en-US" sz="4800" dirty="0">
              <a:solidFill>
                <a:srgbClr val="FFFFCC"/>
              </a:solidFill>
              <a:latin typeface="ArtBrush" charset="0"/>
            </a:endParaRPr>
          </a:p>
        </p:txBody>
      </p:sp>
      <p:sp>
        <p:nvSpPr>
          <p:cNvPr id="20483" name="Content Placeholder 4"/>
          <p:cNvSpPr>
            <a:spLocks noGrp="1"/>
          </p:cNvSpPr>
          <p:nvPr>
            <p:ph sz="half" idx="1"/>
          </p:nvPr>
        </p:nvSpPr>
        <p:spPr>
          <a:xfrm>
            <a:off x="2024034" y="2357430"/>
            <a:ext cx="6905644" cy="3667130"/>
          </a:xfrm>
          <a:effectLst>
            <a:outerShdw blurRad="50800" dist="38100" dir="5400000" algn="t" rotWithShape="0">
              <a:prstClr val="black">
                <a:alpha val="40000"/>
              </a:prstClr>
            </a:outerShdw>
          </a:effectLst>
        </p:spPr>
        <p:txBody>
          <a:bodyPr rtlCol="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763" indent="-4763">
              <a:buNone/>
              <a:defRPr/>
            </a:pPr>
            <a:r>
              <a:rPr lang="en-GB" sz="4000" b="1" dirty="0">
                <a:ln w="11430"/>
                <a:solidFill>
                  <a:srgbClr val="FFFF00"/>
                </a:solidFill>
                <a:effectLst>
                  <a:outerShdw blurRad="50800" dist="39000" dir="5460000" algn="tl">
                    <a:srgbClr val="000000">
                      <a:alpha val="38000"/>
                    </a:srgbClr>
                  </a:outerShdw>
                </a:effectLst>
              </a:rPr>
              <a:t>V</a:t>
            </a:r>
            <a:r>
              <a:rPr lang="en-GB" sz="3200" b="1" dirty="0">
                <a:ln w="11430"/>
                <a:solidFill>
                  <a:srgbClr val="FFFF00"/>
                </a:solidFill>
                <a:effectLst>
                  <a:outerShdw blurRad="50800" dist="39000" dir="5460000" algn="tl">
                    <a:srgbClr val="000000">
                      <a:alpha val="38000"/>
                    </a:srgbClr>
                  </a:outerShdw>
                </a:effectLst>
              </a:rPr>
              <a:t> = 	</a:t>
            </a:r>
            <a:r>
              <a:rPr lang="en-GB" sz="3200" b="1" i="1" dirty="0">
                <a:ln w="11430"/>
                <a:solidFill>
                  <a:srgbClr val="FFFF00"/>
                </a:solidFill>
                <a:effectLst>
                  <a:outerShdw blurRad="50800" dist="39000" dir="5460000" algn="tl">
                    <a:srgbClr val="000000">
                      <a:alpha val="38000"/>
                    </a:srgbClr>
                  </a:outerShdw>
                </a:effectLst>
              </a:rPr>
              <a:t>Values</a:t>
            </a:r>
            <a:r>
              <a:rPr lang="en-GB" sz="3200" b="1" dirty="0">
                <a:ln w="11430"/>
                <a:solidFill>
                  <a:srgbClr val="FFFF00"/>
                </a:solidFill>
                <a:effectLst>
                  <a:outerShdw blurRad="50800" dist="39000" dir="5460000" algn="tl">
                    <a:srgbClr val="000000">
                      <a:alpha val="38000"/>
                    </a:srgbClr>
                  </a:outerShdw>
                </a:effectLst>
              </a:rPr>
              <a:t> people</a:t>
            </a:r>
          </a:p>
          <a:p>
            <a:pPr marL="4763" indent="-4763">
              <a:buNone/>
              <a:defRPr/>
            </a:pPr>
            <a:r>
              <a:rPr lang="en-GB" sz="4000" b="1" dirty="0">
                <a:ln w="11430"/>
                <a:solidFill>
                  <a:srgbClr val="FFFF00"/>
                </a:solidFill>
                <a:effectLst>
                  <a:outerShdw blurRad="50800" dist="39000" dir="5460000" algn="tl">
                    <a:srgbClr val="000000">
                      <a:alpha val="38000"/>
                    </a:srgbClr>
                  </a:outerShdw>
                </a:effectLst>
              </a:rPr>
              <a:t>I</a:t>
            </a:r>
            <a:r>
              <a:rPr lang="en-GB" sz="3600" b="1" dirty="0">
                <a:ln w="11430"/>
                <a:solidFill>
                  <a:srgbClr val="FFFF00"/>
                </a:solidFill>
                <a:effectLst>
                  <a:outerShdw blurRad="50800" dist="39000" dir="5460000" algn="tl">
                    <a:srgbClr val="000000">
                      <a:alpha val="38000"/>
                    </a:srgbClr>
                  </a:outerShdw>
                </a:effectLst>
              </a:rPr>
              <a:t>  </a:t>
            </a:r>
            <a:r>
              <a:rPr lang="en-GB" sz="3200" b="1" dirty="0">
                <a:ln w="11430"/>
                <a:solidFill>
                  <a:srgbClr val="FFFF00"/>
                </a:solidFill>
                <a:effectLst>
                  <a:outerShdw blurRad="50800" dist="39000" dir="5460000" algn="tl">
                    <a:srgbClr val="000000">
                      <a:alpha val="38000"/>
                    </a:srgbClr>
                  </a:outerShdw>
                </a:effectLst>
              </a:rPr>
              <a:t>= 	</a:t>
            </a:r>
            <a:r>
              <a:rPr lang="en-GB" sz="3200" b="1" i="1" dirty="0">
                <a:ln w="11430"/>
                <a:solidFill>
                  <a:srgbClr val="FFFF00"/>
                </a:solidFill>
                <a:effectLst>
                  <a:outerShdw blurRad="50800" dist="39000" dir="5460000" algn="tl">
                    <a:srgbClr val="000000">
                      <a:alpha val="38000"/>
                    </a:srgbClr>
                  </a:outerShdw>
                </a:effectLst>
              </a:rPr>
              <a:t>Individuals </a:t>
            </a:r>
            <a:r>
              <a:rPr lang="en-GB" sz="3200" b="1" dirty="0">
                <a:ln w="11430"/>
                <a:solidFill>
                  <a:srgbClr val="FFFF00"/>
                </a:solidFill>
                <a:effectLst>
                  <a:outerShdw blurRad="50800" dist="39000" dir="5460000" algn="tl">
                    <a:srgbClr val="000000">
                      <a:alpha val="38000"/>
                    </a:srgbClr>
                  </a:outerShdw>
                </a:effectLst>
              </a:rPr>
              <a:t>needs</a:t>
            </a:r>
            <a:endParaRPr lang="en-GB" sz="3200" b="1" i="1" dirty="0">
              <a:ln w="11430"/>
              <a:solidFill>
                <a:srgbClr val="FFFF00"/>
              </a:solidFill>
              <a:effectLst>
                <a:outerShdw blurRad="50800" dist="39000" dir="5460000" algn="tl">
                  <a:srgbClr val="000000">
                    <a:alpha val="38000"/>
                  </a:srgbClr>
                </a:outerShdw>
              </a:effectLst>
            </a:endParaRPr>
          </a:p>
          <a:p>
            <a:pPr marL="4763" indent="-4763">
              <a:buNone/>
              <a:defRPr/>
            </a:pPr>
            <a:r>
              <a:rPr lang="en-GB" sz="4000" b="1" dirty="0">
                <a:ln w="11430"/>
                <a:solidFill>
                  <a:srgbClr val="FFFF00"/>
                </a:solidFill>
                <a:effectLst>
                  <a:outerShdw blurRad="50800" dist="39000" dir="5460000" algn="tl">
                    <a:srgbClr val="000000">
                      <a:alpha val="38000"/>
                    </a:srgbClr>
                  </a:outerShdw>
                </a:effectLst>
              </a:rPr>
              <a:t>P</a:t>
            </a:r>
            <a:r>
              <a:rPr lang="en-GB" sz="3600" b="1" dirty="0">
                <a:ln w="11430"/>
                <a:solidFill>
                  <a:srgbClr val="FFFF00"/>
                </a:solidFill>
                <a:effectLst>
                  <a:outerShdw blurRad="50800" dist="39000" dir="5460000" algn="tl">
                    <a:srgbClr val="000000">
                      <a:alpha val="38000"/>
                    </a:srgbClr>
                  </a:outerShdw>
                </a:effectLst>
              </a:rPr>
              <a:t> </a:t>
            </a:r>
            <a:r>
              <a:rPr lang="en-GB" sz="3200" b="1" dirty="0">
                <a:ln w="11430"/>
                <a:solidFill>
                  <a:srgbClr val="FFFF00"/>
                </a:solidFill>
                <a:effectLst>
                  <a:outerShdw blurRad="50800" dist="39000" dir="5460000" algn="tl">
                    <a:srgbClr val="000000">
                      <a:alpha val="38000"/>
                    </a:srgbClr>
                  </a:outerShdw>
                </a:effectLst>
              </a:rPr>
              <a:t>= 	</a:t>
            </a:r>
            <a:r>
              <a:rPr lang="en-GB" sz="3200" b="1" i="1" dirty="0">
                <a:ln w="11430"/>
                <a:solidFill>
                  <a:srgbClr val="FFFF00"/>
                </a:solidFill>
                <a:effectLst>
                  <a:outerShdw blurRad="50800" dist="39000" dir="5460000" algn="tl">
                    <a:srgbClr val="000000">
                      <a:alpha val="38000"/>
                    </a:srgbClr>
                  </a:outerShdw>
                </a:effectLst>
              </a:rPr>
              <a:t>Perspective </a:t>
            </a:r>
            <a:r>
              <a:rPr lang="en-GB" sz="3200" b="1" dirty="0">
                <a:ln w="11430"/>
                <a:solidFill>
                  <a:srgbClr val="FFFF00"/>
                </a:solidFill>
                <a:effectLst>
                  <a:outerShdw blurRad="50800" dist="39000" dir="5460000" algn="tl">
                    <a:srgbClr val="000000">
                      <a:alpha val="38000"/>
                    </a:srgbClr>
                  </a:outerShdw>
                </a:effectLst>
              </a:rPr>
              <a:t>of service user </a:t>
            </a:r>
          </a:p>
          <a:p>
            <a:pPr marL="4763" indent="-4763">
              <a:buNone/>
              <a:defRPr/>
            </a:pPr>
            <a:r>
              <a:rPr lang="en-GB" sz="4000" b="1" dirty="0">
                <a:ln w="11430"/>
                <a:solidFill>
                  <a:srgbClr val="FFFF00"/>
                </a:solidFill>
                <a:effectLst>
                  <a:outerShdw blurRad="50800" dist="39000" dir="5460000" algn="tl">
                    <a:srgbClr val="000000">
                      <a:alpha val="38000"/>
                    </a:srgbClr>
                  </a:outerShdw>
                </a:effectLst>
              </a:rPr>
              <a:t>S</a:t>
            </a:r>
            <a:r>
              <a:rPr lang="en-GB" sz="3200" b="1" dirty="0">
                <a:ln w="11430"/>
                <a:solidFill>
                  <a:srgbClr val="FFFF00"/>
                </a:solidFill>
                <a:effectLst>
                  <a:outerShdw blurRad="50800" dist="39000" dir="5460000" algn="tl">
                    <a:srgbClr val="000000">
                      <a:alpha val="38000"/>
                    </a:srgbClr>
                  </a:outerShdw>
                </a:effectLst>
              </a:rPr>
              <a:t> = 	</a:t>
            </a:r>
            <a:r>
              <a:rPr lang="en-GB" sz="3200" b="1" i="1" dirty="0">
                <a:ln w="11430"/>
                <a:solidFill>
                  <a:srgbClr val="FFFF00"/>
                </a:solidFill>
                <a:effectLst>
                  <a:outerShdw blurRad="50800" dist="39000" dir="5460000" algn="tl">
                    <a:srgbClr val="000000">
                      <a:alpha val="38000"/>
                    </a:srgbClr>
                  </a:outerShdw>
                </a:effectLst>
              </a:rPr>
              <a:t>Supportive</a:t>
            </a:r>
            <a:r>
              <a:rPr lang="en-GB" sz="3200" b="1" dirty="0">
                <a:ln w="11430"/>
                <a:solidFill>
                  <a:srgbClr val="FFFF00"/>
                </a:solidFill>
                <a:effectLst>
                  <a:outerShdw blurRad="50800" dist="39000" dir="5460000" algn="tl">
                    <a:srgbClr val="000000">
                      <a:alpha val="38000"/>
                    </a:srgbClr>
                  </a:outerShdw>
                </a:effectLst>
              </a:rPr>
              <a:t> social psychology</a:t>
            </a:r>
          </a:p>
        </p:txBody>
      </p:sp>
      <p:pic>
        <p:nvPicPr>
          <p:cNvPr id="20484" name="Picture 2"/>
          <p:cNvPicPr>
            <a:picLocks noGrp="1" noChangeAspect="1" noChangeArrowheads="1"/>
          </p:cNvPicPr>
          <p:nvPr>
            <p:ph sz="half" idx="2"/>
          </p:nvPr>
        </p:nvPicPr>
        <p:blipFill>
          <a:blip r:embed="rId3" cstate="print"/>
          <a:stretch>
            <a:fillRect/>
          </a:stretch>
        </p:blipFill>
        <p:spPr>
          <a:xfrm>
            <a:off x="8024826" y="2500307"/>
            <a:ext cx="2040562" cy="3183277"/>
          </a:xfrm>
          <a:prstGeom prst="flowChartProcess">
            <a:avLst/>
          </a:prstGeom>
          <a:solidFill>
            <a:srgbClr val="FFFFFF">
              <a:shade val="85000"/>
            </a:srgbClr>
          </a:solidFill>
          <a:effectLst>
            <a:outerShdw blurRad="50800" dist="38100" dir="2700000" algn="tl" rotWithShape="0">
              <a:prstClr val="black">
                <a:alpha val="40000"/>
              </a:prstClr>
            </a:outerShdw>
            <a:reflection blurRad="12700" stA="38000" endPos="28000" dist="5000" dir="5400000" sy="-100000" algn="bl" rotWithShape="0"/>
          </a:effectLst>
        </p:spPr>
      </p:pic>
      <p:pic>
        <p:nvPicPr>
          <p:cNvPr id="1026" name="Picture 2" descr="C:\Users\JUTK1\Pictures\Dawn_Brooker_pic_rdax_200x15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2224" y="764704"/>
            <a:ext cx="1944218" cy="1613694"/>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66971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1000"/>
                                        <p:tgtEl>
                                          <p:spTgt spid="20483">
                                            <p:txEl>
                                              <p:pRg st="0" end="0"/>
                                            </p:txEl>
                                          </p:spTgt>
                                        </p:tgtEl>
                                      </p:cBhvr>
                                    </p:animEffect>
                                    <p:anim calcmode="lin" valueType="num">
                                      <p:cBhvr>
                                        <p:cTn id="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48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fade">
                                      <p:cBhvr>
                                        <p:cTn id="12" dur="1000"/>
                                        <p:tgtEl>
                                          <p:spTgt spid="20484"/>
                                        </p:tgtEl>
                                      </p:cBhvr>
                                    </p:animEffect>
                                    <p:anim calcmode="lin" valueType="num">
                                      <p:cBhvr>
                                        <p:cTn id="13" dur="1000" fill="hold"/>
                                        <p:tgtEl>
                                          <p:spTgt spid="20484"/>
                                        </p:tgtEl>
                                        <p:attrNameLst>
                                          <p:attrName>ppt_x</p:attrName>
                                        </p:attrNameLst>
                                      </p:cBhvr>
                                      <p:tavLst>
                                        <p:tav tm="0">
                                          <p:val>
                                            <p:strVal val="#ppt_x"/>
                                          </p:val>
                                        </p:tav>
                                        <p:tav tm="100000">
                                          <p:val>
                                            <p:strVal val="#ppt_x"/>
                                          </p:val>
                                        </p:tav>
                                      </p:tavLst>
                                    </p:anim>
                                    <p:anim calcmode="lin" valueType="num">
                                      <p:cBhvr>
                                        <p:cTn id="14" dur="1000" fill="hold"/>
                                        <p:tgtEl>
                                          <p:spTgt spid="2048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483">
                                            <p:txEl>
                                              <p:pRg st="1" end="1"/>
                                            </p:txEl>
                                          </p:spTgt>
                                        </p:tgtEl>
                                        <p:attrNameLst>
                                          <p:attrName>style.visibility</p:attrName>
                                        </p:attrNameLst>
                                      </p:cBhvr>
                                      <p:to>
                                        <p:strVal val="visible"/>
                                      </p:to>
                                    </p:set>
                                    <p:animEffect transition="in" filter="fade">
                                      <p:cBhvr>
                                        <p:cTn id="18" dur="1000"/>
                                        <p:tgtEl>
                                          <p:spTgt spid="20483">
                                            <p:txEl>
                                              <p:pRg st="1" end="1"/>
                                            </p:txEl>
                                          </p:spTgt>
                                        </p:tgtEl>
                                      </p:cBhvr>
                                    </p:animEffect>
                                    <p:anim calcmode="lin" valueType="num">
                                      <p:cBhvr>
                                        <p:cTn id="19"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20483">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0483">
                                            <p:txEl>
                                              <p:pRg st="2" end="2"/>
                                            </p:txEl>
                                          </p:spTgt>
                                        </p:tgtEl>
                                        <p:attrNameLst>
                                          <p:attrName>style.visibility</p:attrName>
                                        </p:attrNameLst>
                                      </p:cBhvr>
                                      <p:to>
                                        <p:strVal val="visible"/>
                                      </p:to>
                                    </p:set>
                                    <p:animEffect transition="in" filter="fade">
                                      <p:cBhvr>
                                        <p:cTn id="24" dur="1000"/>
                                        <p:tgtEl>
                                          <p:spTgt spid="20483">
                                            <p:txEl>
                                              <p:pRg st="2" end="2"/>
                                            </p:txEl>
                                          </p:spTgt>
                                        </p:tgtEl>
                                      </p:cBhvr>
                                    </p:animEffect>
                                    <p:anim calcmode="lin" valueType="num">
                                      <p:cBhvr>
                                        <p:cTn id="25" dur="10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20483">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20483">
                                            <p:txEl>
                                              <p:pRg st="3" end="3"/>
                                            </p:txEl>
                                          </p:spTgt>
                                        </p:tgtEl>
                                        <p:attrNameLst>
                                          <p:attrName>style.visibility</p:attrName>
                                        </p:attrNameLst>
                                      </p:cBhvr>
                                      <p:to>
                                        <p:strVal val="visible"/>
                                      </p:to>
                                    </p:set>
                                    <p:animEffect transition="in" filter="fade">
                                      <p:cBhvr>
                                        <p:cTn id="30" dur="1000"/>
                                        <p:tgtEl>
                                          <p:spTgt spid="20483">
                                            <p:txEl>
                                              <p:pRg st="3" end="3"/>
                                            </p:txEl>
                                          </p:spTgt>
                                        </p:tgtEl>
                                      </p:cBhvr>
                                    </p:animEffect>
                                    <p:anim calcmode="lin" valueType="num">
                                      <p:cBhvr>
                                        <p:cTn id="31"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2048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p:txBody>
          <a:bodyPr rtlCol="0">
            <a:normAutofit fontScale="90000"/>
          </a:bodyPr>
          <a:lstStyle/>
          <a:p>
            <a:pPr>
              <a:defRPr/>
            </a:pPr>
            <a:r>
              <a:rPr lang="en-GB" b="1" dirty="0">
                <a:solidFill>
                  <a:srgbClr val="FFFF00"/>
                </a:solidFill>
              </a:rPr>
              <a:t>Person centred care &amp; Personhood</a:t>
            </a:r>
            <a:r>
              <a:rPr lang="en-GB" sz="2800" b="1" dirty="0">
                <a:solidFill>
                  <a:srgbClr val="FFFF00"/>
                </a:solidFill>
              </a:rPr>
              <a:t>….</a:t>
            </a:r>
          </a:p>
        </p:txBody>
      </p:sp>
      <p:sp>
        <p:nvSpPr>
          <p:cNvPr id="458755" name="Rectangle 3"/>
          <p:cNvSpPr>
            <a:spLocks noGrp="1" noChangeArrowheads="1"/>
          </p:cNvSpPr>
          <p:nvPr>
            <p:ph type="body" sz="half" idx="1"/>
          </p:nvPr>
        </p:nvSpPr>
        <p:spPr/>
        <p:txBody>
          <a:bodyPr/>
          <a:lstStyle/>
          <a:p>
            <a:pPr eaLnBrk="1" hangingPunct="1">
              <a:lnSpc>
                <a:spcPct val="90000"/>
              </a:lnSpc>
              <a:buFontTx/>
              <a:buNone/>
            </a:pPr>
            <a:r>
              <a:rPr lang="en-GB" b="1" dirty="0">
                <a:solidFill>
                  <a:schemeClr val="tx1"/>
                </a:solidFill>
              </a:rPr>
              <a:t>Person Centred Care are the processes by which service providers maintain the Personhood of those  who receive their services…..</a:t>
            </a:r>
          </a:p>
          <a:p>
            <a:pPr eaLnBrk="1" hangingPunct="1">
              <a:lnSpc>
                <a:spcPct val="90000"/>
              </a:lnSpc>
              <a:buFontTx/>
              <a:buNone/>
            </a:pPr>
            <a:endParaRPr lang="en-GB" b="1" dirty="0"/>
          </a:p>
          <a:p>
            <a:pPr eaLnBrk="1" hangingPunct="1">
              <a:lnSpc>
                <a:spcPct val="90000"/>
              </a:lnSpc>
            </a:pPr>
            <a:endParaRPr lang="en-US" dirty="0"/>
          </a:p>
        </p:txBody>
      </p:sp>
      <p:sp>
        <p:nvSpPr>
          <p:cNvPr id="458756" name="Rectangle 4"/>
          <p:cNvSpPr>
            <a:spLocks noGrp="1" noChangeArrowheads="1"/>
          </p:cNvSpPr>
          <p:nvPr>
            <p:ph type="body" sz="half" idx="2"/>
          </p:nvPr>
        </p:nvSpPr>
        <p:spPr/>
        <p:txBody>
          <a:bodyPr rtlCol="0">
            <a:normAutofit/>
          </a:bodyPr>
          <a:lstStyle/>
          <a:p>
            <a:pPr>
              <a:buNone/>
              <a:defRPr/>
            </a:pPr>
            <a:r>
              <a:rPr lang="en-GB" b="1" i="1" dirty="0">
                <a:solidFill>
                  <a:schemeClr val="tx1"/>
                </a:solidFill>
              </a:rPr>
              <a:t>“Personhood is a standing or status that is bestowed on one human being, by others, in the context of relationship and social being. It implies recognition, respect and trust…..” </a:t>
            </a:r>
          </a:p>
          <a:p>
            <a:pPr algn="r">
              <a:defRPr/>
            </a:pPr>
            <a:r>
              <a:rPr lang="en-GB" sz="2000" b="1" dirty="0"/>
              <a:t>(</a:t>
            </a:r>
            <a:r>
              <a:rPr lang="en-GB" sz="2000" b="1" dirty="0" err="1"/>
              <a:t>Kitwood</a:t>
            </a:r>
            <a:r>
              <a:rPr lang="en-GB" sz="2000" b="1" dirty="0"/>
              <a:t> 1997)</a:t>
            </a:r>
          </a:p>
          <a:p>
            <a:pPr>
              <a:defRPr/>
            </a:pPr>
            <a:endParaRPr lang="en-US" sz="2400" dirty="0"/>
          </a:p>
        </p:txBody>
      </p:sp>
      <p:sp>
        <p:nvSpPr>
          <p:cNvPr id="5"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7707853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8754"/>
                                        </p:tgtEl>
                                        <p:attrNameLst>
                                          <p:attrName>style.visibility</p:attrName>
                                        </p:attrNameLst>
                                      </p:cBhvr>
                                      <p:to>
                                        <p:strVal val="visible"/>
                                      </p:to>
                                    </p:set>
                                    <p:animEffect transition="in" filter="fade">
                                      <p:cBhvr>
                                        <p:cTn id="7" dur="2000"/>
                                        <p:tgtEl>
                                          <p:spTgt spid="4587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5875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58756">
                                            <p:txEl>
                                              <p:pRg st="0" end="0"/>
                                            </p:txEl>
                                          </p:spTgt>
                                        </p:tgtEl>
                                        <p:attrNameLst>
                                          <p:attrName>style.visibility</p:attrName>
                                        </p:attrNameLst>
                                      </p:cBhvr>
                                      <p:to>
                                        <p:strVal val="visible"/>
                                      </p:to>
                                    </p:set>
                                    <p:anim calcmode="lin" valueType="num">
                                      <p:cBhvr additive="base">
                                        <p:cTn id="16" dur="500" fill="hold"/>
                                        <p:tgtEl>
                                          <p:spTgt spid="458756">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5875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58756">
                                            <p:txEl>
                                              <p:pRg st="1" end="1"/>
                                            </p:txEl>
                                          </p:spTgt>
                                        </p:tgtEl>
                                        <p:attrNameLst>
                                          <p:attrName>style.visibility</p:attrName>
                                        </p:attrNameLst>
                                      </p:cBhvr>
                                      <p:to>
                                        <p:strVal val="visible"/>
                                      </p:to>
                                    </p:set>
                                    <p:anim calcmode="lin" valueType="num">
                                      <p:cBhvr additive="base">
                                        <p:cTn id="22" dur="500" fill="hold"/>
                                        <p:tgtEl>
                                          <p:spTgt spid="458756">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5875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54" grpId="0"/>
      <p:bldP spid="458755" grpId="0" build="p"/>
      <p:bldP spid="45875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b="1" dirty="0">
                <a:solidFill>
                  <a:srgbClr val="FFFF00"/>
                </a:solidFill>
              </a:rPr>
              <a:t>Person Centred Care for BAME communities </a:t>
            </a:r>
          </a:p>
        </p:txBody>
      </p:sp>
      <p:sp>
        <p:nvSpPr>
          <p:cNvPr id="6" name="Content Placeholder 5"/>
          <p:cNvSpPr>
            <a:spLocks noGrp="1"/>
          </p:cNvSpPr>
          <p:nvPr>
            <p:ph idx="1"/>
          </p:nvPr>
        </p:nvSpPr>
        <p:spPr/>
        <p:txBody>
          <a:bodyPr/>
          <a:lstStyle/>
          <a:p>
            <a:endParaRPr lang="en-GB" dirty="0">
              <a:solidFill>
                <a:schemeClr val="bg1"/>
              </a:solidFill>
            </a:endParaRPr>
          </a:p>
          <a:p>
            <a:endParaRPr lang="en-GB" dirty="0">
              <a:solidFill>
                <a:schemeClr val="bg1"/>
              </a:solidFill>
            </a:endParaRPr>
          </a:p>
          <a:p>
            <a:r>
              <a:rPr lang="en-GB" dirty="0">
                <a:solidFill>
                  <a:schemeClr val="tx1"/>
                </a:solidFill>
              </a:rPr>
              <a:t>Represents the guiding principles for what it means to be culturally competent. </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226739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Cultural competency </a:t>
            </a:r>
            <a:endParaRPr lang="en-GB" dirty="0"/>
          </a:p>
        </p:txBody>
      </p:sp>
      <p:sp>
        <p:nvSpPr>
          <p:cNvPr id="3" name="Content Placeholder 2"/>
          <p:cNvSpPr>
            <a:spLocks noGrp="1"/>
          </p:cNvSpPr>
          <p:nvPr>
            <p:ph idx="1"/>
          </p:nvPr>
        </p:nvSpPr>
        <p:spPr/>
        <p:txBody>
          <a:bodyPr>
            <a:normAutofit/>
          </a:bodyPr>
          <a:lstStyle/>
          <a:p>
            <a:r>
              <a:rPr lang="en-GB" dirty="0">
                <a:solidFill>
                  <a:schemeClr val="tx1"/>
                </a:solidFill>
              </a:rPr>
              <a:t>“Culture” refers to integrated patterns of human behaviour that include the language, thoughts, actions, customs, beliefs and institutions of racial, ethnic,  social or religious groups. </a:t>
            </a:r>
          </a:p>
          <a:p>
            <a:r>
              <a:rPr lang="en-GB" dirty="0">
                <a:solidFill>
                  <a:schemeClr val="tx1"/>
                </a:solidFill>
              </a:rPr>
              <a:t>“Competence” implies having the capacity to function effectively as an individual or an organisation within the context of the cultural beliefs, practices and needs presented by people and their communities </a:t>
            </a:r>
          </a:p>
          <a:p>
            <a:pPr marL="0" indent="0" algn="r">
              <a:buNone/>
            </a:pPr>
            <a:r>
              <a:rPr lang="en-GB" dirty="0">
                <a:solidFill>
                  <a:schemeClr val="tx1"/>
                </a:solidFill>
              </a:rPr>
              <a:t>(Cross </a:t>
            </a:r>
            <a:r>
              <a:rPr lang="en-GB" i="1" dirty="0">
                <a:solidFill>
                  <a:schemeClr val="tx1"/>
                </a:solidFill>
              </a:rPr>
              <a:t>et al. </a:t>
            </a:r>
            <a:r>
              <a:rPr lang="en-GB" dirty="0">
                <a:solidFill>
                  <a:schemeClr val="tx1"/>
                </a:solidFill>
              </a:rPr>
              <a:t>1989; Lee and Farrell 2006).</a:t>
            </a:r>
          </a:p>
          <a:p>
            <a:endParaRPr lang="en-GB" dirty="0"/>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404881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a:solidFill>
                  <a:srgbClr val="FFFF00"/>
                </a:solidFill>
              </a:rPr>
              <a:t>Cultural competency </a:t>
            </a:r>
            <a:r>
              <a:rPr lang="en-GB" b="1" dirty="0" err="1">
                <a:solidFill>
                  <a:srgbClr val="FFFF00"/>
                </a:solidFill>
              </a:rPr>
              <a:t>cont</a:t>
            </a:r>
            <a:r>
              <a:rPr lang="en-GB" b="1" dirty="0">
                <a:solidFill>
                  <a:srgbClr val="FFFF00"/>
                </a:solidFill>
              </a:rPr>
              <a:t>…</a:t>
            </a:r>
          </a:p>
        </p:txBody>
      </p:sp>
      <p:sp>
        <p:nvSpPr>
          <p:cNvPr id="6" name="Content Placeholder 5"/>
          <p:cNvSpPr>
            <a:spLocks noGrp="1"/>
          </p:cNvSpPr>
          <p:nvPr>
            <p:ph idx="1"/>
          </p:nvPr>
        </p:nvSpPr>
        <p:spPr>
          <a:xfrm>
            <a:off x="1981200" y="1600201"/>
            <a:ext cx="8229600" cy="4421088"/>
          </a:xfrm>
        </p:spPr>
        <p:txBody>
          <a:bodyPr>
            <a:normAutofit/>
          </a:bodyPr>
          <a:lstStyle/>
          <a:p>
            <a:r>
              <a:rPr lang="en-GB" dirty="0">
                <a:solidFill>
                  <a:schemeClr val="tx1"/>
                </a:solidFill>
              </a:rPr>
              <a:t>For Gallegos et al. (2008:54) cultural competence refers to </a:t>
            </a:r>
            <a:r>
              <a:rPr lang="en-GB" i="1" dirty="0">
                <a:solidFill>
                  <a:schemeClr val="tx1"/>
                </a:solidFill>
              </a:rPr>
              <a:t>‘the process by which individuals and systems respond respectfully and effectively to people of all cultures, languages, classes, races, ethnic backgrounds, religions, and other diversity factors in a manner that recognises, affirms, and values the worth of individuals, families, and communities and protects and preserves the dignity of each.’</a:t>
            </a:r>
            <a:endParaRPr lang="en-GB" dirty="0">
              <a:solidFill>
                <a:schemeClr val="tx1"/>
              </a:solidFill>
            </a:endParaRP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60362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Cultural competency </a:t>
            </a:r>
            <a:r>
              <a:rPr lang="en-GB" b="1" dirty="0" err="1">
                <a:solidFill>
                  <a:srgbClr val="FFFF00"/>
                </a:solidFill>
              </a:rPr>
              <a:t>cont</a:t>
            </a:r>
            <a:r>
              <a:rPr lang="en-GB" b="1" dirty="0">
                <a:solidFill>
                  <a:srgbClr val="FFFF00"/>
                </a:solidFill>
              </a:rPr>
              <a:t>…</a:t>
            </a:r>
          </a:p>
        </p:txBody>
      </p:sp>
      <p:sp>
        <p:nvSpPr>
          <p:cNvPr id="3" name="Content Placeholder 2"/>
          <p:cNvSpPr>
            <a:spLocks noGrp="1"/>
          </p:cNvSpPr>
          <p:nvPr>
            <p:ph idx="1"/>
          </p:nvPr>
        </p:nvSpPr>
        <p:spPr/>
        <p:txBody>
          <a:bodyPr>
            <a:normAutofit/>
          </a:bodyPr>
          <a:lstStyle/>
          <a:p>
            <a:r>
              <a:rPr lang="en-GB" dirty="0">
                <a:solidFill>
                  <a:schemeClr val="tx1"/>
                </a:solidFill>
              </a:rPr>
              <a:t>Involves more than having an awareness of cultural norms. It is an approach that values diversity and promotes inclusivity</a:t>
            </a:r>
          </a:p>
          <a:p>
            <a:r>
              <a:rPr lang="en-GB" dirty="0">
                <a:solidFill>
                  <a:schemeClr val="tx1"/>
                </a:solidFill>
              </a:rPr>
              <a:t>It represents a value-based perspective that recognises individuality (Gallegos </a:t>
            </a:r>
            <a:r>
              <a:rPr lang="en-GB" i="1" dirty="0">
                <a:solidFill>
                  <a:schemeClr val="tx1"/>
                </a:solidFill>
              </a:rPr>
              <a:t>et al. </a:t>
            </a:r>
            <a:r>
              <a:rPr lang="en-GB" dirty="0">
                <a:solidFill>
                  <a:schemeClr val="tx1"/>
                </a:solidFill>
              </a:rPr>
              <a:t>2008)</a:t>
            </a:r>
          </a:p>
          <a:p>
            <a:r>
              <a:rPr lang="en-GB" dirty="0">
                <a:solidFill>
                  <a:schemeClr val="tx1"/>
                </a:solidFill>
              </a:rPr>
              <a:t>Requires ‘cultural humility’: a lifelong commitment to self-evaluation and the awareness that one’s own culture is not the only or best one (</a:t>
            </a:r>
            <a:r>
              <a:rPr lang="en-GB" dirty="0" err="1">
                <a:solidFill>
                  <a:schemeClr val="tx1"/>
                </a:solidFill>
              </a:rPr>
              <a:t>Schuessler</a:t>
            </a:r>
            <a:r>
              <a:rPr lang="en-GB" dirty="0">
                <a:solidFill>
                  <a:schemeClr val="tx1"/>
                </a:solidFill>
              </a:rPr>
              <a:t> </a:t>
            </a:r>
            <a:r>
              <a:rPr lang="en-GB" i="1" dirty="0">
                <a:solidFill>
                  <a:schemeClr val="tx1"/>
                </a:solidFill>
              </a:rPr>
              <a:t>et al</a:t>
            </a:r>
            <a:r>
              <a:rPr lang="en-GB" dirty="0">
                <a:solidFill>
                  <a:schemeClr val="tx1"/>
                </a:solidFill>
              </a:rPr>
              <a:t>. 2012)</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26824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FFFF00"/>
                </a:solidFill>
              </a:rPr>
              <a:t>Person-centred care with migrant communities</a:t>
            </a:r>
          </a:p>
        </p:txBody>
      </p:sp>
      <p:sp>
        <p:nvSpPr>
          <p:cNvPr id="3" name="Content Placeholder 2"/>
          <p:cNvSpPr>
            <a:spLocks noGrp="1"/>
          </p:cNvSpPr>
          <p:nvPr>
            <p:ph idx="1"/>
          </p:nvPr>
        </p:nvSpPr>
        <p:spPr/>
        <p:txBody>
          <a:bodyPr/>
          <a:lstStyle/>
          <a:p>
            <a:r>
              <a:rPr lang="en-GB" dirty="0">
                <a:solidFill>
                  <a:schemeClr val="tx1"/>
                </a:solidFill>
              </a:rPr>
              <a:t>In order to achieve </a:t>
            </a:r>
            <a:r>
              <a:rPr lang="en-GB" i="1" dirty="0">
                <a:solidFill>
                  <a:schemeClr val="tx1"/>
                </a:solidFill>
              </a:rPr>
              <a:t>‘mutually satisfying user/provider relationships’ </a:t>
            </a:r>
            <a:r>
              <a:rPr lang="en-GB" dirty="0">
                <a:solidFill>
                  <a:schemeClr val="tx1"/>
                </a:solidFill>
              </a:rPr>
              <a:t>such people should be regarded as individuals alongside knowledge of the </a:t>
            </a:r>
            <a:r>
              <a:rPr lang="en-GB" b="1" dirty="0">
                <a:solidFill>
                  <a:schemeClr val="tx1"/>
                </a:solidFill>
                <a:effectLst>
                  <a:outerShdw blurRad="38100" dist="38100" dir="2700000" algn="tl">
                    <a:srgbClr val="000000">
                      <a:alpha val="43137"/>
                    </a:srgbClr>
                  </a:outerShdw>
                </a:effectLst>
              </a:rPr>
              <a:t>social and political influences </a:t>
            </a:r>
            <a:r>
              <a:rPr lang="en-GB" dirty="0">
                <a:solidFill>
                  <a:schemeClr val="tx1"/>
                </a:solidFill>
              </a:rPr>
              <a:t>on their lives rather than regarding them as members of </a:t>
            </a:r>
            <a:r>
              <a:rPr lang="en-GB" i="1" dirty="0">
                <a:solidFill>
                  <a:schemeClr val="tx1"/>
                </a:solidFill>
              </a:rPr>
              <a:t>‘other’ </a:t>
            </a:r>
            <a:r>
              <a:rPr lang="en-GB" dirty="0">
                <a:solidFill>
                  <a:schemeClr val="tx1"/>
                </a:solidFill>
              </a:rPr>
              <a:t>groups (Mackenzie 2007:76).</a:t>
            </a:r>
          </a:p>
          <a:p>
            <a:r>
              <a:rPr lang="en-GB" dirty="0">
                <a:solidFill>
                  <a:schemeClr val="tx1"/>
                </a:solidFill>
              </a:rPr>
              <a:t>Promoting inclusivity in existing services </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61445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mph" presetSubtype="0" fill="hold" grpId="0" nodeType="clickEffect">
                                  <p:stCondLst>
                                    <p:cond delay="0"/>
                                  </p:stCondLst>
                                  <p:iterate type="lt">
                                    <p:tmPct val="4000"/>
                                  </p:iterate>
                                  <p:childTnLst>
                                    <p:set>
                                      <p:cBhvr override="childStyle">
                                        <p:cTn id="12" dur="500" fill="hold"/>
                                        <p:tgtEl>
                                          <p:spTgt spid="3">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FFFF00"/>
                </a:solidFill>
              </a:rPr>
              <a:t>BAME communities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00544461"/>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91715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Social &amp; Political Influences </a:t>
            </a:r>
          </a:p>
        </p:txBody>
      </p:sp>
      <p:sp>
        <p:nvSpPr>
          <p:cNvPr id="3" name="Content Placeholder 2"/>
          <p:cNvSpPr>
            <a:spLocks noGrp="1"/>
          </p:cNvSpPr>
          <p:nvPr>
            <p:ph idx="1"/>
          </p:nvPr>
        </p:nvSpPr>
        <p:spPr/>
        <p:txBody>
          <a:bodyPr/>
          <a:lstStyle/>
          <a:p>
            <a:r>
              <a:rPr lang="en-GB" dirty="0">
                <a:solidFill>
                  <a:schemeClr val="tx1"/>
                </a:solidFill>
              </a:rPr>
              <a:t>Social influences: culture and community norms as members of different groups</a:t>
            </a:r>
          </a:p>
          <a:p>
            <a:endParaRPr lang="en-GB" dirty="0">
              <a:solidFill>
                <a:schemeClr val="tx1"/>
              </a:solidFill>
            </a:endParaRPr>
          </a:p>
          <a:p>
            <a:r>
              <a:rPr lang="en-GB" dirty="0">
                <a:solidFill>
                  <a:schemeClr val="tx1"/>
                </a:solidFill>
              </a:rPr>
              <a:t>Political influences: understanding migration experiences and what these mean for groups and the individual </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3920681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FFFF00"/>
                </a:solidFill>
              </a:rPr>
              <a:t>Understanding Communities: </a:t>
            </a:r>
            <a:br>
              <a:rPr lang="en-GB" b="1" dirty="0">
                <a:solidFill>
                  <a:srgbClr val="FFFF00"/>
                </a:solidFill>
              </a:rPr>
            </a:br>
            <a:r>
              <a:rPr lang="en-GB" b="1" dirty="0">
                <a:solidFill>
                  <a:srgbClr val="FFFF00"/>
                </a:solidFill>
              </a:rPr>
              <a:t>Ethnic identity &amp; cultural </a:t>
            </a:r>
            <a:r>
              <a:rPr lang="en-GB" b="1" i="1" dirty="0">
                <a:solidFill>
                  <a:srgbClr val="FFFF00"/>
                </a:solidFill>
              </a:rPr>
              <a:t>diversity</a:t>
            </a:r>
            <a:r>
              <a:rPr lang="en-GB" b="1" dirty="0">
                <a:solidFill>
                  <a:srgbClr val="FFFF00"/>
                </a:solidFill>
              </a:rPr>
              <a:t> </a:t>
            </a:r>
          </a:p>
        </p:txBody>
      </p:sp>
      <p:sp>
        <p:nvSpPr>
          <p:cNvPr id="3" name="Content Placeholder 2"/>
          <p:cNvSpPr>
            <a:spLocks noGrp="1"/>
          </p:cNvSpPr>
          <p:nvPr>
            <p:ph idx="1"/>
          </p:nvPr>
        </p:nvSpPr>
        <p:spPr/>
        <p:txBody>
          <a:bodyPr/>
          <a:lstStyle/>
          <a:p>
            <a:r>
              <a:rPr lang="en-GB" dirty="0">
                <a:solidFill>
                  <a:schemeClr val="tx1"/>
                </a:solidFill>
              </a:rPr>
              <a:t>Whilst there are similarities across different ethnic communities, there are also differences both within and across communities based on:</a:t>
            </a:r>
          </a:p>
          <a:p>
            <a:r>
              <a:rPr lang="en-GB" dirty="0">
                <a:solidFill>
                  <a:schemeClr val="tx1"/>
                </a:solidFill>
              </a:rPr>
              <a:t>Religion</a:t>
            </a:r>
          </a:p>
          <a:p>
            <a:r>
              <a:rPr lang="en-GB" dirty="0">
                <a:solidFill>
                  <a:schemeClr val="tx1"/>
                </a:solidFill>
              </a:rPr>
              <a:t>Language</a:t>
            </a:r>
          </a:p>
          <a:p>
            <a:r>
              <a:rPr lang="en-GB" dirty="0">
                <a:solidFill>
                  <a:schemeClr val="tx1"/>
                </a:solidFill>
              </a:rPr>
              <a:t>Migration experiences </a:t>
            </a:r>
          </a:p>
          <a:p>
            <a:r>
              <a:rPr lang="en-GB" dirty="0">
                <a:solidFill>
                  <a:schemeClr val="tx1"/>
                </a:solidFill>
              </a:rPr>
              <a:t>Caste </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198691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Caste </a:t>
            </a:r>
          </a:p>
        </p:txBody>
      </p:sp>
      <p:sp>
        <p:nvSpPr>
          <p:cNvPr id="3" name="Content Placeholder 2"/>
          <p:cNvSpPr>
            <a:spLocks noGrp="1"/>
          </p:cNvSpPr>
          <p:nvPr>
            <p:ph idx="1"/>
          </p:nvPr>
        </p:nvSpPr>
        <p:spPr>
          <a:xfrm>
            <a:off x="1991544" y="1340768"/>
            <a:ext cx="8352928" cy="5184576"/>
          </a:xfrm>
        </p:spPr>
        <p:txBody>
          <a:bodyPr>
            <a:normAutofit fontScale="47500" lnSpcReduction="20000"/>
          </a:bodyPr>
          <a:lstStyle/>
          <a:p>
            <a:pPr marL="0" indent="0">
              <a:buNone/>
            </a:pPr>
            <a:r>
              <a:rPr lang="en-GB" sz="5100" dirty="0">
                <a:solidFill>
                  <a:schemeClr val="tx1"/>
                </a:solidFill>
              </a:rPr>
              <a:t>Castes within the Sikh population in rural Punjab fit into a hierarchy comprising four broad categories. Similar across other South Asian communities (Ballard and Ballard 1979; </a:t>
            </a:r>
            <a:r>
              <a:rPr lang="en-GB" sz="5100" dirty="0" err="1">
                <a:solidFill>
                  <a:schemeClr val="tx1"/>
                </a:solidFill>
              </a:rPr>
              <a:t>Kalra</a:t>
            </a:r>
            <a:r>
              <a:rPr lang="en-GB" sz="5100" dirty="0">
                <a:solidFill>
                  <a:schemeClr val="tx1"/>
                </a:solidFill>
              </a:rPr>
              <a:t> 1980):</a:t>
            </a:r>
          </a:p>
          <a:p>
            <a:pPr marL="514350" indent="-514350">
              <a:buFont typeface="+mj-lt"/>
              <a:buAutoNum type="arabicPeriod"/>
            </a:pPr>
            <a:r>
              <a:rPr lang="en-GB" sz="5100" i="1" dirty="0">
                <a:solidFill>
                  <a:schemeClr val="tx1"/>
                </a:solidFill>
              </a:rPr>
              <a:t>Brahmins and </a:t>
            </a:r>
            <a:r>
              <a:rPr lang="en-GB" sz="5100" i="1" dirty="0" err="1">
                <a:solidFill>
                  <a:schemeClr val="tx1"/>
                </a:solidFill>
              </a:rPr>
              <a:t>Khatris</a:t>
            </a:r>
            <a:r>
              <a:rPr lang="en-GB" sz="5100" i="1" dirty="0">
                <a:solidFill>
                  <a:schemeClr val="tx1"/>
                </a:solidFill>
              </a:rPr>
              <a:t> -</a:t>
            </a:r>
            <a:r>
              <a:rPr lang="en-GB" sz="5100" dirty="0">
                <a:solidFill>
                  <a:schemeClr val="tx1"/>
                </a:solidFill>
              </a:rPr>
              <a:t> high rank priestly class who traditionally acted as warriors to the Gurus. They comprise approximately ten per cent of the rural population of the Punjab.</a:t>
            </a:r>
          </a:p>
          <a:p>
            <a:pPr marL="514350" indent="-514350">
              <a:buFont typeface="+mj-lt"/>
              <a:buAutoNum type="arabicPeriod"/>
            </a:pPr>
            <a:r>
              <a:rPr lang="en-GB" sz="5100" i="1" dirty="0" err="1">
                <a:solidFill>
                  <a:schemeClr val="tx1"/>
                </a:solidFill>
              </a:rPr>
              <a:t>Jats</a:t>
            </a:r>
            <a:r>
              <a:rPr lang="en-GB" sz="5100" i="1" dirty="0">
                <a:solidFill>
                  <a:schemeClr val="tx1"/>
                </a:solidFill>
              </a:rPr>
              <a:t> </a:t>
            </a:r>
            <a:r>
              <a:rPr lang="en-GB" sz="5100" dirty="0">
                <a:solidFill>
                  <a:schemeClr val="tx1"/>
                </a:solidFill>
              </a:rPr>
              <a:t>- the ‘landowners’ and ‘farmers’ and comprise approximately 50 per cent of the rural population of the Punjab.</a:t>
            </a:r>
          </a:p>
          <a:p>
            <a:pPr marL="514350" indent="-514350">
              <a:buFont typeface="+mj-lt"/>
              <a:buAutoNum type="arabicPeriod"/>
            </a:pPr>
            <a:r>
              <a:rPr lang="en-GB" sz="5100" dirty="0">
                <a:solidFill>
                  <a:schemeClr val="tx1"/>
                </a:solidFill>
              </a:rPr>
              <a:t>Craftsmen and service caste - comprise approximately 15 per cent of the rural population, of whom the </a:t>
            </a:r>
            <a:r>
              <a:rPr lang="en-GB" sz="5100" i="1" dirty="0" err="1">
                <a:solidFill>
                  <a:schemeClr val="tx1"/>
                </a:solidFill>
              </a:rPr>
              <a:t>Ramgarhias</a:t>
            </a:r>
            <a:r>
              <a:rPr lang="en-GB" sz="5100" i="1" dirty="0">
                <a:solidFill>
                  <a:schemeClr val="tx1"/>
                </a:solidFill>
              </a:rPr>
              <a:t> </a:t>
            </a:r>
            <a:r>
              <a:rPr lang="en-GB" sz="5100" dirty="0">
                <a:solidFill>
                  <a:schemeClr val="tx1"/>
                </a:solidFill>
              </a:rPr>
              <a:t>(carpenters) are the largest group. </a:t>
            </a:r>
          </a:p>
          <a:p>
            <a:pPr marL="514350" indent="-514350">
              <a:buFont typeface="+mj-lt"/>
              <a:buAutoNum type="arabicPeriod"/>
            </a:pPr>
            <a:r>
              <a:rPr lang="en-GB" sz="5100" dirty="0">
                <a:solidFill>
                  <a:schemeClr val="tx1"/>
                </a:solidFill>
              </a:rPr>
              <a:t>The</a:t>
            </a:r>
            <a:r>
              <a:rPr lang="en-GB" sz="5100" i="1" dirty="0">
                <a:solidFill>
                  <a:schemeClr val="tx1"/>
                </a:solidFill>
              </a:rPr>
              <a:t> ‘untouchables’ - </a:t>
            </a:r>
            <a:r>
              <a:rPr lang="en-GB" sz="5100" dirty="0">
                <a:solidFill>
                  <a:schemeClr val="tx1"/>
                </a:solidFill>
              </a:rPr>
              <a:t>comprise approximately 25 per cent</a:t>
            </a:r>
            <a:r>
              <a:rPr lang="en-GB" sz="5100" dirty="0">
                <a:solidFill>
                  <a:schemeClr val="bg1"/>
                </a:solidFill>
              </a:rPr>
              <a:t>.</a:t>
            </a:r>
          </a:p>
          <a:p>
            <a:endParaRPr lang="en-GB" dirty="0"/>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156737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solidFill>
                  <a:srgbClr val="FFFF00"/>
                </a:solidFill>
              </a:rPr>
              <a:t>Cultural Diversity Illustration </a:t>
            </a:r>
            <a:endParaRPr lang="en-GB" b="1" dirty="0">
              <a:solidFill>
                <a:srgbClr val="FFFF00"/>
              </a:solidFill>
            </a:endParaRPr>
          </a:p>
        </p:txBody>
      </p:sp>
      <p:graphicFrame>
        <p:nvGraphicFramePr>
          <p:cNvPr id="7" name="Content Placeholder 6"/>
          <p:cNvGraphicFramePr>
            <a:graphicFrameLocks noGrp="1"/>
          </p:cNvGraphicFramePr>
          <p:nvPr>
            <p:ph idx="1"/>
            <p:extLst/>
          </p:nvPr>
        </p:nvGraphicFramePr>
        <p:xfrm>
          <a:off x="1981200" y="1600200"/>
          <a:ext cx="8229600" cy="43992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GB" dirty="0"/>
                    </a:p>
                  </a:txBody>
                  <a:tcPr/>
                </a:tc>
                <a:tc>
                  <a:txBody>
                    <a:bodyPr/>
                    <a:lstStyle/>
                    <a:p>
                      <a:r>
                        <a:rPr lang="en-GB" dirty="0"/>
                        <a:t>Punjab</a:t>
                      </a:r>
                    </a:p>
                  </a:txBody>
                  <a:tcPr/>
                </a:tc>
                <a:tc>
                  <a:txBody>
                    <a:bodyPr/>
                    <a:lstStyle/>
                    <a:p>
                      <a:r>
                        <a:rPr lang="en-GB" dirty="0"/>
                        <a:t>East</a:t>
                      </a:r>
                      <a:r>
                        <a:rPr lang="en-GB" baseline="0" dirty="0"/>
                        <a:t> Africa </a:t>
                      </a:r>
                      <a:endParaRPr lang="en-GB" dirty="0"/>
                    </a:p>
                  </a:txBody>
                  <a:tcPr/>
                </a:tc>
                <a:extLst>
                  <a:ext uri="{0D108BD9-81ED-4DB2-BD59-A6C34878D82A}">
                    <a16:rowId xmlns:a16="http://schemas.microsoft.com/office/drawing/2014/main" val="10000"/>
                  </a:ext>
                </a:extLst>
              </a:tr>
              <a:tr h="370840">
                <a:tc>
                  <a:txBody>
                    <a:bodyPr/>
                    <a:lstStyle/>
                    <a:p>
                      <a:r>
                        <a:rPr lang="en-GB" b="1" dirty="0"/>
                        <a:t>Caste</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0001"/>
                  </a:ext>
                </a:extLst>
              </a:tr>
              <a:tr h="370840">
                <a:tc>
                  <a:txBody>
                    <a:bodyPr/>
                    <a:lstStyle/>
                    <a:p>
                      <a:r>
                        <a:rPr lang="en-GB" dirty="0"/>
                        <a:t>1</a:t>
                      </a:r>
                    </a:p>
                  </a:txBody>
                  <a:tcPr/>
                </a:tc>
                <a:tc>
                  <a:txBody>
                    <a:bodyPr/>
                    <a:lstStyle/>
                    <a:p>
                      <a:r>
                        <a:rPr lang="en-GB" dirty="0"/>
                        <a:t>Sikhs</a:t>
                      </a:r>
                    </a:p>
                    <a:p>
                      <a:r>
                        <a:rPr lang="en-GB" dirty="0"/>
                        <a:t>Muslims</a:t>
                      </a:r>
                    </a:p>
                    <a:p>
                      <a:r>
                        <a:rPr lang="en-GB" dirty="0"/>
                        <a:t>Hindus</a:t>
                      </a:r>
                    </a:p>
                  </a:txBody>
                  <a:tcPr/>
                </a:tc>
                <a:tc>
                  <a:txBody>
                    <a:bodyPr/>
                    <a:lstStyle/>
                    <a:p>
                      <a:r>
                        <a:rPr lang="en-GB" dirty="0"/>
                        <a:t>Sikhs</a:t>
                      </a:r>
                    </a:p>
                    <a:p>
                      <a:r>
                        <a:rPr lang="en-GB" dirty="0"/>
                        <a:t>Muslims</a:t>
                      </a:r>
                    </a:p>
                    <a:p>
                      <a:r>
                        <a:rPr lang="en-GB" dirty="0"/>
                        <a:t>Hindus</a:t>
                      </a:r>
                    </a:p>
                  </a:txBody>
                  <a:tcPr/>
                </a:tc>
                <a:extLst>
                  <a:ext uri="{0D108BD9-81ED-4DB2-BD59-A6C34878D82A}">
                    <a16:rowId xmlns:a16="http://schemas.microsoft.com/office/drawing/2014/main" val="10002"/>
                  </a:ext>
                </a:extLst>
              </a:tr>
              <a:tr h="370840">
                <a:tc>
                  <a:txBody>
                    <a:bodyPr/>
                    <a:lstStyle/>
                    <a:p>
                      <a:r>
                        <a:rPr lang="en-GB" dirty="0"/>
                        <a:t>2</a:t>
                      </a:r>
                    </a:p>
                  </a:txBody>
                  <a:tcPr/>
                </a:tc>
                <a:tc>
                  <a:txBody>
                    <a:bodyPr/>
                    <a:lstStyle/>
                    <a:p>
                      <a:r>
                        <a:rPr lang="en-GB" dirty="0"/>
                        <a:t>Sikhs</a:t>
                      </a:r>
                    </a:p>
                    <a:p>
                      <a:r>
                        <a:rPr lang="en-GB" dirty="0"/>
                        <a:t>Muslims</a:t>
                      </a:r>
                    </a:p>
                    <a:p>
                      <a:r>
                        <a:rPr lang="en-GB" dirty="0"/>
                        <a:t>Hindus</a:t>
                      </a:r>
                    </a:p>
                  </a:txBody>
                  <a:tcPr/>
                </a:tc>
                <a:tc>
                  <a:txBody>
                    <a:bodyPr/>
                    <a:lstStyle/>
                    <a:p>
                      <a:r>
                        <a:rPr lang="en-GB" dirty="0"/>
                        <a:t>Sikhs</a:t>
                      </a:r>
                    </a:p>
                    <a:p>
                      <a:r>
                        <a:rPr lang="en-GB" dirty="0"/>
                        <a:t>Muslims</a:t>
                      </a:r>
                    </a:p>
                    <a:p>
                      <a:r>
                        <a:rPr lang="en-GB" dirty="0"/>
                        <a:t>Hindus</a:t>
                      </a:r>
                    </a:p>
                  </a:txBody>
                  <a:tcPr/>
                </a:tc>
                <a:extLst>
                  <a:ext uri="{0D108BD9-81ED-4DB2-BD59-A6C34878D82A}">
                    <a16:rowId xmlns:a16="http://schemas.microsoft.com/office/drawing/2014/main" val="10003"/>
                  </a:ext>
                </a:extLst>
              </a:tr>
              <a:tr h="370840">
                <a:tc>
                  <a:txBody>
                    <a:bodyPr/>
                    <a:lstStyle/>
                    <a:p>
                      <a:r>
                        <a:rPr lang="en-GB" dirty="0"/>
                        <a:t>3</a:t>
                      </a:r>
                    </a:p>
                  </a:txBody>
                  <a:tcPr/>
                </a:tc>
                <a:tc>
                  <a:txBody>
                    <a:bodyPr/>
                    <a:lstStyle/>
                    <a:p>
                      <a:r>
                        <a:rPr lang="en-GB" dirty="0"/>
                        <a:t>Sikhs</a:t>
                      </a:r>
                    </a:p>
                    <a:p>
                      <a:r>
                        <a:rPr lang="en-GB" dirty="0"/>
                        <a:t>Muslims</a:t>
                      </a:r>
                    </a:p>
                    <a:p>
                      <a:r>
                        <a:rPr lang="en-GB" dirty="0"/>
                        <a:t>Hindus </a:t>
                      </a:r>
                    </a:p>
                  </a:txBody>
                  <a:tcPr/>
                </a:tc>
                <a:tc>
                  <a:txBody>
                    <a:bodyPr/>
                    <a:lstStyle/>
                    <a:p>
                      <a:r>
                        <a:rPr lang="en-GB" dirty="0"/>
                        <a:t>Sikhs</a:t>
                      </a:r>
                    </a:p>
                    <a:p>
                      <a:r>
                        <a:rPr lang="en-GB" dirty="0"/>
                        <a:t>Muslims</a:t>
                      </a:r>
                    </a:p>
                    <a:p>
                      <a:r>
                        <a:rPr lang="en-GB" dirty="0"/>
                        <a:t>Hindus </a:t>
                      </a:r>
                    </a:p>
                  </a:txBody>
                  <a:tcPr/>
                </a:tc>
                <a:extLst>
                  <a:ext uri="{0D108BD9-81ED-4DB2-BD59-A6C34878D82A}">
                    <a16:rowId xmlns:a16="http://schemas.microsoft.com/office/drawing/2014/main" val="10004"/>
                  </a:ext>
                </a:extLst>
              </a:tr>
              <a:tr h="370840">
                <a:tc>
                  <a:txBody>
                    <a:bodyPr/>
                    <a:lstStyle/>
                    <a:p>
                      <a:r>
                        <a:rPr lang="en-GB" dirty="0"/>
                        <a:t>4</a:t>
                      </a:r>
                    </a:p>
                  </a:txBody>
                  <a:tcPr/>
                </a:tc>
                <a:tc>
                  <a:txBody>
                    <a:bodyPr/>
                    <a:lstStyle/>
                    <a:p>
                      <a:r>
                        <a:rPr lang="en-GB" dirty="0"/>
                        <a:t>Sikhs</a:t>
                      </a:r>
                    </a:p>
                    <a:p>
                      <a:r>
                        <a:rPr lang="en-GB" dirty="0"/>
                        <a:t>Muslims</a:t>
                      </a:r>
                    </a:p>
                    <a:p>
                      <a:r>
                        <a:rPr lang="en-GB" dirty="0"/>
                        <a:t>Hindus </a:t>
                      </a:r>
                    </a:p>
                  </a:txBody>
                  <a:tcPr/>
                </a:tc>
                <a:tc>
                  <a:txBody>
                    <a:bodyPr/>
                    <a:lstStyle/>
                    <a:p>
                      <a:r>
                        <a:rPr lang="en-GB" dirty="0"/>
                        <a:t>Sikhs</a:t>
                      </a:r>
                    </a:p>
                    <a:p>
                      <a:r>
                        <a:rPr lang="en-GB" dirty="0"/>
                        <a:t>Muslims</a:t>
                      </a:r>
                    </a:p>
                    <a:p>
                      <a:r>
                        <a:rPr lang="en-GB" dirty="0"/>
                        <a:t>Hindus </a:t>
                      </a:r>
                    </a:p>
                  </a:txBody>
                  <a:tcPr/>
                </a:tc>
                <a:extLst>
                  <a:ext uri="{0D108BD9-81ED-4DB2-BD59-A6C34878D82A}">
                    <a16:rowId xmlns:a16="http://schemas.microsoft.com/office/drawing/2014/main" val="10005"/>
                  </a:ext>
                </a:extLst>
              </a:tr>
            </a:tbl>
          </a:graphicData>
        </a:graphic>
      </p:graphicFrame>
      <p:sp>
        <p:nvSpPr>
          <p:cNvPr id="9" name="Oval Callout 8"/>
          <p:cNvSpPr/>
          <p:nvPr/>
        </p:nvSpPr>
        <p:spPr>
          <a:xfrm>
            <a:off x="5807968" y="2132856"/>
            <a:ext cx="1512168" cy="97268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e.g. Shared language </a:t>
            </a:r>
          </a:p>
        </p:txBody>
      </p:sp>
      <p:sp>
        <p:nvSpPr>
          <p:cNvPr id="5" name="Oval Callout 4"/>
          <p:cNvSpPr/>
          <p:nvPr/>
        </p:nvSpPr>
        <p:spPr>
          <a:xfrm>
            <a:off x="8698632" y="2780928"/>
            <a:ext cx="1512168" cy="115212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e.g. Shared social norms</a:t>
            </a:r>
          </a:p>
        </p:txBody>
      </p:sp>
      <p:sp>
        <p:nvSpPr>
          <p:cNvPr id="6"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194293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Segregation or Inclusion?</a:t>
            </a:r>
          </a:p>
        </p:txBody>
      </p:sp>
      <p:sp>
        <p:nvSpPr>
          <p:cNvPr id="3" name="Content Placeholder 2"/>
          <p:cNvSpPr>
            <a:spLocks noGrp="1"/>
          </p:cNvSpPr>
          <p:nvPr>
            <p:ph idx="1"/>
          </p:nvPr>
        </p:nvSpPr>
        <p:spPr/>
        <p:txBody>
          <a:bodyPr/>
          <a:lstStyle/>
          <a:p>
            <a:endParaRPr lang="en-GB" dirty="0">
              <a:solidFill>
                <a:schemeClr val="bg1"/>
              </a:solidFill>
            </a:endParaRPr>
          </a:p>
          <a:p>
            <a:r>
              <a:rPr lang="en-GB" dirty="0">
                <a:solidFill>
                  <a:schemeClr val="tx1"/>
                </a:solidFill>
              </a:rPr>
              <a:t>…Let’s imagine a specialist service </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168066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Migration and Dementia </a:t>
            </a:r>
          </a:p>
        </p:txBody>
      </p:sp>
      <p:graphicFrame>
        <p:nvGraphicFramePr>
          <p:cNvPr id="4" name="Content Placeholder 3"/>
          <p:cNvGraphicFramePr>
            <a:graphicFrameLocks noGrp="1"/>
          </p:cNvGraphicFramePr>
          <p:nvPr>
            <p:ph idx="1"/>
            <p:extLst/>
          </p:nvPr>
        </p:nvGraphicFramePr>
        <p:xfrm>
          <a:off x="3341694" y="2078852"/>
          <a:ext cx="5616968" cy="2829761"/>
        </p:xfrm>
        <a:graphic>
          <a:graphicData uri="http://schemas.openxmlformats.org/drawingml/2006/table">
            <a:tbl>
              <a:tblPr firstRow="1" bandRow="1">
                <a:tableStyleId>{5C22544A-7EE6-4342-B048-85BDC9FD1C3A}</a:tableStyleId>
              </a:tblPr>
              <a:tblGrid>
                <a:gridCol w="1404242">
                  <a:extLst>
                    <a:ext uri="{9D8B030D-6E8A-4147-A177-3AD203B41FA5}">
                      <a16:colId xmlns:a16="http://schemas.microsoft.com/office/drawing/2014/main" val="20000"/>
                    </a:ext>
                  </a:extLst>
                </a:gridCol>
                <a:gridCol w="1404242">
                  <a:extLst>
                    <a:ext uri="{9D8B030D-6E8A-4147-A177-3AD203B41FA5}">
                      <a16:colId xmlns:a16="http://schemas.microsoft.com/office/drawing/2014/main" val="20001"/>
                    </a:ext>
                  </a:extLst>
                </a:gridCol>
                <a:gridCol w="1404242">
                  <a:extLst>
                    <a:ext uri="{9D8B030D-6E8A-4147-A177-3AD203B41FA5}">
                      <a16:colId xmlns:a16="http://schemas.microsoft.com/office/drawing/2014/main" val="20002"/>
                    </a:ext>
                  </a:extLst>
                </a:gridCol>
                <a:gridCol w="1404242">
                  <a:extLst>
                    <a:ext uri="{9D8B030D-6E8A-4147-A177-3AD203B41FA5}">
                      <a16:colId xmlns:a16="http://schemas.microsoft.com/office/drawing/2014/main" val="20003"/>
                    </a:ext>
                  </a:extLst>
                </a:gridCol>
              </a:tblGrid>
              <a:tr h="1149541">
                <a:tc>
                  <a:txBody>
                    <a:bodyPr/>
                    <a:lstStyle/>
                    <a:p>
                      <a:r>
                        <a:rPr lang="en-GB" sz="1000" dirty="0"/>
                        <a:t>Key Historical Events </a:t>
                      </a:r>
                    </a:p>
                  </a:txBody>
                  <a:tcPr marL="68580" marR="68580" marT="34290" marB="34290"/>
                </a:tc>
                <a:tc>
                  <a:txBody>
                    <a:bodyPr/>
                    <a:lstStyle/>
                    <a:p>
                      <a:r>
                        <a:rPr lang="en-GB" sz="1000" dirty="0"/>
                        <a:t>Sukhvinder (Sikh)</a:t>
                      </a:r>
                    </a:p>
                  </a:txBody>
                  <a:tcPr marL="68580" marR="68580" marT="34290" marB="34290"/>
                </a:tc>
                <a:tc>
                  <a:txBody>
                    <a:bodyPr/>
                    <a:lstStyle/>
                    <a:p>
                      <a:r>
                        <a:rPr lang="en-GB" sz="1000" dirty="0"/>
                        <a:t>Rajesh (Hindu)</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a:t>Abdul (Muslim)</a:t>
                      </a:r>
                    </a:p>
                    <a:p>
                      <a:endParaRPr lang="en-GB" sz="1000" dirty="0"/>
                    </a:p>
                  </a:txBody>
                  <a:tcPr marL="68580" marR="68580" marT="34290" marB="34290"/>
                </a:tc>
                <a:extLst>
                  <a:ext uri="{0D108BD9-81ED-4DB2-BD59-A6C34878D82A}">
                    <a16:rowId xmlns:a16="http://schemas.microsoft.com/office/drawing/2014/main" val="10000"/>
                  </a:ext>
                </a:extLst>
              </a:tr>
              <a:tr h="840110">
                <a:tc>
                  <a:txBody>
                    <a:bodyPr/>
                    <a:lstStyle/>
                    <a:p>
                      <a:endParaRPr lang="en-GB" sz="1000" dirty="0"/>
                    </a:p>
                  </a:txBody>
                  <a:tcPr marL="68580" marR="68580" marT="34290" marB="34290"/>
                </a:tc>
                <a:tc>
                  <a:txBody>
                    <a:bodyPr/>
                    <a:lstStyle/>
                    <a:p>
                      <a:pPr algn="ctr"/>
                      <a:endParaRPr lang="en-GB" sz="1000" dirty="0"/>
                    </a:p>
                  </a:txBody>
                  <a:tcPr marL="68580" marR="68580" marT="34290" marB="34290"/>
                </a:tc>
                <a:tc>
                  <a:txBody>
                    <a:bodyPr/>
                    <a:lstStyle/>
                    <a:p>
                      <a:pPr algn="ctr"/>
                      <a:endParaRPr lang="en-GB" sz="1000" dirty="0"/>
                    </a:p>
                  </a:txBody>
                  <a:tcPr marL="68580" marR="68580" marT="34290" marB="34290"/>
                </a:tc>
                <a:tc>
                  <a:txBody>
                    <a:bodyPr/>
                    <a:lstStyle/>
                    <a:p>
                      <a:pPr algn="ctr"/>
                      <a:endParaRPr lang="en-GB" sz="1000" dirty="0"/>
                    </a:p>
                  </a:txBody>
                  <a:tcPr marL="68580" marR="68580" marT="34290" marB="34290"/>
                </a:tc>
                <a:extLst>
                  <a:ext uri="{0D108BD9-81ED-4DB2-BD59-A6C34878D82A}">
                    <a16:rowId xmlns:a16="http://schemas.microsoft.com/office/drawing/2014/main" val="10001"/>
                  </a:ext>
                </a:extLst>
              </a:tr>
              <a:tr h="840110">
                <a:tc>
                  <a:txBody>
                    <a:bodyPr/>
                    <a:lstStyle/>
                    <a:p>
                      <a:endParaRPr lang="en-GB" sz="1000" dirty="0"/>
                    </a:p>
                  </a:txBody>
                  <a:tcPr marL="68580" marR="68580" marT="34290" marB="34290"/>
                </a:tc>
                <a:tc>
                  <a:txBody>
                    <a:bodyPr/>
                    <a:lstStyle/>
                    <a:p>
                      <a:pPr algn="ctr"/>
                      <a:endParaRPr lang="en-GB" sz="1000" dirty="0"/>
                    </a:p>
                  </a:txBody>
                  <a:tcPr marL="68580" marR="68580" marT="34290" marB="34290"/>
                </a:tc>
                <a:tc>
                  <a:txBody>
                    <a:bodyPr/>
                    <a:lstStyle/>
                    <a:p>
                      <a:pPr algn="ctr"/>
                      <a:endParaRPr lang="en-GB" sz="1000" dirty="0"/>
                    </a:p>
                  </a:txBody>
                  <a:tcPr marL="68580" marR="68580" marT="34290" marB="34290"/>
                </a:tc>
                <a:tc>
                  <a:txBody>
                    <a:bodyPr/>
                    <a:lstStyle/>
                    <a:p>
                      <a:pPr algn="ctr"/>
                      <a:endParaRPr lang="en-GB" sz="1000" dirty="0"/>
                    </a:p>
                  </a:txBody>
                  <a:tcPr marL="68580" marR="68580" marT="34290" marB="34290"/>
                </a:tc>
                <a:extLst>
                  <a:ext uri="{0D108BD9-81ED-4DB2-BD59-A6C34878D82A}">
                    <a16:rowId xmlns:a16="http://schemas.microsoft.com/office/drawing/2014/main" val="10002"/>
                  </a:ext>
                </a:extLst>
              </a:tr>
            </a:tbl>
          </a:graphicData>
        </a:graphic>
      </p:graphicFrame>
      <p:sp>
        <p:nvSpPr>
          <p:cNvPr id="3" name="Rectangle 2"/>
          <p:cNvSpPr/>
          <p:nvPr/>
        </p:nvSpPr>
        <p:spPr>
          <a:xfrm>
            <a:off x="8131194" y="3311125"/>
            <a:ext cx="468719" cy="692497"/>
          </a:xfrm>
          <a:prstGeom prst="rect">
            <a:avLst/>
          </a:prstGeom>
          <a:noFill/>
        </p:spPr>
        <p:txBody>
          <a:bodyPr wrap="none" lIns="68580" tIns="34290" rIns="68580" bIns="34290">
            <a:spAutoFit/>
          </a:bodyPr>
          <a:lstStyle/>
          <a:p>
            <a:pPr algn="ctr" defTabSz="685800"/>
            <a:r>
              <a:rPr lang="en-GB" sz="4050" b="1" kern="0" dirty="0">
                <a:ln w="13462">
                  <a:solidFill>
                    <a:prstClr val="white"/>
                  </a:solidFill>
                  <a:prstDash val="solid"/>
                </a:ln>
                <a:solidFill>
                  <a:prstClr val="black">
                    <a:lumMod val="85000"/>
                    <a:lumOff val="15000"/>
                  </a:prstClr>
                </a:solidFill>
                <a:effectLst>
                  <a:outerShdw dist="38100" dir="2700000" algn="bl" rotWithShape="0">
                    <a:srgbClr val="4BACC6"/>
                  </a:outerShdw>
                </a:effectLst>
              </a:rPr>
              <a:t>X</a:t>
            </a:r>
          </a:p>
        </p:txBody>
      </p:sp>
      <p:sp>
        <p:nvSpPr>
          <p:cNvPr id="7" name="Rectangle 6"/>
          <p:cNvSpPr/>
          <p:nvPr/>
        </p:nvSpPr>
        <p:spPr>
          <a:xfrm>
            <a:off x="6646249" y="4131079"/>
            <a:ext cx="468719" cy="692497"/>
          </a:xfrm>
          <a:prstGeom prst="rect">
            <a:avLst/>
          </a:prstGeom>
          <a:noFill/>
        </p:spPr>
        <p:txBody>
          <a:bodyPr wrap="none" lIns="68580" tIns="34290" rIns="68580" bIns="34290">
            <a:spAutoFit/>
          </a:bodyPr>
          <a:lstStyle/>
          <a:p>
            <a:pPr algn="ctr" defTabSz="685800"/>
            <a:r>
              <a:rPr lang="en-GB" sz="4050" b="1" kern="0" dirty="0">
                <a:ln w="13462">
                  <a:solidFill>
                    <a:prstClr val="white"/>
                  </a:solidFill>
                  <a:prstDash val="solid"/>
                </a:ln>
                <a:solidFill>
                  <a:prstClr val="black">
                    <a:lumMod val="85000"/>
                    <a:lumOff val="15000"/>
                  </a:prstClr>
                </a:solidFill>
                <a:effectLst>
                  <a:outerShdw dist="38100" dir="2700000" algn="bl" rotWithShape="0">
                    <a:srgbClr val="4BACC6"/>
                  </a:outerShdw>
                </a:effectLst>
              </a:rPr>
              <a:t>X</a:t>
            </a:r>
          </a:p>
        </p:txBody>
      </p:sp>
      <p:sp>
        <p:nvSpPr>
          <p:cNvPr id="10" name="Rectangle 9"/>
          <p:cNvSpPr/>
          <p:nvPr/>
        </p:nvSpPr>
        <p:spPr>
          <a:xfrm>
            <a:off x="3398529" y="3230833"/>
            <a:ext cx="1404156" cy="761747"/>
          </a:xfrm>
          <a:prstGeom prst="rect">
            <a:avLst/>
          </a:prstGeom>
          <a:noFill/>
        </p:spPr>
        <p:txBody>
          <a:bodyPr wrap="square" lIns="68580" tIns="34290" rIns="68580" bIns="34290">
            <a:spAutoFit/>
          </a:bodyPr>
          <a:lstStyle/>
          <a:p>
            <a:pPr defTabSz="685800"/>
            <a:r>
              <a:rPr lang="en-GB" sz="1500" kern="0" dirty="0">
                <a:ln w="0"/>
                <a:solidFill>
                  <a:srgbClr val="4F81BD"/>
                </a:solidFill>
                <a:effectLst>
                  <a:outerShdw blurRad="38100" dist="25400" dir="5400000" algn="ctr" rotWithShape="0">
                    <a:srgbClr val="6E747A">
                      <a:alpha val="43000"/>
                    </a:srgbClr>
                  </a:outerShdw>
                </a:effectLst>
              </a:rPr>
              <a:t>1947 India/Pakistan partition</a:t>
            </a:r>
          </a:p>
        </p:txBody>
      </p:sp>
      <p:sp>
        <p:nvSpPr>
          <p:cNvPr id="11" name="Rectangle 10"/>
          <p:cNvSpPr/>
          <p:nvPr/>
        </p:nvSpPr>
        <p:spPr>
          <a:xfrm>
            <a:off x="3398529" y="4096454"/>
            <a:ext cx="1404156" cy="761747"/>
          </a:xfrm>
          <a:prstGeom prst="rect">
            <a:avLst/>
          </a:prstGeom>
          <a:noFill/>
        </p:spPr>
        <p:txBody>
          <a:bodyPr wrap="square" lIns="68580" tIns="34290" rIns="68580" bIns="34290">
            <a:spAutoFit/>
          </a:bodyPr>
          <a:lstStyle/>
          <a:p>
            <a:pPr defTabSz="685800"/>
            <a:r>
              <a:rPr lang="en-GB" sz="1500" kern="0" dirty="0">
                <a:ln w="0"/>
                <a:solidFill>
                  <a:srgbClr val="4F81BD"/>
                </a:solidFill>
                <a:effectLst>
                  <a:outerShdw blurRad="38100" dist="25400" dir="5400000" algn="ctr" rotWithShape="0">
                    <a:srgbClr val="6E747A">
                      <a:alpha val="43000"/>
                    </a:srgbClr>
                  </a:outerShdw>
                </a:effectLst>
              </a:rPr>
              <a:t>1982 Khalistan movement in India </a:t>
            </a:r>
          </a:p>
        </p:txBody>
      </p:sp>
      <p:sp>
        <p:nvSpPr>
          <p:cNvPr id="8"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13234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err="1">
                <a:solidFill>
                  <a:srgbClr val="FFFF00"/>
                </a:solidFill>
              </a:rPr>
              <a:t>Sukhvinder</a:t>
            </a:r>
            <a:r>
              <a:rPr lang="en-GB" dirty="0">
                <a:solidFill>
                  <a:srgbClr val="FFFF00"/>
                </a:solidFill>
              </a:rPr>
              <a:t> – high caste Sikh </a:t>
            </a:r>
            <a:r>
              <a:rPr lang="en-GB" dirty="0"/>
              <a:t> </a:t>
            </a:r>
          </a:p>
        </p:txBody>
      </p:sp>
      <p:graphicFrame>
        <p:nvGraphicFramePr>
          <p:cNvPr id="4" name="Content Placeholder 3"/>
          <p:cNvGraphicFramePr>
            <a:graphicFrameLocks noGrp="1"/>
          </p:cNvGraphicFramePr>
          <p:nvPr>
            <p:ph idx="1"/>
            <p:extLst/>
          </p:nvPr>
        </p:nvGraphicFramePr>
        <p:xfrm>
          <a:off x="3557718" y="2132857"/>
          <a:ext cx="5184576" cy="2703688"/>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tblGrid>
              <a:tr h="641588">
                <a:tc>
                  <a:txBody>
                    <a:bodyPr/>
                    <a:lstStyle/>
                    <a:p>
                      <a:r>
                        <a:rPr lang="en-GB" sz="1000" dirty="0"/>
                        <a:t>Key life events </a:t>
                      </a:r>
                    </a:p>
                  </a:txBody>
                  <a:tcPr marL="68580" marR="68580" marT="34290" marB="34290"/>
                </a:tc>
                <a:tc>
                  <a:txBody>
                    <a:bodyPr/>
                    <a:lstStyle/>
                    <a:p>
                      <a:pPr algn="ctr"/>
                      <a:r>
                        <a:rPr lang="en-GB" sz="1000" dirty="0"/>
                        <a:t>The Sikh care worker </a:t>
                      </a:r>
                    </a:p>
                  </a:txBody>
                  <a:tcPr marL="68580" marR="68580" marT="34290" marB="34290"/>
                </a:tc>
                <a:tc>
                  <a:txBody>
                    <a:bodyPr/>
                    <a:lstStyle/>
                    <a:p>
                      <a:pPr algn="ctr"/>
                      <a:r>
                        <a:rPr lang="en-GB" sz="1000" dirty="0"/>
                        <a:t>The male White British</a:t>
                      </a:r>
                      <a:r>
                        <a:rPr lang="en-GB" sz="1000" baseline="0" dirty="0"/>
                        <a:t> care worker </a:t>
                      </a:r>
                      <a:endParaRPr lang="en-GB" sz="1000" dirty="0"/>
                    </a:p>
                  </a:txBody>
                  <a:tcPr marL="68580" marR="68580" marT="34290" marB="34290"/>
                </a:tc>
                <a:extLst>
                  <a:ext uri="{0D108BD9-81ED-4DB2-BD59-A6C34878D82A}">
                    <a16:rowId xmlns:a16="http://schemas.microsoft.com/office/drawing/2014/main" val="10000"/>
                  </a:ext>
                </a:extLst>
              </a:tr>
              <a:tr h="870580">
                <a:tc>
                  <a:txBody>
                    <a:bodyPr/>
                    <a:lstStyle/>
                    <a:p>
                      <a:endParaRPr lang="en-GB" sz="1000" dirty="0"/>
                    </a:p>
                  </a:txBody>
                  <a:tcPr marL="68580" marR="68580" marT="34290" marB="34290"/>
                </a:tc>
                <a:tc>
                  <a:txBody>
                    <a:bodyPr/>
                    <a:lstStyle/>
                    <a:p>
                      <a:pPr algn="ctr"/>
                      <a:endParaRPr lang="en-GB" sz="1000" dirty="0"/>
                    </a:p>
                  </a:txBody>
                  <a:tcPr marL="68580" marR="68580" marT="34290" marB="34290"/>
                </a:tc>
                <a:tc>
                  <a:txBody>
                    <a:bodyPr/>
                    <a:lstStyle/>
                    <a:p>
                      <a:pPr algn="ctr"/>
                      <a:endParaRPr lang="en-GB" sz="1000" dirty="0"/>
                    </a:p>
                  </a:txBody>
                  <a:tcPr marL="68580" marR="68580" marT="34290" marB="34290"/>
                </a:tc>
                <a:extLst>
                  <a:ext uri="{0D108BD9-81ED-4DB2-BD59-A6C34878D82A}">
                    <a16:rowId xmlns:a16="http://schemas.microsoft.com/office/drawing/2014/main" val="10001"/>
                  </a:ext>
                </a:extLst>
              </a:tr>
              <a:tr h="1191520">
                <a:tc>
                  <a:txBody>
                    <a:bodyPr/>
                    <a:lstStyle/>
                    <a:p>
                      <a:endParaRPr lang="en-GB" sz="1000" dirty="0"/>
                    </a:p>
                  </a:txBody>
                  <a:tcPr marL="68580" marR="68580" marT="34290" marB="34290"/>
                </a:tc>
                <a:tc>
                  <a:txBody>
                    <a:bodyPr/>
                    <a:lstStyle/>
                    <a:p>
                      <a:endParaRPr lang="en-GB" sz="1000" dirty="0"/>
                    </a:p>
                  </a:txBody>
                  <a:tcPr marL="68580" marR="68580" marT="34290" marB="34290"/>
                </a:tc>
                <a:tc>
                  <a:txBody>
                    <a:bodyPr/>
                    <a:lstStyle/>
                    <a:p>
                      <a:endParaRPr lang="en-GB" sz="1000" dirty="0"/>
                    </a:p>
                  </a:txBody>
                  <a:tcPr marL="68580" marR="68580" marT="34290" marB="34290"/>
                </a:tc>
                <a:extLst>
                  <a:ext uri="{0D108BD9-81ED-4DB2-BD59-A6C34878D82A}">
                    <a16:rowId xmlns:a16="http://schemas.microsoft.com/office/drawing/2014/main" val="10002"/>
                  </a:ext>
                </a:extLst>
              </a:tr>
            </a:tbl>
          </a:graphicData>
        </a:graphic>
      </p:graphicFrame>
      <p:sp>
        <p:nvSpPr>
          <p:cNvPr id="6" name="Rectangle 5"/>
          <p:cNvSpPr/>
          <p:nvPr/>
        </p:nvSpPr>
        <p:spPr>
          <a:xfrm>
            <a:off x="5861643" y="2834935"/>
            <a:ext cx="468719" cy="692497"/>
          </a:xfrm>
          <a:prstGeom prst="rect">
            <a:avLst/>
          </a:prstGeom>
          <a:noFill/>
        </p:spPr>
        <p:txBody>
          <a:bodyPr wrap="none" lIns="68580" tIns="34290" rIns="68580" bIns="34290">
            <a:spAutoFit/>
          </a:bodyPr>
          <a:lstStyle/>
          <a:p>
            <a:pPr algn="ctr" defTabSz="685800"/>
            <a:r>
              <a:rPr lang="en-GB" sz="4050" b="1" kern="0" dirty="0">
                <a:ln w="13462">
                  <a:solidFill>
                    <a:prstClr val="white"/>
                  </a:solidFill>
                  <a:prstDash val="solid"/>
                </a:ln>
                <a:solidFill>
                  <a:prstClr val="black">
                    <a:lumMod val="85000"/>
                    <a:lumOff val="15000"/>
                  </a:prstClr>
                </a:solidFill>
                <a:effectLst>
                  <a:outerShdw dist="38100" dir="2700000" algn="bl" rotWithShape="0">
                    <a:srgbClr val="4BACC6"/>
                  </a:outerShdw>
                </a:effectLst>
              </a:rPr>
              <a:t>X</a:t>
            </a:r>
          </a:p>
        </p:txBody>
      </p:sp>
      <p:sp>
        <p:nvSpPr>
          <p:cNvPr id="7" name="Rectangle 6"/>
          <p:cNvSpPr/>
          <p:nvPr/>
        </p:nvSpPr>
        <p:spPr>
          <a:xfrm>
            <a:off x="7662175" y="3807043"/>
            <a:ext cx="478642" cy="692497"/>
          </a:xfrm>
          <a:prstGeom prst="rect">
            <a:avLst/>
          </a:prstGeom>
          <a:noFill/>
        </p:spPr>
        <p:txBody>
          <a:bodyPr wrap="square" lIns="68580" tIns="34290" rIns="68580" bIns="34290">
            <a:spAutoFit/>
          </a:bodyPr>
          <a:lstStyle/>
          <a:p>
            <a:pPr algn="ctr" defTabSz="685800"/>
            <a:r>
              <a:rPr lang="en-GB" sz="4050" b="1" kern="0" dirty="0">
                <a:ln w="13462">
                  <a:solidFill>
                    <a:prstClr val="white"/>
                  </a:solidFill>
                  <a:prstDash val="solid"/>
                </a:ln>
                <a:solidFill>
                  <a:prstClr val="black">
                    <a:lumMod val="85000"/>
                    <a:lumOff val="15000"/>
                  </a:prstClr>
                </a:solidFill>
                <a:effectLst>
                  <a:outerShdw dist="38100" dir="2700000" algn="bl" rotWithShape="0">
                    <a:srgbClr val="4BACC6"/>
                  </a:outerShdw>
                </a:effectLst>
              </a:rPr>
              <a:t>X</a:t>
            </a:r>
          </a:p>
        </p:txBody>
      </p:sp>
      <p:sp>
        <p:nvSpPr>
          <p:cNvPr id="8" name="Rectangle 7"/>
          <p:cNvSpPr/>
          <p:nvPr/>
        </p:nvSpPr>
        <p:spPr>
          <a:xfrm>
            <a:off x="3557719" y="2834936"/>
            <a:ext cx="1081353" cy="761747"/>
          </a:xfrm>
          <a:prstGeom prst="rect">
            <a:avLst/>
          </a:prstGeom>
          <a:noFill/>
        </p:spPr>
        <p:txBody>
          <a:bodyPr wrap="square" lIns="68580" tIns="34290" rIns="68580" bIns="34290">
            <a:spAutoFit/>
          </a:bodyPr>
          <a:lstStyle/>
          <a:p>
            <a:pPr defTabSz="685800"/>
            <a:r>
              <a:rPr lang="en-GB" sz="1500" kern="0" dirty="0">
                <a:ln w="0"/>
                <a:solidFill>
                  <a:srgbClr val="4F81BD"/>
                </a:solidFill>
                <a:effectLst>
                  <a:outerShdw blurRad="38100" dist="25400" dir="5400000" algn="ctr" rotWithShape="0">
                    <a:srgbClr val="6E747A">
                      <a:alpha val="43000"/>
                    </a:srgbClr>
                  </a:outerShdw>
                </a:effectLst>
              </a:rPr>
              <a:t>Growing up in rural Punjab </a:t>
            </a:r>
          </a:p>
        </p:txBody>
      </p:sp>
      <p:sp>
        <p:nvSpPr>
          <p:cNvPr id="9" name="Rectangle 8"/>
          <p:cNvSpPr/>
          <p:nvPr/>
        </p:nvSpPr>
        <p:spPr>
          <a:xfrm>
            <a:off x="3557718" y="3649598"/>
            <a:ext cx="1620180" cy="761747"/>
          </a:xfrm>
          <a:prstGeom prst="rect">
            <a:avLst/>
          </a:prstGeom>
          <a:noFill/>
        </p:spPr>
        <p:txBody>
          <a:bodyPr wrap="square" lIns="68580" tIns="34290" rIns="68580" bIns="34290">
            <a:spAutoFit/>
          </a:bodyPr>
          <a:lstStyle/>
          <a:p>
            <a:pPr defTabSz="685800"/>
            <a:r>
              <a:rPr lang="en-GB" sz="1500" kern="0" dirty="0">
                <a:ln w="0"/>
                <a:solidFill>
                  <a:srgbClr val="4F81BD"/>
                </a:solidFill>
                <a:effectLst>
                  <a:outerShdw blurRad="38100" dist="25400" dir="5400000" algn="ctr" rotWithShape="0">
                    <a:srgbClr val="6E747A">
                      <a:alpha val="43000"/>
                    </a:srgbClr>
                  </a:outerShdw>
                </a:effectLst>
              </a:rPr>
              <a:t>1960s UK – experiences of the National Front </a:t>
            </a:r>
          </a:p>
        </p:txBody>
      </p:sp>
      <p:sp>
        <p:nvSpPr>
          <p:cNvPr id="10"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306653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a:solidFill>
                  <a:srgbClr val="FFFF00"/>
                </a:solidFill>
              </a:rPr>
              <a:t>Darshan</a:t>
            </a:r>
            <a:r>
              <a:rPr lang="en-GB" dirty="0">
                <a:solidFill>
                  <a:srgbClr val="FFFF00"/>
                </a:solidFill>
              </a:rPr>
              <a:t> Kaur, aged 49 years, cares for mother  </a:t>
            </a:r>
          </a:p>
        </p:txBody>
      </p:sp>
      <p:sp>
        <p:nvSpPr>
          <p:cNvPr id="3" name="Content Placeholder 2"/>
          <p:cNvSpPr>
            <a:spLocks noGrp="1"/>
          </p:cNvSpPr>
          <p:nvPr>
            <p:ph idx="1"/>
          </p:nvPr>
        </p:nvSpPr>
        <p:spPr/>
        <p:txBody>
          <a:bodyPr>
            <a:normAutofit fontScale="92500" lnSpcReduction="20000"/>
          </a:bodyPr>
          <a:lstStyle/>
          <a:p>
            <a:r>
              <a:rPr lang="en-GB" i="1" dirty="0">
                <a:solidFill>
                  <a:schemeClr val="tx1"/>
                </a:solidFill>
              </a:rPr>
              <a:t>‘Her [mother’s] benefits weren’t covering it so everybody, all the sisters were putting in their little bit so that she can stay in this fantastic home… and there were actually…I think about four, maybe even five carers or nurses whatever... staff... that were Punjabi. But, that was another thing because if...when mom knew this is a lady called... I don’t know... </a:t>
            </a:r>
            <a:r>
              <a:rPr lang="en-GB" i="1" dirty="0" err="1">
                <a:solidFill>
                  <a:schemeClr val="tx1"/>
                </a:solidFill>
              </a:rPr>
              <a:t>Usha</a:t>
            </a:r>
            <a:r>
              <a:rPr lang="en-GB" i="1" dirty="0">
                <a:solidFill>
                  <a:schemeClr val="tx1"/>
                </a:solidFill>
              </a:rPr>
              <a:t> or </a:t>
            </a:r>
            <a:r>
              <a:rPr lang="en-GB" i="1" dirty="0" err="1">
                <a:solidFill>
                  <a:schemeClr val="tx1"/>
                </a:solidFill>
              </a:rPr>
              <a:t>Parveen</a:t>
            </a:r>
            <a:r>
              <a:rPr lang="en-GB" i="1" dirty="0">
                <a:solidFill>
                  <a:schemeClr val="tx1"/>
                </a:solidFill>
              </a:rPr>
              <a:t> or something that she knows that’s not Sikh, that’s Hindu...or in the conversation it would come out... then that would be another thing that she didn’t sort of... it’s almost like...if it’s completely ‘</a:t>
            </a:r>
            <a:r>
              <a:rPr lang="en-GB" i="1" dirty="0" err="1">
                <a:solidFill>
                  <a:schemeClr val="tx1"/>
                </a:solidFill>
              </a:rPr>
              <a:t>Goreh</a:t>
            </a:r>
            <a:r>
              <a:rPr lang="en-GB" i="1" dirty="0">
                <a:solidFill>
                  <a:schemeClr val="tx1"/>
                </a:solidFill>
              </a:rPr>
              <a:t>’ [White people] you know it’s one thing, but it’s… it does play on their mind doesn’t it? you know whether they’re </a:t>
            </a:r>
            <a:r>
              <a:rPr lang="en-GB" i="1" dirty="0" err="1">
                <a:solidFill>
                  <a:schemeClr val="tx1"/>
                </a:solidFill>
              </a:rPr>
              <a:t>Jat</a:t>
            </a:r>
            <a:r>
              <a:rPr lang="en-GB" i="1" dirty="0">
                <a:solidFill>
                  <a:schemeClr val="tx1"/>
                </a:solidFill>
              </a:rPr>
              <a:t>... so you know, you can say that you don’t have those sort of problems… but it’s just in their system really isn’t it? She’s not horrible about it, she wouldn’t ... I wouldn’t think she’d...well I’ve never heard her say anything, like insult anybody but ... it’s still there...so having Asian staff is not the answer.’</a:t>
            </a:r>
            <a:endParaRPr lang="en-US" dirty="0">
              <a:solidFill>
                <a:schemeClr val="tx1"/>
              </a:solidFill>
            </a:endParaRPr>
          </a:p>
          <a:p>
            <a:endParaRPr lang="en-GB" dirty="0"/>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188025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Diversity </a:t>
            </a:r>
          </a:p>
        </p:txBody>
      </p:sp>
      <p:sp>
        <p:nvSpPr>
          <p:cNvPr id="3" name="Content Placeholder 2"/>
          <p:cNvSpPr>
            <a:spLocks noGrp="1"/>
          </p:cNvSpPr>
          <p:nvPr>
            <p:ph idx="1"/>
          </p:nvPr>
        </p:nvSpPr>
        <p:spPr/>
        <p:txBody>
          <a:bodyPr/>
          <a:lstStyle/>
          <a:p>
            <a:r>
              <a:rPr lang="en-GB" dirty="0">
                <a:solidFill>
                  <a:schemeClr val="tx1"/>
                </a:solidFill>
              </a:rPr>
              <a:t>Diversity within BAME communities</a:t>
            </a:r>
          </a:p>
          <a:p>
            <a:r>
              <a:rPr lang="en-GB" dirty="0">
                <a:solidFill>
                  <a:schemeClr val="tx1"/>
                </a:solidFill>
              </a:rPr>
              <a:t>Diversity within Asian communities</a:t>
            </a:r>
          </a:p>
          <a:p>
            <a:r>
              <a:rPr lang="en-GB" dirty="0">
                <a:solidFill>
                  <a:schemeClr val="tx1"/>
                </a:solidFill>
              </a:rPr>
              <a:t>Diversity within one community (i.e. the Sikh community)</a:t>
            </a:r>
          </a:p>
          <a:p>
            <a:endParaRPr lang="en-GB" dirty="0">
              <a:solidFill>
                <a:schemeClr val="bg1"/>
              </a:solidFill>
            </a:endParaRPr>
          </a:p>
          <a:p>
            <a:r>
              <a:rPr lang="en-GB" i="1" dirty="0">
                <a:solidFill>
                  <a:srgbClr val="FFFF00"/>
                </a:solidFill>
              </a:rPr>
              <a:t>One size does not fit all </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140267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dirty="0">
                <a:solidFill>
                  <a:schemeClr val="bg1"/>
                </a:solidFill>
              </a:rPr>
            </a:br>
            <a:r>
              <a:rPr lang="en-GB" sz="4900" dirty="0">
                <a:solidFill>
                  <a:srgbClr val="FFFF00"/>
                </a:solidFill>
              </a:rPr>
              <a:t>Rani, aged 44 years, cares for father-in-law </a:t>
            </a:r>
            <a:br>
              <a:rPr lang="en-GB" b="1" dirty="0">
                <a:solidFill>
                  <a:schemeClr val="bg1"/>
                </a:solidFill>
              </a:rPr>
            </a:br>
            <a:endParaRPr lang="en-GB" b="1" dirty="0">
              <a:solidFill>
                <a:srgbClr val="FFFF00"/>
              </a:solidFill>
            </a:endParaRPr>
          </a:p>
        </p:txBody>
      </p:sp>
      <p:sp>
        <p:nvSpPr>
          <p:cNvPr id="3" name="Content Placeholder 2"/>
          <p:cNvSpPr>
            <a:spLocks noGrp="1"/>
          </p:cNvSpPr>
          <p:nvPr>
            <p:ph idx="1"/>
          </p:nvPr>
        </p:nvSpPr>
        <p:spPr/>
        <p:txBody>
          <a:bodyPr>
            <a:normAutofit/>
          </a:bodyPr>
          <a:lstStyle/>
          <a:p>
            <a:r>
              <a:rPr lang="en-GB" i="1" dirty="0">
                <a:solidFill>
                  <a:schemeClr val="tx1"/>
                </a:solidFill>
              </a:rPr>
              <a:t>‘He went into respite care, became unwell and ended up in hospital for a while. I didn’t realise he wasn’t eating until I went into visit him and saw a sign by his bed saying nil by mouth. I questioned them about this and they told me that the speech therapist had been in and confirmed that he could no longer swallow. They said that he should go to Compton Hospice... They were basically telling me that he was ready to die and there was no way back for him. So, naturally, I demanded to speak to the speech therapist...</a:t>
            </a:r>
          </a:p>
        </p:txBody>
      </p:sp>
      <p:sp>
        <p:nvSpPr>
          <p:cNvPr id="4" name="Footer Placeholder 4"/>
          <p:cNvSpPr txBox="1">
            <a:spLocks/>
          </p:cNvSpPr>
          <p:nvPr/>
        </p:nvSpPr>
        <p:spPr>
          <a:xfrm>
            <a:off x="4799856" y="6309321"/>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200" dirty="0">
                <a:solidFill>
                  <a:schemeClr val="tx1"/>
                </a:solidFill>
              </a:rPr>
              <a:t>©Copyright Karan Jutlla </a:t>
            </a:r>
          </a:p>
        </p:txBody>
      </p:sp>
    </p:spTree>
    <p:extLst>
      <p:ext uri="{BB962C8B-B14F-4D97-AF65-F5344CB8AC3E}">
        <p14:creationId xmlns:p14="http://schemas.microsoft.com/office/powerpoint/2010/main" val="2274993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FF00"/>
                </a:solidFill>
              </a:rPr>
              <a:t>Rani cont...</a:t>
            </a:r>
          </a:p>
        </p:txBody>
      </p:sp>
      <p:sp>
        <p:nvSpPr>
          <p:cNvPr id="3" name="Content Placeholder 2"/>
          <p:cNvSpPr>
            <a:spLocks noGrp="1"/>
          </p:cNvSpPr>
          <p:nvPr>
            <p:ph idx="1"/>
          </p:nvPr>
        </p:nvSpPr>
        <p:spPr/>
        <p:txBody>
          <a:bodyPr>
            <a:normAutofit/>
          </a:bodyPr>
          <a:lstStyle/>
          <a:p>
            <a:r>
              <a:rPr lang="en-GB" dirty="0">
                <a:solidFill>
                  <a:schemeClr val="tx1"/>
                </a:solidFill>
              </a:rPr>
              <a:t>...</a:t>
            </a:r>
            <a:r>
              <a:rPr lang="en-GB" i="1" dirty="0">
                <a:solidFill>
                  <a:schemeClr val="tx1"/>
                </a:solidFill>
              </a:rPr>
              <a:t>she was assessing him with a banana yoghurt. I couldn’t believe it. He doesn’t like bananas and he doesn’t eat yoghurt. I took some home cooked Indian food in and he ate it.. He ate it all in front of her. That day I brought him back home and decided that he would never go to respite again, or to any other place for that matter. If I didn’t go in, he would be in a hospice dying right now. What made them think they could make such a massive decision like that without talking to us first Karan? What kind of a system is this?’</a:t>
            </a:r>
            <a:endParaRPr lang="en-GB" dirty="0">
              <a:solidFill>
                <a:schemeClr val="tx1"/>
              </a:solidFill>
            </a:endParaRPr>
          </a:p>
        </p:txBody>
      </p:sp>
      <p:sp>
        <p:nvSpPr>
          <p:cNvPr id="5"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86035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In the case of Rani… </a:t>
            </a:r>
          </a:p>
        </p:txBody>
      </p:sp>
      <p:sp>
        <p:nvSpPr>
          <p:cNvPr id="3" name="Content Placeholder 2"/>
          <p:cNvSpPr>
            <a:spLocks noGrp="1"/>
          </p:cNvSpPr>
          <p:nvPr>
            <p:ph idx="1"/>
          </p:nvPr>
        </p:nvSpPr>
        <p:spPr/>
        <p:txBody>
          <a:bodyPr/>
          <a:lstStyle/>
          <a:p>
            <a:r>
              <a:rPr lang="en-GB" i="1" dirty="0">
                <a:solidFill>
                  <a:schemeClr val="tx1"/>
                </a:solidFill>
              </a:rPr>
              <a:t>Was this because staff weren’t culturally competent?</a:t>
            </a:r>
          </a:p>
          <a:p>
            <a:endParaRPr lang="en-GB" i="1" dirty="0">
              <a:solidFill>
                <a:schemeClr val="tx1"/>
              </a:solidFill>
            </a:endParaRPr>
          </a:p>
          <a:p>
            <a:r>
              <a:rPr lang="en-GB" i="1" dirty="0">
                <a:solidFill>
                  <a:schemeClr val="tx1"/>
                </a:solidFill>
              </a:rPr>
              <a:t>Or… because staff weren’t being person-centred?</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51979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solidFill>
                  <a:srgbClr val="FFFF00"/>
                </a:solidFill>
              </a:rPr>
              <a:t>Pilot study participant, aged 70 years, cares for her husband</a:t>
            </a:r>
          </a:p>
        </p:txBody>
      </p:sp>
      <p:sp>
        <p:nvSpPr>
          <p:cNvPr id="3" name="Content Placeholder 2"/>
          <p:cNvSpPr>
            <a:spLocks noGrp="1"/>
          </p:cNvSpPr>
          <p:nvPr>
            <p:ph idx="1"/>
          </p:nvPr>
        </p:nvSpPr>
        <p:spPr/>
        <p:txBody>
          <a:bodyPr/>
          <a:lstStyle/>
          <a:p>
            <a:r>
              <a:rPr lang="en-GB" i="1" dirty="0">
                <a:solidFill>
                  <a:schemeClr val="tx1"/>
                </a:solidFill>
              </a:rPr>
              <a:t>‘When he used to go to day care, they just assumed that he wanted Asian food and that he wouldn’t be interested in the fish and chips they served every Friday… but we’ve always eaten fish and chips on a Friday. The children used to love it.’ </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3960290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A person-centred approach</a:t>
            </a:r>
          </a:p>
        </p:txBody>
      </p:sp>
      <p:sp>
        <p:nvSpPr>
          <p:cNvPr id="3" name="Content Placeholder 2"/>
          <p:cNvSpPr>
            <a:spLocks noGrp="1"/>
          </p:cNvSpPr>
          <p:nvPr>
            <p:ph idx="1"/>
          </p:nvPr>
        </p:nvSpPr>
        <p:spPr/>
        <p:txBody>
          <a:bodyPr>
            <a:normAutofit lnSpcReduction="10000"/>
          </a:bodyPr>
          <a:lstStyle/>
          <a:p>
            <a:r>
              <a:rPr lang="en-GB" dirty="0">
                <a:solidFill>
                  <a:schemeClr val="tx1"/>
                </a:solidFill>
              </a:rPr>
              <a:t>Understanding cultural norms and discourses help us to understand where people are coming from... Helps us to understand </a:t>
            </a:r>
            <a:r>
              <a:rPr lang="en-GB" i="1" dirty="0">
                <a:solidFill>
                  <a:schemeClr val="tx1"/>
                </a:solidFill>
              </a:rPr>
              <a:t>why</a:t>
            </a:r>
          </a:p>
          <a:p>
            <a:endParaRPr lang="en-GB" i="1" dirty="0">
              <a:solidFill>
                <a:schemeClr val="tx1"/>
              </a:solidFill>
            </a:endParaRPr>
          </a:p>
          <a:p>
            <a:r>
              <a:rPr lang="en-GB" dirty="0">
                <a:solidFill>
                  <a:schemeClr val="tx1"/>
                </a:solidFill>
              </a:rPr>
              <a:t>People’s interpretations of those norms are dependent upon their own life experiences</a:t>
            </a:r>
          </a:p>
          <a:p>
            <a:endParaRPr lang="en-GB" dirty="0">
              <a:solidFill>
                <a:schemeClr val="tx1"/>
              </a:solidFill>
            </a:endParaRPr>
          </a:p>
          <a:p>
            <a:r>
              <a:rPr lang="en-GB" dirty="0">
                <a:solidFill>
                  <a:schemeClr val="tx1"/>
                </a:solidFill>
              </a:rPr>
              <a:t>Never make assumptions </a:t>
            </a:r>
          </a:p>
          <a:p>
            <a:endParaRPr lang="en-GB" dirty="0">
              <a:solidFill>
                <a:schemeClr val="tx1"/>
              </a:solidFill>
            </a:endParaRPr>
          </a:p>
          <a:p>
            <a:r>
              <a:rPr lang="en-GB" dirty="0">
                <a:solidFill>
                  <a:schemeClr val="tx1"/>
                </a:solidFill>
              </a:rPr>
              <a:t>Reflect upon the stereotypes/prejudices we may hold </a:t>
            </a:r>
          </a:p>
          <a:p>
            <a:endParaRPr lang="en-GB" dirty="0">
              <a:solidFill>
                <a:schemeClr val="bg1"/>
              </a:solidFill>
            </a:endParaRPr>
          </a:p>
          <a:p>
            <a:endParaRPr lang="en-GB" dirty="0">
              <a:solidFill>
                <a:schemeClr val="bg1"/>
              </a:solidFill>
            </a:endParaRP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177225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p:cTn id="28"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Person-centred care  </a:t>
            </a:r>
          </a:p>
        </p:txBody>
      </p:sp>
      <p:sp>
        <p:nvSpPr>
          <p:cNvPr id="3" name="Content Placeholder 2"/>
          <p:cNvSpPr>
            <a:spLocks noGrp="1"/>
          </p:cNvSpPr>
          <p:nvPr>
            <p:ph idx="1"/>
          </p:nvPr>
        </p:nvSpPr>
        <p:spPr>
          <a:xfrm>
            <a:off x="1981200" y="1600201"/>
            <a:ext cx="8229600" cy="4349080"/>
          </a:xfrm>
        </p:spPr>
        <p:txBody>
          <a:bodyPr>
            <a:normAutofit/>
          </a:bodyPr>
          <a:lstStyle/>
          <a:p>
            <a:r>
              <a:rPr lang="en-GB" i="1" dirty="0">
                <a:solidFill>
                  <a:schemeClr val="tx1"/>
                </a:solidFill>
              </a:rPr>
              <a:t>‘The APPG feels the term ‘black, Asian and minority ethnic communities’ is useful in this context as it focuses attention on groups that share a similar experience and face particular challenges in getting the support they need. But nonetheless it is important to acknowledge and respond to the differences within ethnic groups and, at an individual level, ensure a person-centred approach is taken’ </a:t>
            </a:r>
            <a:r>
              <a:rPr lang="en-GB" dirty="0">
                <a:solidFill>
                  <a:schemeClr val="tx1"/>
                </a:solidFill>
              </a:rPr>
              <a:t>(APPG 2013: 20).</a:t>
            </a: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486077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209353" y="214315"/>
            <a:ext cx="7773296" cy="1000125"/>
          </a:xfrm>
        </p:spPr>
        <p:txBody>
          <a:bodyPr>
            <a:normAutofit fontScale="90000"/>
          </a:bodyPr>
          <a:lstStyle/>
          <a:p>
            <a:r>
              <a:rPr lang="en-GB" b="1" dirty="0">
                <a:solidFill>
                  <a:srgbClr val="FFFF00"/>
                </a:solidFill>
              </a:rPr>
              <a:t>Person Centred Guiding Principles (Brooker 2007)</a:t>
            </a:r>
            <a:endParaRPr lang="en-US" b="1" dirty="0">
              <a:solidFill>
                <a:srgbClr val="FFFF00"/>
              </a:solidFill>
            </a:endParaRPr>
          </a:p>
        </p:txBody>
      </p:sp>
      <p:sp>
        <p:nvSpPr>
          <p:cNvPr id="25603" name="Content Placeholder 2"/>
          <p:cNvSpPr>
            <a:spLocks noGrp="1"/>
          </p:cNvSpPr>
          <p:nvPr>
            <p:ph idx="1"/>
          </p:nvPr>
        </p:nvSpPr>
        <p:spPr>
          <a:xfrm>
            <a:off x="2209353" y="1571627"/>
            <a:ext cx="7773296" cy="4524375"/>
          </a:xfrm>
        </p:spPr>
        <p:txBody>
          <a:bodyPr>
            <a:normAutofit/>
          </a:bodyPr>
          <a:lstStyle/>
          <a:p>
            <a:r>
              <a:rPr lang="en-GB" dirty="0">
                <a:solidFill>
                  <a:schemeClr val="tx1"/>
                </a:solidFill>
                <a:latin typeface="Arial Unicode MS" pitchFamily="34" charset="-128"/>
                <a:ea typeface="Arial Unicode MS" pitchFamily="34" charset="-128"/>
                <a:cs typeface="Arial Unicode MS" pitchFamily="34" charset="-128"/>
              </a:rPr>
              <a:t>Do my actions </a:t>
            </a:r>
            <a:r>
              <a:rPr lang="en-GB" sz="3600" b="1" dirty="0">
                <a:solidFill>
                  <a:srgbClr val="FFFF00"/>
                </a:solidFill>
                <a:latin typeface="Arial Unicode MS" pitchFamily="34" charset="-128"/>
                <a:ea typeface="Arial Unicode MS" pitchFamily="34" charset="-128"/>
                <a:cs typeface="Arial Unicode MS" pitchFamily="34" charset="-128"/>
              </a:rPr>
              <a:t>V</a:t>
            </a:r>
            <a:r>
              <a:rPr lang="en-GB" dirty="0">
                <a:solidFill>
                  <a:schemeClr val="tx1"/>
                </a:solidFill>
                <a:latin typeface="Arial Unicode MS" pitchFamily="34" charset="-128"/>
                <a:ea typeface="Arial Unicode MS" pitchFamily="34" charset="-128"/>
                <a:cs typeface="Arial Unicode MS" pitchFamily="34" charset="-128"/>
              </a:rPr>
              <a:t>alue and honour the people that I work with?</a:t>
            </a:r>
          </a:p>
          <a:p>
            <a:r>
              <a:rPr lang="en-GB" dirty="0">
                <a:solidFill>
                  <a:schemeClr val="tx1"/>
                </a:solidFill>
                <a:latin typeface="Arial Unicode MS" pitchFamily="34" charset="-128"/>
                <a:ea typeface="Arial Unicode MS" pitchFamily="34" charset="-128"/>
                <a:cs typeface="Arial Unicode MS" pitchFamily="34" charset="-128"/>
              </a:rPr>
              <a:t>Do I recognise the </a:t>
            </a:r>
            <a:r>
              <a:rPr lang="en-GB" sz="3600" b="1" dirty="0">
                <a:solidFill>
                  <a:srgbClr val="FFFF00"/>
                </a:solidFill>
                <a:latin typeface="Arial Unicode MS" pitchFamily="34" charset="-128"/>
                <a:ea typeface="Arial Unicode MS" pitchFamily="34" charset="-128"/>
                <a:cs typeface="Arial Unicode MS" pitchFamily="34" charset="-128"/>
              </a:rPr>
              <a:t>I</a:t>
            </a:r>
            <a:r>
              <a:rPr lang="en-GB" dirty="0">
                <a:solidFill>
                  <a:schemeClr val="tx1"/>
                </a:solidFill>
                <a:latin typeface="Arial Unicode MS" pitchFamily="34" charset="-128"/>
                <a:ea typeface="Arial Unicode MS" pitchFamily="34" charset="-128"/>
                <a:cs typeface="Arial Unicode MS" pitchFamily="34" charset="-128"/>
              </a:rPr>
              <a:t>ndividual uniqueness of the people I work with?</a:t>
            </a:r>
          </a:p>
          <a:p>
            <a:r>
              <a:rPr lang="en-GB" dirty="0">
                <a:solidFill>
                  <a:schemeClr val="tx1"/>
                </a:solidFill>
                <a:latin typeface="Arial Unicode MS" pitchFamily="34" charset="-128"/>
                <a:ea typeface="Arial Unicode MS" pitchFamily="34" charset="-128"/>
                <a:cs typeface="Arial Unicode MS" pitchFamily="34" charset="-128"/>
              </a:rPr>
              <a:t>Do I make a serious attempt to see my actions from their </a:t>
            </a:r>
            <a:r>
              <a:rPr lang="en-GB" sz="3600" b="1" dirty="0">
                <a:solidFill>
                  <a:srgbClr val="FFFF00"/>
                </a:solidFill>
                <a:latin typeface="Arial Unicode MS" pitchFamily="34" charset="-128"/>
                <a:ea typeface="Arial Unicode MS" pitchFamily="34" charset="-128"/>
                <a:cs typeface="Arial Unicode MS" pitchFamily="34" charset="-128"/>
              </a:rPr>
              <a:t>P</a:t>
            </a:r>
            <a:r>
              <a:rPr lang="en-GB" dirty="0">
                <a:solidFill>
                  <a:schemeClr val="tx1"/>
                </a:solidFill>
                <a:latin typeface="Arial Unicode MS" pitchFamily="34" charset="-128"/>
                <a:ea typeface="Arial Unicode MS" pitchFamily="34" charset="-128"/>
                <a:cs typeface="Arial Unicode MS" pitchFamily="34" charset="-128"/>
              </a:rPr>
              <a:t>erspective or stand point?</a:t>
            </a:r>
          </a:p>
          <a:p>
            <a:r>
              <a:rPr lang="en-GB" dirty="0">
                <a:solidFill>
                  <a:schemeClr val="tx1"/>
                </a:solidFill>
                <a:latin typeface="Arial Unicode MS" pitchFamily="34" charset="-128"/>
                <a:ea typeface="Arial Unicode MS" pitchFamily="34" charset="-128"/>
                <a:cs typeface="Arial Unicode MS" pitchFamily="34" charset="-128"/>
              </a:rPr>
              <a:t>Do my actions provide the </a:t>
            </a:r>
            <a:r>
              <a:rPr lang="en-GB" sz="3600" b="1" dirty="0">
                <a:solidFill>
                  <a:srgbClr val="FFFF00"/>
                </a:solidFill>
                <a:latin typeface="Arial Unicode MS" pitchFamily="34" charset="-128"/>
                <a:ea typeface="Arial Unicode MS" pitchFamily="34" charset="-128"/>
                <a:cs typeface="Arial Unicode MS" pitchFamily="34" charset="-128"/>
              </a:rPr>
              <a:t>S</a:t>
            </a:r>
            <a:r>
              <a:rPr lang="en-GB" dirty="0">
                <a:solidFill>
                  <a:schemeClr val="tx1"/>
                </a:solidFill>
                <a:latin typeface="Arial Unicode MS" pitchFamily="34" charset="-128"/>
                <a:ea typeface="Arial Unicode MS" pitchFamily="34" charset="-128"/>
                <a:cs typeface="Arial Unicode MS" pitchFamily="34" charset="-128"/>
              </a:rPr>
              <a:t>upport for people to feel socially confident and that they are not alone?</a:t>
            </a:r>
            <a:endParaRPr lang="en-US" dirty="0">
              <a:solidFill>
                <a:schemeClr val="tx1"/>
              </a:solidFill>
              <a:latin typeface="Arial Unicode MS" pitchFamily="34" charset="-128"/>
              <a:ea typeface="Arial Unicode MS" pitchFamily="34" charset="-128"/>
              <a:cs typeface="Arial Unicode MS" pitchFamily="34" charset="-128"/>
            </a:endParaRP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2892067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FFFF00"/>
                </a:solidFill>
              </a:rPr>
              <a:t>We need to…</a:t>
            </a:r>
          </a:p>
        </p:txBody>
      </p:sp>
      <p:sp>
        <p:nvSpPr>
          <p:cNvPr id="3" name="Content Placeholder 2"/>
          <p:cNvSpPr>
            <a:spLocks noGrp="1"/>
          </p:cNvSpPr>
          <p:nvPr>
            <p:ph idx="1"/>
          </p:nvPr>
        </p:nvSpPr>
        <p:spPr>
          <a:xfrm>
            <a:off x="1981200" y="1600202"/>
            <a:ext cx="8229600" cy="4349079"/>
          </a:xfrm>
        </p:spPr>
        <p:txBody>
          <a:bodyPr>
            <a:normAutofit fontScale="92500" lnSpcReduction="20000"/>
          </a:bodyPr>
          <a:lstStyle/>
          <a:p>
            <a:r>
              <a:rPr lang="en-GB" dirty="0">
                <a:solidFill>
                  <a:schemeClr val="tx1"/>
                </a:solidFill>
              </a:rPr>
              <a:t>Build a “culturally competent” workforce: increase confidence/defeat stereotypes/understand the challenges </a:t>
            </a:r>
          </a:p>
          <a:p>
            <a:r>
              <a:rPr lang="en-GB" dirty="0">
                <a:solidFill>
                  <a:schemeClr val="tx1"/>
                </a:solidFill>
              </a:rPr>
              <a:t>Work collaboratively with community organisations, faith groups and families</a:t>
            </a:r>
          </a:p>
          <a:p>
            <a:r>
              <a:rPr lang="en-GB" dirty="0">
                <a:solidFill>
                  <a:schemeClr val="tx1"/>
                </a:solidFill>
              </a:rPr>
              <a:t>Know about other work in this area</a:t>
            </a:r>
          </a:p>
          <a:p>
            <a:r>
              <a:rPr lang="en-GB" dirty="0">
                <a:solidFill>
                  <a:schemeClr val="tx1"/>
                </a:solidFill>
              </a:rPr>
              <a:t>A clear value base: </a:t>
            </a:r>
          </a:p>
          <a:p>
            <a:r>
              <a:rPr lang="en-GB" dirty="0">
                <a:solidFill>
                  <a:schemeClr val="tx1"/>
                </a:solidFill>
              </a:rPr>
              <a:t>Cultural competence is a set of congruent behaviours, knowledge, attitudes and policies that come together in a system, organisation or among professionals that enables effective work in </a:t>
            </a:r>
            <a:r>
              <a:rPr lang="en-GB" b="1" dirty="0">
                <a:solidFill>
                  <a:schemeClr val="accent5"/>
                </a:solidFill>
              </a:rPr>
              <a:t>cross-cultural situations </a:t>
            </a:r>
            <a:r>
              <a:rPr lang="en-GB" dirty="0">
                <a:solidFill>
                  <a:schemeClr val="tx1"/>
                </a:solidFill>
              </a:rPr>
              <a:t>(Lee and Farrell 2006)</a:t>
            </a:r>
          </a:p>
          <a:p>
            <a:endParaRPr lang="en-GB" dirty="0">
              <a:solidFill>
                <a:schemeClr val="bg1"/>
              </a:solidFill>
            </a:endParaRPr>
          </a:p>
        </p:txBody>
      </p:sp>
      <p:sp>
        <p:nvSpPr>
          <p:cNvPr id="4" name="Footer Placeholder 4"/>
          <p:cNvSpPr txBox="1">
            <a:spLocks/>
          </p:cNvSpPr>
          <p:nvPr/>
        </p:nvSpPr>
        <p:spPr>
          <a:xfrm>
            <a:off x="4626427" y="6228277"/>
            <a:ext cx="2895600" cy="365125"/>
          </a:xfrm>
          <a:prstGeom prst="rect">
            <a:avLst/>
          </a:prstGeom>
        </p:spPr>
        <p:txBody>
          <a:bodyPr vert="horz" lIns="91440" tIns="45720" rIns="91440" bIns="45720" rtlCol="0" anchor="ctr"/>
          <a:lstStyle>
            <a:lvl1pPr algn="ctr">
              <a:defRPr>
                <a:solidFill>
                  <a:schemeClr val="bg1"/>
                </a:solidFill>
              </a:defRPr>
            </a:lvl1pPr>
          </a:lstStyle>
          <a:p>
            <a:pPr defTabSz="914400">
              <a:defRPr/>
            </a:pPr>
            <a:r>
              <a:rPr lang="en-GB" sz="1400" dirty="0">
                <a:solidFill>
                  <a:schemeClr val="tx1"/>
                </a:solidFill>
                <a:latin typeface="Corbel" panose="020B0503020204020204" pitchFamily="34" charset="0"/>
              </a:rPr>
              <a:t>©Copyright Karan Jutlla </a:t>
            </a:r>
          </a:p>
        </p:txBody>
      </p:sp>
    </p:spTree>
    <p:extLst>
      <p:ext uri="{BB962C8B-B14F-4D97-AF65-F5344CB8AC3E}">
        <p14:creationId xmlns:p14="http://schemas.microsoft.com/office/powerpoint/2010/main" val="164472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arn(inVertical)">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arn(inVertic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algn="ctr"/>
            <a:r>
              <a:rPr lang="en-GB" sz="6000" dirty="0">
                <a:solidFill>
                  <a:schemeClr val="accent5"/>
                </a:solidFill>
              </a:rPr>
              <a:t>Thank you!</a:t>
            </a:r>
            <a:br>
              <a:rPr lang="en-GB" sz="6000" dirty="0">
                <a:solidFill>
                  <a:schemeClr val="accent5"/>
                </a:solidFill>
              </a:rPr>
            </a:br>
            <a:r>
              <a:rPr lang="en-GB" sz="6000" dirty="0">
                <a:solidFill>
                  <a:schemeClr val="accent5"/>
                </a:solidFill>
              </a:rPr>
              <a:t>Any questions? </a:t>
            </a:r>
          </a:p>
        </p:txBody>
      </p:sp>
      <p:sp>
        <p:nvSpPr>
          <p:cNvPr id="7" name="Text Placeholder 6"/>
          <p:cNvSpPr>
            <a:spLocks noGrp="1"/>
          </p:cNvSpPr>
          <p:nvPr>
            <p:ph type="body" sz="half" idx="2"/>
          </p:nvPr>
        </p:nvSpPr>
        <p:spPr>
          <a:xfrm>
            <a:off x="841376" y="2797677"/>
            <a:ext cx="10514012" cy="1501826"/>
          </a:xfrm>
        </p:spPr>
        <p:txBody>
          <a:bodyPr>
            <a:normAutofit/>
          </a:bodyPr>
          <a:lstStyle/>
          <a:p>
            <a:pPr algn="ctr"/>
            <a:r>
              <a:rPr lang="en-GB" sz="3600" dirty="0"/>
              <a:t>Contact:</a:t>
            </a:r>
          </a:p>
          <a:p>
            <a:pPr algn="ctr"/>
            <a:r>
              <a:rPr lang="en-GB" sz="3600" dirty="0"/>
              <a:t>karan.jutlla@dmu.ac.uk</a:t>
            </a:r>
          </a:p>
        </p:txBody>
      </p:sp>
      <p:pic>
        <p:nvPicPr>
          <p:cNvPr id="8" name="Picture 7"/>
          <p:cNvPicPr>
            <a:picLocks noChangeAspect="1"/>
          </p:cNvPicPr>
          <p:nvPr/>
        </p:nvPicPr>
        <p:blipFill>
          <a:blip r:embed="rId2"/>
          <a:stretch>
            <a:fillRect/>
          </a:stretch>
        </p:blipFill>
        <p:spPr>
          <a:xfrm>
            <a:off x="9809617" y="4259553"/>
            <a:ext cx="2133455" cy="229410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235" y="4348963"/>
            <a:ext cx="2391537" cy="2204698"/>
          </a:xfrm>
          <a:prstGeom prst="rect">
            <a:avLst/>
          </a:prstGeom>
        </p:spPr>
      </p:pic>
    </p:spTree>
    <p:extLst>
      <p:ext uri="{BB962C8B-B14F-4D97-AF65-F5344CB8AC3E}">
        <p14:creationId xmlns:p14="http://schemas.microsoft.com/office/powerpoint/2010/main" val="32979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1341</TotalTime>
  <Words>2932</Words>
  <Application>Microsoft Office PowerPoint</Application>
  <PresentationFormat>Widescreen</PresentationFormat>
  <Paragraphs>313</Paragraphs>
  <Slides>37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Arial Unicode MS</vt:lpstr>
      <vt:lpstr>ArtBrush</vt:lpstr>
      <vt:lpstr>Calibri</vt:lpstr>
      <vt:lpstr>Corbel</vt:lpstr>
      <vt:lpstr>Times</vt:lpstr>
      <vt:lpstr>Times New Roman</vt:lpstr>
      <vt:lpstr>Wingdings</vt:lpstr>
      <vt:lpstr>Depth</vt:lpstr>
      <vt:lpstr>Working with migrant communities:  achieving cultural competency in dementia care</vt:lpstr>
      <vt:lpstr>Outcomes</vt:lpstr>
      <vt:lpstr>Some numbers… </vt:lpstr>
      <vt:lpstr>Really big numbers...  </vt:lpstr>
      <vt:lpstr>Dementia does not discriminate</vt:lpstr>
      <vt:lpstr>PowerPoint Presentation</vt:lpstr>
      <vt:lpstr>Dementia in South Asian communities</vt:lpstr>
      <vt:lpstr>Dementia in South Asian communities cont…</vt:lpstr>
      <vt:lpstr>Service Perspective </vt:lpstr>
      <vt:lpstr>Dementia is not about a single service intervention </vt:lpstr>
      <vt:lpstr>Person Centred Dementia Care </vt:lpstr>
      <vt:lpstr>Person centred care fit for VIPS</vt:lpstr>
      <vt:lpstr>Person centred care &amp; Personhood….</vt:lpstr>
      <vt:lpstr>Person Centred Care for BAME communities </vt:lpstr>
      <vt:lpstr>Cultural competency </vt:lpstr>
      <vt:lpstr>Cultural competency cont…</vt:lpstr>
      <vt:lpstr>Cultural competency cont…</vt:lpstr>
      <vt:lpstr>Person-centred care with migrant communities</vt:lpstr>
      <vt:lpstr>BAME communities </vt:lpstr>
      <vt:lpstr>Social &amp; Political Influences </vt:lpstr>
      <vt:lpstr>Understanding Communities:  Ethnic identity &amp; cultural diversity </vt:lpstr>
      <vt:lpstr>Caste </vt:lpstr>
      <vt:lpstr>Cultural Diversity Illustration </vt:lpstr>
      <vt:lpstr>Segregation or Inclusion?</vt:lpstr>
      <vt:lpstr>Migration and Dementia </vt:lpstr>
      <vt:lpstr>Sukhvinder – high caste Sikh  </vt:lpstr>
      <vt:lpstr>Darshan Kaur, aged 49 years, cares for mother  </vt:lpstr>
      <vt:lpstr>Diversity </vt:lpstr>
      <vt:lpstr> Rani, aged 44 years, cares for father-in-law  </vt:lpstr>
      <vt:lpstr>Rani cont...</vt:lpstr>
      <vt:lpstr>In the case of Rani… </vt:lpstr>
      <vt:lpstr>Pilot study participant, aged 70 years, cares for her husband</vt:lpstr>
      <vt:lpstr>A person-centred approach</vt:lpstr>
      <vt:lpstr>Person-centred care  </vt:lpstr>
      <vt:lpstr>Person Centred Guiding Principles (Brooker 2007)</vt:lpstr>
      <vt:lpstr>We need to…</vt:lpstr>
      <vt:lpstr>Thank you!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Workforce Development in Dementia Care</dc:title>
  <dc:creator>Karen Jutlla</dc:creator>
  <cp:lastModifiedBy>laptop</cp:lastModifiedBy>
  <cp:revision>95</cp:revision>
  <cp:lastPrinted>2016-06-20T12:40:36Z</cp:lastPrinted>
  <dcterms:modified xsi:type="dcterms:W3CDTF">2016-06-26T17:43:21Z</dcterms:modified>
</cp:coreProperties>
</file>