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olors1.xml" ContentType="application/vnd.ms-office.chartcolorstyle+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44"/>
  </p:notesMasterIdLst>
  <p:handoutMasterIdLst>
    <p:handoutMasterId r:id="rId45"/>
  </p:handoutMasterIdLst>
  <p:sldIdLst>
    <p:sldId id="256" r:id="rId2"/>
    <p:sldId id="298" r:id="rId3"/>
    <p:sldId id="258" r:id="rId4"/>
    <p:sldId id="259" r:id="rId5"/>
    <p:sldId id="260" r:id="rId6"/>
    <p:sldId id="257" r:id="rId7"/>
    <p:sldId id="261" r:id="rId8"/>
    <p:sldId id="262" r:id="rId9"/>
    <p:sldId id="264" r:id="rId10"/>
    <p:sldId id="265" r:id="rId11"/>
    <p:sldId id="266" r:id="rId12"/>
    <p:sldId id="267" r:id="rId13"/>
    <p:sldId id="268" r:id="rId14"/>
    <p:sldId id="270" r:id="rId15"/>
    <p:sldId id="271" r:id="rId16"/>
    <p:sldId id="272" r:id="rId17"/>
    <p:sldId id="273" r:id="rId18"/>
    <p:sldId id="308" r:id="rId19"/>
    <p:sldId id="309" r:id="rId20"/>
    <p:sldId id="310" r:id="rId21"/>
    <p:sldId id="274" r:id="rId22"/>
    <p:sldId id="275" r:id="rId23"/>
    <p:sldId id="276" r:id="rId24"/>
    <p:sldId id="277" r:id="rId25"/>
    <p:sldId id="278" r:id="rId26"/>
    <p:sldId id="280" r:id="rId27"/>
    <p:sldId id="281" r:id="rId28"/>
    <p:sldId id="283" r:id="rId29"/>
    <p:sldId id="285" r:id="rId30"/>
    <p:sldId id="287" r:id="rId31"/>
    <p:sldId id="288" r:id="rId32"/>
    <p:sldId id="289" r:id="rId33"/>
    <p:sldId id="290" r:id="rId34"/>
    <p:sldId id="294" r:id="rId35"/>
    <p:sldId id="295" r:id="rId36"/>
    <p:sldId id="296" r:id="rId37"/>
    <p:sldId id="302" r:id="rId38"/>
    <p:sldId id="303" r:id="rId39"/>
    <p:sldId id="305" r:id="rId40"/>
    <p:sldId id="311" r:id="rId41"/>
    <p:sldId id="312" r:id="rId42"/>
    <p:sldId id="304"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9408" autoAdjust="0"/>
  </p:normalViewPr>
  <p:slideViewPr>
    <p:cSldViewPr snapToGrid="0">
      <p:cViewPr varScale="1">
        <p:scale>
          <a:sx n="65" d="100"/>
          <a:sy n="65" d="100"/>
        </p:scale>
        <p:origin x="-918"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G:\cr%20sd%20final.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D:\Documents\Soild%20Dispersion\kanav%20dubai\New%20Microsoft%20Excel%20Worksheet.xlsx" TargetMode="External"/></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D:\Documents\Soild%20Dispersion\kanav%20dubai\New%20Microsoft%20Excel%20Workshee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0622683668966162"/>
          <c:y val="2.8252405949256341E-2"/>
          <c:w val="0.84302537182852355"/>
          <c:h val="0.79095290172061528"/>
        </c:manualLayout>
      </c:layout>
      <c:scatterChart>
        <c:scatterStyle val="lineMarker"/>
        <c:ser>
          <c:idx val="0"/>
          <c:order val="0"/>
          <c:marker>
            <c:symbol val="diamond"/>
            <c:size val="5"/>
            <c:spPr>
              <a:ln w="3175"/>
            </c:spPr>
          </c:marker>
          <c:trendline>
            <c:trendlineType val="linear"/>
            <c:dispRSqr val="1"/>
            <c:dispEq val="1"/>
            <c:trendlineLbl>
              <c:layout>
                <c:manualLayout>
                  <c:x val="5.7177821522309734E-2"/>
                  <c:y val="0.52466061533974961"/>
                </c:manualLayout>
              </c:layout>
              <c:numFmt formatCode="General" sourceLinked="0"/>
            </c:trendlineLbl>
          </c:trendline>
          <c:errBars>
            <c:errDir val="y"/>
            <c:errBarType val="both"/>
            <c:errValType val="cust"/>
            <c:plus>
              <c:numRef>
                <c:f>Sheet2!$F$43:$F$52</c:f>
                <c:numCache>
                  <c:formatCode>General</c:formatCode>
                  <c:ptCount val="10"/>
                  <c:pt idx="0">
                    <c:v>0</c:v>
                  </c:pt>
                  <c:pt idx="1">
                    <c:v>2.5166114784235852E-3</c:v>
                  </c:pt>
                  <c:pt idx="2">
                    <c:v>1.8339392937971856E-2</c:v>
                  </c:pt>
                  <c:pt idx="3">
                    <c:v>9.539392014169484E-3</c:v>
                  </c:pt>
                  <c:pt idx="4">
                    <c:v>1.5275252316519505E-3</c:v>
                  </c:pt>
                  <c:pt idx="5">
                    <c:v>1.5275252316519505E-3</c:v>
                  </c:pt>
                  <c:pt idx="6">
                    <c:v>1.5275252316519505E-3</c:v>
                  </c:pt>
                  <c:pt idx="7">
                    <c:v>1.0000000000000041E-3</c:v>
                  </c:pt>
                  <c:pt idx="8">
                    <c:v>1.0000000000000041E-3</c:v>
                  </c:pt>
                  <c:pt idx="9">
                    <c:v>1.0000000000000041E-3</c:v>
                  </c:pt>
                </c:numCache>
              </c:numRef>
            </c:plus>
            <c:minus>
              <c:numRef>
                <c:f>Sheet2!$F$43:$F$52</c:f>
                <c:numCache>
                  <c:formatCode>General</c:formatCode>
                  <c:ptCount val="10"/>
                  <c:pt idx="0">
                    <c:v>0</c:v>
                  </c:pt>
                  <c:pt idx="1">
                    <c:v>2.5166114784235852E-3</c:v>
                  </c:pt>
                  <c:pt idx="2">
                    <c:v>1.8339392937971856E-2</c:v>
                  </c:pt>
                  <c:pt idx="3">
                    <c:v>9.539392014169484E-3</c:v>
                  </c:pt>
                  <c:pt idx="4">
                    <c:v>1.5275252316519505E-3</c:v>
                  </c:pt>
                  <c:pt idx="5">
                    <c:v>1.5275252316519505E-3</c:v>
                  </c:pt>
                  <c:pt idx="6">
                    <c:v>1.5275252316519505E-3</c:v>
                  </c:pt>
                  <c:pt idx="7">
                    <c:v>1.0000000000000041E-3</c:v>
                  </c:pt>
                  <c:pt idx="8">
                    <c:v>1.0000000000000041E-3</c:v>
                  </c:pt>
                  <c:pt idx="9">
                    <c:v>1.0000000000000041E-3</c:v>
                  </c:pt>
                </c:numCache>
              </c:numRef>
            </c:minus>
          </c:errBars>
          <c:xVal>
            <c:numRef>
              <c:f>Sheet2!$A$55:$A$64</c:f>
              <c:numCache>
                <c:formatCode>General</c:formatCode>
                <c:ptCount val="10"/>
                <c:pt idx="0">
                  <c:v>0</c:v>
                </c:pt>
                <c:pt idx="1">
                  <c:v>2</c:v>
                </c:pt>
                <c:pt idx="2">
                  <c:v>4</c:v>
                </c:pt>
                <c:pt idx="3">
                  <c:v>6</c:v>
                </c:pt>
                <c:pt idx="4">
                  <c:v>8</c:v>
                </c:pt>
                <c:pt idx="5">
                  <c:v>10</c:v>
                </c:pt>
                <c:pt idx="6">
                  <c:v>12</c:v>
                </c:pt>
                <c:pt idx="7">
                  <c:v>14</c:v>
                </c:pt>
                <c:pt idx="8">
                  <c:v>16</c:v>
                </c:pt>
                <c:pt idx="9">
                  <c:v>18</c:v>
                </c:pt>
              </c:numCache>
            </c:numRef>
          </c:xVal>
          <c:yVal>
            <c:numRef>
              <c:f>Sheet2!$B$55:$B$64</c:f>
              <c:numCache>
                <c:formatCode>General</c:formatCode>
                <c:ptCount val="10"/>
                <c:pt idx="0">
                  <c:v>0</c:v>
                </c:pt>
                <c:pt idx="1">
                  <c:v>0.16566670000000014</c:v>
                </c:pt>
                <c:pt idx="2">
                  <c:v>0.254</c:v>
                </c:pt>
                <c:pt idx="3">
                  <c:v>0.34700000000000053</c:v>
                </c:pt>
                <c:pt idx="4">
                  <c:v>0.44666666666666743</c:v>
                </c:pt>
                <c:pt idx="5">
                  <c:v>0.52866666666666651</c:v>
                </c:pt>
                <c:pt idx="6">
                  <c:v>0.59933333333333361</c:v>
                </c:pt>
                <c:pt idx="7">
                  <c:v>0.67400000000000215</c:v>
                </c:pt>
                <c:pt idx="8">
                  <c:v>0.73800000000000165</c:v>
                </c:pt>
                <c:pt idx="9">
                  <c:v>0.81599999999999984</c:v>
                </c:pt>
              </c:numCache>
            </c:numRef>
          </c:yVal>
        </c:ser>
        <c:axId val="59729792"/>
        <c:axId val="60653568"/>
      </c:scatterChart>
      <c:valAx>
        <c:axId val="59729792"/>
        <c:scaling>
          <c:orientation val="minMax"/>
        </c:scaling>
        <c:axPos val="b"/>
        <c:title>
          <c:tx>
            <c:rich>
              <a:bodyPr/>
              <a:lstStyle/>
              <a:p>
                <a:pPr>
                  <a:defRPr/>
                </a:pPr>
                <a:r>
                  <a:rPr lang="en-US"/>
                  <a:t>conc (µg/ml)</a:t>
                </a:r>
              </a:p>
            </c:rich>
          </c:tx>
          <c:layout/>
        </c:title>
        <c:numFmt formatCode="General" sourceLinked="1"/>
        <c:tickLblPos val="nextTo"/>
        <c:crossAx val="60653568"/>
        <c:crosses val="autoZero"/>
        <c:crossBetween val="midCat"/>
      </c:valAx>
      <c:valAx>
        <c:axId val="60653568"/>
        <c:scaling>
          <c:orientation val="minMax"/>
        </c:scaling>
        <c:axPos val="l"/>
        <c:title>
          <c:tx>
            <c:rich>
              <a:bodyPr rot="-5400000" vert="horz"/>
              <a:lstStyle/>
              <a:p>
                <a:pPr>
                  <a:defRPr/>
                </a:pPr>
                <a:r>
                  <a:rPr lang="en-US"/>
                  <a:t>absorbance</a:t>
                </a:r>
              </a:p>
            </c:rich>
          </c:tx>
          <c:layout/>
        </c:title>
        <c:numFmt formatCode="General" sourceLinked="1"/>
        <c:tickLblPos val="nextTo"/>
        <c:crossAx val="59729792"/>
        <c:crosses val="autoZero"/>
        <c:crossBetween val="midCat"/>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5745189746018595"/>
          <c:y val="0.12996935652003094"/>
          <c:w val="0.69548682059394429"/>
          <c:h val="0.6420029788133419"/>
        </c:manualLayout>
      </c:layout>
      <c:scatterChart>
        <c:scatterStyle val="smoothMarker"/>
        <c:ser>
          <c:idx val="0"/>
          <c:order val="0"/>
          <c:tx>
            <c:v>PD</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Sheet2!$A$4:$A$12</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Sheet2!$B$4:$B$12</c:f>
              <c:numCache>
                <c:formatCode>General</c:formatCode>
                <c:ptCount val="9"/>
                <c:pt idx="0">
                  <c:v>0</c:v>
                </c:pt>
                <c:pt idx="1">
                  <c:v>17.79</c:v>
                </c:pt>
                <c:pt idx="2">
                  <c:v>24.459999999999994</c:v>
                </c:pt>
                <c:pt idx="3">
                  <c:v>30.22</c:v>
                </c:pt>
                <c:pt idx="4">
                  <c:v>38.190000000000012</c:v>
                </c:pt>
                <c:pt idx="5">
                  <c:v>44.47</c:v>
                </c:pt>
                <c:pt idx="6">
                  <c:v>50.04</c:v>
                </c:pt>
                <c:pt idx="7">
                  <c:v>57.44</c:v>
                </c:pt>
                <c:pt idx="8">
                  <c:v>63.67</c:v>
                </c:pt>
              </c:numCache>
            </c:numRef>
          </c:yVal>
          <c:smooth val="1"/>
        </c:ser>
        <c:ser>
          <c:idx val="1"/>
          <c:order val="1"/>
          <c:tx>
            <c:v>SD1</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Sheet2!$A$4:$A$12</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Sheet2!$C$4:$C$12</c:f>
              <c:numCache>
                <c:formatCode>General</c:formatCode>
                <c:ptCount val="9"/>
                <c:pt idx="0">
                  <c:v>0</c:v>
                </c:pt>
                <c:pt idx="1">
                  <c:v>19.36</c:v>
                </c:pt>
                <c:pt idx="2">
                  <c:v>25.979999999999993</c:v>
                </c:pt>
                <c:pt idx="3">
                  <c:v>33.31</c:v>
                </c:pt>
                <c:pt idx="4">
                  <c:v>42.38</c:v>
                </c:pt>
                <c:pt idx="5">
                  <c:v>45.52</c:v>
                </c:pt>
                <c:pt idx="6">
                  <c:v>47.09</c:v>
                </c:pt>
                <c:pt idx="7">
                  <c:v>52.15</c:v>
                </c:pt>
                <c:pt idx="8">
                  <c:v>57.34</c:v>
                </c:pt>
              </c:numCache>
            </c:numRef>
          </c:yVal>
          <c:smooth val="1"/>
        </c:ser>
        <c:ser>
          <c:idx val="2"/>
          <c:order val="2"/>
          <c:tx>
            <c:v>SD2</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Sheet2!$A$4:$A$12</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Sheet2!$D$4:$D$12</c:f>
              <c:numCache>
                <c:formatCode>General</c:formatCode>
                <c:ptCount val="9"/>
                <c:pt idx="0">
                  <c:v>0</c:v>
                </c:pt>
                <c:pt idx="1">
                  <c:v>20.93</c:v>
                </c:pt>
                <c:pt idx="2">
                  <c:v>27.03</c:v>
                </c:pt>
                <c:pt idx="3">
                  <c:v>31.74</c:v>
                </c:pt>
                <c:pt idx="4">
                  <c:v>37.15</c:v>
                </c:pt>
                <c:pt idx="5">
                  <c:v>46.04</c:v>
                </c:pt>
                <c:pt idx="6">
                  <c:v>60.17</c:v>
                </c:pt>
                <c:pt idx="7">
                  <c:v>65.75</c:v>
                </c:pt>
                <c:pt idx="8">
                  <c:v>69.56</c:v>
                </c:pt>
              </c:numCache>
            </c:numRef>
          </c:yVal>
          <c:smooth val="1"/>
        </c:ser>
        <c:ser>
          <c:idx val="3"/>
          <c:order val="3"/>
          <c:tx>
            <c:v>SD3</c:v>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Sheet2!$A$4:$A$12</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Sheet2!$E$4:$E$12</c:f>
              <c:numCache>
                <c:formatCode>General</c:formatCode>
                <c:ptCount val="9"/>
                <c:pt idx="0">
                  <c:v>0</c:v>
                </c:pt>
                <c:pt idx="1">
                  <c:v>24.59</c:v>
                </c:pt>
                <c:pt idx="2">
                  <c:v>34.880000000000003</c:v>
                </c:pt>
                <c:pt idx="3">
                  <c:v>47.96</c:v>
                </c:pt>
                <c:pt idx="4">
                  <c:v>54.94</c:v>
                </c:pt>
                <c:pt idx="5">
                  <c:v>75.86999999999999</c:v>
                </c:pt>
                <c:pt idx="6">
                  <c:v>84.76</c:v>
                </c:pt>
                <c:pt idx="7">
                  <c:v>87.77</c:v>
                </c:pt>
                <c:pt idx="8">
                  <c:v>96.43</c:v>
                </c:pt>
              </c:numCache>
            </c:numRef>
          </c:yVal>
          <c:smooth val="1"/>
        </c:ser>
        <c:ser>
          <c:idx val="4"/>
          <c:order val="4"/>
          <c:tx>
            <c:v>SD4</c:v>
          </c:tx>
          <c:spPr>
            <a:ln w="19050" cap="rnd">
              <a:solidFill>
                <a:schemeClr val="accent5"/>
              </a:solidFill>
              <a:round/>
            </a:ln>
            <a:effectLst/>
          </c:spPr>
          <c:marker>
            <c:symbol val="circle"/>
            <c:size val="5"/>
            <c:spPr>
              <a:solidFill>
                <a:schemeClr val="accent5"/>
              </a:solidFill>
              <a:ln w="9525">
                <a:solidFill>
                  <a:schemeClr val="accent5"/>
                </a:solidFill>
              </a:ln>
              <a:effectLst/>
            </c:spPr>
          </c:marker>
          <c:xVal>
            <c:numRef>
              <c:f>Sheet2!$A$4:$A$12</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Sheet2!$F$4:$F$12</c:f>
              <c:numCache>
                <c:formatCode>General</c:formatCode>
                <c:ptCount val="9"/>
                <c:pt idx="0">
                  <c:v>0</c:v>
                </c:pt>
                <c:pt idx="1">
                  <c:v>21.97</c:v>
                </c:pt>
                <c:pt idx="2">
                  <c:v>31.22</c:v>
                </c:pt>
                <c:pt idx="3">
                  <c:v>44.82</c:v>
                </c:pt>
                <c:pt idx="4">
                  <c:v>57.55</c:v>
                </c:pt>
                <c:pt idx="5">
                  <c:v>62.260000000000012</c:v>
                </c:pt>
                <c:pt idx="6">
                  <c:v>73.25</c:v>
                </c:pt>
                <c:pt idx="7">
                  <c:v>77.260000000000005</c:v>
                </c:pt>
                <c:pt idx="8">
                  <c:v>79.459999999999994</c:v>
                </c:pt>
              </c:numCache>
            </c:numRef>
          </c:yVal>
          <c:smooth val="1"/>
        </c:ser>
        <c:ser>
          <c:idx val="5"/>
          <c:order val="5"/>
          <c:tx>
            <c:v>SD5</c:v>
          </c:tx>
          <c:spPr>
            <a:ln w="19050" cap="rnd">
              <a:solidFill>
                <a:schemeClr val="accent6"/>
              </a:solidFill>
              <a:round/>
            </a:ln>
            <a:effectLst/>
          </c:spPr>
          <c:marker>
            <c:symbol val="circle"/>
            <c:size val="5"/>
            <c:spPr>
              <a:solidFill>
                <a:schemeClr val="accent6"/>
              </a:solidFill>
              <a:ln w="9525">
                <a:solidFill>
                  <a:schemeClr val="accent6"/>
                </a:solidFill>
              </a:ln>
              <a:effectLst/>
            </c:spPr>
          </c:marker>
          <c:xVal>
            <c:numRef>
              <c:f>Sheet2!$A$4:$A$12</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Sheet2!$G$4:$G$12</c:f>
              <c:numCache>
                <c:formatCode>General</c:formatCode>
                <c:ptCount val="9"/>
                <c:pt idx="0">
                  <c:v>0</c:v>
                </c:pt>
                <c:pt idx="1">
                  <c:v>18.97</c:v>
                </c:pt>
                <c:pt idx="2">
                  <c:v>28.22</c:v>
                </c:pt>
                <c:pt idx="3">
                  <c:v>36.82</c:v>
                </c:pt>
                <c:pt idx="4">
                  <c:v>48.55</c:v>
                </c:pt>
                <c:pt idx="5">
                  <c:v>56.260000000000012</c:v>
                </c:pt>
                <c:pt idx="6">
                  <c:v>61.25</c:v>
                </c:pt>
                <c:pt idx="7">
                  <c:v>70.260000000000005</c:v>
                </c:pt>
                <c:pt idx="8">
                  <c:v>75.86999999999999</c:v>
                </c:pt>
              </c:numCache>
            </c:numRef>
          </c:yVal>
          <c:smooth val="1"/>
        </c:ser>
        <c:axId val="60492416"/>
        <c:axId val="60522880"/>
      </c:scatterChart>
      <c:valAx>
        <c:axId val="60492416"/>
        <c:scaling>
          <c:orientation val="minMax"/>
        </c:scaling>
        <c:axPos val="b"/>
        <c:numFmt formatCode="General"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522880"/>
        <c:crosses val="autoZero"/>
        <c:crossBetween val="midCat"/>
      </c:valAx>
      <c:valAx>
        <c:axId val="60522880"/>
        <c:scaling>
          <c:orientation val="minMax"/>
        </c:scaling>
        <c:axPos val="l"/>
        <c:numFmt formatCode="General"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492416"/>
        <c:crosses val="autoZero"/>
        <c:crossBetween val="midCat"/>
      </c:valAx>
      <c:spPr>
        <a:noFill/>
        <a:ln>
          <a:noFill/>
        </a:ln>
        <a:effectLst/>
      </c:spPr>
    </c:plotArea>
    <c:legend>
      <c:legendPos val="b"/>
      <c:layout>
        <c:manualLayout>
          <c:xMode val="edge"/>
          <c:yMode val="edge"/>
          <c:x val="0.8365578469282493"/>
          <c:y val="0.24181562612730292"/>
          <c:w val="0.11052518710264378"/>
          <c:h val="0.42006179464950388"/>
        </c:manualLayou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4591426071741045"/>
          <c:y val="4.3978017916713789E-2"/>
          <c:w val="0.72726756009803406"/>
          <c:h val="0.7478325007311305"/>
        </c:manualLayout>
      </c:layout>
      <c:scatterChart>
        <c:scatterStyle val="smoothMarker"/>
        <c:ser>
          <c:idx val="0"/>
          <c:order val="0"/>
          <c:tx>
            <c:v>PD</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Sheet3!$A$2:$A$10</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Sheet3!$B$2:$B$10</c:f>
              <c:numCache>
                <c:formatCode>General</c:formatCode>
                <c:ptCount val="9"/>
                <c:pt idx="0">
                  <c:v>0</c:v>
                </c:pt>
                <c:pt idx="1">
                  <c:v>17.79</c:v>
                </c:pt>
                <c:pt idx="2">
                  <c:v>24.459999999999994</c:v>
                </c:pt>
                <c:pt idx="3">
                  <c:v>30.22</c:v>
                </c:pt>
                <c:pt idx="4">
                  <c:v>38.190000000000012</c:v>
                </c:pt>
                <c:pt idx="5">
                  <c:v>44.47</c:v>
                </c:pt>
                <c:pt idx="6">
                  <c:v>50.04</c:v>
                </c:pt>
                <c:pt idx="7">
                  <c:v>57.44</c:v>
                </c:pt>
                <c:pt idx="8">
                  <c:v>63.67</c:v>
                </c:pt>
              </c:numCache>
            </c:numRef>
          </c:yVal>
          <c:smooth val="1"/>
        </c:ser>
        <c:ser>
          <c:idx val="1"/>
          <c:order val="1"/>
          <c:tx>
            <c:v>SD3</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Sheet3!$A$2:$A$10</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Sheet3!$C$2:$C$10</c:f>
              <c:numCache>
                <c:formatCode>General</c:formatCode>
                <c:ptCount val="9"/>
                <c:pt idx="0">
                  <c:v>0</c:v>
                </c:pt>
                <c:pt idx="1">
                  <c:v>24.59</c:v>
                </c:pt>
                <c:pt idx="2">
                  <c:v>34.880000000000003</c:v>
                </c:pt>
                <c:pt idx="3">
                  <c:v>47.96</c:v>
                </c:pt>
                <c:pt idx="4">
                  <c:v>54.94</c:v>
                </c:pt>
                <c:pt idx="5">
                  <c:v>75.86999999999999</c:v>
                </c:pt>
                <c:pt idx="6">
                  <c:v>84.76</c:v>
                </c:pt>
                <c:pt idx="7">
                  <c:v>87.77</c:v>
                </c:pt>
                <c:pt idx="8">
                  <c:v>96.43</c:v>
                </c:pt>
              </c:numCache>
            </c:numRef>
          </c:yVal>
          <c:smooth val="1"/>
        </c:ser>
        <c:ser>
          <c:idx val="2"/>
          <c:order val="2"/>
          <c:tx>
            <c:v>PM</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Sheet3!$A$2:$A$10</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Sheet3!$D$2:$D$10</c:f>
              <c:numCache>
                <c:formatCode>General</c:formatCode>
                <c:ptCount val="9"/>
                <c:pt idx="0">
                  <c:v>0</c:v>
                </c:pt>
                <c:pt idx="1">
                  <c:v>18.130000000000006</c:v>
                </c:pt>
                <c:pt idx="2">
                  <c:v>26.51</c:v>
                </c:pt>
                <c:pt idx="3">
                  <c:v>32.96</c:v>
                </c:pt>
                <c:pt idx="4">
                  <c:v>42.9</c:v>
                </c:pt>
                <c:pt idx="5">
                  <c:v>45</c:v>
                </c:pt>
                <c:pt idx="6">
                  <c:v>46.91</c:v>
                </c:pt>
                <c:pt idx="7">
                  <c:v>49.53</c:v>
                </c:pt>
                <c:pt idx="8">
                  <c:v>51.97</c:v>
                </c:pt>
              </c:numCache>
            </c:numRef>
          </c:yVal>
          <c:smooth val="1"/>
        </c:ser>
        <c:ser>
          <c:idx val="3"/>
          <c:order val="3"/>
          <c:tx>
            <c:v>CGM</c:v>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Sheet3!$A$2:$A$10</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Sheet3!$E$2:$E$10</c:f>
              <c:numCache>
                <c:formatCode>General</c:formatCode>
                <c:ptCount val="9"/>
                <c:pt idx="0">
                  <c:v>0</c:v>
                </c:pt>
                <c:pt idx="1">
                  <c:v>19.18</c:v>
                </c:pt>
                <c:pt idx="2">
                  <c:v>27.77</c:v>
                </c:pt>
                <c:pt idx="3">
                  <c:v>36.290000000000013</c:v>
                </c:pt>
                <c:pt idx="4">
                  <c:v>42.56</c:v>
                </c:pt>
                <c:pt idx="5">
                  <c:v>51.28</c:v>
                </c:pt>
                <c:pt idx="6">
                  <c:v>60.88</c:v>
                </c:pt>
                <c:pt idx="7">
                  <c:v>69.149999999999991</c:v>
                </c:pt>
                <c:pt idx="8">
                  <c:v>78.58</c:v>
                </c:pt>
              </c:numCache>
            </c:numRef>
          </c:yVal>
          <c:smooth val="1"/>
        </c:ser>
        <c:ser>
          <c:idx val="4"/>
          <c:order val="4"/>
          <c:tx>
            <c:v>KM</c:v>
          </c:tx>
          <c:spPr>
            <a:ln w="19050" cap="rnd">
              <a:solidFill>
                <a:schemeClr val="accent5"/>
              </a:solidFill>
              <a:round/>
            </a:ln>
            <a:effectLst/>
          </c:spPr>
          <c:marker>
            <c:symbol val="circle"/>
            <c:size val="5"/>
            <c:spPr>
              <a:solidFill>
                <a:schemeClr val="accent5"/>
              </a:solidFill>
              <a:ln w="9525">
                <a:solidFill>
                  <a:schemeClr val="accent5"/>
                </a:solidFill>
              </a:ln>
              <a:effectLst/>
            </c:spPr>
          </c:marker>
          <c:xVal>
            <c:numRef>
              <c:f>Sheet3!$A$2:$A$10</c:f>
              <c:numCache>
                <c:formatCode>General</c:formatCode>
                <c:ptCount val="9"/>
                <c:pt idx="0">
                  <c:v>0</c:v>
                </c:pt>
                <c:pt idx="1">
                  <c:v>5</c:v>
                </c:pt>
                <c:pt idx="2">
                  <c:v>15</c:v>
                </c:pt>
                <c:pt idx="3">
                  <c:v>30</c:v>
                </c:pt>
                <c:pt idx="4">
                  <c:v>45</c:v>
                </c:pt>
                <c:pt idx="5">
                  <c:v>60</c:v>
                </c:pt>
                <c:pt idx="6">
                  <c:v>90</c:v>
                </c:pt>
                <c:pt idx="7">
                  <c:v>120</c:v>
                </c:pt>
                <c:pt idx="8">
                  <c:v>180</c:v>
                </c:pt>
              </c:numCache>
            </c:numRef>
          </c:xVal>
          <c:yVal>
            <c:numRef>
              <c:f>Sheet3!$F$2:$F$10</c:f>
              <c:numCache>
                <c:formatCode>General</c:formatCode>
                <c:ptCount val="9"/>
                <c:pt idx="0">
                  <c:v>0</c:v>
                </c:pt>
                <c:pt idx="1">
                  <c:v>21.97</c:v>
                </c:pt>
                <c:pt idx="2">
                  <c:v>26.68</c:v>
                </c:pt>
                <c:pt idx="3">
                  <c:v>37.67</c:v>
                </c:pt>
                <c:pt idx="4">
                  <c:v>46.39</c:v>
                </c:pt>
                <c:pt idx="5">
                  <c:v>62.61</c:v>
                </c:pt>
                <c:pt idx="6">
                  <c:v>76.39</c:v>
                </c:pt>
                <c:pt idx="7">
                  <c:v>80.05</c:v>
                </c:pt>
                <c:pt idx="8">
                  <c:v>83.31</c:v>
                </c:pt>
              </c:numCache>
            </c:numRef>
          </c:yVal>
          <c:smooth val="1"/>
        </c:ser>
        <c:axId val="63116800"/>
        <c:axId val="63118336"/>
      </c:scatterChart>
      <c:valAx>
        <c:axId val="63116800"/>
        <c:scaling>
          <c:orientation val="minMax"/>
        </c:scaling>
        <c:axPos val="b"/>
        <c:numFmt formatCode="General"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118336"/>
        <c:crosses val="autoZero"/>
        <c:crossBetween val="midCat"/>
      </c:valAx>
      <c:valAx>
        <c:axId val="63118336"/>
        <c:scaling>
          <c:orientation val="minMax"/>
        </c:scaling>
        <c:axPos val="l"/>
        <c:numFmt formatCode="General"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116800"/>
        <c:crosses val="autoZero"/>
        <c:crossBetween val="midCat"/>
      </c:valAx>
      <c:spPr>
        <a:noFill/>
        <a:ln>
          <a:noFill/>
        </a:ln>
        <a:effectLst/>
      </c:spPr>
    </c:plotArea>
    <c:legend>
      <c:legendPos val="b"/>
      <c:layout>
        <c:manualLayout>
          <c:xMode val="edge"/>
          <c:yMode val="edge"/>
          <c:x val="0.84406128869652908"/>
          <c:y val="0.27686098318730162"/>
          <c:w val="0.15514453077471282"/>
          <c:h val="0.38330887836536542"/>
        </c:manualLayou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934549-7B9C-4E16-8F2D-7AD7C33481F0}" type="doc">
      <dgm:prSet loTypeId="urn:microsoft.com/office/officeart/2005/8/layout/cycle4#1" loCatId="matrix" qsTypeId="urn:microsoft.com/office/officeart/2005/8/quickstyle/simple1" qsCatId="simple" csTypeId="urn:microsoft.com/office/officeart/2005/8/colors/accent1_2" csCatId="accent1" phldr="1"/>
      <dgm:spPr/>
      <dgm:t>
        <a:bodyPr/>
        <a:lstStyle/>
        <a:p>
          <a:endParaRPr lang="en-US"/>
        </a:p>
      </dgm:t>
    </dgm:pt>
    <dgm:pt modelId="{83B202EA-5810-4453-A205-8764F28F2009}">
      <dgm:prSet phldrT="[Text]"/>
      <dgm:spPr/>
      <dgm:t>
        <a:bodyPr/>
        <a:lstStyle/>
        <a:p>
          <a:r>
            <a:rPr lang="en-US" dirty="0" err="1" smtClean="0">
              <a:latin typeface="Times New Roman" panose="02020603050405020304" pitchFamily="18" charset="0"/>
              <a:cs typeface="Times New Roman" panose="02020603050405020304" pitchFamily="18" charset="0"/>
            </a:rPr>
            <a:t>Propanolol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Metaprolol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Diltiazam</a:t>
          </a:r>
          <a:r>
            <a:rPr lang="en-US" dirty="0" smtClean="0">
              <a:latin typeface="Times New Roman" panose="02020603050405020304" pitchFamily="18" charset="0"/>
              <a:cs typeface="Times New Roman" panose="02020603050405020304" pitchFamily="18" charset="0"/>
            </a:rPr>
            <a:t>, Verapamil, Water soluble vitamins</a:t>
          </a:r>
          <a:endParaRPr lang="en-US" dirty="0">
            <a:latin typeface="Times New Roman" panose="02020603050405020304" pitchFamily="18" charset="0"/>
            <a:cs typeface="Times New Roman" panose="02020603050405020304" pitchFamily="18" charset="0"/>
          </a:endParaRPr>
        </a:p>
      </dgm:t>
    </dgm:pt>
    <dgm:pt modelId="{127F77C8-20A2-4AE1-87C8-DA2948F478E9}" type="parTrans" cxnId="{3C70CE5F-39DC-4006-A1BB-23DE3B01ABC3}">
      <dgm:prSet/>
      <dgm:spPr/>
      <dgm:t>
        <a:bodyPr/>
        <a:lstStyle/>
        <a:p>
          <a:endParaRPr lang="en-US">
            <a:latin typeface="Times New Roman" panose="02020603050405020304" pitchFamily="18" charset="0"/>
            <a:cs typeface="Times New Roman" panose="02020603050405020304" pitchFamily="18" charset="0"/>
          </a:endParaRPr>
        </a:p>
      </dgm:t>
    </dgm:pt>
    <dgm:pt modelId="{153B032E-4FD8-4ED2-A98A-0E44F44DDC74}" type="sibTrans" cxnId="{3C70CE5F-39DC-4006-A1BB-23DE3B01ABC3}">
      <dgm:prSet/>
      <dgm:spPr/>
      <dgm:t>
        <a:bodyPr/>
        <a:lstStyle/>
        <a:p>
          <a:endParaRPr lang="en-US">
            <a:latin typeface="Times New Roman" panose="02020603050405020304" pitchFamily="18" charset="0"/>
            <a:cs typeface="Times New Roman" panose="02020603050405020304" pitchFamily="18" charset="0"/>
          </a:endParaRPr>
        </a:p>
      </dgm:t>
    </dgm:pt>
    <dgm:pt modelId="{9E9D35EC-1AD1-4400-AB4A-E51F2AD891B4}">
      <dgm:prSet phldrT="[Text]"/>
      <dgm:spPr/>
      <dgm:t>
        <a:bodyPr/>
        <a:lstStyle/>
        <a:p>
          <a:r>
            <a:rPr lang="en-US" dirty="0" smtClean="0">
              <a:latin typeface="Times New Roman" panose="02020603050405020304" pitchFamily="18" charset="0"/>
              <a:cs typeface="Times New Roman" panose="02020603050405020304" pitchFamily="18" charset="0"/>
            </a:rPr>
            <a:t>Class I (appropriate)</a:t>
          </a:r>
          <a:endParaRPr lang="en-US" dirty="0">
            <a:latin typeface="Times New Roman" panose="02020603050405020304" pitchFamily="18" charset="0"/>
            <a:cs typeface="Times New Roman" panose="02020603050405020304" pitchFamily="18" charset="0"/>
          </a:endParaRPr>
        </a:p>
      </dgm:t>
    </dgm:pt>
    <dgm:pt modelId="{44FDBD01-5D54-4911-9CEB-81EAFD351F21}" type="parTrans" cxnId="{E59338A4-BF28-47A4-A3F9-A8A9B87121B6}">
      <dgm:prSet/>
      <dgm:spPr/>
      <dgm:t>
        <a:bodyPr/>
        <a:lstStyle/>
        <a:p>
          <a:endParaRPr lang="en-US">
            <a:latin typeface="Times New Roman" panose="02020603050405020304" pitchFamily="18" charset="0"/>
            <a:cs typeface="Times New Roman" panose="02020603050405020304" pitchFamily="18" charset="0"/>
          </a:endParaRPr>
        </a:p>
      </dgm:t>
    </dgm:pt>
    <dgm:pt modelId="{0189EED6-B24B-4632-8BE5-EF5153DB172E}" type="sibTrans" cxnId="{E59338A4-BF28-47A4-A3F9-A8A9B87121B6}">
      <dgm:prSet/>
      <dgm:spPr/>
      <dgm:t>
        <a:bodyPr/>
        <a:lstStyle/>
        <a:p>
          <a:endParaRPr lang="en-US">
            <a:latin typeface="Times New Roman" panose="02020603050405020304" pitchFamily="18" charset="0"/>
            <a:cs typeface="Times New Roman" panose="02020603050405020304" pitchFamily="18" charset="0"/>
          </a:endParaRPr>
        </a:p>
      </dgm:t>
    </dgm:pt>
    <dgm:pt modelId="{738A38C7-AA5B-4D4A-8737-37D1D8D7199F}">
      <dgm:prSet phldrT="[Text]"/>
      <dgm:spPr/>
      <dgm:t>
        <a:bodyPr/>
        <a:lstStyle/>
        <a:p>
          <a:r>
            <a:rPr lang="en-US" dirty="0" smtClean="0">
              <a:latin typeface="Times New Roman" panose="02020603050405020304" pitchFamily="18" charset="0"/>
              <a:cs typeface="Times New Roman" panose="02020603050405020304" pitchFamily="18" charset="0"/>
            </a:rPr>
            <a:t>Acyclovir, Captopril, </a:t>
          </a:r>
          <a:r>
            <a:rPr lang="en-US" dirty="0" err="1" smtClean="0">
              <a:latin typeface="Times New Roman" panose="02020603050405020304" pitchFamily="18" charset="0"/>
              <a:cs typeface="Times New Roman" panose="02020603050405020304" pitchFamily="18" charset="0"/>
            </a:rPr>
            <a:t>Elanapril</a:t>
          </a:r>
          <a:r>
            <a:rPr lang="en-US" dirty="0" smtClean="0">
              <a:latin typeface="Times New Roman" panose="02020603050405020304" pitchFamily="18" charset="0"/>
              <a:cs typeface="Times New Roman" panose="02020603050405020304" pitchFamily="18" charset="0"/>
            </a:rPr>
            <a:t>, Neomycin B</a:t>
          </a:r>
          <a:endParaRPr lang="en-US" dirty="0">
            <a:latin typeface="Times New Roman" panose="02020603050405020304" pitchFamily="18" charset="0"/>
            <a:cs typeface="Times New Roman" panose="02020603050405020304" pitchFamily="18" charset="0"/>
          </a:endParaRPr>
        </a:p>
      </dgm:t>
    </dgm:pt>
    <dgm:pt modelId="{F2EEE73A-FD72-45CE-A02A-E4D03D4D3152}" type="parTrans" cxnId="{68E0E00D-BC7F-432A-B529-EF3B1A54F1A5}">
      <dgm:prSet/>
      <dgm:spPr/>
      <dgm:t>
        <a:bodyPr/>
        <a:lstStyle/>
        <a:p>
          <a:endParaRPr lang="en-US">
            <a:latin typeface="Times New Roman" panose="02020603050405020304" pitchFamily="18" charset="0"/>
            <a:cs typeface="Times New Roman" panose="02020603050405020304" pitchFamily="18" charset="0"/>
          </a:endParaRPr>
        </a:p>
      </dgm:t>
    </dgm:pt>
    <dgm:pt modelId="{DC8DF9B8-B127-4DDE-82F2-CBB4A821E993}" type="sibTrans" cxnId="{68E0E00D-BC7F-432A-B529-EF3B1A54F1A5}">
      <dgm:prSet/>
      <dgm:spPr/>
      <dgm:t>
        <a:bodyPr/>
        <a:lstStyle/>
        <a:p>
          <a:endParaRPr lang="en-US">
            <a:latin typeface="Times New Roman" panose="02020603050405020304" pitchFamily="18" charset="0"/>
            <a:cs typeface="Times New Roman" panose="02020603050405020304" pitchFamily="18" charset="0"/>
          </a:endParaRPr>
        </a:p>
      </dgm:t>
    </dgm:pt>
    <dgm:pt modelId="{832347B2-1B91-48CF-BEF6-7FE923EBEE62}">
      <dgm:prSet phldrT="[Text]"/>
      <dgm:spPr/>
      <dgm:t>
        <a:bodyPr/>
        <a:lstStyle/>
        <a:p>
          <a:r>
            <a:rPr lang="en-US" dirty="0" smtClean="0">
              <a:latin typeface="Times New Roman" panose="02020603050405020304" pitchFamily="18" charset="0"/>
              <a:cs typeface="Times New Roman" panose="02020603050405020304" pitchFamily="18" charset="0"/>
            </a:rPr>
            <a:t>Class III (problematic)</a:t>
          </a:r>
          <a:endParaRPr lang="en-US" dirty="0">
            <a:latin typeface="Times New Roman" panose="02020603050405020304" pitchFamily="18" charset="0"/>
            <a:cs typeface="Times New Roman" panose="02020603050405020304" pitchFamily="18" charset="0"/>
          </a:endParaRPr>
        </a:p>
      </dgm:t>
    </dgm:pt>
    <dgm:pt modelId="{C6392E7A-0C63-434D-BD91-E3010878AA6A}" type="parTrans" cxnId="{02A3C4DC-6953-42FC-8C71-B23E906FF5AD}">
      <dgm:prSet/>
      <dgm:spPr/>
      <dgm:t>
        <a:bodyPr/>
        <a:lstStyle/>
        <a:p>
          <a:endParaRPr lang="en-US">
            <a:latin typeface="Times New Roman" panose="02020603050405020304" pitchFamily="18" charset="0"/>
            <a:cs typeface="Times New Roman" panose="02020603050405020304" pitchFamily="18" charset="0"/>
          </a:endParaRPr>
        </a:p>
      </dgm:t>
    </dgm:pt>
    <dgm:pt modelId="{9912C664-2166-4F20-B9F8-4BC43CC810D1}" type="sibTrans" cxnId="{02A3C4DC-6953-42FC-8C71-B23E906FF5AD}">
      <dgm:prSet/>
      <dgm:spPr/>
      <dgm:t>
        <a:bodyPr/>
        <a:lstStyle/>
        <a:p>
          <a:endParaRPr lang="en-US">
            <a:latin typeface="Times New Roman" panose="02020603050405020304" pitchFamily="18" charset="0"/>
            <a:cs typeface="Times New Roman" panose="02020603050405020304" pitchFamily="18" charset="0"/>
          </a:endParaRPr>
        </a:p>
      </dgm:t>
    </dgm:pt>
    <dgm:pt modelId="{7535F491-C869-4B0F-9284-1D4E95F4C254}">
      <dgm:prSet phldrT="[Text]"/>
      <dgm:spPr/>
      <dgm:t>
        <a:bodyPr/>
        <a:lstStyle/>
        <a:p>
          <a:r>
            <a:rPr lang="en-US" dirty="0" err="1" smtClean="0">
              <a:latin typeface="Times New Roman" panose="02020603050405020304" pitchFamily="18" charset="0"/>
              <a:cs typeface="Times New Roman" panose="02020603050405020304" pitchFamily="18" charset="0"/>
            </a:rPr>
            <a:t>Chlorthiazid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Furosemid</a:t>
          </a:r>
          <a:r>
            <a:rPr lang="en-US" dirty="0" smtClean="0">
              <a:latin typeface="Times New Roman" panose="02020603050405020304" pitchFamily="18" charset="0"/>
              <a:cs typeface="Times New Roman" panose="02020603050405020304" pitchFamily="18" charset="0"/>
            </a:rPr>
            <a:t>, Tobramycin, </a:t>
          </a:r>
          <a:r>
            <a:rPr lang="en-US" dirty="0" err="1" smtClean="0">
              <a:latin typeface="Times New Roman" panose="02020603050405020304" pitchFamily="18" charset="0"/>
              <a:cs typeface="Times New Roman" panose="02020603050405020304" pitchFamily="18" charset="0"/>
            </a:rPr>
            <a:t>Cefuroxim</a:t>
          </a:r>
          <a:endParaRPr lang="en-US" dirty="0">
            <a:latin typeface="Times New Roman" panose="02020603050405020304" pitchFamily="18" charset="0"/>
            <a:cs typeface="Times New Roman" panose="02020603050405020304" pitchFamily="18" charset="0"/>
          </a:endParaRPr>
        </a:p>
      </dgm:t>
    </dgm:pt>
    <dgm:pt modelId="{29C3CF15-AC8E-4191-9497-5A05F90C72DD}" type="parTrans" cxnId="{2E28DBF6-D2E7-4D1F-8DCC-8444D5F0352F}">
      <dgm:prSet/>
      <dgm:spPr/>
      <dgm:t>
        <a:bodyPr/>
        <a:lstStyle/>
        <a:p>
          <a:endParaRPr lang="en-US">
            <a:latin typeface="Times New Roman" panose="02020603050405020304" pitchFamily="18" charset="0"/>
            <a:cs typeface="Times New Roman" panose="02020603050405020304" pitchFamily="18" charset="0"/>
          </a:endParaRPr>
        </a:p>
      </dgm:t>
    </dgm:pt>
    <dgm:pt modelId="{05050639-09FC-484B-9F9A-AEF842FD0585}" type="sibTrans" cxnId="{2E28DBF6-D2E7-4D1F-8DCC-8444D5F0352F}">
      <dgm:prSet/>
      <dgm:spPr/>
      <dgm:t>
        <a:bodyPr/>
        <a:lstStyle/>
        <a:p>
          <a:endParaRPr lang="en-US">
            <a:latin typeface="Times New Roman" panose="02020603050405020304" pitchFamily="18" charset="0"/>
            <a:cs typeface="Times New Roman" panose="02020603050405020304" pitchFamily="18" charset="0"/>
          </a:endParaRPr>
        </a:p>
      </dgm:t>
    </dgm:pt>
    <dgm:pt modelId="{02CEC24D-5B39-47AF-BB94-13CE72495097}">
      <dgm:prSet phldrT="[Text]"/>
      <dgm:spPr/>
      <dgm:t>
        <a:bodyPr/>
        <a:lstStyle/>
        <a:p>
          <a:r>
            <a:rPr lang="en-US" dirty="0" smtClean="0">
              <a:latin typeface="Times New Roman" panose="02020603050405020304" pitchFamily="18" charset="0"/>
              <a:cs typeface="Times New Roman" panose="02020603050405020304" pitchFamily="18" charset="0"/>
            </a:rPr>
            <a:t>Class IV (inappropriate)</a:t>
          </a:r>
          <a:endParaRPr lang="en-US" dirty="0">
            <a:latin typeface="Times New Roman" panose="02020603050405020304" pitchFamily="18" charset="0"/>
            <a:cs typeface="Times New Roman" panose="02020603050405020304" pitchFamily="18" charset="0"/>
          </a:endParaRPr>
        </a:p>
      </dgm:t>
    </dgm:pt>
    <dgm:pt modelId="{6BDF10B8-95D4-47A8-A02B-13B6614C3EB7}" type="parTrans" cxnId="{8477920B-35DB-4033-AA71-7FC5979D75F3}">
      <dgm:prSet/>
      <dgm:spPr/>
      <dgm:t>
        <a:bodyPr/>
        <a:lstStyle/>
        <a:p>
          <a:endParaRPr lang="en-US">
            <a:latin typeface="Times New Roman" panose="02020603050405020304" pitchFamily="18" charset="0"/>
            <a:cs typeface="Times New Roman" panose="02020603050405020304" pitchFamily="18" charset="0"/>
          </a:endParaRPr>
        </a:p>
      </dgm:t>
    </dgm:pt>
    <dgm:pt modelId="{3D4673E8-ECAD-4340-9375-26CD5874B9FC}" type="sibTrans" cxnId="{8477920B-35DB-4033-AA71-7FC5979D75F3}">
      <dgm:prSet/>
      <dgm:spPr/>
      <dgm:t>
        <a:bodyPr/>
        <a:lstStyle/>
        <a:p>
          <a:endParaRPr lang="en-US">
            <a:latin typeface="Times New Roman" panose="02020603050405020304" pitchFamily="18" charset="0"/>
            <a:cs typeface="Times New Roman" panose="02020603050405020304" pitchFamily="18" charset="0"/>
          </a:endParaRPr>
        </a:p>
      </dgm:t>
    </dgm:pt>
    <dgm:pt modelId="{AAB402E4-00F0-4435-AD50-4C61A467D9B6}">
      <dgm:prSet phldrT="[Text]"/>
      <dgm:spPr/>
      <dgm:t>
        <a:bodyPr/>
        <a:lstStyle/>
        <a:p>
          <a:r>
            <a:rPr lang="en-US" dirty="0" err="1" smtClean="0">
              <a:latin typeface="Times New Roman" panose="02020603050405020304" pitchFamily="18" charset="0"/>
              <a:cs typeface="Times New Roman" panose="02020603050405020304" pitchFamily="18" charset="0"/>
            </a:rPr>
            <a:t>Nifedipine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Nicardipin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Felodipin</a:t>
          </a:r>
          <a:r>
            <a:rPr lang="en-US" dirty="0" smtClean="0">
              <a:latin typeface="Times New Roman" panose="02020603050405020304" pitchFamily="18" charset="0"/>
              <a:cs typeface="Times New Roman" panose="02020603050405020304" pitchFamily="18" charset="0"/>
            </a:rPr>
            <a:t>, Ketoconazole</a:t>
          </a:r>
          <a:endParaRPr lang="en-US" dirty="0">
            <a:latin typeface="Times New Roman" panose="02020603050405020304" pitchFamily="18" charset="0"/>
            <a:cs typeface="Times New Roman" panose="02020603050405020304" pitchFamily="18" charset="0"/>
          </a:endParaRPr>
        </a:p>
      </dgm:t>
    </dgm:pt>
    <dgm:pt modelId="{4C90E6E0-03D0-4CDF-AD06-F75C55FA96CB}" type="parTrans" cxnId="{344B5CF4-8CEB-4BD9-BFEE-1AD879309369}">
      <dgm:prSet/>
      <dgm:spPr/>
      <dgm:t>
        <a:bodyPr/>
        <a:lstStyle/>
        <a:p>
          <a:endParaRPr lang="en-US">
            <a:latin typeface="Times New Roman" panose="02020603050405020304" pitchFamily="18" charset="0"/>
            <a:cs typeface="Times New Roman" panose="02020603050405020304" pitchFamily="18" charset="0"/>
          </a:endParaRPr>
        </a:p>
      </dgm:t>
    </dgm:pt>
    <dgm:pt modelId="{07EFF6F0-9683-471C-BF6D-F3E5FCB5BF25}" type="sibTrans" cxnId="{344B5CF4-8CEB-4BD9-BFEE-1AD879309369}">
      <dgm:prSet/>
      <dgm:spPr/>
      <dgm:t>
        <a:bodyPr/>
        <a:lstStyle/>
        <a:p>
          <a:endParaRPr lang="en-US">
            <a:latin typeface="Times New Roman" panose="02020603050405020304" pitchFamily="18" charset="0"/>
            <a:cs typeface="Times New Roman" panose="02020603050405020304" pitchFamily="18" charset="0"/>
          </a:endParaRPr>
        </a:p>
      </dgm:t>
    </dgm:pt>
    <dgm:pt modelId="{C60B67B0-AAA5-4CA4-BA19-14CE0BD9D7B5}">
      <dgm:prSet phldrT="[Text]"/>
      <dgm:spPr/>
      <dgm:t>
        <a:bodyPr/>
        <a:lstStyle/>
        <a:p>
          <a:r>
            <a:rPr lang="en-US" dirty="0" smtClean="0">
              <a:latin typeface="Times New Roman" panose="02020603050405020304" pitchFamily="18" charset="0"/>
              <a:cs typeface="Times New Roman" panose="02020603050405020304" pitchFamily="18" charset="0"/>
            </a:rPr>
            <a:t>Class II (acceptable)</a:t>
          </a:r>
          <a:endParaRPr lang="en-US" dirty="0">
            <a:latin typeface="Times New Roman" panose="02020603050405020304" pitchFamily="18" charset="0"/>
            <a:cs typeface="Times New Roman" panose="02020603050405020304" pitchFamily="18" charset="0"/>
          </a:endParaRPr>
        </a:p>
      </dgm:t>
    </dgm:pt>
    <dgm:pt modelId="{F21BD875-F68F-42C5-AE09-F54F06F3C06D}" type="parTrans" cxnId="{600AEC15-0501-42F8-BC24-21E4EFDA96C7}">
      <dgm:prSet/>
      <dgm:spPr/>
      <dgm:t>
        <a:bodyPr/>
        <a:lstStyle/>
        <a:p>
          <a:endParaRPr lang="en-US">
            <a:latin typeface="Times New Roman" panose="02020603050405020304" pitchFamily="18" charset="0"/>
            <a:cs typeface="Times New Roman" panose="02020603050405020304" pitchFamily="18" charset="0"/>
          </a:endParaRPr>
        </a:p>
      </dgm:t>
    </dgm:pt>
    <dgm:pt modelId="{9A6AA47E-F19D-406E-9DA4-CF035E5D45F8}" type="sibTrans" cxnId="{600AEC15-0501-42F8-BC24-21E4EFDA96C7}">
      <dgm:prSet/>
      <dgm:spPr/>
      <dgm:t>
        <a:bodyPr/>
        <a:lstStyle/>
        <a:p>
          <a:endParaRPr lang="en-US">
            <a:latin typeface="Times New Roman" panose="02020603050405020304" pitchFamily="18" charset="0"/>
            <a:cs typeface="Times New Roman" panose="02020603050405020304" pitchFamily="18" charset="0"/>
          </a:endParaRPr>
        </a:p>
      </dgm:t>
    </dgm:pt>
    <dgm:pt modelId="{4E3879FF-56BE-4317-B10D-4A2D93CF89E7}">
      <dgm:prSet phldrT="[Text]"/>
      <dgm:spPr/>
      <dgm:t>
        <a:bodyPr/>
        <a:lstStyle/>
        <a:p>
          <a:r>
            <a:rPr lang="en-US" dirty="0" smtClean="0">
              <a:latin typeface="Times New Roman" panose="02020603050405020304" pitchFamily="18" charset="0"/>
              <a:cs typeface="Times New Roman" panose="02020603050405020304" pitchFamily="18" charset="0"/>
            </a:rPr>
            <a:t>H-P</a:t>
          </a:r>
          <a:endParaRPr lang="en-US" dirty="0">
            <a:latin typeface="Times New Roman" panose="02020603050405020304" pitchFamily="18" charset="0"/>
            <a:cs typeface="Times New Roman" panose="02020603050405020304" pitchFamily="18" charset="0"/>
          </a:endParaRPr>
        </a:p>
      </dgm:t>
    </dgm:pt>
    <dgm:pt modelId="{70FE508E-C083-4E1F-82A5-7FE6198F3ED0}" type="parTrans" cxnId="{D6951EC4-D368-4AA7-8FEE-1166D05498F8}">
      <dgm:prSet/>
      <dgm:spPr/>
      <dgm:t>
        <a:bodyPr/>
        <a:lstStyle/>
        <a:p>
          <a:endParaRPr lang="en-US">
            <a:latin typeface="Times New Roman" panose="02020603050405020304" pitchFamily="18" charset="0"/>
            <a:cs typeface="Times New Roman" panose="02020603050405020304" pitchFamily="18" charset="0"/>
          </a:endParaRPr>
        </a:p>
      </dgm:t>
    </dgm:pt>
    <dgm:pt modelId="{C61BFD9B-0140-457C-BC9D-C698F6AA89D1}" type="sibTrans" cxnId="{D6951EC4-D368-4AA7-8FEE-1166D05498F8}">
      <dgm:prSet/>
      <dgm:spPr/>
      <dgm:t>
        <a:bodyPr/>
        <a:lstStyle/>
        <a:p>
          <a:endParaRPr lang="en-US">
            <a:latin typeface="Times New Roman" panose="02020603050405020304" pitchFamily="18" charset="0"/>
            <a:cs typeface="Times New Roman" panose="02020603050405020304" pitchFamily="18" charset="0"/>
          </a:endParaRPr>
        </a:p>
      </dgm:t>
    </dgm:pt>
    <dgm:pt modelId="{074E5D07-26DD-4291-B821-51A7E39A2EF4}">
      <dgm:prSet phldrT="[Text]"/>
      <dgm:spPr/>
      <dgm:t>
        <a:bodyPr/>
        <a:lstStyle/>
        <a:p>
          <a:r>
            <a:rPr lang="en-US" dirty="0" smtClean="0">
              <a:latin typeface="Times New Roman" panose="02020603050405020304" pitchFamily="18" charset="0"/>
              <a:cs typeface="Times New Roman" panose="02020603050405020304" pitchFamily="18" charset="0"/>
            </a:rPr>
            <a:t>H-S</a:t>
          </a:r>
          <a:endParaRPr lang="en-US" dirty="0">
            <a:latin typeface="Times New Roman" panose="02020603050405020304" pitchFamily="18" charset="0"/>
            <a:cs typeface="Times New Roman" panose="02020603050405020304" pitchFamily="18" charset="0"/>
          </a:endParaRPr>
        </a:p>
      </dgm:t>
    </dgm:pt>
    <dgm:pt modelId="{AF17A496-96A8-4117-9554-FE1FB2D5AE5E}" type="parTrans" cxnId="{2D246077-E3E1-4FE6-9F53-E1246B9F2EDE}">
      <dgm:prSet/>
      <dgm:spPr/>
      <dgm:t>
        <a:bodyPr/>
        <a:lstStyle/>
        <a:p>
          <a:endParaRPr lang="en-US">
            <a:latin typeface="Times New Roman" panose="02020603050405020304" pitchFamily="18" charset="0"/>
            <a:cs typeface="Times New Roman" panose="02020603050405020304" pitchFamily="18" charset="0"/>
          </a:endParaRPr>
        </a:p>
      </dgm:t>
    </dgm:pt>
    <dgm:pt modelId="{A431A9D1-4D55-4FF1-827E-C5ADB2B5C1E0}" type="sibTrans" cxnId="{2D246077-E3E1-4FE6-9F53-E1246B9F2EDE}">
      <dgm:prSet/>
      <dgm:spPr/>
      <dgm:t>
        <a:bodyPr/>
        <a:lstStyle/>
        <a:p>
          <a:endParaRPr lang="en-US">
            <a:latin typeface="Times New Roman" panose="02020603050405020304" pitchFamily="18" charset="0"/>
            <a:cs typeface="Times New Roman" panose="02020603050405020304" pitchFamily="18" charset="0"/>
          </a:endParaRPr>
        </a:p>
      </dgm:t>
    </dgm:pt>
    <dgm:pt modelId="{F392EA63-132D-4A70-BC2C-7FE499EAD5FF}">
      <dgm:prSet phldrT="[Text]"/>
      <dgm:spPr/>
      <dgm:t>
        <a:bodyPr/>
        <a:lstStyle/>
        <a:p>
          <a:r>
            <a:rPr lang="en-US" dirty="0" smtClean="0">
              <a:latin typeface="Times New Roman" panose="02020603050405020304" pitchFamily="18" charset="0"/>
              <a:cs typeface="Times New Roman" panose="02020603050405020304" pitchFamily="18" charset="0"/>
            </a:rPr>
            <a:t>L-P</a:t>
          </a:r>
          <a:endParaRPr lang="en-US" dirty="0">
            <a:latin typeface="Times New Roman" panose="02020603050405020304" pitchFamily="18" charset="0"/>
            <a:cs typeface="Times New Roman" panose="02020603050405020304" pitchFamily="18" charset="0"/>
          </a:endParaRPr>
        </a:p>
      </dgm:t>
    </dgm:pt>
    <dgm:pt modelId="{4A415C4D-2B2B-4024-8B5C-FCBBCA5DE0A3}" type="parTrans" cxnId="{703326DD-1FA7-4E1F-8DAC-6C0230E0127C}">
      <dgm:prSet/>
      <dgm:spPr/>
      <dgm:t>
        <a:bodyPr/>
        <a:lstStyle/>
        <a:p>
          <a:endParaRPr lang="en-US">
            <a:latin typeface="Times New Roman" panose="02020603050405020304" pitchFamily="18" charset="0"/>
            <a:cs typeface="Times New Roman" panose="02020603050405020304" pitchFamily="18" charset="0"/>
          </a:endParaRPr>
        </a:p>
      </dgm:t>
    </dgm:pt>
    <dgm:pt modelId="{F80F87FD-76E7-4D75-8A93-E81122368A30}" type="sibTrans" cxnId="{703326DD-1FA7-4E1F-8DAC-6C0230E0127C}">
      <dgm:prSet/>
      <dgm:spPr/>
      <dgm:t>
        <a:bodyPr/>
        <a:lstStyle/>
        <a:p>
          <a:endParaRPr lang="en-US">
            <a:latin typeface="Times New Roman" panose="02020603050405020304" pitchFamily="18" charset="0"/>
            <a:cs typeface="Times New Roman" panose="02020603050405020304" pitchFamily="18" charset="0"/>
          </a:endParaRPr>
        </a:p>
      </dgm:t>
    </dgm:pt>
    <dgm:pt modelId="{9AFC6C47-6A3F-47A8-97E5-27964C249C67}">
      <dgm:prSet phldrT="[Text]"/>
      <dgm:spPr/>
      <dgm:t>
        <a:bodyPr/>
        <a:lstStyle/>
        <a:p>
          <a:r>
            <a:rPr lang="en-US" dirty="0" smtClean="0">
              <a:latin typeface="Times New Roman" panose="02020603050405020304" pitchFamily="18" charset="0"/>
              <a:cs typeface="Times New Roman" panose="02020603050405020304" pitchFamily="18" charset="0"/>
            </a:rPr>
            <a:t>H-S</a:t>
          </a:r>
          <a:endParaRPr lang="en-US" dirty="0">
            <a:latin typeface="Times New Roman" panose="02020603050405020304" pitchFamily="18" charset="0"/>
            <a:cs typeface="Times New Roman" panose="02020603050405020304" pitchFamily="18" charset="0"/>
          </a:endParaRPr>
        </a:p>
      </dgm:t>
    </dgm:pt>
    <dgm:pt modelId="{0289DB0C-838A-4F6F-83AD-F08C528045BC}" type="parTrans" cxnId="{014E5F1D-F332-4AB9-BEA9-73280133DA14}">
      <dgm:prSet/>
      <dgm:spPr/>
      <dgm:t>
        <a:bodyPr/>
        <a:lstStyle/>
        <a:p>
          <a:endParaRPr lang="en-US">
            <a:latin typeface="Times New Roman" panose="02020603050405020304" pitchFamily="18" charset="0"/>
            <a:cs typeface="Times New Roman" panose="02020603050405020304" pitchFamily="18" charset="0"/>
          </a:endParaRPr>
        </a:p>
      </dgm:t>
    </dgm:pt>
    <dgm:pt modelId="{05D28FE0-C24A-42AE-9D34-238F008C4C68}" type="sibTrans" cxnId="{014E5F1D-F332-4AB9-BEA9-73280133DA14}">
      <dgm:prSet/>
      <dgm:spPr/>
      <dgm:t>
        <a:bodyPr/>
        <a:lstStyle/>
        <a:p>
          <a:endParaRPr lang="en-US">
            <a:latin typeface="Times New Roman" panose="02020603050405020304" pitchFamily="18" charset="0"/>
            <a:cs typeface="Times New Roman" panose="02020603050405020304" pitchFamily="18" charset="0"/>
          </a:endParaRPr>
        </a:p>
      </dgm:t>
    </dgm:pt>
    <dgm:pt modelId="{B0ECABB1-549E-4502-ACD2-8B9CB9522B02}">
      <dgm:prSet phldrT="[Text]"/>
      <dgm:spPr/>
      <dgm:t>
        <a:bodyPr/>
        <a:lstStyle/>
        <a:p>
          <a:r>
            <a:rPr lang="en-US" dirty="0" smtClean="0">
              <a:latin typeface="Times New Roman" panose="02020603050405020304" pitchFamily="18" charset="0"/>
              <a:cs typeface="Times New Roman" panose="02020603050405020304" pitchFamily="18" charset="0"/>
            </a:rPr>
            <a:t>H-P</a:t>
          </a:r>
          <a:endParaRPr lang="en-US" dirty="0">
            <a:latin typeface="Times New Roman" panose="02020603050405020304" pitchFamily="18" charset="0"/>
            <a:cs typeface="Times New Roman" panose="02020603050405020304" pitchFamily="18" charset="0"/>
          </a:endParaRPr>
        </a:p>
      </dgm:t>
    </dgm:pt>
    <dgm:pt modelId="{F9342A14-8341-4822-A8DF-436ED9B39916}" type="parTrans" cxnId="{85710C8D-42B6-4E8B-A058-7B9156E340EC}">
      <dgm:prSet/>
      <dgm:spPr/>
      <dgm:t>
        <a:bodyPr/>
        <a:lstStyle/>
        <a:p>
          <a:endParaRPr lang="en-US">
            <a:latin typeface="Times New Roman" panose="02020603050405020304" pitchFamily="18" charset="0"/>
            <a:cs typeface="Times New Roman" panose="02020603050405020304" pitchFamily="18" charset="0"/>
          </a:endParaRPr>
        </a:p>
      </dgm:t>
    </dgm:pt>
    <dgm:pt modelId="{09FDB296-87CD-4BD6-80A7-5D11660ADA89}" type="sibTrans" cxnId="{85710C8D-42B6-4E8B-A058-7B9156E340EC}">
      <dgm:prSet/>
      <dgm:spPr/>
      <dgm:t>
        <a:bodyPr/>
        <a:lstStyle/>
        <a:p>
          <a:endParaRPr lang="en-US">
            <a:latin typeface="Times New Roman" panose="02020603050405020304" pitchFamily="18" charset="0"/>
            <a:cs typeface="Times New Roman" panose="02020603050405020304" pitchFamily="18" charset="0"/>
          </a:endParaRPr>
        </a:p>
      </dgm:t>
    </dgm:pt>
    <dgm:pt modelId="{A6FFFF40-FC72-4F0B-8BBB-9C091268A3C8}">
      <dgm:prSet phldrT="[Text]"/>
      <dgm:spPr/>
      <dgm:t>
        <a:bodyPr/>
        <a:lstStyle/>
        <a:p>
          <a:r>
            <a:rPr lang="en-US" dirty="0" smtClean="0">
              <a:latin typeface="Times New Roman" panose="02020603050405020304" pitchFamily="18" charset="0"/>
              <a:cs typeface="Times New Roman" panose="02020603050405020304" pitchFamily="18" charset="0"/>
            </a:rPr>
            <a:t>L-S</a:t>
          </a:r>
          <a:endParaRPr lang="en-US" dirty="0">
            <a:latin typeface="Times New Roman" panose="02020603050405020304" pitchFamily="18" charset="0"/>
            <a:cs typeface="Times New Roman" panose="02020603050405020304" pitchFamily="18" charset="0"/>
          </a:endParaRPr>
        </a:p>
      </dgm:t>
    </dgm:pt>
    <dgm:pt modelId="{38D69E15-9657-46F0-8ED7-DA41E8A75FAD}" type="parTrans" cxnId="{2863B487-8C8E-4DF2-A30F-400E79E13909}">
      <dgm:prSet/>
      <dgm:spPr/>
      <dgm:t>
        <a:bodyPr/>
        <a:lstStyle/>
        <a:p>
          <a:endParaRPr lang="en-US">
            <a:latin typeface="Times New Roman" panose="02020603050405020304" pitchFamily="18" charset="0"/>
            <a:cs typeface="Times New Roman" panose="02020603050405020304" pitchFamily="18" charset="0"/>
          </a:endParaRPr>
        </a:p>
      </dgm:t>
    </dgm:pt>
    <dgm:pt modelId="{7C82B3DD-94DD-402C-BBE0-1F34A2D9F3DE}" type="sibTrans" cxnId="{2863B487-8C8E-4DF2-A30F-400E79E13909}">
      <dgm:prSet/>
      <dgm:spPr/>
      <dgm:t>
        <a:bodyPr/>
        <a:lstStyle/>
        <a:p>
          <a:endParaRPr lang="en-US">
            <a:latin typeface="Times New Roman" panose="02020603050405020304" pitchFamily="18" charset="0"/>
            <a:cs typeface="Times New Roman" panose="02020603050405020304" pitchFamily="18" charset="0"/>
          </a:endParaRPr>
        </a:p>
      </dgm:t>
    </dgm:pt>
    <dgm:pt modelId="{FB4B7BF5-2F88-4840-94A5-8BBCB3915E01}">
      <dgm:prSet phldrT="[Text]"/>
      <dgm:spPr/>
      <dgm:t>
        <a:bodyPr/>
        <a:lstStyle/>
        <a:p>
          <a:r>
            <a:rPr lang="en-US" dirty="0" smtClean="0">
              <a:latin typeface="Times New Roman" panose="02020603050405020304" pitchFamily="18" charset="0"/>
              <a:cs typeface="Times New Roman" panose="02020603050405020304" pitchFamily="18" charset="0"/>
            </a:rPr>
            <a:t>L-P</a:t>
          </a:r>
          <a:endParaRPr lang="en-US" dirty="0">
            <a:latin typeface="Times New Roman" panose="02020603050405020304" pitchFamily="18" charset="0"/>
            <a:cs typeface="Times New Roman" panose="02020603050405020304" pitchFamily="18" charset="0"/>
          </a:endParaRPr>
        </a:p>
      </dgm:t>
    </dgm:pt>
    <dgm:pt modelId="{CE691486-A949-469E-9A0F-345CB82B6AEA}" type="parTrans" cxnId="{BB1F6D26-9A93-4F3B-9A34-1E68C03E59C1}">
      <dgm:prSet/>
      <dgm:spPr/>
      <dgm:t>
        <a:bodyPr/>
        <a:lstStyle/>
        <a:p>
          <a:endParaRPr lang="en-US">
            <a:latin typeface="Times New Roman" panose="02020603050405020304" pitchFamily="18" charset="0"/>
            <a:cs typeface="Times New Roman" panose="02020603050405020304" pitchFamily="18" charset="0"/>
          </a:endParaRPr>
        </a:p>
      </dgm:t>
    </dgm:pt>
    <dgm:pt modelId="{A22C935F-A548-4BA7-AD55-94188B22970D}" type="sibTrans" cxnId="{BB1F6D26-9A93-4F3B-9A34-1E68C03E59C1}">
      <dgm:prSet/>
      <dgm:spPr/>
      <dgm:t>
        <a:bodyPr/>
        <a:lstStyle/>
        <a:p>
          <a:endParaRPr lang="en-US">
            <a:latin typeface="Times New Roman" panose="02020603050405020304" pitchFamily="18" charset="0"/>
            <a:cs typeface="Times New Roman" panose="02020603050405020304" pitchFamily="18" charset="0"/>
          </a:endParaRPr>
        </a:p>
      </dgm:t>
    </dgm:pt>
    <dgm:pt modelId="{6B3C65A8-0622-4FE8-A15F-982EC1196990}">
      <dgm:prSet phldrT="[Text]"/>
      <dgm:spPr/>
      <dgm:t>
        <a:bodyPr/>
        <a:lstStyle/>
        <a:p>
          <a:r>
            <a:rPr lang="en-US" dirty="0" smtClean="0">
              <a:latin typeface="Times New Roman" panose="02020603050405020304" pitchFamily="18" charset="0"/>
              <a:cs typeface="Times New Roman" panose="02020603050405020304" pitchFamily="18" charset="0"/>
            </a:rPr>
            <a:t>L-S</a:t>
          </a:r>
          <a:endParaRPr lang="en-US" dirty="0">
            <a:latin typeface="Times New Roman" panose="02020603050405020304" pitchFamily="18" charset="0"/>
            <a:cs typeface="Times New Roman" panose="02020603050405020304" pitchFamily="18" charset="0"/>
          </a:endParaRPr>
        </a:p>
      </dgm:t>
    </dgm:pt>
    <dgm:pt modelId="{B818BD92-CD8A-4569-8779-AA8BA7F6B7B3}" type="parTrans" cxnId="{357F12C4-7BB1-4BEA-AB48-B22B8C44AD87}">
      <dgm:prSet/>
      <dgm:spPr/>
      <dgm:t>
        <a:bodyPr/>
        <a:lstStyle/>
        <a:p>
          <a:endParaRPr lang="en-US">
            <a:latin typeface="Times New Roman" panose="02020603050405020304" pitchFamily="18" charset="0"/>
            <a:cs typeface="Times New Roman" panose="02020603050405020304" pitchFamily="18" charset="0"/>
          </a:endParaRPr>
        </a:p>
      </dgm:t>
    </dgm:pt>
    <dgm:pt modelId="{3B85992D-C6AA-4516-9427-B30034797961}" type="sibTrans" cxnId="{357F12C4-7BB1-4BEA-AB48-B22B8C44AD87}">
      <dgm:prSet/>
      <dgm:spPr/>
      <dgm:t>
        <a:bodyPr/>
        <a:lstStyle/>
        <a:p>
          <a:endParaRPr lang="en-US">
            <a:latin typeface="Times New Roman" panose="02020603050405020304" pitchFamily="18" charset="0"/>
            <a:cs typeface="Times New Roman" panose="02020603050405020304" pitchFamily="18" charset="0"/>
          </a:endParaRPr>
        </a:p>
      </dgm:t>
    </dgm:pt>
    <dgm:pt modelId="{9EDD69DD-0120-4856-9A98-30211675558D}" type="pres">
      <dgm:prSet presAssocID="{31934549-7B9C-4E16-8F2D-7AD7C33481F0}" presName="cycleMatrixDiagram" presStyleCnt="0">
        <dgm:presLayoutVars>
          <dgm:chMax val="1"/>
          <dgm:dir/>
          <dgm:animLvl val="lvl"/>
          <dgm:resizeHandles val="exact"/>
        </dgm:presLayoutVars>
      </dgm:prSet>
      <dgm:spPr/>
      <dgm:t>
        <a:bodyPr/>
        <a:lstStyle/>
        <a:p>
          <a:endParaRPr lang="en-US"/>
        </a:p>
      </dgm:t>
    </dgm:pt>
    <dgm:pt modelId="{B1463A36-4EF1-43F4-8A4E-358AD81FEB0F}" type="pres">
      <dgm:prSet presAssocID="{31934549-7B9C-4E16-8F2D-7AD7C33481F0}" presName="children" presStyleCnt="0"/>
      <dgm:spPr/>
    </dgm:pt>
    <dgm:pt modelId="{10B940A2-4361-47EB-AD81-6A0F5CD9F3C1}" type="pres">
      <dgm:prSet presAssocID="{31934549-7B9C-4E16-8F2D-7AD7C33481F0}" presName="child1group" presStyleCnt="0"/>
      <dgm:spPr/>
    </dgm:pt>
    <dgm:pt modelId="{9591DA37-3A53-4A0A-AB2C-7931934BDD95}" type="pres">
      <dgm:prSet presAssocID="{31934549-7B9C-4E16-8F2D-7AD7C33481F0}" presName="child1" presStyleLbl="bgAcc1" presStyleIdx="0" presStyleCnt="4"/>
      <dgm:spPr/>
      <dgm:t>
        <a:bodyPr/>
        <a:lstStyle/>
        <a:p>
          <a:endParaRPr lang="en-US"/>
        </a:p>
      </dgm:t>
    </dgm:pt>
    <dgm:pt modelId="{5A8082D7-0C6A-4AF4-96E2-4FAB38DCC8AF}" type="pres">
      <dgm:prSet presAssocID="{31934549-7B9C-4E16-8F2D-7AD7C33481F0}" presName="child1Text" presStyleLbl="bgAcc1" presStyleIdx="0" presStyleCnt="4">
        <dgm:presLayoutVars>
          <dgm:bulletEnabled val="1"/>
        </dgm:presLayoutVars>
      </dgm:prSet>
      <dgm:spPr/>
      <dgm:t>
        <a:bodyPr/>
        <a:lstStyle/>
        <a:p>
          <a:endParaRPr lang="en-US"/>
        </a:p>
      </dgm:t>
    </dgm:pt>
    <dgm:pt modelId="{983395E2-767B-4405-9B3A-4D2CABC1D1A8}" type="pres">
      <dgm:prSet presAssocID="{31934549-7B9C-4E16-8F2D-7AD7C33481F0}" presName="child2group" presStyleCnt="0"/>
      <dgm:spPr/>
    </dgm:pt>
    <dgm:pt modelId="{315D395D-F5A9-42F4-8606-3E35F415B2BE}" type="pres">
      <dgm:prSet presAssocID="{31934549-7B9C-4E16-8F2D-7AD7C33481F0}" presName="child2" presStyleLbl="bgAcc1" presStyleIdx="1" presStyleCnt="4"/>
      <dgm:spPr/>
      <dgm:t>
        <a:bodyPr/>
        <a:lstStyle/>
        <a:p>
          <a:endParaRPr lang="en-US"/>
        </a:p>
      </dgm:t>
    </dgm:pt>
    <dgm:pt modelId="{4191BB6D-028C-40AD-A698-354FEF7ECC32}" type="pres">
      <dgm:prSet presAssocID="{31934549-7B9C-4E16-8F2D-7AD7C33481F0}" presName="child2Text" presStyleLbl="bgAcc1" presStyleIdx="1" presStyleCnt="4">
        <dgm:presLayoutVars>
          <dgm:bulletEnabled val="1"/>
        </dgm:presLayoutVars>
      </dgm:prSet>
      <dgm:spPr/>
      <dgm:t>
        <a:bodyPr/>
        <a:lstStyle/>
        <a:p>
          <a:endParaRPr lang="en-US"/>
        </a:p>
      </dgm:t>
    </dgm:pt>
    <dgm:pt modelId="{DEAE3776-2F73-4E68-9E19-334D1BF157AB}" type="pres">
      <dgm:prSet presAssocID="{31934549-7B9C-4E16-8F2D-7AD7C33481F0}" presName="child3group" presStyleCnt="0"/>
      <dgm:spPr/>
    </dgm:pt>
    <dgm:pt modelId="{302751E8-D392-41D9-9D46-00D052510D96}" type="pres">
      <dgm:prSet presAssocID="{31934549-7B9C-4E16-8F2D-7AD7C33481F0}" presName="child3" presStyleLbl="bgAcc1" presStyleIdx="2" presStyleCnt="4"/>
      <dgm:spPr/>
      <dgm:t>
        <a:bodyPr/>
        <a:lstStyle/>
        <a:p>
          <a:endParaRPr lang="en-US"/>
        </a:p>
      </dgm:t>
    </dgm:pt>
    <dgm:pt modelId="{E4A760DC-6EDB-47E4-835E-002D1B8C2B33}" type="pres">
      <dgm:prSet presAssocID="{31934549-7B9C-4E16-8F2D-7AD7C33481F0}" presName="child3Text" presStyleLbl="bgAcc1" presStyleIdx="2" presStyleCnt="4">
        <dgm:presLayoutVars>
          <dgm:bulletEnabled val="1"/>
        </dgm:presLayoutVars>
      </dgm:prSet>
      <dgm:spPr/>
      <dgm:t>
        <a:bodyPr/>
        <a:lstStyle/>
        <a:p>
          <a:endParaRPr lang="en-US"/>
        </a:p>
      </dgm:t>
    </dgm:pt>
    <dgm:pt modelId="{3B935CB4-E0B8-4BCE-91D9-794618199E62}" type="pres">
      <dgm:prSet presAssocID="{31934549-7B9C-4E16-8F2D-7AD7C33481F0}" presName="child4group" presStyleCnt="0"/>
      <dgm:spPr/>
    </dgm:pt>
    <dgm:pt modelId="{764474AC-441C-4523-8BD8-F4C78F7B3012}" type="pres">
      <dgm:prSet presAssocID="{31934549-7B9C-4E16-8F2D-7AD7C33481F0}" presName="child4" presStyleLbl="bgAcc1" presStyleIdx="3" presStyleCnt="4"/>
      <dgm:spPr/>
      <dgm:t>
        <a:bodyPr/>
        <a:lstStyle/>
        <a:p>
          <a:endParaRPr lang="en-US"/>
        </a:p>
      </dgm:t>
    </dgm:pt>
    <dgm:pt modelId="{029E2633-7D92-4221-85CE-17F10044FF7F}" type="pres">
      <dgm:prSet presAssocID="{31934549-7B9C-4E16-8F2D-7AD7C33481F0}" presName="child4Text" presStyleLbl="bgAcc1" presStyleIdx="3" presStyleCnt="4">
        <dgm:presLayoutVars>
          <dgm:bulletEnabled val="1"/>
        </dgm:presLayoutVars>
      </dgm:prSet>
      <dgm:spPr/>
      <dgm:t>
        <a:bodyPr/>
        <a:lstStyle/>
        <a:p>
          <a:endParaRPr lang="en-US"/>
        </a:p>
      </dgm:t>
    </dgm:pt>
    <dgm:pt modelId="{EDDC901B-0668-4A29-A3DB-8A0E3DE6D365}" type="pres">
      <dgm:prSet presAssocID="{31934549-7B9C-4E16-8F2D-7AD7C33481F0}" presName="childPlaceholder" presStyleCnt="0"/>
      <dgm:spPr/>
    </dgm:pt>
    <dgm:pt modelId="{1D548118-8729-4BB8-AD15-00CB58CC0416}" type="pres">
      <dgm:prSet presAssocID="{31934549-7B9C-4E16-8F2D-7AD7C33481F0}" presName="circle" presStyleCnt="0"/>
      <dgm:spPr/>
    </dgm:pt>
    <dgm:pt modelId="{7D1791AA-0910-433F-8C91-75CAC92615A3}" type="pres">
      <dgm:prSet presAssocID="{31934549-7B9C-4E16-8F2D-7AD7C33481F0}" presName="quadrant1" presStyleLbl="node1" presStyleIdx="0" presStyleCnt="4">
        <dgm:presLayoutVars>
          <dgm:chMax val="1"/>
          <dgm:bulletEnabled val="1"/>
        </dgm:presLayoutVars>
      </dgm:prSet>
      <dgm:spPr/>
      <dgm:t>
        <a:bodyPr/>
        <a:lstStyle/>
        <a:p>
          <a:endParaRPr lang="en-US"/>
        </a:p>
      </dgm:t>
    </dgm:pt>
    <dgm:pt modelId="{402ECFBE-E3E1-4113-85B0-C68027261C6A}" type="pres">
      <dgm:prSet presAssocID="{31934549-7B9C-4E16-8F2D-7AD7C33481F0}" presName="quadrant2" presStyleLbl="node1" presStyleIdx="1" presStyleCnt="4">
        <dgm:presLayoutVars>
          <dgm:chMax val="1"/>
          <dgm:bulletEnabled val="1"/>
        </dgm:presLayoutVars>
      </dgm:prSet>
      <dgm:spPr/>
      <dgm:t>
        <a:bodyPr/>
        <a:lstStyle/>
        <a:p>
          <a:endParaRPr lang="en-US"/>
        </a:p>
      </dgm:t>
    </dgm:pt>
    <dgm:pt modelId="{49B38BD8-EFCC-4A6D-92CA-919F09A6B9F6}" type="pres">
      <dgm:prSet presAssocID="{31934549-7B9C-4E16-8F2D-7AD7C33481F0}" presName="quadrant3" presStyleLbl="node1" presStyleIdx="2" presStyleCnt="4">
        <dgm:presLayoutVars>
          <dgm:chMax val="1"/>
          <dgm:bulletEnabled val="1"/>
        </dgm:presLayoutVars>
      </dgm:prSet>
      <dgm:spPr/>
      <dgm:t>
        <a:bodyPr/>
        <a:lstStyle/>
        <a:p>
          <a:endParaRPr lang="en-US"/>
        </a:p>
      </dgm:t>
    </dgm:pt>
    <dgm:pt modelId="{3203892A-BCFB-41D8-81F7-EF0F229AD575}" type="pres">
      <dgm:prSet presAssocID="{31934549-7B9C-4E16-8F2D-7AD7C33481F0}" presName="quadrant4" presStyleLbl="node1" presStyleIdx="3" presStyleCnt="4">
        <dgm:presLayoutVars>
          <dgm:chMax val="1"/>
          <dgm:bulletEnabled val="1"/>
        </dgm:presLayoutVars>
      </dgm:prSet>
      <dgm:spPr/>
      <dgm:t>
        <a:bodyPr/>
        <a:lstStyle/>
        <a:p>
          <a:endParaRPr lang="en-US"/>
        </a:p>
      </dgm:t>
    </dgm:pt>
    <dgm:pt modelId="{FA506FAD-28FF-470F-9C68-569B38E7D161}" type="pres">
      <dgm:prSet presAssocID="{31934549-7B9C-4E16-8F2D-7AD7C33481F0}" presName="quadrantPlaceholder" presStyleCnt="0"/>
      <dgm:spPr/>
    </dgm:pt>
    <dgm:pt modelId="{95BA7996-AE47-4E43-B0EE-EB4E830F33D5}" type="pres">
      <dgm:prSet presAssocID="{31934549-7B9C-4E16-8F2D-7AD7C33481F0}" presName="center1" presStyleLbl="fgShp" presStyleIdx="0" presStyleCnt="2"/>
      <dgm:spPr>
        <a:prstGeom prst="star4">
          <a:avLst/>
        </a:prstGeom>
      </dgm:spPr>
    </dgm:pt>
    <dgm:pt modelId="{BB924420-3154-4AA8-A5A9-D79863669584}" type="pres">
      <dgm:prSet presAssocID="{31934549-7B9C-4E16-8F2D-7AD7C33481F0}" presName="center2" presStyleLbl="fgShp" presStyleIdx="1" presStyleCnt="2"/>
      <dgm:spPr>
        <a:prstGeom prst="star4">
          <a:avLst/>
        </a:prstGeom>
      </dgm:spPr>
    </dgm:pt>
  </dgm:ptLst>
  <dgm:cxnLst>
    <dgm:cxn modelId="{22BA64F1-A5B5-46B5-A406-75196ED9715F}" type="presOf" srcId="{9AFC6C47-6A3F-47A8-97E5-27964C249C67}" destId="{4191BB6D-028C-40AD-A698-354FEF7ECC32}" srcOrd="1" destOrd="2" presId="urn:microsoft.com/office/officeart/2005/8/layout/cycle4#1"/>
    <dgm:cxn modelId="{2742B8A5-A28F-4A80-AA5B-F01961D1156D}" type="presOf" srcId="{074E5D07-26DD-4291-B821-51A7E39A2EF4}" destId="{9591DA37-3A53-4A0A-AB2C-7931934BDD95}" srcOrd="0" destOrd="2" presId="urn:microsoft.com/office/officeart/2005/8/layout/cycle4#1"/>
    <dgm:cxn modelId="{93E036C6-2DF8-436F-91EB-6F17D058DA25}" type="presOf" srcId="{6B3C65A8-0622-4FE8-A15F-982EC1196990}" destId="{302751E8-D392-41D9-9D46-00D052510D96}" srcOrd="0" destOrd="2" presId="urn:microsoft.com/office/officeart/2005/8/layout/cycle4#1"/>
    <dgm:cxn modelId="{AD090AAB-D062-463A-8A6E-09E8C3D03D16}" type="presOf" srcId="{83B202EA-5810-4453-A205-8764F28F2009}" destId="{7D1791AA-0910-433F-8C91-75CAC92615A3}" srcOrd="0" destOrd="0" presId="urn:microsoft.com/office/officeart/2005/8/layout/cycle4#1"/>
    <dgm:cxn modelId="{F8AE565E-D345-4BD6-A8A0-0718EFF5DB8D}" type="presOf" srcId="{A6FFFF40-FC72-4F0B-8BBB-9C091268A3C8}" destId="{029E2633-7D92-4221-85CE-17F10044FF7F}" srcOrd="1" destOrd="2" presId="urn:microsoft.com/office/officeart/2005/8/layout/cycle4#1"/>
    <dgm:cxn modelId="{DF4789AD-3387-4318-AC72-9BD396F47F5A}" type="presOf" srcId="{F392EA63-132D-4A70-BC2C-7FE499EAD5FF}" destId="{315D395D-F5A9-42F4-8606-3E35F415B2BE}" srcOrd="0" destOrd="1" presId="urn:microsoft.com/office/officeart/2005/8/layout/cycle4#1"/>
    <dgm:cxn modelId="{4B3E387E-581A-4213-8DCE-3FEA01382E0E}" type="presOf" srcId="{FB4B7BF5-2F88-4840-94A5-8BBCB3915E01}" destId="{302751E8-D392-41D9-9D46-00D052510D96}" srcOrd="0" destOrd="1" presId="urn:microsoft.com/office/officeart/2005/8/layout/cycle4#1"/>
    <dgm:cxn modelId="{CF79030A-D3F7-466F-827B-165FCBE5171D}" type="presOf" srcId="{7535F491-C869-4B0F-9284-1D4E95F4C254}" destId="{49B38BD8-EFCC-4A6D-92CA-919F09A6B9F6}" srcOrd="0" destOrd="0" presId="urn:microsoft.com/office/officeart/2005/8/layout/cycle4#1"/>
    <dgm:cxn modelId="{CAEB785C-6286-4C5C-97F3-D2A4C8833819}" type="presOf" srcId="{B0ECABB1-549E-4502-ACD2-8B9CB9522B02}" destId="{764474AC-441C-4523-8BD8-F4C78F7B3012}" srcOrd="0" destOrd="1" presId="urn:microsoft.com/office/officeart/2005/8/layout/cycle4#1"/>
    <dgm:cxn modelId="{6AFCB67C-47BF-44D1-B83C-FEEEC9E9E821}" type="presOf" srcId="{9AFC6C47-6A3F-47A8-97E5-27964C249C67}" destId="{315D395D-F5A9-42F4-8606-3E35F415B2BE}" srcOrd="0" destOrd="2" presId="urn:microsoft.com/office/officeart/2005/8/layout/cycle4#1"/>
    <dgm:cxn modelId="{2D246077-E3E1-4FE6-9F53-E1246B9F2EDE}" srcId="{83B202EA-5810-4453-A205-8764F28F2009}" destId="{074E5D07-26DD-4291-B821-51A7E39A2EF4}" srcOrd="2" destOrd="0" parTransId="{AF17A496-96A8-4117-9554-FE1FB2D5AE5E}" sibTransId="{A431A9D1-4D55-4FF1-827E-C5ADB2B5C1E0}"/>
    <dgm:cxn modelId="{703326DD-1FA7-4E1F-8DAC-6C0230E0127C}" srcId="{738A38C7-AA5B-4D4A-8737-37D1D8D7199F}" destId="{F392EA63-132D-4A70-BC2C-7FE499EAD5FF}" srcOrd="1" destOrd="0" parTransId="{4A415C4D-2B2B-4024-8B5C-FCBBCA5DE0A3}" sibTransId="{F80F87FD-76E7-4D75-8A93-E81122368A30}"/>
    <dgm:cxn modelId="{5D7A6996-6F00-461F-AF1C-AD6913014F11}" type="presOf" srcId="{B0ECABB1-549E-4502-ACD2-8B9CB9522B02}" destId="{029E2633-7D92-4221-85CE-17F10044FF7F}" srcOrd="1" destOrd="1" presId="urn:microsoft.com/office/officeart/2005/8/layout/cycle4#1"/>
    <dgm:cxn modelId="{68E0E00D-BC7F-432A-B529-EF3B1A54F1A5}" srcId="{31934549-7B9C-4E16-8F2D-7AD7C33481F0}" destId="{738A38C7-AA5B-4D4A-8737-37D1D8D7199F}" srcOrd="1" destOrd="0" parTransId="{F2EEE73A-FD72-45CE-A02A-E4D03D4D3152}" sibTransId="{DC8DF9B8-B127-4DDE-82F2-CBB4A821E993}"/>
    <dgm:cxn modelId="{F3DF513D-C90E-4EAF-89D5-B363A77592A4}" type="presOf" srcId="{738A38C7-AA5B-4D4A-8737-37D1D8D7199F}" destId="{402ECFBE-E3E1-4113-85B0-C68027261C6A}" srcOrd="0" destOrd="0" presId="urn:microsoft.com/office/officeart/2005/8/layout/cycle4#1"/>
    <dgm:cxn modelId="{BB1F6D26-9A93-4F3B-9A34-1E68C03E59C1}" srcId="{7535F491-C869-4B0F-9284-1D4E95F4C254}" destId="{FB4B7BF5-2F88-4840-94A5-8BBCB3915E01}" srcOrd="1" destOrd="0" parTransId="{CE691486-A949-469E-9A0F-345CB82B6AEA}" sibTransId="{A22C935F-A548-4BA7-AD55-94188B22970D}"/>
    <dgm:cxn modelId="{6ECCAD49-FE86-4628-90F5-89935AC12167}" type="presOf" srcId="{02CEC24D-5B39-47AF-BB94-13CE72495097}" destId="{E4A760DC-6EDB-47E4-835E-002D1B8C2B33}" srcOrd="1" destOrd="0" presId="urn:microsoft.com/office/officeart/2005/8/layout/cycle4#1"/>
    <dgm:cxn modelId="{2863B487-8C8E-4DF2-A30F-400E79E13909}" srcId="{AAB402E4-00F0-4435-AD50-4C61A467D9B6}" destId="{A6FFFF40-FC72-4F0B-8BBB-9C091268A3C8}" srcOrd="2" destOrd="0" parTransId="{38D69E15-9657-46F0-8ED7-DA41E8A75FAD}" sibTransId="{7C82B3DD-94DD-402C-BBE0-1F34A2D9F3DE}"/>
    <dgm:cxn modelId="{10E247B9-B2C9-4D8E-8EC8-3662904329AD}" type="presOf" srcId="{832347B2-1B91-48CF-BEF6-7FE923EBEE62}" destId="{315D395D-F5A9-42F4-8606-3E35F415B2BE}" srcOrd="0" destOrd="0" presId="urn:microsoft.com/office/officeart/2005/8/layout/cycle4#1"/>
    <dgm:cxn modelId="{B3C6DFD2-14BC-4FA0-BD0A-4385888CAAC8}" type="presOf" srcId="{A6FFFF40-FC72-4F0B-8BBB-9C091268A3C8}" destId="{764474AC-441C-4523-8BD8-F4C78F7B3012}" srcOrd="0" destOrd="2" presId="urn:microsoft.com/office/officeart/2005/8/layout/cycle4#1"/>
    <dgm:cxn modelId="{02A3C4DC-6953-42FC-8C71-B23E906FF5AD}" srcId="{738A38C7-AA5B-4D4A-8737-37D1D8D7199F}" destId="{832347B2-1B91-48CF-BEF6-7FE923EBEE62}" srcOrd="0" destOrd="0" parTransId="{C6392E7A-0C63-434D-BD91-E3010878AA6A}" sibTransId="{9912C664-2166-4F20-B9F8-4BC43CC810D1}"/>
    <dgm:cxn modelId="{2E28DBF6-D2E7-4D1F-8DCC-8444D5F0352F}" srcId="{31934549-7B9C-4E16-8F2D-7AD7C33481F0}" destId="{7535F491-C869-4B0F-9284-1D4E95F4C254}" srcOrd="2" destOrd="0" parTransId="{29C3CF15-AC8E-4191-9497-5A05F90C72DD}" sibTransId="{05050639-09FC-484B-9F9A-AEF842FD0585}"/>
    <dgm:cxn modelId="{B6359AC2-1F16-4712-BE16-11856B509748}" type="presOf" srcId="{074E5D07-26DD-4291-B821-51A7E39A2EF4}" destId="{5A8082D7-0C6A-4AF4-96E2-4FAB38DCC8AF}" srcOrd="1" destOrd="2" presId="urn:microsoft.com/office/officeart/2005/8/layout/cycle4#1"/>
    <dgm:cxn modelId="{0B0AAB2D-6F02-47B9-A206-5FB1DA656075}" type="presOf" srcId="{4E3879FF-56BE-4317-B10D-4A2D93CF89E7}" destId="{5A8082D7-0C6A-4AF4-96E2-4FAB38DCC8AF}" srcOrd="1" destOrd="1" presId="urn:microsoft.com/office/officeart/2005/8/layout/cycle4#1"/>
    <dgm:cxn modelId="{014E5F1D-F332-4AB9-BEA9-73280133DA14}" srcId="{738A38C7-AA5B-4D4A-8737-37D1D8D7199F}" destId="{9AFC6C47-6A3F-47A8-97E5-27964C249C67}" srcOrd="2" destOrd="0" parTransId="{0289DB0C-838A-4F6F-83AD-F08C528045BC}" sibTransId="{05D28FE0-C24A-42AE-9D34-238F008C4C68}"/>
    <dgm:cxn modelId="{85710C8D-42B6-4E8B-A058-7B9156E340EC}" srcId="{AAB402E4-00F0-4435-AD50-4C61A467D9B6}" destId="{B0ECABB1-549E-4502-ACD2-8B9CB9522B02}" srcOrd="1" destOrd="0" parTransId="{F9342A14-8341-4822-A8DF-436ED9B39916}" sibTransId="{09FDB296-87CD-4BD6-80A7-5D11660ADA89}"/>
    <dgm:cxn modelId="{DFC448A0-DAEA-468F-BEA2-973AE0441550}" type="presOf" srcId="{4E3879FF-56BE-4317-B10D-4A2D93CF89E7}" destId="{9591DA37-3A53-4A0A-AB2C-7931934BDD95}" srcOrd="0" destOrd="1" presId="urn:microsoft.com/office/officeart/2005/8/layout/cycle4#1"/>
    <dgm:cxn modelId="{37C58EE3-BA5B-4CED-BD3E-23FFF9A9D346}" type="presOf" srcId="{02CEC24D-5B39-47AF-BB94-13CE72495097}" destId="{302751E8-D392-41D9-9D46-00D052510D96}" srcOrd="0" destOrd="0" presId="urn:microsoft.com/office/officeart/2005/8/layout/cycle4#1"/>
    <dgm:cxn modelId="{3D05691A-5D3B-4703-8327-C7034C2E9B82}" type="presOf" srcId="{832347B2-1B91-48CF-BEF6-7FE923EBEE62}" destId="{4191BB6D-028C-40AD-A698-354FEF7ECC32}" srcOrd="1" destOrd="0" presId="urn:microsoft.com/office/officeart/2005/8/layout/cycle4#1"/>
    <dgm:cxn modelId="{D6951EC4-D368-4AA7-8FEE-1166D05498F8}" srcId="{83B202EA-5810-4453-A205-8764F28F2009}" destId="{4E3879FF-56BE-4317-B10D-4A2D93CF89E7}" srcOrd="1" destOrd="0" parTransId="{70FE508E-C083-4E1F-82A5-7FE6198F3ED0}" sibTransId="{C61BFD9B-0140-457C-BC9D-C698F6AA89D1}"/>
    <dgm:cxn modelId="{8477920B-35DB-4033-AA71-7FC5979D75F3}" srcId="{7535F491-C869-4B0F-9284-1D4E95F4C254}" destId="{02CEC24D-5B39-47AF-BB94-13CE72495097}" srcOrd="0" destOrd="0" parTransId="{6BDF10B8-95D4-47A8-A02B-13B6614C3EB7}" sibTransId="{3D4673E8-ECAD-4340-9375-26CD5874B9FC}"/>
    <dgm:cxn modelId="{E59338A4-BF28-47A4-A3F9-A8A9B87121B6}" srcId="{83B202EA-5810-4453-A205-8764F28F2009}" destId="{9E9D35EC-1AD1-4400-AB4A-E51F2AD891B4}" srcOrd="0" destOrd="0" parTransId="{44FDBD01-5D54-4911-9CEB-81EAFD351F21}" sibTransId="{0189EED6-B24B-4632-8BE5-EF5153DB172E}"/>
    <dgm:cxn modelId="{600AEC15-0501-42F8-BC24-21E4EFDA96C7}" srcId="{AAB402E4-00F0-4435-AD50-4C61A467D9B6}" destId="{C60B67B0-AAA5-4CA4-BA19-14CE0BD9D7B5}" srcOrd="0" destOrd="0" parTransId="{F21BD875-F68F-42C5-AE09-F54F06F3C06D}" sibTransId="{9A6AA47E-F19D-406E-9DA4-CF035E5D45F8}"/>
    <dgm:cxn modelId="{9DC84904-6630-42A6-966E-4FB3343B847C}" type="presOf" srcId="{C60B67B0-AAA5-4CA4-BA19-14CE0BD9D7B5}" destId="{764474AC-441C-4523-8BD8-F4C78F7B3012}" srcOrd="0" destOrd="0" presId="urn:microsoft.com/office/officeart/2005/8/layout/cycle4#1"/>
    <dgm:cxn modelId="{344B5CF4-8CEB-4BD9-BFEE-1AD879309369}" srcId="{31934549-7B9C-4E16-8F2D-7AD7C33481F0}" destId="{AAB402E4-00F0-4435-AD50-4C61A467D9B6}" srcOrd="3" destOrd="0" parTransId="{4C90E6E0-03D0-4CDF-AD06-F75C55FA96CB}" sibTransId="{07EFF6F0-9683-471C-BF6D-F3E5FCB5BF25}"/>
    <dgm:cxn modelId="{98C30E14-6588-4585-AC9F-420DB6E7909F}" type="presOf" srcId="{9E9D35EC-1AD1-4400-AB4A-E51F2AD891B4}" destId="{5A8082D7-0C6A-4AF4-96E2-4FAB38DCC8AF}" srcOrd="1" destOrd="0" presId="urn:microsoft.com/office/officeart/2005/8/layout/cycle4#1"/>
    <dgm:cxn modelId="{357F12C4-7BB1-4BEA-AB48-B22B8C44AD87}" srcId="{7535F491-C869-4B0F-9284-1D4E95F4C254}" destId="{6B3C65A8-0622-4FE8-A15F-982EC1196990}" srcOrd="2" destOrd="0" parTransId="{B818BD92-CD8A-4569-8779-AA8BA7F6B7B3}" sibTransId="{3B85992D-C6AA-4516-9427-B30034797961}"/>
    <dgm:cxn modelId="{CD6E2C43-7E68-4117-9910-6AE47874EC57}" type="presOf" srcId="{9E9D35EC-1AD1-4400-AB4A-E51F2AD891B4}" destId="{9591DA37-3A53-4A0A-AB2C-7931934BDD95}" srcOrd="0" destOrd="0" presId="urn:microsoft.com/office/officeart/2005/8/layout/cycle4#1"/>
    <dgm:cxn modelId="{FCA7F02E-27F8-4C2C-A109-3F9657E222F8}" type="presOf" srcId="{6B3C65A8-0622-4FE8-A15F-982EC1196990}" destId="{E4A760DC-6EDB-47E4-835E-002D1B8C2B33}" srcOrd="1" destOrd="2" presId="urn:microsoft.com/office/officeart/2005/8/layout/cycle4#1"/>
    <dgm:cxn modelId="{8AD7DE70-69AD-49ED-BD6F-E1F23D182667}" type="presOf" srcId="{F392EA63-132D-4A70-BC2C-7FE499EAD5FF}" destId="{4191BB6D-028C-40AD-A698-354FEF7ECC32}" srcOrd="1" destOrd="1" presId="urn:microsoft.com/office/officeart/2005/8/layout/cycle4#1"/>
    <dgm:cxn modelId="{0FB9E503-E8BD-4C85-A404-01A3F33198A9}" type="presOf" srcId="{AAB402E4-00F0-4435-AD50-4C61A467D9B6}" destId="{3203892A-BCFB-41D8-81F7-EF0F229AD575}" srcOrd="0" destOrd="0" presId="urn:microsoft.com/office/officeart/2005/8/layout/cycle4#1"/>
    <dgm:cxn modelId="{51D0FACF-5F77-4632-8E5C-85788E456D9B}" type="presOf" srcId="{31934549-7B9C-4E16-8F2D-7AD7C33481F0}" destId="{9EDD69DD-0120-4856-9A98-30211675558D}" srcOrd="0" destOrd="0" presId="urn:microsoft.com/office/officeart/2005/8/layout/cycle4#1"/>
    <dgm:cxn modelId="{3C70CE5F-39DC-4006-A1BB-23DE3B01ABC3}" srcId="{31934549-7B9C-4E16-8F2D-7AD7C33481F0}" destId="{83B202EA-5810-4453-A205-8764F28F2009}" srcOrd="0" destOrd="0" parTransId="{127F77C8-20A2-4AE1-87C8-DA2948F478E9}" sibTransId="{153B032E-4FD8-4ED2-A98A-0E44F44DDC74}"/>
    <dgm:cxn modelId="{F9756BD7-13AF-45D0-8BC6-DA332E68A0DC}" type="presOf" srcId="{C60B67B0-AAA5-4CA4-BA19-14CE0BD9D7B5}" destId="{029E2633-7D92-4221-85CE-17F10044FF7F}" srcOrd="1" destOrd="0" presId="urn:microsoft.com/office/officeart/2005/8/layout/cycle4#1"/>
    <dgm:cxn modelId="{25F96570-4FC6-4A91-A7CF-CDD5EAB474E9}" type="presOf" srcId="{FB4B7BF5-2F88-4840-94A5-8BBCB3915E01}" destId="{E4A760DC-6EDB-47E4-835E-002D1B8C2B33}" srcOrd="1" destOrd="1" presId="urn:microsoft.com/office/officeart/2005/8/layout/cycle4#1"/>
    <dgm:cxn modelId="{23A46053-663D-480C-BD27-A3F4D2B02CEC}" type="presParOf" srcId="{9EDD69DD-0120-4856-9A98-30211675558D}" destId="{B1463A36-4EF1-43F4-8A4E-358AD81FEB0F}" srcOrd="0" destOrd="0" presId="urn:microsoft.com/office/officeart/2005/8/layout/cycle4#1"/>
    <dgm:cxn modelId="{C8CA7606-9911-47E7-A78C-7192BFFC43D1}" type="presParOf" srcId="{B1463A36-4EF1-43F4-8A4E-358AD81FEB0F}" destId="{10B940A2-4361-47EB-AD81-6A0F5CD9F3C1}" srcOrd="0" destOrd="0" presId="urn:microsoft.com/office/officeart/2005/8/layout/cycle4#1"/>
    <dgm:cxn modelId="{756E87E9-DFFC-493F-8CB8-2211FFB38B6E}" type="presParOf" srcId="{10B940A2-4361-47EB-AD81-6A0F5CD9F3C1}" destId="{9591DA37-3A53-4A0A-AB2C-7931934BDD95}" srcOrd="0" destOrd="0" presId="urn:microsoft.com/office/officeart/2005/8/layout/cycle4#1"/>
    <dgm:cxn modelId="{DCF6EAD3-A5C7-44B1-99A3-09EFC61D78BA}" type="presParOf" srcId="{10B940A2-4361-47EB-AD81-6A0F5CD9F3C1}" destId="{5A8082D7-0C6A-4AF4-96E2-4FAB38DCC8AF}" srcOrd="1" destOrd="0" presId="urn:microsoft.com/office/officeart/2005/8/layout/cycle4#1"/>
    <dgm:cxn modelId="{011F8D67-6BF1-46D3-BC4A-D928F7480BBA}" type="presParOf" srcId="{B1463A36-4EF1-43F4-8A4E-358AD81FEB0F}" destId="{983395E2-767B-4405-9B3A-4D2CABC1D1A8}" srcOrd="1" destOrd="0" presId="urn:microsoft.com/office/officeart/2005/8/layout/cycle4#1"/>
    <dgm:cxn modelId="{39123B2D-610F-43DD-9DAB-42CBA3868516}" type="presParOf" srcId="{983395E2-767B-4405-9B3A-4D2CABC1D1A8}" destId="{315D395D-F5A9-42F4-8606-3E35F415B2BE}" srcOrd="0" destOrd="0" presId="urn:microsoft.com/office/officeart/2005/8/layout/cycle4#1"/>
    <dgm:cxn modelId="{319A9629-59D0-42EC-A823-F26E13A98402}" type="presParOf" srcId="{983395E2-767B-4405-9B3A-4D2CABC1D1A8}" destId="{4191BB6D-028C-40AD-A698-354FEF7ECC32}" srcOrd="1" destOrd="0" presId="urn:microsoft.com/office/officeart/2005/8/layout/cycle4#1"/>
    <dgm:cxn modelId="{291DA237-9C74-4EFC-A1E0-2DEE63A09248}" type="presParOf" srcId="{B1463A36-4EF1-43F4-8A4E-358AD81FEB0F}" destId="{DEAE3776-2F73-4E68-9E19-334D1BF157AB}" srcOrd="2" destOrd="0" presId="urn:microsoft.com/office/officeart/2005/8/layout/cycle4#1"/>
    <dgm:cxn modelId="{87F0BB4E-B691-4D56-A56E-1F092A9B07ED}" type="presParOf" srcId="{DEAE3776-2F73-4E68-9E19-334D1BF157AB}" destId="{302751E8-D392-41D9-9D46-00D052510D96}" srcOrd="0" destOrd="0" presId="urn:microsoft.com/office/officeart/2005/8/layout/cycle4#1"/>
    <dgm:cxn modelId="{A1C802DB-99FB-491D-A4B2-1C33D369F7CD}" type="presParOf" srcId="{DEAE3776-2F73-4E68-9E19-334D1BF157AB}" destId="{E4A760DC-6EDB-47E4-835E-002D1B8C2B33}" srcOrd="1" destOrd="0" presId="urn:microsoft.com/office/officeart/2005/8/layout/cycle4#1"/>
    <dgm:cxn modelId="{6A13C0FA-A1EB-4661-9ABB-D76702834312}" type="presParOf" srcId="{B1463A36-4EF1-43F4-8A4E-358AD81FEB0F}" destId="{3B935CB4-E0B8-4BCE-91D9-794618199E62}" srcOrd="3" destOrd="0" presId="urn:microsoft.com/office/officeart/2005/8/layout/cycle4#1"/>
    <dgm:cxn modelId="{8AA93007-39E9-4801-BD2F-5029D22E65D8}" type="presParOf" srcId="{3B935CB4-E0B8-4BCE-91D9-794618199E62}" destId="{764474AC-441C-4523-8BD8-F4C78F7B3012}" srcOrd="0" destOrd="0" presId="urn:microsoft.com/office/officeart/2005/8/layout/cycle4#1"/>
    <dgm:cxn modelId="{5E7EBEF2-7A63-4827-BD06-A11492568F09}" type="presParOf" srcId="{3B935CB4-E0B8-4BCE-91D9-794618199E62}" destId="{029E2633-7D92-4221-85CE-17F10044FF7F}" srcOrd="1" destOrd="0" presId="urn:microsoft.com/office/officeart/2005/8/layout/cycle4#1"/>
    <dgm:cxn modelId="{3BAFBDB8-F4C9-4211-A059-78D1FA557EBA}" type="presParOf" srcId="{B1463A36-4EF1-43F4-8A4E-358AD81FEB0F}" destId="{EDDC901B-0668-4A29-A3DB-8A0E3DE6D365}" srcOrd="4" destOrd="0" presId="urn:microsoft.com/office/officeart/2005/8/layout/cycle4#1"/>
    <dgm:cxn modelId="{7CE190EA-11A3-4357-B420-659AC92198A7}" type="presParOf" srcId="{9EDD69DD-0120-4856-9A98-30211675558D}" destId="{1D548118-8729-4BB8-AD15-00CB58CC0416}" srcOrd="1" destOrd="0" presId="urn:microsoft.com/office/officeart/2005/8/layout/cycle4#1"/>
    <dgm:cxn modelId="{6B280DCB-058C-4C67-9D5B-3B838933E7BF}" type="presParOf" srcId="{1D548118-8729-4BB8-AD15-00CB58CC0416}" destId="{7D1791AA-0910-433F-8C91-75CAC92615A3}" srcOrd="0" destOrd="0" presId="urn:microsoft.com/office/officeart/2005/8/layout/cycle4#1"/>
    <dgm:cxn modelId="{1E5B2681-567F-48F5-AE95-9D8839CFD78C}" type="presParOf" srcId="{1D548118-8729-4BB8-AD15-00CB58CC0416}" destId="{402ECFBE-E3E1-4113-85B0-C68027261C6A}" srcOrd="1" destOrd="0" presId="urn:microsoft.com/office/officeart/2005/8/layout/cycle4#1"/>
    <dgm:cxn modelId="{0DA05980-943C-4375-B27C-08D13613A777}" type="presParOf" srcId="{1D548118-8729-4BB8-AD15-00CB58CC0416}" destId="{49B38BD8-EFCC-4A6D-92CA-919F09A6B9F6}" srcOrd="2" destOrd="0" presId="urn:microsoft.com/office/officeart/2005/8/layout/cycle4#1"/>
    <dgm:cxn modelId="{BEE8D189-27CB-4F0A-9CAC-6D683FDA3E7A}" type="presParOf" srcId="{1D548118-8729-4BB8-AD15-00CB58CC0416}" destId="{3203892A-BCFB-41D8-81F7-EF0F229AD575}" srcOrd="3" destOrd="0" presId="urn:microsoft.com/office/officeart/2005/8/layout/cycle4#1"/>
    <dgm:cxn modelId="{1438B7E9-E1B6-4FED-9246-0A0204037D2F}" type="presParOf" srcId="{1D548118-8729-4BB8-AD15-00CB58CC0416}" destId="{FA506FAD-28FF-470F-9C68-569B38E7D161}" srcOrd="4" destOrd="0" presId="urn:microsoft.com/office/officeart/2005/8/layout/cycle4#1"/>
    <dgm:cxn modelId="{8BA86E12-C067-435D-BC88-A9A72452C874}" type="presParOf" srcId="{9EDD69DD-0120-4856-9A98-30211675558D}" destId="{95BA7996-AE47-4E43-B0EE-EB4E830F33D5}" srcOrd="2" destOrd="0" presId="urn:microsoft.com/office/officeart/2005/8/layout/cycle4#1"/>
    <dgm:cxn modelId="{5F3C3EA6-CADD-4248-ABC9-2A4BC6531321}" type="presParOf" srcId="{9EDD69DD-0120-4856-9A98-30211675558D}" destId="{BB924420-3154-4AA8-A5A9-D79863669584}" srcOrd="3" destOrd="0" presId="urn:microsoft.com/office/officeart/2005/8/layout/cycle4#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2751E8-D392-41D9-9D46-00D052510D96}">
      <dsp:nvSpPr>
        <dsp:cNvPr id="0" name=""/>
        <dsp:cNvSpPr/>
      </dsp:nvSpPr>
      <dsp:spPr>
        <a:xfrm>
          <a:off x="4080528" y="3257006"/>
          <a:ext cx="2366119" cy="1532709"/>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Class IV (inappropriate)</a:t>
          </a:r>
          <a:endParaRPr lang="en-US" sz="1600"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L-P</a:t>
          </a:r>
          <a:endParaRPr lang="en-US" sz="1600"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L-S</a:t>
          </a:r>
          <a:endParaRPr lang="en-US" sz="1600" kern="1200" dirty="0">
            <a:latin typeface="Times New Roman" panose="02020603050405020304" pitchFamily="18" charset="0"/>
            <a:cs typeface="Times New Roman" panose="02020603050405020304" pitchFamily="18" charset="0"/>
          </a:endParaRPr>
        </a:p>
      </dsp:txBody>
      <dsp:txXfrm>
        <a:off x="4824033" y="3673853"/>
        <a:ext cx="1588945" cy="1082193"/>
      </dsp:txXfrm>
    </dsp:sp>
    <dsp:sp modelId="{764474AC-441C-4523-8BD8-F4C78F7B3012}">
      <dsp:nvSpPr>
        <dsp:cNvPr id="0" name=""/>
        <dsp:cNvSpPr/>
      </dsp:nvSpPr>
      <dsp:spPr>
        <a:xfrm>
          <a:off x="220017" y="3257006"/>
          <a:ext cx="2366119" cy="1532709"/>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Class II (acceptable)</a:t>
          </a:r>
          <a:endParaRPr lang="en-US" sz="1600"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H-P</a:t>
          </a:r>
          <a:endParaRPr lang="en-US" sz="1600"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L-S</a:t>
          </a:r>
          <a:endParaRPr lang="en-US" sz="1600" kern="1200" dirty="0">
            <a:latin typeface="Times New Roman" panose="02020603050405020304" pitchFamily="18" charset="0"/>
            <a:cs typeface="Times New Roman" panose="02020603050405020304" pitchFamily="18" charset="0"/>
          </a:endParaRPr>
        </a:p>
      </dsp:txBody>
      <dsp:txXfrm>
        <a:off x="253686" y="3673853"/>
        <a:ext cx="1588945" cy="1082193"/>
      </dsp:txXfrm>
    </dsp:sp>
    <dsp:sp modelId="{315D395D-F5A9-42F4-8606-3E35F415B2BE}">
      <dsp:nvSpPr>
        <dsp:cNvPr id="0" name=""/>
        <dsp:cNvSpPr/>
      </dsp:nvSpPr>
      <dsp:spPr>
        <a:xfrm>
          <a:off x="4080528" y="0"/>
          <a:ext cx="2366119" cy="1532709"/>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Class III (problematic)</a:t>
          </a:r>
          <a:endParaRPr lang="en-US" sz="1600"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L-P</a:t>
          </a:r>
          <a:endParaRPr lang="en-US" sz="1600"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H-S</a:t>
          </a:r>
          <a:endParaRPr lang="en-US" sz="1600" kern="1200" dirty="0">
            <a:latin typeface="Times New Roman" panose="02020603050405020304" pitchFamily="18" charset="0"/>
            <a:cs typeface="Times New Roman" panose="02020603050405020304" pitchFamily="18" charset="0"/>
          </a:endParaRPr>
        </a:p>
      </dsp:txBody>
      <dsp:txXfrm>
        <a:off x="4824033" y="33669"/>
        <a:ext cx="1588945" cy="1082193"/>
      </dsp:txXfrm>
    </dsp:sp>
    <dsp:sp modelId="{9591DA37-3A53-4A0A-AB2C-7931934BDD95}">
      <dsp:nvSpPr>
        <dsp:cNvPr id="0" name=""/>
        <dsp:cNvSpPr/>
      </dsp:nvSpPr>
      <dsp:spPr>
        <a:xfrm>
          <a:off x="220017" y="0"/>
          <a:ext cx="2366119" cy="1532709"/>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Class I (appropriate)</a:t>
          </a:r>
          <a:endParaRPr lang="en-US" sz="1600"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H-P</a:t>
          </a:r>
          <a:endParaRPr lang="en-US" sz="1600" kern="1200" dirty="0">
            <a:latin typeface="Times New Roman" panose="02020603050405020304" pitchFamily="18" charset="0"/>
            <a:cs typeface="Times New Roman" panose="02020603050405020304" pitchFamily="18" charset="0"/>
          </a:endParaRPr>
        </a:p>
        <a:p>
          <a:pPr marL="171450" lvl="1" indent="-171450" algn="l" defTabSz="711200">
            <a:lnSpc>
              <a:spcPct val="90000"/>
            </a:lnSpc>
            <a:spcBef>
              <a:spcPct val="0"/>
            </a:spcBef>
            <a:spcAft>
              <a:spcPct val="15000"/>
            </a:spcAft>
            <a:buChar char="••"/>
          </a:pPr>
          <a:r>
            <a:rPr lang="en-US" sz="1600" kern="1200" dirty="0" smtClean="0">
              <a:latin typeface="Times New Roman" panose="02020603050405020304" pitchFamily="18" charset="0"/>
              <a:cs typeface="Times New Roman" panose="02020603050405020304" pitchFamily="18" charset="0"/>
            </a:rPr>
            <a:t>H-S</a:t>
          </a:r>
          <a:endParaRPr lang="en-US" sz="1600" kern="1200" dirty="0">
            <a:latin typeface="Times New Roman" panose="02020603050405020304" pitchFamily="18" charset="0"/>
            <a:cs typeface="Times New Roman" panose="02020603050405020304" pitchFamily="18" charset="0"/>
          </a:endParaRPr>
        </a:p>
      </dsp:txBody>
      <dsp:txXfrm>
        <a:off x="253686" y="33669"/>
        <a:ext cx="1588945" cy="1082193"/>
      </dsp:txXfrm>
    </dsp:sp>
    <dsp:sp modelId="{7D1791AA-0910-433F-8C91-75CAC92615A3}">
      <dsp:nvSpPr>
        <dsp:cNvPr id="0" name=""/>
        <dsp:cNvSpPr/>
      </dsp:nvSpPr>
      <dsp:spPr>
        <a:xfrm>
          <a:off x="1211488" y="273013"/>
          <a:ext cx="2073947" cy="2073947"/>
        </a:xfrm>
        <a:prstGeom prst="pieWedg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err="1" smtClean="0">
              <a:latin typeface="Times New Roman" panose="02020603050405020304" pitchFamily="18" charset="0"/>
              <a:cs typeface="Times New Roman" panose="02020603050405020304" pitchFamily="18" charset="0"/>
            </a:rPr>
            <a:t>Propanolol</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Metaprolol</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Diltiazam</a:t>
          </a:r>
          <a:r>
            <a:rPr lang="en-US" sz="1500" kern="1200" dirty="0" smtClean="0">
              <a:latin typeface="Times New Roman" panose="02020603050405020304" pitchFamily="18" charset="0"/>
              <a:cs typeface="Times New Roman" panose="02020603050405020304" pitchFamily="18" charset="0"/>
            </a:rPr>
            <a:t>, Verapamil, Water soluble vitamins</a:t>
          </a:r>
          <a:endParaRPr lang="en-US" sz="1500" kern="1200" dirty="0">
            <a:latin typeface="Times New Roman" panose="02020603050405020304" pitchFamily="18" charset="0"/>
            <a:cs typeface="Times New Roman" panose="02020603050405020304" pitchFamily="18" charset="0"/>
          </a:endParaRPr>
        </a:p>
      </dsp:txBody>
      <dsp:txXfrm>
        <a:off x="1818933" y="880458"/>
        <a:ext cx="1466502" cy="1466502"/>
      </dsp:txXfrm>
    </dsp:sp>
    <dsp:sp modelId="{402ECFBE-E3E1-4113-85B0-C68027261C6A}">
      <dsp:nvSpPr>
        <dsp:cNvPr id="0" name=""/>
        <dsp:cNvSpPr/>
      </dsp:nvSpPr>
      <dsp:spPr>
        <a:xfrm rot="5400000">
          <a:off x="3381229" y="273013"/>
          <a:ext cx="2073947" cy="2073947"/>
        </a:xfrm>
        <a:prstGeom prst="pieWedg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Acyclovir, Captopril, </a:t>
          </a:r>
          <a:r>
            <a:rPr lang="en-US" sz="1500" kern="1200" dirty="0" err="1" smtClean="0">
              <a:latin typeface="Times New Roman" panose="02020603050405020304" pitchFamily="18" charset="0"/>
              <a:cs typeface="Times New Roman" panose="02020603050405020304" pitchFamily="18" charset="0"/>
            </a:rPr>
            <a:t>Elanapril</a:t>
          </a:r>
          <a:r>
            <a:rPr lang="en-US" sz="1500" kern="1200" dirty="0" smtClean="0">
              <a:latin typeface="Times New Roman" panose="02020603050405020304" pitchFamily="18" charset="0"/>
              <a:cs typeface="Times New Roman" panose="02020603050405020304" pitchFamily="18" charset="0"/>
            </a:rPr>
            <a:t>, Neomycin B</a:t>
          </a:r>
          <a:endParaRPr lang="en-US" sz="1500" kern="1200" dirty="0">
            <a:latin typeface="Times New Roman" panose="02020603050405020304" pitchFamily="18" charset="0"/>
            <a:cs typeface="Times New Roman" panose="02020603050405020304" pitchFamily="18" charset="0"/>
          </a:endParaRPr>
        </a:p>
      </dsp:txBody>
      <dsp:txXfrm rot="-5400000">
        <a:off x="3381229" y="880458"/>
        <a:ext cx="1466502" cy="1466502"/>
      </dsp:txXfrm>
    </dsp:sp>
    <dsp:sp modelId="{49B38BD8-EFCC-4A6D-92CA-919F09A6B9F6}">
      <dsp:nvSpPr>
        <dsp:cNvPr id="0" name=""/>
        <dsp:cNvSpPr/>
      </dsp:nvSpPr>
      <dsp:spPr>
        <a:xfrm rot="10800000">
          <a:off x="3381229" y="2442755"/>
          <a:ext cx="2073947" cy="2073947"/>
        </a:xfrm>
        <a:prstGeom prst="pieWedg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err="1" smtClean="0">
              <a:latin typeface="Times New Roman" panose="02020603050405020304" pitchFamily="18" charset="0"/>
              <a:cs typeface="Times New Roman" panose="02020603050405020304" pitchFamily="18" charset="0"/>
            </a:rPr>
            <a:t>Chlorthiazid</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Furosemid</a:t>
          </a:r>
          <a:r>
            <a:rPr lang="en-US" sz="1500" kern="1200" dirty="0" smtClean="0">
              <a:latin typeface="Times New Roman" panose="02020603050405020304" pitchFamily="18" charset="0"/>
              <a:cs typeface="Times New Roman" panose="02020603050405020304" pitchFamily="18" charset="0"/>
            </a:rPr>
            <a:t>, Tobramycin, </a:t>
          </a:r>
          <a:r>
            <a:rPr lang="en-US" sz="1500" kern="1200" dirty="0" err="1" smtClean="0">
              <a:latin typeface="Times New Roman" panose="02020603050405020304" pitchFamily="18" charset="0"/>
              <a:cs typeface="Times New Roman" panose="02020603050405020304" pitchFamily="18" charset="0"/>
            </a:rPr>
            <a:t>Cefuroxim</a:t>
          </a:r>
          <a:endParaRPr lang="en-US" sz="1500" kern="1200" dirty="0">
            <a:latin typeface="Times New Roman" panose="02020603050405020304" pitchFamily="18" charset="0"/>
            <a:cs typeface="Times New Roman" panose="02020603050405020304" pitchFamily="18" charset="0"/>
          </a:endParaRPr>
        </a:p>
      </dsp:txBody>
      <dsp:txXfrm rot="10800000">
        <a:off x="3381229" y="2442755"/>
        <a:ext cx="1466502" cy="1466502"/>
      </dsp:txXfrm>
    </dsp:sp>
    <dsp:sp modelId="{3203892A-BCFB-41D8-81F7-EF0F229AD575}">
      <dsp:nvSpPr>
        <dsp:cNvPr id="0" name=""/>
        <dsp:cNvSpPr/>
      </dsp:nvSpPr>
      <dsp:spPr>
        <a:xfrm rot="16200000">
          <a:off x="1211488" y="2442755"/>
          <a:ext cx="2073947" cy="2073947"/>
        </a:xfrm>
        <a:prstGeom prst="pieWedg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US" sz="1500" kern="1200" dirty="0" err="1" smtClean="0">
              <a:latin typeface="Times New Roman" panose="02020603050405020304" pitchFamily="18" charset="0"/>
              <a:cs typeface="Times New Roman" panose="02020603050405020304" pitchFamily="18" charset="0"/>
            </a:rPr>
            <a:t>Nifedipine</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Nicardipin</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Felodipin</a:t>
          </a:r>
          <a:r>
            <a:rPr lang="en-US" sz="1500" kern="1200" dirty="0" smtClean="0">
              <a:latin typeface="Times New Roman" panose="02020603050405020304" pitchFamily="18" charset="0"/>
              <a:cs typeface="Times New Roman" panose="02020603050405020304" pitchFamily="18" charset="0"/>
            </a:rPr>
            <a:t>, Ketoconazole</a:t>
          </a:r>
          <a:endParaRPr lang="en-US" sz="1500" kern="1200" dirty="0">
            <a:latin typeface="Times New Roman" panose="02020603050405020304" pitchFamily="18" charset="0"/>
            <a:cs typeface="Times New Roman" panose="02020603050405020304" pitchFamily="18" charset="0"/>
          </a:endParaRPr>
        </a:p>
      </dsp:txBody>
      <dsp:txXfrm rot="5400000">
        <a:off x="1818933" y="2442755"/>
        <a:ext cx="1466502" cy="1466502"/>
      </dsp:txXfrm>
    </dsp:sp>
    <dsp:sp modelId="{95BA7996-AE47-4E43-B0EE-EB4E830F33D5}">
      <dsp:nvSpPr>
        <dsp:cNvPr id="0" name=""/>
        <dsp:cNvSpPr/>
      </dsp:nvSpPr>
      <dsp:spPr>
        <a:xfrm>
          <a:off x="2975301" y="1963783"/>
          <a:ext cx="716062" cy="622663"/>
        </a:xfrm>
        <a:prstGeom prst="star4">
          <a:avLst/>
        </a:prstGeom>
        <a:solidFill>
          <a:schemeClr val="accent1">
            <a:tint val="6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924420-3154-4AA8-A5A9-D79863669584}">
      <dsp:nvSpPr>
        <dsp:cNvPr id="0" name=""/>
        <dsp:cNvSpPr/>
      </dsp:nvSpPr>
      <dsp:spPr>
        <a:xfrm rot="10800000">
          <a:off x="2975301" y="2203269"/>
          <a:ext cx="716062" cy="622663"/>
        </a:xfrm>
        <a:prstGeom prst="star4">
          <a:avLst/>
        </a:prstGeom>
        <a:solidFill>
          <a:schemeClr val="accent1">
            <a:tint val="6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CC49008-4DE7-4CEE-BC4F-2280D325C09F}" type="datetime1">
              <a:rPr lang="en-US" smtClean="0"/>
              <a:pPr/>
              <a:t>3/18/2015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smtClean="0"/>
              <a:t>CHITKARA UNIVERSITY, INDIA</a:t>
            </a: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CB2DF3-089F-4458-8C11-26B6270EDD7B}" type="slidenum">
              <a:rPr lang="en-US" smtClean="0"/>
              <a:pPr/>
              <a:t>‹#›</a:t>
            </a:fld>
            <a:endParaRPr lang="en-US"/>
          </a:p>
        </p:txBody>
      </p:sp>
    </p:spTree>
    <p:extLst>
      <p:ext uri="{BB962C8B-B14F-4D97-AF65-F5344CB8AC3E}">
        <p14:creationId xmlns="" xmlns:p14="http://schemas.microsoft.com/office/powerpoint/2010/main" val="2503779282"/>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07650E-B569-49C3-B63B-610495173CA8}" type="datetime1">
              <a:rPr lang="en-US" smtClean="0"/>
              <a:pPr/>
              <a:t>3/18/2015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smtClean="0"/>
              <a:t>CHITKARA UNIVERSITY, INDIA</a:t>
            </a: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1CCE54-36BE-4FA3-8083-6FDC2B498119}" type="slidenum">
              <a:rPr lang="en-US" smtClean="0"/>
              <a:pPr/>
              <a:t>‹#›</a:t>
            </a:fld>
            <a:endParaRPr lang="en-US"/>
          </a:p>
        </p:txBody>
      </p:sp>
    </p:spTree>
    <p:extLst>
      <p:ext uri="{BB962C8B-B14F-4D97-AF65-F5344CB8AC3E}">
        <p14:creationId xmlns="" xmlns:p14="http://schemas.microsoft.com/office/powerpoint/2010/main" val="4214465750"/>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1CCE54-36BE-4FA3-8083-6FDC2B498119}" type="slidenum">
              <a:rPr lang="en-US" smtClean="0"/>
              <a:pPr/>
              <a:t>1</a:t>
            </a:fld>
            <a:endParaRPr lang="en-US"/>
          </a:p>
        </p:txBody>
      </p:sp>
      <p:sp>
        <p:nvSpPr>
          <p:cNvPr id="5" name="Date Placeholder 4"/>
          <p:cNvSpPr>
            <a:spLocks noGrp="1"/>
          </p:cNvSpPr>
          <p:nvPr>
            <p:ph type="dt" idx="11"/>
          </p:nvPr>
        </p:nvSpPr>
        <p:spPr/>
        <p:txBody>
          <a:bodyPr/>
          <a:lstStyle/>
          <a:p>
            <a:fld id="{B4627E78-CA3C-4C90-8800-EDE9E2A24669}" type="datetime1">
              <a:rPr lang="en-US" smtClean="0"/>
              <a:pPr/>
              <a:t>3/18/2015</a:t>
            </a:fld>
            <a:endParaRPr lang="en-US"/>
          </a:p>
        </p:txBody>
      </p:sp>
      <p:sp>
        <p:nvSpPr>
          <p:cNvPr id="6" name="Footer Placeholder 5"/>
          <p:cNvSpPr>
            <a:spLocks noGrp="1"/>
          </p:cNvSpPr>
          <p:nvPr>
            <p:ph type="ftr" sz="quarter" idx="12"/>
          </p:nvPr>
        </p:nvSpPr>
        <p:spPr/>
        <p:txBody>
          <a:bodyPr/>
          <a:lstStyle/>
          <a:p>
            <a:r>
              <a:rPr lang="en-US" smtClean="0"/>
              <a:t>CHITKARA UNIVERSITY, INDIA</a:t>
            </a:r>
            <a:endParaRPr lang="en-US"/>
          </a:p>
        </p:txBody>
      </p:sp>
    </p:spTree>
    <p:extLst>
      <p:ext uri="{BB962C8B-B14F-4D97-AF65-F5344CB8AC3E}">
        <p14:creationId xmlns="" xmlns:p14="http://schemas.microsoft.com/office/powerpoint/2010/main" val="354167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fld id="{0F07650E-B569-49C3-B63B-610495173CA8}" type="datetime1">
              <a:rPr lang="en-US" smtClean="0"/>
              <a:pPr/>
              <a:t>3/18/2015</a:t>
            </a:fld>
            <a:endParaRPr lang="en-US"/>
          </a:p>
        </p:txBody>
      </p:sp>
      <p:sp>
        <p:nvSpPr>
          <p:cNvPr id="5" name="Footer Placeholder 4"/>
          <p:cNvSpPr>
            <a:spLocks noGrp="1"/>
          </p:cNvSpPr>
          <p:nvPr>
            <p:ph type="ftr" sz="quarter" idx="11"/>
          </p:nvPr>
        </p:nvSpPr>
        <p:spPr/>
        <p:txBody>
          <a:bodyPr/>
          <a:lstStyle/>
          <a:p>
            <a:r>
              <a:rPr lang="en-US" smtClean="0"/>
              <a:t>CHITKARA UNIVERSITY, INDIA</a:t>
            </a:r>
            <a:endParaRPr lang="en-US"/>
          </a:p>
        </p:txBody>
      </p:sp>
      <p:sp>
        <p:nvSpPr>
          <p:cNvPr id="6" name="Slide Number Placeholder 5"/>
          <p:cNvSpPr>
            <a:spLocks noGrp="1"/>
          </p:cNvSpPr>
          <p:nvPr>
            <p:ph type="sldNum" sz="quarter" idx="12"/>
          </p:nvPr>
        </p:nvSpPr>
        <p:spPr/>
        <p:txBody>
          <a:bodyPr/>
          <a:lstStyle/>
          <a:p>
            <a:fld id="{F51CCE54-36BE-4FA3-8083-6FDC2B498119}" type="slidenum">
              <a:rPr lang="en-US" smtClean="0"/>
              <a:pPr/>
              <a:t>8</a:t>
            </a:fld>
            <a:endParaRPr lang="en-US"/>
          </a:p>
        </p:txBody>
      </p:sp>
    </p:spTree>
    <p:extLst>
      <p:ext uri="{BB962C8B-B14F-4D97-AF65-F5344CB8AC3E}">
        <p14:creationId xmlns="" xmlns:p14="http://schemas.microsoft.com/office/powerpoint/2010/main" val="458456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1CCE54-36BE-4FA3-8083-6FDC2B498119}" type="slidenum">
              <a:rPr lang="en-US" smtClean="0"/>
              <a:pPr/>
              <a:t>22</a:t>
            </a:fld>
            <a:endParaRPr lang="en-US"/>
          </a:p>
        </p:txBody>
      </p:sp>
      <p:sp>
        <p:nvSpPr>
          <p:cNvPr id="5" name="Date Placeholder 4"/>
          <p:cNvSpPr>
            <a:spLocks noGrp="1"/>
          </p:cNvSpPr>
          <p:nvPr>
            <p:ph type="dt" idx="11"/>
          </p:nvPr>
        </p:nvSpPr>
        <p:spPr/>
        <p:txBody>
          <a:bodyPr/>
          <a:lstStyle/>
          <a:p>
            <a:fld id="{B1648F5C-1DCF-477F-9378-18DE8EDDD068}" type="datetime1">
              <a:rPr lang="en-US" smtClean="0"/>
              <a:pPr/>
              <a:t>3/18/2015</a:t>
            </a:fld>
            <a:endParaRPr lang="en-US"/>
          </a:p>
        </p:txBody>
      </p:sp>
      <p:sp>
        <p:nvSpPr>
          <p:cNvPr id="6" name="Footer Placeholder 5"/>
          <p:cNvSpPr>
            <a:spLocks noGrp="1"/>
          </p:cNvSpPr>
          <p:nvPr>
            <p:ph type="ftr" sz="quarter" idx="12"/>
          </p:nvPr>
        </p:nvSpPr>
        <p:spPr/>
        <p:txBody>
          <a:bodyPr/>
          <a:lstStyle/>
          <a:p>
            <a:r>
              <a:rPr lang="en-US" smtClean="0"/>
              <a:t>CHITKARA UNIVERSITY, INDIA</a:t>
            </a:r>
            <a:endParaRPr lang="en-US"/>
          </a:p>
        </p:txBody>
      </p:sp>
    </p:spTree>
    <p:extLst>
      <p:ext uri="{BB962C8B-B14F-4D97-AF65-F5344CB8AC3E}">
        <p14:creationId xmlns="" xmlns:p14="http://schemas.microsoft.com/office/powerpoint/2010/main" val="1848204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31EBB91-9C3A-4BF9-8412-843ECC72D119}" type="datetimeFigureOut">
              <a:rPr lang="en-US" smtClean="0"/>
              <a:pPr/>
              <a:t>3/18/2015</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3168751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1EBB91-9C3A-4BF9-8412-843ECC72D119}" type="datetimeFigureOut">
              <a:rPr lang="en-US" smtClean="0"/>
              <a:pPr/>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2543868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31EBB91-9C3A-4BF9-8412-843ECC72D119}" type="datetimeFigureOut">
              <a:rPr lang="en-US" smtClean="0"/>
              <a:pPr/>
              <a:t>3/18/2015</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588468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31EBB91-9C3A-4BF9-8412-843ECC72D119}" type="datetimeFigureOut">
              <a:rPr lang="en-US" smtClean="0"/>
              <a:pPr/>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1862607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31EBB91-9C3A-4BF9-8412-843ECC72D119}" type="datetimeFigureOut">
              <a:rPr lang="en-US" smtClean="0"/>
              <a:pPr/>
              <a:t>3/18/2015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1681859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31EBB91-9C3A-4BF9-8412-843ECC72D119}" type="datetimeFigureOut">
              <a:rPr lang="en-US" smtClean="0"/>
              <a:pPr/>
              <a:t>3/18/2015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4081680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1EBB91-9C3A-4BF9-8412-843ECC72D119}" type="datetimeFigureOut">
              <a:rPr lang="en-US" smtClean="0"/>
              <a:pPr/>
              <a:t>3/18/2015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4080634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31EBB91-9C3A-4BF9-8412-843ECC72D119}" type="datetimeFigureOut">
              <a:rPr lang="en-US" smtClean="0"/>
              <a:pPr/>
              <a:t>3/18/2015</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1626356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1EBB91-9C3A-4BF9-8412-843ECC72D119}" type="datetimeFigureOut">
              <a:rPr lang="en-US" smtClean="0"/>
              <a:pPr/>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4153107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1EBB91-9C3A-4BF9-8412-843ECC72D119}" type="datetimeFigureOut">
              <a:rPr lang="en-US" smtClean="0"/>
              <a:pPr/>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2312827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31EBB91-9C3A-4BF9-8412-843ECC72D119}" type="datetimeFigureOut">
              <a:rPr lang="en-US" smtClean="0"/>
              <a:pPr/>
              <a:t>3/18/2015</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4C6B64FC-0FA7-4B6E-896D-665F1599F218}" type="slidenum">
              <a:rPr lang="en-US" smtClean="0"/>
              <a:pPr/>
              <a:t>‹#›</a:t>
            </a:fld>
            <a:endParaRPr lang="en-US"/>
          </a:p>
        </p:txBody>
      </p:sp>
    </p:spTree>
    <p:extLst>
      <p:ext uri="{BB962C8B-B14F-4D97-AF65-F5344CB8AC3E}">
        <p14:creationId xmlns="" xmlns:p14="http://schemas.microsoft.com/office/powerpoint/2010/main" val="631581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31EBB91-9C3A-4BF9-8412-843ECC72D119}" type="datetimeFigureOut">
              <a:rPr lang="en-US" smtClean="0"/>
              <a:pPr/>
              <a:t>3/18/2015</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4C6B64FC-0FA7-4B6E-896D-665F1599F218}" type="slidenum">
              <a:rPr lang="en-US" smtClean="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 xmlns:p14="http://schemas.microsoft.com/office/powerpoint/2010/main" val="117381640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958" y="545912"/>
            <a:ext cx="11233546" cy="655092"/>
          </a:xfrm>
        </p:spPr>
        <p:txBody>
          <a:bodyPr>
            <a:noAutofit/>
          </a:bodyPr>
          <a:lstStyle/>
          <a:p>
            <a:pPr algn="ctr"/>
            <a:r>
              <a:rPr lang="en-US" sz="1600" b="1" dirty="0">
                <a:latin typeface="Times New Roman" panose="02020603050405020304" pitchFamily="18" charset="0"/>
                <a:cs typeface="Times New Roman" panose="02020603050405020304" pitchFamily="18" charset="0"/>
              </a:rPr>
              <a:t>Utility of Modified Locust Bean </a:t>
            </a:r>
            <a:r>
              <a:rPr lang="en-US" sz="1600" b="1" dirty="0" smtClean="0">
                <a:latin typeface="Times New Roman" panose="02020603050405020304" pitchFamily="18" charset="0"/>
                <a:cs typeface="Times New Roman" panose="02020603050405020304" pitchFamily="18" charset="0"/>
              </a:rPr>
              <a:t> gum </a:t>
            </a:r>
            <a:r>
              <a:rPr lang="en-US" sz="1600" b="1" dirty="0">
                <a:latin typeface="Times New Roman" panose="02020603050405020304" pitchFamily="18" charset="0"/>
                <a:cs typeface="Times New Roman" panose="02020603050405020304" pitchFamily="18" charset="0"/>
              </a:rPr>
              <a:t>for dissolution improvement of poorly soluble drug</a:t>
            </a:r>
            <a:r>
              <a:rPr lang="en-US" sz="1600" dirty="0">
                <a:latin typeface="Times New Roman" panose="02020603050405020304" pitchFamily="18" charset="0"/>
                <a:cs typeface="Times New Roman" panose="02020603050405020304" pitchFamily="18" charset="0"/>
              </a:rPr>
              <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p:txBody>
      </p:sp>
      <p:sp>
        <p:nvSpPr>
          <p:cNvPr id="4" name="Rectangle 3"/>
          <p:cNvSpPr/>
          <p:nvPr/>
        </p:nvSpPr>
        <p:spPr>
          <a:xfrm>
            <a:off x="600496" y="5178272"/>
            <a:ext cx="6646948" cy="1077218"/>
          </a:xfrm>
          <a:prstGeom prst="rect">
            <a:avLst/>
          </a:prstGeom>
          <a:noFill/>
        </p:spPr>
        <p:txBody>
          <a:bodyPr wrap="none" lIns="91440" tIns="45720" rIns="91440" bIns="45720">
            <a:spAutoFit/>
          </a:bodyPr>
          <a:lstStyle/>
          <a:p>
            <a:pPr algn="ctr"/>
            <a:r>
              <a:rPr lang="en-US" sz="3200" b="1" cap="none"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cs typeface="Times New Roman" panose="02020603050405020304" pitchFamily="18" charset="0"/>
              </a:rPr>
              <a:t>KANAV MIDHA</a:t>
            </a:r>
          </a:p>
          <a:p>
            <a:pPr algn="ctr"/>
            <a:r>
              <a:rPr lang="en-US" sz="3200" b="1"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cs typeface="Times New Roman" panose="02020603050405020304" pitchFamily="18" charset="0"/>
              </a:rPr>
              <a:t>CHITKARA UNIVERSITY, INDIA</a:t>
            </a:r>
            <a:endParaRPr lang="en-US" sz="32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cs typeface="Times New Roman" panose="02020603050405020304" pitchFamily="18" charset="0"/>
            </a:endParaRPr>
          </a:p>
        </p:txBody>
      </p:sp>
      <p:pic>
        <p:nvPicPr>
          <p:cNvPr id="5" name="Picture 2" descr="http://www.chitkara.edu.in/wp-content/themes/cu/images/logo_chitkara.jpg"/>
          <p:cNvPicPr>
            <a:picLocks noChangeAspect="1" noChangeArrowheads="1"/>
          </p:cNvPicPr>
          <p:nvPr/>
        </p:nvPicPr>
        <p:blipFill>
          <a:blip r:embed="rId3">
            <a:extLst>
              <a:ext uri="{28A0092B-C50C-407E-A947-70E740481C1C}">
                <a14:useLocalDpi xmlns="" xmlns:a14="http://schemas.microsoft.com/office/drawing/2010/main" val="0"/>
              </a:ext>
            </a:extLst>
          </a:blip>
          <a:srcRect l="2930" r="3307"/>
          <a:stretch>
            <a:fillRect/>
          </a:stretch>
        </p:blipFill>
        <p:spPr bwMode="auto">
          <a:xfrm>
            <a:off x="8583304" y="5437184"/>
            <a:ext cx="3124200" cy="1015069"/>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750621" y="1201004"/>
            <a:ext cx="10454191" cy="1200329"/>
          </a:xfrm>
          <a:prstGeom prst="rect">
            <a:avLst/>
          </a:prstGeom>
          <a:noFill/>
        </p:spPr>
        <p:txBody>
          <a:bodyPr wrap="square" rtlCol="0">
            <a:spAutoFit/>
          </a:bodyPr>
          <a:lstStyle/>
          <a:p>
            <a:pPr algn="ctr"/>
            <a:r>
              <a:rPr lang="en-US" sz="3600" b="1" dirty="0" smtClean="0">
                <a:solidFill>
                  <a:schemeClr val="accent1"/>
                </a:solidFill>
                <a:latin typeface="Times New Roman" panose="02020603050405020304" pitchFamily="18" charset="0"/>
                <a:cs typeface="Times New Roman" panose="02020603050405020304" pitchFamily="18" charset="0"/>
              </a:rPr>
              <a:t>PHARMACEUTICS &amp; NOVEL DRUG DELIVERY SYSTEM, DUBAI, UAE</a:t>
            </a:r>
            <a:endParaRPr lang="en-US" sz="3600" b="1"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85977397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CONTENTS</a:t>
            </a:r>
            <a:endParaRPr lang="en-US"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294204" y="2032000"/>
            <a:ext cx="11897796" cy="5078313"/>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INTRODUCTION</a:t>
            </a:r>
          </a:p>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SOLID DISPERSIONS, TYPES, PREPARATION, ADVANTAGES &amp; LIMITATIONS</a:t>
            </a:r>
          </a:p>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MATERIAL &amp; METHODS</a:t>
            </a:r>
          </a:p>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DRUG &amp; POLYMER PROFILE</a:t>
            </a:r>
          </a:p>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RESULTS &amp; DISCUSSIINS</a:t>
            </a:r>
          </a:p>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CONCLUSION</a:t>
            </a:r>
          </a:p>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REFERENCES</a:t>
            </a:r>
          </a:p>
          <a:p>
            <a:pPr marL="342900" indent="-342900">
              <a:lnSpc>
                <a:spcPct val="150000"/>
              </a:lnSpc>
              <a:buFont typeface="Wingdings" panose="05000000000000000000" pitchFamily="2" charset="2"/>
              <a:buChar char="q"/>
            </a:pPr>
            <a:endParaRPr lang="en-US" sz="2400" b="1" dirty="0" smtClean="0">
              <a:solidFill>
                <a:schemeClr val="accent1"/>
              </a:solidFill>
              <a:latin typeface="Times New Roman" panose="02020603050405020304" pitchFamily="18" charset="0"/>
              <a:cs typeface="Times New Roman" panose="02020603050405020304" pitchFamily="18" charset="0"/>
            </a:endParaRPr>
          </a:p>
          <a:p>
            <a:pPr>
              <a:lnSpc>
                <a:spcPct val="150000"/>
              </a:lnSpc>
            </a:pPr>
            <a:endParaRPr lang="en-US" sz="2400" b="1"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4333187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smtClean="0">
                <a:latin typeface="Times New Roman" panose="02020603050405020304" pitchFamily="18" charset="0"/>
                <a:cs typeface="Times New Roman" panose="02020603050405020304" pitchFamily="18" charset="0"/>
              </a:rPr>
              <a:t>INTRODUCTION</a:t>
            </a:r>
            <a:endParaRPr lang="en-US" sz="40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436728" y="2101755"/>
            <a:ext cx="11300347" cy="2169825"/>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q"/>
            </a:pPr>
            <a:r>
              <a:rPr lang="en-US" b="1" dirty="0" smtClean="0">
                <a:solidFill>
                  <a:schemeClr val="accent1"/>
                </a:solidFill>
                <a:latin typeface="Times New Roman" panose="02020603050405020304" pitchFamily="18" charset="0"/>
                <a:cs typeface="Times New Roman" panose="02020603050405020304" pitchFamily="18" charset="0"/>
              </a:rPr>
              <a:t>Solubility is an important parameter to achieve desired concentration of drug in systemic circulation for pharmacological response to be shown. </a:t>
            </a:r>
            <a:r>
              <a:rPr lang="en-US" b="1" dirty="0" smtClean="0">
                <a:solidFill>
                  <a:schemeClr val="accent1"/>
                </a:solidFill>
                <a:latin typeface="Times New Roman" panose="02020603050405020304" pitchFamily="18" charset="0"/>
                <a:cs typeface="Times New Roman" panose="02020603050405020304" pitchFamily="18" charset="0"/>
              </a:rPr>
              <a:t>Poorly </a:t>
            </a:r>
            <a:r>
              <a:rPr lang="en-US" b="1" dirty="0" smtClean="0">
                <a:solidFill>
                  <a:schemeClr val="accent1"/>
                </a:solidFill>
                <a:latin typeface="Times New Roman" panose="02020603050405020304" pitchFamily="18" charset="0"/>
                <a:cs typeface="Times New Roman" panose="02020603050405020304" pitchFamily="18" charset="0"/>
              </a:rPr>
              <a:t>water soluble drugs are increasingly becoming a problem in terms of obtaining the satisfactory dissolution within the GIT that is necessary for good bioavailability. </a:t>
            </a:r>
          </a:p>
          <a:p>
            <a:pPr marL="285750" indent="-285750" algn="just">
              <a:lnSpc>
                <a:spcPct val="150000"/>
              </a:lnSpc>
              <a:buFont typeface="Wingdings" panose="05000000000000000000" pitchFamily="2" charset="2"/>
              <a:buChar char="q"/>
            </a:pPr>
            <a:r>
              <a:rPr lang="en-US" b="1" dirty="0" smtClean="0">
                <a:solidFill>
                  <a:schemeClr val="accent1"/>
                </a:solidFill>
                <a:latin typeface="Times New Roman" panose="02020603050405020304" pitchFamily="18" charset="0"/>
                <a:cs typeface="Times New Roman" panose="02020603050405020304" pitchFamily="18" charset="0"/>
              </a:rPr>
              <a:t>The Biopharmaceutical Classification System (BCS System) is a scientific framework for classifying a drug substance based on its aqueous solubility and intestinal permeability. </a:t>
            </a:r>
            <a:endParaRPr lang="en-US" b="1"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0223817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BCS CLASSIFICATION</a:t>
            </a:r>
            <a:endParaRPr lang="en-US" b="1" dirty="0">
              <a:latin typeface="Times New Roman" panose="02020603050405020304" pitchFamily="18" charset="0"/>
              <a:cs typeface="Times New Roman" panose="02020603050405020304" pitchFamily="18" charset="0"/>
            </a:endParaRPr>
          </a:p>
        </p:txBody>
      </p:sp>
      <p:graphicFrame>
        <p:nvGraphicFramePr>
          <p:cNvPr id="8" name="Diagram 7"/>
          <p:cNvGraphicFramePr/>
          <p:nvPr>
            <p:extLst>
              <p:ext uri="{D42A27DB-BD31-4B8C-83A1-F6EECF244321}">
                <p14:modId xmlns="" xmlns:p14="http://schemas.microsoft.com/office/powerpoint/2010/main" val="661686346"/>
              </p:ext>
            </p:extLst>
          </p:nvPr>
        </p:nvGraphicFramePr>
        <p:xfrm>
          <a:off x="2554514" y="1944914"/>
          <a:ext cx="6666665" cy="47897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Left Brace 9"/>
          <p:cNvSpPr/>
          <p:nvPr/>
        </p:nvSpPr>
        <p:spPr>
          <a:xfrm rot="10800000">
            <a:off x="11772424" y="5435600"/>
            <a:ext cx="391886" cy="123371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p:cNvSpPr/>
          <p:nvPr/>
        </p:nvSpPr>
        <p:spPr>
          <a:xfrm>
            <a:off x="9673771" y="5435600"/>
            <a:ext cx="391886" cy="123371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p:cNvSpPr txBox="1"/>
          <p:nvPr/>
        </p:nvSpPr>
        <p:spPr>
          <a:xfrm>
            <a:off x="10137276" y="5452292"/>
            <a:ext cx="1883229" cy="1200329"/>
          </a:xfrm>
          <a:prstGeom prst="rect">
            <a:avLst/>
          </a:prstGeom>
          <a:noFill/>
        </p:spPr>
        <p:txBody>
          <a:bodyPr wrap="square" rtlCol="0">
            <a:spAutoFit/>
          </a:bodyPr>
          <a:lstStyle/>
          <a:p>
            <a:r>
              <a:rPr lang="en-US" b="1" dirty="0" smtClean="0">
                <a:solidFill>
                  <a:schemeClr val="accent1"/>
                </a:solidFill>
                <a:latin typeface="Times New Roman" panose="02020603050405020304" pitchFamily="18" charset="0"/>
                <a:cs typeface="Times New Roman" panose="02020603050405020304" pitchFamily="18" charset="0"/>
              </a:rPr>
              <a:t>H- High</a:t>
            </a:r>
          </a:p>
          <a:p>
            <a:r>
              <a:rPr lang="en-US" b="1" dirty="0" smtClean="0">
                <a:solidFill>
                  <a:schemeClr val="accent1"/>
                </a:solidFill>
                <a:latin typeface="Times New Roman" panose="02020603050405020304" pitchFamily="18" charset="0"/>
                <a:cs typeface="Times New Roman" panose="02020603050405020304" pitchFamily="18" charset="0"/>
              </a:rPr>
              <a:t>L- Low</a:t>
            </a:r>
          </a:p>
          <a:p>
            <a:r>
              <a:rPr lang="en-US" b="1" dirty="0" smtClean="0">
                <a:solidFill>
                  <a:schemeClr val="accent1"/>
                </a:solidFill>
                <a:latin typeface="Times New Roman" panose="02020603050405020304" pitchFamily="18" charset="0"/>
                <a:cs typeface="Times New Roman" panose="02020603050405020304" pitchFamily="18" charset="0"/>
              </a:rPr>
              <a:t>P- Permeability</a:t>
            </a:r>
          </a:p>
          <a:p>
            <a:r>
              <a:rPr lang="en-US" b="1" dirty="0" smtClean="0">
                <a:solidFill>
                  <a:schemeClr val="accent1"/>
                </a:solidFill>
                <a:latin typeface="Times New Roman" panose="02020603050405020304" pitchFamily="18" charset="0"/>
                <a:cs typeface="Times New Roman" panose="02020603050405020304" pitchFamily="18" charset="0"/>
              </a:rPr>
              <a:t>S- Solubility</a:t>
            </a:r>
            <a:endParaRPr lang="en-US" b="1"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86983487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Solubilisation techniques</a:t>
            </a:r>
            <a:endParaRPr lang="en-US" b="1"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 xmlns:p14="http://schemas.microsoft.com/office/powerpoint/2010/main" val="108687955"/>
              </p:ext>
            </p:extLst>
          </p:nvPr>
        </p:nvGraphicFramePr>
        <p:xfrm>
          <a:off x="1185839" y="2261864"/>
          <a:ext cx="9486711" cy="3811388"/>
        </p:xfrm>
        <a:graphic>
          <a:graphicData uri="http://schemas.openxmlformats.org/drawingml/2006/table">
            <a:tbl>
              <a:tblPr firstRow="1" bandRow="1">
                <a:tableStyleId>{5C22544A-7EE6-4342-B048-85BDC9FD1C3A}</a:tableStyleId>
              </a:tblPr>
              <a:tblGrid>
                <a:gridCol w="3162237"/>
                <a:gridCol w="3162237"/>
                <a:gridCol w="3162237"/>
              </a:tblGrid>
              <a:tr h="544484">
                <a:tc>
                  <a:txBody>
                    <a:bodyPr/>
                    <a:lstStyle/>
                    <a:p>
                      <a:pPr algn="ctr"/>
                      <a:r>
                        <a:rPr lang="en-US" dirty="0" smtClean="0">
                          <a:latin typeface="Times New Roman" panose="02020603050405020304" pitchFamily="18" charset="0"/>
                          <a:cs typeface="Times New Roman" panose="02020603050405020304" pitchFamily="18" charset="0"/>
                        </a:rPr>
                        <a:t>Physical Modification</a:t>
                      </a:r>
                      <a:endParaRPr lang="en-US" dirty="0">
                        <a:latin typeface="Times New Roman" panose="02020603050405020304" pitchFamily="18" charset="0"/>
                        <a:cs typeface="Times New Roman" panose="02020603050405020304" pitchFamily="18" charset="0"/>
                      </a:endParaRPr>
                    </a:p>
                  </a:txBody>
                  <a:tcPr/>
                </a:tc>
                <a:tc>
                  <a:txBody>
                    <a:bodyPr/>
                    <a:lstStyle/>
                    <a:p>
                      <a:pPr algn="ctr"/>
                      <a:r>
                        <a:rPr lang="en-US" dirty="0" smtClean="0">
                          <a:latin typeface="Times New Roman" panose="02020603050405020304" pitchFamily="18" charset="0"/>
                          <a:cs typeface="Times New Roman" panose="02020603050405020304" pitchFamily="18" charset="0"/>
                        </a:rPr>
                        <a:t>Chemical Modification</a:t>
                      </a:r>
                      <a:endParaRPr lang="en-US" dirty="0">
                        <a:latin typeface="Times New Roman" panose="02020603050405020304" pitchFamily="18" charset="0"/>
                        <a:cs typeface="Times New Roman" panose="02020603050405020304" pitchFamily="18" charset="0"/>
                      </a:endParaRPr>
                    </a:p>
                  </a:txBody>
                  <a:tcPr/>
                </a:tc>
                <a:tc>
                  <a:txBody>
                    <a:bodyPr/>
                    <a:lstStyle/>
                    <a:p>
                      <a:pPr algn="ctr"/>
                      <a:r>
                        <a:rPr lang="en-US" dirty="0" smtClean="0">
                          <a:latin typeface="Times New Roman" panose="02020603050405020304" pitchFamily="18" charset="0"/>
                          <a:cs typeface="Times New Roman" panose="02020603050405020304" pitchFamily="18" charset="0"/>
                        </a:rPr>
                        <a:t>Miscellaneous</a:t>
                      </a:r>
                      <a:endParaRPr lang="en-US" dirty="0">
                        <a:latin typeface="Times New Roman" panose="02020603050405020304" pitchFamily="18" charset="0"/>
                        <a:cs typeface="Times New Roman" panose="02020603050405020304" pitchFamily="18" charset="0"/>
                      </a:endParaRPr>
                    </a:p>
                  </a:txBody>
                  <a:tcPr/>
                </a:tc>
              </a:tr>
              <a:tr h="544484">
                <a:tc>
                  <a:txBody>
                    <a:bodyPr/>
                    <a:lstStyle/>
                    <a:p>
                      <a:pPr algn="ctr"/>
                      <a:r>
                        <a:rPr lang="en-US" b="1" dirty="0" smtClean="0">
                          <a:solidFill>
                            <a:schemeClr val="accent1"/>
                          </a:solidFill>
                          <a:latin typeface="Times New Roman" panose="02020603050405020304" pitchFamily="18" charset="0"/>
                          <a:cs typeface="Times New Roman" panose="02020603050405020304" pitchFamily="18" charset="0"/>
                        </a:rPr>
                        <a:t>Micronization</a:t>
                      </a: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chemeClr val="accent1"/>
                          </a:solidFill>
                          <a:latin typeface="Times New Roman" panose="02020603050405020304" pitchFamily="18" charset="0"/>
                          <a:cs typeface="Times New Roman" panose="02020603050405020304" pitchFamily="18" charset="0"/>
                        </a:rPr>
                        <a:t>Change in pH</a:t>
                      </a: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chemeClr val="accent1"/>
                          </a:solidFill>
                          <a:latin typeface="Times New Roman" panose="02020603050405020304" pitchFamily="18" charset="0"/>
                          <a:cs typeface="Times New Roman" panose="02020603050405020304" pitchFamily="18" charset="0"/>
                        </a:rPr>
                        <a:t>Surfactants</a:t>
                      </a:r>
                      <a:endParaRPr lang="en-US" b="1" dirty="0">
                        <a:solidFill>
                          <a:schemeClr val="accent1"/>
                        </a:solidFill>
                        <a:latin typeface="Times New Roman" panose="02020603050405020304" pitchFamily="18" charset="0"/>
                        <a:cs typeface="Times New Roman" panose="02020603050405020304" pitchFamily="18" charset="0"/>
                      </a:endParaRPr>
                    </a:p>
                  </a:txBody>
                  <a:tcPr/>
                </a:tc>
              </a:tr>
              <a:tr h="544484">
                <a:tc>
                  <a:txBody>
                    <a:bodyPr/>
                    <a:lstStyle/>
                    <a:p>
                      <a:pPr algn="ctr"/>
                      <a:r>
                        <a:rPr lang="en-US" b="1" dirty="0" smtClean="0">
                          <a:solidFill>
                            <a:schemeClr val="accent1"/>
                          </a:solidFill>
                          <a:latin typeface="Times New Roman" panose="02020603050405020304" pitchFamily="18" charset="0"/>
                          <a:cs typeface="Times New Roman" panose="02020603050405020304" pitchFamily="18" charset="0"/>
                        </a:rPr>
                        <a:t>In situ crystallization</a:t>
                      </a: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b="1" dirty="0" err="1" smtClean="0">
                          <a:solidFill>
                            <a:schemeClr val="accent1"/>
                          </a:solidFill>
                          <a:latin typeface="Times New Roman" panose="02020603050405020304" pitchFamily="18" charset="0"/>
                          <a:cs typeface="Times New Roman" panose="02020603050405020304" pitchFamily="18" charset="0"/>
                        </a:rPr>
                        <a:t>Complexation</a:t>
                      </a: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b="1" dirty="0" err="1" smtClean="0">
                          <a:solidFill>
                            <a:schemeClr val="accent1"/>
                          </a:solidFill>
                          <a:latin typeface="Times New Roman" panose="02020603050405020304" pitchFamily="18" charset="0"/>
                          <a:cs typeface="Times New Roman" panose="02020603050405020304" pitchFamily="18" charset="0"/>
                        </a:rPr>
                        <a:t>Hydrotrophy</a:t>
                      </a:r>
                      <a:endParaRPr lang="en-US" b="1" dirty="0">
                        <a:solidFill>
                          <a:schemeClr val="accent1"/>
                        </a:solidFill>
                        <a:latin typeface="Times New Roman" panose="02020603050405020304" pitchFamily="18" charset="0"/>
                        <a:cs typeface="Times New Roman" panose="02020603050405020304" pitchFamily="18" charset="0"/>
                      </a:endParaRPr>
                    </a:p>
                  </a:txBody>
                  <a:tcPr/>
                </a:tc>
              </a:tr>
              <a:tr h="544484">
                <a:tc>
                  <a:txBody>
                    <a:bodyPr/>
                    <a:lstStyle/>
                    <a:p>
                      <a:pPr algn="ctr"/>
                      <a:r>
                        <a:rPr lang="en-US" b="1" dirty="0" smtClean="0">
                          <a:solidFill>
                            <a:schemeClr val="accent1"/>
                          </a:solidFill>
                          <a:latin typeface="Times New Roman" panose="02020603050405020304" pitchFamily="18" charset="0"/>
                          <a:cs typeface="Times New Roman" panose="02020603050405020304" pitchFamily="18" charset="0"/>
                        </a:rPr>
                        <a:t>Super Critical Process</a:t>
                      </a: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chemeClr val="accent1"/>
                          </a:solidFill>
                          <a:latin typeface="Times New Roman" panose="02020603050405020304" pitchFamily="18" charset="0"/>
                          <a:cs typeface="Times New Roman" panose="02020603050405020304" pitchFamily="18" charset="0"/>
                        </a:rPr>
                        <a:t>Salt formation</a:t>
                      </a: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b="1" dirty="0" smtClean="0">
                          <a:solidFill>
                            <a:schemeClr val="accent1"/>
                          </a:solidFill>
                          <a:latin typeface="Times New Roman" panose="02020603050405020304" pitchFamily="18" charset="0"/>
                          <a:cs typeface="Times New Roman" panose="02020603050405020304" pitchFamily="18" charset="0"/>
                        </a:rPr>
                        <a:t>Co solvency</a:t>
                      </a:r>
                      <a:endParaRPr lang="en-US" b="1" dirty="0">
                        <a:solidFill>
                          <a:schemeClr val="accent1"/>
                        </a:solidFill>
                        <a:latin typeface="Times New Roman" panose="02020603050405020304" pitchFamily="18" charset="0"/>
                        <a:cs typeface="Times New Roman" panose="02020603050405020304" pitchFamily="18" charset="0"/>
                      </a:endParaRPr>
                    </a:p>
                  </a:txBody>
                  <a:tcPr/>
                </a:tc>
              </a:tr>
              <a:tr h="544484">
                <a:tc>
                  <a:txBody>
                    <a:bodyPr/>
                    <a:lstStyle/>
                    <a:p>
                      <a:pPr algn="ctr"/>
                      <a:r>
                        <a:rPr lang="en-US" b="1" dirty="0" smtClean="0">
                          <a:solidFill>
                            <a:schemeClr val="accent1"/>
                          </a:solidFill>
                          <a:latin typeface="Times New Roman" panose="02020603050405020304" pitchFamily="18" charset="0"/>
                          <a:cs typeface="Times New Roman" panose="02020603050405020304" pitchFamily="18" charset="0"/>
                        </a:rPr>
                        <a:t>Polymorphs</a:t>
                      </a: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b="1" dirty="0" err="1" smtClean="0">
                          <a:solidFill>
                            <a:schemeClr val="accent1"/>
                          </a:solidFill>
                          <a:latin typeface="Times New Roman" panose="02020603050405020304" pitchFamily="18" charset="0"/>
                          <a:cs typeface="Times New Roman" panose="02020603050405020304" pitchFamily="18" charset="0"/>
                        </a:rPr>
                        <a:t>Micellar</a:t>
                      </a:r>
                      <a:r>
                        <a:rPr lang="en-US" b="1" dirty="0" smtClean="0">
                          <a:solidFill>
                            <a:schemeClr val="accent1"/>
                          </a:solidFill>
                          <a:latin typeface="Times New Roman" panose="02020603050405020304" pitchFamily="18" charset="0"/>
                          <a:cs typeface="Times New Roman" panose="02020603050405020304" pitchFamily="18" charset="0"/>
                        </a:rPr>
                        <a:t> </a:t>
                      </a:r>
                      <a:r>
                        <a:rPr lang="en-US" b="1" dirty="0" err="1" smtClean="0">
                          <a:solidFill>
                            <a:schemeClr val="accent1"/>
                          </a:solidFill>
                          <a:latin typeface="Times New Roman" panose="02020603050405020304" pitchFamily="18" charset="0"/>
                          <a:cs typeface="Times New Roman" panose="02020603050405020304" pitchFamily="18" charset="0"/>
                        </a:rPr>
                        <a:t>solublisation</a:t>
                      </a:r>
                      <a:endParaRPr lang="en-US" b="1" dirty="0">
                        <a:solidFill>
                          <a:schemeClr val="accent1"/>
                        </a:solidFill>
                        <a:latin typeface="Times New Roman" panose="02020603050405020304" pitchFamily="18" charset="0"/>
                        <a:cs typeface="Times New Roman" panose="02020603050405020304" pitchFamily="18" charset="0"/>
                      </a:endParaRPr>
                    </a:p>
                  </a:txBody>
                  <a:tcPr/>
                </a:tc>
              </a:tr>
              <a:tr h="544484">
                <a:tc>
                  <a:txBody>
                    <a:bodyPr/>
                    <a:lstStyle/>
                    <a:p>
                      <a:pPr algn="ctr"/>
                      <a:r>
                        <a:rPr lang="en-US" b="1" dirty="0" err="1" smtClean="0">
                          <a:solidFill>
                            <a:schemeClr val="accent1"/>
                          </a:solidFill>
                          <a:latin typeface="Times New Roman" panose="02020603050405020304" pitchFamily="18" charset="0"/>
                          <a:cs typeface="Times New Roman" panose="02020603050405020304" pitchFamily="18" charset="0"/>
                        </a:rPr>
                        <a:t>Liquisolid</a:t>
                      </a:r>
                      <a:r>
                        <a:rPr lang="en-US" b="1" dirty="0" smtClean="0">
                          <a:solidFill>
                            <a:schemeClr val="accent1"/>
                          </a:solidFill>
                          <a:latin typeface="Times New Roman" panose="02020603050405020304" pitchFamily="18" charset="0"/>
                          <a:cs typeface="Times New Roman" panose="02020603050405020304" pitchFamily="18" charset="0"/>
                        </a:rPr>
                        <a:t> compacts</a:t>
                      </a: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endParaRPr lang="en-US" b="1" dirty="0">
                        <a:solidFill>
                          <a:schemeClr val="accent1"/>
                        </a:solidFill>
                        <a:latin typeface="Times New Roman" panose="02020603050405020304" pitchFamily="18" charset="0"/>
                        <a:cs typeface="Times New Roman" panose="02020603050405020304" pitchFamily="18" charset="0"/>
                      </a:endParaRPr>
                    </a:p>
                  </a:txBody>
                  <a:tcPr/>
                </a:tc>
              </a:tr>
              <a:tr h="544484">
                <a:tc>
                  <a:txBody>
                    <a:bodyPr/>
                    <a:lstStyle/>
                    <a:p>
                      <a:pPr algn="ctr"/>
                      <a:r>
                        <a:rPr lang="en-US" b="1" dirty="0" smtClean="0">
                          <a:solidFill>
                            <a:schemeClr val="accent1"/>
                          </a:solidFill>
                          <a:latin typeface="Times New Roman" panose="02020603050405020304" pitchFamily="18" charset="0"/>
                          <a:cs typeface="Times New Roman" panose="02020603050405020304" pitchFamily="18" charset="0"/>
                        </a:rPr>
                        <a:t>Solid Dispersion</a:t>
                      </a: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endParaRPr lang="en-US"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endParaRPr lang="en-US" b="1" dirty="0">
                        <a:solidFill>
                          <a:schemeClr val="accent1"/>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 xmlns:p14="http://schemas.microsoft.com/office/powerpoint/2010/main" val="179495677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3040" y="1877031"/>
            <a:ext cx="11323092" cy="5078313"/>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en-US" b="1" i="0" u="sng" strike="noStrike" baseline="0" dirty="0" smtClean="0">
                <a:solidFill>
                  <a:schemeClr val="accent1"/>
                </a:solidFill>
                <a:latin typeface="Times New Roman" panose="02020603050405020304" pitchFamily="18" charset="0"/>
                <a:cs typeface="Times New Roman" panose="02020603050405020304" pitchFamily="18" charset="0"/>
              </a:rPr>
              <a:t>Sekiguchi and Obi</a:t>
            </a:r>
            <a:r>
              <a:rPr lang="en-US" b="1" u="sng" dirty="0" smtClean="0">
                <a:solidFill>
                  <a:schemeClr val="accent1"/>
                </a:solidFill>
                <a:latin typeface="Times New Roman" panose="02020603050405020304" pitchFamily="18" charset="0"/>
                <a:cs typeface="Times New Roman" panose="02020603050405020304" pitchFamily="18" charset="0"/>
              </a:rPr>
              <a:t> </a:t>
            </a:r>
            <a:r>
              <a:rPr lang="en-US" b="1" i="0" u="none" strike="noStrike" baseline="0" dirty="0" smtClean="0">
                <a:solidFill>
                  <a:schemeClr val="accent1"/>
                </a:solidFill>
                <a:latin typeface="Times New Roman" panose="02020603050405020304" pitchFamily="18" charset="0"/>
                <a:cs typeface="Times New Roman" panose="02020603050405020304" pitchFamily="18" charset="0"/>
              </a:rPr>
              <a:t>first introduced the concept of using solid dispersions to improve bioavailability of poorly water-soluble drugs in 1961. They demonstrated that the eutectic mixture of sulphathiazole and the physiologically inert water-soluble carrier urea exhibited higher absorption and excretion after oral administration when compared with sulphathiazole alone.</a:t>
            </a:r>
          </a:p>
          <a:p>
            <a:pPr marL="342900" indent="-342900" algn="just">
              <a:lnSpc>
                <a:spcPct val="150000"/>
              </a:lnSpc>
              <a:buFont typeface="Wingdings" panose="05000000000000000000" pitchFamily="2" charset="2"/>
              <a:buChar char="q"/>
            </a:pPr>
            <a:r>
              <a:rPr lang="en-US" b="1" dirty="0" smtClean="0">
                <a:solidFill>
                  <a:schemeClr val="accent1"/>
                </a:solidFill>
                <a:latin typeface="Times New Roman" panose="02020603050405020304" pitchFamily="18" charset="0"/>
                <a:cs typeface="Times New Roman" panose="02020603050405020304" pitchFamily="18" charset="0"/>
              </a:rPr>
              <a:t>The term ‘</a:t>
            </a:r>
            <a:r>
              <a:rPr lang="en-US" b="1" u="sng" dirty="0" smtClean="0">
                <a:solidFill>
                  <a:schemeClr val="accent1"/>
                </a:solidFill>
                <a:latin typeface="Times New Roman" panose="02020603050405020304" pitchFamily="18" charset="0"/>
                <a:cs typeface="Times New Roman" panose="02020603050405020304" pitchFamily="18" charset="0"/>
              </a:rPr>
              <a:t>Solid Dispersion</a:t>
            </a:r>
            <a:r>
              <a:rPr lang="en-US" b="1" dirty="0" smtClean="0">
                <a:solidFill>
                  <a:schemeClr val="accent1"/>
                </a:solidFill>
                <a:latin typeface="Times New Roman" panose="02020603050405020304" pitchFamily="18" charset="0"/>
                <a:cs typeface="Times New Roman" panose="02020603050405020304" pitchFamily="18" charset="0"/>
              </a:rPr>
              <a:t>’ refers to a group of solid products consisting of at least two different components, generally a hydrophilic matrix and a hydrophobic drug. The matrix can either be crystalline or amorphous.</a:t>
            </a:r>
          </a:p>
          <a:p>
            <a:pPr marL="342900" indent="-342900" algn="just">
              <a:lnSpc>
                <a:spcPct val="150000"/>
              </a:lnSpc>
              <a:buFont typeface="Wingdings" panose="05000000000000000000" pitchFamily="2" charset="2"/>
              <a:buChar char="q"/>
            </a:pPr>
            <a:r>
              <a:rPr lang="en-US" b="1" dirty="0" smtClean="0">
                <a:solidFill>
                  <a:schemeClr val="accent1"/>
                </a:solidFill>
                <a:latin typeface="Times New Roman" panose="02020603050405020304" pitchFamily="18" charset="0"/>
                <a:cs typeface="Times New Roman" panose="02020603050405020304" pitchFamily="18" charset="0"/>
              </a:rPr>
              <a:t>It is the science of dispensing one or more active pharmacological ingredients in an inert matrix in the solid stage in order to:</a:t>
            </a:r>
          </a:p>
          <a:p>
            <a:pPr marL="285750" indent="-285750" algn="just">
              <a:lnSpc>
                <a:spcPct val="150000"/>
              </a:lnSpc>
              <a:buFont typeface="Arial" panose="020B0604020202020204" pitchFamily="34" charset="0"/>
              <a:buChar char="•"/>
            </a:pPr>
            <a:r>
              <a:rPr lang="en-US" b="1" dirty="0">
                <a:solidFill>
                  <a:schemeClr val="accent1"/>
                </a:solidFill>
                <a:latin typeface="Times New Roman" panose="02020603050405020304" pitchFamily="18" charset="0"/>
                <a:cs typeface="Times New Roman" panose="02020603050405020304" pitchFamily="18" charset="0"/>
              </a:rPr>
              <a:t> </a:t>
            </a:r>
            <a:r>
              <a:rPr lang="en-US" b="1" dirty="0" smtClean="0">
                <a:solidFill>
                  <a:schemeClr val="accent1"/>
                </a:solidFill>
                <a:latin typeface="Times New Roman" panose="02020603050405020304" pitchFamily="18" charset="0"/>
                <a:cs typeface="Times New Roman" panose="02020603050405020304" pitchFamily="18" charset="0"/>
              </a:rPr>
              <a:t>Obtain sustained release dosage form</a:t>
            </a:r>
          </a:p>
          <a:p>
            <a:pPr marL="285750" indent="-285750" algn="just">
              <a:lnSpc>
                <a:spcPct val="150000"/>
              </a:lnSpc>
              <a:buFont typeface="Arial" panose="020B0604020202020204" pitchFamily="34" charset="0"/>
              <a:buChar char="•"/>
            </a:pPr>
            <a:r>
              <a:rPr lang="en-US" b="1" dirty="0" smtClean="0">
                <a:solidFill>
                  <a:schemeClr val="accent1"/>
                </a:solidFill>
                <a:latin typeface="Times New Roman" panose="02020603050405020304" pitchFamily="18" charset="0"/>
                <a:cs typeface="Times New Roman" panose="02020603050405020304" pitchFamily="18" charset="0"/>
              </a:rPr>
              <a:t>Enhancing the dissolution rate</a:t>
            </a:r>
          </a:p>
          <a:p>
            <a:pPr marL="285750" indent="-285750" algn="just">
              <a:lnSpc>
                <a:spcPct val="150000"/>
              </a:lnSpc>
              <a:buFont typeface="Arial" panose="020B0604020202020204" pitchFamily="34" charset="0"/>
              <a:buChar char="•"/>
            </a:pPr>
            <a:r>
              <a:rPr lang="en-US" b="1" dirty="0" smtClean="0">
                <a:solidFill>
                  <a:schemeClr val="accent1"/>
                </a:solidFill>
                <a:latin typeface="Times New Roman" panose="02020603050405020304" pitchFamily="18" charset="0"/>
                <a:cs typeface="Times New Roman" panose="02020603050405020304" pitchFamily="18" charset="0"/>
              </a:rPr>
              <a:t>Enhance the release of drugs from ointment and suppository bases</a:t>
            </a:r>
          </a:p>
          <a:p>
            <a:pPr marL="285750" indent="-285750" algn="just">
              <a:lnSpc>
                <a:spcPct val="150000"/>
              </a:lnSpc>
              <a:buFont typeface="Arial" panose="020B0604020202020204" pitchFamily="34" charset="0"/>
              <a:buChar char="•"/>
            </a:pPr>
            <a:r>
              <a:rPr lang="en-US" b="1" dirty="0" smtClean="0">
                <a:solidFill>
                  <a:schemeClr val="accent1"/>
                </a:solidFill>
                <a:latin typeface="Times New Roman" panose="02020603050405020304" pitchFamily="18" charset="0"/>
                <a:cs typeface="Times New Roman" panose="02020603050405020304" pitchFamily="18" charset="0"/>
              </a:rPr>
              <a:t>Improve the solubility and stability of active pharmacological ingredients (API)</a:t>
            </a: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573206" y="859809"/>
            <a:ext cx="6523630" cy="707886"/>
          </a:xfrm>
          <a:prstGeom prst="rect">
            <a:avLst/>
          </a:prstGeom>
          <a:noFill/>
        </p:spPr>
        <p:txBody>
          <a:bodyPr wrap="square" rtlCol="0">
            <a:spAutoFit/>
          </a:bodyPr>
          <a:lstStyle/>
          <a:p>
            <a:r>
              <a:rPr lang="en-US" sz="4000" b="1" dirty="0" smtClean="0">
                <a:solidFill>
                  <a:schemeClr val="bg1"/>
                </a:solidFill>
                <a:latin typeface="Times New Roman" panose="02020603050405020304" pitchFamily="18" charset="0"/>
                <a:cs typeface="Times New Roman" panose="02020603050405020304" pitchFamily="18" charset="0"/>
              </a:rPr>
              <a:t>Solid Dispersion</a:t>
            </a:r>
            <a:endParaRPr lang="en-US" sz="4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5480146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734640" y="595642"/>
            <a:ext cx="7518542" cy="5958445"/>
          </a:xfrm>
          <a:prstGeom prst="rect">
            <a:avLst/>
          </a:prstGeom>
        </p:spPr>
      </p:pic>
    </p:spTree>
    <p:extLst>
      <p:ext uri="{BB962C8B-B14F-4D97-AF65-F5344CB8AC3E}">
        <p14:creationId xmlns="" xmlns:p14="http://schemas.microsoft.com/office/powerpoint/2010/main" val="425234590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 xmlns:p14="http://schemas.microsoft.com/office/powerpoint/2010/main" val="2675908732"/>
              </p:ext>
            </p:extLst>
          </p:nvPr>
        </p:nvGraphicFramePr>
        <p:xfrm>
          <a:off x="107665" y="692371"/>
          <a:ext cx="5951941" cy="6165628"/>
        </p:xfrm>
        <a:graphic>
          <a:graphicData uri="http://schemas.openxmlformats.org/drawingml/2006/table">
            <a:tbl>
              <a:tblPr firstRow="1" bandRow="1">
                <a:tableStyleId>{5C22544A-7EE6-4342-B048-85BDC9FD1C3A}</a:tableStyleId>
              </a:tblPr>
              <a:tblGrid>
                <a:gridCol w="1994090"/>
                <a:gridCol w="3016155"/>
                <a:gridCol w="941696"/>
              </a:tblGrid>
              <a:tr h="797098">
                <a:tc>
                  <a:txBody>
                    <a:bodyPr/>
                    <a:lstStyle/>
                    <a:p>
                      <a:pPr algn="ctr"/>
                      <a:r>
                        <a:rPr lang="en-US" sz="1400" b="1" dirty="0" smtClean="0">
                          <a:solidFill>
                            <a:schemeClr val="bg1"/>
                          </a:solidFill>
                          <a:latin typeface="Times New Roman" panose="02020603050405020304" pitchFamily="18" charset="0"/>
                          <a:cs typeface="Times New Roman" panose="02020603050405020304" pitchFamily="18" charset="0"/>
                        </a:rPr>
                        <a:t>Solid Dispersion Type</a:t>
                      </a:r>
                      <a:endParaRPr lang="en-US" sz="1400" b="1" dirty="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bg1"/>
                          </a:solidFill>
                          <a:latin typeface="Times New Roman" panose="02020603050405020304" pitchFamily="18" charset="0"/>
                          <a:cs typeface="Times New Roman" panose="02020603050405020304" pitchFamily="18" charset="0"/>
                        </a:rPr>
                        <a:t>Remarks</a:t>
                      </a:r>
                      <a:endParaRPr lang="en-US" sz="1400" b="1" dirty="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bg1"/>
                          </a:solidFill>
                          <a:latin typeface="Times New Roman" panose="02020603050405020304" pitchFamily="18" charset="0"/>
                          <a:cs typeface="Times New Roman" panose="02020603050405020304" pitchFamily="18" charset="0"/>
                        </a:rPr>
                        <a:t>No. of Phases</a:t>
                      </a:r>
                      <a:endParaRPr lang="en-US" sz="1400" b="1" dirty="0">
                        <a:solidFill>
                          <a:schemeClr val="bg1"/>
                        </a:solidFill>
                        <a:latin typeface="Times New Roman" panose="02020603050405020304" pitchFamily="18" charset="0"/>
                        <a:cs typeface="Times New Roman" panose="02020603050405020304" pitchFamily="18" charset="0"/>
                      </a:endParaRPr>
                    </a:p>
                  </a:txBody>
                  <a:tcPr/>
                </a:tc>
              </a:tr>
              <a:tr h="797098">
                <a:tc>
                  <a:txBody>
                    <a:bodyPr/>
                    <a:lstStyle/>
                    <a:p>
                      <a:pPr algn="l"/>
                      <a:r>
                        <a:rPr lang="en-US" sz="1400" b="1" dirty="0" smtClean="0">
                          <a:solidFill>
                            <a:schemeClr val="accent1"/>
                          </a:solidFill>
                          <a:latin typeface="Times New Roman" panose="02020603050405020304" pitchFamily="18" charset="0"/>
                          <a:cs typeface="Times New Roman" panose="02020603050405020304" pitchFamily="18" charset="0"/>
                        </a:rPr>
                        <a:t>I. Eutectics</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First</a:t>
                      </a:r>
                      <a:r>
                        <a:rPr lang="en-US" sz="1400" b="1" baseline="0" dirty="0" smtClean="0">
                          <a:solidFill>
                            <a:schemeClr val="accent1"/>
                          </a:solidFill>
                          <a:latin typeface="Times New Roman" panose="02020603050405020304" pitchFamily="18" charset="0"/>
                          <a:cs typeface="Times New Roman" panose="02020603050405020304" pitchFamily="18" charset="0"/>
                        </a:rPr>
                        <a:t> type of Solid Dispersion prepared</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2</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r>
              <a:tr h="875827">
                <a:tc>
                  <a:txBody>
                    <a:bodyPr/>
                    <a:lstStyle/>
                    <a:p>
                      <a:pPr algn="l"/>
                      <a:r>
                        <a:rPr lang="en-US" sz="1400" b="1" dirty="0" smtClean="0">
                          <a:solidFill>
                            <a:schemeClr val="accent1"/>
                          </a:solidFill>
                          <a:latin typeface="Times New Roman" panose="02020603050405020304" pitchFamily="18" charset="0"/>
                          <a:cs typeface="Times New Roman" panose="02020603050405020304" pitchFamily="18" charset="0"/>
                        </a:rPr>
                        <a:t>II. Amorphous precipitation in crystalline matrix</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Rarely encountered</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2</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r>
              <a:tr h="459234">
                <a:tc>
                  <a:txBody>
                    <a:bodyPr/>
                    <a:lstStyle/>
                    <a:p>
                      <a:pPr algn="l"/>
                      <a:r>
                        <a:rPr lang="en-US" sz="1400" b="1" dirty="0" smtClean="0">
                          <a:solidFill>
                            <a:schemeClr val="accent1"/>
                          </a:solidFill>
                          <a:latin typeface="Times New Roman" panose="02020603050405020304" pitchFamily="18" charset="0"/>
                          <a:cs typeface="Times New Roman" panose="02020603050405020304" pitchFamily="18" charset="0"/>
                        </a:rPr>
                        <a:t>III.</a:t>
                      </a:r>
                      <a:r>
                        <a:rPr lang="en-US" sz="1400" b="1" baseline="0" dirty="0" smtClean="0">
                          <a:solidFill>
                            <a:schemeClr val="accent1"/>
                          </a:solidFill>
                          <a:latin typeface="Times New Roman" panose="02020603050405020304" pitchFamily="18" charset="0"/>
                          <a:cs typeface="Times New Roman" panose="02020603050405020304" pitchFamily="18" charset="0"/>
                        </a:rPr>
                        <a:t> Solid Solutions</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Various types are as follows:</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endParaRPr lang="en-US" sz="1400" b="1">
                        <a:solidFill>
                          <a:schemeClr val="accent1"/>
                        </a:solidFill>
                        <a:latin typeface="Times New Roman" panose="02020603050405020304" pitchFamily="18" charset="0"/>
                        <a:cs typeface="Times New Roman" panose="02020603050405020304" pitchFamily="18" charset="0"/>
                      </a:endParaRPr>
                    </a:p>
                  </a:txBody>
                  <a:tcPr/>
                </a:tc>
              </a:tr>
              <a:tr h="797098">
                <a:tc>
                  <a:txBody>
                    <a:bodyPr/>
                    <a:lstStyle/>
                    <a:p>
                      <a:pPr algn="l"/>
                      <a:r>
                        <a:rPr lang="en-US" sz="1400" b="1" dirty="0" smtClean="0">
                          <a:solidFill>
                            <a:schemeClr val="accent1"/>
                          </a:solidFill>
                          <a:latin typeface="Times New Roman" panose="02020603050405020304" pitchFamily="18" charset="0"/>
                          <a:cs typeface="Times New Roman" panose="02020603050405020304" pitchFamily="18" charset="0"/>
                        </a:rPr>
                        <a:t>A. Continuous Solid Solution</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Miscible</a:t>
                      </a:r>
                      <a:r>
                        <a:rPr lang="en-US" sz="1400" b="1" baseline="0" dirty="0" smtClean="0">
                          <a:solidFill>
                            <a:schemeClr val="accent1"/>
                          </a:solidFill>
                          <a:latin typeface="Times New Roman" panose="02020603050405020304" pitchFamily="18" charset="0"/>
                          <a:cs typeface="Times New Roman" panose="02020603050405020304" pitchFamily="18" charset="0"/>
                        </a:rPr>
                        <a:t> at all composition never prepared</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1</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r>
              <a:tr h="797098">
                <a:tc>
                  <a:txBody>
                    <a:bodyPr/>
                    <a:lstStyle/>
                    <a:p>
                      <a:pPr algn="l"/>
                      <a:r>
                        <a:rPr lang="en-US" sz="1400" b="1" dirty="0" smtClean="0">
                          <a:solidFill>
                            <a:schemeClr val="accent1"/>
                          </a:solidFill>
                          <a:latin typeface="Times New Roman" panose="02020603050405020304" pitchFamily="18" charset="0"/>
                          <a:cs typeface="Times New Roman" panose="02020603050405020304" pitchFamily="18" charset="0"/>
                        </a:rPr>
                        <a:t>B. Discontinuous Solid</a:t>
                      </a:r>
                      <a:r>
                        <a:rPr lang="en-US" sz="1400" b="1" baseline="0" dirty="0" smtClean="0">
                          <a:solidFill>
                            <a:schemeClr val="accent1"/>
                          </a:solidFill>
                          <a:latin typeface="Times New Roman" panose="02020603050405020304" pitchFamily="18" charset="0"/>
                          <a:cs typeface="Times New Roman" panose="02020603050405020304" pitchFamily="18" charset="0"/>
                        </a:rPr>
                        <a:t> Solution</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Partially miscible, 2 phases</a:t>
                      </a:r>
                      <a:r>
                        <a:rPr lang="en-US" sz="1400" b="1" baseline="0" dirty="0" smtClean="0">
                          <a:solidFill>
                            <a:schemeClr val="accent1"/>
                          </a:solidFill>
                          <a:latin typeface="Times New Roman" panose="02020603050405020304" pitchFamily="18" charset="0"/>
                          <a:cs typeface="Times New Roman" panose="02020603050405020304" pitchFamily="18" charset="0"/>
                        </a:rPr>
                        <a:t> even though drug is molecularly dispersed</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2</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r>
              <a:tr h="1642175">
                <a:tc>
                  <a:txBody>
                    <a:bodyPr/>
                    <a:lstStyle/>
                    <a:p>
                      <a:pPr algn="l"/>
                      <a:r>
                        <a:rPr lang="en-US" sz="1400" b="1" dirty="0" smtClean="0">
                          <a:solidFill>
                            <a:schemeClr val="accent1"/>
                          </a:solidFill>
                          <a:latin typeface="Times New Roman" panose="02020603050405020304" pitchFamily="18" charset="0"/>
                          <a:cs typeface="Times New Roman" panose="02020603050405020304" pitchFamily="18" charset="0"/>
                        </a:rPr>
                        <a:t>C. Substitutional Solid Solution</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Molecular diameter of drug (solute) differs less than 15% from the matrix (solvent) diameter. Can be continuous or discontinuous;</a:t>
                      </a:r>
                      <a:r>
                        <a:rPr lang="en-US" sz="1400" b="1" baseline="0" dirty="0" smtClean="0">
                          <a:solidFill>
                            <a:schemeClr val="accent1"/>
                          </a:solidFill>
                          <a:latin typeface="Times New Roman" panose="02020603050405020304" pitchFamily="18" charset="0"/>
                          <a:cs typeface="Times New Roman" panose="02020603050405020304" pitchFamily="18" charset="0"/>
                        </a:rPr>
                        <a:t> when discontinuous, 2 phases even though drug is molecularly dispersed</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1 or 2</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r>
            </a:tbl>
          </a:graphicData>
        </a:graphic>
      </p:graphicFrame>
      <p:graphicFrame>
        <p:nvGraphicFramePr>
          <p:cNvPr id="7" name="Table 6"/>
          <p:cNvGraphicFramePr>
            <a:graphicFrameLocks noGrp="1"/>
          </p:cNvGraphicFramePr>
          <p:nvPr>
            <p:extLst>
              <p:ext uri="{D42A27DB-BD31-4B8C-83A1-F6EECF244321}">
                <p14:modId xmlns="" xmlns:p14="http://schemas.microsoft.com/office/powerpoint/2010/main" val="3879646096"/>
              </p:ext>
            </p:extLst>
          </p:nvPr>
        </p:nvGraphicFramePr>
        <p:xfrm>
          <a:off x="6114955" y="694646"/>
          <a:ext cx="5951941" cy="4664527"/>
        </p:xfrm>
        <a:graphic>
          <a:graphicData uri="http://schemas.openxmlformats.org/drawingml/2006/table">
            <a:tbl>
              <a:tblPr firstRow="1" bandRow="1">
                <a:tableStyleId>{5C22544A-7EE6-4342-B048-85BDC9FD1C3A}</a:tableStyleId>
              </a:tblPr>
              <a:tblGrid>
                <a:gridCol w="1994090"/>
                <a:gridCol w="3013880"/>
                <a:gridCol w="943971"/>
              </a:tblGrid>
              <a:tr h="836205">
                <a:tc>
                  <a:txBody>
                    <a:bodyPr/>
                    <a:lstStyle/>
                    <a:p>
                      <a:pPr algn="ctr"/>
                      <a:r>
                        <a:rPr lang="en-US" sz="1400" b="1" dirty="0" smtClean="0">
                          <a:solidFill>
                            <a:schemeClr val="bg1"/>
                          </a:solidFill>
                          <a:latin typeface="Times New Roman" panose="02020603050405020304" pitchFamily="18" charset="0"/>
                          <a:cs typeface="Times New Roman" panose="02020603050405020304" pitchFamily="18" charset="0"/>
                        </a:rPr>
                        <a:t>Solid Dispersion Type</a:t>
                      </a:r>
                      <a:endParaRPr lang="en-US" sz="1400" b="1" dirty="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bg1"/>
                          </a:solidFill>
                          <a:latin typeface="Times New Roman" panose="02020603050405020304" pitchFamily="18" charset="0"/>
                          <a:cs typeface="Times New Roman" panose="02020603050405020304" pitchFamily="18" charset="0"/>
                        </a:rPr>
                        <a:t>Remarks</a:t>
                      </a:r>
                      <a:endParaRPr lang="en-US" sz="1400" b="1" dirty="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bg1"/>
                          </a:solidFill>
                          <a:latin typeface="Times New Roman" panose="02020603050405020304" pitchFamily="18" charset="0"/>
                          <a:cs typeface="Times New Roman" panose="02020603050405020304" pitchFamily="18" charset="0"/>
                        </a:rPr>
                        <a:t>No. of Phases</a:t>
                      </a:r>
                      <a:endParaRPr lang="en-US" sz="1400" b="1" dirty="0">
                        <a:solidFill>
                          <a:schemeClr val="bg1"/>
                        </a:solidFill>
                        <a:latin typeface="Times New Roman" panose="02020603050405020304" pitchFamily="18" charset="0"/>
                        <a:cs typeface="Times New Roman" panose="02020603050405020304" pitchFamily="18" charset="0"/>
                      </a:endParaRPr>
                    </a:p>
                  </a:txBody>
                  <a:tcPr/>
                </a:tc>
              </a:tr>
              <a:tr h="1454762">
                <a:tc>
                  <a:txBody>
                    <a:bodyPr/>
                    <a:lstStyle/>
                    <a:p>
                      <a:pPr algn="l"/>
                      <a:r>
                        <a:rPr lang="en-US" sz="1400" b="1" dirty="0" smtClean="0">
                          <a:solidFill>
                            <a:schemeClr val="accent1"/>
                          </a:solidFill>
                          <a:latin typeface="Times New Roman" panose="02020603050405020304" pitchFamily="18" charset="0"/>
                          <a:cs typeface="Times New Roman" panose="02020603050405020304" pitchFamily="18" charset="0"/>
                        </a:rPr>
                        <a:t>D. Interstitial Solid Solution</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Drug</a:t>
                      </a:r>
                      <a:r>
                        <a:rPr lang="en-US" sz="1400" b="1" baseline="0" dirty="0" smtClean="0">
                          <a:solidFill>
                            <a:schemeClr val="accent1"/>
                          </a:solidFill>
                          <a:latin typeface="Times New Roman" panose="02020603050405020304" pitchFamily="18" charset="0"/>
                          <a:cs typeface="Times New Roman" panose="02020603050405020304" pitchFamily="18" charset="0"/>
                        </a:rPr>
                        <a:t> (solute) molecular diameter less than 59% of matrix (solvent) diameter. Usually limited miscibility, discontinuous. Eg: </a:t>
                      </a:r>
                      <a:r>
                        <a:rPr lang="en-US" sz="1400" b="1" u="sng" baseline="0" dirty="0" smtClean="0">
                          <a:solidFill>
                            <a:schemeClr val="accent1"/>
                          </a:solidFill>
                          <a:latin typeface="Times New Roman" panose="02020603050405020304" pitchFamily="18" charset="0"/>
                          <a:cs typeface="Times New Roman" panose="02020603050405020304" pitchFamily="18" charset="0"/>
                        </a:rPr>
                        <a:t>Drug in helical interstitial spaces of PEG*</a:t>
                      </a:r>
                      <a:endParaRPr lang="en-US" sz="1400" b="1" u="sng"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2</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r>
              <a:tr h="1186780">
                <a:tc>
                  <a:txBody>
                    <a:bodyPr/>
                    <a:lstStyle/>
                    <a:p>
                      <a:pPr algn="l"/>
                      <a:r>
                        <a:rPr lang="en-US" sz="1400" b="1" dirty="0" smtClean="0">
                          <a:solidFill>
                            <a:schemeClr val="accent1"/>
                          </a:solidFill>
                          <a:latin typeface="Times New Roman" panose="02020603050405020304" pitchFamily="18" charset="0"/>
                          <a:cs typeface="Times New Roman" panose="02020603050405020304" pitchFamily="18" charset="0"/>
                        </a:rPr>
                        <a:t>IV. Glass Suspension</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Particle size of dispersed phase dependent on cooling/evaporation rate. Obtained after crystallization of drug in</a:t>
                      </a:r>
                      <a:r>
                        <a:rPr lang="en-US" sz="1400" b="1" baseline="0" dirty="0" smtClean="0">
                          <a:solidFill>
                            <a:schemeClr val="accent1"/>
                          </a:solidFill>
                          <a:latin typeface="Times New Roman" panose="02020603050405020304" pitchFamily="18" charset="0"/>
                          <a:cs typeface="Times New Roman" panose="02020603050405020304" pitchFamily="18" charset="0"/>
                        </a:rPr>
                        <a:t> amorphous matrix</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2</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r>
              <a:tr h="1186780">
                <a:tc>
                  <a:txBody>
                    <a:bodyPr/>
                    <a:lstStyle/>
                    <a:p>
                      <a:pPr algn="l"/>
                      <a:r>
                        <a:rPr lang="en-US" sz="1400" b="1" dirty="0" smtClean="0">
                          <a:solidFill>
                            <a:schemeClr val="accent1"/>
                          </a:solidFill>
                          <a:latin typeface="Times New Roman" panose="02020603050405020304" pitchFamily="18" charset="0"/>
                          <a:cs typeface="Times New Roman" panose="02020603050405020304" pitchFamily="18" charset="0"/>
                        </a:rPr>
                        <a:t>V. </a:t>
                      </a:r>
                      <a:r>
                        <a:rPr lang="en-US" sz="1400" b="1" dirty="0" smtClean="0">
                          <a:solidFill>
                            <a:schemeClr val="accent1"/>
                          </a:solidFill>
                          <a:latin typeface="Times New Roman" panose="02020603050405020304" pitchFamily="18" charset="0"/>
                          <a:cs typeface="Times New Roman" panose="02020603050405020304" pitchFamily="18" charset="0"/>
                        </a:rPr>
                        <a:t>Glass Solution</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Requires miscibility or solid solubility, complex formation or upon fast cooling or evaporation during preparation Eg:</a:t>
                      </a:r>
                      <a:r>
                        <a:rPr lang="en-US" sz="1400" b="1" baseline="0" dirty="0" smtClean="0">
                          <a:solidFill>
                            <a:schemeClr val="accent1"/>
                          </a:solidFill>
                          <a:latin typeface="Times New Roman" panose="02020603050405020304" pitchFamily="18" charset="0"/>
                          <a:cs typeface="Times New Roman" panose="02020603050405020304" pitchFamily="18" charset="0"/>
                        </a:rPr>
                        <a:t> with PVP</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c>
                  <a:txBody>
                    <a:bodyPr/>
                    <a:lstStyle/>
                    <a:p>
                      <a:pPr algn="ctr"/>
                      <a:r>
                        <a:rPr lang="en-US" sz="1400" b="1" dirty="0" smtClean="0">
                          <a:solidFill>
                            <a:schemeClr val="accent1"/>
                          </a:solidFill>
                          <a:latin typeface="Times New Roman" panose="02020603050405020304" pitchFamily="18" charset="0"/>
                          <a:cs typeface="Times New Roman" panose="02020603050405020304" pitchFamily="18" charset="0"/>
                        </a:rPr>
                        <a:t>2</a:t>
                      </a:r>
                      <a:endParaRPr lang="en-US" sz="1400" b="1" dirty="0">
                        <a:solidFill>
                          <a:schemeClr val="accent1"/>
                        </a:solidFill>
                        <a:latin typeface="Times New Roman" panose="02020603050405020304" pitchFamily="18" charset="0"/>
                        <a:cs typeface="Times New Roman" panose="02020603050405020304" pitchFamily="18" charset="0"/>
                      </a:endParaRPr>
                    </a:p>
                  </a:txBody>
                  <a:tcPr/>
                </a:tc>
              </a:tr>
            </a:tbl>
          </a:graphicData>
        </a:graphic>
      </p:graphicFrame>
      <p:sp>
        <p:nvSpPr>
          <p:cNvPr id="2" name="TextBox 1"/>
          <p:cNvSpPr txBox="1"/>
          <p:nvPr/>
        </p:nvSpPr>
        <p:spPr>
          <a:xfrm>
            <a:off x="6182435" y="6277971"/>
            <a:ext cx="5800299" cy="461665"/>
          </a:xfrm>
          <a:prstGeom prst="rect">
            <a:avLst/>
          </a:prstGeom>
          <a:noFill/>
        </p:spPr>
        <p:txBody>
          <a:bodyPr wrap="square" rtlCol="0">
            <a:spAutoFit/>
          </a:bodyPr>
          <a:lstStyle/>
          <a:p>
            <a:r>
              <a:rPr lang="en-US" sz="2400" b="1" dirty="0" smtClean="0">
                <a:solidFill>
                  <a:schemeClr val="accent1"/>
                </a:solidFill>
                <a:latin typeface="Times New Roman" panose="02020603050405020304" pitchFamily="18" charset="0"/>
                <a:cs typeface="Times New Roman" panose="02020603050405020304" pitchFamily="18" charset="0"/>
              </a:rPr>
              <a:t>* Chiou &amp; Reigelman, 1971, 1969</a:t>
            </a:r>
            <a:endParaRPr lang="en-US" sz="2400" b="1"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51689645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ADVANTAGES</a:t>
            </a:r>
            <a:endParaRPr lang="en-US"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75894" y="2156346"/>
            <a:ext cx="11379545" cy="2862322"/>
          </a:xfrm>
          <a:prstGeom prst="rect">
            <a:avLst/>
          </a:prstGeom>
          <a:noFill/>
        </p:spPr>
        <p:txBody>
          <a:bodyPr wrap="square" rtlCol="0">
            <a:spAutoFit/>
          </a:bodyPr>
          <a:lstStyle/>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Increased Dissolution Rate</a:t>
            </a:r>
          </a:p>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Enhanced oral bioavailability</a:t>
            </a:r>
          </a:p>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Processing equipment available at small and large scale</a:t>
            </a:r>
          </a:p>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Most </a:t>
            </a:r>
            <a:r>
              <a:rPr lang="en-US" sz="2400" b="1" dirty="0" smtClean="0">
                <a:solidFill>
                  <a:schemeClr val="accent1"/>
                </a:solidFill>
                <a:latin typeface="Times New Roman" panose="02020603050405020304" pitchFamily="18" charset="0"/>
                <a:cs typeface="Times New Roman" panose="02020603050405020304" pitchFamily="18" charset="0"/>
              </a:rPr>
              <a:t>carriers can act as “solid” solvent</a:t>
            </a:r>
          </a:p>
          <a:p>
            <a:pPr marL="342900" indent="-342900">
              <a:lnSpc>
                <a:spcPct val="150000"/>
              </a:lnSpc>
              <a:buFont typeface="Wingdings" panose="05000000000000000000" pitchFamily="2" charset="2"/>
              <a:buChar char="q"/>
            </a:pPr>
            <a:r>
              <a:rPr lang="en-US" sz="2400" b="1" dirty="0" smtClean="0">
                <a:solidFill>
                  <a:schemeClr val="accent1"/>
                </a:solidFill>
                <a:latin typeface="Times New Roman" panose="02020603050405020304" pitchFamily="18" charset="0"/>
                <a:cs typeface="Times New Roman" panose="02020603050405020304" pitchFamily="18" charset="0"/>
              </a:rPr>
              <a:t>Carriers (mainly surface active agents) can maintain supersaturation in GI tract</a:t>
            </a:r>
            <a:endParaRPr lang="en-US" sz="2400" b="1"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9230925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LIMITATIONS</a:t>
            </a:r>
            <a:endParaRPr lang="en-US" b="1" dirty="0">
              <a:latin typeface="Times New Roman" panose="02020603050405020304" pitchFamily="18" charset="0"/>
              <a:cs typeface="Times New Roman" panose="02020603050405020304" pitchFamily="18" charset="0"/>
            </a:endParaRPr>
          </a:p>
        </p:txBody>
      </p:sp>
      <p:sp>
        <p:nvSpPr>
          <p:cNvPr id="3" name="Rectangle 2"/>
          <p:cNvSpPr/>
          <p:nvPr/>
        </p:nvSpPr>
        <p:spPr>
          <a:xfrm>
            <a:off x="345744" y="2007442"/>
            <a:ext cx="11459570" cy="2806987"/>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en-US" sz="2000" b="1" dirty="0" smtClean="0">
                <a:solidFill>
                  <a:schemeClr val="accent1"/>
                </a:solidFill>
                <a:latin typeface="Times New Roman" panose="02020603050405020304" pitchFamily="18" charset="0"/>
                <a:cs typeface="Times New Roman" panose="02020603050405020304" pitchFamily="18" charset="0"/>
              </a:rPr>
              <a:t>During processing or storage, the amorphous state may undergo crystallization and dissolution rate decrease with aging. </a:t>
            </a:r>
          </a:p>
          <a:p>
            <a:pPr marL="342900" indent="-342900" algn="just">
              <a:lnSpc>
                <a:spcPct val="150000"/>
              </a:lnSpc>
              <a:buFont typeface="Wingdings" panose="05000000000000000000" pitchFamily="2" charset="2"/>
              <a:buChar char="q"/>
            </a:pPr>
            <a:r>
              <a:rPr lang="en-US" sz="2000" b="1" dirty="0" smtClean="0">
                <a:solidFill>
                  <a:schemeClr val="accent1"/>
                </a:solidFill>
                <a:latin typeface="Times New Roman" panose="02020603050405020304" pitchFamily="18" charset="0"/>
                <a:cs typeface="Times New Roman" panose="02020603050405020304" pitchFamily="18" charset="0"/>
              </a:rPr>
              <a:t>Most of the polymers used </a:t>
            </a:r>
            <a:r>
              <a:rPr lang="en-US" sz="2000" b="1" dirty="0">
                <a:solidFill>
                  <a:schemeClr val="accent1"/>
                </a:solidFill>
                <a:latin typeface="Times New Roman" panose="02020603050405020304" pitchFamily="18" charset="0"/>
                <a:cs typeface="Times New Roman" panose="02020603050405020304" pitchFamily="18" charset="0"/>
              </a:rPr>
              <a:t>in solid dispersions can absorb moisture, which may result in phase separation, crystal growth or conversion from the amorphous to the crystalline state or from a metastable crystalline form to a more stable structure during storage. This may result in decreased solubility and dissolution rate. </a:t>
            </a:r>
            <a:endParaRPr lang="en-US" sz="2000" b="1" dirty="0" smtClean="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34332361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86854" y="5445456"/>
            <a:ext cx="10699845" cy="584775"/>
          </a:xfrm>
          <a:prstGeom prst="rect">
            <a:avLst/>
          </a:prstGeom>
          <a:noFill/>
        </p:spPr>
        <p:txBody>
          <a:bodyPr wrap="square" rtlCol="0">
            <a:spAutoFit/>
          </a:bodyPr>
          <a:lstStyle/>
          <a:p>
            <a:r>
              <a:rPr lang="en-US" sz="3200" b="1" dirty="0" smtClean="0">
                <a:solidFill>
                  <a:schemeClr val="bg1"/>
                </a:solidFill>
                <a:latin typeface="Times New Roman" panose="02020603050405020304" pitchFamily="18" charset="0"/>
                <a:cs typeface="Times New Roman" panose="02020603050405020304" pitchFamily="18" charset="0"/>
              </a:rPr>
              <a:t>MATERIAL AND METHODS</a:t>
            </a:r>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9" name="Rectangle 8"/>
          <p:cNvSpPr/>
          <p:nvPr/>
        </p:nvSpPr>
        <p:spPr>
          <a:xfrm>
            <a:off x="3777902" y="2435072"/>
            <a:ext cx="4718087" cy="1754326"/>
          </a:xfrm>
          <a:prstGeom prst="rect">
            <a:avLst/>
          </a:prstGeom>
          <a:noFill/>
        </p:spPr>
        <p:txBody>
          <a:bodyPr wrap="none" lIns="91440" tIns="45720" rIns="91440" bIns="45720">
            <a:spAutoFit/>
          </a:bodyPr>
          <a:lstStyle/>
          <a:p>
            <a:pPr algn="ctr"/>
            <a:r>
              <a:rPr lang="en-US" sz="5400" b="1" spc="50" dirty="0" smtClean="0">
                <a:ln w="9525" cmpd="sng">
                  <a:solidFill>
                    <a:schemeClr val="accent1"/>
                  </a:solidFill>
                  <a:prstDash val="solid"/>
                </a:ln>
                <a:solidFill>
                  <a:schemeClr val="accent1"/>
                </a:solidFill>
                <a:effectLst>
                  <a:glow rad="38100">
                    <a:schemeClr val="accent1">
                      <a:alpha val="40000"/>
                    </a:schemeClr>
                  </a:glow>
                </a:effectLst>
                <a:latin typeface="Times New Roman" panose="02020603050405020304" pitchFamily="18" charset="0"/>
                <a:cs typeface="Times New Roman" panose="02020603050405020304" pitchFamily="18" charset="0"/>
              </a:rPr>
              <a:t>MATERIAL &amp;</a:t>
            </a:r>
          </a:p>
          <a:p>
            <a:pPr algn="ctr"/>
            <a:r>
              <a:rPr lang="en-US" sz="5400" b="1" spc="50" dirty="0" smtClean="0">
                <a:ln w="9525" cmpd="sng">
                  <a:solidFill>
                    <a:schemeClr val="accent1"/>
                  </a:solidFill>
                  <a:prstDash val="solid"/>
                </a:ln>
                <a:solidFill>
                  <a:schemeClr val="accent1"/>
                </a:solidFill>
                <a:effectLst>
                  <a:glow rad="38100">
                    <a:schemeClr val="accent1">
                      <a:alpha val="40000"/>
                    </a:schemeClr>
                  </a:glow>
                </a:effectLst>
                <a:latin typeface="Times New Roman" panose="02020603050405020304" pitchFamily="18" charset="0"/>
                <a:cs typeface="Times New Roman" panose="02020603050405020304" pitchFamily="18" charset="0"/>
              </a:rPr>
              <a:t>METHODS</a:t>
            </a:r>
            <a:endParaRPr lang="en-US" sz="5400" b="1" spc="50" dirty="0">
              <a:ln w="9525" cmpd="sng">
                <a:solidFill>
                  <a:schemeClr val="accent1"/>
                </a:solidFill>
                <a:prstDash val="solid"/>
              </a:ln>
              <a:solidFill>
                <a:schemeClr val="accent1"/>
              </a:solidFill>
              <a:effectLst>
                <a:glow rad="38100">
                  <a:schemeClr val="accent1">
                    <a:alpha val="40000"/>
                  </a:schemeClr>
                </a:glow>
              </a:effectLst>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13398041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 xmlns:p14="http://schemas.microsoft.com/office/powerpoint/2010/main" val="849555233"/>
              </p:ext>
            </p:extLst>
          </p:nvPr>
        </p:nvGraphicFramePr>
        <p:xfrm>
          <a:off x="352353" y="1165918"/>
          <a:ext cx="5584423" cy="4749953"/>
        </p:xfrm>
        <a:graphic>
          <a:graphicData uri="http://schemas.openxmlformats.org/drawingml/2006/table">
            <a:tbl>
              <a:tblPr firstRow="1" firstCol="1" bandRow="1">
                <a:tableStyleId>{5C22544A-7EE6-4342-B048-85BDC9FD1C3A}</a:tableStyleId>
              </a:tblPr>
              <a:tblGrid>
                <a:gridCol w="2698595"/>
                <a:gridCol w="2885828"/>
              </a:tblGrid>
              <a:tr h="818586">
                <a:tc>
                  <a:txBody>
                    <a:bodyPr/>
                    <a:lstStyle/>
                    <a:p>
                      <a:pPr marL="0" marR="0" algn="l">
                        <a:lnSpc>
                          <a:spcPct val="150000"/>
                        </a:lnSpc>
                        <a:spcBef>
                          <a:spcPts val="0"/>
                        </a:spcBef>
                        <a:spcAft>
                          <a:spcPts val="0"/>
                        </a:spcAft>
                        <a:tabLst>
                          <a:tab pos="270510" algn="l"/>
                        </a:tabLst>
                      </a:pPr>
                      <a:r>
                        <a:rPr lang="en-IN" sz="1600" dirty="0">
                          <a:effectLst/>
                          <a:latin typeface="Times New Roman" panose="02020603050405020304" pitchFamily="18" charset="0"/>
                          <a:cs typeface="Times New Roman" panose="02020603050405020304" pitchFamily="18" charset="0"/>
                        </a:rPr>
                        <a:t>Excipients and chemicals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50000"/>
                        </a:lnSpc>
                        <a:spcBef>
                          <a:spcPts val="0"/>
                        </a:spcBef>
                        <a:spcAft>
                          <a:spcPts val="0"/>
                        </a:spcAft>
                      </a:pPr>
                      <a:r>
                        <a:rPr lang="en-IN" sz="1600" dirty="0">
                          <a:effectLst/>
                          <a:latin typeface="Times New Roman" panose="02020603050405020304" pitchFamily="18" charset="0"/>
                          <a:cs typeface="Times New Roman" panose="02020603050405020304" pitchFamily="18" charset="0"/>
                        </a:rPr>
                        <a:t>Commercial source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955330">
                <a:tc>
                  <a:txBody>
                    <a:bodyPr/>
                    <a:lstStyle/>
                    <a:p>
                      <a:pPr marL="0" marR="0" algn="l">
                        <a:lnSpc>
                          <a:spcPct val="150000"/>
                        </a:lnSpc>
                        <a:spcBef>
                          <a:spcPts val="0"/>
                        </a:spcBef>
                        <a:spcAft>
                          <a:spcPts val="0"/>
                        </a:spcAft>
                        <a:tabLst>
                          <a:tab pos="270510" algn="l"/>
                        </a:tabLst>
                      </a:pPr>
                      <a:r>
                        <a:rPr lang="en-IN" sz="1600">
                          <a:effectLst/>
                          <a:latin typeface="Times New Roman" panose="02020603050405020304" pitchFamily="18" charset="0"/>
                          <a:cs typeface="Times New Roman" panose="02020603050405020304" pitchFamily="18" charset="0"/>
                        </a:rPr>
                        <a:t>Glimepiride</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50000"/>
                        </a:lnSpc>
                        <a:spcBef>
                          <a:spcPts val="0"/>
                        </a:spcBef>
                        <a:spcAft>
                          <a:spcPts val="0"/>
                        </a:spcAft>
                        <a:tabLst>
                          <a:tab pos="692150" algn="l"/>
                        </a:tabLst>
                      </a:pPr>
                      <a:r>
                        <a:rPr lang="en-IN" sz="1600">
                          <a:effectLst/>
                          <a:latin typeface="Times New Roman" panose="02020603050405020304" pitchFamily="18" charset="0"/>
                          <a:cs typeface="Times New Roman" panose="02020603050405020304" pitchFamily="18" charset="0"/>
                        </a:rPr>
                        <a:t>Comed Pharmaceutical Pvt. Ltd., India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636419">
                <a:tc>
                  <a:txBody>
                    <a:bodyPr/>
                    <a:lstStyle/>
                    <a:p>
                      <a:pPr marL="0" marR="0" algn="l">
                        <a:lnSpc>
                          <a:spcPct val="150000"/>
                        </a:lnSpc>
                        <a:spcBef>
                          <a:spcPts val="0"/>
                        </a:spcBef>
                        <a:spcAft>
                          <a:spcPts val="0"/>
                        </a:spcAft>
                        <a:tabLst>
                          <a:tab pos="270510" algn="l"/>
                        </a:tabLst>
                      </a:pPr>
                      <a:r>
                        <a:rPr lang="en-IN" sz="1600">
                          <a:effectLst/>
                          <a:latin typeface="Times New Roman" panose="02020603050405020304" pitchFamily="18" charset="0"/>
                          <a:cs typeface="Times New Roman" panose="02020603050405020304" pitchFamily="18" charset="0"/>
                        </a:rPr>
                        <a:t>Locust Bean Gum (LBG)</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50000"/>
                        </a:lnSpc>
                        <a:spcBef>
                          <a:spcPts val="0"/>
                        </a:spcBef>
                        <a:spcAft>
                          <a:spcPts val="0"/>
                        </a:spcAft>
                        <a:tabLst>
                          <a:tab pos="692150" algn="l"/>
                        </a:tabLst>
                      </a:pPr>
                      <a:r>
                        <a:rPr lang="en-IN" sz="1600">
                          <a:effectLst/>
                          <a:latin typeface="Times New Roman" panose="02020603050405020304" pitchFamily="18" charset="0"/>
                          <a:cs typeface="Times New Roman" panose="02020603050405020304" pitchFamily="18" charset="0"/>
                        </a:rPr>
                        <a:t>Lucid Colloids Ltd., India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636419">
                <a:tc>
                  <a:txBody>
                    <a:bodyPr/>
                    <a:lstStyle/>
                    <a:p>
                      <a:pPr marL="0" marR="0" algn="l">
                        <a:lnSpc>
                          <a:spcPct val="150000"/>
                        </a:lnSpc>
                        <a:spcBef>
                          <a:spcPts val="0"/>
                        </a:spcBef>
                        <a:spcAft>
                          <a:spcPts val="0"/>
                        </a:spcAft>
                        <a:tabLst>
                          <a:tab pos="270510" algn="l"/>
                        </a:tabLst>
                      </a:pPr>
                      <a:r>
                        <a:rPr lang="en-IN" sz="1600">
                          <a:effectLst/>
                          <a:latin typeface="Times New Roman" panose="02020603050405020304" pitchFamily="18" charset="0"/>
                          <a:cs typeface="Times New Roman" panose="02020603050405020304" pitchFamily="18" charset="0"/>
                        </a:rPr>
                        <a:t>Ethanol</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50000"/>
                        </a:lnSpc>
                        <a:spcBef>
                          <a:spcPts val="0"/>
                        </a:spcBef>
                        <a:spcAft>
                          <a:spcPts val="0"/>
                        </a:spcAft>
                        <a:tabLst>
                          <a:tab pos="692150" algn="l"/>
                        </a:tabLst>
                      </a:pPr>
                      <a:r>
                        <a:rPr lang="en-IN" sz="1600">
                          <a:effectLst/>
                          <a:latin typeface="Times New Roman" panose="02020603050405020304" pitchFamily="18" charset="0"/>
                          <a:cs typeface="Times New Roman" panose="02020603050405020304" pitchFamily="18" charset="0"/>
                        </a:rPr>
                        <a:t>Changshu Yangyuan chemical , China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955330">
                <a:tc>
                  <a:txBody>
                    <a:bodyPr/>
                    <a:lstStyle/>
                    <a:p>
                      <a:pPr marL="0" marR="0" algn="l">
                        <a:lnSpc>
                          <a:spcPct val="150000"/>
                        </a:lnSpc>
                        <a:spcBef>
                          <a:spcPts val="0"/>
                        </a:spcBef>
                        <a:spcAft>
                          <a:spcPts val="0"/>
                        </a:spcAft>
                        <a:tabLst>
                          <a:tab pos="270510" algn="l"/>
                        </a:tabLst>
                      </a:pPr>
                      <a:r>
                        <a:rPr lang="en-IN" sz="1600">
                          <a:effectLst/>
                          <a:latin typeface="Times New Roman" panose="02020603050405020304" pitchFamily="18" charset="0"/>
                          <a:cs typeface="Times New Roman" panose="02020603050405020304" pitchFamily="18" charset="0"/>
                        </a:rPr>
                        <a:t>Potassium dihydrogen orthophosphate</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50000"/>
                        </a:lnSpc>
                        <a:spcBef>
                          <a:spcPts val="0"/>
                        </a:spcBef>
                        <a:spcAft>
                          <a:spcPts val="0"/>
                        </a:spcAft>
                        <a:tabLst>
                          <a:tab pos="692150" algn="l"/>
                        </a:tabLst>
                      </a:pPr>
                      <a:r>
                        <a:rPr lang="en-IN" sz="1600">
                          <a:effectLst/>
                          <a:latin typeface="Times New Roman" panose="02020603050405020304" pitchFamily="18" charset="0"/>
                          <a:cs typeface="Times New Roman" panose="02020603050405020304" pitchFamily="18" charset="0"/>
                        </a:rPr>
                        <a:t>Loba Chemicals , India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652768">
                <a:tc>
                  <a:txBody>
                    <a:bodyPr/>
                    <a:lstStyle/>
                    <a:p>
                      <a:pPr marL="0" marR="0" algn="l">
                        <a:lnSpc>
                          <a:spcPct val="150000"/>
                        </a:lnSpc>
                        <a:spcBef>
                          <a:spcPts val="0"/>
                        </a:spcBef>
                        <a:spcAft>
                          <a:spcPts val="0"/>
                        </a:spcAft>
                        <a:tabLst>
                          <a:tab pos="270510" algn="l"/>
                        </a:tabLst>
                      </a:pPr>
                      <a:r>
                        <a:rPr lang="en-IN" sz="1600" dirty="0">
                          <a:effectLst/>
                          <a:latin typeface="Times New Roman" panose="02020603050405020304" pitchFamily="18" charset="0"/>
                          <a:cs typeface="Times New Roman" panose="02020603050405020304" pitchFamily="18" charset="0"/>
                        </a:rPr>
                        <a:t>Sodium hydroxide pellets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50000"/>
                        </a:lnSpc>
                        <a:spcBef>
                          <a:spcPts val="0"/>
                        </a:spcBef>
                        <a:spcAft>
                          <a:spcPts val="0"/>
                        </a:spcAft>
                        <a:tabLst>
                          <a:tab pos="692150" algn="l"/>
                        </a:tabLst>
                      </a:pPr>
                      <a:r>
                        <a:rPr lang="en-IN" sz="1600" dirty="0">
                          <a:effectLst/>
                          <a:latin typeface="Times New Roman" panose="02020603050405020304" pitchFamily="18" charset="0"/>
                          <a:cs typeface="Times New Roman" panose="02020603050405020304" pitchFamily="18" charset="0"/>
                        </a:rPr>
                        <a:t>Merck Pharmaceuticals , India</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bl>
          </a:graphicData>
        </a:graphic>
      </p:graphicFrame>
      <p:graphicFrame>
        <p:nvGraphicFramePr>
          <p:cNvPr id="4" name="Table 3"/>
          <p:cNvGraphicFramePr>
            <a:graphicFrameLocks noGrp="1"/>
          </p:cNvGraphicFramePr>
          <p:nvPr>
            <p:extLst>
              <p:ext uri="{D42A27DB-BD31-4B8C-83A1-F6EECF244321}">
                <p14:modId xmlns="" xmlns:p14="http://schemas.microsoft.com/office/powerpoint/2010/main" val="3066483796"/>
              </p:ext>
            </p:extLst>
          </p:nvPr>
        </p:nvGraphicFramePr>
        <p:xfrm>
          <a:off x="6553320" y="1161957"/>
          <a:ext cx="5007798" cy="5443485"/>
        </p:xfrm>
        <a:graphic>
          <a:graphicData uri="http://schemas.openxmlformats.org/drawingml/2006/table">
            <a:tbl>
              <a:tblPr firstRow="1" firstCol="1" bandRow="1">
                <a:tableStyleId>{5C22544A-7EE6-4342-B048-85BDC9FD1C3A}</a:tableStyleId>
              </a:tblPr>
              <a:tblGrid>
                <a:gridCol w="1926870"/>
                <a:gridCol w="1967825"/>
                <a:gridCol w="1113103"/>
              </a:tblGrid>
              <a:tr h="505725">
                <a:tc>
                  <a:txBody>
                    <a:bodyPr/>
                    <a:lstStyle/>
                    <a:p>
                      <a:pPr marL="0" marR="0">
                        <a:lnSpc>
                          <a:spcPct val="150000"/>
                        </a:lnSpc>
                        <a:spcBef>
                          <a:spcPts val="0"/>
                        </a:spcBef>
                        <a:spcAft>
                          <a:spcPts val="0"/>
                        </a:spcAft>
                      </a:pPr>
                      <a:r>
                        <a:rPr lang="en-IN" sz="1200" dirty="0">
                          <a:effectLst/>
                          <a:latin typeface="Times New Roman" panose="02020603050405020304" pitchFamily="18" charset="0"/>
                          <a:cs typeface="Times New Roman" panose="02020603050405020304" pitchFamily="18" charset="0"/>
                        </a:rPr>
                        <a:t>Instrument</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Manufacturer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Model Number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538237">
                <a:tc>
                  <a:txBody>
                    <a:bodyPr/>
                    <a:lstStyle/>
                    <a:p>
                      <a:pPr marL="0" marR="0">
                        <a:lnSpc>
                          <a:spcPct val="150000"/>
                        </a:lnSpc>
                        <a:spcBef>
                          <a:spcPts val="0"/>
                        </a:spcBef>
                        <a:spcAft>
                          <a:spcPts val="0"/>
                        </a:spcAft>
                      </a:pPr>
                      <a:r>
                        <a:rPr lang="en-IN" sz="1200" dirty="0">
                          <a:effectLst/>
                          <a:latin typeface="Times New Roman" panose="02020603050405020304" pitchFamily="18" charset="0"/>
                          <a:cs typeface="Times New Roman" panose="02020603050405020304" pitchFamily="18" charset="0"/>
                        </a:rPr>
                        <a:t>UV visible double beam spectrophotometer</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Systronics, Ahmedabad, India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AU – 270i</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pPr>
                      <a:r>
                        <a:rPr lang="en-IN" sz="1200">
                          <a:effectLst/>
                          <a:latin typeface="Times New Roman" panose="02020603050405020304" pitchFamily="18" charset="0"/>
                          <a:cs typeface="Times New Roman" panose="02020603050405020304" pitchFamily="18" charset="0"/>
                        </a:rPr>
                        <a:t>Micropipette tip</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Tarsons</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J16210511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tabLst>
                          <a:tab pos="0" algn="l"/>
                        </a:tabLst>
                      </a:pPr>
                      <a:r>
                        <a:rPr lang="en-IN" sz="1200">
                          <a:effectLst/>
                          <a:latin typeface="Times New Roman" panose="02020603050405020304" pitchFamily="18" charset="0"/>
                          <a:cs typeface="Times New Roman" panose="02020603050405020304" pitchFamily="18" charset="0"/>
                        </a:rPr>
                        <a:t>ATR-FTIR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Alpha Bruker, Germany</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IFS 66/S</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pPr>
                      <a:r>
                        <a:rPr lang="en-IN" sz="1200">
                          <a:effectLst/>
                          <a:latin typeface="Times New Roman" panose="02020603050405020304" pitchFamily="18" charset="0"/>
                          <a:cs typeface="Times New Roman" panose="02020603050405020304" pitchFamily="18" charset="0"/>
                        </a:rPr>
                        <a:t>Rotary evaporator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Perfit India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pPr>
                      <a:r>
                        <a:rPr lang="en-IN" sz="1200">
                          <a:effectLst/>
                          <a:latin typeface="Times New Roman" panose="02020603050405020304" pitchFamily="18" charset="0"/>
                          <a:cs typeface="Times New Roman" panose="02020603050405020304" pitchFamily="18" charset="0"/>
                        </a:rPr>
                        <a:t>Orbital shaking incubator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REMI Instruments , India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IHB.083</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pH meter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Systronics, Ahmedabad, India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µpH systems 361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Digital weighing balance</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Denver instruments, India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S1 – 234</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Tapped density apparatus</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Microsil, Ambala, India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XRD</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X’pert Pro</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 PW3050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Dissolution Test Apparatus</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Lab India, Pune, India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DS8000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SEM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JEOL , USA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Dessicator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Perfit, India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DSC</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Mettler Toledo, USA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DSC 821</a:t>
                      </a:r>
                      <a:r>
                        <a:rPr lang="en-IN" sz="1200" baseline="30000">
                          <a:effectLst/>
                          <a:latin typeface="Times New Roman" panose="02020603050405020304" pitchFamily="18" charset="0"/>
                          <a:cs typeface="Times New Roman" panose="02020603050405020304" pitchFamily="18" charset="0"/>
                        </a:rPr>
                        <a:t>e</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269118">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Brookfield  viscometer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Middlebro,MA,USA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DV-E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r h="505725">
                <a:tc>
                  <a:txBody>
                    <a:bodyPr/>
                    <a:lstStyle/>
                    <a:p>
                      <a:pPr marL="0" marR="0">
                        <a:lnSpc>
                          <a:spcPct val="150000"/>
                        </a:lnSpc>
                        <a:spcBef>
                          <a:spcPts val="0"/>
                        </a:spcBef>
                        <a:spcAft>
                          <a:spcPts val="0"/>
                        </a:spcAft>
                        <a:tabLst>
                          <a:tab pos="692150" algn="l"/>
                        </a:tabLst>
                      </a:pPr>
                      <a:r>
                        <a:rPr lang="en-IN" sz="1200">
                          <a:effectLst/>
                          <a:latin typeface="Times New Roman" panose="02020603050405020304" pitchFamily="18" charset="0"/>
                          <a:cs typeface="Times New Roman" panose="02020603050405020304" pitchFamily="18" charset="0"/>
                        </a:rPr>
                        <a:t>Digital melting point apparatus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dirty="0" err="1">
                          <a:effectLst/>
                          <a:latin typeface="Times New Roman" panose="02020603050405020304" pitchFamily="18" charset="0"/>
                          <a:cs typeface="Times New Roman" panose="02020603050405020304" pitchFamily="18" charset="0"/>
                        </a:rPr>
                        <a:t>Perfit</a:t>
                      </a:r>
                      <a:r>
                        <a:rPr lang="en-IN" sz="1200" dirty="0">
                          <a:effectLst/>
                          <a:latin typeface="Times New Roman" panose="02020603050405020304" pitchFamily="18" charset="0"/>
                          <a:cs typeface="Times New Roman" panose="02020603050405020304" pitchFamily="18" charset="0"/>
                        </a:rPr>
                        <a:t>, India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c>
                  <a:txBody>
                    <a:bodyPr/>
                    <a:lstStyle/>
                    <a:p>
                      <a:pPr marL="0" marR="0">
                        <a:lnSpc>
                          <a:spcPct val="150000"/>
                        </a:lnSpc>
                        <a:spcBef>
                          <a:spcPts val="0"/>
                        </a:spcBef>
                        <a:spcAft>
                          <a:spcPts val="0"/>
                        </a:spcAft>
                        <a:tabLst>
                          <a:tab pos="692150" algn="l"/>
                        </a:tabLst>
                      </a:pPr>
                      <a:r>
                        <a:rPr lang="en-IN" sz="1200" dirty="0">
                          <a:effectLst/>
                          <a:latin typeface="Times New Roman" panose="02020603050405020304" pitchFamily="18" charset="0"/>
                          <a:cs typeface="Times New Roman" panose="02020603050405020304" pitchFamily="18" charset="0"/>
                        </a:rPr>
                        <a:t>-</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827" marR="51827" marT="0" marB="0" anchor="ctr"/>
                </a:tc>
              </a:tr>
            </a:tbl>
          </a:graphicData>
        </a:graphic>
      </p:graphicFrame>
      <p:sp>
        <p:nvSpPr>
          <p:cNvPr id="5" name="TextBox 4"/>
          <p:cNvSpPr txBox="1"/>
          <p:nvPr/>
        </p:nvSpPr>
        <p:spPr>
          <a:xfrm>
            <a:off x="6361591" y="577840"/>
            <a:ext cx="5513696" cy="461665"/>
          </a:xfrm>
          <a:prstGeom prst="rect">
            <a:avLst/>
          </a:prstGeom>
          <a:noFill/>
        </p:spPr>
        <p:txBody>
          <a:bodyPr wrap="square" rtlCol="0">
            <a:spAutoFit/>
          </a:bodyPr>
          <a:lstStyle/>
          <a:p>
            <a:r>
              <a:rPr lang="en-US" sz="2400" b="1" dirty="0" smtClean="0">
                <a:solidFill>
                  <a:schemeClr val="accent1"/>
                </a:solidFill>
                <a:latin typeface="Times New Roman" panose="02020603050405020304" pitchFamily="18" charset="0"/>
                <a:cs typeface="Times New Roman" panose="02020603050405020304" pitchFamily="18" charset="0"/>
              </a:rPr>
              <a:t>Instruments Used:- </a:t>
            </a:r>
            <a:endParaRPr lang="en-US" sz="2400" b="1" dirty="0">
              <a:solidFill>
                <a:schemeClr val="accent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398059" y="577840"/>
            <a:ext cx="5513696" cy="461665"/>
          </a:xfrm>
          <a:prstGeom prst="rect">
            <a:avLst/>
          </a:prstGeom>
          <a:noFill/>
        </p:spPr>
        <p:txBody>
          <a:bodyPr wrap="square" rtlCol="0">
            <a:spAutoFit/>
          </a:bodyPr>
          <a:lstStyle/>
          <a:p>
            <a:r>
              <a:rPr lang="en-US" sz="2400" b="1" dirty="0" smtClean="0">
                <a:solidFill>
                  <a:schemeClr val="accent1"/>
                </a:solidFill>
                <a:latin typeface="Times New Roman" panose="02020603050405020304" pitchFamily="18" charset="0"/>
                <a:cs typeface="Times New Roman" panose="02020603050405020304" pitchFamily="18" charset="0"/>
              </a:rPr>
              <a:t>Chemicals Used:- </a:t>
            </a:r>
            <a:endParaRPr lang="en-US" sz="2400" b="1"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7170469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8572" y="671126"/>
            <a:ext cx="11323093" cy="5632311"/>
          </a:xfrm>
          <a:prstGeom prst="rect">
            <a:avLst/>
          </a:prstGeom>
        </p:spPr>
        <p:txBody>
          <a:bodyPr wrap="square">
            <a:spAutoFit/>
          </a:bodyPr>
          <a:lstStyle/>
          <a:p>
            <a:pPr algn="just"/>
            <a:r>
              <a:rPr lang="en-IN" sz="20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1. Preliminary </a:t>
            </a:r>
            <a:r>
              <a:rPr lang="en-IN" sz="20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studies:</a:t>
            </a:r>
            <a:endParaRPr lang="en-US" sz="2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en-IN" sz="20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Identification </a:t>
            </a:r>
            <a:r>
              <a:rPr lang="en-IN" sz="20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of drug and polymer:</a:t>
            </a:r>
            <a:endParaRPr lang="en-US" sz="2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lvl="0" indent="-342900" algn="just">
              <a:spcBef>
                <a:spcPts val="0"/>
              </a:spcBef>
              <a:spcAft>
                <a:spcPts val="0"/>
              </a:spcAft>
              <a:buFont typeface="+mj-lt"/>
              <a:buAutoNum type="alphaLcParenR"/>
            </a:pPr>
            <a:r>
              <a:rPr lang="en-IN" sz="20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Melting point :</a:t>
            </a:r>
            <a:endParaRPr lang="en-US" sz="2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2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Melting point of the drug was determined by using melting point apparatus</a:t>
            </a:r>
            <a:r>
              <a:rPr lang="en-IN" sz="20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t>
            </a:r>
            <a:r>
              <a:rPr lang="en-IN" sz="2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lvl="0" algn="just">
              <a:spcBef>
                <a:spcPts val="0"/>
              </a:spcBef>
              <a:spcAft>
                <a:spcPts val="0"/>
              </a:spcAft>
            </a:pPr>
            <a:r>
              <a:rPr lang="en-IN" sz="20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b) UV </a:t>
            </a:r>
            <a:r>
              <a:rPr lang="en-IN" sz="20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spectroscopy:</a:t>
            </a:r>
            <a:endParaRPr lang="en-US" sz="2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2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Calibration curve of Glimepiride was prepared in phosphate buffer (pH6.8). Stock solution was prepared by dissolving 50mg of Glimepiride in 5ml of methanol in volumetric flask (50ml); volume was made up  by phosphate buffer (pH6.8). Different dilutions (2 -18 µg/m) were prepared by diluting stock solution with phosphate buffer pH6.8 and absorbance was measured by UV visible double beam spectrophotometer at 226nm</a:t>
            </a:r>
            <a:r>
              <a:rPr lang="en-IN" sz="20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t>
            </a:r>
          </a:p>
          <a:p>
            <a:pPr algn="just"/>
            <a:r>
              <a:rPr lang="en-IN" sz="2000" b="1" dirty="0" smtClean="0">
                <a:solidFill>
                  <a:schemeClr val="accent1"/>
                </a:solidFill>
                <a:latin typeface="Times New Roman" panose="02020603050405020304" pitchFamily="18" charset="0"/>
                <a:cs typeface="Times New Roman" panose="02020603050405020304" pitchFamily="18" charset="0"/>
              </a:rPr>
              <a:t>2. Modification </a:t>
            </a:r>
            <a:r>
              <a:rPr lang="en-IN" sz="2000" b="1" dirty="0">
                <a:solidFill>
                  <a:schemeClr val="accent1"/>
                </a:solidFill>
                <a:latin typeface="Times New Roman" panose="02020603050405020304" pitchFamily="18" charset="0"/>
                <a:cs typeface="Times New Roman" panose="02020603050405020304" pitchFamily="18" charset="0"/>
              </a:rPr>
              <a:t>of LBG and evaluation of LBG and MLBG:</a:t>
            </a:r>
            <a:endParaRPr lang="en-US" sz="2000" dirty="0">
              <a:solidFill>
                <a:schemeClr val="accent1"/>
              </a:solidFill>
              <a:latin typeface="Times New Roman" panose="02020603050405020304" pitchFamily="18" charset="0"/>
              <a:cs typeface="Times New Roman" panose="02020603050405020304" pitchFamily="18" charset="0"/>
            </a:endParaRPr>
          </a:p>
          <a:p>
            <a:pPr algn="just"/>
            <a:r>
              <a:rPr lang="en-IN" sz="2000" b="1" dirty="0" smtClean="0">
                <a:solidFill>
                  <a:schemeClr val="accent1"/>
                </a:solidFill>
                <a:latin typeface="Times New Roman" panose="02020603050405020304" pitchFamily="18" charset="0"/>
                <a:cs typeface="Times New Roman" panose="02020603050405020304" pitchFamily="18" charset="0"/>
              </a:rPr>
              <a:t>a)  </a:t>
            </a:r>
            <a:r>
              <a:rPr lang="en-IN" sz="2000" b="1" dirty="0">
                <a:solidFill>
                  <a:schemeClr val="accent1"/>
                </a:solidFill>
                <a:latin typeface="Times New Roman" panose="02020603050405020304" pitchFamily="18" charset="0"/>
                <a:cs typeface="Times New Roman" panose="02020603050405020304" pitchFamily="18" charset="0"/>
              </a:rPr>
              <a:t>Modification of locust bean gum:</a:t>
            </a:r>
            <a:endParaRPr lang="en-US" sz="2000" dirty="0">
              <a:solidFill>
                <a:schemeClr val="accent1"/>
              </a:solidFill>
              <a:latin typeface="Times New Roman" panose="02020603050405020304" pitchFamily="18" charset="0"/>
              <a:cs typeface="Times New Roman" panose="02020603050405020304" pitchFamily="18" charset="0"/>
            </a:endParaRPr>
          </a:p>
          <a:p>
            <a:pPr algn="just"/>
            <a:r>
              <a:rPr lang="en-IN" sz="2000" dirty="0">
                <a:solidFill>
                  <a:schemeClr val="accent1"/>
                </a:solidFill>
                <a:latin typeface="Times New Roman" panose="02020603050405020304" pitchFamily="18" charset="0"/>
                <a:cs typeface="Times New Roman" panose="02020603050405020304" pitchFamily="18" charset="0"/>
              </a:rPr>
              <a:t>Locust bean gum was placed in porcelain dish and heated on sand bath for 2 h. The </a:t>
            </a:r>
            <a:r>
              <a:rPr lang="en-IN" sz="2000" dirty="0" smtClean="0">
                <a:solidFill>
                  <a:schemeClr val="accent1"/>
                </a:solidFill>
                <a:latin typeface="Times New Roman" panose="02020603050405020304" pitchFamily="18" charset="0"/>
                <a:cs typeface="Times New Roman" panose="02020603050405020304" pitchFamily="18" charset="0"/>
              </a:rPr>
              <a:t>polymer </a:t>
            </a:r>
            <a:r>
              <a:rPr lang="en-IN" sz="2000" dirty="0">
                <a:solidFill>
                  <a:schemeClr val="accent1"/>
                </a:solidFill>
                <a:latin typeface="Times New Roman" panose="02020603050405020304" pitchFamily="18" charset="0"/>
                <a:cs typeface="Times New Roman" panose="02020603050405020304" pitchFamily="18" charset="0"/>
              </a:rPr>
              <a:t>was stirred continuously with spatula to avoid charring of the polymer. The temperature of the bath was kept between 80˚C to 100˚C. The prepared modified locust bean gum (MLBG) which was light brown in colour was sieved through the #80 </a:t>
            </a:r>
            <a:r>
              <a:rPr lang="en-IN" sz="2000" dirty="0" err="1">
                <a:solidFill>
                  <a:schemeClr val="accent1"/>
                </a:solidFill>
                <a:latin typeface="Times New Roman" panose="02020603050405020304" pitchFamily="18" charset="0"/>
                <a:cs typeface="Times New Roman" panose="02020603050405020304" pitchFamily="18" charset="0"/>
              </a:rPr>
              <a:t>seive</a:t>
            </a:r>
            <a:r>
              <a:rPr lang="en-IN" sz="2000" dirty="0">
                <a:solidFill>
                  <a:schemeClr val="accent1"/>
                </a:solidFill>
                <a:latin typeface="Times New Roman" panose="02020603050405020304" pitchFamily="18" charset="0"/>
                <a:cs typeface="Times New Roman" panose="02020603050405020304" pitchFamily="18" charset="0"/>
              </a:rPr>
              <a:t> and kept in air tight container away from moisture at room temperature</a:t>
            </a:r>
            <a:r>
              <a:rPr lang="en-IN" sz="2000" dirty="0" smtClean="0">
                <a:solidFill>
                  <a:schemeClr val="accent1"/>
                </a:solidFill>
                <a:latin typeface="Times New Roman" panose="02020603050405020304" pitchFamily="18" charset="0"/>
                <a:cs typeface="Times New Roman" panose="02020603050405020304" pitchFamily="18" charset="0"/>
              </a:rPr>
              <a:t>.</a:t>
            </a:r>
          </a:p>
          <a:p>
            <a:pPr algn="just"/>
            <a:endParaRPr lang="en-US" sz="2000" dirty="0" smtClean="0">
              <a:solidFill>
                <a:schemeClr val="accent1"/>
              </a:solidFill>
              <a:latin typeface="Times New Roman" panose="02020603050405020304" pitchFamily="18" charset="0"/>
              <a:cs typeface="Times New Roman" panose="02020603050405020304" pitchFamily="18" charset="0"/>
            </a:endParaRPr>
          </a:p>
          <a:p>
            <a:pPr marR="0" algn="just">
              <a:spcBef>
                <a:spcPts val="0"/>
              </a:spcBef>
              <a:spcAft>
                <a:spcPts val="0"/>
              </a:spcAft>
            </a:pPr>
            <a:r>
              <a:rPr lang="en-IN" sz="20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18216446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659" y="572913"/>
            <a:ext cx="11546007" cy="5509200"/>
          </a:xfrm>
          <a:prstGeom prst="rect">
            <a:avLst/>
          </a:prstGeom>
        </p:spPr>
        <p:txBody>
          <a:bodyPr wrap="square">
            <a:spAutoFit/>
          </a:bodyPr>
          <a:lstStyle/>
          <a:p>
            <a:pPr marR="0" algn="just">
              <a:spcBef>
                <a:spcPts val="0"/>
              </a:spcBef>
              <a:spcAft>
                <a:spcPts val="0"/>
              </a:spcAft>
            </a:pPr>
            <a:endParaRPr lang="en-IN" sz="16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Formulation of various </a:t>
            </a:r>
            <a:r>
              <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mixtures</a:t>
            </a:r>
          </a:p>
          <a:p>
            <a:pPr algn="just"/>
            <a:endPar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1. Preparation of solid dispersion:</a:t>
            </a:r>
            <a:endParaRPr lang="en-US" sz="14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Solid dispersions were prepared by solvent evaporation method. In this method, the drug Glimepiride and polymer MLBG were mixed in the ratio 1:2, 1:4, 1:6, 1:8 and 1:10 in 25 ml ethanol in round bottom flask of rotary evaporator. The assembly was set and solvent was removed by using rotary evaporator. The temperature of water bath was kept at 60 ̊C. The resultant solid </a:t>
            </a:r>
            <a:r>
              <a:rPr lang="en-IN" sz="1600"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solid</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dispersions were sieved through 80 # sieve and stored in air tight containers at room temperature.</a:t>
            </a: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r>
              <a:rPr lang="en-IN" sz="16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Table </a:t>
            </a:r>
            <a:r>
              <a:rPr lang="en-IN" sz="16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shows the composition of various mixtures</a:t>
            </a:r>
            <a:r>
              <a:rPr lang="en-IN" sz="16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t>
            </a:r>
          </a:p>
          <a:p>
            <a:pPr marR="0" algn="just">
              <a:spcBef>
                <a:spcPts val="0"/>
              </a:spcBef>
              <a:spcAft>
                <a:spcPts val="0"/>
              </a:spcAft>
            </a:pPr>
            <a:r>
              <a:rPr lang="en-IN" sz="16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Batch 1:6 was optimized and various other mixtures were then prepared. </a:t>
            </a:r>
          </a:p>
          <a:p>
            <a:pPr marR="0" algn="just">
              <a:spcBef>
                <a:spcPts val="0"/>
              </a:spcBef>
              <a:spcAft>
                <a:spcPts val="0"/>
              </a:spcAft>
            </a:pPr>
            <a:r>
              <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2. Preparation of various other mixtures:</a:t>
            </a:r>
            <a:endParaRPr lang="en-US" sz="1400" b="1"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marR="0" algn="just">
              <a:spcBef>
                <a:spcPts val="0"/>
              </a:spcBef>
              <a:spcAft>
                <a:spcPts val="0"/>
              </a:spcAft>
            </a:pPr>
            <a:r>
              <a:rPr lang="en-US"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 </a:t>
            </a:r>
            <a:r>
              <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Preparation </a:t>
            </a: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of physical mixture:</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Accurately weighed Glimepiride (100 mg) and modified locust bean gum (600mg) were mixed thoroughly with the help of a spatula the mixture was sieved through 80 # mesh and stored in air tight containers at room temperature</a:t>
            </a:r>
            <a:r>
              <a:rPr lang="en-IN" sz="16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p>
          <a:p>
            <a:pPr marR="0" algn="just">
              <a:spcBef>
                <a:spcPts val="0"/>
              </a:spcBef>
              <a:spcAft>
                <a:spcPts val="0"/>
              </a:spcAft>
            </a:pP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b</a:t>
            </a:r>
            <a:r>
              <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Preparation </a:t>
            </a: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of co- grinding mixture:</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Accurately weighed drug Glimepiride (100mg) and modified locust bean gum (600mg). Placed the drug in mortar and grinded the mixture properly. The mixture was collected and passed through 80 # mesh sieve. The mixture was stored in air tight container at room temperature.</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c. </a:t>
            </a: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Preparation of kneading mixture:</a:t>
            </a:r>
            <a:endParaRPr lang="en-US" sz="14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Accurately weighed drug Glimepiride (100mg) and modified locust bean gum (600mg). were placed in mortar and kneaded with small quantity of ethanol. The kneaded mixture was placed in hot air oven until the constant weight of the mixture was obtained. After the complete drying (evaporation of the solvent) the mixture was collected and passed through the 80 # sieve. The mixture was stored in air tight container at room temperature</a:t>
            </a:r>
            <a:r>
              <a:rPr lang="en-IN" sz="16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t>
            </a:r>
            <a:endParaRPr lang="en-US" sz="14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87721816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 xmlns:p14="http://schemas.microsoft.com/office/powerpoint/2010/main" val="1591791801"/>
              </p:ext>
            </p:extLst>
          </p:nvPr>
        </p:nvGraphicFramePr>
        <p:xfrm>
          <a:off x="609422" y="693598"/>
          <a:ext cx="11045550" cy="5823315"/>
        </p:xfrm>
        <a:graphic>
          <a:graphicData uri="http://schemas.openxmlformats.org/drawingml/2006/table">
            <a:tbl>
              <a:tblPr firstRow="1" firstCol="1" bandRow="1">
                <a:tableStyleId>{5C22544A-7EE6-4342-B048-85BDC9FD1C3A}</a:tableStyleId>
              </a:tblPr>
              <a:tblGrid>
                <a:gridCol w="3681850"/>
                <a:gridCol w="3681850"/>
                <a:gridCol w="3681850"/>
              </a:tblGrid>
              <a:tr h="647035">
                <a:tc>
                  <a:txBody>
                    <a:bodyPr/>
                    <a:lstStyle/>
                    <a:p>
                      <a:pPr marL="0" marR="0" algn="ctr">
                        <a:lnSpc>
                          <a:spcPct val="150000"/>
                        </a:lnSpc>
                        <a:spcBef>
                          <a:spcPts val="0"/>
                        </a:spcBef>
                        <a:spcAft>
                          <a:spcPts val="0"/>
                        </a:spcAft>
                      </a:pPr>
                      <a:r>
                        <a:rPr lang="en-IN" sz="1600" dirty="0">
                          <a:effectLst/>
                          <a:latin typeface="Times New Roman" panose="02020603050405020304" pitchFamily="18" charset="0"/>
                          <a:cs typeface="Times New Roman" panose="02020603050405020304" pitchFamily="18" charset="0"/>
                        </a:rPr>
                        <a:t>Formulation code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dirty="0">
                          <a:effectLst/>
                          <a:latin typeface="Times New Roman" panose="02020603050405020304" pitchFamily="18" charset="0"/>
                          <a:cs typeface="Times New Roman" panose="02020603050405020304" pitchFamily="18" charset="0"/>
                        </a:rPr>
                        <a:t>Drug (mg)</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Polymer MLBG (mg)</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47035">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SD1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100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200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47035">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SD2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100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400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47035">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SD3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100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dirty="0">
                          <a:effectLst/>
                          <a:latin typeface="Times New Roman" panose="02020603050405020304" pitchFamily="18" charset="0"/>
                          <a:cs typeface="Times New Roman" panose="02020603050405020304" pitchFamily="18" charset="0"/>
                        </a:rPr>
                        <a:t>600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47035">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SD4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100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800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47035">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SD5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100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1000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47035">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PM</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100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600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47035">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CGM</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100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600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647035">
                <a:tc>
                  <a:txBody>
                    <a:bodyPr/>
                    <a:lstStyle/>
                    <a:p>
                      <a:pPr marL="0" marR="0" algn="ctr">
                        <a:lnSpc>
                          <a:spcPct val="150000"/>
                        </a:lnSpc>
                        <a:spcBef>
                          <a:spcPts val="0"/>
                        </a:spcBef>
                        <a:spcAft>
                          <a:spcPts val="0"/>
                        </a:spcAft>
                      </a:pPr>
                      <a:r>
                        <a:rPr lang="en-IN" sz="1600" dirty="0">
                          <a:effectLst/>
                          <a:latin typeface="Times New Roman" panose="02020603050405020304" pitchFamily="18" charset="0"/>
                          <a:cs typeface="Times New Roman" panose="02020603050405020304" pitchFamily="18" charset="0"/>
                        </a:rPr>
                        <a:t>KM</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a:effectLst/>
                          <a:latin typeface="Times New Roman" panose="02020603050405020304" pitchFamily="18" charset="0"/>
                          <a:cs typeface="Times New Roman" panose="02020603050405020304" pitchFamily="18" charset="0"/>
                        </a:rPr>
                        <a:t>100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IN" sz="1600" dirty="0">
                          <a:effectLst/>
                          <a:latin typeface="Times New Roman" panose="02020603050405020304" pitchFamily="18" charset="0"/>
                          <a:cs typeface="Times New Roman" panose="02020603050405020304" pitchFamily="18" charset="0"/>
                        </a:rPr>
                        <a:t>600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 xmlns:p14="http://schemas.microsoft.com/office/powerpoint/2010/main" val="220251503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8614" y="533192"/>
            <a:ext cx="11359487" cy="6001643"/>
          </a:xfrm>
          <a:prstGeom prst="rect">
            <a:avLst/>
          </a:prstGeom>
        </p:spPr>
        <p:txBody>
          <a:bodyPr wrap="square">
            <a:spAutoFit/>
          </a:bodyPr>
          <a:lstStyle/>
          <a:p>
            <a:pPr algn="just"/>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Characterisation of solid dispersions </a:t>
            </a:r>
            <a:endPar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mj-lt"/>
              <a:buAutoNum type="arabicPeriod"/>
            </a:pP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Equilibrium solubility studies</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The equilibrium solubility of </a:t>
            </a:r>
            <a:r>
              <a:rPr lang="en-IN" sz="1600"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Glimiperide</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solid </a:t>
            </a:r>
            <a:r>
              <a:rPr lang="en-IN" sz="1600"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dispersion,physical</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mixture , kneading mixture and co-grinding mixture was determined in pH 6.8 phosphate buffer at 37⁰C. For each preparation an equivalent of 10mg of drug was added to 50 ml of buffer in conical flasks and covered with the foil. The flasks were kept in shaking incubator for 24h at 37⁰C. after shaking flasks were kept in the incubator for </a:t>
            </a:r>
            <a:r>
              <a:rPr lang="en-IN" sz="16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equilibration </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for 12 h. The solution was filtered and then assayed At 226nm.</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lvl="0" algn="just">
              <a:spcBef>
                <a:spcPts val="0"/>
              </a:spcBef>
              <a:spcAft>
                <a:spcPts val="0"/>
              </a:spcAft>
            </a:pPr>
            <a:r>
              <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2. Content </a:t>
            </a: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uniformity</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Accurately weighed amount( 5 mg) of solid dispersion were dissolved in 10 ml methanol in 100 ml volumetric flask and volume was made </a:t>
            </a:r>
            <a:r>
              <a:rPr lang="en-IN" sz="1600"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upto</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the mark using 6.8 phosphate buffer. The solution was filtered and content uniformity was analysed at 226 nm.</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lvl="0" algn="just">
              <a:spcBef>
                <a:spcPts val="0"/>
              </a:spcBef>
              <a:spcAft>
                <a:spcPts val="0"/>
              </a:spcAft>
              <a:tabLst>
                <a:tab pos="692150" algn="l"/>
              </a:tabLst>
            </a:pPr>
            <a:r>
              <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3. Fourier </a:t>
            </a: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Transform IR Spectroscopy (FTIR)</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The infrared (IR) spectra of samples were obtained using an Attenuated Total Reflectance-Fourier Transform Infra-Red (ATR-FTIR) spectrophotometer (Alpha, </a:t>
            </a:r>
            <a:r>
              <a:rPr lang="en-IN" sz="1600"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Bruker</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r>
              <a:rPr lang="en-IN" sz="1600"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germany</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The samples were scanned in the spectral region of 4000 cm</a:t>
            </a:r>
            <a:r>
              <a:rPr lang="en-IN" sz="1600" baseline="30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−1</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to 400 cm</a:t>
            </a:r>
            <a:r>
              <a:rPr lang="en-IN" sz="1600" baseline="30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t>
            </a:r>
            <a:r>
              <a:rPr lang="en-IN" sz="1600" baseline="300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1</a:t>
            </a:r>
          </a:p>
          <a:p>
            <a:pPr lvl="0" algn="just"/>
            <a:r>
              <a:rPr lang="en-IN" sz="1600" b="1" dirty="0" smtClean="0">
                <a:solidFill>
                  <a:schemeClr val="accent1"/>
                </a:solidFill>
                <a:latin typeface="Times New Roman" panose="02020603050405020304" pitchFamily="18" charset="0"/>
                <a:cs typeface="Times New Roman" panose="02020603050405020304" pitchFamily="18" charset="0"/>
              </a:rPr>
              <a:t>4. Differential </a:t>
            </a:r>
            <a:r>
              <a:rPr lang="en-IN" sz="1600" b="1" dirty="0">
                <a:solidFill>
                  <a:schemeClr val="accent1"/>
                </a:solidFill>
                <a:latin typeface="Times New Roman" panose="02020603050405020304" pitchFamily="18" charset="0"/>
                <a:cs typeface="Times New Roman" panose="02020603050405020304" pitchFamily="18" charset="0"/>
              </a:rPr>
              <a:t>Scanning </a:t>
            </a:r>
            <a:r>
              <a:rPr lang="en-IN" sz="1600" b="1" dirty="0" err="1">
                <a:solidFill>
                  <a:schemeClr val="accent1"/>
                </a:solidFill>
                <a:latin typeface="Times New Roman" panose="02020603050405020304" pitchFamily="18" charset="0"/>
                <a:cs typeface="Times New Roman" panose="02020603050405020304" pitchFamily="18" charset="0"/>
              </a:rPr>
              <a:t>Calorimetry</a:t>
            </a:r>
            <a:r>
              <a:rPr lang="en-IN" sz="1600" b="1" dirty="0">
                <a:solidFill>
                  <a:schemeClr val="accent1"/>
                </a:solidFill>
                <a:latin typeface="Times New Roman" panose="02020603050405020304" pitchFamily="18" charset="0"/>
                <a:cs typeface="Times New Roman" panose="02020603050405020304" pitchFamily="18" charset="0"/>
              </a:rPr>
              <a:t> (DSC)</a:t>
            </a:r>
            <a:endParaRPr lang="en-US" sz="1600" dirty="0">
              <a:solidFill>
                <a:schemeClr val="accent1"/>
              </a:solidFill>
              <a:latin typeface="Times New Roman" panose="02020603050405020304" pitchFamily="18" charset="0"/>
              <a:cs typeface="Times New Roman" panose="02020603050405020304" pitchFamily="18" charset="0"/>
            </a:endParaRPr>
          </a:p>
          <a:p>
            <a:pPr algn="just"/>
            <a:r>
              <a:rPr lang="en-IN" sz="1600" dirty="0">
                <a:solidFill>
                  <a:schemeClr val="accent1"/>
                </a:solidFill>
                <a:latin typeface="Times New Roman" panose="02020603050405020304" pitchFamily="18" charset="0"/>
                <a:cs typeface="Times New Roman" panose="02020603050405020304" pitchFamily="18" charset="0"/>
              </a:rPr>
              <a:t>The thermal transitions of samples were investigated with the use of a </a:t>
            </a:r>
            <a:r>
              <a:rPr lang="en-IN" sz="1600" dirty="0" err="1">
                <a:solidFill>
                  <a:schemeClr val="accent1"/>
                </a:solidFill>
                <a:latin typeface="Times New Roman" panose="02020603050405020304" pitchFamily="18" charset="0"/>
                <a:cs typeface="Times New Roman" panose="02020603050405020304" pitchFamily="18" charset="0"/>
              </a:rPr>
              <a:t>Mettler</a:t>
            </a:r>
            <a:r>
              <a:rPr lang="en-IN" sz="1600" dirty="0">
                <a:solidFill>
                  <a:schemeClr val="accent1"/>
                </a:solidFill>
                <a:latin typeface="Times New Roman" panose="02020603050405020304" pitchFamily="18" charset="0"/>
                <a:cs typeface="Times New Roman" panose="02020603050405020304" pitchFamily="18" charset="0"/>
              </a:rPr>
              <a:t> Toledo DSC 821 apparatus, calibrated by using a high purity indium standard. Samples about 10 mg were hermetically sealed in flat bottomed aluminium pans and heated in an atmosphere of nitrogen to eliminate the oxidative and </a:t>
            </a:r>
            <a:r>
              <a:rPr lang="en-IN" sz="1600" dirty="0" err="1" smtClean="0">
                <a:solidFill>
                  <a:schemeClr val="accent1"/>
                </a:solidFill>
                <a:latin typeface="Times New Roman" panose="02020603050405020304" pitchFamily="18" charset="0"/>
                <a:cs typeface="Times New Roman" panose="02020603050405020304" pitchFamily="18" charset="0"/>
              </a:rPr>
              <a:t>pyrolitic</a:t>
            </a:r>
            <a:r>
              <a:rPr lang="en-IN" sz="1600" dirty="0" smtClean="0">
                <a:solidFill>
                  <a:schemeClr val="accent1"/>
                </a:solidFill>
                <a:latin typeface="Times New Roman" panose="02020603050405020304" pitchFamily="18" charset="0"/>
                <a:cs typeface="Times New Roman" panose="02020603050405020304" pitchFamily="18" charset="0"/>
              </a:rPr>
              <a:t> </a:t>
            </a:r>
            <a:r>
              <a:rPr lang="en-IN" sz="1600" dirty="0">
                <a:solidFill>
                  <a:schemeClr val="accent1"/>
                </a:solidFill>
                <a:latin typeface="Times New Roman" panose="02020603050405020304" pitchFamily="18" charset="0"/>
                <a:cs typeface="Times New Roman" panose="02020603050405020304" pitchFamily="18" charset="0"/>
              </a:rPr>
              <a:t>effects. The heating rate was 10ºC/min in a temperature range of 25–300 ºC. The DSC </a:t>
            </a:r>
            <a:r>
              <a:rPr lang="en-IN" sz="1600" dirty="0" err="1">
                <a:solidFill>
                  <a:schemeClr val="accent1"/>
                </a:solidFill>
                <a:latin typeface="Times New Roman" panose="02020603050405020304" pitchFamily="18" charset="0"/>
                <a:cs typeface="Times New Roman" panose="02020603050405020304" pitchFamily="18" charset="0"/>
              </a:rPr>
              <a:t>thermograms</a:t>
            </a:r>
            <a:r>
              <a:rPr lang="en-IN" sz="1600" dirty="0">
                <a:solidFill>
                  <a:schemeClr val="accent1"/>
                </a:solidFill>
                <a:latin typeface="Times New Roman" panose="02020603050405020304" pitchFamily="18" charset="0"/>
                <a:cs typeface="Times New Roman" panose="02020603050405020304" pitchFamily="18" charset="0"/>
              </a:rPr>
              <a:t> were recorded</a:t>
            </a:r>
            <a:r>
              <a:rPr lang="en-IN" sz="1600" dirty="0" smtClean="0">
                <a:solidFill>
                  <a:schemeClr val="accent1"/>
                </a:solidFill>
                <a:latin typeface="Times New Roman" panose="02020603050405020304" pitchFamily="18" charset="0"/>
                <a:cs typeface="Times New Roman" panose="02020603050405020304" pitchFamily="18" charset="0"/>
              </a:rPr>
              <a:t>.</a:t>
            </a:r>
          </a:p>
          <a:p>
            <a:pPr lvl="0" algn="just"/>
            <a:r>
              <a:rPr lang="en-IN" sz="1600" b="1" dirty="0" smtClean="0">
                <a:solidFill>
                  <a:schemeClr val="accent1"/>
                </a:solidFill>
                <a:latin typeface="Times New Roman" panose="02020603050405020304" pitchFamily="18" charset="0"/>
                <a:cs typeface="Times New Roman" panose="02020603050405020304" pitchFamily="18" charset="0"/>
              </a:rPr>
              <a:t>5. Scanning </a:t>
            </a:r>
            <a:r>
              <a:rPr lang="en-IN" sz="1600" b="1" dirty="0">
                <a:solidFill>
                  <a:schemeClr val="accent1"/>
                </a:solidFill>
                <a:latin typeface="Times New Roman" panose="02020603050405020304" pitchFamily="18" charset="0"/>
                <a:cs typeface="Times New Roman" panose="02020603050405020304" pitchFamily="18" charset="0"/>
              </a:rPr>
              <a:t>Electron Microscopy (SEM)</a:t>
            </a:r>
            <a:endParaRPr lang="en-US" sz="1600" dirty="0">
              <a:solidFill>
                <a:schemeClr val="accent1"/>
              </a:solidFill>
              <a:latin typeface="Times New Roman" panose="02020603050405020304" pitchFamily="18" charset="0"/>
              <a:cs typeface="Times New Roman" panose="02020603050405020304" pitchFamily="18" charset="0"/>
            </a:endParaRPr>
          </a:p>
          <a:p>
            <a:pPr algn="just"/>
            <a:r>
              <a:rPr lang="en-IN" sz="1600" dirty="0">
                <a:solidFill>
                  <a:schemeClr val="accent1"/>
                </a:solidFill>
                <a:latin typeface="Times New Roman" panose="02020603050405020304" pitchFamily="18" charset="0"/>
                <a:cs typeface="Times New Roman" panose="02020603050405020304" pitchFamily="18" charset="0"/>
              </a:rPr>
              <a:t>The scanning electron micrographs taken for studying surface morphology were accumulated using a Hitachi S 3400 N SEM. The samples were stuck on a specimen holder using a silver plate, and then coated with palladium in a vacuum evaporator. An accelerator potential of 10 kV was used during the micrograph</a:t>
            </a:r>
            <a:endParaRPr lang="en-US" sz="1600" dirty="0">
              <a:solidFill>
                <a:schemeClr val="accent1"/>
              </a:solidFill>
              <a:latin typeface="Times New Roman" panose="02020603050405020304" pitchFamily="18" charset="0"/>
              <a:cs typeface="Times New Roman" panose="02020603050405020304" pitchFamily="18" charset="0"/>
            </a:endParaRPr>
          </a:p>
          <a:p>
            <a:pPr algn="just"/>
            <a:endParaRPr lang="en-US" sz="1600" dirty="0">
              <a:solidFill>
                <a:schemeClr val="accent1"/>
              </a:solidFill>
              <a:latin typeface="Times New Roman" panose="02020603050405020304" pitchFamily="18" charset="0"/>
              <a:cs typeface="Times New Roman" panose="02020603050405020304" pitchFamily="18" charset="0"/>
            </a:endParaRPr>
          </a:p>
          <a:p>
            <a:pPr marR="0" algn="just">
              <a:spcBef>
                <a:spcPts val="0"/>
              </a:spcBef>
              <a:spcAft>
                <a:spcPts val="0"/>
              </a:spcAft>
            </a:pPr>
            <a:endParaRPr lang="en-US"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17534174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1195" y="574431"/>
            <a:ext cx="11218458" cy="2800767"/>
          </a:xfrm>
          <a:prstGeom prst="rect">
            <a:avLst/>
          </a:prstGeom>
        </p:spPr>
        <p:txBody>
          <a:bodyPr wrap="square">
            <a:spAutoFit/>
          </a:bodyPr>
          <a:lstStyle/>
          <a:p>
            <a:pPr marR="0" lvl="0" algn="just">
              <a:spcBef>
                <a:spcPts val="0"/>
              </a:spcBef>
              <a:spcAft>
                <a:spcPts val="0"/>
              </a:spcAft>
              <a:tabLst>
                <a:tab pos="692150" algn="l"/>
              </a:tabLst>
            </a:pPr>
            <a:r>
              <a:rPr lang="en-IN" sz="16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6. X-Ray </a:t>
            </a: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Powder Diffraction (XRD)</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tabLst>
                <a:tab pos="692150" algn="l"/>
              </a:tabLst>
            </a:pP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The X-ray powder diffraction patterns were traced employing X-ray diffractometer using Ni filtered cu(k-α)radiations in an X-Pert Pro (USA). The diffractometer was operated at 40 mA and 45 </a:t>
            </a:r>
            <a:r>
              <a:rPr lang="en-IN" sz="1600"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Kv</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The signals of the reflection angle of 2θ were recorded from 0º to 50º at a scanning rate 20º/sec.</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lvl="0" algn="just">
              <a:spcBef>
                <a:spcPts val="0"/>
              </a:spcBef>
              <a:spcAft>
                <a:spcPts val="0"/>
              </a:spcAft>
            </a:pPr>
            <a:r>
              <a:rPr lang="en-IN" sz="1600" b="1" i="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7.  </a:t>
            </a:r>
            <a:r>
              <a:rPr lang="en-IN" sz="1600" b="1" i="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In vitro</a:t>
            </a:r>
            <a:r>
              <a:rPr lang="en-IN" sz="16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dissolution studies</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i="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In-vitro</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dissolution of various mixtures was studied in USP </a:t>
            </a:r>
            <a:r>
              <a:rPr lang="en-IN" sz="16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dissolution </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apparatus II (DS 8000, Lab India) in 900 ml of phosphate buffer pH 6.8 at 37±0.5 ºC as a dissolution medium. Aliquots of 5 ml each were withdrawn at specified time intervals (0, 15, 30, 45 and 60, 90 and 120 min) and replaced with equal volume of fresh medium. The withdrawn aliquots were filtered and </a:t>
            </a:r>
            <a:r>
              <a:rPr lang="en-IN" sz="1600"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analyzed</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for drug content using a UV double beam visible spectrophotometer (2202, Systronics, India) at λ</a:t>
            </a:r>
            <a:r>
              <a:rPr lang="en-IN" sz="1600" baseline="-25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max</a:t>
            </a: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226 nm. The study was done in triplicate. Drug concentration was calculated and expressed as cumulative percent of the drug released. </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0"/>
              </a:spcAft>
            </a:pPr>
            <a:r>
              <a:rPr lang="en-IN"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149533433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IN VIVO </a:t>
            </a:r>
            <a:r>
              <a:rPr lang="en-US" dirty="0" smtClean="0"/>
              <a:t>Studies</a:t>
            </a:r>
            <a:endParaRPr lang="en-US" dirty="0"/>
          </a:p>
        </p:txBody>
      </p:sp>
      <p:sp>
        <p:nvSpPr>
          <p:cNvPr id="4" name="Rectangle 3"/>
          <p:cNvSpPr/>
          <p:nvPr/>
        </p:nvSpPr>
        <p:spPr>
          <a:xfrm>
            <a:off x="401102" y="1848619"/>
            <a:ext cx="11379200" cy="4652556"/>
          </a:xfrm>
          <a:prstGeom prst="rect">
            <a:avLst/>
          </a:prstGeom>
        </p:spPr>
        <p:txBody>
          <a:bodyPr wrap="square">
            <a:spAutoFit/>
          </a:bodyPr>
          <a:lstStyle/>
          <a:p>
            <a:pPr algn="just">
              <a:lnSpc>
                <a:spcPct val="200000"/>
              </a:lnSpc>
              <a:spcAft>
                <a:spcPts val="1000"/>
              </a:spcAft>
            </a:pPr>
            <a:endParaRPr lang="en-US" sz="1600" u="sng"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200000"/>
              </a:lnSpc>
              <a:spcAft>
                <a:spcPts val="1000"/>
              </a:spcAft>
            </a:pP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Male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Wistar</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rats weighing 250±20 g, maintained on standard laboratory diet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Ashirwad</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Feed Industry, Chandigarh, India) and having free access to tap water were employed in the present study. They were housed in the departmental animal house and were exposed to 12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hr</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cycle of light and dark. The experiments were conducted in a semi-sound proof laboratory. The experimental protocol was approved by institutional animal ethics committee and care of the animals was carried out as per the guidelines of committee for the purpose of control and supervision of experiments on animals (CPCSEA), Ministry of Environment and Forest, Government of India (Chitkara College of Pharmacy Animal Facility Registration Number: 1181/</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ab</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/08/CPCSEA).</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50470479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5429" y="841251"/>
            <a:ext cx="11379200" cy="5418599"/>
          </a:xfrm>
          <a:prstGeom prst="rect">
            <a:avLst/>
          </a:prstGeom>
        </p:spPr>
        <p:txBody>
          <a:bodyPr wrap="square">
            <a:spAutoFit/>
          </a:bodyPr>
          <a:lstStyle/>
          <a:p>
            <a:pPr algn="just">
              <a:lnSpc>
                <a:spcPct val="150000"/>
              </a:lnSpc>
              <a:spcAft>
                <a:spcPts val="1000"/>
              </a:spcAft>
            </a:pPr>
            <a:r>
              <a:rPr lang="en-IN" b="1" u="sng"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Experimental Induction of Diabetes</a:t>
            </a:r>
            <a:r>
              <a:rPr lang="en-IN"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endParaRPr lang="en-IN"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1000"/>
              </a:spcAft>
            </a:pPr>
            <a:r>
              <a:rPr lang="en-IN"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Animals </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were allowed to fast for 12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hrs</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and were administered freshly prepared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alloxan</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(160 mg/kg body weight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i.p</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in freshly prepared saline water. The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alloxan</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treated animals were allowed to food over night to overcome drug-induced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hypoglycemia</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After 72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hrs</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to allow for the development and aggravation of diabetes, rats with moderate diabetes having persistent glycosuria and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hyperglycemia</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were considered diabetic for further experimentation.</a:t>
            </a:r>
            <a:endParaRPr lang="en-US" sz="16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1000"/>
              </a:spcAft>
            </a:pPr>
            <a:r>
              <a:rPr lang="en-IN" b="1" u="sng"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Experimental Design</a:t>
            </a:r>
            <a:r>
              <a:rPr lang="en-IN"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endParaRPr lang="en-IN"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1000"/>
              </a:spcAft>
            </a:pPr>
            <a:r>
              <a:rPr lang="en-IN"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In </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the experiment, a total of 30 rats (25 diabetic surviving rats, 5 normal rats) were used. Group I (Normal group) receives only vehicle. Group II was selected for diabetic control. Group III stands for pure powdered form of glimepiride (2 mg/kg,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i.p</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control group, Group IV, solid dispersion of glimepiride (2 mg/kg,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i.p</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r>
              <a:rPr lang="en-IN"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Group V, glimepiride CGM (2 mg/kg, </a:t>
            </a:r>
            <a:r>
              <a:rPr lang="en-IN" b="1"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i.p</a:t>
            </a:r>
            <a:r>
              <a:rPr lang="en-IN"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The dosage was prepared in solution form in such a concentration that, each 0.5 ml of solution contains those drugs corresponding to the volume of 5 ml/kg body weight. The blood samples collected from tail vain were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analyzed</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for blood glucose content at 0, 30 min, 1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hr</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2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hr</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and 3 hours respectively by using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Accu</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check  active glucometer.</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26993179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0573" y="1092688"/>
            <a:ext cx="11219542" cy="2436564"/>
          </a:xfrm>
          <a:prstGeom prst="rect">
            <a:avLst/>
          </a:prstGeom>
        </p:spPr>
        <p:txBody>
          <a:bodyPr wrap="square">
            <a:spAutoFit/>
          </a:bodyPr>
          <a:lstStyle/>
          <a:p>
            <a:pPr algn="just">
              <a:lnSpc>
                <a:spcPct val="200000"/>
              </a:lnSpc>
              <a:spcAft>
                <a:spcPts val="1000"/>
              </a:spcAft>
            </a:pPr>
            <a:r>
              <a:rPr lang="en-IN" b="1" u="sng"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Statistical </a:t>
            </a:r>
            <a:r>
              <a:rPr lang="en-IN" b="1" u="sng"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Analysis:</a:t>
            </a:r>
            <a:endParaRPr lang="en-US" sz="1600" u="sng"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200000"/>
              </a:lnSpc>
              <a:spcAft>
                <a:spcPts val="1000"/>
              </a:spcAft>
            </a:pP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The values were expressed as </a:t>
            </a:r>
            <a:r>
              <a:rPr lang="en-IN"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mean ± SEM</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The data was subjected to the analysis of </a:t>
            </a:r>
            <a:r>
              <a:rPr lang="en-IN"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variance (</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one way ANOVA) to determine the significance of changes followed by students “t”-test. The statistical significance of difference between two independent groups was calculated for the determination of blood glucose levels.</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205026762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10251" y="2230356"/>
            <a:ext cx="6826099" cy="1754326"/>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1"/>
                </a:solidFill>
                <a:effectLst/>
                <a:latin typeface="Times New Roman" panose="02020603050405020304" pitchFamily="18" charset="0"/>
                <a:cs typeface="Times New Roman" panose="02020603050405020304" pitchFamily="18" charset="0"/>
              </a:rPr>
              <a:t>DRUG &amp; POLYMER </a:t>
            </a:r>
          </a:p>
          <a:p>
            <a:pPr algn="ctr"/>
            <a:r>
              <a:rPr lang="en-US" sz="5400" b="1" cap="none" spc="0" dirty="0" smtClean="0">
                <a:ln w="22225">
                  <a:solidFill>
                    <a:schemeClr val="accent2"/>
                  </a:solidFill>
                  <a:prstDash val="solid"/>
                </a:ln>
                <a:solidFill>
                  <a:schemeClr val="accent1"/>
                </a:solidFill>
                <a:effectLst/>
                <a:latin typeface="Times New Roman" panose="02020603050405020304" pitchFamily="18" charset="0"/>
                <a:cs typeface="Times New Roman" panose="02020603050405020304" pitchFamily="18" charset="0"/>
              </a:rPr>
              <a:t>PROFILE</a:t>
            </a:r>
            <a:endParaRPr lang="en-US" sz="5400" b="1" cap="none" spc="0" dirty="0">
              <a:ln w="22225">
                <a:solidFill>
                  <a:schemeClr val="accent2"/>
                </a:solidFill>
                <a:prstDash val="solid"/>
              </a:ln>
              <a:solidFill>
                <a:schemeClr val="accent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47729772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 xmlns:p14="http://schemas.microsoft.com/office/powerpoint/2010/main" val="1398721880"/>
              </p:ext>
            </p:extLst>
          </p:nvPr>
        </p:nvGraphicFramePr>
        <p:xfrm>
          <a:off x="0" y="1"/>
          <a:ext cx="12192000" cy="6850541"/>
        </p:xfrm>
        <a:graphic>
          <a:graphicData uri="http://schemas.openxmlformats.org/drawingml/2006/table">
            <a:tbl>
              <a:tblPr firstRow="1" firstCol="1" bandRow="1">
                <a:tableStyleId>{5C22544A-7EE6-4342-B048-85BDC9FD1C3A}</a:tableStyleId>
              </a:tblPr>
              <a:tblGrid>
                <a:gridCol w="2723890"/>
                <a:gridCol w="9468110"/>
              </a:tblGrid>
              <a:tr h="480491">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Name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Glimepiride</a:t>
                      </a:r>
                    </a:p>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240246">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Synonyms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Glimepirid, Glimepirida, Glimepiridum, Glimepride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262440">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Description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Glimepiride is the </a:t>
                      </a:r>
                      <a:r>
                        <a:rPr lang="en-US" sz="1600" dirty="0" smtClean="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III generation </a:t>
                      </a:r>
                      <a:r>
                        <a:rPr lang="en-US" sz="1600" dirty="0" err="1">
                          <a:effectLst/>
                          <a:latin typeface="Times New Roman" panose="02020603050405020304" pitchFamily="18" charset="0"/>
                          <a:cs typeface="Times New Roman" panose="02020603050405020304" pitchFamily="18" charset="0"/>
                        </a:rPr>
                        <a:t>sulphonyl</a:t>
                      </a:r>
                      <a:r>
                        <a:rPr lang="en-US" sz="1600" dirty="0">
                          <a:effectLst/>
                          <a:latin typeface="Times New Roman" panose="02020603050405020304" pitchFamily="18" charset="0"/>
                          <a:cs typeface="Times New Roman" panose="02020603050405020304" pitchFamily="18" charset="0"/>
                        </a:rPr>
                        <a:t> urea.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337532">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Brand  Names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Amarel, Amaryl, Endial, Novo-glimepiride,PMS-glimepiride, Ratio-glimepiride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491506">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Chemical IUPAC Name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3-ethyl-4-methyl-N-[2-[4-[(4-methylcyclohexyl)carbamoylsulfamoyl]phenyl]ethyl]-2-oxo-5H-pyrrole-1-carboxamide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327672">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Chemical Formula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C</a:t>
                      </a:r>
                      <a:r>
                        <a:rPr lang="en-US" sz="1600" baseline="-25000">
                          <a:effectLst/>
                          <a:latin typeface="Times New Roman" panose="02020603050405020304" pitchFamily="18" charset="0"/>
                          <a:cs typeface="Times New Roman" panose="02020603050405020304" pitchFamily="18" charset="0"/>
                        </a:rPr>
                        <a:t>24</a:t>
                      </a:r>
                      <a:r>
                        <a:rPr lang="en-US" sz="1600">
                          <a:effectLst/>
                          <a:latin typeface="Times New Roman" panose="02020603050405020304" pitchFamily="18" charset="0"/>
                          <a:cs typeface="Times New Roman" panose="02020603050405020304" pitchFamily="18" charset="0"/>
                        </a:rPr>
                        <a:t>H</a:t>
                      </a:r>
                      <a:r>
                        <a:rPr lang="en-US" sz="1600" baseline="-25000">
                          <a:effectLst/>
                          <a:latin typeface="Times New Roman" panose="02020603050405020304" pitchFamily="18" charset="0"/>
                          <a:cs typeface="Times New Roman" panose="02020603050405020304" pitchFamily="18" charset="0"/>
                        </a:rPr>
                        <a:t>34</a:t>
                      </a:r>
                      <a:r>
                        <a:rPr lang="en-US" sz="1600">
                          <a:effectLst/>
                          <a:latin typeface="Times New Roman" panose="02020603050405020304" pitchFamily="18" charset="0"/>
                          <a:cs typeface="Times New Roman" panose="02020603050405020304" pitchFamily="18" charset="0"/>
                        </a:rPr>
                        <a:t>N</a:t>
                      </a:r>
                      <a:r>
                        <a:rPr lang="en-US" sz="1600" baseline="-25000">
                          <a:effectLst/>
                          <a:latin typeface="Times New Roman" panose="02020603050405020304" pitchFamily="18" charset="0"/>
                          <a:cs typeface="Times New Roman" panose="02020603050405020304" pitchFamily="18" charset="0"/>
                        </a:rPr>
                        <a:t>4</a:t>
                      </a:r>
                      <a:r>
                        <a:rPr lang="en-US" sz="1600">
                          <a:effectLst/>
                          <a:latin typeface="Times New Roman" panose="02020603050405020304" pitchFamily="18" charset="0"/>
                          <a:cs typeface="Times New Roman" panose="02020603050405020304" pitchFamily="18" charset="0"/>
                        </a:rPr>
                        <a:t>O</a:t>
                      </a:r>
                      <a:r>
                        <a:rPr lang="en-US" sz="1600" baseline="-25000">
                          <a:effectLst/>
                          <a:latin typeface="Times New Roman" panose="02020603050405020304" pitchFamily="18" charset="0"/>
                          <a:cs typeface="Times New Roman" panose="02020603050405020304" pitchFamily="18" charset="0"/>
                        </a:rPr>
                        <a:t>5</a:t>
                      </a:r>
                      <a:r>
                        <a:rPr lang="en-US" sz="1600">
                          <a:effectLst/>
                          <a:latin typeface="Times New Roman" panose="02020603050405020304" pitchFamily="18" charset="0"/>
                          <a:cs typeface="Times New Roman" panose="02020603050405020304" pitchFamily="18" charset="0"/>
                        </a:rPr>
                        <a:t>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883650">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Chemical Structure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318205">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Molecular Weight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490.22 g/</a:t>
                      </a:r>
                      <a:r>
                        <a:rPr lang="en-US" sz="1600" dirty="0" err="1">
                          <a:effectLst/>
                          <a:latin typeface="Times New Roman" panose="02020603050405020304" pitchFamily="18" charset="0"/>
                          <a:cs typeface="Times New Roman" panose="02020603050405020304" pitchFamily="18" charset="0"/>
                        </a:rPr>
                        <a:t>mol</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240246">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Melting Point</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207 °C</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480491">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Drug Category</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Hypoglycemic Agents</a:t>
                      </a:r>
                    </a:p>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Sulfonylurea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480491">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Solubility</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00000"/>
                        </a:lnSpc>
                        <a:spcBef>
                          <a:spcPts val="0"/>
                        </a:spcBef>
                        <a:spcAft>
                          <a:spcPts val="0"/>
                        </a:spcAft>
                      </a:pPr>
                      <a:r>
                        <a:rPr lang="en-US" sz="1600" kern="1200" dirty="0" smtClean="0">
                          <a:solidFill>
                            <a:schemeClr val="dk1"/>
                          </a:solidFill>
                          <a:latin typeface="Times New Roman" panose="02020603050405020304" pitchFamily="18" charset="0"/>
                          <a:ea typeface="+mn-ea"/>
                          <a:cs typeface="Times New Roman" panose="02020603050405020304" pitchFamily="18" charset="0"/>
                        </a:rPr>
                        <a:t>Practically insoluble in water, soluble in dimethyl </a:t>
                      </a:r>
                      <a:r>
                        <a:rPr lang="en-US" sz="1600" kern="1200" dirty="0" err="1" smtClean="0">
                          <a:solidFill>
                            <a:schemeClr val="dk1"/>
                          </a:solidFill>
                          <a:latin typeface="Times New Roman" panose="02020603050405020304" pitchFamily="18" charset="0"/>
                          <a:ea typeface="+mn-ea"/>
                          <a:cs typeface="Times New Roman" panose="02020603050405020304" pitchFamily="18" charset="0"/>
                        </a:rPr>
                        <a:t>formamide</a:t>
                      </a:r>
                      <a:r>
                        <a:rPr lang="en-US" sz="1600" kern="1200" dirty="0" smtClean="0">
                          <a:solidFill>
                            <a:schemeClr val="dk1"/>
                          </a:solidFill>
                          <a:latin typeface="Times New Roman" panose="02020603050405020304" pitchFamily="18" charset="0"/>
                          <a:ea typeface="+mn-ea"/>
                          <a:cs typeface="Times New Roman" panose="02020603050405020304" pitchFamily="18" charset="0"/>
                        </a:rPr>
                        <a:t>, slightly soluble in  </a:t>
                      </a:r>
                      <a:r>
                        <a:rPr lang="en-US" sz="1600" kern="1200" dirty="0" err="1" smtClean="0">
                          <a:solidFill>
                            <a:schemeClr val="dk1"/>
                          </a:solidFill>
                          <a:latin typeface="Times New Roman" panose="02020603050405020304" pitchFamily="18" charset="0"/>
                          <a:ea typeface="+mn-ea"/>
                          <a:cs typeface="Times New Roman" panose="02020603050405020304" pitchFamily="18" charset="0"/>
                        </a:rPr>
                        <a:t>methylene</a:t>
                      </a:r>
                      <a:r>
                        <a:rPr lang="en-US" sz="1600" kern="1200" dirty="0" smtClean="0">
                          <a:solidFill>
                            <a:schemeClr val="dk1"/>
                          </a:solidFill>
                          <a:latin typeface="Times New Roman" panose="02020603050405020304" pitchFamily="18" charset="0"/>
                          <a:ea typeface="+mn-ea"/>
                          <a:cs typeface="Times New Roman" panose="02020603050405020304" pitchFamily="18" charset="0"/>
                        </a:rPr>
                        <a:t> </a:t>
                      </a:r>
                      <a:r>
                        <a:rPr lang="en-US" sz="1600" kern="1200" dirty="0" smtClean="0">
                          <a:solidFill>
                            <a:schemeClr val="dk1"/>
                          </a:solidFill>
                          <a:latin typeface="Times New Roman" panose="02020603050405020304" pitchFamily="18" charset="0"/>
                          <a:ea typeface="+mn-ea"/>
                          <a:cs typeface="Times New Roman" panose="02020603050405020304" pitchFamily="18" charset="0"/>
                        </a:rPr>
                        <a:t>chloride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240246">
                <a:tc>
                  <a:txBody>
                    <a:bodyPr/>
                    <a:lstStyle/>
                    <a:p>
                      <a:pPr marL="0" marR="0">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Half Life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5 h</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240246">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Dose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1-2 mg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240246">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Protein Binding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99.5% bound to plasma protein</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bl>
          </a:graphicData>
        </a:graphic>
      </p:graphicFrame>
      <p:pic>
        <p:nvPicPr>
          <p:cNvPr id="4" name="Picture 3" descr="C:\Users\Dr\Desktop\download (1).jpg"/>
          <p:cNvPicPr/>
          <p:nvPr/>
        </p:nvPicPr>
        <p:blipFill>
          <a:blip r:embed="rId3"/>
          <a:srcRect/>
          <a:stretch>
            <a:fillRect/>
          </a:stretch>
        </p:blipFill>
        <p:spPr bwMode="auto">
          <a:xfrm>
            <a:off x="2761271" y="2951296"/>
            <a:ext cx="1676543" cy="880476"/>
          </a:xfrm>
          <a:prstGeom prst="rect">
            <a:avLst/>
          </a:prstGeom>
          <a:noFill/>
          <a:ln w="9525">
            <a:noFill/>
            <a:miter lim="800000"/>
            <a:headEnd/>
            <a:tailEnd/>
          </a:ln>
        </p:spPr>
      </p:pic>
    </p:spTree>
    <p:extLst>
      <p:ext uri="{BB962C8B-B14F-4D97-AF65-F5344CB8AC3E}">
        <p14:creationId xmlns="" xmlns:p14="http://schemas.microsoft.com/office/powerpoint/2010/main" val="366786357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1834659300"/>
              </p:ext>
            </p:extLst>
          </p:nvPr>
        </p:nvGraphicFramePr>
        <p:xfrm>
          <a:off x="0" y="-1"/>
          <a:ext cx="12192000" cy="6858000"/>
        </p:xfrm>
        <a:graphic>
          <a:graphicData uri="http://schemas.openxmlformats.org/drawingml/2006/table">
            <a:tbl>
              <a:tblPr firstRow="1" firstCol="1" bandRow="1">
                <a:tableStyleId>{5C22544A-7EE6-4342-B048-85BDC9FD1C3A}</a:tableStyleId>
              </a:tblPr>
              <a:tblGrid>
                <a:gridCol w="2456597"/>
                <a:gridCol w="9735403"/>
              </a:tblGrid>
              <a:tr h="850958">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ea typeface="+mn-ea"/>
                          <a:cs typeface="Times New Roman" panose="02020603050405020304" pitchFamily="18" charset="0"/>
                        </a:rPr>
                        <a:t>Polymer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cs typeface="Times New Roman" panose="02020603050405020304" pitchFamily="18" charset="0"/>
                        </a:rPr>
                        <a:t>Locust</a:t>
                      </a:r>
                      <a:r>
                        <a:rPr lang="en-US" sz="1600" baseline="0" dirty="0" smtClean="0">
                          <a:effectLst/>
                          <a:latin typeface="Times New Roman" panose="02020603050405020304" pitchFamily="18" charset="0"/>
                          <a:cs typeface="Times New Roman" panose="02020603050405020304" pitchFamily="18" charset="0"/>
                        </a:rPr>
                        <a:t> Bean Gum</a:t>
                      </a:r>
                      <a:endParaRPr lang="en-US" sz="1600" dirty="0">
                        <a:effectLst/>
                        <a:latin typeface="Times New Roman" panose="02020603050405020304" pitchFamily="18" charset="0"/>
                        <a:cs typeface="Times New Roman" panose="02020603050405020304" pitchFamily="18" charset="0"/>
                      </a:endParaRPr>
                    </a:p>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425478">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Synonyms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Carob gum, Carob bean gum, Carob flour, St. john’s bread, </a:t>
                      </a:r>
                      <a:r>
                        <a:rPr lang="en-US" sz="1600" kern="1200" dirty="0" err="1" smtClean="0">
                          <a:solidFill>
                            <a:schemeClr val="dk1"/>
                          </a:solidFill>
                          <a:effectLst/>
                          <a:latin typeface="Times New Roman" panose="02020603050405020304" pitchFamily="18" charset="0"/>
                          <a:ea typeface="+mn-ea"/>
                          <a:cs typeface="Times New Roman" panose="02020603050405020304" pitchFamily="18" charset="0"/>
                        </a:rPr>
                        <a:t>Gomme</a:t>
                      </a: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 de </a:t>
                      </a:r>
                      <a:r>
                        <a:rPr lang="en-US" sz="1600" kern="1200" dirty="0" err="1" smtClean="0">
                          <a:solidFill>
                            <a:schemeClr val="dk1"/>
                          </a:solidFill>
                          <a:effectLst/>
                          <a:latin typeface="Times New Roman" panose="02020603050405020304" pitchFamily="18" charset="0"/>
                          <a:ea typeface="+mn-ea"/>
                          <a:cs typeface="Times New Roman" panose="02020603050405020304" pitchFamily="18" charset="0"/>
                        </a:rPr>
                        <a:t>caroube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609951">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cs typeface="Times New Roman" panose="02020603050405020304" pitchFamily="18" charset="0"/>
                        </a:rPr>
                        <a:t>Biological Source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Obtained from the endosperm of the seed of the carob (locust) tree, </a:t>
                      </a:r>
                      <a:r>
                        <a:rPr lang="en-US" sz="1600" kern="1200" dirty="0" err="1" smtClean="0">
                          <a:solidFill>
                            <a:schemeClr val="dk1"/>
                          </a:solidFill>
                          <a:effectLst/>
                          <a:latin typeface="Times New Roman" panose="02020603050405020304" pitchFamily="18" charset="0"/>
                          <a:ea typeface="+mn-ea"/>
                          <a:cs typeface="Times New Roman" panose="02020603050405020304" pitchFamily="18" charset="0"/>
                        </a:rPr>
                        <a:t>Ceratonia</a:t>
                      </a: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smtClean="0">
                          <a:solidFill>
                            <a:schemeClr val="dk1"/>
                          </a:solidFill>
                          <a:effectLst/>
                          <a:latin typeface="Times New Roman" panose="02020603050405020304" pitchFamily="18" charset="0"/>
                          <a:ea typeface="+mn-ea"/>
                          <a:cs typeface="Times New Roman" panose="02020603050405020304" pitchFamily="18" charset="0"/>
                        </a:rPr>
                        <a:t>siliqua</a:t>
                      </a: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 (L.) </a:t>
                      </a:r>
                      <a:r>
                        <a:rPr lang="en-US" sz="1600" kern="1200" dirty="0" err="1" smtClean="0">
                          <a:solidFill>
                            <a:schemeClr val="dk1"/>
                          </a:solidFill>
                          <a:effectLst/>
                          <a:latin typeface="Times New Roman" panose="02020603050405020304" pitchFamily="18" charset="0"/>
                          <a:ea typeface="+mn-ea"/>
                          <a:cs typeface="Times New Roman" panose="02020603050405020304" pitchFamily="18" charset="0"/>
                        </a:rPr>
                        <a:t>Taub</a:t>
                      </a: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 (Fam. </a:t>
                      </a:r>
                      <a:r>
                        <a:rPr lang="en-US" sz="1600" kern="1200" dirty="0" err="1" smtClean="0">
                          <a:solidFill>
                            <a:schemeClr val="dk1"/>
                          </a:solidFill>
                          <a:effectLst/>
                          <a:latin typeface="Times New Roman" panose="02020603050405020304" pitchFamily="18" charset="0"/>
                          <a:ea typeface="+mn-ea"/>
                          <a:cs typeface="Times New Roman" panose="02020603050405020304" pitchFamily="18" charset="0"/>
                        </a:rPr>
                        <a:t>Leguminosae</a:t>
                      </a: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a:t>
                      </a:r>
                      <a:endParaRPr lang="en-US"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8767" marR="38767" marT="0" marB="0"/>
                </a:tc>
              </a:tr>
              <a:tr h="1134610">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Chemical </a:t>
                      </a:r>
                      <a:r>
                        <a:rPr lang="en-US" sz="1600" dirty="0" smtClean="0">
                          <a:effectLst/>
                          <a:latin typeface="Times New Roman" panose="02020603050405020304" pitchFamily="18" charset="0"/>
                          <a:cs typeface="Times New Roman" panose="02020603050405020304" pitchFamily="18" charset="0"/>
                        </a:rPr>
                        <a:t>Composition</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It consists mainly of a neutral </a:t>
                      </a:r>
                      <a:r>
                        <a:rPr lang="en-US" sz="1600" kern="1200" dirty="0" err="1" smtClean="0">
                          <a:solidFill>
                            <a:schemeClr val="dk1"/>
                          </a:solidFill>
                          <a:effectLst/>
                          <a:latin typeface="Times New Roman" panose="02020603050405020304" pitchFamily="18" charset="0"/>
                          <a:ea typeface="+mn-ea"/>
                          <a:cs typeface="Times New Roman" panose="02020603050405020304" pitchFamily="18" charset="0"/>
                        </a:rPr>
                        <a:t>galactomanan</a:t>
                      </a: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 polymer made up of 1, 4-linked D-</a:t>
                      </a:r>
                      <a:r>
                        <a:rPr lang="en-US" sz="1600" kern="1200" dirty="0" err="1" smtClean="0">
                          <a:solidFill>
                            <a:schemeClr val="dk1"/>
                          </a:solidFill>
                          <a:effectLst/>
                          <a:latin typeface="Times New Roman" panose="02020603050405020304" pitchFamily="18" charset="0"/>
                          <a:ea typeface="+mn-ea"/>
                          <a:cs typeface="Times New Roman" panose="02020603050405020304" pitchFamily="18" charset="0"/>
                        </a:rPr>
                        <a:t>mannopyronosyl</a:t>
                      </a: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 units and every fourth or fifth chain unit is substituted on C6 with a D-</a:t>
                      </a:r>
                      <a:r>
                        <a:rPr lang="en-US" sz="1600" kern="1200" dirty="0" err="1" smtClean="0">
                          <a:solidFill>
                            <a:schemeClr val="dk1"/>
                          </a:solidFill>
                          <a:effectLst/>
                          <a:latin typeface="Times New Roman" panose="02020603050405020304" pitchFamily="18" charset="0"/>
                          <a:ea typeface="+mn-ea"/>
                          <a:cs typeface="Times New Roman" panose="02020603050405020304" pitchFamily="18" charset="0"/>
                        </a:rPr>
                        <a:t>galactopyranosyl</a:t>
                      </a: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 unit. 0 The ratio of D-</a:t>
                      </a:r>
                      <a:r>
                        <a:rPr lang="en-US" sz="1600" kern="1200" dirty="0" err="1" smtClean="0">
                          <a:solidFill>
                            <a:schemeClr val="dk1"/>
                          </a:solidFill>
                          <a:effectLst/>
                          <a:latin typeface="Times New Roman" panose="02020603050405020304" pitchFamily="18" charset="0"/>
                          <a:ea typeface="+mn-ea"/>
                          <a:cs typeface="Times New Roman" panose="02020603050405020304" pitchFamily="18" charset="0"/>
                        </a:rPr>
                        <a:t>galactose</a:t>
                      </a: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 to D-mannose and this is believed to be due to the varying origins of the gum materials and growth conditions of the plant during production.</a:t>
                      </a:r>
                      <a:endParaRPr lang="en-US"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8767" marR="38767" marT="0" marB="0"/>
                </a:tc>
              </a:tr>
              <a:tr h="1596835">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Chemical Structure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575024">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cs typeface="Times New Roman" panose="02020603050405020304" pitchFamily="18" charset="0"/>
                        </a:rPr>
                        <a:t>Appearance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Off white to cream powder odorless and tasteless in the dry powder form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425478">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ea typeface="+mn-ea"/>
                          <a:cs typeface="Times New Roman" panose="02020603050405020304" pitchFamily="18" charset="0"/>
                        </a:rPr>
                        <a:t>Solubility</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Requires heating to 85°C for at least 10 minutes for complete solubility in water.</a:t>
                      </a:r>
                      <a:endParaRPr lang="en-US"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8767" marR="38767" marT="0" marB="0"/>
                </a:tc>
              </a:tr>
              <a:tr h="814188">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ea typeface="+mn-ea"/>
                          <a:cs typeface="Times New Roman" panose="02020603050405020304" pitchFamily="18" charset="0"/>
                        </a:rPr>
                        <a:t>Viscosity</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2400 – 3400 cps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r h="425478">
                <a:tc>
                  <a:txBody>
                    <a:bodyPr/>
                    <a:lstStyle/>
                    <a:p>
                      <a:pPr marL="0" marR="0">
                        <a:lnSpc>
                          <a:spcPct val="150000"/>
                        </a:lnSpc>
                        <a:spcBef>
                          <a:spcPts val="0"/>
                        </a:spcBef>
                        <a:spcAft>
                          <a:spcPts val="0"/>
                        </a:spcAft>
                      </a:pPr>
                      <a:r>
                        <a:rPr lang="en-US" sz="1600" dirty="0" smtClean="0">
                          <a:effectLst/>
                          <a:latin typeface="Times New Roman" panose="02020603050405020304" pitchFamily="18" charset="0"/>
                          <a:cs typeface="Times New Roman" panose="02020603050405020304" pitchFamily="18" charset="0"/>
                        </a:rPr>
                        <a:t>pH</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c>
                  <a:txBody>
                    <a:bodyPr/>
                    <a:lstStyle/>
                    <a:p>
                      <a:pPr marL="0" marR="0">
                        <a:lnSpc>
                          <a:spcPct val="150000"/>
                        </a:lnSpc>
                        <a:spcBef>
                          <a:spcPts val="0"/>
                        </a:spcBef>
                        <a:spcAft>
                          <a:spcPts val="0"/>
                        </a:spcAft>
                      </a:pP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5.0 – 7.5</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767" marR="38767" marT="0" marB="0"/>
                </a:tc>
              </a:tr>
            </a:tbl>
          </a:graphicData>
        </a:graphic>
      </p:graphicFrame>
      <p:pic>
        <p:nvPicPr>
          <p:cNvPr id="3" name="Picture 2" descr="http://vasugum.com/wp-content/uploads/2012/08/94191.gif"/>
          <p:cNvPicPr/>
          <p:nvPr/>
        </p:nvPicPr>
        <p:blipFill>
          <a:blip r:embed="rId2"/>
          <a:srcRect/>
          <a:stretch>
            <a:fillRect/>
          </a:stretch>
        </p:blipFill>
        <p:spPr bwMode="auto">
          <a:xfrm>
            <a:off x="2485339" y="2884502"/>
            <a:ext cx="3383200" cy="1441838"/>
          </a:xfrm>
          <a:prstGeom prst="rect">
            <a:avLst/>
          </a:prstGeom>
          <a:noFill/>
          <a:ln w="9525">
            <a:noFill/>
            <a:miter lim="800000"/>
            <a:headEnd/>
            <a:tailEnd/>
          </a:ln>
        </p:spPr>
      </p:pic>
    </p:spTree>
    <p:extLst>
      <p:ext uri="{BB962C8B-B14F-4D97-AF65-F5344CB8AC3E}">
        <p14:creationId xmlns="" xmlns:p14="http://schemas.microsoft.com/office/powerpoint/2010/main" val="183372738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58868" y="2435073"/>
            <a:ext cx="4801314" cy="1754326"/>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1"/>
                </a:solidFill>
                <a:effectLst/>
                <a:latin typeface="Times New Roman" panose="02020603050405020304" pitchFamily="18" charset="0"/>
                <a:cs typeface="Times New Roman" panose="02020603050405020304" pitchFamily="18" charset="0"/>
              </a:rPr>
              <a:t>RESULTS &amp;</a:t>
            </a:r>
          </a:p>
          <a:p>
            <a:pPr algn="ctr"/>
            <a:r>
              <a:rPr lang="en-US" sz="5400" b="1" dirty="0" smtClean="0">
                <a:ln w="22225">
                  <a:solidFill>
                    <a:schemeClr val="accent2"/>
                  </a:solidFill>
                  <a:prstDash val="solid"/>
                </a:ln>
                <a:solidFill>
                  <a:schemeClr val="accent1"/>
                </a:solidFill>
                <a:latin typeface="Times New Roman" panose="02020603050405020304" pitchFamily="18" charset="0"/>
                <a:cs typeface="Times New Roman" panose="02020603050405020304" pitchFamily="18" charset="0"/>
              </a:rPr>
              <a:t>DISCUSSIONS</a:t>
            </a:r>
            <a:endParaRPr lang="en-US" sz="5400" b="1" cap="none" spc="0" dirty="0">
              <a:ln w="22225">
                <a:solidFill>
                  <a:schemeClr val="accent2"/>
                </a:solidFill>
                <a:prstDash val="solid"/>
              </a:ln>
              <a:solidFill>
                <a:schemeClr val="accent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1165684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3081" y="763399"/>
            <a:ext cx="11341289" cy="1328569"/>
          </a:xfrm>
          <a:prstGeom prst="rect">
            <a:avLst/>
          </a:prstGeom>
        </p:spPr>
        <p:txBody>
          <a:bodyPr wrap="square">
            <a:spAutoFit/>
          </a:bodyPr>
          <a:lstStyle/>
          <a:p>
            <a:pPr>
              <a:spcAft>
                <a:spcPts val="1000"/>
              </a:spcAft>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PRELIMINARY STUDIES:</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lvl="0" indent="-342900">
              <a:spcBef>
                <a:spcPts val="0"/>
              </a:spcBef>
              <a:spcAft>
                <a:spcPts val="0"/>
              </a:spcAft>
              <a:buFont typeface="+mj-lt"/>
              <a:buAutoNum type="alphaLcParenR"/>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Melting point: </a:t>
            </a: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Melting point of the drug was found to be </a:t>
            </a:r>
            <a:r>
              <a:rPr lang="en-US"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207 °C</a:t>
            </a: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which is within the specified limits.</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lvl="0" indent="-342900" algn="just">
              <a:spcBef>
                <a:spcPts val="0"/>
              </a:spcBef>
              <a:spcAft>
                <a:spcPts val="0"/>
              </a:spcAft>
              <a:buFont typeface="+mj-lt"/>
              <a:buAutoNum type="alphaLcParenR"/>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UV </a:t>
            </a:r>
            <a:r>
              <a:rPr lang="en-US"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absorption:</a:t>
            </a:r>
            <a:endParaRPr lang="en-US" sz="16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a:p>
            <a:pPr marR="0" algn="just">
              <a:spcBef>
                <a:spcPts val="0"/>
              </a:spcBef>
              <a:spcAft>
                <a:spcPts val="1000"/>
              </a:spcAft>
            </a:pPr>
            <a:r>
              <a:rPr lang="en-US"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The </a:t>
            </a: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absorbance data is mentioned in Table 5.1 and the calibration curve is shown in Figure 5.1</a:t>
            </a:r>
            <a:endParaRPr lang="en-US"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p:cNvSpPr/>
          <p:nvPr/>
        </p:nvSpPr>
        <p:spPr>
          <a:xfrm>
            <a:off x="-197892" y="6442502"/>
            <a:ext cx="6291617" cy="415498"/>
          </a:xfrm>
          <a:prstGeom prst="rect">
            <a:avLst/>
          </a:prstGeom>
        </p:spPr>
        <p:txBody>
          <a:bodyPr wrap="square">
            <a:spAutoFit/>
          </a:bodyPr>
          <a:lstStyle/>
          <a:p>
            <a:pPr marL="457200" marR="0" indent="457200">
              <a:lnSpc>
                <a:spcPct val="150000"/>
              </a:lnSpc>
              <a:spcBef>
                <a:spcPts val="0"/>
              </a:spcBef>
              <a:spcAft>
                <a:spcPts val="1000"/>
              </a:spcAft>
            </a:pPr>
            <a:r>
              <a:rPr lang="en-US" sz="1400"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Table 5.1: Concentration Vs. absorbance data of various dilutions</a:t>
            </a:r>
            <a:endParaRPr lang="en-US" sz="14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 xmlns:p14="http://schemas.microsoft.com/office/powerpoint/2010/main" val="206322162"/>
              </p:ext>
            </p:extLst>
          </p:nvPr>
        </p:nvGraphicFramePr>
        <p:xfrm>
          <a:off x="423081" y="2152918"/>
          <a:ext cx="5079241" cy="4146281"/>
        </p:xfrm>
        <a:graphic>
          <a:graphicData uri="http://schemas.openxmlformats.org/drawingml/2006/table">
            <a:tbl>
              <a:tblPr firstRow="1" firstCol="1" bandRow="1">
                <a:tableStyleId>{5C22544A-7EE6-4342-B048-85BDC9FD1C3A}</a:tableStyleId>
              </a:tblPr>
              <a:tblGrid>
                <a:gridCol w="1380413"/>
                <a:gridCol w="1739819"/>
                <a:gridCol w="1959009"/>
              </a:tblGrid>
              <a:tr h="591054">
                <a:tc>
                  <a:txBody>
                    <a:bodyPr/>
                    <a:lstStyle/>
                    <a:p>
                      <a:pPr marL="0" marR="0" algn="ctr">
                        <a:lnSpc>
                          <a:spcPct val="115000"/>
                        </a:lnSpc>
                        <a:spcBef>
                          <a:spcPts val="0"/>
                        </a:spcBef>
                        <a:spcAft>
                          <a:spcPts val="0"/>
                        </a:spcAft>
                      </a:pPr>
                      <a:r>
                        <a:rPr lang="en-US" sz="1600" dirty="0" smtClean="0">
                          <a:effectLst/>
                          <a:latin typeface="Times New Roman" panose="02020603050405020304" pitchFamily="18" charset="0"/>
                          <a:cs typeface="Times New Roman" panose="02020603050405020304" pitchFamily="18" charset="0"/>
                        </a:rPr>
                        <a:t>S.No</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Conc ( µg/m)</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Absorbance (</a:t>
                      </a:r>
                      <a:r>
                        <a:rPr lang="en-US" sz="1600" dirty="0" err="1">
                          <a:effectLst/>
                          <a:latin typeface="Times New Roman" panose="02020603050405020304" pitchFamily="18" charset="0"/>
                          <a:cs typeface="Times New Roman" panose="02020603050405020304" pitchFamily="18" charset="0"/>
                        </a:rPr>
                        <a:t>mean±SD</a:t>
                      </a:r>
                      <a:r>
                        <a:rPr lang="en-US" sz="1600" dirty="0">
                          <a:effectLst/>
                          <a:latin typeface="Times New Roman" panose="02020603050405020304" pitchFamily="18" charset="0"/>
                          <a:cs typeface="Times New Roman" panose="02020603050405020304" pitchFamily="18" charset="0"/>
                        </a:rPr>
                        <a:t>), n = 3</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336503">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0.00 ± 0.00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357636">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0.16 ± 0.002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357636">
                <a:tc>
                  <a:txBody>
                    <a:bodyPr/>
                    <a:lstStyle/>
                    <a:p>
                      <a:pPr marL="0" marR="0" algn="ctr">
                        <a:lnSpc>
                          <a:spcPct val="115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3</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0.25 ± 0.18</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357636">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6</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0.34 ± 0.009</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357636">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tabLst>
                          <a:tab pos="561975" algn="l"/>
                          <a:tab pos="616585" algn="ctr"/>
                        </a:tabLst>
                      </a:pPr>
                      <a:r>
                        <a:rPr lang="en-US" sz="1600" dirty="0" smtClean="0">
                          <a:effectLst/>
                          <a:latin typeface="Times New Roman" panose="02020603050405020304" pitchFamily="18" charset="0"/>
                          <a:cs typeface="Times New Roman" panose="02020603050405020304" pitchFamily="18" charset="0"/>
                        </a:rPr>
                        <a:t>8</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0.44 ± 0.001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357636">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6</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10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0.52 ± 0.001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357636">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7</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12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0.59 ± 0.001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357636">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8</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14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0.674 ± 0.001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357636">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9</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16</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0.738 ± 0.001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357636">
                <a:tc>
                  <a:txBody>
                    <a:bodyPr/>
                    <a:lstStyle/>
                    <a:p>
                      <a:pPr marL="0" marR="0" algn="ctr">
                        <a:lnSpc>
                          <a:spcPct val="115000"/>
                        </a:lnSpc>
                        <a:spcBef>
                          <a:spcPts val="0"/>
                        </a:spcBef>
                        <a:spcAft>
                          <a:spcPts val="0"/>
                        </a:spcAft>
                      </a:pPr>
                      <a:r>
                        <a:rPr lang="en-US" sz="1600">
                          <a:effectLst/>
                          <a:latin typeface="Times New Roman" panose="02020603050405020304" pitchFamily="18" charset="0"/>
                          <a:cs typeface="Times New Roman" panose="02020603050405020304" pitchFamily="18" charset="0"/>
                        </a:rPr>
                        <a:t>10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18</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0.816 ± 0.001</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bl>
          </a:graphicData>
        </a:graphic>
      </p:graphicFrame>
      <p:graphicFrame>
        <p:nvGraphicFramePr>
          <p:cNvPr id="5" name="Chart 4"/>
          <p:cNvGraphicFramePr/>
          <p:nvPr>
            <p:extLst>
              <p:ext uri="{D42A27DB-BD31-4B8C-83A1-F6EECF244321}">
                <p14:modId xmlns="" xmlns:p14="http://schemas.microsoft.com/office/powerpoint/2010/main" val="1738915338"/>
              </p:ext>
            </p:extLst>
          </p:nvPr>
        </p:nvGraphicFramePr>
        <p:xfrm>
          <a:off x="5350135" y="2634467"/>
          <a:ext cx="6400374" cy="368489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5668370" y="6415384"/>
            <a:ext cx="6096000" cy="380938"/>
          </a:xfrm>
          <a:prstGeom prst="rect">
            <a:avLst/>
          </a:prstGeom>
        </p:spPr>
        <p:txBody>
          <a:bodyPr>
            <a:spAutoFit/>
          </a:bodyPr>
          <a:lstStyle/>
          <a:p>
            <a:pPr algn="ctr">
              <a:lnSpc>
                <a:spcPct val="150000"/>
              </a:lnSpc>
              <a:spcAft>
                <a:spcPts val="1000"/>
              </a:spcAft>
            </a:pPr>
            <a:r>
              <a:rPr lang="en-US" sz="14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Figure 5.1: Calibration curve of pure drug in phosphate buffer (pH 6.8)</a:t>
            </a:r>
            <a:endParaRPr lang="en-US" sz="14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67314166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8537" y="692203"/>
            <a:ext cx="4461862" cy="369332"/>
          </a:xfrm>
          <a:prstGeom prst="rect">
            <a:avLst/>
          </a:prstGeom>
        </p:spPr>
        <p:txBody>
          <a:bodyPr wrap="none">
            <a:spAutoFit/>
          </a:bodyPr>
          <a:lstStyle/>
          <a:p>
            <a:r>
              <a:rPr lang="en-US" b="1" dirty="0">
                <a:solidFill>
                  <a:schemeClr val="accent1"/>
                </a:solidFill>
                <a:latin typeface="Times New Roman" panose="02020603050405020304" pitchFamily="18" charset="0"/>
                <a:ea typeface="Calibri" panose="020F0502020204030204" pitchFamily="34" charset="0"/>
              </a:rPr>
              <a:t>EVALUATION OF VARIOUS MIXTURES</a:t>
            </a:r>
            <a:endParaRPr lang="en-US" dirty="0">
              <a:solidFill>
                <a:schemeClr val="accent1"/>
              </a:solidFill>
            </a:endParaRPr>
          </a:p>
        </p:txBody>
      </p:sp>
      <p:graphicFrame>
        <p:nvGraphicFramePr>
          <p:cNvPr id="3" name="Table 2"/>
          <p:cNvGraphicFramePr>
            <a:graphicFrameLocks noGrp="1"/>
          </p:cNvGraphicFramePr>
          <p:nvPr>
            <p:extLst>
              <p:ext uri="{D42A27DB-BD31-4B8C-83A1-F6EECF244321}">
                <p14:modId xmlns="" xmlns:p14="http://schemas.microsoft.com/office/powerpoint/2010/main" val="203316455"/>
              </p:ext>
            </p:extLst>
          </p:nvPr>
        </p:nvGraphicFramePr>
        <p:xfrm>
          <a:off x="289355" y="1419365"/>
          <a:ext cx="5934025" cy="5227094"/>
        </p:xfrm>
        <a:graphic>
          <a:graphicData uri="http://schemas.openxmlformats.org/drawingml/2006/table">
            <a:tbl>
              <a:tblPr firstRow="1" firstCol="1" bandRow="1">
                <a:tableStyleId>{5C22544A-7EE6-4342-B048-85BDC9FD1C3A}</a:tableStyleId>
              </a:tblPr>
              <a:tblGrid>
                <a:gridCol w="2687631"/>
                <a:gridCol w="3246394"/>
              </a:tblGrid>
              <a:tr h="1356725">
                <a:tc>
                  <a:txBody>
                    <a:bodyPr/>
                    <a:lstStyle/>
                    <a:p>
                      <a:pPr marL="0" marR="0" algn="ctr">
                        <a:lnSpc>
                          <a:spcPct val="150000"/>
                        </a:lnSpc>
                        <a:spcBef>
                          <a:spcPts val="1000"/>
                        </a:spcBef>
                        <a:spcAft>
                          <a:spcPts val="1000"/>
                        </a:spcAft>
                      </a:pPr>
                      <a:r>
                        <a:rPr lang="en-US" sz="1600" dirty="0">
                          <a:effectLst/>
                          <a:latin typeface="Times New Roman" panose="02020603050405020304" pitchFamily="18" charset="0"/>
                          <a:cs typeface="Times New Roman" panose="02020603050405020304" pitchFamily="18" charset="0"/>
                        </a:rPr>
                        <a:t>Formulation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1000"/>
                        </a:spcBef>
                        <a:spcAft>
                          <a:spcPts val="1000"/>
                        </a:spcAft>
                      </a:pPr>
                      <a:r>
                        <a:rPr lang="en-US" sz="1600" dirty="0">
                          <a:effectLst/>
                          <a:latin typeface="Times New Roman" panose="02020603050405020304" pitchFamily="18" charset="0"/>
                          <a:cs typeface="Times New Roman" panose="02020603050405020304" pitchFamily="18" charset="0"/>
                        </a:rPr>
                        <a:t>Equilibrium solubility(µg/ml)</a:t>
                      </a:r>
                    </a:p>
                    <a:p>
                      <a:pPr marL="0" marR="0" algn="ctr">
                        <a:lnSpc>
                          <a:spcPct val="150000"/>
                        </a:lnSpc>
                        <a:spcBef>
                          <a:spcPts val="1000"/>
                        </a:spcBef>
                        <a:spcAft>
                          <a:spcPts val="1000"/>
                        </a:spcAft>
                      </a:pPr>
                      <a:r>
                        <a:rPr lang="en-US" sz="1600" dirty="0">
                          <a:effectLst/>
                          <a:latin typeface="Times New Roman" panose="02020603050405020304" pitchFamily="18" charset="0"/>
                          <a:cs typeface="Times New Roman" panose="02020603050405020304" pitchFamily="18" charset="0"/>
                        </a:rPr>
                        <a:t>(mean ± SD), n=3</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30041">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Pure drug</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1.39±0.02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30041">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SD 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7.09±0.13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30041">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SD 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16.72±0.42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30041">
                <a:tc>
                  <a:txBody>
                    <a:bodyPr/>
                    <a:lstStyle/>
                    <a:p>
                      <a:pPr marL="0" marR="0" algn="ctr">
                        <a:lnSpc>
                          <a:spcPct val="150000"/>
                        </a:lnSpc>
                        <a:spcBef>
                          <a:spcPts val="1000"/>
                        </a:spcBef>
                        <a:spcAft>
                          <a:spcPts val="1000"/>
                        </a:spcAft>
                      </a:pPr>
                      <a:r>
                        <a:rPr lang="en-US" sz="1600" dirty="0">
                          <a:solidFill>
                            <a:srgbClr val="FF0000"/>
                          </a:solidFill>
                          <a:effectLst/>
                          <a:latin typeface="Times New Roman" panose="02020603050405020304" pitchFamily="18" charset="0"/>
                          <a:cs typeface="Times New Roman" panose="02020603050405020304" pitchFamily="18" charset="0"/>
                        </a:rPr>
                        <a:t>SD 3</a:t>
                      </a:r>
                      <a:endParaRPr lang="en-US"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1000"/>
                        </a:spcBef>
                        <a:spcAft>
                          <a:spcPts val="1000"/>
                        </a:spcAft>
                      </a:pPr>
                      <a:r>
                        <a:rPr lang="en-US" sz="1600" dirty="0">
                          <a:solidFill>
                            <a:srgbClr val="FF0000"/>
                          </a:solidFill>
                          <a:effectLst/>
                          <a:latin typeface="Times New Roman" panose="02020603050405020304" pitchFamily="18" charset="0"/>
                          <a:cs typeface="Times New Roman" panose="02020603050405020304" pitchFamily="18" charset="0"/>
                        </a:rPr>
                        <a:t>23.73±0.51</a:t>
                      </a:r>
                      <a:endParaRPr lang="en-US"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30041">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SD 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15.96±0.40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30041">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SD 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13.79±0.46</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30041">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PM(1:6)</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11.03±0.33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30041">
                <a:tc>
                  <a:txBody>
                    <a:bodyPr/>
                    <a:lstStyle/>
                    <a:p>
                      <a:pPr marL="0" marR="0" algn="ctr">
                        <a:lnSpc>
                          <a:spcPct val="150000"/>
                        </a:lnSpc>
                        <a:spcBef>
                          <a:spcPts val="1000"/>
                        </a:spcBef>
                        <a:spcAft>
                          <a:spcPts val="1000"/>
                        </a:spcAft>
                      </a:pPr>
                      <a:r>
                        <a:rPr lang="en-US" sz="1600" dirty="0">
                          <a:solidFill>
                            <a:srgbClr val="FF0000"/>
                          </a:solidFill>
                          <a:effectLst/>
                          <a:latin typeface="Times New Roman" panose="02020603050405020304" pitchFamily="18" charset="0"/>
                          <a:cs typeface="Times New Roman" panose="02020603050405020304" pitchFamily="18" charset="0"/>
                        </a:rPr>
                        <a:t>CGM(1:6)</a:t>
                      </a:r>
                      <a:endParaRPr lang="en-US"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1000"/>
                        </a:spcBef>
                        <a:spcAft>
                          <a:spcPts val="1000"/>
                        </a:spcAft>
                      </a:pPr>
                      <a:r>
                        <a:rPr lang="en-US" sz="1600" dirty="0">
                          <a:solidFill>
                            <a:srgbClr val="FF0000"/>
                          </a:solidFill>
                          <a:effectLst/>
                          <a:latin typeface="Times New Roman" panose="02020603050405020304" pitchFamily="18" charset="0"/>
                          <a:cs typeface="Times New Roman" panose="02020603050405020304" pitchFamily="18" charset="0"/>
                        </a:rPr>
                        <a:t>19.61±0.29</a:t>
                      </a:r>
                      <a:endParaRPr lang="en-US"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430041">
                <a:tc>
                  <a:txBody>
                    <a:bodyPr/>
                    <a:lstStyle/>
                    <a:p>
                      <a:pPr marL="0" marR="0" algn="ctr">
                        <a:lnSpc>
                          <a:spcPct val="150000"/>
                        </a:lnSpc>
                        <a:spcBef>
                          <a:spcPts val="1000"/>
                        </a:spcBef>
                        <a:spcAft>
                          <a:spcPts val="1000"/>
                        </a:spcAft>
                      </a:pPr>
                      <a:r>
                        <a:rPr lang="en-US" sz="1600">
                          <a:effectLst/>
                          <a:latin typeface="Times New Roman" panose="02020603050405020304" pitchFamily="18" charset="0"/>
                          <a:cs typeface="Times New Roman" panose="02020603050405020304" pitchFamily="18" charset="0"/>
                        </a:rPr>
                        <a:t>KM(1:6)</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1000"/>
                        </a:spcBef>
                        <a:spcAft>
                          <a:spcPts val="1000"/>
                        </a:spcAft>
                      </a:pPr>
                      <a:r>
                        <a:rPr lang="en-US" sz="1600" dirty="0">
                          <a:effectLst/>
                          <a:latin typeface="Times New Roman" panose="02020603050405020304" pitchFamily="18" charset="0"/>
                          <a:cs typeface="Times New Roman" panose="02020603050405020304" pitchFamily="18" charset="0"/>
                        </a:rPr>
                        <a:t>18.01±0.52</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4" name="Rectangle 3"/>
          <p:cNvSpPr/>
          <p:nvPr/>
        </p:nvSpPr>
        <p:spPr>
          <a:xfrm>
            <a:off x="-664191" y="1061535"/>
            <a:ext cx="6887571" cy="380938"/>
          </a:xfrm>
          <a:prstGeom prst="rect">
            <a:avLst/>
          </a:prstGeom>
        </p:spPr>
        <p:txBody>
          <a:bodyPr wrap="square">
            <a:spAutoFit/>
          </a:bodyPr>
          <a:lstStyle/>
          <a:p>
            <a:pPr marL="457200" marR="0" indent="457200" algn="just">
              <a:lnSpc>
                <a:spcPct val="150000"/>
              </a:lnSpc>
              <a:spcBef>
                <a:spcPts val="0"/>
              </a:spcBef>
              <a:spcAft>
                <a:spcPts val="1000"/>
              </a:spcAft>
            </a:pPr>
            <a:r>
              <a:rPr lang="en-US" sz="14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Table 5.3: Equilibrium solubility of drug and various mixtures</a:t>
            </a:r>
            <a:endParaRPr lang="en-US" sz="14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3106181093"/>
              </p:ext>
            </p:extLst>
          </p:nvPr>
        </p:nvGraphicFramePr>
        <p:xfrm>
          <a:off x="6373504" y="1442469"/>
          <a:ext cx="5704765" cy="5176694"/>
        </p:xfrm>
        <a:graphic>
          <a:graphicData uri="http://schemas.openxmlformats.org/drawingml/2006/table">
            <a:tbl>
              <a:tblPr firstRow="1" firstCol="1" bandRow="1">
                <a:tableStyleId>{5C22544A-7EE6-4342-B048-85BDC9FD1C3A}</a:tableStyleId>
              </a:tblPr>
              <a:tblGrid>
                <a:gridCol w="2442293"/>
                <a:gridCol w="3262472"/>
              </a:tblGrid>
              <a:tr h="1115622">
                <a:tc>
                  <a:txBody>
                    <a:bodyPr/>
                    <a:lstStyle/>
                    <a:p>
                      <a:pPr marL="0" marR="0" algn="ctr">
                        <a:lnSpc>
                          <a:spcPct val="150000"/>
                        </a:lnSpc>
                        <a:spcBef>
                          <a:spcPts val="0"/>
                        </a:spcBef>
                        <a:spcAft>
                          <a:spcPts val="1000"/>
                        </a:spcAft>
                      </a:pPr>
                      <a:r>
                        <a:rPr lang="en-US" sz="1600" dirty="0">
                          <a:effectLst/>
                          <a:latin typeface="Times New Roman" panose="02020603050405020304" pitchFamily="18" charset="0"/>
                          <a:cs typeface="Times New Roman" panose="02020603050405020304" pitchFamily="18" charset="0"/>
                        </a:rPr>
                        <a:t>Batch No.</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 Content Uniformity</a:t>
                      </a:r>
                    </a:p>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(Mean ± SD), n=3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r>
              <a:tr h="507634">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SD 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98.1±0.4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r>
              <a:tr h="507634">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SD 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98±1.0</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r>
              <a:tr h="507634">
                <a:tc>
                  <a:txBody>
                    <a:bodyPr/>
                    <a:lstStyle/>
                    <a:p>
                      <a:pPr marL="0" marR="0" algn="ctr">
                        <a:lnSpc>
                          <a:spcPct val="150000"/>
                        </a:lnSpc>
                        <a:spcBef>
                          <a:spcPts val="0"/>
                        </a:spcBef>
                        <a:spcAft>
                          <a:spcPts val="1000"/>
                        </a:spcAft>
                      </a:pPr>
                      <a:r>
                        <a:rPr lang="en-US" sz="1600" dirty="0">
                          <a:effectLst/>
                          <a:latin typeface="Times New Roman" panose="02020603050405020304" pitchFamily="18" charset="0"/>
                          <a:cs typeface="Times New Roman" panose="02020603050405020304" pitchFamily="18" charset="0"/>
                        </a:rPr>
                        <a:t>SD 3</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c>
                  <a:txBody>
                    <a:bodyPr/>
                    <a:lstStyle/>
                    <a:p>
                      <a:pPr marL="0" marR="0" algn="ctr">
                        <a:lnSpc>
                          <a:spcPct val="115000"/>
                        </a:lnSpc>
                        <a:spcBef>
                          <a:spcPts val="0"/>
                        </a:spcBef>
                        <a:spcAft>
                          <a:spcPts val="1000"/>
                        </a:spcAft>
                      </a:pPr>
                      <a:r>
                        <a:rPr lang="en-US" sz="1600">
                          <a:effectLst/>
                          <a:latin typeface="Times New Roman" panose="02020603050405020304" pitchFamily="18" charset="0"/>
                          <a:cs typeface="Times New Roman" panose="02020603050405020304" pitchFamily="18" charset="0"/>
                        </a:rPr>
                        <a:t>98±1.1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r>
              <a:tr h="507634">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SD 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97.5±0.5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r>
              <a:tr h="507634">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SD 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98.2±0.7</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r>
              <a:tr h="507634">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PM</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97.4±0.6</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r>
              <a:tr h="507634">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CGM</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98±0.9</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r>
              <a:tr h="507634">
                <a:tc>
                  <a:txBody>
                    <a:bodyPr/>
                    <a:lstStyle/>
                    <a:p>
                      <a:pPr marL="0" marR="0" algn="ctr">
                        <a:lnSpc>
                          <a:spcPct val="150000"/>
                        </a:lnSpc>
                        <a:spcBef>
                          <a:spcPts val="0"/>
                        </a:spcBef>
                        <a:spcAft>
                          <a:spcPts val="1000"/>
                        </a:spcAft>
                      </a:pPr>
                      <a:r>
                        <a:rPr lang="en-US" sz="1600">
                          <a:effectLst/>
                          <a:latin typeface="Times New Roman" panose="02020603050405020304" pitchFamily="18" charset="0"/>
                          <a:cs typeface="Times New Roman" panose="02020603050405020304" pitchFamily="18" charset="0"/>
                        </a:rPr>
                        <a:t>KM</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c>
                  <a:txBody>
                    <a:bodyPr/>
                    <a:lstStyle/>
                    <a:p>
                      <a:pPr marL="0" marR="0" algn="ctr">
                        <a:lnSpc>
                          <a:spcPct val="150000"/>
                        </a:lnSpc>
                        <a:spcBef>
                          <a:spcPts val="0"/>
                        </a:spcBef>
                        <a:spcAft>
                          <a:spcPts val="1000"/>
                        </a:spcAft>
                      </a:pPr>
                      <a:r>
                        <a:rPr lang="en-US" sz="1600" dirty="0">
                          <a:effectLst/>
                          <a:latin typeface="Times New Roman" panose="02020603050405020304" pitchFamily="18" charset="0"/>
                          <a:cs typeface="Times New Roman" panose="02020603050405020304" pitchFamily="18" charset="0"/>
                        </a:rPr>
                        <a:t>98.1±1.2</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17780" marB="0"/>
                </a:tc>
              </a:tr>
            </a:tbl>
          </a:graphicData>
        </a:graphic>
      </p:graphicFrame>
      <p:sp>
        <p:nvSpPr>
          <p:cNvPr id="6" name="Rectangle 5"/>
          <p:cNvSpPr/>
          <p:nvPr/>
        </p:nvSpPr>
        <p:spPr>
          <a:xfrm>
            <a:off x="5477606" y="996708"/>
            <a:ext cx="4919424" cy="380938"/>
          </a:xfrm>
          <a:prstGeom prst="rect">
            <a:avLst/>
          </a:prstGeom>
        </p:spPr>
        <p:txBody>
          <a:bodyPr wrap="none">
            <a:spAutoFit/>
          </a:bodyPr>
          <a:lstStyle/>
          <a:p>
            <a:pPr marL="457200" marR="0" indent="457200">
              <a:lnSpc>
                <a:spcPct val="150000"/>
              </a:lnSpc>
              <a:spcBef>
                <a:spcPts val="0"/>
              </a:spcBef>
              <a:spcAft>
                <a:spcPts val="1000"/>
              </a:spcAft>
            </a:pPr>
            <a:r>
              <a:rPr lang="en-US" sz="14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Table 5.4: Content uniformity of various mixtures</a:t>
            </a:r>
            <a:endParaRPr lang="en-US" sz="14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77383991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srcRect t="4112" b="30841"/>
          <a:stretch/>
        </p:blipFill>
        <p:spPr bwMode="auto">
          <a:xfrm>
            <a:off x="696959" y="431531"/>
            <a:ext cx="10666426" cy="5254388"/>
          </a:xfrm>
          <a:prstGeom prst="rect">
            <a:avLst/>
          </a:prstGeom>
          <a:noFill/>
          <a:ln>
            <a:noFill/>
          </a:ln>
        </p:spPr>
      </p:pic>
      <p:sp>
        <p:nvSpPr>
          <p:cNvPr id="3" name="Rectangle 2"/>
          <p:cNvSpPr/>
          <p:nvPr/>
        </p:nvSpPr>
        <p:spPr>
          <a:xfrm>
            <a:off x="348343" y="6233885"/>
            <a:ext cx="10882671" cy="410882"/>
          </a:xfrm>
          <a:prstGeom prst="rect">
            <a:avLst/>
          </a:prstGeom>
        </p:spPr>
        <p:txBody>
          <a:bodyPr wrap="square">
            <a:spAutoFit/>
          </a:bodyPr>
          <a:lstStyle/>
          <a:p>
            <a:pPr marL="457200" marR="0" algn="ctr">
              <a:lnSpc>
                <a:spcPct val="115000"/>
              </a:lnSpc>
              <a:spcBef>
                <a:spcPts val="0"/>
              </a:spcBef>
              <a:spcAft>
                <a:spcPts val="1000"/>
              </a:spcAft>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Fig 5.2: FTIR spectrum of Drug Glimepiride</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62521163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srcRect t="5169" r="3169" b="31316"/>
          <a:stretch/>
        </p:blipFill>
        <p:spPr bwMode="auto">
          <a:xfrm>
            <a:off x="696957" y="667655"/>
            <a:ext cx="10841900" cy="5036459"/>
          </a:xfrm>
          <a:prstGeom prst="rect">
            <a:avLst/>
          </a:prstGeom>
          <a:noFill/>
          <a:ln w="9525">
            <a:noFill/>
            <a:miter lim="800000"/>
            <a:headEnd/>
            <a:tailEnd/>
          </a:ln>
        </p:spPr>
      </p:pic>
      <p:sp>
        <p:nvSpPr>
          <p:cNvPr id="3" name="Rectangle 2"/>
          <p:cNvSpPr/>
          <p:nvPr/>
        </p:nvSpPr>
        <p:spPr>
          <a:xfrm>
            <a:off x="836267" y="5981273"/>
            <a:ext cx="10586476" cy="390684"/>
          </a:xfrm>
          <a:prstGeom prst="rect">
            <a:avLst/>
          </a:prstGeom>
        </p:spPr>
        <p:txBody>
          <a:bodyPr wrap="square">
            <a:spAutoFit/>
          </a:bodyPr>
          <a:lstStyle/>
          <a:p>
            <a:pPr marL="457200" marR="0" algn="ctr">
              <a:lnSpc>
                <a:spcPct val="115000"/>
              </a:lnSpc>
              <a:spcBef>
                <a:spcPts val="0"/>
              </a:spcBef>
              <a:spcAft>
                <a:spcPts val="1000"/>
              </a:spcAft>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Fig 5.3: FTIR spectrum of MLB</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159595932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a:srcRect l="1" t="4602" r="-1173" b="30456"/>
          <a:stretch/>
        </p:blipFill>
        <p:spPr bwMode="auto">
          <a:xfrm>
            <a:off x="497976" y="435429"/>
            <a:ext cx="11186025" cy="5283200"/>
          </a:xfrm>
          <a:prstGeom prst="rect">
            <a:avLst/>
          </a:prstGeom>
          <a:noFill/>
          <a:ln w="9525">
            <a:noFill/>
            <a:miter lim="800000"/>
            <a:headEnd/>
            <a:tailEnd/>
          </a:ln>
        </p:spPr>
      </p:pic>
      <p:sp>
        <p:nvSpPr>
          <p:cNvPr id="4" name="Rectangle 3"/>
          <p:cNvSpPr/>
          <p:nvPr/>
        </p:nvSpPr>
        <p:spPr>
          <a:xfrm>
            <a:off x="676435" y="5981273"/>
            <a:ext cx="10876935" cy="390684"/>
          </a:xfrm>
          <a:prstGeom prst="rect">
            <a:avLst/>
          </a:prstGeom>
        </p:spPr>
        <p:txBody>
          <a:bodyPr wrap="square">
            <a:spAutoFit/>
          </a:bodyPr>
          <a:lstStyle/>
          <a:p>
            <a:pPr marL="457200" marR="0" algn="ctr">
              <a:lnSpc>
                <a:spcPct val="115000"/>
              </a:lnSpc>
              <a:spcBef>
                <a:spcPts val="0"/>
              </a:spcBef>
              <a:spcAft>
                <a:spcPts val="1000"/>
              </a:spcAft>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Fig 5.6: FTIR spectrum of SD 3</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85396828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a:srcRect t="6697" b="6978"/>
          <a:stretch/>
        </p:blipFill>
        <p:spPr bwMode="auto">
          <a:xfrm>
            <a:off x="442230" y="595086"/>
            <a:ext cx="10980511" cy="5181600"/>
          </a:xfrm>
          <a:prstGeom prst="rect">
            <a:avLst/>
          </a:prstGeom>
          <a:noFill/>
          <a:ln w="9525">
            <a:noFill/>
            <a:miter lim="800000"/>
            <a:headEnd/>
            <a:tailEnd/>
          </a:ln>
        </p:spPr>
      </p:pic>
      <p:sp>
        <p:nvSpPr>
          <p:cNvPr id="5" name="Rectangle 4"/>
          <p:cNvSpPr/>
          <p:nvPr/>
        </p:nvSpPr>
        <p:spPr>
          <a:xfrm>
            <a:off x="-1" y="5981656"/>
            <a:ext cx="11756571" cy="390684"/>
          </a:xfrm>
          <a:prstGeom prst="rect">
            <a:avLst/>
          </a:prstGeom>
        </p:spPr>
        <p:txBody>
          <a:bodyPr wrap="square">
            <a:spAutoFit/>
          </a:bodyPr>
          <a:lstStyle/>
          <a:p>
            <a:pPr marL="457200" marR="0" algn="ctr">
              <a:lnSpc>
                <a:spcPct val="115000"/>
              </a:lnSpc>
              <a:spcBef>
                <a:spcPts val="0"/>
              </a:spcBef>
              <a:spcAft>
                <a:spcPts val="1000"/>
              </a:spcAft>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Fig 5.11:  Overlay diagram of FTIR of Glimepiride, MLBG SD 3 CGM, KM, PM     (bottom to top)</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144539117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 xmlns:p14="http://schemas.microsoft.com/office/powerpoint/2010/main" val="2314009999"/>
              </p:ext>
            </p:extLst>
          </p:nvPr>
        </p:nvGraphicFramePr>
        <p:xfrm>
          <a:off x="2399620" y="654143"/>
          <a:ext cx="6670110" cy="5499915"/>
        </p:xfrm>
        <a:graphic>
          <a:graphicData uri="http://schemas.openxmlformats.org/presentationml/2006/ole">
            <p:oleObj spid="_x0000_s7232" name="Acrobat Document" r:id="rId3" imgW="7096680" imgH="5450400" progId="AcroExch.Document.11">
              <p:embed/>
            </p:oleObj>
          </a:graphicData>
        </a:graphic>
      </p:graphicFrame>
      <p:sp>
        <p:nvSpPr>
          <p:cNvPr id="5" name="Rectangle 4"/>
          <p:cNvSpPr/>
          <p:nvPr/>
        </p:nvSpPr>
        <p:spPr>
          <a:xfrm>
            <a:off x="2525486" y="6154058"/>
            <a:ext cx="6110514" cy="369332"/>
          </a:xfrm>
          <a:prstGeom prst="rect">
            <a:avLst/>
          </a:prstGeom>
        </p:spPr>
        <p:txBody>
          <a:bodyPr wrap="square">
            <a:spAutoFit/>
          </a:bodyPr>
          <a:lstStyle/>
          <a:p>
            <a:pPr algn="ctr"/>
            <a:r>
              <a:rPr lang="en-US" b="1" dirty="0">
                <a:solidFill>
                  <a:schemeClr val="accent1"/>
                </a:solidFill>
                <a:latin typeface="Times New Roman" panose="02020603050405020304" pitchFamily="18" charset="0"/>
                <a:ea typeface="Calibri" panose="020F0502020204030204" pitchFamily="34" charset="0"/>
              </a:rPr>
              <a:t>Fig 5.12: DSC thermogram of Glimepiride</a:t>
            </a:r>
            <a:endParaRPr lang="en-US" dirty="0">
              <a:solidFill>
                <a:schemeClr val="accent1"/>
              </a:solidFill>
            </a:endParaRPr>
          </a:p>
        </p:txBody>
      </p:sp>
    </p:spTree>
    <p:extLst>
      <p:ext uri="{BB962C8B-B14F-4D97-AF65-F5344CB8AC3E}">
        <p14:creationId xmlns="" xmlns:p14="http://schemas.microsoft.com/office/powerpoint/2010/main" val="239691959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 xmlns:p14="http://schemas.microsoft.com/office/powerpoint/2010/main" val="139075983"/>
              </p:ext>
            </p:extLst>
          </p:nvPr>
        </p:nvGraphicFramePr>
        <p:xfrm>
          <a:off x="962706" y="628877"/>
          <a:ext cx="9385980" cy="5583237"/>
        </p:xfrm>
        <a:graphic>
          <a:graphicData uri="http://schemas.openxmlformats.org/presentationml/2006/ole">
            <p:oleObj spid="_x0000_s8255" name="Acrobat Document" r:id="rId3" imgW="7096680" imgH="5450400" progId="AcroExch.Document.11">
              <p:embed/>
            </p:oleObj>
          </a:graphicData>
        </a:graphic>
      </p:graphicFrame>
      <p:sp>
        <p:nvSpPr>
          <p:cNvPr id="3" name="Rectangle 2"/>
          <p:cNvSpPr/>
          <p:nvPr/>
        </p:nvSpPr>
        <p:spPr>
          <a:xfrm>
            <a:off x="1248229" y="6066749"/>
            <a:ext cx="9681028" cy="369332"/>
          </a:xfrm>
          <a:prstGeom prst="rect">
            <a:avLst/>
          </a:prstGeom>
        </p:spPr>
        <p:txBody>
          <a:bodyPr wrap="square">
            <a:spAutoFit/>
          </a:bodyPr>
          <a:lstStyle/>
          <a:p>
            <a:pPr algn="ctr"/>
            <a:r>
              <a:rPr lang="en-US" b="1" dirty="0">
                <a:solidFill>
                  <a:schemeClr val="accent1"/>
                </a:solidFill>
                <a:latin typeface="Times New Roman" panose="02020603050405020304" pitchFamily="18" charset="0"/>
                <a:ea typeface="Calibri" panose="020F0502020204030204" pitchFamily="34" charset="0"/>
              </a:rPr>
              <a:t>Fig 5.15: Overlay diagram of DSC of Glimepiride, CGM (1: 6), and SD 3 (bottom to top)</a:t>
            </a:r>
            <a:endParaRPr lang="en-US" dirty="0">
              <a:solidFill>
                <a:schemeClr val="accent1"/>
              </a:solidFill>
            </a:endParaRPr>
          </a:p>
        </p:txBody>
      </p:sp>
    </p:spTree>
    <p:extLst>
      <p:ext uri="{BB962C8B-B14F-4D97-AF65-F5344CB8AC3E}">
        <p14:creationId xmlns="" xmlns:p14="http://schemas.microsoft.com/office/powerpoint/2010/main" val="387052228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MASHA\S-1.bmp"/>
          <p:cNvPicPr/>
          <p:nvPr/>
        </p:nvPicPr>
        <p:blipFill>
          <a:blip r:embed="rId2" cstate="print"/>
          <a:srcRect/>
          <a:stretch>
            <a:fillRect/>
          </a:stretch>
        </p:blipFill>
        <p:spPr bwMode="auto">
          <a:xfrm>
            <a:off x="405221" y="582343"/>
            <a:ext cx="3702322" cy="2792194"/>
          </a:xfrm>
          <a:prstGeom prst="rect">
            <a:avLst/>
          </a:prstGeom>
          <a:noFill/>
          <a:ln w="9525">
            <a:noFill/>
            <a:miter lim="800000"/>
            <a:headEnd/>
            <a:tailEnd/>
          </a:ln>
        </p:spPr>
      </p:pic>
      <p:pic>
        <p:nvPicPr>
          <p:cNvPr id="3" name="Picture 2" descr="F:\MASHA\S-2.bmp"/>
          <p:cNvPicPr/>
          <p:nvPr/>
        </p:nvPicPr>
        <p:blipFill>
          <a:blip r:embed="rId3" cstate="print"/>
          <a:srcRect/>
          <a:stretch>
            <a:fillRect/>
          </a:stretch>
        </p:blipFill>
        <p:spPr bwMode="auto">
          <a:xfrm>
            <a:off x="4287236" y="602309"/>
            <a:ext cx="3594022" cy="2772228"/>
          </a:xfrm>
          <a:prstGeom prst="rect">
            <a:avLst/>
          </a:prstGeom>
          <a:noFill/>
          <a:ln w="9525">
            <a:noFill/>
            <a:miter lim="800000"/>
            <a:headEnd/>
            <a:tailEnd/>
          </a:ln>
        </p:spPr>
      </p:pic>
      <p:sp>
        <p:nvSpPr>
          <p:cNvPr id="4" name="Rectangle 3"/>
          <p:cNvSpPr/>
          <p:nvPr/>
        </p:nvSpPr>
        <p:spPr>
          <a:xfrm>
            <a:off x="7910287" y="3930289"/>
            <a:ext cx="3976914" cy="1685077"/>
          </a:xfrm>
          <a:prstGeom prst="rect">
            <a:avLst/>
          </a:prstGeom>
        </p:spPr>
        <p:txBody>
          <a:bodyPr wrap="square">
            <a:spAutoFit/>
          </a:bodyPr>
          <a:lstStyle/>
          <a:p>
            <a:pPr algn="ctr">
              <a:lnSpc>
                <a:spcPct val="115000"/>
              </a:lnSpc>
              <a:spcAft>
                <a:spcPts val="1000"/>
              </a:spcAft>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Fig 5.16: Scanning </a:t>
            </a:r>
            <a:r>
              <a:rPr lang="en-US"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electron micrograph </a:t>
            </a: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of </a:t>
            </a:r>
            <a:r>
              <a:rPr lang="en-US"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 pure </a:t>
            </a: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drug at 3000 </a:t>
            </a:r>
            <a:r>
              <a:rPr lang="en-US"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X b) SD3 at 1500 X c) Physical Mixture at 3000 X d) CGM at 250 X e) KM at 3000 X</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F:\MASHA\S-1.bmp"/>
          <p:cNvPicPr/>
          <p:nvPr/>
        </p:nvPicPr>
        <p:blipFill>
          <a:blip r:embed="rId4" cstate="print"/>
          <a:srcRect/>
          <a:stretch>
            <a:fillRect/>
          </a:stretch>
        </p:blipFill>
        <p:spPr bwMode="auto">
          <a:xfrm>
            <a:off x="7973865" y="602309"/>
            <a:ext cx="3702322" cy="2772228"/>
          </a:xfrm>
          <a:prstGeom prst="rect">
            <a:avLst/>
          </a:prstGeom>
          <a:noFill/>
          <a:ln w="9525">
            <a:noFill/>
            <a:miter lim="800000"/>
            <a:headEnd/>
            <a:tailEnd/>
          </a:ln>
        </p:spPr>
      </p:pic>
      <p:pic>
        <p:nvPicPr>
          <p:cNvPr id="6" name="Picture 5" descr="F:\MASHA\S-4.bmp"/>
          <p:cNvPicPr/>
          <p:nvPr/>
        </p:nvPicPr>
        <p:blipFill>
          <a:blip r:embed="rId5" cstate="print"/>
          <a:srcRect/>
          <a:stretch>
            <a:fillRect/>
          </a:stretch>
        </p:blipFill>
        <p:spPr bwMode="auto">
          <a:xfrm>
            <a:off x="459371" y="3697123"/>
            <a:ext cx="3594022" cy="2772228"/>
          </a:xfrm>
          <a:prstGeom prst="rect">
            <a:avLst/>
          </a:prstGeom>
          <a:noFill/>
          <a:ln w="9525">
            <a:noFill/>
            <a:miter lim="800000"/>
            <a:headEnd/>
            <a:tailEnd/>
          </a:ln>
        </p:spPr>
      </p:pic>
      <p:pic>
        <p:nvPicPr>
          <p:cNvPr id="7" name="Picture 6" descr="F:\MASHA\S-1.bmp"/>
          <p:cNvPicPr/>
          <p:nvPr/>
        </p:nvPicPr>
        <p:blipFill>
          <a:blip r:embed="rId6" cstate="print"/>
          <a:srcRect/>
          <a:stretch>
            <a:fillRect/>
          </a:stretch>
        </p:blipFill>
        <p:spPr bwMode="auto">
          <a:xfrm>
            <a:off x="4174238" y="3697123"/>
            <a:ext cx="3594022" cy="2786618"/>
          </a:xfrm>
          <a:prstGeom prst="rect">
            <a:avLst/>
          </a:prstGeom>
          <a:noFill/>
          <a:ln w="9525">
            <a:noFill/>
            <a:miter lim="800000"/>
            <a:headEnd/>
            <a:tailEnd/>
          </a:ln>
        </p:spPr>
      </p:pic>
      <p:sp>
        <p:nvSpPr>
          <p:cNvPr id="8" name="TextBox 7"/>
          <p:cNvSpPr txBox="1"/>
          <p:nvPr/>
        </p:nvSpPr>
        <p:spPr>
          <a:xfrm>
            <a:off x="2032000" y="3512457"/>
            <a:ext cx="406400" cy="369332"/>
          </a:xfrm>
          <a:prstGeom prst="rect">
            <a:avLst/>
          </a:prstGeom>
          <a:noFill/>
        </p:spPr>
        <p:txBody>
          <a:bodyPr wrap="square" rtlCol="0">
            <a:spAutoFit/>
          </a:bodyPr>
          <a:lstStyle/>
          <a:p>
            <a:endParaRPr lang="en-US" dirty="0"/>
          </a:p>
        </p:txBody>
      </p:sp>
      <p:sp>
        <p:nvSpPr>
          <p:cNvPr id="9" name="TextBox 8"/>
          <p:cNvSpPr txBox="1"/>
          <p:nvPr/>
        </p:nvSpPr>
        <p:spPr>
          <a:xfrm>
            <a:off x="9549827" y="3374537"/>
            <a:ext cx="550397" cy="369332"/>
          </a:xfrm>
          <a:prstGeom prst="rect">
            <a:avLst/>
          </a:prstGeom>
          <a:noFill/>
        </p:spPr>
        <p:txBody>
          <a:bodyPr wrap="square" rtlCol="0">
            <a:spAutoFit/>
          </a:bodyPr>
          <a:lstStyle/>
          <a:p>
            <a:r>
              <a:rPr lang="en-US" b="1" dirty="0" smtClean="0">
                <a:solidFill>
                  <a:schemeClr val="accent1"/>
                </a:solidFill>
                <a:latin typeface="Times New Roman" panose="02020603050405020304" pitchFamily="18" charset="0"/>
                <a:cs typeface="Times New Roman" panose="02020603050405020304" pitchFamily="18" charset="0"/>
              </a:rPr>
              <a:t>c</a:t>
            </a: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5765505" y="3351164"/>
            <a:ext cx="550397" cy="369332"/>
          </a:xfrm>
          <a:prstGeom prst="rect">
            <a:avLst/>
          </a:prstGeom>
          <a:noFill/>
        </p:spPr>
        <p:txBody>
          <a:bodyPr wrap="square" rtlCol="0">
            <a:spAutoFit/>
          </a:bodyPr>
          <a:lstStyle/>
          <a:p>
            <a:r>
              <a:rPr lang="en-US" b="1" dirty="0">
                <a:solidFill>
                  <a:schemeClr val="accent1"/>
                </a:solidFill>
                <a:latin typeface="Times New Roman" panose="02020603050405020304" pitchFamily="18" charset="0"/>
                <a:cs typeface="Times New Roman" panose="02020603050405020304" pitchFamily="18" charset="0"/>
              </a:rPr>
              <a:t>b</a:t>
            </a:r>
          </a:p>
        </p:txBody>
      </p:sp>
      <p:sp>
        <p:nvSpPr>
          <p:cNvPr id="11" name="TextBox 10"/>
          <p:cNvSpPr txBox="1"/>
          <p:nvPr/>
        </p:nvSpPr>
        <p:spPr>
          <a:xfrm>
            <a:off x="1966669" y="3327791"/>
            <a:ext cx="550397" cy="369332"/>
          </a:xfrm>
          <a:prstGeom prst="rect">
            <a:avLst/>
          </a:prstGeom>
          <a:noFill/>
        </p:spPr>
        <p:txBody>
          <a:bodyPr wrap="square" rtlCol="0">
            <a:spAutoFit/>
          </a:bodyPr>
          <a:lstStyle/>
          <a:p>
            <a:r>
              <a:rPr lang="en-US" b="1" dirty="0" smtClean="0">
                <a:solidFill>
                  <a:schemeClr val="accent1"/>
                </a:solidFill>
                <a:latin typeface="Times New Roman" panose="02020603050405020304" pitchFamily="18" charset="0"/>
                <a:cs typeface="Times New Roman" panose="02020603050405020304" pitchFamily="18" charset="0"/>
              </a:rPr>
              <a:t>a</a:t>
            </a: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842274" y="6483741"/>
            <a:ext cx="550397" cy="369332"/>
          </a:xfrm>
          <a:prstGeom prst="rect">
            <a:avLst/>
          </a:prstGeom>
          <a:noFill/>
        </p:spPr>
        <p:txBody>
          <a:bodyPr wrap="square" rtlCol="0">
            <a:spAutoFit/>
          </a:bodyPr>
          <a:lstStyle/>
          <a:p>
            <a:r>
              <a:rPr lang="en-US" b="1" dirty="0" smtClean="0">
                <a:solidFill>
                  <a:schemeClr val="accent1"/>
                </a:solidFill>
                <a:latin typeface="Times New Roman" panose="02020603050405020304" pitchFamily="18" charset="0"/>
                <a:cs typeface="Times New Roman" panose="02020603050405020304" pitchFamily="18" charset="0"/>
              </a:rPr>
              <a:t>d</a:t>
            </a: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5724150" y="6469351"/>
            <a:ext cx="550397" cy="369332"/>
          </a:xfrm>
          <a:prstGeom prst="rect">
            <a:avLst/>
          </a:prstGeom>
          <a:noFill/>
        </p:spPr>
        <p:txBody>
          <a:bodyPr wrap="square" rtlCol="0">
            <a:spAutoFit/>
          </a:bodyPr>
          <a:lstStyle/>
          <a:p>
            <a:r>
              <a:rPr lang="en-US" b="1" dirty="0" smtClean="0">
                <a:solidFill>
                  <a:schemeClr val="accent1"/>
                </a:solidFill>
                <a:latin typeface="Times New Roman" panose="02020603050405020304" pitchFamily="18" charset="0"/>
                <a:cs typeface="Times New Roman" panose="02020603050405020304" pitchFamily="18" charset="0"/>
              </a:rPr>
              <a:t>e</a:t>
            </a:r>
            <a:endParaRPr lang="en-US" b="1"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8158801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srcRect r="868" b="48373"/>
          <a:stretch>
            <a:fillRect/>
          </a:stretch>
        </p:blipFill>
        <p:spPr bwMode="auto">
          <a:xfrm>
            <a:off x="531812" y="690335"/>
            <a:ext cx="11123159" cy="4955721"/>
          </a:xfrm>
          <a:prstGeom prst="rect">
            <a:avLst/>
          </a:prstGeom>
          <a:noFill/>
          <a:ln w="9525">
            <a:noFill/>
            <a:miter lim="800000"/>
            <a:headEnd/>
            <a:tailEnd/>
          </a:ln>
        </p:spPr>
      </p:pic>
      <p:sp>
        <p:nvSpPr>
          <p:cNvPr id="7" name="Rectangle 6"/>
          <p:cNvSpPr/>
          <p:nvPr/>
        </p:nvSpPr>
        <p:spPr>
          <a:xfrm>
            <a:off x="957943" y="6036270"/>
            <a:ext cx="10697028" cy="507831"/>
          </a:xfrm>
          <a:prstGeom prst="rect">
            <a:avLst/>
          </a:prstGeom>
        </p:spPr>
        <p:txBody>
          <a:bodyPr wrap="square">
            <a:spAutoFit/>
          </a:bodyPr>
          <a:lstStyle/>
          <a:p>
            <a:pPr algn="ctr">
              <a:lnSpc>
                <a:spcPct val="150000"/>
              </a:lnSpc>
              <a:spcAft>
                <a:spcPts val="1000"/>
              </a:spcAft>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Fig 5.25: Overlay diagram of X-RD of pure </a:t>
            </a:r>
            <a:r>
              <a:rPr lang="en-US"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drug, </a:t>
            </a: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MLBG, SD 3, CGM (bottom to top)</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92139338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latin typeface="Times New Roman" panose="02020603050405020304" pitchFamily="18" charset="0"/>
                <a:cs typeface="Times New Roman" panose="02020603050405020304" pitchFamily="18" charset="0"/>
              </a:rPr>
              <a:t>IN VITRO </a:t>
            </a:r>
            <a:r>
              <a:rPr lang="en-US" dirty="0" smtClean="0">
                <a:latin typeface="Times New Roman" panose="02020603050405020304" pitchFamily="18" charset="0"/>
                <a:cs typeface="Times New Roman" panose="02020603050405020304" pitchFamily="18" charset="0"/>
              </a:rPr>
              <a:t>studies</a:t>
            </a:r>
            <a:endParaRPr lang="en-US"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 xmlns:p14="http://schemas.microsoft.com/office/powerpoint/2010/main" val="4286749699"/>
              </p:ext>
            </p:extLst>
          </p:nvPr>
        </p:nvGraphicFramePr>
        <p:xfrm>
          <a:off x="470352" y="1952426"/>
          <a:ext cx="6191704" cy="4176144"/>
        </p:xfrm>
        <a:graphic>
          <a:graphicData uri="http://schemas.openxmlformats.org/drawingml/2006/table">
            <a:tbl>
              <a:tblPr firstRow="1" firstCol="1" bandRow="1">
                <a:tableStyleId>{5C22544A-7EE6-4342-B048-85BDC9FD1C3A}</a:tableStyleId>
              </a:tblPr>
              <a:tblGrid>
                <a:gridCol w="568047"/>
                <a:gridCol w="1022483"/>
                <a:gridCol w="908874"/>
                <a:gridCol w="908874"/>
                <a:gridCol w="908874"/>
                <a:gridCol w="908874"/>
                <a:gridCol w="965678"/>
              </a:tblGrid>
              <a:tr h="363536">
                <a:tc>
                  <a:txBody>
                    <a:bodyPr/>
                    <a:lstStyle/>
                    <a:p>
                      <a:pPr>
                        <a:lnSpc>
                          <a:spcPct val="115000"/>
                        </a:lnSpc>
                      </a:pPr>
                      <a:endParaRPr lang="en-US" sz="1200" dirty="0">
                        <a:effectLst/>
                        <a:latin typeface="Times New Roman" panose="02020603050405020304" pitchFamily="18" charset="0"/>
                        <a:cs typeface="Times New Roman" panose="02020603050405020304" pitchFamily="18" charset="0"/>
                      </a:endParaRPr>
                    </a:p>
                  </a:txBody>
                  <a:tcPr marL="68580" marR="68580" marT="0" marB="0" anchor="ctr"/>
                </a:tc>
                <a:tc gridSpan="6">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 Drug Release ± SD</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3536">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Time</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PD</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SD 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SD 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SD 3</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SD 4</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SD 5</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363536">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385692">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5</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17.79 ± 0.80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19.36 ± 0.80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20.93 ± 0.52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24.59 ±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21.97 ± 0.52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18.97 ± 0.53</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385692">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15</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cs typeface="Times New Roman" panose="02020603050405020304" pitchFamily="18" charset="0"/>
                        </a:rPr>
                        <a:t>24.46 </a:t>
                      </a:r>
                      <a:r>
                        <a:rPr lang="en-US" sz="1200" dirty="0">
                          <a:effectLst/>
                          <a:latin typeface="Times New Roman" panose="02020603050405020304" pitchFamily="18" charset="0"/>
                          <a:cs typeface="Times New Roman" panose="02020603050405020304" pitchFamily="18" charset="0"/>
                        </a:rPr>
                        <a:t>± 0.80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25.98 ± 0.79</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27.03 ± 0.79</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34.88 ± 0.79</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31.22 ± 0.79</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28.22 ± 0.79</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385692">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30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cs typeface="Times New Roman" panose="02020603050405020304" pitchFamily="18" charset="0"/>
                        </a:rPr>
                        <a:t>30.22 </a:t>
                      </a:r>
                      <a:r>
                        <a:rPr lang="en-US" sz="1200" dirty="0">
                          <a:effectLst/>
                          <a:latin typeface="Times New Roman" panose="02020603050405020304" pitchFamily="18" charset="0"/>
                          <a:cs typeface="Times New Roman" panose="02020603050405020304" pitchFamily="18" charset="0"/>
                        </a:rPr>
                        <a:t>± 0.30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33.31 ± 0.30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31.74 ± 0.30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47.96 ± 0.30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44.82 ± 0.30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36.82 ± 0.30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385692">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45</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38.19 ±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42.38 ± 0.52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37.15 ± 0.79</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54.94 ±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57.55 ± 0.52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48.55 ± 0.30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385692">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60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44.47 ±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45.52 ± 0.52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46.04 ± 0.52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75.87 ± 0.53</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62.26 ± 0.53</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56.26 ± 0.52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385692">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90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cs typeface="Times New Roman" panose="02020603050405020304" pitchFamily="18" charset="0"/>
                        </a:rPr>
                        <a:t>50.04 </a:t>
                      </a:r>
                      <a:r>
                        <a:rPr lang="en-US" sz="1200" dirty="0">
                          <a:effectLst/>
                          <a:latin typeface="Times New Roman" panose="02020603050405020304" pitchFamily="18" charset="0"/>
                          <a:cs typeface="Times New Roman" panose="02020603050405020304" pitchFamily="18" charset="0"/>
                        </a:rPr>
                        <a:t>±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47.09 ± 0.52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60.17 ± 0.52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84.76 ±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73.25 ± 0.53</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61.25 ± 0.52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385692">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120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5</a:t>
                      </a:r>
                      <a:r>
                        <a:rPr lang="en-US" sz="1200" dirty="0" smtClean="0">
                          <a:effectLst/>
                          <a:latin typeface="Times New Roman" panose="02020603050405020304" pitchFamily="18" charset="0"/>
                          <a:cs typeface="Times New Roman" panose="02020603050405020304" pitchFamily="18" charset="0"/>
                        </a:rPr>
                        <a:t>7.44 </a:t>
                      </a:r>
                      <a:r>
                        <a:rPr lang="en-US" sz="1200" dirty="0">
                          <a:effectLst/>
                          <a:latin typeface="Times New Roman" panose="02020603050405020304" pitchFamily="18" charset="0"/>
                          <a:cs typeface="Times New Roman" panose="02020603050405020304" pitchFamily="18" charset="0"/>
                        </a:rPr>
                        <a:t>± 0.79</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52.15 ± 0.80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65.75 ± 0.80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cs typeface="Times New Roman" panose="02020603050405020304" pitchFamily="18" charset="0"/>
                        </a:rPr>
                        <a:t>87.77 </a:t>
                      </a:r>
                      <a:r>
                        <a:rPr lang="en-US" sz="1200" dirty="0">
                          <a:effectLst/>
                          <a:latin typeface="Times New Roman" panose="02020603050405020304" pitchFamily="18" charset="0"/>
                          <a:cs typeface="Times New Roman" panose="02020603050405020304" pitchFamily="18" charset="0"/>
                        </a:rPr>
                        <a:t>± 0.79</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a:effectLst/>
                          <a:latin typeface="Times New Roman" panose="02020603050405020304" pitchFamily="18" charset="0"/>
                          <a:cs typeface="Times New Roman" panose="02020603050405020304" pitchFamily="18" charset="0"/>
                        </a:rPr>
                        <a:t>77.26 ± 0.79</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70.26 ± 0.53</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385692">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180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63.67 </a:t>
                      </a:r>
                      <a:r>
                        <a:rPr lang="en-US" sz="1200" dirty="0" smtClean="0">
                          <a:effectLst/>
                          <a:latin typeface="Times New Roman" panose="02020603050405020304" pitchFamily="18" charset="0"/>
                          <a:cs typeface="Times New Roman" panose="02020603050405020304" pitchFamily="18" charset="0"/>
                        </a:rPr>
                        <a:t>± 0.38</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57.34 </a:t>
                      </a:r>
                      <a:r>
                        <a:rPr lang="en-US" sz="1200" dirty="0" smtClean="0">
                          <a:effectLst/>
                          <a:latin typeface="Times New Roman" panose="02020603050405020304" pitchFamily="18" charset="0"/>
                          <a:cs typeface="Times New Roman" panose="02020603050405020304" pitchFamily="18" charset="0"/>
                        </a:rPr>
                        <a:t>± 0.55</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69.56 </a:t>
                      </a:r>
                      <a:r>
                        <a:rPr lang="en-US" sz="1200" dirty="0" smtClean="0">
                          <a:effectLst/>
                          <a:latin typeface="Times New Roman" panose="02020603050405020304" pitchFamily="18" charset="0"/>
                          <a:cs typeface="Times New Roman" panose="02020603050405020304" pitchFamily="18" charset="0"/>
                        </a:rPr>
                        <a:t>± 0.70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96.43 </a:t>
                      </a:r>
                      <a:r>
                        <a:rPr lang="en-US" sz="1200" dirty="0" smtClean="0">
                          <a:effectLst/>
                          <a:latin typeface="Times New Roman" panose="02020603050405020304" pitchFamily="18" charset="0"/>
                          <a:cs typeface="Times New Roman" panose="02020603050405020304" pitchFamily="18" charset="0"/>
                        </a:rPr>
                        <a:t>± 0.55</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79.46 </a:t>
                      </a:r>
                      <a:r>
                        <a:rPr lang="en-US" sz="1200" dirty="0" smtClean="0">
                          <a:effectLst/>
                          <a:latin typeface="Times New Roman" panose="02020603050405020304" pitchFamily="18" charset="0"/>
                          <a:cs typeface="Times New Roman" panose="02020603050405020304" pitchFamily="18" charset="0"/>
                        </a:rPr>
                        <a:t>± 0.75</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75.87 </a:t>
                      </a:r>
                      <a:r>
                        <a:rPr lang="en-US" sz="1200" dirty="0" smtClean="0">
                          <a:effectLst/>
                          <a:latin typeface="Times New Roman" panose="02020603050405020304" pitchFamily="18" charset="0"/>
                          <a:cs typeface="Times New Roman" panose="02020603050405020304" pitchFamily="18" charset="0"/>
                        </a:rPr>
                        <a:t>± 0.30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
        <p:nvSpPr>
          <p:cNvPr id="4" name="Rectangle 3"/>
          <p:cNvSpPr/>
          <p:nvPr/>
        </p:nvSpPr>
        <p:spPr>
          <a:xfrm>
            <a:off x="391885" y="6128570"/>
            <a:ext cx="6270171" cy="729430"/>
          </a:xfrm>
          <a:prstGeom prst="rect">
            <a:avLst/>
          </a:prstGeom>
        </p:spPr>
        <p:txBody>
          <a:bodyPr wrap="square">
            <a:spAutoFit/>
          </a:bodyPr>
          <a:lstStyle/>
          <a:p>
            <a:pPr algn="ctr">
              <a:lnSpc>
                <a:spcPct val="115000"/>
              </a:lnSpc>
              <a:spcAft>
                <a:spcPts val="1000"/>
              </a:spcAft>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Table 5.17: % drug release </a:t>
            </a:r>
            <a:r>
              <a:rPr lang="en-US" b="1"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vs</a:t>
            </a: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time data of pure drug (PD) and various SD batches</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6662056" y="6128570"/>
            <a:ext cx="5355773" cy="729430"/>
          </a:xfrm>
          <a:prstGeom prst="rect">
            <a:avLst/>
          </a:prstGeom>
        </p:spPr>
        <p:txBody>
          <a:bodyPr wrap="square">
            <a:spAutoFit/>
          </a:bodyPr>
          <a:lstStyle/>
          <a:p>
            <a:pPr algn="ctr">
              <a:lnSpc>
                <a:spcPct val="115000"/>
              </a:lnSpc>
              <a:spcAft>
                <a:spcPts val="1000"/>
              </a:spcAft>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Fig 5.26: </a:t>
            </a:r>
            <a:r>
              <a:rPr lang="en-US" b="1" i="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In vitro</a:t>
            </a: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release profiles of pure drug (PD) and various solid dispersion batches</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2"/>
          <p:cNvSpPr txBox="1"/>
          <p:nvPr/>
        </p:nvSpPr>
        <p:spPr>
          <a:xfrm>
            <a:off x="8224135" y="5776145"/>
            <a:ext cx="3381375" cy="352425"/>
          </a:xfrm>
          <a:prstGeom prst="rect">
            <a:avLst/>
          </a:prstGeom>
          <a:solidFill>
            <a:schemeClr val="lt1"/>
          </a:solidFill>
          <a:ln w="9525" cmpd="sng">
            <a:solidFill>
              <a:schemeClr val="bg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100" b="1" dirty="0">
                <a:latin typeface="Times New Roman" panose="02020603050405020304" pitchFamily="18" charset="0"/>
                <a:cs typeface="Times New Roman" panose="02020603050405020304" pitchFamily="18" charset="0"/>
              </a:rPr>
              <a:t>Time (minutes)</a:t>
            </a:r>
          </a:p>
        </p:txBody>
      </p:sp>
      <p:sp>
        <p:nvSpPr>
          <p:cNvPr id="9" name="TextBox 3"/>
          <p:cNvSpPr txBox="1"/>
          <p:nvPr/>
        </p:nvSpPr>
        <p:spPr>
          <a:xfrm rot="16200000">
            <a:off x="6174015" y="3747067"/>
            <a:ext cx="1905000" cy="352425"/>
          </a:xfrm>
          <a:prstGeom prst="rect">
            <a:avLst/>
          </a:prstGeom>
          <a:solidFill>
            <a:schemeClr val="lt1"/>
          </a:solidFill>
          <a:ln w="9525" cmpd="sng">
            <a:solidFill>
              <a:schemeClr val="bg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100" b="1" dirty="0">
                <a:latin typeface="Times New Roman" panose="02020603050405020304" pitchFamily="18" charset="0"/>
                <a:cs typeface="Times New Roman" panose="02020603050405020304" pitchFamily="18" charset="0"/>
              </a:rPr>
              <a:t>%</a:t>
            </a:r>
            <a:r>
              <a:rPr lang="en-US" sz="1100" b="1" baseline="0" dirty="0">
                <a:latin typeface="Times New Roman" panose="02020603050405020304" pitchFamily="18" charset="0"/>
                <a:cs typeface="Times New Roman" panose="02020603050405020304" pitchFamily="18" charset="0"/>
              </a:rPr>
              <a:t> Drug Release</a:t>
            </a:r>
            <a:endParaRPr lang="en-US" sz="1100" b="1" dirty="0">
              <a:latin typeface="Times New Roman" panose="02020603050405020304" pitchFamily="18" charset="0"/>
              <a:cs typeface="Times New Roman" panose="02020603050405020304" pitchFamily="18" charset="0"/>
            </a:endParaRPr>
          </a:p>
        </p:txBody>
      </p:sp>
      <p:graphicFrame>
        <p:nvGraphicFramePr>
          <p:cNvPr id="10" name="Chart 9"/>
          <p:cNvGraphicFramePr>
            <a:graphicFrameLocks/>
          </p:cNvGraphicFramePr>
          <p:nvPr>
            <p:extLst>
              <p:ext uri="{D42A27DB-BD31-4B8C-83A1-F6EECF244321}">
                <p14:modId xmlns="" xmlns:p14="http://schemas.microsoft.com/office/powerpoint/2010/main" val="2929773030"/>
              </p:ext>
            </p:extLst>
          </p:nvPr>
        </p:nvGraphicFramePr>
        <p:xfrm>
          <a:off x="6662056" y="1891621"/>
          <a:ext cx="5529944" cy="45961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20282042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 xmlns:p14="http://schemas.microsoft.com/office/powerpoint/2010/main" val="3014324491"/>
              </p:ext>
            </p:extLst>
          </p:nvPr>
        </p:nvGraphicFramePr>
        <p:xfrm>
          <a:off x="398146" y="643718"/>
          <a:ext cx="5741397" cy="5423027"/>
        </p:xfrm>
        <a:graphic>
          <a:graphicData uri="http://schemas.openxmlformats.org/drawingml/2006/table">
            <a:tbl>
              <a:tblPr firstRow="1" firstCol="1" bandRow="1">
                <a:tableStyleId>{5C22544A-7EE6-4342-B048-85BDC9FD1C3A}</a:tableStyleId>
              </a:tblPr>
              <a:tblGrid>
                <a:gridCol w="703330"/>
                <a:gridCol w="895820"/>
                <a:gridCol w="1088311"/>
                <a:gridCol w="999470"/>
                <a:gridCol w="999470"/>
                <a:gridCol w="1054996"/>
              </a:tblGrid>
              <a:tr h="414033">
                <a:tc>
                  <a:txBody>
                    <a:bodyPr/>
                    <a:lstStyle/>
                    <a:p>
                      <a:pPr marL="0" marR="0" algn="ctr">
                        <a:lnSpc>
                          <a:spcPct val="115000"/>
                        </a:lnSpc>
                        <a:spcBef>
                          <a:spcPts val="0"/>
                        </a:spcBef>
                        <a:spcAft>
                          <a:spcPts val="1000"/>
                        </a:spcAft>
                      </a:pPr>
                      <a:r>
                        <a:rPr lang="en-US"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gridSpan="5">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 Drug Release ± SD</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14033">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Time</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PD</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SD 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PM</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CGM</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KM</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414033">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a:effectLst/>
                          <a:latin typeface="Times New Roman" panose="02020603050405020304" pitchFamily="18" charset="0"/>
                          <a:cs typeface="Times New Roman" panose="02020603050405020304" pitchFamily="18" charset="0"/>
                        </a:rPr>
                        <a:t>0</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503823">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5</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17.79 ± 0.80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24.59 ±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18.13 ± 0.30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smtClean="0">
                          <a:effectLst/>
                          <a:latin typeface="Times New Roman" panose="02020603050405020304" pitchFamily="18" charset="0"/>
                          <a:cs typeface="Times New Roman" panose="02020603050405020304" pitchFamily="18" charset="0"/>
                        </a:rPr>
                        <a:t>19.18 </a:t>
                      </a:r>
                      <a:r>
                        <a:rPr lang="en-US" sz="1400" dirty="0">
                          <a:effectLst/>
                          <a:latin typeface="Times New Roman" panose="02020603050405020304" pitchFamily="18" charset="0"/>
                          <a:cs typeface="Times New Roman" panose="02020603050405020304" pitchFamily="18" charset="0"/>
                        </a:rPr>
                        <a:t>± 0.30</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21.97 ± 0.52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503823">
                <a:tc>
                  <a:txBody>
                    <a:bodyPr/>
                    <a:lstStyle/>
                    <a:p>
                      <a:pPr marL="0" marR="0" algn="ctr">
                        <a:lnSpc>
                          <a:spcPct val="115000"/>
                        </a:lnSpc>
                        <a:spcBef>
                          <a:spcPts val="0"/>
                        </a:spcBef>
                        <a:spcAft>
                          <a:spcPts val="1000"/>
                        </a:spcAft>
                      </a:pPr>
                      <a:r>
                        <a:rPr lang="en-US" sz="1400" dirty="0">
                          <a:effectLst/>
                          <a:latin typeface="Times New Roman" panose="02020603050405020304" pitchFamily="18" charset="0"/>
                          <a:cs typeface="Times New Roman" panose="02020603050405020304" pitchFamily="18" charset="0"/>
                        </a:rPr>
                        <a:t>15</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cs typeface="Times New Roman" panose="02020603050405020304" pitchFamily="18" charset="0"/>
                        </a:rPr>
                        <a:t>24.46 </a:t>
                      </a:r>
                      <a:r>
                        <a:rPr lang="en-US" sz="1200" dirty="0">
                          <a:effectLst/>
                          <a:latin typeface="Times New Roman" panose="02020603050405020304" pitchFamily="18" charset="0"/>
                          <a:cs typeface="Times New Roman" panose="02020603050405020304" pitchFamily="18" charset="0"/>
                        </a:rPr>
                        <a:t>± 0.80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34.88 ± 0.79</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26.51 ± 0.30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smtClean="0">
                          <a:effectLst/>
                          <a:latin typeface="Times New Roman" panose="02020603050405020304" pitchFamily="18" charset="0"/>
                          <a:cs typeface="Times New Roman" panose="02020603050405020304" pitchFamily="18" charset="0"/>
                        </a:rPr>
                        <a:t>27.77 </a:t>
                      </a:r>
                      <a:r>
                        <a:rPr lang="en-US" sz="1400" dirty="0">
                          <a:effectLst/>
                          <a:latin typeface="Times New Roman" panose="02020603050405020304" pitchFamily="18" charset="0"/>
                          <a:cs typeface="Times New Roman" panose="02020603050405020304" pitchFamily="18" charset="0"/>
                        </a:rPr>
                        <a:t>± 0.52c</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26.68 ± 0.52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503823">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30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cs typeface="Times New Roman" panose="02020603050405020304" pitchFamily="18" charset="0"/>
                        </a:rPr>
                        <a:t>30.22 </a:t>
                      </a:r>
                      <a:r>
                        <a:rPr lang="en-US" sz="1200" dirty="0">
                          <a:effectLst/>
                          <a:latin typeface="Times New Roman" panose="02020603050405020304" pitchFamily="18" charset="0"/>
                          <a:cs typeface="Times New Roman" panose="02020603050405020304" pitchFamily="18" charset="0"/>
                        </a:rPr>
                        <a:t>± 0.30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47.96 ± 0.30</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32.96 ± 0.53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smtClean="0">
                          <a:effectLst/>
                          <a:latin typeface="Times New Roman" panose="02020603050405020304" pitchFamily="18" charset="0"/>
                          <a:cs typeface="Times New Roman" panose="02020603050405020304" pitchFamily="18" charset="0"/>
                        </a:rPr>
                        <a:t>36.29 </a:t>
                      </a:r>
                      <a:r>
                        <a:rPr lang="en-US" sz="1400" dirty="0">
                          <a:effectLst/>
                          <a:latin typeface="Times New Roman" panose="02020603050405020304" pitchFamily="18" charset="0"/>
                          <a:cs typeface="Times New Roman" panose="02020603050405020304" pitchFamily="18" charset="0"/>
                        </a:rPr>
                        <a:t>± 0.52</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37.67 ± 0.52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503823">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45</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38.19 ±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54.94 ±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42.90 ± 0.52</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a:effectLst/>
                          <a:latin typeface="Times New Roman" panose="02020603050405020304" pitchFamily="18" charset="0"/>
                          <a:cs typeface="Times New Roman" panose="02020603050405020304" pitchFamily="18" charset="0"/>
                        </a:rPr>
                        <a:t>4</a:t>
                      </a:r>
                      <a:r>
                        <a:rPr lang="en-US" sz="1400" dirty="0" smtClean="0">
                          <a:effectLst/>
                          <a:latin typeface="Times New Roman" panose="02020603050405020304" pitchFamily="18" charset="0"/>
                          <a:cs typeface="Times New Roman" panose="02020603050405020304" pitchFamily="18" charset="0"/>
                        </a:rPr>
                        <a:t>2.56 </a:t>
                      </a:r>
                      <a:r>
                        <a:rPr lang="en-US" sz="1400" dirty="0">
                          <a:effectLst/>
                          <a:latin typeface="Times New Roman" panose="02020603050405020304" pitchFamily="18" charset="0"/>
                          <a:cs typeface="Times New Roman" panose="02020603050405020304" pitchFamily="18" charset="0"/>
                        </a:rPr>
                        <a:t>± 0.80</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46.39 ± 0.79</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540262">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60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44.47 ±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75.87 ± 0.53</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45 ± 0.80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a:effectLst/>
                          <a:latin typeface="Times New Roman" panose="02020603050405020304" pitchFamily="18" charset="0"/>
                          <a:cs typeface="Times New Roman" panose="02020603050405020304" pitchFamily="18" charset="0"/>
                        </a:rPr>
                        <a:t>5</a:t>
                      </a:r>
                      <a:r>
                        <a:rPr lang="en-US" sz="1400" dirty="0" smtClean="0">
                          <a:effectLst/>
                          <a:latin typeface="Times New Roman" panose="02020603050405020304" pitchFamily="18" charset="0"/>
                          <a:cs typeface="Times New Roman" panose="02020603050405020304" pitchFamily="18" charset="0"/>
                        </a:rPr>
                        <a:t>1.28 </a:t>
                      </a:r>
                      <a:r>
                        <a:rPr lang="en-US" sz="1400" dirty="0">
                          <a:effectLst/>
                          <a:latin typeface="Times New Roman" panose="02020603050405020304" pitchFamily="18" charset="0"/>
                          <a:cs typeface="Times New Roman" panose="02020603050405020304" pitchFamily="18" charset="0"/>
                        </a:rPr>
                        <a:t>± 0.80</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62.61 ± 0.30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503823">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90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cs typeface="Times New Roman" panose="02020603050405020304" pitchFamily="18" charset="0"/>
                        </a:rPr>
                        <a:t>50.04 </a:t>
                      </a:r>
                      <a:r>
                        <a:rPr lang="en-US" sz="1200" dirty="0">
                          <a:effectLst/>
                          <a:latin typeface="Times New Roman" panose="02020603050405020304" pitchFamily="18" charset="0"/>
                          <a:cs typeface="Times New Roman" panose="02020603050405020304" pitchFamily="18" charset="0"/>
                        </a:rPr>
                        <a:t>±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84.76 ± 0.52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46.91 ± 0.30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a:effectLst/>
                          <a:latin typeface="Times New Roman" panose="02020603050405020304" pitchFamily="18" charset="0"/>
                          <a:cs typeface="Times New Roman" panose="02020603050405020304" pitchFamily="18" charset="0"/>
                        </a:rPr>
                        <a:t>6</a:t>
                      </a:r>
                      <a:r>
                        <a:rPr lang="en-US" sz="1400" dirty="0" smtClean="0">
                          <a:effectLst/>
                          <a:latin typeface="Times New Roman" panose="02020603050405020304" pitchFamily="18" charset="0"/>
                          <a:cs typeface="Times New Roman" panose="02020603050405020304" pitchFamily="18" charset="0"/>
                        </a:rPr>
                        <a:t>0.88 </a:t>
                      </a:r>
                      <a:r>
                        <a:rPr lang="en-US" sz="1400" dirty="0">
                          <a:effectLst/>
                          <a:latin typeface="Times New Roman" panose="02020603050405020304" pitchFamily="18" charset="0"/>
                          <a:cs typeface="Times New Roman" panose="02020603050405020304" pitchFamily="18" charset="0"/>
                        </a:rPr>
                        <a:t>± 0.30</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76.39 ± 0.53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503823">
                <a:tc>
                  <a:txBody>
                    <a:bodyPr/>
                    <a:lstStyle/>
                    <a:p>
                      <a:pPr marL="0" marR="0" algn="ctr">
                        <a:lnSpc>
                          <a:spcPct val="115000"/>
                        </a:lnSpc>
                        <a:spcBef>
                          <a:spcPts val="0"/>
                        </a:spcBef>
                        <a:spcAft>
                          <a:spcPts val="1000"/>
                        </a:spcAft>
                      </a:pPr>
                      <a:r>
                        <a:rPr lang="en-US" sz="1400">
                          <a:effectLst/>
                          <a:latin typeface="Times New Roman" panose="02020603050405020304" pitchFamily="18" charset="0"/>
                          <a:cs typeface="Times New Roman" panose="02020603050405020304" pitchFamily="18" charset="0"/>
                        </a:rPr>
                        <a:t>120</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200" dirty="0">
                          <a:effectLst/>
                          <a:latin typeface="Times New Roman" panose="02020603050405020304" pitchFamily="18" charset="0"/>
                          <a:cs typeface="Times New Roman" panose="02020603050405020304" pitchFamily="18" charset="0"/>
                        </a:rPr>
                        <a:t>5</a:t>
                      </a:r>
                      <a:r>
                        <a:rPr lang="en-US" sz="1200" dirty="0" smtClean="0">
                          <a:effectLst/>
                          <a:latin typeface="Times New Roman" panose="02020603050405020304" pitchFamily="18" charset="0"/>
                          <a:cs typeface="Times New Roman" panose="02020603050405020304" pitchFamily="18" charset="0"/>
                        </a:rPr>
                        <a:t>7.44 </a:t>
                      </a:r>
                      <a:r>
                        <a:rPr lang="en-US" sz="1200" dirty="0">
                          <a:effectLst/>
                          <a:latin typeface="Times New Roman" panose="02020603050405020304" pitchFamily="18" charset="0"/>
                          <a:cs typeface="Times New Roman" panose="02020603050405020304" pitchFamily="18" charset="0"/>
                        </a:rPr>
                        <a:t>± 0.79</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cs typeface="Times New Roman" panose="02020603050405020304" pitchFamily="18" charset="0"/>
                        </a:rPr>
                        <a:t>87.77 </a:t>
                      </a:r>
                      <a:r>
                        <a:rPr lang="en-US" sz="1200" dirty="0">
                          <a:effectLst/>
                          <a:latin typeface="Times New Roman" panose="02020603050405020304" pitchFamily="18" charset="0"/>
                          <a:cs typeface="Times New Roman" panose="02020603050405020304" pitchFamily="18" charset="0"/>
                        </a:rPr>
                        <a:t>± 0.79</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400" dirty="0">
                          <a:effectLst/>
                          <a:latin typeface="Times New Roman" panose="02020603050405020304" pitchFamily="18" charset="0"/>
                          <a:cs typeface="Times New Roman" panose="02020603050405020304" pitchFamily="18" charset="0"/>
                        </a:rPr>
                        <a:t>49.53 ± 0.53</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smtClean="0">
                          <a:effectLst/>
                          <a:latin typeface="Times New Roman" panose="02020603050405020304" pitchFamily="18" charset="0"/>
                          <a:cs typeface="Times New Roman" panose="02020603050405020304" pitchFamily="18" charset="0"/>
                        </a:rPr>
                        <a:t>69.15 </a:t>
                      </a:r>
                      <a:r>
                        <a:rPr lang="en-US" sz="1400" dirty="0">
                          <a:effectLst/>
                          <a:latin typeface="Times New Roman" panose="02020603050405020304" pitchFamily="18" charset="0"/>
                          <a:cs typeface="Times New Roman" panose="02020603050405020304" pitchFamily="18" charset="0"/>
                        </a:rPr>
                        <a:t>± 0.53</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a:effectLst/>
                          <a:latin typeface="Times New Roman" panose="02020603050405020304" pitchFamily="18" charset="0"/>
                          <a:cs typeface="Times New Roman" panose="02020603050405020304" pitchFamily="18" charset="0"/>
                        </a:rPr>
                        <a:t>80.05 ± 0.52</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r h="503823">
                <a:tc>
                  <a:txBody>
                    <a:bodyPr/>
                    <a:lstStyle/>
                    <a:p>
                      <a:pPr marL="0" marR="0" algn="ctr">
                        <a:lnSpc>
                          <a:spcPct val="115000"/>
                        </a:lnSpc>
                        <a:spcBef>
                          <a:spcPts val="0"/>
                        </a:spcBef>
                        <a:spcAft>
                          <a:spcPts val="100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180</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63.67 </a:t>
                      </a:r>
                      <a:r>
                        <a:rPr lang="en-US" sz="1200" dirty="0" smtClean="0">
                          <a:effectLst/>
                          <a:latin typeface="Times New Roman" panose="02020603050405020304" pitchFamily="18" charset="0"/>
                          <a:cs typeface="Times New Roman" panose="02020603050405020304" pitchFamily="18" charset="0"/>
                        </a:rPr>
                        <a:t>± 0.38</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457200" rtl="0" eaLnBrk="1" fontAlgn="auto" latinLnBrk="0" hangingPunct="1">
                        <a:lnSpc>
                          <a:spcPct val="115000"/>
                        </a:lnSpc>
                        <a:spcBef>
                          <a:spcPts val="0"/>
                        </a:spcBef>
                        <a:spcAft>
                          <a:spcPts val="1000"/>
                        </a:spcAft>
                        <a:buClrTx/>
                        <a:buSzTx/>
                        <a:buFontTx/>
                        <a:buNone/>
                        <a:tabLst/>
                        <a:defRPr/>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96.43 </a:t>
                      </a:r>
                      <a:r>
                        <a:rPr lang="en-US" sz="1400" dirty="0" smtClean="0">
                          <a:effectLst/>
                          <a:latin typeface="Times New Roman" panose="02020603050405020304" pitchFamily="18" charset="0"/>
                          <a:cs typeface="Times New Roman" panose="02020603050405020304" pitchFamily="18" charset="0"/>
                        </a:rPr>
                        <a:t>± 0.55</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51.97 </a:t>
                      </a:r>
                      <a:r>
                        <a:rPr lang="en-US" sz="1400" dirty="0" smtClean="0">
                          <a:effectLst/>
                          <a:latin typeface="Times New Roman" panose="02020603050405020304" pitchFamily="18" charset="0"/>
                          <a:cs typeface="Times New Roman" panose="02020603050405020304" pitchFamily="18" charset="0"/>
                        </a:rPr>
                        <a:t>± 0.44</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78.58 </a:t>
                      </a:r>
                      <a:r>
                        <a:rPr lang="en-US" sz="1400" dirty="0" smtClean="0">
                          <a:effectLst/>
                          <a:latin typeface="Times New Roman" panose="02020603050405020304" pitchFamily="18" charset="0"/>
                          <a:cs typeface="Times New Roman" panose="02020603050405020304" pitchFamily="18" charset="0"/>
                        </a:rPr>
                        <a:t>± 0.30</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100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83.31 </a:t>
                      </a:r>
                      <a:r>
                        <a:rPr lang="en-US" sz="1400" dirty="0" smtClean="0">
                          <a:effectLst/>
                          <a:latin typeface="Times New Roman" panose="02020603050405020304" pitchFamily="18" charset="0"/>
                          <a:cs typeface="Times New Roman" panose="02020603050405020304" pitchFamily="18" charset="0"/>
                        </a:rPr>
                        <a:t>± 0.40</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r>
            </a:tbl>
          </a:graphicData>
        </a:graphic>
      </p:graphicFrame>
      <p:sp>
        <p:nvSpPr>
          <p:cNvPr id="4" name="Rectangle 3"/>
          <p:cNvSpPr/>
          <p:nvPr/>
        </p:nvSpPr>
        <p:spPr>
          <a:xfrm>
            <a:off x="261257" y="6010685"/>
            <a:ext cx="5878286" cy="729430"/>
          </a:xfrm>
          <a:prstGeom prst="rect">
            <a:avLst/>
          </a:prstGeom>
        </p:spPr>
        <p:txBody>
          <a:bodyPr wrap="square">
            <a:spAutoFit/>
          </a:bodyPr>
          <a:lstStyle/>
          <a:p>
            <a:pPr algn="ctr">
              <a:lnSpc>
                <a:spcPct val="115000"/>
              </a:lnSpc>
              <a:spcAft>
                <a:spcPts val="1000"/>
              </a:spcAft>
            </a:pPr>
            <a:r>
              <a:rPr lang="en-US" b="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Table </a:t>
            </a: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5.18 : %drug release </a:t>
            </a:r>
            <a:r>
              <a:rPr lang="en-US" b="1"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vs</a:t>
            </a: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time data of pure drug (PD) SD 3 and various mixtures</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5950858" y="6010685"/>
            <a:ext cx="6096000" cy="729430"/>
          </a:xfrm>
          <a:prstGeom prst="rect">
            <a:avLst/>
          </a:prstGeom>
        </p:spPr>
        <p:txBody>
          <a:bodyPr>
            <a:spAutoFit/>
          </a:bodyPr>
          <a:lstStyle/>
          <a:p>
            <a:pPr algn="ctr">
              <a:lnSpc>
                <a:spcPct val="115000"/>
              </a:lnSpc>
              <a:spcAft>
                <a:spcPts val="1000"/>
              </a:spcAft>
            </a:pP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Fig 5.27: </a:t>
            </a:r>
            <a:r>
              <a:rPr lang="en-US" b="1" i="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In vitro</a:t>
            </a:r>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release profiles of pure drug (PD), SD 3 and various solid mixtures</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Chart 6"/>
          <p:cNvGraphicFramePr>
            <a:graphicFrameLocks/>
          </p:cNvGraphicFramePr>
          <p:nvPr>
            <p:extLst>
              <p:ext uri="{D42A27DB-BD31-4B8C-83A1-F6EECF244321}">
                <p14:modId xmlns="" xmlns:p14="http://schemas.microsoft.com/office/powerpoint/2010/main" val="3945718907"/>
              </p:ext>
            </p:extLst>
          </p:nvPr>
        </p:nvGraphicFramePr>
        <p:xfrm>
          <a:off x="6045201" y="1075915"/>
          <a:ext cx="6096000" cy="529948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2"/>
          <p:cNvSpPr txBox="1"/>
          <p:nvPr/>
        </p:nvSpPr>
        <p:spPr>
          <a:xfrm>
            <a:off x="8224135" y="5776145"/>
            <a:ext cx="3381375" cy="352425"/>
          </a:xfrm>
          <a:prstGeom prst="rect">
            <a:avLst/>
          </a:prstGeom>
          <a:solidFill>
            <a:schemeClr val="lt1"/>
          </a:solidFill>
          <a:ln w="9525" cmpd="sng">
            <a:solidFill>
              <a:schemeClr val="bg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100" b="1" dirty="0">
                <a:latin typeface="Times New Roman" panose="02020603050405020304" pitchFamily="18" charset="0"/>
                <a:cs typeface="Times New Roman" panose="02020603050405020304" pitchFamily="18" charset="0"/>
              </a:rPr>
              <a:t>Time (minutes)</a:t>
            </a:r>
          </a:p>
        </p:txBody>
      </p:sp>
      <p:sp>
        <p:nvSpPr>
          <p:cNvPr id="9" name="TextBox 3"/>
          <p:cNvSpPr txBox="1"/>
          <p:nvPr/>
        </p:nvSpPr>
        <p:spPr>
          <a:xfrm rot="16200000">
            <a:off x="5506359" y="3689010"/>
            <a:ext cx="1905000" cy="352425"/>
          </a:xfrm>
          <a:prstGeom prst="rect">
            <a:avLst/>
          </a:prstGeom>
          <a:solidFill>
            <a:schemeClr val="lt1"/>
          </a:solidFill>
          <a:ln w="9525" cmpd="sng">
            <a:solidFill>
              <a:schemeClr val="bg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100" b="1" dirty="0">
                <a:latin typeface="Times New Roman" panose="02020603050405020304" pitchFamily="18" charset="0"/>
                <a:cs typeface="Times New Roman" panose="02020603050405020304" pitchFamily="18" charset="0"/>
              </a:rPr>
              <a:t>%</a:t>
            </a:r>
            <a:r>
              <a:rPr lang="en-US" sz="1100" b="1" baseline="0" dirty="0">
                <a:latin typeface="Times New Roman" panose="02020603050405020304" pitchFamily="18" charset="0"/>
                <a:cs typeface="Times New Roman" panose="02020603050405020304" pitchFamily="18" charset="0"/>
              </a:rPr>
              <a:t> Drug Release</a:t>
            </a:r>
            <a:endParaRPr lang="en-US" sz="1100" b="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9148907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959303939"/>
              </p:ext>
            </p:extLst>
          </p:nvPr>
        </p:nvGraphicFramePr>
        <p:xfrm>
          <a:off x="460539" y="1971787"/>
          <a:ext cx="11237974" cy="4690235"/>
        </p:xfrm>
        <a:graphic>
          <a:graphicData uri="http://schemas.openxmlformats.org/drawingml/2006/table">
            <a:tbl>
              <a:tblPr firstRow="1" firstCol="1" bandRow="1">
                <a:tableStyleId>{5C22544A-7EE6-4342-B048-85BDC9FD1C3A}</a:tableStyleId>
              </a:tblPr>
              <a:tblGrid>
                <a:gridCol w="1347675"/>
                <a:gridCol w="1646186"/>
                <a:gridCol w="1509486"/>
                <a:gridCol w="1640114"/>
                <a:gridCol w="1683657"/>
                <a:gridCol w="1675157"/>
                <a:gridCol w="1735699"/>
              </a:tblGrid>
              <a:tr h="825173">
                <a:tc>
                  <a:txBody>
                    <a:bodyPr/>
                    <a:lstStyle/>
                    <a:p>
                      <a:pPr marL="0" marR="0" algn="just">
                        <a:lnSpc>
                          <a:spcPct val="200000"/>
                        </a:lnSpc>
                        <a:spcBef>
                          <a:spcPts val="0"/>
                        </a:spcBef>
                        <a:spcAft>
                          <a:spcPts val="1000"/>
                        </a:spcAft>
                      </a:pPr>
                      <a:r>
                        <a:rPr lang="en-IN" sz="1600" dirty="0">
                          <a:effectLst/>
                          <a:latin typeface="Times New Roman" panose="02020603050405020304" pitchFamily="18" charset="0"/>
                          <a:cs typeface="Times New Roman" panose="02020603050405020304" pitchFamily="18" charset="0"/>
                        </a:rPr>
                        <a:t>Group</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Dose kg</a:t>
                      </a:r>
                      <a:r>
                        <a:rPr lang="en-IN" sz="1600" baseline="30000">
                          <a:effectLst/>
                          <a:latin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0 hr</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30 min.</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 hr.</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2 hr</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3 hr</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r>
              <a:tr h="884068">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Vehicle control</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dirty="0" smtClean="0">
                          <a:effectLst/>
                          <a:latin typeface="Times New Roman" panose="02020603050405020304" pitchFamily="18" charset="0"/>
                          <a:cs typeface="Times New Roman" panose="02020603050405020304" pitchFamily="18" charset="0"/>
                        </a:rPr>
                        <a:t>Saline(5 ml/kg</a:t>
                      </a:r>
                      <a:r>
                        <a:rPr lang="en-IN" sz="1600" dirty="0">
                          <a:effectLst/>
                          <a:latin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106.55±22.09</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105.23±18.44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104.55±22.09</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105.23±18.44</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108.16±20.32</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r>
              <a:tr h="884068">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Diabetic control</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______</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350.67±22.3*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355.67±22.3*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348.67±22.35*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346.67±22.35*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345±22.35*</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r>
              <a:tr h="687644">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Pure Drug</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2 mg/kg</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340.67±22.35a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225.60±20.5a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175.60±19.45a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145.60±18.50a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140.60±16.53a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r>
              <a:tr h="687644">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CGM</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 2 mg/kg</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355.67±22.35b</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210.67±20.6b</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150.67±21.6b</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126.67±16.62b</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106.67± 10.6b</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r>
              <a:tr h="687644">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SD3</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2 mg/kg</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111125"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348.67±22.4*c</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indent="-6858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156.60± 14.73*c</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92.50±9.65*c</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a:effectLst/>
                          <a:latin typeface="Times New Roman" panose="02020603050405020304" pitchFamily="18" charset="0"/>
                          <a:cs typeface="Times New Roman" panose="02020603050405020304" pitchFamily="18" charset="0"/>
                        </a:rPr>
                        <a:t>87.50 ± 7.52*c</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c>
                  <a:txBody>
                    <a:bodyPr/>
                    <a:lstStyle/>
                    <a:p>
                      <a:pPr marL="0" marR="0" algn="just">
                        <a:lnSpc>
                          <a:spcPct val="200000"/>
                        </a:lnSpc>
                        <a:spcBef>
                          <a:spcPts val="0"/>
                        </a:spcBef>
                        <a:spcAft>
                          <a:spcPts val="1000"/>
                        </a:spcAft>
                      </a:pPr>
                      <a:r>
                        <a:rPr lang="en-IN" sz="1600" dirty="0">
                          <a:effectLst/>
                          <a:latin typeface="Times New Roman" panose="02020603050405020304" pitchFamily="18" charset="0"/>
                          <a:cs typeface="Times New Roman" panose="02020603050405020304" pitchFamily="18" charset="0"/>
                        </a:rPr>
                        <a:t>82.50 ± 5.72*c</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948" marR="63948" marT="0" marB="0"/>
                </a:tc>
              </a:tr>
            </a:tbl>
          </a:graphicData>
        </a:graphic>
      </p:graphicFrame>
      <p:sp>
        <p:nvSpPr>
          <p:cNvPr id="3" name="Title 2"/>
          <p:cNvSpPr>
            <a:spLocks noGrp="1"/>
          </p:cNvSpPr>
          <p:nvPr>
            <p:ph type="title"/>
          </p:nvPr>
        </p:nvSpPr>
        <p:spPr/>
        <p:txBody>
          <a:bodyPr/>
          <a:lstStyle/>
          <a:p>
            <a:r>
              <a:rPr lang="en-US" dirty="0" smtClean="0"/>
              <a:t>IN VIVO STUDIES</a:t>
            </a:r>
            <a:endParaRPr lang="en-US" dirty="0"/>
          </a:p>
        </p:txBody>
      </p:sp>
    </p:spTree>
    <p:extLst>
      <p:ext uri="{BB962C8B-B14F-4D97-AF65-F5344CB8AC3E}">
        <p14:creationId xmlns="" xmlns:p14="http://schemas.microsoft.com/office/powerpoint/2010/main" val="323152082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972" y="342929"/>
            <a:ext cx="11495314" cy="6442789"/>
          </a:xfrm>
          <a:prstGeom prst="rect">
            <a:avLst/>
          </a:prstGeom>
        </p:spPr>
        <p:txBody>
          <a:bodyPr wrap="square">
            <a:spAutoFit/>
          </a:bodyPr>
          <a:lstStyle/>
          <a:p>
            <a:pPr algn="just">
              <a:lnSpc>
                <a:spcPct val="200000"/>
              </a:lnSpc>
              <a:spcAft>
                <a:spcPts val="1000"/>
              </a:spcAft>
            </a:pPr>
            <a:r>
              <a:rPr lang="en-IN" b="1" u="sng"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Discussion</a:t>
            </a:r>
            <a:r>
              <a:rPr lang="en-IN"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200000"/>
              </a:lnSpc>
              <a:spcAft>
                <a:spcPts val="1000"/>
              </a:spcAft>
            </a:pP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Glimepiride formulations (F1, F2 and F3) in powdered form were evaluated for their efficacy and potency </a:t>
            </a:r>
            <a:r>
              <a:rPr lang="en-IN" i="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in-vivo</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testing in </a:t>
            </a:r>
            <a:r>
              <a:rPr lang="en-IN"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wistar</a:t>
            </a: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Rats. The drug was administered at a dose of 2 mg/kg body weight of Glimepiride solution. After oral administration of SD3 a rapid reduction in blood glucose level was observed and maximum reduction was found at 50% within 1 hour. Maximum 75% reduction was found after administration of solid dispersion of Glimepiride after 3 hour. The significant reduction was considered at 75% blood glucose level. </a:t>
            </a:r>
            <a:endParaRPr lang="en-US" sz="16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200000"/>
              </a:lnSpc>
              <a:spcAft>
                <a:spcPts val="1000"/>
              </a:spcAft>
            </a:pPr>
            <a:r>
              <a:rPr lang="en-IN"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Blood glucose level was maintained for 3 hour after the treatment with solid dispersion of Glimepiride as compare to pure powdered form of Glimepiride. The Glimepiride solid dispersion formulation showed an instant hypoglycaemic effect due to a faster release and absorption of drug from the solid dispersion over a shorter period of time. Hence, this newly formulated Glimepiride in solid dispersion dosage form is a significant and potential than slow release glimepiride dosage form for the treatment of type-II Diabetes.</a:t>
            </a:r>
            <a:endParaRPr lang="en-US" sz="1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424491004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75894" y="2104571"/>
            <a:ext cx="11029616" cy="2400657"/>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q"/>
            </a:pPr>
            <a:r>
              <a:rPr lang="en-US" sz="2000" dirty="0" smtClean="0">
                <a:solidFill>
                  <a:schemeClr val="accent1"/>
                </a:solidFill>
                <a:latin typeface="Times New Roman" panose="02020603050405020304" pitchFamily="18" charset="0"/>
                <a:cs typeface="Times New Roman" panose="02020603050405020304" pitchFamily="18" charset="0"/>
              </a:rPr>
              <a:t>Dissolution improvement using MLBG is due to less viscosity of the polymer and slight conversion of drug from its crystalline to amorphous state.</a:t>
            </a:r>
          </a:p>
          <a:p>
            <a:pPr marL="342900" indent="-342900" algn="just">
              <a:lnSpc>
                <a:spcPct val="150000"/>
              </a:lnSpc>
              <a:buFont typeface="Wingdings" panose="05000000000000000000" pitchFamily="2" charset="2"/>
              <a:buChar char="q"/>
            </a:pPr>
            <a:r>
              <a:rPr lang="en-US" sz="2000" dirty="0" smtClean="0">
                <a:solidFill>
                  <a:schemeClr val="accent1"/>
                </a:solidFill>
                <a:latin typeface="Times New Roman" panose="02020603050405020304" pitchFamily="18" charset="0"/>
                <a:cs typeface="Times New Roman" panose="02020603050405020304" pitchFamily="18" charset="0"/>
              </a:rPr>
              <a:t>SD3 and CGM was found to be the optimum batch for dissolution enhancement of Glimepiride </a:t>
            </a:r>
            <a:endParaRPr lang="en-US" sz="2000" dirty="0">
              <a:solidFill>
                <a:schemeClr val="accent1"/>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q"/>
            </a:pPr>
            <a:r>
              <a:rPr lang="en-US" sz="2000" dirty="0" smtClean="0">
                <a:solidFill>
                  <a:schemeClr val="accent1"/>
                </a:solidFill>
                <a:latin typeface="Times New Roman" panose="02020603050405020304" pitchFamily="18" charset="0"/>
                <a:cs typeface="Times New Roman" panose="02020603050405020304" pitchFamily="18" charset="0"/>
              </a:rPr>
              <a:t>In vivo studies conformed that a</a:t>
            </a:r>
            <a:r>
              <a:rPr lang="en-IN" sz="2000" dirty="0" err="1"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fter</a:t>
            </a:r>
            <a:r>
              <a:rPr lang="en-IN" sz="20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r>
              <a:rPr lang="en-IN" sz="2000"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oral administration of SD3 a rapid reduction in blood glucose level was </a:t>
            </a:r>
            <a:r>
              <a:rPr lang="en-IN" sz="2000"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observed, thus faster release and absorption of drug. </a:t>
            </a:r>
            <a:endParaRPr lang="en-US" sz="2000"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223989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a:t>
            </a:r>
            <a:endParaRPr lang="en-US" dirty="0"/>
          </a:p>
        </p:txBody>
      </p:sp>
      <p:sp>
        <p:nvSpPr>
          <p:cNvPr id="3" name="TextBox 2"/>
          <p:cNvSpPr txBox="1"/>
          <p:nvPr/>
        </p:nvSpPr>
        <p:spPr>
          <a:xfrm>
            <a:off x="530942" y="2197510"/>
            <a:ext cx="11341510" cy="3416320"/>
          </a:xfrm>
          <a:prstGeom prst="rect">
            <a:avLst/>
          </a:prstGeom>
          <a:noFill/>
        </p:spPr>
        <p:txBody>
          <a:bodyPr wrap="square" rtlCol="0">
            <a:spAutoFit/>
          </a:bodyPr>
          <a:lstStyle/>
          <a:p>
            <a:pPr marL="342900" indent="-342900" algn="just">
              <a:lnSpc>
                <a:spcPct val="200000"/>
              </a:lnSpc>
              <a:buAutoNum type="arabicPeriod"/>
            </a:pPr>
            <a:r>
              <a:rPr lang="en-US" b="1" dirty="0" smtClean="0">
                <a:solidFill>
                  <a:schemeClr val="accent1"/>
                </a:solidFill>
              </a:rPr>
              <a:t>Ms. </a:t>
            </a:r>
            <a:r>
              <a:rPr lang="en-US" b="1" dirty="0" err="1" smtClean="0">
                <a:solidFill>
                  <a:schemeClr val="accent1"/>
                </a:solidFill>
              </a:rPr>
              <a:t>Masha</a:t>
            </a:r>
            <a:r>
              <a:rPr lang="en-US" b="1" dirty="0" smtClean="0">
                <a:solidFill>
                  <a:schemeClr val="accent1"/>
                </a:solidFill>
              </a:rPr>
              <a:t> </a:t>
            </a:r>
            <a:r>
              <a:rPr lang="en-US" b="1" dirty="0" err="1" smtClean="0">
                <a:solidFill>
                  <a:schemeClr val="accent1"/>
                </a:solidFill>
              </a:rPr>
              <a:t>Rajput</a:t>
            </a:r>
            <a:r>
              <a:rPr lang="en-US" b="1" dirty="0" smtClean="0">
                <a:solidFill>
                  <a:schemeClr val="accent1"/>
                </a:solidFill>
              </a:rPr>
              <a:t>, Research Scholar, Chitkara College of Pharmacy, Chitkara University, India</a:t>
            </a:r>
          </a:p>
          <a:p>
            <a:pPr marL="342900" indent="-342900" algn="just">
              <a:lnSpc>
                <a:spcPct val="200000"/>
              </a:lnSpc>
              <a:buAutoNum type="arabicPeriod"/>
            </a:pPr>
            <a:r>
              <a:rPr lang="en-US" b="1" dirty="0" smtClean="0">
                <a:solidFill>
                  <a:schemeClr val="accent1"/>
                </a:solidFill>
              </a:rPr>
              <a:t>Ms. </a:t>
            </a:r>
            <a:r>
              <a:rPr lang="en-US" b="1" dirty="0" err="1" smtClean="0">
                <a:solidFill>
                  <a:schemeClr val="accent1"/>
                </a:solidFill>
              </a:rPr>
              <a:t>Garima</a:t>
            </a:r>
            <a:r>
              <a:rPr lang="en-US" b="1" dirty="0" smtClean="0">
                <a:solidFill>
                  <a:schemeClr val="accent1"/>
                </a:solidFill>
              </a:rPr>
              <a:t> Singh, </a:t>
            </a:r>
            <a:r>
              <a:rPr lang="en-US" b="1" dirty="0" smtClean="0">
                <a:solidFill>
                  <a:schemeClr val="accent1"/>
                </a:solidFill>
              </a:rPr>
              <a:t>Research Scholar, Chitkara College of Pharmacy, Chitkara University, India</a:t>
            </a:r>
            <a:endParaRPr lang="en-US" b="1" dirty="0" smtClean="0">
              <a:solidFill>
                <a:schemeClr val="accent1"/>
              </a:solidFill>
            </a:endParaRPr>
          </a:p>
          <a:p>
            <a:pPr marL="342900" indent="-342900" algn="just">
              <a:lnSpc>
                <a:spcPct val="200000"/>
              </a:lnSpc>
              <a:buAutoNum type="arabicPeriod"/>
            </a:pPr>
            <a:r>
              <a:rPr lang="en-US" b="1" dirty="0" smtClean="0">
                <a:solidFill>
                  <a:schemeClr val="accent1"/>
                </a:solidFill>
              </a:rPr>
              <a:t>Ms. </a:t>
            </a:r>
            <a:r>
              <a:rPr lang="en-US" b="1" dirty="0" err="1" smtClean="0">
                <a:solidFill>
                  <a:schemeClr val="accent1"/>
                </a:solidFill>
              </a:rPr>
              <a:t>Manju</a:t>
            </a:r>
            <a:r>
              <a:rPr lang="en-US" b="1" dirty="0" smtClean="0">
                <a:solidFill>
                  <a:schemeClr val="accent1"/>
                </a:solidFill>
              </a:rPr>
              <a:t> </a:t>
            </a:r>
            <a:r>
              <a:rPr lang="en-US" b="1" dirty="0" err="1" smtClean="0">
                <a:solidFill>
                  <a:schemeClr val="accent1"/>
                </a:solidFill>
              </a:rPr>
              <a:t>Nagpal</a:t>
            </a:r>
            <a:r>
              <a:rPr lang="en-US" b="1" dirty="0" smtClean="0">
                <a:solidFill>
                  <a:schemeClr val="accent1"/>
                </a:solidFill>
              </a:rPr>
              <a:t>, Associate Professor , Dept. of Pharmaceutics, Chitkara </a:t>
            </a:r>
            <a:r>
              <a:rPr lang="en-US" b="1" dirty="0" smtClean="0">
                <a:solidFill>
                  <a:schemeClr val="accent1"/>
                </a:solidFill>
              </a:rPr>
              <a:t>College of Pharmacy, Chitkara University, </a:t>
            </a:r>
            <a:r>
              <a:rPr lang="en-US" b="1" dirty="0" smtClean="0">
                <a:solidFill>
                  <a:schemeClr val="accent1"/>
                </a:solidFill>
              </a:rPr>
              <a:t>India</a:t>
            </a:r>
          </a:p>
          <a:p>
            <a:pPr marL="342900" indent="-342900" algn="just">
              <a:lnSpc>
                <a:spcPct val="200000"/>
              </a:lnSpc>
              <a:buAutoNum type="arabicPeriod"/>
            </a:pPr>
            <a:r>
              <a:rPr lang="en-US" b="1" dirty="0" smtClean="0">
                <a:solidFill>
                  <a:schemeClr val="accent1"/>
                </a:solidFill>
              </a:rPr>
              <a:t>Mr. </a:t>
            </a:r>
            <a:r>
              <a:rPr lang="en-US" b="1" dirty="0" err="1" smtClean="0">
                <a:solidFill>
                  <a:schemeClr val="accent1"/>
                </a:solidFill>
              </a:rPr>
              <a:t>Gurjeet</a:t>
            </a:r>
            <a:r>
              <a:rPr lang="en-US" b="1" dirty="0" smtClean="0">
                <a:solidFill>
                  <a:schemeClr val="accent1"/>
                </a:solidFill>
              </a:rPr>
              <a:t> Singh </a:t>
            </a:r>
            <a:r>
              <a:rPr lang="en-US" b="1" dirty="0" err="1" smtClean="0">
                <a:solidFill>
                  <a:schemeClr val="accent1"/>
                </a:solidFill>
              </a:rPr>
              <a:t>Thakur</a:t>
            </a:r>
            <a:r>
              <a:rPr lang="en-US" b="1" dirty="0" smtClean="0">
                <a:solidFill>
                  <a:schemeClr val="accent1"/>
                </a:solidFill>
              </a:rPr>
              <a:t>, Associate Professor and HOD </a:t>
            </a:r>
            <a:r>
              <a:rPr lang="en-US" b="1" dirty="0" err="1" smtClean="0">
                <a:solidFill>
                  <a:schemeClr val="accent1"/>
                </a:solidFill>
              </a:rPr>
              <a:t>Pharm</a:t>
            </a:r>
            <a:r>
              <a:rPr lang="en-US" b="1" dirty="0" smtClean="0">
                <a:solidFill>
                  <a:schemeClr val="accent1"/>
                </a:solidFill>
              </a:rPr>
              <a:t> D, Chitkara </a:t>
            </a:r>
            <a:r>
              <a:rPr lang="en-US" b="1" dirty="0" smtClean="0">
                <a:solidFill>
                  <a:schemeClr val="accent1"/>
                </a:solidFill>
              </a:rPr>
              <a:t>College of Pharmacy, Chitkara University, India</a:t>
            </a:r>
            <a:endParaRPr lang="en-US" b="1" dirty="0">
              <a:solidFill>
                <a:schemeClr val="accent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upload.wikimedia.org/wikipedia/en/f/f9/Punjab_Campus.png"/>
          <p:cNvPicPr>
            <a:picLocks noChangeAspect="1" noChangeArrowheads="1"/>
          </p:cNvPicPr>
          <p:nvPr/>
        </p:nvPicPr>
        <p:blipFill>
          <a:blip r:embed="rId2"/>
          <a:srcRect/>
          <a:stretch>
            <a:fillRect/>
          </a:stretch>
        </p:blipFill>
        <p:spPr bwMode="auto">
          <a:xfrm>
            <a:off x="0" y="0"/>
            <a:ext cx="5751871" cy="4277032"/>
          </a:xfrm>
          <a:prstGeom prst="rect">
            <a:avLst/>
          </a:prstGeom>
          <a:noFill/>
        </p:spPr>
      </p:pic>
      <p:pic>
        <p:nvPicPr>
          <p:cNvPr id="62468" name="Picture 4" descr="http://imke2013.chitkara.edu.in/images1/demo/image-1.jpg"/>
          <p:cNvPicPr>
            <a:picLocks noChangeAspect="1" noChangeArrowheads="1"/>
          </p:cNvPicPr>
          <p:nvPr/>
        </p:nvPicPr>
        <p:blipFill>
          <a:blip r:embed="rId3"/>
          <a:srcRect/>
          <a:stretch>
            <a:fillRect/>
          </a:stretch>
        </p:blipFill>
        <p:spPr bwMode="auto">
          <a:xfrm>
            <a:off x="5766620" y="1"/>
            <a:ext cx="6425380" cy="4277032"/>
          </a:xfrm>
          <a:prstGeom prst="rect">
            <a:avLst/>
          </a:prstGeom>
          <a:noFill/>
        </p:spPr>
      </p:pic>
      <p:pic>
        <p:nvPicPr>
          <p:cNvPr id="5" name="Picture 2" descr="http://www.chitkara.edu.in/wp-content/themes/cu/images/logo_chitkara.jpg"/>
          <p:cNvPicPr>
            <a:picLocks noChangeAspect="1" noChangeArrowheads="1"/>
          </p:cNvPicPr>
          <p:nvPr/>
        </p:nvPicPr>
        <p:blipFill>
          <a:blip r:embed="rId4">
            <a:extLst>
              <a:ext uri="{28A0092B-C50C-407E-A947-70E740481C1C}">
                <a14:useLocalDpi xmlns="" xmlns:a14="http://schemas.microsoft.com/office/drawing/2010/main" val="0"/>
              </a:ext>
            </a:extLst>
          </a:blip>
          <a:srcRect l="2930" r="3307"/>
          <a:stretch>
            <a:fillRect/>
          </a:stretch>
        </p:blipFill>
        <p:spPr bwMode="auto">
          <a:xfrm>
            <a:off x="4483253" y="4626023"/>
            <a:ext cx="3124200" cy="1015069"/>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6028" y="2967335"/>
            <a:ext cx="5679952" cy="1754326"/>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1"/>
                </a:solidFill>
                <a:effectLst/>
              </a:rPr>
              <a:t>THANK  YOU..!!!</a:t>
            </a:r>
          </a:p>
          <a:p>
            <a:pPr algn="ctr"/>
            <a:r>
              <a:rPr lang="en-US" sz="5400" b="1" dirty="0" smtClean="0">
                <a:ln w="22225">
                  <a:solidFill>
                    <a:schemeClr val="accent2"/>
                  </a:solidFill>
                  <a:prstDash val="solid"/>
                </a:ln>
                <a:solidFill>
                  <a:schemeClr val="accent1"/>
                </a:solidFill>
                <a:sym typeface="Wingdings" panose="05000000000000000000" pitchFamily="2" charset="2"/>
              </a:rPr>
              <a:t> </a:t>
            </a:r>
          </a:p>
        </p:txBody>
      </p:sp>
    </p:spTree>
    <p:extLst>
      <p:ext uri="{BB962C8B-B14F-4D97-AF65-F5344CB8AC3E}">
        <p14:creationId xmlns="" xmlns:p14="http://schemas.microsoft.com/office/powerpoint/2010/main" val="196089262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1496</TotalTime>
  <Words>3676</Words>
  <Application>Microsoft Office PowerPoint</Application>
  <PresentationFormat>Custom</PresentationFormat>
  <Paragraphs>603</Paragraphs>
  <Slides>42</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Dividend</vt:lpstr>
      <vt:lpstr>Acrobat Document</vt:lpstr>
      <vt:lpstr>Utility of Modified Locust Bean  gum for dissolution improvement of poorly soluble drug </vt:lpstr>
      <vt:lpstr>CONTENTS</vt:lpstr>
      <vt:lpstr>INTRODUCTION</vt:lpstr>
      <vt:lpstr>BCS CLASSIFICATION</vt:lpstr>
      <vt:lpstr>Solubilisation techniques</vt:lpstr>
      <vt:lpstr>Slide 6</vt:lpstr>
      <vt:lpstr>Slide 7</vt:lpstr>
      <vt:lpstr>Slide 8</vt:lpstr>
      <vt:lpstr>ADVANTAGES</vt:lpstr>
      <vt:lpstr>LIMITATIONS</vt:lpstr>
      <vt:lpstr>Slide 11</vt:lpstr>
      <vt:lpstr>Slide 12</vt:lpstr>
      <vt:lpstr>Slide 13</vt:lpstr>
      <vt:lpstr>Slide 14</vt:lpstr>
      <vt:lpstr>Slide 15</vt:lpstr>
      <vt:lpstr>Slide 16</vt:lpstr>
      <vt:lpstr>Slide 17</vt:lpstr>
      <vt:lpstr>IN VIVO Studies</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IN VITRO studies</vt:lpstr>
      <vt:lpstr>Slide 36</vt:lpstr>
      <vt:lpstr>IN VIVO STUDIES</vt:lpstr>
      <vt:lpstr>Slide 38</vt:lpstr>
      <vt:lpstr>CONCLUSION</vt:lpstr>
      <vt:lpstr>acknowledgement</vt:lpstr>
      <vt:lpstr>Slide 41</vt:lpstr>
      <vt:lpstr>Slide 42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Utility of Modified Locust Bean  gum for dissolution improvement of poorly soluble drug </dc:title>
  <dc:creator>Kanav Midha</dc:creator>
  <cp:lastModifiedBy>Om</cp:lastModifiedBy>
  <cp:revision>120</cp:revision>
  <dcterms:created xsi:type="dcterms:W3CDTF">2015-02-25T04:00:43Z</dcterms:created>
  <dcterms:modified xsi:type="dcterms:W3CDTF">2015-03-18T08:15:45Z</dcterms:modified>
</cp:coreProperties>
</file>