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  <p:sldMasterId id="2147484076" r:id="rId2"/>
  </p:sldMasterIdLst>
  <p:notesMasterIdLst>
    <p:notesMasterId r:id="rId35"/>
  </p:notesMasterIdLst>
  <p:sldIdLst>
    <p:sldId id="371" r:id="rId3"/>
    <p:sldId id="257" r:id="rId4"/>
    <p:sldId id="357" r:id="rId5"/>
    <p:sldId id="299" r:id="rId6"/>
    <p:sldId id="258" r:id="rId7"/>
    <p:sldId id="326" r:id="rId8"/>
    <p:sldId id="323" r:id="rId9"/>
    <p:sldId id="327" r:id="rId10"/>
    <p:sldId id="354" r:id="rId11"/>
    <p:sldId id="321" r:id="rId12"/>
    <p:sldId id="355" r:id="rId13"/>
    <p:sldId id="365" r:id="rId14"/>
    <p:sldId id="358" r:id="rId15"/>
    <p:sldId id="362" r:id="rId16"/>
    <p:sldId id="337" r:id="rId17"/>
    <p:sldId id="336" r:id="rId18"/>
    <p:sldId id="381" r:id="rId19"/>
    <p:sldId id="343" r:id="rId20"/>
    <p:sldId id="360" r:id="rId21"/>
    <p:sldId id="351" r:id="rId22"/>
    <p:sldId id="359" r:id="rId23"/>
    <p:sldId id="350" r:id="rId24"/>
    <p:sldId id="370" r:id="rId25"/>
    <p:sldId id="375" r:id="rId26"/>
    <p:sldId id="374" r:id="rId27"/>
    <p:sldId id="376" r:id="rId28"/>
    <p:sldId id="380" r:id="rId29"/>
    <p:sldId id="378" r:id="rId30"/>
    <p:sldId id="367" r:id="rId31"/>
    <p:sldId id="379" r:id="rId32"/>
    <p:sldId id="369" r:id="rId33"/>
    <p:sldId id="383" r:id="rId3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CC3300"/>
    <a:srgbClr val="4E3246"/>
    <a:srgbClr val="000000"/>
    <a:srgbClr val="B2B2C0"/>
    <a:srgbClr val="B2B2B2"/>
    <a:srgbClr val="33CC33"/>
    <a:srgbClr val="FF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2" autoAdjust="0"/>
    <p:restoredTop sz="89947" autoAdjust="0"/>
  </p:normalViewPr>
  <p:slideViewPr>
    <p:cSldViewPr>
      <p:cViewPr>
        <p:scale>
          <a:sx n="50" d="100"/>
          <a:sy n="50" d="100"/>
        </p:scale>
        <p:origin x="-1110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9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8" d="100"/>
        <a:sy n="38" d="100"/>
      </p:scale>
      <p:origin x="0" y="186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7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67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67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2723E78-2F91-4B3E-A762-C5D67BEBA0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  <p:sp>
        <p:nvSpPr>
          <p:cNvPr id="583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9FFC98-DF44-412E-B58A-AD1B99362ECA}" type="slidenum">
              <a:rPr lang="fr-FR" smtClean="0"/>
              <a:pPr/>
              <a:t>14</a:t>
            </a:fld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EAC361-EE3D-4235-95C5-1427086FFFD9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EF3B0-CBF6-4C36-BD69-74C60D79E0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BB634-B4A8-4CB5-A29A-7724F22FDC7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B889F-BE45-47BE-88F9-F92637F6EF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81FDA-E8D5-4CDC-AF4F-6331798FECC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AD55D-53CC-451C-BEDB-A92A62D66D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9963-186F-4442-9273-8BC18D45EFD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C451F-2A0C-438A-B5A2-2AA099A91B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CAA20-E3E6-49C5-A9DE-13969B4BCD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riangle rect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orme lib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245B0-264B-435B-8450-6D132D8D066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15433-BC2F-4260-A231-7DE0D8BE37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BC93B-562D-4177-8645-A9E9CCC4B8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F9A55-B35F-4C07-9E49-3A4CA2D315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B196DE-A39B-41A3-8D4E-EE008F20D88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D7012-2B8C-416E-87C2-AE57AD7F816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6DF17-7C1D-4CE8-96D0-B694BA860E1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BD4C5-FE24-43E5-94B4-402051E5304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8D4B5-5C36-41C9-BD1A-FA107389815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A65F8-73BD-40D2-8D00-A9D9366F266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0CD56-F4F4-4F2D-B51D-89EC2B49F57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B7C83-9523-4EA2-B2E5-24C8AC534EC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7DA-07B8-40B3-B01A-82313CF157E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E3DA0-AAC4-4045-BD0D-0BED063AB8D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BEF18-FDC1-42DB-9C8B-694751B54E3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5E9EFF">
                <a:alpha val="39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44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45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53DACDD-589F-48D6-AEF1-450794BE78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10249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407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E2BA3EF-758F-4547-A716-18BC4E69C85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276872"/>
            <a:ext cx="8424936" cy="3168353"/>
          </a:xfrm>
        </p:spPr>
        <p:txBody>
          <a:bodyPr>
            <a:normAutofit/>
          </a:bodyPr>
          <a:lstStyle/>
          <a:p>
            <a:pPr algn="ctr"/>
            <a:r>
              <a:rPr lang="fr-FR" sz="5300" b="1" dirty="0" err="1" smtClean="0">
                <a:solidFill>
                  <a:srgbClr val="CC3300"/>
                </a:solidFill>
              </a:rPr>
              <a:t>Catalytic</a:t>
            </a:r>
            <a:r>
              <a:rPr lang="fr-FR" sz="5300" b="1" dirty="0" smtClean="0">
                <a:solidFill>
                  <a:srgbClr val="CC3300"/>
                </a:solidFill>
              </a:rPr>
              <a:t> </a:t>
            </a:r>
            <a:r>
              <a:rPr lang="fr-FR" sz="5300" b="1" dirty="0" err="1" smtClean="0">
                <a:solidFill>
                  <a:srgbClr val="CC3300"/>
                </a:solidFill>
              </a:rPr>
              <a:t>pyrolysis</a:t>
            </a:r>
            <a:r>
              <a:rPr lang="fr-FR" sz="5300" b="1" dirty="0" smtClean="0">
                <a:solidFill>
                  <a:srgbClr val="CC3300"/>
                </a:solidFill>
              </a:rPr>
              <a:t> of olive </a:t>
            </a:r>
            <a:r>
              <a:rPr lang="fr-FR" sz="5300" b="1" dirty="0" err="1" smtClean="0">
                <a:solidFill>
                  <a:srgbClr val="CC3300"/>
                </a:solidFill>
              </a:rPr>
              <a:t>mill</a:t>
            </a:r>
            <a:r>
              <a:rPr lang="fr-FR" sz="5300" b="1" dirty="0" smtClean="0">
                <a:solidFill>
                  <a:srgbClr val="CC3300"/>
                </a:solidFill>
              </a:rPr>
              <a:t> </a:t>
            </a:r>
            <a:r>
              <a:rPr lang="fr-FR" sz="5300" b="1" dirty="0" err="1" smtClean="0">
                <a:solidFill>
                  <a:srgbClr val="CC3300"/>
                </a:solidFill>
              </a:rPr>
              <a:t>wastewater</a:t>
            </a:r>
            <a:r>
              <a:rPr lang="fr-FR" sz="5300" b="1" dirty="0" smtClean="0">
                <a:solidFill>
                  <a:srgbClr val="CC3300"/>
                </a:solidFill>
              </a:rPr>
              <a:t> </a:t>
            </a:r>
            <a:r>
              <a:rPr lang="fr-FR" sz="5300" b="1" dirty="0" err="1" smtClean="0">
                <a:solidFill>
                  <a:srgbClr val="CC3300"/>
                </a:solidFill>
              </a:rPr>
              <a:t>sludge</a:t>
            </a:r>
            <a:r>
              <a:rPr lang="fr-FR" sz="5300" b="1" dirty="0" smtClean="0">
                <a:solidFill>
                  <a:srgbClr val="CC3300"/>
                </a:solidFill>
              </a:rPr>
              <a:t> to </a:t>
            </a:r>
            <a:r>
              <a:rPr lang="fr-FR" sz="5300" b="1" dirty="0" err="1" smtClean="0">
                <a:solidFill>
                  <a:srgbClr val="CC3300"/>
                </a:solidFill>
              </a:rPr>
              <a:t>produce</a:t>
            </a:r>
            <a:r>
              <a:rPr lang="fr-FR" sz="5300" b="1" dirty="0" smtClean="0">
                <a:solidFill>
                  <a:srgbClr val="CC3300"/>
                </a:solidFill>
              </a:rPr>
              <a:t> </a:t>
            </a:r>
            <a:r>
              <a:rPr lang="fr-FR" sz="5300" b="1" dirty="0" err="1" smtClean="0">
                <a:solidFill>
                  <a:srgbClr val="CC3300"/>
                </a:solidFill>
              </a:rPr>
              <a:t>biofuels</a:t>
            </a:r>
            <a:r>
              <a:rPr lang="fr-FR" sz="5300" b="1" dirty="0" smtClean="0">
                <a:solidFill>
                  <a:srgbClr val="CC3300"/>
                </a:solidFill>
              </a:rPr>
              <a:t> </a:t>
            </a:r>
            <a:r>
              <a:rPr lang="fr-FR" sz="1200" dirty="0" smtClean="0">
                <a:solidFill>
                  <a:srgbClr val="CC3300"/>
                </a:solidFill>
              </a:rPr>
              <a:t/>
            </a:r>
            <a:br>
              <a:rPr lang="fr-FR" sz="1200" dirty="0" smtClean="0">
                <a:solidFill>
                  <a:srgbClr val="CC3300"/>
                </a:solidFill>
              </a:rPr>
            </a:br>
            <a:r>
              <a:rPr lang="fr-FR" sz="1200" b="1" dirty="0" smtClean="0">
                <a:solidFill>
                  <a:srgbClr val="CC3300"/>
                </a:solidFill>
              </a:rPr>
              <a:t/>
            </a:r>
            <a:br>
              <a:rPr lang="fr-FR" sz="1200" b="1" dirty="0" smtClean="0">
                <a:solidFill>
                  <a:srgbClr val="CC3300"/>
                </a:solidFill>
              </a:rPr>
            </a:br>
            <a:endParaRPr lang="fr-FR" sz="3100" b="1" dirty="0" smtClean="0">
              <a:solidFill>
                <a:srgbClr val="CC3300"/>
              </a:solidFill>
            </a:endParaRPr>
          </a:p>
        </p:txBody>
      </p:sp>
      <p:pic>
        <p:nvPicPr>
          <p:cNvPr id="5" name="Picture 2" descr="D:\UNIVERSITE\Sigles ENIS-IPEIS-US-VT\photo-drapeau-tunis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0"/>
            <a:ext cx="2500298" cy="1628800"/>
          </a:xfrm>
          <a:prstGeom prst="rect">
            <a:avLst/>
          </a:prstGeom>
          <a:noFill/>
        </p:spPr>
      </p:pic>
      <p:pic>
        <p:nvPicPr>
          <p:cNvPr id="6" name="Imag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55577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UNIVERSITE\Sigles ENIS-IPEIS-US-VT\Utah University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0"/>
            <a:ext cx="2448272" cy="1628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357290" y="5429264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Foster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Agblevor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&amp; Kamel Halouani</a:t>
            </a:r>
            <a:endParaRPr lang="en-US" b="1" u="sng" baseline="30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Utah State University , USA  and University of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Sfax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Tunisia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" name="Picture 4" descr="USfax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0"/>
            <a:ext cx="1644752" cy="1651392"/>
          </a:xfrm>
          <a:prstGeom prst="rect">
            <a:avLst/>
          </a:prstGeom>
          <a:noFill/>
        </p:spPr>
      </p:pic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>
          <a:xfrm>
            <a:off x="0" y="6479624"/>
            <a:ext cx="9144000" cy="332656"/>
          </a:xfrm>
        </p:spPr>
        <p:txBody>
          <a:bodyPr/>
          <a:lstStyle/>
          <a:p>
            <a:pPr algn="ctr">
              <a:defRPr/>
            </a:pPr>
            <a:r>
              <a:rPr lang="fr-FR" sz="1400" b="1" i="1" dirty="0" smtClean="0">
                <a:solidFill>
                  <a:schemeClr val="accent6"/>
                </a:solidFill>
              </a:rPr>
              <a:t>International </a:t>
            </a:r>
            <a:r>
              <a:rPr lang="fr-FR" sz="1400" b="1" i="1" dirty="0" err="1" smtClean="0">
                <a:solidFill>
                  <a:schemeClr val="accent6"/>
                </a:solidFill>
              </a:rPr>
              <a:t>Congress</a:t>
            </a:r>
            <a:r>
              <a:rPr lang="fr-FR" sz="1400" b="1" i="1" dirty="0" smtClean="0">
                <a:solidFill>
                  <a:schemeClr val="accent6"/>
                </a:solidFill>
              </a:rPr>
              <a:t>  and Expo  on </a:t>
            </a:r>
            <a:r>
              <a:rPr lang="fr-FR" sz="1400" b="1" i="1" dirty="0" err="1" smtClean="0">
                <a:solidFill>
                  <a:schemeClr val="accent6"/>
                </a:solidFill>
              </a:rPr>
              <a:t>Biofuels</a:t>
            </a:r>
            <a:r>
              <a:rPr lang="fr-FR" sz="1400" b="1" i="1" dirty="0" smtClean="0">
                <a:solidFill>
                  <a:schemeClr val="accent6"/>
                </a:solidFill>
              </a:rPr>
              <a:t>  and </a:t>
            </a:r>
            <a:r>
              <a:rPr lang="fr-FR" sz="1400" b="1" i="1" dirty="0" err="1" smtClean="0">
                <a:solidFill>
                  <a:schemeClr val="accent6"/>
                </a:solidFill>
              </a:rPr>
              <a:t>Bioenergy</a:t>
            </a:r>
            <a:r>
              <a:rPr lang="fr-FR" sz="1400" b="1" i="1" dirty="0" smtClean="0">
                <a:solidFill>
                  <a:schemeClr val="accent6"/>
                </a:solidFill>
              </a:rPr>
              <a:t>, Valencia 25-27 August 2015</a:t>
            </a:r>
            <a:endParaRPr lang="fr-FR" sz="1400" b="1" i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69" name="Picture 1"/>
          <p:cNvPicPr>
            <a:picLocks noChangeAspect="1" noChangeArrowheads="1"/>
          </p:cNvPicPr>
          <p:nvPr/>
        </p:nvPicPr>
        <p:blipFill>
          <a:blip r:embed="rId2" cstate="print">
            <a:lum bright="36000" contrast="-40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008062"/>
          </a:xfrm>
        </p:spPr>
        <p:txBody>
          <a:bodyPr/>
          <a:lstStyle/>
          <a:p>
            <a:pPr algn="ctr" eaLnBrk="1" hangingPunct="1"/>
            <a:r>
              <a:rPr lang="en-US" sz="4400" b="1" dirty="0" smtClean="0">
                <a:solidFill>
                  <a:schemeClr val="tx1"/>
                </a:solidFill>
              </a:rPr>
              <a:t>Outline</a:t>
            </a:r>
            <a:r>
              <a:rPr lang="en-US" dirty="0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4422"/>
            <a:ext cx="8929718" cy="5214974"/>
          </a:xfrm>
        </p:spPr>
        <p:txBody>
          <a:bodyPr/>
          <a:lstStyle/>
          <a:p>
            <a:pPr eaLnBrk="1" hangingPunct="1">
              <a:buBlip>
                <a:blip r:embed="rId3"/>
              </a:buBlip>
            </a:pPr>
            <a:r>
              <a:rPr lang="en-US" dirty="0" smtClean="0"/>
              <a:t> </a:t>
            </a:r>
            <a:r>
              <a:rPr lang="en-US" sz="3600" dirty="0" smtClean="0">
                <a:cs typeface="Aharoni" pitchFamily="2" charset="-79"/>
              </a:rPr>
              <a:t>Olive oil industry in Tunisia</a:t>
            </a:r>
          </a:p>
          <a:p>
            <a:pPr eaLnBrk="1" hangingPunct="1">
              <a:buBlip>
                <a:blip r:embed="rId3"/>
              </a:buBlip>
            </a:pPr>
            <a:r>
              <a:rPr lang="en-US" sz="3600" dirty="0" smtClean="0">
                <a:cs typeface="Aharoni" pitchFamily="2" charset="-79"/>
              </a:rPr>
              <a:t> Olive oil wastes</a:t>
            </a:r>
          </a:p>
          <a:p>
            <a:pPr eaLnBrk="1" hangingPunct="1">
              <a:buBlip>
                <a:blip r:embed="rId3"/>
              </a:buBlip>
            </a:pPr>
            <a:r>
              <a:rPr lang="en-US" sz="3600" dirty="0" smtClean="0">
                <a:cs typeface="Aharoni" pitchFamily="2" charset="-79"/>
              </a:rPr>
              <a:t> Biomass Fast </a:t>
            </a:r>
            <a:r>
              <a:rPr lang="en-US" sz="3600" dirty="0" err="1" smtClean="0">
                <a:cs typeface="Aharoni" pitchFamily="2" charset="-79"/>
              </a:rPr>
              <a:t>pyrolysis</a:t>
            </a:r>
            <a:r>
              <a:rPr lang="en-US" sz="3600" dirty="0" smtClean="0">
                <a:cs typeface="Aharoni" pitchFamily="2" charset="-79"/>
              </a:rPr>
              <a:t> Mechanisms</a:t>
            </a:r>
          </a:p>
          <a:p>
            <a:pPr eaLnBrk="1" hangingPunct="1">
              <a:buBlip>
                <a:blip r:embed="rId3"/>
              </a:buBlip>
            </a:pPr>
            <a:r>
              <a:rPr lang="en-US" sz="3600" dirty="0" smtClean="0">
                <a:cs typeface="Aharoni" pitchFamily="2" charset="-79"/>
              </a:rPr>
              <a:t> Bio-oil from olive mill </a:t>
            </a:r>
            <a:r>
              <a:rPr lang="en-US" sz="3600" dirty="0" smtClean="0">
                <a:cs typeface="Aharoni" pitchFamily="2" charset="-79"/>
              </a:rPr>
              <a:t>wastewater </a:t>
            </a:r>
            <a:r>
              <a:rPr lang="en-US" sz="3600" dirty="0" smtClean="0">
                <a:cs typeface="Aharoni" pitchFamily="2" charset="-79"/>
              </a:rPr>
              <a:t>sludge (</a:t>
            </a:r>
            <a:r>
              <a:rPr lang="en-US" sz="3600" dirty="0" smtClean="0">
                <a:cs typeface="Aharoni" pitchFamily="2" charset="-79"/>
              </a:rPr>
              <a:t>OMWS</a:t>
            </a:r>
            <a:r>
              <a:rPr lang="en-US" sz="3600" dirty="0" smtClean="0">
                <a:cs typeface="Aharoni" pitchFamily="2" charset="-79"/>
              </a:rPr>
              <a:t>)  Fast </a:t>
            </a:r>
            <a:r>
              <a:rPr lang="en-US" sz="3600" dirty="0" err="1" smtClean="0">
                <a:cs typeface="Aharoni" pitchFamily="2" charset="-79"/>
              </a:rPr>
              <a:t>Pyrolysis</a:t>
            </a:r>
            <a:endParaRPr lang="en-US" sz="3600" dirty="0" smtClean="0">
              <a:cs typeface="Aharoni" pitchFamily="2" charset="-79"/>
            </a:endParaRPr>
          </a:p>
          <a:p>
            <a:pPr eaLnBrk="1" hangingPunct="1">
              <a:buBlip>
                <a:blip r:embed="rId3"/>
              </a:buBlip>
            </a:pPr>
            <a:r>
              <a:rPr lang="en-US" sz="3600" dirty="0" smtClean="0">
                <a:cs typeface="Aharoni" pitchFamily="2" charset="-79"/>
              </a:rPr>
              <a:t> Catalytic </a:t>
            </a:r>
            <a:r>
              <a:rPr lang="en-US" sz="3600" dirty="0" err="1" smtClean="0">
                <a:cs typeface="Aharoni" pitchFamily="2" charset="-79"/>
              </a:rPr>
              <a:t>Pyrolysis</a:t>
            </a:r>
            <a:r>
              <a:rPr lang="en-US" sz="3600" dirty="0" smtClean="0">
                <a:cs typeface="Aharoni" pitchFamily="2" charset="-79"/>
              </a:rPr>
              <a:t> of </a:t>
            </a:r>
            <a:r>
              <a:rPr lang="en-US" sz="3600" dirty="0" smtClean="0">
                <a:cs typeface="Aharoni" pitchFamily="2" charset="-79"/>
              </a:rPr>
              <a:t>OMWS</a:t>
            </a:r>
            <a:endParaRPr lang="en-US" sz="3600" dirty="0" smtClean="0">
              <a:cs typeface="Aharoni" pitchFamily="2" charset="-79"/>
            </a:endParaRPr>
          </a:p>
          <a:p>
            <a:pPr eaLnBrk="1" hangingPunct="1">
              <a:buBlip>
                <a:blip r:embed="rId3"/>
              </a:buBlip>
            </a:pPr>
            <a:r>
              <a:rPr lang="en-US" sz="3600" dirty="0" smtClean="0">
                <a:cs typeface="Aharoni" pitchFamily="2" charset="-79"/>
              </a:rPr>
              <a:t> Patent Publication &amp; Perspectives: Scaling Up for industrial production</a:t>
            </a:r>
          </a:p>
          <a:p>
            <a:pPr>
              <a:buNone/>
            </a:pPr>
            <a:endParaRPr lang="fr-FR" sz="3600" dirty="0" smtClean="0">
              <a:cs typeface="Aharoni" pitchFamily="2" charset="-79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44EB20-3611-4752-B281-7E3F49E9312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0"/>
            <a:ext cx="8305800" cy="1000132"/>
          </a:xfrm>
        </p:spPr>
        <p:txBody>
          <a:bodyPr>
            <a:normAutofit/>
          </a:bodyPr>
          <a:lstStyle/>
          <a:p>
            <a:pPr algn="ctr"/>
            <a:r>
              <a:rPr lang="fr-FR" sz="5400" b="1" dirty="0" smtClean="0">
                <a:solidFill>
                  <a:srgbClr val="CC3300"/>
                </a:solidFill>
              </a:rPr>
              <a:t>Olive </a:t>
            </a:r>
            <a:r>
              <a:rPr lang="fr-FR" sz="5400" b="1" dirty="0" err="1" smtClean="0">
                <a:solidFill>
                  <a:srgbClr val="CC3300"/>
                </a:solidFill>
              </a:rPr>
              <a:t>Oil</a:t>
            </a:r>
            <a:r>
              <a:rPr lang="fr-FR" sz="5400" b="1" dirty="0" smtClean="0">
                <a:solidFill>
                  <a:srgbClr val="CC3300"/>
                </a:solidFill>
              </a:rPr>
              <a:t> </a:t>
            </a:r>
            <a:r>
              <a:rPr lang="fr-FR" sz="5400" b="1" dirty="0" err="1" smtClean="0">
                <a:solidFill>
                  <a:srgbClr val="CC3300"/>
                </a:solidFill>
              </a:rPr>
              <a:t>Industry</a:t>
            </a:r>
            <a:r>
              <a:rPr lang="fr-FR" sz="5400" b="1" dirty="0" smtClean="0">
                <a:solidFill>
                  <a:srgbClr val="CC3300"/>
                </a:solidFill>
              </a:rPr>
              <a:t> in </a:t>
            </a:r>
            <a:r>
              <a:rPr lang="fr-FR" sz="5400" b="1" dirty="0" err="1" smtClean="0">
                <a:solidFill>
                  <a:srgbClr val="CC3300"/>
                </a:solidFill>
              </a:rPr>
              <a:t>Tunisia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179963-186F-4442-9273-8BC18D45EFD6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1032" name="Picture 8" descr="D:\UNIVERSITE\International Conferences\Conferences 2013\Energy Week 2013 - Vaasa - Finland\Presentations\tunisia-carte2-sfa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042" y="1357298"/>
            <a:ext cx="3693140" cy="4714908"/>
          </a:xfrm>
          <a:prstGeom prst="rect">
            <a:avLst/>
          </a:prstGeom>
          <a:noFill/>
        </p:spPr>
      </p:pic>
      <p:pic>
        <p:nvPicPr>
          <p:cNvPr id="1033" name="Picture 9" descr="D:\UNIVERSITE\International Conferences\Conferences 2013\Energy Week 2013 - Vaasa - Finland\Presentations\sfax 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928670"/>
            <a:ext cx="3429014" cy="2800361"/>
          </a:xfrm>
          <a:prstGeom prst="rect">
            <a:avLst/>
          </a:prstGeom>
          <a:noFill/>
        </p:spPr>
      </p:pic>
      <p:sp>
        <p:nvSpPr>
          <p:cNvPr id="13" name="ZoneTexte 12"/>
          <p:cNvSpPr txBox="1"/>
          <p:nvPr/>
        </p:nvSpPr>
        <p:spPr>
          <a:xfrm>
            <a:off x="214282" y="5657671"/>
            <a:ext cx="84621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Tunisia is ranked 4</a:t>
            </a:r>
            <a:r>
              <a:rPr lang="en-US" b="1" baseline="30000" dirty="0" smtClean="0"/>
              <a:t>th</a:t>
            </a:r>
            <a:r>
              <a:rPr lang="en-US" b="1" dirty="0" smtClean="0"/>
              <a:t> in the world:</a:t>
            </a:r>
          </a:p>
          <a:p>
            <a:r>
              <a:rPr lang="en-US" b="1" dirty="0" smtClean="0"/>
              <a:t>70 millions of olive trees  (giving about 2 </a:t>
            </a:r>
            <a:r>
              <a:rPr lang="en-US" b="1" dirty="0" err="1" smtClean="0"/>
              <a:t>millons</a:t>
            </a:r>
            <a:r>
              <a:rPr lang="en-US" b="1" dirty="0" smtClean="0"/>
              <a:t>  tons /year of olive)</a:t>
            </a:r>
          </a:p>
          <a:p>
            <a:r>
              <a:rPr lang="en-US" b="1" dirty="0" smtClean="0"/>
              <a:t>About 1200 factories of olive oil extraction </a:t>
            </a:r>
          </a:p>
          <a:p>
            <a:r>
              <a:rPr lang="en-US" b="1" dirty="0" smtClean="0"/>
              <a:t>About 400,000 tons/year of olive oil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572100" y="2857496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Sfax</a:t>
            </a:r>
            <a:r>
              <a:rPr lang="en-US" b="1" dirty="0" smtClean="0"/>
              <a:t> is ranked first nationally with 40% of the olive oil production</a:t>
            </a:r>
            <a:endParaRPr lang="fr-FR" b="1" dirty="0"/>
          </a:p>
        </p:txBody>
      </p:sp>
      <p:pic>
        <p:nvPicPr>
          <p:cNvPr id="1035" name="Picture 11" descr="D:\UNIVERSITE\International Conferences\Conferences 2013\Energy Week 2013 - Vaasa - Finland\Presentations\Sfax_olivi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79109" y="3786190"/>
            <a:ext cx="4864891" cy="3071810"/>
          </a:xfrm>
          <a:prstGeom prst="rect">
            <a:avLst/>
          </a:prstGeom>
          <a:noFill/>
        </p:spPr>
      </p:pic>
      <p:pic>
        <p:nvPicPr>
          <p:cNvPr id="1036" name="Picture 12" descr="D:\UNIVERSITE\International Conferences\Conferences 2013\Energy Week 2013 - Vaasa - Finland\Presentations\Tunisia_photos_olives_oil_huile_sfax_food_tree_arb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611782"/>
            <a:ext cx="3143272" cy="20955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re 1"/>
          <p:cNvSpPr>
            <a:spLocks noGrp="1"/>
          </p:cNvSpPr>
          <p:nvPr>
            <p:ph type="title"/>
          </p:nvPr>
        </p:nvSpPr>
        <p:spPr>
          <a:xfrm>
            <a:off x="571472" y="2143116"/>
            <a:ext cx="8001056" cy="1785944"/>
          </a:xfrm>
        </p:spPr>
        <p:txBody>
          <a:bodyPr/>
          <a:lstStyle/>
          <a:p>
            <a:pPr algn="ctr"/>
            <a:r>
              <a:rPr lang="en-US" sz="4800" b="1" dirty="0" smtClean="0">
                <a:solidFill>
                  <a:srgbClr val="CC3300"/>
                </a:solidFill>
              </a:rPr>
              <a:t>Olive Oil Extraction Processes</a:t>
            </a:r>
            <a:br>
              <a:rPr lang="en-US" sz="4800" b="1" dirty="0" smtClean="0">
                <a:solidFill>
                  <a:srgbClr val="CC3300"/>
                </a:solidFill>
              </a:rPr>
            </a:br>
            <a:r>
              <a:rPr lang="en-US" sz="4800" b="1" dirty="0" smtClean="0">
                <a:solidFill>
                  <a:srgbClr val="CC3300"/>
                </a:solidFill>
              </a:rPr>
              <a:t>(Most used in Tunisia)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764680-ABC4-4300-B39A-459B25625605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1"/>
            <a:ext cx="8229600" cy="785794"/>
          </a:xfrm>
        </p:spPr>
        <p:txBody>
          <a:bodyPr/>
          <a:lstStyle/>
          <a:p>
            <a:pPr algn="just" eaLnBrk="1" hangingPunct="1"/>
            <a:r>
              <a:rPr lang="en-US" sz="4000" b="1" dirty="0" smtClean="0">
                <a:solidFill>
                  <a:srgbClr val="FF0000"/>
                </a:solidFill>
              </a:rPr>
              <a:t>Traditional pressing process</a:t>
            </a:r>
            <a:endParaRPr lang="fr-FR" sz="4000" b="1" dirty="0" smtClean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5A646-36F9-4848-94B4-AC07610E9658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pic>
        <p:nvPicPr>
          <p:cNvPr id="159745" name="Picture 1" descr="H:\G3E\Visite 11 Mai 2010\DSC012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16196" y="19073922"/>
            <a:ext cx="34747200" cy="26060400"/>
          </a:xfrm>
          <a:prstGeom prst="rect">
            <a:avLst/>
          </a:prstGeom>
          <a:noFill/>
        </p:spPr>
      </p:pic>
      <p:pic>
        <p:nvPicPr>
          <p:cNvPr id="13" name="Espace réservé du contenu 12" descr="DSC0124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071546"/>
            <a:ext cx="5238787" cy="3929090"/>
          </a:xfrm>
        </p:spPr>
      </p:pic>
      <p:pic>
        <p:nvPicPr>
          <p:cNvPr id="15" name="Image 14" descr="DSC012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2357430"/>
            <a:ext cx="5429256" cy="407194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214313" y="109538"/>
            <a:ext cx="6357951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Three-Phases decanter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88" y="1357313"/>
            <a:ext cx="6500812" cy="5043487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endParaRPr lang="en-US" sz="3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fr-FR" dirty="0"/>
          </a:p>
        </p:txBody>
      </p:sp>
      <p:sp>
        <p:nvSpPr>
          <p:cNvPr id="5124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6A253CC-5671-4D80-802C-02C135C2F0E0}" type="slidenum">
              <a:rPr lang="fr-FR" smtClean="0">
                <a:latin typeface="Arial" charset="0"/>
                <a:cs typeface="Arial" charset="0"/>
              </a:rPr>
              <a:pPr/>
              <a:t>6</a:t>
            </a:fld>
            <a:endParaRPr lang="fr-FR" smtClean="0">
              <a:latin typeface="Arial" charset="0"/>
              <a:cs typeface="Arial" charset="0"/>
            </a:endParaRPr>
          </a:p>
        </p:txBody>
      </p:sp>
      <p:pic>
        <p:nvPicPr>
          <p:cNvPr id="8" name="Image 7" descr="DSC01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5524507" cy="4143380"/>
          </a:xfrm>
          <a:prstGeom prst="rect">
            <a:avLst/>
          </a:prstGeom>
        </p:spPr>
      </p:pic>
      <p:pic>
        <p:nvPicPr>
          <p:cNvPr id="9" name="Image 8" descr="DSC012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2285992"/>
            <a:ext cx="3214692" cy="4286256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1001" y="1412946"/>
            <a:ext cx="4367233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95536" y="908720"/>
            <a:ext cx="8501122" cy="714380"/>
          </a:xfrm>
        </p:spPr>
        <p:txBody>
          <a:bodyPr/>
          <a:lstStyle/>
          <a:p>
            <a:pPr algn="ctr"/>
            <a:r>
              <a:rPr lang="fr-FR" sz="2800" b="1" cap="all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Mass and </a:t>
            </a:r>
            <a:r>
              <a:rPr lang="fr-FR" sz="2800" b="1" cap="all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Energy</a:t>
            </a:r>
            <a:r>
              <a:rPr lang="fr-FR" sz="2800" b="1" cap="all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Balance </a:t>
            </a:r>
            <a:br>
              <a:rPr lang="fr-FR" sz="2800" b="1" cap="all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fr-FR" sz="2800" b="1" cap="all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of olive </a:t>
            </a:r>
            <a:r>
              <a:rPr lang="fr-FR" sz="2800" b="1" cap="all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oil</a:t>
            </a:r>
            <a:r>
              <a:rPr lang="fr-FR" sz="2800" b="1" cap="all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extraction </a:t>
            </a:r>
            <a:r>
              <a:rPr lang="fr-FR" sz="2800" b="1" cap="all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systems</a:t>
            </a:r>
            <a:endParaRPr lang="en-US" dirty="0"/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0" y="1933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326004"/>
            <a:ext cx="9144000" cy="3695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285750" y="117475"/>
            <a:ext cx="8229600" cy="868363"/>
          </a:xfrm>
        </p:spPr>
        <p:txBody>
          <a:bodyPr/>
          <a:lstStyle/>
          <a:p>
            <a:pPr algn="l"/>
            <a:r>
              <a:rPr lang="en-US" sz="4000" b="1" dirty="0" smtClean="0">
                <a:solidFill>
                  <a:srgbClr val="CC3300"/>
                </a:solidFill>
              </a:rPr>
              <a:t>Olive oil residues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158" y="1142984"/>
            <a:ext cx="3357586" cy="1643074"/>
          </a:xfrm>
        </p:spPr>
        <p:txBody>
          <a:bodyPr/>
          <a:lstStyle/>
          <a:p>
            <a:pPr algn="just"/>
            <a:endParaRPr lang="en-US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 </a:t>
            </a:r>
          </a:p>
          <a:p>
            <a:pPr algn="just"/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</a:t>
            </a: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Espace réservé du numéro de diapositive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72F73C-E949-4CA3-A315-3467308054CF}" type="slidenum">
              <a:rPr lang="fr-FR" smtClean="0">
                <a:latin typeface="Arial" charset="0"/>
                <a:cs typeface="Arial" charset="0"/>
              </a:rPr>
              <a:pPr/>
              <a:t>8</a:t>
            </a:fld>
            <a:endParaRPr lang="fr-FR" dirty="0" smtClean="0">
              <a:latin typeface="Arial" charset="0"/>
              <a:cs typeface="Arial" charset="0"/>
            </a:endParaRPr>
          </a:p>
        </p:txBody>
      </p:sp>
      <p:pic>
        <p:nvPicPr>
          <p:cNvPr id="7173" name="Picture 4" descr="DSC004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71678"/>
            <a:ext cx="4239719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6357950" y="571501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47462" name="Picture 6" descr="D:\My Work 2010\Bureau\Travaux en cours\Kamel\G3E\Visite 11 Mai 2010\DSC012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060" y="3143248"/>
            <a:ext cx="4259771" cy="3468132"/>
          </a:xfrm>
          <a:prstGeom prst="rect">
            <a:avLst/>
          </a:prstGeom>
          <a:noFill/>
        </p:spPr>
      </p:pic>
      <p:pic>
        <p:nvPicPr>
          <p:cNvPr id="20" name="Picture 26" descr="arr8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182664" y="3675856"/>
            <a:ext cx="9286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581986" y="1772816"/>
            <a:ext cx="4286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n-lt"/>
                <a:cs typeface="+mn-cs"/>
              </a:rPr>
              <a:t>600.000 to 1 million  </a:t>
            </a:r>
            <a:r>
              <a:rPr lang="en-US" sz="2400" b="1" dirty="0" smtClean="0">
                <a:latin typeface="+mn-lt"/>
                <a:cs typeface="+mn-cs"/>
              </a:rPr>
              <a:t>tons/year of Olive Mill </a:t>
            </a:r>
            <a:r>
              <a:rPr lang="en-US" sz="2400" b="1" dirty="0" smtClean="0">
                <a:latin typeface="+mn-lt"/>
                <a:cs typeface="+mn-cs"/>
              </a:rPr>
              <a:t>Wastewater </a:t>
            </a:r>
            <a:r>
              <a:rPr lang="en-US" sz="2400" b="1" dirty="0" smtClean="0">
                <a:latin typeface="+mn-lt"/>
                <a:cs typeface="+mn-cs"/>
              </a:rPr>
              <a:t>(</a:t>
            </a:r>
            <a:r>
              <a:rPr lang="en-US" sz="2400" b="1" dirty="0" smtClean="0">
                <a:latin typeface="+mn-lt"/>
                <a:cs typeface="+mn-cs"/>
              </a:rPr>
              <a:t>OMW)</a:t>
            </a:r>
            <a:endParaRPr lang="fr-FR" sz="2400" b="1" dirty="0" smtClean="0">
              <a:latin typeface="+mn-lt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3528" y="1214422"/>
            <a:ext cx="3891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b="1" dirty="0" smtClean="0"/>
              <a:t>About 300.000 tons/year</a:t>
            </a:r>
            <a:endParaRPr lang="en-US" sz="2400" b="1" dirty="0" smtClean="0"/>
          </a:p>
          <a:p>
            <a:pPr algn="ctr">
              <a:buNone/>
            </a:pPr>
            <a:r>
              <a:rPr lang="en-US" sz="2400" b="1" dirty="0" smtClean="0"/>
              <a:t>Olive Cake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8" name="Picture 8" descr="DSC041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5850" y="2381250"/>
            <a:ext cx="5509846" cy="4476750"/>
          </a:xfrm>
          <a:prstGeom prst="rect">
            <a:avLst/>
          </a:prstGeom>
          <a:noFill/>
        </p:spPr>
      </p:pic>
      <p:pic>
        <p:nvPicPr>
          <p:cNvPr id="430089" name="Picture 9" descr="DSC041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524125"/>
            <a:ext cx="5334000" cy="4333875"/>
          </a:xfrm>
          <a:prstGeom prst="rect">
            <a:avLst/>
          </a:prstGeom>
          <a:noFill/>
        </p:spPr>
      </p:pic>
      <p:pic>
        <p:nvPicPr>
          <p:cNvPr id="430090" name="Picture 10" descr="DSC041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-214338"/>
            <a:ext cx="5040923" cy="4095750"/>
          </a:xfrm>
          <a:prstGeom prst="rect">
            <a:avLst/>
          </a:prstGeom>
          <a:noFill/>
        </p:spPr>
      </p:pic>
      <p:pic>
        <p:nvPicPr>
          <p:cNvPr id="430091" name="Picture 11" descr="DSC0418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334000" cy="4333875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-71502" y="4429132"/>
            <a:ext cx="9215502" cy="1500198"/>
          </a:xfrm>
        </p:spPr>
        <p:txBody>
          <a:bodyPr/>
          <a:lstStyle/>
          <a:p>
            <a:pPr algn="ctr" eaLnBrk="1" hangingPunct="1"/>
            <a:r>
              <a:rPr lang="en-US" sz="4800" b="1" dirty="0" smtClean="0">
                <a:solidFill>
                  <a:schemeClr val="bg1"/>
                </a:solidFill>
              </a:rPr>
              <a:t>Serious Environmental Impact 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of olive mill </a:t>
            </a:r>
            <a:r>
              <a:rPr lang="en-US" sz="4800" b="1" dirty="0" smtClean="0">
                <a:solidFill>
                  <a:schemeClr val="bg1"/>
                </a:solidFill>
              </a:rPr>
              <a:t>wastewater </a:t>
            </a:r>
            <a:r>
              <a:rPr lang="fr-FR" sz="6600" b="1" dirty="0" smtClean="0">
                <a:solidFill>
                  <a:srgbClr val="CC3300"/>
                </a:solidFill>
              </a:rPr>
              <a:t/>
            </a:r>
            <a:br>
              <a:rPr lang="fr-FR" sz="6600" b="1" dirty="0" smtClean="0">
                <a:solidFill>
                  <a:srgbClr val="CC3300"/>
                </a:solidFill>
              </a:rPr>
            </a:br>
            <a:endParaRPr lang="fr-FR" sz="3200" b="1" dirty="0" smtClean="0">
              <a:solidFill>
                <a:srgbClr val="CC3300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28662" y="228599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Evaporation ponds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30022"/>
            <a:ext cx="8477544" cy="576064"/>
          </a:xfrm>
        </p:spPr>
        <p:txBody>
          <a:bodyPr/>
          <a:lstStyle/>
          <a:p>
            <a:pPr algn="ctr" eaLnBrk="1" hangingPunct="1"/>
            <a:r>
              <a:rPr lang="en-US" sz="3200" b="1" dirty="0" smtClean="0">
                <a:solidFill>
                  <a:srgbClr val="CC3300"/>
                </a:solidFill>
              </a:rPr>
              <a:t>Chemical </a:t>
            </a:r>
            <a:r>
              <a:rPr lang="en-US" sz="3200" b="1" dirty="0" smtClean="0">
                <a:solidFill>
                  <a:srgbClr val="CC3300"/>
                </a:solidFill>
              </a:rPr>
              <a:t>Characteristics of </a:t>
            </a:r>
            <a:r>
              <a:rPr lang="en-US" sz="3200" b="1" dirty="0" smtClean="0">
                <a:solidFill>
                  <a:srgbClr val="CC3300"/>
                </a:solidFill>
              </a:rPr>
              <a:t>olive mill </a:t>
            </a:r>
            <a:r>
              <a:rPr lang="en-US" sz="3200" b="1" dirty="0" smtClean="0">
                <a:solidFill>
                  <a:srgbClr val="CC3300"/>
                </a:solidFill>
              </a:rPr>
              <a:t>wastewater</a:t>
            </a:r>
            <a:endParaRPr lang="fr-FR" sz="3200" b="1" dirty="0" smtClean="0">
              <a:solidFill>
                <a:srgbClr val="CC33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07623"/>
            <a:ext cx="8413219" cy="550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582" y="422275"/>
            <a:ext cx="8695592" cy="1074738"/>
          </a:xfrm>
        </p:spPr>
        <p:txBody>
          <a:bodyPr/>
          <a:lstStyle/>
          <a:p>
            <a:pPr algn="just"/>
            <a:r>
              <a:rPr lang="fr-FR" sz="2600" i="1"/>
              <a:t>Évaluation des aspects techniques et financiers actuels en matière de gestion des margines en Tunisie</a:t>
            </a:r>
            <a:br>
              <a:rPr lang="fr-FR" sz="2600" i="1"/>
            </a:br>
            <a:endParaRPr lang="fr-FR" sz="2600" i="1"/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582" y="1484313"/>
            <a:ext cx="8642838" cy="4945062"/>
          </a:xfrm>
          <a:noFill/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fr-FR" baseline="30000">
                <a:solidFill>
                  <a:schemeClr val="tx1"/>
                </a:solidFill>
              </a:rPr>
              <a:t>PHOTO</a:t>
            </a:r>
          </a:p>
          <a:p>
            <a:pPr algn="just">
              <a:buFont typeface="Wingdings" pitchFamily="2" charset="2"/>
              <a:buNone/>
            </a:pPr>
            <a:endParaRPr lang="fr-FR" baseline="30000">
              <a:solidFill>
                <a:schemeClr val="tx1"/>
              </a:solidFill>
            </a:endParaRPr>
          </a:p>
        </p:txBody>
      </p:sp>
      <p:pic>
        <p:nvPicPr>
          <p:cNvPr id="442375" name="Picture 7" descr="DSC041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9538"/>
            <a:ext cx="9144000" cy="6967538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000100" y="228599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Storage pond 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500198"/>
          </a:xfrm>
        </p:spPr>
        <p:txBody>
          <a:bodyPr/>
          <a:lstStyle/>
          <a:p>
            <a:pPr algn="ctr" eaLnBrk="1" hangingPunct="1"/>
            <a:r>
              <a:rPr lang="en-US" sz="3200" b="1" dirty="0" smtClean="0">
                <a:solidFill>
                  <a:srgbClr val="CC3300"/>
                </a:solidFill>
              </a:rPr>
              <a:t>Proximate Analysis</a:t>
            </a:r>
            <a:br>
              <a:rPr lang="en-US" sz="3200" b="1" dirty="0" smtClean="0">
                <a:solidFill>
                  <a:srgbClr val="CC3300"/>
                </a:solidFill>
              </a:rPr>
            </a:br>
            <a:r>
              <a:rPr lang="en-US" sz="3200" b="1" dirty="0" smtClean="0">
                <a:solidFill>
                  <a:srgbClr val="CC3300"/>
                </a:solidFill>
              </a:rPr>
              <a:t>of olive mill </a:t>
            </a:r>
            <a:r>
              <a:rPr lang="en-US" sz="3200" b="1" dirty="0" smtClean="0">
                <a:solidFill>
                  <a:srgbClr val="CC3300"/>
                </a:solidFill>
              </a:rPr>
              <a:t>wastewater Sludge</a:t>
            </a:r>
            <a:r>
              <a:rPr lang="fr-FR" sz="3200" b="1" dirty="0" smtClean="0">
                <a:solidFill>
                  <a:srgbClr val="CC3300"/>
                </a:solidFill>
              </a:rPr>
              <a:t/>
            </a:r>
            <a:br>
              <a:rPr lang="fr-FR" sz="3200" b="1" dirty="0" smtClean="0">
                <a:solidFill>
                  <a:srgbClr val="CC3300"/>
                </a:solidFill>
              </a:rPr>
            </a:br>
            <a:endParaRPr lang="fr-FR" sz="3200" b="1" dirty="0" smtClean="0">
              <a:solidFill>
                <a:srgbClr val="CC33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612" y="1268760"/>
            <a:ext cx="8489224" cy="540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44824"/>
            <a:ext cx="8643998" cy="2369457"/>
          </a:xfrm>
        </p:spPr>
        <p:txBody>
          <a:bodyPr/>
          <a:lstStyle/>
          <a:p>
            <a:pPr algn="ctr" eaLnBrk="1" hangingPunct="1"/>
            <a:r>
              <a:rPr lang="fr-FR" sz="6600" b="1" dirty="0" err="1" smtClean="0">
                <a:solidFill>
                  <a:srgbClr val="CC3300"/>
                </a:solidFill>
              </a:rPr>
              <a:t>Fast</a:t>
            </a:r>
            <a:r>
              <a:rPr lang="fr-FR" sz="6600" b="1" dirty="0" smtClean="0">
                <a:solidFill>
                  <a:srgbClr val="CC3300"/>
                </a:solidFill>
              </a:rPr>
              <a:t> </a:t>
            </a:r>
            <a:r>
              <a:rPr lang="fr-FR" sz="6600" b="1" dirty="0" err="1" smtClean="0">
                <a:solidFill>
                  <a:srgbClr val="CC3300"/>
                </a:solidFill>
              </a:rPr>
              <a:t>Pyrolysis</a:t>
            </a:r>
            <a:r>
              <a:rPr lang="fr-FR" sz="6600" b="1" dirty="0" smtClean="0">
                <a:solidFill>
                  <a:srgbClr val="CC3300"/>
                </a:solidFill>
              </a:rPr>
              <a:t> </a:t>
            </a:r>
            <a:r>
              <a:rPr lang="fr-FR" sz="6600" b="1" dirty="0" smtClean="0">
                <a:solidFill>
                  <a:srgbClr val="CC3300"/>
                </a:solidFill>
              </a:rPr>
              <a:t>of OMWS</a:t>
            </a:r>
            <a:br>
              <a:rPr lang="fr-FR" sz="6600" b="1" dirty="0" smtClean="0">
                <a:solidFill>
                  <a:srgbClr val="CC3300"/>
                </a:solidFill>
              </a:rPr>
            </a:br>
            <a:r>
              <a:rPr lang="fr-FR" sz="6600" b="1" dirty="0" smtClean="0">
                <a:solidFill>
                  <a:srgbClr val="CC3300"/>
                </a:solidFill>
              </a:rPr>
              <a:t> </a:t>
            </a:r>
            <a:r>
              <a:rPr lang="fr-FR" sz="6600" b="1" dirty="0" smtClean="0">
                <a:solidFill>
                  <a:srgbClr val="CC3300"/>
                </a:solidFill>
              </a:rPr>
              <a:t>"</a:t>
            </a:r>
            <a:r>
              <a:rPr lang="fr-FR" sz="6600" b="1" dirty="0" err="1" smtClean="0">
                <a:solidFill>
                  <a:srgbClr val="CC3300"/>
                </a:solidFill>
              </a:rPr>
              <a:t>Biofuel</a:t>
            </a:r>
            <a:r>
              <a:rPr lang="fr-FR" sz="6600" b="1" dirty="0" smtClean="0">
                <a:solidFill>
                  <a:srgbClr val="CC3300"/>
                </a:solidFill>
              </a:rPr>
              <a:t>" </a:t>
            </a:r>
            <a:endParaRPr lang="fr-FR" sz="3200" b="1" dirty="0" smtClean="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04775"/>
            <a:ext cx="8229600" cy="739775"/>
          </a:xfrm>
        </p:spPr>
        <p:txBody>
          <a:bodyPr/>
          <a:lstStyle/>
          <a:p>
            <a:pPr algn="ctr" eaLnBrk="1" hangingPunct="1"/>
            <a:r>
              <a:rPr lang="fr-FR" sz="4000" b="1" dirty="0" err="1" smtClean="0">
                <a:solidFill>
                  <a:srgbClr val="CC3300"/>
                </a:solidFill>
              </a:rPr>
              <a:t>Biomass</a:t>
            </a:r>
            <a:r>
              <a:rPr lang="fr-FR" sz="4000" b="1" dirty="0" smtClean="0">
                <a:solidFill>
                  <a:srgbClr val="CC3300"/>
                </a:solidFill>
              </a:rPr>
              <a:t> </a:t>
            </a:r>
            <a:r>
              <a:rPr lang="fr-FR" sz="4000" b="1" dirty="0" err="1" smtClean="0">
                <a:solidFill>
                  <a:srgbClr val="CC3300"/>
                </a:solidFill>
              </a:rPr>
              <a:t>Fast</a:t>
            </a:r>
            <a:r>
              <a:rPr lang="fr-FR" sz="4000" b="1" dirty="0" smtClean="0">
                <a:solidFill>
                  <a:srgbClr val="CC3300"/>
                </a:solidFill>
              </a:rPr>
              <a:t> </a:t>
            </a:r>
            <a:r>
              <a:rPr lang="fr-FR" sz="4000" b="1" dirty="0" err="1" smtClean="0">
                <a:solidFill>
                  <a:srgbClr val="CC3300"/>
                </a:solidFill>
              </a:rPr>
              <a:t>Pyrolysis</a:t>
            </a:r>
            <a:endParaRPr lang="fr-FR" sz="4000" b="1" dirty="0" smtClean="0">
              <a:solidFill>
                <a:srgbClr val="CC3300"/>
              </a:solidFill>
            </a:endParaRPr>
          </a:p>
        </p:txBody>
      </p:sp>
      <p:sp>
        <p:nvSpPr>
          <p:cNvPr id="31752" name="AutoShape 13"/>
          <p:cNvSpPr>
            <a:spLocks noChangeArrowheads="1"/>
          </p:cNvSpPr>
          <p:nvPr/>
        </p:nvSpPr>
        <p:spPr bwMode="auto">
          <a:xfrm>
            <a:off x="1785918" y="1071546"/>
            <a:ext cx="5286412" cy="107157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sz="4000" b="1" dirty="0" err="1" smtClean="0"/>
              <a:t>Fast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Pyrolysis</a:t>
            </a:r>
            <a:endParaRPr lang="fr-FR" sz="4000" b="1" dirty="0" smtClean="0"/>
          </a:p>
          <a:p>
            <a:pPr algn="ctr">
              <a:defRPr/>
            </a:pPr>
            <a:r>
              <a:rPr lang="fr-FR" sz="2400" b="1" dirty="0" smtClean="0"/>
              <a:t>T°:400-600 °C, HR: 1000°C/s, RT: 1-5s</a:t>
            </a:r>
            <a:endParaRPr lang="fr-FR" sz="2400" b="1" dirty="0"/>
          </a:p>
        </p:txBody>
      </p:sp>
      <p:sp>
        <p:nvSpPr>
          <p:cNvPr id="24" name="Espace réservé du numéro de diapositive 23"/>
          <p:cNvSpPr>
            <a:spLocks noGrp="1"/>
          </p:cNvSpPr>
          <p:nvPr>
            <p:ph type="sldNum" sz="quarter" idx="12"/>
          </p:nvPr>
        </p:nvSpPr>
        <p:spPr>
          <a:xfrm>
            <a:off x="7924800" y="6445250"/>
            <a:ext cx="762000" cy="365125"/>
          </a:xfrm>
        </p:spPr>
        <p:txBody>
          <a:bodyPr/>
          <a:lstStyle/>
          <a:p>
            <a:pPr>
              <a:defRPr/>
            </a:pPr>
            <a:fld id="{B1F40229-2F56-42D6-93B6-ECE6EAD91CC6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32" name="AutoShape 14"/>
          <p:cNvSpPr>
            <a:spLocks noChangeArrowheads="1"/>
          </p:cNvSpPr>
          <p:nvPr/>
        </p:nvSpPr>
        <p:spPr bwMode="auto">
          <a:xfrm>
            <a:off x="3786182" y="3143248"/>
            <a:ext cx="1368000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Bio-</a:t>
            </a:r>
            <a:r>
              <a:rPr lang="fr-FR" sz="2800" b="1" dirty="0" err="1" smtClean="0">
                <a:latin typeface="Times New Roman" pitchFamily="18" charset="0"/>
                <a:cs typeface="Times New Roman" pitchFamily="18" charset="0"/>
              </a:rPr>
              <a:t>oil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auto">
          <a:xfrm>
            <a:off x="857224" y="3071810"/>
            <a:ext cx="1500198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sz="2800" b="1" dirty="0" err="1" smtClean="0"/>
              <a:t>Biochar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Flèche vers le bas 43"/>
          <p:cNvSpPr/>
          <p:nvPr/>
        </p:nvSpPr>
        <p:spPr>
          <a:xfrm>
            <a:off x="4214810" y="2285992"/>
            <a:ext cx="428628" cy="75724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Flèche vers le bas 45"/>
          <p:cNvSpPr/>
          <p:nvPr/>
        </p:nvSpPr>
        <p:spPr>
          <a:xfrm rot="19388871">
            <a:off x="6345034" y="2261724"/>
            <a:ext cx="428628" cy="8144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Flèche vers le bas 46"/>
          <p:cNvSpPr/>
          <p:nvPr/>
        </p:nvSpPr>
        <p:spPr>
          <a:xfrm rot="2428210">
            <a:off x="2070377" y="2256229"/>
            <a:ext cx="428628" cy="8144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Flèche vers le bas 51"/>
          <p:cNvSpPr/>
          <p:nvPr/>
        </p:nvSpPr>
        <p:spPr>
          <a:xfrm>
            <a:off x="1428728" y="4071942"/>
            <a:ext cx="428628" cy="8144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AutoShape 14"/>
          <p:cNvSpPr>
            <a:spLocks noChangeArrowheads="1"/>
          </p:cNvSpPr>
          <p:nvPr/>
        </p:nvSpPr>
        <p:spPr bwMode="auto">
          <a:xfrm>
            <a:off x="928662" y="4929198"/>
            <a:ext cx="1368000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Fuel  </a:t>
            </a:r>
          </a:p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&amp;</a:t>
            </a:r>
          </a:p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 Activation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6" name="AutoShape 14"/>
          <p:cNvSpPr>
            <a:spLocks noChangeArrowheads="1"/>
          </p:cNvSpPr>
          <p:nvPr/>
        </p:nvSpPr>
        <p:spPr bwMode="auto">
          <a:xfrm>
            <a:off x="2643174" y="4929198"/>
            <a:ext cx="1368000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b="1" dirty="0" err="1" smtClean="0">
                <a:solidFill>
                  <a:schemeClr val="tx1"/>
                </a:solidFill>
              </a:rPr>
              <a:t>Liquid</a:t>
            </a:r>
            <a:endParaRPr lang="fr-FR" b="1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fr-FR" b="1" dirty="0" smtClean="0">
                <a:solidFill>
                  <a:schemeClr val="tx1"/>
                </a:solidFill>
              </a:rPr>
              <a:t>Biodiesel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9" name="AutoShape 14"/>
          <p:cNvSpPr>
            <a:spLocks noChangeArrowheads="1"/>
          </p:cNvSpPr>
          <p:nvPr/>
        </p:nvSpPr>
        <p:spPr bwMode="auto">
          <a:xfrm>
            <a:off x="6588030" y="3150640"/>
            <a:ext cx="1944000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sz="2800" b="1" dirty="0" err="1" smtClean="0"/>
              <a:t>Gas</a:t>
            </a:r>
            <a:r>
              <a:rPr lang="fr-FR" sz="2800" b="1" dirty="0" smtClean="0"/>
              <a:t> </a:t>
            </a:r>
            <a:endParaRPr lang="fr-FR" sz="2800" b="1" dirty="0"/>
          </a:p>
          <a:p>
            <a:pPr algn="ctr">
              <a:defRPr/>
            </a:pPr>
            <a:r>
              <a:rPr lang="fr-FR" b="1" dirty="0" smtClean="0"/>
              <a:t>(CO, H</a:t>
            </a:r>
            <a:r>
              <a:rPr lang="fr-FR" b="1" baseline="-25000" dirty="0" smtClean="0"/>
              <a:t>2</a:t>
            </a:r>
            <a:r>
              <a:rPr lang="fr-FR" b="1" dirty="0" smtClean="0"/>
              <a:t> , </a:t>
            </a:r>
            <a:r>
              <a:rPr lang="fr-FR" b="1" dirty="0" err="1" smtClean="0"/>
              <a:t>C</a:t>
            </a:r>
            <a:r>
              <a:rPr lang="fr-FR" b="1" baseline="-25000" dirty="0" err="1" smtClean="0"/>
              <a:t>x</a:t>
            </a:r>
            <a:r>
              <a:rPr lang="fr-FR" b="1" dirty="0" err="1" smtClean="0"/>
              <a:t>H</a:t>
            </a:r>
            <a:r>
              <a:rPr lang="fr-FR" b="1" baseline="-25000" dirty="0" err="1" smtClean="0"/>
              <a:t>y</a:t>
            </a:r>
            <a:r>
              <a:rPr lang="fr-FR" b="1" dirty="0" smtClean="0"/>
              <a:t>) 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AutoShape 10"/>
          <p:cNvSpPr>
            <a:spLocks noChangeArrowheads="1"/>
          </p:cNvSpPr>
          <p:nvPr/>
        </p:nvSpPr>
        <p:spPr bwMode="auto">
          <a:xfrm>
            <a:off x="6715140" y="5000636"/>
            <a:ext cx="1944687" cy="864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Combustion </a:t>
            </a:r>
          </a:p>
        </p:txBody>
      </p:sp>
      <p:sp>
        <p:nvSpPr>
          <p:cNvPr id="64" name="Flèche vers le bas 63"/>
          <p:cNvSpPr/>
          <p:nvPr/>
        </p:nvSpPr>
        <p:spPr>
          <a:xfrm>
            <a:off x="7358082" y="4143380"/>
            <a:ext cx="428628" cy="75724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AutoShape 14"/>
          <p:cNvSpPr>
            <a:spLocks noChangeArrowheads="1"/>
          </p:cNvSpPr>
          <p:nvPr/>
        </p:nvSpPr>
        <p:spPr bwMode="auto">
          <a:xfrm>
            <a:off x="4714876" y="4897666"/>
            <a:ext cx="1643074" cy="93869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Bio-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Chemicals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Flèche vers le bas 68"/>
          <p:cNvSpPr/>
          <p:nvPr/>
        </p:nvSpPr>
        <p:spPr>
          <a:xfrm rot="19388871">
            <a:off x="5130589" y="3976237"/>
            <a:ext cx="428628" cy="8144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Flèche vers le bas 69"/>
          <p:cNvSpPr/>
          <p:nvPr/>
        </p:nvSpPr>
        <p:spPr>
          <a:xfrm rot="2428210">
            <a:off x="3356260" y="3970741"/>
            <a:ext cx="428628" cy="81440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319420"/>
            <a:ext cx="8229600" cy="1011222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General design of </a:t>
            </a: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fast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pyrolysis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</a:t>
            </a:r>
            <a:r>
              <a:rPr lang="fr-FR" sz="4000" b="1" dirty="0" err="1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reactor</a:t>
            </a:r>
            <a:r>
              <a:rPr lang="fr-FR" sz="40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 system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352" y="1857364"/>
            <a:ext cx="4357718" cy="407196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general concept of fast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fluidized bed system includes: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Feed preparation section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Fast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reactor (of any type)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Cleaning system (cyclone and recycling line)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Oil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recovery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condenser</a:t>
            </a:r>
          </a:p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7806-7769-4864-921E-0881E3685042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428736"/>
            <a:ext cx="4786314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42942"/>
          </a:xfrm>
        </p:spPr>
        <p:txBody>
          <a:bodyPr>
            <a:noAutofit/>
          </a:bodyPr>
          <a:lstStyle/>
          <a:p>
            <a:pPr algn="ctr"/>
            <a:r>
              <a:rPr lang="fr-FR" sz="4400" b="1" dirty="0" smtClean="0">
                <a:solidFill>
                  <a:schemeClr val="accent5">
                    <a:lumMod val="75000"/>
                  </a:schemeClr>
                </a:solidFill>
                <a:latin typeface="Book Antiqua" pitchFamily="18" charset="0"/>
              </a:rPr>
              <a:t>Operating Conditions</a:t>
            </a:r>
            <a:endParaRPr lang="fr-FR" sz="4400" b="1" dirty="0">
              <a:solidFill>
                <a:schemeClr val="accent5">
                  <a:lumMod val="7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62744" cy="487887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Fast (flash)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refers to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at temperatures of about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500 °C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with very high heating rates 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1000 °C/s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or more) and a short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pyrolytic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vapors residence time (less than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 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Bio-oil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the preferred product of the fast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pyrolysis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process. It consists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a complex mixtures of compounds derived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depolymerization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cellulose, hemicelluloses and lignin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Chemically, they comprise of water, solid particles and hundreds of organic compounds that belong to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acids,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alcohols,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ketones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aldehydes</a:t>
            </a: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phenols, ethers, esters, sugars, furans, nitrogen compounds and multifunctional compounds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Milna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TA and al.1997]. 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Liquid phase (bio-oil)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yield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ranges from 50 to 70%). It has a great potential for use as fuel oil in industry, as transport fuel or as source of valuable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chemicals.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F7806-7769-4864-921E-0881E3685042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332656"/>
            <a:ext cx="7772400" cy="771872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Arial" charset="0"/>
                <a:cs typeface="Arial" charset="0"/>
              </a:rPr>
              <a:t>Biomass </a:t>
            </a:r>
            <a:r>
              <a:rPr lang="en-US" sz="4000" dirty="0" smtClean="0">
                <a:latin typeface="Arial" charset="0"/>
                <a:cs typeface="Arial" charset="0"/>
              </a:rPr>
              <a:t>Fast </a:t>
            </a:r>
            <a:r>
              <a:rPr lang="en-US" sz="4000" dirty="0" err="1" smtClean="0">
                <a:latin typeface="Arial" charset="0"/>
                <a:cs typeface="Arial" charset="0"/>
              </a:rPr>
              <a:t>Pyrolysis</a:t>
            </a:r>
            <a:r>
              <a:rPr lang="en-US" sz="4000" dirty="0" smtClean="0">
                <a:latin typeface="Arial" charset="0"/>
                <a:cs typeface="Arial" charset="0"/>
              </a:rPr>
              <a:t> </a:t>
            </a:r>
            <a:r>
              <a:rPr lang="en-US" sz="4000" dirty="0" smtClean="0">
                <a:latin typeface="Arial" charset="0"/>
                <a:cs typeface="Arial" charset="0"/>
              </a:rPr>
              <a:t>Unit </a:t>
            </a:r>
            <a:br>
              <a:rPr lang="en-US" sz="4000" dirty="0" smtClean="0">
                <a:latin typeface="Arial" charset="0"/>
                <a:cs typeface="Arial" charset="0"/>
              </a:rPr>
            </a:br>
            <a:r>
              <a:rPr lang="en-US" sz="2400" dirty="0" smtClean="0">
                <a:latin typeface="Arial" charset="0"/>
                <a:cs typeface="Arial" charset="0"/>
              </a:rPr>
              <a:t>(at Utah University, USA)</a:t>
            </a:r>
            <a:endParaRPr lang="en-US" sz="2400" dirty="0" smtClean="0">
              <a:latin typeface="Arial" charset="0"/>
              <a:cs typeface="Arial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498800" y="1663632"/>
            <a:ext cx="2563688" cy="4352848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600" dirty="0" smtClean="0"/>
              <a:t>- </a:t>
            </a:r>
            <a:r>
              <a:rPr lang="en-US" sz="1600" dirty="0" smtClean="0">
                <a:latin typeface="Arial" charset="0"/>
                <a:cs typeface="Arial" charset="0"/>
              </a:rPr>
              <a:t>Fluidized bed reactor, </a:t>
            </a:r>
            <a:endParaRPr lang="en-US" sz="16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2- Furnace</a:t>
            </a:r>
            <a:endParaRPr lang="en-US" sz="16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3- Thermocouple,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4- Mass flow controller,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5- </a:t>
            </a:r>
            <a:r>
              <a:rPr lang="en-US" sz="1600" dirty="0" smtClean="0">
                <a:latin typeface="Arial" charset="0"/>
                <a:cs typeface="Arial" charset="0"/>
              </a:rPr>
              <a:t>Jacketed </a:t>
            </a:r>
            <a:r>
              <a:rPr lang="en-US" sz="1600" dirty="0" smtClean="0">
                <a:latin typeface="Arial" charset="0"/>
                <a:cs typeface="Arial" charset="0"/>
              </a:rPr>
              <a:t>air-cooled feeder tube,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6- Hopper,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7- Screw feeder,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8- Computer,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9- Heating tape,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10- Hot </a:t>
            </a:r>
            <a:r>
              <a:rPr lang="en-US" sz="1600" dirty="0" smtClean="0">
                <a:latin typeface="Arial" charset="0"/>
                <a:cs typeface="Arial" charset="0"/>
              </a:rPr>
              <a:t>gas filter,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11- Reservoir</a:t>
            </a:r>
            <a:r>
              <a:rPr lang="en-US" sz="1600" dirty="0" smtClean="0">
                <a:latin typeface="Arial" charset="0"/>
                <a:cs typeface="Arial" charset="0"/>
              </a:rPr>
              <a:t>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12- Condenser</a:t>
            </a:r>
            <a:r>
              <a:rPr lang="en-US" sz="1600" dirty="0" smtClean="0">
                <a:latin typeface="Arial" charset="0"/>
                <a:cs typeface="Arial" charset="0"/>
              </a:rPr>
              <a:t>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13- ESP</a:t>
            </a:r>
            <a:r>
              <a:rPr lang="en-US" sz="1600" dirty="0" smtClean="0">
                <a:latin typeface="Arial" charset="0"/>
                <a:cs typeface="Arial" charset="0"/>
              </a:rPr>
              <a:t>,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14- AC </a:t>
            </a:r>
            <a:r>
              <a:rPr lang="en-US" sz="1600" dirty="0" smtClean="0">
                <a:latin typeface="Arial" charset="0"/>
                <a:cs typeface="Arial" charset="0"/>
              </a:rPr>
              <a:t>power supply,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15- Filter</a:t>
            </a:r>
            <a:r>
              <a:rPr lang="en-US" sz="1600" dirty="0" smtClean="0">
                <a:latin typeface="Arial" charset="0"/>
                <a:cs typeface="Arial" charset="0"/>
              </a:rPr>
              <a:t>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16- Wet </a:t>
            </a:r>
            <a:r>
              <a:rPr lang="en-US" sz="1600" dirty="0" smtClean="0">
                <a:latin typeface="Arial" charset="0"/>
                <a:cs typeface="Arial" charset="0"/>
              </a:rPr>
              <a:t>gas meter,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 smtClean="0">
                <a:latin typeface="Arial" charset="0"/>
                <a:cs typeface="Arial" charset="0"/>
              </a:rPr>
              <a:t>17- Gas chromatograph</a:t>
            </a:r>
            <a:endParaRPr lang="en-US" sz="1400" dirty="0" smtClean="0"/>
          </a:p>
        </p:txBody>
      </p:sp>
      <p:pic>
        <p:nvPicPr>
          <p:cNvPr id="16388" name="Picture 6" descr="bench diagram modified - DJ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6915" y="1613527"/>
            <a:ext cx="6307293" cy="4479769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1762" y="111054"/>
            <a:ext cx="4643470" cy="857248"/>
          </a:xfrm>
        </p:spPr>
        <p:txBody>
          <a:bodyPr/>
          <a:lstStyle/>
          <a:p>
            <a:pPr algn="ctr"/>
            <a:r>
              <a:rPr lang="fr-FR" sz="4400" b="1" dirty="0" smtClean="0">
                <a:latin typeface="+mn-lt"/>
              </a:rPr>
              <a:t>OMWS </a:t>
            </a:r>
            <a:r>
              <a:rPr lang="fr-FR" sz="4400" b="1" dirty="0" smtClean="0">
                <a:latin typeface="+mn-lt"/>
              </a:rPr>
              <a:t>Bio-</a:t>
            </a:r>
            <a:r>
              <a:rPr lang="fr-FR" sz="4400" b="1" dirty="0" err="1" smtClean="0">
                <a:latin typeface="+mn-lt"/>
              </a:rPr>
              <a:t>Oil</a:t>
            </a:r>
            <a:endParaRPr lang="fr-FR" sz="4400" b="1" dirty="0"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BB634-B4A8-4CB5-A29A-7724F22FDC7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14282" y="1071546"/>
            <a:ext cx="492922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bio-oil from non-catalytic fast pyrolysis is a strong smell dark-brown and neutral fluid (pH=6) with relatively high dynamic viscosity (20cP @40C), low moisture content (0.5 wt%), low density (0.92 g/cm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and high HHV (39 MJ/kg)  with a relatively high yield (49-50%).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Analysis: FTIR,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C-NMR, 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H-NMR, GC-MS, TG-DTG of Bio-oil were performed to determine its  chemical composition (carbonyl, carboxyl, hydroxyl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polyphenolic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functional groups, were identified).</a:t>
            </a:r>
            <a:endParaRPr lang="fr-FR" sz="24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5046503"/>
            <a:ext cx="364333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 descr="DSC0020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85794"/>
            <a:ext cx="3714776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264066" y="214290"/>
            <a:ext cx="8643966" cy="723886"/>
          </a:xfrm>
        </p:spPr>
        <p:txBody>
          <a:bodyPr/>
          <a:lstStyle/>
          <a:p>
            <a:pPr algn="ctr"/>
            <a:r>
              <a:rPr lang="fr-FR" b="1" dirty="0" smtClean="0"/>
              <a:t>Non-</a:t>
            </a:r>
            <a:r>
              <a:rPr lang="fr-FR" b="1" dirty="0" err="1" smtClean="0"/>
              <a:t>Catalytic</a:t>
            </a:r>
            <a:r>
              <a:rPr lang="fr-FR" b="1" dirty="0" smtClean="0"/>
              <a:t> Bio-</a:t>
            </a:r>
            <a:r>
              <a:rPr lang="fr-FR" b="1" dirty="0" err="1" smtClean="0"/>
              <a:t>oil</a:t>
            </a:r>
            <a:r>
              <a:rPr lang="fr-FR" b="1" dirty="0" smtClean="0"/>
              <a:t> </a:t>
            </a:r>
            <a:r>
              <a:rPr lang="fr-FR" b="1" dirty="0" err="1" smtClean="0"/>
              <a:t>Properties</a:t>
            </a:r>
            <a:endParaRPr lang="fr-F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367" y="1000108"/>
            <a:ext cx="8624113" cy="5597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28596" y="500042"/>
            <a:ext cx="8429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Comparison between </a:t>
            </a:r>
          </a:p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OMWWS bio-oils and diesel properties</a:t>
            </a:r>
            <a:endParaRPr lang="en-US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928662" y="1643050"/>
          <a:ext cx="7286676" cy="39053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00264"/>
                <a:gridCol w="1643074"/>
                <a:gridCol w="1821669"/>
                <a:gridCol w="1821669"/>
              </a:tblGrid>
              <a:tr h="714380">
                <a:tc>
                  <a:txBody>
                    <a:bodyPr/>
                    <a:lstStyle/>
                    <a:p>
                      <a:pPr algn="ctr"/>
                      <a:r>
                        <a:rPr lang="en-US" sz="2400" noProof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Properties</a:t>
                      </a:r>
                      <a:endParaRPr lang="en-US" sz="2400" noProof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noProof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units</a:t>
                      </a:r>
                      <a:endParaRPr lang="en-US" sz="2400" noProof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noProof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Bio-oil</a:t>
                      </a:r>
                    </a:p>
                    <a:p>
                      <a:pPr algn="ctr"/>
                      <a:endParaRPr lang="en-US" sz="2400" noProof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noProof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Diesel</a:t>
                      </a:r>
                      <a:endParaRPr lang="en-US" sz="2400" noProof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1555">
                <a:tc>
                  <a:txBody>
                    <a:bodyPr/>
                    <a:lstStyle/>
                    <a:p>
                      <a:pPr algn="ctr"/>
                      <a:r>
                        <a:rPr lang="en-US" sz="2000" b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Moisture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 smtClean="0"/>
                        <a:t> </a:t>
                      </a:r>
                      <a:r>
                        <a:rPr lang="fr-FR" sz="2000" b="1" baseline="0" dirty="0" err="1" smtClean="0"/>
                        <a:t>wt</a:t>
                      </a:r>
                      <a:r>
                        <a:rPr lang="fr-FR" sz="2000" b="1" baseline="0" dirty="0" smtClean="0"/>
                        <a:t>%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fr-FR" sz="2000" b="1" u="sng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0.5</a:t>
                      </a:r>
                      <a:endParaRPr kumimoji="0" lang="fr-FR" sz="2000" b="1" u="sng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fr-FR" sz="2000" b="1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1555">
                <a:tc>
                  <a:txBody>
                    <a:bodyPr/>
                    <a:lstStyle/>
                    <a:p>
                      <a:pPr algn="ctr"/>
                      <a:r>
                        <a:rPr lang="en-US" sz="2000" b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Density at 20°C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fr-FR" sz="2000" b="1" u="sng" kern="12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0.92</a:t>
                      </a:r>
                      <a:endParaRPr kumimoji="0" lang="fr-FR" sz="2000" b="1" u="sng" kern="1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0.83-0.86</a:t>
                      </a:r>
                      <a:endParaRPr lang="fr-FR" sz="2000" b="1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56693">
                <a:tc>
                  <a:txBody>
                    <a:bodyPr/>
                    <a:lstStyle/>
                    <a:p>
                      <a:pPr algn="ctr"/>
                      <a:r>
                        <a:rPr lang="en-US" sz="2000" b="1" noProof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Dynamic viscosity </a:t>
                      </a: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at 20°C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 smtClean="0"/>
                        <a:t>cP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18-24</a:t>
                      </a:r>
                      <a:endParaRPr lang="fr-FR" sz="2000" b="1" baseline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1.5-6</a:t>
                      </a:r>
                      <a:endParaRPr lang="fr-FR" sz="2000" b="1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1555">
                <a:tc>
                  <a:txBody>
                    <a:bodyPr/>
                    <a:lstStyle/>
                    <a:p>
                      <a:pPr algn="ctr"/>
                      <a:r>
                        <a:rPr lang="en-US" sz="2000" b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Flash point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°C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endParaRPr lang="fr-FR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35-60</a:t>
                      </a:r>
                      <a:endParaRPr lang="fr-FR" sz="2000" b="1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54155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Net heating value</a:t>
                      </a:r>
                      <a:endParaRPr lang="en-US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MJ/kg</a:t>
                      </a:r>
                      <a:endParaRPr lang="fr-FR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u="sng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fr-FR" sz="2000" b="1" u="sng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fr-FR" sz="2000" b="1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251520" y="5786454"/>
            <a:ext cx="856895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chemeClr val="accent5">
                    <a:lumMod val="50000"/>
                  </a:schemeClr>
                </a:solidFill>
              </a:rPr>
              <a:t>The produced bio-oil can be considered a promising fuel oil with its high HHV and Low Moisture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860032" y="3573016"/>
            <a:ext cx="129614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18-24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66BD4-3C34-400C-8CC2-B61067FEC7AD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1857364"/>
            <a:ext cx="8229600" cy="2657489"/>
          </a:xfrm>
        </p:spPr>
        <p:txBody>
          <a:bodyPr/>
          <a:lstStyle/>
          <a:p>
            <a:pPr algn="ctr" eaLnBrk="1" hangingPunct="1"/>
            <a:r>
              <a:rPr lang="fr-FR" sz="6600" b="1" dirty="0" err="1" smtClean="0">
                <a:solidFill>
                  <a:srgbClr val="CC3300"/>
                </a:solidFill>
              </a:rPr>
              <a:t>Catalytic</a:t>
            </a:r>
            <a:r>
              <a:rPr lang="fr-FR" sz="6600" b="1" dirty="0" smtClean="0">
                <a:solidFill>
                  <a:srgbClr val="CC3300"/>
                </a:solidFill>
              </a:rPr>
              <a:t> </a:t>
            </a:r>
            <a:r>
              <a:rPr lang="fr-FR" sz="6600" b="1" dirty="0" err="1" smtClean="0">
                <a:solidFill>
                  <a:srgbClr val="CC3300"/>
                </a:solidFill>
              </a:rPr>
              <a:t>Fast</a:t>
            </a:r>
            <a:r>
              <a:rPr lang="fr-FR" sz="6600" b="1" dirty="0" smtClean="0">
                <a:solidFill>
                  <a:srgbClr val="CC3300"/>
                </a:solidFill>
              </a:rPr>
              <a:t> </a:t>
            </a:r>
            <a:r>
              <a:rPr lang="fr-FR" sz="6600" b="1" dirty="0" err="1" smtClean="0">
                <a:solidFill>
                  <a:srgbClr val="CC3300"/>
                </a:solidFill>
              </a:rPr>
              <a:t>Pyrolysis</a:t>
            </a:r>
            <a:r>
              <a:rPr lang="fr-FR" sz="6600" b="1" dirty="0" smtClean="0">
                <a:solidFill>
                  <a:srgbClr val="CC3300"/>
                </a:solidFill>
              </a:rPr>
              <a:t/>
            </a:r>
            <a:br>
              <a:rPr lang="fr-FR" sz="6600" b="1" dirty="0" smtClean="0">
                <a:solidFill>
                  <a:srgbClr val="CC3300"/>
                </a:solidFill>
              </a:rPr>
            </a:br>
            <a:r>
              <a:rPr lang="fr-FR" sz="6600" b="1" dirty="0" smtClean="0">
                <a:solidFill>
                  <a:srgbClr val="CC3300"/>
                </a:solidFill>
              </a:rPr>
              <a:t>of </a:t>
            </a:r>
            <a:r>
              <a:rPr lang="fr-FR" sz="6600" b="1" dirty="0" smtClean="0">
                <a:solidFill>
                  <a:srgbClr val="CC3300"/>
                </a:solidFill>
              </a:rPr>
              <a:t>OMWS </a:t>
            </a:r>
            <a:r>
              <a:rPr lang="fr-FR" sz="6600" b="1" dirty="0" smtClean="0">
                <a:solidFill>
                  <a:srgbClr val="CC3300"/>
                </a:solidFill>
              </a:rPr>
              <a:t/>
            </a:r>
            <a:br>
              <a:rPr lang="fr-FR" sz="6600" b="1" dirty="0" smtClean="0">
                <a:solidFill>
                  <a:srgbClr val="CC3300"/>
                </a:solidFill>
              </a:rPr>
            </a:br>
            <a:endParaRPr lang="fr-FR" sz="3200" b="1" dirty="0" smtClean="0">
              <a:solidFill>
                <a:srgbClr val="CC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8501058" y="6492875"/>
            <a:ext cx="642942" cy="365125"/>
          </a:xfrm>
          <a:noFill/>
        </p:spPr>
        <p:txBody>
          <a:bodyPr/>
          <a:lstStyle/>
          <a:p>
            <a:fld id="{2AFCE3DC-A9DF-4EC5-9A03-FC3DA7203AC5}" type="slidenum">
              <a:rPr lang="fr-FR" smtClean="0"/>
              <a:pPr/>
              <a:t>22</a:t>
            </a:fld>
            <a:endParaRPr lang="fr-FR" dirty="0" smtClean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/>
          <a:lstStyle/>
          <a:p>
            <a:pPr algn="ctr"/>
            <a:r>
              <a:rPr lang="fr-FR" sz="4400" b="1" dirty="0" err="1" smtClean="0"/>
              <a:t>Advantages</a:t>
            </a:r>
            <a:r>
              <a:rPr lang="fr-FR" sz="4400" b="1" dirty="0" smtClean="0"/>
              <a:t> of </a:t>
            </a:r>
            <a:r>
              <a:rPr lang="fr-FR" sz="4400" b="1" dirty="0" err="1" smtClean="0"/>
              <a:t>Catalysts</a:t>
            </a:r>
            <a:endParaRPr lang="fr-FR" sz="4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428596" y="1142984"/>
            <a:ext cx="8429684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dirty="0" err="1" smtClean="0"/>
              <a:t>Catalysis</a:t>
            </a:r>
            <a:r>
              <a:rPr lang="fr-FR" sz="2400" dirty="0" smtClean="0"/>
              <a:t> has been </a:t>
            </a:r>
            <a:r>
              <a:rPr lang="fr-FR" sz="2400" dirty="0" err="1" smtClean="0"/>
              <a:t>used</a:t>
            </a:r>
            <a:r>
              <a:rPr lang="fr-FR" sz="2400" dirty="0" smtClean="0"/>
              <a:t> to upgrade the </a:t>
            </a:r>
            <a:r>
              <a:rPr lang="fr-FR" sz="2400" dirty="0" err="1" smtClean="0"/>
              <a:t>primary</a:t>
            </a:r>
            <a:r>
              <a:rPr lang="fr-FR" sz="2400" dirty="0" smtClean="0"/>
              <a:t> pyrolysis </a:t>
            </a:r>
            <a:r>
              <a:rPr lang="fr-FR" sz="2400" dirty="0" err="1" smtClean="0"/>
              <a:t>products</a:t>
            </a:r>
            <a:r>
              <a:rPr lang="fr-FR" sz="2400" dirty="0" smtClean="0"/>
              <a:t> to </a:t>
            </a:r>
            <a:r>
              <a:rPr lang="fr-FR" sz="2400" dirty="0" err="1" smtClean="0"/>
              <a:t>higher</a:t>
            </a:r>
            <a:r>
              <a:rPr lang="fr-FR" sz="2400" dirty="0" smtClean="0"/>
              <a:t> </a:t>
            </a:r>
            <a:r>
              <a:rPr lang="fr-FR" sz="2400" dirty="0" err="1" smtClean="0"/>
              <a:t>quality</a:t>
            </a:r>
            <a:r>
              <a:rPr lang="fr-FR" sz="2400" dirty="0" smtClean="0"/>
              <a:t> and </a:t>
            </a:r>
            <a:r>
              <a:rPr lang="fr-FR" sz="2400" dirty="0" err="1" smtClean="0"/>
              <a:t>higher</a:t>
            </a:r>
            <a:r>
              <a:rPr lang="fr-FR" sz="2400" dirty="0" smtClean="0"/>
              <a:t> value fuels and </a:t>
            </a:r>
            <a:r>
              <a:rPr lang="fr-FR" sz="2400" dirty="0" err="1" smtClean="0"/>
              <a:t>chemicals</a:t>
            </a:r>
            <a:endParaRPr lang="fr-FR" sz="24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dirty="0" err="1" smtClean="0"/>
              <a:t>Enhances</a:t>
            </a:r>
            <a:r>
              <a:rPr lang="fr-FR" sz="2400" dirty="0" smtClean="0"/>
              <a:t> favorable </a:t>
            </a:r>
            <a:r>
              <a:rPr lang="fr-FR" sz="2400" dirty="0" err="1" smtClean="0"/>
              <a:t>reactions</a:t>
            </a:r>
            <a:r>
              <a:rPr lang="fr-FR" sz="2400" dirty="0" smtClean="0"/>
              <a:t> and </a:t>
            </a:r>
            <a:r>
              <a:rPr lang="fr-FR" sz="2400" dirty="0" err="1" smtClean="0"/>
              <a:t>inhibits</a:t>
            </a:r>
            <a:r>
              <a:rPr lang="fr-FR" sz="2400" dirty="0" smtClean="0"/>
              <a:t> the </a:t>
            </a:r>
            <a:r>
              <a:rPr lang="fr-FR" sz="2400" dirty="0" err="1" smtClean="0"/>
              <a:t>unfavorable</a:t>
            </a:r>
            <a:r>
              <a:rPr lang="fr-FR" sz="2400" dirty="0" smtClean="0"/>
              <a:t> </a:t>
            </a:r>
            <a:r>
              <a:rPr lang="fr-FR" sz="2400" dirty="0" err="1" smtClean="0"/>
              <a:t>ones</a:t>
            </a:r>
            <a:r>
              <a:rPr lang="fr-FR" sz="2400" dirty="0" smtClean="0"/>
              <a:t>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dirty="0" smtClean="0"/>
              <a:t>Can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also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for </a:t>
            </a:r>
            <a:r>
              <a:rPr lang="fr-FR" sz="2400" dirty="0" err="1" smtClean="0"/>
              <a:t>secondary</a:t>
            </a:r>
            <a:r>
              <a:rPr lang="fr-FR" sz="2400" dirty="0" smtClean="0"/>
              <a:t> pyrolysis </a:t>
            </a:r>
            <a:r>
              <a:rPr lang="fr-FR" sz="2400" dirty="0" err="1" smtClean="0"/>
              <a:t>products</a:t>
            </a:r>
            <a:r>
              <a:rPr lang="fr-FR" sz="2400" dirty="0" smtClean="0"/>
              <a:t> to </a:t>
            </a:r>
            <a:r>
              <a:rPr lang="fr-FR" sz="2400" dirty="0" err="1" smtClean="0"/>
              <a:t>increase</a:t>
            </a:r>
            <a:r>
              <a:rPr lang="fr-FR" sz="2400" dirty="0" smtClean="0"/>
              <a:t> the </a:t>
            </a:r>
            <a:r>
              <a:rPr lang="fr-FR" sz="2400" dirty="0" err="1" smtClean="0"/>
              <a:t>suitability</a:t>
            </a:r>
            <a:r>
              <a:rPr lang="fr-FR" sz="2400" dirty="0" smtClean="0"/>
              <a:t> and compatibility of bio-</a:t>
            </a:r>
            <a:r>
              <a:rPr lang="fr-FR" sz="2400" dirty="0" err="1" smtClean="0"/>
              <a:t>oils</a:t>
            </a:r>
            <a:r>
              <a:rPr lang="fr-FR" sz="2400" dirty="0" smtClean="0"/>
              <a:t> </a:t>
            </a:r>
            <a:r>
              <a:rPr lang="fr-FR" sz="2400" dirty="0" err="1" smtClean="0"/>
              <a:t>with</a:t>
            </a:r>
            <a:r>
              <a:rPr lang="fr-FR" sz="2400" dirty="0" smtClean="0"/>
              <a:t> </a:t>
            </a:r>
            <a:r>
              <a:rPr lang="fr-FR" sz="2400" dirty="0" err="1" smtClean="0"/>
              <a:t>petroleum</a:t>
            </a:r>
            <a:r>
              <a:rPr lang="fr-FR" sz="2400" dirty="0" smtClean="0"/>
              <a:t> </a:t>
            </a:r>
            <a:r>
              <a:rPr lang="fr-FR" sz="2400" dirty="0" err="1" smtClean="0"/>
              <a:t>feedstocks</a:t>
            </a:r>
            <a:r>
              <a:rPr lang="fr-FR" sz="2400" dirty="0" smtClean="0"/>
              <a:t> </a:t>
            </a:r>
            <a:r>
              <a:rPr lang="fr-FR" sz="2000" i="1" dirty="0" smtClean="0"/>
              <a:t>(by </a:t>
            </a:r>
            <a:r>
              <a:rPr lang="fr-FR" sz="2000" i="1" dirty="0" err="1" smtClean="0"/>
              <a:t>deoxygenating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functionalities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such</a:t>
            </a:r>
            <a:r>
              <a:rPr lang="fr-FR" sz="2000" i="1" dirty="0" smtClean="0"/>
              <a:t> as, </a:t>
            </a:r>
            <a:r>
              <a:rPr lang="fr-FR" sz="2000" i="1" dirty="0" err="1" smtClean="0"/>
              <a:t>guaiacyl</a:t>
            </a:r>
            <a:r>
              <a:rPr lang="fr-FR" sz="2000" i="1" dirty="0" smtClean="0"/>
              <a:t> and </a:t>
            </a:r>
            <a:r>
              <a:rPr lang="fr-FR" sz="2000" i="1" dirty="0" err="1" smtClean="0"/>
              <a:t>syringyl</a:t>
            </a:r>
            <a:r>
              <a:rPr lang="fr-FR" sz="2000" i="1" dirty="0" smtClean="0"/>
              <a:t> groups, </a:t>
            </a:r>
            <a:r>
              <a:rPr lang="fr-FR" sz="2000" i="1" dirty="0" err="1" smtClean="0"/>
              <a:t>carbohydrates</a:t>
            </a:r>
            <a:r>
              <a:rPr lang="fr-FR" sz="2000" i="1" dirty="0" smtClean="0"/>
              <a:t>, </a:t>
            </a:r>
            <a:r>
              <a:rPr lang="fr-FR" sz="2000" i="1" dirty="0" err="1" smtClean="0"/>
              <a:t>ketones</a:t>
            </a:r>
            <a:r>
              <a:rPr lang="fr-FR" sz="2000" i="1" dirty="0" smtClean="0"/>
              <a:t>, </a:t>
            </a:r>
            <a:r>
              <a:rPr lang="fr-FR" sz="2000" i="1" dirty="0" err="1" smtClean="0"/>
              <a:t>carboxylic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acids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phenolic</a:t>
            </a:r>
            <a:r>
              <a:rPr lang="fr-FR" sz="2000" i="1" dirty="0" smtClean="0"/>
              <a:t> and </a:t>
            </a:r>
            <a:r>
              <a:rPr lang="fr-FR" sz="2000" i="1" dirty="0" err="1" smtClean="0"/>
              <a:t>aldehydes</a:t>
            </a:r>
            <a:r>
              <a:rPr lang="fr-FR" sz="2000" i="1" dirty="0" smtClean="0"/>
              <a:t>, </a:t>
            </a:r>
            <a:r>
              <a:rPr lang="fr-FR" sz="2000" i="1" dirty="0" err="1" smtClean="0"/>
              <a:t>into</a:t>
            </a:r>
            <a:r>
              <a:rPr lang="fr-FR" sz="2000" i="1" dirty="0" smtClean="0"/>
              <a:t> </a:t>
            </a:r>
            <a:r>
              <a:rPr lang="fr-FR" sz="2000" i="1" dirty="0" err="1" smtClean="0"/>
              <a:t>hydrocarbon</a:t>
            </a:r>
            <a:r>
              <a:rPr lang="fr-FR" sz="2000" i="1" dirty="0" smtClean="0"/>
              <a:t> fractions),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dirty="0" err="1" smtClean="0"/>
              <a:t>Catalytic</a:t>
            </a:r>
            <a:r>
              <a:rPr lang="fr-FR" sz="2400" dirty="0" smtClean="0"/>
              <a:t> </a:t>
            </a:r>
            <a:r>
              <a:rPr lang="fr-FR" sz="2400" dirty="0" err="1" smtClean="0"/>
              <a:t>pyrolysis</a:t>
            </a:r>
            <a:r>
              <a:rPr lang="fr-FR" sz="2400" dirty="0" smtClean="0"/>
              <a:t> of </a:t>
            </a:r>
            <a:r>
              <a:rPr lang="fr-FR" sz="2400" dirty="0" err="1" smtClean="0"/>
              <a:t>biomass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the </a:t>
            </a:r>
            <a:r>
              <a:rPr lang="fr-FR" sz="2400" dirty="0" err="1" smtClean="0"/>
              <a:t>analogous</a:t>
            </a:r>
            <a:r>
              <a:rPr lang="fr-FR" sz="2400" dirty="0" smtClean="0"/>
              <a:t> to "</a:t>
            </a:r>
            <a:r>
              <a:rPr lang="fr-FR" sz="2400" dirty="0" err="1" smtClean="0"/>
              <a:t>Fluid</a:t>
            </a:r>
            <a:r>
              <a:rPr lang="fr-FR" sz="2400" dirty="0" smtClean="0"/>
              <a:t> </a:t>
            </a:r>
            <a:r>
              <a:rPr lang="fr-FR" sz="2400" dirty="0" err="1" smtClean="0"/>
              <a:t>Catalytic</a:t>
            </a:r>
            <a:r>
              <a:rPr lang="fr-FR" sz="2400" dirty="0" smtClean="0"/>
              <a:t> </a:t>
            </a:r>
            <a:r>
              <a:rPr lang="fr-FR" sz="2400" dirty="0" err="1" smtClean="0"/>
              <a:t>Craking</a:t>
            </a:r>
            <a:r>
              <a:rPr lang="fr-FR" sz="2400" dirty="0" smtClean="0"/>
              <a:t>" (FCC) </a:t>
            </a:r>
            <a:r>
              <a:rPr lang="fr-FR" sz="2400" dirty="0" err="1" smtClean="0"/>
              <a:t>used</a:t>
            </a:r>
            <a:r>
              <a:rPr lang="fr-FR" sz="2400" dirty="0" smtClean="0"/>
              <a:t> in </a:t>
            </a:r>
            <a:r>
              <a:rPr lang="fr-FR" sz="2400" dirty="0" err="1" smtClean="0"/>
              <a:t>petroleum</a:t>
            </a:r>
            <a:r>
              <a:rPr lang="fr-FR" sz="2400" dirty="0" smtClean="0"/>
              <a:t> </a:t>
            </a:r>
            <a:r>
              <a:rPr lang="fr-FR" sz="2400" dirty="0" err="1" smtClean="0"/>
              <a:t>refinery</a:t>
            </a:r>
            <a:r>
              <a:rPr lang="fr-FR" sz="2400" dirty="0" smtClean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b="1" dirty="0" err="1" smtClean="0"/>
              <a:t>Red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mud</a:t>
            </a:r>
            <a:r>
              <a:rPr lang="fr-FR" sz="2400" b="1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used</a:t>
            </a:r>
            <a:r>
              <a:rPr lang="fr-FR" sz="2400" dirty="0" smtClean="0"/>
              <a:t> as </a:t>
            </a:r>
            <a:r>
              <a:rPr lang="fr-FR" sz="2400" dirty="0" err="1" smtClean="0"/>
              <a:t>catalyst</a:t>
            </a:r>
            <a:r>
              <a:rPr lang="fr-FR" sz="2400" dirty="0" smtClean="0"/>
              <a:t> in </a:t>
            </a:r>
            <a:r>
              <a:rPr lang="fr-FR" sz="2400" dirty="0" err="1" smtClean="0"/>
              <a:t>this</a:t>
            </a:r>
            <a:r>
              <a:rPr lang="fr-FR" sz="2400" dirty="0" smtClean="0"/>
              <a:t> </a:t>
            </a:r>
            <a:r>
              <a:rPr lang="fr-FR" sz="2400" dirty="0" err="1" smtClean="0"/>
              <a:t>work</a:t>
            </a:r>
            <a:r>
              <a:rPr lang="fr-FR" sz="2400" dirty="0" smtClean="0"/>
              <a:t>.</a:t>
            </a:r>
            <a:endParaRPr lang="fr-FR" sz="2400" dirty="0" smtClean="0"/>
          </a:p>
          <a:p>
            <a:pPr>
              <a:buFont typeface="Wingdings" pitchFamily="2" charset="2"/>
              <a:buChar char="§"/>
            </a:pP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05800" cy="708688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err="1" smtClean="0"/>
              <a:t>Red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mud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from</a:t>
            </a:r>
            <a:r>
              <a:rPr lang="fr-FR" sz="4000" b="1" dirty="0" smtClean="0"/>
              <a:t> </a:t>
            </a:r>
            <a:r>
              <a:rPr lang="fr-FR" sz="4000" b="1" dirty="0" err="1" smtClean="0"/>
              <a:t>pollutant</a:t>
            </a:r>
            <a:r>
              <a:rPr lang="fr-FR" sz="4000" b="1" dirty="0" smtClean="0"/>
              <a:t> to </a:t>
            </a:r>
            <a:r>
              <a:rPr lang="fr-FR" sz="4000" b="1" dirty="0" err="1" smtClean="0"/>
              <a:t>Catalyst</a:t>
            </a:r>
            <a:endParaRPr lang="fr-FR" sz="40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179963-186F-4442-9273-8BC18D45EFD6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  <p:pic>
        <p:nvPicPr>
          <p:cNvPr id="1026" name="Picture 2" descr="D:\2015\Project pesentation - OMWS\Red mud pollution-Photo and articles\Red mud 5 samp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772816"/>
            <a:ext cx="2438400" cy="1828800"/>
          </a:xfrm>
          <a:prstGeom prst="rect">
            <a:avLst/>
          </a:prstGeom>
          <a:noFill/>
        </p:spPr>
      </p:pic>
      <p:pic>
        <p:nvPicPr>
          <p:cNvPr id="1027" name="Picture 3" descr="D:\2015\Project pesentation - OMWS\Red mud pollution-Photo and articles\Our_future_Environment_resourcemanagement_509x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4848225" cy="2016224"/>
          </a:xfrm>
          <a:prstGeom prst="rect">
            <a:avLst/>
          </a:prstGeom>
          <a:noFill/>
        </p:spPr>
      </p:pic>
      <p:pic>
        <p:nvPicPr>
          <p:cNvPr id="1028" name="Picture 4" descr="D:\2015\Project pesentation - OMWS\Red mud pollution-Photo and articles\Red mud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970625"/>
            <a:ext cx="3744416" cy="2698735"/>
          </a:xfrm>
          <a:prstGeom prst="rect">
            <a:avLst/>
          </a:prstGeom>
          <a:noFill/>
        </p:spPr>
      </p:pic>
      <p:pic>
        <p:nvPicPr>
          <p:cNvPr id="1029" name="Picture 5" descr="D:\2015\Project pesentation - OMWS\Red mud pollution-Photo and articles\Red mud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933056"/>
            <a:ext cx="4149560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8" y="838202"/>
          <a:ext cx="8763002" cy="5410195"/>
        </p:xfrm>
        <a:graphic>
          <a:graphicData uri="http://schemas.openxmlformats.org/drawingml/2006/table">
            <a:tbl>
              <a:tblPr/>
              <a:tblGrid>
                <a:gridCol w="2087160"/>
                <a:gridCol w="1074273"/>
                <a:gridCol w="1179119"/>
                <a:gridCol w="1122896"/>
                <a:gridCol w="1068973"/>
                <a:gridCol w="1156308"/>
                <a:gridCol w="1074273"/>
              </a:tblGrid>
              <a:tr h="7728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Pyrolysis medium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Sand 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Red mud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Pyrolysis temp (</a:t>
                      </a:r>
                      <a:r>
                        <a:rPr lang="en-US" sz="1800" baseline="30000" dirty="0" err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800" dirty="0" err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Organic liquid (%)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33.1±0.5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Times New Roman"/>
                        </a:rPr>
                        <a:t>37.47±1.4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Calibri"/>
                          <a:cs typeface="Times New Roman"/>
                        </a:rPr>
                        <a:t>30.4±1.9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34.6±2.6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29.8±1.4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29.5±0.4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Pyrolytic water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8.8±1.9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7.93±1.8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8.8±0.1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11.3±1.8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17.6±1.5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11.8±0.9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Total liquid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42.3±2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45.4±0.4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39.4±1.8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45.9±4.4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47.4±0.1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Calibri"/>
                          <a:cs typeface="Times New Roman"/>
                        </a:rPr>
                        <a:t>42.3±1.3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Char/coke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31.7±2.3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25.7±0.3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24.4±0.2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29.1±1.8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22.7±0.2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20.4±0.4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Gas (%)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26.0±3.7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29.3±1.0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36.2±1.6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24.3±2.6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30.0±0.04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Calibri"/>
                          <a:cs typeface="Times New Roman"/>
                        </a:rPr>
                        <a:t>37.3±1.7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75" marR="64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20456" y="204720"/>
            <a:ext cx="869821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Pyrolysis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products yields for red mud and silica sand pyrolysis media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100_19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52736"/>
            <a:ext cx="8305800" cy="563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4"/>
          <p:cNvSpPr txBox="1">
            <a:spLocks/>
          </p:cNvSpPr>
          <p:nvPr/>
        </p:nvSpPr>
        <p:spPr bwMode="auto">
          <a:xfrm>
            <a:off x="264066" y="214290"/>
            <a:ext cx="8643966" cy="723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600" b="1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Catalytic Bio-oil Properties</a:t>
            </a:r>
            <a:endParaRPr kumimoji="0" lang="fr-FR" sz="56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500421"/>
          <a:ext cx="8215065" cy="6269500"/>
        </p:xfrm>
        <a:graphic>
          <a:graphicData uri="http://schemas.openxmlformats.org/drawingml/2006/table">
            <a:tbl>
              <a:tblPr/>
              <a:tblGrid>
                <a:gridCol w="2283057"/>
                <a:gridCol w="820755"/>
                <a:gridCol w="1045756"/>
                <a:gridCol w="1045756"/>
                <a:gridCol w="1082646"/>
                <a:gridCol w="962543"/>
                <a:gridCol w="974552"/>
              </a:tblGrid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Pyrolysis medium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Silica sand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Red mud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Calibri"/>
                          <a:cs typeface="Times New Roman"/>
                        </a:rPr>
                        <a:t>Pyrolysis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 temp (</a:t>
                      </a:r>
                      <a:r>
                        <a:rPr lang="en-US" sz="1600" b="1" baseline="30000" dirty="0" err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600" b="1" dirty="0" err="1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400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450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6.5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6.25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6.4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7.1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7.3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7.4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Dynamic viscosity (</a:t>
                      </a:r>
                      <a:r>
                        <a:rPr lang="en-US" sz="1600" b="1" dirty="0" err="1">
                          <a:latin typeface="Times New Roman"/>
                          <a:ea typeface="Calibri"/>
                          <a:cs typeface="Times New Roman"/>
                        </a:rPr>
                        <a:t>cP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42.9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42.9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28.0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9.2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5.4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4.6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Density (g/cm</a:t>
                      </a:r>
                      <a:r>
                        <a:rPr lang="en-US" sz="1600" b="1" baseline="30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0.92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0.92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0.91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0.91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0.90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HHV (MJ/kg)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37.5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38.8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39.5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40.4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41.3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Carbon (mass%)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77.19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76.67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78.19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80.30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83.39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82.40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Hydrogen (mass%)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11.81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11.78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11.83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11.30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11.45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Nitrogen (mass%)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2.84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2.74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2.75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2.50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2.13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2.50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Oxygen (%)*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8.16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8.82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7.23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5.90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3.03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4.00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Sulfur (mass%)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Ash (mass%)</a:t>
                      </a:r>
                      <a:endParaRPr lang="en-US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0.00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Times New Roman"/>
                        </a:rPr>
                        <a:t>Moisture (mass%)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8615" marR="5861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970176" y="83224"/>
            <a:ext cx="75340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Properties of silica sand and red mud OMWS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pyrolysis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oils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43664" cy="301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356992"/>
            <a:ext cx="8587680" cy="33486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8990" y="3755516"/>
            <a:ext cx="185082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Red mud 450 </a:t>
            </a:r>
            <a:r>
              <a:rPr lang="en-US" dirty="0" smtClean="0"/>
              <a:t>°C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33130"/>
            <a:ext cx="144623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Sand 450 </a:t>
            </a:r>
            <a:r>
              <a:rPr lang="en-US" dirty="0" smtClean="0"/>
              <a:t>°C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0"/>
            <a:ext cx="7455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30000" dirty="0" smtClean="0">
                <a:solidFill>
                  <a:srgbClr val="FF0000"/>
                </a:solidFill>
                <a:latin typeface="Arial" pitchFamily="34" charset="0"/>
              </a:rPr>
              <a:t>13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CNMR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showing predominance of aliphatic hydrocarbons in oils</a:t>
            </a:r>
            <a:endParaRPr lang="en-US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7308304" y="3356992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R</a:t>
            </a:r>
            <a:r>
              <a:rPr lang="fr-FR" sz="1200" b="1" baseline="-25000" dirty="0" smtClean="0"/>
              <a:t>2</a:t>
            </a:r>
            <a:r>
              <a:rPr lang="fr-FR" sz="1200" b="1" dirty="0" smtClean="0"/>
              <a:t>CH</a:t>
            </a:r>
            <a:r>
              <a:rPr lang="fr-FR" sz="1200" b="1" baseline="-25000" dirty="0" smtClean="0"/>
              <a:t>2</a:t>
            </a:r>
            <a:r>
              <a:rPr lang="fr-FR" sz="1200" b="1" dirty="0" smtClean="0"/>
              <a:t>, RCH</a:t>
            </a:r>
            <a:r>
              <a:rPr lang="fr-FR" sz="1200" b="1" baseline="-25000" dirty="0" smtClean="0"/>
              <a:t>3</a:t>
            </a:r>
            <a:endParaRPr lang="en-US" b="1" dirty="0"/>
          </a:p>
        </p:txBody>
      </p:sp>
      <p:sp>
        <p:nvSpPr>
          <p:cNvPr id="13" name="TextBox 7"/>
          <p:cNvSpPr txBox="1"/>
          <p:nvPr/>
        </p:nvSpPr>
        <p:spPr>
          <a:xfrm>
            <a:off x="5666634" y="3356992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smtClean="0"/>
              <a:t>R</a:t>
            </a:r>
            <a:r>
              <a:rPr lang="fr-FR" sz="1200" b="1" baseline="-25000" dirty="0" smtClean="0"/>
              <a:t>3</a:t>
            </a:r>
            <a:r>
              <a:rPr lang="fr-FR" sz="1200" b="1" dirty="0" smtClean="0"/>
              <a:t>CH, CH</a:t>
            </a:r>
            <a:r>
              <a:rPr lang="fr-FR" sz="1200" b="1" baseline="-25000" dirty="0" smtClean="0"/>
              <a:t>3</a:t>
            </a:r>
            <a:r>
              <a:rPr lang="fr-FR" sz="1200" b="1" dirty="0" smtClean="0"/>
              <a:t>CO-</a:t>
            </a:r>
            <a:endParaRPr lang="fr-FR" sz="1200" b="1" dirty="0"/>
          </a:p>
        </p:txBody>
      </p:sp>
      <p:sp>
        <p:nvSpPr>
          <p:cNvPr id="14" name="TextBox 7"/>
          <p:cNvSpPr txBox="1"/>
          <p:nvPr/>
        </p:nvSpPr>
        <p:spPr>
          <a:xfrm>
            <a:off x="2526186" y="3429000"/>
            <a:ext cx="2736304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smtClean="0"/>
              <a:t>C</a:t>
            </a:r>
            <a:r>
              <a:rPr lang="fr-FR" sz="1200" dirty="0" smtClean="0"/>
              <a:t> in </a:t>
            </a:r>
            <a:r>
              <a:rPr lang="fr-FR" sz="1200" dirty="0" err="1" smtClean="0"/>
              <a:t>aromatic</a:t>
            </a:r>
            <a:r>
              <a:rPr lang="fr-FR" sz="1200" dirty="0" smtClean="0"/>
              <a:t> </a:t>
            </a:r>
            <a:r>
              <a:rPr lang="fr-FR" sz="1200" dirty="0" smtClean="0"/>
              <a:t>rings, </a:t>
            </a:r>
            <a:r>
              <a:rPr lang="fr-FR" sz="1200" b="1" dirty="0" smtClean="0"/>
              <a:t>C=C</a:t>
            </a:r>
            <a:r>
              <a:rPr lang="fr-FR" sz="1200" dirty="0" smtClean="0"/>
              <a:t> </a:t>
            </a:r>
            <a:r>
              <a:rPr lang="fr-FR" sz="1200" dirty="0" smtClean="0"/>
              <a:t>(in </a:t>
            </a:r>
            <a:r>
              <a:rPr lang="fr-FR" sz="1200" dirty="0" err="1" smtClean="0"/>
              <a:t>alkenes</a:t>
            </a:r>
            <a:r>
              <a:rPr lang="fr-FR" sz="1200" dirty="0" smtClean="0"/>
              <a:t>)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 rot="21600000">
            <a:off x="214282" y="425287"/>
            <a:ext cx="8501122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Composition of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pyrolysis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gases generated from sand and red mud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OMWS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pyrolysis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</a:rPr>
              <a:t> at various temperatures (mass%)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467543" y="1700808"/>
          <a:ext cx="8352928" cy="4824535"/>
        </p:xfrm>
        <a:graphic>
          <a:graphicData uri="http://schemas.openxmlformats.org/drawingml/2006/table">
            <a:tbl>
              <a:tblPr/>
              <a:tblGrid>
                <a:gridCol w="1905952"/>
                <a:gridCol w="1036121"/>
                <a:gridCol w="1074497"/>
                <a:gridCol w="959371"/>
                <a:gridCol w="1138454"/>
                <a:gridCol w="1100079"/>
                <a:gridCol w="1138454"/>
              </a:tblGrid>
              <a:tr h="6115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Times New Roman"/>
                          <a:ea typeface="Times New Roman"/>
                          <a:cs typeface="Arial"/>
                        </a:rPr>
                        <a:t>Pyrolysis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 media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Silica sand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Red mud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Times New Roman"/>
                          <a:cs typeface="Arial"/>
                        </a:rPr>
                        <a:t>Pyrolysis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 temp (</a:t>
                      </a:r>
                      <a:r>
                        <a:rPr lang="en-US" sz="1600" b="1" baseline="30000" dirty="0" err="1">
                          <a:latin typeface="Times New Roman"/>
                          <a:ea typeface="Times New Roman"/>
                          <a:cs typeface="Arial"/>
                        </a:rPr>
                        <a:t>o</a:t>
                      </a:r>
                      <a:r>
                        <a:rPr lang="en-US" sz="1600" b="1" dirty="0" err="1"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400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450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500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400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450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500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H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0.45±0.03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0.8±0.1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1.1±0.1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2.15±0.03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3.8±0.3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highlight>
                            <a:srgbClr val="8080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3.88±0.1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CO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4.7±0.1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6.3±0.4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6.0±0.6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5.9±0.2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7.3±0.01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highlight>
                            <a:srgbClr val="8080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10.9±0.9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CO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81.1±2.6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76.6±1.4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74.6±0.7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78.5±0.1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72.5±0.9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65.2±1.5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CH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1.5±0.4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  <a:cs typeface="Arial"/>
                        </a:rPr>
                        <a:t>2.1±0.2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2.6±0.2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1.6±0.2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Arial"/>
                        </a:rPr>
                        <a:t>2.6±0.1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highlight>
                            <a:srgbClr val="808000"/>
                          </a:highlight>
                          <a:latin typeface="Times New Roman"/>
                          <a:ea typeface="Times New Roman"/>
                          <a:cs typeface="Arial"/>
                        </a:rPr>
                        <a:t>3.8±0.04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-C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10.5±1.9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11.5±1.5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13.3±0.8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10.0±1.1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10.8±0.9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13.6±0.9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Other hydrocarbons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1.9±0.5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2.8±0.2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2.5±0.5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1.9±0.3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2.9±0.6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2.6±0.5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CO/CO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  <a:cs typeface="Arial"/>
                        </a:rPr>
                        <a:t>2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  <a:cs typeface="Arial"/>
                        </a:rPr>
                        <a:t> (mass/mass)</a:t>
                      </a:r>
                      <a:endParaRPr lang="fr-FR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0.06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0.08±0.01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0.09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0.08±0.00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Arial"/>
                        </a:rPr>
                        <a:t>0.10±0.00</a:t>
                      </a:r>
                      <a:endParaRPr lang="fr-FR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Arial"/>
                        </a:rPr>
                        <a:t>0.17±0.02</a:t>
                      </a:r>
                      <a:endParaRPr lang="fr-FR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0334" marR="50334" marT="79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179963-186F-4442-9273-8BC18D45EFD6}" type="slidenum">
              <a:rPr lang="fr-FR" smtClean="0"/>
              <a:pPr>
                <a:defRPr/>
              </a:pPr>
              <a:t>29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5083"/>
            <a:ext cx="9144000" cy="684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/>
        </p:nvGrpSpPr>
        <p:grpSpPr>
          <a:xfrm>
            <a:off x="1064568" y="1340768"/>
            <a:ext cx="7391400" cy="5181600"/>
            <a:chOff x="831850" y="546100"/>
            <a:chExt cx="3638550" cy="4111625"/>
          </a:xfrm>
        </p:grpSpPr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993775" y="546100"/>
              <a:ext cx="1257300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Olive </a:t>
              </a:r>
              <a:r>
                <a:rPr kumimoji="0" lang="fr-FR" sz="2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oil</a:t>
              </a:r>
              <a:r>
                <a:rPr kumimoji="0" lang="fr-FR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fr-FR" sz="2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Industry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4" name="Text Box 22"/>
            <p:cNvSpPr txBox="1">
              <a:spLocks noChangeArrowheads="1"/>
            </p:cNvSpPr>
            <p:nvPr/>
          </p:nvSpPr>
          <p:spPr bwMode="auto">
            <a:xfrm>
              <a:off x="2403475" y="546100"/>
              <a:ext cx="1257300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Bauxite </a:t>
              </a:r>
              <a:r>
                <a:rPr kumimoji="0" lang="fr-FR" sz="2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Industry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73" name="AutoShape 21"/>
            <p:cNvSpPr>
              <a:spLocks noChangeShapeType="1"/>
            </p:cNvSpPr>
            <p:nvPr/>
          </p:nvSpPr>
          <p:spPr bwMode="auto">
            <a:xfrm rot="16200000" flipH="1">
              <a:off x="1597025" y="1878013"/>
              <a:ext cx="682625" cy="61595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2" name="AutoShape 20"/>
            <p:cNvSpPr>
              <a:spLocks noChangeShapeType="1"/>
            </p:cNvSpPr>
            <p:nvPr/>
          </p:nvSpPr>
          <p:spPr bwMode="auto">
            <a:xfrm rot="5400000">
              <a:off x="2372519" y="1875632"/>
              <a:ext cx="682625" cy="623887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1" name="AutoShape 19"/>
            <p:cNvSpPr>
              <a:spLocks noChangeShapeType="1"/>
            </p:cNvSpPr>
            <p:nvPr/>
          </p:nvSpPr>
          <p:spPr bwMode="auto">
            <a:xfrm>
              <a:off x="1628775" y="1335088"/>
              <a:ext cx="0" cy="2460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70" name="AutoShape 18"/>
            <p:cNvSpPr>
              <a:spLocks noChangeShapeType="1"/>
            </p:cNvSpPr>
            <p:nvPr/>
          </p:nvSpPr>
          <p:spPr bwMode="auto">
            <a:xfrm>
              <a:off x="3027363" y="1335088"/>
              <a:ext cx="0" cy="2460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9" name="Text Box 17"/>
            <p:cNvSpPr txBox="1">
              <a:spLocks noChangeArrowheads="1"/>
            </p:cNvSpPr>
            <p:nvPr/>
          </p:nvSpPr>
          <p:spPr bwMode="auto">
            <a:xfrm>
              <a:off x="993775" y="1581150"/>
              <a:ext cx="1257300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OMWS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8" name="Text Box 16"/>
            <p:cNvSpPr txBox="1">
              <a:spLocks noChangeArrowheads="1"/>
            </p:cNvSpPr>
            <p:nvPr/>
          </p:nvSpPr>
          <p:spPr bwMode="auto">
            <a:xfrm>
              <a:off x="2403475" y="1581150"/>
              <a:ext cx="1257300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Red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fr-FR" sz="2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mud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7" name="Text Box 15"/>
            <p:cNvSpPr txBox="1">
              <a:spLocks noChangeArrowheads="1"/>
            </p:cNvSpPr>
            <p:nvPr/>
          </p:nvSpPr>
          <p:spPr bwMode="auto">
            <a:xfrm>
              <a:off x="1158875" y="2528888"/>
              <a:ext cx="2328863" cy="787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Catalytic </a:t>
              </a:r>
              <a:r>
                <a:rPr kumimoji="0" lang="en-US" sz="28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Pyrolysis</a:t>
              </a: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endPara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in Fluidized Bed Reactor</a:t>
              </a:r>
              <a:endPara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6" name="AutoShape 14"/>
            <p:cNvSpPr>
              <a:spLocks noChangeShapeType="1"/>
            </p:cNvSpPr>
            <p:nvPr/>
          </p:nvSpPr>
          <p:spPr bwMode="auto">
            <a:xfrm>
              <a:off x="1473200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5" name="AutoShape 13"/>
            <p:cNvSpPr>
              <a:spLocks noChangeShapeType="1"/>
            </p:cNvSpPr>
            <p:nvPr/>
          </p:nvSpPr>
          <p:spPr bwMode="auto">
            <a:xfrm>
              <a:off x="2322513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4" name="AutoShape 12"/>
            <p:cNvSpPr>
              <a:spLocks noChangeShapeType="1"/>
            </p:cNvSpPr>
            <p:nvPr/>
          </p:nvSpPr>
          <p:spPr bwMode="auto">
            <a:xfrm>
              <a:off x="3176588" y="3317875"/>
              <a:ext cx="0" cy="2460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63" name="Text Box 11"/>
            <p:cNvSpPr txBox="1">
              <a:spLocks noChangeArrowheads="1"/>
            </p:cNvSpPr>
            <p:nvPr/>
          </p:nvSpPr>
          <p:spPr bwMode="auto">
            <a:xfrm>
              <a:off x="1158874" y="3570288"/>
              <a:ext cx="762486" cy="10874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Gas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H</a:t>
              </a:r>
              <a:r>
                <a:rPr kumimoji="0" lang="en-US" sz="24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CO, CH</a:t>
              </a:r>
              <a:r>
                <a:rPr kumimoji="0" lang="en-US" sz="24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4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, CO</a:t>
              </a:r>
              <a:r>
                <a:rPr kumimoji="0" lang="en-US" sz="24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2" name="Text Box 10"/>
            <p:cNvSpPr txBox="1">
              <a:spLocks noChangeArrowheads="1"/>
            </p:cNvSpPr>
            <p:nvPr/>
          </p:nvSpPr>
          <p:spPr bwMode="auto">
            <a:xfrm>
              <a:off x="2011363" y="3565525"/>
              <a:ext cx="627062" cy="1087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Green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Diesel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Fuel 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561" name="Text Box 9"/>
            <p:cNvSpPr txBox="1">
              <a:spLocks noChangeArrowheads="1"/>
            </p:cNvSpPr>
            <p:nvPr/>
          </p:nvSpPr>
          <p:spPr bwMode="auto">
            <a:xfrm>
              <a:off x="2860675" y="3565525"/>
              <a:ext cx="627063" cy="10874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Char</a:t>
              </a:r>
              <a:endPara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60" name="AutoShape 8"/>
            <p:cNvSpPr>
              <a:spLocks noChangeShapeType="1"/>
            </p:cNvSpPr>
            <p:nvPr/>
          </p:nvSpPr>
          <p:spPr bwMode="auto">
            <a:xfrm>
              <a:off x="831850" y="2906713"/>
              <a:ext cx="327025" cy="63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9" name="AutoShape 7"/>
            <p:cNvSpPr>
              <a:spLocks noChangeShapeType="1"/>
            </p:cNvSpPr>
            <p:nvPr/>
          </p:nvSpPr>
          <p:spPr bwMode="auto">
            <a:xfrm flipV="1">
              <a:off x="831850" y="2914650"/>
              <a:ext cx="0" cy="11826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8" name="AutoShape 6"/>
            <p:cNvSpPr>
              <a:spLocks noChangeShapeType="1"/>
            </p:cNvSpPr>
            <p:nvPr/>
          </p:nvSpPr>
          <p:spPr bwMode="auto">
            <a:xfrm flipH="1">
              <a:off x="831850" y="4106863"/>
              <a:ext cx="3270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7" name="AutoShape 5"/>
            <p:cNvSpPr>
              <a:spLocks noChangeShapeType="1"/>
            </p:cNvSpPr>
            <p:nvPr/>
          </p:nvSpPr>
          <p:spPr bwMode="auto">
            <a:xfrm flipV="1">
              <a:off x="3816350" y="2914650"/>
              <a:ext cx="0" cy="11906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6" name="AutoShape 4"/>
            <p:cNvSpPr>
              <a:spLocks noChangeShapeType="1"/>
            </p:cNvSpPr>
            <p:nvPr/>
          </p:nvSpPr>
          <p:spPr bwMode="auto">
            <a:xfrm flipH="1">
              <a:off x="3487738" y="4098925"/>
              <a:ext cx="3270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5" name="AutoShape 3"/>
            <p:cNvSpPr>
              <a:spLocks noChangeShapeType="1"/>
            </p:cNvSpPr>
            <p:nvPr/>
          </p:nvSpPr>
          <p:spPr bwMode="auto">
            <a:xfrm flipH="1">
              <a:off x="3479800" y="2906713"/>
              <a:ext cx="32861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3554" name="Text Box 2"/>
            <p:cNvSpPr txBox="1">
              <a:spLocks noChangeArrowheads="1"/>
            </p:cNvSpPr>
            <p:nvPr/>
          </p:nvSpPr>
          <p:spPr bwMode="auto">
            <a:xfrm>
              <a:off x="3552825" y="4391025"/>
              <a:ext cx="917575" cy="263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Fertiliser</a:t>
              </a:r>
              <a:endPara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53" name="AutoShape 1"/>
            <p:cNvSpPr>
              <a:spLocks noChangeShapeType="1"/>
            </p:cNvSpPr>
            <p:nvPr/>
          </p:nvSpPr>
          <p:spPr bwMode="auto">
            <a:xfrm>
              <a:off x="3816350" y="4106863"/>
              <a:ext cx="0" cy="2905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</p:grpSp>
      <p:sp>
        <p:nvSpPr>
          <p:cNvPr id="23586" name="Rectangle 3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270570" y="190500"/>
            <a:ext cx="8424936" cy="100811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We look for partnership to build a </a:t>
            </a:r>
            <a:r>
              <a:rPr kumimoji="0" lang="en-US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Pilot Plant </a:t>
            </a:r>
            <a:br>
              <a:rPr kumimoji="0" lang="en-US" sz="2800" b="0" i="0" u="sng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</a:b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Aharoni" pitchFamily="2" charset="-79"/>
                <a:ea typeface="+mj-ea"/>
                <a:cs typeface="Aharoni" pitchFamily="2" charset="-79"/>
              </a:rPr>
              <a:t>“Green Diesel” from OWMS 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24936" cy="1008112"/>
          </a:xfrm>
        </p:spPr>
        <p:txBody>
          <a:bodyPr/>
          <a:lstStyle/>
          <a:p>
            <a:pPr algn="ctr"/>
            <a:r>
              <a:rPr lang="en-US" sz="2800" u="sng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Pilot </a:t>
            </a:r>
            <a:r>
              <a:rPr lang="en-US" sz="2800" u="sng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Plant </a:t>
            </a:r>
            <a:r>
              <a:rPr lang="en-US" sz="2800" u="sng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Project</a:t>
            </a:r>
            <a:br>
              <a:rPr lang="en-US" sz="2800" u="sng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</a:br>
            <a:r>
              <a:rPr lang="en-US" sz="2800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“Green </a:t>
            </a:r>
            <a:r>
              <a:rPr lang="en-US" sz="2800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Diesel” </a:t>
            </a:r>
            <a:r>
              <a:rPr lang="en-US" sz="2800" dirty="0" smtClean="0">
                <a:solidFill>
                  <a:srgbClr val="FF9900"/>
                </a:solidFill>
                <a:effectLst/>
                <a:latin typeface="Aharoni" pitchFamily="2" charset="-79"/>
                <a:cs typeface="Aharoni" pitchFamily="2" charset="-79"/>
              </a:rPr>
              <a:t>from OWMS </a:t>
            </a:r>
            <a:endParaRPr lang="fr-FR" sz="2800" dirty="0">
              <a:solidFill>
                <a:srgbClr val="FF99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520" y="1556792"/>
            <a:ext cx="8640960" cy="4824536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 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Initial Processing  capacity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: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	</a:t>
            </a:r>
            <a:r>
              <a:rPr lang="en-US" sz="36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20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OWMS ton/day 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Yield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: 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				1,750,000 </a:t>
            </a:r>
            <a:r>
              <a:rPr lang="en-US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litres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of green diesel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Additional products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: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		</a:t>
            </a:r>
            <a:r>
              <a:rPr lang="en-US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biochar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and hydrogen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 </a:t>
            </a:r>
            <a:endParaRPr lang="en-US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u="sng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Market Potential: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Sfax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region “green” diesel potential ~17 million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liters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(4.6 million gal) per year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 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Total Tunisia market “green diesel” potential – 38 million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liters </a:t>
            </a:r>
            <a:r>
              <a:rPr lang="en-US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(10 million gallons) of olive waste “green” diesel per year</a:t>
            </a:r>
            <a:endParaRPr lang="fr-FR" b="1" dirty="0" smtClean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  <a:p>
            <a:endParaRPr lang="fr-FR" b="1" dirty="0">
              <a:solidFill>
                <a:schemeClr val="bg1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CB889F-BE45-47BE-88F9-F92637F6EF9F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69" name="Picture 1"/>
          <p:cNvPicPr>
            <a:picLocks noChangeAspect="1" noChangeArrowheads="1"/>
          </p:cNvPicPr>
          <p:nvPr/>
        </p:nvPicPr>
        <p:blipFill>
          <a:blip r:embed="rId2" cstate="print">
            <a:lum bright="36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229600" cy="1008062"/>
          </a:xfrm>
        </p:spPr>
        <p:txBody>
          <a:bodyPr/>
          <a:lstStyle/>
          <a:p>
            <a:pPr algn="ctr" eaLnBrk="1" hangingPunct="1"/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</a:rPr>
              <a:t>Thanks for Attention</a:t>
            </a:r>
            <a:endParaRPr lang="en-US" sz="60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44EB20-3611-4752-B281-7E3F49E93122}" type="slidenum">
              <a:rPr lang="fr-FR" smtClean="0"/>
              <a:pPr>
                <a:defRPr/>
              </a:pPr>
              <a:t>32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76200" y="2924944"/>
            <a:ext cx="43559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</a:rPr>
              <a:t>Pr. Foster </a:t>
            </a:r>
            <a:r>
              <a:rPr lang="en-US" sz="2400" b="1" dirty="0" err="1" smtClean="0">
                <a:latin typeface="Arial" pitchFamily="34" charset="0"/>
              </a:rPr>
              <a:t>Agblevor</a:t>
            </a:r>
            <a:r>
              <a:rPr lang="en-US" sz="2400" dirty="0" smtClean="0">
                <a:latin typeface="Arial" pitchFamily="34" charset="0"/>
              </a:rPr>
              <a:t>, </a:t>
            </a:r>
            <a:endParaRPr lang="en-US" sz="2400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Biological </a:t>
            </a:r>
            <a:r>
              <a:rPr lang="en-US" sz="2400" dirty="0" smtClean="0">
                <a:latin typeface="Arial" pitchFamily="34" charset="0"/>
              </a:rPr>
              <a:t>Engineering, </a:t>
            </a:r>
            <a:r>
              <a:rPr lang="en-US" sz="2400" dirty="0" smtClean="0">
                <a:latin typeface="Arial" pitchFamily="34" charset="0"/>
              </a:rPr>
              <a:t>USTAR </a:t>
            </a:r>
            <a:r>
              <a:rPr lang="en-US" sz="2400" dirty="0" err="1" smtClean="0">
                <a:latin typeface="Arial" pitchFamily="34" charset="0"/>
              </a:rPr>
              <a:t>BioEnergy</a:t>
            </a:r>
            <a:r>
              <a:rPr lang="en-US" sz="2400" dirty="0" smtClean="0">
                <a:latin typeface="Arial" pitchFamily="34" charset="0"/>
              </a:rPr>
              <a:t> Center, Biological Engineering, Utah State University, Logan, </a:t>
            </a:r>
            <a:r>
              <a:rPr lang="en-US" sz="2400" dirty="0" smtClean="0">
                <a:latin typeface="Arial" pitchFamily="34" charset="0"/>
              </a:rPr>
              <a:t>UT</a:t>
            </a:r>
          </a:p>
          <a:p>
            <a:endParaRPr lang="en-US" sz="2400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Phone</a:t>
            </a:r>
            <a:r>
              <a:rPr lang="en-US" sz="2400" dirty="0" smtClean="0">
                <a:latin typeface="Arial" pitchFamily="34" charset="0"/>
              </a:rPr>
              <a:t>: </a:t>
            </a:r>
            <a:r>
              <a:rPr lang="en-US" sz="2400" b="1" dirty="0" smtClean="0"/>
              <a:t>+01-435-797-9268</a:t>
            </a:r>
            <a:endParaRPr lang="fr-FR" sz="2400" dirty="0" smtClean="0"/>
          </a:p>
          <a:p>
            <a:r>
              <a:rPr lang="en-US" sz="2400" dirty="0" smtClean="0">
                <a:latin typeface="Arial" pitchFamily="34" charset="0"/>
              </a:rPr>
              <a:t>E-mail: </a:t>
            </a:r>
            <a:r>
              <a:rPr lang="en-US" sz="2400" b="1" dirty="0" smtClean="0">
                <a:latin typeface="Arial" pitchFamily="34" charset="0"/>
              </a:rPr>
              <a:t>Foster.agblevor@usu.edu</a:t>
            </a:r>
            <a:endParaRPr lang="en-US" sz="2400" b="1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 </a:t>
            </a:r>
            <a:endParaRPr lang="en-US" sz="2400" dirty="0" smtClean="0">
              <a:latin typeface="Arial" pitchFamily="34" charset="0"/>
            </a:endParaRPr>
          </a:p>
          <a:p>
            <a:endParaRPr lang="fr-FR" sz="2400" dirty="0">
              <a:latin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499992" y="2924944"/>
            <a:ext cx="43856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</a:rPr>
              <a:t>Pr. </a:t>
            </a:r>
            <a:r>
              <a:rPr lang="en-US" sz="2400" b="1" dirty="0" err="1" smtClean="0">
                <a:latin typeface="Arial" pitchFamily="34" charset="0"/>
              </a:rPr>
              <a:t>Kamel</a:t>
            </a:r>
            <a:r>
              <a:rPr lang="en-US" sz="2400" b="1" dirty="0" smtClean="0">
                <a:latin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</a:rPr>
              <a:t>Halouani</a:t>
            </a:r>
            <a:r>
              <a:rPr lang="en-US" sz="2400" dirty="0" smtClean="0">
                <a:latin typeface="Arial" pitchFamily="34" charset="0"/>
              </a:rPr>
              <a:t>, </a:t>
            </a:r>
            <a:endParaRPr lang="en-US" sz="2400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National </a:t>
            </a:r>
            <a:r>
              <a:rPr lang="en-US" sz="2400" dirty="0" smtClean="0">
                <a:latin typeface="Arial" pitchFamily="34" charset="0"/>
              </a:rPr>
              <a:t>Engineering School of </a:t>
            </a:r>
            <a:r>
              <a:rPr lang="en-US" sz="2400" dirty="0" err="1" smtClean="0">
                <a:latin typeface="Arial" pitchFamily="34" charset="0"/>
              </a:rPr>
              <a:t>Sfax</a:t>
            </a:r>
            <a:r>
              <a:rPr lang="en-US" sz="2400" dirty="0" smtClean="0">
                <a:latin typeface="Arial" pitchFamily="34" charset="0"/>
              </a:rPr>
              <a:t>, University of </a:t>
            </a:r>
            <a:r>
              <a:rPr lang="en-US" sz="2400" dirty="0" err="1" smtClean="0">
                <a:latin typeface="Arial" pitchFamily="34" charset="0"/>
              </a:rPr>
              <a:t>fax,Tunisia</a:t>
            </a:r>
            <a:r>
              <a:rPr lang="en-US" sz="2400" dirty="0" smtClean="0">
                <a:latin typeface="Arial" pitchFamily="34" charset="0"/>
              </a:rPr>
              <a:t> </a:t>
            </a:r>
          </a:p>
          <a:p>
            <a:endParaRPr lang="en-US" sz="2400" dirty="0" smtClean="0">
              <a:latin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</a:rPr>
              <a:t>Phone: </a:t>
            </a:r>
            <a:r>
              <a:rPr lang="en-US" sz="2400" b="1" dirty="0" smtClean="0">
                <a:latin typeface="Arial" pitchFamily="34" charset="0"/>
              </a:rPr>
              <a:t>+216-98-954-415</a:t>
            </a:r>
          </a:p>
          <a:p>
            <a:r>
              <a:rPr lang="en-US" sz="2400" dirty="0" smtClean="0">
                <a:latin typeface="Arial" pitchFamily="34" charset="0"/>
              </a:rPr>
              <a:t>E-mail: </a:t>
            </a:r>
            <a:r>
              <a:rPr lang="en-US" sz="2400" b="1" dirty="0" smtClean="0">
                <a:latin typeface="Arial" pitchFamily="34" charset="0"/>
              </a:rPr>
              <a:t>Kamel.halouani@ipeis.rnu.tn</a:t>
            </a:r>
            <a:endParaRPr lang="en-US" sz="2400" b="1" dirty="0" smtClean="0">
              <a:latin typeface="Arial" pitchFamily="34" charset="0"/>
            </a:endParaRPr>
          </a:p>
          <a:p>
            <a:endParaRPr lang="fr-FR" sz="2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5538</TotalTime>
  <Words>1219</Words>
  <Application>Microsoft Office PowerPoint</Application>
  <PresentationFormat>Affichage à l'écran (4:3)</PresentationFormat>
  <Paragraphs>382</Paragraphs>
  <Slides>32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32</vt:i4>
      </vt:variant>
    </vt:vector>
  </HeadingPairs>
  <TitlesOfParts>
    <vt:vector size="34" baseType="lpstr">
      <vt:lpstr>Débit</vt:lpstr>
      <vt:lpstr>Modèle par défaut</vt:lpstr>
      <vt:lpstr>Catalytic pyrolysis of olive mill wastewater sludge to produce biofuels   </vt:lpstr>
      <vt:lpstr>Outline </vt:lpstr>
      <vt:lpstr>Olive Oil Industry in Tunisia</vt:lpstr>
      <vt:lpstr>Olive Oil Extraction Processes (Most used in Tunisia) </vt:lpstr>
      <vt:lpstr>Traditional pressing process</vt:lpstr>
      <vt:lpstr>Three-Phases decanter</vt:lpstr>
      <vt:lpstr>Mass and Energy Balance  of olive oil extraction systems</vt:lpstr>
      <vt:lpstr>Olive oil residues</vt:lpstr>
      <vt:lpstr>Serious Environmental Impact  of olive mill wastewater  </vt:lpstr>
      <vt:lpstr>Chemical Characteristics of olive mill wastewater</vt:lpstr>
      <vt:lpstr>Évaluation des aspects techniques et financiers actuels en matière de gestion des margines en Tunisie </vt:lpstr>
      <vt:lpstr>Proximate Analysis of olive mill wastewater Sludge </vt:lpstr>
      <vt:lpstr>Fast Pyrolysis of OMWS  "Biofuel" </vt:lpstr>
      <vt:lpstr>Biomass Fast Pyrolysis</vt:lpstr>
      <vt:lpstr>General design of fast pyrolysis reactor system</vt:lpstr>
      <vt:lpstr>Operating Conditions</vt:lpstr>
      <vt:lpstr>Biomass Fast Pyrolysis Unit  (at Utah University, USA)</vt:lpstr>
      <vt:lpstr>OMWS Bio-Oil</vt:lpstr>
      <vt:lpstr>Non-Catalytic Bio-oil Properties</vt:lpstr>
      <vt:lpstr>Diapositive 20</vt:lpstr>
      <vt:lpstr>Catalytic Fast Pyrolysis of OMWS  </vt:lpstr>
      <vt:lpstr>Advantages of Catalysts</vt:lpstr>
      <vt:lpstr>Red mud from pollutant to Catalyst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Pilot Plant Project “Green Diesel” from OWMS </vt:lpstr>
      <vt:lpstr>Thanks for Attention</vt:lpstr>
    </vt:vector>
  </TitlesOfParts>
  <Company>MEPS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Kinetic modeling of steam gasification of a charcoal particle</dc:title>
  <dc:creator>Administrateur</dc:creator>
  <cp:lastModifiedBy>SAMSUNG</cp:lastModifiedBy>
  <cp:revision>345</cp:revision>
  <dcterms:created xsi:type="dcterms:W3CDTF">2008-06-10T15:06:10Z</dcterms:created>
  <dcterms:modified xsi:type="dcterms:W3CDTF">2015-08-24T09:21:38Z</dcterms:modified>
</cp:coreProperties>
</file>