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79" r:id="rId5"/>
    <p:sldId id="281" r:id="rId6"/>
    <p:sldId id="282" r:id="rId7"/>
    <p:sldId id="283" r:id="rId8"/>
    <p:sldId id="284" r:id="rId9"/>
    <p:sldId id="259" r:id="rId10"/>
    <p:sldId id="261" r:id="rId11"/>
    <p:sldId id="260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92" r:id="rId20"/>
    <p:sldId id="270" r:id="rId21"/>
    <p:sldId id="300" r:id="rId22"/>
    <p:sldId id="298" r:id="rId23"/>
    <p:sldId id="293" r:id="rId24"/>
    <p:sldId id="269" r:id="rId25"/>
    <p:sldId id="291" r:id="rId26"/>
    <p:sldId id="290" r:id="rId27"/>
    <p:sldId id="296" r:id="rId28"/>
    <p:sldId id="271" r:id="rId29"/>
    <p:sldId id="272" r:id="rId30"/>
    <p:sldId id="297" r:id="rId31"/>
    <p:sldId id="274" r:id="rId32"/>
    <p:sldId id="273" r:id="rId33"/>
    <p:sldId id="275" r:id="rId34"/>
    <p:sldId id="295" r:id="rId35"/>
    <p:sldId id="285" r:id="rId36"/>
    <p:sldId id="302" r:id="rId37"/>
    <p:sldId id="286" r:id="rId38"/>
    <p:sldId id="287" r:id="rId39"/>
    <p:sldId id="301" r:id="rId40"/>
    <p:sldId id="288" r:id="rId41"/>
    <p:sldId id="289" r:id="rId42"/>
    <p:sldId id="299" r:id="rId43"/>
    <p:sldId id="27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0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58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6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9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0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00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07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4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7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11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3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71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B7D36-6FFC-4160-8711-83E7840A5D60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5C2B6-18AE-4657-B7FD-6D9EF1D5AC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42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13" Type="http://schemas.openxmlformats.org/officeDocument/2006/relationships/image" Target="../media/image52.jpe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12" Type="http://schemas.openxmlformats.org/officeDocument/2006/relationships/image" Target="../media/image51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11" Type="http://schemas.openxmlformats.org/officeDocument/2006/relationships/image" Target="../media/image50.jpg"/><Relationship Id="rId5" Type="http://schemas.openxmlformats.org/officeDocument/2006/relationships/image" Target="../media/image44.jpg"/><Relationship Id="rId10" Type="http://schemas.openxmlformats.org/officeDocument/2006/relationships/image" Target="../media/image49.jpeg"/><Relationship Id="rId4" Type="http://schemas.openxmlformats.org/officeDocument/2006/relationships/image" Target="../media/image43.jpg"/><Relationship Id="rId9" Type="http://schemas.openxmlformats.org/officeDocument/2006/relationships/image" Target="../media/image48.png"/><Relationship Id="rId14" Type="http://schemas.openxmlformats.org/officeDocument/2006/relationships/image" Target="../media/image53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Metabolomics </a:t>
            </a:r>
            <a:r>
              <a:rPr lang="en-US" b="1" dirty="0" smtClean="0"/>
              <a:t>Study </a:t>
            </a:r>
            <a:r>
              <a:rPr lang="en-US" b="1" dirty="0"/>
              <a:t>of </a:t>
            </a:r>
            <a:r>
              <a:rPr lang="en-US" b="1" dirty="0" smtClean="0"/>
              <a:t>Human Seminal Plasma </a:t>
            </a:r>
            <a:r>
              <a:rPr lang="en-US" b="1" dirty="0"/>
              <a:t>of </a:t>
            </a:r>
            <a:r>
              <a:rPr lang="en-US" b="1" dirty="0" smtClean="0"/>
              <a:t>Infertile Men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1752600"/>
          </a:xfrm>
        </p:spPr>
        <p:txBody>
          <a:bodyPr>
            <a:noAutofit/>
          </a:bodyPr>
          <a:lstStyle/>
          <a:p>
            <a:r>
              <a:rPr lang="en-US" sz="2000" b="1" dirty="0" err="1" smtClean="0">
                <a:solidFill>
                  <a:srgbClr val="FFFF00"/>
                </a:solidFill>
              </a:rPr>
              <a:t>Kambiz</a:t>
            </a:r>
            <a:r>
              <a:rPr lang="en-US" sz="2000" b="1" dirty="0" smtClean="0">
                <a:solidFill>
                  <a:srgbClr val="FFFF00"/>
                </a:solidFill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</a:rPr>
              <a:t>Gilany</a:t>
            </a:r>
            <a:r>
              <a:rPr lang="en-US" sz="2000" b="1" dirty="0" smtClean="0">
                <a:solidFill>
                  <a:srgbClr val="FFFF00"/>
                </a:solidFill>
              </a:rPr>
              <a:t>, PhD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Associate Professor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Avicenna Research Institute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Avicenna </a:t>
            </a:r>
            <a:r>
              <a:rPr lang="en-US" sz="2000" b="1" dirty="0" smtClean="0">
                <a:solidFill>
                  <a:srgbClr val="FFFF00"/>
                </a:solidFill>
              </a:rPr>
              <a:t>Infertility Clinic</a:t>
            </a:r>
          </a:p>
          <a:p>
            <a:r>
              <a:rPr lang="en-US" sz="2000" b="1" dirty="0" smtClean="0">
                <a:solidFill>
                  <a:srgbClr val="FFFF00"/>
                </a:solidFill>
              </a:rPr>
              <a:t>Systems Proteomics Lab</a:t>
            </a:r>
            <a:endParaRPr lang="en-US" sz="2000" b="1" dirty="0">
              <a:solidFill>
                <a:srgbClr val="FFFF00"/>
              </a:solidFill>
            </a:endParaRPr>
          </a:p>
          <a:p>
            <a:r>
              <a:rPr lang="en-US" sz="2000" b="1" dirty="0">
                <a:solidFill>
                  <a:srgbClr val="FFFF00"/>
                </a:solidFill>
              </a:rPr>
              <a:t>Metabolomics Congress 2017, Singapore</a:t>
            </a:r>
            <a:r>
              <a:rPr lang="en-US" sz="2000" b="1" dirty="0" smtClean="0">
                <a:solidFill>
                  <a:srgbClr val="FFFF00"/>
                </a:solidFill>
              </a:rPr>
              <a:t>, 8-10 May</a:t>
            </a:r>
            <a:endParaRPr lang="en-US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8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6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Metabolome </a:t>
            </a:r>
            <a:r>
              <a:rPr lang="en-US" dirty="0" smtClean="0"/>
              <a:t>becoming 20 years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5" t="13919" r="18943" b="7512"/>
          <a:stretch/>
        </p:blipFill>
        <p:spPr bwMode="auto">
          <a:xfrm>
            <a:off x="1043608" y="1600200"/>
            <a:ext cx="712879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094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Metabolomics has a long road behind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Approximately  </a:t>
            </a:r>
            <a:r>
              <a:rPr lang="en-US" dirty="0" smtClean="0">
                <a:solidFill>
                  <a:srgbClr val="FFFF00"/>
                </a:solidFill>
              </a:rPr>
              <a:t>1,000 </a:t>
            </a:r>
            <a:r>
              <a:rPr lang="en-US" dirty="0">
                <a:solidFill>
                  <a:srgbClr val="FFFF00"/>
                </a:solidFill>
              </a:rPr>
              <a:t>years </a:t>
            </a:r>
            <a:r>
              <a:rPr lang="en-US" dirty="0"/>
              <a:t>ago, the </a:t>
            </a:r>
            <a:r>
              <a:rPr lang="en-US" dirty="0" smtClean="0"/>
              <a:t>Persian </a:t>
            </a:r>
            <a:r>
              <a:rPr lang="en-US" dirty="0"/>
              <a:t>physician </a:t>
            </a:r>
            <a:r>
              <a:rPr lang="en-US" dirty="0">
                <a:solidFill>
                  <a:srgbClr val="FFFF00"/>
                </a:solidFill>
              </a:rPr>
              <a:t>Avicenna</a:t>
            </a:r>
            <a:r>
              <a:rPr lang="en-US" dirty="0"/>
              <a:t> </a:t>
            </a:r>
            <a:r>
              <a:rPr lang="en-US" dirty="0" smtClean="0"/>
              <a:t>observed that </a:t>
            </a:r>
            <a:r>
              <a:rPr lang="en-US" dirty="0"/>
              <a:t>an individual’s </a:t>
            </a:r>
            <a:r>
              <a:rPr lang="en-US" dirty="0">
                <a:solidFill>
                  <a:srgbClr val="FFFF00"/>
                </a:solidFill>
              </a:rPr>
              <a:t>urine</a:t>
            </a:r>
            <a:r>
              <a:rPr lang="en-US" dirty="0"/>
              <a:t> </a:t>
            </a:r>
            <a:r>
              <a:rPr lang="en-US" dirty="0">
                <a:solidFill>
                  <a:srgbClr val="FFFF00"/>
                </a:solidFill>
              </a:rPr>
              <a:t>changes</a:t>
            </a:r>
            <a:r>
              <a:rPr lang="en-US" dirty="0"/>
              <a:t> during illness. </a:t>
            </a:r>
            <a:r>
              <a:rPr lang="en-US" dirty="0" smtClean="0">
                <a:solidFill>
                  <a:srgbClr val="FFFF00"/>
                </a:solidFill>
              </a:rPr>
              <a:t>In modern </a:t>
            </a:r>
            <a:r>
              <a:rPr lang="en-US" dirty="0">
                <a:solidFill>
                  <a:srgbClr val="FFFF00"/>
                </a:solidFill>
              </a:rPr>
              <a:t>times</a:t>
            </a:r>
            <a:r>
              <a:rPr lang="en-US" dirty="0"/>
              <a:t>, changes in the </a:t>
            </a:r>
            <a:r>
              <a:rPr lang="en-US" dirty="0">
                <a:solidFill>
                  <a:srgbClr val="FFFF00"/>
                </a:solidFill>
              </a:rPr>
              <a:t>smell or color of urine</a:t>
            </a:r>
            <a:r>
              <a:rPr lang="en-US" dirty="0"/>
              <a:t> </a:t>
            </a:r>
            <a:r>
              <a:rPr lang="en-US" dirty="0" smtClean="0"/>
              <a:t>are known </a:t>
            </a:r>
            <a:r>
              <a:rPr lang="en-US" dirty="0"/>
              <a:t>to be related to changes in the concentration of </a:t>
            </a:r>
            <a:r>
              <a:rPr lang="en-US" dirty="0" smtClean="0"/>
              <a:t>chemical components </a:t>
            </a:r>
            <a:r>
              <a:rPr lang="en-US" dirty="0"/>
              <a:t>and dysregulation </a:t>
            </a:r>
            <a:r>
              <a:rPr lang="en-US" dirty="0" smtClean="0"/>
              <a:t>of biochemical pathways that </a:t>
            </a:r>
            <a:r>
              <a:rPr lang="en-US" dirty="0"/>
              <a:t>indicate certain </a:t>
            </a:r>
            <a:r>
              <a:rPr lang="en-US" dirty="0">
                <a:solidFill>
                  <a:srgbClr val="FFFF00"/>
                </a:solidFill>
              </a:rPr>
              <a:t>metabolic diseases.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530" y="1600200"/>
            <a:ext cx="3379939" cy="4525963"/>
          </a:xfrm>
        </p:spPr>
      </p:pic>
    </p:spTree>
    <p:extLst>
      <p:ext uri="{BB962C8B-B14F-4D97-AF65-F5344CB8AC3E}">
        <p14:creationId xmlns:p14="http://schemas.microsoft.com/office/powerpoint/2010/main" val="169445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Metabolomics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89" b="24627"/>
          <a:stretch/>
        </p:blipFill>
        <p:spPr>
          <a:xfrm>
            <a:off x="1259632" y="1700808"/>
            <a:ext cx="6034617" cy="4320480"/>
          </a:xfrm>
        </p:spPr>
      </p:pic>
    </p:spTree>
    <p:extLst>
      <p:ext uri="{BB962C8B-B14F-4D97-AF65-F5344CB8AC3E}">
        <p14:creationId xmlns:p14="http://schemas.microsoft.com/office/powerpoint/2010/main" val="46670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of metabolomics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19861" r="19756" b="28879"/>
          <a:stretch/>
        </p:blipFill>
        <p:spPr bwMode="auto">
          <a:xfrm>
            <a:off x="457200" y="1700808"/>
            <a:ext cx="8229600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12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Metabolome Database (HMDB</a:t>
            </a:r>
            <a:r>
              <a:rPr lang="en-US" dirty="0" smtClean="0"/>
              <a:t>) &gt;40,000 metabolites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0" r="1603" b="13524"/>
          <a:stretch/>
        </p:blipFill>
        <p:spPr bwMode="auto">
          <a:xfrm>
            <a:off x="611560" y="1700808"/>
            <a:ext cx="8208912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22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LOVE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What does have to do with </a:t>
            </a:r>
            <a:r>
              <a:rPr lang="en-US" i="1" dirty="0">
                <a:solidFill>
                  <a:srgbClr val="FFFF00"/>
                </a:solidFill>
              </a:rPr>
              <a:t>Metabolomics</a:t>
            </a:r>
            <a:r>
              <a:rPr lang="en-US" dirty="0"/>
              <a:t>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844824"/>
            <a:ext cx="6840760" cy="4770742"/>
          </a:xfrm>
        </p:spPr>
      </p:pic>
    </p:spTree>
    <p:extLst>
      <p:ext uri="{BB962C8B-B14F-4D97-AF65-F5344CB8AC3E}">
        <p14:creationId xmlns:p14="http://schemas.microsoft.com/office/powerpoint/2010/main" val="19927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Infertile Couples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WHO: </a:t>
            </a:r>
            <a:r>
              <a:rPr lang="en-US" sz="3200" b="1" dirty="0"/>
              <a:t>1 year </a:t>
            </a:r>
            <a:r>
              <a:rPr lang="en-US" sz="3200" dirty="0"/>
              <a:t>intercourse </a:t>
            </a:r>
            <a:r>
              <a:rPr lang="en-US" sz="3200" b="1" dirty="0"/>
              <a:t>NO</a:t>
            </a:r>
            <a:r>
              <a:rPr lang="en-US" sz="3200" dirty="0"/>
              <a:t> baby </a:t>
            </a:r>
            <a:r>
              <a:rPr lang="en-US" sz="3200" dirty="0">
                <a:sym typeface="Wingdings" pitchFamily="2" charset="2"/>
              </a:rPr>
              <a:t></a:t>
            </a:r>
          </a:p>
          <a:p>
            <a:r>
              <a:rPr lang="en-US" sz="3200" dirty="0">
                <a:sym typeface="Wingdings" pitchFamily="2" charset="2"/>
              </a:rPr>
              <a:t>15-20% couples are infertile</a:t>
            </a:r>
          </a:p>
          <a:p>
            <a:r>
              <a:rPr lang="en-US" sz="3200" dirty="0"/>
              <a:t>It is distribute equally on couples:</a:t>
            </a:r>
          </a:p>
          <a:p>
            <a:pPr lvl="1"/>
            <a:r>
              <a:rPr lang="en-US" sz="3200" dirty="0"/>
              <a:t>10% women</a:t>
            </a:r>
          </a:p>
          <a:p>
            <a:pPr lvl="1"/>
            <a:r>
              <a:rPr lang="en-US" sz="3200" dirty="0"/>
              <a:t>10 % men</a:t>
            </a:r>
          </a:p>
          <a:p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21" y="1340768"/>
            <a:ext cx="2664296" cy="2520280"/>
          </a:xfr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6074" y="4005064"/>
            <a:ext cx="4314351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2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Semen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Classical parameter for analysis of semen:</a:t>
            </a:r>
          </a:p>
          <a:p>
            <a:pPr lvl="1"/>
            <a:r>
              <a:rPr lang="en-US" sz="2800" dirty="0"/>
              <a:t>Parameter for </a:t>
            </a:r>
            <a:r>
              <a:rPr lang="en-US" b="1" dirty="0" smtClean="0"/>
              <a:t>Sperm</a:t>
            </a:r>
            <a:r>
              <a:rPr lang="en-US" dirty="0" smtClean="0"/>
              <a:t> :</a:t>
            </a:r>
          </a:p>
          <a:p>
            <a:pPr lvl="2"/>
            <a:r>
              <a:rPr lang="en-US" dirty="0" smtClean="0"/>
              <a:t>Motility</a:t>
            </a:r>
          </a:p>
          <a:p>
            <a:pPr lvl="2"/>
            <a:r>
              <a:rPr lang="en-US" dirty="0" smtClean="0"/>
              <a:t>Morphology</a:t>
            </a:r>
          </a:p>
          <a:p>
            <a:pPr lvl="2"/>
            <a:r>
              <a:rPr lang="en-US" dirty="0" smtClean="0"/>
              <a:t>Concentration/Count</a:t>
            </a:r>
          </a:p>
          <a:p>
            <a:pPr lvl="1"/>
            <a:r>
              <a:rPr lang="en-US" dirty="0" smtClean="0"/>
              <a:t>Non classic parameter:</a:t>
            </a:r>
          </a:p>
          <a:p>
            <a:pPr lvl="2"/>
            <a:r>
              <a:rPr lang="en-US" dirty="0" smtClean="0"/>
              <a:t>pH, Volume, Viscosity, Liquefaction</a:t>
            </a:r>
          </a:p>
          <a:p>
            <a:pPr lvl="1"/>
            <a:r>
              <a:rPr lang="en-US" dirty="0" smtClean="0"/>
              <a:t>Parameter for </a:t>
            </a:r>
            <a:r>
              <a:rPr lang="en-US" b="1" dirty="0" smtClean="0"/>
              <a:t>Seminal Plasma</a:t>
            </a:r>
            <a:r>
              <a:rPr lang="en-US" dirty="0" smtClean="0"/>
              <a:t>:</a:t>
            </a:r>
          </a:p>
          <a:p>
            <a:pPr lvl="2"/>
            <a:r>
              <a:rPr lang="en-US" sz="3900" b="1" dirty="0" smtClean="0"/>
              <a:t>NON !!!</a:t>
            </a:r>
            <a:endParaRPr lang="en-US" sz="3900" b="1" dirty="0"/>
          </a:p>
          <a:p>
            <a:pPr marL="914400" lvl="2" indent="0"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844824"/>
            <a:ext cx="4320480" cy="4032448"/>
          </a:xfrm>
        </p:spPr>
      </p:pic>
    </p:spTree>
    <p:extLst>
      <p:ext uri="{BB962C8B-B14F-4D97-AF65-F5344CB8AC3E}">
        <p14:creationId xmlns:p14="http://schemas.microsoft.com/office/powerpoint/2010/main" val="276561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Seminal Plasma Content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808" cy="4525963"/>
          </a:xfrm>
        </p:spPr>
        <p:txBody>
          <a:bodyPr>
            <a:normAutofit/>
          </a:bodyPr>
          <a:lstStyle/>
          <a:p>
            <a:r>
              <a:rPr lang="en-US" sz="4800" dirty="0"/>
              <a:t>Genome</a:t>
            </a:r>
          </a:p>
          <a:p>
            <a:r>
              <a:rPr lang="en-US" sz="4800" dirty="0"/>
              <a:t>Transcriptome</a:t>
            </a:r>
          </a:p>
          <a:p>
            <a:r>
              <a:rPr lang="en-US" sz="4800" dirty="0"/>
              <a:t>Proteome</a:t>
            </a:r>
          </a:p>
          <a:p>
            <a:r>
              <a:rPr lang="en-US" sz="4800" b="1" u="sng" dirty="0">
                <a:solidFill>
                  <a:srgbClr val="FFFF00"/>
                </a:solidFill>
              </a:rPr>
              <a:t>Metabolome</a:t>
            </a:r>
          </a:p>
          <a:p>
            <a:endParaRPr lang="en-US" sz="4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628800"/>
            <a:ext cx="3672408" cy="4176464"/>
          </a:xfrm>
        </p:spPr>
      </p:pic>
    </p:spTree>
    <p:extLst>
      <p:ext uri="{BB962C8B-B14F-4D97-AF65-F5344CB8AC3E}">
        <p14:creationId xmlns:p14="http://schemas.microsoft.com/office/powerpoint/2010/main" val="7386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types of Infertile men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Idiopathic/Unexplained </a:t>
            </a:r>
            <a:r>
              <a:rPr lang="en-US" b="1" dirty="0"/>
              <a:t>infertile men</a:t>
            </a:r>
          </a:p>
          <a:p>
            <a:r>
              <a:rPr lang="en-US" b="1" dirty="0" smtClean="0"/>
              <a:t>Asthenozoospermia </a:t>
            </a:r>
          </a:p>
          <a:p>
            <a:pPr lvl="1"/>
            <a:r>
              <a:rPr lang="en-US" b="1" dirty="0" smtClean="0"/>
              <a:t>slow motility</a:t>
            </a:r>
            <a:endParaRPr lang="en-US" b="1" dirty="0"/>
          </a:p>
          <a:p>
            <a:r>
              <a:rPr lang="en-US" b="1" dirty="0" err="1" smtClean="0"/>
              <a:t>Teratozoospermia</a:t>
            </a:r>
            <a:endParaRPr lang="en-US" b="1" dirty="0" smtClean="0"/>
          </a:p>
          <a:p>
            <a:pPr lvl="1"/>
            <a:r>
              <a:rPr lang="en-US" b="1" dirty="0" smtClean="0"/>
              <a:t>abnormal morphology</a:t>
            </a:r>
          </a:p>
          <a:p>
            <a:r>
              <a:rPr lang="en-US" b="1" dirty="0" err="1" smtClean="0"/>
              <a:t>Oligoasthenozoospermia</a:t>
            </a:r>
            <a:r>
              <a:rPr lang="en-US" b="1" dirty="0" smtClean="0"/>
              <a:t> </a:t>
            </a:r>
          </a:p>
          <a:p>
            <a:pPr lvl="1"/>
            <a:r>
              <a:rPr lang="en-US" b="1" dirty="0" smtClean="0"/>
              <a:t>low sperm count and slow motility</a:t>
            </a:r>
          </a:p>
          <a:p>
            <a:r>
              <a:rPr lang="en-US" b="1" dirty="0" smtClean="0"/>
              <a:t>Azoospermia:</a:t>
            </a:r>
          </a:p>
          <a:p>
            <a:pPr lvl="1"/>
            <a:r>
              <a:rPr lang="en-US" b="1" dirty="0" smtClean="0"/>
              <a:t>Non-obstructive azoospermia:</a:t>
            </a:r>
          </a:p>
          <a:p>
            <a:pPr lvl="2"/>
            <a:r>
              <a:rPr lang="en-US" b="1" dirty="0" smtClean="0"/>
              <a:t>Positive TESE (few sperm in testis)</a:t>
            </a:r>
          </a:p>
          <a:p>
            <a:pPr lvl="2"/>
            <a:r>
              <a:rPr lang="en-US" b="1" dirty="0" smtClean="0"/>
              <a:t>Negative TESE (No sperm at all)</a:t>
            </a:r>
          </a:p>
          <a:p>
            <a:pPr lvl="1"/>
            <a:r>
              <a:rPr lang="en-US" b="1" dirty="0" smtClean="0"/>
              <a:t>Obstructive azoospermia</a:t>
            </a:r>
          </a:p>
          <a:p>
            <a:r>
              <a:rPr lang="en-US" b="1" dirty="0" smtClean="0"/>
              <a:t>…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204864"/>
            <a:ext cx="357411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97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Metabolomics Approaches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Metabolomics different studies “still”:</a:t>
            </a:r>
          </a:p>
          <a:p>
            <a:pPr lvl="1"/>
            <a:r>
              <a:rPr lang="en-US" sz="2800" dirty="0" smtClean="0">
                <a:solidFill>
                  <a:srgbClr val="FFFF00"/>
                </a:solidFill>
              </a:rPr>
              <a:t>Metabolic Fingerprinting</a:t>
            </a:r>
          </a:p>
          <a:p>
            <a:pPr lvl="1"/>
            <a:r>
              <a:rPr lang="en-US" sz="2800" dirty="0" smtClean="0"/>
              <a:t>Metabolic Profiling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</a:rPr>
              <a:t>Untargeted Metabolic Profiling</a:t>
            </a:r>
          </a:p>
          <a:p>
            <a:pPr lvl="2"/>
            <a:r>
              <a:rPr lang="en-US" dirty="0" smtClean="0"/>
              <a:t>Targeted Metabolic Profiling</a:t>
            </a:r>
          </a:p>
          <a:p>
            <a:pPr lvl="1"/>
            <a:r>
              <a:rPr lang="en-US" sz="2800" dirty="0" smtClean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96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Metabolomics is a</a:t>
            </a:r>
            <a:br>
              <a:rPr lang="en-US" b="1" dirty="0" smtClean="0"/>
            </a:br>
            <a:r>
              <a:rPr lang="en-US" dirty="0" smtClean="0"/>
              <a:t> </a:t>
            </a:r>
            <a:r>
              <a:rPr lang="en-US" sz="6000" b="1" u="sng" dirty="0">
                <a:solidFill>
                  <a:srgbClr val="FFFF00"/>
                </a:solidFill>
              </a:rPr>
              <a:t>Team Work</a:t>
            </a:r>
            <a:endParaRPr lang="en-US" sz="60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312368"/>
          </a:xfrm>
        </p:spPr>
        <p:txBody>
          <a:bodyPr>
            <a:normAutofit/>
          </a:bodyPr>
          <a:lstStyle/>
          <a:p>
            <a:r>
              <a:rPr lang="en-US" sz="4400" dirty="0"/>
              <a:t>Sample </a:t>
            </a:r>
            <a:r>
              <a:rPr lang="en-US" sz="4400" dirty="0" smtClean="0"/>
              <a:t>preparation</a:t>
            </a:r>
          </a:p>
          <a:p>
            <a:r>
              <a:rPr lang="en-US" sz="4400" dirty="0" smtClean="0"/>
              <a:t>Instrumentation </a:t>
            </a:r>
          </a:p>
          <a:p>
            <a:r>
              <a:rPr lang="en-US" sz="4400" dirty="0" smtClean="0"/>
              <a:t>Data </a:t>
            </a:r>
            <a:r>
              <a:rPr lang="en-US" sz="4400" dirty="0"/>
              <a:t>Analysis </a:t>
            </a:r>
            <a:endParaRPr lang="en-US" sz="4400" dirty="0" smtClean="0"/>
          </a:p>
          <a:p>
            <a:r>
              <a:rPr lang="en-US" sz="4400" dirty="0" smtClean="0"/>
              <a:t>Interpretation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1" b="13786"/>
          <a:stretch/>
        </p:blipFill>
        <p:spPr>
          <a:xfrm>
            <a:off x="5004048" y="2996952"/>
            <a:ext cx="3636661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7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Sample preparation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dirty="0" smtClean="0"/>
              <a:t>is </a:t>
            </a:r>
            <a:r>
              <a:rPr lang="en-US" dirty="0"/>
              <a:t>the key to success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3744416" cy="4479595"/>
          </a:xfrm>
        </p:spPr>
      </p:pic>
      <p:sp>
        <p:nvSpPr>
          <p:cNvPr id="3" name="TextBox 2"/>
          <p:cNvSpPr txBox="1"/>
          <p:nvPr/>
        </p:nvSpPr>
        <p:spPr>
          <a:xfrm>
            <a:off x="110179" y="2924944"/>
            <a:ext cx="37551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C000"/>
                </a:solidFill>
              </a:rPr>
              <a:t>KISS!</a:t>
            </a:r>
          </a:p>
          <a:p>
            <a:r>
              <a:rPr lang="en-US" sz="3200" b="1" dirty="0" smtClean="0">
                <a:solidFill>
                  <a:srgbClr val="FFC000"/>
                </a:solidFill>
              </a:rPr>
              <a:t>(Keep It Simple S……)</a:t>
            </a:r>
            <a:endParaRPr lang="en-US" sz="3200" b="1" dirty="0">
              <a:solidFill>
                <a:srgbClr val="FFC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001818" y="3429000"/>
            <a:ext cx="792088" cy="64517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7504" y="4365104"/>
            <a:ext cx="38366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Extract </a:t>
            </a:r>
          </a:p>
          <a:p>
            <a:pPr algn="ctr"/>
            <a:r>
              <a:rPr lang="en-US" sz="3600" b="1" dirty="0" smtClean="0">
                <a:solidFill>
                  <a:srgbClr val="FFC000"/>
                </a:solidFill>
              </a:rPr>
              <a:t>the metabolome!!!</a:t>
            </a:r>
            <a:endParaRPr lang="en-US" sz="36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1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Instrumentations for metabolomics </a:t>
            </a:r>
            <a:r>
              <a:rPr lang="en-US" sz="4000" dirty="0" smtClean="0"/>
              <a:t>studies</a:t>
            </a:r>
            <a:endParaRPr lang="en-US" sz="2700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43" y="1844824"/>
            <a:ext cx="2294151" cy="12004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83" y="3429000"/>
            <a:ext cx="3348371" cy="22322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01957"/>
            <a:ext cx="2736304" cy="14318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175" y="3456384"/>
            <a:ext cx="2066925" cy="2209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82" y="3456384"/>
            <a:ext cx="2549860" cy="31452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35696" y="1916832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FT-IR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00283" y="3429000"/>
            <a:ext cx="907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Raman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44008" y="1700808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GC-MS/MS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923928" y="3429000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NMR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356864" y="3923764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LC-MS/MS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451" y="1073897"/>
            <a:ext cx="2384922" cy="23342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72200" y="1124744"/>
            <a:ext cx="1073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MALDI-TOF/TOF-MS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8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Data Analysis and Interpretation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916832"/>
            <a:ext cx="6198515" cy="3960440"/>
          </a:xfrm>
        </p:spPr>
      </p:pic>
    </p:spTree>
    <p:extLst>
      <p:ext uri="{BB962C8B-B14F-4D97-AF65-F5344CB8AC3E}">
        <p14:creationId xmlns:p14="http://schemas.microsoft.com/office/powerpoint/2010/main" val="8305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5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91023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Idiopathic/Unexplained </a:t>
            </a:r>
            <a:br>
              <a:rPr lang="en-US" dirty="0" smtClean="0"/>
            </a:br>
            <a:r>
              <a:rPr lang="en-US" dirty="0" smtClean="0"/>
              <a:t>infertile 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Metabolic fingerprinting of seminal plasma of idiopathic infertile men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06" y="1844824"/>
            <a:ext cx="8346666" cy="416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6948264" y="3212976"/>
            <a:ext cx="57606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300192" y="3131676"/>
            <a:ext cx="565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38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 toxic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765948"/>
            <a:ext cx="6408712" cy="414786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717032"/>
            <a:ext cx="5040560" cy="276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3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Primarily Result:</a:t>
            </a:r>
            <a:br>
              <a:rPr lang="en-US" sz="3600" dirty="0" smtClean="0"/>
            </a:br>
            <a:r>
              <a:rPr lang="en-US" sz="3600" dirty="0" smtClean="0"/>
              <a:t>ROS level and metabolome by 1H-NMR</a:t>
            </a:r>
            <a:endParaRPr lang="en-US" sz="36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74" y="1412776"/>
            <a:ext cx="3195916" cy="302433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40768"/>
            <a:ext cx="3606552" cy="4115495"/>
          </a:xfrm>
        </p:spPr>
      </p:pic>
      <p:sp>
        <p:nvSpPr>
          <p:cNvPr id="4" name="TextBox 3"/>
          <p:cNvSpPr txBox="1"/>
          <p:nvPr/>
        </p:nvSpPr>
        <p:spPr>
          <a:xfrm>
            <a:off x="828696" y="1628800"/>
            <a:ext cx="143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ROS &gt; 60 RLU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28696" y="3212976"/>
            <a:ext cx="1439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ROS &lt; 20 RLU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3573016"/>
            <a:ext cx="709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(Low)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5576" y="1988840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(High)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118695"/>
              </p:ext>
            </p:extLst>
          </p:nvPr>
        </p:nvGraphicFramePr>
        <p:xfrm>
          <a:off x="360040" y="4581128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p.p.m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Increase Fold Change (L/H)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Metabolite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7.83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1.98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419872" y="5315724"/>
            <a:ext cx="12241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2D-NMR!</a:t>
            </a:r>
            <a:endParaRPr lang="en-US" sz="3200" dirty="0"/>
          </a:p>
          <a:p>
            <a:pPr algn="ctr"/>
            <a:endParaRPr lang="en-US" sz="32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2292736"/>
              </p:ext>
            </p:extLst>
          </p:nvPr>
        </p:nvGraphicFramePr>
        <p:xfrm>
          <a:off x="4644009" y="4738914"/>
          <a:ext cx="4248471" cy="1930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6157"/>
                <a:gridCol w="1416157"/>
                <a:gridCol w="1416157"/>
              </a:tblGrid>
              <a:tr h="9144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/>
                        <a:t>p.p.m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Increase Fold Change (H/L)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Metabolite</a:t>
                      </a:r>
                    </a:p>
                  </a:txBody>
                  <a:tcPr/>
                </a:tc>
              </a:tr>
              <a:tr h="3708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6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7.27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452320" y="5798874"/>
            <a:ext cx="12241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2D-NMR!</a:t>
            </a:r>
            <a:endParaRPr lang="en-US" sz="2800" dirty="0"/>
          </a:p>
          <a:p>
            <a:pPr algn="ctr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3728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Asthenozoospermia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95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Metabolic fingerprinting:</a:t>
            </a:r>
            <a:br>
              <a:rPr lang="en-US" dirty="0" smtClean="0"/>
            </a:br>
            <a:r>
              <a:rPr lang="en-US" dirty="0" smtClean="0"/>
              <a:t>Asthenozoospermia (slow motility)</a:t>
            </a:r>
            <a:br>
              <a:rPr lang="en-US" dirty="0" smtClean="0"/>
            </a:br>
            <a:r>
              <a:rPr lang="en-US" dirty="0" smtClean="0"/>
              <a:t>(+: Fertile;     : </a:t>
            </a:r>
            <a:r>
              <a:rPr lang="en-US" dirty="0" err="1" smtClean="0"/>
              <a:t>Astheno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700808"/>
            <a:ext cx="6048673" cy="4594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Isosceles Triangle 2"/>
          <p:cNvSpPr/>
          <p:nvPr/>
        </p:nvSpPr>
        <p:spPr>
          <a:xfrm>
            <a:off x="4355976" y="1196752"/>
            <a:ext cx="396044" cy="457200"/>
          </a:xfrm>
          <a:prstGeom prst="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9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 smtClean="0"/>
              <a:t>Non-obstructive azoospermia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Non-obstructive azoospermia:</a:t>
            </a:r>
            <a:br>
              <a:rPr lang="en-US" dirty="0" smtClean="0"/>
            </a:br>
            <a:r>
              <a:rPr lang="en-US" dirty="0" smtClean="0"/>
              <a:t>positive TESE versus negative TESE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4276327" cy="4525963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916832"/>
            <a:ext cx="338437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Metabolic fingerprinting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7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Seminal Plasma from Non-obstructive Azoospermia (TESE(+) versus TESE(-))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988840"/>
            <a:ext cx="6034617" cy="4137323"/>
          </a:xfrm>
        </p:spPr>
      </p:pic>
    </p:spTree>
    <p:extLst>
      <p:ext uri="{BB962C8B-B14F-4D97-AF65-F5344CB8AC3E}">
        <p14:creationId xmlns:p14="http://schemas.microsoft.com/office/powerpoint/2010/main" val="399902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Non-Obstructive Azoospermia:</a:t>
            </a:r>
            <a:br>
              <a:rPr lang="en-US" dirty="0" smtClean="0"/>
            </a:br>
            <a:r>
              <a:rPr lang="en-US" dirty="0" smtClean="0"/>
              <a:t>Oxidative imbalance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23" y="1600200"/>
            <a:ext cx="7658953" cy="4525963"/>
          </a:xfrm>
        </p:spPr>
      </p:pic>
    </p:spTree>
    <p:extLst>
      <p:ext uri="{BB962C8B-B14F-4D97-AF65-F5344CB8AC3E}">
        <p14:creationId xmlns:p14="http://schemas.microsoft.com/office/powerpoint/2010/main" val="106755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Untargeted Metabolic Profiling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Seminal Plasma of Fertile, TESE(+) and TESE(-) (GCMSMS)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53812"/>
            <a:ext cx="8229600" cy="3534651"/>
          </a:xfrm>
        </p:spPr>
      </p:pic>
    </p:spTree>
    <p:extLst>
      <p:ext uri="{BB962C8B-B14F-4D97-AF65-F5344CB8AC3E}">
        <p14:creationId xmlns:p14="http://schemas.microsoft.com/office/powerpoint/2010/main" val="407697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Non-obstructive </a:t>
            </a:r>
            <a:r>
              <a:rPr lang="en-US" dirty="0" err="1" smtClean="0"/>
              <a:t>azoospermia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F: Fertile; AZP: TESE(+); AZN: TESE(-)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1916832"/>
            <a:ext cx="5810250" cy="3713237"/>
          </a:xfrm>
        </p:spPr>
      </p:pic>
    </p:spTree>
    <p:extLst>
      <p:ext uri="{BB962C8B-B14F-4D97-AF65-F5344CB8AC3E}">
        <p14:creationId xmlns:p14="http://schemas.microsoft.com/office/powerpoint/2010/main" val="380350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Non-obstructive </a:t>
            </a:r>
            <a:r>
              <a:rPr lang="en-US" dirty="0"/>
              <a:t>azoospermia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(36 potential biomarkers)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4" t="9801" r="23470" b="4843"/>
          <a:stretch/>
        </p:blipFill>
        <p:spPr bwMode="auto">
          <a:xfrm>
            <a:off x="683568" y="1916832"/>
            <a:ext cx="590465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" t="20270" b="7950"/>
          <a:stretch/>
        </p:blipFill>
        <p:spPr bwMode="auto">
          <a:xfrm>
            <a:off x="1979712" y="2996952"/>
            <a:ext cx="5275989" cy="2743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ft Arrow 3"/>
          <p:cNvSpPr/>
          <p:nvPr/>
        </p:nvSpPr>
        <p:spPr>
          <a:xfrm>
            <a:off x="6372200" y="3717032"/>
            <a:ext cx="1152128" cy="36004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24328" y="3625860"/>
            <a:ext cx="1383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Sorbose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1011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4" t="34098" r="28374" b="34098"/>
          <a:stretch/>
        </p:blipFill>
        <p:spPr bwMode="auto">
          <a:xfrm>
            <a:off x="1619672" y="2402362"/>
            <a:ext cx="5932448" cy="2601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Integrating Proteomics and Metabolomics Data in TESE(-): </a:t>
            </a:r>
            <a:br>
              <a:rPr lang="en-US" dirty="0" smtClean="0"/>
            </a:br>
            <a:r>
              <a:rPr lang="en-US" dirty="0" smtClean="0"/>
              <a:t>Polyol pathway </a:t>
            </a:r>
            <a:r>
              <a:rPr lang="en-US" sz="1800" dirty="0" smtClean="0"/>
              <a:t>(</a:t>
            </a:r>
            <a:r>
              <a:rPr lang="en-US" sz="1800" dirty="0"/>
              <a:t>PMID:22188163 </a:t>
            </a:r>
            <a:r>
              <a:rPr lang="en-US" sz="1800" dirty="0" smtClean="0"/>
              <a:t>and </a:t>
            </a:r>
            <a:r>
              <a:rPr lang="en-US" sz="1800" dirty="0"/>
              <a:t>PMID: 28058728)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47864" y="6023029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smtClean="0"/>
              <a:t>NAD+ or NADP+ level?</a:t>
            </a:r>
            <a:endParaRPr lang="en-US" sz="3600" b="1" u="sng" dirty="0"/>
          </a:p>
        </p:txBody>
      </p:sp>
      <p:sp>
        <p:nvSpPr>
          <p:cNvPr id="20" name="Down Arrow 19"/>
          <p:cNvSpPr/>
          <p:nvPr/>
        </p:nvSpPr>
        <p:spPr>
          <a:xfrm>
            <a:off x="5574162" y="2276872"/>
            <a:ext cx="252028" cy="648072"/>
          </a:xfrm>
          <a:prstGeom prst="down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347864" y="1916832"/>
            <a:ext cx="45404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Proteomics (Batruch </a:t>
            </a:r>
            <a:r>
              <a:rPr lang="en-US" i="1" dirty="0"/>
              <a:t>et al. </a:t>
            </a:r>
            <a:r>
              <a:rPr lang="en-US" dirty="0"/>
              <a:t>2012</a:t>
            </a:r>
            <a:r>
              <a:rPr lang="en-US" dirty="0" smtClean="0"/>
              <a:t>) : </a:t>
            </a:r>
            <a:r>
              <a:rPr lang="en-US" dirty="0" smtClean="0">
                <a:solidFill>
                  <a:srgbClr val="FFC000"/>
                </a:solidFill>
              </a:rPr>
              <a:t>Upregulated</a:t>
            </a:r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547487" y="5291916"/>
            <a:ext cx="952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Sorbose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4067944" y="4869160"/>
            <a:ext cx="288032" cy="4320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ight Arrow 24"/>
          <p:cNvSpPr/>
          <p:nvPr/>
        </p:nvSpPr>
        <p:spPr>
          <a:xfrm>
            <a:off x="2932217" y="5291916"/>
            <a:ext cx="631671" cy="297324"/>
          </a:xfrm>
          <a:prstGeom prst="rightArrow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51520" y="5157192"/>
            <a:ext cx="27710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Metabolomics (Our Study): </a:t>
            </a:r>
          </a:p>
          <a:p>
            <a:pPr algn="ctr"/>
            <a:r>
              <a:rPr lang="en-US" dirty="0" smtClean="0">
                <a:solidFill>
                  <a:srgbClr val="FFC000"/>
                </a:solidFill>
              </a:rPr>
              <a:t>Upregulated</a:t>
            </a:r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34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Future </a:t>
            </a:r>
            <a:r>
              <a:rPr lang="en-US" dirty="0" smtClean="0"/>
              <a:t>Work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Systems Proteomics: </a:t>
            </a:r>
            <a:br>
              <a:rPr lang="en-US" dirty="0" smtClean="0"/>
            </a:br>
            <a:r>
              <a:rPr lang="en-US" dirty="0" smtClean="0"/>
              <a:t>Male infertility and Precision Medicine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83768" y="1556792"/>
            <a:ext cx="3965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</a:rPr>
              <a:t>Antioxidant Therapy</a:t>
            </a:r>
            <a:endParaRPr lang="en-US" sz="36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924944"/>
            <a:ext cx="20158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Transcriptome</a:t>
            </a:r>
          </a:p>
          <a:p>
            <a:pPr algn="ctr"/>
            <a:r>
              <a:rPr lang="en-US" sz="2400" b="1" dirty="0" smtClean="0"/>
              <a:t>(Targeted)</a:t>
            </a:r>
            <a:endParaRPr lang="en-US" sz="2400" b="1" dirty="0"/>
          </a:p>
        </p:txBody>
      </p:sp>
      <p:sp>
        <p:nvSpPr>
          <p:cNvPr id="6" name="Right Arrow 5"/>
          <p:cNvSpPr/>
          <p:nvPr/>
        </p:nvSpPr>
        <p:spPr>
          <a:xfrm>
            <a:off x="2339752" y="3325634"/>
            <a:ext cx="686674" cy="3193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59832" y="3255367"/>
            <a:ext cx="1448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Proteome</a:t>
            </a:r>
            <a:endParaRPr lang="en-US" sz="2400" b="1" dirty="0"/>
          </a:p>
        </p:txBody>
      </p:sp>
      <p:sp>
        <p:nvSpPr>
          <p:cNvPr id="8" name="Right Arrow 7"/>
          <p:cNvSpPr/>
          <p:nvPr/>
        </p:nvSpPr>
        <p:spPr>
          <a:xfrm>
            <a:off x="4466586" y="3325634"/>
            <a:ext cx="686674" cy="31939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48064" y="3212976"/>
            <a:ext cx="1840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Metabolome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 rot="3420000">
            <a:off x="6599551" y="3817458"/>
            <a:ext cx="1109873" cy="67636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42731" y="2204864"/>
            <a:ext cx="8084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Asthenozoospermia (sperm slow motion)</a:t>
            </a:r>
            <a:endParaRPr lang="en-US" sz="3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28184" y="4665330"/>
            <a:ext cx="25636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Treatment!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3568" y="5951021"/>
            <a:ext cx="23003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92D050"/>
                </a:solidFill>
              </a:rPr>
              <a:t>Sperm Proteome</a:t>
            </a:r>
          </a:p>
          <a:p>
            <a:r>
              <a:rPr lang="en-US" sz="2400" dirty="0" smtClean="0">
                <a:solidFill>
                  <a:srgbClr val="92D050"/>
                </a:solidFill>
              </a:rPr>
              <a:t>(~6500 proteins)</a:t>
            </a:r>
            <a:endParaRPr lang="en-US" sz="2400" dirty="0">
              <a:solidFill>
                <a:srgbClr val="92D050"/>
              </a:solidFill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1259632" y="5301208"/>
            <a:ext cx="432048" cy="64807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6896" y="4422303"/>
            <a:ext cx="477374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00B0F0"/>
                </a:solidFill>
              </a:rPr>
              <a:t>System Biology </a:t>
            </a:r>
          </a:p>
          <a:p>
            <a:r>
              <a:rPr lang="en-US" sz="2800" dirty="0" smtClean="0">
                <a:solidFill>
                  <a:srgbClr val="00B0F0"/>
                </a:solidFill>
              </a:rPr>
              <a:t>(11 unique genes not explored)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7" name="Up Arrow 16"/>
          <p:cNvSpPr/>
          <p:nvPr/>
        </p:nvSpPr>
        <p:spPr>
          <a:xfrm>
            <a:off x="1187624" y="3717032"/>
            <a:ext cx="432048" cy="64807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128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Metabolomics: IVF media &amp; MALDI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48681"/>
            <a:ext cx="6096000" cy="3429000"/>
          </a:xfrm>
        </p:spPr>
      </p:pic>
      <p:sp>
        <p:nvSpPr>
          <p:cNvPr id="8" name="TextBox 7"/>
          <p:cNvSpPr txBox="1"/>
          <p:nvPr/>
        </p:nvSpPr>
        <p:spPr>
          <a:xfrm>
            <a:off x="323528" y="392376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1187624" y="3912162"/>
            <a:ext cx="3249861" cy="45294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8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Pilot study of IVF media </a:t>
            </a:r>
            <a:br>
              <a:rPr lang="en-US" dirty="0" smtClean="0"/>
            </a:br>
            <a:r>
              <a:rPr lang="en-US" dirty="0" smtClean="0"/>
              <a:t>from Day 3 and 5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038600" cy="468052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038600" cy="4608512"/>
          </a:xfrm>
        </p:spPr>
      </p:pic>
      <p:sp>
        <p:nvSpPr>
          <p:cNvPr id="12" name="TextBox 11"/>
          <p:cNvSpPr txBox="1"/>
          <p:nvPr/>
        </p:nvSpPr>
        <p:spPr>
          <a:xfrm>
            <a:off x="2555776" y="2780928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092280" y="2771636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Day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6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Primarily result: Untargeted metabolic profiling of serum from endometriosis (“ovarian cancer”) patients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287" y="1844824"/>
            <a:ext cx="6067425" cy="4251970"/>
          </a:xfrm>
        </p:spPr>
      </p:pic>
    </p:spTree>
    <p:extLst>
      <p:ext uri="{BB962C8B-B14F-4D97-AF65-F5344CB8AC3E}">
        <p14:creationId xmlns:p14="http://schemas.microsoft.com/office/powerpoint/2010/main" val="343808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134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Metabolic fingerprinting can be use a potential diagnosis tool for </a:t>
            </a:r>
            <a:r>
              <a:rPr lang="en-US" dirty="0" smtClean="0"/>
              <a:t>infertile men and detection </a:t>
            </a:r>
            <a:r>
              <a:rPr lang="en-US" dirty="0"/>
              <a:t>of </a:t>
            </a:r>
            <a:r>
              <a:rPr lang="en-US" dirty="0" smtClean="0"/>
              <a:t>spermatogenesis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However …</a:t>
            </a:r>
          </a:p>
          <a:p>
            <a:pPr lvl="1"/>
            <a:r>
              <a:rPr lang="en-US" dirty="0" smtClean="0"/>
              <a:t>Bioinformatics is </a:t>
            </a:r>
            <a:r>
              <a:rPr lang="en-US" smtClean="0"/>
              <a:t>lacking behind …</a:t>
            </a:r>
          </a:p>
          <a:p>
            <a:pPr lvl="1"/>
            <a:r>
              <a:rPr lang="en-US" dirty="0" smtClean="0"/>
              <a:t>Because </a:t>
            </a:r>
            <a:r>
              <a:rPr lang="en-US" dirty="0" smtClean="0"/>
              <a:t>it is a “quit” new omics a lot of </a:t>
            </a:r>
            <a:r>
              <a:rPr lang="en-US" b="1" dirty="0"/>
              <a:t>physician</a:t>
            </a:r>
            <a:r>
              <a:rPr lang="en-US" dirty="0" smtClean="0"/>
              <a:t> are not familiar with the technology</a:t>
            </a:r>
            <a:endParaRPr lang="en-US" dirty="0"/>
          </a:p>
          <a:p>
            <a:pPr lvl="1"/>
            <a:r>
              <a:rPr lang="en-US" dirty="0" smtClean="0"/>
              <a:t>It will take a few years to introduce the technology in the practical clinic …</a:t>
            </a:r>
          </a:p>
          <a:p>
            <a:pPr lvl="1"/>
            <a:r>
              <a:rPr lang="en-US" dirty="0" smtClean="0"/>
              <a:t>In Iran, the first Metabolomics Research Center is just established.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6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Colleagues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36" y="857350"/>
            <a:ext cx="1524000" cy="2286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312674"/>
            <a:ext cx="2188468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494" y="1245322"/>
            <a:ext cx="2125745" cy="17321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052736"/>
            <a:ext cx="1524000" cy="18282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364592"/>
            <a:ext cx="1512168" cy="14859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1" y="3364592"/>
            <a:ext cx="1656184" cy="14747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887" y="3187708"/>
            <a:ext cx="1311502" cy="14229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3013480"/>
            <a:ext cx="1335816" cy="19148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120" y="3040457"/>
            <a:ext cx="1562494" cy="17164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52923" y="5805264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886" y="4950586"/>
            <a:ext cx="1656184" cy="17371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874" y="4756921"/>
            <a:ext cx="1496194" cy="19308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180" y="4950586"/>
            <a:ext cx="2219051" cy="166428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960322"/>
            <a:ext cx="2160239" cy="1727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8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for your time 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7" r="6553"/>
          <a:stretch/>
        </p:blipFill>
        <p:spPr>
          <a:xfrm>
            <a:off x="467544" y="1556792"/>
            <a:ext cx="3927638" cy="4176464"/>
          </a:xfrm>
        </p:spPr>
      </p:pic>
    </p:spTree>
    <p:extLst>
      <p:ext uri="{BB962C8B-B14F-4D97-AF65-F5344CB8AC3E}">
        <p14:creationId xmlns:p14="http://schemas.microsoft.com/office/powerpoint/2010/main" val="39911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568</Words>
  <Application>Microsoft Office PowerPoint</Application>
  <PresentationFormat>On-screen Show (4:3)</PresentationFormat>
  <Paragraphs>153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Metabolomics Study of Human Seminal Plasma of Infertile Men </vt:lpstr>
      <vt:lpstr>Introduction</vt:lpstr>
      <vt:lpstr>Metabolome becoming 20 years</vt:lpstr>
      <vt:lpstr>Metabolomics has a long road behind</vt:lpstr>
      <vt:lpstr>Metabolomics</vt:lpstr>
      <vt:lpstr>Classification of metabolomics</vt:lpstr>
      <vt:lpstr>Human Metabolome Database (HMDB) &gt;40,000 metabolites</vt:lpstr>
      <vt:lpstr>LOVE What does have to do with Metabolomics?</vt:lpstr>
      <vt:lpstr>Infertile Couples</vt:lpstr>
      <vt:lpstr>Semen analysis</vt:lpstr>
      <vt:lpstr>Seminal Plasma Content</vt:lpstr>
      <vt:lpstr>Some types of Infertile men </vt:lpstr>
      <vt:lpstr>Our Metabolomics Approaches</vt:lpstr>
      <vt:lpstr>Metabolomics is a  Team Work</vt:lpstr>
      <vt:lpstr>Sample preparation  is the key to success</vt:lpstr>
      <vt:lpstr>Instrumentations for metabolomics studies</vt:lpstr>
      <vt:lpstr>Data Analysis and Interpretation</vt:lpstr>
      <vt:lpstr>Results</vt:lpstr>
      <vt:lpstr>Idiopathic/Unexplained  infertile men</vt:lpstr>
      <vt:lpstr>Metabolic fingerprinting of seminal plasma of idiopathic infertile men</vt:lpstr>
      <vt:lpstr>ROS toxic</vt:lpstr>
      <vt:lpstr>Primarily Result: ROS level and metabolome by 1H-NMR</vt:lpstr>
      <vt:lpstr>Asthenozoospermia</vt:lpstr>
      <vt:lpstr>Metabolic fingerprinting: Asthenozoospermia (slow motility) (+: Fertile;     : Astheno)</vt:lpstr>
      <vt:lpstr>Non-obstructive azoospermia</vt:lpstr>
      <vt:lpstr>Non-obstructive azoospermia: positive TESE versus negative TESE</vt:lpstr>
      <vt:lpstr>Metabolic fingerprinting</vt:lpstr>
      <vt:lpstr>Seminal Plasma from Non-obstructive Azoospermia (TESE(+) versus TESE(-))</vt:lpstr>
      <vt:lpstr>Non-Obstructive Azoospermia: Oxidative imbalance</vt:lpstr>
      <vt:lpstr>Untargeted Metabolic Profiling</vt:lpstr>
      <vt:lpstr>Seminal Plasma of Fertile, TESE(+) and TESE(-) (GCMSMS)</vt:lpstr>
      <vt:lpstr>Non-obstructive azoospermia F: Fertile; AZP: TESE(+); AZN: TESE(-)</vt:lpstr>
      <vt:lpstr>Non-obstructive azoospermia  (36 potential biomarkers)</vt:lpstr>
      <vt:lpstr>Integrating Proteomics and Metabolomics Data in TESE(-):  Polyol pathway (PMID:22188163 and PMID: 28058728) </vt:lpstr>
      <vt:lpstr>Future Work </vt:lpstr>
      <vt:lpstr>Systems Proteomics:  Male infertility and Precision Medicine</vt:lpstr>
      <vt:lpstr>Metabolomics: IVF media &amp; MALDI</vt:lpstr>
      <vt:lpstr>Pilot study of IVF media  from Day 3 and 5</vt:lpstr>
      <vt:lpstr>Primarily result: Untargeted metabolic profiling of serum from endometriosis (“ovarian cancer”) patients</vt:lpstr>
      <vt:lpstr>Conclusion</vt:lpstr>
      <vt:lpstr>PowerPoint Presentation</vt:lpstr>
      <vt:lpstr>Colleagues</vt:lpstr>
      <vt:lpstr>Thank you for your time 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Gilany,Kambiz</dc:creator>
  <cp:lastModifiedBy>Verin</cp:lastModifiedBy>
  <cp:revision>76</cp:revision>
  <dcterms:created xsi:type="dcterms:W3CDTF">2017-01-03T05:49:06Z</dcterms:created>
  <dcterms:modified xsi:type="dcterms:W3CDTF">2017-05-09T04:26:07Z</dcterms:modified>
</cp:coreProperties>
</file>