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9" r:id="rId2"/>
    <p:sldId id="260" r:id="rId3"/>
    <p:sldId id="261" r:id="rId4"/>
    <p:sldId id="308" r:id="rId5"/>
    <p:sldId id="263" r:id="rId6"/>
    <p:sldId id="264" r:id="rId7"/>
    <p:sldId id="309" r:id="rId8"/>
    <p:sldId id="266" r:id="rId9"/>
    <p:sldId id="268" r:id="rId10"/>
    <p:sldId id="269" r:id="rId11"/>
    <p:sldId id="270" r:id="rId12"/>
    <p:sldId id="310" r:id="rId13"/>
    <p:sldId id="271" r:id="rId14"/>
    <p:sldId id="313" r:id="rId15"/>
    <p:sldId id="286" r:id="rId16"/>
    <p:sldId id="355" r:id="rId17"/>
    <p:sldId id="339" r:id="rId18"/>
    <p:sldId id="350" r:id="rId19"/>
    <p:sldId id="292" r:id="rId20"/>
    <p:sldId id="328" r:id="rId21"/>
    <p:sldId id="341" r:id="rId22"/>
    <p:sldId id="353" r:id="rId23"/>
    <p:sldId id="335" r:id="rId24"/>
    <p:sldId id="352" r:id="rId25"/>
    <p:sldId id="344" r:id="rId26"/>
    <p:sldId id="303" r:id="rId27"/>
    <p:sldId id="354" r:id="rId28"/>
  </p:sldIdLst>
  <p:sldSz cx="9144000" cy="6858000" type="screen4x3"/>
  <p:notesSz cx="7315200" cy="96012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ip.wagner" initials="VO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E"/>
    <a:srgbClr val="FAFC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780" y="-7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" y="9067800"/>
            <a:ext cx="7313507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pPr algn="ctr"/>
            <a:fld id="{9B792A97-0848-4666-A002-5AA609BDFCCD}" type="slidenum">
              <a:rPr lang="en-US" sz="800" smtClean="0"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00832A4-9536-49F2-BBBF-F72083983E6C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C12236F-53EE-4940-A272-DCBD898A06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4BDA8-48CA-45D2-A6DB-C7E8E2EE3AB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797425" cy="35988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B392B-723A-446A-B1B5-CB05884EA705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9B9482-F4B0-4CB4-8754-70F5B8D3CE41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4143588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1" tIns="48325" rIns="96651" bIns="48325" anchor="b"/>
          <a:lstStyle/>
          <a:p>
            <a:pPr algn="r" eaLnBrk="1" hangingPunct="1"/>
            <a:fld id="{8323B27F-B73C-41D4-960E-DF5FFF14272D}" type="slidenum">
              <a:rPr lang="en-US" sz="1300"/>
              <a:pPr algn="r" eaLnBrk="1" hangingPunct="1"/>
              <a:t>3</a:t>
            </a:fld>
            <a:endParaRPr lang="en-US" sz="1300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2187" cy="360045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51" tIns="48325" rIns="96651" bIns="48325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9B9482-F4B0-4CB4-8754-70F5B8D3CE41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4143588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1" tIns="48325" rIns="96651" bIns="48325" anchor="b"/>
          <a:lstStyle/>
          <a:p>
            <a:pPr algn="r" eaLnBrk="1" hangingPunct="1"/>
            <a:fld id="{8323B27F-B73C-41D4-960E-DF5FFF14272D}" type="slidenum">
              <a:rPr lang="en-US" sz="1300"/>
              <a:pPr algn="r" eaLnBrk="1" hangingPunct="1"/>
              <a:t>4</a:t>
            </a:fld>
            <a:endParaRPr lang="en-US" sz="1300" dirty="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2187" cy="360045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51" tIns="48325" rIns="96651" bIns="48325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D51C6F-F7F0-4B27-8740-DF7F2910CB22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797425" cy="35988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D51C6F-F7F0-4B27-8740-DF7F2910CB22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5238" y="720725"/>
            <a:ext cx="4797425" cy="35988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39BA0-CA3C-411F-8D3A-89FE8907746E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3775" cy="3602037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39BA0-CA3C-411F-8D3A-89FE8907746E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3775" cy="3602037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939BA0-CA3C-411F-8D3A-89FE8907746E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3775" cy="3602037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x template first page art2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3429000"/>
            <a:ext cx="8686800" cy="1524000"/>
          </a:xfrm>
        </p:spPr>
        <p:txBody>
          <a:bodyPr anchor="t" anchorCtr="0"/>
          <a:lstStyle>
            <a:lvl1pPr>
              <a:defRPr>
                <a:solidFill>
                  <a:srgbClr val="17559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6477000" cy="990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77000" cy="1219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17FEB-1A94-46ED-97B5-245371FEB864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1E4742-1F40-4707-9502-D283423085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19600" y="1447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19600" y="3581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x template artp2_20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30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www.bdbiosciences.com/external_files/dl/img/prod/web_images/3047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dbiosciences.com/external_files/dl/img/prod/web_images/3047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800" y="3424297"/>
            <a:ext cx="8153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en-US" altLang="ja-JP" sz="3200" b="1" dirty="0" smtClean="0">
                <a:solidFill>
                  <a:srgbClr val="175596"/>
                </a:solidFill>
              </a:rPr>
              <a:t>Genetic Toxicology Screening Assays</a:t>
            </a:r>
          </a:p>
          <a:p>
            <a:pPr algn="l" eaLnBrk="1" hangingPunct="1"/>
            <a:r>
              <a:rPr lang="en-US" sz="3200" b="1" dirty="0" smtClean="0">
                <a:solidFill>
                  <a:srgbClr val="175596"/>
                </a:solidFill>
              </a:rPr>
              <a:t> </a:t>
            </a:r>
            <a:endParaRPr lang="en-US" sz="3200" b="1" dirty="0">
              <a:solidFill>
                <a:srgbClr val="175596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267200"/>
            <a:ext cx="5105400" cy="1447800"/>
          </a:xfrm>
          <a:noFill/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114171"/>
                </a:solidFill>
              </a:rPr>
              <a:t>Kamala Pant, M.S.</a:t>
            </a:r>
          </a:p>
          <a:p>
            <a:pPr>
              <a:spcBef>
                <a:spcPts val="600"/>
              </a:spcBef>
            </a:pPr>
            <a:r>
              <a:rPr lang="en-US" sz="2400" b="1" dirty="0" err="1" smtClean="0">
                <a:solidFill>
                  <a:srgbClr val="114171"/>
                </a:solidFill>
              </a:rPr>
              <a:t>BioReliance</a:t>
            </a:r>
            <a:endParaRPr lang="en-US" sz="2400" b="1" dirty="0" smtClean="0">
              <a:solidFill>
                <a:srgbClr val="114171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 smtClean="0">
                <a:solidFill>
                  <a:srgbClr val="114171"/>
                </a:solidFill>
              </a:rPr>
              <a:t>Study Director/Principal Scientist</a:t>
            </a:r>
          </a:p>
          <a:p>
            <a:pPr eaLnBrk="1" hangingPunct="1">
              <a:spcBef>
                <a:spcPct val="0"/>
              </a:spcBef>
            </a:pPr>
            <a:endParaRPr lang="en-US" sz="2400" b="1" dirty="0" smtClean="0">
              <a:solidFill>
                <a:srgbClr val="114171"/>
              </a:solidFill>
            </a:endParaRPr>
          </a:p>
          <a:p>
            <a:pPr eaLnBrk="1" hangingPunct="1"/>
            <a:endParaRPr lang="en-US" sz="2400" b="1" dirty="0" smtClean="0">
              <a:solidFill>
                <a:srgbClr val="114171"/>
              </a:solidFill>
            </a:endParaRPr>
          </a:p>
          <a:p>
            <a:pPr eaLnBrk="1" hangingPunct="1"/>
            <a:endParaRPr lang="en-US" sz="2400" b="1" dirty="0" smtClean="0">
              <a:solidFill>
                <a:srgbClr val="11417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976937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Topics for Discussion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800600"/>
          </a:xfrm>
          <a:noFill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Rational for performing screening assays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Different screening assays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design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method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evaluation criteria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advantages and limitations (if any)</a:t>
            </a:r>
          </a:p>
          <a:p>
            <a:pPr marL="342900" lvl="1" indent="-342900" eaLnBrk="1" hangingPunct="1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 smtClean="0">
                <a:cs typeface="+mn-cs"/>
              </a:rPr>
              <a:t>Bacterial mutation screens (Ames assay)</a:t>
            </a:r>
          </a:p>
          <a:p>
            <a:pPr marL="342900" lvl="1" indent="-342900" eaLnBrk="1" hangingPunct="1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i="1" dirty="0" smtClean="0">
                <a:cs typeface="+mn-cs"/>
              </a:rPr>
              <a:t>In vitro</a:t>
            </a:r>
            <a:r>
              <a:rPr lang="en-US" dirty="0" smtClean="0">
                <a:cs typeface="+mn-cs"/>
              </a:rPr>
              <a:t> chromosome aberration screens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Tx/>
              <a:buChar char="•"/>
            </a:pPr>
            <a:r>
              <a:rPr lang="en-US" i="1" dirty="0" smtClean="0"/>
              <a:t>In vitro</a:t>
            </a:r>
            <a:r>
              <a:rPr lang="en-US" dirty="0" smtClean="0"/>
              <a:t> micronucleus screens</a:t>
            </a:r>
          </a:p>
          <a:p>
            <a:pPr marL="342900" lvl="1" indent="-342900" eaLnBrk="1" hangingPunct="1">
              <a:buChar char="•"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endParaRPr lang="en-US" sz="1200" dirty="0"/>
          </a:p>
        </p:txBody>
      </p:sp>
      <p:sp>
        <p:nvSpPr>
          <p:cNvPr id="9219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41565"/>
            <a:ext cx="8229600" cy="1143000"/>
          </a:xfrm>
        </p:spPr>
        <p:txBody>
          <a:bodyPr/>
          <a:lstStyle/>
          <a:p>
            <a:r>
              <a:rPr lang="en-US" dirty="0" smtClean="0"/>
              <a:t>Screening Assays – </a:t>
            </a:r>
            <a:br>
              <a:rPr lang="en-US" dirty="0" smtClean="0"/>
            </a:br>
            <a:r>
              <a:rPr lang="en-US" dirty="0" smtClean="0"/>
              <a:t>Rationale for Early Evaluation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7772400" cy="4876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Chemicals with positive mutagenicity results are frequently dropped from development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positive results require disclosure/consent in clinical trials, unfavorable labeling, and may result in diminished market potential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Pre-screening in drug discovery/lead optimization can weed out “bad actors”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focus time and resources on most promising candidates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Facilitate efficient planning for follow-up testing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Screening or miniaturized GLP assays can be performed with impurities when test article amount is a limiting factor.</a:t>
            </a:r>
          </a:p>
        </p:txBody>
      </p:sp>
      <p:sp>
        <p:nvSpPr>
          <p:cNvPr id="9221" name="Slide Number Placehold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dirty="0"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3</a:t>
            </a:fld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 txBox="1">
            <a:spLocks noGrp="1"/>
          </p:cNvSpPr>
          <p:nvPr/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endParaRPr lang="en-US" sz="1200" dirty="0"/>
          </a:p>
        </p:txBody>
      </p:sp>
      <p:sp>
        <p:nvSpPr>
          <p:cNvPr id="9219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41565"/>
            <a:ext cx="8229600" cy="1143000"/>
          </a:xfrm>
        </p:spPr>
        <p:txBody>
          <a:bodyPr/>
          <a:lstStyle/>
          <a:p>
            <a:r>
              <a:rPr lang="en-US" dirty="0" smtClean="0"/>
              <a:t>Screening Assays – </a:t>
            </a:r>
            <a:br>
              <a:rPr lang="en-US" dirty="0" smtClean="0"/>
            </a:br>
            <a:r>
              <a:rPr lang="en-US" dirty="0" smtClean="0"/>
              <a:t>Discovery/Lead Optimization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7772400" cy="4876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Non-GLP Screening assays used at early stages to select candidates for further development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Advantages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low(er) cost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quick turn-around time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minimal test article requirements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can be highly predictive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Customize design based on available sample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HOWEVER, design should mimic the ultimate GLP/regulatory study as closely as possible for best predictive value</a:t>
            </a:r>
          </a:p>
          <a:p>
            <a:pPr eaLnBrk="1" hangingPunct="1">
              <a:spcAft>
                <a:spcPct val="30000"/>
              </a:spcAft>
            </a:pPr>
            <a:endParaRPr lang="en-US" sz="2000" dirty="0" smtClean="0"/>
          </a:p>
        </p:txBody>
      </p:sp>
      <p:sp>
        <p:nvSpPr>
          <p:cNvPr id="9221" name="Slide Number Placeholder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dirty="0"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4</a:t>
            </a:fld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0"/>
            <a:ext cx="6704012" cy="1219200"/>
          </a:xfrm>
        </p:spPr>
        <p:txBody>
          <a:bodyPr/>
          <a:lstStyle/>
          <a:p>
            <a:r>
              <a:rPr lang="en-US" dirty="0" smtClean="0"/>
              <a:t>Screening Assays – </a:t>
            </a:r>
            <a:br>
              <a:rPr lang="en-US" dirty="0" smtClean="0"/>
            </a:br>
            <a:r>
              <a:rPr lang="en-US" dirty="0" smtClean="0"/>
              <a:t>Types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35075"/>
            <a:ext cx="5029200" cy="914400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Miniaturized “standard assays”</a:t>
            </a: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predict GLP/regulatory results</a:t>
            </a:r>
          </a:p>
        </p:txBody>
      </p:sp>
      <p:pic>
        <p:nvPicPr>
          <p:cNvPr id="11268" name="Picture 5" descr="Ames - Spot test with tox &amp; clusteri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l="2188" r="2188"/>
          <a:stretch>
            <a:fillRect/>
          </a:stretch>
        </p:blipFill>
        <p:spPr>
          <a:xfrm>
            <a:off x="5562600" y="1524000"/>
            <a:ext cx="3352800" cy="1874838"/>
          </a:xfrm>
          <a:noFill/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1600200" y="2270125"/>
            <a:ext cx="4541838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Aft>
                <a:spcPts val="600"/>
              </a:spcAft>
              <a:buFontTx/>
              <a:buChar char="•"/>
            </a:pPr>
            <a:r>
              <a:rPr lang="en-US" dirty="0" smtClean="0"/>
              <a:t>Bacterial mutation Assays </a:t>
            </a:r>
            <a:br>
              <a:rPr lang="en-US" dirty="0" smtClean="0"/>
            </a:br>
            <a:r>
              <a:rPr lang="en-US" dirty="0" smtClean="0"/>
              <a:t>(Ames </a:t>
            </a:r>
            <a:r>
              <a:rPr lang="en-US" dirty="0"/>
              <a:t>and Ames </a:t>
            </a:r>
            <a:r>
              <a:rPr lang="en-US" dirty="0" smtClean="0"/>
              <a:t>II)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5</a:t>
            </a:fld>
            <a:endParaRPr lang="en-US" sz="12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38410" y="3962400"/>
            <a:ext cx="4267410" cy="2209800"/>
            <a:chOff x="218" y="1634"/>
            <a:chExt cx="4502" cy="1350"/>
          </a:xfrm>
        </p:grpSpPr>
        <p:pic>
          <p:nvPicPr>
            <p:cNvPr id="12" name="Picture 10" descr="336-100"/>
            <p:cNvPicPr>
              <a:picLocks noChangeAspect="1" noChangeArrowheads="1"/>
            </p:cNvPicPr>
            <p:nvPr/>
          </p:nvPicPr>
          <p:blipFill>
            <a:blip r:embed="rId3" cstate="print">
              <a:lum bright="14000" contrast="12000"/>
            </a:blip>
            <a:srcRect l="29020" t="25342" r="29044" b="16639"/>
            <a:stretch>
              <a:fillRect/>
            </a:stretch>
          </p:blipFill>
          <p:spPr bwMode="auto">
            <a:xfrm>
              <a:off x="218" y="1634"/>
              <a:ext cx="1608" cy="1350"/>
            </a:xfrm>
            <a:prstGeom prst="rect">
              <a:avLst/>
            </a:prstGeom>
            <a:noFill/>
          </p:spPr>
        </p:pic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589" y="1735"/>
              <a:ext cx="3131" cy="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Aft>
                  <a:spcPts val="600"/>
                </a:spcAft>
                <a:buFontTx/>
                <a:buChar char="•"/>
              </a:pPr>
              <a:r>
                <a:rPr lang="en-US" i="1" dirty="0"/>
                <a:t>In Vitro</a:t>
              </a:r>
              <a:r>
                <a:rPr lang="en-US" dirty="0"/>
                <a:t> </a:t>
              </a:r>
              <a:r>
                <a:rPr lang="en-US" dirty="0" smtClean="0"/>
                <a:t>Chromosome </a:t>
              </a:r>
              <a:r>
                <a:rPr lang="en-US" dirty="0"/>
                <a:t>Aberrations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952448" y="3962400"/>
            <a:ext cx="3581980" cy="1447800"/>
            <a:chOff x="2345" y="1993"/>
            <a:chExt cx="2070" cy="887"/>
          </a:xfrm>
        </p:grpSpPr>
        <p:pic>
          <p:nvPicPr>
            <p:cNvPr id="15" name="Picture 13" descr="rama photo 16"/>
            <p:cNvPicPr>
              <a:picLocks noChangeAspect="1" noChangeArrowheads="1"/>
            </p:cNvPicPr>
            <p:nvPr/>
          </p:nvPicPr>
          <p:blipFill>
            <a:blip r:embed="rId4" cstate="print">
              <a:lum bright="22000" contrast="40000"/>
            </a:blip>
            <a:srcRect l="24455" t="10819" r="22663"/>
            <a:stretch>
              <a:fillRect/>
            </a:stretch>
          </p:blipFill>
          <p:spPr bwMode="auto">
            <a:xfrm>
              <a:off x="3597" y="1993"/>
              <a:ext cx="818" cy="88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345" y="2086"/>
              <a:ext cx="1577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Aft>
                  <a:spcPts val="600"/>
                </a:spcAft>
                <a:buFontTx/>
                <a:buChar char="•"/>
              </a:pPr>
              <a:r>
                <a:rPr lang="en-US" i="1" dirty="0"/>
                <a:t>In Vitro</a:t>
              </a:r>
              <a:r>
                <a:rPr lang="en-US" dirty="0"/>
                <a:t> Micronucleus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6800" y="26670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j-lt"/>
              </a:rPr>
              <a:t>Bacterial Reverse Mutation </a:t>
            </a:r>
            <a:br>
              <a:rPr lang="en-US" sz="3200" dirty="0" smtClean="0">
                <a:latin typeface="+mj-lt"/>
              </a:rPr>
            </a:br>
            <a:r>
              <a:rPr lang="en-US" sz="3200" dirty="0" smtClean="0">
                <a:latin typeface="+mj-lt"/>
              </a:rPr>
              <a:t>(Ames) Screens</a:t>
            </a:r>
            <a:endParaRPr lang="en-US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6705600" cy="1219200"/>
          </a:xfrm>
          <a:noFill/>
        </p:spPr>
        <p:txBody>
          <a:bodyPr/>
          <a:lstStyle/>
          <a:p>
            <a:r>
              <a:rPr lang="en-US" dirty="0" smtClean="0"/>
              <a:t>Ames Screens – </a:t>
            </a:r>
            <a:br>
              <a:rPr lang="en-US" dirty="0" smtClean="0"/>
            </a:br>
            <a:r>
              <a:rPr lang="en-US" dirty="0" smtClean="0"/>
              <a:t>Variations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323137" cy="4486275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Abbreviated standard assay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100-mm plates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Multi-well modifications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mini-Ames (6-well plating)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micro-Ames (24-well plating)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Liquid micro-plate method (standard and/or Ames II strains)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3400" y="3657600"/>
            <a:ext cx="8355741" cy="1968500"/>
            <a:chOff x="609600" y="4114800"/>
            <a:chExt cx="8355741" cy="1968500"/>
          </a:xfrm>
        </p:grpSpPr>
        <p:pic>
          <p:nvPicPr>
            <p:cNvPr id="5" name="Picture 4" descr="6-well tissue well plate"/>
            <p:cNvPicPr>
              <a:picLocks noChangeAspect="1" noChangeArrowheads="1"/>
            </p:cNvPicPr>
            <p:nvPr/>
          </p:nvPicPr>
          <p:blipFill>
            <a:blip r:embed="rId3" cstate="print"/>
            <a:srcRect l="4299" t="8568" r="3418" b="9138"/>
            <a:stretch>
              <a:fillRect/>
            </a:stretch>
          </p:blipFill>
          <p:spPr bwMode="auto">
            <a:xfrm>
              <a:off x="3200400" y="4114800"/>
              <a:ext cx="2834640" cy="19422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" name="Picture 5" descr="See full size image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t="8005" b="8662"/>
            <a:stretch>
              <a:fillRect/>
            </a:stretch>
          </p:blipFill>
          <p:spPr bwMode="auto">
            <a:xfrm>
              <a:off x="6248400" y="4114800"/>
              <a:ext cx="2716941" cy="1968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" name="Picture 6" descr="BD Falcon Petri Dishes, 2-Section Divided Dish, 100mm x 15mm, Sterile, 500/cs"/>
            <p:cNvPicPr>
              <a:picLocks noChangeAspect="1" noChangeArrowheads="1"/>
            </p:cNvPicPr>
            <p:nvPr/>
          </p:nvPicPr>
          <p:blipFill>
            <a:blip r:embed="rId6" cstate="print"/>
            <a:srcRect l="18263" t="22629" r="17199" b="20831"/>
            <a:stretch>
              <a:fillRect/>
            </a:stretch>
          </p:blipFill>
          <p:spPr bwMode="auto">
            <a:xfrm>
              <a:off x="609600" y="4114800"/>
              <a:ext cx="2362200" cy="18700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6705600" cy="1219200"/>
          </a:xfrm>
          <a:noFill/>
        </p:spPr>
        <p:txBody>
          <a:bodyPr/>
          <a:lstStyle/>
          <a:p>
            <a:r>
              <a:rPr lang="en-US" dirty="0" smtClean="0"/>
              <a:t>Ames Screens – </a:t>
            </a:r>
            <a:br>
              <a:rPr lang="en-US" dirty="0" smtClean="0"/>
            </a:br>
            <a:r>
              <a:rPr lang="en-US" dirty="0" smtClean="0"/>
              <a:t>Abbreviated Standard Assay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323137" cy="4486275"/>
          </a:xfrm>
          <a:noFill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Minimally use TA98 and TA100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detect ~ 93% of positive compounds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Substitute or add strains as needed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±S9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8 dose levels at 1.50 to 5000 µg/plate 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proportionately reduced in 6- and 24-well plates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Requires 90, 18 or 5 mg, respectively (as compared to 900 mg for GLP assay)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Plate incorporation or preincubation method</a:t>
            </a:r>
          </a:p>
        </p:txBody>
      </p:sp>
      <p:pic>
        <p:nvPicPr>
          <p:cNvPr id="4" name="Picture 3" descr="skip photo 8"/>
          <p:cNvPicPr preferRelativeResize="0">
            <a:picLocks noChangeAspect="1" noChangeArrowheads="1"/>
          </p:cNvPicPr>
          <p:nvPr/>
        </p:nvPicPr>
        <p:blipFill>
          <a:blip r:embed="rId3" cstate="print"/>
          <a:srcRect r="3429" b="17778"/>
          <a:stretch>
            <a:fillRect/>
          </a:stretch>
        </p:blipFill>
        <p:spPr bwMode="auto">
          <a:xfrm>
            <a:off x="5516177" y="1371600"/>
            <a:ext cx="3323023" cy="1752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477000" y="3181290"/>
            <a:ext cx="1447800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cs typeface="Arial" charset="0"/>
              </a:rPr>
              <a:t>TA100</a:t>
            </a:r>
            <a:endParaRPr lang="en-US" sz="1200" b="1" dirty="0">
              <a:cs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19600" y="4724400"/>
            <a:ext cx="4419600" cy="1371600"/>
            <a:chOff x="304800" y="2514600"/>
            <a:chExt cx="8686800" cy="2796484"/>
          </a:xfrm>
        </p:grpSpPr>
        <p:pic>
          <p:nvPicPr>
            <p:cNvPr id="7" name="Picture 6" descr="6-well VC.JPG"/>
            <p:cNvPicPr>
              <a:picLocks noChangeAspect="1"/>
            </p:cNvPicPr>
            <p:nvPr/>
          </p:nvPicPr>
          <p:blipFill>
            <a:blip r:embed="rId4" cstate="print"/>
            <a:srcRect l="7500" t="12222" r="5000" b="12222"/>
            <a:stretch>
              <a:fillRect/>
            </a:stretch>
          </p:blipFill>
          <p:spPr>
            <a:xfrm>
              <a:off x="304800" y="2538512"/>
              <a:ext cx="4267200" cy="2763536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pic>
          <p:nvPicPr>
            <p:cNvPr id="8" name="Picture 7" descr="6-well PC.JPG"/>
            <p:cNvPicPr>
              <a:picLocks noChangeAspect="1"/>
            </p:cNvPicPr>
            <p:nvPr/>
          </p:nvPicPr>
          <p:blipFill>
            <a:blip r:embed="rId5" cstate="print"/>
            <a:srcRect l="7500" t="12222" r="6667" b="10000"/>
            <a:stretch>
              <a:fillRect/>
            </a:stretch>
          </p:blipFill>
          <p:spPr>
            <a:xfrm>
              <a:off x="4876800" y="2514600"/>
              <a:ext cx="4114800" cy="2796484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</p:grpSp>
      <p:grpSp>
        <p:nvGrpSpPr>
          <p:cNvPr id="9" name="Group 8"/>
          <p:cNvGrpSpPr/>
          <p:nvPr/>
        </p:nvGrpSpPr>
        <p:grpSpPr>
          <a:xfrm>
            <a:off x="228600" y="4724400"/>
            <a:ext cx="3962400" cy="1447800"/>
            <a:chOff x="648920" y="2362200"/>
            <a:chExt cx="8406584" cy="2845332"/>
          </a:xfrm>
        </p:grpSpPr>
        <p:pic>
          <p:nvPicPr>
            <p:cNvPr id="10" name="Picture 9" descr="24-Well VC.JPG"/>
            <p:cNvPicPr>
              <a:picLocks noChangeAspect="1"/>
            </p:cNvPicPr>
            <p:nvPr/>
          </p:nvPicPr>
          <p:blipFill>
            <a:blip r:embed="rId6" cstate="print"/>
            <a:srcRect l="5833" t="12222" r="12500" b="13333"/>
            <a:stretch>
              <a:fillRect/>
            </a:stretch>
          </p:blipFill>
          <p:spPr>
            <a:xfrm>
              <a:off x="648920" y="2362200"/>
              <a:ext cx="4148684" cy="2836355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pic>
          <p:nvPicPr>
            <p:cNvPr id="11" name="Picture 10" descr="24-well PC#2.JPG"/>
            <p:cNvPicPr>
              <a:picLocks/>
            </p:cNvPicPr>
            <p:nvPr/>
          </p:nvPicPr>
          <p:blipFill>
            <a:blip r:embed="rId7" cstate="print"/>
            <a:srcRect l="4167" t="11111" r="5000" b="6667"/>
            <a:stretch>
              <a:fillRect/>
            </a:stretch>
          </p:blipFill>
          <p:spPr>
            <a:xfrm>
              <a:off x="4902607" y="2362201"/>
              <a:ext cx="4152897" cy="2845331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Ames Screens –</a:t>
            </a:r>
            <a:br>
              <a:rPr lang="en-US" dirty="0" smtClean="0"/>
            </a:br>
            <a:r>
              <a:rPr lang="en-US" dirty="0" smtClean="0"/>
              <a:t>Micro vs. Standard</a:t>
            </a:r>
          </a:p>
        </p:txBody>
      </p:sp>
      <p:pic>
        <p:nvPicPr>
          <p:cNvPr id="1638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600200"/>
            <a:ext cx="7498080" cy="4397913"/>
          </a:xfrm>
          <a:noFill/>
        </p:spPr>
      </p:pic>
      <p:grpSp>
        <p:nvGrpSpPr>
          <p:cNvPr id="2" name="Group 17"/>
          <p:cNvGrpSpPr/>
          <p:nvPr/>
        </p:nvGrpSpPr>
        <p:grpSpPr>
          <a:xfrm>
            <a:off x="990600" y="6096000"/>
            <a:ext cx="3048000" cy="457200"/>
            <a:chOff x="990600" y="5867400"/>
            <a:chExt cx="5562600" cy="762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990600" y="5867400"/>
              <a:ext cx="228600" cy="3048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6" name="Right Arrow 5"/>
            <p:cNvSpPr/>
            <p:nvPr/>
          </p:nvSpPr>
          <p:spPr bwMode="auto">
            <a:xfrm>
              <a:off x="1295400" y="5943600"/>
              <a:ext cx="457200" cy="179832"/>
            </a:xfrm>
            <a:prstGeom prst="rightArrow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28800" y="5867401"/>
              <a:ext cx="472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1" dirty="0" smtClean="0">
                  <a:solidFill>
                    <a:srgbClr val="92D050"/>
                  </a:solidFill>
                </a:rPr>
                <a:t>Concordant results</a:t>
              </a:r>
              <a:endParaRPr lang="en-US" sz="1800" b="1" dirty="0">
                <a:solidFill>
                  <a:srgbClr val="92D05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90600" y="6324600"/>
              <a:ext cx="228600" cy="3048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9" name="Right Arrow 8"/>
            <p:cNvSpPr/>
            <p:nvPr/>
          </p:nvSpPr>
          <p:spPr bwMode="auto">
            <a:xfrm>
              <a:off x="1295400" y="6400800"/>
              <a:ext cx="457200" cy="179832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8800" y="6248400"/>
              <a:ext cx="434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1" dirty="0" smtClean="0">
                  <a:solidFill>
                    <a:srgbClr val="FF0000"/>
                  </a:solidFill>
                </a:rPr>
                <a:t>Discordant results</a:t>
              </a:r>
              <a:endParaRPr lang="en-US" sz="1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1179944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From:  Sawant </a:t>
            </a:r>
            <a:r>
              <a:rPr lang="en-US" sz="2000" i="1" dirty="0" smtClean="0"/>
              <a:t>et al</a:t>
            </a:r>
            <a:r>
              <a:rPr lang="en-US" sz="2000" dirty="0" smtClean="0"/>
              <a:t>. (2008), Work done at </a:t>
            </a:r>
            <a:r>
              <a:rPr lang="en-US" sz="2000" dirty="0" err="1" smtClean="0"/>
              <a:t>BioReliance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Ames Screens –</a:t>
            </a:r>
            <a:br>
              <a:rPr lang="en-US" dirty="0" smtClean="0"/>
            </a:br>
            <a:r>
              <a:rPr lang="en-US" dirty="0" smtClean="0"/>
              <a:t>Pros/Cons</a:t>
            </a:r>
            <a:endParaRPr lang="en-US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Mini- and micro-Ames screens are essentially equivalent </a:t>
            </a:r>
            <a:r>
              <a:rPr lang="en-US" sz="2000" dirty="0"/>
              <a:t>to </a:t>
            </a:r>
            <a:r>
              <a:rPr lang="en-US" sz="2000" dirty="0" smtClean="0"/>
              <a:t>standard 100-mm plate </a:t>
            </a:r>
            <a:r>
              <a:rPr lang="en-US" sz="2000" dirty="0"/>
              <a:t>assay </a:t>
            </a:r>
          </a:p>
          <a:p>
            <a:pPr marL="801688" indent="-46037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2000" dirty="0" smtClean="0"/>
              <a:t>100% compound </a:t>
            </a:r>
            <a:r>
              <a:rPr lang="en-US" sz="2000" dirty="0"/>
              <a:t>to compound </a:t>
            </a:r>
            <a:r>
              <a:rPr lang="en-US" sz="2000" dirty="0" smtClean="0"/>
              <a:t>concordance (+/–)</a:t>
            </a:r>
            <a:endParaRPr lang="en-US" sz="2000" dirty="0"/>
          </a:p>
          <a:p>
            <a:pPr marL="801688" indent="-46037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2000" dirty="0" smtClean="0"/>
              <a:t>93% concentration </a:t>
            </a:r>
            <a:r>
              <a:rPr lang="en-US" sz="2000" dirty="0"/>
              <a:t>to concentration </a:t>
            </a:r>
            <a:r>
              <a:rPr lang="en-US" sz="2000" dirty="0" smtClean="0"/>
              <a:t>concordance</a:t>
            </a:r>
            <a:endParaRPr lang="en-US" sz="20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Uses same tester strains as regulatory version</a:t>
            </a:r>
          </a:p>
          <a:p>
            <a:pPr lvl="1" indent="-39528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can be justified to address ICH M7 requirements if GLP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Significantly less test article usage</a:t>
            </a:r>
            <a:endParaRPr lang="en-US" sz="1600" dirty="0"/>
          </a:p>
          <a:p>
            <a:pPr marL="801688" indent="-46037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2000" dirty="0" smtClean="0"/>
              <a:t>micro-Ames screen uses ~94% less test article (12.5 vs 225 mg)</a:t>
            </a:r>
            <a:endParaRPr lang="en-US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762000" y="4356100"/>
            <a:ext cx="7669941" cy="1739900"/>
            <a:chOff x="609600" y="4114800"/>
            <a:chExt cx="8355741" cy="1968500"/>
          </a:xfrm>
        </p:grpSpPr>
        <p:pic>
          <p:nvPicPr>
            <p:cNvPr id="10" name="Picture 9" descr="6-well tissue well plate"/>
            <p:cNvPicPr>
              <a:picLocks noChangeAspect="1" noChangeArrowheads="1"/>
            </p:cNvPicPr>
            <p:nvPr/>
          </p:nvPicPr>
          <p:blipFill>
            <a:blip r:embed="rId2" cstate="print"/>
            <a:srcRect l="4299" t="8568" r="3418" b="9138"/>
            <a:stretch>
              <a:fillRect/>
            </a:stretch>
          </p:blipFill>
          <p:spPr bwMode="auto">
            <a:xfrm>
              <a:off x="3200400" y="4114800"/>
              <a:ext cx="2834640" cy="1942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 descr="See full size image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t="8005" b="8662"/>
            <a:stretch>
              <a:fillRect/>
            </a:stretch>
          </p:blipFill>
          <p:spPr bwMode="auto">
            <a:xfrm>
              <a:off x="6248400" y="4114800"/>
              <a:ext cx="2716941" cy="1968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 descr="BD Falcon Petri Dishes, 2-Section Divided Dish, 100mm x 15mm, Sterile, 500/cs"/>
            <p:cNvPicPr>
              <a:picLocks noChangeAspect="1" noChangeArrowheads="1"/>
            </p:cNvPicPr>
            <p:nvPr/>
          </p:nvPicPr>
          <p:blipFill>
            <a:blip r:embed="rId5" cstate="print"/>
            <a:srcRect l="18263" t="22629" r="17199" b="20831"/>
            <a:stretch>
              <a:fillRect/>
            </a:stretch>
          </p:blipFill>
          <p:spPr bwMode="auto">
            <a:xfrm>
              <a:off x="609600" y="4114800"/>
              <a:ext cx="2362200" cy="187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sz="3200" dirty="0" smtClean="0">
                <a:latin typeface="+mj-lt"/>
              </a:rPr>
              <a:t>Ames II</a:t>
            </a:r>
            <a:r>
              <a:rPr lang="en-US" sz="3200" dirty="0" smtClean="0">
                <a:latin typeface="+mj-lt"/>
                <a:cs typeface="Arial" pitchFamily="34" charset="0"/>
              </a:rPr>
              <a:t>™</a:t>
            </a:r>
            <a:r>
              <a:rPr lang="en-US" sz="3200" dirty="0" smtClean="0">
                <a:latin typeface="+mj-lt"/>
              </a:rPr>
              <a:t> Assay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mes II pos picture 022307"/>
          <p:cNvPicPr>
            <a:picLocks noChangeAspect="1" noChangeArrowheads="1"/>
          </p:cNvPicPr>
          <p:nvPr/>
        </p:nvPicPr>
        <p:blipFill>
          <a:blip r:embed="rId3" cstate="print"/>
          <a:srcRect l="4062" t="9643" r="2191" b="3844"/>
          <a:stretch>
            <a:fillRect/>
          </a:stretch>
        </p:blipFill>
        <p:spPr bwMode="auto">
          <a:xfrm>
            <a:off x="2514600" y="3352800"/>
            <a:ext cx="4047720" cy="280038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4387850" cy="1147762"/>
          </a:xfrm>
          <a:noFill/>
        </p:spPr>
        <p:txBody>
          <a:bodyPr/>
          <a:lstStyle/>
          <a:p>
            <a:r>
              <a:rPr lang="en-US" dirty="0" smtClean="0"/>
              <a:t>Ames Screens – Ames II</a:t>
            </a:r>
            <a:r>
              <a:rPr lang="en-US" dirty="0" smtClean="0">
                <a:cs typeface="Arial" pitchFamily="34" charset="0"/>
              </a:rPr>
              <a:t>™</a:t>
            </a:r>
            <a:endParaRPr lang="en-US" dirty="0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47688" y="1325563"/>
            <a:ext cx="8047037" cy="3565525"/>
          </a:xfrm>
          <a:noFill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Strains engineered for base-pair substitutions (TA7001 to TA7006)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TA98 used to detect frameshift mutagens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kits available from Moltox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Automated plating system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6 mg test article needed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4387850" cy="1147762"/>
          </a:xfrm>
          <a:noFill/>
        </p:spPr>
        <p:txBody>
          <a:bodyPr/>
          <a:lstStyle/>
          <a:p>
            <a:r>
              <a:rPr lang="en-US" dirty="0" smtClean="0"/>
              <a:t>Ames Screens – Ames II</a:t>
            </a:r>
            <a:r>
              <a:rPr lang="en-US" dirty="0" smtClean="0">
                <a:cs typeface="Arial" pitchFamily="34" charset="0"/>
              </a:rPr>
              <a:t>™</a:t>
            </a:r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63" y="1284288"/>
            <a:ext cx="73152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4387850" cy="1147762"/>
          </a:xfrm>
          <a:noFill/>
        </p:spPr>
        <p:txBody>
          <a:bodyPr/>
          <a:lstStyle/>
          <a:p>
            <a:r>
              <a:rPr lang="en-US" dirty="0" smtClean="0"/>
              <a:t>Ames Screens – </a:t>
            </a:r>
            <a:br>
              <a:rPr lang="en-US" dirty="0" smtClean="0"/>
            </a:br>
            <a:r>
              <a:rPr lang="en-US" dirty="0" smtClean="0"/>
              <a:t>Ames II</a:t>
            </a:r>
            <a:r>
              <a:rPr lang="en-US" dirty="0" smtClean="0">
                <a:cs typeface="Arial" pitchFamily="34" charset="0"/>
              </a:rPr>
              <a:t>™ Method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t="10769" r="1905" b="15385"/>
          <a:stretch>
            <a:fillRect/>
          </a:stretch>
        </p:blipFill>
        <p:spPr bwMode="auto">
          <a:xfrm>
            <a:off x="152400" y="1371600"/>
            <a:ext cx="8839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i="1" dirty="0" smtClean="0">
                <a:latin typeface="+mj-lt"/>
              </a:rPr>
              <a:t>In Vitro</a:t>
            </a:r>
            <a:r>
              <a:rPr lang="en-US" sz="3200" dirty="0" smtClean="0">
                <a:latin typeface="+mj-lt"/>
              </a:rPr>
              <a:t> Chromosome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 smtClean="0">
                <a:latin typeface="+mj-lt"/>
              </a:rPr>
              <a:t>Aberration (CAb) 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CAb Screen – </a:t>
            </a:r>
            <a:br>
              <a:rPr lang="en-US" dirty="0" smtClean="0"/>
            </a:br>
            <a:r>
              <a:rPr lang="en-US" dirty="0" smtClean="0"/>
              <a:t>Design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  <a:noFill/>
          <a:ln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Test systems and treatment same as GLP protocol</a:t>
            </a:r>
            <a:endParaRPr lang="en-US" sz="2000" dirty="0"/>
          </a:p>
          <a:p>
            <a:pPr marL="731520" lvl="1" indent="-36576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CHO cell line or human peripheral blood lymphocytes (HPBLs)</a:t>
            </a:r>
          </a:p>
          <a:p>
            <a:pPr marL="731520" lvl="1" indent="-36576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4-hour treatment +</a:t>
            </a:r>
            <a:r>
              <a:rPr lang="en-US" dirty="0"/>
              <a:t>S9, </a:t>
            </a:r>
            <a:r>
              <a:rPr lang="en-US" dirty="0" smtClean="0"/>
              <a:t>20-hour treatment –S9;</a:t>
            </a:r>
            <a:br>
              <a:rPr lang="en-US" dirty="0" smtClean="0"/>
            </a:br>
            <a:r>
              <a:rPr lang="en-US" dirty="0" smtClean="0"/>
              <a:t>harvest cells at 20 hours </a:t>
            </a:r>
            <a:r>
              <a:rPr lang="en-US" dirty="0"/>
              <a:t>after </a:t>
            </a:r>
            <a:r>
              <a:rPr lang="en-US" dirty="0" smtClean="0"/>
              <a:t>start of treatment (~1.5 normal cell cycles) </a:t>
            </a:r>
          </a:p>
          <a:p>
            <a:pPr marL="731520" lvl="1" indent="-36576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9-15 pre-selected concentrations (0.1 to 2000 µg/</a:t>
            </a:r>
            <a:r>
              <a:rPr lang="en-US" dirty="0" err="1" smtClean="0"/>
              <a:t>mL</a:t>
            </a:r>
            <a:r>
              <a:rPr lang="en-US" dirty="0" smtClean="0"/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CHO metaphases collected by mitotic shake-off (enriches for metaphase cells)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Highest concentration scored based on 50-60% </a:t>
            </a:r>
            <a:r>
              <a:rPr lang="en-US" sz="2000" dirty="0" err="1" smtClean="0"/>
              <a:t>cytotoxicity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(RICC or MI)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Score 3 dose levels, positive and vehicle controls</a:t>
            </a:r>
          </a:p>
          <a:p>
            <a:pPr marL="347472" lvl="1" indent="-347472">
              <a:spcBef>
                <a:spcPts val="0"/>
              </a:spcBef>
              <a:spcAft>
                <a:spcPts val="600"/>
              </a:spcAft>
              <a:buFontTx/>
              <a:buChar char="•"/>
            </a:pPr>
            <a:r>
              <a:rPr lang="en-US" dirty="0" smtClean="0"/>
              <a:t>No chromosome counting, </a:t>
            </a:r>
            <a:r>
              <a:rPr lang="en-US" sz="2000" dirty="0" smtClean="0"/>
              <a:t>CHO cells with ~20 chromosomes scored (not  2n ± 2), </a:t>
            </a:r>
            <a:r>
              <a:rPr lang="en-US" dirty="0" smtClean="0"/>
              <a:t>100-200 metaphases analyzed per dose</a:t>
            </a:r>
          </a:p>
          <a:p>
            <a:pPr marL="347472" lvl="1" indent="-347472">
              <a:spcBef>
                <a:spcPts val="0"/>
              </a:spcBef>
              <a:spcAft>
                <a:spcPts val="600"/>
              </a:spcAft>
              <a:buFontTx/>
              <a:buChar char="•"/>
            </a:pPr>
            <a:r>
              <a:rPr lang="en-US" dirty="0" smtClean="0"/>
              <a:t>Aberrations not classified/categorized</a:t>
            </a:r>
          </a:p>
          <a:p>
            <a:pPr marL="746125" lvl="2" indent="-40481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2000" dirty="0" smtClean="0"/>
              <a:t>Cells recorded as normal, aberrant, poly or </a:t>
            </a:r>
            <a:r>
              <a:rPr lang="en-US" sz="2000" dirty="0" err="1" smtClean="0"/>
              <a:t>endo</a:t>
            </a:r>
            <a:endParaRPr lang="en-US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dirty="0" smtClean="0"/>
          </a:p>
          <a:p>
            <a:pPr marL="731520" lvl="1" indent="-365760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CAb Screen – </a:t>
            </a:r>
            <a:br>
              <a:rPr lang="en-US" dirty="0" smtClean="0"/>
            </a:br>
            <a:r>
              <a:rPr lang="en-US" dirty="0" smtClean="0"/>
              <a:t>Scoring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2400" y="1486449"/>
            <a:ext cx="8839200" cy="4631961"/>
            <a:chOff x="152400" y="1486449"/>
            <a:chExt cx="8839200" cy="4631961"/>
          </a:xfrm>
        </p:grpSpPr>
        <p:pic>
          <p:nvPicPr>
            <p:cNvPr id="17" name="Content Placeholder 3" descr="rama photo 14"/>
            <p:cNvPicPr>
              <a:picLocks noChangeAspect="1" noChangeArrowheads="1"/>
            </p:cNvPicPr>
            <p:nvPr/>
          </p:nvPicPr>
          <p:blipFill>
            <a:blip r:embed="rId2" cstate="print">
              <a:lum bright="20000" contrast="20000"/>
            </a:blip>
            <a:srcRect t="1895"/>
            <a:stretch>
              <a:fillRect/>
            </a:stretch>
          </p:blipFill>
          <p:spPr bwMode="auto">
            <a:xfrm>
              <a:off x="6324600" y="3897868"/>
              <a:ext cx="2649780" cy="1828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8" name="Picture 2" descr="P:\Files\Cyto\Chromosome aberrations pics\Huly Metaphase pics\HULY lymphocytes for Poly and breaks and PCD\HULYdate 8 Nov 2012  poly2 BW.jpg"/>
            <p:cNvPicPr>
              <a:picLocks noChangeAspect="1" noChangeArrowheads="1"/>
            </p:cNvPicPr>
            <p:nvPr/>
          </p:nvPicPr>
          <p:blipFill>
            <a:blip r:embed="rId3" cstate="print"/>
            <a:srcRect l="18823" t="16037" r="11765"/>
            <a:stretch>
              <a:fillRect/>
            </a:stretch>
          </p:blipFill>
          <p:spPr bwMode="auto">
            <a:xfrm>
              <a:off x="6324599" y="1486449"/>
              <a:ext cx="2224635" cy="194255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</p:pic>
        <p:grpSp>
          <p:nvGrpSpPr>
            <p:cNvPr id="19" name="Group 11"/>
            <p:cNvGrpSpPr>
              <a:grpSpLocks/>
            </p:cNvGrpSpPr>
            <p:nvPr/>
          </p:nvGrpSpPr>
          <p:grpSpPr bwMode="auto">
            <a:xfrm>
              <a:off x="152400" y="1766391"/>
              <a:ext cx="5943600" cy="4024809"/>
              <a:chOff x="1198" y="1745"/>
              <a:chExt cx="3600" cy="2135"/>
            </a:xfrm>
          </p:grpSpPr>
          <p:pic>
            <p:nvPicPr>
              <p:cNvPr id="26" name="Picture 25" descr="rama photo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20000" contrast="30000"/>
              </a:blip>
              <a:srcRect t="7356"/>
              <a:stretch>
                <a:fillRect/>
              </a:stretch>
            </p:blipFill>
            <p:spPr bwMode="auto">
              <a:xfrm>
                <a:off x="1198" y="1745"/>
                <a:ext cx="3600" cy="2135"/>
              </a:xfrm>
              <a:prstGeom prst="rect">
                <a:avLst/>
              </a:prstGeom>
              <a:noFill/>
            </p:spPr>
          </p:pic>
          <p:sp>
            <p:nvSpPr>
              <p:cNvPr id="27" name="Oval 26"/>
              <p:cNvSpPr>
                <a:spLocks noChangeArrowheads="1"/>
              </p:cNvSpPr>
              <p:nvPr/>
            </p:nvSpPr>
            <p:spPr bwMode="auto">
              <a:xfrm rot="20222871">
                <a:off x="1633" y="2651"/>
                <a:ext cx="647" cy="435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3200" dirty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8" name="Oval 27"/>
              <p:cNvSpPr>
                <a:spLocks noChangeArrowheads="1"/>
              </p:cNvSpPr>
              <p:nvPr/>
            </p:nvSpPr>
            <p:spPr bwMode="auto">
              <a:xfrm rot="20222871">
                <a:off x="3841" y="2656"/>
                <a:ext cx="538" cy="566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3200" dirty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648200" y="2819400"/>
              <a:ext cx="990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Break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1000" y="47244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Exchange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V="1">
              <a:off x="685800" y="4114800"/>
              <a:ext cx="609600" cy="53340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>
              <a:off x="4953000" y="3200400"/>
              <a:ext cx="0" cy="60960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TextBox 23"/>
            <p:cNvSpPr txBox="1"/>
            <p:nvPr/>
          </p:nvSpPr>
          <p:spPr>
            <a:xfrm>
              <a:off x="6324600" y="3429000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Polyploidy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24600" y="5749078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Endo-reduplication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CAb Screen – </a:t>
            </a:r>
            <a:br>
              <a:rPr lang="en-US" dirty="0" smtClean="0"/>
            </a:br>
            <a:r>
              <a:rPr lang="en-US" dirty="0" smtClean="0"/>
              <a:t>Pros/Cons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Significantly less test article required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Fewer cells scored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Reduced statistical power to detect weak response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May not evaluate all three treatment conditions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endParaRPr lang="en-US" i="1" dirty="0" smtClean="0"/>
          </a:p>
          <a:p>
            <a:endParaRPr lang="en-US" i="1" dirty="0" smtClean="0"/>
          </a:p>
          <a:p>
            <a:endParaRPr lang="en-US" i="1" dirty="0" smtClean="0"/>
          </a:p>
          <a:p>
            <a:pPr algn="ctr">
              <a:buNone/>
            </a:pPr>
            <a:r>
              <a:rPr lang="en-US" sz="3200" i="1" dirty="0" smtClean="0"/>
              <a:t>In Vitro </a:t>
            </a:r>
            <a:r>
              <a:rPr lang="en-US" sz="3200" dirty="0" smtClean="0"/>
              <a:t>Micronucleus (MN) Screen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MN Screen – </a:t>
            </a:r>
            <a:br>
              <a:rPr lang="en-US" dirty="0" smtClean="0"/>
            </a:br>
            <a:r>
              <a:rPr lang="en-US" dirty="0" smtClean="0"/>
              <a:t>Design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3810000"/>
          </a:xfrm>
          <a:noFill/>
          <a:ln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Test systems and treatment same as GLP protocol</a:t>
            </a:r>
            <a:endParaRPr lang="en-US" sz="2000" dirty="0"/>
          </a:p>
          <a:p>
            <a:pPr marL="730250" lvl="1" indent="-365125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CHO or TK6 cell lines</a:t>
            </a:r>
          </a:p>
          <a:p>
            <a:pPr marL="730250" lvl="1" indent="-365125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human peripheral blood lymphocytes (HPBLs)</a:t>
            </a:r>
          </a:p>
          <a:p>
            <a:pPr marL="730250" lvl="1" indent="-365125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4-hour treatment +</a:t>
            </a:r>
            <a:r>
              <a:rPr lang="en-US" dirty="0"/>
              <a:t>S9, </a:t>
            </a:r>
            <a:r>
              <a:rPr lang="en-US" dirty="0" smtClean="0"/>
              <a:t>24-hour treatment –S9;</a:t>
            </a:r>
            <a:br>
              <a:rPr lang="en-US" dirty="0" smtClean="0"/>
            </a:br>
            <a:r>
              <a:rPr lang="en-US" dirty="0" smtClean="0"/>
              <a:t>harvest cells at 24 hours after start of treatment (~1.5-2 normal cell cycles)</a:t>
            </a:r>
          </a:p>
          <a:p>
            <a:pPr marL="730250" lvl="1" indent="-365125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n-US" sz="2000" dirty="0" err="1" smtClean="0"/>
              <a:t>Cytotoxicity</a:t>
            </a:r>
            <a:r>
              <a:rPr lang="en-US" sz="2000" dirty="0" smtClean="0"/>
              <a:t> based on CBPI (</a:t>
            </a:r>
            <a:r>
              <a:rPr lang="en-US" dirty="0" err="1" smtClean="0"/>
              <a:t>c</a:t>
            </a:r>
            <a:r>
              <a:rPr lang="en-US" sz="2000" dirty="0" err="1" smtClean="0"/>
              <a:t>ytokinesis</a:t>
            </a:r>
            <a:r>
              <a:rPr lang="en-US" sz="2000" dirty="0" smtClean="0"/>
              <a:t> blocked proliferation Index)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500-1000 </a:t>
            </a:r>
            <a:r>
              <a:rPr lang="en-US" sz="2000" dirty="0" err="1" smtClean="0"/>
              <a:t>binucleated</a:t>
            </a:r>
            <a:r>
              <a:rPr lang="en-US" sz="2000" dirty="0" smtClean="0"/>
              <a:t> cells analyzed per dose for micronuclei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Doses for scoring based on 50-60% </a:t>
            </a:r>
            <a:r>
              <a:rPr lang="en-US" sz="2000" dirty="0" err="1" smtClean="0"/>
              <a:t>cytotoxicity</a:t>
            </a:r>
            <a:endParaRPr lang="en-US" sz="2000" dirty="0" smtClean="0"/>
          </a:p>
          <a:p>
            <a:pPr marL="730250" lvl="1" indent="-365125"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MN Screen –  </a:t>
            </a:r>
            <a:br>
              <a:rPr lang="en-US" dirty="0" smtClean="0"/>
            </a:br>
            <a:r>
              <a:rPr lang="en-US" dirty="0" smtClean="0"/>
              <a:t>Scoring</a:t>
            </a:r>
          </a:p>
        </p:txBody>
      </p:sp>
      <p:pic>
        <p:nvPicPr>
          <p:cNvPr id="5" name="Picture 4" descr="foto_mn"/>
          <p:cNvPicPr>
            <a:picLocks noChangeAspect="1" noChangeArrowheads="1"/>
          </p:cNvPicPr>
          <p:nvPr/>
        </p:nvPicPr>
        <p:blipFill>
          <a:blip r:embed="rId2" cstate="print"/>
          <a:srcRect l="12500" t="29021" b="10036"/>
          <a:stretch>
            <a:fillRect/>
          </a:stretch>
        </p:blipFill>
        <p:spPr bwMode="auto">
          <a:xfrm>
            <a:off x="762000" y="2438400"/>
            <a:ext cx="4876800" cy="243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 descr="1084827997"/>
          <p:cNvPicPr>
            <a:picLocks noChangeAspect="1" noChangeArrowheads="1"/>
          </p:cNvPicPr>
          <p:nvPr/>
        </p:nvPicPr>
        <p:blipFill>
          <a:blip r:embed="rId3" cstate="print"/>
          <a:srcRect l="11429" t="9217" r="11429" b="4036"/>
          <a:stretch>
            <a:fillRect/>
          </a:stretch>
        </p:blipFill>
        <p:spPr bwMode="auto">
          <a:xfrm>
            <a:off x="6172200" y="2362200"/>
            <a:ext cx="2362200" cy="26246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MN Screen – </a:t>
            </a:r>
            <a:br>
              <a:rPr lang="en-US" dirty="0" smtClean="0"/>
            </a:br>
            <a:r>
              <a:rPr lang="en-US" dirty="0" smtClean="0"/>
              <a:t> 1 mL vs 5 mL Validation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Performance </a:t>
            </a:r>
            <a:r>
              <a:rPr lang="en-US" sz="2000" dirty="0"/>
              <a:t>of the micro HPBL </a:t>
            </a:r>
            <a:r>
              <a:rPr lang="en-US" sz="2000" dirty="0" smtClean="0"/>
              <a:t>screen </a:t>
            </a:r>
            <a:r>
              <a:rPr lang="en-US" sz="2000" dirty="0"/>
              <a:t>is equivalent to HPBL </a:t>
            </a:r>
            <a:r>
              <a:rPr lang="en-US" sz="2000" dirty="0" smtClean="0"/>
              <a:t>assay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100% compound to compound correlation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Miniaturized screen has similar sensitivity to 5 mL HPBL MN assay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95% concentration to concentration correlation</a:t>
            </a:r>
            <a:endParaRPr lang="en-US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1 </a:t>
            </a:r>
            <a:r>
              <a:rPr lang="en-US" sz="2000" dirty="0"/>
              <a:t>mL </a:t>
            </a:r>
            <a:r>
              <a:rPr lang="en-US" sz="2000" dirty="0" smtClean="0"/>
              <a:t>MN screen used ~80% less test article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60 vs 300 mg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Work done at </a:t>
            </a:r>
            <a:r>
              <a:rPr lang="en-US" dirty="0" err="1" smtClean="0"/>
              <a:t>BioReliance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MN Screen – </a:t>
            </a:r>
            <a:br>
              <a:rPr lang="en-US" dirty="0" smtClean="0"/>
            </a:br>
            <a:r>
              <a:rPr lang="en-US" dirty="0" smtClean="0"/>
              <a:t> 1 mL vs 5 mL Validation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" y="1371600"/>
            <a:ext cx="7543800" cy="5257800"/>
            <a:chOff x="685800" y="1371600"/>
            <a:chExt cx="7543800" cy="5257800"/>
          </a:xfrm>
        </p:grpSpPr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800" y="1371600"/>
              <a:ext cx="7543800" cy="4440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5" name="Group 4"/>
            <p:cNvGrpSpPr/>
            <p:nvPr/>
          </p:nvGrpSpPr>
          <p:grpSpPr>
            <a:xfrm>
              <a:off x="990600" y="5867400"/>
              <a:ext cx="5562600" cy="762000"/>
              <a:chOff x="990600" y="5867400"/>
              <a:chExt cx="5562600" cy="762000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990600" y="5867400"/>
                <a:ext cx="228600" cy="3048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endParaRPr>
              </a:p>
            </p:txBody>
          </p:sp>
          <p:sp>
            <p:nvSpPr>
              <p:cNvPr id="7" name="Right Arrow 6"/>
              <p:cNvSpPr/>
              <p:nvPr/>
            </p:nvSpPr>
            <p:spPr bwMode="auto">
              <a:xfrm>
                <a:off x="1295400" y="5943600"/>
                <a:ext cx="457200" cy="179832"/>
              </a:xfrm>
              <a:prstGeom prst="rightArrow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28800" y="5867401"/>
                <a:ext cx="472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b="1" dirty="0" smtClean="0">
                    <a:solidFill>
                      <a:srgbClr val="92D050"/>
                    </a:solidFill>
                  </a:rPr>
                  <a:t>Same results in both assays</a:t>
                </a:r>
                <a:endParaRPr lang="en-US" sz="1800" b="1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990600" y="6324600"/>
                <a:ext cx="228600" cy="3048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endParaRPr>
              </a:p>
            </p:txBody>
          </p:sp>
          <p:sp>
            <p:nvSpPr>
              <p:cNvPr id="11" name="Right Arrow 10"/>
              <p:cNvSpPr/>
              <p:nvPr/>
            </p:nvSpPr>
            <p:spPr bwMode="auto">
              <a:xfrm>
                <a:off x="1295400" y="6400800"/>
                <a:ext cx="457200" cy="179832"/>
              </a:xfrm>
              <a:prstGeom prst="right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" charset="-128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905000" y="6248400"/>
                <a:ext cx="434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b="1" dirty="0" smtClean="0">
                    <a:solidFill>
                      <a:srgbClr val="FF0000"/>
                    </a:solidFill>
                  </a:rPr>
                  <a:t>Different results in both assays</a:t>
                </a:r>
                <a:endParaRPr lang="en-US" sz="18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 </a:t>
            </a:r>
            <a:r>
              <a:rPr lang="en-US" dirty="0" smtClean="0"/>
              <a:t>MN Screen – </a:t>
            </a:r>
            <a:br>
              <a:rPr lang="en-US" dirty="0" smtClean="0"/>
            </a:br>
            <a:r>
              <a:rPr lang="en-US" dirty="0" smtClean="0"/>
              <a:t>Pros/Cons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  <a:noFill/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Significantly less test article required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Fewer cells scored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Reduced statistical power to detect weak response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May not evaluate all three treatment conditions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12750" y="71438"/>
            <a:ext cx="5988050" cy="1147762"/>
          </a:xfrm>
          <a:noFill/>
        </p:spPr>
        <p:txBody>
          <a:bodyPr/>
          <a:lstStyle/>
          <a:p>
            <a:r>
              <a:rPr lang="en-US" i="1" dirty="0" smtClean="0"/>
              <a:t>In Vitro</a:t>
            </a:r>
            <a:r>
              <a:rPr lang="en-US" dirty="0" smtClean="0"/>
              <a:t> and </a:t>
            </a:r>
            <a:r>
              <a:rPr lang="en-US" i="1" dirty="0" smtClean="0"/>
              <a:t>In Vivo </a:t>
            </a:r>
            <a:r>
              <a:rPr lang="en-US" dirty="0" smtClean="0"/>
              <a:t>Screens – </a:t>
            </a:r>
            <a:br>
              <a:rPr lang="en-US" dirty="0" smtClean="0"/>
            </a:br>
            <a:r>
              <a:rPr lang="en-US" dirty="0" smtClean="0"/>
              <a:t>Others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Virtually any regulatory assay can be scaled down to conserve test article, time and money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fewer dose levels, replicates, strains, animals</a:t>
            </a:r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fewer cells scored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CHO/HPRT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Mouse lymphoma assay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i="1" dirty="0" smtClean="0"/>
              <a:t>In vitro</a:t>
            </a:r>
            <a:r>
              <a:rPr lang="en-US" sz="2000" dirty="0" smtClean="0"/>
              <a:t> comet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i="1" dirty="0" smtClean="0"/>
              <a:t>In vivo</a:t>
            </a:r>
            <a:r>
              <a:rPr lang="en-US" sz="2000" dirty="0" smtClean="0"/>
              <a:t> micronucleus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Cell transformation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Miniaturized </a:t>
            </a:r>
            <a:r>
              <a:rPr lang="en-US" sz="2000" dirty="0" smtClean="0"/>
              <a:t>screens correlate </a:t>
            </a:r>
            <a:r>
              <a:rPr lang="en-US" sz="2000" dirty="0"/>
              <a:t>well with corresponding </a:t>
            </a:r>
            <a:r>
              <a:rPr lang="en-US" sz="2000" dirty="0" smtClean="0"/>
              <a:t>regulatory assays</a:t>
            </a:r>
            <a:endParaRPr lang="en-US" sz="2000" dirty="0"/>
          </a:p>
          <a:p>
            <a:pPr lvl="1" indent="-40163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the closer the design, the better the correlation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Miniaturized screens require substantially less test article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Earlier screening to identify genotoxic chemicals earlier in development saves valuable time and resources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3600" b="1" dirty="0" smtClean="0"/>
              <a:t>Thank you</a:t>
            </a:r>
          </a:p>
          <a:p>
            <a:pPr algn="ctr">
              <a:buNone/>
            </a:pPr>
            <a:r>
              <a:rPr lang="en-US" sz="3600" b="1" dirty="0" smtClean="0"/>
              <a:t>Any question?</a:t>
            </a:r>
            <a:endParaRPr lang="en-US" sz="36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011_Biologics_Seminar_Template_final">
  <a:themeElements>
    <a:clrScheme name="2011_Biologics_Seminar_Template_fi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11_Biologics_Seminar_Template_final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2011_Biologics_Seminar_Template_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Tox2013template</Template>
  <TotalTime>11850</TotalTime>
  <Words>762</Words>
  <Application>Microsoft Office PowerPoint</Application>
  <PresentationFormat>On-screen Show (4:3)</PresentationFormat>
  <Paragraphs>171</Paragraphs>
  <Slides>27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2011_Biologics_Seminar_Template_final</vt:lpstr>
      <vt:lpstr>Slide 1</vt:lpstr>
      <vt:lpstr>Topics for Discussion</vt:lpstr>
      <vt:lpstr>Screening Assays –  Rationale for Early Evaluation</vt:lpstr>
      <vt:lpstr>Screening Assays –  Discovery/Lead Optimization</vt:lpstr>
      <vt:lpstr>Screening Assays –  Types</vt:lpstr>
      <vt:lpstr>Slide 6</vt:lpstr>
      <vt:lpstr>Ames Screens –  Variations</vt:lpstr>
      <vt:lpstr>Ames Screens –  Abbreviated Standard Assay</vt:lpstr>
      <vt:lpstr>Ames Screens – Micro vs. Standard</vt:lpstr>
      <vt:lpstr>Ames Screens – Pros/Cons</vt:lpstr>
      <vt:lpstr>Slide 11</vt:lpstr>
      <vt:lpstr>Ames Screens – Ames II™</vt:lpstr>
      <vt:lpstr>Ames Screens – Ames II™</vt:lpstr>
      <vt:lpstr>Ames Screens –  Ames II™ Method</vt:lpstr>
      <vt:lpstr>Slide 15</vt:lpstr>
      <vt:lpstr>In Vitro CAb Screen –  Design</vt:lpstr>
      <vt:lpstr>In Vitro CAb Screen –  Scoring</vt:lpstr>
      <vt:lpstr>In Vitro CAb Screen –  Pros/Cons</vt:lpstr>
      <vt:lpstr>Slide 19</vt:lpstr>
      <vt:lpstr>In Vitro MN Screen –  Design</vt:lpstr>
      <vt:lpstr>In Vitro MN Screen –   Scoring</vt:lpstr>
      <vt:lpstr>In Vitro MN Screen –   1 mL vs 5 mL Validation</vt:lpstr>
      <vt:lpstr>In Vitro MN Screen –   1 mL vs 5 mL Validation</vt:lpstr>
      <vt:lpstr>In Vitro MN Screen –  Pros/Cons</vt:lpstr>
      <vt:lpstr>In Vitro and In Vivo Screens –  Others</vt:lpstr>
      <vt:lpstr>Conclusions</vt:lpstr>
      <vt:lpstr>Slide 27</vt:lpstr>
    </vt:vector>
  </TitlesOfParts>
  <Company>BioReliance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Toxicology Assays and Innovations  for Regulatory Safety Assessment</dc:title>
  <dc:creator>doris.barnett</dc:creator>
  <cp:lastModifiedBy>kamala.pant</cp:lastModifiedBy>
  <cp:revision>475</cp:revision>
  <dcterms:created xsi:type="dcterms:W3CDTF">2013-04-17T17:31:55Z</dcterms:created>
  <dcterms:modified xsi:type="dcterms:W3CDTF">2015-08-22T22:34:35Z</dcterms:modified>
</cp:coreProperties>
</file>