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1"/>
  </p:notesMasterIdLst>
  <p:sldIdLst>
    <p:sldId id="256" r:id="rId2"/>
    <p:sldId id="308" r:id="rId3"/>
    <p:sldId id="332" r:id="rId4"/>
    <p:sldId id="274" r:id="rId5"/>
    <p:sldId id="275" r:id="rId6"/>
    <p:sldId id="322" r:id="rId7"/>
    <p:sldId id="269" r:id="rId8"/>
    <p:sldId id="279" r:id="rId9"/>
    <p:sldId id="280" r:id="rId10"/>
    <p:sldId id="283" r:id="rId11"/>
    <p:sldId id="271" r:id="rId12"/>
    <p:sldId id="333" r:id="rId13"/>
    <p:sldId id="309" r:id="rId14"/>
    <p:sldId id="337" r:id="rId15"/>
    <p:sldId id="282" r:id="rId16"/>
    <p:sldId id="305" r:id="rId17"/>
    <p:sldId id="306" r:id="rId18"/>
    <p:sldId id="315" r:id="rId19"/>
    <p:sldId id="316" r:id="rId20"/>
    <p:sldId id="268" r:id="rId21"/>
    <p:sldId id="334" r:id="rId22"/>
    <p:sldId id="335" r:id="rId23"/>
    <p:sldId id="336" r:id="rId24"/>
    <p:sldId id="312" r:id="rId25"/>
    <p:sldId id="323" r:id="rId26"/>
    <p:sldId id="324" r:id="rId27"/>
    <p:sldId id="266" r:id="rId28"/>
    <p:sldId id="285" r:id="rId29"/>
    <p:sldId id="328" r:id="rId30"/>
    <p:sldId id="286" r:id="rId31"/>
    <p:sldId id="287" r:id="rId32"/>
    <p:sldId id="319" r:id="rId33"/>
    <p:sldId id="277" r:id="rId34"/>
    <p:sldId id="325" r:id="rId35"/>
    <p:sldId id="326" r:id="rId36"/>
    <p:sldId id="327" r:id="rId37"/>
    <p:sldId id="300" r:id="rId38"/>
    <p:sldId id="329" r:id="rId39"/>
    <p:sldId id="331" r:id="rId40"/>
    <p:sldId id="320" r:id="rId41"/>
    <p:sldId id="321" r:id="rId42"/>
    <p:sldId id="265" r:id="rId43"/>
    <p:sldId id="291" r:id="rId44"/>
    <p:sldId id="276" r:id="rId45"/>
    <p:sldId id="311" r:id="rId46"/>
    <p:sldId id="313" r:id="rId47"/>
    <p:sldId id="318" r:id="rId48"/>
    <p:sldId id="307" r:id="rId49"/>
    <p:sldId id="314"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autoAdjust="0"/>
    <p:restoredTop sz="88968" autoAdjust="0"/>
  </p:normalViewPr>
  <p:slideViewPr>
    <p:cSldViewPr>
      <p:cViewPr>
        <p:scale>
          <a:sx n="65" d="100"/>
          <a:sy n="65" d="100"/>
        </p:scale>
        <p:origin x="-654" y="-29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55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343232-DC88-44C9-9CE0-EC871787F461}" type="datetimeFigureOut">
              <a:rPr lang="en-US" smtClean="0"/>
              <a:t>11/17/2015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EAB471-4DBE-46F2-B168-52E776F2FC31}" type="slidenum">
              <a:rPr lang="en-US" smtClean="0"/>
              <a:t>‹#›</a:t>
            </a:fld>
            <a:endParaRPr lang="en-US"/>
          </a:p>
        </p:txBody>
      </p:sp>
    </p:spTree>
    <p:extLst>
      <p:ext uri="{BB962C8B-B14F-4D97-AF65-F5344CB8AC3E}">
        <p14:creationId xmlns:p14="http://schemas.microsoft.com/office/powerpoint/2010/main" val="55075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20</a:t>
            </a:r>
            <a:endParaRPr lang="en-US" dirty="0"/>
          </a:p>
        </p:txBody>
      </p:sp>
      <p:sp>
        <p:nvSpPr>
          <p:cNvPr id="4" name="Slide Number Placeholder 3"/>
          <p:cNvSpPr>
            <a:spLocks noGrp="1"/>
          </p:cNvSpPr>
          <p:nvPr>
            <p:ph type="sldNum" sz="quarter" idx="10"/>
          </p:nvPr>
        </p:nvSpPr>
        <p:spPr/>
        <p:txBody>
          <a:bodyPr/>
          <a:lstStyle/>
          <a:p>
            <a:fld id="{DEEAB471-4DBE-46F2-B168-52E776F2FC31}" type="slidenum">
              <a:rPr lang="en-US" smtClean="0"/>
              <a:t>18</a:t>
            </a:fld>
            <a:endParaRPr lang="en-US"/>
          </a:p>
        </p:txBody>
      </p:sp>
    </p:spTree>
    <p:extLst>
      <p:ext uri="{BB962C8B-B14F-4D97-AF65-F5344CB8AC3E}">
        <p14:creationId xmlns:p14="http://schemas.microsoft.com/office/powerpoint/2010/main" val="1687671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page55</a:t>
            </a:r>
            <a:endParaRPr lang="en-US" dirty="0"/>
          </a:p>
        </p:txBody>
      </p:sp>
      <p:sp>
        <p:nvSpPr>
          <p:cNvPr id="4" name="Slide Number Placeholder 3"/>
          <p:cNvSpPr>
            <a:spLocks noGrp="1"/>
          </p:cNvSpPr>
          <p:nvPr>
            <p:ph type="sldNum" sz="quarter" idx="10"/>
          </p:nvPr>
        </p:nvSpPr>
        <p:spPr/>
        <p:txBody>
          <a:bodyPr/>
          <a:lstStyle/>
          <a:p>
            <a:fld id="{DEEAB471-4DBE-46F2-B168-52E776F2FC31}" type="slidenum">
              <a:rPr lang="en-US" smtClean="0"/>
              <a:t>20</a:t>
            </a:fld>
            <a:endParaRPr lang="en-US"/>
          </a:p>
        </p:txBody>
      </p:sp>
    </p:spTree>
    <p:extLst>
      <p:ext uri="{BB962C8B-B14F-4D97-AF65-F5344CB8AC3E}">
        <p14:creationId xmlns:p14="http://schemas.microsoft.com/office/powerpoint/2010/main" val="3196892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20</a:t>
            </a:r>
            <a:endParaRPr lang="en-US" dirty="0"/>
          </a:p>
        </p:txBody>
      </p:sp>
      <p:sp>
        <p:nvSpPr>
          <p:cNvPr id="4" name="Slide Number Placeholder 3"/>
          <p:cNvSpPr>
            <a:spLocks noGrp="1"/>
          </p:cNvSpPr>
          <p:nvPr>
            <p:ph type="sldNum" sz="quarter" idx="10"/>
          </p:nvPr>
        </p:nvSpPr>
        <p:spPr/>
        <p:txBody>
          <a:bodyPr/>
          <a:lstStyle/>
          <a:p>
            <a:fld id="{DEEAB471-4DBE-46F2-B168-52E776F2FC31}" type="slidenum">
              <a:rPr lang="en-US" smtClean="0"/>
              <a:t>31</a:t>
            </a:fld>
            <a:endParaRPr lang="en-US"/>
          </a:p>
        </p:txBody>
      </p:sp>
    </p:spTree>
    <p:extLst>
      <p:ext uri="{BB962C8B-B14F-4D97-AF65-F5344CB8AC3E}">
        <p14:creationId xmlns:p14="http://schemas.microsoft.com/office/powerpoint/2010/main" val="573321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11/17/2015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11/17/2015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11/17/2015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press.endocrine.org/action/doSearch?text1=Schmidt,+J&amp;field1=Contrib"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362200"/>
            <a:ext cx="8534400" cy="1975104"/>
          </a:xfrm>
        </p:spPr>
        <p:txBody>
          <a:bodyPr/>
          <a:lstStyle/>
          <a:p>
            <a:pPr algn="ctr"/>
            <a:r>
              <a:rPr lang="en-US" sz="4800" b="1" dirty="0" smtClean="0">
                <a:solidFill>
                  <a:schemeClr val="tx1"/>
                </a:solidFill>
              </a:rPr>
              <a:t>Effects of PCOS on Women’s Health</a:t>
            </a:r>
            <a:endParaRPr lang="en-US" sz="4800" b="1" dirty="0">
              <a:solidFill>
                <a:schemeClr val="tx1"/>
              </a:solidFill>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76200"/>
            <a:ext cx="17526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C:\Users\Dell\Desktop\inde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257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0" y="1409700"/>
            <a:ext cx="8058168" cy="707886"/>
          </a:xfrm>
          <a:prstGeom prst="rect">
            <a:avLst/>
          </a:prstGeom>
        </p:spPr>
        <p:txBody>
          <a:bodyPr wrap="none">
            <a:spAutoFit/>
          </a:bodyPr>
          <a:lstStyle/>
          <a:p>
            <a:pPr algn="ctr"/>
            <a:r>
              <a:rPr lang="en-US" sz="4000" b="1" dirty="0">
                <a:solidFill>
                  <a:schemeClr val="tx2">
                    <a:lumMod val="25000"/>
                  </a:schemeClr>
                </a:solidFill>
              </a:rPr>
              <a:t>Effects of PCOS on Women’s Health</a:t>
            </a:r>
            <a:endParaRPr lang="en-IN" sz="4000" dirty="0">
              <a:solidFill>
                <a:schemeClr val="tx2">
                  <a:lumMod val="25000"/>
                </a:schemeClr>
              </a:solidFill>
            </a:endParaRPr>
          </a:p>
        </p:txBody>
      </p:sp>
      <p:sp>
        <p:nvSpPr>
          <p:cNvPr id="7" name="Subtitle 6"/>
          <p:cNvSpPr>
            <a:spLocks noGrp="1"/>
          </p:cNvSpPr>
          <p:nvPr>
            <p:ph type="subTitle" idx="1"/>
          </p:nvPr>
        </p:nvSpPr>
        <p:spPr>
          <a:xfrm>
            <a:off x="647700" y="5349240"/>
            <a:ext cx="7772400" cy="1508760"/>
          </a:xfrm>
        </p:spPr>
        <p:txBody>
          <a:bodyPr>
            <a:noAutofit/>
          </a:bodyPr>
          <a:lstStyle/>
          <a:p>
            <a:pPr algn="ctr"/>
            <a:r>
              <a:rPr lang="en-US" sz="2400" b="1" dirty="0" err="1">
                <a:solidFill>
                  <a:srgbClr val="FFC000"/>
                </a:solidFill>
              </a:rPr>
              <a:t>Dr</a:t>
            </a:r>
            <a:r>
              <a:rPr lang="en-US" sz="2400" b="1" dirty="0">
                <a:solidFill>
                  <a:srgbClr val="FFC000"/>
                </a:solidFill>
              </a:rPr>
              <a:t> </a:t>
            </a:r>
            <a:r>
              <a:rPr lang="en-US" sz="2400" b="1" dirty="0" err="1">
                <a:solidFill>
                  <a:srgbClr val="FFC000"/>
                </a:solidFill>
              </a:rPr>
              <a:t>Kalpana</a:t>
            </a:r>
            <a:r>
              <a:rPr lang="en-US" sz="2400" b="1" dirty="0">
                <a:solidFill>
                  <a:srgbClr val="FFC000"/>
                </a:solidFill>
              </a:rPr>
              <a:t> Dash</a:t>
            </a:r>
          </a:p>
          <a:p>
            <a:pPr algn="ctr"/>
            <a:r>
              <a:rPr lang="en-US" sz="2400" b="1" dirty="0">
                <a:solidFill>
                  <a:srgbClr val="FFC000"/>
                </a:solidFill>
              </a:rPr>
              <a:t>MD, DM ( Endocrinology &amp; Diabetes)</a:t>
            </a:r>
          </a:p>
          <a:p>
            <a:pPr algn="ctr"/>
            <a:r>
              <a:rPr lang="en-US" sz="2400" b="1" dirty="0">
                <a:solidFill>
                  <a:srgbClr val="FFC000"/>
                </a:solidFill>
              </a:rPr>
              <a:t>India</a:t>
            </a:r>
          </a:p>
          <a:p>
            <a:pPr algn="ctr"/>
            <a:r>
              <a:rPr lang="en-US" sz="2400" b="1" dirty="0">
                <a:solidFill>
                  <a:srgbClr val="FFC000"/>
                </a:solidFill>
              </a:rPr>
              <a:t>D17.11.15/Seattle, WA, USA</a:t>
            </a:r>
          </a:p>
        </p:txBody>
      </p:sp>
      <p:sp>
        <p:nvSpPr>
          <p:cNvPr id="8" name="AutoShape 4" descr="Image result for logo of apollo hospital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4" name="Picture 6" descr="C:\Users\Dell\Desktop\downlo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5250" y="219075"/>
            <a:ext cx="1257300" cy="116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055157"/>
      </p:ext>
    </p:extLst>
  </p:cSld>
  <p:clrMapOvr>
    <a:masterClrMapping/>
  </p:clrMapOvr>
  <mc:AlternateContent xmlns:mc="http://schemas.openxmlformats.org/markup-compatibility/2006" xmlns:p14="http://schemas.microsoft.com/office/powerpoint/2010/main">
    <mc:Choice Requires="p14">
      <p:transition spd="slow" p14:dur="2000" advTm="75532"/>
    </mc:Choice>
    <mc:Fallback xmlns="">
      <p:transition spd="slow" advTm="7553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7772400" cy="5136360"/>
          </a:xfrm>
        </p:spPr>
        <p:txBody>
          <a:bodyPr>
            <a:noAutofit/>
          </a:bodyPr>
          <a:lstStyle/>
          <a:p>
            <a:pPr algn="just"/>
            <a:r>
              <a:rPr lang="en-US" sz="2400" dirty="0"/>
              <a:t>POLYCYSTIC OVARY SYNDROME (PCOS) is the most common </a:t>
            </a:r>
            <a:r>
              <a:rPr lang="en-US" sz="2400" dirty="0" smtClean="0"/>
              <a:t>endocrine disorder  </a:t>
            </a:r>
            <a:r>
              <a:rPr lang="en-US" sz="2400" dirty="0"/>
              <a:t>in reproductive </a:t>
            </a:r>
            <a:r>
              <a:rPr lang="en-US" sz="2400" dirty="0" smtClean="0"/>
              <a:t>age women with a prevalence of 6.1–19.9</a:t>
            </a:r>
            <a:r>
              <a:rPr lang="en-US" sz="2400" dirty="0"/>
              <a:t>% depending on the diagnostic criteria used. </a:t>
            </a:r>
            <a:r>
              <a:rPr lang="en-US" sz="1400" dirty="0" err="1">
                <a:solidFill>
                  <a:schemeClr val="tx2">
                    <a:lumMod val="90000"/>
                  </a:schemeClr>
                </a:solidFill>
              </a:rPr>
              <a:t>Yildiz</a:t>
            </a:r>
            <a:r>
              <a:rPr lang="en-US" sz="1400" dirty="0">
                <a:solidFill>
                  <a:schemeClr val="tx2">
                    <a:lumMod val="90000"/>
                  </a:schemeClr>
                </a:solidFill>
              </a:rPr>
              <a:t> </a:t>
            </a:r>
            <a:r>
              <a:rPr lang="en-US" sz="1400" dirty="0" smtClean="0">
                <a:solidFill>
                  <a:schemeClr val="tx2">
                    <a:lumMod val="90000"/>
                  </a:schemeClr>
                </a:solidFill>
              </a:rPr>
              <a:t>BO et al </a:t>
            </a:r>
            <a:r>
              <a:rPr lang="en-US" sz="1400" dirty="0">
                <a:solidFill>
                  <a:schemeClr val="tx2">
                    <a:lumMod val="90000"/>
                  </a:schemeClr>
                </a:solidFill>
              </a:rPr>
              <a:t>Prevalence, phenotype and </a:t>
            </a:r>
            <a:r>
              <a:rPr lang="en-US" sz="1400" dirty="0" err="1">
                <a:solidFill>
                  <a:schemeClr val="tx2">
                    <a:lumMod val="90000"/>
                  </a:schemeClr>
                </a:solidFill>
              </a:rPr>
              <a:t>cardiometabolic</a:t>
            </a:r>
            <a:r>
              <a:rPr lang="en-US" sz="1400" dirty="0">
                <a:solidFill>
                  <a:schemeClr val="tx2">
                    <a:lumMod val="90000"/>
                  </a:schemeClr>
                </a:solidFill>
              </a:rPr>
              <a:t> risk of polycystic ovary syndrome under different diagnostic criteria. Hum </a:t>
            </a:r>
            <a:r>
              <a:rPr lang="en-US" sz="1400" dirty="0" err="1">
                <a:solidFill>
                  <a:schemeClr val="tx2">
                    <a:lumMod val="90000"/>
                  </a:schemeClr>
                </a:solidFill>
              </a:rPr>
              <a:t>Reprod</a:t>
            </a:r>
            <a:r>
              <a:rPr lang="en-US" sz="1400" dirty="0">
                <a:solidFill>
                  <a:schemeClr val="tx2">
                    <a:lumMod val="90000"/>
                  </a:schemeClr>
                </a:solidFill>
              </a:rPr>
              <a:t>. 2012;27(10):3067–3073</a:t>
            </a:r>
            <a:endParaRPr lang="en-US" sz="1400" dirty="0" smtClean="0">
              <a:solidFill>
                <a:schemeClr val="tx2">
                  <a:lumMod val="90000"/>
                </a:schemeClr>
              </a:solidFill>
            </a:endParaRPr>
          </a:p>
          <a:p>
            <a:pPr marL="68580" indent="0" algn="just">
              <a:buNone/>
            </a:pPr>
            <a:r>
              <a:rPr lang="en-US" sz="2400" dirty="0" smtClean="0"/>
              <a:t> </a:t>
            </a:r>
          </a:p>
          <a:p>
            <a:pPr algn="just"/>
            <a:r>
              <a:rPr lang="en-US" sz="2400" dirty="0" smtClean="0"/>
              <a:t>Most </a:t>
            </a:r>
            <a:r>
              <a:rPr lang="en-US" sz="2400" dirty="0"/>
              <a:t>common consequences of PCOS are </a:t>
            </a:r>
            <a:r>
              <a:rPr lang="en-US" sz="2400" dirty="0" err="1"/>
              <a:t>oligo</a:t>
            </a:r>
            <a:r>
              <a:rPr lang="en-US" sz="2400" dirty="0"/>
              <a:t>-/amenorrhea, </a:t>
            </a:r>
            <a:r>
              <a:rPr lang="en-US" sz="2400" dirty="0" err="1"/>
              <a:t>hirsutism</a:t>
            </a:r>
            <a:r>
              <a:rPr lang="en-US" sz="2400" dirty="0"/>
              <a:t>, and acne, several studies have revealed a broad range of other health issues such as obesity, dyslipidemia, and chronic inflammation frequently related to the </a:t>
            </a:r>
            <a:r>
              <a:rPr lang="en-US" sz="2400" dirty="0" smtClean="0"/>
              <a:t>syndrome. </a:t>
            </a:r>
            <a:r>
              <a:rPr lang="en-US" sz="1400" dirty="0" err="1">
                <a:solidFill>
                  <a:schemeClr val="tx2">
                    <a:lumMod val="90000"/>
                  </a:schemeClr>
                </a:solidFill>
              </a:rPr>
              <a:t>Azziz</a:t>
            </a:r>
            <a:r>
              <a:rPr lang="en-US" sz="1400" dirty="0">
                <a:solidFill>
                  <a:schemeClr val="tx2">
                    <a:lumMod val="90000"/>
                  </a:schemeClr>
                </a:solidFill>
              </a:rPr>
              <a:t> </a:t>
            </a:r>
            <a:r>
              <a:rPr lang="en-US" sz="1400" dirty="0" smtClean="0">
                <a:solidFill>
                  <a:schemeClr val="tx2">
                    <a:lumMod val="90000"/>
                  </a:schemeClr>
                </a:solidFill>
              </a:rPr>
              <a:t>R et al. </a:t>
            </a:r>
            <a:r>
              <a:rPr lang="en-US" sz="1400" dirty="0">
                <a:solidFill>
                  <a:schemeClr val="tx2">
                    <a:lumMod val="90000"/>
                  </a:schemeClr>
                </a:solidFill>
              </a:rPr>
              <a:t>The prevalence and features of the polycystic ovary syndrome in an unselected population. J </a:t>
            </a:r>
            <a:r>
              <a:rPr lang="en-US" sz="1400" dirty="0" err="1">
                <a:solidFill>
                  <a:schemeClr val="tx2">
                    <a:lumMod val="90000"/>
                  </a:schemeClr>
                </a:solidFill>
              </a:rPr>
              <a:t>Clin</a:t>
            </a:r>
            <a:r>
              <a:rPr lang="en-US" sz="1400" dirty="0">
                <a:solidFill>
                  <a:schemeClr val="tx2">
                    <a:lumMod val="90000"/>
                  </a:schemeClr>
                </a:solidFill>
              </a:rPr>
              <a:t> </a:t>
            </a:r>
            <a:r>
              <a:rPr lang="en-US" sz="1400" dirty="0" err="1">
                <a:solidFill>
                  <a:schemeClr val="tx2">
                    <a:lumMod val="90000"/>
                  </a:schemeClr>
                </a:solidFill>
              </a:rPr>
              <a:t>Endocrinol</a:t>
            </a:r>
            <a:r>
              <a:rPr lang="en-US" sz="1400" dirty="0">
                <a:solidFill>
                  <a:schemeClr val="tx2">
                    <a:lumMod val="90000"/>
                  </a:schemeClr>
                </a:solidFill>
              </a:rPr>
              <a:t> </a:t>
            </a:r>
            <a:r>
              <a:rPr lang="en-US" sz="1400" dirty="0" err="1">
                <a:solidFill>
                  <a:schemeClr val="tx2">
                    <a:lumMod val="90000"/>
                  </a:schemeClr>
                </a:solidFill>
              </a:rPr>
              <a:t>Metab</a:t>
            </a:r>
            <a:r>
              <a:rPr lang="en-US" sz="1400" dirty="0">
                <a:solidFill>
                  <a:schemeClr val="tx2">
                    <a:lumMod val="90000"/>
                  </a:schemeClr>
                </a:solidFill>
              </a:rPr>
              <a:t>. 2004;89(6):</a:t>
            </a:r>
            <a:r>
              <a:rPr lang="en-US" sz="1400" dirty="0" smtClean="0">
                <a:solidFill>
                  <a:schemeClr val="tx2">
                    <a:lumMod val="90000"/>
                  </a:schemeClr>
                </a:solidFill>
              </a:rPr>
              <a:t>2745–2749.</a:t>
            </a:r>
          </a:p>
          <a:p>
            <a:pPr marL="68580" indent="0" algn="just">
              <a:buNone/>
            </a:pPr>
            <a:r>
              <a:rPr lang="en-US" sz="2400" dirty="0" smtClean="0"/>
              <a:t> </a:t>
            </a:r>
            <a:endParaRPr lang="en-IN" sz="2400" dirty="0"/>
          </a:p>
        </p:txBody>
      </p:sp>
      <p:sp>
        <p:nvSpPr>
          <p:cNvPr id="2" name="TextBox 1"/>
          <p:cNvSpPr txBox="1"/>
          <p:nvPr/>
        </p:nvSpPr>
        <p:spPr>
          <a:xfrm>
            <a:off x="1600200" y="381000"/>
            <a:ext cx="6248400" cy="707886"/>
          </a:xfrm>
          <a:prstGeom prst="rect">
            <a:avLst/>
          </a:prstGeom>
          <a:noFill/>
        </p:spPr>
        <p:txBody>
          <a:bodyPr wrap="square" rtlCol="0">
            <a:spAutoFit/>
          </a:bodyPr>
          <a:lstStyle/>
          <a:p>
            <a:r>
              <a:rPr lang="en-US" sz="4000" b="1" dirty="0"/>
              <a:t>Introduction</a:t>
            </a:r>
          </a:p>
        </p:txBody>
      </p:sp>
    </p:spTree>
    <p:extLst>
      <p:ext uri="{BB962C8B-B14F-4D97-AF65-F5344CB8AC3E}">
        <p14:creationId xmlns:p14="http://schemas.microsoft.com/office/powerpoint/2010/main" val="38044365"/>
      </p:ext>
    </p:extLst>
  </p:cSld>
  <p:clrMapOvr>
    <a:masterClrMapping/>
  </p:clrMapOvr>
  <mc:AlternateContent xmlns:mc="http://schemas.openxmlformats.org/markup-compatibility/2006" xmlns:p14="http://schemas.microsoft.com/office/powerpoint/2010/main">
    <mc:Choice Requires="p14">
      <p:transition spd="slow" p14:dur="2000" advTm="31701"/>
    </mc:Choice>
    <mc:Fallback xmlns="">
      <p:transition spd="slow" advTm="3170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772400" cy="5745960"/>
          </a:xfrm>
        </p:spPr>
        <p:txBody>
          <a:bodyPr>
            <a:normAutofit lnSpcReduction="10000"/>
          </a:bodyPr>
          <a:lstStyle/>
          <a:p>
            <a:pPr algn="just"/>
            <a:r>
              <a:rPr lang="en-US" sz="3200" dirty="0"/>
              <a:t>Women with PCOS are often insulin-resistant, and they have significantly increased risks of impaired glucose tolerance (IGT), type 2 diabetes mellitus (T2DM), and metabolic </a:t>
            </a:r>
            <a:r>
              <a:rPr lang="en-US" sz="3200" dirty="0" smtClean="0"/>
              <a:t>syndrome. </a:t>
            </a:r>
            <a:r>
              <a:rPr lang="en-US" sz="1600" dirty="0">
                <a:solidFill>
                  <a:schemeClr val="tx2">
                    <a:lumMod val="90000"/>
                  </a:schemeClr>
                </a:solidFill>
              </a:rPr>
              <a:t>Amsterdam ESHRE/ASRM-Sponsored 3rd </a:t>
            </a:r>
            <a:r>
              <a:rPr lang="en-US" sz="1600" dirty="0" smtClean="0">
                <a:solidFill>
                  <a:schemeClr val="tx2">
                    <a:lumMod val="90000"/>
                  </a:schemeClr>
                </a:solidFill>
              </a:rPr>
              <a:t>PCOS. </a:t>
            </a:r>
            <a:r>
              <a:rPr lang="en-US" sz="1600" dirty="0">
                <a:solidFill>
                  <a:schemeClr val="tx2">
                    <a:lumMod val="90000"/>
                  </a:schemeClr>
                </a:solidFill>
              </a:rPr>
              <a:t>Consensus Workshop Group. Consensus on women's health aspects of polycystic ovary syndrome (PCOS). Hum </a:t>
            </a:r>
            <a:r>
              <a:rPr lang="en-US" sz="1600" dirty="0" err="1" smtClean="0">
                <a:solidFill>
                  <a:schemeClr val="tx2">
                    <a:lumMod val="90000"/>
                  </a:schemeClr>
                </a:solidFill>
              </a:rPr>
              <a:t>Reprod</a:t>
            </a:r>
            <a:r>
              <a:rPr lang="en-US" sz="1600" dirty="0" smtClean="0">
                <a:solidFill>
                  <a:schemeClr val="tx2">
                    <a:lumMod val="90000"/>
                  </a:schemeClr>
                </a:solidFill>
              </a:rPr>
              <a:t>. 2012;27(1</a:t>
            </a:r>
            <a:r>
              <a:rPr lang="en-US" sz="1600" dirty="0">
                <a:solidFill>
                  <a:schemeClr val="tx2">
                    <a:lumMod val="90000"/>
                  </a:schemeClr>
                </a:solidFill>
              </a:rPr>
              <a:t>):14–24.</a:t>
            </a:r>
            <a:r>
              <a:rPr lang="en-US" sz="3200" dirty="0"/>
              <a:t> </a:t>
            </a:r>
            <a:r>
              <a:rPr lang="en-US" sz="3200" dirty="0" smtClean="0"/>
              <a:t> </a:t>
            </a:r>
          </a:p>
          <a:p>
            <a:pPr algn="just"/>
            <a:r>
              <a:rPr lang="en-US" sz="3200" dirty="0" smtClean="0"/>
              <a:t> </a:t>
            </a:r>
            <a:r>
              <a:rPr lang="en-US" sz="3200" dirty="0"/>
              <a:t>All these conditions are known to contribute to and promote the risk of cardiovascular diseases (CVDs</a:t>
            </a:r>
            <a:r>
              <a:rPr lang="en-US" sz="3200" dirty="0" smtClean="0"/>
              <a:t>). </a:t>
            </a:r>
            <a:r>
              <a:rPr lang="en-US" sz="1500" dirty="0">
                <a:solidFill>
                  <a:schemeClr val="tx2">
                    <a:lumMod val="90000"/>
                  </a:schemeClr>
                </a:solidFill>
              </a:rPr>
              <a:t>Wild </a:t>
            </a:r>
            <a:r>
              <a:rPr lang="en-US" sz="1500" dirty="0" smtClean="0">
                <a:solidFill>
                  <a:schemeClr val="tx2">
                    <a:lumMod val="90000"/>
                  </a:schemeClr>
                </a:solidFill>
              </a:rPr>
              <a:t>RA et al. </a:t>
            </a:r>
            <a:r>
              <a:rPr lang="en-US" sz="1500" dirty="0" err="1" smtClean="0">
                <a:solidFill>
                  <a:schemeClr val="tx2">
                    <a:lumMod val="90000"/>
                  </a:schemeClr>
                </a:solidFill>
              </a:rPr>
              <a:t>Assesssment</a:t>
            </a:r>
            <a:r>
              <a:rPr lang="en-US" sz="1500" dirty="0" smtClean="0">
                <a:solidFill>
                  <a:schemeClr val="tx2">
                    <a:lumMod val="90000"/>
                  </a:schemeClr>
                </a:solidFill>
              </a:rPr>
              <a:t> </a:t>
            </a:r>
            <a:r>
              <a:rPr lang="en-US" sz="1500" dirty="0">
                <a:solidFill>
                  <a:schemeClr val="tx2">
                    <a:lumMod val="90000"/>
                  </a:schemeClr>
                </a:solidFill>
              </a:rPr>
              <a:t>of cardiovascular risk and prevention of cardiovascular disease in women with the polycystic ovary syndrome: a consensus statement by the androgen excess and polycystic ovary syndrome (AE-PCOS) society. J </a:t>
            </a:r>
            <a:r>
              <a:rPr lang="en-US" sz="1500" dirty="0" err="1">
                <a:solidFill>
                  <a:schemeClr val="tx2">
                    <a:lumMod val="90000"/>
                  </a:schemeClr>
                </a:solidFill>
              </a:rPr>
              <a:t>Clin</a:t>
            </a:r>
            <a:r>
              <a:rPr lang="en-US" sz="1500" dirty="0">
                <a:solidFill>
                  <a:schemeClr val="tx2">
                    <a:lumMod val="90000"/>
                  </a:schemeClr>
                </a:solidFill>
              </a:rPr>
              <a:t> </a:t>
            </a:r>
            <a:r>
              <a:rPr lang="en-US" sz="1500" dirty="0" err="1">
                <a:solidFill>
                  <a:schemeClr val="tx2">
                    <a:lumMod val="90000"/>
                  </a:schemeClr>
                </a:solidFill>
              </a:rPr>
              <a:t>Endocrinol</a:t>
            </a:r>
            <a:r>
              <a:rPr lang="en-US" sz="1500" dirty="0">
                <a:solidFill>
                  <a:schemeClr val="tx2">
                    <a:lumMod val="90000"/>
                  </a:schemeClr>
                </a:solidFill>
              </a:rPr>
              <a:t> </a:t>
            </a:r>
            <a:r>
              <a:rPr lang="en-US" sz="1500" dirty="0" err="1">
                <a:solidFill>
                  <a:schemeClr val="tx2">
                    <a:lumMod val="90000"/>
                  </a:schemeClr>
                </a:solidFill>
              </a:rPr>
              <a:t>Metab</a:t>
            </a:r>
            <a:r>
              <a:rPr lang="en-US" sz="1500" dirty="0">
                <a:solidFill>
                  <a:schemeClr val="tx2">
                    <a:lumMod val="90000"/>
                  </a:schemeClr>
                </a:solidFill>
              </a:rPr>
              <a:t>. 2010;95(5):2038–2049. </a:t>
            </a:r>
            <a:r>
              <a:rPr lang="en-US" sz="1500" dirty="0" smtClean="0">
                <a:solidFill>
                  <a:schemeClr val="tx2">
                    <a:lumMod val="90000"/>
                  </a:schemeClr>
                </a:solidFill>
              </a:rPr>
              <a:t> </a:t>
            </a:r>
            <a:endParaRPr lang="en-IN" sz="1500" dirty="0">
              <a:solidFill>
                <a:schemeClr val="tx2">
                  <a:lumMod val="90000"/>
                </a:schemeClr>
              </a:solidFill>
            </a:endParaRPr>
          </a:p>
          <a:p>
            <a:endParaRPr lang="en-IN" dirty="0"/>
          </a:p>
        </p:txBody>
      </p:sp>
    </p:spTree>
    <p:extLst>
      <p:ext uri="{BB962C8B-B14F-4D97-AF65-F5344CB8AC3E}">
        <p14:creationId xmlns:p14="http://schemas.microsoft.com/office/powerpoint/2010/main" val="4164709788"/>
      </p:ext>
    </p:extLst>
  </p:cSld>
  <p:clrMapOvr>
    <a:masterClrMapping/>
  </p:clrMapOvr>
  <mc:AlternateContent xmlns:mc="http://schemas.openxmlformats.org/markup-compatibility/2006" xmlns:p14="http://schemas.microsoft.com/office/powerpoint/2010/main">
    <mc:Choice Requires="p14">
      <p:transition spd="slow" p14:dur="2000" advTm="19980"/>
    </mc:Choice>
    <mc:Fallback xmlns="">
      <p:transition spd="slow" advTm="1998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974560"/>
          </a:xfrm>
        </p:spPr>
        <p:txBody>
          <a:bodyPr/>
          <a:lstStyle/>
          <a:p>
            <a:pPr algn="just"/>
            <a:r>
              <a:rPr lang="en-US" dirty="0" smtClean="0"/>
              <a:t>Stein </a:t>
            </a:r>
            <a:r>
              <a:rPr lang="en-US" dirty="0" err="1" smtClean="0"/>
              <a:t>Levinthal</a:t>
            </a:r>
            <a:r>
              <a:rPr lang="en-US" dirty="0" smtClean="0"/>
              <a:t>: 1935</a:t>
            </a:r>
          </a:p>
          <a:p>
            <a:pPr lvl="1" algn="just"/>
            <a:r>
              <a:rPr lang="en-US" dirty="0" smtClean="0"/>
              <a:t>They were first to recognize association of  polycystic ovaries with hirsutism and signs of amenorrhea</a:t>
            </a:r>
          </a:p>
          <a:p>
            <a:pPr algn="just"/>
            <a:r>
              <a:rPr lang="en-US" dirty="0" smtClean="0"/>
              <a:t>Polycystic ovarian disease</a:t>
            </a:r>
          </a:p>
          <a:p>
            <a:pPr lvl="1" algn="just"/>
            <a:r>
              <a:rPr lang="en-US" dirty="0" smtClean="0"/>
              <a:t>With successful wedge resection of ovaries in women with stein </a:t>
            </a:r>
            <a:r>
              <a:rPr lang="en-US" dirty="0" err="1" smtClean="0"/>
              <a:t>levinthal</a:t>
            </a:r>
            <a:r>
              <a:rPr lang="en-US" dirty="0" smtClean="0"/>
              <a:t> syndrome, menstrual cycle became regular and women were able to conceive. </a:t>
            </a:r>
          </a:p>
          <a:p>
            <a:pPr lvl="1" algn="just"/>
            <a:r>
              <a:rPr lang="en-US" dirty="0" smtClean="0"/>
              <a:t>Primary ovarian disorder came to be known as polycystic ovarian disease</a:t>
            </a:r>
            <a:endParaRPr lang="en-US" dirty="0"/>
          </a:p>
        </p:txBody>
      </p:sp>
    </p:spTree>
    <p:extLst>
      <p:ext uri="{BB962C8B-B14F-4D97-AF65-F5344CB8AC3E}">
        <p14:creationId xmlns:p14="http://schemas.microsoft.com/office/powerpoint/2010/main" val="1849566803"/>
      </p:ext>
    </p:extLst>
  </p:cSld>
  <p:clrMapOvr>
    <a:masterClrMapping/>
  </p:clrMapOvr>
  <mc:AlternateContent xmlns:mc="http://schemas.openxmlformats.org/markup-compatibility/2006" xmlns:p14="http://schemas.microsoft.com/office/powerpoint/2010/main">
    <mc:Choice Requires="p14">
      <p:transition spd="slow" p14:dur="2000" advTm="29981"/>
    </mc:Choice>
    <mc:Fallback xmlns="">
      <p:transition spd="slow" advTm="2998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98360"/>
          </a:xfrm>
        </p:spPr>
        <p:txBody>
          <a:bodyPr>
            <a:normAutofit lnSpcReduction="10000"/>
          </a:bodyPr>
          <a:lstStyle/>
          <a:p>
            <a:pPr algn="just"/>
            <a:r>
              <a:rPr lang="en-US" dirty="0" smtClean="0"/>
              <a:t>Polycystic ovarian syndrome</a:t>
            </a:r>
          </a:p>
          <a:p>
            <a:pPr lvl="1" algn="just"/>
            <a:r>
              <a:rPr lang="en-US" sz="2800" dirty="0" smtClean="0"/>
              <a:t>Biochemical , clinical and </a:t>
            </a:r>
            <a:r>
              <a:rPr lang="en-US" sz="2800" dirty="0" err="1" smtClean="0"/>
              <a:t>endocrinological</a:t>
            </a:r>
            <a:r>
              <a:rPr lang="en-US" sz="2800" dirty="0" smtClean="0"/>
              <a:t> abnormalities have shown an array of clinical abnormalities known as  polycystic ovarian syndrome</a:t>
            </a:r>
          </a:p>
          <a:p>
            <a:pPr algn="just"/>
            <a:r>
              <a:rPr lang="en-US" dirty="0" smtClean="0"/>
              <a:t>Syndrome O</a:t>
            </a:r>
          </a:p>
          <a:p>
            <a:pPr lvl="1" algn="just"/>
            <a:r>
              <a:rPr lang="en-US" sz="2800" dirty="0" smtClean="0"/>
              <a:t>Its Ovarian confusion, Ovarian disruption caused by Over nourishment and Over production of insulin</a:t>
            </a:r>
          </a:p>
          <a:p>
            <a:pPr algn="just"/>
            <a:r>
              <a:rPr lang="en-US" b="1" dirty="0" smtClean="0"/>
              <a:t> However in reality</a:t>
            </a:r>
            <a:r>
              <a:rPr lang="en-US" dirty="0" smtClean="0"/>
              <a:t> : </a:t>
            </a:r>
          </a:p>
          <a:p>
            <a:pPr lvl="1" algn="just"/>
            <a:r>
              <a:rPr lang="en-US" dirty="0" smtClean="0"/>
              <a:t> </a:t>
            </a:r>
            <a:r>
              <a:rPr lang="en-US" sz="2800" dirty="0" smtClean="0"/>
              <a:t>“Polycystic </a:t>
            </a:r>
            <a:r>
              <a:rPr lang="en-US" sz="2800" dirty="0"/>
              <a:t>ovary syndrome (PCOS), characterized by hyperandrogenism, oligo-/amenorrhea, and polycystic </a:t>
            </a:r>
            <a:r>
              <a:rPr lang="en-US" sz="2800" dirty="0" smtClean="0"/>
              <a:t>ovaries” . </a:t>
            </a:r>
            <a:endParaRPr lang="en-US" sz="2800" dirty="0"/>
          </a:p>
          <a:p>
            <a:endParaRPr lang="en-US" sz="2800" dirty="0" smtClean="0"/>
          </a:p>
          <a:p>
            <a:pPr lvl="1"/>
            <a:endParaRPr lang="en-US" dirty="0"/>
          </a:p>
        </p:txBody>
      </p:sp>
    </p:spTree>
    <p:extLst>
      <p:ext uri="{BB962C8B-B14F-4D97-AF65-F5344CB8AC3E}">
        <p14:creationId xmlns:p14="http://schemas.microsoft.com/office/powerpoint/2010/main" val="192567056"/>
      </p:ext>
    </p:extLst>
  </p:cSld>
  <p:clrMapOvr>
    <a:masterClrMapping/>
  </p:clrMapOvr>
  <mc:AlternateContent xmlns:mc="http://schemas.openxmlformats.org/markup-compatibility/2006" xmlns:p14="http://schemas.microsoft.com/office/powerpoint/2010/main">
    <mc:Choice Requires="p14">
      <p:transition spd="slow" p14:dur="2000" advTm="35621"/>
    </mc:Choice>
    <mc:Fallback xmlns="">
      <p:transition spd="slow" advTm="35621"/>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onsultation - 1\Downloads\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 y="44966"/>
            <a:ext cx="8229600" cy="523220"/>
          </a:xfrm>
          <a:prstGeom prst="rect">
            <a:avLst/>
          </a:prstGeom>
          <a:solidFill>
            <a:schemeClr val="accent2"/>
          </a:solidFill>
        </p:spPr>
        <p:txBody>
          <a:bodyPr wrap="square" rtlCol="0">
            <a:spAutoFit/>
          </a:bodyPr>
          <a:lstStyle/>
          <a:p>
            <a:pPr algn="ctr"/>
            <a:r>
              <a:rPr lang="en-IN" sz="2800" b="1" dirty="0" smtClean="0"/>
              <a:t>Classification  and diagnostic criteria</a:t>
            </a:r>
            <a:endParaRPr lang="en-IN" sz="2800" b="1" dirty="0"/>
          </a:p>
        </p:txBody>
      </p:sp>
    </p:spTree>
    <p:extLst>
      <p:ext uri="{BB962C8B-B14F-4D97-AF65-F5344CB8AC3E}">
        <p14:creationId xmlns:p14="http://schemas.microsoft.com/office/powerpoint/2010/main" val="2718004193"/>
      </p:ext>
    </p:extLst>
  </p:cSld>
  <p:clrMapOvr>
    <a:masterClrMapping/>
  </p:clrMapOvr>
  <mc:AlternateContent xmlns:mc="http://schemas.openxmlformats.org/markup-compatibility/2006" xmlns:p14="http://schemas.microsoft.com/office/powerpoint/2010/main">
    <mc:Choice Requires="p14">
      <p:transition spd="slow" p14:dur="2000" advTm="56683"/>
    </mc:Choice>
    <mc:Fallback xmlns="">
      <p:transition spd="slow" advTm="5668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a:bodyPr>
          <a:lstStyle/>
          <a:p>
            <a:pPr algn="just"/>
            <a:r>
              <a:rPr lang="en-US" dirty="0" smtClean="0"/>
              <a:t>Apart from the common presentations like hirsutism, menstrual irregularity and  </a:t>
            </a:r>
            <a:r>
              <a:rPr lang="en-US" dirty="0"/>
              <a:t>infertility or </a:t>
            </a:r>
            <a:r>
              <a:rPr lang="en-US" dirty="0" smtClean="0"/>
              <a:t>subfertility, other </a:t>
            </a:r>
            <a:r>
              <a:rPr lang="en-US" dirty="0"/>
              <a:t>associated </a:t>
            </a:r>
            <a:r>
              <a:rPr lang="en-US" dirty="0" smtClean="0"/>
              <a:t>morbidities such as, </a:t>
            </a:r>
            <a:r>
              <a:rPr lang="en-US" dirty="0"/>
              <a:t>diabetes, cardiovascular diseases, lipid abnormalities, obstructive sleep apnea </a:t>
            </a:r>
            <a:r>
              <a:rPr lang="en-US" dirty="0" smtClean="0"/>
              <a:t>syndrome, </a:t>
            </a:r>
            <a:r>
              <a:rPr lang="en-US" dirty="0"/>
              <a:t>endometrial </a:t>
            </a:r>
            <a:r>
              <a:rPr lang="en-US" dirty="0" smtClean="0"/>
              <a:t>cancer, NAFLD  </a:t>
            </a:r>
            <a:r>
              <a:rPr lang="en-US" dirty="0"/>
              <a:t>and </a:t>
            </a:r>
            <a:r>
              <a:rPr lang="en-US" dirty="0" smtClean="0"/>
              <a:t>anxiety/ </a:t>
            </a:r>
            <a:r>
              <a:rPr lang="en-US" dirty="0"/>
              <a:t>depression </a:t>
            </a:r>
            <a:r>
              <a:rPr lang="en-US" dirty="0" smtClean="0"/>
              <a:t>. </a:t>
            </a:r>
          </a:p>
          <a:p>
            <a:pPr algn="just"/>
            <a:r>
              <a:rPr lang="en-US" dirty="0" smtClean="0"/>
              <a:t> </a:t>
            </a:r>
            <a:r>
              <a:rPr lang="en-IN" dirty="0"/>
              <a:t>It is important to understand the long-term health risks associated with the disease. </a:t>
            </a:r>
            <a:endParaRPr lang="en-IN" dirty="0" smtClean="0"/>
          </a:p>
          <a:p>
            <a:pPr algn="just"/>
            <a:r>
              <a:rPr lang="en-IN" dirty="0"/>
              <a:t>However </a:t>
            </a:r>
            <a:r>
              <a:rPr lang="en-IN" dirty="0" smtClean="0"/>
              <a:t>not </a:t>
            </a:r>
            <a:r>
              <a:rPr lang="en-IN" dirty="0"/>
              <a:t>all women with PCOS will develop all </a:t>
            </a:r>
            <a:r>
              <a:rPr lang="en-IN" dirty="0" smtClean="0"/>
              <a:t> </a:t>
            </a:r>
            <a:r>
              <a:rPr lang="en-IN" dirty="0"/>
              <a:t>these </a:t>
            </a:r>
            <a:r>
              <a:rPr lang="en-IN" dirty="0" smtClean="0"/>
              <a:t>conditions but  having </a:t>
            </a:r>
            <a:r>
              <a:rPr lang="en-IN" dirty="0"/>
              <a:t>PCOS does increase your health  risk. </a:t>
            </a:r>
          </a:p>
        </p:txBody>
      </p:sp>
    </p:spTree>
    <p:extLst>
      <p:ext uri="{BB962C8B-B14F-4D97-AF65-F5344CB8AC3E}">
        <p14:creationId xmlns:p14="http://schemas.microsoft.com/office/powerpoint/2010/main" val="1931821112"/>
      </p:ext>
    </p:extLst>
  </p:cSld>
  <p:clrMapOvr>
    <a:masterClrMapping/>
  </p:clrMapOvr>
  <mc:AlternateContent xmlns:mc="http://schemas.openxmlformats.org/markup-compatibility/2006" xmlns:p14="http://schemas.microsoft.com/office/powerpoint/2010/main">
    <mc:Choice Requires="p14">
      <p:transition spd="slow" p14:dur="2000" advTm="33984"/>
    </mc:Choice>
    <mc:Fallback xmlns="">
      <p:transition spd="slow" advTm="33984"/>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001000" cy="762000"/>
          </a:xfrm>
          <a:solidFill>
            <a:schemeClr val="tx2">
              <a:lumMod val="25000"/>
            </a:schemeClr>
          </a:solidFill>
        </p:spPr>
        <p:txBody>
          <a:bodyPr/>
          <a:lstStyle/>
          <a:p>
            <a:r>
              <a:rPr lang="en-US" sz="3200" dirty="0"/>
              <a:t>Effects of PCOS on women’s health</a:t>
            </a:r>
          </a:p>
        </p:txBody>
      </p:sp>
      <p:sp>
        <p:nvSpPr>
          <p:cNvPr id="3" name="Content Placeholder 2"/>
          <p:cNvSpPr>
            <a:spLocks noGrp="1"/>
          </p:cNvSpPr>
          <p:nvPr>
            <p:ph sz="half" idx="1"/>
          </p:nvPr>
        </p:nvSpPr>
        <p:spPr>
          <a:xfrm>
            <a:off x="381000" y="1143000"/>
            <a:ext cx="4121944" cy="5486399"/>
          </a:xfrm>
          <a:solidFill>
            <a:schemeClr val="tx2">
              <a:lumMod val="25000"/>
            </a:schemeClr>
          </a:solidFill>
        </p:spPr>
        <p:txBody>
          <a:bodyPr>
            <a:normAutofit/>
          </a:bodyPr>
          <a:lstStyle/>
          <a:p>
            <a:r>
              <a:rPr lang="en-US" dirty="0"/>
              <a:t>Definite:  </a:t>
            </a:r>
          </a:p>
          <a:p>
            <a:pPr lvl="1"/>
            <a:r>
              <a:rPr lang="en-US" dirty="0"/>
              <a:t>Type 2 diabetes mellitus</a:t>
            </a:r>
          </a:p>
          <a:p>
            <a:pPr lvl="1"/>
            <a:r>
              <a:rPr lang="en-US" dirty="0"/>
              <a:t>DLP</a:t>
            </a:r>
          </a:p>
          <a:p>
            <a:pPr lvl="1"/>
            <a:r>
              <a:rPr lang="en-US" dirty="0"/>
              <a:t>Endometrial Ca</a:t>
            </a:r>
          </a:p>
          <a:p>
            <a:r>
              <a:rPr lang="en-US" dirty="0"/>
              <a:t>Possible:</a:t>
            </a:r>
          </a:p>
          <a:p>
            <a:pPr lvl="1"/>
            <a:r>
              <a:rPr lang="en-US" dirty="0"/>
              <a:t>Obesity/IR/MS</a:t>
            </a:r>
          </a:p>
          <a:p>
            <a:pPr lvl="1"/>
            <a:r>
              <a:rPr lang="en-US" dirty="0"/>
              <a:t>Gb stone</a:t>
            </a:r>
          </a:p>
          <a:p>
            <a:pPr lvl="1"/>
            <a:r>
              <a:rPr lang="en-US" dirty="0"/>
              <a:t>CVD: CAD, CVA, HTN</a:t>
            </a:r>
          </a:p>
          <a:p>
            <a:pPr lvl="1"/>
            <a:r>
              <a:rPr lang="en-US" dirty="0" smtClean="0"/>
              <a:t>Depression</a:t>
            </a:r>
          </a:p>
          <a:p>
            <a:pPr lvl="1"/>
            <a:r>
              <a:rPr lang="en-US" dirty="0" smtClean="0"/>
              <a:t>Anxiety </a:t>
            </a:r>
            <a:r>
              <a:rPr lang="en-US" dirty="0"/>
              <a:t>disorder </a:t>
            </a:r>
          </a:p>
          <a:p>
            <a:endParaRPr lang="en-US" dirty="0"/>
          </a:p>
        </p:txBody>
      </p:sp>
      <p:sp>
        <p:nvSpPr>
          <p:cNvPr id="4" name="Content Placeholder 3"/>
          <p:cNvSpPr>
            <a:spLocks noGrp="1"/>
          </p:cNvSpPr>
          <p:nvPr>
            <p:ph sz="half" idx="2"/>
          </p:nvPr>
        </p:nvSpPr>
        <p:spPr>
          <a:xfrm>
            <a:off x="4648200" y="1143000"/>
            <a:ext cx="3810000" cy="5486400"/>
          </a:xfrm>
          <a:solidFill>
            <a:schemeClr val="tx2">
              <a:lumMod val="25000"/>
            </a:schemeClr>
          </a:solidFill>
        </p:spPr>
        <p:txBody>
          <a:bodyPr>
            <a:normAutofit/>
          </a:bodyPr>
          <a:lstStyle/>
          <a:p>
            <a:endParaRPr lang="en-US" dirty="0" smtClean="0"/>
          </a:p>
          <a:p>
            <a:pPr lvl="1"/>
            <a:r>
              <a:rPr lang="en-US" dirty="0" smtClean="0"/>
              <a:t>OSA</a:t>
            </a:r>
            <a:endParaRPr lang="en-US" dirty="0"/>
          </a:p>
          <a:p>
            <a:pPr lvl="1"/>
            <a:r>
              <a:rPr lang="en-US" dirty="0"/>
              <a:t>Pregnancy complication: GDM and pregnancy HTN</a:t>
            </a:r>
          </a:p>
          <a:p>
            <a:r>
              <a:rPr lang="en-US" dirty="0" err="1" smtClean="0"/>
              <a:t>Contoversial</a:t>
            </a:r>
            <a:r>
              <a:rPr lang="en-US" dirty="0" smtClean="0"/>
              <a:t> :</a:t>
            </a:r>
          </a:p>
          <a:p>
            <a:pPr lvl="1"/>
            <a:r>
              <a:rPr lang="en-US" dirty="0" smtClean="0"/>
              <a:t>PIH</a:t>
            </a:r>
          </a:p>
          <a:p>
            <a:pPr lvl="1"/>
            <a:r>
              <a:rPr lang="en-US" dirty="0" smtClean="0"/>
              <a:t>Miscarriage</a:t>
            </a:r>
          </a:p>
          <a:p>
            <a:pPr lvl="1"/>
            <a:r>
              <a:rPr lang="en-US" dirty="0" smtClean="0"/>
              <a:t>Ovarian CA</a:t>
            </a:r>
          </a:p>
          <a:p>
            <a:pPr lvl="1"/>
            <a:r>
              <a:rPr lang="en-US" dirty="0" smtClean="0"/>
              <a:t>Breast Ca</a:t>
            </a:r>
          </a:p>
          <a:p>
            <a:pPr lvl="1"/>
            <a:r>
              <a:rPr lang="en-US" dirty="0" smtClean="0"/>
              <a:t>Epilepsy</a:t>
            </a:r>
            <a:endParaRPr lang="en-US" dirty="0"/>
          </a:p>
        </p:txBody>
      </p:sp>
    </p:spTree>
    <p:extLst>
      <p:ext uri="{BB962C8B-B14F-4D97-AF65-F5344CB8AC3E}">
        <p14:creationId xmlns:p14="http://schemas.microsoft.com/office/powerpoint/2010/main" val="3184405373"/>
      </p:ext>
    </p:extLst>
  </p:cSld>
  <p:clrMapOvr>
    <a:masterClrMapping/>
  </p:clrMapOvr>
  <mc:AlternateContent xmlns:mc="http://schemas.openxmlformats.org/markup-compatibility/2006" xmlns:p14="http://schemas.microsoft.com/office/powerpoint/2010/main">
    <mc:Choice Requires="p14">
      <p:transition spd="slow" p14:dur="2000" advTm="32976"/>
    </mc:Choice>
    <mc:Fallback xmlns="">
      <p:transition spd="slow" advTm="32976"/>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276600" y="2667000"/>
            <a:ext cx="2286000" cy="10668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t>PCOS</a:t>
            </a:r>
            <a:endParaRPr lang="en-US" sz="4000" b="1" dirty="0"/>
          </a:p>
        </p:txBody>
      </p:sp>
      <p:sp>
        <p:nvSpPr>
          <p:cNvPr id="3" name="Oval 2"/>
          <p:cNvSpPr/>
          <p:nvPr/>
        </p:nvSpPr>
        <p:spPr>
          <a:xfrm>
            <a:off x="3048000" y="76200"/>
            <a:ext cx="3009900" cy="1600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Type2 DM</a:t>
            </a:r>
          </a:p>
          <a:p>
            <a:pPr algn="ctr"/>
            <a:r>
              <a:rPr lang="en-US" b="1" dirty="0" smtClean="0"/>
              <a:t>50% of PCOS have DM/ prediabetes before age 40</a:t>
            </a:r>
            <a:endParaRPr lang="en-US" b="1" dirty="0"/>
          </a:p>
        </p:txBody>
      </p:sp>
      <p:sp>
        <p:nvSpPr>
          <p:cNvPr id="4" name="Oval 3"/>
          <p:cNvSpPr/>
          <p:nvPr/>
        </p:nvSpPr>
        <p:spPr>
          <a:xfrm>
            <a:off x="914400" y="609600"/>
            <a:ext cx="2133600" cy="15240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CVD: 5-7 times higher  rate of CAD</a:t>
            </a:r>
            <a:endParaRPr lang="en-US" b="1" dirty="0"/>
          </a:p>
        </p:txBody>
      </p:sp>
      <p:sp>
        <p:nvSpPr>
          <p:cNvPr id="5" name="Oval 4"/>
          <p:cNvSpPr/>
          <p:nvPr/>
        </p:nvSpPr>
        <p:spPr>
          <a:xfrm>
            <a:off x="6057900" y="876300"/>
            <a:ext cx="1638300" cy="11049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Gall Bladder stone</a:t>
            </a:r>
            <a:endParaRPr lang="en-US" b="1" dirty="0"/>
          </a:p>
        </p:txBody>
      </p:sp>
      <p:sp>
        <p:nvSpPr>
          <p:cNvPr id="6" name="Oval 5"/>
          <p:cNvSpPr/>
          <p:nvPr/>
        </p:nvSpPr>
        <p:spPr>
          <a:xfrm>
            <a:off x="533400" y="2471687"/>
            <a:ext cx="1981200" cy="130615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Obesity</a:t>
            </a:r>
            <a:endParaRPr lang="en-US" b="1" dirty="0"/>
          </a:p>
        </p:txBody>
      </p:sp>
      <p:sp>
        <p:nvSpPr>
          <p:cNvPr id="7" name="Oval 6"/>
          <p:cNvSpPr/>
          <p:nvPr/>
        </p:nvSpPr>
        <p:spPr>
          <a:xfrm>
            <a:off x="2574512" y="4876800"/>
            <a:ext cx="2019300" cy="1295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Endometrial CA</a:t>
            </a:r>
            <a:endParaRPr lang="en-US" b="1" dirty="0"/>
          </a:p>
        </p:txBody>
      </p:sp>
      <p:sp>
        <p:nvSpPr>
          <p:cNvPr id="8" name="Oval 7"/>
          <p:cNvSpPr/>
          <p:nvPr/>
        </p:nvSpPr>
        <p:spPr>
          <a:xfrm>
            <a:off x="4762500" y="4876800"/>
            <a:ext cx="1600200" cy="1295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Gout</a:t>
            </a:r>
            <a:endParaRPr lang="en-US" b="1" dirty="0"/>
          </a:p>
        </p:txBody>
      </p:sp>
      <p:sp>
        <p:nvSpPr>
          <p:cNvPr id="9" name="Oval 8"/>
          <p:cNvSpPr/>
          <p:nvPr/>
        </p:nvSpPr>
        <p:spPr>
          <a:xfrm>
            <a:off x="6553200" y="2514600"/>
            <a:ext cx="1676400" cy="12192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Infertility</a:t>
            </a:r>
            <a:endParaRPr lang="en-US" b="1" dirty="0"/>
          </a:p>
        </p:txBody>
      </p:sp>
      <p:cxnSp>
        <p:nvCxnSpPr>
          <p:cNvPr id="13" name="Straight Connector 12"/>
          <p:cNvCxnSpPr>
            <a:stCxn id="3" idx="4"/>
          </p:cNvCxnSpPr>
          <p:nvPr/>
        </p:nvCxnSpPr>
        <p:spPr>
          <a:xfrm flipH="1">
            <a:off x="4381502" y="1676400"/>
            <a:ext cx="171448"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5" idx="3"/>
            <a:endCxn id="2" idx="7"/>
          </p:cNvCxnSpPr>
          <p:nvPr/>
        </p:nvCxnSpPr>
        <p:spPr>
          <a:xfrm flipH="1">
            <a:off x="5227823" y="1819391"/>
            <a:ext cx="1070000" cy="10038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2" idx="6"/>
          </p:cNvCxnSpPr>
          <p:nvPr/>
        </p:nvCxnSpPr>
        <p:spPr>
          <a:xfrm flipH="1" flipV="1">
            <a:off x="5562600" y="3200400"/>
            <a:ext cx="990600"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628900" y="2052588"/>
            <a:ext cx="838200" cy="83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2" idx="2"/>
          </p:cNvCxnSpPr>
          <p:nvPr/>
        </p:nvCxnSpPr>
        <p:spPr>
          <a:xfrm flipH="1">
            <a:off x="2516332" y="3200400"/>
            <a:ext cx="7602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581400" y="3733800"/>
            <a:ext cx="304800"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762500" y="3747655"/>
            <a:ext cx="465323" cy="1129145"/>
          </a:xfrm>
          <a:prstGeom prst="line">
            <a:avLst/>
          </a:prstGeom>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553200" y="4038600"/>
            <a:ext cx="1524000" cy="11430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NAFLD</a:t>
            </a:r>
            <a:endParaRPr lang="en-US" b="1" dirty="0"/>
          </a:p>
        </p:txBody>
      </p:sp>
      <p:cxnSp>
        <p:nvCxnSpPr>
          <p:cNvPr id="31" name="Straight Connector 30"/>
          <p:cNvCxnSpPr/>
          <p:nvPr/>
        </p:nvCxnSpPr>
        <p:spPr>
          <a:xfrm>
            <a:off x="5410200" y="3505200"/>
            <a:ext cx="1371600" cy="807027"/>
          </a:xfrm>
          <a:prstGeom prst="line">
            <a:avLst/>
          </a:prstGeom>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990600" y="3908713"/>
            <a:ext cx="1849582" cy="1272887"/>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OSA</a:t>
            </a:r>
            <a:endParaRPr lang="en-US" b="1" dirty="0"/>
          </a:p>
        </p:txBody>
      </p:sp>
      <p:cxnSp>
        <p:nvCxnSpPr>
          <p:cNvPr id="35" name="Straight Connector 34"/>
          <p:cNvCxnSpPr>
            <a:endCxn id="33" idx="7"/>
          </p:cNvCxnSpPr>
          <p:nvPr/>
        </p:nvCxnSpPr>
        <p:spPr>
          <a:xfrm flipH="1">
            <a:off x="2569317" y="3505200"/>
            <a:ext cx="897784" cy="5899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557500"/>
      </p:ext>
    </p:extLst>
  </p:cSld>
  <p:clrMapOvr>
    <a:masterClrMapping/>
  </p:clrMapOvr>
  <mc:AlternateContent xmlns:mc="http://schemas.openxmlformats.org/markup-compatibility/2006" xmlns:p14="http://schemas.microsoft.com/office/powerpoint/2010/main">
    <mc:Choice Requires="p14">
      <p:transition spd="slow" p14:dur="2000" advTm="5773"/>
    </mc:Choice>
    <mc:Fallback xmlns="">
      <p:transition spd="slow" advTm="5773"/>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PCOS and Diabetes/ </a:t>
            </a:r>
            <a:r>
              <a:rPr lang="en-US" dirty="0" err="1" smtClean="0"/>
              <a:t>prediabetes</a:t>
            </a:r>
            <a:r>
              <a:rPr lang="en-US" dirty="0" smtClean="0"/>
              <a:t>/IR/obesity </a:t>
            </a:r>
            <a:endParaRPr lang="en-US" dirty="0"/>
          </a:p>
        </p:txBody>
      </p:sp>
      <p:sp>
        <p:nvSpPr>
          <p:cNvPr id="3" name="Content Placeholder 2"/>
          <p:cNvSpPr>
            <a:spLocks noGrp="1"/>
          </p:cNvSpPr>
          <p:nvPr>
            <p:ph idx="1"/>
          </p:nvPr>
        </p:nvSpPr>
        <p:spPr>
          <a:xfrm>
            <a:off x="914400" y="1905000"/>
            <a:ext cx="7772400" cy="4800600"/>
          </a:xfrm>
        </p:spPr>
        <p:txBody>
          <a:bodyPr>
            <a:normAutofit fontScale="92500" lnSpcReduction="20000"/>
          </a:bodyPr>
          <a:lstStyle/>
          <a:p>
            <a:pPr algn="just"/>
            <a:r>
              <a:rPr lang="en-US" dirty="0" smtClean="0"/>
              <a:t>IGT </a:t>
            </a:r>
            <a:r>
              <a:rPr lang="en-US" dirty="0"/>
              <a:t>and T2DM are highly prevalent among PCOS adolescents , up to 40% of women with classic PCOS develop IGT or T2DM by the fourth decade of life , with age and weight gain worsening glycemic control </a:t>
            </a:r>
            <a:r>
              <a:rPr lang="en-US" sz="1800" dirty="0" err="1">
                <a:solidFill>
                  <a:schemeClr val="tx2">
                    <a:lumMod val="90000"/>
                  </a:schemeClr>
                </a:solidFill>
              </a:rPr>
              <a:t>Reaven</a:t>
            </a:r>
            <a:r>
              <a:rPr lang="en-US" sz="1800" dirty="0">
                <a:solidFill>
                  <a:schemeClr val="tx2">
                    <a:lumMod val="90000"/>
                  </a:schemeClr>
                </a:solidFill>
              </a:rPr>
              <a:t> GM et al, 1993, </a:t>
            </a:r>
            <a:r>
              <a:rPr lang="en-US" sz="1800" dirty="0" err="1">
                <a:solidFill>
                  <a:schemeClr val="tx2">
                    <a:lumMod val="90000"/>
                  </a:schemeClr>
                </a:solidFill>
              </a:rPr>
              <a:t>Annu</a:t>
            </a:r>
            <a:r>
              <a:rPr lang="en-US" sz="1800" dirty="0">
                <a:solidFill>
                  <a:schemeClr val="tx2">
                    <a:lumMod val="90000"/>
                  </a:schemeClr>
                </a:solidFill>
              </a:rPr>
              <a:t> Rev Med</a:t>
            </a:r>
            <a:r>
              <a:rPr lang="en-US" sz="1800" dirty="0" smtClean="0">
                <a:solidFill>
                  <a:schemeClr val="tx2">
                    <a:lumMod val="90000"/>
                  </a:schemeClr>
                </a:solidFill>
              </a:rPr>
              <a:t>.</a:t>
            </a:r>
            <a:r>
              <a:rPr lang="en-US" sz="1800" dirty="0">
                <a:solidFill>
                  <a:schemeClr val="tx2">
                    <a:lumMod val="90000"/>
                  </a:schemeClr>
                </a:solidFill>
              </a:rPr>
              <a:t> </a:t>
            </a:r>
            <a:r>
              <a:rPr lang="en-US" sz="1800" dirty="0" err="1">
                <a:solidFill>
                  <a:schemeClr val="tx2">
                    <a:lumMod val="90000"/>
                  </a:schemeClr>
                </a:solidFill>
              </a:rPr>
              <a:t>Legro</a:t>
            </a:r>
            <a:r>
              <a:rPr lang="en-US" sz="1800" dirty="0">
                <a:solidFill>
                  <a:schemeClr val="tx2">
                    <a:lumMod val="90000"/>
                  </a:schemeClr>
                </a:solidFill>
              </a:rPr>
              <a:t> RS, </a:t>
            </a:r>
            <a:r>
              <a:rPr lang="en-US" sz="1800" dirty="0" err="1">
                <a:solidFill>
                  <a:schemeClr val="tx2">
                    <a:lumMod val="90000"/>
                  </a:schemeClr>
                </a:solidFill>
              </a:rPr>
              <a:t>Dunaif</a:t>
            </a:r>
            <a:r>
              <a:rPr lang="en-US" sz="1800" dirty="0">
                <a:solidFill>
                  <a:schemeClr val="tx2">
                    <a:lumMod val="90000"/>
                  </a:schemeClr>
                </a:solidFill>
              </a:rPr>
              <a:t> A 2005 Changes in glucose tolerance over time in women with polycystic ovary syndrome: a controlled study. J </a:t>
            </a:r>
            <a:r>
              <a:rPr lang="en-US" sz="1800" dirty="0" err="1">
                <a:solidFill>
                  <a:schemeClr val="tx2">
                    <a:lumMod val="90000"/>
                  </a:schemeClr>
                </a:solidFill>
              </a:rPr>
              <a:t>Clin</a:t>
            </a:r>
            <a:r>
              <a:rPr lang="en-US" sz="1800" dirty="0">
                <a:solidFill>
                  <a:schemeClr val="tx2">
                    <a:lumMod val="90000"/>
                  </a:schemeClr>
                </a:solidFill>
              </a:rPr>
              <a:t> </a:t>
            </a:r>
            <a:r>
              <a:rPr lang="en-US" sz="1800" dirty="0" err="1">
                <a:solidFill>
                  <a:schemeClr val="tx2">
                    <a:lumMod val="90000"/>
                  </a:schemeClr>
                </a:solidFill>
              </a:rPr>
              <a:t>Endocrinol</a:t>
            </a:r>
            <a:r>
              <a:rPr lang="en-US" sz="1800" dirty="0">
                <a:solidFill>
                  <a:schemeClr val="tx2">
                    <a:lumMod val="90000"/>
                  </a:schemeClr>
                </a:solidFill>
              </a:rPr>
              <a:t> </a:t>
            </a:r>
            <a:r>
              <a:rPr lang="en-US" sz="1800" dirty="0" err="1">
                <a:solidFill>
                  <a:schemeClr val="tx2">
                    <a:lumMod val="90000"/>
                  </a:schemeClr>
                </a:solidFill>
              </a:rPr>
              <a:t>Metab</a:t>
            </a:r>
            <a:r>
              <a:rPr lang="en-US" sz="1800" dirty="0">
                <a:solidFill>
                  <a:schemeClr val="tx2">
                    <a:lumMod val="90000"/>
                  </a:schemeClr>
                </a:solidFill>
              </a:rPr>
              <a:t> 90:3236–3242</a:t>
            </a:r>
            <a:r>
              <a:rPr lang="en-US" sz="1800" dirty="0" smtClean="0">
                <a:solidFill>
                  <a:schemeClr val="tx2">
                    <a:lumMod val="90000"/>
                  </a:schemeClr>
                </a:solidFill>
              </a:rPr>
              <a:t> </a:t>
            </a:r>
            <a:endParaRPr lang="en-US" sz="1800" dirty="0">
              <a:solidFill>
                <a:schemeClr val="tx2">
                  <a:lumMod val="90000"/>
                </a:schemeClr>
              </a:solidFill>
            </a:endParaRPr>
          </a:p>
          <a:p>
            <a:pPr algn="just"/>
            <a:r>
              <a:rPr lang="en-IN" dirty="0" smtClean="0"/>
              <a:t>Moreover</a:t>
            </a:r>
            <a:r>
              <a:rPr lang="en-IN" dirty="0"/>
              <a:t>, women with PCOS are more likely </a:t>
            </a:r>
            <a:r>
              <a:rPr lang="en-IN" dirty="0" smtClean="0"/>
              <a:t>to </a:t>
            </a:r>
            <a:r>
              <a:rPr lang="en-IN" dirty="0"/>
              <a:t>have insulin resistance </a:t>
            </a:r>
            <a:r>
              <a:rPr lang="en-IN" dirty="0" smtClean="0"/>
              <a:t>, </a:t>
            </a:r>
            <a:r>
              <a:rPr lang="en-IN" dirty="0"/>
              <a:t>central adiposity, </a:t>
            </a:r>
            <a:r>
              <a:rPr lang="en-IN" dirty="0" err="1"/>
              <a:t>dyslipidemia</a:t>
            </a:r>
            <a:r>
              <a:rPr lang="en-IN" dirty="0"/>
              <a:t>, and hypertension than normally cycling women . </a:t>
            </a:r>
            <a:endParaRPr lang="en-IN" dirty="0" smtClean="0"/>
          </a:p>
          <a:p>
            <a:pPr algn="just"/>
            <a:r>
              <a:rPr lang="en-IN" dirty="0" smtClean="0"/>
              <a:t>Other </a:t>
            </a:r>
            <a:r>
              <a:rPr lang="en-IN" dirty="0"/>
              <a:t>markers of cardiovascular disease, such as C-reactive protein </a:t>
            </a:r>
            <a:r>
              <a:rPr lang="en-IN" dirty="0" smtClean="0"/>
              <a:t> </a:t>
            </a:r>
            <a:r>
              <a:rPr lang="en-IN" dirty="0"/>
              <a:t>and </a:t>
            </a:r>
            <a:r>
              <a:rPr lang="en-IN" dirty="0" err="1"/>
              <a:t>homocysteine</a:t>
            </a:r>
            <a:r>
              <a:rPr lang="en-IN" dirty="0"/>
              <a:t> </a:t>
            </a:r>
            <a:r>
              <a:rPr lang="en-IN" dirty="0" smtClean="0"/>
              <a:t>, </a:t>
            </a:r>
            <a:r>
              <a:rPr lang="en-IN" dirty="0"/>
              <a:t>have also been found to be elevated in women with PCOS.</a:t>
            </a:r>
          </a:p>
        </p:txBody>
      </p:sp>
    </p:spTree>
    <p:extLst>
      <p:ext uri="{BB962C8B-B14F-4D97-AF65-F5344CB8AC3E}">
        <p14:creationId xmlns:p14="http://schemas.microsoft.com/office/powerpoint/2010/main" val="2636555859"/>
      </p:ext>
    </p:extLst>
  </p:cSld>
  <p:clrMapOvr>
    <a:masterClrMapping/>
  </p:clrMapOvr>
  <mc:AlternateContent xmlns:mc="http://schemas.openxmlformats.org/markup-compatibility/2006" xmlns:p14="http://schemas.microsoft.com/office/powerpoint/2010/main">
    <mc:Choice Requires="p14">
      <p:transition spd="slow" p14:dur="2000" advTm="39163"/>
    </mc:Choice>
    <mc:Fallback xmlns="">
      <p:transition spd="slow" advTm="39163"/>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47800"/>
            <a:ext cx="7772400" cy="4876800"/>
          </a:xfrm>
        </p:spPr>
        <p:txBody>
          <a:bodyPr>
            <a:normAutofit lnSpcReduction="10000"/>
          </a:bodyPr>
          <a:lstStyle/>
          <a:p>
            <a:pPr algn="just"/>
            <a:r>
              <a:rPr lang="en-US" dirty="0"/>
              <a:t>IR occurs in approximately 60–80% of women with PCOS and in 95% of obese women with PCOS </a:t>
            </a:r>
            <a:r>
              <a:rPr lang="en-US" sz="1600" dirty="0" err="1">
                <a:solidFill>
                  <a:schemeClr val="tx2">
                    <a:lumMod val="90000"/>
                  </a:schemeClr>
                </a:solidFill>
              </a:rPr>
              <a:t>Carmina</a:t>
            </a:r>
            <a:r>
              <a:rPr lang="en-US" sz="1600" dirty="0">
                <a:solidFill>
                  <a:schemeClr val="tx2">
                    <a:lumMod val="90000"/>
                  </a:schemeClr>
                </a:solidFill>
              </a:rPr>
              <a:t> E, Lobo RA 2004 Use of fasting blood to assess the prevalence of insulin resistance in women with polycystic ovary syndrome. </a:t>
            </a:r>
            <a:r>
              <a:rPr lang="en-US" sz="1600" dirty="0" err="1">
                <a:solidFill>
                  <a:schemeClr val="tx2">
                    <a:lumMod val="90000"/>
                  </a:schemeClr>
                </a:solidFill>
              </a:rPr>
              <a:t>Fertil</a:t>
            </a:r>
            <a:r>
              <a:rPr lang="en-US" sz="1600" dirty="0">
                <a:solidFill>
                  <a:schemeClr val="tx2">
                    <a:lumMod val="90000"/>
                  </a:schemeClr>
                </a:solidFill>
              </a:rPr>
              <a:t> </a:t>
            </a:r>
            <a:r>
              <a:rPr lang="en-US" sz="1600" dirty="0" err="1">
                <a:solidFill>
                  <a:schemeClr val="tx2">
                    <a:lumMod val="90000"/>
                  </a:schemeClr>
                </a:solidFill>
              </a:rPr>
              <a:t>Steril</a:t>
            </a:r>
            <a:r>
              <a:rPr lang="en-US" sz="1600" dirty="0">
                <a:solidFill>
                  <a:schemeClr val="tx2">
                    <a:lumMod val="90000"/>
                  </a:schemeClr>
                </a:solidFill>
              </a:rPr>
              <a:t> 82:661–665 </a:t>
            </a:r>
            <a:r>
              <a:rPr lang="en-US" sz="1600" dirty="0" smtClean="0">
                <a:solidFill>
                  <a:schemeClr val="tx2">
                    <a:lumMod val="90000"/>
                  </a:schemeClr>
                </a:solidFill>
              </a:rPr>
              <a:t>. </a:t>
            </a:r>
          </a:p>
          <a:p>
            <a:pPr algn="just"/>
            <a:r>
              <a:rPr lang="en-US" dirty="0" smtClean="0"/>
              <a:t>In </a:t>
            </a:r>
            <a:r>
              <a:rPr lang="en-US" dirty="0"/>
              <a:t>most classic cases of PCOS, insulin-mediated glucose uptake is </a:t>
            </a:r>
            <a:r>
              <a:rPr lang="en-US" dirty="0" smtClean="0"/>
              <a:t>impaired. </a:t>
            </a:r>
          </a:p>
          <a:p>
            <a:pPr algn="just"/>
            <a:r>
              <a:rPr lang="en-US" dirty="0" smtClean="0"/>
              <a:t>These </a:t>
            </a:r>
            <a:r>
              <a:rPr lang="en-US" dirty="0"/>
              <a:t>women with PCOS have IR independent and additive with that of obesity, with PCOS and obesity acting synergistically to impair insulin sensitivity </a:t>
            </a:r>
            <a:r>
              <a:rPr lang="en-US" sz="1600" dirty="0" err="1">
                <a:solidFill>
                  <a:schemeClr val="tx2">
                    <a:lumMod val="90000"/>
                  </a:schemeClr>
                </a:solidFill>
              </a:rPr>
              <a:t>Dunaif</a:t>
            </a:r>
            <a:r>
              <a:rPr lang="en-US" sz="1600" dirty="0">
                <a:solidFill>
                  <a:schemeClr val="tx2">
                    <a:lumMod val="90000"/>
                  </a:schemeClr>
                </a:solidFill>
              </a:rPr>
              <a:t> A, Segal KR, </a:t>
            </a:r>
            <a:r>
              <a:rPr lang="en-US" sz="1600" dirty="0" err="1">
                <a:solidFill>
                  <a:schemeClr val="tx2">
                    <a:lumMod val="90000"/>
                  </a:schemeClr>
                </a:solidFill>
              </a:rPr>
              <a:t>Futterweit</a:t>
            </a:r>
            <a:r>
              <a:rPr lang="en-US" sz="1600" dirty="0">
                <a:solidFill>
                  <a:schemeClr val="tx2">
                    <a:lumMod val="90000"/>
                  </a:schemeClr>
                </a:solidFill>
              </a:rPr>
              <a:t> W, </a:t>
            </a:r>
            <a:r>
              <a:rPr lang="en-US" sz="1600" dirty="0" err="1">
                <a:solidFill>
                  <a:schemeClr val="tx2">
                    <a:lumMod val="90000"/>
                  </a:schemeClr>
                </a:solidFill>
              </a:rPr>
              <a:t>Dobrjansky</a:t>
            </a:r>
            <a:r>
              <a:rPr lang="en-US" sz="1600" dirty="0">
                <a:solidFill>
                  <a:schemeClr val="tx2">
                    <a:lumMod val="90000"/>
                  </a:schemeClr>
                </a:solidFill>
              </a:rPr>
              <a:t> A 1989 Profound peripheral insulin resistance, independent of obesity, in polycystic ovary syndrome. Diabetes 38:1165–1174 </a:t>
            </a:r>
            <a:endParaRPr lang="en-IN" sz="1600" dirty="0">
              <a:solidFill>
                <a:schemeClr val="tx2">
                  <a:lumMod val="90000"/>
                </a:schemeClr>
              </a:solidFill>
            </a:endParaRPr>
          </a:p>
        </p:txBody>
      </p:sp>
    </p:spTree>
    <p:extLst>
      <p:ext uri="{BB962C8B-B14F-4D97-AF65-F5344CB8AC3E}">
        <p14:creationId xmlns:p14="http://schemas.microsoft.com/office/powerpoint/2010/main" val="2601993282"/>
      </p:ext>
    </p:extLst>
  </p:cSld>
  <p:clrMapOvr>
    <a:masterClrMapping/>
  </p:clrMapOvr>
  <mc:AlternateContent xmlns:mc="http://schemas.openxmlformats.org/markup-compatibility/2006" xmlns:p14="http://schemas.microsoft.com/office/powerpoint/2010/main">
    <mc:Choice Requires="p14">
      <p:transition spd="slow" p14:dur="2000" advTm="24950"/>
    </mc:Choice>
    <mc:Fallback xmlns="">
      <p:transition spd="slow" advTm="2495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7772400" cy="6126960"/>
          </a:xfrm>
        </p:spPr>
        <p:txBody>
          <a:bodyPr>
            <a:normAutofit fontScale="92500" lnSpcReduction="20000"/>
          </a:bodyPr>
          <a:lstStyle/>
          <a:p>
            <a:pPr algn="just"/>
            <a:r>
              <a:rPr lang="en-US" dirty="0"/>
              <a:t>Consequently, IGT and MBS, as predictors of T2DM and premature CVD </a:t>
            </a:r>
            <a:r>
              <a:rPr lang="en-US" dirty="0" smtClean="0"/>
              <a:t>mortality. </a:t>
            </a:r>
            <a:r>
              <a:rPr lang="en-US" sz="1600" dirty="0" err="1" smtClean="0">
                <a:solidFill>
                  <a:schemeClr val="tx2">
                    <a:lumMod val="90000"/>
                  </a:schemeClr>
                </a:solidFill>
              </a:rPr>
              <a:t>Tominaga</a:t>
            </a:r>
            <a:r>
              <a:rPr lang="en-US" sz="1600" dirty="0" smtClean="0">
                <a:solidFill>
                  <a:schemeClr val="tx2">
                    <a:lumMod val="90000"/>
                  </a:schemeClr>
                </a:solidFill>
              </a:rPr>
              <a:t> M et al.  </a:t>
            </a:r>
            <a:r>
              <a:rPr lang="en-US" sz="1600" dirty="0">
                <a:solidFill>
                  <a:schemeClr val="tx2">
                    <a:lumMod val="90000"/>
                  </a:schemeClr>
                </a:solidFill>
              </a:rPr>
              <a:t>The </a:t>
            </a:r>
            <a:r>
              <a:rPr lang="en-US" sz="1600" dirty="0" err="1">
                <a:solidFill>
                  <a:schemeClr val="tx2">
                    <a:lumMod val="90000"/>
                  </a:schemeClr>
                </a:solidFill>
              </a:rPr>
              <a:t>Funagata</a:t>
            </a:r>
            <a:r>
              <a:rPr lang="en-US" sz="1600" dirty="0">
                <a:solidFill>
                  <a:schemeClr val="tx2">
                    <a:lumMod val="90000"/>
                  </a:schemeClr>
                </a:solidFill>
              </a:rPr>
              <a:t> Diabetes Study. Diabetes Care 22:920–924 </a:t>
            </a:r>
            <a:r>
              <a:rPr lang="en-US" sz="1600" dirty="0" smtClean="0">
                <a:solidFill>
                  <a:schemeClr val="tx2">
                    <a:lumMod val="90000"/>
                  </a:schemeClr>
                </a:solidFill>
              </a:rPr>
              <a:t>40</a:t>
            </a:r>
            <a:r>
              <a:rPr lang="en-US" sz="1600" dirty="0">
                <a:solidFill>
                  <a:schemeClr val="tx2">
                    <a:lumMod val="90000"/>
                  </a:schemeClr>
                </a:solidFill>
              </a:rPr>
              <a:t>, 41, 42), are prevalent in women with PCOS (odds ratio, approximately </a:t>
            </a:r>
            <a:r>
              <a:rPr lang="en-US" sz="1600" dirty="0" smtClean="0">
                <a:solidFill>
                  <a:schemeClr val="tx2">
                    <a:lumMod val="90000"/>
                  </a:schemeClr>
                </a:solidFill>
              </a:rPr>
              <a:t>4:1. </a:t>
            </a:r>
          </a:p>
          <a:p>
            <a:pPr algn="just"/>
            <a:endParaRPr lang="en-US" sz="1600" dirty="0" smtClean="0">
              <a:solidFill>
                <a:schemeClr val="tx2">
                  <a:lumMod val="90000"/>
                </a:schemeClr>
              </a:solidFill>
            </a:endParaRPr>
          </a:p>
          <a:p>
            <a:pPr algn="just"/>
            <a:r>
              <a:rPr lang="en-US" dirty="0" smtClean="0"/>
              <a:t>Alarmingly</a:t>
            </a:r>
            <a:r>
              <a:rPr lang="en-US" dirty="0"/>
              <a:t>, IGT and T2DM are highly prevalent among PCOS </a:t>
            </a:r>
            <a:r>
              <a:rPr lang="en-US" dirty="0" smtClean="0"/>
              <a:t>adolescents</a:t>
            </a:r>
            <a:r>
              <a:rPr lang="en-US" sz="1800" dirty="0" smtClean="0">
                <a:solidFill>
                  <a:schemeClr val="tx2">
                    <a:lumMod val="90000"/>
                  </a:schemeClr>
                </a:solidFill>
              </a:rPr>
              <a:t>. </a:t>
            </a:r>
            <a:r>
              <a:rPr lang="en-US" sz="1800" dirty="0" err="1" smtClean="0">
                <a:solidFill>
                  <a:schemeClr val="tx2">
                    <a:lumMod val="90000"/>
                  </a:schemeClr>
                </a:solidFill>
              </a:rPr>
              <a:t>Palmert</a:t>
            </a:r>
            <a:r>
              <a:rPr lang="en-US" sz="1800" dirty="0" smtClean="0">
                <a:solidFill>
                  <a:schemeClr val="tx2">
                    <a:lumMod val="90000"/>
                  </a:schemeClr>
                </a:solidFill>
              </a:rPr>
              <a:t> MR, </a:t>
            </a:r>
            <a:r>
              <a:rPr lang="en-US" sz="1800" dirty="0" err="1">
                <a:solidFill>
                  <a:schemeClr val="tx2">
                    <a:lumMod val="90000"/>
                  </a:schemeClr>
                </a:solidFill>
              </a:rPr>
              <a:t>Dunaif</a:t>
            </a:r>
            <a:r>
              <a:rPr lang="en-US" sz="1800" dirty="0">
                <a:solidFill>
                  <a:schemeClr val="tx2">
                    <a:lumMod val="90000"/>
                  </a:schemeClr>
                </a:solidFill>
              </a:rPr>
              <a:t> A 2002 Screening for abnormal glucose tolerance in adolescents with polycystic ovary syndrome. J </a:t>
            </a:r>
            <a:r>
              <a:rPr lang="en-US" sz="1800" dirty="0" err="1">
                <a:solidFill>
                  <a:schemeClr val="tx2">
                    <a:lumMod val="90000"/>
                  </a:schemeClr>
                </a:solidFill>
              </a:rPr>
              <a:t>Clin</a:t>
            </a:r>
            <a:r>
              <a:rPr lang="en-US" sz="1800" dirty="0">
                <a:solidFill>
                  <a:schemeClr val="tx2">
                    <a:lumMod val="90000"/>
                  </a:schemeClr>
                </a:solidFill>
              </a:rPr>
              <a:t> </a:t>
            </a:r>
            <a:r>
              <a:rPr lang="en-US" sz="1800" dirty="0" err="1">
                <a:solidFill>
                  <a:schemeClr val="tx2">
                    <a:lumMod val="90000"/>
                  </a:schemeClr>
                </a:solidFill>
              </a:rPr>
              <a:t>Endocrinol</a:t>
            </a:r>
            <a:r>
              <a:rPr lang="en-US" sz="1800" dirty="0">
                <a:solidFill>
                  <a:schemeClr val="tx2">
                    <a:lumMod val="90000"/>
                  </a:schemeClr>
                </a:solidFill>
              </a:rPr>
              <a:t> </a:t>
            </a:r>
            <a:r>
              <a:rPr lang="en-US" sz="1800" dirty="0" err="1">
                <a:solidFill>
                  <a:schemeClr val="tx2">
                    <a:lumMod val="90000"/>
                  </a:schemeClr>
                </a:solidFill>
              </a:rPr>
              <a:t>Metab</a:t>
            </a:r>
            <a:r>
              <a:rPr lang="en-US" sz="1800" dirty="0">
                <a:solidFill>
                  <a:schemeClr val="tx2">
                    <a:lumMod val="90000"/>
                  </a:schemeClr>
                </a:solidFill>
              </a:rPr>
              <a:t> 87:1017–1023</a:t>
            </a:r>
            <a:r>
              <a:rPr lang="en-US" sz="1800" dirty="0" smtClean="0">
                <a:solidFill>
                  <a:schemeClr val="tx2">
                    <a:lumMod val="90000"/>
                  </a:schemeClr>
                </a:solidFill>
              </a:rPr>
              <a:t> .</a:t>
            </a:r>
            <a:r>
              <a:rPr lang="en-US" dirty="0" smtClean="0"/>
              <a:t> </a:t>
            </a:r>
          </a:p>
          <a:p>
            <a:pPr algn="just"/>
            <a:endParaRPr lang="en-US" dirty="0" smtClean="0"/>
          </a:p>
          <a:p>
            <a:pPr algn="just"/>
            <a:r>
              <a:rPr lang="en-US" dirty="0" smtClean="0"/>
              <a:t> </a:t>
            </a:r>
            <a:r>
              <a:rPr lang="en-US" dirty="0"/>
              <a:t>In one study, classic PCOS patients had a 5-fold risk of developing T2DM over 8 </a:t>
            </a:r>
            <a:r>
              <a:rPr lang="en-US" dirty="0" err="1"/>
              <a:t>yr</a:t>
            </a:r>
            <a:r>
              <a:rPr lang="en-US" dirty="0"/>
              <a:t> vs. age- and weight-matched controls </a:t>
            </a:r>
            <a:r>
              <a:rPr lang="en-US" dirty="0" smtClean="0"/>
              <a:t>, </a:t>
            </a:r>
            <a:r>
              <a:rPr lang="en-US" dirty="0"/>
              <a:t>although only 12% of PCOS patients without obesity developed glucose </a:t>
            </a:r>
            <a:r>
              <a:rPr lang="en-US" dirty="0" smtClean="0"/>
              <a:t>abnormalities. </a:t>
            </a:r>
            <a:r>
              <a:rPr lang="en-US" sz="1800" dirty="0">
                <a:solidFill>
                  <a:schemeClr val="tx2">
                    <a:lumMod val="90000"/>
                  </a:schemeClr>
                </a:solidFill>
              </a:rPr>
              <a:t>Norman </a:t>
            </a:r>
            <a:r>
              <a:rPr lang="en-US" sz="1800" dirty="0" smtClean="0">
                <a:solidFill>
                  <a:schemeClr val="tx2">
                    <a:lumMod val="90000"/>
                  </a:schemeClr>
                </a:solidFill>
              </a:rPr>
              <a:t>RJ, </a:t>
            </a:r>
            <a:r>
              <a:rPr lang="en-US" sz="1800" dirty="0">
                <a:solidFill>
                  <a:schemeClr val="tx2">
                    <a:lumMod val="90000"/>
                  </a:schemeClr>
                </a:solidFill>
              </a:rPr>
              <a:t>2001 Relative risk of conversion from </a:t>
            </a:r>
            <a:r>
              <a:rPr lang="en-US" sz="1800" dirty="0" err="1">
                <a:solidFill>
                  <a:schemeClr val="tx2">
                    <a:lumMod val="90000"/>
                  </a:schemeClr>
                </a:solidFill>
              </a:rPr>
              <a:t>normoglycaemia</a:t>
            </a:r>
            <a:r>
              <a:rPr lang="en-US" sz="1800" dirty="0">
                <a:solidFill>
                  <a:schemeClr val="tx2">
                    <a:lumMod val="90000"/>
                  </a:schemeClr>
                </a:solidFill>
              </a:rPr>
              <a:t> to impaired glucose tolerance or non-insulin dependent diabetes mellitus in polycystic ovarian syndrome. Hum </a:t>
            </a:r>
            <a:r>
              <a:rPr lang="en-US" sz="1800" dirty="0" err="1">
                <a:solidFill>
                  <a:schemeClr val="tx2">
                    <a:lumMod val="90000"/>
                  </a:schemeClr>
                </a:solidFill>
              </a:rPr>
              <a:t>Reprod</a:t>
            </a:r>
            <a:r>
              <a:rPr lang="en-US" sz="1800" dirty="0">
                <a:solidFill>
                  <a:schemeClr val="tx2">
                    <a:lumMod val="90000"/>
                  </a:schemeClr>
                </a:solidFill>
              </a:rPr>
              <a:t> 16:1995–1998 </a:t>
            </a:r>
            <a:r>
              <a:rPr lang="en-US" dirty="0" smtClean="0"/>
              <a:t>.</a:t>
            </a:r>
            <a:endParaRPr lang="en-IN" dirty="0"/>
          </a:p>
        </p:txBody>
      </p:sp>
    </p:spTree>
    <p:extLst>
      <p:ext uri="{BB962C8B-B14F-4D97-AF65-F5344CB8AC3E}">
        <p14:creationId xmlns:p14="http://schemas.microsoft.com/office/powerpoint/2010/main" val="2482580190"/>
      </p:ext>
    </p:extLst>
  </p:cSld>
  <p:clrMapOvr>
    <a:masterClrMapping/>
  </p:clrMapOvr>
  <mc:AlternateContent xmlns:mc="http://schemas.openxmlformats.org/markup-compatibility/2006" xmlns:p14="http://schemas.microsoft.com/office/powerpoint/2010/main">
    <mc:Choice Requires="p14">
      <p:transition spd="slow" p14:dur="2000" advTm="45778"/>
    </mc:Choice>
    <mc:Fallback xmlns="">
      <p:transition spd="slow" advTm="45778"/>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fontScale="85000" lnSpcReduction="20000"/>
          </a:bodyPr>
          <a:lstStyle/>
          <a:p>
            <a:pPr algn="just"/>
            <a:endParaRPr lang="en-US" dirty="0" smtClean="0"/>
          </a:p>
          <a:p>
            <a:pPr algn="just"/>
            <a:endParaRPr lang="en-US" dirty="0"/>
          </a:p>
          <a:p>
            <a:pPr algn="just"/>
            <a:r>
              <a:rPr lang="en-US" dirty="0" smtClean="0"/>
              <a:t>Approximately </a:t>
            </a:r>
            <a:r>
              <a:rPr lang="en-US" dirty="0"/>
              <a:t>half of all women with PCOS are overweight or </a:t>
            </a:r>
            <a:r>
              <a:rPr lang="en-US" dirty="0" smtClean="0"/>
              <a:t>obese. </a:t>
            </a:r>
            <a:r>
              <a:rPr lang="en-US" sz="1800" dirty="0" err="1" smtClean="0">
                <a:solidFill>
                  <a:schemeClr val="tx2">
                    <a:lumMod val="90000"/>
                  </a:schemeClr>
                </a:solidFill>
              </a:rPr>
              <a:t>Gambineri</a:t>
            </a:r>
            <a:r>
              <a:rPr lang="en-US" sz="1800" dirty="0" smtClean="0">
                <a:solidFill>
                  <a:schemeClr val="tx2">
                    <a:lumMod val="90000"/>
                  </a:schemeClr>
                </a:solidFill>
              </a:rPr>
              <a:t> A et al. </a:t>
            </a:r>
            <a:r>
              <a:rPr lang="en-US" sz="1800" dirty="0">
                <a:solidFill>
                  <a:schemeClr val="tx2">
                    <a:lumMod val="90000"/>
                  </a:schemeClr>
                </a:solidFill>
              </a:rPr>
              <a:t>2002 Obesity and the polycystic ovary syndrome. </a:t>
            </a:r>
            <a:r>
              <a:rPr lang="en-US" sz="1800" dirty="0" err="1">
                <a:solidFill>
                  <a:schemeClr val="tx2">
                    <a:lumMod val="90000"/>
                  </a:schemeClr>
                </a:solidFill>
              </a:rPr>
              <a:t>Int</a:t>
            </a:r>
            <a:r>
              <a:rPr lang="en-US" sz="1800" dirty="0">
                <a:solidFill>
                  <a:schemeClr val="tx2">
                    <a:lumMod val="90000"/>
                  </a:schemeClr>
                </a:solidFill>
              </a:rPr>
              <a:t> J </a:t>
            </a:r>
            <a:r>
              <a:rPr lang="en-US" sz="1800" dirty="0" err="1">
                <a:solidFill>
                  <a:schemeClr val="tx2">
                    <a:lumMod val="90000"/>
                  </a:schemeClr>
                </a:solidFill>
              </a:rPr>
              <a:t>Obes</a:t>
            </a:r>
            <a:r>
              <a:rPr lang="en-US" sz="1800" dirty="0">
                <a:solidFill>
                  <a:schemeClr val="tx2">
                    <a:lumMod val="90000"/>
                  </a:schemeClr>
                </a:solidFill>
              </a:rPr>
              <a:t> </a:t>
            </a:r>
            <a:r>
              <a:rPr lang="en-US" sz="1800" dirty="0" err="1">
                <a:solidFill>
                  <a:schemeClr val="tx2">
                    <a:lumMod val="90000"/>
                  </a:schemeClr>
                </a:solidFill>
              </a:rPr>
              <a:t>Relat</a:t>
            </a:r>
            <a:r>
              <a:rPr lang="en-US" sz="1800" dirty="0">
                <a:solidFill>
                  <a:schemeClr val="tx2">
                    <a:lumMod val="90000"/>
                  </a:schemeClr>
                </a:solidFill>
              </a:rPr>
              <a:t> </a:t>
            </a:r>
            <a:r>
              <a:rPr lang="en-US" sz="1800" dirty="0" err="1">
                <a:solidFill>
                  <a:schemeClr val="tx2">
                    <a:lumMod val="90000"/>
                  </a:schemeClr>
                </a:solidFill>
              </a:rPr>
              <a:t>Metab</a:t>
            </a:r>
            <a:r>
              <a:rPr lang="en-US" sz="1800" dirty="0">
                <a:solidFill>
                  <a:schemeClr val="tx2">
                    <a:lumMod val="90000"/>
                  </a:schemeClr>
                </a:solidFill>
              </a:rPr>
              <a:t> </a:t>
            </a:r>
            <a:r>
              <a:rPr lang="en-US" sz="1800" dirty="0" err="1">
                <a:solidFill>
                  <a:schemeClr val="tx2">
                    <a:lumMod val="90000"/>
                  </a:schemeClr>
                </a:solidFill>
              </a:rPr>
              <a:t>Disord</a:t>
            </a:r>
            <a:r>
              <a:rPr lang="en-US" sz="1800" dirty="0">
                <a:solidFill>
                  <a:schemeClr val="tx2">
                    <a:lumMod val="90000"/>
                  </a:schemeClr>
                </a:solidFill>
              </a:rPr>
              <a:t> 26:883–896</a:t>
            </a:r>
            <a:r>
              <a:rPr lang="en-US" sz="1800" dirty="0" smtClean="0">
                <a:solidFill>
                  <a:schemeClr val="tx2">
                    <a:lumMod val="90000"/>
                  </a:schemeClr>
                </a:solidFill>
              </a:rPr>
              <a:t> . </a:t>
            </a:r>
          </a:p>
          <a:p>
            <a:pPr algn="just"/>
            <a:endParaRPr lang="en-US" sz="1800" dirty="0" smtClean="0">
              <a:solidFill>
                <a:schemeClr val="tx2">
                  <a:lumMod val="90000"/>
                </a:schemeClr>
              </a:solidFill>
            </a:endParaRPr>
          </a:p>
          <a:p>
            <a:pPr algn="just"/>
            <a:r>
              <a:rPr lang="en-US" dirty="0" smtClean="0"/>
              <a:t>Several </a:t>
            </a:r>
            <a:r>
              <a:rPr lang="en-US" dirty="0"/>
              <a:t>studies have reported endocrine and metabolic differences between lean and obese women with PCOS</a:t>
            </a:r>
            <a:r>
              <a:rPr lang="en-US" dirty="0" smtClean="0"/>
              <a:t>.</a:t>
            </a:r>
            <a:r>
              <a:rPr lang="en-US" dirty="0"/>
              <a:t> </a:t>
            </a:r>
            <a:r>
              <a:rPr lang="en-US" sz="1800" dirty="0" err="1">
                <a:solidFill>
                  <a:schemeClr val="tx2">
                    <a:lumMod val="90000"/>
                  </a:schemeClr>
                </a:solidFill>
              </a:rPr>
              <a:t>Dunaif</a:t>
            </a:r>
            <a:r>
              <a:rPr lang="en-US" sz="1800" dirty="0">
                <a:solidFill>
                  <a:schemeClr val="tx2">
                    <a:lumMod val="90000"/>
                  </a:schemeClr>
                </a:solidFill>
              </a:rPr>
              <a:t> A, Segal KR, </a:t>
            </a:r>
            <a:r>
              <a:rPr lang="en-US" sz="1800" dirty="0" err="1">
                <a:solidFill>
                  <a:schemeClr val="tx2">
                    <a:lumMod val="90000"/>
                  </a:schemeClr>
                </a:solidFill>
              </a:rPr>
              <a:t>Futterweit</a:t>
            </a:r>
            <a:r>
              <a:rPr lang="en-US" sz="1800" dirty="0">
                <a:solidFill>
                  <a:schemeClr val="tx2">
                    <a:lumMod val="90000"/>
                  </a:schemeClr>
                </a:solidFill>
              </a:rPr>
              <a:t> W, </a:t>
            </a:r>
            <a:r>
              <a:rPr lang="en-US" sz="1800" dirty="0" err="1">
                <a:solidFill>
                  <a:schemeClr val="tx2">
                    <a:lumMod val="90000"/>
                  </a:schemeClr>
                </a:solidFill>
              </a:rPr>
              <a:t>Dobrjansky</a:t>
            </a:r>
            <a:r>
              <a:rPr lang="en-US" sz="1800" dirty="0">
                <a:solidFill>
                  <a:schemeClr val="tx2">
                    <a:lumMod val="90000"/>
                  </a:schemeClr>
                </a:solidFill>
              </a:rPr>
              <a:t> A 1989 Profound peripheral insulin resistance, independent of obesity, in polycystic ovary syndrome. Diabetes 38:1165–1174 </a:t>
            </a:r>
            <a:endParaRPr lang="en-US" sz="1800" dirty="0" smtClean="0">
              <a:solidFill>
                <a:schemeClr val="tx2">
                  <a:lumMod val="90000"/>
                </a:schemeClr>
              </a:solidFill>
            </a:endParaRPr>
          </a:p>
          <a:p>
            <a:pPr algn="just"/>
            <a:endParaRPr lang="en-US" sz="1800" dirty="0">
              <a:solidFill>
                <a:schemeClr val="tx2">
                  <a:lumMod val="90000"/>
                </a:schemeClr>
              </a:solidFill>
            </a:endParaRPr>
          </a:p>
          <a:p>
            <a:pPr marL="68580" indent="0" algn="just">
              <a:buNone/>
            </a:pPr>
            <a:r>
              <a:rPr lang="en-US" sz="1800" dirty="0" smtClean="0">
                <a:solidFill>
                  <a:schemeClr val="tx2">
                    <a:lumMod val="90000"/>
                  </a:schemeClr>
                </a:solidFill>
              </a:rPr>
              <a:t> </a:t>
            </a:r>
          </a:p>
          <a:p>
            <a:pPr algn="just"/>
            <a:r>
              <a:rPr lang="en-US" dirty="0" smtClean="0"/>
              <a:t> </a:t>
            </a:r>
            <a:r>
              <a:rPr lang="en-US" dirty="0"/>
              <a:t>Obesity has been shown to be an independent predictor of conversion to impaired glucose tolerance or type 2 DM in women with </a:t>
            </a:r>
            <a:r>
              <a:rPr lang="en-US" dirty="0" smtClean="0"/>
              <a:t>PCOS. </a:t>
            </a:r>
            <a:r>
              <a:rPr lang="en-US" sz="1800" dirty="0">
                <a:solidFill>
                  <a:schemeClr val="tx2">
                    <a:lumMod val="90000"/>
                  </a:schemeClr>
                </a:solidFill>
              </a:rPr>
              <a:t>Norman </a:t>
            </a:r>
            <a:r>
              <a:rPr lang="en-US" sz="1800" dirty="0" smtClean="0">
                <a:solidFill>
                  <a:schemeClr val="tx2">
                    <a:lumMod val="90000"/>
                  </a:schemeClr>
                </a:solidFill>
              </a:rPr>
              <a:t>RJ et al, 2001 </a:t>
            </a:r>
            <a:r>
              <a:rPr lang="en-US" sz="1800" dirty="0">
                <a:solidFill>
                  <a:schemeClr val="tx2">
                    <a:lumMod val="90000"/>
                  </a:schemeClr>
                </a:solidFill>
              </a:rPr>
              <a:t>Relative risk of conversion from </a:t>
            </a:r>
            <a:r>
              <a:rPr lang="en-US" sz="1800" dirty="0" err="1">
                <a:solidFill>
                  <a:schemeClr val="tx2">
                    <a:lumMod val="90000"/>
                  </a:schemeClr>
                </a:solidFill>
              </a:rPr>
              <a:t>normoglycaemia</a:t>
            </a:r>
            <a:r>
              <a:rPr lang="en-US" sz="1800" dirty="0">
                <a:solidFill>
                  <a:schemeClr val="tx2">
                    <a:lumMod val="90000"/>
                  </a:schemeClr>
                </a:solidFill>
              </a:rPr>
              <a:t> to impaired glucose tolerance or non-insulin dependent diabetes mellitus in polycystic ovarian syndrome. Hum </a:t>
            </a:r>
            <a:r>
              <a:rPr lang="en-US" sz="1800" dirty="0" err="1">
                <a:solidFill>
                  <a:schemeClr val="tx2">
                    <a:lumMod val="90000"/>
                  </a:schemeClr>
                </a:solidFill>
              </a:rPr>
              <a:t>Reprod</a:t>
            </a:r>
            <a:r>
              <a:rPr lang="en-US" sz="1800" dirty="0">
                <a:solidFill>
                  <a:schemeClr val="tx2">
                    <a:lumMod val="90000"/>
                  </a:schemeClr>
                </a:solidFill>
              </a:rPr>
              <a:t> </a:t>
            </a:r>
            <a:endParaRPr lang="en-IN" sz="1800" dirty="0">
              <a:solidFill>
                <a:schemeClr val="tx2">
                  <a:lumMod val="90000"/>
                </a:schemeClr>
              </a:solidFill>
            </a:endParaRPr>
          </a:p>
        </p:txBody>
      </p:sp>
    </p:spTree>
    <p:extLst>
      <p:ext uri="{BB962C8B-B14F-4D97-AF65-F5344CB8AC3E}">
        <p14:creationId xmlns:p14="http://schemas.microsoft.com/office/powerpoint/2010/main" val="2000578375"/>
      </p:ext>
    </p:extLst>
  </p:cSld>
  <p:clrMapOvr>
    <a:masterClrMapping/>
  </p:clrMapOvr>
  <mc:AlternateContent xmlns:mc="http://schemas.openxmlformats.org/markup-compatibility/2006" xmlns:p14="http://schemas.microsoft.com/office/powerpoint/2010/main">
    <mc:Choice Requires="p14">
      <p:transition spd="slow" p14:dur="2000" advTm="33331"/>
    </mc:Choice>
    <mc:Fallback xmlns="">
      <p:transition spd="slow" advTm="33331"/>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fontScale="92500"/>
          </a:bodyPr>
          <a:lstStyle/>
          <a:p>
            <a:pPr algn="just"/>
            <a:r>
              <a:rPr lang="en-IN" dirty="0"/>
              <a:t>The common rise of both has led us to link them together in some cause-and-effect manner. As women became fatter, they became more hirsute with fewer menses; the epidemics go hand in hand.</a:t>
            </a:r>
            <a:endParaRPr lang="en-IN" dirty="0" smtClean="0"/>
          </a:p>
          <a:p>
            <a:pPr algn="just"/>
            <a:r>
              <a:rPr lang="en-IN" dirty="0" smtClean="0"/>
              <a:t>Obesity </a:t>
            </a:r>
            <a:r>
              <a:rPr lang="en-IN" dirty="0"/>
              <a:t>clearly modifies the PCOS phenotype, especially metabolically, and it blunts responses to treatment, especially infertility treatments. </a:t>
            </a:r>
            <a:endParaRPr lang="en-IN" dirty="0" smtClean="0"/>
          </a:p>
          <a:p>
            <a:pPr algn="just"/>
            <a:r>
              <a:rPr lang="en-IN" dirty="0" smtClean="0"/>
              <a:t>There is  </a:t>
            </a:r>
            <a:r>
              <a:rPr lang="en-IN" dirty="0"/>
              <a:t>adverse metabolic effects of obesity on the PCOS phenotype. However, the take-home message is not to ignore obesity when it presents with PCOS, but rather not to ignore the PCOS that presents with obesity.</a:t>
            </a:r>
          </a:p>
        </p:txBody>
      </p:sp>
    </p:spTree>
    <p:extLst>
      <p:ext uri="{BB962C8B-B14F-4D97-AF65-F5344CB8AC3E}">
        <p14:creationId xmlns:p14="http://schemas.microsoft.com/office/powerpoint/2010/main" val="1226675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
            <a:ext cx="7772400" cy="914400"/>
          </a:xfrm>
        </p:spPr>
        <p:txBody>
          <a:bodyPr/>
          <a:lstStyle/>
          <a:p>
            <a:r>
              <a:rPr lang="en-US" dirty="0" smtClean="0"/>
              <a:t>PCOS and CVD</a:t>
            </a:r>
            <a:endParaRPr lang="en-US" dirty="0"/>
          </a:p>
        </p:txBody>
      </p:sp>
      <p:sp>
        <p:nvSpPr>
          <p:cNvPr id="3" name="Content Placeholder 2"/>
          <p:cNvSpPr>
            <a:spLocks noGrp="1"/>
          </p:cNvSpPr>
          <p:nvPr>
            <p:ph idx="1"/>
          </p:nvPr>
        </p:nvSpPr>
        <p:spPr>
          <a:xfrm>
            <a:off x="914400" y="1143000"/>
            <a:ext cx="7772400" cy="5334000"/>
          </a:xfrm>
        </p:spPr>
        <p:txBody>
          <a:bodyPr>
            <a:normAutofit fontScale="70000" lnSpcReduction="20000"/>
          </a:bodyPr>
          <a:lstStyle/>
          <a:p>
            <a:pPr algn="just"/>
            <a:r>
              <a:rPr lang="en-US" dirty="0" smtClean="0"/>
              <a:t>Polycystic </a:t>
            </a:r>
            <a:r>
              <a:rPr lang="en-US" dirty="0"/>
              <a:t>ovary syndrome (PCOS) is associated with the metabolic syndrome </a:t>
            </a:r>
            <a:r>
              <a:rPr lang="en-US" dirty="0" smtClean="0"/>
              <a:t>and </a:t>
            </a:r>
            <a:r>
              <a:rPr lang="en-US" dirty="0"/>
              <a:t>potentially increased risk of cardiovascular disease (CVD) and related mortality later in life. </a:t>
            </a:r>
            <a:endParaRPr lang="en-US" dirty="0" smtClean="0"/>
          </a:p>
          <a:p>
            <a:pPr algn="just"/>
            <a:endParaRPr lang="en-US" dirty="0" smtClean="0"/>
          </a:p>
          <a:p>
            <a:pPr algn="just"/>
            <a:r>
              <a:rPr lang="en-US" dirty="0"/>
              <a:t>7-fold increased risk of myocardial infarction (MI) in PCOS </a:t>
            </a:r>
            <a:r>
              <a:rPr lang="en-US" dirty="0" smtClean="0"/>
              <a:t>women</a:t>
            </a:r>
            <a:r>
              <a:rPr lang="en-US" dirty="0"/>
              <a:t>. </a:t>
            </a:r>
            <a:r>
              <a:rPr lang="en-US" sz="1800" dirty="0">
                <a:solidFill>
                  <a:schemeClr val="tx2">
                    <a:lumMod val="90000"/>
                  </a:schemeClr>
                </a:solidFill>
              </a:rPr>
              <a:t>Dahlgren E </a:t>
            </a:r>
            <a:r>
              <a:rPr lang="en-US" sz="1800" dirty="0" smtClean="0">
                <a:solidFill>
                  <a:schemeClr val="tx2">
                    <a:lumMod val="90000"/>
                  </a:schemeClr>
                </a:solidFill>
              </a:rPr>
              <a:t>, </a:t>
            </a:r>
            <a:r>
              <a:rPr lang="en-US" sz="1800" dirty="0">
                <a:solidFill>
                  <a:schemeClr val="tx2">
                    <a:lumMod val="90000"/>
                  </a:schemeClr>
                </a:solidFill>
              </a:rPr>
              <a:t>1992 Polycystic ovary syndrome and risk for myocardial infarction. Evaluated from a risk factor model based on a prospective population study of women. </a:t>
            </a:r>
            <a:r>
              <a:rPr lang="en-US" sz="1800" dirty="0" err="1">
                <a:solidFill>
                  <a:schemeClr val="tx2">
                    <a:lumMod val="90000"/>
                  </a:schemeClr>
                </a:solidFill>
              </a:rPr>
              <a:t>Acta</a:t>
            </a:r>
            <a:r>
              <a:rPr lang="en-US" sz="1800" dirty="0">
                <a:solidFill>
                  <a:schemeClr val="tx2">
                    <a:lumMod val="90000"/>
                  </a:schemeClr>
                </a:solidFill>
              </a:rPr>
              <a:t> </a:t>
            </a:r>
            <a:r>
              <a:rPr lang="en-US" sz="1800" dirty="0" err="1">
                <a:solidFill>
                  <a:schemeClr val="tx2">
                    <a:lumMod val="90000"/>
                  </a:schemeClr>
                </a:solidFill>
              </a:rPr>
              <a:t>Obstet</a:t>
            </a:r>
            <a:r>
              <a:rPr lang="en-US" sz="1800" dirty="0">
                <a:solidFill>
                  <a:schemeClr val="tx2">
                    <a:lumMod val="90000"/>
                  </a:schemeClr>
                </a:solidFill>
              </a:rPr>
              <a:t> </a:t>
            </a:r>
            <a:r>
              <a:rPr lang="en-US" sz="1800" dirty="0" err="1">
                <a:solidFill>
                  <a:schemeClr val="tx2">
                    <a:lumMod val="90000"/>
                  </a:schemeClr>
                </a:solidFill>
              </a:rPr>
              <a:t>Gynecol</a:t>
            </a:r>
            <a:r>
              <a:rPr lang="en-US" sz="1800" dirty="0">
                <a:solidFill>
                  <a:schemeClr val="tx2">
                    <a:lumMod val="90000"/>
                  </a:schemeClr>
                </a:solidFill>
              </a:rPr>
              <a:t> </a:t>
            </a:r>
            <a:r>
              <a:rPr lang="en-US" sz="1800" dirty="0" err="1">
                <a:solidFill>
                  <a:schemeClr val="tx2">
                    <a:lumMod val="90000"/>
                  </a:schemeClr>
                </a:solidFill>
              </a:rPr>
              <a:t>Scand</a:t>
            </a:r>
            <a:r>
              <a:rPr lang="en-US" sz="1800" dirty="0">
                <a:solidFill>
                  <a:schemeClr val="tx2">
                    <a:lumMod val="90000"/>
                  </a:schemeClr>
                </a:solidFill>
              </a:rPr>
              <a:t> </a:t>
            </a:r>
            <a:r>
              <a:rPr lang="en-US" sz="1800" dirty="0" smtClean="0">
                <a:solidFill>
                  <a:schemeClr val="tx2">
                    <a:lumMod val="90000"/>
                  </a:schemeClr>
                </a:solidFill>
              </a:rPr>
              <a:t>71:599–604</a:t>
            </a:r>
          </a:p>
          <a:p>
            <a:pPr algn="just"/>
            <a:endParaRPr lang="en-US" sz="1800" dirty="0" smtClean="0">
              <a:solidFill>
                <a:schemeClr val="tx2">
                  <a:lumMod val="90000"/>
                </a:schemeClr>
              </a:solidFill>
            </a:endParaRPr>
          </a:p>
          <a:p>
            <a:pPr algn="just"/>
            <a:r>
              <a:rPr lang="en-US" dirty="0" smtClean="0"/>
              <a:t>Studies regarding CVD and mortality in PCOS women well into the postmenopausal age are lacking.</a:t>
            </a:r>
          </a:p>
          <a:p>
            <a:pPr marL="68580" indent="0" algn="just">
              <a:buNone/>
            </a:pPr>
            <a:r>
              <a:rPr lang="en-US" dirty="0" smtClean="0"/>
              <a:t> </a:t>
            </a:r>
          </a:p>
          <a:p>
            <a:pPr algn="just"/>
            <a:r>
              <a:rPr lang="en-US" dirty="0" smtClean="0"/>
              <a:t>Women </a:t>
            </a:r>
            <a:r>
              <a:rPr lang="en-US" dirty="0"/>
              <a:t>over the age of 45 </a:t>
            </a:r>
            <a:r>
              <a:rPr lang="en-US" dirty="0" smtClean="0"/>
              <a:t>year </a:t>
            </a:r>
            <a:r>
              <a:rPr lang="en-US" dirty="0"/>
              <a:t>with PCOS have been found to </a:t>
            </a:r>
            <a:r>
              <a:rPr lang="en-US" dirty="0" smtClean="0"/>
              <a:t>have subclinical measure of CVD like </a:t>
            </a:r>
            <a:r>
              <a:rPr lang="en-US" dirty="0">
                <a:solidFill>
                  <a:srgbClr val="FF0000"/>
                </a:solidFill>
              </a:rPr>
              <a:t>greater </a:t>
            </a:r>
            <a:r>
              <a:rPr lang="en-US" dirty="0" smtClean="0">
                <a:solidFill>
                  <a:srgbClr val="FF0000"/>
                </a:solidFill>
              </a:rPr>
              <a:t>IMT. (</a:t>
            </a:r>
            <a:r>
              <a:rPr lang="en-IN" sz="2000" b="1" dirty="0" err="1" smtClean="0">
                <a:solidFill>
                  <a:schemeClr val="tx2">
                    <a:lumMod val="90000"/>
                  </a:schemeClr>
                </a:solidFill>
              </a:rPr>
              <a:t>Talbott</a:t>
            </a:r>
            <a:r>
              <a:rPr lang="en-IN" sz="2000" b="1" dirty="0" smtClean="0">
                <a:solidFill>
                  <a:schemeClr val="tx2">
                    <a:lumMod val="90000"/>
                  </a:schemeClr>
                </a:solidFill>
              </a:rPr>
              <a:t> EO,</a:t>
            </a:r>
            <a:r>
              <a:rPr lang="en-IN" sz="2000" dirty="0" smtClean="0">
                <a:solidFill>
                  <a:schemeClr val="tx2">
                    <a:lumMod val="90000"/>
                  </a:schemeClr>
                </a:solidFill>
              </a:rPr>
              <a:t> </a:t>
            </a:r>
            <a:r>
              <a:rPr lang="en-IN" sz="2000" dirty="0">
                <a:solidFill>
                  <a:schemeClr val="tx2">
                    <a:lumMod val="90000"/>
                  </a:schemeClr>
                </a:solidFill>
              </a:rPr>
              <a:t>2000 Evidence for association between polycystic ovary syndrome and premature carotid atherosclerosis in middle-aged women. </a:t>
            </a:r>
            <a:r>
              <a:rPr lang="en-IN" sz="2000" i="1" dirty="0" err="1">
                <a:solidFill>
                  <a:schemeClr val="tx2">
                    <a:lumMod val="90000"/>
                  </a:schemeClr>
                </a:solidFill>
              </a:rPr>
              <a:t>Arterioscler</a:t>
            </a:r>
            <a:r>
              <a:rPr lang="en-IN" sz="2000" i="1" dirty="0">
                <a:solidFill>
                  <a:schemeClr val="tx2">
                    <a:lumMod val="90000"/>
                  </a:schemeClr>
                </a:solidFill>
              </a:rPr>
              <a:t> </a:t>
            </a:r>
            <a:r>
              <a:rPr lang="en-IN" sz="2000" i="1" dirty="0" err="1">
                <a:solidFill>
                  <a:schemeClr val="tx2">
                    <a:lumMod val="90000"/>
                  </a:schemeClr>
                </a:solidFill>
              </a:rPr>
              <a:t>Thromb</a:t>
            </a:r>
            <a:r>
              <a:rPr lang="en-IN" sz="2000" i="1" dirty="0">
                <a:solidFill>
                  <a:schemeClr val="tx2">
                    <a:lumMod val="90000"/>
                  </a:schemeClr>
                </a:solidFill>
              </a:rPr>
              <a:t> </a:t>
            </a:r>
            <a:r>
              <a:rPr lang="en-IN" sz="2000" i="1" dirty="0" err="1">
                <a:solidFill>
                  <a:schemeClr val="tx2">
                    <a:lumMod val="90000"/>
                  </a:schemeClr>
                </a:solidFill>
              </a:rPr>
              <a:t>Vasc</a:t>
            </a:r>
            <a:r>
              <a:rPr lang="en-IN" sz="2000" i="1" dirty="0">
                <a:solidFill>
                  <a:schemeClr val="tx2">
                    <a:lumMod val="90000"/>
                  </a:schemeClr>
                </a:solidFill>
              </a:rPr>
              <a:t> </a:t>
            </a:r>
            <a:r>
              <a:rPr lang="en-IN" sz="2000" i="1" dirty="0" err="1">
                <a:solidFill>
                  <a:schemeClr val="tx2">
                    <a:lumMod val="90000"/>
                  </a:schemeClr>
                </a:solidFill>
              </a:rPr>
              <a:t>Biol</a:t>
            </a:r>
            <a:r>
              <a:rPr lang="en-IN" sz="2000" dirty="0">
                <a:solidFill>
                  <a:schemeClr val="tx2">
                    <a:lumMod val="90000"/>
                  </a:schemeClr>
                </a:solidFill>
              </a:rPr>
              <a:t> </a:t>
            </a:r>
            <a:r>
              <a:rPr lang="en-IN" sz="2000" dirty="0" smtClean="0">
                <a:solidFill>
                  <a:schemeClr val="tx2">
                    <a:lumMod val="90000"/>
                  </a:schemeClr>
                </a:solidFill>
              </a:rPr>
              <a:t>20:2414–2421)</a:t>
            </a:r>
            <a:r>
              <a:rPr lang="en-IN" dirty="0" smtClean="0"/>
              <a:t> </a:t>
            </a:r>
            <a:r>
              <a:rPr lang="en-US" dirty="0" smtClean="0">
                <a:solidFill>
                  <a:srgbClr val="FF0000"/>
                </a:solidFill>
              </a:rPr>
              <a:t> </a:t>
            </a:r>
            <a:r>
              <a:rPr lang="en-US" dirty="0"/>
              <a:t>than </a:t>
            </a:r>
            <a:r>
              <a:rPr lang="en-US" dirty="0" smtClean="0"/>
              <a:t>normal cycling controls </a:t>
            </a:r>
            <a:r>
              <a:rPr lang="en-US" dirty="0"/>
              <a:t>and </a:t>
            </a:r>
            <a:r>
              <a:rPr lang="en-US" dirty="0">
                <a:solidFill>
                  <a:srgbClr val="FF0000"/>
                </a:solidFill>
              </a:rPr>
              <a:t>greater CAC </a:t>
            </a:r>
            <a:r>
              <a:rPr lang="en-US" sz="2200" dirty="0" smtClean="0">
                <a:solidFill>
                  <a:schemeClr val="tx2">
                    <a:lumMod val="90000"/>
                  </a:schemeClr>
                </a:solidFill>
              </a:rPr>
              <a:t>(</a:t>
            </a:r>
            <a:r>
              <a:rPr lang="en-IN" sz="2200" b="1" dirty="0" smtClean="0">
                <a:solidFill>
                  <a:schemeClr val="tx2">
                    <a:lumMod val="90000"/>
                  </a:schemeClr>
                </a:solidFill>
              </a:rPr>
              <a:t>Christian RC,</a:t>
            </a:r>
            <a:r>
              <a:rPr lang="en-IN" sz="2200" dirty="0" smtClean="0">
                <a:solidFill>
                  <a:schemeClr val="tx2">
                    <a:lumMod val="90000"/>
                  </a:schemeClr>
                </a:solidFill>
              </a:rPr>
              <a:t> </a:t>
            </a:r>
            <a:r>
              <a:rPr lang="en-IN" sz="2200" dirty="0">
                <a:solidFill>
                  <a:schemeClr val="tx2">
                    <a:lumMod val="90000"/>
                  </a:schemeClr>
                </a:solidFill>
              </a:rPr>
              <a:t>2003 Prevalence and predictors of coronary artery calcification in women with polycystic ovary syndrome. </a:t>
            </a:r>
            <a:r>
              <a:rPr lang="en-IN" sz="2200" i="1" dirty="0">
                <a:solidFill>
                  <a:schemeClr val="tx2">
                    <a:lumMod val="90000"/>
                  </a:schemeClr>
                </a:solidFill>
              </a:rPr>
              <a:t>J </a:t>
            </a:r>
            <a:r>
              <a:rPr lang="en-IN" sz="2200" i="1" dirty="0" err="1">
                <a:solidFill>
                  <a:schemeClr val="tx2">
                    <a:lumMod val="90000"/>
                  </a:schemeClr>
                </a:solidFill>
              </a:rPr>
              <a:t>Clin</a:t>
            </a:r>
            <a:r>
              <a:rPr lang="en-IN" sz="2200" i="1" dirty="0">
                <a:solidFill>
                  <a:schemeClr val="tx2">
                    <a:lumMod val="90000"/>
                  </a:schemeClr>
                </a:solidFill>
              </a:rPr>
              <a:t> </a:t>
            </a:r>
            <a:r>
              <a:rPr lang="en-IN" sz="2200" i="1" dirty="0" err="1">
                <a:solidFill>
                  <a:schemeClr val="tx2">
                    <a:lumMod val="90000"/>
                  </a:schemeClr>
                </a:solidFill>
              </a:rPr>
              <a:t>Endocrinol</a:t>
            </a:r>
            <a:r>
              <a:rPr lang="en-IN" sz="2200" i="1" dirty="0">
                <a:solidFill>
                  <a:schemeClr val="tx2">
                    <a:lumMod val="90000"/>
                  </a:schemeClr>
                </a:solidFill>
              </a:rPr>
              <a:t> </a:t>
            </a:r>
            <a:r>
              <a:rPr lang="en-IN" sz="2200" i="1" dirty="0" err="1">
                <a:solidFill>
                  <a:schemeClr val="tx2">
                    <a:lumMod val="90000"/>
                  </a:schemeClr>
                </a:solidFill>
              </a:rPr>
              <a:t>Metab</a:t>
            </a:r>
            <a:r>
              <a:rPr lang="en-IN" sz="2200" dirty="0">
                <a:solidFill>
                  <a:schemeClr val="tx2">
                    <a:lumMod val="90000"/>
                  </a:schemeClr>
                </a:solidFill>
              </a:rPr>
              <a:t> </a:t>
            </a:r>
            <a:r>
              <a:rPr lang="en-IN" sz="2200" dirty="0" smtClean="0">
                <a:solidFill>
                  <a:schemeClr val="tx2">
                    <a:lumMod val="90000"/>
                  </a:schemeClr>
                </a:solidFill>
              </a:rPr>
              <a:t>88:2562–2568)</a:t>
            </a:r>
            <a:r>
              <a:rPr lang="en-US" sz="2200" dirty="0" smtClean="0">
                <a:solidFill>
                  <a:schemeClr val="tx2">
                    <a:lumMod val="90000"/>
                  </a:schemeClr>
                </a:solidFill>
              </a:rPr>
              <a:t> </a:t>
            </a:r>
            <a:r>
              <a:rPr lang="en-US" dirty="0" smtClean="0">
                <a:solidFill>
                  <a:srgbClr val="FF0000"/>
                </a:solidFill>
              </a:rPr>
              <a:t>and increase in </a:t>
            </a:r>
            <a:r>
              <a:rPr lang="en-US" dirty="0" err="1" smtClean="0">
                <a:solidFill>
                  <a:srgbClr val="FF0000"/>
                </a:solidFill>
              </a:rPr>
              <a:t>LVMi</a:t>
            </a:r>
            <a:r>
              <a:rPr lang="en-US" dirty="0" smtClean="0">
                <a:solidFill>
                  <a:srgbClr val="FF0000"/>
                </a:solidFill>
              </a:rPr>
              <a:t> .</a:t>
            </a:r>
            <a:endParaRPr lang="en-US" dirty="0">
              <a:solidFill>
                <a:srgbClr val="FF0000"/>
              </a:solidFill>
            </a:endParaRPr>
          </a:p>
          <a:p>
            <a:pPr algn="just"/>
            <a:endParaRPr lang="en-IN" dirty="0"/>
          </a:p>
        </p:txBody>
      </p:sp>
    </p:spTree>
    <p:extLst>
      <p:ext uri="{BB962C8B-B14F-4D97-AF65-F5344CB8AC3E}">
        <p14:creationId xmlns:p14="http://schemas.microsoft.com/office/powerpoint/2010/main" val="582160565"/>
      </p:ext>
    </p:extLst>
  </p:cSld>
  <p:clrMapOvr>
    <a:masterClrMapping/>
  </p:clrMapOvr>
  <mc:AlternateContent xmlns:mc="http://schemas.openxmlformats.org/markup-compatibility/2006" xmlns:p14="http://schemas.microsoft.com/office/powerpoint/2010/main">
    <mc:Choice Requires="p14">
      <p:transition spd="slow" p14:dur="2000" advTm="41494"/>
    </mc:Choice>
    <mc:Fallback xmlns="">
      <p:transition spd="slow" advTm="41494"/>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848600" cy="1371600"/>
          </a:xfrm>
          <a:noFill/>
        </p:spPr>
        <p:txBody>
          <a:bodyPr/>
          <a:lstStyle/>
          <a:p>
            <a:pPr lvl="0"/>
            <a:r>
              <a:rPr lang="en-US" sz="2400" dirty="0"/>
              <a:t>Cardiovascular Disease and Risk Factors in PCOS Women of Postmenopausal Age: A 21-Year Controlled Follow-Up </a:t>
            </a:r>
            <a:r>
              <a:rPr lang="en-US" sz="2400" dirty="0" smtClean="0"/>
              <a:t>Study: </a:t>
            </a:r>
            <a:r>
              <a:rPr lang="en-US" sz="2400" dirty="0" smtClean="0">
                <a:hlinkClick r:id="rId2"/>
              </a:rPr>
              <a:t>Johanna Schmidt</a:t>
            </a:r>
            <a:r>
              <a:rPr lang="en-US" sz="2400" dirty="0" smtClean="0"/>
              <a:t>, 2011. </a:t>
            </a:r>
            <a:endParaRPr lang="en-IN" sz="2400" dirty="0"/>
          </a:p>
        </p:txBody>
      </p:sp>
      <p:sp>
        <p:nvSpPr>
          <p:cNvPr id="3" name="Content Placeholder 2"/>
          <p:cNvSpPr>
            <a:spLocks noGrp="1"/>
          </p:cNvSpPr>
          <p:nvPr>
            <p:ph idx="1"/>
          </p:nvPr>
        </p:nvSpPr>
        <p:spPr/>
        <p:txBody>
          <a:bodyPr>
            <a:normAutofit fontScale="92500" lnSpcReduction="20000"/>
          </a:bodyPr>
          <a:lstStyle/>
          <a:p>
            <a:pPr algn="just"/>
            <a:r>
              <a:rPr lang="en-US" sz="2400" dirty="0" smtClean="0"/>
              <a:t>Objective : To </a:t>
            </a:r>
            <a:r>
              <a:rPr lang="en-US" sz="2400" dirty="0"/>
              <a:t>examine whether postmenopausal PCOS women differ from controls regarding cardiovascular risk factors, myocardial infarction (MI), stroke and mortality</a:t>
            </a:r>
            <a:r>
              <a:rPr lang="en-US" sz="2400" dirty="0" smtClean="0"/>
              <a:t>.</a:t>
            </a:r>
          </a:p>
          <a:p>
            <a:pPr algn="just"/>
            <a:r>
              <a:rPr lang="en-US" sz="2400" dirty="0" smtClean="0"/>
              <a:t>Design: University </a:t>
            </a:r>
            <a:r>
              <a:rPr lang="en-US" sz="2400" dirty="0"/>
              <a:t>hospital, a prospective study of 35 PCOS women (61–79 </a:t>
            </a:r>
            <a:r>
              <a:rPr lang="en-US" sz="2400" dirty="0" err="1"/>
              <a:t>yr</a:t>
            </a:r>
            <a:r>
              <a:rPr lang="en-US" sz="2400" dirty="0"/>
              <a:t>) and 120 age-matched controls. The study was performed 21 </a:t>
            </a:r>
            <a:r>
              <a:rPr lang="en-US" sz="2400" dirty="0" err="1"/>
              <a:t>yr</a:t>
            </a:r>
            <a:r>
              <a:rPr lang="en-US" sz="2400" dirty="0"/>
              <a:t> after the initial study</a:t>
            </a:r>
            <a:r>
              <a:rPr lang="en-US" sz="2400" dirty="0" smtClean="0"/>
              <a:t>.</a:t>
            </a:r>
          </a:p>
          <a:p>
            <a:pPr algn="just"/>
            <a:r>
              <a:rPr lang="en-US" sz="2400" dirty="0"/>
              <a:t>Interventions included reexamination, interviews, and data from the National Board of Health and Welfare and from the Hospital Discharge Registry.</a:t>
            </a:r>
            <a:endParaRPr lang="en-IN" sz="2400" dirty="0"/>
          </a:p>
          <a:p>
            <a:pPr algn="just"/>
            <a:r>
              <a:rPr lang="en-US" sz="2400" dirty="0" smtClean="0"/>
              <a:t>Blood </a:t>
            </a:r>
            <a:r>
              <a:rPr lang="en-US" sz="2400" dirty="0"/>
              <a:t>pressure, glucose, insulin, triglycerides, total cholesterol, high- and low-density lipoprotein, </a:t>
            </a:r>
            <a:r>
              <a:rPr lang="en-US" sz="2400" dirty="0" err="1"/>
              <a:t>apolipoprotein</a:t>
            </a:r>
            <a:r>
              <a:rPr lang="en-US" sz="2400" dirty="0"/>
              <a:t> A1 and B, fibrinogen, and plasminogen activator inhibitor antigen were studied. Incidences of MI, stroke, hypertension, diabetes, cancer, cause of death, and age at death were recorded.</a:t>
            </a:r>
            <a:endParaRPr lang="en-IN" sz="2400" dirty="0"/>
          </a:p>
          <a:p>
            <a:endParaRPr lang="en-IN" sz="2400" dirty="0"/>
          </a:p>
        </p:txBody>
      </p:sp>
    </p:spTree>
    <p:extLst>
      <p:ext uri="{BB962C8B-B14F-4D97-AF65-F5344CB8AC3E}">
        <p14:creationId xmlns:p14="http://schemas.microsoft.com/office/powerpoint/2010/main" val="1435755519"/>
      </p:ext>
    </p:extLst>
  </p:cSld>
  <p:clrMapOvr>
    <a:masterClrMapping/>
  </p:clrMapOvr>
  <mc:AlternateContent xmlns:mc="http://schemas.openxmlformats.org/markup-compatibility/2006" xmlns:p14="http://schemas.microsoft.com/office/powerpoint/2010/main">
    <mc:Choice Requires="p14">
      <p:transition spd="slow" p14:dur="2000" advTm="63133"/>
    </mc:Choice>
    <mc:Fallback xmlns="">
      <p:transition spd="slow" advTm="63133"/>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4800"/>
            <a:ext cx="7772400" cy="6050760"/>
          </a:xfrm>
        </p:spPr>
        <p:txBody>
          <a:bodyPr>
            <a:normAutofit/>
          </a:bodyPr>
          <a:lstStyle/>
          <a:p>
            <a:pPr algn="just"/>
            <a:r>
              <a:rPr lang="en-IN" dirty="0" smtClean="0"/>
              <a:t>Result: </a:t>
            </a:r>
            <a:r>
              <a:rPr lang="en-US" dirty="0" smtClean="0"/>
              <a:t>PCOS </a:t>
            </a:r>
            <a:r>
              <a:rPr lang="en-US" dirty="0"/>
              <a:t>women had a higher prevalence of hypertension (P = 0.008) and higher triglyceride levels (P = 0.012) than controls. MI, stroke, diabetes, cancer, and mortality prevalence was similar in the two cohorts with similar body mass index</a:t>
            </a:r>
            <a:r>
              <a:rPr lang="en-US" dirty="0" smtClean="0"/>
              <a:t>. </a:t>
            </a:r>
          </a:p>
          <a:p>
            <a:pPr algn="just"/>
            <a:r>
              <a:rPr lang="en-US" dirty="0" smtClean="0"/>
              <a:t>Conclusions: The </a:t>
            </a:r>
            <a:r>
              <a:rPr lang="en-US" dirty="0"/>
              <a:t>well-described cardiovascular/metabolic risk profile in pre- and </a:t>
            </a:r>
            <a:r>
              <a:rPr lang="en-US" dirty="0" err="1"/>
              <a:t>perimenopausal</a:t>
            </a:r>
            <a:r>
              <a:rPr lang="en-US" dirty="0"/>
              <a:t> PCOS women does not entail an evident increase in cardiovascular events during the postmenopausal period.</a:t>
            </a:r>
            <a:endParaRPr lang="en-IN" dirty="0"/>
          </a:p>
          <a:p>
            <a:pPr algn="just"/>
            <a:endParaRPr lang="en-IN" dirty="0"/>
          </a:p>
        </p:txBody>
      </p:sp>
    </p:spTree>
    <p:extLst>
      <p:ext uri="{BB962C8B-B14F-4D97-AF65-F5344CB8AC3E}">
        <p14:creationId xmlns:p14="http://schemas.microsoft.com/office/powerpoint/2010/main" val="3207209324"/>
      </p:ext>
    </p:extLst>
  </p:cSld>
  <p:clrMapOvr>
    <a:masterClrMapping/>
  </p:clrMapOvr>
  <mc:AlternateContent xmlns:mc="http://schemas.openxmlformats.org/markup-compatibility/2006" xmlns:p14="http://schemas.microsoft.com/office/powerpoint/2010/main">
    <mc:Choice Requires="p14">
      <p:transition spd="slow" p14:dur="2000" advTm="25516"/>
    </mc:Choice>
    <mc:Fallback xmlns="">
      <p:transition spd="slow" advTm="25516"/>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772400" cy="5745960"/>
          </a:xfrm>
        </p:spPr>
        <p:txBody>
          <a:bodyPr>
            <a:normAutofit lnSpcReduction="10000"/>
          </a:bodyPr>
          <a:lstStyle/>
          <a:p>
            <a:pPr algn="just"/>
            <a:r>
              <a:rPr lang="en-US" dirty="0"/>
              <a:t>There are several possible explanations of the fact that cardiovascular events do not occur more often despite the obvious presence of additional CVD risk factors. </a:t>
            </a:r>
            <a:endParaRPr lang="en-US" dirty="0" smtClean="0"/>
          </a:p>
          <a:p>
            <a:pPr algn="just"/>
            <a:r>
              <a:rPr lang="en-US" dirty="0" smtClean="0"/>
              <a:t>One </a:t>
            </a:r>
            <a:r>
              <a:rPr lang="en-US" dirty="0"/>
              <a:t>explanation may be the sustained long-term protection by the </a:t>
            </a:r>
            <a:r>
              <a:rPr lang="en-US" dirty="0" err="1"/>
              <a:t>perimenopausal</a:t>
            </a:r>
            <a:r>
              <a:rPr lang="en-US" dirty="0"/>
              <a:t> high HDL found in </a:t>
            </a:r>
            <a:r>
              <a:rPr lang="en-US" dirty="0" smtClean="0"/>
              <a:t> </a:t>
            </a:r>
            <a:r>
              <a:rPr lang="en-US" dirty="0"/>
              <a:t>the PCOS women </a:t>
            </a:r>
            <a:r>
              <a:rPr lang="en-US" dirty="0" smtClean="0"/>
              <a:t>, </a:t>
            </a:r>
            <a:r>
              <a:rPr lang="en-US" dirty="0"/>
              <a:t>which had disappeared during the postmenopausal period. </a:t>
            </a:r>
            <a:endParaRPr lang="en-US" dirty="0" smtClean="0"/>
          </a:p>
          <a:p>
            <a:pPr algn="just"/>
            <a:r>
              <a:rPr lang="en-US" dirty="0" smtClean="0"/>
              <a:t>Another </a:t>
            </a:r>
            <a:r>
              <a:rPr lang="en-US" dirty="0"/>
              <a:t>plausible explanation is that the </a:t>
            </a:r>
            <a:r>
              <a:rPr lang="en-US" dirty="0" err="1"/>
              <a:t>hyperandrogenicity</a:t>
            </a:r>
            <a:r>
              <a:rPr lang="en-US" dirty="0"/>
              <a:t>, which remains during the postmenopausal period </a:t>
            </a:r>
            <a:r>
              <a:rPr lang="en-US" dirty="0" smtClean="0"/>
              <a:t>, </a:t>
            </a:r>
            <a:r>
              <a:rPr lang="en-US" dirty="0"/>
              <a:t>has protective effects. </a:t>
            </a:r>
          </a:p>
        </p:txBody>
      </p:sp>
    </p:spTree>
    <p:extLst>
      <p:ext uri="{BB962C8B-B14F-4D97-AF65-F5344CB8AC3E}">
        <p14:creationId xmlns:p14="http://schemas.microsoft.com/office/powerpoint/2010/main" val="1753879821"/>
      </p:ext>
    </p:extLst>
  </p:cSld>
  <p:clrMapOvr>
    <a:masterClrMapping/>
  </p:clrMapOvr>
  <mc:AlternateContent xmlns:mc="http://schemas.openxmlformats.org/markup-compatibility/2006" xmlns:p14="http://schemas.microsoft.com/office/powerpoint/2010/main">
    <mc:Choice Requires="p14">
      <p:transition spd="slow" p14:dur="2000" advTm="30230"/>
    </mc:Choice>
    <mc:Fallback xmlns="">
      <p:transition spd="slow" advTm="3023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85800"/>
            <a:ext cx="7772400" cy="5669760"/>
          </a:xfrm>
        </p:spPr>
        <p:txBody>
          <a:bodyPr>
            <a:normAutofit fontScale="92500" lnSpcReduction="20000"/>
          </a:bodyPr>
          <a:lstStyle/>
          <a:p>
            <a:pPr algn="just"/>
            <a:r>
              <a:rPr lang="en-US" dirty="0"/>
              <a:t>A protective effect could also be obtained by the possibly delayed menopause </a:t>
            </a:r>
            <a:r>
              <a:rPr lang="en-US" dirty="0" smtClean="0"/>
              <a:t>, </a:t>
            </a:r>
            <a:r>
              <a:rPr lang="en-US" dirty="0"/>
              <a:t>also indicated by the decreased FSH levels compared with </a:t>
            </a:r>
            <a:r>
              <a:rPr lang="en-US" dirty="0" smtClean="0"/>
              <a:t>controls. </a:t>
            </a:r>
          </a:p>
          <a:p>
            <a:pPr algn="just"/>
            <a:r>
              <a:rPr lang="en-US" dirty="0" smtClean="0"/>
              <a:t>Finally</a:t>
            </a:r>
            <a:r>
              <a:rPr lang="en-US" dirty="0"/>
              <a:t>, the lower prevalence of hypothyroidism during the postmenopausal period in PCOS women </a:t>
            </a:r>
            <a:r>
              <a:rPr lang="en-US" dirty="0" smtClean="0"/>
              <a:t> </a:t>
            </a:r>
            <a:r>
              <a:rPr lang="en-US" dirty="0"/>
              <a:t>could have a protective effect, because a relationship between hypothyroidism and CVD had been established </a:t>
            </a:r>
            <a:r>
              <a:rPr lang="en-US" dirty="0" smtClean="0"/>
              <a:t>.</a:t>
            </a:r>
          </a:p>
          <a:p>
            <a:pPr algn="just"/>
            <a:r>
              <a:rPr lang="en-US" dirty="0" smtClean="0"/>
              <a:t> </a:t>
            </a:r>
            <a:r>
              <a:rPr lang="en-US" dirty="0"/>
              <a:t>It should also be noted that in our population, we found that the controls caught up with the PCOS women with regard to abdominal fat distribution and body weight, which may diminish any difference in CVD events between the groups.</a:t>
            </a:r>
          </a:p>
        </p:txBody>
      </p:sp>
    </p:spTree>
    <p:extLst>
      <p:ext uri="{BB962C8B-B14F-4D97-AF65-F5344CB8AC3E}">
        <p14:creationId xmlns:p14="http://schemas.microsoft.com/office/powerpoint/2010/main" val="2904004299"/>
      </p:ext>
    </p:extLst>
  </p:cSld>
  <p:clrMapOvr>
    <a:masterClrMapping/>
  </p:clrMapOvr>
  <mc:AlternateContent xmlns:mc="http://schemas.openxmlformats.org/markup-compatibility/2006" xmlns:p14="http://schemas.microsoft.com/office/powerpoint/2010/main">
    <mc:Choice Requires="p14">
      <p:transition spd="slow" p14:dur="2000" advTm="33200"/>
    </mc:Choice>
    <mc:Fallback xmlns="">
      <p:transition spd="slow" advTm="332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7772400" cy="6126960"/>
          </a:xfrm>
          <a:ln>
            <a:noFill/>
          </a:ln>
        </p:spPr>
        <p:txBody>
          <a:bodyPr>
            <a:normAutofit lnSpcReduction="10000"/>
          </a:bodyPr>
          <a:lstStyle/>
          <a:p>
            <a:pPr algn="just"/>
            <a:r>
              <a:rPr lang="en-US" dirty="0"/>
              <a:t>A crucial factor in assessing CVD risk for a woman with PCOS is the definition of PCOS itself </a:t>
            </a:r>
            <a:r>
              <a:rPr lang="en-US" dirty="0" smtClean="0"/>
              <a:t>. </a:t>
            </a:r>
          </a:p>
          <a:p>
            <a:pPr algn="just"/>
            <a:r>
              <a:rPr lang="en-US" dirty="0" smtClean="0"/>
              <a:t>When </a:t>
            </a:r>
            <a:r>
              <a:rPr lang="en-US" dirty="0"/>
              <a:t>Rotterdam or AE-PCOS </a:t>
            </a:r>
            <a:r>
              <a:rPr lang="en-US" dirty="0" err="1" smtClean="0"/>
              <a:t>vs</a:t>
            </a:r>
            <a:r>
              <a:rPr lang="en-US" dirty="0" smtClean="0"/>
              <a:t> “classic</a:t>
            </a:r>
            <a:r>
              <a:rPr lang="en-US" dirty="0"/>
              <a:t>” NIH criteria are applied, the prevalence of PCOS in the population increases to over </a:t>
            </a:r>
            <a:r>
              <a:rPr lang="en-US" dirty="0" smtClean="0"/>
              <a:t>20%. </a:t>
            </a:r>
            <a:r>
              <a:rPr lang="en-US" sz="1600" dirty="0" err="1" smtClean="0">
                <a:solidFill>
                  <a:schemeClr val="tx2">
                    <a:lumMod val="90000"/>
                  </a:schemeClr>
                </a:solidFill>
              </a:rPr>
              <a:t>Belosi</a:t>
            </a:r>
            <a:r>
              <a:rPr lang="en-US" sz="1600" dirty="0" smtClean="0">
                <a:solidFill>
                  <a:schemeClr val="tx2">
                    <a:lumMod val="90000"/>
                  </a:schemeClr>
                </a:solidFill>
              </a:rPr>
              <a:t> C, </a:t>
            </a:r>
            <a:r>
              <a:rPr lang="en-US" sz="1600" dirty="0">
                <a:solidFill>
                  <a:schemeClr val="tx2">
                    <a:lumMod val="90000"/>
                  </a:schemeClr>
                </a:solidFill>
              </a:rPr>
              <a:t>2006 Is the PCOS diagnosis solved by ESHRE/ASRM? Hum </a:t>
            </a:r>
            <a:r>
              <a:rPr lang="en-US" sz="1600" dirty="0" err="1">
                <a:solidFill>
                  <a:schemeClr val="tx2">
                    <a:lumMod val="90000"/>
                  </a:schemeClr>
                </a:solidFill>
              </a:rPr>
              <a:t>Reprod</a:t>
            </a:r>
            <a:r>
              <a:rPr lang="en-US" sz="1600" dirty="0">
                <a:solidFill>
                  <a:schemeClr val="tx2">
                    <a:lumMod val="90000"/>
                  </a:schemeClr>
                </a:solidFill>
              </a:rPr>
              <a:t> 21:3108–3115 </a:t>
            </a:r>
            <a:r>
              <a:rPr lang="en-US" dirty="0" smtClean="0">
                <a:solidFill>
                  <a:schemeClr val="tx2">
                    <a:lumMod val="90000"/>
                  </a:schemeClr>
                </a:solidFill>
              </a:rPr>
              <a:t> </a:t>
            </a:r>
            <a:r>
              <a:rPr lang="en-US" dirty="0" smtClean="0"/>
              <a:t>, </a:t>
            </a:r>
            <a:r>
              <a:rPr lang="en-US" dirty="0"/>
              <a:t>with approximately 75% of referred PCOS patients having classic PCOS and the remaining 25% evenly divided between ovulatory and </a:t>
            </a:r>
            <a:r>
              <a:rPr lang="en-US" dirty="0" smtClean="0"/>
              <a:t>non-</a:t>
            </a:r>
            <a:r>
              <a:rPr lang="en-US" dirty="0" err="1" smtClean="0"/>
              <a:t>hyperandrogenic</a:t>
            </a:r>
            <a:r>
              <a:rPr lang="en-US" dirty="0" smtClean="0"/>
              <a:t> </a:t>
            </a:r>
            <a:r>
              <a:rPr lang="en-US" dirty="0"/>
              <a:t>PCOS </a:t>
            </a:r>
            <a:r>
              <a:rPr lang="en-US" dirty="0" smtClean="0"/>
              <a:t>phenotypes.</a:t>
            </a:r>
            <a:r>
              <a:rPr lang="en-US" dirty="0"/>
              <a:t> </a:t>
            </a:r>
            <a:r>
              <a:rPr lang="en-US" sz="1800" dirty="0">
                <a:solidFill>
                  <a:schemeClr val="tx2">
                    <a:lumMod val="90000"/>
                  </a:schemeClr>
                </a:solidFill>
              </a:rPr>
              <a:t>Abbott DH, </a:t>
            </a:r>
            <a:r>
              <a:rPr lang="en-US" sz="1800" dirty="0" smtClean="0">
                <a:solidFill>
                  <a:schemeClr val="tx2">
                    <a:lumMod val="90000"/>
                  </a:schemeClr>
                </a:solidFill>
              </a:rPr>
              <a:t>2009 </a:t>
            </a:r>
            <a:r>
              <a:rPr lang="en-US" sz="1800" dirty="0">
                <a:solidFill>
                  <a:schemeClr val="tx2">
                    <a:lumMod val="90000"/>
                  </a:schemeClr>
                </a:solidFill>
              </a:rPr>
              <a:t>Fetal, infant, adolescent and adult phenotypes of polycystic ovary syndrome in prenatally androgenized female rhesus monkeys. Am J </a:t>
            </a:r>
            <a:r>
              <a:rPr lang="en-US" sz="1800" dirty="0" err="1">
                <a:solidFill>
                  <a:schemeClr val="tx2">
                    <a:lumMod val="90000"/>
                  </a:schemeClr>
                </a:solidFill>
              </a:rPr>
              <a:t>Primatol</a:t>
            </a:r>
            <a:r>
              <a:rPr lang="en-US" sz="1800" dirty="0">
                <a:solidFill>
                  <a:schemeClr val="tx2">
                    <a:lumMod val="90000"/>
                  </a:schemeClr>
                </a:solidFill>
              </a:rPr>
              <a:t> 71:776–784 </a:t>
            </a:r>
            <a:r>
              <a:rPr lang="en-US" sz="1800" dirty="0" smtClean="0">
                <a:solidFill>
                  <a:schemeClr val="tx2">
                    <a:lumMod val="90000"/>
                  </a:schemeClr>
                </a:solidFill>
              </a:rPr>
              <a:t> </a:t>
            </a:r>
          </a:p>
        </p:txBody>
      </p:sp>
    </p:spTree>
    <p:extLst>
      <p:ext uri="{BB962C8B-B14F-4D97-AF65-F5344CB8AC3E}">
        <p14:creationId xmlns:p14="http://schemas.microsoft.com/office/powerpoint/2010/main" val="2194856346"/>
      </p:ext>
    </p:extLst>
  </p:cSld>
  <p:clrMapOvr>
    <a:masterClrMapping/>
  </p:clrMapOvr>
  <mc:AlternateContent xmlns:mc="http://schemas.openxmlformats.org/markup-compatibility/2006" xmlns:p14="http://schemas.microsoft.com/office/powerpoint/2010/main">
    <mc:Choice Requires="p14">
      <p:transition spd="slow" p14:dur="2000" advTm="26742"/>
    </mc:Choice>
    <mc:Fallback xmlns="">
      <p:transition spd="slow" advTm="26742"/>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772400" cy="5974560"/>
          </a:xfrm>
        </p:spPr>
        <p:txBody>
          <a:bodyPr>
            <a:normAutofit fontScale="92500" lnSpcReduction="20000"/>
          </a:bodyPr>
          <a:lstStyle/>
          <a:p>
            <a:pPr algn="just"/>
            <a:endParaRPr lang="en-US" dirty="0" smtClean="0"/>
          </a:p>
          <a:p>
            <a:pPr algn="just"/>
            <a:r>
              <a:rPr lang="en-US" dirty="0"/>
              <a:t>Women with classic PCOS have greater menstrual irregularity, </a:t>
            </a:r>
            <a:r>
              <a:rPr lang="en-US" dirty="0" err="1"/>
              <a:t>hyperandrogenism</a:t>
            </a:r>
            <a:r>
              <a:rPr lang="en-US" dirty="0"/>
              <a:t>, total and abdominal obesity, and insulin resistance (IR) and have more severe risk factors for T2DM and CVD than PCOS patients diagnosed using non-NIH criteria. </a:t>
            </a:r>
            <a:r>
              <a:rPr lang="en-US" sz="1800" dirty="0">
                <a:solidFill>
                  <a:schemeClr val="tx2">
                    <a:lumMod val="90000"/>
                  </a:schemeClr>
                </a:solidFill>
              </a:rPr>
              <a:t>Moran L, </a:t>
            </a:r>
            <a:r>
              <a:rPr lang="en-US" sz="1800" dirty="0" err="1">
                <a:solidFill>
                  <a:schemeClr val="tx2">
                    <a:lumMod val="90000"/>
                  </a:schemeClr>
                </a:solidFill>
              </a:rPr>
              <a:t>Teede</a:t>
            </a:r>
            <a:r>
              <a:rPr lang="en-US" sz="1800" dirty="0">
                <a:solidFill>
                  <a:schemeClr val="tx2">
                    <a:lumMod val="90000"/>
                  </a:schemeClr>
                </a:solidFill>
              </a:rPr>
              <a:t> H 2009 Metabolic features of the reproductive phenotypes of polycystic ovary syndrome. Hum </a:t>
            </a:r>
            <a:r>
              <a:rPr lang="en-US" sz="1800" dirty="0" err="1">
                <a:solidFill>
                  <a:schemeClr val="tx2">
                    <a:lumMod val="90000"/>
                  </a:schemeClr>
                </a:solidFill>
              </a:rPr>
              <a:t>Reprod</a:t>
            </a:r>
            <a:r>
              <a:rPr lang="en-US" sz="1800" dirty="0">
                <a:solidFill>
                  <a:schemeClr val="tx2">
                    <a:lumMod val="90000"/>
                  </a:schemeClr>
                </a:solidFill>
              </a:rPr>
              <a:t> Update 15:477–488 .</a:t>
            </a:r>
            <a:endParaRPr lang="en-IN" sz="1800" dirty="0">
              <a:solidFill>
                <a:schemeClr val="tx2">
                  <a:lumMod val="90000"/>
                </a:schemeClr>
              </a:solidFill>
            </a:endParaRPr>
          </a:p>
          <a:p>
            <a:pPr algn="just"/>
            <a:r>
              <a:rPr lang="en-US" dirty="0" smtClean="0"/>
              <a:t>Ovulatory PCOS </a:t>
            </a:r>
            <a:r>
              <a:rPr lang="en-US" dirty="0"/>
              <a:t>patients </a:t>
            </a:r>
            <a:r>
              <a:rPr lang="en-US" dirty="0" smtClean="0"/>
              <a:t>have:</a:t>
            </a:r>
          </a:p>
          <a:p>
            <a:pPr lvl="1" algn="just"/>
            <a:r>
              <a:rPr lang="en-US" dirty="0" smtClean="0"/>
              <a:t> </a:t>
            </a:r>
            <a:r>
              <a:rPr lang="en-US" dirty="0"/>
              <a:t>lower body mass index (BMI) and abdominal obesity</a:t>
            </a:r>
            <a:r>
              <a:rPr lang="en-US" dirty="0" smtClean="0"/>
              <a:t>,</a:t>
            </a:r>
          </a:p>
          <a:p>
            <a:pPr lvl="1" algn="just"/>
            <a:r>
              <a:rPr lang="en-US" dirty="0" smtClean="0"/>
              <a:t> </a:t>
            </a:r>
            <a:r>
              <a:rPr lang="en-US" dirty="0"/>
              <a:t>lesser degrees of </a:t>
            </a:r>
            <a:r>
              <a:rPr lang="en-US" dirty="0" err="1"/>
              <a:t>hyperandrogenism</a:t>
            </a:r>
            <a:r>
              <a:rPr lang="en-US" dirty="0"/>
              <a:t> and </a:t>
            </a:r>
            <a:r>
              <a:rPr lang="en-US" dirty="0" err="1"/>
              <a:t>hyperinsulinemia</a:t>
            </a:r>
            <a:r>
              <a:rPr lang="en-US" dirty="0"/>
              <a:t>, </a:t>
            </a:r>
            <a:endParaRPr lang="en-US" dirty="0" smtClean="0"/>
          </a:p>
          <a:p>
            <a:pPr lvl="1" algn="just"/>
            <a:r>
              <a:rPr lang="en-US" dirty="0" smtClean="0"/>
              <a:t>reduced </a:t>
            </a:r>
            <a:r>
              <a:rPr lang="en-US" dirty="0"/>
              <a:t>MBS prevalence</a:t>
            </a:r>
            <a:r>
              <a:rPr lang="en-US" dirty="0" smtClean="0"/>
              <a:t>,</a:t>
            </a:r>
          </a:p>
          <a:p>
            <a:pPr lvl="1" algn="just"/>
            <a:r>
              <a:rPr lang="en-US" dirty="0" smtClean="0"/>
              <a:t> milder </a:t>
            </a:r>
            <a:r>
              <a:rPr lang="en-US" dirty="0"/>
              <a:t>forms of </a:t>
            </a:r>
            <a:r>
              <a:rPr lang="en-US" dirty="0" smtClean="0"/>
              <a:t>dyslipidemia in  </a:t>
            </a:r>
            <a:r>
              <a:rPr lang="en-US" dirty="0" err="1" smtClean="0"/>
              <a:t>nonhyperandrogenic</a:t>
            </a:r>
            <a:r>
              <a:rPr lang="en-US" dirty="0" smtClean="0"/>
              <a:t> </a:t>
            </a:r>
            <a:r>
              <a:rPr lang="en-US" dirty="0"/>
              <a:t>PCOS patients have the most metabolically favorable profile, often indistinguishable from normal women </a:t>
            </a:r>
            <a:endParaRPr lang="en-IN" dirty="0"/>
          </a:p>
        </p:txBody>
      </p:sp>
    </p:spTree>
    <p:extLst>
      <p:ext uri="{BB962C8B-B14F-4D97-AF65-F5344CB8AC3E}">
        <p14:creationId xmlns:p14="http://schemas.microsoft.com/office/powerpoint/2010/main" val="1904424702"/>
      </p:ext>
    </p:extLst>
  </p:cSld>
  <p:clrMapOvr>
    <a:masterClrMapping/>
  </p:clrMapOvr>
  <mc:AlternateContent xmlns:mc="http://schemas.openxmlformats.org/markup-compatibility/2006" xmlns:p14="http://schemas.microsoft.com/office/powerpoint/2010/main">
    <mc:Choice Requires="p14">
      <p:transition spd="slow" p14:dur="2000" advTm="36091"/>
    </mc:Choice>
    <mc:Fallback xmlns="">
      <p:transition spd="slow" advTm="36091"/>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a:ln w="76200">
            <a:solidFill>
              <a:schemeClr val="accent1"/>
            </a:solidFill>
          </a:ln>
        </p:spPr>
        <p:txBody>
          <a:bodyPr/>
          <a:lstStyle/>
          <a:p>
            <a:r>
              <a:rPr lang="en-US" sz="2800" dirty="0"/>
              <a:t>PCOS-related CVD risk be categorized </a:t>
            </a:r>
            <a:r>
              <a:rPr lang="en-US" sz="2800" dirty="0" smtClean="0"/>
              <a:t>as:</a:t>
            </a:r>
            <a:endParaRPr lang="en-IN" sz="2800" dirty="0"/>
          </a:p>
        </p:txBody>
      </p:sp>
      <p:sp>
        <p:nvSpPr>
          <p:cNvPr id="4" name="Content Placeholder 3"/>
          <p:cNvSpPr>
            <a:spLocks noGrp="1"/>
          </p:cNvSpPr>
          <p:nvPr>
            <p:ph sz="half" idx="2"/>
          </p:nvPr>
        </p:nvSpPr>
        <p:spPr>
          <a:ln w="76200">
            <a:solidFill>
              <a:schemeClr val="accent1"/>
            </a:solidFill>
          </a:ln>
        </p:spPr>
        <p:txBody>
          <a:bodyPr>
            <a:normAutofit lnSpcReduction="10000"/>
          </a:bodyPr>
          <a:lstStyle/>
          <a:p>
            <a:pPr marL="68580" indent="0">
              <a:buNone/>
            </a:pPr>
            <a:r>
              <a:rPr lang="en-IN" b="1" dirty="0" smtClean="0">
                <a:solidFill>
                  <a:schemeClr val="tx2">
                    <a:lumMod val="90000"/>
                  </a:schemeClr>
                </a:solidFill>
              </a:rPr>
              <a:t>PCOD at High Risk</a:t>
            </a:r>
          </a:p>
          <a:p>
            <a:r>
              <a:rPr lang="en-IN" b="1" dirty="0" smtClean="0">
                <a:solidFill>
                  <a:schemeClr val="tx2">
                    <a:lumMod val="90000"/>
                  </a:schemeClr>
                </a:solidFill>
              </a:rPr>
              <a:t>MBS</a:t>
            </a:r>
          </a:p>
          <a:p>
            <a:r>
              <a:rPr lang="en-IN" b="1" dirty="0" smtClean="0">
                <a:solidFill>
                  <a:schemeClr val="tx2">
                    <a:lumMod val="90000"/>
                  </a:schemeClr>
                </a:solidFill>
              </a:rPr>
              <a:t>Type 2 diabetes </a:t>
            </a:r>
          </a:p>
          <a:p>
            <a:r>
              <a:rPr lang="en-IN" b="1" dirty="0" smtClean="0">
                <a:solidFill>
                  <a:schemeClr val="tx2">
                    <a:lumMod val="90000"/>
                  </a:schemeClr>
                </a:solidFill>
              </a:rPr>
              <a:t>Overt vascular or renal </a:t>
            </a:r>
            <a:r>
              <a:rPr lang="en-IN" b="1" dirty="0" err="1" smtClean="0">
                <a:solidFill>
                  <a:schemeClr val="tx2">
                    <a:lumMod val="90000"/>
                  </a:schemeClr>
                </a:solidFill>
              </a:rPr>
              <a:t>diasease</a:t>
            </a:r>
            <a:endParaRPr lang="en-IN" b="1" dirty="0">
              <a:solidFill>
                <a:schemeClr val="tx2">
                  <a:lumMod val="90000"/>
                </a:schemeClr>
              </a:solidFill>
            </a:endParaRPr>
          </a:p>
        </p:txBody>
      </p:sp>
      <p:sp>
        <p:nvSpPr>
          <p:cNvPr id="7" name="Content Placeholder 6"/>
          <p:cNvSpPr>
            <a:spLocks noGrp="1"/>
          </p:cNvSpPr>
          <p:nvPr>
            <p:ph sz="half" idx="1"/>
          </p:nvPr>
        </p:nvSpPr>
        <p:spPr>
          <a:ln w="76200">
            <a:solidFill>
              <a:schemeClr val="accent1"/>
            </a:solidFill>
          </a:ln>
        </p:spPr>
        <p:txBody>
          <a:bodyPr>
            <a:normAutofit lnSpcReduction="10000"/>
          </a:bodyPr>
          <a:lstStyle/>
          <a:p>
            <a:pPr marL="68580" indent="0">
              <a:buNone/>
            </a:pPr>
            <a:r>
              <a:rPr lang="en-IN" b="1" dirty="0" smtClean="0">
                <a:solidFill>
                  <a:schemeClr val="tx2">
                    <a:lumMod val="90000"/>
                  </a:schemeClr>
                </a:solidFill>
              </a:rPr>
              <a:t>PCOD at CVD risk</a:t>
            </a:r>
          </a:p>
          <a:p>
            <a:r>
              <a:rPr lang="en-IN" dirty="0" smtClean="0"/>
              <a:t>Obesity</a:t>
            </a:r>
          </a:p>
          <a:p>
            <a:r>
              <a:rPr lang="en-IN" dirty="0" smtClean="0"/>
              <a:t>Smoking</a:t>
            </a:r>
          </a:p>
          <a:p>
            <a:r>
              <a:rPr lang="en-IN" dirty="0" smtClean="0"/>
              <a:t>HTN</a:t>
            </a:r>
          </a:p>
          <a:p>
            <a:r>
              <a:rPr lang="en-IN" dirty="0" smtClean="0"/>
              <a:t>DLP</a:t>
            </a:r>
          </a:p>
          <a:p>
            <a:r>
              <a:rPr lang="en-IN" dirty="0" smtClean="0"/>
              <a:t>Subclinical vascular disease</a:t>
            </a:r>
          </a:p>
          <a:p>
            <a:r>
              <a:rPr lang="en-IN" dirty="0" smtClean="0"/>
              <a:t>IGT</a:t>
            </a:r>
          </a:p>
          <a:p>
            <a:r>
              <a:rPr lang="en-IN" dirty="0" smtClean="0"/>
              <a:t>FHO CVD</a:t>
            </a:r>
            <a:endParaRPr lang="en-IN" dirty="0"/>
          </a:p>
          <a:p>
            <a:endParaRPr lang="en-IN" dirty="0"/>
          </a:p>
        </p:txBody>
      </p:sp>
    </p:spTree>
    <p:extLst>
      <p:ext uri="{BB962C8B-B14F-4D97-AF65-F5344CB8AC3E}">
        <p14:creationId xmlns:p14="http://schemas.microsoft.com/office/powerpoint/2010/main" val="3484371802"/>
      </p:ext>
    </p:extLst>
  </p:cSld>
  <p:clrMapOvr>
    <a:masterClrMapping/>
  </p:clrMapOvr>
  <mc:AlternateContent xmlns:mc="http://schemas.openxmlformats.org/markup-compatibility/2006" xmlns:p14="http://schemas.microsoft.com/office/powerpoint/2010/main">
    <mc:Choice Requires="p14">
      <p:transition spd="slow" p14:dur="2000" advTm="30807"/>
    </mc:Choice>
    <mc:Fallback xmlns="">
      <p:transition spd="slow" advTm="30807"/>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All </a:t>
            </a:r>
            <a:r>
              <a:rPr lang="en-US" sz="2400" dirty="0"/>
              <a:t>women with PCOS should be assessed for CVD risk. </a:t>
            </a:r>
            <a:r>
              <a:rPr lang="en-US" sz="2400" dirty="0" smtClean="0"/>
              <a:t>Recommendation: </a:t>
            </a:r>
            <a:endParaRPr lang="en-IN" sz="2400" dirty="0"/>
          </a:p>
        </p:txBody>
      </p:sp>
      <p:sp>
        <p:nvSpPr>
          <p:cNvPr id="3" name="Content Placeholder 2"/>
          <p:cNvSpPr>
            <a:spLocks noGrp="1"/>
          </p:cNvSpPr>
          <p:nvPr>
            <p:ph idx="1"/>
          </p:nvPr>
        </p:nvSpPr>
        <p:spPr/>
        <p:txBody>
          <a:bodyPr>
            <a:normAutofit fontScale="85000" lnSpcReduction="20000"/>
          </a:bodyPr>
          <a:lstStyle/>
          <a:p>
            <a:pPr algn="just"/>
            <a:r>
              <a:rPr lang="en-US" dirty="0"/>
              <a:t>Waist circumference and BMI be determined at every visit </a:t>
            </a:r>
            <a:r>
              <a:rPr lang="en-US" dirty="0" smtClean="0"/>
              <a:t>, </a:t>
            </a:r>
            <a:r>
              <a:rPr lang="en-US" dirty="0"/>
              <a:t>using the National Health and Nutrition Examination Survey </a:t>
            </a:r>
            <a:r>
              <a:rPr lang="en-US" dirty="0" smtClean="0"/>
              <a:t>method</a:t>
            </a:r>
          </a:p>
          <a:p>
            <a:pPr algn="just"/>
            <a:r>
              <a:rPr lang="en-US" dirty="0"/>
              <a:t>Based upon AHA </a:t>
            </a:r>
            <a:r>
              <a:rPr lang="en-US" dirty="0" smtClean="0"/>
              <a:t>guidelines, a </a:t>
            </a:r>
            <a:r>
              <a:rPr lang="en-US" dirty="0"/>
              <a:t>complete lipid profile (total cholesterol, LDL-C, non-HDL-C, HDL-C, and </a:t>
            </a:r>
            <a:r>
              <a:rPr lang="en-US" dirty="0" smtClean="0"/>
              <a:t>triglyceride)</a:t>
            </a:r>
          </a:p>
          <a:p>
            <a:pPr algn="just"/>
            <a:r>
              <a:rPr lang="en-US" dirty="0" smtClean="0"/>
              <a:t>A </a:t>
            </a:r>
            <a:r>
              <a:rPr lang="en-US" dirty="0"/>
              <a:t>2-h post 75-g oral glucose challenge be performed in PCOS women with a BMI greater than 30 kg/m2, or alternatively in lean PCOS women with advanced age (&gt;40 </a:t>
            </a:r>
            <a:r>
              <a:rPr lang="en-US" dirty="0" err="1"/>
              <a:t>yr</a:t>
            </a:r>
            <a:r>
              <a:rPr lang="en-US" dirty="0"/>
              <a:t>), personal history of gestational diabetes, or family history of T2DM </a:t>
            </a:r>
            <a:r>
              <a:rPr lang="en-US" dirty="0" smtClean="0"/>
              <a:t> </a:t>
            </a:r>
            <a:r>
              <a:rPr lang="en-US" dirty="0"/>
              <a:t>be determined</a:t>
            </a:r>
            <a:r>
              <a:rPr lang="en-US" dirty="0" smtClean="0"/>
              <a:t>.</a:t>
            </a:r>
          </a:p>
          <a:p>
            <a:pPr algn="just"/>
            <a:r>
              <a:rPr lang="en-US" dirty="0" smtClean="0"/>
              <a:t> Routine BP check up every visit</a:t>
            </a:r>
          </a:p>
          <a:p>
            <a:pPr algn="just"/>
            <a:r>
              <a:rPr lang="en-US" dirty="0" smtClean="0"/>
              <a:t>Assessment for depression, anxiety and QOL </a:t>
            </a:r>
          </a:p>
          <a:p>
            <a:pPr algn="just"/>
            <a:endParaRPr lang="en-IN" dirty="0"/>
          </a:p>
        </p:txBody>
      </p:sp>
    </p:spTree>
    <p:extLst>
      <p:ext uri="{BB962C8B-B14F-4D97-AF65-F5344CB8AC3E}">
        <p14:creationId xmlns:p14="http://schemas.microsoft.com/office/powerpoint/2010/main" val="2199696952"/>
      </p:ext>
    </p:extLst>
  </p:cSld>
  <p:clrMapOvr>
    <a:masterClrMapping/>
  </p:clrMapOvr>
  <mc:AlternateContent xmlns:mc="http://schemas.openxmlformats.org/markup-compatibility/2006" xmlns:p14="http://schemas.microsoft.com/office/powerpoint/2010/main">
    <mc:Choice Requires="p14">
      <p:transition spd="slow" p14:dur="2000" advTm="58583"/>
    </mc:Choice>
    <mc:Fallback xmlns="">
      <p:transition spd="slow" advTm="58583"/>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PCOS and other metabolic diseases</a:t>
            </a:r>
            <a:r>
              <a:rPr lang="en-US" sz="3200" dirty="0"/>
              <a:t/>
            </a:r>
            <a:br>
              <a:rPr lang="en-US" sz="3200" dirty="0"/>
            </a:br>
            <a:endParaRPr lang="en-US" sz="3200" dirty="0"/>
          </a:p>
        </p:txBody>
      </p:sp>
      <p:sp>
        <p:nvSpPr>
          <p:cNvPr id="3" name="Content Placeholder 2"/>
          <p:cNvSpPr>
            <a:spLocks noGrp="1"/>
          </p:cNvSpPr>
          <p:nvPr>
            <p:ph idx="1"/>
          </p:nvPr>
        </p:nvSpPr>
        <p:spPr>
          <a:xfrm>
            <a:off x="914400" y="1752600"/>
            <a:ext cx="7772400" cy="4343400"/>
          </a:xfrm>
        </p:spPr>
        <p:txBody>
          <a:bodyPr>
            <a:normAutofit/>
          </a:bodyPr>
          <a:lstStyle/>
          <a:p>
            <a:pPr marL="582930" indent="-514350" algn="just">
              <a:buAutoNum type="arabicPeriod"/>
            </a:pPr>
            <a:r>
              <a:rPr lang="en-US" dirty="0" smtClean="0"/>
              <a:t>HTN: In </a:t>
            </a:r>
            <a:r>
              <a:rPr lang="en-US" dirty="0"/>
              <a:t>2008, 22 of 32 (69%) of the PCOS women and 39 of 95 (41%) of the controls (P = 0.008) had hypertension. </a:t>
            </a:r>
            <a:endParaRPr lang="en-US" dirty="0" smtClean="0"/>
          </a:p>
          <a:p>
            <a:pPr marL="582930" indent="-514350" algn="just">
              <a:buAutoNum type="arabicPeriod"/>
            </a:pPr>
            <a:r>
              <a:rPr lang="en-US" dirty="0" smtClean="0"/>
              <a:t>The proportion of patients with a family history of MI, stroke, or hypertension did not differ between PCOS women and controls. </a:t>
            </a:r>
          </a:p>
          <a:p>
            <a:pPr marL="582930" indent="-514350" algn="just">
              <a:buFont typeface="+mj-lt"/>
              <a:buAutoNum type="arabicPeriod"/>
            </a:pPr>
            <a:r>
              <a:rPr lang="en-US" dirty="0" smtClean="0"/>
              <a:t>Systolic </a:t>
            </a:r>
            <a:r>
              <a:rPr lang="en-US" dirty="0"/>
              <a:t>and diastolic BP levels were similar in PCOS women and controls </a:t>
            </a:r>
            <a:r>
              <a:rPr lang="en-US" dirty="0" smtClean="0"/>
              <a:t> </a:t>
            </a:r>
          </a:p>
        </p:txBody>
      </p:sp>
    </p:spTree>
    <p:extLst>
      <p:ext uri="{BB962C8B-B14F-4D97-AF65-F5344CB8AC3E}">
        <p14:creationId xmlns:p14="http://schemas.microsoft.com/office/powerpoint/2010/main" val="566288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
            <a:ext cx="7772400" cy="6203160"/>
          </a:xfrm>
        </p:spPr>
        <p:txBody>
          <a:bodyPr>
            <a:normAutofit fontScale="92500" lnSpcReduction="20000"/>
          </a:bodyPr>
          <a:lstStyle/>
          <a:p>
            <a:pPr marL="68580" indent="0">
              <a:buNone/>
            </a:pPr>
            <a:r>
              <a:rPr lang="en-US" dirty="0" smtClean="0"/>
              <a:t>2. </a:t>
            </a:r>
            <a:r>
              <a:rPr lang="en-US" dirty="0" err="1" smtClean="0"/>
              <a:t>Dyslipedemia</a:t>
            </a:r>
            <a:r>
              <a:rPr lang="en-US" dirty="0" smtClean="0"/>
              <a:t>: reported in 70% of PCOS cases:</a:t>
            </a:r>
          </a:p>
          <a:p>
            <a:pPr algn="just"/>
            <a:r>
              <a:rPr lang="en-US" dirty="0" smtClean="0"/>
              <a:t>Women </a:t>
            </a:r>
            <a:r>
              <a:rPr lang="en-US" dirty="0"/>
              <a:t>with PCOS would be predicted to be at high risk for dyslipidemia because they have elevated androgen levels and are frequently </a:t>
            </a:r>
            <a:r>
              <a:rPr lang="en-US" dirty="0" smtClean="0"/>
              <a:t>obese</a:t>
            </a:r>
          </a:p>
          <a:p>
            <a:pPr algn="just"/>
            <a:r>
              <a:rPr lang="en-US" dirty="0"/>
              <a:t>A number of studies have shown that women with PCOS </a:t>
            </a:r>
            <a:r>
              <a:rPr lang="en-US" dirty="0" smtClean="0"/>
              <a:t>have:</a:t>
            </a:r>
          </a:p>
          <a:p>
            <a:pPr marL="1225296" lvl="2" indent="-457200" algn="just">
              <a:buFont typeface="+mj-lt"/>
              <a:buAutoNum type="arabicPeriod"/>
            </a:pPr>
            <a:r>
              <a:rPr lang="en-US" dirty="0" smtClean="0"/>
              <a:t>Lower </a:t>
            </a:r>
            <a:r>
              <a:rPr lang="en-US" dirty="0"/>
              <a:t>high-density lipoprotein (HDL) and/or HDL2 </a:t>
            </a:r>
            <a:r>
              <a:rPr lang="en-US" dirty="0" smtClean="0"/>
              <a:t>levels</a:t>
            </a:r>
          </a:p>
          <a:p>
            <a:pPr marL="1225296" lvl="2" indent="-457200" algn="just">
              <a:buFont typeface="+mj-lt"/>
              <a:buAutoNum type="arabicPeriod"/>
            </a:pPr>
            <a:r>
              <a:rPr lang="en-US" dirty="0" smtClean="0"/>
              <a:t>Higher </a:t>
            </a:r>
            <a:r>
              <a:rPr lang="en-US" dirty="0"/>
              <a:t>triglyceride and low-density lipoprotein (LDL) levels than age-, sex-, and weight-matched control </a:t>
            </a:r>
            <a:r>
              <a:rPr lang="en-US" dirty="0" smtClean="0"/>
              <a:t>women.</a:t>
            </a:r>
          </a:p>
          <a:p>
            <a:pPr marL="1225296" lvl="2" indent="-457200" algn="just">
              <a:buFont typeface="+mj-lt"/>
              <a:buAutoNum type="arabicPeriod"/>
            </a:pPr>
            <a:r>
              <a:rPr lang="en-US" dirty="0" smtClean="0"/>
              <a:t> </a:t>
            </a:r>
            <a:r>
              <a:rPr lang="en-US" dirty="0"/>
              <a:t>Insulin, rather than androgen, levels correlate best with lipid abnormalities, and suppressing androgen levels does not alter lipid profiles in </a:t>
            </a:r>
            <a:r>
              <a:rPr lang="en-US" dirty="0" smtClean="0"/>
              <a:t>PCOS</a:t>
            </a:r>
          </a:p>
          <a:p>
            <a:pPr algn="just"/>
            <a:r>
              <a:rPr lang="en-US" dirty="0" smtClean="0"/>
              <a:t> </a:t>
            </a:r>
            <a:r>
              <a:rPr lang="en-US" dirty="0"/>
              <a:t>PCOS women also have impaired fibrinolytic activity with increased circulating levels of plasminogen activator </a:t>
            </a:r>
            <a:r>
              <a:rPr lang="en-US" dirty="0" smtClean="0"/>
              <a:t>inhibitor ( PAI-1). </a:t>
            </a:r>
            <a:endParaRPr lang="en-US" dirty="0"/>
          </a:p>
        </p:txBody>
      </p:sp>
    </p:spTree>
    <p:extLst>
      <p:ext uri="{BB962C8B-B14F-4D97-AF65-F5344CB8AC3E}">
        <p14:creationId xmlns:p14="http://schemas.microsoft.com/office/powerpoint/2010/main" val="24040425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a:bodyPr>
          <a:lstStyle/>
          <a:p>
            <a:pPr marL="68580" indent="0" algn="just">
              <a:buNone/>
            </a:pPr>
            <a:r>
              <a:rPr lang="en-US" dirty="0" smtClean="0"/>
              <a:t>3. GDM:</a:t>
            </a:r>
          </a:p>
          <a:p>
            <a:pPr marL="68580" indent="0" algn="just">
              <a:buNone/>
            </a:pPr>
            <a:endParaRPr lang="en-US" dirty="0" smtClean="0"/>
          </a:p>
          <a:p>
            <a:pPr algn="just"/>
            <a:r>
              <a:rPr lang="en-US" sz="3200" dirty="0" smtClean="0"/>
              <a:t>Women </a:t>
            </a:r>
            <a:r>
              <a:rPr lang="en-US" sz="3200" dirty="0"/>
              <a:t>with a history of </a:t>
            </a:r>
            <a:r>
              <a:rPr lang="en-US" sz="3200" dirty="0" smtClean="0"/>
              <a:t>GDM:</a:t>
            </a:r>
          </a:p>
          <a:p>
            <a:pPr lvl="1" algn="just"/>
            <a:r>
              <a:rPr lang="en-US" sz="3200" dirty="0" smtClean="0"/>
              <a:t> </a:t>
            </a:r>
            <a:r>
              <a:rPr lang="en-US" sz="3200" dirty="0"/>
              <a:t>are insulin resistant</a:t>
            </a:r>
            <a:r>
              <a:rPr lang="en-US" sz="3200" dirty="0" smtClean="0"/>
              <a:t>,</a:t>
            </a:r>
          </a:p>
          <a:p>
            <a:pPr lvl="1" algn="just"/>
            <a:r>
              <a:rPr lang="en-US" sz="3200" dirty="0" smtClean="0"/>
              <a:t> </a:t>
            </a:r>
            <a:r>
              <a:rPr lang="en-US" sz="3200" dirty="0"/>
              <a:t>at increased risk to develop </a:t>
            </a:r>
            <a:r>
              <a:rPr lang="en-US" sz="3200" dirty="0" smtClean="0"/>
              <a:t>diabetes mellitus,</a:t>
            </a:r>
          </a:p>
          <a:p>
            <a:pPr lvl="1" algn="just"/>
            <a:r>
              <a:rPr lang="en-US" sz="3200" dirty="0" smtClean="0"/>
              <a:t>have </a:t>
            </a:r>
            <a:r>
              <a:rPr lang="en-US" sz="3200" dirty="0"/>
              <a:t>defects in the β-cell function </a:t>
            </a:r>
            <a:endParaRPr lang="en-US" sz="3200" dirty="0" smtClean="0"/>
          </a:p>
          <a:p>
            <a:pPr marL="454914" lvl="1" indent="0" algn="just">
              <a:buNone/>
            </a:pPr>
            <a:r>
              <a:rPr lang="en-US" sz="3200" dirty="0" smtClean="0"/>
              <a:t>PCOS </a:t>
            </a:r>
            <a:r>
              <a:rPr lang="en-US" sz="3200" dirty="0"/>
              <a:t>women share these traits, and it would be expected that they would be at increased risk to develop </a:t>
            </a:r>
            <a:r>
              <a:rPr lang="en-US" sz="3200" dirty="0" smtClean="0"/>
              <a:t>GDM.</a:t>
            </a:r>
            <a:endParaRPr lang="en-US" sz="3200" dirty="0"/>
          </a:p>
        </p:txBody>
      </p:sp>
    </p:spTree>
    <p:extLst>
      <p:ext uri="{BB962C8B-B14F-4D97-AF65-F5344CB8AC3E}">
        <p14:creationId xmlns:p14="http://schemas.microsoft.com/office/powerpoint/2010/main" val="23503526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Does PCOS Affect </a:t>
            </a:r>
            <a:r>
              <a:rPr lang="en-US" dirty="0" smtClean="0"/>
              <a:t>Pregnancy</a:t>
            </a:r>
            <a:r>
              <a:rPr lang="en-US" dirty="0"/>
              <a:t>?</a:t>
            </a:r>
            <a:br>
              <a:rPr lang="en-US" dirty="0"/>
            </a:br>
            <a:endParaRPr lang="en-US" dirty="0"/>
          </a:p>
        </p:txBody>
      </p:sp>
      <p:sp>
        <p:nvSpPr>
          <p:cNvPr id="3" name="Content Placeholder 2"/>
          <p:cNvSpPr>
            <a:spLocks noGrp="1"/>
          </p:cNvSpPr>
          <p:nvPr>
            <p:ph idx="1"/>
          </p:nvPr>
        </p:nvSpPr>
        <p:spPr>
          <a:xfrm>
            <a:off x="914400" y="1600200"/>
            <a:ext cx="7772400" cy="4755360"/>
          </a:xfrm>
        </p:spPr>
        <p:txBody>
          <a:bodyPr>
            <a:normAutofit lnSpcReduction="10000"/>
          </a:bodyPr>
          <a:lstStyle/>
          <a:p>
            <a:pPr algn="just"/>
            <a:r>
              <a:rPr lang="en-US" dirty="0" smtClean="0"/>
              <a:t>Women </a:t>
            </a:r>
            <a:r>
              <a:rPr lang="en-US" dirty="0"/>
              <a:t>with PCOS can have trouble getting pregnant. </a:t>
            </a:r>
            <a:endParaRPr lang="en-US" dirty="0" smtClean="0"/>
          </a:p>
          <a:p>
            <a:pPr algn="just"/>
            <a:r>
              <a:rPr lang="en-US" dirty="0" smtClean="0"/>
              <a:t>They </a:t>
            </a:r>
            <a:r>
              <a:rPr lang="en-US" dirty="0"/>
              <a:t>also </a:t>
            </a:r>
            <a:r>
              <a:rPr lang="en-US" dirty="0" smtClean="0"/>
              <a:t>have:</a:t>
            </a:r>
          </a:p>
          <a:p>
            <a:pPr lvl="1" algn="just"/>
            <a:r>
              <a:rPr lang="en-US" dirty="0" smtClean="0"/>
              <a:t> Higher </a:t>
            </a:r>
            <a:r>
              <a:rPr lang="en-US" dirty="0"/>
              <a:t>chance of having a </a:t>
            </a:r>
            <a:r>
              <a:rPr lang="en-US" dirty="0" smtClean="0"/>
              <a:t>miscarriage</a:t>
            </a:r>
          </a:p>
          <a:p>
            <a:pPr lvl="1" algn="just"/>
            <a:r>
              <a:rPr lang="en-US" dirty="0" smtClean="0"/>
              <a:t>Higher chance of  </a:t>
            </a:r>
            <a:r>
              <a:rPr lang="en-US" dirty="0"/>
              <a:t>developing </a:t>
            </a:r>
            <a:r>
              <a:rPr lang="en-US" dirty="0" smtClean="0"/>
              <a:t> GDM</a:t>
            </a:r>
          </a:p>
          <a:p>
            <a:pPr lvl="1" algn="just"/>
            <a:r>
              <a:rPr lang="en-US" dirty="0" smtClean="0"/>
              <a:t>Can have preeclampsia</a:t>
            </a:r>
          </a:p>
          <a:p>
            <a:pPr marL="454914" lvl="1" indent="0" algn="just">
              <a:buNone/>
            </a:pPr>
            <a:r>
              <a:rPr lang="en-US" dirty="0" smtClean="0"/>
              <a:t> </a:t>
            </a:r>
            <a:r>
              <a:rPr lang="en-US" dirty="0"/>
              <a:t>compared to </a:t>
            </a:r>
            <a:r>
              <a:rPr lang="en-US" dirty="0" smtClean="0"/>
              <a:t>woman </a:t>
            </a:r>
            <a:r>
              <a:rPr lang="en-US" dirty="0"/>
              <a:t>without PCOS </a:t>
            </a:r>
            <a:r>
              <a:rPr lang="en-US" dirty="0" smtClean="0"/>
              <a:t> </a:t>
            </a:r>
          </a:p>
          <a:p>
            <a:pPr algn="just"/>
            <a:r>
              <a:rPr lang="en-US" dirty="0" smtClean="0"/>
              <a:t>Women </a:t>
            </a:r>
            <a:r>
              <a:rPr lang="en-US" dirty="0"/>
              <a:t>with PCOS have a slightly higher chance of having premature birth or a large baby.</a:t>
            </a:r>
          </a:p>
          <a:p>
            <a:pPr algn="just"/>
            <a:endParaRPr lang="en-US" dirty="0"/>
          </a:p>
        </p:txBody>
      </p:sp>
    </p:spTree>
    <p:extLst>
      <p:ext uri="{BB962C8B-B14F-4D97-AF65-F5344CB8AC3E}">
        <p14:creationId xmlns:p14="http://schemas.microsoft.com/office/powerpoint/2010/main" val="33617698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04800"/>
            <a:ext cx="7239000" cy="630936"/>
          </a:xfrm>
        </p:spPr>
        <p:txBody>
          <a:bodyPr/>
          <a:lstStyle/>
          <a:p>
            <a:r>
              <a:rPr lang="en-US" sz="3200" dirty="0" smtClean="0"/>
              <a:t>PCOS and OSA</a:t>
            </a:r>
            <a:endParaRPr lang="en-US" sz="3200" dirty="0"/>
          </a:p>
        </p:txBody>
      </p:sp>
      <p:sp>
        <p:nvSpPr>
          <p:cNvPr id="3" name="Content Placeholder 2"/>
          <p:cNvSpPr>
            <a:spLocks noGrp="1"/>
          </p:cNvSpPr>
          <p:nvPr>
            <p:ph idx="1"/>
          </p:nvPr>
        </p:nvSpPr>
        <p:spPr>
          <a:xfrm>
            <a:off x="914400" y="990600"/>
            <a:ext cx="7772400" cy="5715000"/>
          </a:xfrm>
        </p:spPr>
        <p:txBody>
          <a:bodyPr>
            <a:normAutofit lnSpcReduction="10000"/>
          </a:bodyPr>
          <a:lstStyle/>
          <a:p>
            <a:pPr algn="just"/>
            <a:r>
              <a:rPr lang="en-US" sz="2600" dirty="0" smtClean="0"/>
              <a:t>The </a:t>
            </a:r>
            <a:r>
              <a:rPr lang="en-US" sz="2600" dirty="0"/>
              <a:t>prevalence of OSA in women with PCOS (even in premenopausal subjects) </a:t>
            </a:r>
            <a:r>
              <a:rPr lang="en-US" sz="2600" b="1" dirty="0">
                <a:solidFill>
                  <a:srgbClr val="FF0000"/>
                </a:solidFill>
              </a:rPr>
              <a:t>5- to 30-fold </a:t>
            </a:r>
            <a:r>
              <a:rPr lang="en-US" sz="2600" dirty="0"/>
              <a:t>higher </a:t>
            </a:r>
            <a:r>
              <a:rPr lang="en-US" sz="2600" dirty="0" smtClean="0"/>
              <a:t>and  </a:t>
            </a:r>
            <a:r>
              <a:rPr lang="en-US" sz="2600" dirty="0"/>
              <a:t>exceeded that observed in women without PCOS after adjustment for age and </a:t>
            </a:r>
            <a:r>
              <a:rPr lang="en-US" sz="2600" dirty="0" smtClean="0"/>
              <a:t>BMI.</a:t>
            </a:r>
          </a:p>
          <a:p>
            <a:pPr algn="just"/>
            <a:r>
              <a:rPr lang="en-US" sz="2600" dirty="0" smtClean="0"/>
              <a:t>The </a:t>
            </a:r>
            <a:r>
              <a:rPr lang="en-US" sz="2600" dirty="0"/>
              <a:t>prevalence of IGT is approximately 2-fold higher (55 vs. 23%) in women with PCOS who have OSA compared with those without OSA, whereas successful treatment of </a:t>
            </a:r>
            <a:r>
              <a:rPr lang="en-US" sz="2600" dirty="0" smtClean="0"/>
              <a:t>OSA by C-PAP ( continuous positive air pressure) </a:t>
            </a:r>
            <a:r>
              <a:rPr lang="en-US" sz="2600" dirty="0"/>
              <a:t>improves </a:t>
            </a:r>
            <a:r>
              <a:rPr lang="en-US" sz="2600" dirty="0" err="1"/>
              <a:t>cardiometabolic</a:t>
            </a:r>
            <a:r>
              <a:rPr lang="en-US" sz="2600" dirty="0"/>
              <a:t> function, blood pressure, and insulin </a:t>
            </a:r>
            <a:r>
              <a:rPr lang="en-US" sz="2600" dirty="0" smtClean="0"/>
              <a:t>resistance in </a:t>
            </a:r>
            <a:r>
              <a:rPr lang="en-US" sz="2600" dirty="0"/>
              <a:t>young, obese </a:t>
            </a:r>
            <a:r>
              <a:rPr lang="en-US" sz="2600" dirty="0" smtClean="0"/>
              <a:t>PCOS women .</a:t>
            </a:r>
          </a:p>
          <a:p>
            <a:pPr marL="68580" indent="0" algn="just">
              <a:buNone/>
            </a:pPr>
            <a:r>
              <a:rPr lang="en-US" sz="1900" dirty="0" err="1" smtClean="0">
                <a:solidFill>
                  <a:srgbClr val="FF0000"/>
                </a:solidFill>
              </a:rPr>
              <a:t>Tasali</a:t>
            </a:r>
            <a:r>
              <a:rPr lang="en-US" sz="1900" dirty="0" smtClean="0">
                <a:solidFill>
                  <a:srgbClr val="FF0000"/>
                </a:solidFill>
              </a:rPr>
              <a:t> </a:t>
            </a:r>
            <a:r>
              <a:rPr lang="en-US" sz="1900" dirty="0">
                <a:solidFill>
                  <a:srgbClr val="FF0000"/>
                </a:solidFill>
              </a:rPr>
              <a:t>E , </a:t>
            </a:r>
            <a:r>
              <a:rPr lang="en-US" sz="1900" dirty="0" smtClean="0">
                <a:solidFill>
                  <a:srgbClr val="FF0000"/>
                </a:solidFill>
              </a:rPr>
              <a:t>2011 </a:t>
            </a:r>
            <a:r>
              <a:rPr lang="en-US" sz="1900" dirty="0">
                <a:solidFill>
                  <a:srgbClr val="FF0000"/>
                </a:solidFill>
              </a:rPr>
              <a:t>Treatment of obstructive sleep apnea improves </a:t>
            </a:r>
            <a:r>
              <a:rPr lang="en-US" sz="1900" dirty="0" err="1">
                <a:solidFill>
                  <a:srgbClr val="FF0000"/>
                </a:solidFill>
              </a:rPr>
              <a:t>cardiometabolic</a:t>
            </a:r>
            <a:r>
              <a:rPr lang="en-US" sz="1900" dirty="0">
                <a:solidFill>
                  <a:srgbClr val="FF0000"/>
                </a:solidFill>
              </a:rPr>
              <a:t> function in young obese women with polycystic ovary syndrome. J </a:t>
            </a:r>
            <a:r>
              <a:rPr lang="en-US" sz="1900" dirty="0" err="1">
                <a:solidFill>
                  <a:srgbClr val="FF0000"/>
                </a:solidFill>
              </a:rPr>
              <a:t>Clin</a:t>
            </a:r>
            <a:r>
              <a:rPr lang="en-US" sz="1900" dirty="0">
                <a:solidFill>
                  <a:srgbClr val="FF0000"/>
                </a:solidFill>
              </a:rPr>
              <a:t> </a:t>
            </a:r>
            <a:r>
              <a:rPr lang="en-US" sz="1900" dirty="0" err="1">
                <a:solidFill>
                  <a:srgbClr val="FF0000"/>
                </a:solidFill>
              </a:rPr>
              <a:t>Endocrinol</a:t>
            </a:r>
            <a:r>
              <a:rPr lang="en-US" sz="1900" dirty="0">
                <a:solidFill>
                  <a:srgbClr val="FF0000"/>
                </a:solidFill>
              </a:rPr>
              <a:t> </a:t>
            </a:r>
            <a:r>
              <a:rPr lang="en-US" sz="1900" dirty="0" err="1">
                <a:solidFill>
                  <a:srgbClr val="FF0000"/>
                </a:solidFill>
              </a:rPr>
              <a:t>Metab</a:t>
            </a:r>
            <a:r>
              <a:rPr lang="en-US" sz="1900" dirty="0">
                <a:solidFill>
                  <a:srgbClr val="FF0000"/>
                </a:solidFill>
              </a:rPr>
              <a:t> 96:365–374</a:t>
            </a:r>
            <a:endParaRPr lang="en-US" sz="1900" dirty="0" smtClean="0">
              <a:solidFill>
                <a:srgbClr val="FF0000"/>
              </a:solidFill>
            </a:endParaRPr>
          </a:p>
          <a:p>
            <a:pPr marL="68580" indent="0" algn="just">
              <a:buNone/>
            </a:pPr>
            <a:r>
              <a:rPr lang="en-US" sz="1900" dirty="0" smtClean="0">
                <a:solidFill>
                  <a:srgbClr val="FF0000"/>
                </a:solidFill>
              </a:rPr>
              <a:t> </a:t>
            </a:r>
            <a:endParaRPr lang="en-US" sz="1900" dirty="0">
              <a:solidFill>
                <a:srgbClr val="FF0000"/>
              </a:solidFill>
            </a:endParaRPr>
          </a:p>
        </p:txBody>
      </p:sp>
    </p:spTree>
    <p:extLst>
      <p:ext uri="{BB962C8B-B14F-4D97-AF65-F5344CB8AC3E}">
        <p14:creationId xmlns:p14="http://schemas.microsoft.com/office/powerpoint/2010/main" val="1958605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fontScale="85000" lnSpcReduction="10000"/>
          </a:bodyPr>
          <a:lstStyle/>
          <a:p>
            <a:pPr algn="just"/>
            <a:r>
              <a:rPr lang="en-US" sz="3200" dirty="0" smtClean="0"/>
              <a:t>53 women </a:t>
            </a:r>
            <a:r>
              <a:rPr lang="en-US" sz="3200" dirty="0"/>
              <a:t>with PCOS (age range, 16-45 </a:t>
            </a:r>
            <a:r>
              <a:rPr lang="en-US" sz="3200" dirty="0" err="1"/>
              <a:t>yr</a:t>
            </a:r>
            <a:r>
              <a:rPr lang="en-US" sz="3200" dirty="0"/>
              <a:t>) and 452 control premenopausal women (age range, 20-42), were evaluated in the sleep laboratory for 1 night</a:t>
            </a:r>
            <a:r>
              <a:rPr lang="en-US" sz="3200" dirty="0" smtClean="0"/>
              <a:t>.</a:t>
            </a:r>
            <a:r>
              <a:rPr lang="en-US" sz="3200" dirty="0">
                <a:solidFill>
                  <a:srgbClr val="FF0000"/>
                </a:solidFill>
              </a:rPr>
              <a:t> </a:t>
            </a:r>
            <a:r>
              <a:rPr lang="en-US" sz="3200" dirty="0" err="1">
                <a:solidFill>
                  <a:srgbClr val="FF0000"/>
                </a:solidFill>
              </a:rPr>
              <a:t>Vgontzas.A.N</a:t>
            </a:r>
            <a:r>
              <a:rPr lang="en-US" sz="3200" dirty="0">
                <a:solidFill>
                  <a:srgbClr val="FF0000"/>
                </a:solidFill>
              </a:rPr>
              <a:t> et al , </a:t>
            </a:r>
            <a:r>
              <a:rPr lang="en-US" sz="3200" dirty="0" err="1">
                <a:solidFill>
                  <a:srgbClr val="FF0000"/>
                </a:solidFill>
              </a:rPr>
              <a:t>JCEnM</a:t>
            </a:r>
            <a:r>
              <a:rPr lang="en-US" sz="3200" dirty="0">
                <a:solidFill>
                  <a:srgbClr val="FF0000"/>
                </a:solidFill>
              </a:rPr>
              <a:t> 2001.</a:t>
            </a:r>
            <a:endParaRPr lang="en-US" sz="3200" dirty="0"/>
          </a:p>
          <a:p>
            <a:pPr algn="just"/>
            <a:r>
              <a:rPr lang="en-US" sz="3200" dirty="0" smtClean="0"/>
              <a:t>PCOS women  </a:t>
            </a:r>
            <a:r>
              <a:rPr lang="en-US" sz="3200" dirty="0"/>
              <a:t>were tested for plasma free testosterone, total testosterone, and FBG and serum insulin concentrations.</a:t>
            </a:r>
          </a:p>
          <a:p>
            <a:pPr algn="just"/>
            <a:r>
              <a:rPr lang="en-US" sz="3200" dirty="0"/>
              <a:t>It was found that, PCOS patients were 30 times more likely to suffer from sleep disordered breathing (SDB) than the controls [odds ratio = 30.6, 95% confidence interval (7.2-139.4</a:t>
            </a:r>
            <a:r>
              <a:rPr lang="en-US" sz="3200" dirty="0" smtClean="0"/>
              <a:t>)]</a:t>
            </a:r>
            <a:endParaRPr lang="en-US" sz="2100" dirty="0">
              <a:solidFill>
                <a:srgbClr val="FF0000"/>
              </a:solidFill>
            </a:endParaRPr>
          </a:p>
          <a:p>
            <a:pPr algn="just"/>
            <a:r>
              <a:rPr lang="en-US" sz="3200" dirty="0"/>
              <a:t>In addition, PCOS patients reported more frequent daytime sleepiness than the controls (80.4% vs. 27.0%, respectively; P &lt; 0.001).</a:t>
            </a:r>
          </a:p>
          <a:p>
            <a:pPr algn="just"/>
            <a:endParaRPr lang="en-US" sz="2800" dirty="0"/>
          </a:p>
          <a:p>
            <a:endParaRPr lang="en-US" dirty="0"/>
          </a:p>
        </p:txBody>
      </p:sp>
    </p:spTree>
    <p:extLst>
      <p:ext uri="{BB962C8B-B14F-4D97-AF65-F5344CB8AC3E}">
        <p14:creationId xmlns:p14="http://schemas.microsoft.com/office/powerpoint/2010/main" val="20155049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772400" cy="478536"/>
          </a:xfrm>
        </p:spPr>
        <p:txBody>
          <a:bodyPr/>
          <a:lstStyle/>
          <a:p>
            <a:r>
              <a:rPr lang="en-US" dirty="0" smtClean="0"/>
              <a:t>PCOS and NAFLD</a:t>
            </a:r>
            <a:endParaRPr lang="en-US" dirty="0"/>
          </a:p>
        </p:txBody>
      </p:sp>
      <p:sp>
        <p:nvSpPr>
          <p:cNvPr id="3" name="Content Placeholder 2"/>
          <p:cNvSpPr>
            <a:spLocks noGrp="1"/>
          </p:cNvSpPr>
          <p:nvPr>
            <p:ph idx="1"/>
          </p:nvPr>
        </p:nvSpPr>
        <p:spPr>
          <a:xfrm>
            <a:off x="914400" y="762000"/>
            <a:ext cx="7772400" cy="5867400"/>
          </a:xfrm>
        </p:spPr>
        <p:txBody>
          <a:bodyPr>
            <a:normAutofit fontScale="85000" lnSpcReduction="20000"/>
          </a:bodyPr>
          <a:lstStyle/>
          <a:p>
            <a:pPr algn="just"/>
            <a:r>
              <a:rPr lang="en-US" dirty="0"/>
              <a:t>Obesity and insulin resistance are </a:t>
            </a:r>
            <a:r>
              <a:rPr lang="en-US" dirty="0" smtClean="0"/>
              <a:t>key </a:t>
            </a:r>
            <a:r>
              <a:rPr lang="en-US" dirty="0"/>
              <a:t>features of </a:t>
            </a:r>
            <a:r>
              <a:rPr lang="en-US" dirty="0" smtClean="0"/>
              <a:t>NAFLD, on </a:t>
            </a:r>
            <a:r>
              <a:rPr lang="en-US" dirty="0"/>
              <a:t>the basis </a:t>
            </a:r>
            <a:r>
              <a:rPr lang="en-US" dirty="0" smtClean="0"/>
              <a:t>women </a:t>
            </a:r>
            <a:r>
              <a:rPr lang="en-US" dirty="0"/>
              <a:t>with PCOS are expected to demonstrate a high prevalence of NAFLD. </a:t>
            </a:r>
            <a:endParaRPr lang="en-US" dirty="0" smtClean="0"/>
          </a:p>
          <a:p>
            <a:pPr algn="just"/>
            <a:r>
              <a:rPr lang="en-US" dirty="0" smtClean="0"/>
              <a:t>This </a:t>
            </a:r>
            <a:r>
              <a:rPr lang="en-US" dirty="0"/>
              <a:t>has been confirmed by several studies </a:t>
            </a:r>
            <a:r>
              <a:rPr lang="en-US" dirty="0" smtClean="0"/>
              <a:t> </a:t>
            </a:r>
            <a:r>
              <a:rPr lang="en-US" dirty="0"/>
              <a:t>which suggests a significantly higher prevalence of NAFLD in PCOS women (27.4–62</a:t>
            </a:r>
            <a:r>
              <a:rPr lang="en-US" dirty="0" smtClean="0">
                <a:solidFill>
                  <a:schemeClr val="tx2"/>
                </a:solidFill>
              </a:rPr>
              <a:t>%) </a:t>
            </a:r>
            <a:r>
              <a:rPr lang="en-US" sz="1800" dirty="0" smtClean="0">
                <a:solidFill>
                  <a:schemeClr val="tx2"/>
                </a:solidFill>
              </a:rPr>
              <a:t>(Tan Set al, </a:t>
            </a:r>
            <a:r>
              <a:rPr lang="en-US" sz="1800" dirty="0">
                <a:solidFill>
                  <a:schemeClr val="tx2"/>
                </a:solidFill>
              </a:rPr>
              <a:t>2010 Apoptotic markers indicate nonalcoholic </a:t>
            </a:r>
            <a:r>
              <a:rPr lang="en-US" sz="1800" dirty="0" err="1">
                <a:solidFill>
                  <a:schemeClr val="tx2"/>
                </a:solidFill>
              </a:rPr>
              <a:t>steatohepatitis</a:t>
            </a:r>
            <a:r>
              <a:rPr lang="en-US" sz="1800" dirty="0">
                <a:solidFill>
                  <a:schemeClr val="tx2"/>
                </a:solidFill>
              </a:rPr>
              <a:t> in polycystic ovary syndrome. J </a:t>
            </a:r>
            <a:r>
              <a:rPr lang="en-US" sz="1800" dirty="0" err="1">
                <a:solidFill>
                  <a:schemeClr val="tx2"/>
                </a:solidFill>
              </a:rPr>
              <a:t>Clin</a:t>
            </a:r>
            <a:r>
              <a:rPr lang="en-US" sz="1800" dirty="0">
                <a:solidFill>
                  <a:schemeClr val="tx2"/>
                </a:solidFill>
              </a:rPr>
              <a:t> </a:t>
            </a:r>
            <a:r>
              <a:rPr lang="en-US" sz="1800" dirty="0" err="1">
                <a:solidFill>
                  <a:schemeClr val="tx2"/>
                </a:solidFill>
              </a:rPr>
              <a:t>Endocrinol</a:t>
            </a:r>
            <a:r>
              <a:rPr lang="en-US" sz="1800" dirty="0">
                <a:solidFill>
                  <a:schemeClr val="tx2"/>
                </a:solidFill>
              </a:rPr>
              <a:t> </a:t>
            </a:r>
            <a:r>
              <a:rPr lang="en-US" sz="1800" dirty="0" err="1">
                <a:solidFill>
                  <a:schemeClr val="tx2"/>
                </a:solidFill>
              </a:rPr>
              <a:t>Metab</a:t>
            </a:r>
            <a:r>
              <a:rPr lang="en-US" sz="1800" dirty="0">
                <a:solidFill>
                  <a:schemeClr val="tx2"/>
                </a:solidFill>
              </a:rPr>
              <a:t> </a:t>
            </a:r>
            <a:r>
              <a:rPr lang="en-US" sz="1800" dirty="0" smtClean="0">
                <a:solidFill>
                  <a:schemeClr val="tx2"/>
                </a:solidFill>
              </a:rPr>
              <a:t>95:343–348) </a:t>
            </a:r>
            <a:r>
              <a:rPr lang="en-US" sz="1800" dirty="0" smtClean="0"/>
              <a:t> </a:t>
            </a:r>
            <a:r>
              <a:rPr lang="en-US" dirty="0"/>
              <a:t>compared with weight- and age-matched non-PCOS females </a:t>
            </a:r>
            <a:endParaRPr lang="en-US" dirty="0" smtClean="0"/>
          </a:p>
          <a:p>
            <a:pPr algn="just"/>
            <a:r>
              <a:rPr lang="en-US" dirty="0" smtClean="0"/>
              <a:t>In </a:t>
            </a:r>
            <a:r>
              <a:rPr lang="en-US" dirty="0"/>
              <a:t>contrast to </a:t>
            </a:r>
            <a:r>
              <a:rPr lang="en-US" dirty="0" smtClean="0"/>
              <a:t>other </a:t>
            </a:r>
            <a:r>
              <a:rPr lang="en-US" dirty="0"/>
              <a:t>population subgroups where </a:t>
            </a:r>
            <a:r>
              <a:rPr lang="en-US" dirty="0" smtClean="0"/>
              <a:t>a </a:t>
            </a:r>
            <a:r>
              <a:rPr lang="en-US" dirty="0"/>
              <a:t>minority of patients </a:t>
            </a:r>
            <a:r>
              <a:rPr lang="en-US" dirty="0" smtClean="0"/>
              <a:t>suffering  </a:t>
            </a:r>
            <a:r>
              <a:rPr lang="en-US" dirty="0"/>
              <a:t>from NAFLD progress to </a:t>
            </a:r>
            <a:r>
              <a:rPr lang="en-US" dirty="0" smtClean="0"/>
              <a:t>NASH, </a:t>
            </a:r>
            <a:r>
              <a:rPr lang="en-US" dirty="0"/>
              <a:t>the prevalence of </a:t>
            </a:r>
            <a:r>
              <a:rPr lang="en-US" dirty="0" smtClean="0"/>
              <a:t>NASH  </a:t>
            </a:r>
            <a:r>
              <a:rPr lang="en-US" dirty="0"/>
              <a:t>in women with PCOS is remarkably high </a:t>
            </a:r>
            <a:r>
              <a:rPr lang="en-US" dirty="0" smtClean="0"/>
              <a:t>, </a:t>
            </a:r>
            <a:r>
              <a:rPr lang="en-US" dirty="0"/>
              <a:t>even in the adolescent females with </a:t>
            </a:r>
            <a:r>
              <a:rPr lang="en-US" dirty="0" smtClean="0"/>
              <a:t>PCOS </a:t>
            </a:r>
            <a:r>
              <a:rPr lang="en-US" sz="1800" dirty="0" smtClean="0">
                <a:solidFill>
                  <a:schemeClr val="tx2">
                    <a:lumMod val="90000"/>
                  </a:schemeClr>
                </a:solidFill>
              </a:rPr>
              <a:t>(</a:t>
            </a:r>
            <a:r>
              <a:rPr lang="en-US" sz="1800" dirty="0" err="1" smtClean="0">
                <a:solidFill>
                  <a:schemeClr val="tx2">
                    <a:lumMod val="90000"/>
                  </a:schemeClr>
                </a:solidFill>
              </a:rPr>
              <a:t>Brzozowska</a:t>
            </a:r>
            <a:r>
              <a:rPr lang="en-US" sz="1800" dirty="0" smtClean="0">
                <a:solidFill>
                  <a:schemeClr val="tx2">
                    <a:lumMod val="90000"/>
                  </a:schemeClr>
                </a:solidFill>
              </a:rPr>
              <a:t> </a:t>
            </a:r>
            <a:r>
              <a:rPr lang="en-US" sz="1800" dirty="0">
                <a:solidFill>
                  <a:schemeClr val="tx2">
                    <a:lumMod val="90000"/>
                  </a:schemeClr>
                </a:solidFill>
              </a:rPr>
              <a:t>MM , </a:t>
            </a:r>
            <a:r>
              <a:rPr lang="en-US" sz="1800" dirty="0" err="1">
                <a:solidFill>
                  <a:schemeClr val="tx2">
                    <a:lumMod val="90000"/>
                  </a:schemeClr>
                </a:solidFill>
              </a:rPr>
              <a:t>Ostapowicz</a:t>
            </a:r>
            <a:r>
              <a:rPr lang="en-US" sz="1800" dirty="0">
                <a:solidFill>
                  <a:schemeClr val="tx2">
                    <a:lumMod val="90000"/>
                  </a:schemeClr>
                </a:solidFill>
              </a:rPr>
              <a:t> G , </a:t>
            </a:r>
            <a:r>
              <a:rPr lang="en-US" sz="1800" dirty="0" err="1">
                <a:solidFill>
                  <a:schemeClr val="tx2">
                    <a:lumMod val="90000"/>
                  </a:schemeClr>
                </a:solidFill>
              </a:rPr>
              <a:t>Weltman</a:t>
            </a:r>
            <a:r>
              <a:rPr lang="en-US" sz="1800" dirty="0">
                <a:solidFill>
                  <a:schemeClr val="tx2">
                    <a:lumMod val="90000"/>
                  </a:schemeClr>
                </a:solidFill>
              </a:rPr>
              <a:t> MD 2009 An association between non-alcoholic fatty liver disease and polycystic ovarian syndrome. J </a:t>
            </a:r>
            <a:r>
              <a:rPr lang="en-US" sz="1800" dirty="0" err="1">
                <a:solidFill>
                  <a:schemeClr val="tx2">
                    <a:lumMod val="90000"/>
                  </a:schemeClr>
                </a:solidFill>
              </a:rPr>
              <a:t>Gastroenterol</a:t>
            </a:r>
            <a:r>
              <a:rPr lang="en-US" sz="1800" dirty="0">
                <a:solidFill>
                  <a:schemeClr val="tx2">
                    <a:lumMod val="90000"/>
                  </a:schemeClr>
                </a:solidFill>
              </a:rPr>
              <a:t> </a:t>
            </a:r>
            <a:r>
              <a:rPr lang="en-US" sz="1800" dirty="0" err="1">
                <a:solidFill>
                  <a:schemeClr val="tx2">
                    <a:lumMod val="90000"/>
                  </a:schemeClr>
                </a:solidFill>
              </a:rPr>
              <a:t>Hepatol</a:t>
            </a:r>
            <a:r>
              <a:rPr lang="en-US" sz="1800" dirty="0">
                <a:solidFill>
                  <a:schemeClr val="tx2">
                    <a:lumMod val="90000"/>
                  </a:schemeClr>
                </a:solidFill>
              </a:rPr>
              <a:t> </a:t>
            </a:r>
            <a:r>
              <a:rPr lang="en-US" sz="1800" dirty="0" smtClean="0">
                <a:solidFill>
                  <a:schemeClr val="tx2">
                    <a:lumMod val="90000"/>
                  </a:schemeClr>
                </a:solidFill>
              </a:rPr>
              <a:t>24:243–247). </a:t>
            </a:r>
            <a:endParaRPr lang="en-US" sz="1800" dirty="0">
              <a:solidFill>
                <a:schemeClr val="tx2">
                  <a:lumMod val="90000"/>
                </a:schemeClr>
              </a:solidFill>
            </a:endParaRPr>
          </a:p>
        </p:txBody>
      </p:sp>
    </p:spTree>
    <p:extLst>
      <p:ext uri="{BB962C8B-B14F-4D97-AF65-F5344CB8AC3E}">
        <p14:creationId xmlns:p14="http://schemas.microsoft.com/office/powerpoint/2010/main" val="42012649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772400" cy="664464"/>
          </a:xfrm>
        </p:spPr>
        <p:txBody>
          <a:bodyPr/>
          <a:lstStyle/>
          <a:p>
            <a:r>
              <a:rPr lang="en-US" dirty="0" smtClean="0"/>
              <a:t>PCOS and risk of Cancer</a:t>
            </a:r>
            <a:endParaRPr lang="en-US" dirty="0"/>
          </a:p>
        </p:txBody>
      </p:sp>
      <p:sp>
        <p:nvSpPr>
          <p:cNvPr id="3" name="Content Placeholder 2"/>
          <p:cNvSpPr>
            <a:spLocks noGrp="1"/>
          </p:cNvSpPr>
          <p:nvPr>
            <p:ph idx="1"/>
          </p:nvPr>
        </p:nvSpPr>
        <p:spPr>
          <a:xfrm>
            <a:off x="914400" y="990600"/>
            <a:ext cx="7772400" cy="5638800"/>
          </a:xfrm>
        </p:spPr>
        <p:txBody>
          <a:bodyPr>
            <a:normAutofit fontScale="85000" lnSpcReduction="20000"/>
          </a:bodyPr>
          <a:lstStyle/>
          <a:p>
            <a:pPr algn="just"/>
            <a:r>
              <a:rPr lang="en-US" dirty="0"/>
              <a:t>There are no prospective studies on the risk of cancer among PCOS women. </a:t>
            </a:r>
            <a:endParaRPr lang="en-US" dirty="0" smtClean="0"/>
          </a:p>
          <a:p>
            <a:pPr algn="just"/>
            <a:r>
              <a:rPr lang="en-US" dirty="0" smtClean="0"/>
              <a:t>A </a:t>
            </a:r>
            <a:r>
              <a:rPr lang="en-US" dirty="0"/>
              <a:t>cohort study </a:t>
            </a:r>
            <a:r>
              <a:rPr lang="en-US" sz="1800" dirty="0" smtClean="0">
                <a:solidFill>
                  <a:schemeClr val="tx2">
                    <a:lumMod val="90000"/>
                  </a:schemeClr>
                </a:solidFill>
              </a:rPr>
              <a:t>(</a:t>
            </a:r>
            <a:r>
              <a:rPr lang="en-US" sz="1800" dirty="0" err="1">
                <a:solidFill>
                  <a:schemeClr val="tx2">
                    <a:lumMod val="90000"/>
                  </a:schemeClr>
                </a:solidFill>
              </a:rPr>
              <a:t>Pillay</a:t>
            </a:r>
            <a:r>
              <a:rPr lang="en-US" sz="1800" dirty="0">
                <a:solidFill>
                  <a:schemeClr val="tx2">
                    <a:lumMod val="90000"/>
                  </a:schemeClr>
                </a:solidFill>
              </a:rPr>
              <a:t> OC </a:t>
            </a:r>
            <a:r>
              <a:rPr lang="en-US" sz="1800" dirty="0" smtClean="0">
                <a:solidFill>
                  <a:schemeClr val="tx2">
                    <a:lumMod val="90000"/>
                  </a:schemeClr>
                </a:solidFill>
              </a:rPr>
              <a:t>, </a:t>
            </a:r>
            <a:r>
              <a:rPr lang="en-US" sz="1800" dirty="0">
                <a:solidFill>
                  <a:schemeClr val="tx2">
                    <a:lumMod val="90000"/>
                  </a:schemeClr>
                </a:solidFill>
              </a:rPr>
              <a:t>2006 The association between polycystic ovaries and endometrial cancer. Hum </a:t>
            </a:r>
            <a:r>
              <a:rPr lang="en-US" sz="1800" dirty="0" err="1">
                <a:solidFill>
                  <a:schemeClr val="tx2">
                    <a:lumMod val="90000"/>
                  </a:schemeClr>
                </a:solidFill>
              </a:rPr>
              <a:t>Reprod</a:t>
            </a:r>
            <a:r>
              <a:rPr lang="en-US" sz="1800" dirty="0">
                <a:solidFill>
                  <a:schemeClr val="tx2">
                    <a:lumMod val="90000"/>
                  </a:schemeClr>
                </a:solidFill>
              </a:rPr>
              <a:t> </a:t>
            </a:r>
            <a:r>
              <a:rPr lang="en-US" sz="1800" dirty="0" smtClean="0">
                <a:solidFill>
                  <a:schemeClr val="tx2">
                    <a:lumMod val="90000"/>
                  </a:schemeClr>
                </a:solidFill>
              </a:rPr>
              <a:t>21:924–929)</a:t>
            </a:r>
            <a:r>
              <a:rPr lang="en-US" dirty="0" smtClean="0"/>
              <a:t> </a:t>
            </a:r>
            <a:r>
              <a:rPr lang="en-US" dirty="0"/>
              <a:t>and retrospective case control study </a:t>
            </a:r>
            <a:r>
              <a:rPr lang="en-US" dirty="0" smtClean="0"/>
              <a:t>reported 2.7 </a:t>
            </a:r>
            <a:r>
              <a:rPr lang="en-US" dirty="0"/>
              <a:t>fold </a:t>
            </a:r>
            <a:r>
              <a:rPr lang="en-US" dirty="0" smtClean="0"/>
              <a:t> increase in   </a:t>
            </a:r>
            <a:r>
              <a:rPr lang="en-US" dirty="0"/>
              <a:t>risk of endometrial cancer in </a:t>
            </a:r>
            <a:r>
              <a:rPr lang="en-US" dirty="0" smtClean="0"/>
              <a:t>PCOS-. </a:t>
            </a:r>
          </a:p>
          <a:p>
            <a:pPr algn="just"/>
            <a:r>
              <a:rPr lang="en-US" dirty="0" smtClean="0"/>
              <a:t>However</a:t>
            </a:r>
            <a:r>
              <a:rPr lang="en-US" dirty="0"/>
              <a:t>, breast cancer is still the most common cancer type among PCOS women, but there is no increased risk compared with the normal population </a:t>
            </a:r>
            <a:r>
              <a:rPr lang="en-US" sz="2000" dirty="0" smtClean="0">
                <a:solidFill>
                  <a:schemeClr val="tx2">
                    <a:lumMod val="90000"/>
                  </a:schemeClr>
                </a:solidFill>
              </a:rPr>
              <a:t>(</a:t>
            </a:r>
            <a:r>
              <a:rPr lang="en-US" sz="2000" dirty="0">
                <a:solidFill>
                  <a:schemeClr val="tx2">
                    <a:lumMod val="90000"/>
                  </a:schemeClr>
                </a:solidFill>
              </a:rPr>
              <a:t>Wild S , 2000, Long-term consequences of polycystic ovary syndrome: results of a 31 year follow-up study. Hum </a:t>
            </a:r>
            <a:r>
              <a:rPr lang="en-US" sz="2000" dirty="0" err="1">
                <a:solidFill>
                  <a:schemeClr val="tx2">
                    <a:lumMod val="90000"/>
                  </a:schemeClr>
                </a:solidFill>
              </a:rPr>
              <a:t>Fertil</a:t>
            </a:r>
            <a:r>
              <a:rPr lang="en-US" sz="2000" dirty="0">
                <a:solidFill>
                  <a:schemeClr val="tx2">
                    <a:lumMod val="90000"/>
                  </a:schemeClr>
                </a:solidFill>
              </a:rPr>
              <a:t> (</a:t>
            </a:r>
            <a:r>
              <a:rPr lang="en-US" sz="2000" dirty="0" err="1">
                <a:solidFill>
                  <a:schemeClr val="tx2">
                    <a:lumMod val="90000"/>
                  </a:schemeClr>
                </a:solidFill>
              </a:rPr>
              <a:t>Camb</a:t>
            </a:r>
            <a:r>
              <a:rPr lang="en-US" sz="2000" dirty="0">
                <a:solidFill>
                  <a:schemeClr val="tx2">
                    <a:lumMod val="90000"/>
                  </a:schemeClr>
                </a:solidFill>
              </a:rPr>
              <a:t>) 3:101–105 </a:t>
            </a:r>
            <a:r>
              <a:rPr lang="en-US" sz="2000" dirty="0" smtClean="0">
                <a:solidFill>
                  <a:schemeClr val="tx2">
                    <a:lumMod val="90000"/>
                  </a:schemeClr>
                </a:solidFill>
              </a:rPr>
              <a:t>)</a:t>
            </a:r>
            <a:r>
              <a:rPr lang="en-US" sz="2000" dirty="0" smtClean="0"/>
              <a:t>.</a:t>
            </a:r>
          </a:p>
          <a:p>
            <a:pPr algn="just"/>
            <a:r>
              <a:rPr lang="en-IN" sz="1800" dirty="0" smtClean="0"/>
              <a:t> </a:t>
            </a:r>
            <a:r>
              <a:rPr lang="en-IN" sz="1800" dirty="0"/>
              <a:t> </a:t>
            </a:r>
            <a:r>
              <a:rPr lang="en-IN" sz="2200" dirty="0" smtClean="0"/>
              <a:t>Small studies have suggested that a lack of ovulation (anovulation</a:t>
            </a:r>
            <a:r>
              <a:rPr lang="en-IN" sz="2200" smtClean="0"/>
              <a:t>), is  </a:t>
            </a:r>
            <a:r>
              <a:rPr lang="en-IN" sz="2200" dirty="0" smtClean="0"/>
              <a:t>linked with a risk of breast cancer that is three to four times that of women without anovulation</a:t>
            </a:r>
            <a:endParaRPr lang="en-US" sz="2200" dirty="0" smtClean="0"/>
          </a:p>
          <a:p>
            <a:pPr algn="just"/>
            <a:r>
              <a:rPr lang="en-US" dirty="0" smtClean="0"/>
              <a:t> Johana Smith et al, 2011, </a:t>
            </a:r>
            <a:r>
              <a:rPr lang="en-US" dirty="0" err="1" smtClean="0"/>
              <a:t>obs</a:t>
            </a:r>
            <a:r>
              <a:rPr lang="en-US" dirty="0" smtClean="0"/>
              <a:t> </a:t>
            </a:r>
            <a:r>
              <a:rPr lang="en-US" dirty="0" err="1" smtClean="0"/>
              <a:t>Gyn</a:t>
            </a:r>
            <a:r>
              <a:rPr lang="en-US" dirty="0" smtClean="0"/>
              <a:t>: detected </a:t>
            </a:r>
            <a:r>
              <a:rPr lang="en-US" dirty="0"/>
              <a:t>no difference in the overall cancer incidence or in any specific type of cancer.</a:t>
            </a:r>
          </a:p>
          <a:p>
            <a:endParaRPr lang="en-US" dirty="0"/>
          </a:p>
        </p:txBody>
      </p:sp>
    </p:spTree>
    <p:extLst>
      <p:ext uri="{BB962C8B-B14F-4D97-AF65-F5344CB8AC3E}">
        <p14:creationId xmlns:p14="http://schemas.microsoft.com/office/powerpoint/2010/main" val="29265860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72400" cy="914400"/>
          </a:xfrm>
        </p:spPr>
        <p:txBody>
          <a:bodyPr/>
          <a:lstStyle/>
          <a:p>
            <a:r>
              <a:rPr lang="en-US" dirty="0" smtClean="0"/>
              <a:t>PCOS and depression</a:t>
            </a:r>
            <a:endParaRPr lang="en-US" dirty="0"/>
          </a:p>
        </p:txBody>
      </p:sp>
      <p:sp>
        <p:nvSpPr>
          <p:cNvPr id="3" name="Content Placeholder 2"/>
          <p:cNvSpPr>
            <a:spLocks noGrp="1"/>
          </p:cNvSpPr>
          <p:nvPr>
            <p:ph idx="1"/>
          </p:nvPr>
        </p:nvSpPr>
        <p:spPr>
          <a:xfrm>
            <a:off x="762000" y="1295400"/>
            <a:ext cx="7848600" cy="4953000"/>
          </a:xfrm>
        </p:spPr>
        <p:txBody>
          <a:bodyPr>
            <a:noAutofit/>
          </a:bodyPr>
          <a:lstStyle/>
          <a:p>
            <a:pPr algn="just"/>
            <a:r>
              <a:rPr lang="en-US" sz="2800" dirty="0"/>
              <a:t>There is growing evidence that mood disturbances, mostly severe depression, are independent CVD risk factors </a:t>
            </a:r>
            <a:r>
              <a:rPr lang="en-US" sz="2800" dirty="0" smtClean="0"/>
              <a:t> </a:t>
            </a:r>
            <a:r>
              <a:rPr lang="en-US" sz="2800" dirty="0"/>
              <a:t>and prevalent in women with </a:t>
            </a:r>
            <a:r>
              <a:rPr lang="en-US" sz="2800" dirty="0" smtClean="0"/>
              <a:t>PCOS.</a:t>
            </a:r>
            <a:r>
              <a:rPr lang="en-US" sz="2400" dirty="0" smtClean="0"/>
              <a:t> </a:t>
            </a:r>
            <a:r>
              <a:rPr lang="en-US" sz="1600" dirty="0">
                <a:solidFill>
                  <a:srgbClr val="FF0000"/>
                </a:solidFill>
              </a:rPr>
              <a:t>Jones GL, </a:t>
            </a:r>
            <a:r>
              <a:rPr lang="en-US" sz="1600" dirty="0" smtClean="0">
                <a:solidFill>
                  <a:srgbClr val="FF0000"/>
                </a:solidFill>
              </a:rPr>
              <a:t>et al ; </a:t>
            </a:r>
            <a:r>
              <a:rPr lang="en-US" sz="1600" dirty="0">
                <a:solidFill>
                  <a:srgbClr val="FF0000"/>
                </a:solidFill>
              </a:rPr>
              <a:t>2008 Health-related quality of life measurement in women with polycystic ovary syndrome: a systematic review. Hum </a:t>
            </a:r>
            <a:r>
              <a:rPr lang="en-US" sz="1600" dirty="0" err="1">
                <a:solidFill>
                  <a:srgbClr val="FF0000"/>
                </a:solidFill>
              </a:rPr>
              <a:t>Reprod</a:t>
            </a:r>
            <a:r>
              <a:rPr lang="en-US" sz="1600" dirty="0">
                <a:solidFill>
                  <a:srgbClr val="FF0000"/>
                </a:solidFill>
              </a:rPr>
              <a:t> Update 14:15–25 </a:t>
            </a:r>
            <a:r>
              <a:rPr lang="en-US" sz="1600" dirty="0" smtClean="0">
                <a:solidFill>
                  <a:srgbClr val="FF0000"/>
                </a:solidFill>
              </a:rPr>
              <a:t>(</a:t>
            </a:r>
            <a:r>
              <a:rPr lang="en-US" sz="1600" dirty="0">
                <a:solidFill>
                  <a:srgbClr val="FF0000"/>
                </a:solidFill>
              </a:rPr>
              <a:t>74, 75). </a:t>
            </a:r>
            <a:endParaRPr lang="en-US" sz="1600" dirty="0" smtClean="0">
              <a:solidFill>
                <a:srgbClr val="FF0000"/>
              </a:solidFill>
            </a:endParaRPr>
          </a:p>
          <a:p>
            <a:pPr algn="just"/>
            <a:endParaRPr lang="en-US" sz="1600" dirty="0" smtClean="0">
              <a:solidFill>
                <a:srgbClr val="FF0000"/>
              </a:solidFill>
            </a:endParaRPr>
          </a:p>
          <a:p>
            <a:pPr algn="just"/>
            <a:r>
              <a:rPr lang="en-US" sz="2800" dirty="0" smtClean="0"/>
              <a:t>Depressed </a:t>
            </a:r>
            <a:r>
              <a:rPr lang="en-US" sz="2800" dirty="0"/>
              <a:t>women with PCOS have higher BMI and greater IR </a:t>
            </a:r>
            <a:r>
              <a:rPr lang="en-US" sz="2800" dirty="0" smtClean="0"/>
              <a:t>and  </a:t>
            </a:r>
            <a:r>
              <a:rPr lang="en-US" sz="2800" dirty="0"/>
              <a:t>CVD risk </a:t>
            </a:r>
            <a:r>
              <a:rPr lang="en-US" sz="2800" dirty="0" smtClean="0"/>
              <a:t> </a:t>
            </a:r>
            <a:r>
              <a:rPr lang="en-US" sz="2800" dirty="0"/>
              <a:t>than </a:t>
            </a:r>
            <a:r>
              <a:rPr lang="en-US" sz="2800" dirty="0" err="1"/>
              <a:t>nondepressed</a:t>
            </a:r>
            <a:r>
              <a:rPr lang="en-US" sz="2800" dirty="0"/>
              <a:t> women with </a:t>
            </a:r>
            <a:r>
              <a:rPr lang="en-US" sz="2800" dirty="0" smtClean="0"/>
              <a:t>PCOS. </a:t>
            </a:r>
          </a:p>
          <a:p>
            <a:pPr algn="just"/>
            <a:r>
              <a:rPr lang="en-US" sz="2800" dirty="0" smtClean="0"/>
              <a:t>Weight </a:t>
            </a:r>
            <a:r>
              <a:rPr lang="en-US" sz="2800" dirty="0"/>
              <a:t>loss through an energy-restricted diet improves their depression and quality of </a:t>
            </a:r>
            <a:r>
              <a:rPr lang="en-US" sz="2800" dirty="0" smtClean="0"/>
              <a:t>life. </a:t>
            </a:r>
          </a:p>
          <a:p>
            <a:pPr algn="just"/>
            <a:endParaRPr lang="en-US" sz="2800" dirty="0"/>
          </a:p>
          <a:p>
            <a:endParaRPr lang="en-US" sz="2400" dirty="0"/>
          </a:p>
        </p:txBody>
      </p:sp>
    </p:spTree>
    <p:extLst>
      <p:ext uri="{BB962C8B-B14F-4D97-AF65-F5344CB8AC3E}">
        <p14:creationId xmlns:p14="http://schemas.microsoft.com/office/powerpoint/2010/main" val="2593835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8077200" cy="914400"/>
          </a:xfrm>
        </p:spPr>
        <p:txBody>
          <a:bodyPr/>
          <a:lstStyle/>
          <a:p>
            <a:r>
              <a:rPr lang="en-US" sz="3200" dirty="0" smtClean="0"/>
              <a:t>Identification of patients at risk for development of long term consequences: </a:t>
            </a:r>
            <a:endParaRPr lang="en-US" sz="3200" dirty="0"/>
          </a:p>
        </p:txBody>
      </p:sp>
      <p:sp>
        <p:nvSpPr>
          <p:cNvPr id="3" name="Content Placeholder 2"/>
          <p:cNvSpPr>
            <a:spLocks noGrp="1"/>
          </p:cNvSpPr>
          <p:nvPr>
            <p:ph idx="1"/>
          </p:nvPr>
        </p:nvSpPr>
        <p:spPr>
          <a:xfrm>
            <a:off x="838200" y="2286000"/>
            <a:ext cx="7772400" cy="3886200"/>
          </a:xfrm>
        </p:spPr>
        <p:txBody>
          <a:bodyPr>
            <a:normAutofit fontScale="92500" lnSpcReduction="10000"/>
          </a:bodyPr>
          <a:lstStyle/>
          <a:p>
            <a:pPr marL="68580" indent="0" algn="just">
              <a:buNone/>
            </a:pPr>
            <a:endParaRPr lang="en-US" dirty="0" smtClean="0"/>
          </a:p>
          <a:p>
            <a:pPr algn="just"/>
            <a:r>
              <a:rPr lang="en-US" dirty="0" smtClean="0"/>
              <a:t>Diagnosis is  based on presence of </a:t>
            </a:r>
            <a:r>
              <a:rPr lang="en-US" dirty="0" err="1" smtClean="0"/>
              <a:t>oligomenorrhea</a:t>
            </a:r>
            <a:r>
              <a:rPr lang="en-US" dirty="0" smtClean="0"/>
              <a:t>, hyperandrogenism, polycystic ovaries in </a:t>
            </a:r>
            <a:r>
              <a:rPr lang="en-US" dirty="0" err="1" smtClean="0"/>
              <a:t>sonograph</a:t>
            </a:r>
            <a:endParaRPr lang="en-US" dirty="0" smtClean="0"/>
          </a:p>
          <a:p>
            <a:pPr algn="just"/>
            <a:endParaRPr lang="en-US" dirty="0" smtClean="0"/>
          </a:p>
          <a:p>
            <a:pPr algn="just"/>
            <a:r>
              <a:rPr lang="en-US" dirty="0" smtClean="0"/>
              <a:t>How ever the key abnormalities leading to long term consequences are because of  insulin resistance- hyperinsulinemia, </a:t>
            </a:r>
            <a:r>
              <a:rPr lang="en-US" dirty="0" err="1" smtClean="0"/>
              <a:t>trunkal</a:t>
            </a:r>
            <a:r>
              <a:rPr lang="en-US" dirty="0" smtClean="0"/>
              <a:t> obesity in the presence of </a:t>
            </a:r>
            <a:r>
              <a:rPr lang="en-US" dirty="0" err="1" smtClean="0"/>
              <a:t>normoglycemia</a:t>
            </a:r>
            <a:endParaRPr lang="en-US" dirty="0"/>
          </a:p>
        </p:txBody>
      </p:sp>
    </p:spTree>
    <p:extLst>
      <p:ext uri="{BB962C8B-B14F-4D97-AF65-F5344CB8AC3E}">
        <p14:creationId xmlns:p14="http://schemas.microsoft.com/office/powerpoint/2010/main" val="7383739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371600"/>
            <a:ext cx="7772400" cy="4983960"/>
          </a:xfrm>
        </p:spPr>
        <p:txBody>
          <a:bodyPr>
            <a:normAutofit/>
          </a:bodyPr>
          <a:lstStyle/>
          <a:p>
            <a:pPr algn="just"/>
            <a:r>
              <a:rPr lang="en-US" dirty="0"/>
              <a:t>Agents that exacerbate insulin resistance should </a:t>
            </a:r>
            <a:r>
              <a:rPr lang="en-US" dirty="0" smtClean="0"/>
              <a:t> </a:t>
            </a:r>
            <a:r>
              <a:rPr lang="en-US" dirty="0"/>
              <a:t>be avoided in PCOS, particularly in </a:t>
            </a:r>
            <a:r>
              <a:rPr lang="en-US" dirty="0" smtClean="0"/>
              <a:t> obese women. </a:t>
            </a:r>
          </a:p>
          <a:p>
            <a:pPr algn="just"/>
            <a:r>
              <a:rPr lang="en-US" dirty="0" smtClean="0"/>
              <a:t>Oral </a:t>
            </a:r>
            <a:r>
              <a:rPr lang="en-US" dirty="0"/>
              <a:t>contraceptives are widely used in PCOS to control menstrual irregularities and </a:t>
            </a:r>
            <a:r>
              <a:rPr lang="en-US" dirty="0" err="1" smtClean="0"/>
              <a:t>hyperandrogenism</a:t>
            </a:r>
            <a:r>
              <a:rPr lang="en-US" dirty="0" smtClean="0"/>
              <a:t>, they cause  </a:t>
            </a:r>
            <a:r>
              <a:rPr lang="en-US" dirty="0"/>
              <a:t>insulin </a:t>
            </a:r>
            <a:r>
              <a:rPr lang="en-US" dirty="0" smtClean="0"/>
              <a:t>resistance</a:t>
            </a:r>
          </a:p>
          <a:p>
            <a:pPr algn="just"/>
            <a:r>
              <a:rPr lang="en-US" dirty="0" err="1" smtClean="0"/>
              <a:t>Norethindrone</a:t>
            </a:r>
            <a:r>
              <a:rPr lang="en-US" dirty="0" smtClean="0"/>
              <a:t>-only </a:t>
            </a:r>
            <a:r>
              <a:rPr lang="en-US" dirty="0"/>
              <a:t>containing contraceptives do not cause insulin resistance in normal women </a:t>
            </a:r>
            <a:r>
              <a:rPr lang="en-US" dirty="0" smtClean="0"/>
              <a:t>, </a:t>
            </a:r>
            <a:r>
              <a:rPr lang="en-US" dirty="0"/>
              <a:t>hence should be used</a:t>
            </a:r>
          </a:p>
          <a:p>
            <a:pPr algn="just"/>
            <a:endParaRPr lang="en-US" dirty="0"/>
          </a:p>
        </p:txBody>
      </p:sp>
      <p:sp>
        <p:nvSpPr>
          <p:cNvPr id="4" name="Title 3"/>
          <p:cNvSpPr>
            <a:spLocks noGrp="1"/>
          </p:cNvSpPr>
          <p:nvPr>
            <p:ph type="title"/>
          </p:nvPr>
        </p:nvSpPr>
        <p:spPr/>
        <p:txBody>
          <a:bodyPr/>
          <a:lstStyle/>
          <a:p>
            <a:r>
              <a:rPr lang="en-US" dirty="0" smtClean="0"/>
              <a:t>Therapeutic considerations</a:t>
            </a:r>
            <a:endParaRPr lang="en-US" dirty="0"/>
          </a:p>
        </p:txBody>
      </p:sp>
    </p:spTree>
    <p:extLst>
      <p:ext uri="{BB962C8B-B14F-4D97-AF65-F5344CB8AC3E}">
        <p14:creationId xmlns:p14="http://schemas.microsoft.com/office/powerpoint/2010/main" val="3543555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fontScale="92500"/>
          </a:bodyPr>
          <a:lstStyle/>
          <a:p>
            <a:pPr algn="just"/>
            <a:r>
              <a:rPr lang="en-US" dirty="0"/>
              <a:t>Glucocorticoids can exacerbate insulin resistance and should be avoided in PCOS. </a:t>
            </a:r>
            <a:endParaRPr lang="en-US" dirty="0" smtClean="0"/>
          </a:p>
          <a:p>
            <a:pPr algn="just"/>
            <a:r>
              <a:rPr lang="en-US" dirty="0" smtClean="0"/>
              <a:t>Therapeutic </a:t>
            </a:r>
            <a:r>
              <a:rPr lang="en-US" dirty="0"/>
              <a:t>agents for hyperandrogenism that do not worsen </a:t>
            </a:r>
            <a:r>
              <a:rPr lang="en-US" dirty="0" smtClean="0"/>
              <a:t>insulin </a:t>
            </a:r>
            <a:r>
              <a:rPr lang="en-US" dirty="0"/>
              <a:t>sensitivity in PCOS </a:t>
            </a:r>
            <a:r>
              <a:rPr lang="en-US" dirty="0" smtClean="0"/>
              <a:t> are spironolactone</a:t>
            </a:r>
            <a:r>
              <a:rPr lang="en-US" dirty="0"/>
              <a:t>, GnRH analogs, and </a:t>
            </a:r>
            <a:r>
              <a:rPr lang="en-US" dirty="0" err="1"/>
              <a:t>flutamide</a:t>
            </a:r>
            <a:r>
              <a:rPr lang="en-US" dirty="0"/>
              <a:t> </a:t>
            </a:r>
            <a:endParaRPr lang="en-US" dirty="0" smtClean="0"/>
          </a:p>
          <a:p>
            <a:pPr algn="just"/>
            <a:r>
              <a:rPr lang="en-US" dirty="0" smtClean="0"/>
              <a:t> </a:t>
            </a:r>
            <a:r>
              <a:rPr lang="en-US" dirty="0"/>
              <a:t>Although medroxyprogesterone acetate does decrease insulin sensitivity in normal women </a:t>
            </a:r>
            <a:r>
              <a:rPr lang="en-US" dirty="0" smtClean="0"/>
              <a:t>, </a:t>
            </a:r>
            <a:r>
              <a:rPr lang="en-US" dirty="0"/>
              <a:t>intermittent progestin withdrawal with this agent in </a:t>
            </a:r>
            <a:r>
              <a:rPr lang="en-US" dirty="0" smtClean="0"/>
              <a:t> </a:t>
            </a:r>
            <a:r>
              <a:rPr lang="en-US" dirty="0"/>
              <a:t>minimally effective dose (i.e., 5 mg daily for </a:t>
            </a:r>
            <a:r>
              <a:rPr lang="en-US" dirty="0" smtClean="0"/>
              <a:t>10 </a:t>
            </a:r>
            <a:r>
              <a:rPr lang="en-US" dirty="0"/>
              <a:t>days monthly or every other month) would be preferable to continuous oral contraceptive therapy for endometrial protection.</a:t>
            </a:r>
          </a:p>
          <a:p>
            <a:pPr algn="just"/>
            <a:endParaRPr lang="en-US" dirty="0"/>
          </a:p>
        </p:txBody>
      </p:sp>
    </p:spTree>
    <p:extLst>
      <p:ext uri="{BB962C8B-B14F-4D97-AF65-F5344CB8AC3E}">
        <p14:creationId xmlns:p14="http://schemas.microsoft.com/office/powerpoint/2010/main" val="1518371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98360"/>
          </a:xfrm>
        </p:spPr>
        <p:txBody>
          <a:bodyPr>
            <a:normAutofit fontScale="77500" lnSpcReduction="20000"/>
          </a:bodyPr>
          <a:lstStyle/>
          <a:p>
            <a:pPr algn="just"/>
            <a:r>
              <a:rPr lang="en-US" dirty="0"/>
              <a:t>Weight loss is well known to decrease androgen levels and restore ovulation in </a:t>
            </a:r>
            <a:r>
              <a:rPr lang="en-US" dirty="0" smtClean="0"/>
              <a:t>PCOS. </a:t>
            </a:r>
          </a:p>
          <a:p>
            <a:pPr algn="just"/>
            <a:r>
              <a:rPr lang="en-US" dirty="0" smtClean="0"/>
              <a:t>As </a:t>
            </a:r>
            <a:r>
              <a:rPr lang="en-US" dirty="0"/>
              <a:t>little as a 7% reduction in body weight can restore fertility in obese PCOS women </a:t>
            </a:r>
            <a:endParaRPr lang="en-US" dirty="0" smtClean="0"/>
          </a:p>
          <a:p>
            <a:pPr algn="just"/>
            <a:r>
              <a:rPr lang="en-US" dirty="0" smtClean="0"/>
              <a:t>Metformin </a:t>
            </a:r>
            <a:r>
              <a:rPr lang="en-US" dirty="0"/>
              <a:t>acts mainly by suppressing hepatic glucose production, and its insulin-sensitizing actions are primarily mediated through the weight loss that frequently occurs during </a:t>
            </a:r>
            <a:r>
              <a:rPr lang="en-US" dirty="0" smtClean="0"/>
              <a:t>therapy</a:t>
            </a:r>
          </a:p>
          <a:p>
            <a:pPr algn="just"/>
            <a:r>
              <a:rPr lang="en-US" dirty="0" err="1" smtClean="0"/>
              <a:t>Antibesity</a:t>
            </a:r>
            <a:r>
              <a:rPr lang="en-US" dirty="0" smtClean="0"/>
              <a:t> drugs: </a:t>
            </a:r>
            <a:r>
              <a:rPr lang="en-US" dirty="0" err="1" smtClean="0"/>
              <a:t>orlistatin</a:t>
            </a:r>
            <a:endParaRPr lang="en-US" dirty="0" smtClean="0"/>
          </a:p>
          <a:p>
            <a:pPr algn="just"/>
            <a:r>
              <a:rPr lang="en-US" dirty="0" smtClean="0"/>
              <a:t>Bariatric surgery:</a:t>
            </a:r>
            <a:r>
              <a:rPr lang="en-IN" dirty="0" smtClean="0"/>
              <a:t> </a:t>
            </a:r>
            <a:r>
              <a:rPr lang="en-IN" dirty="0"/>
              <a:t>One large case series from Spain that characterized subjects both before and at varying time points after surgery reported marked resolution of multiple biochemical abnormalities, as well as improvements in menses and </a:t>
            </a:r>
            <a:r>
              <a:rPr lang="en-IN" dirty="0" err="1"/>
              <a:t>hirsutism</a:t>
            </a:r>
            <a:r>
              <a:rPr lang="en-IN" dirty="0"/>
              <a:t> after bariatric surgery, implying the procedure was a “cure” for PCOS and morbid </a:t>
            </a:r>
            <a:r>
              <a:rPr lang="en-IN" dirty="0" smtClean="0"/>
              <a:t>obesity. </a:t>
            </a:r>
          </a:p>
          <a:p>
            <a:pPr marL="68580" indent="0" algn="just">
              <a:buNone/>
            </a:pPr>
            <a:r>
              <a:rPr lang="en-IN" sz="2600" i="1" dirty="0" smtClean="0">
                <a:solidFill>
                  <a:schemeClr val="tx2">
                    <a:lumMod val="90000"/>
                  </a:schemeClr>
                </a:solidFill>
              </a:rPr>
              <a:t>Escobar-</a:t>
            </a:r>
            <a:r>
              <a:rPr lang="en-IN" sz="2600" i="1" dirty="0" err="1" smtClean="0">
                <a:solidFill>
                  <a:schemeClr val="tx2">
                    <a:lumMod val="90000"/>
                  </a:schemeClr>
                </a:solidFill>
              </a:rPr>
              <a:t>Morreale</a:t>
            </a:r>
            <a:r>
              <a:rPr lang="en-IN" sz="2600" i="1" dirty="0" smtClean="0">
                <a:solidFill>
                  <a:schemeClr val="tx2">
                    <a:lumMod val="90000"/>
                  </a:schemeClr>
                </a:solidFill>
              </a:rPr>
              <a:t> </a:t>
            </a:r>
            <a:r>
              <a:rPr lang="en-IN" sz="2600" i="1" dirty="0">
                <a:solidFill>
                  <a:schemeClr val="tx2">
                    <a:lumMod val="90000"/>
                  </a:schemeClr>
                </a:solidFill>
              </a:rPr>
              <a:t>HF, </a:t>
            </a:r>
            <a:r>
              <a:rPr lang="en-IN" sz="2600" i="1" dirty="0" smtClean="0">
                <a:solidFill>
                  <a:schemeClr val="tx2">
                    <a:lumMod val="90000"/>
                  </a:schemeClr>
                </a:solidFill>
              </a:rPr>
              <a:t> </a:t>
            </a:r>
            <a:r>
              <a:rPr lang="en-IN" sz="2600" i="1" dirty="0">
                <a:solidFill>
                  <a:schemeClr val="tx2">
                    <a:lumMod val="90000"/>
                  </a:schemeClr>
                </a:solidFill>
              </a:rPr>
              <a:t>The polycystic ovary syndrome associated with morbid obesity may resolve after weight loss induced by bariatric surgery. J </a:t>
            </a:r>
            <a:r>
              <a:rPr lang="en-IN" sz="2600" i="1" dirty="0" err="1">
                <a:solidFill>
                  <a:schemeClr val="tx2">
                    <a:lumMod val="90000"/>
                  </a:schemeClr>
                </a:solidFill>
              </a:rPr>
              <a:t>Clin</a:t>
            </a:r>
            <a:r>
              <a:rPr lang="en-IN" sz="2600" i="1" dirty="0">
                <a:solidFill>
                  <a:schemeClr val="tx2">
                    <a:lumMod val="90000"/>
                  </a:schemeClr>
                </a:solidFill>
              </a:rPr>
              <a:t> </a:t>
            </a:r>
            <a:r>
              <a:rPr lang="en-IN" sz="2600" i="1" dirty="0" err="1">
                <a:solidFill>
                  <a:schemeClr val="tx2">
                    <a:lumMod val="90000"/>
                  </a:schemeClr>
                </a:solidFill>
              </a:rPr>
              <a:t>Endocrinol</a:t>
            </a:r>
            <a:r>
              <a:rPr lang="en-IN" sz="2600" i="1" dirty="0">
                <a:solidFill>
                  <a:schemeClr val="tx2">
                    <a:lumMod val="90000"/>
                  </a:schemeClr>
                </a:solidFill>
              </a:rPr>
              <a:t> </a:t>
            </a:r>
            <a:r>
              <a:rPr lang="en-IN" sz="2600" i="1" dirty="0" err="1">
                <a:solidFill>
                  <a:schemeClr val="tx2">
                    <a:lumMod val="90000"/>
                  </a:schemeClr>
                </a:solidFill>
              </a:rPr>
              <a:t>Metab</a:t>
            </a:r>
            <a:r>
              <a:rPr lang="en-IN" sz="2600" i="1" dirty="0">
                <a:solidFill>
                  <a:schemeClr val="tx2">
                    <a:lumMod val="90000"/>
                  </a:schemeClr>
                </a:solidFill>
              </a:rPr>
              <a:t>. 2005;90(12):6364–6369</a:t>
            </a:r>
            <a:endParaRPr lang="en-US" sz="2600" i="1" dirty="0">
              <a:solidFill>
                <a:schemeClr val="tx2">
                  <a:lumMod val="90000"/>
                </a:schemeClr>
              </a:solidFill>
            </a:endParaRPr>
          </a:p>
        </p:txBody>
      </p:sp>
    </p:spTree>
    <p:extLst>
      <p:ext uri="{BB962C8B-B14F-4D97-AF65-F5344CB8AC3E}">
        <p14:creationId xmlns:p14="http://schemas.microsoft.com/office/powerpoint/2010/main" val="39575162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Consultation - 1\Desktop\New folder (2)\IMG-20151112-WA003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991600" cy="6477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 y="26916"/>
            <a:ext cx="9144000" cy="584775"/>
          </a:xfrm>
          <a:prstGeom prst="rect">
            <a:avLst/>
          </a:prstGeom>
          <a:solidFill>
            <a:srgbClr val="0070C0"/>
          </a:solidFill>
        </p:spPr>
        <p:txBody>
          <a:bodyPr wrap="square" rtlCol="0">
            <a:spAutoFit/>
          </a:bodyPr>
          <a:lstStyle/>
          <a:p>
            <a:pPr algn="ctr"/>
            <a:r>
              <a:rPr lang="en-US" sz="3200" b="1" dirty="0" smtClean="0"/>
              <a:t>Conclusion</a:t>
            </a:r>
            <a:endParaRPr lang="en-US" sz="3200" b="1" dirty="0"/>
          </a:p>
        </p:txBody>
      </p:sp>
    </p:spTree>
    <p:extLst>
      <p:ext uri="{BB962C8B-B14F-4D97-AF65-F5344CB8AC3E}">
        <p14:creationId xmlns:p14="http://schemas.microsoft.com/office/powerpoint/2010/main" val="12241258"/>
      </p:ext>
    </p:extLst>
  </p:cSld>
  <p:clrMapOvr>
    <a:masterClrMapping/>
  </p:clrMapOvr>
  <mc:AlternateContent xmlns:mc="http://schemas.openxmlformats.org/markup-compatibility/2006" xmlns:p14="http://schemas.microsoft.com/office/powerpoint/2010/main">
    <mc:Choice Requires="p14">
      <p:transition spd="slow" p14:dur="2000" advTm="11553"/>
    </mc:Choice>
    <mc:Fallback xmlns="">
      <p:transition spd="slow" advTm="11553"/>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95400"/>
            <a:ext cx="7772400" cy="3886200"/>
          </a:xfrm>
        </p:spPr>
        <p:txBody>
          <a:bodyPr>
            <a:normAutofit/>
          </a:bodyPr>
          <a:lstStyle/>
          <a:p>
            <a:pPr algn="just"/>
            <a:r>
              <a:rPr lang="en-US" dirty="0"/>
              <a:t>The long-term health consequences of PCOS are a concern particularly in the background of the current obesity </a:t>
            </a:r>
            <a:r>
              <a:rPr lang="en-US" dirty="0" smtClean="0"/>
              <a:t>pandemic</a:t>
            </a:r>
          </a:p>
          <a:p>
            <a:pPr algn="just"/>
            <a:r>
              <a:rPr lang="en-US" dirty="0" smtClean="0"/>
              <a:t>Thus</a:t>
            </a:r>
            <a:r>
              <a:rPr lang="en-US" dirty="0"/>
              <a:t>, women with PCOS may require more regular screening for such risks as well as effective and targeted lifestyle advice to prevent weight gain. </a:t>
            </a:r>
            <a:endParaRPr lang="en-US" dirty="0" smtClean="0"/>
          </a:p>
          <a:p>
            <a:pPr marL="68580" indent="0" algn="just">
              <a:buNone/>
            </a:pPr>
            <a:endParaRPr lang="en-US" dirty="0"/>
          </a:p>
        </p:txBody>
      </p:sp>
    </p:spTree>
    <p:extLst>
      <p:ext uri="{BB962C8B-B14F-4D97-AF65-F5344CB8AC3E}">
        <p14:creationId xmlns:p14="http://schemas.microsoft.com/office/powerpoint/2010/main" val="11552642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27584" y="4190589"/>
            <a:ext cx="7772400" cy="1470025"/>
          </a:xfrm>
        </p:spPr>
        <p:txBody>
          <a:bodyPr lIns="78821" tIns="39411" rIns="78821" bIns="39411"/>
          <a:lstStyle/>
          <a:p>
            <a:r>
              <a:rPr lang="en-US" dirty="0" smtClean="0"/>
              <a:t>Thank you!</a:t>
            </a:r>
            <a:endParaRPr lang="en-US" dirty="0"/>
          </a:p>
        </p:txBody>
      </p:sp>
      <p:pic>
        <p:nvPicPr>
          <p:cNvPr id="68610" name="Picture 2" descr="C:\Users\Consultation - 1\Desktop\Kalpan Fami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0" y="5181600"/>
            <a:ext cx="5638800" cy="664367"/>
          </a:xfrm>
          <a:prstGeom prst="rect">
            <a:avLst/>
          </a:prstGeom>
          <a:noFill/>
        </p:spPr>
        <p:txBody>
          <a:bodyPr wrap="square" lIns="78821" tIns="39411" rIns="78821" bIns="39411" rtlCol="0">
            <a:spAutoFit/>
          </a:bodyPr>
          <a:lstStyle/>
          <a:p>
            <a:r>
              <a:rPr lang="en-US" sz="3800" b="1" dirty="0">
                <a:solidFill>
                  <a:srgbClr val="C00000"/>
                </a:solidFill>
              </a:rPr>
              <a:t>Thank you!</a:t>
            </a:r>
          </a:p>
        </p:txBody>
      </p:sp>
    </p:spTree>
    <p:extLst>
      <p:ext uri="{BB962C8B-B14F-4D97-AF65-F5344CB8AC3E}">
        <p14:creationId xmlns:p14="http://schemas.microsoft.com/office/powerpoint/2010/main" val="32110831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a:xfrm>
            <a:off x="914400" y="1295400"/>
            <a:ext cx="7772400" cy="5257800"/>
          </a:xfrm>
        </p:spPr>
        <p:txBody>
          <a:bodyPr>
            <a:normAutofit fontScale="92500" lnSpcReduction="20000"/>
          </a:bodyPr>
          <a:lstStyle/>
          <a:p>
            <a:pPr marL="68580" indent="0" algn="just">
              <a:buNone/>
            </a:pPr>
            <a:r>
              <a:rPr lang="en-US" dirty="0"/>
              <a:t>A diagnosis of PCOS was made if at least 2 of the following criteria were met: </a:t>
            </a:r>
            <a:endParaRPr lang="en-US" dirty="0" smtClean="0"/>
          </a:p>
          <a:p>
            <a:pPr algn="just"/>
            <a:r>
              <a:rPr lang="en-US" dirty="0" smtClean="0"/>
              <a:t>1</a:t>
            </a:r>
            <a:r>
              <a:rPr lang="en-US" dirty="0"/>
              <a:t>) </a:t>
            </a:r>
            <a:r>
              <a:rPr lang="en-US" dirty="0" err="1"/>
              <a:t>oligomenorrhea</a:t>
            </a:r>
            <a:r>
              <a:rPr lang="en-US" dirty="0"/>
              <a:t> (intermenstrual interval &gt;35 days or irregular menstruation [menstrual interval with &gt;7 days difference from one period to another]), </a:t>
            </a:r>
            <a:endParaRPr lang="en-US" dirty="0" smtClean="0"/>
          </a:p>
          <a:p>
            <a:pPr algn="just"/>
            <a:r>
              <a:rPr lang="en-US" dirty="0" smtClean="0"/>
              <a:t>2</a:t>
            </a:r>
            <a:r>
              <a:rPr lang="en-US" dirty="0"/>
              <a:t>) hyperandrogenism (hirsutism score ≥8 [</a:t>
            </a:r>
            <a:r>
              <a:rPr lang="en-US" dirty="0" err="1"/>
              <a:t>Ferriman</a:t>
            </a:r>
            <a:r>
              <a:rPr lang="en-US" dirty="0"/>
              <a:t>–Gallwey score] or serum testosterone ≥2.7 </a:t>
            </a:r>
            <a:r>
              <a:rPr lang="en-US" dirty="0" err="1" smtClean="0"/>
              <a:t>nmol</a:t>
            </a:r>
            <a:r>
              <a:rPr lang="en-US" dirty="0" smtClean="0"/>
              <a:t>/L)</a:t>
            </a:r>
          </a:p>
          <a:p>
            <a:pPr algn="just"/>
            <a:r>
              <a:rPr lang="en-US" dirty="0" smtClean="0"/>
              <a:t>3</a:t>
            </a:r>
            <a:r>
              <a:rPr lang="en-US" dirty="0"/>
              <a:t>) polycystic ovaries (PCOs) (as observed in transvaginal ultrasonography, ≥8 follicles 3–8 mm in diameter in one plane in at least one ovary). </a:t>
            </a:r>
          </a:p>
        </p:txBody>
      </p:sp>
    </p:spTree>
    <p:extLst>
      <p:ext uri="{BB962C8B-B14F-4D97-AF65-F5344CB8AC3E}">
        <p14:creationId xmlns:p14="http://schemas.microsoft.com/office/powerpoint/2010/main" val="1872433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772400" cy="609600"/>
          </a:xfrm>
        </p:spPr>
        <p:txBody>
          <a:bodyPr/>
          <a:lstStyle/>
          <a:p>
            <a:r>
              <a:rPr lang="en-US" sz="3200" dirty="0" smtClean="0"/>
              <a:t>Current Definition: A </a:t>
            </a:r>
            <a:r>
              <a:rPr lang="en-US" sz="3200" dirty="0" err="1" smtClean="0"/>
              <a:t>Dunaif</a:t>
            </a:r>
            <a:r>
              <a:rPr lang="en-US" sz="3200" dirty="0" smtClean="0"/>
              <a:t>, 2013 </a:t>
            </a:r>
            <a:endParaRPr lang="en-US" sz="3200" dirty="0"/>
          </a:p>
        </p:txBody>
      </p:sp>
      <p:sp>
        <p:nvSpPr>
          <p:cNvPr id="3" name="Content Placeholder 2"/>
          <p:cNvSpPr>
            <a:spLocks noGrp="1"/>
          </p:cNvSpPr>
          <p:nvPr>
            <p:ph idx="1"/>
          </p:nvPr>
        </p:nvSpPr>
        <p:spPr>
          <a:xfrm>
            <a:off x="914400" y="914400"/>
            <a:ext cx="7772400" cy="5060160"/>
          </a:xfrm>
        </p:spPr>
        <p:txBody>
          <a:bodyPr>
            <a:noAutofit/>
          </a:bodyPr>
          <a:lstStyle/>
          <a:p>
            <a:pPr algn="just"/>
            <a:r>
              <a:rPr lang="en-US" sz="2400" dirty="0"/>
              <a:t>The current recommended diagnostic criteria for PCOS are hyperandrogenism and ovulatory dysfunction with the exclusion of specific disorders, such as </a:t>
            </a:r>
            <a:r>
              <a:rPr lang="en-US" sz="2400" dirty="0" err="1"/>
              <a:t>nonclassic</a:t>
            </a:r>
            <a:r>
              <a:rPr lang="en-US" sz="2400" dirty="0"/>
              <a:t> adrenal 21-hydroxylase deficiency, hyperprolactinemia, or androgen-secreting neoplasms (1) (Table 2). The polycystic ovary morphology is consistent with, but not essential for, the diagnosis of the syndrome (1, 3). Polycystic ovaries are defined on ultrasound by the presence of eight or more </a:t>
            </a:r>
            <a:r>
              <a:rPr lang="en-US" sz="2400" dirty="0" err="1"/>
              <a:t>subcapsular</a:t>
            </a:r>
            <a:r>
              <a:rPr lang="en-US" sz="2400" dirty="0"/>
              <a:t> follicular cysts ≤10 mm and increased ovarian stroma (2, 3). These changes, however, can be present in women who are entirely </a:t>
            </a:r>
            <a:r>
              <a:rPr lang="en-US" sz="2400" dirty="0" err="1"/>
              <a:t>endocrinologically</a:t>
            </a:r>
            <a:r>
              <a:rPr lang="en-US" sz="2400" dirty="0"/>
              <a:t> normal (2, 3). Thus, the ovarian morphological change must be distinguished from the endocrine syndrome of hyperandrogenism and anovulation.</a:t>
            </a:r>
          </a:p>
          <a:p>
            <a:pPr algn="just"/>
            <a:endParaRPr lang="en-US" sz="2400" dirty="0"/>
          </a:p>
        </p:txBody>
      </p:sp>
    </p:spTree>
    <p:extLst>
      <p:ext uri="{BB962C8B-B14F-4D97-AF65-F5344CB8AC3E}">
        <p14:creationId xmlns:p14="http://schemas.microsoft.com/office/powerpoint/2010/main" val="16477148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72400" cy="402336"/>
          </a:xfrm>
        </p:spPr>
        <p:txBody>
          <a:bodyPr/>
          <a:lstStyle/>
          <a:p>
            <a:r>
              <a:rPr lang="en-US" sz="3200" dirty="0" smtClean="0"/>
              <a:t>Conclusion</a:t>
            </a:r>
            <a:endParaRPr lang="en-US" sz="3200" dirty="0"/>
          </a:p>
        </p:txBody>
      </p:sp>
      <p:sp>
        <p:nvSpPr>
          <p:cNvPr id="3" name="Content Placeholder 2"/>
          <p:cNvSpPr>
            <a:spLocks noGrp="1"/>
          </p:cNvSpPr>
          <p:nvPr>
            <p:ph idx="1"/>
          </p:nvPr>
        </p:nvSpPr>
        <p:spPr>
          <a:xfrm>
            <a:off x="914400" y="838200"/>
            <a:ext cx="7772400" cy="5517360"/>
          </a:xfrm>
        </p:spPr>
        <p:txBody>
          <a:bodyPr>
            <a:normAutofit fontScale="92500" lnSpcReduction="20000"/>
          </a:bodyPr>
          <a:lstStyle/>
          <a:p>
            <a:pPr algn="just"/>
            <a:r>
              <a:rPr lang="en-US" dirty="0"/>
              <a:t>In conclusion, POLYCYSTIC OVARY SYNDROME (PCOS) is the most common (6.1-19.9%) </a:t>
            </a:r>
            <a:r>
              <a:rPr lang="en-US" dirty="0" err="1"/>
              <a:t>endocrinopathy</a:t>
            </a:r>
            <a:r>
              <a:rPr lang="en-US" dirty="0"/>
              <a:t> in women. </a:t>
            </a:r>
            <a:endParaRPr lang="en-US" dirty="0" smtClean="0"/>
          </a:p>
          <a:p>
            <a:pPr algn="just"/>
            <a:r>
              <a:rPr lang="en-US" dirty="0" smtClean="0"/>
              <a:t>Common </a:t>
            </a:r>
            <a:r>
              <a:rPr lang="en-US" dirty="0"/>
              <a:t>diagnostic features are hirsutism, acne, polycystic-appearing ovaries, obesity and oligo/amenorrhea.  </a:t>
            </a:r>
            <a:endParaRPr lang="en-US" dirty="0" smtClean="0"/>
          </a:p>
          <a:p>
            <a:pPr algn="just"/>
            <a:r>
              <a:rPr lang="en-US" dirty="0" smtClean="0"/>
              <a:t>It </a:t>
            </a:r>
            <a:r>
              <a:rPr lang="en-US" dirty="0"/>
              <a:t>has many features in common with the metabolic syndrome such as insulin resistance, central obesity, hypertension, IGT/ diabetes mellitus, dyslipidemia, increased prevalence of CVD and all-cause mortality</a:t>
            </a:r>
            <a:r>
              <a:rPr lang="en-US" dirty="0" smtClean="0"/>
              <a:t>.</a:t>
            </a:r>
          </a:p>
          <a:p>
            <a:pPr algn="just"/>
            <a:r>
              <a:rPr lang="en-US" dirty="0" smtClean="0"/>
              <a:t>  </a:t>
            </a:r>
            <a:r>
              <a:rPr lang="en-US" dirty="0"/>
              <a:t>They have a higher prevalence of breast cancer, uterine cancer, infertility, NAFLD, OSA, depression, mood disturbances and decreased quality of life. </a:t>
            </a:r>
          </a:p>
        </p:txBody>
      </p:sp>
    </p:spTree>
    <p:extLst>
      <p:ext uri="{BB962C8B-B14F-4D97-AF65-F5344CB8AC3E}">
        <p14:creationId xmlns:p14="http://schemas.microsoft.com/office/powerpoint/2010/main" val="30778242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Consultation - 1\Desktop\New folder (2)\IMG-20151112-WA002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454025"/>
            <a:ext cx="7772400" cy="582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0886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fontScale="92500" lnSpcReduction="10000"/>
          </a:bodyPr>
          <a:lstStyle/>
          <a:p>
            <a:pPr algn="just"/>
            <a:r>
              <a:rPr lang="en-US" sz="3200" dirty="0"/>
              <a:t>Women with PCOS have greater chances of developing several serious health conditions, and most of them are </a:t>
            </a:r>
            <a:r>
              <a:rPr lang="en-US" sz="3200" dirty="0" smtClean="0"/>
              <a:t>non-communicable </a:t>
            </a:r>
            <a:r>
              <a:rPr lang="en-US" sz="3200" dirty="0"/>
              <a:t>diseases. </a:t>
            </a:r>
          </a:p>
          <a:p>
            <a:pPr algn="just"/>
            <a:endParaRPr lang="en-US" sz="3200" dirty="0" smtClean="0"/>
          </a:p>
          <a:p>
            <a:pPr algn="just"/>
            <a:r>
              <a:rPr lang="en-US" sz="3200" dirty="0" smtClean="0"/>
              <a:t>PCOS </a:t>
            </a:r>
            <a:r>
              <a:rPr lang="en-US" sz="3200" dirty="0"/>
              <a:t>has many features in common with the metabolic syndrome  (insulin resistance, central obesity, hypertension, fasting hyperglycemia, and dyslipidemia , </a:t>
            </a:r>
            <a:r>
              <a:rPr lang="en-US" sz="3200" dirty="0" smtClean="0"/>
              <a:t>which </a:t>
            </a:r>
            <a:r>
              <a:rPr lang="en-US" sz="3200" dirty="0"/>
              <a:t>in </a:t>
            </a:r>
            <a:r>
              <a:rPr lang="en-US" sz="3200" dirty="0" smtClean="0"/>
              <a:t> </a:t>
            </a:r>
            <a:r>
              <a:rPr lang="en-US" sz="3200" dirty="0"/>
              <a:t>female population, is associated with an increased risk of diabetes mellitus, cardiovascular disease (CVD)  and all-cause mortality </a:t>
            </a:r>
            <a:r>
              <a:rPr lang="en-US" sz="3200" dirty="0" smtClean="0"/>
              <a:t>.</a:t>
            </a:r>
          </a:p>
          <a:p>
            <a:pPr algn="just"/>
            <a:endParaRPr lang="en-US" sz="3200" dirty="0"/>
          </a:p>
          <a:p>
            <a:endParaRPr lang="en-US" dirty="0"/>
          </a:p>
        </p:txBody>
      </p:sp>
    </p:spTree>
    <p:extLst>
      <p:ext uri="{BB962C8B-B14F-4D97-AF65-F5344CB8AC3E}">
        <p14:creationId xmlns:p14="http://schemas.microsoft.com/office/powerpoint/2010/main" val="14209385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848600" cy="1077218"/>
          </a:xfrm>
          <a:prstGeom prst="rect">
            <a:avLst/>
          </a:prstGeom>
          <a:noFill/>
        </p:spPr>
        <p:txBody>
          <a:bodyPr wrap="square" rtlCol="0">
            <a:spAutoFit/>
          </a:bodyPr>
          <a:lstStyle/>
          <a:p>
            <a:r>
              <a:rPr lang="en-US" sz="3200" b="1" dirty="0" smtClean="0">
                <a:solidFill>
                  <a:schemeClr val="tx2">
                    <a:lumMod val="75000"/>
                  </a:schemeClr>
                </a:solidFill>
              </a:rPr>
              <a:t>Link between metabolic syndrome and PCOS</a:t>
            </a:r>
            <a:endParaRPr lang="en-US" sz="3200" b="1" dirty="0">
              <a:solidFill>
                <a:schemeClr val="tx2">
                  <a:lumMod val="75000"/>
                </a:schemeClr>
              </a:solidFill>
            </a:endParaRPr>
          </a:p>
        </p:txBody>
      </p:sp>
      <p:sp>
        <p:nvSpPr>
          <p:cNvPr id="3" name="Oval 2"/>
          <p:cNvSpPr/>
          <p:nvPr/>
        </p:nvSpPr>
        <p:spPr>
          <a:xfrm>
            <a:off x="1600200" y="1676400"/>
            <a:ext cx="3581400" cy="3352800"/>
          </a:xfrm>
          <a:prstGeom prst="ellipse">
            <a:avLst/>
          </a:prstGeom>
          <a:solidFill>
            <a:schemeClr val="accent2">
              <a:lumMod val="40000"/>
              <a:lumOff val="60000"/>
            </a:schemeClr>
          </a:solidFill>
          <a:ln w="762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3810000" y="1600200"/>
            <a:ext cx="3581400" cy="3352800"/>
          </a:xfrm>
          <a:prstGeom prst="ellipse">
            <a:avLst/>
          </a:prstGeom>
          <a:no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334000" y="2895600"/>
            <a:ext cx="1676400" cy="584775"/>
          </a:xfrm>
          <a:prstGeom prst="rect">
            <a:avLst/>
          </a:prstGeom>
          <a:solidFill>
            <a:schemeClr val="accent2">
              <a:lumMod val="40000"/>
              <a:lumOff val="60000"/>
            </a:schemeClr>
          </a:solidFill>
        </p:spPr>
        <p:txBody>
          <a:bodyPr wrap="square" rtlCol="0">
            <a:spAutoFit/>
          </a:bodyPr>
          <a:lstStyle/>
          <a:p>
            <a:r>
              <a:rPr lang="en-US" sz="3200" b="1" dirty="0" smtClean="0">
                <a:solidFill>
                  <a:schemeClr val="bg1"/>
                </a:solidFill>
              </a:rPr>
              <a:t>PCOS</a:t>
            </a:r>
            <a:endParaRPr lang="en-US" sz="3200" b="1" dirty="0">
              <a:solidFill>
                <a:schemeClr val="bg1"/>
              </a:solidFill>
            </a:endParaRPr>
          </a:p>
        </p:txBody>
      </p:sp>
      <p:sp>
        <p:nvSpPr>
          <p:cNvPr id="7" name="TextBox 6"/>
          <p:cNvSpPr txBox="1"/>
          <p:nvPr/>
        </p:nvSpPr>
        <p:spPr>
          <a:xfrm>
            <a:off x="1956955" y="2860964"/>
            <a:ext cx="1447800" cy="646331"/>
          </a:xfrm>
          <a:prstGeom prst="rect">
            <a:avLst/>
          </a:prstGeom>
          <a:solidFill>
            <a:schemeClr val="tx2">
              <a:lumMod val="90000"/>
            </a:schemeClr>
          </a:solidFill>
        </p:spPr>
        <p:txBody>
          <a:bodyPr wrap="square" rtlCol="0">
            <a:spAutoFit/>
          </a:bodyPr>
          <a:lstStyle/>
          <a:p>
            <a:pPr algn="ctr"/>
            <a:r>
              <a:rPr lang="en-US" sz="3600" dirty="0" smtClean="0">
                <a:solidFill>
                  <a:schemeClr val="bg1"/>
                </a:solidFill>
              </a:rPr>
              <a:t>MS</a:t>
            </a:r>
            <a:endParaRPr lang="en-US" sz="3600" dirty="0">
              <a:solidFill>
                <a:schemeClr val="bg1"/>
              </a:solidFill>
            </a:endParaRPr>
          </a:p>
        </p:txBody>
      </p:sp>
      <p:sp>
        <p:nvSpPr>
          <p:cNvPr id="8" name="TextBox 7"/>
          <p:cNvSpPr txBox="1"/>
          <p:nvPr/>
        </p:nvSpPr>
        <p:spPr>
          <a:xfrm>
            <a:off x="4038600" y="3048000"/>
            <a:ext cx="838200" cy="523220"/>
          </a:xfrm>
          <a:prstGeom prst="rect">
            <a:avLst/>
          </a:prstGeom>
          <a:solidFill>
            <a:srgbClr val="92D050"/>
          </a:solidFill>
        </p:spPr>
        <p:txBody>
          <a:bodyPr wrap="square" rtlCol="0">
            <a:spAutoFit/>
          </a:bodyPr>
          <a:lstStyle/>
          <a:p>
            <a:pPr algn="ctr"/>
            <a:r>
              <a:rPr lang="en-US" sz="2800" b="1" dirty="0" smtClean="0">
                <a:solidFill>
                  <a:schemeClr val="bg1"/>
                </a:solidFill>
              </a:rPr>
              <a:t>IR</a:t>
            </a:r>
            <a:endParaRPr lang="en-US" sz="2800" b="1" dirty="0">
              <a:solidFill>
                <a:schemeClr val="bg1"/>
              </a:solidFill>
            </a:endParaRPr>
          </a:p>
        </p:txBody>
      </p:sp>
    </p:spTree>
    <p:extLst>
      <p:ext uri="{BB962C8B-B14F-4D97-AF65-F5344CB8AC3E}">
        <p14:creationId xmlns:p14="http://schemas.microsoft.com/office/powerpoint/2010/main" val="2759994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4800"/>
            <a:ext cx="7772400" cy="6050760"/>
          </a:xfrm>
        </p:spPr>
        <p:txBody>
          <a:bodyPr>
            <a:normAutofit fontScale="77500" lnSpcReduction="20000"/>
          </a:bodyPr>
          <a:lstStyle/>
          <a:p>
            <a:pPr algn="just"/>
            <a:r>
              <a:rPr lang="en-US" dirty="0"/>
              <a:t>Diabetes, a strong risk factor for CVD, as well as insulin resistance and hyperinsulinemia are common among PCOS women of premenopausal (2, 4) and </a:t>
            </a:r>
            <a:r>
              <a:rPr lang="en-US" dirty="0" err="1"/>
              <a:t>perimenopausal</a:t>
            </a:r>
            <a:r>
              <a:rPr lang="en-US" dirty="0"/>
              <a:t>/early postmenopausal age </a:t>
            </a:r>
            <a:r>
              <a:rPr lang="en-US" dirty="0" smtClean="0"/>
              <a:t>. </a:t>
            </a:r>
          </a:p>
          <a:p>
            <a:pPr algn="just"/>
            <a:r>
              <a:rPr lang="en-US" dirty="0" smtClean="0"/>
              <a:t>This </a:t>
            </a:r>
            <a:r>
              <a:rPr lang="en-US" dirty="0"/>
              <a:t>study showed similar levels of insulin, glucose, HOMA index, and prevalence of diabetes in PCOS women and controls. </a:t>
            </a:r>
            <a:endParaRPr lang="en-US" dirty="0" smtClean="0"/>
          </a:p>
          <a:p>
            <a:pPr algn="just"/>
            <a:r>
              <a:rPr lang="en-US" dirty="0" smtClean="0"/>
              <a:t>Because </a:t>
            </a:r>
            <a:r>
              <a:rPr lang="en-US" dirty="0"/>
              <a:t>the prevalence of diabetes in our PCOS cohort was markedly higher than among controls in 1987, the elimination of this difference was unanticipated</a:t>
            </a:r>
            <a:r>
              <a:rPr lang="en-US" dirty="0" smtClean="0"/>
              <a:t>.</a:t>
            </a:r>
          </a:p>
          <a:p>
            <a:pPr algn="just"/>
            <a:r>
              <a:rPr lang="en-US" dirty="0" smtClean="0"/>
              <a:t>There </a:t>
            </a:r>
            <a:r>
              <a:rPr lang="en-US" dirty="0"/>
              <a:t>is only one study examining glucose metabolism in an exclusive postmenopausal PCOS population </a:t>
            </a:r>
            <a:r>
              <a:rPr lang="en-US" dirty="0" smtClean="0"/>
              <a:t>, </a:t>
            </a:r>
            <a:r>
              <a:rPr lang="en-US" dirty="0"/>
              <a:t>where the HOMA index was increased in the 11 PCOS women compared. </a:t>
            </a:r>
            <a:endParaRPr lang="en-US" dirty="0" smtClean="0"/>
          </a:p>
          <a:p>
            <a:pPr algn="just"/>
            <a:r>
              <a:rPr lang="en-US" dirty="0" smtClean="0"/>
              <a:t>In </a:t>
            </a:r>
            <a:r>
              <a:rPr lang="en-US" dirty="0"/>
              <a:t>a larger retrospective study of more than 300 PCOS women, covering the large age span from 38–98 </a:t>
            </a:r>
            <a:r>
              <a:rPr lang="en-US" dirty="0" err="1"/>
              <a:t>yr</a:t>
            </a:r>
            <a:r>
              <a:rPr lang="en-US" dirty="0"/>
              <a:t>, the OR for diabetes among PCOS was approximately 2 after BMI adjustment </a:t>
            </a:r>
            <a:r>
              <a:rPr lang="en-US" dirty="0" smtClean="0"/>
              <a:t>. </a:t>
            </a:r>
            <a:endParaRPr lang="en-US" dirty="0"/>
          </a:p>
        </p:txBody>
      </p:sp>
    </p:spTree>
    <p:extLst>
      <p:ext uri="{BB962C8B-B14F-4D97-AF65-F5344CB8AC3E}">
        <p14:creationId xmlns:p14="http://schemas.microsoft.com/office/powerpoint/2010/main" val="26619096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98360"/>
          </a:xfrm>
        </p:spPr>
        <p:txBody>
          <a:bodyPr>
            <a:normAutofit fontScale="77500" lnSpcReduction="20000"/>
          </a:bodyPr>
          <a:lstStyle/>
          <a:p>
            <a:pPr algn="just"/>
            <a:r>
              <a:rPr lang="en-US" dirty="0"/>
              <a:t>IR occurs in approximately 60–80% of women with PCOS and in 95% of obese women with PCOS (36, 37). In most classic cases of PCOS, insulin-mediated glucose uptake is impaired, but the precise mechanism remains elusive (38, 39). These women with PCOS have IR independent and additive with that of obesity, with PCOS and obesity acting synergistically to impair insulin sensitivity (38).</a:t>
            </a:r>
          </a:p>
          <a:p>
            <a:pPr algn="just"/>
            <a:r>
              <a:rPr lang="en-US" dirty="0"/>
              <a:t>Consequently, IGT and MBS, as predictors of T2DM and premature CVD mortality (40, 41, 42), are prevalent in women with PCOS (odds ratio, approximately 4:1) (43, 44). Alarmingly, IGT and T2DM are highly prevalent among PCOS adolescents (45), and, although incident data are not rigorous, up to 40% of women with classic PCOS develop IGT or T2DM by the fourth decade of life (46, 47), with age and weight gain worsening glycemic control (46, 47, 48). In one study, classic PCOS patients had a 5-fold risk of developing T2DM over 8 </a:t>
            </a:r>
            <a:r>
              <a:rPr lang="en-US" dirty="0" err="1"/>
              <a:t>yr</a:t>
            </a:r>
            <a:r>
              <a:rPr lang="en-US" dirty="0"/>
              <a:t> vs. age- and weight-matched controls (48), although only 12% of PCOS patients without obesity developed glucose abnormalities (47).</a:t>
            </a:r>
          </a:p>
        </p:txBody>
      </p:sp>
    </p:spTree>
    <p:extLst>
      <p:ext uri="{BB962C8B-B14F-4D97-AF65-F5344CB8AC3E}">
        <p14:creationId xmlns:p14="http://schemas.microsoft.com/office/powerpoint/2010/main" val="4267839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5898360"/>
          </a:xfrm>
        </p:spPr>
        <p:txBody>
          <a:bodyPr>
            <a:normAutofit fontScale="92500"/>
          </a:bodyPr>
          <a:lstStyle/>
          <a:p>
            <a:pPr algn="just"/>
            <a:r>
              <a:rPr lang="en-IN" dirty="0"/>
              <a:t>With the exception of age and smoking, which are not pertinent to the presence or absence of PCOS, all of the other factors that increase cardiovascular disease are increased in women with PCOS. </a:t>
            </a:r>
            <a:endParaRPr lang="en-IN" dirty="0" smtClean="0"/>
          </a:p>
          <a:p>
            <a:pPr algn="just"/>
            <a:r>
              <a:rPr lang="en-IN" dirty="0" smtClean="0"/>
              <a:t>Unless </a:t>
            </a:r>
            <a:r>
              <a:rPr lang="en-IN" dirty="0"/>
              <a:t>there is an aspect of the pathophysiology of PCOS that ameliorates the effects of hypertension, diabetes, </a:t>
            </a:r>
            <a:r>
              <a:rPr lang="en-IN" dirty="0" err="1"/>
              <a:t>hyperinsulinemia</a:t>
            </a:r>
            <a:r>
              <a:rPr lang="en-IN" dirty="0"/>
              <a:t>, or </a:t>
            </a:r>
            <a:r>
              <a:rPr lang="en-IN" dirty="0" err="1"/>
              <a:t>dyslipidemia</a:t>
            </a:r>
            <a:r>
              <a:rPr lang="en-IN" dirty="0"/>
              <a:t> on cardiovascular disease, it follows that individuals who have a greater prevalence of such conditions (</a:t>
            </a:r>
            <a:r>
              <a:rPr lang="en-IN" i="1" dirty="0"/>
              <a:t>i.e.</a:t>
            </a:r>
            <a:r>
              <a:rPr lang="en-IN" dirty="0"/>
              <a:t> women with PCOS) have a greater likelihood of developing actual cardiovascular events.</a:t>
            </a:r>
          </a:p>
        </p:txBody>
      </p:sp>
    </p:spTree>
    <p:extLst>
      <p:ext uri="{BB962C8B-B14F-4D97-AF65-F5344CB8AC3E}">
        <p14:creationId xmlns:p14="http://schemas.microsoft.com/office/powerpoint/2010/main" val="16238636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81000"/>
            <a:ext cx="7772400" cy="6019800"/>
          </a:xfrm>
        </p:spPr>
        <p:txBody>
          <a:bodyPr>
            <a:normAutofit/>
          </a:bodyPr>
          <a:lstStyle/>
          <a:p>
            <a:pPr algn="just"/>
            <a:r>
              <a:rPr lang="en-US" dirty="0"/>
              <a:t>Hypertension is one of the strongest risk factors for stroke </a:t>
            </a:r>
            <a:r>
              <a:rPr lang="en-US" dirty="0" smtClean="0"/>
              <a:t>, </a:t>
            </a:r>
            <a:r>
              <a:rPr lang="en-US" dirty="0"/>
              <a:t>and the fourth strongest modifiable risk factor for MI </a:t>
            </a:r>
            <a:r>
              <a:rPr lang="en-US" dirty="0" smtClean="0"/>
              <a:t>. </a:t>
            </a:r>
          </a:p>
          <a:p>
            <a:pPr algn="just"/>
            <a:r>
              <a:rPr lang="en-US" dirty="0" smtClean="0"/>
              <a:t>An </a:t>
            </a:r>
            <a:r>
              <a:rPr lang="en-US" dirty="0"/>
              <a:t>increased prevalence of </a:t>
            </a:r>
            <a:r>
              <a:rPr lang="en-US" dirty="0" err="1"/>
              <a:t>manometrically</a:t>
            </a:r>
            <a:r>
              <a:rPr lang="en-US" dirty="0"/>
              <a:t> recorded hypertension was reported in premenopausal </a:t>
            </a:r>
            <a:r>
              <a:rPr lang="en-US" dirty="0" smtClean="0"/>
              <a:t> </a:t>
            </a:r>
            <a:r>
              <a:rPr lang="en-US" dirty="0"/>
              <a:t>and </a:t>
            </a:r>
            <a:r>
              <a:rPr lang="en-US" dirty="0" err="1"/>
              <a:t>perimenopausal</a:t>
            </a:r>
            <a:r>
              <a:rPr lang="en-US" dirty="0"/>
              <a:t> PCOS </a:t>
            </a:r>
            <a:r>
              <a:rPr lang="en-US" dirty="0" smtClean="0"/>
              <a:t>women. </a:t>
            </a:r>
          </a:p>
          <a:p>
            <a:pPr algn="just"/>
            <a:r>
              <a:rPr lang="en-US" dirty="0" smtClean="0"/>
              <a:t>In </a:t>
            </a:r>
            <a:r>
              <a:rPr lang="en-US" dirty="0"/>
              <a:t>a retrospective study, the hypertension diagnosis rate in general practitioner notes was increased among a group of pre- and postmenopausal PCOS women </a:t>
            </a:r>
          </a:p>
        </p:txBody>
      </p:sp>
    </p:spTree>
    <p:extLst>
      <p:ext uri="{BB962C8B-B14F-4D97-AF65-F5344CB8AC3E}">
        <p14:creationId xmlns:p14="http://schemas.microsoft.com/office/powerpoint/2010/main" val="5523098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1210</TotalTime>
  <Words>4333</Words>
  <Application>Microsoft Office PowerPoint</Application>
  <PresentationFormat>On-screen Show (4:3)</PresentationFormat>
  <Paragraphs>241</Paragraphs>
  <Slides>49</Slides>
  <Notes>3</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Metro</vt:lpstr>
      <vt:lpstr>Effects of PCOS on Women’s Health</vt:lpstr>
      <vt:lpstr>PowerPoint Presentation</vt:lpstr>
      <vt:lpstr>PowerPoint Presentation</vt:lpstr>
      <vt:lpstr>PowerPoint Presentation</vt:lpstr>
      <vt:lpstr>PowerPoint Presentation</vt:lpstr>
      <vt:lpstr>PowerPoint Presentation</vt:lpstr>
      <vt:lpstr>PowerPoint Presentation</vt:lpstr>
      <vt:lpstr>Effects of PCOS on women’s health</vt:lpstr>
      <vt:lpstr>PowerPoint Presentation</vt:lpstr>
      <vt:lpstr>PCOS and Diabetes/ prediabetes/IR/obesity </vt:lpstr>
      <vt:lpstr>PowerPoint Presentation</vt:lpstr>
      <vt:lpstr>PowerPoint Presentation</vt:lpstr>
      <vt:lpstr>PowerPoint Presentation</vt:lpstr>
      <vt:lpstr>PowerPoint Presentation</vt:lpstr>
      <vt:lpstr>PCOS and CVD</vt:lpstr>
      <vt:lpstr>Cardiovascular Disease and Risk Factors in PCOS Women of Postmenopausal Age: A 21-Year Controlled Follow-Up Study: Johanna Schmidt, 2011. </vt:lpstr>
      <vt:lpstr>PowerPoint Presentation</vt:lpstr>
      <vt:lpstr>PowerPoint Presentation</vt:lpstr>
      <vt:lpstr>PowerPoint Presentation</vt:lpstr>
      <vt:lpstr>PowerPoint Presentation</vt:lpstr>
      <vt:lpstr>PowerPoint Presentation</vt:lpstr>
      <vt:lpstr>PCOS-related CVD risk be categorized as:</vt:lpstr>
      <vt:lpstr>All women with PCOS should be assessed for CVD risk. Recommendation: </vt:lpstr>
      <vt:lpstr>PCOS and other metabolic diseases </vt:lpstr>
      <vt:lpstr>PowerPoint Presentation</vt:lpstr>
      <vt:lpstr>PowerPoint Presentation</vt:lpstr>
      <vt:lpstr>How Does PCOS Affect Pregnancy? </vt:lpstr>
      <vt:lpstr>PCOS and OSA</vt:lpstr>
      <vt:lpstr>PowerPoint Presentation</vt:lpstr>
      <vt:lpstr>PCOS and NAFLD</vt:lpstr>
      <vt:lpstr>PCOS and risk of Cancer</vt:lpstr>
      <vt:lpstr>PCOS and depression</vt:lpstr>
      <vt:lpstr>Identification of patients at risk for development of long term consequences: </vt:lpstr>
      <vt:lpstr>Therapeutic considerations</vt:lpstr>
      <vt:lpstr>PowerPoint Presentation</vt:lpstr>
      <vt:lpstr>PowerPoint Presentation</vt:lpstr>
      <vt:lpstr>PowerPoint Presentation</vt:lpstr>
      <vt:lpstr>PowerPoint Presentation</vt:lpstr>
      <vt:lpstr>Thank you!</vt:lpstr>
      <vt:lpstr>Diagnosis</vt:lpstr>
      <vt:lpstr>Current Definition: A Dunaif, 2013 </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PCOS on Women’s Health</dc:title>
  <dc:creator>Consultation - 1</dc:creator>
  <cp:lastModifiedBy>OMICS Conferences</cp:lastModifiedBy>
  <cp:revision>119</cp:revision>
  <dcterms:created xsi:type="dcterms:W3CDTF">2006-08-16T00:00:00Z</dcterms:created>
  <dcterms:modified xsi:type="dcterms:W3CDTF">2015-11-17T19:55:20Z</dcterms:modified>
</cp:coreProperties>
</file>