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rawings/drawing2.xml" ContentType="application/vnd.openxmlformats-officedocument.drawingml.chartshapes+xml"/>
  <Override PartName="/ppt/charts/colors6.xml" ContentType="application/vnd.ms-office.chartcolor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charts/colors2.xml" ContentType="application/vnd.ms-office.chartcolorstyl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7.xml" ContentType="application/vnd.openxmlformats-officedocument.drawingml.chart+xml"/>
  <Override PartName="/ppt/charts/style9.xml" ContentType="application/vnd.ms-office.chartstyle+xml"/>
  <Override PartName="/ppt/charts/style7.xml" ContentType="application/vnd.ms-office.chartstyle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charts/style5.xml" ContentType="application/vnd.ms-office.chartstyl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rawings/drawing5.xml" ContentType="application/vnd.openxmlformats-officedocument.drawingml.chartshapes+xml"/>
  <Override PartName="/ppt/charts/style3.xml" ContentType="application/vnd.ms-office.chart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drawings/drawing3.xml" ContentType="application/vnd.openxmlformats-officedocument.drawingml.chartshapes+xml"/>
  <Override PartName="/ppt/charts/colors9.xml" ContentType="application/vnd.ms-office.chartcolorstyle+xml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charts/colors7.xml" ContentType="application/vnd.ms-office.chartcolor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charts/colors5.xml" ContentType="application/vnd.ms-office.chartcolor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charts/colors3.xml" ContentType="application/vnd.ms-office.chartcolorstyle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charts/chart8.xml" ContentType="application/vnd.openxmlformats-officedocument.drawingml.char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style8.xml" ContentType="application/vnd.ms-office.chartstyle+xml"/>
  <Override PartName="/ppt/charts/chart4.xml" ContentType="application/vnd.openxmlformats-officedocument.drawingml.chart+xml"/>
  <Override PartName="/ppt/charts/style6.xml" ContentType="application/vnd.ms-office.chartstyl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charts/style4.xml" ContentType="application/vnd.ms-office.chartstyle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rawings/drawing4.xml" ContentType="application/vnd.openxmlformats-officedocument.drawingml.chartshapes+xml"/>
  <Override PartName="/ppt/charts/colors8.xml" ContentType="application/vnd.ms-office.chartcolorstyle+xml"/>
  <Override PartName="/ppt/charts/style2.xml" ContentType="application/vnd.ms-office.chart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charts/colors4.xml" ContentType="application/vnd.ms-office.chartcolorstyle+xml"/>
  <Default Extension="rels" ContentType="application/vnd.openxmlformats-package.relationshi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55"/>
  </p:notesMasterIdLst>
  <p:sldIdLst>
    <p:sldId id="256" r:id="rId2"/>
    <p:sldId id="277" r:id="rId3"/>
    <p:sldId id="278" r:id="rId4"/>
    <p:sldId id="279" r:id="rId5"/>
    <p:sldId id="258" r:id="rId6"/>
    <p:sldId id="259" r:id="rId7"/>
    <p:sldId id="260" r:id="rId8"/>
    <p:sldId id="261" r:id="rId9"/>
    <p:sldId id="262" r:id="rId10"/>
    <p:sldId id="257" r:id="rId11"/>
    <p:sldId id="263" r:id="rId12"/>
    <p:sldId id="264" r:id="rId13"/>
    <p:sldId id="298" r:id="rId14"/>
    <p:sldId id="292" r:id="rId15"/>
    <p:sldId id="266" r:id="rId16"/>
    <p:sldId id="267" r:id="rId17"/>
    <p:sldId id="268" r:id="rId18"/>
    <p:sldId id="306" r:id="rId19"/>
    <p:sldId id="307" r:id="rId20"/>
    <p:sldId id="311" r:id="rId21"/>
    <p:sldId id="314" r:id="rId22"/>
    <p:sldId id="315" r:id="rId23"/>
    <p:sldId id="294" r:id="rId24"/>
    <p:sldId id="274" r:id="rId25"/>
    <p:sldId id="275" r:id="rId26"/>
    <p:sldId id="276" r:id="rId27"/>
    <p:sldId id="318" r:id="rId28"/>
    <p:sldId id="317" r:id="rId29"/>
    <p:sldId id="321" r:id="rId30"/>
    <p:sldId id="319" r:id="rId31"/>
    <p:sldId id="322" r:id="rId32"/>
    <p:sldId id="324" r:id="rId33"/>
    <p:sldId id="323" r:id="rId34"/>
    <p:sldId id="320" r:id="rId35"/>
    <p:sldId id="325" r:id="rId36"/>
    <p:sldId id="326" r:id="rId37"/>
    <p:sldId id="327" r:id="rId38"/>
    <p:sldId id="328" r:id="rId39"/>
    <p:sldId id="283" r:id="rId40"/>
    <p:sldId id="280" r:id="rId41"/>
    <p:sldId id="299" r:id="rId42"/>
    <p:sldId id="281" r:id="rId43"/>
    <p:sldId id="282" r:id="rId44"/>
    <p:sldId id="284" r:id="rId45"/>
    <p:sldId id="285" r:id="rId46"/>
    <p:sldId id="286" r:id="rId47"/>
    <p:sldId id="287" r:id="rId48"/>
    <p:sldId id="288" r:id="rId49"/>
    <p:sldId id="289" r:id="rId50"/>
    <p:sldId id="295" r:id="rId51"/>
    <p:sldId id="296" r:id="rId52"/>
    <p:sldId id="300" r:id="rId53"/>
    <p:sldId id="290" r:id="rId5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-102" y="-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Office_Excel_Worksheet1.xlsx"/><Relationship Id="rId1" Type="http://schemas.openxmlformats.org/officeDocument/2006/relationships/themeOverride" Target="../theme/themeOverride1.xml"/><Relationship Id="rId5" Type="http://schemas.microsoft.com/office/2011/relationships/chartStyle" Target="style1.xml"/><Relationship Id="rId4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Worksheet2.xlsx"/><Relationship Id="rId4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Office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Office_Excel_Worksheet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Office_Excel_Worksheet5.xlsx"/><Relationship Id="rId4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Office_Excel_Worksheet6.xlsx"/><Relationship Id="rId4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Microsoft_Office_Excel_Worksheet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Office_Excel_Worksheet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Office_Excel_Worksheet9.xlsx"/><Relationship Id="rId4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explosion val="1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aseline="0" dirty="0" smtClean="0">
                        <a:solidFill>
                          <a:schemeClr val="tx1"/>
                        </a:solidFill>
                      </a:rPr>
                      <a:t>62.9%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7532980643044621"/>
                  <c:y val="5.420573389864730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37.09%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elete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62.9</c:v>
                </c:pt>
                <c:pt idx="1">
                  <c:v>37.090000000000003</c:v>
                </c:pt>
              </c:numCache>
            </c:numRef>
          </c:val>
        </c:ser>
      </c:pie3DChart>
      <c:spPr>
        <a:solidFill>
          <a:sysClr val="window" lastClr="FFFFFF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2431586286089259"/>
          <c:y val="0.83781082172420751"/>
          <c:w val="0.35136819225721805"/>
          <c:h val="0.10834302442963863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dLbl>
              <c:idx val="1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20.16</a:t>
                    </a:r>
                    <a:endParaRPr lang="en-GB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Sheet1!$A$2:$A$14</c:f>
              <c:strCache>
                <c:ptCount val="13"/>
                <c:pt idx="0">
                  <c:v>FEVER</c:v>
                </c:pt>
                <c:pt idx="1">
                  <c:v>OEDEMA</c:v>
                </c:pt>
                <c:pt idx="2">
                  <c:v>OLIGURIA</c:v>
                </c:pt>
                <c:pt idx="3">
                  <c:v>VOMITTING</c:v>
                </c:pt>
                <c:pt idx="4">
                  <c:v>NAUSEA</c:v>
                </c:pt>
                <c:pt idx="5">
                  <c:v>DYSPNEA</c:v>
                </c:pt>
                <c:pt idx="6">
                  <c:v>ABDOMINAL PAIN</c:v>
                </c:pt>
                <c:pt idx="7">
                  <c:v>CONVULSIONS</c:v>
                </c:pt>
                <c:pt idx="8">
                  <c:v>COMA</c:v>
                </c:pt>
                <c:pt idx="9">
                  <c:v>HEADACHE</c:v>
                </c:pt>
                <c:pt idx="10">
                  <c:v>LOOSE STOOLS</c:v>
                </c:pt>
                <c:pt idx="11">
                  <c:v>MUSCLE CRAMPS</c:v>
                </c:pt>
                <c:pt idx="12">
                  <c:v>ALTERED SENSORIUM</c:v>
                </c:pt>
              </c:strCache>
            </c:str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98.38</c:v>
                </c:pt>
                <c:pt idx="1">
                  <c:v>45.96</c:v>
                </c:pt>
                <c:pt idx="2">
                  <c:v>63.7</c:v>
                </c:pt>
                <c:pt idx="3">
                  <c:v>55.64</c:v>
                </c:pt>
                <c:pt idx="4">
                  <c:v>65.319999999999993</c:v>
                </c:pt>
                <c:pt idx="5">
                  <c:v>20.16</c:v>
                </c:pt>
                <c:pt idx="6">
                  <c:v>20.959999999999994</c:v>
                </c:pt>
                <c:pt idx="7">
                  <c:v>12.9</c:v>
                </c:pt>
                <c:pt idx="8">
                  <c:v>20.16</c:v>
                </c:pt>
                <c:pt idx="9">
                  <c:v>15.32</c:v>
                </c:pt>
                <c:pt idx="10">
                  <c:v>8.06</c:v>
                </c:pt>
                <c:pt idx="11">
                  <c:v>54.83</c:v>
                </c:pt>
                <c:pt idx="12">
                  <c:v>20.16</c:v>
                </c:pt>
              </c:numCache>
            </c:numRef>
          </c:val>
        </c:ser>
        <c:gapWidth val="182"/>
        <c:axId val="70695168"/>
        <c:axId val="70709248"/>
      </c:barChart>
      <c:catAx>
        <c:axId val="7069516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709248"/>
        <c:crosses val="autoZero"/>
        <c:auto val="1"/>
        <c:lblAlgn val="ctr"/>
        <c:lblOffset val="100"/>
      </c:catAx>
      <c:valAx>
        <c:axId val="7070924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0695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ALL MALARIA CASES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P. FALCIPARUM</c:v>
                </c:pt>
                <c:pt idx="1">
                  <c:v>P. VIVAX</c:v>
                </c:pt>
                <c:pt idx="2">
                  <c:v>MIXED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33.1</c:v>
                </c:pt>
                <c:pt idx="1">
                  <c:v>58.1</c:v>
                </c:pt>
                <c:pt idx="2">
                  <c:v>8.8000000000000007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MAKI CASES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P. FALCIPARUM</c:v>
                </c:pt>
                <c:pt idx="1">
                  <c:v>P. VIVAX</c:v>
                </c:pt>
                <c:pt idx="2">
                  <c:v>MIXED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70.900000000000006</c:v>
                </c:pt>
                <c:pt idx="1">
                  <c:v>3.2</c:v>
                </c:pt>
                <c:pt idx="2">
                  <c:v>25.8</c:v>
                </c:pt>
              </c:numCache>
            </c:numRef>
          </c:val>
        </c:ser>
        <c:gapWidth val="219"/>
        <c:overlap val="-27"/>
        <c:axId val="71357184"/>
        <c:axId val="71358720"/>
      </c:barChart>
      <c:catAx>
        <c:axId val="71357184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58720"/>
        <c:crosses val="autoZero"/>
        <c:auto val="1"/>
        <c:lblAlgn val="ctr"/>
        <c:lblOffset val="100"/>
      </c:catAx>
      <c:valAx>
        <c:axId val="71358720"/>
        <c:scaling>
          <c:orientation val="minMax"/>
        </c:scaling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35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6701894685039367"/>
          <c:y val="2.6634161114476085E-2"/>
          <c:w val="0.38367035761154872"/>
          <c:h val="0.32464789016757539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explosion val="1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3200" dirty="0"/>
                      <a:t>79 </a:t>
                    </a:r>
                    <a:r>
                      <a:rPr lang="en-US" sz="3200" dirty="0" smtClean="0"/>
                      <a:t>(63.70%</a:t>
                    </a:r>
                    <a:r>
                      <a:rPr lang="en-US" sz="3600" dirty="0" smtClean="0"/>
                      <a:t>)</a:t>
                    </a:r>
                    <a:endParaRPr lang="en-US" sz="3600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17853403871391083"/>
                  <c:y val="9.628528164748637E-2"/>
                </c:manualLayout>
              </c:layout>
              <c:tx>
                <c:rich>
                  <a:bodyPr/>
                  <a:lstStyle/>
                  <a:p>
                    <a:r>
                      <a:rPr lang="en-US" sz="3200" dirty="0"/>
                      <a:t>45 </a:t>
                    </a:r>
                    <a:r>
                      <a:rPr lang="en-US" sz="3200" dirty="0" smtClean="0"/>
                      <a:t>(36.30%)</a:t>
                    </a:r>
                    <a:endParaRPr lang="en-US" sz="3200" dirty="0"/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elete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OLIGURIC MAKI</c:v>
                </c:pt>
                <c:pt idx="1">
                  <c:v>NON-OLIGURIC MAKI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0.63700000000000023</c:v>
                </c:pt>
                <c:pt idx="1">
                  <c:v>0.36300000000000016</c:v>
                </c:pt>
              </c:numCache>
            </c:numRef>
          </c:val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54821194225722"/>
          <c:y val="0.80254774883908753"/>
          <c:w val="0.74695242782152249"/>
          <c:h val="0.1077086614173228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22500549540682424"/>
          <c:y val="3.5897435897435895E-2"/>
          <c:w val="0.75395283792650936"/>
          <c:h val="0.85902564102564105"/>
        </c:manualLayout>
      </c:layout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Sheet1!$A$3:$A$12</c:f>
              <c:strCache>
                <c:ptCount val="10"/>
                <c:pt idx="0">
                  <c:v>SHOCK</c:v>
                </c:pt>
                <c:pt idx="1">
                  <c:v>CEREBRAL MALARIA</c:v>
                </c:pt>
                <c:pt idx="2">
                  <c:v>JAUNDICE</c:v>
                </c:pt>
                <c:pt idx="3">
                  <c:v>ANEMIA</c:v>
                </c:pt>
                <c:pt idx="4">
                  <c:v>HYPONATREMIA</c:v>
                </c:pt>
                <c:pt idx="5">
                  <c:v>HYPERKALEMIA</c:v>
                </c:pt>
                <c:pt idx="6">
                  <c:v>HYPOGLYCEMIA</c:v>
                </c:pt>
                <c:pt idx="7">
                  <c:v>ACIDOSIS</c:v>
                </c:pt>
                <c:pt idx="8">
                  <c:v>ARDS</c:v>
                </c:pt>
                <c:pt idx="9">
                  <c:v>COAGULOPATHY</c:v>
                </c:pt>
              </c:strCache>
            </c:strRef>
          </c:cat>
          <c:val>
            <c:numRef>
              <c:f>Sheet1!$B$3:$B$12</c:f>
              <c:numCache>
                <c:formatCode>General</c:formatCode>
                <c:ptCount val="10"/>
                <c:pt idx="0">
                  <c:v>71</c:v>
                </c:pt>
                <c:pt idx="1">
                  <c:v>24</c:v>
                </c:pt>
                <c:pt idx="2">
                  <c:v>67</c:v>
                </c:pt>
                <c:pt idx="3">
                  <c:v>62</c:v>
                </c:pt>
                <c:pt idx="4">
                  <c:v>56</c:v>
                </c:pt>
                <c:pt idx="5">
                  <c:v>21</c:v>
                </c:pt>
                <c:pt idx="6">
                  <c:v>34</c:v>
                </c:pt>
                <c:pt idx="7">
                  <c:v>38</c:v>
                </c:pt>
                <c:pt idx="8">
                  <c:v>11</c:v>
                </c:pt>
                <c:pt idx="9">
                  <c:v>7</c:v>
                </c:pt>
              </c:numCache>
            </c:numRef>
          </c:val>
        </c:ser>
        <c:gapWidth val="182"/>
        <c:axId val="71482368"/>
        <c:axId val="71492352"/>
      </c:barChart>
      <c:catAx>
        <c:axId val="7148236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92352"/>
        <c:crosses val="autoZero"/>
        <c:auto val="1"/>
        <c:lblAlgn val="ctr"/>
        <c:lblOffset val="100"/>
      </c:catAx>
      <c:valAx>
        <c:axId val="71492352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1482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1.5- 1.9</c:v>
                </c:pt>
                <c:pt idx="1">
                  <c:v>2.0-3.4</c:v>
                </c:pt>
                <c:pt idx="2">
                  <c:v>3.5-5.0</c:v>
                </c:pt>
                <c:pt idx="3">
                  <c:v>5.0-7.9</c:v>
                </c:pt>
                <c:pt idx="4">
                  <c:v>&gt;8.0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4.83</c:v>
                </c:pt>
                <c:pt idx="1">
                  <c:v>10.48</c:v>
                </c:pt>
                <c:pt idx="2">
                  <c:v>3.22</c:v>
                </c:pt>
                <c:pt idx="3">
                  <c:v>47</c:v>
                </c:pt>
                <c:pt idx="4">
                  <c:v>34</c:v>
                </c:pt>
              </c:numCache>
            </c:numRef>
          </c:val>
        </c:ser>
        <c:gapWidth val="219"/>
        <c:overlap val="-27"/>
        <c:axId val="73281920"/>
        <c:axId val="73283456"/>
      </c:barChart>
      <c:catAx>
        <c:axId val="73281920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283456"/>
        <c:crosses val="autoZero"/>
        <c:auto val="1"/>
        <c:lblAlgn val="ctr"/>
        <c:lblOffset val="100"/>
      </c:catAx>
      <c:valAx>
        <c:axId val="73283456"/>
        <c:scaling>
          <c:orientation val="minMax"/>
        </c:scaling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2819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1"/>
          <c:dPt>
            <c:idx val="0"/>
            <c:explosion val="15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2687467191601046"/>
                  <c:y val="9.602584292348076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28 </a:t>
                    </a:r>
                    <a:r>
                      <a:rPr lang="en-US" dirty="0" smtClean="0"/>
                      <a:t>(22.5</a:t>
                    </a:r>
                    <a:r>
                      <a:rPr lang="en-US" dirty="0"/>
                      <a:t>%)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96 (77.41%)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NOT REQUIRING DIALYSIS</c:v>
                </c:pt>
                <c:pt idx="1">
                  <c:v>REQUIRING DIALYSIS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22</c:v>
                </c:pt>
                <c:pt idx="1">
                  <c:v>78</c:v>
                </c:pt>
              </c:numCache>
            </c:numRef>
          </c:val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0270587270341227E-2"/>
          <c:y val="0.77690672319806175"/>
          <c:w val="0.89320874343832024"/>
          <c:h val="0.1077086614173228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9"/>
          <c:dPt>
            <c:idx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22541393263342094"/>
                  <c:y val="-0.22289995000624921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88 (70.96%)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6051640419947513"/>
                  <c:y val="8.880637997173437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36 (29.4%)</a:t>
                    </a:r>
                  </a:p>
                </c:rich>
              </c:tx>
              <c:showVal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ALIVE</c:v>
                </c:pt>
                <c:pt idx="1">
                  <c:v>DECEASED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</c:ser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009292979002632"/>
          <c:y val="0.81280415909549764"/>
          <c:w val="0.36981414041994765"/>
          <c:h val="0.10770866141732287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autoTitleDeleted val="1"/>
    <c:plotArea>
      <c:layout>
        <c:manualLayout>
          <c:layoutTarget val="inner"/>
          <c:xMode val="edge"/>
          <c:yMode val="edge"/>
          <c:x val="3.7243028215223115E-2"/>
          <c:y val="9.3797160089225992E-2"/>
          <c:w val="0.96275697178477693"/>
          <c:h val="0.78762998716573163"/>
        </c:manualLayout>
      </c:layout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DECEASED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MAKI ALONE</c:v>
                </c:pt>
                <c:pt idx="1">
                  <c:v>MAKI WITH MODS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34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ALIVE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MAKI ALONE</c:v>
                </c:pt>
                <c:pt idx="1">
                  <c:v>MAKI WITH MODS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28</c:v>
                </c:pt>
                <c:pt idx="1">
                  <c:v>60</c:v>
                </c:pt>
              </c:numCache>
            </c:numRef>
          </c:val>
        </c:ser>
        <c:gapWidth val="219"/>
        <c:overlap val="-27"/>
        <c:axId val="73462912"/>
        <c:axId val="73464448"/>
      </c:barChart>
      <c:catAx>
        <c:axId val="73462912"/>
        <c:scaling>
          <c:orientation val="minMax"/>
        </c:scaling>
        <c:axPos val="b"/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64448"/>
        <c:crosses val="autoZero"/>
        <c:auto val="1"/>
        <c:lblAlgn val="ctr"/>
        <c:lblOffset val="100"/>
      </c:catAx>
      <c:valAx>
        <c:axId val="73464448"/>
        <c:scaling>
          <c:orientation val="minMax"/>
        </c:scaling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462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871382874015748"/>
          <c:y val="0.90375740991405817"/>
          <c:w val="0.24655667650918636"/>
          <c:h val="7.6942257217847795E-2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/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0.64859</cdr:x>
      <cdr:y>0.81538</cdr:y>
    </cdr:from>
    <cdr:to>
      <cdr:x>0.72359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07628" y="4038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800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0.70246</cdr:x>
      <cdr:y>0.21343</cdr:y>
    </cdr:from>
    <cdr:to>
      <cdr:x>0.83662</cdr:x>
      <cdr:y>0.39805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564450" y="1057141"/>
          <a:ext cx="1635617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0.68662</cdr:x>
      <cdr:y>0.10163</cdr:y>
    </cdr:from>
    <cdr:to>
      <cdr:x>0.98028</cdr:x>
      <cdr:y>0.39025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8371267" y="503349"/>
          <a:ext cx="3580327" cy="1429555"/>
        </a:xfrm>
        <a:prstGeom xmlns:a="http://schemas.openxmlformats.org/drawingml/2006/main" prst="rect">
          <a:avLst/>
        </a:prstGeom>
        <a:solidFill xmlns:a="http://schemas.openxmlformats.org/drawingml/2006/main">
          <a:schemeClr val="tx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4000" b="1" u="sng" dirty="0" smtClean="0"/>
            <a:t>CLINICAL </a:t>
          </a:r>
        </a:p>
        <a:p xmlns:a="http://schemas.openxmlformats.org/drawingml/2006/main">
          <a:r>
            <a:rPr lang="en-GB" sz="4000" b="1" u="sng" dirty="0" smtClean="0"/>
            <a:t>PRESENTATION</a:t>
          </a:r>
          <a:endParaRPr lang="en-GB" sz="4000" b="1" u="sng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0.60423</cdr:x>
      <cdr:y>0.13023</cdr:y>
    </cdr:from>
    <cdr:to>
      <cdr:x>0.98873</cdr:x>
      <cdr:y>0.31484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366714" y="645017"/>
          <a:ext cx="4687911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GB" sz="1100" dirty="0"/>
        </a:p>
      </cdr:txBody>
    </cdr:sp>
  </cdr:relSizeAnchor>
  <cdr:relSizeAnchor xmlns:cdr="http://schemas.openxmlformats.org/drawingml/2006/chartDrawing">
    <cdr:from>
      <cdr:x>0.53979</cdr:x>
      <cdr:y>0.03662</cdr:y>
    </cdr:from>
    <cdr:to>
      <cdr:x>0.96866</cdr:x>
      <cdr:y>0.22124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581103" y="181378"/>
          <a:ext cx="5228823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4800" b="1" u="sng" dirty="0" smtClean="0">
              <a:solidFill>
                <a:schemeClr val="tx1"/>
              </a:solidFill>
            </a:rPr>
            <a:t>COMPLICATIONS</a:t>
          </a:r>
          <a:endParaRPr lang="en-GB" sz="4800" b="1" u="sng" dirty="0">
            <a:solidFill>
              <a:schemeClr val="tx1"/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0.10246</cdr:x>
      <cdr:y>0.15363</cdr:y>
    </cdr:from>
    <cdr:to>
      <cdr:x>0.51444</cdr:x>
      <cdr:y>0.33824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49250" y="760927"/>
          <a:ext cx="5022761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4400" b="1" u="sng" dirty="0" smtClean="0">
              <a:solidFill>
                <a:schemeClr val="tx1"/>
              </a:solidFill>
            </a:rPr>
            <a:t>CREATININE LEVEL</a:t>
          </a:r>
          <a:endParaRPr lang="en-GB" sz="4400" b="1" u="sng" dirty="0">
            <a:solidFill>
              <a:schemeClr val="tx1"/>
            </a:solidFill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0.06021</cdr:x>
      <cdr:y>0.18176</cdr:y>
    </cdr:from>
    <cdr:to>
      <cdr:x>0.32007</cdr:x>
      <cdr:y>0.36079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34095" y="928354"/>
          <a:ext cx="3168203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3600" b="1" dirty="0" smtClean="0">
              <a:solidFill>
                <a:schemeClr val="tx1"/>
              </a:solidFill>
            </a:rPr>
            <a:t>IN-HOSPITAL MORTALITY</a:t>
          </a:r>
          <a:endParaRPr lang="en-GB" sz="3600" b="1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B7AAD-BE90-442C-8804-C1BB2D0833BC}" type="datetimeFigureOut">
              <a:rPr lang="en-GB" smtClean="0"/>
              <a:pPr/>
              <a:t>06/06/2017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A0DD0-1299-4088-83E0-ACC6DDF274D5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814478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892300"/>
          </a:xfrm>
        </p:spPr>
        <p:txBody>
          <a:bodyPr/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05000"/>
            <a:ext cx="12192000" cy="4952999"/>
          </a:xfrm>
          <a:solidFill>
            <a:schemeClr val="bg1"/>
          </a:solidFill>
        </p:spPr>
        <p:txBody>
          <a:bodyPr/>
          <a:lstStyle>
            <a:lvl1pPr>
              <a:defRPr sz="4000" b="1"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6/6/2017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bg1"/>
                </a:solidFill>
              </a:rPr>
              <a:t>THE REVELATIONS OF MALARIA ASSOCIATED KIDNEY DISEASE- A MENACE IN THE TROPICS.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6"/>
            <a:ext cx="10572000" cy="1577153"/>
          </a:xfrm>
        </p:spPr>
        <p:txBody>
          <a:bodyPr>
            <a:noAutofit/>
          </a:bodyPr>
          <a:lstStyle/>
          <a:p>
            <a:r>
              <a:rPr lang="en-GB" sz="3200" b="1" dirty="0" smtClean="0"/>
              <a:t>DR. KALLOL </a:t>
            </a:r>
            <a:r>
              <a:rPr lang="en-GB" sz="3200" b="1" dirty="0" smtClean="0"/>
              <a:t>BHATTACHARJEE</a:t>
            </a:r>
          </a:p>
          <a:p>
            <a:r>
              <a:rPr lang="en-GB" sz="3200" b="1" dirty="0" smtClean="0"/>
              <a:t>SILCHAR MEDICAL COLLEGE, INDIA</a:t>
            </a:r>
            <a:endParaRPr lang="en-GB" sz="3200" b="1" dirty="0"/>
          </a:p>
        </p:txBody>
      </p:sp>
    </p:spTree>
    <p:extLst>
      <p:ext uri="{BB962C8B-B14F-4D97-AF65-F5344CB8AC3E}">
        <p14:creationId xmlns="" xmlns:p14="http://schemas.microsoft.com/office/powerpoint/2010/main" val="266491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DEFINITION OF MALARIA ASSOCIATED AKI (MAKI)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AN ABRUPT DECLINE IN RENAL FUNCTION IN A MALARIA PATIENT WITHIN 48 HOURS- CHARACTERIZED BY</a:t>
            </a:r>
          </a:p>
          <a:p>
            <a:pPr marL="0" indent="0">
              <a:buNone/>
            </a:pPr>
            <a:r>
              <a:rPr lang="en-GB" dirty="0" smtClean="0"/>
              <a:t>-</a:t>
            </a:r>
            <a:r>
              <a:rPr lang="en-GB" dirty="0" smtClean="0">
                <a:solidFill>
                  <a:srgbClr val="FFFF00"/>
                </a:solidFill>
              </a:rPr>
              <a:t>CREATININE ELEVATION BY &gt;0.3 MG/DL </a:t>
            </a:r>
            <a:r>
              <a:rPr lang="en-GB" dirty="0" smtClean="0"/>
              <a:t>OR</a:t>
            </a:r>
          </a:p>
          <a:p>
            <a:pPr marL="0" indent="0">
              <a:buNone/>
            </a:pPr>
            <a:r>
              <a:rPr lang="en-GB" dirty="0" smtClean="0"/>
              <a:t>-</a:t>
            </a:r>
            <a:r>
              <a:rPr lang="en-GB" dirty="0" smtClean="0">
                <a:solidFill>
                  <a:srgbClr val="FFFF00"/>
                </a:solidFill>
              </a:rPr>
              <a:t>CREATININE ELEVATION BY &gt;50% OF BASELINE </a:t>
            </a:r>
            <a:r>
              <a:rPr lang="en-GB" dirty="0" smtClean="0"/>
              <a:t>OR</a:t>
            </a:r>
          </a:p>
          <a:p>
            <a:pPr marL="0" indent="0">
              <a:buNone/>
            </a:pPr>
            <a:r>
              <a:rPr lang="en-GB" dirty="0" smtClean="0"/>
              <a:t>-</a:t>
            </a:r>
            <a:r>
              <a:rPr lang="en-GB" dirty="0" smtClean="0">
                <a:solidFill>
                  <a:srgbClr val="FFFF00"/>
                </a:solidFill>
              </a:rPr>
              <a:t>OLIGURIA ( &lt;0.5ML/KG/HOUR IN &gt;6 HOURS) 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(MISRA ET AL, SEMINARS IN NEPHROLOGY,VOL 28, JULY 2008)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80098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 HOWEVER,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W.H.O DEFINITION FOR SEVERE MALARIA BASED ON RENAL FUNCTION, REQUIRES A --- </a:t>
            </a:r>
          </a:p>
          <a:p>
            <a:pPr marL="0" indent="0">
              <a:buNone/>
            </a:pPr>
            <a:r>
              <a:rPr lang="en-GB" dirty="0" smtClean="0"/>
              <a:t>-CREATININE LEVEL OF </a:t>
            </a:r>
            <a:r>
              <a:rPr lang="en-GB" dirty="0" smtClean="0">
                <a:solidFill>
                  <a:srgbClr val="FFFF00"/>
                </a:solidFill>
              </a:rPr>
              <a:t>&gt;3 MG/DL or</a:t>
            </a:r>
          </a:p>
          <a:p>
            <a:pPr marL="0" indent="0">
              <a:buNone/>
            </a:pPr>
            <a:r>
              <a:rPr lang="en-GB" dirty="0" smtClean="0"/>
              <a:t>-URINE OUTPUT </a:t>
            </a:r>
            <a:r>
              <a:rPr lang="en-GB" dirty="0" smtClean="0">
                <a:solidFill>
                  <a:srgbClr val="FFFF00"/>
                </a:solidFill>
              </a:rPr>
              <a:t>&lt; 400 ML </a:t>
            </a:r>
            <a:r>
              <a:rPr lang="en-GB" dirty="0" smtClean="0"/>
              <a:t>IN ONE DAY</a:t>
            </a:r>
          </a:p>
          <a:p>
            <a:pPr marL="0" indent="0">
              <a:buNone/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0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2400" dirty="0">
                <a:solidFill>
                  <a:srgbClr val="FF0000"/>
                </a:solidFill>
              </a:rPr>
              <a:t>(</a:t>
            </a:r>
            <a:r>
              <a:rPr lang="en-GB" sz="2400" dirty="0" smtClean="0">
                <a:solidFill>
                  <a:srgbClr val="FF0000"/>
                </a:solidFill>
              </a:rPr>
              <a:t>WHO. SEVERE FALCIPARUM MALARIA. TRANS R SOC TROP, 2009)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53915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INCIDENCE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r>
              <a:rPr lang="en-GB" dirty="0" smtClean="0"/>
              <a:t>AKI IS SEEN IN 0.5% TO 15% OF MALARIA CASES</a:t>
            </a:r>
            <a:r>
              <a:rPr lang="en-GB" dirty="0"/>
              <a:t>.</a:t>
            </a:r>
            <a:endParaRPr lang="en-GB" dirty="0" smtClean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600" dirty="0" smtClean="0">
                <a:solidFill>
                  <a:srgbClr val="FF0000"/>
                </a:solidFill>
              </a:rPr>
              <a:t>(SITPRIJA V. NEPHROPATHY IN FALCIPARUM MALARIA. KIDNEY INT. 1988)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908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CAUSE FOR THIS WIDE VARIABILITY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VARIABILITY OCCURS DUE TO 3 FACTORS</a:t>
            </a:r>
          </a:p>
          <a:p>
            <a:pPr>
              <a:buFontTx/>
              <a:buChar char="-"/>
            </a:pPr>
            <a:r>
              <a:rPr lang="en-GB" dirty="0" smtClean="0">
                <a:solidFill>
                  <a:srgbClr val="FFFF00"/>
                </a:solidFill>
              </a:rPr>
              <a:t>AGE</a:t>
            </a:r>
          </a:p>
          <a:p>
            <a:pPr>
              <a:buFontTx/>
              <a:buChar char="-"/>
            </a:pPr>
            <a:r>
              <a:rPr lang="en-GB" dirty="0" smtClean="0">
                <a:solidFill>
                  <a:srgbClr val="FFFF00"/>
                </a:solidFill>
              </a:rPr>
              <a:t>IMMUNITY</a:t>
            </a:r>
          </a:p>
          <a:p>
            <a:pPr>
              <a:buFontTx/>
              <a:buChar char="-"/>
            </a:pPr>
            <a:r>
              <a:rPr lang="en-GB" dirty="0" smtClean="0">
                <a:solidFill>
                  <a:srgbClr val="FFFF00"/>
                </a:solidFill>
              </a:rPr>
              <a:t>LOCALITY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(EIAM ONG. S. MALARIA NEPHROPATHY. SEMIN NEPHROL. 2003)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34186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MAKI IS MORE COMMON IN </a:t>
            </a:r>
            <a:r>
              <a:rPr lang="en-GB" dirty="0" smtClean="0">
                <a:solidFill>
                  <a:srgbClr val="FFFF00"/>
                </a:solidFill>
              </a:rPr>
              <a:t>ADULTS</a:t>
            </a:r>
            <a:r>
              <a:rPr lang="en-GB" dirty="0" smtClean="0"/>
              <a:t> AS COMPARED TO CHILDREN.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572925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IMMUNITY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MAKI IS MORE COMMON IN </a:t>
            </a:r>
            <a:r>
              <a:rPr lang="en-GB" dirty="0" smtClean="0">
                <a:solidFill>
                  <a:srgbClr val="FFFF00"/>
                </a:solidFill>
              </a:rPr>
              <a:t>NON-IMMUNE</a:t>
            </a:r>
            <a:r>
              <a:rPr lang="en-GB" dirty="0" smtClean="0"/>
              <a:t> INDIVIDUALS AFFECTED WITH MALARIA. 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53300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LOCALITY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MAKI IS MORE COMMON IN AREAS WITH </a:t>
            </a:r>
            <a:r>
              <a:rPr lang="en-GB" dirty="0" smtClean="0">
                <a:solidFill>
                  <a:srgbClr val="FFFF00"/>
                </a:solidFill>
              </a:rPr>
              <a:t>LOW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FFFF00"/>
                </a:solidFill>
              </a:rPr>
              <a:t>ENDEMICITY </a:t>
            </a:r>
            <a:r>
              <a:rPr lang="en-GB" dirty="0" smtClean="0"/>
              <a:t>OF MALARIA.</a:t>
            </a:r>
          </a:p>
          <a:p>
            <a:pPr marL="0" indent="0">
              <a:buNone/>
            </a:pPr>
            <a:r>
              <a:rPr lang="en-GB" dirty="0" smtClean="0"/>
              <a:t>EG- EUROPEAN NATIONS, </a:t>
            </a:r>
            <a:endParaRPr lang="en-GB" dirty="0"/>
          </a:p>
          <a:p>
            <a:pPr marL="0" indent="0">
              <a:buNone/>
            </a:pPr>
            <a:r>
              <a:rPr lang="en-GB" dirty="0" smtClean="0"/>
              <a:t>-AREAS OF SOUTH-EAST ASIAN NATIONS AND INDIA OTHER THAN THE HIGH-ENDEMICITY POCKETS</a:t>
            </a:r>
          </a:p>
        </p:txBody>
      </p:sp>
    </p:spTree>
    <p:extLst>
      <p:ext uri="{BB962C8B-B14F-4D97-AF65-F5344CB8AC3E}">
        <p14:creationId xmlns="" xmlns:p14="http://schemas.microsoft.com/office/powerpoint/2010/main" val="4059138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THUS, A NON-IMMUNE, EUROPEAN MALE ADULT IS AT GREATER RISK OF MAKI THAN AN IMMUNE, CHILD IN AFRICA.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31038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AKI AND TYPE OF MALARIA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SEVERE COMPLICATIONS OF MALARIA SUCH AS AKI, OCCUR ONLY IN </a:t>
            </a:r>
            <a:r>
              <a:rPr lang="en-GB" b="1" dirty="0" smtClean="0">
                <a:solidFill>
                  <a:srgbClr val="FFFF00"/>
                </a:solidFill>
              </a:rPr>
              <a:t>P. FALCIPARUM </a:t>
            </a:r>
            <a:r>
              <a:rPr lang="en-GB" b="1" dirty="0" smtClean="0"/>
              <a:t>MALARIA.</a:t>
            </a:r>
          </a:p>
          <a:p>
            <a:r>
              <a:rPr lang="en-GB" dirty="0" smtClean="0"/>
              <a:t>HOWEVER, RECENTLY A FEW REPORTS OF AKI ASSOCIATED WITH </a:t>
            </a:r>
            <a:r>
              <a:rPr lang="en-GB" dirty="0" smtClean="0">
                <a:solidFill>
                  <a:srgbClr val="FFFF00"/>
                </a:solidFill>
              </a:rPr>
              <a:t>P.VIVAX</a:t>
            </a:r>
            <a:r>
              <a:rPr lang="en-GB" dirty="0" smtClean="0"/>
              <a:t> HAVE APPEARED.</a:t>
            </a:r>
          </a:p>
          <a:p>
            <a:pPr marL="0" indent="0">
              <a:buNone/>
            </a:pPr>
            <a:endParaRPr lang="en-GB" sz="2400" b="1" dirty="0" smtClean="0"/>
          </a:p>
          <a:p>
            <a:endParaRPr lang="en-GB" b="1" dirty="0" smtClean="0"/>
          </a:p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(KAUR D. J TROP PEDIAT. 2007)</a:t>
            </a:r>
          </a:p>
        </p:txBody>
      </p:sp>
    </p:spTree>
    <p:extLst>
      <p:ext uri="{BB962C8B-B14F-4D97-AF65-F5344CB8AC3E}">
        <p14:creationId xmlns="" xmlns:p14="http://schemas.microsoft.com/office/powerpoint/2010/main" val="930444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PATHOPHYSIOLOGY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MAKI IS CAUSED DUE TO A COMBINATION OF TWO PROCESSES</a:t>
            </a:r>
          </a:p>
          <a:p>
            <a:pPr>
              <a:buFontTx/>
              <a:buChar char="-"/>
            </a:pPr>
            <a:r>
              <a:rPr lang="en-GB" dirty="0" smtClean="0">
                <a:solidFill>
                  <a:srgbClr val="FFFF00"/>
                </a:solidFill>
              </a:rPr>
              <a:t>CYTOADHERENCE </a:t>
            </a:r>
          </a:p>
          <a:p>
            <a:pPr>
              <a:buFontTx/>
              <a:buChar char="-"/>
            </a:pPr>
            <a:r>
              <a:rPr lang="en-GB" dirty="0" smtClean="0">
                <a:solidFill>
                  <a:srgbClr val="FFFF00"/>
                </a:solidFill>
              </a:rPr>
              <a:t>CYTOKINES</a:t>
            </a:r>
            <a:endParaRPr lang="en-GB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392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CYTOADHERENCE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PARASITIZED RBC’S EXPRESS PROTEINS CALLED </a:t>
            </a:r>
            <a:r>
              <a:rPr lang="en-GB" dirty="0" smtClean="0">
                <a:solidFill>
                  <a:srgbClr val="FFFF00"/>
                </a:solidFill>
              </a:rPr>
              <a:t>‘VARIANT SURFACE ANTIGENS’</a:t>
            </a:r>
            <a:r>
              <a:rPr lang="en-GB" dirty="0" smtClean="0"/>
              <a:t> </a:t>
            </a:r>
            <a:r>
              <a:rPr lang="en-GB" dirty="0" smtClean="0">
                <a:solidFill>
                  <a:srgbClr val="FFFF00"/>
                </a:solidFill>
              </a:rPr>
              <a:t>(VSA) </a:t>
            </a:r>
            <a:r>
              <a:rPr lang="en-GB" dirty="0" smtClean="0"/>
              <a:t>ON THEIR SURFACE.</a:t>
            </a:r>
          </a:p>
          <a:p>
            <a:r>
              <a:rPr lang="en-GB" dirty="0" smtClean="0"/>
              <a:t>THESE RBC’S ATTACH TO VASCULAR ENDOTHELIUM, USING THE VSA.</a:t>
            </a:r>
          </a:p>
        </p:txBody>
      </p:sp>
    </p:spTree>
    <p:extLst>
      <p:ext uri="{BB962C8B-B14F-4D97-AF65-F5344CB8AC3E}">
        <p14:creationId xmlns="" xmlns:p14="http://schemas.microsoft.com/office/powerpoint/2010/main" val="171188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SEQUESTRATION OF THESE RBC’S INTO GLOMERULAR AND TUBULOINTERSTITIAL CAPILLARIES MAY CAUSE MAKI</a:t>
            </a:r>
            <a:r>
              <a:rPr lang="en-GB" dirty="0" smtClean="0"/>
              <a:t>.</a:t>
            </a:r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/>
          </a:p>
          <a:p>
            <a:pPr marL="0" indent="0">
              <a:buNone/>
            </a:pPr>
            <a:endParaRPr lang="en-GB" sz="2400" dirty="0"/>
          </a:p>
          <a:p>
            <a:pPr marL="0" indent="0">
              <a:buNone/>
            </a:pPr>
            <a:endParaRPr lang="en-GB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(KYES S. ET AL. ANN REV MICROBIOL. 2001)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977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143000"/>
          </a:xfrm>
          <a:solidFill>
            <a:schemeClr val="bg1">
              <a:lumMod val="85000"/>
              <a:lumOff val="15000"/>
            </a:schemeClr>
          </a:solidFill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 descr="C:\Users\CPT\Desktop\aki in malarial\malaria-parasites-invade-the-red-blood-cells-multiplying-quickl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362164" cy="6858000"/>
          </a:xfrm>
          <a:prstGeom prst="rect">
            <a:avLst/>
          </a:prstGeom>
          <a:noFill/>
        </p:spPr>
      </p:pic>
      <p:pic>
        <p:nvPicPr>
          <p:cNvPr id="3075" name="Picture 3" descr="C:\Users\CPT\Desktop\aki in malarial\downloa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75042" y="0"/>
            <a:ext cx="5816958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666140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CYTOKINES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THE FOLLOWING CYTOKINES ARE UPREGULATED IN MALARIA</a:t>
            </a:r>
          </a:p>
          <a:p>
            <a:pPr marL="0" indent="0">
              <a:buNone/>
            </a:pPr>
            <a:r>
              <a:rPr lang="en-GB" dirty="0" smtClean="0"/>
              <a:t>-TNF-ALPHA</a:t>
            </a:r>
          </a:p>
          <a:p>
            <a:pPr marL="0" indent="0">
              <a:buNone/>
            </a:pPr>
            <a:r>
              <a:rPr lang="en-GB" dirty="0" smtClean="0"/>
              <a:t>-IL 6</a:t>
            </a:r>
          </a:p>
          <a:p>
            <a:pPr marL="0" indent="0">
              <a:buNone/>
            </a:pPr>
            <a:r>
              <a:rPr lang="en-GB" dirty="0" smtClean="0"/>
              <a:t>-IL 8</a:t>
            </a:r>
          </a:p>
          <a:p>
            <a:pPr marL="0" indent="0">
              <a:buNone/>
            </a:pPr>
            <a:r>
              <a:rPr lang="en-GB" dirty="0" smtClean="0"/>
              <a:t>-IFN- GAMMA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(MSHANA R. ET AL. J. CLIN LAB IMMUNO. 1991)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386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EFFECT OF CYTOKINES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THERE ARE TWO EFFECTS</a:t>
            </a:r>
          </a:p>
          <a:p>
            <a:pPr>
              <a:buFontTx/>
              <a:buChar char="-"/>
            </a:pPr>
            <a:r>
              <a:rPr lang="en-GB" dirty="0" smtClean="0"/>
              <a:t>INCREASED NITRIC OXIDE</a:t>
            </a:r>
          </a:p>
          <a:p>
            <a:pPr>
              <a:buFontTx/>
              <a:buChar char="-"/>
            </a:pPr>
            <a:r>
              <a:rPr lang="en-GB" dirty="0" smtClean="0"/>
              <a:t>MITOCHONDRIAL SHUTDOWN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55070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92439"/>
            <a:ext cx="12192000" cy="45655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THIS LEADS TO-</a:t>
            </a:r>
          </a:p>
          <a:p>
            <a:r>
              <a:rPr lang="en-GB" dirty="0" smtClean="0"/>
              <a:t>VASODILATATION</a:t>
            </a:r>
          </a:p>
          <a:p>
            <a:r>
              <a:rPr lang="en-GB" dirty="0" smtClean="0"/>
              <a:t>HYPOTENSION</a:t>
            </a:r>
          </a:p>
          <a:p>
            <a:r>
              <a:rPr lang="en-GB" dirty="0" smtClean="0"/>
              <a:t>LACTIC ACIDOSIS</a:t>
            </a:r>
          </a:p>
          <a:p>
            <a:r>
              <a:rPr lang="en-GB" dirty="0" smtClean="0"/>
              <a:t>RESISTANCE OF VESSELS TO SYMPATHETIC STIMULATION.</a:t>
            </a:r>
          </a:p>
          <a:p>
            <a:pPr marL="0" indent="0"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="" xmlns:p14="http://schemas.microsoft.com/office/powerpoint/2010/main" val="45629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979570" y="231820"/>
            <a:ext cx="3232597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P. FALCIPARUM INFECTION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 rot="3365843">
            <a:off x="3113060" y="637526"/>
            <a:ext cx="484632" cy="118757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own Arrow 5"/>
          <p:cNvSpPr/>
          <p:nvPr/>
        </p:nvSpPr>
        <p:spPr>
          <a:xfrm>
            <a:off x="5615188" y="1107583"/>
            <a:ext cx="484632" cy="42500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Down Arrow 6"/>
          <p:cNvSpPr/>
          <p:nvPr/>
        </p:nvSpPr>
        <p:spPr>
          <a:xfrm rot="17950662">
            <a:off x="7607409" y="763419"/>
            <a:ext cx="484632" cy="112448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506827" y="1596982"/>
            <a:ext cx="2562896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SEQUESTRATION OF RBC’S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43212" y="1571223"/>
            <a:ext cx="3155324" cy="15068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INCREASED FLUID LOSS AND DECREASED INTAKE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87177" y="1506828"/>
            <a:ext cx="2485622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HOST IMMUNE RESPONSE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2897745" y="2575774"/>
            <a:ext cx="484632" cy="57955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1506829" y="3206840"/>
            <a:ext cx="2588653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CLOGGING OF CAPILLARIES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2897747" y="4198512"/>
            <a:ext cx="484632" cy="759854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296215" y="5048517"/>
            <a:ext cx="4185632" cy="133940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INCREASED LACTATE INCREASED H+</a:t>
            </a:r>
          </a:p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DECREASED ATP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9569004" y="2588653"/>
            <a:ext cx="484632" cy="45076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Down Arrow 17"/>
          <p:cNvSpPr/>
          <p:nvPr/>
        </p:nvSpPr>
        <p:spPr>
          <a:xfrm>
            <a:off x="5847009" y="3090929"/>
            <a:ext cx="484632" cy="463640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4932607" y="3567448"/>
            <a:ext cx="2575776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HYPOVOLEMIA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384146" y="3116686"/>
            <a:ext cx="2794715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CYTOKINES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21" name="Down Arrow 20"/>
          <p:cNvSpPr/>
          <p:nvPr/>
        </p:nvSpPr>
        <p:spPr>
          <a:xfrm rot="2888919">
            <a:off x="4250028" y="4314422"/>
            <a:ext cx="484632" cy="97840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Down Arrow 21"/>
          <p:cNvSpPr/>
          <p:nvPr/>
        </p:nvSpPr>
        <p:spPr>
          <a:xfrm rot="4577785">
            <a:off x="6864410" y="2207209"/>
            <a:ext cx="484632" cy="522760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Down Arrow 22"/>
          <p:cNvSpPr/>
          <p:nvPr/>
        </p:nvSpPr>
        <p:spPr>
          <a:xfrm>
            <a:off x="2060620" y="6259132"/>
            <a:ext cx="484632" cy="47651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1094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979570" y="231820"/>
            <a:ext cx="3232597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P. FALCIPARUM INFECTION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 rot="3365843">
            <a:off x="3113060" y="637526"/>
            <a:ext cx="484632" cy="118757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own Arrow 5"/>
          <p:cNvSpPr/>
          <p:nvPr/>
        </p:nvSpPr>
        <p:spPr>
          <a:xfrm>
            <a:off x="5615188" y="1107583"/>
            <a:ext cx="484632" cy="42500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Down Arrow 6"/>
          <p:cNvSpPr/>
          <p:nvPr/>
        </p:nvSpPr>
        <p:spPr>
          <a:xfrm rot="17950662">
            <a:off x="7607409" y="763419"/>
            <a:ext cx="484632" cy="112448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506827" y="1596982"/>
            <a:ext cx="2562896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SEQUESTRATION OF RBC’S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43212" y="1571223"/>
            <a:ext cx="3155324" cy="15068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INCREASED FLUID LOSS AND DECREASED INTAKE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87177" y="1506828"/>
            <a:ext cx="2485622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HOST IMMUNE RESPONSE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2408350" y="2588653"/>
            <a:ext cx="484632" cy="759854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386367" y="3400022"/>
            <a:ext cx="4185632" cy="133940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INCREASED LACTATE INCREASED H+</a:t>
            </a:r>
          </a:p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DECREASED ATP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9569004" y="2588653"/>
            <a:ext cx="484632" cy="45076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8384146" y="3116686"/>
            <a:ext cx="2794715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CYTOKINES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21" name="Down Arrow 20"/>
          <p:cNvSpPr/>
          <p:nvPr/>
        </p:nvSpPr>
        <p:spPr>
          <a:xfrm>
            <a:off x="2369713" y="4816699"/>
            <a:ext cx="484632" cy="463639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ectangle 14"/>
          <p:cNvSpPr/>
          <p:nvPr/>
        </p:nvSpPr>
        <p:spPr>
          <a:xfrm>
            <a:off x="399245" y="5383369"/>
            <a:ext cx="4250027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VASCULAR RESISTANCE TO PRESSOR HORMONES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8178084" y="4687910"/>
            <a:ext cx="3567447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GENERALIZED ARTERIAL VASODILATION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23" name="Down Arrow 22"/>
          <p:cNvSpPr/>
          <p:nvPr/>
        </p:nvSpPr>
        <p:spPr>
          <a:xfrm>
            <a:off x="9633398" y="4121239"/>
            <a:ext cx="484632" cy="47651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ight Arrow 23"/>
          <p:cNvSpPr/>
          <p:nvPr/>
        </p:nvSpPr>
        <p:spPr>
          <a:xfrm rot="20832169">
            <a:off x="4669343" y="5334775"/>
            <a:ext cx="3510354" cy="484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Down Arrow 24"/>
          <p:cNvSpPr/>
          <p:nvPr/>
        </p:nvSpPr>
        <p:spPr>
          <a:xfrm>
            <a:off x="9787944" y="5692461"/>
            <a:ext cx="484632" cy="72121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24344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979570" y="231820"/>
            <a:ext cx="3232597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P. FALCIPARUM INFECTION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5" name="Down Arrow 4"/>
          <p:cNvSpPr/>
          <p:nvPr/>
        </p:nvSpPr>
        <p:spPr>
          <a:xfrm rot="3365843">
            <a:off x="3113060" y="637526"/>
            <a:ext cx="484632" cy="118757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Down Arrow 5"/>
          <p:cNvSpPr/>
          <p:nvPr/>
        </p:nvSpPr>
        <p:spPr>
          <a:xfrm>
            <a:off x="5615188" y="1107583"/>
            <a:ext cx="484632" cy="42500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Down Arrow 6"/>
          <p:cNvSpPr/>
          <p:nvPr/>
        </p:nvSpPr>
        <p:spPr>
          <a:xfrm rot="17950662">
            <a:off x="7607409" y="763419"/>
            <a:ext cx="484632" cy="112448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1506827" y="1596982"/>
            <a:ext cx="2562896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SEQUESTRATION OF RBC’S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43212" y="1571223"/>
            <a:ext cx="3155324" cy="150682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INCREASED FLUID LOSS AND DECREASED INTAKE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487177" y="1506828"/>
            <a:ext cx="2485622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HOST IMMUNE RESPONSE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7" name="Down Arrow 16"/>
          <p:cNvSpPr/>
          <p:nvPr/>
        </p:nvSpPr>
        <p:spPr>
          <a:xfrm>
            <a:off x="9569004" y="2588653"/>
            <a:ext cx="484632" cy="45076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8126568" y="3219719"/>
            <a:ext cx="3567447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GENERALIZED ARTERIAL VASODILATION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1" name="Down Arrow 10"/>
          <p:cNvSpPr/>
          <p:nvPr/>
        </p:nvSpPr>
        <p:spPr>
          <a:xfrm>
            <a:off x="9594760" y="4211392"/>
            <a:ext cx="484632" cy="94015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Down Arrow 11"/>
          <p:cNvSpPr/>
          <p:nvPr/>
        </p:nvSpPr>
        <p:spPr>
          <a:xfrm>
            <a:off x="5653825" y="3129567"/>
            <a:ext cx="484632" cy="41212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4443211" y="3580326"/>
            <a:ext cx="3181081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HYPOVOLEMIA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5756856" y="4546243"/>
            <a:ext cx="484632" cy="55379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Rectangle 21"/>
          <p:cNvSpPr/>
          <p:nvPr/>
        </p:nvSpPr>
        <p:spPr>
          <a:xfrm>
            <a:off x="4108360" y="5241701"/>
            <a:ext cx="7225047" cy="12106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INCREASED SYMPATHETIC TONE</a:t>
            </a:r>
          </a:p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RAAS ACTIVATION</a:t>
            </a:r>
          </a:p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RAISED AVP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25" name="Down Arrow 24"/>
          <p:cNvSpPr/>
          <p:nvPr/>
        </p:nvSpPr>
        <p:spPr>
          <a:xfrm>
            <a:off x="7328079" y="6387921"/>
            <a:ext cx="484632" cy="37348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5010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22" name="Rectangle 21"/>
          <p:cNvSpPr/>
          <p:nvPr/>
        </p:nvSpPr>
        <p:spPr>
          <a:xfrm>
            <a:off x="2150771" y="257578"/>
            <a:ext cx="7225047" cy="1210614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INCREASED SYMPATHETIC TONE</a:t>
            </a:r>
          </a:p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RAAS ACTIVATION</a:t>
            </a:r>
          </a:p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RAISED AVP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5370489" y="1506829"/>
            <a:ext cx="484632" cy="97840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ectangle 13"/>
          <p:cNvSpPr/>
          <p:nvPr/>
        </p:nvSpPr>
        <p:spPr>
          <a:xfrm>
            <a:off x="2678805" y="2614411"/>
            <a:ext cx="6362163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RENAL VASOCONSTRICTION</a:t>
            </a:r>
          </a:p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SODIUM AND WATER RETENTION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5357611" y="3580327"/>
            <a:ext cx="484632" cy="978408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Rectangle 19"/>
          <p:cNvSpPr/>
          <p:nvPr/>
        </p:nvSpPr>
        <p:spPr>
          <a:xfrm>
            <a:off x="3335628" y="4932608"/>
            <a:ext cx="4597758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ACUTE KIDNEY INJURY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717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4" name="Rectangle 3"/>
          <p:cNvSpPr/>
          <p:nvPr/>
        </p:nvSpPr>
        <p:spPr>
          <a:xfrm>
            <a:off x="3979570" y="231820"/>
            <a:ext cx="3232597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P. FALCIPARUM INFECTION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7" name="Down Arrow 6"/>
          <p:cNvSpPr/>
          <p:nvPr/>
        </p:nvSpPr>
        <p:spPr>
          <a:xfrm rot="17950662">
            <a:off x="7607409" y="763419"/>
            <a:ext cx="484632" cy="112448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8487177" y="1506828"/>
            <a:ext cx="2485622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HOST IMMUNE RESPONSE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9453093" y="2511382"/>
            <a:ext cx="484632" cy="78561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ectangle 15"/>
          <p:cNvSpPr/>
          <p:nvPr/>
        </p:nvSpPr>
        <p:spPr>
          <a:xfrm>
            <a:off x="8113689" y="3387144"/>
            <a:ext cx="3425781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IMMUNE COMPLEX DEPOSITION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24" name="Down Arrow 23"/>
          <p:cNvSpPr/>
          <p:nvPr/>
        </p:nvSpPr>
        <p:spPr>
          <a:xfrm>
            <a:off x="9440214" y="4378817"/>
            <a:ext cx="484632" cy="669701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Rectangle 24"/>
          <p:cNvSpPr/>
          <p:nvPr/>
        </p:nvSpPr>
        <p:spPr>
          <a:xfrm>
            <a:off x="8113689" y="5164428"/>
            <a:ext cx="3464418" cy="9144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GLOMERULAR INJURY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 rot="10800000">
            <a:off x="7083379" y="5370490"/>
            <a:ext cx="978408" cy="484632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Rectangle 26"/>
          <p:cNvSpPr/>
          <p:nvPr/>
        </p:nvSpPr>
        <p:spPr>
          <a:xfrm>
            <a:off x="2962140" y="5164428"/>
            <a:ext cx="4056846" cy="9144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u="sng" dirty="0" smtClean="0">
                <a:solidFill>
                  <a:schemeClr val="bg1"/>
                </a:solidFill>
              </a:rPr>
              <a:t>ACUTE KIDNEY INJURY</a:t>
            </a:r>
            <a:endParaRPr lang="en-GB" sz="2400" b="1" u="sng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872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sz="5400" b="1" dirty="0" smtClean="0">
                <a:solidFill>
                  <a:srgbClr val="FFFF00"/>
                </a:solidFill>
              </a:rPr>
              <a:t>VULNERABLE POPULATIONS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lphaLcParenR"/>
            </a:pPr>
            <a:endParaRPr lang="en-US" dirty="0" smtClean="0"/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lphaLcParenR"/>
            </a:pPr>
            <a:r>
              <a:rPr lang="en-US" dirty="0" smtClean="0"/>
              <a:t>PREGNANT WOMEN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lphaLcParenR"/>
            </a:pPr>
            <a:r>
              <a:rPr lang="en-US" dirty="0" smtClean="0"/>
              <a:t>HIGH PARASITEMIA</a:t>
            </a:r>
          </a:p>
          <a:p>
            <a:pPr marL="609600" indent="-609600">
              <a:lnSpc>
                <a:spcPct val="90000"/>
              </a:lnSpc>
              <a:buAutoNum type="alphaLcParenR" startAt="3"/>
            </a:pPr>
            <a:r>
              <a:rPr lang="en-US" dirty="0" smtClean="0"/>
              <a:t>VERY HIGH JAUNDICE </a:t>
            </a:r>
          </a:p>
          <a:p>
            <a:pPr marL="609600" indent="-609600">
              <a:lnSpc>
                <a:spcPct val="90000"/>
              </a:lnSpc>
              <a:buAutoNum type="alphaLcParenR" startAt="3"/>
            </a:pPr>
            <a:r>
              <a:rPr lang="en-US" dirty="0" smtClean="0"/>
              <a:t>PROLONGED DEHYDRATION </a:t>
            </a:r>
          </a:p>
          <a:p>
            <a:pPr marL="609600" indent="-609600">
              <a:lnSpc>
                <a:spcPct val="90000"/>
              </a:lnSpc>
              <a:buAutoNum type="alphaLcParenR" startAt="3"/>
            </a:pPr>
            <a:r>
              <a:rPr lang="en-US" dirty="0" smtClean="0"/>
              <a:t>ON NSAID THERAPY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606603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FEATURES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MAKI MAY PRESENT IN ONE OF TWO WAYS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IN ASSOCIATION WITH MODS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AS AKI ALONE</a:t>
            </a:r>
            <a:endParaRPr lang="en-GB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32620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867625385"/>
              </p:ext>
            </p:extLst>
          </p:nvPr>
        </p:nvGraphicFramePr>
        <p:xfrm>
          <a:off x="0" y="25757"/>
          <a:ext cx="12192000" cy="71132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0"/>
                <a:gridCol w="6096000"/>
              </a:tblGrid>
              <a:tr h="787501">
                <a:tc>
                  <a:txBody>
                    <a:bodyPr/>
                    <a:lstStyle/>
                    <a:p>
                      <a:r>
                        <a:rPr lang="en-GB" sz="3200" b="1" u="sng" dirty="0" smtClean="0">
                          <a:solidFill>
                            <a:srgbClr val="FFFF00"/>
                          </a:solidFill>
                        </a:rPr>
                        <a:t>MAKI</a:t>
                      </a:r>
                      <a:r>
                        <a:rPr lang="en-GB" sz="3200" b="1" u="sng" baseline="0" dirty="0" smtClean="0">
                          <a:solidFill>
                            <a:srgbClr val="FFFF00"/>
                          </a:solidFill>
                        </a:rPr>
                        <a:t> ASSOCIATED WITH MODS</a:t>
                      </a:r>
                      <a:endParaRPr lang="en-GB" sz="3200" b="1" u="sng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b="1" u="sng" dirty="0" smtClean="0">
                          <a:solidFill>
                            <a:srgbClr val="FFFF00"/>
                          </a:solidFill>
                        </a:rPr>
                        <a:t>MAKI ALONE</a:t>
                      </a:r>
                      <a:endParaRPr lang="en-GB" sz="3200" b="1" u="sng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040444">
                <a:tc>
                  <a:txBody>
                    <a:bodyPr/>
                    <a:lstStyle/>
                    <a:p>
                      <a:r>
                        <a:rPr lang="en-GB" sz="3200" b="1" dirty="0" smtClean="0">
                          <a:solidFill>
                            <a:schemeClr val="tx1"/>
                          </a:solidFill>
                        </a:rPr>
                        <a:t>THIS GROUP</a:t>
                      </a:r>
                      <a:r>
                        <a:rPr lang="en-GB" sz="3200" b="1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GB" sz="3200" b="1" dirty="0" smtClean="0">
                          <a:solidFill>
                            <a:schemeClr val="tx1"/>
                          </a:solidFill>
                        </a:rPr>
                        <a:t>PRESENTS</a:t>
                      </a:r>
                      <a:r>
                        <a:rPr lang="en-GB" sz="3200" b="1" baseline="0" dirty="0" smtClean="0">
                          <a:solidFill>
                            <a:schemeClr val="tx1"/>
                          </a:solidFill>
                        </a:rPr>
                        <a:t> AT THE TIME WHEN THE PATIENT PRESENTS WITH OTHER ORGAN DAMAGE FEATURES</a:t>
                      </a:r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b="1" dirty="0" smtClean="0">
                          <a:solidFill>
                            <a:schemeClr val="tx1"/>
                          </a:solidFill>
                        </a:rPr>
                        <a:t>THIS GROUP PRESESNT</a:t>
                      </a:r>
                      <a:r>
                        <a:rPr lang="en-GB" sz="3200" b="1" baseline="0" dirty="0" smtClean="0">
                          <a:solidFill>
                            <a:schemeClr val="tx1"/>
                          </a:solidFill>
                        </a:rPr>
                        <a:t>S AFTER THE OTHER COMPLICATIONS HAVE SUBSIDED</a:t>
                      </a:r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609379">
                <a:tc>
                  <a:txBody>
                    <a:bodyPr/>
                    <a:lstStyle/>
                    <a:p>
                      <a:r>
                        <a:rPr lang="en-GB" sz="3200" b="1" dirty="0" smtClean="0">
                          <a:solidFill>
                            <a:schemeClr val="tx1"/>
                          </a:solidFill>
                        </a:rPr>
                        <a:t>THE PATIENT</a:t>
                      </a:r>
                      <a:r>
                        <a:rPr lang="en-GB" sz="3200" b="1" baseline="0" dirty="0" smtClean="0">
                          <a:solidFill>
                            <a:schemeClr val="tx1"/>
                          </a:solidFill>
                        </a:rPr>
                        <a:t> USUALLY HAS ALTERED MENTAL STATUS OR COMA</a:t>
                      </a:r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b="1" dirty="0" smtClean="0">
                          <a:solidFill>
                            <a:schemeClr val="tx1"/>
                          </a:solidFill>
                        </a:rPr>
                        <a:t>THE PATIENT IS CONCIOUS,</a:t>
                      </a:r>
                      <a:r>
                        <a:rPr lang="en-GB" sz="3200" b="1" baseline="0" dirty="0" smtClean="0">
                          <a:solidFill>
                            <a:schemeClr val="tx1"/>
                          </a:solidFill>
                        </a:rPr>
                        <a:t> ORIENTED AND AFEBRILE</a:t>
                      </a:r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394919">
                <a:tc>
                  <a:txBody>
                    <a:bodyPr/>
                    <a:lstStyle/>
                    <a:p>
                      <a:r>
                        <a:rPr lang="en-GB" sz="3200" b="1" dirty="0" smtClean="0">
                          <a:solidFill>
                            <a:schemeClr val="tx1"/>
                          </a:solidFill>
                        </a:rPr>
                        <a:t>THE</a:t>
                      </a:r>
                      <a:r>
                        <a:rPr lang="en-GB" sz="3200" b="1" baseline="0" dirty="0" smtClean="0">
                          <a:solidFill>
                            <a:schemeClr val="tx1"/>
                          </a:solidFill>
                        </a:rPr>
                        <a:t> TIME OF PRESENTATION IS SUCH THAT THE PARASITES ARE STILL PRESENT IN THE RBC’S</a:t>
                      </a:r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200" b="1" dirty="0" smtClean="0">
                          <a:solidFill>
                            <a:schemeClr val="tx1"/>
                          </a:solidFill>
                        </a:rPr>
                        <a:t>THE TIME OF PRESENTATION IS SUCH THAT THE PARASITES</a:t>
                      </a:r>
                      <a:r>
                        <a:rPr lang="en-GB" sz="3200" b="1" baseline="0" dirty="0" smtClean="0">
                          <a:solidFill>
                            <a:schemeClr val="tx1"/>
                          </a:solidFill>
                        </a:rPr>
                        <a:t> HAVE ALREADY CLEARED OFF FROM THE RBC’S</a:t>
                      </a:r>
                      <a:endParaRPr lang="en-GB" sz="32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693306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91258339"/>
              </p:ext>
            </p:extLst>
          </p:nvPr>
        </p:nvGraphicFramePr>
        <p:xfrm>
          <a:off x="0" y="0"/>
          <a:ext cx="12282152" cy="685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41076"/>
                <a:gridCol w="6141076"/>
              </a:tblGrid>
              <a:tr h="228600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600" b="1" u="sng" dirty="0" smtClean="0">
                          <a:solidFill>
                            <a:srgbClr val="FFFF00"/>
                          </a:solidFill>
                        </a:rPr>
                        <a:t>MAKI</a:t>
                      </a:r>
                      <a:r>
                        <a:rPr lang="en-GB" sz="3600" b="1" u="sng" baseline="0" dirty="0" smtClean="0">
                          <a:solidFill>
                            <a:srgbClr val="FFFF00"/>
                          </a:solidFill>
                        </a:rPr>
                        <a:t> ASSOCIATED WITH MODS</a:t>
                      </a:r>
                      <a:endParaRPr lang="en-GB" sz="3600" b="1" u="sng" dirty="0" smtClean="0">
                        <a:solidFill>
                          <a:srgbClr val="FFFF00"/>
                        </a:solidFill>
                      </a:endParaRPr>
                    </a:p>
                    <a:p>
                      <a:r>
                        <a:rPr lang="en-GB" sz="3600" b="1" u="sng" dirty="0" smtClean="0">
                          <a:solidFill>
                            <a:srgbClr val="FFFF00"/>
                          </a:solidFill>
                        </a:rPr>
                        <a:t>(CONT’D)</a:t>
                      </a:r>
                      <a:endParaRPr lang="en-GB" sz="3600" b="1" u="sng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b="1" u="sng" dirty="0" smtClean="0">
                          <a:solidFill>
                            <a:srgbClr val="FFFF00"/>
                          </a:solidFill>
                        </a:rPr>
                        <a:t>MAKI</a:t>
                      </a:r>
                      <a:r>
                        <a:rPr lang="en-GB" sz="3600" b="1" u="sng" baseline="0" dirty="0" smtClean="0">
                          <a:solidFill>
                            <a:srgbClr val="FFFF00"/>
                          </a:solidFill>
                        </a:rPr>
                        <a:t> ALONE</a:t>
                      </a:r>
                    </a:p>
                    <a:p>
                      <a:r>
                        <a:rPr lang="en-GB" sz="3600" b="1" u="sng" baseline="0" dirty="0" smtClean="0">
                          <a:solidFill>
                            <a:srgbClr val="FFFF00"/>
                          </a:solidFill>
                        </a:rPr>
                        <a:t>(CONT’D)</a:t>
                      </a:r>
                      <a:endParaRPr lang="en-GB" sz="3600" b="1" u="sng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286000">
                <a:tc>
                  <a:txBody>
                    <a:bodyPr/>
                    <a:lstStyle/>
                    <a:p>
                      <a:r>
                        <a:rPr lang="en-GB" sz="3600" b="1" dirty="0" smtClean="0">
                          <a:solidFill>
                            <a:schemeClr val="tx1"/>
                          </a:solidFill>
                        </a:rPr>
                        <a:t>DIAGNOSIS RELIES ON PBF</a:t>
                      </a:r>
                      <a:endParaRPr lang="en-GB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b="1" dirty="0" smtClean="0">
                          <a:solidFill>
                            <a:schemeClr val="tx1"/>
                          </a:solidFill>
                        </a:rPr>
                        <a:t>DIAGNOSIS</a:t>
                      </a:r>
                      <a:r>
                        <a:rPr lang="en-GB" sz="3600" b="1" baseline="0" dirty="0" smtClean="0">
                          <a:solidFill>
                            <a:schemeClr val="tx1"/>
                          </a:solidFill>
                        </a:rPr>
                        <a:t> RELIES ON A HIGH INDEX OF SUSPICION AND RAPID DIAGNOSTIC KITS</a:t>
                      </a:r>
                      <a:endParaRPr lang="en-GB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2286000">
                <a:tc>
                  <a:txBody>
                    <a:bodyPr/>
                    <a:lstStyle/>
                    <a:p>
                      <a:r>
                        <a:rPr lang="en-GB" sz="3600" b="1" dirty="0" smtClean="0">
                          <a:solidFill>
                            <a:schemeClr val="tx1"/>
                          </a:solidFill>
                        </a:rPr>
                        <a:t>POOR PROGNOSIS</a:t>
                      </a:r>
                      <a:endParaRPr lang="en-GB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3600" b="1" dirty="0" smtClean="0">
                          <a:solidFill>
                            <a:schemeClr val="tx1"/>
                          </a:solidFill>
                        </a:rPr>
                        <a:t>BETTER PROGNOSIS</a:t>
                      </a:r>
                      <a:endParaRPr lang="en-GB" sz="3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4046504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4800" dirty="0" smtClean="0"/>
              <a:t>STUDY AT DEPARTMENT OF MEDICINE-SILCHAR MEDICAL COLLEGE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NUMBER OF HOSPITALIZED PATIENTS WITH MALARIA FROM AUGUST 2009 TO MARCH 2017= 725</a:t>
            </a:r>
          </a:p>
          <a:p>
            <a:r>
              <a:rPr lang="en-US" dirty="0" smtClean="0"/>
              <a:t>NUMBER OF PATIENTS SELECTED FOR STUDY= 668</a:t>
            </a:r>
          </a:p>
          <a:p>
            <a:r>
              <a:rPr lang="en-US" dirty="0" smtClean="0"/>
              <a:t>INCIDENCE OF MAKI= 124 (18.6%)</a:t>
            </a:r>
          </a:p>
          <a:p>
            <a:r>
              <a:rPr lang="en-US" dirty="0" smtClean="0"/>
              <a:t>INCIDENCE OF MALARIA WITHOUT MAKI= 544 (81.43%)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93720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/>
              <a:t>STUDY AT DEPARTMENT OF MEDICINE-SILCHAR MEDICAL COLLEGE</a:t>
            </a:r>
            <a:endParaRPr lang="en-GB" sz="4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110857567"/>
              </p:ext>
            </p:extLst>
          </p:nvPr>
        </p:nvGraphicFramePr>
        <p:xfrm>
          <a:off x="0" y="1918949"/>
          <a:ext cx="12192000" cy="49390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64000"/>
                <a:gridCol w="4064000"/>
                <a:gridCol w="4064000"/>
              </a:tblGrid>
              <a:tr h="7055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AGE GROUP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</a:rPr>
                        <a:t>NUMBER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</a:rPr>
                        <a:t>PERCENTAGE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7055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 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</a:rPr>
                        <a:t> 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</a:rPr>
                        <a:t> 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7055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</a:rPr>
                        <a:t>10-30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en-GB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>
                          <a:solidFill>
                            <a:schemeClr val="tx1"/>
                          </a:solidFill>
                          <a:effectLst/>
                        </a:rPr>
                        <a:t>16.9%</a:t>
                      </a:r>
                      <a:endParaRPr lang="en-GB" sz="2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7055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</a:rPr>
                        <a:t>30-50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  <a:endParaRPr lang="en-GB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</a:rPr>
                        <a:t>62.9%</a:t>
                      </a:r>
                      <a:endParaRPr lang="en-GB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7055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</a:rPr>
                        <a:t>50-70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</a:rPr>
                        <a:t>15</a:t>
                      </a:r>
                      <a:endParaRPr lang="en-GB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</a:rPr>
                        <a:t>12.1%</a:t>
                      </a:r>
                      <a:endParaRPr lang="en-GB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7055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</a:rPr>
                        <a:t>&gt;70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endParaRPr lang="en-GB" sz="2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</a:rPr>
                        <a:t>6.4%</a:t>
                      </a:r>
                      <a:endParaRPr lang="en-GB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  <a:tr h="7055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</a:rPr>
                        <a:t>TOTAL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>
                          <a:solidFill>
                            <a:schemeClr val="tx1"/>
                          </a:solidFill>
                          <a:effectLst/>
                        </a:rPr>
                        <a:t>124</a:t>
                      </a:r>
                      <a:endParaRPr lang="en-GB" sz="2800" b="1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tx1"/>
                          </a:solidFill>
                          <a:effectLst/>
                        </a:rPr>
                        <a:t>100%</a:t>
                      </a:r>
                      <a:endParaRPr lang="en-GB" sz="2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6752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prstClr val="black"/>
                </a:solidFill>
              </a:rPr>
              <a:t>STUDY AT DEPARTMENT OF MEDICINE-SILCHAR MEDICAL COLLEGE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80281297"/>
              </p:ext>
            </p:extLst>
          </p:nvPr>
        </p:nvGraphicFramePr>
        <p:xfrm>
          <a:off x="0" y="1814847"/>
          <a:ext cx="12192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385793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prstClr val="black"/>
                </a:solidFill>
              </a:rPr>
              <a:t>STUDY AT DEPARTMENT OF MEDICINE-SILCHAR MEDICAL COLLEGE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39997983"/>
              </p:ext>
            </p:extLst>
          </p:nvPr>
        </p:nvGraphicFramePr>
        <p:xfrm>
          <a:off x="0" y="1905000"/>
          <a:ext cx="12192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598423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prstClr val="black"/>
                </a:solidFill>
              </a:rPr>
              <a:t>STUDY AT DEPARTMENT OF MEDICINE-SILCHAR MEDICAL COLLEGE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53541218"/>
              </p:ext>
            </p:extLst>
          </p:nvPr>
        </p:nvGraphicFramePr>
        <p:xfrm>
          <a:off x="0" y="1905000"/>
          <a:ext cx="12192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76839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prstClr val="black"/>
                </a:solidFill>
              </a:rPr>
              <a:t>STUDY AT DEPARTMENT OF MEDICINE-SILCHAR MEDICAL COLLEGE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279034579"/>
              </p:ext>
            </p:extLst>
          </p:nvPr>
        </p:nvGraphicFramePr>
        <p:xfrm>
          <a:off x="0" y="1905000"/>
          <a:ext cx="12192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37064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prstClr val="black"/>
                </a:solidFill>
              </a:rPr>
              <a:t>STUDY AT DEPARTMENT OF MEDICINE-SILCHAR MEDICAL COLLEGE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21978079"/>
              </p:ext>
            </p:extLst>
          </p:nvPr>
        </p:nvGraphicFramePr>
        <p:xfrm>
          <a:off x="0" y="3078053"/>
          <a:ext cx="12192000" cy="3406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064000"/>
                <a:gridCol w="4064000"/>
                <a:gridCol w="4064000"/>
              </a:tblGrid>
              <a:tr h="6812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</a:rPr>
                        <a:t>MAKI CASES</a:t>
                      </a:r>
                      <a:endParaRPr lang="en-GB" sz="2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</a:rPr>
                        <a:t>NUMBER</a:t>
                      </a:r>
                      <a:endParaRPr lang="en-GB" sz="2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</a:rPr>
                        <a:t>PERCENTAGE</a:t>
                      </a:r>
                      <a:endParaRPr lang="en-GB" sz="2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812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</a:rPr>
                        <a:t> </a:t>
                      </a:r>
                      <a:endParaRPr lang="en-GB" sz="2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 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 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812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</a:rPr>
                        <a:t>MAKI WITH MODS</a:t>
                      </a:r>
                      <a:endParaRPr lang="en-GB" sz="2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94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>
                          <a:effectLst/>
                        </a:rPr>
                        <a:t>75.8%</a:t>
                      </a:r>
                      <a:endParaRPr lang="en-GB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812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</a:rPr>
                        <a:t>MAKI ALONE</a:t>
                      </a:r>
                      <a:endParaRPr lang="en-GB" sz="2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30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24.2%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812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n-GB" sz="2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124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600" b="1" dirty="0">
                          <a:effectLst/>
                        </a:rPr>
                        <a:t>100%</a:t>
                      </a:r>
                      <a:endParaRPr lang="en-GB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-63787"/>
            <a:ext cx="23436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kumimoji="0" lang="en-GB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2279560"/>
            <a:ext cx="12196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/>
              <a:t>OCCURRENCE OF MAKI WITH MODS AND MAKI ALONE </a:t>
            </a:r>
            <a:endParaRPr lang="en-GB" sz="3600" b="1" u="sng" dirty="0"/>
          </a:p>
        </p:txBody>
      </p:sp>
    </p:spTree>
    <p:extLst>
      <p:ext uri="{BB962C8B-B14F-4D97-AF65-F5344CB8AC3E}">
        <p14:creationId xmlns="" xmlns:p14="http://schemas.microsoft.com/office/powerpoint/2010/main" val="1630198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prstClr val="black"/>
                </a:solidFill>
              </a:rPr>
              <a:t>STUDY AT DEPARTMENT OF MEDICINE-SILCHAR MEDICAL COLLEGE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15006432"/>
              </p:ext>
            </p:extLst>
          </p:nvPr>
        </p:nvGraphicFramePr>
        <p:xfrm>
          <a:off x="0" y="1905000"/>
          <a:ext cx="12192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4169915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prstClr val="black"/>
                </a:solidFill>
              </a:rPr>
              <a:t>STUDY AT DEPARTMENT OF MEDICINE-SILCHAR MEDICAL COLLEGE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957653722"/>
              </p:ext>
            </p:extLst>
          </p:nvPr>
        </p:nvGraphicFramePr>
        <p:xfrm>
          <a:off x="0" y="1905000"/>
          <a:ext cx="12192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92456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prstClr val="black"/>
                </a:solidFill>
              </a:rPr>
              <a:t>STUDY AT DEPARTMENT OF MEDICINE-SILCHAR MEDICAL COLLEGE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285941129"/>
              </p:ext>
            </p:extLst>
          </p:nvPr>
        </p:nvGraphicFramePr>
        <p:xfrm>
          <a:off x="0" y="1905000"/>
          <a:ext cx="12192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4269402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prstClr val="black"/>
                </a:solidFill>
              </a:rPr>
              <a:t>STUDY AT DEPARTMENT OF MEDICINE-SILCHAR MEDICAL COLLEGE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141760442"/>
              </p:ext>
            </p:extLst>
          </p:nvPr>
        </p:nvGraphicFramePr>
        <p:xfrm>
          <a:off x="0" y="1905000"/>
          <a:ext cx="121920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07666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solidFill>
                  <a:prstClr val="black"/>
                </a:solidFill>
              </a:rPr>
              <a:t>STUDY AT DEPARTMENT OF MEDICINE-SILCHAR MEDICAL COLLEGE</a:t>
            </a:r>
            <a:endParaRPr lang="en-GB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580210108"/>
              </p:ext>
            </p:extLst>
          </p:nvPr>
        </p:nvGraphicFramePr>
        <p:xfrm>
          <a:off x="0" y="1533476"/>
          <a:ext cx="12192000" cy="51307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3615680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TREATMENT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08349"/>
            <a:ext cx="12192000" cy="44496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TREATMENT OF MAKI MAYBE CONSIDERED UNDER 4 HEADINGS</a:t>
            </a:r>
          </a:p>
          <a:p>
            <a:pPr marL="0" indent="0">
              <a:buNone/>
            </a:pPr>
            <a:r>
              <a:rPr lang="en-GB" u="sng" dirty="0" smtClean="0">
                <a:solidFill>
                  <a:srgbClr val="FFFF00"/>
                </a:solidFill>
              </a:rPr>
              <a:t>A</a:t>
            </a:r>
            <a:r>
              <a:rPr lang="en-GB" dirty="0" smtClean="0"/>
              <a:t>NTIMALARIAS</a:t>
            </a:r>
          </a:p>
          <a:p>
            <a:pPr marL="0" indent="0">
              <a:buNone/>
            </a:pPr>
            <a:r>
              <a:rPr lang="en-GB" u="sng" dirty="0" smtClean="0">
                <a:solidFill>
                  <a:srgbClr val="FFFF00"/>
                </a:solidFill>
              </a:rPr>
              <a:t>B</a:t>
            </a:r>
            <a:r>
              <a:rPr lang="en-GB" dirty="0" smtClean="0"/>
              <a:t>ALANCE OF FLUIDS AND ELECTROLYTES</a:t>
            </a:r>
          </a:p>
          <a:p>
            <a:pPr marL="0" indent="0">
              <a:buNone/>
            </a:pPr>
            <a:r>
              <a:rPr lang="en-GB" u="sng" dirty="0" smtClean="0">
                <a:solidFill>
                  <a:srgbClr val="FFFF00"/>
                </a:solidFill>
              </a:rPr>
              <a:t>C</a:t>
            </a:r>
            <a:r>
              <a:rPr lang="en-GB" dirty="0" smtClean="0"/>
              <a:t>OMPLICATIONS- TREATMENT</a:t>
            </a:r>
          </a:p>
          <a:p>
            <a:pPr marL="0" indent="0">
              <a:buNone/>
            </a:pPr>
            <a:r>
              <a:rPr lang="en-GB" u="sng" dirty="0" smtClean="0">
                <a:solidFill>
                  <a:srgbClr val="FFFF00"/>
                </a:solidFill>
              </a:rPr>
              <a:t>D</a:t>
            </a:r>
            <a:r>
              <a:rPr lang="en-GB" dirty="0" smtClean="0"/>
              <a:t>IALYSIS       </a:t>
            </a:r>
            <a:endParaRPr lang="en-GB" sz="2400" dirty="0" smtClean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965588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ANTIMALARIALS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THE PREFERRED ANTIMALARIAL IS </a:t>
            </a:r>
            <a:r>
              <a:rPr lang="en-GB" dirty="0" smtClean="0">
                <a:solidFill>
                  <a:srgbClr val="FFFF00"/>
                </a:solidFill>
              </a:rPr>
              <a:t>I.V. ARTESUNATE</a:t>
            </a:r>
          </a:p>
          <a:p>
            <a:pPr marL="0" indent="0">
              <a:buNone/>
            </a:pPr>
            <a:r>
              <a:rPr lang="en-GB" dirty="0" smtClean="0"/>
              <a:t>DOSE- 2 MG/KG AT 0, 12 AND 24 HOURS, FOLLOWED BY 2MG/KG DAILY FOR THE NEXT 7 DAYS.</a:t>
            </a:r>
          </a:p>
          <a:p>
            <a:pPr marL="0" indent="0">
              <a:buNone/>
            </a:pPr>
            <a:endParaRPr lang="en-GB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(</a:t>
            </a:r>
            <a:r>
              <a:rPr lang="en-GB" sz="2400" dirty="0">
                <a:solidFill>
                  <a:srgbClr val="FF0000"/>
                </a:solidFill>
              </a:rPr>
              <a:t>MISRA ET AL, SEMINARS IN NEPHROLOGY,VOL 28, JULY 2008)</a:t>
            </a:r>
          </a:p>
          <a:p>
            <a:pPr marL="0" indent="0"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="" xmlns:p14="http://schemas.microsoft.com/office/powerpoint/2010/main" val="2733698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IMPACT ON 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 CLEAR MORTALITY BENEFIT EXISTS FOR THE USE OF ANTIMALARIALS IN MAKI.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8640217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DRUGS TO BE AVOIDED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AMINOGLYCOSIDES</a:t>
            </a:r>
          </a:p>
          <a:p>
            <a:r>
              <a:rPr lang="en-GB" dirty="0" smtClean="0"/>
              <a:t>NSAIDS</a:t>
            </a:r>
          </a:p>
          <a:p>
            <a:r>
              <a:rPr lang="en-GB" dirty="0" smtClean="0"/>
              <a:t>CHLOROQUINE</a:t>
            </a:r>
          </a:p>
          <a:p>
            <a:r>
              <a:rPr lang="en-GB" smtClean="0"/>
              <a:t>SULFADOXINE-PYREMETHAMINE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895324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BALANCE OF FLUIDS AND ELECTROLYTES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THREE </a:t>
            </a:r>
            <a:r>
              <a:rPr lang="en-GB" dirty="0" smtClean="0">
                <a:solidFill>
                  <a:srgbClr val="FFFF00"/>
                </a:solidFill>
              </a:rPr>
              <a:t>CHALLENGES</a:t>
            </a:r>
            <a:r>
              <a:rPr lang="en-GB" dirty="0" smtClean="0"/>
              <a:t> IN THE MANAGEMENT OF MAKI</a:t>
            </a:r>
          </a:p>
          <a:p>
            <a:r>
              <a:rPr lang="en-GB" dirty="0" smtClean="0"/>
              <a:t>FLUID CHALLENGE</a:t>
            </a:r>
          </a:p>
          <a:p>
            <a:r>
              <a:rPr lang="en-GB" dirty="0" smtClean="0"/>
              <a:t>DIURETIC CHALLENGE</a:t>
            </a:r>
          </a:p>
          <a:p>
            <a:r>
              <a:rPr lang="en-GB" dirty="0" smtClean="0"/>
              <a:t>DOPAMINE CHALLENGE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283431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FLUID CHALLENGE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20 ML/KG OF 0.9% NORMAL SALINE SHOULD BE INFUSED OVER 1 HOUR</a:t>
            </a:r>
          </a:p>
          <a:p>
            <a:r>
              <a:rPr lang="en-GB" dirty="0" smtClean="0"/>
              <a:t>TO PREVENT VOLUME OVERLOAD, 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-AUSCULTATION OF LUNG FIELDS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-JVP MONITORING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-CVP MONITORING </a:t>
            </a:r>
          </a:p>
          <a:p>
            <a:pPr marL="0" indent="0">
              <a:buNone/>
            </a:pPr>
            <a:r>
              <a:rPr lang="en-GB" dirty="0" smtClean="0"/>
              <a:t>IS DONE AFTER EVERY 200 ML.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66527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DIURETIC CHALLENGE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IF URINE OUTPUT IS NOT PRESENT DESPITE FLUIDS, IV FUROSEMIDE IS USED</a:t>
            </a:r>
          </a:p>
          <a:p>
            <a:r>
              <a:rPr lang="en-GB" dirty="0" smtClean="0"/>
              <a:t>INITIAL DOSING IS 40 MG</a:t>
            </a:r>
          </a:p>
          <a:p>
            <a:r>
              <a:rPr lang="en-GB" dirty="0" smtClean="0"/>
              <a:t>THIS IS INCREASED EVERY 30 MINUTES TO 200, 300 AND 400 MG IF NO REPSONSE IS SEEN.</a:t>
            </a:r>
          </a:p>
          <a:p>
            <a:pPr marL="0" indent="0">
              <a:buNone/>
            </a:pPr>
            <a:r>
              <a:rPr lang="en-GB" sz="2400" dirty="0" smtClean="0">
                <a:solidFill>
                  <a:srgbClr val="FF0000"/>
                </a:solidFill>
              </a:rPr>
              <a:t>(WHO. SEVERE FALCIPARUM MALARIA. TRANS R SOC. TROP. 2009)</a:t>
            </a:r>
            <a:endParaRPr lang="en-GB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024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DOPAMINE CHALLENGE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IF NO RESPONSE IS ACHIEVED ON DIURETIC USE, THEN LOW DOSE DOPAMINE IS USED </a:t>
            </a:r>
          </a:p>
          <a:p>
            <a:pPr marL="0" indent="0">
              <a:buNone/>
            </a:pPr>
            <a:r>
              <a:rPr lang="en-GB" dirty="0" smtClean="0"/>
              <a:t>( 2.5 MICRO GRAM/KG/MIN)</a:t>
            </a:r>
          </a:p>
          <a:p>
            <a:r>
              <a:rPr lang="en-GB" dirty="0" smtClean="0"/>
              <a:t>HOWEVER THE ROLE OF DOPAMINE IN MAKI HAS NOT BEEN ESTABLISHED FULLY YET.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7633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IMPACT ON 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CONVINCING EVIDENCE IS NOT AVAILABLE FOR RECOMMENDING THE ROUTINE USE OF THE FOLLOWING.</a:t>
            </a:r>
          </a:p>
          <a:p>
            <a:r>
              <a:rPr lang="en-GB" dirty="0" smtClean="0"/>
              <a:t>DIURETICS</a:t>
            </a:r>
          </a:p>
          <a:p>
            <a:r>
              <a:rPr lang="en-GB" dirty="0" smtClean="0"/>
              <a:t>DOPAMINE</a:t>
            </a:r>
          </a:p>
          <a:p>
            <a:r>
              <a:rPr lang="en-GB" dirty="0" smtClean="0"/>
              <a:t>VASOPRESSIN</a:t>
            </a:r>
          </a:p>
          <a:p>
            <a:r>
              <a:rPr lang="en-GB" dirty="0" smtClean="0"/>
              <a:t>ALBUMIN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986261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596980"/>
          </a:xfrm>
        </p:spPr>
        <p:txBody>
          <a:bodyPr/>
          <a:lstStyle/>
          <a:p>
            <a:r>
              <a:rPr lang="en-GB" dirty="0" smtClean="0"/>
              <a:t>DIALYSIS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79561"/>
            <a:ext cx="12192000" cy="45784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INDICATIONS OF DIALYSIS INCLUDE</a:t>
            </a:r>
          </a:p>
          <a:p>
            <a:r>
              <a:rPr lang="en-GB" dirty="0" smtClean="0"/>
              <a:t>UREMIC SYMPTOMS</a:t>
            </a:r>
          </a:p>
          <a:p>
            <a:r>
              <a:rPr lang="en-GB" dirty="0" smtClean="0"/>
              <a:t>VOLUME OVERLOAD</a:t>
            </a:r>
          </a:p>
          <a:p>
            <a:r>
              <a:rPr lang="en-GB" dirty="0" smtClean="0"/>
              <a:t>HYPERKALEMIA</a:t>
            </a:r>
          </a:p>
          <a:p>
            <a:r>
              <a:rPr lang="en-GB" dirty="0" smtClean="0"/>
              <a:t>METABOLIC ACIDOSIS</a:t>
            </a:r>
          </a:p>
          <a:p>
            <a:pPr marL="0" indent="0">
              <a:buNone/>
            </a:pPr>
            <a:r>
              <a:rPr lang="en-GB" dirty="0" smtClean="0"/>
              <a:t>NOT RESPONDING TO MEDICAL TREATMENT.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9910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IMPACT ON OUTCOME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EARLY INITIATION OF DIALYSIS HAS MORTALITY BENEFIT.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85208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NUTRITION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CALORIE REQUIREMENT- 20- 30 KCAL/KG/DAY</a:t>
            </a:r>
          </a:p>
          <a:p>
            <a:r>
              <a:rPr lang="en-GB" dirty="0" smtClean="0"/>
              <a:t>PROTEIN REQUIREMENT-</a:t>
            </a:r>
          </a:p>
          <a:p>
            <a:pPr>
              <a:buFontTx/>
              <a:buChar char="-"/>
            </a:pPr>
            <a:r>
              <a:rPr lang="en-GB" dirty="0" smtClean="0"/>
              <a:t>NON-CATABOLIC STATE- 0.8-1 GM/KG</a:t>
            </a:r>
          </a:p>
          <a:p>
            <a:pPr>
              <a:buFontTx/>
              <a:buChar char="-"/>
            </a:pPr>
            <a:r>
              <a:rPr lang="en-GB" dirty="0" smtClean="0"/>
              <a:t>CATABOLIC STATE/ DIALYSIS- 1- 1.5 GM/KG</a:t>
            </a:r>
          </a:p>
        </p:txBody>
      </p:sp>
    </p:spTree>
    <p:extLst>
      <p:ext uri="{BB962C8B-B14F-4D97-AF65-F5344CB8AC3E}">
        <p14:creationId xmlns="" xmlns:p14="http://schemas.microsoft.com/office/powerpoint/2010/main" val="380996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ACKNOWLEDGEMENTS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DR. A. MURUGANATHAN</a:t>
            </a:r>
          </a:p>
          <a:p>
            <a:r>
              <a:rPr lang="en-GB" dirty="0" smtClean="0"/>
              <a:t>DR. G. KAR</a:t>
            </a:r>
          </a:p>
          <a:p>
            <a:r>
              <a:rPr lang="en-GB" dirty="0" smtClean="0"/>
              <a:t>DR. P. BHATTACHARJEE</a:t>
            </a:r>
          </a:p>
          <a:p>
            <a:r>
              <a:rPr lang="en-GB" dirty="0" smtClean="0"/>
              <a:t>DR. DWIJEN DAS</a:t>
            </a:r>
          </a:p>
          <a:p>
            <a:r>
              <a:rPr lang="en-GB" dirty="0" smtClean="0"/>
              <a:t>DR. A. JOG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466210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67437"/>
            <a:ext cx="12192000" cy="4990563"/>
          </a:xfrm>
        </p:spPr>
        <p:txBody>
          <a:bodyPr>
            <a:normAutofit fontScale="25000" lnSpcReduction="20000"/>
          </a:bodyPr>
          <a:lstStyle/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r>
              <a:rPr lang="en-GB" sz="9600" dirty="0" smtClean="0"/>
              <a:t>MISRA </a:t>
            </a:r>
            <a:r>
              <a:rPr lang="en-GB" sz="9600" dirty="0"/>
              <a:t>ET AL, SEMINARS IN NEPHROLOGY,VOL 28, JULY </a:t>
            </a:r>
            <a:r>
              <a:rPr lang="en-GB" sz="9600" dirty="0" smtClean="0"/>
              <a:t>2008</a:t>
            </a:r>
          </a:p>
          <a:p>
            <a:r>
              <a:rPr lang="en-GB" sz="9600" dirty="0"/>
              <a:t>WHO. SEVERE FALCIPARUM MALARIA. TRANS R SOC TROP, </a:t>
            </a:r>
            <a:r>
              <a:rPr lang="en-GB" sz="9600" dirty="0" smtClean="0"/>
              <a:t>2009</a:t>
            </a:r>
          </a:p>
          <a:p>
            <a:r>
              <a:rPr lang="en-GB" sz="9600" dirty="0" smtClean="0"/>
              <a:t>SITPRIJA </a:t>
            </a:r>
            <a:r>
              <a:rPr lang="en-GB" sz="9600" dirty="0"/>
              <a:t>V. NEPHROPATHY IN FALCIPARUM MALARIA. KIDNEY INT. </a:t>
            </a:r>
            <a:r>
              <a:rPr lang="en-GB" sz="9600" dirty="0" smtClean="0"/>
              <a:t>1988</a:t>
            </a:r>
          </a:p>
          <a:p>
            <a:r>
              <a:rPr lang="en-GB" sz="9600" dirty="0"/>
              <a:t>EIAM ONG. S. MALARIA NEPHROPATHY. SEMIN NEPHROL. </a:t>
            </a:r>
            <a:r>
              <a:rPr lang="en-GB" sz="9600" dirty="0" smtClean="0"/>
              <a:t>2003</a:t>
            </a:r>
          </a:p>
          <a:p>
            <a:r>
              <a:rPr lang="en-GB" sz="9600" dirty="0" smtClean="0"/>
              <a:t>KAUR </a:t>
            </a:r>
            <a:r>
              <a:rPr lang="en-GB" sz="9600" dirty="0"/>
              <a:t>D. J TROP PEDIAT. </a:t>
            </a:r>
            <a:r>
              <a:rPr lang="en-GB" sz="9600" dirty="0" smtClean="0"/>
              <a:t>2007</a:t>
            </a:r>
          </a:p>
          <a:p>
            <a:r>
              <a:rPr lang="en-GB" sz="9600" dirty="0"/>
              <a:t>KYES S. ET AL. ANN REV MICROBIOL. </a:t>
            </a:r>
            <a:r>
              <a:rPr lang="en-GB" sz="9600" dirty="0" smtClean="0"/>
              <a:t>2001</a:t>
            </a:r>
            <a:endParaRPr lang="en-GB" sz="9600" dirty="0"/>
          </a:p>
          <a:p>
            <a:r>
              <a:rPr lang="en-GB" sz="9600" dirty="0"/>
              <a:t>MSHANA R. ET AL. J. CLIN LAB IMMUNO. 1991</a:t>
            </a:r>
          </a:p>
          <a:p>
            <a:pPr marL="0" indent="0"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  <a:p>
            <a:endParaRPr lang="en-GB" dirty="0" smtClean="0">
              <a:solidFill>
                <a:srgbClr val="FF0000"/>
              </a:solidFill>
            </a:endParaRPr>
          </a:p>
          <a:p>
            <a:endParaRPr lang="en-GB" dirty="0">
              <a:solidFill>
                <a:srgbClr val="FF0000"/>
              </a:solidFill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1051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aki in malarial\IMG_57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5889356" cy="6858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7" name="Picture 3" descr="F:\aki in malarial\IMG_57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89356" y="0"/>
            <a:ext cx="6302643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7999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</a:t>
            </a:r>
            <a:endParaRPr lang="en-GB" dirty="0" smtClean="0"/>
          </a:p>
          <a:p>
            <a:pPr marL="0" indent="0">
              <a:buNone/>
            </a:pPr>
            <a:endParaRPr lang="en-GB" sz="7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n-GB" sz="72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GB" sz="7200" dirty="0" smtClean="0">
                <a:solidFill>
                  <a:schemeClr val="bg1"/>
                </a:solidFill>
              </a:rPr>
              <a:t> </a:t>
            </a:r>
            <a:r>
              <a:rPr lang="en-GB" sz="7200" dirty="0" smtClean="0">
                <a:solidFill>
                  <a:schemeClr val="bg1"/>
                </a:solidFill>
              </a:rPr>
              <a:t>                        </a:t>
            </a:r>
          </a:p>
          <a:p>
            <a:pPr marL="0" indent="0">
              <a:buNone/>
            </a:pPr>
            <a:r>
              <a:rPr lang="en-GB" sz="7200" dirty="0" smtClean="0">
                <a:solidFill>
                  <a:schemeClr val="bg1"/>
                </a:solidFill>
              </a:rPr>
              <a:t> </a:t>
            </a:r>
            <a:r>
              <a:rPr lang="en-GB" sz="7200" dirty="0" smtClean="0">
                <a:solidFill>
                  <a:schemeClr val="bg1"/>
                </a:solidFill>
              </a:rPr>
              <a:t>                       </a:t>
            </a:r>
            <a:r>
              <a:rPr lang="en-GB" sz="7200" dirty="0" smtClean="0">
                <a:solidFill>
                  <a:schemeClr val="bg1"/>
                </a:solidFill>
                <a:latin typeface="Baskerville Old Face" pitchFamily="18" charset="0"/>
              </a:rPr>
              <a:t>THANK </a:t>
            </a:r>
            <a:r>
              <a:rPr lang="en-GB" sz="7200" dirty="0" smtClean="0">
                <a:solidFill>
                  <a:schemeClr val="bg1"/>
                </a:solidFill>
                <a:latin typeface="Baskerville Old Face" pitchFamily="18" charset="0"/>
              </a:rPr>
              <a:t>YOU</a:t>
            </a:r>
            <a:endParaRPr lang="en-GB" dirty="0">
              <a:solidFill>
                <a:schemeClr val="bg1"/>
              </a:solidFill>
              <a:latin typeface="Baskerville Old Face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1606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458</TotalTime>
  <Words>1318</Words>
  <Application>Microsoft Office PowerPoint</Application>
  <PresentationFormat>Custom</PresentationFormat>
  <Paragraphs>294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Quotable</vt:lpstr>
      <vt:lpstr>THE REVELATIONS OF MALARIA ASSOCIATED KIDNEY DISEASE- A MENACE IN THE TROPICS.</vt:lpstr>
      <vt:lpstr>DEFINITION OF MALARIA ASSOCIATED AKI (MAKI)</vt:lpstr>
      <vt:lpstr> HOWEVER,</vt:lpstr>
      <vt:lpstr>INCIDENCE</vt:lpstr>
      <vt:lpstr>CAUSE FOR THIS WIDE VARIABILITY</vt:lpstr>
      <vt:lpstr>AGE</vt:lpstr>
      <vt:lpstr>IMMUNITY</vt:lpstr>
      <vt:lpstr>LOCALITY</vt:lpstr>
      <vt:lpstr>Slide 9</vt:lpstr>
      <vt:lpstr>AKI AND TYPE OF MALARIA</vt:lpstr>
      <vt:lpstr>PATHOPHYSIOLOGY</vt:lpstr>
      <vt:lpstr>CYTOADHERENCE</vt:lpstr>
      <vt:lpstr>Slide 13</vt:lpstr>
      <vt:lpstr>Slide 14</vt:lpstr>
      <vt:lpstr>CYTOKINES</vt:lpstr>
      <vt:lpstr>THE EFFECT OF CYTOKINES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CLINICAL FEATURES</vt:lpstr>
      <vt:lpstr>Slide 25</vt:lpstr>
      <vt:lpstr>Slide 26</vt:lpstr>
      <vt:lpstr> STUDY AT DEPARTMENT OF MEDICINE-SILCHAR MEDICAL COLLEGE</vt:lpstr>
      <vt:lpstr>STUDY AT DEPARTMENT OF MEDICINE-SILCHAR MEDICAL COLLEGE</vt:lpstr>
      <vt:lpstr>STUDY AT DEPARTMENT OF MEDICINE-SILCHAR MEDICAL COLLEGE</vt:lpstr>
      <vt:lpstr>STUDY AT DEPARTMENT OF MEDICINE-SILCHAR MEDICAL COLLEGE</vt:lpstr>
      <vt:lpstr>STUDY AT DEPARTMENT OF MEDICINE-SILCHAR MEDICAL COLLEGE</vt:lpstr>
      <vt:lpstr>STUDY AT DEPARTMENT OF MEDICINE-SILCHAR MEDICAL COLLEGE</vt:lpstr>
      <vt:lpstr>STUDY AT DEPARTMENT OF MEDICINE-SILCHAR MEDICAL COLLEGE</vt:lpstr>
      <vt:lpstr>STUDY AT DEPARTMENT OF MEDICINE-SILCHAR MEDICAL COLLEGE</vt:lpstr>
      <vt:lpstr>STUDY AT DEPARTMENT OF MEDICINE-SILCHAR MEDICAL COLLEGE</vt:lpstr>
      <vt:lpstr>STUDY AT DEPARTMENT OF MEDICINE-SILCHAR MEDICAL COLLEGE</vt:lpstr>
      <vt:lpstr>STUDY AT DEPARTMENT OF MEDICINE-SILCHAR MEDICAL COLLEGE</vt:lpstr>
      <vt:lpstr>STUDY AT DEPARTMENT OF MEDICINE-SILCHAR MEDICAL COLLEGE</vt:lpstr>
      <vt:lpstr>TREATMENT</vt:lpstr>
      <vt:lpstr>ANTIMALARIALS</vt:lpstr>
      <vt:lpstr>IMPACT ON OUTCOME</vt:lpstr>
      <vt:lpstr>DRUGS TO BE AVOIDED</vt:lpstr>
      <vt:lpstr>BALANCE OF FLUIDS AND ELECTROLYTES</vt:lpstr>
      <vt:lpstr>FLUID CHALLENGE</vt:lpstr>
      <vt:lpstr>DIURETIC CHALLENGE</vt:lpstr>
      <vt:lpstr>DOPAMINE CHALLENGE</vt:lpstr>
      <vt:lpstr>IMPACT ON OUTCOME</vt:lpstr>
      <vt:lpstr>DIALYSIS</vt:lpstr>
      <vt:lpstr>IMPACT ON OUTCOME</vt:lpstr>
      <vt:lpstr>NUTRITION</vt:lpstr>
      <vt:lpstr>ACKNOWLEDGEMENTS</vt:lpstr>
      <vt:lpstr>REFERENCES</vt:lpstr>
      <vt:lpstr>Slide 53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AKI IN MALARIA</dc:title>
  <dc:creator>abhishrut jog</dc:creator>
  <cp:lastModifiedBy>pc</cp:lastModifiedBy>
  <cp:revision>71</cp:revision>
  <dcterms:created xsi:type="dcterms:W3CDTF">2017-01-02T19:08:21Z</dcterms:created>
  <dcterms:modified xsi:type="dcterms:W3CDTF">2017-06-07T07:15:03Z</dcterms:modified>
</cp:coreProperties>
</file>