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7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8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9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0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1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68" r:id="rId2"/>
    <p:sldMasterId id="2147483675" r:id="rId3"/>
    <p:sldMasterId id="2147483690" r:id="rId4"/>
    <p:sldMasterId id="2147483705" r:id="rId5"/>
    <p:sldMasterId id="2147483720" r:id="rId6"/>
    <p:sldMasterId id="2147483735" r:id="rId7"/>
    <p:sldMasterId id="2147483752" r:id="rId8"/>
    <p:sldMasterId id="2147483784" r:id="rId9"/>
    <p:sldMasterId id="2147483800" r:id="rId10"/>
    <p:sldMasterId id="2147483816" r:id="rId11"/>
    <p:sldMasterId id="2147483832" r:id="rId12"/>
  </p:sldMasterIdLst>
  <p:notesMasterIdLst>
    <p:notesMasterId r:id="rId30"/>
  </p:notesMasterIdLst>
  <p:sldIdLst>
    <p:sldId id="256" r:id="rId13"/>
    <p:sldId id="272" r:id="rId14"/>
    <p:sldId id="263" r:id="rId15"/>
    <p:sldId id="273" r:id="rId16"/>
    <p:sldId id="257" r:id="rId17"/>
    <p:sldId id="258" r:id="rId18"/>
    <p:sldId id="259" r:id="rId19"/>
    <p:sldId id="260" r:id="rId20"/>
    <p:sldId id="261" r:id="rId21"/>
    <p:sldId id="262" r:id="rId22"/>
    <p:sldId id="264" r:id="rId23"/>
    <p:sldId id="270" r:id="rId24"/>
    <p:sldId id="265" r:id="rId25"/>
    <p:sldId id="266" r:id="rId26"/>
    <p:sldId id="267" r:id="rId27"/>
    <p:sldId id="268" r:id="rId28"/>
    <p:sldId id="269" r:id="rId29"/>
  </p:sldIdLst>
  <p:sldSz cx="9144000" cy="6858000" type="screen4x3"/>
  <p:notesSz cx="6797675" cy="987425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EB7B1BD1-4C28-4B3D-ABC2-1516D1FB10B2}">
          <p14:sldIdLst>
            <p14:sldId id="256"/>
            <p14:sldId id="272"/>
            <p14:sldId id="263"/>
            <p14:sldId id="273"/>
            <p14:sldId id="257"/>
            <p14:sldId id="258"/>
            <p14:sldId id="259"/>
            <p14:sldId id="260"/>
            <p14:sldId id="261"/>
            <p14:sldId id="262"/>
            <p14:sldId id="264"/>
            <p14:sldId id="270"/>
            <p14:sldId id="265"/>
            <p14:sldId id="266"/>
            <p14:sldId id="267"/>
            <p14:sldId id="268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00B050"/>
    <a:srgbClr val="FC4614"/>
    <a:srgbClr val="FEDFD6"/>
    <a:srgbClr val="FFE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Jens\Pr&#230;sentationer\Copenhagen%202013\Data\Copenhagen%202013%20grafer%20og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Jens\Pr&#230;sentationer\Hamburg%202013\Consumption%20of%20painkillers%20Hyben%20Vital%202015&#168;'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Jens\Pr&#230;sentationer\Hamburg%202013\Consumption%20of%20painkillers%20Hyben%20Vital%202015&#168;'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172.30.30.2\data\Jens\Kaj\Symtomscore%20cold%202016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172.30.30.2\data\Jens\Kaj\Symtomscore%20cold%202016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92952783922437"/>
          <c:y val="6.6703601082316086E-2"/>
          <c:w val="0.81075575355691665"/>
          <c:h val="0.9017641250930129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FFFF00"/>
                </a:gs>
                <a:gs pos="50000">
                  <a:srgbClr val="F1881F"/>
                </a:gs>
                <a:gs pos="100000">
                  <a:srgbClr val="FF6600"/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 h="38100"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E60000"/>
                  </a:gs>
                  <a:gs pos="85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E60000">
                      <a:lumMod val="66000"/>
                      <a:lumOff val="34000"/>
                    </a:srgbClr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 h="38100"/>
              </a:sp3d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00B050"/>
                  </a:gs>
                  <a:gs pos="91000">
                    <a:srgbClr val="00B050">
                      <a:lumMod val="31000"/>
                      <a:lumOff val="69000"/>
                    </a:srgbClr>
                  </a:gs>
                  <a:gs pos="100000">
                    <a:srgbClr val="00B050">
                      <a:lumMod val="85000"/>
                      <a:lumOff val="15000"/>
                    </a:srgbClr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B050"/>
                        </a:solidFill>
                      </a:defRPr>
                    </a:pPr>
                    <a:r>
                      <a:rPr lang="da-DK" sz="1400" b="1" i="0" u="none" strike="noStrike" baseline="0" dirty="0" smtClean="0">
                        <a:solidFill>
                          <a:srgbClr val="00B050"/>
                        </a:solidFill>
                        <a:effectLst/>
                      </a:rPr>
                      <a:t>Hyben Vital</a:t>
                    </a:r>
                    <a:r>
                      <a:rPr lang="da-DK" sz="1400" b="1" i="0" u="none" strike="noStrike" baseline="40000" dirty="0" smtClean="0">
                        <a:solidFill>
                          <a:srgbClr val="00B050"/>
                        </a:solidFill>
                        <a:effectLst/>
                      </a:rPr>
                      <a:t>®</a:t>
                    </a:r>
                    <a:r>
                      <a:rPr lang="da-DK" sz="1400" b="1" i="0" u="none" strike="noStrike" baseline="0" dirty="0" smtClean="0">
                        <a:solidFill>
                          <a:srgbClr val="00B050"/>
                        </a:solidFill>
                        <a:effectLst/>
                      </a:rPr>
                      <a:t> </a:t>
                    </a:r>
                    <a:r>
                      <a:rPr lang="en-US" sz="1600" dirty="0" smtClean="0">
                        <a:solidFill>
                          <a:srgbClr val="00B050"/>
                        </a:solidFill>
                        <a:latin typeface="Lucida Handwriting" panose="03010101010101010101" pitchFamily="66" charset="0"/>
                      </a:rPr>
                      <a:t/>
                    </a:r>
                    <a:br>
                      <a:rPr lang="en-US" sz="1600" dirty="0" smtClean="0">
                        <a:solidFill>
                          <a:srgbClr val="00B050"/>
                        </a:solidFill>
                        <a:latin typeface="Lucida Handwriting" panose="03010101010101010101" pitchFamily="66" charset="0"/>
                      </a:rPr>
                    </a:br>
                    <a:r>
                      <a:rPr lang="en-US" sz="1600" dirty="0" smtClean="0">
                        <a:solidFill>
                          <a:srgbClr val="00B050"/>
                        </a:solidFill>
                      </a:rPr>
                      <a:t>90</a:t>
                    </a:r>
                    <a:r>
                      <a:rPr lang="en-US" sz="1600" dirty="0">
                        <a:solidFill>
                          <a:srgbClr val="00B050"/>
                        </a:solidFill>
                      </a:rPr>
                      <a:t>%</a:t>
                    </a:r>
                    <a:endParaRPr lang="en-US" sz="1400" dirty="0">
                      <a:solidFill>
                        <a:srgbClr val="00B050"/>
                      </a:solidFill>
                    </a:endParaRPr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E60000"/>
                        </a:solidFill>
                      </a:defRPr>
                    </a:pPr>
                    <a:r>
                      <a:rPr lang="en-US" sz="1400" dirty="0" smtClean="0">
                        <a:solidFill>
                          <a:srgbClr val="E60000"/>
                        </a:solidFill>
                      </a:rPr>
                      <a:t>Placebo</a:t>
                    </a:r>
                    <a:br>
                      <a:rPr lang="en-US" sz="1400" dirty="0" smtClean="0">
                        <a:solidFill>
                          <a:srgbClr val="E60000"/>
                        </a:solidFill>
                      </a:rPr>
                    </a:br>
                    <a:r>
                      <a:rPr lang="en-US" sz="1400" dirty="0" smtClean="0">
                        <a:solidFill>
                          <a:srgbClr val="E60000"/>
                        </a:solidFill>
                      </a:rPr>
                      <a:t>36</a:t>
                    </a:r>
                    <a:r>
                      <a:rPr lang="en-US" sz="1400" dirty="0">
                        <a:solidFill>
                          <a:srgbClr val="E60000"/>
                        </a:solidFill>
                      </a:rPr>
                      <a:t>%</a:t>
                    </a:r>
                    <a:endParaRPr lang="en-US" dirty="0">
                      <a:solidFill>
                        <a:srgbClr val="E60000"/>
                      </a:solidFill>
                    </a:endParaRPr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Data!$B$82:$C$82</c:f>
              <c:numCache>
                <c:formatCode>0%</c:formatCode>
                <c:ptCount val="2"/>
                <c:pt idx="0">
                  <c:v>0.9</c:v>
                </c:pt>
                <c:pt idx="1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573760"/>
        <c:axId val="123575296"/>
      </c:barChart>
      <c:catAx>
        <c:axId val="123573760"/>
        <c:scaling>
          <c:orientation val="minMax"/>
        </c:scaling>
        <c:delete val="0"/>
        <c:axPos val="b"/>
        <c:numFmt formatCode="General" sourceLinked="1"/>
        <c:majorTickMark val="out"/>
        <c:minorTickMark val="in"/>
        <c:tickLblPos val="none"/>
        <c:txPr>
          <a:bodyPr/>
          <a:lstStyle/>
          <a:p>
            <a:pPr>
              <a:defRPr sz="1400" b="1">
                <a:solidFill>
                  <a:srgbClr val="F1881F"/>
                </a:solidFill>
                <a:latin typeface="Myriad Pro" pitchFamily="34" charset="0"/>
              </a:defRPr>
            </a:pPr>
            <a:endParaRPr lang="da-DK"/>
          </a:p>
        </c:txPr>
        <c:crossAx val="123575296"/>
        <c:crossesAt val="0"/>
        <c:auto val="1"/>
        <c:lblAlgn val="ctr"/>
        <c:lblOffset val="100"/>
        <c:noMultiLvlLbl val="0"/>
      </c:catAx>
      <c:valAx>
        <c:axId val="123575296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lang="da-DK" sz="1800" b="1" i="0" u="none" strike="noStrike" kern="1200" baseline="0" dirty="0">
                    <a:solidFill>
                      <a:srgbClr val="E6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sz="1800" b="1" i="0" u="none" strike="noStrike" kern="1200" baseline="0" dirty="0" smtClean="0">
                    <a:solidFill>
                      <a:srgbClr val="E60000"/>
                    </a:solidFill>
                    <a:latin typeface="+mn-lt"/>
                    <a:ea typeface="+mn-ea"/>
                    <a:cs typeface="+mn-cs"/>
                  </a:rPr>
                  <a:t>PERCENTAGE RESPONDERS</a:t>
                </a:r>
                <a:endParaRPr lang="da-DK" sz="1800" b="1" i="0" u="none" strike="noStrike" kern="1200" baseline="0" dirty="0">
                  <a:solidFill>
                    <a:srgbClr val="E60000"/>
                  </a:solidFill>
                  <a:latin typeface="+mn-lt"/>
                  <a:ea typeface="+mn-ea"/>
                  <a:cs typeface="+mn-cs"/>
                </a:endParaRPr>
              </a:p>
            </c:rich>
          </c:tx>
          <c:layout>
            <c:manualLayout>
              <c:xMode val="edge"/>
              <c:yMode val="edge"/>
              <c:x val="3.6920707187333632E-2"/>
              <c:y val="0.2159960060698083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800" b="1">
                <a:solidFill>
                  <a:srgbClr val="E60000"/>
                </a:solidFill>
                <a:latin typeface="Myriad Web Pro" panose="020B0503030403020204" pitchFamily="34" charset="0"/>
              </a:defRPr>
            </a:pPr>
            <a:endParaRPr lang="da-DK"/>
          </a:p>
        </c:txPr>
        <c:crossAx val="123573760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rgbClr val="00B050"/>
                </a:solidFill>
              </a:defRPr>
            </a:pPr>
            <a:r>
              <a:rPr lang="da-DK" sz="2000" dirty="0" err="1">
                <a:solidFill>
                  <a:srgbClr val="00B050"/>
                </a:solidFill>
              </a:rPr>
              <a:t>Paracetamol</a:t>
            </a:r>
            <a:endParaRPr lang="da-DK" sz="2000" dirty="0">
              <a:solidFill>
                <a:srgbClr val="00B050"/>
              </a:solidFill>
            </a:endParaRPr>
          </a:p>
        </c:rich>
      </c:tx>
      <c:layout>
        <c:manualLayout>
          <c:xMode val="edge"/>
          <c:yMode val="edge"/>
          <c:x val="0.21207539440062215"/>
          <c:y val="0.1454412065014332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2793920542194569E-2"/>
          <c:y val="0.15406566477835679"/>
          <c:w val="0.61532095392178643"/>
          <c:h val="0.81306765897476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'Ark1'!$A$8</c:f>
              <c:strCache>
                <c:ptCount val="1"/>
                <c:pt idx="0">
                  <c:v>Hyben Vital®</c:v>
                </c:pt>
              </c:strCache>
            </c:strRef>
          </c:tx>
          <c:spPr>
            <a:gradFill>
              <a:gsLst>
                <a:gs pos="0">
                  <a:srgbClr val="E60000"/>
                </a:gs>
                <a:gs pos="85000">
                  <a:schemeClr val="accent1">
                    <a:tint val="44500"/>
                    <a:satMod val="160000"/>
                  </a:schemeClr>
                </a:gs>
                <a:gs pos="100000">
                  <a:srgbClr val="E60000">
                    <a:lumMod val="66000"/>
                    <a:lumOff val="34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h="38100"/>
            </a:sp3d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E60000"/>
                  </a:gs>
                  <a:gs pos="85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E60000">
                      <a:lumMod val="66000"/>
                      <a:lumOff val="34000"/>
                    </a:srgbClr>
                  </a:gs>
                </a:gsLst>
                <a:lin ang="162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 h="38100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b="1">
                        <a:solidFill>
                          <a:srgbClr val="00B050"/>
                        </a:solidFill>
                      </a:rPr>
                      <a:t>-12.6±25.1</a:t>
                    </a:r>
                    <a:endParaRPr lang="en-US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>
                    <a:solidFill>
                      <a:srgbClr val="00B050"/>
                    </a:solidFill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</c:dLbls>
          <c:val>
            <c:numRef>
              <c:f>'Ark1'!$A$9</c:f>
              <c:numCache>
                <c:formatCode>General</c:formatCode>
                <c:ptCount val="1"/>
                <c:pt idx="0">
                  <c:v>-12.6</c:v>
                </c:pt>
              </c:numCache>
            </c:numRef>
          </c:val>
        </c:ser>
        <c:ser>
          <c:idx val="1"/>
          <c:order val="1"/>
          <c:tx>
            <c:strRef>
              <c:f>'Ark1'!$B$8</c:f>
              <c:strCache>
                <c:ptCount val="1"/>
                <c:pt idx="0">
                  <c:v>Placebo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91000">
                  <a:srgbClr val="00B050">
                    <a:lumMod val="31000"/>
                    <a:lumOff val="69000"/>
                  </a:srgbClr>
                </a:gs>
                <a:gs pos="100000">
                  <a:srgbClr val="00B050">
                    <a:lumMod val="85000"/>
                    <a:lumOff val="15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b="1">
                        <a:solidFill>
                          <a:srgbClr val="E60000"/>
                        </a:solidFill>
                      </a:rPr>
                      <a:t>4.2±12.3</a:t>
                    </a:r>
                    <a:endParaRPr lang="en-US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>
                    <a:solidFill>
                      <a:srgbClr val="E60000"/>
                    </a:solidFill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val>
            <c:numRef>
              <c:f>'Ark1'!$B$9</c:f>
              <c:numCache>
                <c:formatCode>General</c:formatCode>
                <c:ptCount val="1"/>
                <c:pt idx="0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124104064"/>
        <c:axId val="124114048"/>
      </c:barChart>
      <c:catAx>
        <c:axId val="124104064"/>
        <c:scaling>
          <c:orientation val="minMax"/>
        </c:scaling>
        <c:delete val="0"/>
        <c:axPos val="b"/>
        <c:majorTickMark val="cross"/>
        <c:minorTickMark val="in"/>
        <c:tickLblPos val="none"/>
        <c:spPr>
          <a:ln>
            <a:solidFill>
              <a:srgbClr val="E60000"/>
            </a:solidFill>
          </a:ln>
        </c:spPr>
        <c:crossAx val="124114048"/>
        <c:crosses val="autoZero"/>
        <c:auto val="1"/>
        <c:lblAlgn val="ctr"/>
        <c:lblOffset val="100"/>
        <c:tickMarkSkip val="1"/>
        <c:noMultiLvlLbl val="0"/>
      </c:catAx>
      <c:valAx>
        <c:axId val="124114048"/>
        <c:scaling>
          <c:orientation val="minMax"/>
          <c:max val="10"/>
          <c:min val="-1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800" b="1">
                <a:solidFill>
                  <a:srgbClr val="E60000"/>
                </a:solidFill>
              </a:defRPr>
            </a:pPr>
            <a:endParaRPr lang="da-DK"/>
          </a:p>
        </c:txPr>
        <c:crossAx val="124104064"/>
        <c:crosses val="autoZero"/>
        <c:crossBetween val="between"/>
        <c:majorUnit val="5"/>
      </c:valAx>
      <c:spPr>
        <a:noFill/>
      </c:spPr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rgbClr val="E60000"/>
                </a:solidFill>
              </a:defRPr>
            </a:pPr>
            <a:endParaRPr lang="da-DK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rgbClr val="00B050"/>
                </a:solidFill>
              </a:defRPr>
            </a:pPr>
            <a:endParaRPr lang="da-DK"/>
          </a:p>
        </c:txPr>
      </c:legendEntry>
      <c:layout>
        <c:manualLayout>
          <c:xMode val="edge"/>
          <c:yMode val="edge"/>
          <c:x val="0.65405211052938561"/>
          <c:y val="0.3296307949473623"/>
          <c:w val="0.3425146771886457"/>
          <c:h val="0.24302678818006077"/>
        </c:manualLayout>
      </c:layout>
      <c:overlay val="0"/>
      <c:txPr>
        <a:bodyPr/>
        <a:lstStyle/>
        <a:p>
          <a:pPr>
            <a:defRPr sz="1600" b="1">
              <a:solidFill>
                <a:srgbClr val="FF6600"/>
              </a:solidFill>
            </a:defRPr>
          </a:pPr>
          <a:endParaRPr lang="da-DK"/>
        </a:p>
      </c:txPr>
    </c:legend>
    <c:plotVisOnly val="1"/>
    <c:dispBlanksAs val="gap"/>
    <c:showDLblsOverMax val="0"/>
  </c:chart>
  <c:txPr>
    <a:bodyPr/>
    <a:lstStyle/>
    <a:p>
      <a:pPr>
        <a:defRPr>
          <a:latin typeface="Myriad Web Pro" panose="020B0503030403020204" pitchFamily="34" charset="0"/>
        </a:defRPr>
      </a:pPr>
      <a:endParaRPr lang="da-D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ctr" anchorCtr="0"/>
          <a:lstStyle/>
          <a:p>
            <a:pPr>
              <a:defRPr sz="2000" b="1">
                <a:solidFill>
                  <a:srgbClr val="00B050"/>
                </a:solidFill>
                <a:latin typeface="Myriad Web Pro" panose="020B0503030403020204" pitchFamily="34" charset="0"/>
              </a:defRPr>
            </a:pPr>
            <a:r>
              <a:rPr lang="da-DK" sz="2000" b="1" i="0" u="none" strike="noStrike" baseline="0" dirty="0" err="1" smtClean="0">
                <a:solidFill>
                  <a:srgbClr val="00B050"/>
                </a:solidFill>
                <a:effectLst/>
                <a:latin typeface="Myriad Web Pro" panose="020B0503030403020204" pitchFamily="34" charset="0"/>
              </a:rPr>
              <a:t>Tramadol</a:t>
            </a:r>
            <a:r>
              <a:rPr lang="da-DK" sz="2000" b="1" i="0" u="none" strike="noStrike" baseline="0" dirty="0" smtClean="0">
                <a:solidFill>
                  <a:srgbClr val="00B050"/>
                </a:solidFill>
                <a:effectLst/>
                <a:latin typeface="Myriad Web Pro" panose="020B0503030403020204" pitchFamily="34" charset="0"/>
              </a:rPr>
              <a:t> and </a:t>
            </a:r>
            <a:r>
              <a:rPr lang="da-DK" sz="2000" b="1" i="0" u="none" strike="noStrike" baseline="0" dirty="0" err="1" smtClean="0">
                <a:solidFill>
                  <a:srgbClr val="00B050"/>
                </a:solidFill>
                <a:effectLst/>
                <a:latin typeface="Myriad Web Pro" panose="020B0503030403020204" pitchFamily="34" charset="0"/>
              </a:rPr>
              <a:t>Codein</a:t>
            </a:r>
            <a:r>
              <a:rPr lang="da-DK" sz="2000" b="1" i="0" u="none" strike="noStrike" baseline="0" dirty="0" smtClean="0">
                <a:solidFill>
                  <a:srgbClr val="00B050"/>
                </a:solidFill>
                <a:latin typeface="Myriad Web Pro" panose="020B0503030403020204" pitchFamily="34" charset="0"/>
              </a:rPr>
              <a:t> </a:t>
            </a:r>
            <a:endParaRPr lang="da-DK" sz="2000" b="1" dirty="0">
              <a:solidFill>
                <a:srgbClr val="00B050"/>
              </a:solidFill>
              <a:latin typeface="Myriad Web Pro" panose="020B0503030403020204" pitchFamily="34" charset="0"/>
            </a:endParaRPr>
          </a:p>
        </c:rich>
      </c:tx>
      <c:layout>
        <c:manualLayout>
          <c:xMode val="edge"/>
          <c:yMode val="edge"/>
          <c:x val="0.25269811290808963"/>
          <c:y val="0.14223491700143825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'Ark1'!$A$4</c:f>
              <c:strCache>
                <c:ptCount val="1"/>
                <c:pt idx="0">
                  <c:v>Hyben Vital®</c:v>
                </c:pt>
              </c:strCache>
            </c:strRef>
          </c:tx>
          <c:spPr>
            <a:gradFill>
              <a:gsLst>
                <a:gs pos="0">
                  <a:srgbClr val="E60000"/>
                </a:gs>
                <a:gs pos="85000">
                  <a:schemeClr val="accent1">
                    <a:tint val="44500"/>
                    <a:satMod val="160000"/>
                  </a:schemeClr>
                </a:gs>
                <a:gs pos="100000">
                  <a:srgbClr val="E60000">
                    <a:lumMod val="66000"/>
                    <a:lumOff val="34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h="38100"/>
            </a:sp3d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E60000"/>
                  </a:gs>
                  <a:gs pos="85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E60000">
                      <a:lumMod val="66000"/>
                      <a:lumOff val="34000"/>
                    </a:srgbClr>
                  </a:gs>
                </a:gsLst>
                <a:lin ang="162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 h="38100"/>
              </a:sp3d>
            </c:spPr>
          </c:dPt>
          <c:dLbls>
            <c:dLbl>
              <c:idx val="0"/>
              <c:layout/>
              <c:tx>
                <c:rich>
                  <a:bodyPr rot="0"/>
                  <a:lstStyle/>
                  <a:p>
                    <a:pPr>
                      <a:defRPr sz="1100" b="1">
                        <a:solidFill>
                          <a:srgbClr val="00B050"/>
                        </a:solidFill>
                        <a:latin typeface="Myriad Web Pro" panose="020B0503030403020204" pitchFamily="34" charset="0"/>
                      </a:defRPr>
                    </a:pPr>
                    <a:r>
                      <a:rPr lang="en-US" sz="1100" b="1" dirty="0">
                        <a:solidFill>
                          <a:srgbClr val="00B050"/>
                        </a:solidFill>
                        <a:latin typeface="Myriad Web Pro" panose="020B0503030403020204" pitchFamily="34" charset="0"/>
                      </a:rPr>
                      <a:t>-</a:t>
                    </a:r>
                    <a:r>
                      <a:rPr lang="en-US" sz="1100" b="1" dirty="0" smtClean="0">
                        <a:solidFill>
                          <a:srgbClr val="00B050"/>
                        </a:solidFill>
                        <a:latin typeface="Myriad Web Pro" panose="020B0503030403020204" pitchFamily="34" charset="0"/>
                      </a:rPr>
                      <a:t>9.9±12.0</a:t>
                    </a:r>
                    <a:endParaRPr lang="en-US" sz="1100" dirty="0"/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200" b="1">
                    <a:solidFill>
                      <a:srgbClr val="00B050"/>
                    </a:solidFill>
                    <a:latin typeface="Myriad Web Pro" panose="020B0503030403020204" pitchFamily="34" charset="0"/>
                  </a:defRPr>
                </a:pPr>
                <a:endParaRPr lang="da-DK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val>
            <c:numRef>
              <c:f>'Ark1'!$A$5</c:f>
              <c:numCache>
                <c:formatCode>General</c:formatCode>
                <c:ptCount val="1"/>
                <c:pt idx="0">
                  <c:v>-9.9</c:v>
                </c:pt>
              </c:numCache>
            </c:numRef>
          </c:val>
        </c:ser>
        <c:ser>
          <c:idx val="1"/>
          <c:order val="1"/>
          <c:tx>
            <c:strRef>
              <c:f>'Ark1'!$B$4</c:f>
              <c:strCache>
                <c:ptCount val="1"/>
                <c:pt idx="0">
                  <c:v>Placebo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91000">
                  <a:srgbClr val="00B050">
                    <a:lumMod val="31000"/>
                    <a:lumOff val="69000"/>
                  </a:srgbClr>
                </a:gs>
                <a:gs pos="100000">
                  <a:srgbClr val="00B050">
                    <a:lumMod val="85000"/>
                    <a:lumOff val="15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rgbClr val="E60000"/>
                        </a:solidFill>
                        <a:latin typeface="Myriad Web Pro" panose="020B0503030403020204" pitchFamily="34" charset="0"/>
                      </a:rPr>
                      <a:t>6.6±10.4</a:t>
                    </a:r>
                    <a:endParaRPr lang="en-US" dirty="0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>
                    <a:solidFill>
                      <a:srgbClr val="E60000"/>
                    </a:solidFill>
                    <a:latin typeface="Myriad Web Pro" panose="020B0503030403020204" pitchFamily="34" charset="0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val>
            <c:numRef>
              <c:f>'Ark1'!$B$5</c:f>
              <c:numCache>
                <c:formatCode>General</c:formatCode>
                <c:ptCount val="1"/>
                <c:pt idx="0">
                  <c:v>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124219776"/>
        <c:axId val="124221312"/>
      </c:barChart>
      <c:catAx>
        <c:axId val="124219776"/>
        <c:scaling>
          <c:orientation val="minMax"/>
        </c:scaling>
        <c:delete val="0"/>
        <c:axPos val="b"/>
        <c:majorTickMark val="cross"/>
        <c:minorTickMark val="in"/>
        <c:tickLblPos val="none"/>
        <c:spPr>
          <a:ln>
            <a:solidFill>
              <a:srgbClr val="E60000"/>
            </a:solidFill>
          </a:ln>
        </c:spPr>
        <c:crossAx val="124221312"/>
        <c:crosses val="autoZero"/>
        <c:auto val="1"/>
        <c:lblAlgn val="ctr"/>
        <c:lblOffset val="100"/>
        <c:tickMarkSkip val="1"/>
        <c:noMultiLvlLbl val="0"/>
      </c:catAx>
      <c:valAx>
        <c:axId val="124221312"/>
        <c:scaling>
          <c:orientation val="minMax"/>
          <c:max val="10"/>
          <c:min val="-1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800" b="1">
                <a:solidFill>
                  <a:srgbClr val="E60000"/>
                </a:solidFill>
                <a:latin typeface="Myriad Web Pro" panose="020B0503030403020204" pitchFamily="34" charset="0"/>
              </a:defRPr>
            </a:pPr>
            <a:endParaRPr lang="da-DK"/>
          </a:p>
        </c:txPr>
        <c:crossAx val="124219776"/>
        <c:crosses val="autoZero"/>
        <c:crossBetween val="between"/>
        <c:majorUnit val="5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Active</c:v>
                </c:pt>
              </c:strCache>
            </c:strRef>
          </c:tx>
          <c:spPr>
            <a:gradFill>
              <a:gsLst>
                <a:gs pos="0">
                  <a:srgbClr val="E60000"/>
                </a:gs>
                <a:gs pos="85000">
                  <a:schemeClr val="accent1">
                    <a:tint val="44500"/>
                    <a:satMod val="160000"/>
                  </a:schemeClr>
                </a:gs>
                <a:gs pos="100000">
                  <a:srgbClr val="E60000">
                    <a:lumMod val="66000"/>
                    <a:lumOff val="34000"/>
                  </a:srgbClr>
                </a:gs>
              </a:gsLst>
              <a:lin ang="5400000" scaled="0"/>
            </a:gradFill>
            <a:ln w="9525"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E60000"/>
                    </a:solidFill>
                  </a:defRPr>
                </a:pPr>
                <a:endParaRPr lang="da-DK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'Ark1'!$A$2</c:f>
              <c:strCache>
                <c:ptCount val="1"/>
                <c:pt idx="0">
                  <c:v>Number of colds</c:v>
                </c:pt>
              </c:strCache>
            </c:strRef>
          </c:cat>
          <c:val>
            <c:numRef>
              <c:f>'Ark1'!$B$2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Placebo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91000">
                  <a:srgbClr val="00B050">
                    <a:lumMod val="31000"/>
                    <a:lumOff val="69000"/>
                  </a:srgbClr>
                </a:gs>
                <a:gs pos="100000">
                  <a:srgbClr val="00B050">
                    <a:lumMod val="85000"/>
                    <a:lumOff val="15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00B050"/>
                    </a:solidFill>
                  </a:defRPr>
                </a:pPr>
                <a:endParaRPr lang="da-DK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'Ark1'!$A$2</c:f>
              <c:strCache>
                <c:ptCount val="1"/>
                <c:pt idx="0">
                  <c:v>Number of colds</c:v>
                </c:pt>
              </c:strCache>
            </c:strRef>
          </c:cat>
          <c:val>
            <c:numRef>
              <c:f>'Ark1'!$C$2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0"/>
        <c:axId val="124432384"/>
        <c:axId val="124433920"/>
      </c:barChart>
      <c:catAx>
        <c:axId val="12443238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>
            <a:solidFill>
              <a:srgbClr val="E60000"/>
            </a:solidFill>
          </a:ln>
        </c:spPr>
        <c:crossAx val="124433920"/>
        <c:crosses val="autoZero"/>
        <c:auto val="1"/>
        <c:lblAlgn val="ctr"/>
        <c:lblOffset val="100"/>
        <c:noMultiLvlLbl val="0"/>
      </c:catAx>
      <c:valAx>
        <c:axId val="1244339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a-DK" dirty="0" smtClean="0">
                    <a:solidFill>
                      <a:srgbClr val="E60000"/>
                    </a:solidFill>
                  </a:rPr>
                  <a:t>NUMBER OF COLDS</a:t>
                </a:r>
                <a:endParaRPr lang="da-DK" dirty="0">
                  <a:solidFill>
                    <a:srgbClr val="E60000"/>
                  </a:solidFill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400" b="1">
                <a:solidFill>
                  <a:srgbClr val="E60000"/>
                </a:solidFill>
              </a:defRPr>
            </a:pPr>
            <a:endParaRPr lang="da-DK"/>
          </a:p>
        </c:txPr>
        <c:crossAx val="124432384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Active</c:v>
                </c:pt>
              </c:strCache>
            </c:strRef>
          </c:tx>
          <c:spPr>
            <a:gradFill>
              <a:gsLst>
                <a:gs pos="0">
                  <a:srgbClr val="E60000"/>
                </a:gs>
                <a:gs pos="85000">
                  <a:schemeClr val="accent1">
                    <a:tint val="44500"/>
                    <a:satMod val="160000"/>
                  </a:schemeClr>
                </a:gs>
                <a:gs pos="100000">
                  <a:srgbClr val="E60000">
                    <a:lumMod val="66000"/>
                    <a:lumOff val="34000"/>
                  </a:srgbClr>
                </a:gs>
              </a:gsLst>
              <a:lin ang="5400000" scaled="0"/>
            </a:gradFill>
            <a:ln w="9525"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E60000"/>
                    </a:solidFill>
                  </a:defRPr>
                </a:pPr>
                <a:endParaRPr lang="da-DK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'Ark1'!$A$2</c:f>
              <c:strCache>
                <c:ptCount val="1"/>
                <c:pt idx="0">
                  <c:v>Number of colds</c:v>
                </c:pt>
              </c:strCache>
            </c:strRef>
          </c:cat>
          <c:val>
            <c:numRef>
              <c:f>'Ark1'!$B$2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Placebo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91000">
                  <a:srgbClr val="00B050">
                    <a:lumMod val="31000"/>
                    <a:lumOff val="69000"/>
                  </a:srgbClr>
                </a:gs>
                <a:gs pos="100000">
                  <a:srgbClr val="00B050">
                    <a:lumMod val="85000"/>
                    <a:lumOff val="15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00B050"/>
                    </a:solidFill>
                  </a:defRPr>
                </a:pPr>
                <a:endParaRPr lang="da-DK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'Ark1'!$A$2</c:f>
              <c:strCache>
                <c:ptCount val="1"/>
                <c:pt idx="0">
                  <c:v>Number of colds</c:v>
                </c:pt>
              </c:strCache>
            </c:strRef>
          </c:cat>
          <c:val>
            <c:numRef>
              <c:f>'Ark1'!$C$2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0"/>
        <c:axId val="123018240"/>
        <c:axId val="123024128"/>
      </c:barChart>
      <c:catAx>
        <c:axId val="123018240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>
            <a:solidFill>
              <a:srgbClr val="E60000"/>
            </a:solidFill>
          </a:ln>
        </c:spPr>
        <c:crossAx val="123024128"/>
        <c:crosses val="autoZero"/>
        <c:auto val="1"/>
        <c:lblAlgn val="ctr"/>
        <c:lblOffset val="100"/>
        <c:noMultiLvlLbl val="0"/>
      </c:catAx>
      <c:valAx>
        <c:axId val="123024128"/>
        <c:scaling>
          <c:orientation val="minMax"/>
          <c:max val="4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a-DK" dirty="0" smtClean="0">
                    <a:solidFill>
                      <a:srgbClr val="E60000"/>
                    </a:solidFill>
                  </a:rPr>
                  <a:t>NUMBER OF COLDS</a:t>
                </a:r>
                <a:endParaRPr lang="da-DK" dirty="0">
                  <a:solidFill>
                    <a:srgbClr val="E60000"/>
                  </a:solidFill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400" b="1">
                <a:solidFill>
                  <a:srgbClr val="E60000"/>
                </a:solidFill>
              </a:defRPr>
            </a:pPr>
            <a:endParaRPr lang="da-DK"/>
          </a:p>
        </c:txPr>
        <c:crossAx val="123018240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 eaLnBrk="1" latinLnBrk="0" hangingPunct="1">
              <a:spcBef>
                <a:spcPct val="0"/>
              </a:spcBef>
              <a:buNone/>
              <a:defRPr sz="3600" cap="all" baseline="0">
                <a:solidFill>
                  <a:srgbClr val="E6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yriad Web Pro" panose="020B0503030403020204" pitchFamily="34" charset="0"/>
              </a:defRPr>
            </a:pPr>
            <a:r>
              <a:rPr kumimoji="0" lang="da-DK" sz="3400" b="1" kern="1200" dirty="0" err="1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SymPtoms</a:t>
            </a:r>
            <a:r>
              <a:rPr kumimoji="0" lang="da-DK" sz="3400" b="1" kern="12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da-DK" sz="3400" b="1" kern="1200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reported</a:t>
            </a:r>
            <a:r>
              <a:rPr kumimoji="0" lang="da-DK" sz="3400" b="1" kern="12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 from  Cold</a:t>
            </a:r>
            <a:r>
              <a:rPr kumimoji="0" lang="da-DK" sz="3600" b="1" kern="12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kumimoji="0" lang="da-DK" sz="3600" b="1" kern="12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kumimoji="0" lang="da-DK" sz="2800" b="1" kern="12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(The 2nd </a:t>
            </a:r>
            <a:r>
              <a:rPr kumimoji="0" lang="da-DK" sz="2800" b="1" kern="1200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month</a:t>
            </a:r>
            <a:r>
              <a:rPr kumimoji="0" lang="da-DK" sz="2800" b="1" kern="12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'Ark2'!$F$3</c:f>
              <c:strCache>
                <c:ptCount val="1"/>
                <c:pt idx="0">
                  <c:v>Rose-Hip Liquid
20 ml x 2 / day</c:v>
                </c:pt>
              </c:strCache>
            </c:strRef>
          </c:tx>
          <c:spPr>
            <a:solidFill>
              <a:srgbClr val="E60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 i="0" cap="all" baseline="0">
                    <a:solidFill>
                      <a:schemeClr val="bg1"/>
                    </a:solidFill>
                    <a:latin typeface="Myriad Pro" pitchFamily="34" charset="0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[1]Data!$E$32:$E$39</c:f>
              <c:strCache>
                <c:ptCount val="8"/>
                <c:pt idx="0">
                  <c:v>Pain in throat</c:v>
                </c:pt>
                <c:pt idx="1">
                  <c:v>Intensive Coughing</c:v>
                </c:pt>
                <c:pt idx="2">
                  <c:v>Moscus in Nose</c:v>
                </c:pt>
                <c:pt idx="3">
                  <c:v>Headache</c:v>
                </c:pt>
                <c:pt idx="4">
                  <c:v>Pain in Muscle</c:v>
                </c:pt>
                <c:pt idx="5">
                  <c:v>Sitffness in muscle</c:v>
                </c:pt>
                <c:pt idx="6">
                  <c:v>Discomfort</c:v>
                </c:pt>
                <c:pt idx="7">
                  <c:v>Fatigue</c:v>
                </c:pt>
              </c:strCache>
            </c:strRef>
          </c:cat>
          <c:val>
            <c:numRef>
              <c:f>'Ark2'!$G$4:$G$11</c:f>
              <c:numCache>
                <c:formatCode>0.0</c:formatCode>
                <c:ptCount val="8"/>
                <c:pt idx="0">
                  <c:v>3.7</c:v>
                </c:pt>
                <c:pt idx="1">
                  <c:v>5.7</c:v>
                </c:pt>
                <c:pt idx="2">
                  <c:v>7.5</c:v>
                </c:pt>
                <c:pt idx="3">
                  <c:v>5.7</c:v>
                </c:pt>
                <c:pt idx="4">
                  <c:v>5.7</c:v>
                </c:pt>
                <c:pt idx="5">
                  <c:v>5.7</c:v>
                </c:pt>
                <c:pt idx="6">
                  <c:v>7.5</c:v>
                </c:pt>
                <c:pt idx="7">
                  <c:v>7.5</c:v>
                </c:pt>
              </c:numCache>
            </c:numRef>
          </c:val>
        </c:ser>
        <c:ser>
          <c:idx val="1"/>
          <c:order val="1"/>
          <c:tx>
            <c:strRef>
              <c:f>'Ark2'!$H$3</c:f>
              <c:strCache>
                <c:ptCount val="1"/>
                <c:pt idx="0">
                  <c:v>Placebo
20 ml x 2 / day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 i="0" cap="all" baseline="0">
                    <a:solidFill>
                      <a:schemeClr val="bg1"/>
                    </a:solidFill>
                    <a:latin typeface="Myriad Pro" pitchFamily="34" charset="0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[1]Data!$E$32:$E$39</c:f>
              <c:strCache>
                <c:ptCount val="8"/>
                <c:pt idx="0">
                  <c:v>Pain in throat</c:v>
                </c:pt>
                <c:pt idx="1">
                  <c:v>Intensive Coughing</c:v>
                </c:pt>
                <c:pt idx="2">
                  <c:v>Moscus in Nose</c:v>
                </c:pt>
                <c:pt idx="3">
                  <c:v>Headache</c:v>
                </c:pt>
                <c:pt idx="4">
                  <c:v>Pain in Muscle</c:v>
                </c:pt>
                <c:pt idx="5">
                  <c:v>Sitffness in muscle</c:v>
                </c:pt>
                <c:pt idx="6">
                  <c:v>Discomfort</c:v>
                </c:pt>
                <c:pt idx="7">
                  <c:v>Fatigue</c:v>
                </c:pt>
              </c:strCache>
            </c:strRef>
          </c:cat>
          <c:val>
            <c:numRef>
              <c:f>'Ark2'!$I$4:$I$11</c:f>
              <c:numCache>
                <c:formatCode>0.0</c:formatCode>
                <c:ptCount val="8"/>
                <c:pt idx="0">
                  <c:v>16</c:v>
                </c:pt>
                <c:pt idx="1">
                  <c:v>16</c:v>
                </c:pt>
                <c:pt idx="2">
                  <c:v>19.7</c:v>
                </c:pt>
                <c:pt idx="3">
                  <c:v>17.7</c:v>
                </c:pt>
                <c:pt idx="4">
                  <c:v>17.7</c:v>
                </c:pt>
                <c:pt idx="5">
                  <c:v>17.7</c:v>
                </c:pt>
                <c:pt idx="6">
                  <c:v>21.4</c:v>
                </c:pt>
                <c:pt idx="7">
                  <c:v>21.4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5069568"/>
        <c:axId val="125079552"/>
      </c:barChart>
      <c:catAx>
        <c:axId val="125069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E60000"/>
            </a:solidFill>
          </a:ln>
        </c:spPr>
        <c:txPr>
          <a:bodyPr rot="2700000" vert="horz" anchor="ctr" anchorCtr="1"/>
          <a:lstStyle/>
          <a:p>
            <a:pPr>
              <a:defRPr b="1" cap="all" baseline="0">
                <a:solidFill>
                  <a:srgbClr val="E60000"/>
                </a:solidFill>
                <a:latin typeface="Myriad Web Pro" panose="020B0503030403020204" pitchFamily="34" charset="0"/>
              </a:defRPr>
            </a:pPr>
            <a:endParaRPr lang="da-DK"/>
          </a:p>
        </c:txPr>
        <c:crossAx val="125079552"/>
        <c:crosses val="autoZero"/>
        <c:auto val="1"/>
        <c:lblAlgn val="ctr"/>
        <c:lblOffset val="100"/>
        <c:noMultiLvlLbl val="0"/>
      </c:catAx>
      <c:valAx>
        <c:axId val="125079552"/>
        <c:scaling>
          <c:orientation val="minMax"/>
        </c:scaling>
        <c:delete val="0"/>
        <c:axPos val="l"/>
        <c:majorGridlines>
          <c:spPr>
            <a:ln>
              <a:solidFill>
                <a:srgbClr val="E60000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 cap="all" baseline="0">
                    <a:solidFill>
                      <a:srgbClr val="E60000"/>
                    </a:solidFill>
                    <a:latin typeface="Myriad Pro" pitchFamily="34" charset="0"/>
                  </a:defRPr>
                </a:pPr>
                <a:r>
                  <a:rPr lang="da-DK" sz="1800" cap="all" baseline="0">
                    <a:solidFill>
                      <a:srgbClr val="E60000"/>
                    </a:solidFill>
                    <a:latin typeface="Myriad Pro" pitchFamily="34" charset="0"/>
                  </a:rPr>
                  <a:t>pERCENTAGE of patients Reporting</a:t>
                </a:r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600" b="1">
                <a:solidFill>
                  <a:srgbClr val="E60000"/>
                </a:solidFill>
                <a:latin typeface="Myriad Pro" pitchFamily="34" charset="0"/>
              </a:defRPr>
            </a:pPr>
            <a:endParaRPr lang="da-DK"/>
          </a:p>
        </c:txPr>
        <c:crossAx val="12506956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 cap="all" baseline="0">
                <a:solidFill>
                  <a:srgbClr val="E60000"/>
                </a:solidFill>
              </a:defRPr>
            </a:pPr>
            <a:endParaRPr lang="da-DK"/>
          </a:p>
        </c:txPr>
      </c:legendEntry>
      <c:legendEntry>
        <c:idx val="1"/>
        <c:txPr>
          <a:bodyPr/>
          <a:lstStyle/>
          <a:p>
            <a:pPr>
              <a:defRPr b="1" cap="all" baseline="0">
                <a:solidFill>
                  <a:srgbClr val="00B050"/>
                </a:solidFill>
              </a:defRPr>
            </a:pPr>
            <a:endParaRPr lang="da-DK"/>
          </a:p>
        </c:txPr>
      </c:legendEntry>
      <c:overlay val="0"/>
      <c:txPr>
        <a:bodyPr/>
        <a:lstStyle/>
        <a:p>
          <a:pPr>
            <a:defRPr cap="all" baseline="0"/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 eaLnBrk="1" latinLnBrk="0" hangingPunct="1">
              <a:spcBef>
                <a:spcPct val="0"/>
              </a:spcBef>
              <a:buNone/>
              <a:defRPr sz="3600" b="1" i="0" u="none" strike="noStrike" kern="1200" cap="all" baseline="0">
                <a:solidFill>
                  <a:srgbClr val="E6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yriad Web Pro" panose="020B0503030403020204" pitchFamily="34" charset="0"/>
                <a:ea typeface="+mn-ea"/>
                <a:cs typeface="+mn-cs"/>
              </a:defRPr>
            </a:pPr>
            <a:r>
              <a:rPr kumimoji="0" lang="da-DK" sz="3400" b="1" i="0" u="none" strike="noStrike" kern="1200" cap="all" baseline="0" dirty="0" err="1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SymPtoms</a:t>
            </a:r>
            <a:r>
              <a:rPr kumimoji="0" lang="da-DK" sz="3400" b="1" i="0" u="none" strike="noStrike" kern="1200" cap="all" baseline="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da-DK" sz="3400" b="1" i="0" u="none" strike="noStrike" kern="1200" cap="all" baseline="0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reported</a:t>
            </a:r>
            <a:r>
              <a:rPr kumimoji="0" lang="da-DK" sz="3400" b="1" i="0" u="none" strike="noStrike" kern="1200" cap="all" baseline="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 from  Cold</a:t>
            </a:r>
            <a:r>
              <a:rPr kumimoji="0" lang="da-DK" sz="3600" b="1" i="0" u="none" strike="noStrike" kern="1200" cap="all" baseline="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kumimoji="0" lang="da-DK" sz="3600" b="1" i="0" u="none" strike="noStrike" kern="1200" cap="all" baseline="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kumimoji="0" lang="da-DK" sz="2800" b="1" i="0" u="none" strike="noStrike" kern="1200" cap="all" baseline="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(All 6 </a:t>
            </a:r>
            <a:r>
              <a:rPr kumimoji="0" lang="da-DK" sz="2800" b="1" i="0" u="none" strike="noStrike" kern="1200" cap="all" baseline="0" dirty="0" err="1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monthS</a:t>
            </a:r>
            <a:r>
              <a:rPr kumimoji="0" lang="da-DK" sz="2800" b="1" i="0" u="none" strike="noStrike" kern="1200" cap="all" baseline="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 </a:t>
            </a:r>
            <a:r>
              <a:rPr kumimoji="0" lang="da-DK" sz="2800" b="1" i="0" u="none" strike="noStrike" kern="1200" cap="all" baseline="0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accumulated</a:t>
            </a:r>
            <a:r>
              <a:rPr kumimoji="0" lang="da-DK" sz="2800" b="1" i="0" u="none" strike="noStrike" kern="1200" cap="all" baseline="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'Ark2'!$N$3</c:f>
              <c:strCache>
                <c:ptCount val="1"/>
                <c:pt idx="0">
                  <c:v>Rose-Hip Liquid
20 ml x 2 / day</c:v>
                </c:pt>
              </c:strCache>
            </c:strRef>
          </c:tx>
          <c:spPr>
            <a:solidFill>
              <a:srgbClr val="E600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 i="0" cap="all" baseline="0">
                    <a:solidFill>
                      <a:schemeClr val="bg1"/>
                    </a:solidFill>
                    <a:latin typeface="Myriad Pro" pitchFamily="34" charset="0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(#REF!,#REF!)</c:f>
              <c:strCache>
                <c:ptCount val="16"/>
                <c:pt idx="0">
                  <c:v>Pain in throat</c:v>
                </c:pt>
                <c:pt idx="1">
                  <c:v>Intensive Coughing</c:v>
                </c:pt>
                <c:pt idx="2">
                  <c:v>Moscus in Nose</c:v>
                </c:pt>
                <c:pt idx="3">
                  <c:v>Headache</c:v>
                </c:pt>
                <c:pt idx="4">
                  <c:v>Pain in Muscle</c:v>
                </c:pt>
                <c:pt idx="5">
                  <c:v>Sitffness in muscle</c:v>
                </c:pt>
                <c:pt idx="6">
                  <c:v>Discomfort</c:v>
                </c:pt>
                <c:pt idx="7">
                  <c:v>Fatigue</c:v>
                </c:pt>
                <c:pt idx="8">
                  <c:v>(P&lt;0.541)</c:v>
                </c:pt>
                <c:pt idx="9">
                  <c:v>(P&lt;0.422)</c:v>
                </c:pt>
                <c:pt idx="10">
                  <c:v>(P&lt;0.237)</c:v>
                </c:pt>
                <c:pt idx="11">
                  <c:v>(P&lt;0.110)</c:v>
                </c:pt>
                <c:pt idx="12">
                  <c:v>(P&lt;0.112)</c:v>
                </c:pt>
                <c:pt idx="13">
                  <c:v>(P&lt;0.027)</c:v>
                </c:pt>
                <c:pt idx="14">
                  <c:v>(P&lt;0.115)</c:v>
                </c:pt>
                <c:pt idx="15">
                  <c:v>(P&lt;0.115)</c:v>
                </c:pt>
              </c:strCache>
            </c:strRef>
          </c:cat>
          <c:val>
            <c:numRef>
              <c:f>'Ark2'!$O$4:$O$11</c:f>
              <c:numCache>
                <c:formatCode>0.0</c:formatCode>
                <c:ptCount val="8"/>
                <c:pt idx="0">
                  <c:v>30.9</c:v>
                </c:pt>
                <c:pt idx="1">
                  <c:v>32.700000000000003</c:v>
                </c:pt>
                <c:pt idx="2">
                  <c:v>36.6</c:v>
                </c:pt>
                <c:pt idx="3">
                  <c:v>30.9</c:v>
                </c:pt>
                <c:pt idx="4">
                  <c:v>32.700000000000003</c:v>
                </c:pt>
                <c:pt idx="5">
                  <c:v>27.3</c:v>
                </c:pt>
                <c:pt idx="6">
                  <c:v>36.4</c:v>
                </c:pt>
                <c:pt idx="7">
                  <c:v>36.4</c:v>
                </c:pt>
              </c:numCache>
            </c:numRef>
          </c:val>
        </c:ser>
        <c:ser>
          <c:idx val="1"/>
          <c:order val="1"/>
          <c:tx>
            <c:strRef>
              <c:f>'Ark2'!$P$3</c:f>
              <c:strCache>
                <c:ptCount val="1"/>
                <c:pt idx="0">
                  <c:v>Placebo
20 ml x 2 / day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 i="0" cap="all" baseline="0">
                    <a:solidFill>
                      <a:schemeClr val="bg1"/>
                    </a:solidFill>
                    <a:latin typeface="Myriad Pro" pitchFamily="34" charset="0"/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(#REF!,#REF!)</c:f>
              <c:strCache>
                <c:ptCount val="16"/>
                <c:pt idx="0">
                  <c:v>Pain in throat</c:v>
                </c:pt>
                <c:pt idx="1">
                  <c:v>Intensive Coughing</c:v>
                </c:pt>
                <c:pt idx="2">
                  <c:v>Moscus in Nose</c:v>
                </c:pt>
                <c:pt idx="3">
                  <c:v>Headache</c:v>
                </c:pt>
                <c:pt idx="4">
                  <c:v>Pain in Muscle</c:v>
                </c:pt>
                <c:pt idx="5">
                  <c:v>Sitffness in muscle</c:v>
                </c:pt>
                <c:pt idx="6">
                  <c:v>Discomfort</c:v>
                </c:pt>
                <c:pt idx="7">
                  <c:v>Fatigue</c:v>
                </c:pt>
                <c:pt idx="8">
                  <c:v>(P&lt;0.541)</c:v>
                </c:pt>
                <c:pt idx="9">
                  <c:v>(P&lt;0.422)</c:v>
                </c:pt>
                <c:pt idx="10">
                  <c:v>(P&lt;0.237)</c:v>
                </c:pt>
                <c:pt idx="11">
                  <c:v>(P&lt;0.110)</c:v>
                </c:pt>
                <c:pt idx="12">
                  <c:v>(P&lt;0.112)</c:v>
                </c:pt>
                <c:pt idx="13">
                  <c:v>(P&lt;0.027)</c:v>
                </c:pt>
                <c:pt idx="14">
                  <c:v>(P&lt;0.115)</c:v>
                </c:pt>
                <c:pt idx="15">
                  <c:v>(P&lt;0.115)</c:v>
                </c:pt>
              </c:strCache>
            </c:strRef>
          </c:cat>
          <c:val>
            <c:numRef>
              <c:f>'Ark2'!$Q$4:$Q$11</c:f>
              <c:numCache>
                <c:formatCode>0.0</c:formatCode>
                <c:ptCount val="8"/>
                <c:pt idx="0">
                  <c:v>36.200000000000003</c:v>
                </c:pt>
                <c:pt idx="1">
                  <c:v>34</c:v>
                </c:pt>
                <c:pt idx="2">
                  <c:v>46.6</c:v>
                </c:pt>
                <c:pt idx="3">
                  <c:v>44.8</c:v>
                </c:pt>
                <c:pt idx="4">
                  <c:v>46.5</c:v>
                </c:pt>
                <c:pt idx="5">
                  <c:v>46.6</c:v>
                </c:pt>
                <c:pt idx="6">
                  <c:v>50</c:v>
                </c:pt>
                <c:pt idx="7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5164544"/>
        <c:axId val="123081472"/>
      </c:barChart>
      <c:catAx>
        <c:axId val="125164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2700000" vert="horz" anchor="ctr" anchorCtr="1"/>
          <a:lstStyle/>
          <a:p>
            <a:pPr>
              <a:defRPr b="1" cap="all" baseline="0">
                <a:solidFill>
                  <a:srgbClr val="E60000"/>
                </a:solidFill>
                <a:latin typeface="Myriad Web Pro" panose="020B0503030403020204" pitchFamily="34" charset="0"/>
              </a:defRPr>
            </a:pPr>
            <a:endParaRPr lang="da-DK"/>
          </a:p>
        </c:txPr>
        <c:crossAx val="123081472"/>
        <c:crosses val="autoZero"/>
        <c:auto val="1"/>
        <c:lblAlgn val="ctr"/>
        <c:lblOffset val="100"/>
        <c:noMultiLvlLbl val="0"/>
      </c:catAx>
      <c:valAx>
        <c:axId val="1230814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 cap="all" baseline="0">
                    <a:solidFill>
                      <a:srgbClr val="E60000"/>
                    </a:solidFill>
                    <a:latin typeface="Myriad Pro" pitchFamily="34" charset="0"/>
                  </a:defRPr>
                </a:pPr>
                <a:r>
                  <a:rPr lang="da-DK" sz="1800" cap="all" baseline="0">
                    <a:solidFill>
                      <a:srgbClr val="E60000"/>
                    </a:solidFill>
                    <a:latin typeface="Myriad Pro" pitchFamily="34" charset="0"/>
                  </a:rPr>
                  <a:t>pERCENTAGE of patients Reporting</a:t>
                </a:r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E60000"/>
                </a:solidFill>
                <a:latin typeface="Myriad Pro" pitchFamily="34" charset="0"/>
              </a:defRPr>
            </a:pPr>
            <a:endParaRPr lang="da-DK"/>
          </a:p>
        </c:txPr>
        <c:crossAx val="1251645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 cap="all" baseline="0">
                <a:solidFill>
                  <a:srgbClr val="E60000"/>
                </a:solidFill>
              </a:defRPr>
            </a:pPr>
            <a:endParaRPr lang="da-DK"/>
          </a:p>
        </c:txPr>
      </c:legendEntry>
      <c:legendEntry>
        <c:idx val="1"/>
        <c:txPr>
          <a:bodyPr/>
          <a:lstStyle/>
          <a:p>
            <a:pPr>
              <a:defRPr b="1" cap="all" baseline="0">
                <a:solidFill>
                  <a:srgbClr val="00B050"/>
                </a:solidFill>
              </a:defRPr>
            </a:pPr>
            <a:endParaRPr lang="da-DK"/>
          </a:p>
        </c:txPr>
      </c:legendEntry>
      <c:overlay val="0"/>
      <c:txPr>
        <a:bodyPr/>
        <a:lstStyle/>
        <a:p>
          <a:pPr>
            <a:defRPr cap="all" baseline="0"/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Active</c:v>
                </c:pt>
              </c:strCache>
            </c:strRef>
          </c:tx>
          <c:spPr>
            <a:gradFill flip="none" rotWithShape="1">
              <a:gsLst>
                <a:gs pos="0">
                  <a:srgbClr val="E60000"/>
                </a:gs>
                <a:gs pos="85000">
                  <a:schemeClr val="accent1">
                    <a:tint val="44500"/>
                    <a:satMod val="160000"/>
                  </a:schemeClr>
                </a:gs>
                <a:gs pos="100000">
                  <a:srgbClr val="E60000">
                    <a:lumMod val="66000"/>
                    <a:lumOff val="34000"/>
                  </a:srgbClr>
                </a:gs>
              </a:gsLst>
              <a:lin ang="16200000" scaled="1"/>
              <a:tileRect/>
            </a:gradFill>
            <a:ln w="9525"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"/>
                  <c:y val="0.82342867068715631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E60000"/>
                    </a:solidFill>
                  </a:defRPr>
                </a:pPr>
                <a:endParaRPr lang="da-DK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'Ark1'!$A$2</c:f>
              <c:strCache>
                <c:ptCount val="1"/>
                <c:pt idx="0">
                  <c:v>Stifness in Muscles</c:v>
                </c:pt>
              </c:strCache>
            </c:strRef>
          </c:cat>
          <c:val>
            <c:numRef>
              <c:f>'Ark1'!$B$2</c:f>
              <c:numCache>
                <c:formatCode>General</c:formatCode>
                <c:ptCount val="1"/>
                <c:pt idx="0">
                  <c:v>-0.42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Placebo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91000">
                  <a:srgbClr val="00B050">
                    <a:lumMod val="31000"/>
                    <a:lumOff val="69000"/>
                  </a:srgbClr>
                </a:gs>
                <a:gs pos="100000">
                  <a:srgbClr val="00B050">
                    <a:lumMod val="85000"/>
                    <a:lumOff val="15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rgbClr val="00B050"/>
                    </a:solidFill>
                  </a:defRPr>
                </a:pPr>
                <a:endParaRPr lang="da-DK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strRef>
              <c:f>'Ark1'!$A$2</c:f>
              <c:strCache>
                <c:ptCount val="1"/>
                <c:pt idx="0">
                  <c:v>Stifness in Muscles</c:v>
                </c:pt>
              </c:strCache>
            </c:strRef>
          </c:cat>
          <c:val>
            <c:numRef>
              <c:f>'Ark1'!$C$2</c:f>
              <c:numCache>
                <c:formatCode>General</c:formatCode>
                <c:ptCount val="1"/>
                <c:pt idx="0">
                  <c:v>0.53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0"/>
        <c:axId val="125313024"/>
        <c:axId val="125314560"/>
      </c:barChart>
      <c:catAx>
        <c:axId val="12531302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>
            <a:solidFill>
              <a:srgbClr val="E60000"/>
            </a:solidFill>
          </a:ln>
        </c:spPr>
        <c:crossAx val="125314560"/>
        <c:crosses val="autoZero"/>
        <c:auto val="1"/>
        <c:lblAlgn val="ctr"/>
        <c:lblOffset val="100"/>
        <c:noMultiLvlLbl val="0"/>
      </c:catAx>
      <c:valAx>
        <c:axId val="1253145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400" b="1">
                <a:solidFill>
                  <a:srgbClr val="E60000"/>
                </a:solidFill>
              </a:defRPr>
            </a:pPr>
            <a:endParaRPr lang="da-DK"/>
          </a:p>
        </c:txPr>
        <c:crossAx val="125313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Total Cholesterol A</c:v>
                </c:pt>
              </c:strCache>
            </c:strRef>
          </c:tx>
          <c:spPr>
            <a:gradFill>
              <a:gsLst>
                <a:gs pos="0">
                  <a:srgbClr val="E60000"/>
                </a:gs>
                <a:gs pos="85000">
                  <a:schemeClr val="accent1">
                    <a:tint val="44500"/>
                    <a:satMod val="160000"/>
                  </a:schemeClr>
                </a:gs>
                <a:gs pos="100000">
                  <a:srgbClr val="E60000">
                    <a:lumMod val="66000"/>
                    <a:lumOff val="34000"/>
                  </a:srgbClr>
                </a:gs>
              </a:gsLst>
              <a:lin ang="5400000" scaled="0"/>
            </a:gradFill>
            <a:ln w="9525"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0">
                    <a:srgbClr val="00B050"/>
                  </a:gs>
                  <a:gs pos="91000">
                    <a:srgbClr val="00B050">
                      <a:lumMod val="31000"/>
                      <a:lumOff val="69000"/>
                    </a:srgbClr>
                  </a:gs>
                  <a:gs pos="100000">
                    <a:srgbClr val="00B050">
                      <a:lumMod val="85000"/>
                      <a:lumOff val="15000"/>
                    </a:srgbClr>
                  </a:gs>
                </a:gsLst>
                <a:lin ang="5400000" scaled="0"/>
              </a:gradFill>
              <a:ln w="9525"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5.01</a:t>
                    </a:r>
                    <a:endParaRPr lang="en-US" dirty="0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E60000"/>
                        </a:solidFill>
                      </a:defRPr>
                    </a:pPr>
                    <a:r>
                      <a:rPr lang="en-US" smtClean="0"/>
                      <a:t>4.84</a:t>
                    </a:r>
                    <a:endParaRPr lang="en-US"/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B050"/>
                    </a:solidFill>
                  </a:defRPr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'Ark1'!$B$1:$C$1</c:f>
              <c:strCache>
                <c:ptCount val="2"/>
                <c:pt idx="0">
                  <c:v>Active</c:v>
                </c:pt>
                <c:pt idx="1">
                  <c:v>Placebo</c:v>
                </c:pt>
              </c:strCache>
            </c:strRef>
          </c:cat>
          <c:val>
            <c:numRef>
              <c:f>'Ark1'!$B$2:$C$2</c:f>
              <c:numCache>
                <c:formatCode>General</c:formatCode>
                <c:ptCount val="2"/>
                <c:pt idx="0">
                  <c:v>5.01</c:v>
                </c:pt>
                <c:pt idx="1">
                  <c:v>4.84</c:v>
                </c:pt>
              </c:numCache>
            </c:numRef>
          </c:val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Total Cholesterol B</c:v>
                </c:pt>
              </c:strCache>
            </c:strRef>
          </c:tx>
          <c:spPr>
            <a:gradFill>
              <a:gsLst>
                <a:gs pos="0">
                  <a:srgbClr val="00B050"/>
                </a:gs>
                <a:gs pos="91000">
                  <a:srgbClr val="00B050">
                    <a:lumMod val="31000"/>
                    <a:lumOff val="69000"/>
                  </a:srgbClr>
                </a:gs>
                <a:gs pos="100000">
                  <a:srgbClr val="00B050">
                    <a:lumMod val="85000"/>
                    <a:lumOff val="15000"/>
                  </a:srgb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E60000"/>
                  </a:gs>
                  <a:gs pos="85000">
                    <a:schemeClr val="accent1">
                      <a:tint val="44500"/>
                      <a:satMod val="160000"/>
                    </a:schemeClr>
                  </a:gs>
                  <a:gs pos="100000">
                    <a:srgbClr val="E60000">
                      <a:lumMod val="66000"/>
                      <a:lumOff val="34000"/>
                    </a:srgbClr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smtClean="0"/>
                      <a:t>4.76</a:t>
                    </a:r>
                    <a:endParaRPr lang="en-US"/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1">
                        <a:solidFill>
                          <a:srgbClr val="E60000"/>
                        </a:solidFill>
                      </a:defRPr>
                    </a:pPr>
                    <a:r>
                      <a:rPr lang="en-US" smtClean="0"/>
                      <a:t>4.87</a:t>
                    </a:r>
                    <a:endParaRPr lang="en-US"/>
                  </a:p>
                </c:rich>
              </c:tx>
              <c:spPr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da-DK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'Ark1'!$B$1:$C$1</c:f>
              <c:strCache>
                <c:ptCount val="2"/>
                <c:pt idx="0">
                  <c:v>Active</c:v>
                </c:pt>
                <c:pt idx="1">
                  <c:v>Placebo</c:v>
                </c:pt>
              </c:strCache>
            </c:strRef>
          </c:cat>
          <c:val>
            <c:numRef>
              <c:f>'Ark1'!$B$3:$C$3</c:f>
              <c:numCache>
                <c:formatCode>General</c:formatCode>
                <c:ptCount val="2"/>
                <c:pt idx="0">
                  <c:v>4.76</c:v>
                </c:pt>
                <c:pt idx="1">
                  <c:v>4.87</c:v>
                </c:pt>
              </c:numCache>
            </c:numRef>
          </c:val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5424384"/>
        <c:axId val="125425920"/>
      </c:barChart>
      <c:catAx>
        <c:axId val="12542438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>
            <a:solidFill>
              <a:srgbClr val="E60000"/>
            </a:solidFill>
          </a:ln>
        </c:spPr>
        <c:crossAx val="125425920"/>
        <c:crosses val="autoZero"/>
        <c:auto val="1"/>
        <c:lblAlgn val="ctr"/>
        <c:lblOffset val="100"/>
        <c:noMultiLvlLbl val="0"/>
      </c:catAx>
      <c:valAx>
        <c:axId val="125425920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E60000"/>
            </a:solidFill>
          </a:ln>
        </c:spPr>
        <c:txPr>
          <a:bodyPr/>
          <a:lstStyle/>
          <a:p>
            <a:pPr>
              <a:defRPr sz="1400" b="1">
                <a:solidFill>
                  <a:srgbClr val="E60000"/>
                </a:solidFill>
              </a:defRPr>
            </a:pPr>
            <a:endParaRPr lang="da-DK"/>
          </a:p>
        </c:txPr>
        <c:crossAx val="125424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0.28899</cdr:x>
      <cdr:y>0.80969</cdr:y>
    </cdr:from>
    <cdr:to>
      <cdr:x>0.4001</cdr:x>
      <cdr:y>0.88757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2378294" y="2684927"/>
          <a:ext cx="914400" cy="258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a-DK" sz="1800" b="1" dirty="0" smtClean="0">
              <a:solidFill>
                <a:srgbClr val="00B050"/>
              </a:solidFill>
            </a:rPr>
            <a:t>7</a:t>
          </a:r>
          <a:endParaRPr lang="da-DK" sz="1800" b="1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0.68069</cdr:x>
      <cdr:y>0.81221</cdr:y>
    </cdr:from>
    <cdr:to>
      <cdr:x>0.7918</cdr:x>
      <cdr:y>0.8901</cdr:y>
    </cdr:to>
    <cdr:sp macro="" textlink="">
      <cdr:nvSpPr>
        <cdr:cNvPr id="3" name="Tekstboks 1"/>
        <cdr:cNvSpPr txBox="1"/>
      </cdr:nvSpPr>
      <cdr:spPr>
        <a:xfrm xmlns:a="http://schemas.openxmlformats.org/drawingml/2006/main">
          <a:off x="5601816" y="2693316"/>
          <a:ext cx="914400" cy="258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800" b="1" dirty="0" smtClean="0">
              <a:solidFill>
                <a:srgbClr val="E60000"/>
              </a:solidFill>
            </a:rPr>
            <a:t>19</a:t>
          </a:r>
          <a:endParaRPr lang="da-DK" sz="1800" b="1" dirty="0">
            <a:solidFill>
              <a:srgbClr val="E6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0.28899</cdr:x>
      <cdr:y>0.80969</cdr:y>
    </cdr:from>
    <cdr:to>
      <cdr:x>0.4001</cdr:x>
      <cdr:y>0.88757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2378294" y="2684927"/>
          <a:ext cx="914400" cy="258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a-DK" sz="1800" b="1" dirty="0" smtClean="0">
              <a:solidFill>
                <a:srgbClr val="00B050"/>
              </a:solidFill>
            </a:rPr>
            <a:t>24</a:t>
          </a:r>
          <a:endParaRPr lang="da-DK" sz="1800" b="1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0.68069</cdr:x>
      <cdr:y>0.81221</cdr:y>
    </cdr:from>
    <cdr:to>
      <cdr:x>0.7918</cdr:x>
      <cdr:y>0.8901</cdr:y>
    </cdr:to>
    <cdr:sp macro="" textlink="">
      <cdr:nvSpPr>
        <cdr:cNvPr id="3" name="Tekstboks 1"/>
        <cdr:cNvSpPr txBox="1"/>
      </cdr:nvSpPr>
      <cdr:spPr>
        <a:xfrm xmlns:a="http://schemas.openxmlformats.org/drawingml/2006/main">
          <a:off x="5601816" y="2693316"/>
          <a:ext cx="914400" cy="258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800" b="1" dirty="0" smtClean="0">
              <a:solidFill>
                <a:srgbClr val="E60000"/>
              </a:solidFill>
            </a:rPr>
            <a:t>31</a:t>
          </a:r>
          <a:endParaRPr lang="da-DK" sz="1800" b="1" dirty="0">
            <a:solidFill>
              <a:srgbClr val="E6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0.02756</cdr:x>
      <cdr:y>0.03765</cdr:y>
    </cdr:from>
    <cdr:to>
      <cdr:x>0.14961</cdr:x>
      <cdr:y>0.39458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256442" y="228966"/>
          <a:ext cx="1135673" cy="2170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a-DK" sz="1100"/>
        </a:p>
      </cdr:txBody>
    </cdr:sp>
  </cdr:relSizeAnchor>
  <cdr:relSizeAnchor xmlns:cdr="http://schemas.openxmlformats.org/drawingml/2006/chartDrawing">
    <cdr:from>
      <cdr:x>0.11824</cdr:x>
      <cdr:y>0.79333</cdr:y>
    </cdr:from>
    <cdr:to>
      <cdr:x>0.21651</cdr:x>
      <cdr:y>0.94369</cdr:y>
    </cdr:to>
    <cdr:sp macro="" textlink="">
      <cdr:nvSpPr>
        <cdr:cNvPr id="4" name="Tekstboks 3"/>
        <cdr:cNvSpPr txBox="1"/>
      </cdr:nvSpPr>
      <cdr:spPr>
        <a:xfrm xmlns:a="http://schemas.openxmlformats.org/drawingml/2006/main">
          <a:off x="1085443" y="4824536"/>
          <a:ext cx="902119" cy="914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(P=0.051)</a:t>
          </a:r>
        </a:p>
      </cdr:txBody>
    </cdr:sp>
  </cdr:relSizeAnchor>
  <cdr:relSizeAnchor xmlns:cdr="http://schemas.openxmlformats.org/drawingml/2006/chartDrawing">
    <cdr:from>
      <cdr:x>0.20937</cdr:x>
      <cdr:y>0.79333</cdr:y>
    </cdr:from>
    <cdr:to>
      <cdr:x>0.30763</cdr:x>
      <cdr:y>0.94369</cdr:y>
    </cdr:to>
    <cdr:sp macro="" textlink="">
      <cdr:nvSpPr>
        <cdr:cNvPr id="5" name="Tekstboks 1"/>
        <cdr:cNvSpPr txBox="1"/>
      </cdr:nvSpPr>
      <cdr:spPr>
        <a:xfrm xmlns:a="http://schemas.openxmlformats.org/drawingml/2006/main">
          <a:off x="1922011" y="4824536"/>
          <a:ext cx="902027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(P=0.122)</a:t>
          </a:r>
        </a:p>
      </cdr:txBody>
    </cdr:sp>
  </cdr:relSizeAnchor>
  <cdr:relSizeAnchor xmlns:cdr="http://schemas.openxmlformats.org/drawingml/2006/chartDrawing">
    <cdr:from>
      <cdr:x>0.30049</cdr:x>
      <cdr:y>0.79333</cdr:y>
    </cdr:from>
    <cdr:to>
      <cdr:x>0.39876</cdr:x>
      <cdr:y>0.9437</cdr:y>
    </cdr:to>
    <cdr:sp macro="" textlink="">
      <cdr:nvSpPr>
        <cdr:cNvPr id="6" name="Tekstboks 1"/>
        <cdr:cNvSpPr txBox="1"/>
      </cdr:nvSpPr>
      <cdr:spPr>
        <a:xfrm xmlns:a="http://schemas.openxmlformats.org/drawingml/2006/main">
          <a:off x="2758487" y="4824536"/>
          <a:ext cx="902119" cy="9144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(P=0.091)</a:t>
          </a:r>
        </a:p>
      </cdr:txBody>
    </cdr:sp>
  </cdr:relSizeAnchor>
  <cdr:relSizeAnchor xmlns:cdr="http://schemas.openxmlformats.org/drawingml/2006/chartDrawing">
    <cdr:from>
      <cdr:x>0.39162</cdr:x>
      <cdr:y>0.79333</cdr:y>
    </cdr:from>
    <cdr:to>
      <cdr:x>0.48989</cdr:x>
      <cdr:y>0.94369</cdr:y>
    </cdr:to>
    <cdr:sp macro="" textlink="">
      <cdr:nvSpPr>
        <cdr:cNvPr id="7" name="Tekstboks 1"/>
        <cdr:cNvSpPr txBox="1"/>
      </cdr:nvSpPr>
      <cdr:spPr>
        <a:xfrm xmlns:a="http://schemas.openxmlformats.org/drawingml/2006/main">
          <a:off x="3595055" y="4824536"/>
          <a:ext cx="902119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(P=0.072)</a:t>
          </a:r>
        </a:p>
      </cdr:txBody>
    </cdr:sp>
  </cdr:relSizeAnchor>
  <cdr:relSizeAnchor xmlns:cdr="http://schemas.openxmlformats.org/drawingml/2006/chartDrawing">
    <cdr:from>
      <cdr:x>0.48275</cdr:x>
      <cdr:y>0.79333</cdr:y>
    </cdr:from>
    <cdr:to>
      <cdr:x>0.58101</cdr:x>
      <cdr:y>0.94369</cdr:y>
    </cdr:to>
    <cdr:sp macro="" textlink="">
      <cdr:nvSpPr>
        <cdr:cNvPr id="8" name="Tekstboks 1"/>
        <cdr:cNvSpPr txBox="1"/>
      </cdr:nvSpPr>
      <cdr:spPr>
        <a:xfrm xmlns:a="http://schemas.openxmlformats.org/drawingml/2006/main">
          <a:off x="4431623" y="4824536"/>
          <a:ext cx="902026" cy="914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(P=0.072)</a:t>
          </a:r>
        </a:p>
      </cdr:txBody>
    </cdr:sp>
  </cdr:relSizeAnchor>
  <cdr:relSizeAnchor xmlns:cdr="http://schemas.openxmlformats.org/drawingml/2006/chartDrawing">
    <cdr:from>
      <cdr:x>0.57387</cdr:x>
      <cdr:y>0.79333</cdr:y>
    </cdr:from>
    <cdr:to>
      <cdr:x>0.67213</cdr:x>
      <cdr:y>0.94369</cdr:y>
    </cdr:to>
    <cdr:sp macro="" textlink="">
      <cdr:nvSpPr>
        <cdr:cNvPr id="9" name="Tekstboks 1"/>
        <cdr:cNvSpPr txBox="1"/>
      </cdr:nvSpPr>
      <cdr:spPr>
        <a:xfrm xmlns:a="http://schemas.openxmlformats.org/drawingml/2006/main">
          <a:off x="5268098" y="4824536"/>
          <a:ext cx="902027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(P=0.072)</a:t>
          </a:r>
        </a:p>
      </cdr:txBody>
    </cdr:sp>
  </cdr:relSizeAnchor>
  <cdr:relSizeAnchor xmlns:cdr="http://schemas.openxmlformats.org/drawingml/2006/chartDrawing">
    <cdr:from>
      <cdr:x>0.66499</cdr:x>
      <cdr:y>0.79333</cdr:y>
    </cdr:from>
    <cdr:to>
      <cdr:x>0.76326</cdr:x>
      <cdr:y>0.94369</cdr:y>
    </cdr:to>
    <cdr:sp macro="" textlink="">
      <cdr:nvSpPr>
        <cdr:cNvPr id="10" name="Tekstboks 1"/>
        <cdr:cNvSpPr txBox="1"/>
      </cdr:nvSpPr>
      <cdr:spPr>
        <a:xfrm xmlns:a="http://schemas.openxmlformats.org/drawingml/2006/main">
          <a:off x="6104574" y="4824536"/>
          <a:ext cx="902118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(P=0.054)</a:t>
          </a:r>
        </a:p>
      </cdr:txBody>
    </cdr:sp>
  </cdr:relSizeAnchor>
  <cdr:relSizeAnchor xmlns:cdr="http://schemas.openxmlformats.org/drawingml/2006/chartDrawing">
    <cdr:from>
      <cdr:x>0.75612</cdr:x>
      <cdr:y>0.79333</cdr:y>
    </cdr:from>
    <cdr:to>
      <cdr:x>0.85439</cdr:x>
      <cdr:y>0.94369</cdr:y>
    </cdr:to>
    <cdr:sp macro="" textlink="">
      <cdr:nvSpPr>
        <cdr:cNvPr id="11" name="Tekstboks 1"/>
        <cdr:cNvSpPr txBox="1"/>
      </cdr:nvSpPr>
      <cdr:spPr>
        <a:xfrm xmlns:a="http://schemas.openxmlformats.org/drawingml/2006/main">
          <a:off x="6941144" y="4824536"/>
          <a:ext cx="902119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 dirty="0">
              <a:solidFill>
                <a:srgbClr val="E60000"/>
              </a:solidFill>
              <a:latin typeface="Myriad Web Pro" panose="020B0503030403020204" pitchFamily="34" charset="0"/>
            </a:rPr>
            <a:t>(P=0.054)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0.02756</cdr:x>
      <cdr:y>0.03765</cdr:y>
    </cdr:from>
    <cdr:to>
      <cdr:x>0.14961</cdr:x>
      <cdr:y>0.39458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256442" y="228966"/>
          <a:ext cx="1135673" cy="2170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a-DK" sz="1100"/>
        </a:p>
      </cdr:txBody>
    </cdr:sp>
  </cdr:relSizeAnchor>
  <cdr:relSizeAnchor xmlns:cdr="http://schemas.openxmlformats.org/drawingml/2006/chartDrawing">
    <cdr:from>
      <cdr:x>0.11564</cdr:x>
      <cdr:y>0.79599</cdr:y>
    </cdr:from>
    <cdr:to>
      <cdr:x>0.21391</cdr:x>
      <cdr:y>0.94635</cdr:y>
    </cdr:to>
    <cdr:sp macro="" textlink="">
      <cdr:nvSpPr>
        <cdr:cNvPr id="4" name="Tekstboks 3"/>
        <cdr:cNvSpPr txBox="1"/>
      </cdr:nvSpPr>
      <cdr:spPr>
        <a:xfrm xmlns:a="http://schemas.openxmlformats.org/drawingml/2006/main">
          <a:off x="1061608" y="4840691"/>
          <a:ext cx="902118" cy="914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da-DK" sz="1100" b="1" dirty="0">
              <a:solidFill>
                <a:srgbClr val="E60000"/>
              </a:solidFill>
              <a:latin typeface="Myriad Web Pro" panose="020B0503030403020204" pitchFamily="34" charset="0"/>
            </a:rPr>
            <a:t>(P=0.541)</a:t>
          </a:r>
        </a:p>
      </cdr:txBody>
    </cdr:sp>
  </cdr:relSizeAnchor>
  <cdr:relSizeAnchor xmlns:cdr="http://schemas.openxmlformats.org/drawingml/2006/chartDrawing">
    <cdr:from>
      <cdr:x>0.20737</cdr:x>
      <cdr:y>0.79599</cdr:y>
    </cdr:from>
    <cdr:to>
      <cdr:x>0.30563</cdr:x>
      <cdr:y>0.94635</cdr:y>
    </cdr:to>
    <cdr:sp macro="" textlink="">
      <cdr:nvSpPr>
        <cdr:cNvPr id="5" name="Tekstboks 1"/>
        <cdr:cNvSpPr txBox="1"/>
      </cdr:nvSpPr>
      <cdr:spPr>
        <a:xfrm xmlns:a="http://schemas.openxmlformats.org/drawingml/2006/main">
          <a:off x="1903656" y="4840691"/>
          <a:ext cx="902027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(P=0.422)</a:t>
          </a:r>
        </a:p>
      </cdr:txBody>
    </cdr:sp>
  </cdr:relSizeAnchor>
  <cdr:relSizeAnchor xmlns:cdr="http://schemas.openxmlformats.org/drawingml/2006/chartDrawing">
    <cdr:from>
      <cdr:x>0.29909</cdr:x>
      <cdr:y>0.79599</cdr:y>
    </cdr:from>
    <cdr:to>
      <cdr:x>0.39736</cdr:x>
      <cdr:y>0.94636</cdr:y>
    </cdr:to>
    <cdr:sp macro="" textlink="">
      <cdr:nvSpPr>
        <cdr:cNvPr id="6" name="Tekstboks 1"/>
        <cdr:cNvSpPr txBox="1"/>
      </cdr:nvSpPr>
      <cdr:spPr>
        <a:xfrm xmlns:a="http://schemas.openxmlformats.org/drawingml/2006/main">
          <a:off x="2745613" y="4840691"/>
          <a:ext cx="902118" cy="9144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(P=0.237)</a:t>
          </a:r>
        </a:p>
      </cdr:txBody>
    </cdr:sp>
  </cdr:relSizeAnchor>
  <cdr:relSizeAnchor xmlns:cdr="http://schemas.openxmlformats.org/drawingml/2006/chartDrawing">
    <cdr:from>
      <cdr:x>0.39081</cdr:x>
      <cdr:y>0.79599</cdr:y>
    </cdr:from>
    <cdr:to>
      <cdr:x>0.48908</cdr:x>
      <cdr:y>0.94635</cdr:y>
    </cdr:to>
    <cdr:sp macro="" textlink="">
      <cdr:nvSpPr>
        <cdr:cNvPr id="7" name="Tekstboks 1"/>
        <cdr:cNvSpPr txBox="1"/>
      </cdr:nvSpPr>
      <cdr:spPr>
        <a:xfrm xmlns:a="http://schemas.openxmlformats.org/drawingml/2006/main">
          <a:off x="3587661" y="4840691"/>
          <a:ext cx="902119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(P=0.110)</a:t>
          </a:r>
        </a:p>
      </cdr:txBody>
    </cdr:sp>
  </cdr:relSizeAnchor>
  <cdr:relSizeAnchor xmlns:cdr="http://schemas.openxmlformats.org/drawingml/2006/chartDrawing">
    <cdr:from>
      <cdr:x>0.48254</cdr:x>
      <cdr:y>0.79599</cdr:y>
    </cdr:from>
    <cdr:to>
      <cdr:x>0.5808</cdr:x>
      <cdr:y>0.94635</cdr:y>
    </cdr:to>
    <cdr:sp macro="" textlink="">
      <cdr:nvSpPr>
        <cdr:cNvPr id="8" name="Tekstboks 1"/>
        <cdr:cNvSpPr txBox="1"/>
      </cdr:nvSpPr>
      <cdr:spPr>
        <a:xfrm xmlns:a="http://schemas.openxmlformats.org/drawingml/2006/main">
          <a:off x="4429710" y="4840691"/>
          <a:ext cx="902027" cy="914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(P=0.112)</a:t>
          </a:r>
        </a:p>
      </cdr:txBody>
    </cdr:sp>
  </cdr:relSizeAnchor>
  <cdr:relSizeAnchor xmlns:cdr="http://schemas.openxmlformats.org/drawingml/2006/chartDrawing">
    <cdr:from>
      <cdr:x>0.57426</cdr:x>
      <cdr:y>0.79599</cdr:y>
    </cdr:from>
    <cdr:to>
      <cdr:x>0.67252</cdr:x>
      <cdr:y>0.94635</cdr:y>
    </cdr:to>
    <cdr:sp macro="" textlink="">
      <cdr:nvSpPr>
        <cdr:cNvPr id="9" name="Tekstboks 1"/>
        <cdr:cNvSpPr txBox="1"/>
      </cdr:nvSpPr>
      <cdr:spPr>
        <a:xfrm xmlns:a="http://schemas.openxmlformats.org/drawingml/2006/main">
          <a:off x="5271667" y="4840691"/>
          <a:ext cx="902027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(P=0.027)</a:t>
          </a:r>
        </a:p>
      </cdr:txBody>
    </cdr:sp>
  </cdr:relSizeAnchor>
  <cdr:relSizeAnchor xmlns:cdr="http://schemas.openxmlformats.org/drawingml/2006/chartDrawing">
    <cdr:from>
      <cdr:x>0.66597</cdr:x>
      <cdr:y>0.79599</cdr:y>
    </cdr:from>
    <cdr:to>
      <cdr:x>0.76424</cdr:x>
      <cdr:y>0.94635</cdr:y>
    </cdr:to>
    <cdr:sp macro="" textlink="">
      <cdr:nvSpPr>
        <cdr:cNvPr id="10" name="Tekstboks 1"/>
        <cdr:cNvSpPr txBox="1"/>
      </cdr:nvSpPr>
      <cdr:spPr>
        <a:xfrm xmlns:a="http://schemas.openxmlformats.org/drawingml/2006/main">
          <a:off x="6113624" y="4840691"/>
          <a:ext cx="902119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>
              <a:solidFill>
                <a:srgbClr val="E60000"/>
              </a:solidFill>
              <a:latin typeface="Myriad Web Pro" panose="020B0503030403020204" pitchFamily="34" charset="0"/>
            </a:rPr>
            <a:t>(P=0.115)</a:t>
          </a:r>
        </a:p>
      </cdr:txBody>
    </cdr:sp>
  </cdr:relSizeAnchor>
  <cdr:relSizeAnchor xmlns:cdr="http://schemas.openxmlformats.org/drawingml/2006/chartDrawing">
    <cdr:from>
      <cdr:x>0.7577</cdr:x>
      <cdr:y>0.79599</cdr:y>
    </cdr:from>
    <cdr:to>
      <cdr:x>0.85597</cdr:x>
      <cdr:y>0.94635</cdr:y>
    </cdr:to>
    <cdr:sp macro="" textlink="">
      <cdr:nvSpPr>
        <cdr:cNvPr id="11" name="Tekstboks 1"/>
        <cdr:cNvSpPr txBox="1"/>
      </cdr:nvSpPr>
      <cdr:spPr>
        <a:xfrm xmlns:a="http://schemas.openxmlformats.org/drawingml/2006/main">
          <a:off x="6955671" y="4840691"/>
          <a:ext cx="902119" cy="914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rot="2700000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100" b="1" dirty="0">
              <a:solidFill>
                <a:srgbClr val="E60000"/>
              </a:solidFill>
              <a:latin typeface="Myriad Web Pro" panose="020B0503030403020204" pitchFamily="34" charset="0"/>
            </a:rPr>
            <a:t>(P=0.115)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0.26087</cdr:x>
      <cdr:y>0.52226</cdr:y>
    </cdr:from>
    <cdr:to>
      <cdr:x>0.37198</cdr:x>
      <cdr:y>0.60015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2146833" y="1731838"/>
          <a:ext cx="914391" cy="2582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da-DK" sz="1800" b="1" dirty="0" smtClean="0">
              <a:solidFill>
                <a:srgbClr val="00B050"/>
              </a:solidFill>
            </a:rPr>
            <a:t>0.42</a:t>
          </a:r>
          <a:endParaRPr lang="da-DK" sz="1800" b="1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0.6747</cdr:x>
      <cdr:y>0.39197</cdr:y>
    </cdr:from>
    <cdr:to>
      <cdr:x>0.78581</cdr:x>
      <cdr:y>0.46986</cdr:y>
    </cdr:to>
    <cdr:sp macro="" textlink="">
      <cdr:nvSpPr>
        <cdr:cNvPr id="3" name="Tekstboks 1"/>
        <cdr:cNvSpPr txBox="1"/>
      </cdr:nvSpPr>
      <cdr:spPr>
        <a:xfrm xmlns:a="http://schemas.openxmlformats.org/drawingml/2006/main">
          <a:off x="5552513" y="1299790"/>
          <a:ext cx="914391" cy="258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a-DK" sz="1800" b="1" dirty="0" smtClean="0">
              <a:solidFill>
                <a:srgbClr val="E60000"/>
              </a:solidFill>
            </a:rPr>
            <a:t>0.53</a:t>
          </a:r>
          <a:endParaRPr lang="da-DK" sz="1800" b="1" dirty="0">
            <a:solidFill>
              <a:srgbClr val="E6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D2CBA-54CE-41AF-9AB9-2AAB6C3A8312}" type="datetimeFigureOut">
              <a:rPr lang="da-DK" smtClean="0"/>
              <a:t>14-06-2016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9DCFC-7DEC-44CB-AC69-725405ADD8C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99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9934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2051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144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85D-C538-47FD-AB71-C770B739E64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59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0785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7481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297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7233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7541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973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5955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1030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173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2653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6937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8233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9DCFC-7DEC-44CB-AC69-725405ADD8C9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50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C1562C-AE7B-46C3-89D1-A81219FD1039}" type="datetime1">
              <a:rPr lang="da-DK" smtClean="0"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70F4-14EB-40C4-9E74-63195D12F4FC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E17-9FAA-4AFE-AE47-0D4843D48123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6676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B0DD-E582-4284-B946-B809AD21A1D7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93D1-35BA-46BA-84F9-3931217B6C93}" type="datetime1">
              <a:rPr lang="da-DK" smtClean="0"/>
              <a:t>14-06-2016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7D7D-C14F-4A75-9182-EC162FAECABC}" type="datetime1">
              <a:rPr lang="da-DK" smtClean="0"/>
              <a:t>14-06-2016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C479-973A-4913-96F8-B1A083F581B2}" type="datetime1">
              <a:rPr lang="da-DK" smtClean="0"/>
              <a:t>14-06-2016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E36-BAF9-4DBA-8C0D-D09B1D8A5CD3}" type="datetime1">
              <a:rPr lang="da-DK" smtClean="0"/>
              <a:t>14-06-2016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B40235C-0EB1-4C2B-BA98-012B3099C1C7}" type="datetime1">
              <a:rPr lang="da-DK" smtClean="0"/>
              <a:t>14-06-2016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52CC8-CE79-4A26-8F70-F407BA82D51D}" type="datetime1">
              <a:rPr lang="da-DK" smtClean="0"/>
              <a:t>14-06-2016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9EA0-5412-44C6-ADC7-53C8FEB2A0B7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33D3E-E3CE-425A-B0F5-879644759E9D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2C1C90-A6B6-4837-85B8-63942552EA0F}" type="datetime1">
              <a:rPr lang="da-DK" smtClean="0"/>
              <a:t>14-06-2016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C1562C-AE7B-46C3-89D1-A81219FD1039}" type="datetime1">
              <a:rPr lang="da-DK" smtClean="0"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4560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70F4-14EB-40C4-9E74-63195D12F4FC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76994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E17-9FAA-4AFE-AE47-0D4843D48123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3153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B0DD-E582-4284-B946-B809AD21A1D7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79896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93D1-35BA-46BA-84F9-3931217B6C93}" type="datetime1">
              <a:rPr lang="da-DK" smtClean="0"/>
              <a:t>14-06-2016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77820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7D7D-C14F-4A75-9182-EC162FAECABC}" type="datetime1">
              <a:rPr lang="da-DK" smtClean="0"/>
              <a:t>14-06-2016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1341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C479-973A-4913-96F8-B1A083F581B2}" type="datetime1">
              <a:rPr lang="da-DK" smtClean="0"/>
              <a:t>14-06-2016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22859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E36-BAF9-4DBA-8C0D-D09B1D8A5CD3}" type="datetime1">
              <a:rPr lang="da-DK" smtClean="0"/>
              <a:t>14-06-2016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4433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B40235C-0EB1-4C2B-BA98-012B3099C1C7}" type="datetime1">
              <a:rPr lang="da-DK" smtClean="0"/>
              <a:t>14-06-2016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0657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52CC8-CE79-4A26-8F70-F407BA82D51D}" type="datetime1">
              <a:rPr lang="da-DK" smtClean="0"/>
              <a:t>14-06-2016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041035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9EA0-5412-44C6-ADC7-53C8FEB2A0B7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367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33D3E-E3CE-425A-B0F5-879644759E9D}" type="datetime1">
              <a:rPr lang="da-DK" smtClean="0"/>
              <a:t>14-06-2016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46076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2C1C90-A6B6-4837-85B8-63942552EA0F}" type="datetime1">
              <a:rPr lang="da-DK" smtClean="0"/>
              <a:t>14-06-2016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1061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68370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0215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C7BCE9-2F21-42C1-8A52-760A4D119AF4}" type="datetime1">
              <a:rPr lang="da-DK" smtClean="0">
                <a:solidFill>
                  <a:srgbClr val="FFFFFF"/>
                </a:solidFill>
              </a:rPr>
              <a:t>14-06-2016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407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1830-DFD3-4FE2-9EF4-B153E5135FEE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82067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buNone/>
              <a:defRPr sz="4800" b="1" cap="none" baseline="0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accent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7AB5C-88C1-46AC-BD52-2411CCC268A8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tint val="75000"/>
                  <a:shade val="75000"/>
                  <a:satMod val="170000"/>
                </a:schemeClr>
              </a:gs>
              <a:gs pos="49000">
                <a:schemeClr val="accent1">
                  <a:tint val="88000"/>
                  <a:shade val="65000"/>
                  <a:satMod val="172000"/>
                </a:schemeClr>
              </a:gs>
              <a:gs pos="50000">
                <a:schemeClr val="accent1">
                  <a:shade val="65000"/>
                  <a:satMod val="130000"/>
                </a:schemeClr>
              </a:gs>
              <a:gs pos="92000">
                <a:schemeClr val="accent1">
                  <a:shade val="50000"/>
                  <a:satMod val="120000"/>
                </a:schemeClr>
              </a:gs>
              <a:gs pos="100000">
                <a:schemeClr val="accent1">
                  <a:shade val="48000"/>
                  <a:satMod val="120000"/>
                </a:schemeClr>
              </a:gs>
            </a:gsLst>
            <a:lin ang="54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tint val="75000"/>
                  <a:shade val="75000"/>
                  <a:satMod val="170000"/>
                </a:schemeClr>
              </a:gs>
              <a:gs pos="49000">
                <a:schemeClr val="accent1">
                  <a:tint val="88000"/>
                  <a:shade val="65000"/>
                  <a:satMod val="172000"/>
                </a:schemeClr>
              </a:gs>
              <a:gs pos="50000">
                <a:schemeClr val="accent1">
                  <a:shade val="65000"/>
                  <a:satMod val="130000"/>
                </a:schemeClr>
              </a:gs>
              <a:gs pos="92000">
                <a:schemeClr val="accent1">
                  <a:shade val="50000"/>
                  <a:satMod val="120000"/>
                </a:schemeClr>
              </a:gs>
              <a:gs pos="100000">
                <a:schemeClr val="accent1">
                  <a:shade val="48000"/>
                  <a:satMod val="120000"/>
                </a:schemeClr>
              </a:gs>
            </a:gsLst>
            <a:lin ang="54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34146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6572-BC67-4F4C-AFFF-74A6DCE79738}" type="datetime1">
              <a:rPr lang="da-DK" smtClean="0"/>
              <a:t>14-06-2016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90648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1E54-250E-4652-8692-1319747301E1}" type="datetime1">
              <a:rPr lang="da-DK" smtClean="0"/>
              <a:t>14-06-2016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32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2D1D5-9D7D-4737-9FCA-DA5815E7FFE2}" type="datetime1">
              <a:rPr lang="da-DK" smtClean="0"/>
              <a:t>14-06-2016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66625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62FD-16CF-4AD5-95DD-115B043F7A7B}" type="datetime1">
              <a:rPr lang="da-DK" smtClean="0"/>
              <a:t>14-06-2016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82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4B53E35-4265-402D-B2D0-CD230A6C4C80}" type="datetime1">
              <a:rPr lang="da-DK" smtClean="0"/>
              <a:t>14-06-2016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6323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447B26-CAF5-40B4-B254-9A9FC7B17D53}" type="datetime1">
              <a:rPr lang="da-DK" smtClean="0">
                <a:solidFill>
                  <a:schemeClr val="tx1"/>
                </a:solidFill>
              </a:rPr>
              <a:t>14-06-2016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rgbClr val="FF6600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tint val="75000"/>
                  <a:shade val="75000"/>
                  <a:satMod val="170000"/>
                </a:schemeClr>
              </a:gs>
              <a:gs pos="49000">
                <a:schemeClr val="accent1">
                  <a:tint val="88000"/>
                  <a:shade val="65000"/>
                  <a:satMod val="172000"/>
                </a:schemeClr>
              </a:gs>
              <a:gs pos="50000">
                <a:schemeClr val="accent1">
                  <a:shade val="65000"/>
                  <a:satMod val="130000"/>
                </a:schemeClr>
              </a:gs>
              <a:gs pos="92000">
                <a:schemeClr val="accent1">
                  <a:shade val="50000"/>
                  <a:satMod val="120000"/>
                </a:schemeClr>
              </a:gs>
              <a:gs pos="100000">
                <a:schemeClr val="accent1">
                  <a:shade val="48000"/>
                  <a:satMod val="120000"/>
                </a:schemeClr>
              </a:gs>
            </a:gsLst>
            <a:lin ang="54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>
                  <a:tint val="75000"/>
                  <a:shade val="75000"/>
                  <a:satMod val="170000"/>
                </a:schemeClr>
              </a:gs>
              <a:gs pos="49000">
                <a:schemeClr val="accent1">
                  <a:tint val="88000"/>
                  <a:shade val="65000"/>
                  <a:satMod val="172000"/>
                </a:schemeClr>
              </a:gs>
              <a:gs pos="50000">
                <a:schemeClr val="accent1">
                  <a:shade val="65000"/>
                  <a:satMod val="130000"/>
                </a:schemeClr>
              </a:gs>
              <a:gs pos="92000">
                <a:schemeClr val="accent1">
                  <a:shade val="50000"/>
                  <a:satMod val="120000"/>
                </a:schemeClr>
              </a:gs>
              <a:gs pos="100000">
                <a:schemeClr val="accent1">
                  <a:shade val="48000"/>
                  <a:satMod val="120000"/>
                </a:schemeClr>
              </a:gs>
            </a:gsLst>
            <a:lin ang="54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3991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3F97A-8801-4CAC-91A4-410A9B49E417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4408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F016-B4F9-409D-901F-EE8FF574B284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4587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3FABFE-CE38-4095-A6A3-A2E6FA6D205F}" type="datetime1">
              <a:rPr lang="da-DK" smtClean="0"/>
              <a:t>14-06-2016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66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255396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861048"/>
            <a:ext cx="3816350" cy="255396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half" idx="11"/>
          </p:nvPr>
        </p:nvSpPr>
        <p:spPr>
          <a:xfrm>
            <a:off x="683568" y="1268760"/>
            <a:ext cx="3816350" cy="475252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28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683568" y="1235075"/>
            <a:ext cx="4032448" cy="4763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4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rgbClr val="F1881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Myriad Web Pro" pitchFamily="34" charset="0"/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1A31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>
                <a:solidFill>
                  <a:srgbClr val="F1A31F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>
                <a:solidFill>
                  <a:srgbClr val="F1A31F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>
                <a:solidFill>
                  <a:srgbClr val="F1A31F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94494E-5FAB-403D-AF02-8B83FE57C1F6}" type="datetime1">
              <a:rPr lang="da-DK" smtClean="0">
                <a:solidFill>
                  <a:srgbClr val="FFFFFF"/>
                </a:solidFill>
              </a:rPr>
              <a:t>14-06-2016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2098A-6F9A-4DE0-84D5-15DBA65F5814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rgbClr val="F1A31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F1F5-0C5E-4869-99BE-D429E1F0D4E8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5B6DB-C362-4C5A-90F4-5426B6DA0501}" type="datetime1">
              <a:rPr lang="da-DK" smtClean="0"/>
              <a:t>14-06-2016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B1E6-FFE0-44CE-A257-93943A3961A0}" type="datetime1">
              <a:rPr lang="da-DK" smtClean="0"/>
              <a:t>14-06-2016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Tekstboks 9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rgbClr val="F1A31F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AEA9-C699-4C04-8C4E-1DCA79A170C5}" type="datetime1">
              <a:rPr lang="da-DK" smtClean="0"/>
              <a:t>14-06-2016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B57A1-51E8-4419-AB0D-0F3305615726}" type="datetime1">
              <a:rPr lang="da-DK" smtClean="0"/>
              <a:t>14-06-2016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C4E4EC-5EE1-4368-941A-57B89FD53435}" type="datetime1">
              <a:rPr lang="da-DK" smtClean="0"/>
              <a:t>14-06-2016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ekstboks 7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rgbClr val="F1A31F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E3DD66-4D48-4AE0-BFD0-D16E7217EAF7}" type="datetime1">
              <a:rPr lang="da-DK" smtClean="0">
                <a:solidFill>
                  <a:schemeClr val="tx1"/>
                </a:solidFill>
              </a:rPr>
              <a:t>14-06-2016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4" name="Tekstboks 13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632E4-020D-4CE1-A031-89F335D9EBE7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9D87F-043D-4E1C-A2C2-9D902F11A5C1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FC2A667-322F-4D11-9EB9-0E3397998CD3}" type="datetime1">
              <a:rPr lang="da-DK" smtClean="0"/>
              <a:t>14-06-2016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E70AEAD-B54B-764D-BD2F-4B49A501D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rgbClr val="F1A31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1A31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>
                <a:solidFill>
                  <a:srgbClr val="F1A31F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>
                <a:solidFill>
                  <a:srgbClr val="F1A31F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>
                <a:solidFill>
                  <a:srgbClr val="F1A31F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F22B5C-2B2F-48D8-9D9E-A47C6CA509EF}" type="datetime1">
              <a:rPr lang="da-DK" smtClean="0">
                <a:solidFill>
                  <a:srgbClr val="FFFFFF"/>
                </a:solidFill>
              </a:rPr>
              <a:t>14-06-2016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3" name="Tekstboks 12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27E4-1933-472E-A769-A21A4D894A82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rgbClr val="F1A31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2803F-01F5-440A-AC0F-F79E5376E44F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689DB-5E32-4ED1-B5D7-302DC6B098CD}" type="datetime1">
              <a:rPr lang="da-DK" smtClean="0"/>
              <a:t>14-06-2016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00F6-B606-4710-9BE6-24591F6B661F}" type="datetime1">
              <a:rPr lang="da-DK" smtClean="0"/>
              <a:t>14-06-2016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Tekstboks 9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rgbClr val="F1A31F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42ED-548F-4F2F-97DA-3653A10CE5E1}" type="datetime1">
              <a:rPr lang="da-DK" smtClean="0"/>
              <a:t>14-06-2016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7A78-6DFC-4EAD-9263-D543575DFC76}" type="datetime1">
              <a:rPr lang="da-DK" smtClean="0"/>
              <a:t>14-06-2016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361A9421-C437-4E20-9DA6-52E425823455}" type="datetime1">
              <a:rPr lang="da-DK" smtClean="0"/>
              <a:t>14-06-2016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ekstboks 7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rgbClr val="F1A31F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2C68DB-8E25-4376-8107-79F7852D04F3}" type="datetime1">
              <a:rPr lang="da-DK" smtClean="0">
                <a:solidFill>
                  <a:schemeClr val="tx1"/>
                </a:solidFill>
              </a:rPr>
              <a:t>14-06-2016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4" name="Tekstboks 13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121B-2CFE-4E4D-8AEB-958B91A7BD38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EF225-441F-467A-812F-9930E7F14B07}" type="datetime1">
              <a:rPr lang="da-DK" smtClean="0"/>
              <a:t>14-06-2016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2EAC4B7-C1D0-4DD2-9ABE-182F31EC0B0B}" type="datetime1">
              <a:rPr lang="da-DK" smtClean="0"/>
              <a:t>14-06-2016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E70AEAD-B54B-764D-BD2F-4B49A501DE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rgbClr val="F1881F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Myriad Web Pro" pitchFamily="34" charset="0"/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1A31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457200"/>
              <a:endParaRPr lang="en-US">
                <a:solidFill>
                  <a:srgbClr val="F1A31F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457200"/>
              <a:endParaRPr lang="en-US">
                <a:solidFill>
                  <a:srgbClr val="F1A31F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defTabSz="457200"/>
              <a:endParaRPr lang="en-US">
                <a:solidFill>
                  <a:srgbClr val="F1A31F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C782CB-F092-47EE-B25A-6661E30B0732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>
              <a:solidFill>
                <a:srgbClr val="F07F09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kstboks 12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prstClr val="white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prstClr val="white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73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37FA6-3EBB-42AA-A96C-3AE20629A85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16075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rgbClr val="F1A31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E526-189E-4403-876C-180B58445D95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35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61F94-2CED-42DA-9FBA-145ADDA65D94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48402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5724-4A44-4431-8D93-058EC2E7D17C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kstboks 9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999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1B58D-7623-4273-8E5B-4D9FDCD06231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37504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E11C-06A6-4540-99B7-056F77958534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37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612E40D-217F-4D74-A151-71C6B3009844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kstboks 7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877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86E2FF-B700-40B9-A548-4C6C1E48A78C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BBC35B-A44B-4119-B8DA-DE9E3DFADA2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prstClr val="white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prstClr val="white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675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64FA-5630-4443-A448-476185820BCE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06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CEADF-19DC-4E35-9C42-9186761BE403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09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83C32D-91AA-429B-93DB-F6B2E5F79406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E70AEAD-B54B-764D-BD2F-4B49A501DE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02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731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4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Myriad Web Pro" panose="020B0503030403020204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2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threePt" dir="t"/>
            </a:scene3d>
            <a:sp3d>
              <a:bevelT w="25400" h="25400"/>
            </a:sp3d>
          </a:bodyPr>
          <a:lstStyle>
            <a:lvl1pPr algn="r">
              <a:defRPr sz="4800" b="0" cap="none" spc="0">
                <a:ln>
                  <a:noFill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/>
                <a:latin typeface="Myriad Web Pro" pitchFamily="34" charset="0"/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>
                <a:solidFill>
                  <a:srgbClr val="F1A31F"/>
                </a:solidFill>
                <a:latin typeface="Myriad Web Pro" panose="020B0503030403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>
                <a:solidFill>
                  <a:srgbClr val="F1A31F"/>
                </a:solidFill>
                <a:latin typeface="Myriad Web Pro" panose="020B0503030403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>
                <a:solidFill>
                  <a:srgbClr val="F1A31F"/>
                </a:solidFill>
                <a:latin typeface="Myriad Web Pro" panose="020B0503030403020204" pitchFamily="34" charset="0"/>
              </a:endParaRPr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Myriad Web Pro" panose="020B0503030403020204" pitchFamily="34" charset="0"/>
              </a:defRPr>
            </a:lvl1pPr>
          </a:lstStyle>
          <a:p>
            <a:fld id="{98700AC0-D18B-4598-AF7B-BF4FFED2A530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  <a:latin typeface="Myriad Web Pro" panose="020B0503030403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Myriad Web Pro" panose="020B0503030403020204" pitchFamily="34" charset="0"/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kstboks 12"/>
          <p:cNvSpPr txBox="1"/>
          <p:nvPr/>
        </p:nvSpPr>
        <p:spPr>
          <a:xfrm>
            <a:off x="23752" y="6501342"/>
            <a:ext cx="1811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1C9E0-5564-422A-8A52-E658FA8D46EB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>
            <a:scene3d>
              <a:camera prst="orthographicFront"/>
              <a:lightRig rig="threePt" dir="t"/>
            </a:scene3d>
            <a:sp3d>
              <a:bevelT w="25400" h="25400"/>
            </a:sp3d>
          </a:bodyPr>
          <a:lstStyle>
            <a:lvl1pPr>
              <a:defRPr b="1">
                <a:ln w="0">
                  <a:noFill/>
                </a:ln>
                <a:solidFill>
                  <a:srgbClr val="FF6600"/>
                </a:solidFill>
                <a:effectLst/>
                <a:latin typeface="Myriad Web Pro" panose="020B0503030403020204" pitchFamily="34" charset="0"/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4982543"/>
          </a:xfrm>
        </p:spPr>
        <p:txBody>
          <a:bodyPr/>
          <a:lstStyle>
            <a:lvl1pPr>
              <a:defRPr sz="3300"/>
            </a:lvl1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68147-F61F-4D80-8810-EC3B7E7B5367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54968"/>
          </a:xfrm>
        </p:spPr>
        <p:txBody>
          <a:bodyPr rtlCol="0">
            <a:scene3d>
              <a:camera prst="orthographicFront"/>
              <a:lightRig rig="threePt" dir="t"/>
            </a:scene3d>
            <a:sp3d>
              <a:bevelT w="25400" h="25400"/>
            </a:sp3d>
          </a:bodyPr>
          <a:lstStyle>
            <a:lvl1pPr algn="l">
              <a:defRPr b="1" u="sng" cap="none" spc="0">
                <a:ln>
                  <a:noFill/>
                </a:ln>
                <a:solidFill>
                  <a:srgbClr val="FF6600"/>
                </a:solidFill>
                <a:effectLst>
                  <a:reflection blurRad="12700" stA="50000" endPos="50000" dist="5000" dir="5400000" sy="-100000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64229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rgbClr val="FF6600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A9102-F77C-4607-9DAA-B66295A866AA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Chevron 6"/>
          <p:cNvSpPr/>
          <p:nvPr userDrawn="1"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 userDrawn="1"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F8E2-0AAA-4A96-B94D-22768A95541E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rgbClr val="FF6600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44735-FE67-40E3-9C69-2087259BF177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0" name="Tekstboks 9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rgbClr val="FF6600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rgbClr val="FF6600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rgbClr val="FF6600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31354-F931-4AF8-8ABC-962AE0856AA3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7780-9E5D-4441-B746-6A97A2D8526B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11992CB-5995-4949-976A-8EBA8804DDAC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Tekstboks 7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rgbClr val="F1A31F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rgbClr val="F1A31F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rgbClr val="F1A31F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>
                <a:solidFill>
                  <a:srgbClr val="FF6600"/>
                </a:solidFill>
              </a:defRPr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CA9819-9026-4117-AAB6-D6323527FF73}" type="datetime1">
              <a:rPr lang="da-DK" smtClean="0">
                <a:solidFill>
                  <a:schemeClr val="tx1"/>
                </a:solidFill>
              </a:rPr>
              <a:t>14-06-2016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4" name="Tekstboks 13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D60B-C27A-4183-A9CC-00BF4F34A8A4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6215-0479-49CC-89D4-DF45E2D67710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39A4BF0-69B3-494B-B960-EBA9278F410C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B378BCD-B48E-4852-B5E8-C989969C1905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0498560-3856-43C3-BC8A-8F4432CFE51D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C1A662-C71A-4C46-A9CD-19263B52B527}" type="datetime1">
              <a:rPr lang="da-DK" smtClean="0"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>
              <a:solidFill>
                <a:srgbClr val="FF6600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119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F5100-A8F9-4049-A99C-928DCD415592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24657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9DAF2-C167-49ED-968E-62600BCB94CA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2017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F5E4-BBDA-427C-ACF0-D45F55D08EB9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0696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6AE2-D2DF-4B92-9EB3-72F123A525FF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254016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8B6D-AC1D-4684-9CFC-EFA98963C0DA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9725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FDFD-AA37-437F-8DDB-EA4C0854E7F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880227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CC4A-3479-47E7-90D3-7A376572F658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87262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70B8EB5-3547-4945-9B9B-001123FD28B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170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A93A8F-7018-4D21-9CFF-68F5D493B0D2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392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5D798-1F7E-4876-84C4-69709DF2A1E7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436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933E1-BA9E-4371-9931-1C5A93576E70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462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4CA6DBA-EF5D-474D-A6EA-95948583B8A2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036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47650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783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C1A662-C71A-4C46-A9CD-19263B52B527}" type="datetime1">
              <a:rPr lang="da-DK" smtClean="0"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>
              <a:solidFill>
                <a:srgbClr val="FF6600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9877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F5100-A8F9-4049-A99C-928DCD415592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27673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9DAF2-C167-49ED-968E-62600BCB94CA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3452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2F5E4-BBDA-427C-ACF0-D45F55D08EB9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92955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6AE2-D2DF-4B92-9EB3-72F123A525FF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427016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88B6D-AC1D-4684-9CFC-EFA98963C0DA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16071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FDFD-AA37-437F-8DDB-EA4C0854E7F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667473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7CC4A-3479-47E7-90D3-7A376572F658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85754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70B8EB5-3547-4945-9B9B-001123FD28B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965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A93A8F-7018-4D21-9CFF-68F5D493B0D2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99075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5D798-1F7E-4876-84C4-69709DF2A1E7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869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933E1-BA9E-4371-9931-1C5A93576E70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30858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4CA6DBA-EF5D-474D-A6EA-95948583B8A2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9747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9883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62067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C1562C-AE7B-46C3-89D1-A81219FD1039}" type="datetime1">
              <a:rPr lang="da-DK" smtClean="0"/>
              <a:pPr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>
              <a:solidFill>
                <a:srgbClr val="FF6600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651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70F4-14EB-40C4-9E74-63195D12F4FC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6804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E17-9FAA-4AFE-AE47-0D4843D4812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523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B0DD-E582-4284-B946-B809AD21A1D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53909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93D1-35BA-46BA-84F9-3931217B6C9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154621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7D7D-C14F-4A75-9182-EC162FAECABC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608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C479-973A-4913-96F8-B1A083F581B2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1753905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E36-BAF9-4DBA-8C0D-D09B1D8A5CD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8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B40235C-0EB1-4C2B-BA98-012B3099C1C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09616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52CC8-CE79-4A26-8F70-F407BA82D51D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630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9EA0-5412-44C6-ADC7-53C8FEB2A0B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2848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33D3E-E3CE-425A-B0F5-879644759E9D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09816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2C1C90-A6B6-4837-85B8-63942552EA0F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237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4713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56625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C1562C-AE7B-46C3-89D1-A81219FD1039}" type="datetime1">
              <a:rPr lang="da-DK" smtClean="0"/>
              <a:pPr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>
              <a:solidFill>
                <a:srgbClr val="FF6600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4971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70F4-14EB-40C4-9E74-63195D12F4FC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89582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E17-9FAA-4AFE-AE47-0D4843D4812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97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B0DD-E582-4284-B946-B809AD21A1D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5367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93D1-35BA-46BA-84F9-3931217B6C9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0125161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7D7D-C14F-4A75-9182-EC162FAECABC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22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C479-973A-4913-96F8-B1A083F581B2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8496895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E36-BAF9-4DBA-8C0D-D09B1D8A5CD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05961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B40235C-0EB1-4C2B-BA98-012B3099C1C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84211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52CC8-CE79-4A26-8F70-F407BA82D51D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7265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9EA0-5412-44C6-ADC7-53C8FEB2A0B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5669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33D3E-E3CE-425A-B0F5-879644759E9D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9102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2C1C90-A6B6-4837-85B8-63942552EA0F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9609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18955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9795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108000" y="1752602"/>
            <a:ext cx="8928000" cy="1829761"/>
          </a:xfr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4900" b="1">
                <a:gradFill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 scaled="0"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Myriad Web Pro" panose="020B0503030403020204" pitchFamily="34" charset="0"/>
              </a:defRPr>
            </a:lvl1pPr>
          </a:lstStyle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FF6600"/>
                </a:solidFill>
                <a:latin typeface="Myriad Web Pro" panose="020B050303040302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dirty="0" smtClean="0"/>
              <a:t>Klik </a:t>
            </a:r>
            <a:r>
              <a:rPr kumimoji="0" lang="da-DK" dirty="0" err="1" smtClean="0"/>
              <a:t>fo</a:t>
            </a:r>
            <a:r>
              <a:rPr kumimoji="0" lang="da-DK" dirty="0" smtClean="0"/>
              <a:t>	r at redigere i master</a:t>
            </a:r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C1562C-AE7B-46C3-89D1-A81219FD1039}" type="datetime1">
              <a:rPr lang="da-DK" smtClean="0"/>
              <a:pPr/>
              <a:t>14-06-2016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da-DK">
              <a:solidFill>
                <a:srgbClr val="FF6600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8363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70F4-14EB-40C4-9E74-63195D12F4FC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09327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5746644"/>
          </a:xfrm>
        </p:spPr>
        <p:txBody>
          <a:bodyPr/>
          <a:lstStyle/>
          <a:p>
            <a:pPr lvl="0" eaLnBrk="1" latinLnBrk="0" hangingPunct="1"/>
            <a:r>
              <a:rPr lang="da-DK" dirty="0" smtClean="0"/>
              <a:t>Klik for at redigere i master</a:t>
            </a:r>
          </a:p>
          <a:p>
            <a:pPr lvl="1" eaLnBrk="1" latinLnBrk="0" hangingPunct="1"/>
            <a:r>
              <a:rPr lang="da-DK" dirty="0" smtClean="0"/>
              <a:t>Andet niveau</a:t>
            </a:r>
          </a:p>
          <a:p>
            <a:pPr lvl="2" eaLnBrk="1" latinLnBrk="0" hangingPunct="1"/>
            <a:r>
              <a:rPr lang="da-DK" dirty="0" smtClean="0"/>
              <a:t>Tredje niveau</a:t>
            </a:r>
          </a:p>
          <a:p>
            <a:pPr lvl="3" eaLnBrk="1" latinLnBrk="0" hangingPunct="1"/>
            <a:r>
              <a:rPr lang="da-DK" dirty="0" smtClean="0"/>
              <a:t>Fjerde niveau</a:t>
            </a:r>
          </a:p>
          <a:p>
            <a:pPr lvl="4" eaLnBrk="1" latinLnBrk="0" hangingPunct="1"/>
            <a:r>
              <a:rPr lang="da-DK" dirty="0" smtClean="0"/>
              <a:t>Femte niveau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E17-9FAA-4AFE-AE47-0D4843D4812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22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B0DD-E582-4284-B946-B809AD21A1D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2862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93D1-35BA-46BA-84F9-3931217B6C9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0761590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8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7D7D-C14F-4A75-9182-EC162FAECABC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2727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C479-973A-4913-96F8-B1A083F581B2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9404487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BE36-BAF9-4DBA-8C0D-D09B1D8A5CD3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79074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3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B40235C-0EB1-4C2B-BA98-012B3099C1C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3955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3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52CC8-CE79-4A26-8F70-F407BA82D51D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3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64123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0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9EA0-5412-44C6-ADC7-53C8FEB2A0B7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1181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1"/>
            <a:ext cx="1777470" cy="5592761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33D3E-E3CE-425A-B0F5-879644759E9D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9633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og fi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22C1C90-A6B6-4837-85B8-63942552EA0F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>
            <a:lvl1pPr>
              <a:defRPr b="1">
                <a:solidFill>
                  <a:srgbClr val="FF6600"/>
                </a:solidFill>
              </a:defRPr>
            </a:lvl1pPr>
          </a:lstStyle>
          <a:p>
            <a:fld id="{446D500A-4A5E-49B4-BC2E-CE7178FFE733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5835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og tekst over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38" y="123507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9338" y="3184525"/>
            <a:ext cx="3816350" cy="1797051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21163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689" y="636589"/>
            <a:ext cx="7989887" cy="433387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59340" y="1235075"/>
            <a:ext cx="1831975" cy="3746500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43715" y="1235075"/>
            <a:ext cx="1831975" cy="3746500"/>
          </a:xfrm>
        </p:spPr>
        <p:txBody>
          <a:bodyPr/>
          <a:lstStyle/>
          <a:p>
            <a:r>
              <a:rPr lang="da-DK" smtClean="0"/>
              <a:t>Klik på ikonet for at tilføje et multimedieklip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41375" y="6615113"/>
            <a:ext cx="2895600" cy="127000"/>
          </a:xfrm>
        </p:spPr>
        <p:txBody>
          <a:bodyPr/>
          <a:lstStyle>
            <a:lvl1pPr>
              <a:defRPr smtClean="0"/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68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88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03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18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33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48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6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63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1E0AA98D-8D98-4F2A-94F0-4599F318E7AA}" type="datetime1">
              <a:rPr lang="da-DK" smtClean="0"/>
              <a:t>14-06-2016</a:t>
            </a:fld>
            <a:endParaRPr lang="da-DK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51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1E0AA98D-8D98-4F2A-94F0-4599F318E7AA}" type="datetime1">
              <a:rPr lang="da-DK" smtClean="0"/>
              <a:t>14-06-2016</a:t>
            </a:fld>
            <a:endParaRPr lang="da-DK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/>
              <a:t>‹#›</a:t>
            </a:fld>
            <a:endParaRPr lang="da-DK"/>
          </a:p>
        </p:txBody>
      </p:sp>
      <p:sp>
        <p:nvSpPr>
          <p:cNvPr id="16" name="Tekstboks 15"/>
          <p:cNvSpPr txBox="1"/>
          <p:nvPr userDrawn="1"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prstClr val="white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prstClr val="white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0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6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dirty="0" smtClean="0"/>
              <a:t>Klik for at redigere i master</a:t>
            </a:r>
          </a:p>
          <a:p>
            <a:pPr lvl="1" eaLnBrk="1" latinLnBrk="0" hangingPunct="1"/>
            <a:r>
              <a:rPr kumimoji="0" lang="da-DK" dirty="0" smtClean="0"/>
              <a:t>Andet niveau</a:t>
            </a:r>
          </a:p>
          <a:p>
            <a:pPr lvl="2" eaLnBrk="1" latinLnBrk="0" hangingPunct="1"/>
            <a:r>
              <a:rPr kumimoji="0" lang="da-DK" dirty="0" smtClean="0"/>
              <a:t>Tredje niveau</a:t>
            </a:r>
          </a:p>
          <a:p>
            <a:pPr lvl="3" eaLnBrk="1" latinLnBrk="0" hangingPunct="1"/>
            <a:r>
              <a:rPr kumimoji="0" lang="da-DK" dirty="0" smtClean="0"/>
              <a:t>Fjerde niveau</a:t>
            </a:r>
          </a:p>
          <a:p>
            <a:pPr lvl="4" eaLnBrk="1" latinLnBrk="0" hangingPunct="1"/>
            <a:r>
              <a:rPr kumimoji="0" lang="da-DK" dirty="0" smtClean="0"/>
              <a:t>Femte niveau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E28E168D-CEFC-4AA5-8CA0-5DC734E1A649}" type="datetime1">
              <a:rPr lang="da-DK" sz="1000" smtClean="0">
                <a:solidFill>
                  <a:schemeClr val="tx1"/>
                </a:solidFill>
              </a:rPr>
              <a:t>14-06-2016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kstboks 10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prstClr val="white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prstClr val="white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6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kumimoji="0"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SzPct val="58000"/>
        <a:buFont typeface="Wingdings 3" panose="05040102010807070707" pitchFamily="18" charset="2"/>
        <a:buChar char="}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rgbClr val="FF6600"/>
        </a:buClr>
        <a:buSzPct val="48000"/>
        <a:buFont typeface="Wingdings 3" panose="05040102010807070707" pitchFamily="18" charset="2"/>
        <a:buChar char="}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rgbClr val="FF6600"/>
        </a:buClr>
        <a:buSzPct val="38000"/>
        <a:buFont typeface="Wingdings 3" panose="05040102010807070707" pitchFamily="18" charset="2"/>
        <a:buChar char="}"/>
        <a:defRPr kumimoji="0"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rgbClr val="FF6600"/>
        </a:buClr>
        <a:buSzPct val="28000"/>
        <a:buFont typeface="Wingdings 3" panose="05040102010807070707" pitchFamily="18" charset="2"/>
        <a:buChar char="}"/>
        <a:defRPr kumimoji="0"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6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da-DK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dirty="0" smtClean="0"/>
              <a:t>Klik for at redigere i master</a:t>
            </a:r>
          </a:p>
          <a:p>
            <a:pPr lvl="1" eaLnBrk="1" latinLnBrk="0" hangingPunct="1"/>
            <a:r>
              <a:rPr kumimoji="0" lang="da-DK" dirty="0" smtClean="0"/>
              <a:t>Andet niveau</a:t>
            </a:r>
          </a:p>
          <a:p>
            <a:pPr lvl="2" eaLnBrk="1" latinLnBrk="0" hangingPunct="1"/>
            <a:r>
              <a:rPr kumimoji="0" lang="da-DK" dirty="0" smtClean="0"/>
              <a:t>Tredje niveau</a:t>
            </a:r>
          </a:p>
          <a:p>
            <a:pPr lvl="3" eaLnBrk="1" latinLnBrk="0" hangingPunct="1"/>
            <a:r>
              <a:rPr kumimoji="0" lang="da-DK" dirty="0" smtClean="0"/>
              <a:t>Fjerde niveau</a:t>
            </a:r>
          </a:p>
          <a:p>
            <a:pPr lvl="4" eaLnBrk="1" latinLnBrk="0" hangingPunct="1"/>
            <a:r>
              <a:rPr kumimoji="0" lang="da-DK" dirty="0" smtClean="0"/>
              <a:t>Femte niveau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fld id="{7470B67A-DF25-4F47-B42E-009EF1D8D26B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endParaRPr lang="da-D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rgbClr val="F1A31F"/>
                </a:solidFill>
                <a:latin typeface="Myriad Web Pro" pitchFamily="34" charset="0"/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kstboks 1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rgbClr val="F1881F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Myriad Web Pro Condensed" pitchFamily="34" charset="0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6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da-DK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dirty="0" smtClean="0"/>
              <a:t>Klik for at redigere i master</a:t>
            </a:r>
          </a:p>
          <a:p>
            <a:pPr lvl="1" eaLnBrk="1" latinLnBrk="0" hangingPunct="1"/>
            <a:r>
              <a:rPr kumimoji="0" lang="da-DK" dirty="0" smtClean="0"/>
              <a:t>Andet niveau</a:t>
            </a:r>
          </a:p>
          <a:p>
            <a:pPr lvl="2" eaLnBrk="1" latinLnBrk="0" hangingPunct="1"/>
            <a:r>
              <a:rPr kumimoji="0" lang="da-DK" dirty="0" smtClean="0"/>
              <a:t>Tredje niveau</a:t>
            </a:r>
          </a:p>
          <a:p>
            <a:pPr lvl="3" eaLnBrk="1" latinLnBrk="0" hangingPunct="1"/>
            <a:r>
              <a:rPr kumimoji="0" lang="da-DK" dirty="0" smtClean="0"/>
              <a:t>Fjerde niveau</a:t>
            </a:r>
          </a:p>
          <a:p>
            <a:pPr lvl="4" eaLnBrk="1" latinLnBrk="0" hangingPunct="1"/>
            <a:r>
              <a:rPr kumimoji="0" lang="da-DK" dirty="0" smtClean="0"/>
              <a:t>Femte niveau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fld id="{CF1C5B2C-F905-48D8-B3C4-2730EFBBB1CB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endParaRPr lang="da-D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rgbClr val="F1A31F"/>
                </a:solidFill>
                <a:latin typeface="Myriad Web Pro" pitchFamily="34" charset="0"/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kstboks 1"/>
          <p:cNvSpPr txBox="1"/>
          <p:nvPr/>
        </p:nvSpPr>
        <p:spPr>
          <a:xfrm>
            <a:off x="23752" y="6597354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6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da-DK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dirty="0" smtClean="0"/>
              <a:t>Klik for at redigere i master</a:t>
            </a:r>
          </a:p>
          <a:p>
            <a:pPr lvl="1" eaLnBrk="1" latinLnBrk="0" hangingPunct="1"/>
            <a:r>
              <a:rPr kumimoji="0" lang="da-DK" dirty="0" smtClean="0"/>
              <a:t>Andet niveau</a:t>
            </a:r>
          </a:p>
          <a:p>
            <a:pPr lvl="2" eaLnBrk="1" latinLnBrk="0" hangingPunct="1"/>
            <a:r>
              <a:rPr kumimoji="0" lang="da-DK" dirty="0" smtClean="0"/>
              <a:t>Tredje niveau</a:t>
            </a:r>
          </a:p>
          <a:p>
            <a:pPr lvl="3" eaLnBrk="1" latinLnBrk="0" hangingPunct="1"/>
            <a:r>
              <a:rPr kumimoji="0" lang="da-DK" dirty="0" smtClean="0"/>
              <a:t>Fjerde niveau</a:t>
            </a:r>
          </a:p>
          <a:p>
            <a:pPr lvl="4" eaLnBrk="1" latinLnBrk="0" hangingPunct="1"/>
            <a:r>
              <a:rPr kumimoji="0" lang="da-DK" dirty="0" smtClean="0"/>
              <a:t>Femte niveau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pPr defTabSz="457200"/>
            <a:fld id="{DCAB8441-EB9F-4A89-A10C-189344914D2E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pPr defTabSz="457200"/>
            <a:endParaRPr lang="da-DK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rgbClr val="F1A31F"/>
                </a:solidFill>
                <a:latin typeface="Myriad Web Pro" pitchFamily="34" charset="0"/>
              </a:defRPr>
            </a:lvl1pPr>
          </a:lstStyle>
          <a:p>
            <a:pPr defTabSz="457200"/>
            <a:fld id="{D5BBC35B-A44B-4119-B8DA-DE9E3DFADA20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2" name="Tekstboks 1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prstClr val="white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prstClr val="white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85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rgbClr val="F1881F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Myriad Web Pro Condensed" pitchFamily="34" charset="0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rgbClr val="F1A31F"/>
          </a:solidFill>
          <a:latin typeface="Myriad Web Pro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C00000">
                <a:alpha val="20000"/>
              </a:srgbClr>
            </a:gs>
            <a:gs pos="33000">
              <a:schemeClr val="accent1">
                <a:alpha val="15000"/>
              </a:schemeClr>
            </a:gs>
            <a:gs pos="51000">
              <a:schemeClr val="accent1">
                <a:lumMod val="60000"/>
                <a:lumOff val="40000"/>
                <a:alpha val="20000"/>
              </a:schemeClr>
            </a:gs>
            <a:gs pos="68000">
              <a:srgbClr val="FF6600">
                <a:alpha val="20000"/>
              </a:srgbClr>
            </a:gs>
            <a:gs pos="100000">
              <a:srgbClr val="C00000">
                <a:alpha val="20000"/>
              </a:srgbClr>
            </a:gs>
          </a:gsLst>
          <a:lin ang="835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da-DK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yriad Pro" pitchFamily="34" charset="0"/>
              </a:rPr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dirty="0" smtClean="0"/>
              <a:t>Klik for at redigere i master</a:t>
            </a:r>
          </a:p>
          <a:p>
            <a:pPr lvl="1" eaLnBrk="1" latinLnBrk="0" hangingPunct="1"/>
            <a:r>
              <a:rPr kumimoji="0" lang="da-DK" dirty="0" smtClean="0"/>
              <a:t>Andet niveau</a:t>
            </a:r>
          </a:p>
          <a:p>
            <a:pPr lvl="2" eaLnBrk="1" latinLnBrk="0" hangingPunct="1"/>
            <a:r>
              <a:rPr kumimoji="0" lang="da-DK" dirty="0" smtClean="0"/>
              <a:t>Tredje niveau</a:t>
            </a:r>
          </a:p>
          <a:p>
            <a:pPr lvl="3" eaLnBrk="1" latinLnBrk="0" hangingPunct="1"/>
            <a:r>
              <a:rPr kumimoji="0" lang="da-DK" dirty="0" smtClean="0"/>
              <a:t>Fjerde niveau</a:t>
            </a:r>
          </a:p>
          <a:p>
            <a:pPr lvl="4" eaLnBrk="1" latinLnBrk="0" hangingPunct="1"/>
            <a:r>
              <a:rPr kumimoji="0" lang="da-DK" dirty="0" smtClean="0"/>
              <a:t>Femte niveau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fld id="{30E5FD47-624B-4F30-BB3E-22D9DD460831}" type="datetime1">
              <a:rPr lang="da-DK" smtClean="0"/>
              <a:t>14-06-2016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Myriad Web Pro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rgbClr val="FF6600"/>
                </a:solidFill>
                <a:latin typeface="Myriad Web Pro" pitchFamily="34" charset="0"/>
              </a:defRPr>
            </a:lvl1pPr>
          </a:lstStyle>
          <a:p>
            <a:fld id="{D5BBC35B-A44B-4119-B8DA-DE9E3DFADA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kstboks 1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latin typeface="Myriad Pro Cond" pitchFamily="34" charset="0"/>
              </a:rPr>
              <a:t>Hyben Vital</a:t>
            </a:r>
            <a:r>
              <a:rPr lang="da-DK" sz="1200" b="1" baseline="0" dirty="0" smtClean="0">
                <a:solidFill>
                  <a:schemeClr val="bg1"/>
                </a:solidFill>
                <a:latin typeface="Myriad Pro Cond" pitchFamily="34" charset="0"/>
              </a:rPr>
              <a:t> Int ApS ©</a:t>
            </a:r>
            <a:endParaRPr lang="da-DK" sz="1200" b="1" dirty="0">
              <a:solidFill>
                <a:schemeClr val="bg1"/>
              </a:solidFill>
              <a:latin typeface="Myriad Pro Cond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lang="en-US" sz="4000" b="0" kern="1200" cap="none" spc="0" dirty="0">
          <a:ln>
            <a:noFill/>
          </a:ln>
          <a:solidFill>
            <a:schemeClr val="tx1"/>
          </a:solidFill>
          <a:effectLst/>
          <a:latin typeface="Myriad Web Pro" panose="020B0503030403020204" pitchFamily="34" charset="0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rgbClr val="FF6600"/>
        </a:buClr>
        <a:buSzPct val="68000"/>
        <a:buFont typeface="Wingdings 3"/>
        <a:buChar char=""/>
        <a:defRPr kumimoji="0" sz="2700" kern="1200">
          <a:solidFill>
            <a:srgbClr val="FF6600"/>
          </a:solidFill>
          <a:latin typeface="Myriad Web Pro" pitchFamily="34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rgbClr val="FF6600"/>
        </a:buClr>
        <a:buFont typeface="Verdana"/>
        <a:buChar char="◦"/>
        <a:defRPr kumimoji="0" sz="2300" kern="1200">
          <a:solidFill>
            <a:srgbClr val="FF6600"/>
          </a:solidFill>
          <a:latin typeface="Myriad Web Pro" pitchFamily="34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rgbClr val="FF6600"/>
        </a:buClr>
        <a:buSzPct val="100000"/>
        <a:buFont typeface="Wingdings 2"/>
        <a:buChar char=""/>
        <a:defRPr kumimoji="0" sz="2100" kern="1200">
          <a:solidFill>
            <a:srgbClr val="FF6600"/>
          </a:solidFill>
          <a:latin typeface="Myriad Web Pro" pitchFamily="34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rgbClr val="FF6600"/>
        </a:buClr>
        <a:buFont typeface="Wingdings 2"/>
        <a:buChar char=""/>
        <a:defRPr kumimoji="0" sz="1900" kern="1200">
          <a:solidFill>
            <a:srgbClr val="FF6600"/>
          </a:solidFill>
          <a:latin typeface="Myriad Web Pro" pitchFamily="34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rgbClr val="FF6600"/>
        </a:buClr>
        <a:buFont typeface="Wingdings 2"/>
        <a:buChar char=""/>
        <a:defRPr kumimoji="0" sz="1800" kern="1200">
          <a:solidFill>
            <a:srgbClr val="FF6600"/>
          </a:solidFill>
          <a:latin typeface="Myriad Web Pro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C40BA372-2B7C-4130-ACA5-3212D5687FB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20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C40BA372-2B7C-4130-ACA5-3212D5687FBB}" type="datetime1">
              <a:rPr lang="da-DK" smtClean="0">
                <a:solidFill>
                  <a:prstClr val="black"/>
                </a:solidFill>
              </a:rPr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11" name="Tekstboks 10"/>
          <p:cNvSpPr txBox="1"/>
          <p:nvPr/>
        </p:nvSpPr>
        <p:spPr>
          <a:xfrm>
            <a:off x="23752" y="6501342"/>
            <a:ext cx="1523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a-DK" sz="1200" b="1" dirty="0" smtClean="0">
                <a:solidFill>
                  <a:prstClr val="white"/>
                </a:solidFill>
                <a:latin typeface="Myriad Pro Cond" pitchFamily="34" charset="0"/>
              </a:rPr>
              <a:t>Hyben Vital Int ApS ©</a:t>
            </a:r>
            <a:endParaRPr lang="da-DK" sz="1200" b="1" dirty="0">
              <a:solidFill>
                <a:prstClr val="white"/>
              </a:solidFill>
              <a:latin typeface="Myriad Pro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67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1E0AA98D-8D98-4F2A-94F0-4599F318E7AA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2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1E0AA98D-8D98-4F2A-94F0-4599F318E7AA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1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7" y="5001994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4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5787739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a-DK" dirty="0" smtClean="0"/>
              <a:t>KLIK FOR AT REDIGERE I MASTER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9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1E0AA98D-8D98-4F2A-94F0-4599F318E7AA}" type="datetime1">
              <a:rPr lang="da-DK" smtClean="0">
                <a:solidFill>
                  <a:prstClr val="black"/>
                </a:solidFill>
              </a:rPr>
              <a:pPr/>
              <a:t>14-06-2016</a:t>
            </a:fld>
            <a:endParaRPr lang="da-DK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da-DK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200" b="0">
                <a:solidFill>
                  <a:schemeClr val="tx1"/>
                </a:solidFill>
                <a:latin typeface="Myriad Web Pro" panose="020B0503030403020204" pitchFamily="34" charset="0"/>
              </a:defRPr>
            </a:lvl1pPr>
          </a:lstStyle>
          <a:p>
            <a:fld id="{446D500A-4A5E-49B4-BC2E-CE7178FFE733}" type="slidenum">
              <a:rPr lang="da-DK" smtClean="0">
                <a:solidFill>
                  <a:prstClr val="black"/>
                </a:solidFill>
              </a:rPr>
              <a:pPr/>
              <a:t>‹#›</a:t>
            </a:fld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31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latinLnBrk="0" hangingPunct="1">
        <a:spcBef>
          <a:spcPct val="0"/>
        </a:spcBef>
        <a:buNone/>
        <a:defRPr kumimoji="0" sz="4000" b="1" kern="1200">
          <a:solidFill>
            <a:schemeClr val="accent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4614"/>
            </a:gs>
            <a:gs pos="39000">
              <a:schemeClr val="accent1">
                <a:tint val="23500"/>
                <a:satMod val="160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da-DK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ROME</a:t>
            </a:r>
            <a:r>
              <a:rPr lang="da-DK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 - 2016</a:t>
            </a: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52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2</a:t>
            </a:fld>
            <a:endParaRPr lang="da-DK"/>
          </a:p>
        </p:txBody>
      </p:sp>
      <p:pic>
        <p:nvPicPr>
          <p:cNvPr id="1026" name="Picture 2" descr="\\172.30.30.2\data\Jens\Fotos\Til internet\Erik Med bær\106-0650_IM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625"/>
                    </a14:imgEffect>
                    <a14:imgEffect>
                      <a14:saturation sat="20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52" t="20000" r="7606" b="12657"/>
          <a:stretch/>
        </p:blipFill>
        <p:spPr bwMode="auto">
          <a:xfrm>
            <a:off x="2411760" y="2780928"/>
            <a:ext cx="6289561" cy="3600000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172.30.30.2\data\Jens\Fotos\3-røde-bæ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7" t="15983" r="9822" b="12581"/>
          <a:stretch/>
        </p:blipFill>
        <p:spPr bwMode="auto">
          <a:xfrm>
            <a:off x="251520" y="548680"/>
            <a:ext cx="6399999" cy="3600000"/>
          </a:xfrm>
          <a:prstGeom prst="round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6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OSTEOARTHRITIS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3</a:t>
            </a:fld>
            <a:endParaRPr lang="da-DK"/>
          </a:p>
        </p:txBody>
      </p:sp>
      <p:graphicFrame>
        <p:nvGraphicFramePr>
          <p:cNvPr id="13" name="Diagram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54467"/>
              </p:ext>
            </p:extLst>
          </p:nvPr>
        </p:nvGraphicFramePr>
        <p:xfrm>
          <a:off x="-75362" y="1340768"/>
          <a:ext cx="9327882" cy="4308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ktangel 16"/>
          <p:cNvSpPr/>
          <p:nvPr/>
        </p:nvSpPr>
        <p:spPr>
          <a:xfrm>
            <a:off x="3707904" y="5412128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* </a:t>
            </a:r>
            <a:r>
              <a:rPr lang="da-DK" sz="1400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P &lt; 0.009 </a:t>
            </a:r>
            <a:r>
              <a:rPr lang="da-DK" sz="1400" b="1" dirty="0" err="1" smtClean="0">
                <a:solidFill>
                  <a:srgbClr val="E60000"/>
                </a:solidFill>
                <a:latin typeface="Myriad Web Pro" panose="020B0503030403020204" pitchFamily="34" charset="0"/>
              </a:rPr>
              <a:t>vs</a:t>
            </a:r>
            <a:r>
              <a:rPr lang="da-DK" sz="1400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 Placebo</a:t>
            </a:r>
            <a:endParaRPr lang="da-DK" sz="1400" b="1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1835696" y="5877272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E60000"/>
                </a:solidFill>
              </a:rPr>
              <a:t>NINE OUT OF TEN RESPONDED WITH A REDUCTION IN PAIN IN THE GROUP INITIALLY ACTIVELY TREATED. </a:t>
            </a:r>
            <a:endParaRPr lang="en-US" b="1" dirty="0">
              <a:solidFill>
                <a:srgbClr val="E60000"/>
              </a:solidFill>
            </a:endParaRPr>
          </a:p>
        </p:txBody>
      </p:sp>
      <p:sp>
        <p:nvSpPr>
          <p:cNvPr id="19" name="Titel 5"/>
          <p:cNvSpPr txBox="1">
            <a:spLocks/>
          </p:cNvSpPr>
          <p:nvPr/>
        </p:nvSpPr>
        <p:spPr>
          <a:xfrm>
            <a:off x="4139952" y="1484784"/>
            <a:ext cx="4699248" cy="1872208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cap="all" dirty="0" smtClean="0">
                <a:solidFill>
                  <a:srgbClr val="E60000"/>
                </a:solidFill>
                <a:effectLst/>
                <a:latin typeface="Myriad Web Pro" panose="020B0503030403020204" pitchFamily="34" charset="0"/>
              </a:rPr>
              <a:t>The Percentage of patients who reported on the yes/no basis, a reduction in Pain, after the initial 3 months treatment period. </a:t>
            </a:r>
            <a:endParaRPr lang="da-DK" sz="2400" dirty="0">
              <a:solidFill>
                <a:srgbClr val="E60000"/>
              </a:solidFill>
              <a:effectLst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779912" y="1700808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800" b="1" dirty="0">
                <a:solidFill>
                  <a:srgbClr val="E60000"/>
                </a:solidFill>
                <a:latin typeface="Myriad Web Pro" panose="020B0503030403020204" pitchFamily="34" charset="0"/>
              </a:rPr>
              <a:t>*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22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cap="all" dirty="0">
                <a:solidFill>
                  <a:srgbClr val="E60000"/>
                </a:solidFill>
                <a:effectLst/>
                <a:latin typeface="Myriad Web Pro" panose="020B0503030403020204" pitchFamily="34" charset="0"/>
              </a:rPr>
              <a:t>CONSUMPTION OF PAIN KILLERS AFTER  6 MONTHS OF TREATMENT</a:t>
            </a:r>
            <a:endParaRPr lang="da-DK" sz="2800" cap="all" dirty="0">
              <a:solidFill>
                <a:srgbClr val="E60000"/>
              </a:solidFill>
              <a:effectLst/>
              <a:latin typeface="Myriad Web Pro" panose="020B0503030403020204" pitchFamily="34" charset="0"/>
            </a:endParaRPr>
          </a:p>
        </p:txBody>
      </p:sp>
      <p:sp>
        <p:nvSpPr>
          <p:cNvPr id="7" name="Tekstboks 6"/>
          <p:cNvSpPr txBox="1"/>
          <p:nvPr/>
        </p:nvSpPr>
        <p:spPr>
          <a:xfrm>
            <a:off x="683568" y="1677983"/>
            <a:ext cx="461665" cy="427129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a-DK" b="1" dirty="0" smtClean="0">
                <a:solidFill>
                  <a:srgbClr val="E60000"/>
                </a:solidFill>
              </a:rPr>
              <a:t>CHANGE IN CONSUMPTION OF TABLETS</a:t>
            </a:r>
            <a:endParaRPr lang="da-DK" b="1" dirty="0">
              <a:solidFill>
                <a:srgbClr val="E60000"/>
              </a:solidFill>
            </a:endParaRPr>
          </a:p>
        </p:txBody>
      </p:sp>
      <p:sp>
        <p:nvSpPr>
          <p:cNvPr id="8" name="Tekstboks 7"/>
          <p:cNvSpPr txBox="1"/>
          <p:nvPr/>
        </p:nvSpPr>
        <p:spPr>
          <a:xfrm>
            <a:off x="2136968" y="5802167"/>
            <a:ext cx="2049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 smtClean="0">
                <a:solidFill>
                  <a:srgbClr val="E60000"/>
                </a:solidFill>
                <a:latin typeface="Myriad Web Pro" panose="020B0503030403020204" pitchFamily="34" charset="0"/>
              </a:rPr>
              <a:t>Reduction</a:t>
            </a:r>
            <a:r>
              <a:rPr lang="da-DK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 of 40%</a:t>
            </a:r>
            <a:endParaRPr lang="da-DK" b="1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sp>
        <p:nvSpPr>
          <p:cNvPr id="9" name="Tekstboks 8"/>
          <p:cNvSpPr txBox="1"/>
          <p:nvPr/>
        </p:nvSpPr>
        <p:spPr>
          <a:xfrm>
            <a:off x="5521344" y="5802167"/>
            <a:ext cx="2049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 err="1" smtClean="0">
                <a:solidFill>
                  <a:srgbClr val="E60000"/>
                </a:solidFill>
                <a:latin typeface="Myriad Web Pro" panose="020B0503030403020204" pitchFamily="34" charset="0"/>
              </a:rPr>
              <a:t>Reduction</a:t>
            </a:r>
            <a:r>
              <a:rPr lang="da-DK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 of 35%</a:t>
            </a:r>
            <a:endParaRPr lang="da-DK" b="1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graphicFrame>
        <p:nvGraphicFramePr>
          <p:cNvPr id="12" name="Tramedol and Codein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7257558"/>
              </p:ext>
            </p:extLst>
          </p:nvPr>
        </p:nvGraphicFramePr>
        <p:xfrm>
          <a:off x="4355976" y="2204989"/>
          <a:ext cx="4608512" cy="3966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ramedol and Codein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5981422"/>
              </p:ext>
            </p:extLst>
          </p:nvPr>
        </p:nvGraphicFramePr>
        <p:xfrm>
          <a:off x="1043608" y="2204864"/>
          <a:ext cx="3528392" cy="396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kstboks 9"/>
          <p:cNvSpPr txBox="1"/>
          <p:nvPr/>
        </p:nvSpPr>
        <p:spPr>
          <a:xfrm>
            <a:off x="1979712" y="3793665"/>
            <a:ext cx="958917" cy="247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P&lt;0.0313</a:t>
            </a:r>
            <a:endParaRPr lang="da-DK" sz="1400" b="1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sp>
        <p:nvSpPr>
          <p:cNvPr id="11" name="Tekstboks 10"/>
          <p:cNvSpPr txBox="1"/>
          <p:nvPr/>
        </p:nvSpPr>
        <p:spPr>
          <a:xfrm>
            <a:off x="5320168" y="3793665"/>
            <a:ext cx="958917" cy="247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P&lt;0.0182</a:t>
            </a:r>
            <a:endParaRPr lang="da-DK" sz="1400" b="1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itel 2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accent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OSTEOARTHRITIS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47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57200" y="260648"/>
            <a:ext cx="8219256" cy="5976663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en-US" sz="3600" b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 RANDOMISED, PARALLEL, DOUBLE-BLINDED AND PLACEBO-CONTROLLED STUDY OF LIQUID ROSE HIP, IN </a:t>
            </a:r>
            <a:r>
              <a:rPr lang="en-US" sz="36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VOLUNTEERS </a:t>
            </a:r>
            <a:r>
              <a:rPr lang="en-US" sz="3600" b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DURING THE WINTER SEASON, WITH SPECIAL REFERENCE TO THE OCCURRENCE AND SYMPTOMS OF COLDS.</a:t>
            </a:r>
            <a:endParaRPr lang="da-DK" sz="3600" b="1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  <a:p>
            <a:pPr marL="109728" indent="0" algn="ctr">
              <a:spcBef>
                <a:spcPts val="1200"/>
              </a:spcBef>
              <a:buNone/>
            </a:pPr>
            <a:r>
              <a:rPr lang="en-US" sz="2400" b="1" i="1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Winther</a:t>
            </a:r>
            <a:r>
              <a:rPr lang="en-US" sz="2400" b="1" i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K, </a:t>
            </a:r>
            <a:r>
              <a:rPr lang="en-US" sz="2400" b="1" i="1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Warholm</a:t>
            </a:r>
            <a:r>
              <a:rPr lang="en-US" sz="2400" b="1" i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L, </a:t>
            </a:r>
            <a:r>
              <a:rPr lang="en-US" sz="2400" b="1" i="1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Marstrand</a:t>
            </a:r>
            <a:r>
              <a:rPr lang="en-US" sz="2400" b="1" i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K, </a:t>
            </a:r>
            <a:r>
              <a:rPr lang="en-US" sz="2400" b="1" i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Campbell-</a:t>
            </a:r>
            <a:r>
              <a:rPr lang="en-US" sz="2400" b="1" i="1" dirty="0" err="1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Tofte</a:t>
            </a:r>
            <a:r>
              <a:rPr lang="en-US" sz="2400" b="1" i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J. Department </a:t>
            </a:r>
            <a:r>
              <a:rPr lang="en-US" sz="2400" b="1" i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of Nutrition, Exercise and Sports, University of Copenhagen, Denmark. Department of Trauma and Medicine, Horsens Hospital, Denmark. Department of </a:t>
            </a:r>
            <a:r>
              <a:rPr lang="en-US" sz="2400" b="1" i="1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Orthopaedic</a:t>
            </a:r>
            <a:r>
              <a:rPr lang="en-US" sz="2400" b="1" i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Surgery, </a:t>
            </a:r>
            <a:r>
              <a:rPr lang="en-US" sz="2400" b="1" i="1" dirty="0" err="1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Elverum</a:t>
            </a:r>
            <a:r>
              <a:rPr lang="en-US" sz="2400" b="1" i="1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Hospital, Norway.</a:t>
            </a:r>
            <a:endParaRPr lang="da-DK" sz="2400" b="1" i="1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872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COLD IS A COMMON WIDESPREAD DISEASE WORLDWIDE,</a:t>
            </a:r>
            <a:r>
              <a:rPr lang="da-DK" sz="32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WITH GREAT SOCIAL AND ECONOMICAL IMPLICATION.</a:t>
            </a:r>
            <a:endParaRPr lang="da-DK" sz="3200" dirty="0" smtClean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  <a:p>
            <a:pPr marL="0" indent="0" algn="ctr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A REDUCTION IN THE NUMBER OF DAYS AWAY FROM WORK AND/OR A LIMITATION IN SYMPTOMS CAN SOCIOECONOMICALLY INFLUENCE SOCIETY.</a:t>
            </a:r>
            <a:endParaRPr lang="da-DK" sz="32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INTRODUCTION: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646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323528" y="1481329"/>
            <a:ext cx="8496944" cy="45259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TO TEST IF A LOW DOSE LIQUID ROSE HIP (HYBEN VITAL</a:t>
            </a: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/>
              </a:rPr>
              <a:t>®) </a:t>
            </a: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BASED ON SHELLS OF ROSE HIP CAN ALLEVIATE THE NUMBERS AND THE SEVERITY OF SYMPTOMS FROM COLD. </a:t>
            </a:r>
          </a:p>
          <a:p>
            <a:pPr marL="0" indent="0" algn="ctr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THE IMPACT OF TREATMENT ON ANTI-INFLAMMATORY MARKER CRP AND AN EVALUATION OF THE STIFFNESS OF MUSCLES WAS ALSO INCLUDED. </a:t>
            </a:r>
            <a:endParaRPr lang="da-DK" sz="32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AIM: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244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120 MIDDLE-AGED TO ELDERLY VOLUNTEERS, MEAN AGE 61.5 +/- 7.3 YEARS, WERE RANDOMLY ASSIGNED TO DAILY TREATMENT WITH EITHER 2 GRAM OF A LIQUID ROSE HIP PREPARATION (RH) OR PLACEBO (P) OF SIMILAR TASTE, ODOR AND COLOR FOR A SIX MONTH WINTER PERIOD.</a:t>
            </a:r>
            <a:endParaRPr lang="da-DK" sz="32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PATIENTS AND METHODS: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30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FLOWCHART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2642089" y="2286000"/>
            <a:ext cx="5147896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2400">
              <a:solidFill>
                <a:srgbClr val="F1A31F"/>
              </a:solidFill>
              <a:latin typeface="Myriad Pro" pitchFamily="34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474789" y="3796700"/>
            <a:ext cx="1354015" cy="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2400">
              <a:solidFill>
                <a:srgbClr val="F1A31F"/>
              </a:solidFill>
              <a:latin typeface="Myriad Pro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1829056" y="2286000"/>
            <a:ext cx="813289" cy="1524000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2400">
              <a:solidFill>
                <a:srgbClr val="F1A31F"/>
              </a:solidFill>
              <a:latin typeface="Myriad Pro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694931" y="5333146"/>
            <a:ext cx="9203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defTabSz="449263">
              <a:buClr>
                <a:srgbClr val="FFFFFF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a-DK" altLang="da-DK" sz="2000" b="1" dirty="0" smtClean="0">
                <a:ln w="31750" cap="rnd">
                  <a:noFill/>
                </a:ln>
                <a:solidFill>
                  <a:srgbClr val="E60000"/>
                </a:solidFill>
                <a:latin typeface="Myriad Web Pro"/>
                <a:ea typeface="Adobe Kaiti Std R" pitchFamily="18" charset="-128"/>
              </a:rPr>
              <a:t>Active</a:t>
            </a:r>
            <a:endParaRPr lang="da-DK" altLang="da-DK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grpSp>
        <p:nvGrpSpPr>
          <p:cNvPr id="14" name="Gruppe 13"/>
          <p:cNvGrpSpPr/>
          <p:nvPr/>
        </p:nvGrpSpPr>
        <p:grpSpPr>
          <a:xfrm>
            <a:off x="474789" y="3810000"/>
            <a:ext cx="7315196" cy="1524000"/>
            <a:chOff x="474789" y="3810000"/>
            <a:chExt cx="7315196" cy="1524000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>
              <a:off x="2642089" y="5334000"/>
              <a:ext cx="5147896" cy="0"/>
            </a:xfrm>
            <a:prstGeom prst="line">
              <a:avLst/>
            </a:prstGeom>
            <a:noFill/>
            <a:ln w="38100">
              <a:solidFill>
                <a:srgbClr val="E6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a-DK" sz="2400">
                <a:solidFill>
                  <a:srgbClr val="F1A31F"/>
                </a:solidFill>
                <a:latin typeface="Myriad Pro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829056" y="3810000"/>
              <a:ext cx="813289" cy="1524000"/>
            </a:xfrm>
            <a:prstGeom prst="line">
              <a:avLst/>
            </a:prstGeom>
            <a:noFill/>
            <a:ln w="38100">
              <a:solidFill>
                <a:srgbClr val="E6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a-DK" sz="2400">
                <a:solidFill>
                  <a:srgbClr val="F1A31F"/>
                </a:solidFill>
                <a:latin typeface="Myriad Pro" pitchFamily="34" charset="0"/>
              </a:endParaRPr>
            </a:p>
          </p:txBody>
        </p:sp>
        <p:sp>
          <p:nvSpPr>
            <p:cNvPr id="11" name="Line 4"/>
            <p:cNvSpPr>
              <a:spLocks noChangeShapeType="1"/>
            </p:cNvSpPr>
            <p:nvPr/>
          </p:nvSpPr>
          <p:spPr bwMode="auto">
            <a:xfrm>
              <a:off x="474789" y="3827798"/>
              <a:ext cx="1354015" cy="0"/>
            </a:xfrm>
            <a:prstGeom prst="line">
              <a:avLst/>
            </a:prstGeom>
            <a:noFill/>
            <a:ln w="38100">
              <a:solidFill>
                <a:srgbClr val="E6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da-DK" sz="2400">
                <a:solidFill>
                  <a:srgbClr val="F1A31F"/>
                </a:solidFill>
                <a:latin typeface="Myriad Pro" pitchFamily="34" charset="0"/>
              </a:endParaRPr>
            </a:p>
          </p:txBody>
        </p:sp>
      </p:grp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634610" y="1952344"/>
            <a:ext cx="1185862" cy="67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200"/>
              </a:spcBef>
              <a:buClr>
                <a:srgbClr val="000000"/>
              </a:buClr>
              <a:buSzPct val="100000"/>
              <a:buFont typeface="Arial" pitchFamily="-107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 dirty="0">
                <a:solidFill>
                  <a:srgbClr val="00B050"/>
                </a:solidFill>
                <a:latin typeface="Myriad Web Pro" panose="020B0503030403020204" pitchFamily="34" charset="0"/>
              </a:rPr>
              <a:t> Group </a:t>
            </a:r>
            <a:r>
              <a:rPr lang="en-GB" sz="1800" b="1" dirty="0" smtClean="0">
                <a:solidFill>
                  <a:srgbClr val="00B050"/>
                </a:solidFill>
                <a:latin typeface="Myriad Web Pro" panose="020B0503030403020204" pitchFamily="34" charset="0"/>
              </a:rPr>
              <a:t>A</a:t>
            </a:r>
          </a:p>
          <a:p>
            <a:pPr algn="ctr" defTabSz="449263" eaLnBrk="1" hangingPunct="1">
              <a:spcBef>
                <a:spcPts val="200"/>
              </a:spcBef>
              <a:buClr>
                <a:srgbClr val="000000"/>
              </a:buClr>
              <a:buSzPct val="100000"/>
              <a:buFont typeface="Arial" pitchFamily="-107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00B050"/>
                </a:solidFill>
                <a:latin typeface="Myriad Web Pro" panose="020B0503030403020204" pitchFamily="34" charset="0"/>
              </a:rPr>
              <a:t>n = 60</a:t>
            </a:r>
            <a:endParaRPr lang="en-GB" sz="1800" b="1" dirty="0">
              <a:solidFill>
                <a:srgbClr val="00B050"/>
              </a:solidFill>
              <a:latin typeface="Myriad Web Pro" panose="020B0503030403020204" pitchFamily="34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634610" y="4941168"/>
            <a:ext cx="1185862" cy="674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 eaLnBrk="1" hangingPunct="1">
              <a:spcBef>
                <a:spcPts val="200"/>
              </a:spcBef>
              <a:buClr>
                <a:srgbClr val="000000"/>
              </a:buClr>
              <a:buSzPct val="100000"/>
              <a:buFont typeface="Arial" pitchFamily="-107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1" dirty="0">
                <a:solidFill>
                  <a:srgbClr val="E60000"/>
                </a:solidFill>
                <a:latin typeface="Myriad Web Pro" panose="020B0503030403020204" pitchFamily="34" charset="0"/>
              </a:rPr>
              <a:t> Group </a:t>
            </a:r>
            <a:r>
              <a:rPr lang="en-GB" sz="1800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B</a:t>
            </a:r>
          </a:p>
          <a:p>
            <a:pPr algn="ctr" defTabSz="449263" eaLnBrk="1" hangingPunct="1">
              <a:spcBef>
                <a:spcPts val="200"/>
              </a:spcBef>
              <a:buClr>
                <a:srgbClr val="000000"/>
              </a:buClr>
              <a:buSzPct val="100000"/>
              <a:buFont typeface="Arial" pitchFamily="-107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solidFill>
                  <a:srgbClr val="E60000"/>
                </a:solidFill>
                <a:latin typeface="Myriad Web Pro" panose="020B0503030403020204" pitchFamily="34" charset="0"/>
              </a:rPr>
              <a:t>n = 60</a:t>
            </a:r>
            <a:endParaRPr lang="en-GB" sz="1800" b="1" dirty="0">
              <a:solidFill>
                <a:srgbClr val="E60000"/>
              </a:solidFill>
              <a:latin typeface="Myriad Web Pro" panose="020B0503030403020204" pitchFamily="34" charset="0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598658" y="2298357"/>
            <a:ext cx="11129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defTabSz="449263">
              <a:spcBef>
                <a:spcPts val="1125"/>
              </a:spcBef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a-DK" altLang="da-DK" sz="2000" b="1" dirty="0">
                <a:solidFill>
                  <a:srgbClr val="00B050"/>
                </a:solidFill>
                <a:latin typeface="Myriad Web Pro" panose="020B0503030403020204" pitchFamily="34" charset="0"/>
              </a:rPr>
              <a:t>Placebo</a:t>
            </a:r>
          </a:p>
        </p:txBody>
      </p:sp>
      <p:grpSp>
        <p:nvGrpSpPr>
          <p:cNvPr id="34" name="Gruppe 33"/>
          <p:cNvGrpSpPr/>
          <p:nvPr/>
        </p:nvGrpSpPr>
        <p:grpSpPr>
          <a:xfrm>
            <a:off x="2564654" y="4887892"/>
            <a:ext cx="5214661" cy="438182"/>
            <a:chOff x="2555776" y="4887892"/>
            <a:chExt cx="5214661" cy="438182"/>
          </a:xfrm>
        </p:grpSpPr>
        <p:grpSp>
          <p:nvGrpSpPr>
            <p:cNvPr id="25" name="Gruppe 24"/>
            <p:cNvGrpSpPr/>
            <p:nvPr/>
          </p:nvGrpSpPr>
          <p:grpSpPr>
            <a:xfrm>
              <a:off x="2699792" y="5157192"/>
              <a:ext cx="4919802" cy="168882"/>
              <a:chOff x="2699792" y="5085184"/>
              <a:chExt cx="4919802" cy="240890"/>
            </a:xfrm>
          </p:grpSpPr>
          <p:sp>
            <p:nvSpPr>
              <p:cNvPr id="18" name="Line 4"/>
              <p:cNvSpPr>
                <a:spLocks noChangeShapeType="1"/>
              </p:cNvSpPr>
              <p:nvPr/>
            </p:nvSpPr>
            <p:spPr bwMode="auto">
              <a:xfrm>
                <a:off x="7619594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  <p:sp>
            <p:nvSpPr>
              <p:cNvPr id="19" name="Line 4"/>
              <p:cNvSpPr>
                <a:spLocks noChangeShapeType="1"/>
              </p:cNvSpPr>
              <p:nvPr/>
            </p:nvSpPr>
            <p:spPr bwMode="auto">
              <a:xfrm>
                <a:off x="2699792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  <p:sp>
            <p:nvSpPr>
              <p:cNvPr id="20" name="Line 4"/>
              <p:cNvSpPr>
                <a:spLocks noChangeShapeType="1"/>
              </p:cNvSpPr>
              <p:nvPr/>
            </p:nvSpPr>
            <p:spPr bwMode="auto">
              <a:xfrm>
                <a:off x="3519759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  <p:sp>
            <p:nvSpPr>
              <p:cNvPr id="21" name="Line 4"/>
              <p:cNvSpPr>
                <a:spLocks noChangeShapeType="1"/>
              </p:cNvSpPr>
              <p:nvPr/>
            </p:nvSpPr>
            <p:spPr bwMode="auto">
              <a:xfrm>
                <a:off x="4339726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  <p:sp>
            <p:nvSpPr>
              <p:cNvPr id="22" name="Line 4"/>
              <p:cNvSpPr>
                <a:spLocks noChangeShapeType="1"/>
              </p:cNvSpPr>
              <p:nvPr/>
            </p:nvSpPr>
            <p:spPr bwMode="auto">
              <a:xfrm>
                <a:off x="5159693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  <p:sp>
            <p:nvSpPr>
              <p:cNvPr id="23" name="Line 4"/>
              <p:cNvSpPr>
                <a:spLocks noChangeShapeType="1"/>
              </p:cNvSpPr>
              <p:nvPr/>
            </p:nvSpPr>
            <p:spPr bwMode="auto">
              <a:xfrm>
                <a:off x="5979660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  <p:sp>
            <p:nvSpPr>
              <p:cNvPr id="24" name="Line 4"/>
              <p:cNvSpPr>
                <a:spLocks noChangeShapeType="1"/>
              </p:cNvSpPr>
              <p:nvPr/>
            </p:nvSpPr>
            <p:spPr bwMode="auto">
              <a:xfrm>
                <a:off x="6799627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E6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F1A31F"/>
                  </a:solidFill>
                  <a:latin typeface="Myriad Pro" pitchFamily="34" charset="0"/>
                </a:endParaRPr>
              </a:p>
            </p:txBody>
          </p:sp>
        </p:grpSp>
        <p:grpSp>
          <p:nvGrpSpPr>
            <p:cNvPr id="33" name="Gruppe 32"/>
            <p:cNvGrpSpPr/>
            <p:nvPr/>
          </p:nvGrpSpPr>
          <p:grpSpPr>
            <a:xfrm>
              <a:off x="2555776" y="4887892"/>
              <a:ext cx="5214661" cy="338554"/>
              <a:chOff x="2555776" y="4887892"/>
              <a:chExt cx="5214661" cy="338554"/>
            </a:xfrm>
          </p:grpSpPr>
          <p:sp>
            <p:nvSpPr>
              <p:cNvPr id="26" name="Tekstboks 25"/>
              <p:cNvSpPr txBox="1"/>
              <p:nvPr/>
            </p:nvSpPr>
            <p:spPr>
              <a:xfrm>
                <a:off x="2555776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0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27" name="Tekstboks 26"/>
              <p:cNvSpPr txBox="1"/>
              <p:nvPr/>
            </p:nvSpPr>
            <p:spPr>
              <a:xfrm>
                <a:off x="3368916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1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28" name="Tekstboks 27"/>
              <p:cNvSpPr txBox="1"/>
              <p:nvPr/>
            </p:nvSpPr>
            <p:spPr>
              <a:xfrm>
                <a:off x="4188883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2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29" name="Tekstboks 28"/>
              <p:cNvSpPr txBox="1"/>
              <p:nvPr/>
            </p:nvSpPr>
            <p:spPr>
              <a:xfrm>
                <a:off x="5004278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3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30" name="Tekstboks 29"/>
              <p:cNvSpPr txBox="1"/>
              <p:nvPr/>
            </p:nvSpPr>
            <p:spPr>
              <a:xfrm>
                <a:off x="5828817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4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31" name="Tekstboks 30"/>
              <p:cNvSpPr txBox="1"/>
              <p:nvPr/>
            </p:nvSpPr>
            <p:spPr>
              <a:xfrm>
                <a:off x="6648784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5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  <p:sp>
            <p:nvSpPr>
              <p:cNvPr id="32" name="Tekstboks 31"/>
              <p:cNvSpPr txBox="1"/>
              <p:nvPr/>
            </p:nvSpPr>
            <p:spPr>
              <a:xfrm>
                <a:off x="7468751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E60000"/>
                    </a:solidFill>
                  </a:rPr>
                  <a:t>6</a:t>
                </a:r>
                <a:endParaRPr lang="da-DK" sz="1600" b="1" dirty="0">
                  <a:solidFill>
                    <a:srgbClr val="E60000"/>
                  </a:solidFill>
                </a:endParaRPr>
              </a:p>
            </p:txBody>
          </p:sp>
        </p:grpSp>
      </p:grpSp>
      <p:grpSp>
        <p:nvGrpSpPr>
          <p:cNvPr id="35" name="Gruppe 34"/>
          <p:cNvGrpSpPr/>
          <p:nvPr/>
        </p:nvGrpSpPr>
        <p:grpSpPr>
          <a:xfrm>
            <a:off x="2564654" y="1844124"/>
            <a:ext cx="5214661" cy="438182"/>
            <a:chOff x="2555776" y="4887892"/>
            <a:chExt cx="5214661" cy="438182"/>
          </a:xfrm>
        </p:grpSpPr>
        <p:grpSp>
          <p:nvGrpSpPr>
            <p:cNvPr id="36" name="Gruppe 35"/>
            <p:cNvGrpSpPr/>
            <p:nvPr/>
          </p:nvGrpSpPr>
          <p:grpSpPr>
            <a:xfrm>
              <a:off x="2699792" y="5157192"/>
              <a:ext cx="4919802" cy="168882"/>
              <a:chOff x="2699792" y="5085184"/>
              <a:chExt cx="4919802" cy="240890"/>
            </a:xfrm>
          </p:grpSpPr>
          <p:sp>
            <p:nvSpPr>
              <p:cNvPr id="45" name="Line 4"/>
              <p:cNvSpPr>
                <a:spLocks noChangeShapeType="1"/>
              </p:cNvSpPr>
              <p:nvPr/>
            </p:nvSpPr>
            <p:spPr bwMode="auto">
              <a:xfrm>
                <a:off x="7619594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  <p:sp>
            <p:nvSpPr>
              <p:cNvPr id="46" name="Line 4"/>
              <p:cNvSpPr>
                <a:spLocks noChangeShapeType="1"/>
              </p:cNvSpPr>
              <p:nvPr/>
            </p:nvSpPr>
            <p:spPr bwMode="auto">
              <a:xfrm>
                <a:off x="2699792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  <p:sp>
            <p:nvSpPr>
              <p:cNvPr id="47" name="Line 4"/>
              <p:cNvSpPr>
                <a:spLocks noChangeShapeType="1"/>
              </p:cNvSpPr>
              <p:nvPr/>
            </p:nvSpPr>
            <p:spPr bwMode="auto">
              <a:xfrm>
                <a:off x="3519759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  <p:sp>
            <p:nvSpPr>
              <p:cNvPr id="48" name="Line 4"/>
              <p:cNvSpPr>
                <a:spLocks noChangeShapeType="1"/>
              </p:cNvSpPr>
              <p:nvPr/>
            </p:nvSpPr>
            <p:spPr bwMode="auto">
              <a:xfrm>
                <a:off x="4339726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  <p:sp>
            <p:nvSpPr>
              <p:cNvPr id="49" name="Line 4"/>
              <p:cNvSpPr>
                <a:spLocks noChangeShapeType="1"/>
              </p:cNvSpPr>
              <p:nvPr/>
            </p:nvSpPr>
            <p:spPr bwMode="auto">
              <a:xfrm>
                <a:off x="5159693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  <p:sp>
            <p:nvSpPr>
              <p:cNvPr id="50" name="Line 4"/>
              <p:cNvSpPr>
                <a:spLocks noChangeShapeType="1"/>
              </p:cNvSpPr>
              <p:nvPr/>
            </p:nvSpPr>
            <p:spPr bwMode="auto">
              <a:xfrm>
                <a:off x="5979660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  <p:sp>
            <p:nvSpPr>
              <p:cNvPr id="51" name="Line 4"/>
              <p:cNvSpPr>
                <a:spLocks noChangeShapeType="1"/>
              </p:cNvSpPr>
              <p:nvPr/>
            </p:nvSpPr>
            <p:spPr bwMode="auto">
              <a:xfrm>
                <a:off x="6799627" y="5085184"/>
                <a:ext cx="0" cy="24089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da-DK" sz="2400">
                  <a:solidFill>
                    <a:srgbClr val="00B050"/>
                  </a:solidFill>
                  <a:latin typeface="Myriad Pro" pitchFamily="34" charset="0"/>
                </a:endParaRPr>
              </a:p>
            </p:txBody>
          </p:sp>
        </p:grpSp>
        <p:grpSp>
          <p:nvGrpSpPr>
            <p:cNvPr id="37" name="Gruppe 36"/>
            <p:cNvGrpSpPr/>
            <p:nvPr/>
          </p:nvGrpSpPr>
          <p:grpSpPr>
            <a:xfrm>
              <a:off x="2555776" y="4887892"/>
              <a:ext cx="5214661" cy="338554"/>
              <a:chOff x="2555776" y="4887892"/>
              <a:chExt cx="5214661" cy="338554"/>
            </a:xfrm>
          </p:grpSpPr>
          <p:sp>
            <p:nvSpPr>
              <p:cNvPr id="38" name="Tekstboks 37"/>
              <p:cNvSpPr txBox="1"/>
              <p:nvPr/>
            </p:nvSpPr>
            <p:spPr>
              <a:xfrm>
                <a:off x="2555776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0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Tekstboks 38"/>
              <p:cNvSpPr txBox="1"/>
              <p:nvPr/>
            </p:nvSpPr>
            <p:spPr>
              <a:xfrm>
                <a:off x="3368916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1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0" name="Tekstboks 39"/>
              <p:cNvSpPr txBox="1"/>
              <p:nvPr/>
            </p:nvSpPr>
            <p:spPr>
              <a:xfrm>
                <a:off x="4188883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2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1" name="Tekstboks 40"/>
              <p:cNvSpPr txBox="1"/>
              <p:nvPr/>
            </p:nvSpPr>
            <p:spPr>
              <a:xfrm>
                <a:off x="5004278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3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2" name="Tekstboks 41"/>
              <p:cNvSpPr txBox="1"/>
              <p:nvPr/>
            </p:nvSpPr>
            <p:spPr>
              <a:xfrm>
                <a:off x="5828817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4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3" name="Tekstboks 42"/>
              <p:cNvSpPr txBox="1"/>
              <p:nvPr/>
            </p:nvSpPr>
            <p:spPr>
              <a:xfrm>
                <a:off x="6648784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5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4" name="Tekstboks 43"/>
              <p:cNvSpPr txBox="1"/>
              <p:nvPr/>
            </p:nvSpPr>
            <p:spPr>
              <a:xfrm>
                <a:off x="7468751" y="4887892"/>
                <a:ext cx="301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a-DK" sz="1600" b="1" dirty="0" smtClean="0">
                    <a:solidFill>
                      <a:srgbClr val="00B050"/>
                    </a:solidFill>
                  </a:rPr>
                  <a:t>6</a:t>
                </a:r>
                <a:endParaRPr lang="da-DK" sz="1600" b="1" dirty="0">
                  <a:solidFill>
                    <a:srgbClr val="00B050"/>
                  </a:solidFill>
                </a:endParaRPr>
              </a:p>
            </p:txBody>
          </p:sp>
        </p:grpSp>
      </p:grpSp>
      <p:sp>
        <p:nvSpPr>
          <p:cNvPr id="52" name="Tekstboks 51"/>
          <p:cNvSpPr txBox="1"/>
          <p:nvPr/>
        </p:nvSpPr>
        <p:spPr>
          <a:xfrm>
            <a:off x="672473" y="3460938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 smtClean="0">
                <a:solidFill>
                  <a:srgbClr val="E60000"/>
                </a:solidFill>
              </a:rPr>
              <a:t>Run In</a:t>
            </a:r>
            <a:endParaRPr lang="da-DK" sz="2000" b="1" dirty="0">
              <a:solidFill>
                <a:srgbClr val="E60000"/>
              </a:solidFill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54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DEMOGRAPHIC CHARACTERISTICS OF THE STUDY PARTICIPANTS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944723"/>
              </p:ext>
            </p:extLst>
          </p:nvPr>
        </p:nvGraphicFramePr>
        <p:xfrm>
          <a:off x="457200" y="1543392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712"/>
                <a:gridCol w="2160240"/>
                <a:gridCol w="1584176"/>
                <a:gridCol w="1162472"/>
              </a:tblGrid>
              <a:tr h="32400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latin typeface="+mj-lt"/>
                        </a:rPr>
                        <a:t>PARAMETER</a:t>
                      </a:r>
                      <a:endParaRPr lang="da-DK" sz="1600" b="1" dirty="0">
                        <a:latin typeface="+mj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0000">
                            <a:shade val="30000"/>
                            <a:satMod val="115000"/>
                          </a:srgbClr>
                        </a:gs>
                        <a:gs pos="50000">
                          <a:srgbClr val="E60000">
                            <a:shade val="67500"/>
                            <a:satMod val="115000"/>
                          </a:srgbClr>
                        </a:gs>
                        <a:gs pos="100000">
                          <a:srgbClr val="E60000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latin typeface="+mj-lt"/>
                        </a:rPr>
                        <a:t>ACTIVE</a:t>
                      </a:r>
                      <a:r>
                        <a:rPr lang="da-DK" sz="1600" b="1" baseline="0" dirty="0" smtClean="0">
                          <a:latin typeface="+mj-lt"/>
                        </a:rPr>
                        <a:t> TREATMENT</a:t>
                      </a:r>
                      <a:endParaRPr lang="da-DK" sz="1600" b="1" dirty="0">
                        <a:latin typeface="+mj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0000">
                            <a:shade val="30000"/>
                            <a:satMod val="115000"/>
                          </a:srgbClr>
                        </a:gs>
                        <a:gs pos="50000">
                          <a:srgbClr val="E60000">
                            <a:shade val="67500"/>
                            <a:satMod val="115000"/>
                          </a:srgbClr>
                        </a:gs>
                        <a:gs pos="100000">
                          <a:srgbClr val="E60000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latin typeface="+mj-lt"/>
                        </a:rPr>
                        <a:t>PLACEBO</a:t>
                      </a:r>
                      <a:endParaRPr lang="da-DK" sz="1600" b="1" dirty="0">
                        <a:latin typeface="+mj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0000">
                            <a:shade val="30000"/>
                            <a:satMod val="115000"/>
                          </a:srgbClr>
                        </a:gs>
                        <a:gs pos="50000">
                          <a:srgbClr val="E60000">
                            <a:shade val="67500"/>
                            <a:satMod val="115000"/>
                          </a:srgbClr>
                        </a:gs>
                        <a:gs pos="100000">
                          <a:srgbClr val="E60000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600" b="1" i="1" dirty="0" smtClean="0">
                          <a:latin typeface="+mj-lt"/>
                        </a:rPr>
                        <a:t>P</a:t>
                      </a:r>
                      <a:r>
                        <a:rPr lang="da-DK" sz="1600" b="1" dirty="0" smtClean="0">
                          <a:latin typeface="+mj-lt"/>
                        </a:rPr>
                        <a:t>-LEVEL</a:t>
                      </a:r>
                      <a:endParaRPr lang="da-DK" sz="1600" b="1" dirty="0">
                        <a:latin typeface="+mj-lt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0000">
                            <a:shade val="30000"/>
                            <a:satMod val="115000"/>
                          </a:srgbClr>
                        </a:gs>
                        <a:gs pos="50000">
                          <a:srgbClr val="E60000">
                            <a:shade val="67500"/>
                            <a:satMod val="115000"/>
                          </a:srgbClr>
                        </a:gs>
                        <a:gs pos="100000">
                          <a:srgbClr val="E60000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Females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49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0.637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Males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13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Age (Years)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61.5 ± 7.5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61.5 ± 7.1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0.869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Weight</a:t>
                      </a: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 (kg)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68.6 ± 11.1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69.7 ± 12.7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0.709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BMI</a:t>
                      </a:r>
                      <a:r>
                        <a:rPr lang="da-DK" sz="1600" b="1" baseline="0" dirty="0" smtClean="0">
                          <a:solidFill>
                            <a:srgbClr val="E60000"/>
                          </a:solidFill>
                          <a:latin typeface="+mj-lt"/>
                        </a:rPr>
                        <a:t> (kg/m2)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24.2 ± 3.7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24.6 ± 3.0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0.431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Smokers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10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1.000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Retired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29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29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1.000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Still at </a:t>
                      </a:r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work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31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31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1.000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Daily</a:t>
                      </a: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 </a:t>
                      </a:r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physical</a:t>
                      </a: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 </a:t>
                      </a:r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training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57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58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1.000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Consumption</a:t>
                      </a: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 of</a:t>
                      </a:r>
                      <a:r>
                        <a:rPr lang="da-DK" sz="1600" b="1" baseline="0" dirty="0" smtClean="0">
                          <a:solidFill>
                            <a:srgbClr val="E60000"/>
                          </a:solidFill>
                          <a:latin typeface="+mj-lt"/>
                        </a:rPr>
                        <a:t> PM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33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36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0.712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Systolic</a:t>
                      </a:r>
                      <a:r>
                        <a:rPr lang="da-DK" sz="1600" b="1" baseline="0" dirty="0" smtClean="0">
                          <a:solidFill>
                            <a:srgbClr val="E60000"/>
                          </a:solidFill>
                          <a:latin typeface="+mj-lt"/>
                        </a:rPr>
                        <a:t> Blood Pressure (</a:t>
                      </a:r>
                      <a:r>
                        <a:rPr lang="da-DK" sz="1600" b="1" baseline="0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mmHg</a:t>
                      </a:r>
                      <a:r>
                        <a:rPr lang="da-DK" sz="1600" b="1" baseline="0" dirty="0" smtClean="0">
                          <a:solidFill>
                            <a:srgbClr val="E60000"/>
                          </a:solidFill>
                          <a:latin typeface="+mj-lt"/>
                        </a:rPr>
                        <a:t>)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144.1 ± 19.1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142.2 ± 23.6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0.362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da-DK" sz="1600" b="1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Diastolic</a:t>
                      </a: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 Blood Pressure</a:t>
                      </a:r>
                      <a:r>
                        <a:rPr lang="da-DK" sz="1600" b="1" baseline="0" dirty="0" smtClean="0">
                          <a:solidFill>
                            <a:srgbClr val="E60000"/>
                          </a:solidFill>
                          <a:latin typeface="+mj-lt"/>
                        </a:rPr>
                        <a:t> (</a:t>
                      </a:r>
                      <a:r>
                        <a:rPr lang="da-DK" sz="1600" b="1" baseline="0" dirty="0" err="1" smtClean="0">
                          <a:solidFill>
                            <a:srgbClr val="E60000"/>
                          </a:solidFill>
                          <a:latin typeface="+mj-lt"/>
                        </a:rPr>
                        <a:t>mmHg</a:t>
                      </a:r>
                      <a:r>
                        <a:rPr lang="da-DK" sz="1600" b="1" baseline="0" dirty="0" smtClean="0">
                          <a:solidFill>
                            <a:srgbClr val="E60000"/>
                          </a:solidFill>
                          <a:latin typeface="+mj-lt"/>
                        </a:rPr>
                        <a:t>)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86.6 ± 10.9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86.5 ± 10.8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rgbClr val="E60000"/>
                          </a:solidFill>
                          <a:latin typeface="+mj-lt"/>
                        </a:rPr>
                        <a:t>0.657</a:t>
                      </a:r>
                      <a:endParaRPr lang="da-DK" sz="1600" b="1" dirty="0">
                        <a:solidFill>
                          <a:srgbClr val="E60000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816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6752311"/>
              </p:ext>
            </p:extLst>
          </p:nvPr>
        </p:nvGraphicFramePr>
        <p:xfrm>
          <a:off x="457200" y="1481138"/>
          <a:ext cx="8229600" cy="331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TOTAL NUMBER OF REPORTED COLDS IN MONTH TWO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3275856" y="4653136"/>
            <a:ext cx="3240360" cy="369332"/>
            <a:chOff x="2976002" y="5548590"/>
            <a:chExt cx="3396198" cy="369332"/>
          </a:xfrm>
        </p:grpSpPr>
        <p:cxnSp>
          <p:nvCxnSpPr>
            <p:cNvPr id="7" name="Lige forbindelse 6"/>
            <p:cNvCxnSpPr/>
            <p:nvPr/>
          </p:nvCxnSpPr>
          <p:spPr>
            <a:xfrm>
              <a:off x="2987824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boks 7"/>
            <p:cNvSpPr txBox="1"/>
            <p:nvPr/>
          </p:nvSpPr>
          <p:spPr>
            <a:xfrm>
              <a:off x="4172990" y="5548590"/>
              <a:ext cx="1097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b="1" dirty="0" smtClean="0">
                  <a:solidFill>
                    <a:srgbClr val="E60000"/>
                  </a:solidFill>
                </a:rPr>
                <a:t>P&lt;0.014</a:t>
              </a:r>
              <a:endParaRPr lang="da-DK" b="1" dirty="0">
                <a:solidFill>
                  <a:srgbClr val="E60000"/>
                </a:solidFill>
              </a:endParaRPr>
            </a:p>
          </p:txBody>
        </p:sp>
        <p:cxnSp>
          <p:nvCxnSpPr>
            <p:cNvPr id="10" name="Lige forbindelse 9"/>
            <p:cNvCxnSpPr/>
            <p:nvPr/>
          </p:nvCxnSpPr>
          <p:spPr>
            <a:xfrm>
              <a:off x="5364088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ge forbindelse 11"/>
            <p:cNvCxnSpPr/>
            <p:nvPr/>
          </p:nvCxnSpPr>
          <p:spPr>
            <a:xfrm>
              <a:off x="6372200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ge forbindelse 13"/>
            <p:cNvCxnSpPr/>
            <p:nvPr/>
          </p:nvCxnSpPr>
          <p:spPr>
            <a:xfrm>
              <a:off x="2976002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kstboks 15"/>
          <p:cNvSpPr txBox="1"/>
          <p:nvPr/>
        </p:nvSpPr>
        <p:spPr>
          <a:xfrm>
            <a:off x="827584" y="515719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E60000"/>
                </a:solidFill>
              </a:rPr>
              <a:t>A SIGNIFICANT REDUCTION IN COLDS REPORTED WAS OBSERVED DURING ACTIVE TREATMENT</a:t>
            </a:r>
            <a:endParaRPr lang="da-DK" sz="2400" b="1" dirty="0">
              <a:solidFill>
                <a:srgbClr val="E60000"/>
              </a:solidFill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992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023635"/>
              </p:ext>
            </p:extLst>
          </p:nvPr>
        </p:nvGraphicFramePr>
        <p:xfrm>
          <a:off x="457200" y="1481138"/>
          <a:ext cx="8229600" cy="331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TOTAL NUMBER OF PATIENTS REPORTING COLD IN ALL SIX MONTHS 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3275856" y="4653136"/>
            <a:ext cx="3240360" cy="369332"/>
            <a:chOff x="2976002" y="5548590"/>
            <a:chExt cx="3396198" cy="369332"/>
          </a:xfrm>
        </p:grpSpPr>
        <p:cxnSp>
          <p:nvCxnSpPr>
            <p:cNvPr id="7" name="Lige forbindelse 6"/>
            <p:cNvCxnSpPr/>
            <p:nvPr/>
          </p:nvCxnSpPr>
          <p:spPr>
            <a:xfrm>
              <a:off x="2987824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boks 7"/>
            <p:cNvSpPr txBox="1"/>
            <p:nvPr/>
          </p:nvSpPr>
          <p:spPr>
            <a:xfrm>
              <a:off x="4172990" y="5548590"/>
              <a:ext cx="959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b="1" dirty="0" smtClean="0">
                  <a:solidFill>
                    <a:srgbClr val="E60000"/>
                  </a:solidFill>
                </a:rPr>
                <a:t>P&lt;0.38</a:t>
              </a:r>
              <a:endParaRPr lang="da-DK" b="1" dirty="0">
                <a:solidFill>
                  <a:srgbClr val="E60000"/>
                </a:solidFill>
              </a:endParaRPr>
            </a:p>
          </p:txBody>
        </p:sp>
        <p:cxnSp>
          <p:nvCxnSpPr>
            <p:cNvPr id="10" name="Lige forbindelse 9"/>
            <p:cNvCxnSpPr/>
            <p:nvPr/>
          </p:nvCxnSpPr>
          <p:spPr>
            <a:xfrm>
              <a:off x="5364088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ge forbindelse 11"/>
            <p:cNvCxnSpPr/>
            <p:nvPr/>
          </p:nvCxnSpPr>
          <p:spPr>
            <a:xfrm>
              <a:off x="6372200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ge forbindelse 13"/>
            <p:cNvCxnSpPr/>
            <p:nvPr/>
          </p:nvCxnSpPr>
          <p:spPr>
            <a:xfrm>
              <a:off x="2976002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kstboks 15"/>
          <p:cNvSpPr txBox="1"/>
          <p:nvPr/>
        </p:nvSpPr>
        <p:spPr>
          <a:xfrm>
            <a:off x="827584" y="515719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E60000"/>
                </a:solidFill>
              </a:rPr>
              <a:t>A TREND IN FAVOUR OF ACTIVE TREATMENT, BUT NOT STATISTICAL SIGNIFICANT</a:t>
            </a:r>
            <a:endParaRPr lang="da-DK" sz="2400" b="1" dirty="0">
              <a:solidFill>
                <a:srgbClr val="E60000"/>
              </a:solidFill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8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Diagram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6409"/>
              </p:ext>
            </p:extLst>
          </p:nvPr>
        </p:nvGraphicFramePr>
        <p:xfrm>
          <a:off x="-18000" y="404664"/>
          <a:ext cx="9180000" cy="6081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276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631820"/>
              </p:ext>
            </p:extLst>
          </p:nvPr>
        </p:nvGraphicFramePr>
        <p:xfrm>
          <a:off x="-18000" y="388327"/>
          <a:ext cx="9180000" cy="6081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518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545194"/>
              </p:ext>
            </p:extLst>
          </p:nvPr>
        </p:nvGraphicFramePr>
        <p:xfrm>
          <a:off x="457200" y="1481138"/>
          <a:ext cx="8229600" cy="331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OVERALL STIFFNESS OF MUSCLES</a:t>
            </a:r>
            <a:b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</a:br>
            <a:r>
              <a:rPr lang="en-US" sz="3100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(DURING ALL 6 MONTHS)</a:t>
            </a:r>
            <a:endParaRPr lang="da-DK" sz="31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3059832" y="4198109"/>
            <a:ext cx="3384376" cy="369332"/>
            <a:chOff x="2976002" y="5548590"/>
            <a:chExt cx="3396198" cy="369332"/>
          </a:xfrm>
        </p:grpSpPr>
        <p:cxnSp>
          <p:nvCxnSpPr>
            <p:cNvPr id="7" name="Lige forbindelse 6"/>
            <p:cNvCxnSpPr/>
            <p:nvPr/>
          </p:nvCxnSpPr>
          <p:spPr>
            <a:xfrm>
              <a:off x="2987824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boks 7"/>
            <p:cNvSpPr txBox="1"/>
            <p:nvPr/>
          </p:nvSpPr>
          <p:spPr>
            <a:xfrm>
              <a:off x="4172990" y="5548590"/>
              <a:ext cx="1050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b="1" dirty="0" smtClean="0">
                  <a:solidFill>
                    <a:srgbClr val="E60000"/>
                  </a:solidFill>
                </a:rPr>
                <a:t>P&lt;0.043</a:t>
              </a:r>
              <a:endParaRPr lang="da-DK" b="1" dirty="0">
                <a:solidFill>
                  <a:srgbClr val="E60000"/>
                </a:solidFill>
              </a:endParaRPr>
            </a:p>
          </p:txBody>
        </p:sp>
        <p:cxnSp>
          <p:nvCxnSpPr>
            <p:cNvPr id="10" name="Lige forbindelse 9"/>
            <p:cNvCxnSpPr/>
            <p:nvPr/>
          </p:nvCxnSpPr>
          <p:spPr>
            <a:xfrm>
              <a:off x="5364088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ge forbindelse 11"/>
            <p:cNvCxnSpPr/>
            <p:nvPr/>
          </p:nvCxnSpPr>
          <p:spPr>
            <a:xfrm>
              <a:off x="6372200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ge forbindelse 13"/>
            <p:cNvCxnSpPr/>
            <p:nvPr/>
          </p:nvCxnSpPr>
          <p:spPr>
            <a:xfrm>
              <a:off x="2976002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kstboks 15"/>
          <p:cNvSpPr txBox="1"/>
          <p:nvPr/>
        </p:nvSpPr>
        <p:spPr>
          <a:xfrm>
            <a:off x="827584" y="501317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E60000"/>
                </a:solidFill>
              </a:rPr>
              <a:t>ACTIVE TREATMENT RESULTED IN A REDUCTION IN PATIENTS REPORTING ON STIFFNESS OF MUSCLES</a:t>
            </a:r>
          </a:p>
          <a:p>
            <a:pPr algn="ctr"/>
            <a:r>
              <a:rPr lang="en-US" sz="2400" b="1" i="1" dirty="0" smtClean="0">
                <a:solidFill>
                  <a:srgbClr val="E60000"/>
                </a:solidFill>
              </a:rPr>
              <a:t>(SIMILAR REPORTS ON DOGS AND HORSES)</a:t>
            </a:r>
            <a:endParaRPr lang="da-DK" sz="2400" b="1" i="1" dirty="0">
              <a:solidFill>
                <a:srgbClr val="E60000"/>
              </a:solidFill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pPr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8823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667021"/>
              </p:ext>
            </p:extLst>
          </p:nvPr>
        </p:nvGraphicFramePr>
        <p:xfrm>
          <a:off x="457200" y="1481138"/>
          <a:ext cx="8229600" cy="331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THE IMPACT ON TOTAL CHOLESTEROL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grpSp>
        <p:nvGrpSpPr>
          <p:cNvPr id="15" name="Gruppe 14"/>
          <p:cNvGrpSpPr/>
          <p:nvPr/>
        </p:nvGrpSpPr>
        <p:grpSpPr>
          <a:xfrm>
            <a:off x="2724939" y="4653136"/>
            <a:ext cx="3902953" cy="369332"/>
            <a:chOff x="2976002" y="5548590"/>
            <a:chExt cx="3396198" cy="369332"/>
          </a:xfrm>
        </p:grpSpPr>
        <p:cxnSp>
          <p:nvCxnSpPr>
            <p:cNvPr id="7" name="Lige forbindelse 6"/>
            <p:cNvCxnSpPr/>
            <p:nvPr/>
          </p:nvCxnSpPr>
          <p:spPr>
            <a:xfrm>
              <a:off x="2987824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boks 7"/>
            <p:cNvSpPr txBox="1"/>
            <p:nvPr/>
          </p:nvSpPr>
          <p:spPr>
            <a:xfrm>
              <a:off x="4172990" y="5548590"/>
              <a:ext cx="9111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b="1" dirty="0" smtClean="0">
                  <a:solidFill>
                    <a:srgbClr val="E60000"/>
                  </a:solidFill>
                </a:rPr>
                <a:t>P&lt;0.073</a:t>
              </a:r>
              <a:endParaRPr lang="da-DK" b="1" dirty="0">
                <a:solidFill>
                  <a:srgbClr val="E60000"/>
                </a:solidFill>
              </a:endParaRPr>
            </a:p>
          </p:txBody>
        </p:sp>
        <p:cxnSp>
          <p:nvCxnSpPr>
            <p:cNvPr id="10" name="Lige forbindelse 9"/>
            <p:cNvCxnSpPr/>
            <p:nvPr/>
          </p:nvCxnSpPr>
          <p:spPr>
            <a:xfrm>
              <a:off x="5364088" y="5733256"/>
              <a:ext cx="1008112" cy="0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ge forbindelse 11"/>
            <p:cNvCxnSpPr/>
            <p:nvPr/>
          </p:nvCxnSpPr>
          <p:spPr>
            <a:xfrm>
              <a:off x="6372200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ge forbindelse 13"/>
            <p:cNvCxnSpPr/>
            <p:nvPr/>
          </p:nvCxnSpPr>
          <p:spPr>
            <a:xfrm>
              <a:off x="2976002" y="5597619"/>
              <a:ext cx="0" cy="279648"/>
            </a:xfrm>
            <a:prstGeom prst="line">
              <a:avLst/>
            </a:prstGeom>
            <a:ln w="38100" cmpd="sng">
              <a:solidFill>
                <a:srgbClr val="E6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kstboks 15"/>
          <p:cNvSpPr txBox="1"/>
          <p:nvPr/>
        </p:nvSpPr>
        <p:spPr>
          <a:xfrm>
            <a:off x="827584" y="501317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E60000"/>
                </a:solidFill>
              </a:rPr>
              <a:t>A BORDERLINE LOWERING IN TOTAL CHOLESTEROL WAS SEEN AS A RESULT OF TREATMENT WITH ROSE-HIP (HYBEN VITAL</a:t>
            </a:r>
            <a:r>
              <a:rPr lang="en-US" sz="2400" b="1" dirty="0" smtClean="0">
                <a:solidFill>
                  <a:srgbClr val="E60000"/>
                </a:solidFill>
                <a:latin typeface="Calibri"/>
              </a:rPr>
              <a:t>®</a:t>
            </a:r>
            <a:r>
              <a:rPr lang="en-US" sz="2400" b="1" dirty="0" smtClean="0">
                <a:solidFill>
                  <a:srgbClr val="E60000"/>
                </a:solidFill>
              </a:rPr>
              <a:t>)</a:t>
            </a:r>
            <a:endParaRPr lang="da-DK" sz="2400" b="1" i="1" dirty="0">
              <a:solidFill>
                <a:srgbClr val="E60000"/>
              </a:solidFill>
            </a:endParaRPr>
          </a:p>
        </p:txBody>
      </p:sp>
      <p:sp>
        <p:nvSpPr>
          <p:cNvPr id="13" name="Tekstboks 1"/>
          <p:cNvSpPr txBox="1"/>
          <p:nvPr/>
        </p:nvSpPr>
        <p:spPr>
          <a:xfrm>
            <a:off x="6170698" y="1700808"/>
            <a:ext cx="914391" cy="2582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 dirty="0" smtClean="0">
                <a:solidFill>
                  <a:srgbClr val="00B050"/>
                </a:solidFill>
              </a:rPr>
              <a:t>Placebo</a:t>
            </a:r>
            <a:endParaRPr lang="da-DK" sz="1800" b="1" dirty="0">
              <a:solidFill>
                <a:srgbClr val="00B050"/>
              </a:solidFill>
            </a:endParaRPr>
          </a:p>
        </p:txBody>
      </p:sp>
      <p:sp>
        <p:nvSpPr>
          <p:cNvPr id="17" name="Tekstboks 1"/>
          <p:cNvSpPr txBox="1"/>
          <p:nvPr/>
        </p:nvSpPr>
        <p:spPr>
          <a:xfrm>
            <a:off x="2267744" y="1739071"/>
            <a:ext cx="914391" cy="2582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 dirty="0" smtClean="0">
                <a:solidFill>
                  <a:srgbClr val="E60000"/>
                </a:solidFill>
              </a:rPr>
              <a:t>Active</a:t>
            </a:r>
            <a:endParaRPr lang="da-DK" sz="1800" b="1" dirty="0">
              <a:solidFill>
                <a:srgbClr val="E60000"/>
              </a:solidFill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545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rgbClr val="FEDFD6"/>
            </a:gs>
            <a:gs pos="100000">
              <a:srgbClr val="FC4614"/>
            </a:gs>
            <a:gs pos="0">
              <a:srgbClr val="FC4614"/>
            </a:gs>
            <a:gs pos="10000">
              <a:srgbClr val="FFE1D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4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THE PRESENT ROSE-HIP PREPARATION (HYBEN VITAL</a:t>
            </a: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/>
              </a:rPr>
              <a:t>®</a:t>
            </a: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) RESULTS IN:</a:t>
            </a:r>
          </a:p>
          <a:p>
            <a:pPr marL="457200" indent="-457200">
              <a:lnSpc>
                <a:spcPct val="114000"/>
              </a:lnSpc>
              <a:buClr>
                <a:srgbClr val="E60000"/>
              </a:buClr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SYMPTOM REDUCTION OF COLD</a:t>
            </a:r>
          </a:p>
          <a:p>
            <a:pPr marL="457200" indent="-457200">
              <a:lnSpc>
                <a:spcPct val="114000"/>
              </a:lnSpc>
              <a:buClr>
                <a:srgbClr val="E60000"/>
              </a:buClr>
            </a:pPr>
            <a:r>
              <a:rPr lang="en-US" sz="3200" b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</a:rPr>
              <a:t>A DECLINE IN THE STIFFNES OF MUSCLES</a:t>
            </a:r>
            <a:endParaRPr lang="da-DK" sz="32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"/>
            </a:scene3d>
            <a:sp3d prstMaterial="softEdge"/>
          </a:bodyPr>
          <a:lstStyle/>
          <a:p>
            <a:r>
              <a:rPr lang="en-US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+mn-lt"/>
                <a:ea typeface="+mn-ea"/>
                <a:cs typeface="+mn-cs"/>
              </a:rPr>
              <a:t>CONCLUSION:</a:t>
            </a:r>
            <a:endParaRPr lang="da-DK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500A-4A5E-49B4-BC2E-CE7178FFE733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040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Hyben Vital Int 2015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Hyben Vital 01">
  <a:themeElements>
    <a:clrScheme name="Custom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Sammenløb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Hyben Vital 01">
  <a:themeElements>
    <a:clrScheme name="Custom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Sammenløb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Hyben Vital 01">
  <a:themeElements>
    <a:clrScheme name="Custom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Sammenløb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Hyben Vital 2015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Brugerdefineret 1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_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3_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4_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5_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6_Hyben Vital int 01">
  <a:themeElements>
    <a:clrScheme name="Brugerdefinere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6600"/>
      </a:accent1>
      <a:accent2>
        <a:srgbClr val="BD493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271C"/>
      </a:accent6>
      <a:hlink>
        <a:srgbClr val="6B9F25"/>
      </a:hlink>
      <a:folHlink>
        <a:srgbClr val="B26B02"/>
      </a:folHlink>
    </a:clrScheme>
    <a:fontScheme name="Myria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Sammenløb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Hyben Vital int 01</Template>
  <TotalTime>562</TotalTime>
  <Words>684</Words>
  <Application>Microsoft Office PowerPoint</Application>
  <PresentationFormat>On-screen Show (4:3)</PresentationFormat>
  <Paragraphs>190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Hyben Vital int 01</vt:lpstr>
      <vt:lpstr>2_Hyben Vital int 01</vt:lpstr>
      <vt:lpstr>Hyben Vital Int 2015</vt:lpstr>
      <vt:lpstr>Hyben Vital 01</vt:lpstr>
      <vt:lpstr>1_Hyben Vital 01</vt:lpstr>
      <vt:lpstr>2_Hyben Vital 01</vt:lpstr>
      <vt:lpstr>Hyben Vital 2015</vt:lpstr>
      <vt:lpstr>1_Hyben Vital int 01</vt:lpstr>
      <vt:lpstr>3_Hyben Vital int 01</vt:lpstr>
      <vt:lpstr>4_Hyben Vital int 01</vt:lpstr>
      <vt:lpstr>5_Hyben Vital int 01</vt:lpstr>
      <vt:lpstr>6_Hyben Vital int 01</vt:lpstr>
      <vt:lpstr>ROME - 2016</vt:lpstr>
      <vt:lpstr>PowerPoint Presentation</vt:lpstr>
      <vt:lpstr>OSTEOARTHRITIS</vt:lpstr>
      <vt:lpstr>CONSUMPTION OF PAIN KILLERS AFTER  6 MONTHS OF TREATMENT</vt:lpstr>
      <vt:lpstr>PowerPoint Presentation</vt:lpstr>
      <vt:lpstr>INTRODUCTION:</vt:lpstr>
      <vt:lpstr>AIM:</vt:lpstr>
      <vt:lpstr>PATIENTS AND METHODS:</vt:lpstr>
      <vt:lpstr>FLOWCHART</vt:lpstr>
      <vt:lpstr>DEMOGRAPHIC CHARACTERISTICS OF THE STUDY PARTICIPANTS</vt:lpstr>
      <vt:lpstr>TOTAL NUMBER OF REPORTED COLDS IN MONTH TWO</vt:lpstr>
      <vt:lpstr>TOTAL NUMBER OF PATIENTS REPORTING COLD IN ALL SIX MONTHS </vt:lpstr>
      <vt:lpstr>PowerPoint Presentation</vt:lpstr>
      <vt:lpstr>PowerPoint Presentation</vt:lpstr>
      <vt:lpstr>OVERALL STIFFNESS OF MUSCLES (DURING ALL 6 MONTHS)</vt:lpstr>
      <vt:lpstr>THE IMPACT ON TOTAL CHOLESTEROL</vt:lpstr>
      <vt:lpstr>CONCLUSION: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 - 2016</dc:title>
  <dc:creator>Jens</dc:creator>
  <cp:lastModifiedBy>Claude Michele Mona</cp:lastModifiedBy>
  <cp:revision>38</cp:revision>
  <cp:lastPrinted>2016-06-13T08:01:48Z</cp:lastPrinted>
  <dcterms:created xsi:type="dcterms:W3CDTF">2016-06-09T05:58:08Z</dcterms:created>
  <dcterms:modified xsi:type="dcterms:W3CDTF">2016-06-14T12:55:23Z</dcterms:modified>
</cp:coreProperties>
</file>