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5" r:id="rId4"/>
    <p:sldId id="268" r:id="rId5"/>
    <p:sldId id="276" r:id="rId6"/>
    <p:sldId id="278" r:id="rId7"/>
    <p:sldId id="279" r:id="rId8"/>
    <p:sldId id="298" r:id="rId9"/>
    <p:sldId id="281" r:id="rId10"/>
    <p:sldId id="282" r:id="rId11"/>
    <p:sldId id="283" r:id="rId12"/>
    <p:sldId id="280" r:id="rId13"/>
    <p:sldId id="284" r:id="rId14"/>
    <p:sldId id="285" r:id="rId15"/>
    <p:sldId id="258" r:id="rId16"/>
    <p:sldId id="269" r:id="rId17"/>
    <p:sldId id="260" r:id="rId18"/>
    <p:sldId id="270" r:id="rId19"/>
    <p:sldId id="286" r:id="rId20"/>
    <p:sldId id="287" r:id="rId21"/>
    <p:sldId id="303" r:id="rId22"/>
    <p:sldId id="288" r:id="rId23"/>
    <p:sldId id="290" r:id="rId24"/>
    <p:sldId id="289" r:id="rId25"/>
    <p:sldId id="291" r:id="rId26"/>
    <p:sldId id="292" r:id="rId27"/>
    <p:sldId id="293" r:id="rId28"/>
    <p:sldId id="294" r:id="rId29"/>
    <p:sldId id="295" r:id="rId30"/>
    <p:sldId id="296" r:id="rId31"/>
    <p:sldId id="297" r:id="rId32"/>
    <p:sldId id="299" r:id="rId33"/>
    <p:sldId id="300" r:id="rId34"/>
    <p:sldId id="301" r:id="rId35"/>
    <p:sldId id="302" r:id="rId36"/>
    <p:sldId id="305" r:id="rId37"/>
    <p:sldId id="306" r:id="rId38"/>
    <p:sldId id="307" r:id="rId39"/>
    <p:sldId id="308" r:id="rId40"/>
    <p:sldId id="309" r:id="rId41"/>
    <p:sldId id="304" r:id="rId42"/>
    <p:sldId id="267" r:id="rId43"/>
    <p:sldId id="310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24" autoAdjust="0"/>
  </p:normalViewPr>
  <p:slideViewPr>
    <p:cSldViewPr>
      <p:cViewPr>
        <p:scale>
          <a:sx n="70" d="100"/>
          <a:sy n="70" d="100"/>
        </p:scale>
        <p:origin x="-1290" y="-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01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FB4F-79EB-452F-8806-5BFD6D87B494}" type="datetimeFigureOut">
              <a:rPr lang="en-IN" smtClean="0"/>
              <a:pPr/>
              <a:t>09-06-2015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3CD16-4C7D-4EC8-8FB6-E3DCFE93A7D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FB4F-79EB-452F-8806-5BFD6D87B494}" type="datetimeFigureOut">
              <a:rPr lang="en-IN" smtClean="0"/>
              <a:pPr/>
              <a:t>09-06-2015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3CD16-4C7D-4EC8-8FB6-E3DCFE93A7D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FB4F-79EB-452F-8806-5BFD6D87B494}" type="datetimeFigureOut">
              <a:rPr lang="en-IN" smtClean="0"/>
              <a:pPr/>
              <a:t>09-06-2015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3CD16-4C7D-4EC8-8FB6-E3DCFE93A7D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FB4F-79EB-452F-8806-5BFD6D87B494}" type="datetimeFigureOut">
              <a:rPr lang="en-IN" smtClean="0"/>
              <a:pPr/>
              <a:t>09-06-2015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3CD16-4C7D-4EC8-8FB6-E3DCFE93A7D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FB4F-79EB-452F-8806-5BFD6D87B494}" type="datetimeFigureOut">
              <a:rPr lang="en-IN" smtClean="0"/>
              <a:pPr/>
              <a:t>09-06-2015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3CD16-4C7D-4EC8-8FB6-E3DCFE93A7D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FB4F-79EB-452F-8806-5BFD6D87B494}" type="datetimeFigureOut">
              <a:rPr lang="en-IN" smtClean="0"/>
              <a:pPr/>
              <a:t>09-06-2015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3CD16-4C7D-4EC8-8FB6-E3DCFE93A7D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FB4F-79EB-452F-8806-5BFD6D87B494}" type="datetimeFigureOut">
              <a:rPr lang="en-IN" smtClean="0"/>
              <a:pPr/>
              <a:t>09-06-2015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3CD16-4C7D-4EC8-8FB6-E3DCFE93A7D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FB4F-79EB-452F-8806-5BFD6D87B494}" type="datetimeFigureOut">
              <a:rPr lang="en-IN" smtClean="0"/>
              <a:pPr/>
              <a:t>09-06-2015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3CD16-4C7D-4EC8-8FB6-E3DCFE93A7D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FB4F-79EB-452F-8806-5BFD6D87B494}" type="datetimeFigureOut">
              <a:rPr lang="en-IN" smtClean="0"/>
              <a:pPr/>
              <a:t>09-06-2015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3CD16-4C7D-4EC8-8FB6-E3DCFE93A7D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FB4F-79EB-452F-8806-5BFD6D87B494}" type="datetimeFigureOut">
              <a:rPr lang="en-IN" smtClean="0"/>
              <a:pPr/>
              <a:t>09-06-2015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3CD16-4C7D-4EC8-8FB6-E3DCFE93A7D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FB4F-79EB-452F-8806-5BFD6D87B494}" type="datetimeFigureOut">
              <a:rPr lang="en-IN" smtClean="0"/>
              <a:pPr/>
              <a:t>09-06-2015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3CD16-4C7D-4EC8-8FB6-E3DCFE93A7D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1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DFB4F-79EB-452F-8806-5BFD6D87B494}" type="datetimeFigureOut">
              <a:rPr lang="en-IN" smtClean="0"/>
              <a:pPr/>
              <a:t>09-06-2015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C3CD16-4C7D-4EC8-8FB6-E3DCFE93A7DD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../Pain%20Management%20video/Elliquence%20Disc-FX%20Instructional%20Video_(360p).mp4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../Pain%20Management%20video/Elliquence%20Disc-FX%20Instructional%20Video_(360p).mp4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21.jpeg"/><Relationship Id="rId4" Type="http://schemas.openxmlformats.org/officeDocument/2006/relationships/hyperlink" Target="../Pain%20Management%20video/Full-endoscopic%20microdiscectomy%20for%20herniated%20disc,%20transforaminal%20approach_(360p).mp4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2567136"/>
          </a:xfrm>
          <a:ln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IN" sz="2800" b="1" i="1" u="sng" dirty="0" smtClean="0">
                <a:solidFill>
                  <a:schemeClr val="tx2">
                    <a:lumMod val="75000"/>
                  </a:schemeClr>
                </a:solidFill>
              </a:rPr>
              <a:t>Dr. Kailash Kothari, MD</a:t>
            </a:r>
          </a:p>
          <a:p>
            <a:r>
              <a:rPr lang="en-IN" sz="2800" dirty="0" smtClean="0">
                <a:solidFill>
                  <a:schemeClr val="tx2">
                    <a:lumMod val="75000"/>
                  </a:schemeClr>
                </a:solidFill>
              </a:rPr>
              <a:t>Spine and Pain specialist</a:t>
            </a:r>
          </a:p>
          <a:p>
            <a:r>
              <a:rPr lang="en-IN" sz="2800" dirty="0" smtClean="0">
                <a:solidFill>
                  <a:schemeClr val="tx2">
                    <a:lumMod val="75000"/>
                  </a:schemeClr>
                </a:solidFill>
              </a:rPr>
              <a:t>Director, Pain clinic Of India (Mumbai and Goa)</a:t>
            </a:r>
          </a:p>
          <a:p>
            <a:r>
              <a:rPr lang="en-IN" sz="2800" dirty="0" smtClean="0">
                <a:solidFill>
                  <a:schemeClr val="tx2">
                    <a:lumMod val="75000"/>
                  </a:schemeClr>
                </a:solidFill>
              </a:rPr>
              <a:t>Fortis, Global. </a:t>
            </a:r>
          </a:p>
          <a:p>
            <a:r>
              <a:rPr lang="en-IN" sz="2800" dirty="0" smtClean="0">
                <a:solidFill>
                  <a:schemeClr val="tx2">
                    <a:lumMod val="75000"/>
                  </a:schemeClr>
                </a:solidFill>
              </a:rPr>
              <a:t>Breach candy hospitals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764704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4000" dirty="0" smtClean="0">
                <a:solidFill>
                  <a:schemeClr val="tx2"/>
                </a:solidFill>
              </a:rPr>
              <a:t>Lumbar herniated disc treated with </a:t>
            </a:r>
          </a:p>
          <a:p>
            <a:pPr algn="ctr"/>
            <a:r>
              <a:rPr lang="en-IN" sz="4000" dirty="0" smtClean="0">
                <a:solidFill>
                  <a:schemeClr val="tx2"/>
                </a:solidFill>
              </a:rPr>
              <a:t>Percutaneous Disc </a:t>
            </a:r>
            <a:r>
              <a:rPr lang="en-IN" sz="4000" dirty="0" err="1" smtClean="0">
                <a:solidFill>
                  <a:schemeClr val="tx2"/>
                </a:solidFill>
              </a:rPr>
              <a:t>Fx</a:t>
            </a:r>
            <a:r>
              <a:rPr lang="en-IN" sz="4000" dirty="0" smtClean="0">
                <a:solidFill>
                  <a:schemeClr val="tx2"/>
                </a:solidFill>
              </a:rPr>
              <a:t> </a:t>
            </a:r>
            <a:br>
              <a:rPr lang="en-IN" sz="4000" dirty="0" smtClean="0">
                <a:solidFill>
                  <a:schemeClr val="tx2"/>
                </a:solidFill>
              </a:rPr>
            </a:br>
            <a:endParaRPr lang="en-IN" sz="4000" dirty="0"/>
          </a:p>
        </p:txBody>
      </p:sp>
      <p:pic>
        <p:nvPicPr>
          <p:cNvPr id="1026" name="Picture 2" descr="C:\Users\PAIN CLINIC OF INDIA\Desktop\Logo n pics PCI\PCI sma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517857"/>
            <a:ext cx="1224136" cy="17671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i="1" u="sng" dirty="0" smtClean="0"/>
              <a:t>Herniated disc</a:t>
            </a:r>
            <a:endParaRPr lang="en-IN" b="1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28736"/>
            <a:ext cx="8676456" cy="1944217"/>
          </a:xfrm>
        </p:spPr>
        <p:txBody>
          <a:bodyPr>
            <a:normAutofit/>
          </a:bodyPr>
          <a:lstStyle/>
          <a:p>
            <a:r>
              <a:rPr lang="en-IN" sz="2400" dirty="0" smtClean="0"/>
              <a:t>Annulus fibrosus has nerve supply</a:t>
            </a:r>
          </a:p>
          <a:p>
            <a:r>
              <a:rPr lang="en-IN" sz="2400" dirty="0" smtClean="0"/>
              <a:t>Nucleus herniates through the broken annulus</a:t>
            </a:r>
          </a:p>
          <a:p>
            <a:r>
              <a:rPr lang="en-IN" sz="2400" dirty="0" smtClean="0"/>
              <a:t>Newer neurovascular bundles grows inside fissures</a:t>
            </a:r>
          </a:p>
        </p:txBody>
      </p:sp>
      <p:pic>
        <p:nvPicPr>
          <p:cNvPr id="4" name="Picture 6" descr="image0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3501008"/>
            <a:ext cx="3449745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Disc-degeneration-v2"/>
          <p:cNvPicPr>
            <a:picLocks noChangeAspect="1" noChangeArrowheads="1" noCrop="1"/>
          </p:cNvPicPr>
          <p:nvPr/>
        </p:nvPicPr>
        <p:blipFill>
          <a:blip r:embed="rId3" cstate="print">
            <a:lum bright="-12000" contrast="6000"/>
          </a:blip>
          <a:srcRect/>
          <a:stretch>
            <a:fillRect/>
          </a:stretch>
        </p:blipFill>
        <p:spPr bwMode="auto">
          <a:xfrm>
            <a:off x="971600" y="3573016"/>
            <a:ext cx="2771800" cy="27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C:\Users\PAIN CLINIC OF INDIA\Desktop\Logo n pics PCI\PCI smal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44408" y="188640"/>
            <a:ext cx="604837" cy="873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32770" name="Picture 2" descr="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428604"/>
            <a:ext cx="3575284" cy="1714512"/>
          </a:xfrm>
          <a:prstGeom prst="rect">
            <a:avLst/>
          </a:prstGeom>
          <a:noFill/>
        </p:spPr>
      </p:pic>
      <p:pic>
        <p:nvPicPr>
          <p:cNvPr id="32772" name="Picture 4" descr="Anular tear versus Disc herniati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48" y="495289"/>
            <a:ext cx="4191000" cy="1504951"/>
          </a:xfrm>
          <a:prstGeom prst="rect">
            <a:avLst/>
          </a:prstGeom>
          <a:noFill/>
        </p:spPr>
      </p:pic>
      <p:pic>
        <p:nvPicPr>
          <p:cNvPr id="32774" name="Picture 6" descr="Focal versus Broad based herniati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6686" y="2214554"/>
            <a:ext cx="4191000" cy="2219326"/>
          </a:xfrm>
          <a:prstGeom prst="rect">
            <a:avLst/>
          </a:prstGeom>
          <a:noFill/>
        </p:spPr>
      </p:pic>
      <p:pic>
        <p:nvPicPr>
          <p:cNvPr id="32776" name="Picture 8" descr="Disc Protrusion or Extrusi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52966" y="2285992"/>
            <a:ext cx="4191000" cy="2095501"/>
          </a:xfrm>
          <a:prstGeom prst="rect">
            <a:avLst/>
          </a:prstGeom>
          <a:noFill/>
        </p:spPr>
      </p:pic>
      <p:pic>
        <p:nvPicPr>
          <p:cNvPr id="32778" name="Picture 10" descr="Migration and Sequestratio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57422" y="4714884"/>
            <a:ext cx="4191000" cy="1504951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857224" y="500042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 smtClean="0">
                <a:solidFill>
                  <a:schemeClr val="bg1"/>
                </a:solidFill>
              </a:rPr>
              <a:t>NORMAL DISC</a:t>
            </a:r>
            <a:endParaRPr lang="en-IN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29124" y="571480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 smtClean="0">
                <a:solidFill>
                  <a:schemeClr val="bg1"/>
                </a:solidFill>
              </a:rPr>
              <a:t>Annular  Tear</a:t>
            </a:r>
            <a:endParaRPr lang="en-IN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57950" y="571480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 smtClean="0">
                <a:solidFill>
                  <a:schemeClr val="bg1"/>
                </a:solidFill>
              </a:rPr>
              <a:t>Disc Herniation</a:t>
            </a:r>
            <a:endParaRPr lang="en-IN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5720" y="2500306"/>
            <a:ext cx="1857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 smtClean="0">
                <a:solidFill>
                  <a:schemeClr val="bg1"/>
                </a:solidFill>
              </a:rPr>
              <a:t>Focal Herniation</a:t>
            </a:r>
            <a:endParaRPr lang="en-IN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85984" y="2500306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 smtClean="0">
                <a:solidFill>
                  <a:schemeClr val="bg1"/>
                </a:solidFill>
              </a:rPr>
              <a:t>Broad  Herniation</a:t>
            </a:r>
            <a:endParaRPr lang="en-IN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00562" y="2571744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dirty="0" smtClean="0">
                <a:solidFill>
                  <a:schemeClr val="bg1"/>
                </a:solidFill>
              </a:rPr>
              <a:t>Protrusion</a:t>
            </a:r>
            <a:endParaRPr lang="en-IN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715140" y="2571744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dirty="0" smtClean="0">
                <a:solidFill>
                  <a:schemeClr val="bg1"/>
                </a:solidFill>
              </a:rPr>
              <a:t>Extrusion</a:t>
            </a:r>
            <a:endParaRPr lang="en-IN" b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428860" y="4786322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dirty="0" smtClean="0">
                <a:solidFill>
                  <a:schemeClr val="bg1"/>
                </a:solidFill>
              </a:rPr>
              <a:t>Migration</a:t>
            </a:r>
            <a:endParaRPr lang="en-IN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00562" y="4786322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dirty="0" smtClean="0">
                <a:solidFill>
                  <a:schemeClr val="bg1"/>
                </a:solidFill>
              </a:rPr>
              <a:t>Sequestration</a:t>
            </a:r>
            <a:endParaRPr lang="en-IN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3284984"/>
            <a:ext cx="8858280" cy="3287288"/>
          </a:xfrm>
        </p:spPr>
        <p:txBody>
          <a:bodyPr>
            <a:noAutofit/>
          </a:bodyPr>
          <a:lstStyle/>
          <a:p>
            <a:pPr marL="0" indent="0" algn="ctr">
              <a:buNone/>
              <a:tabLst>
                <a:tab pos="0" algn="l"/>
              </a:tabLst>
            </a:pPr>
            <a:r>
              <a:rPr lang="en-IN" sz="2000" b="1" dirty="0" smtClean="0"/>
              <a:t>Since the PLL (posterior longitudinal ligament) is at its thickest in this region, the disc usually herniates slightly to the left or right of this central zone. </a:t>
            </a:r>
            <a:r>
              <a:rPr lang="en-IN" sz="1800" dirty="0" smtClean="0"/>
              <a:t/>
            </a:r>
            <a:br>
              <a:rPr lang="en-IN" sz="1800" dirty="0" smtClean="0"/>
            </a:br>
            <a:endParaRPr lang="en-IN" sz="1800" dirty="0" smtClean="0"/>
          </a:p>
          <a:p>
            <a:r>
              <a:rPr lang="en-IN" sz="1800" dirty="0" err="1" smtClean="0"/>
              <a:t>Posterocentral</a:t>
            </a:r>
            <a:endParaRPr lang="en-IN" sz="1800" dirty="0" smtClean="0"/>
          </a:p>
          <a:p>
            <a:r>
              <a:rPr lang="en-IN" sz="1800" dirty="0" err="1" smtClean="0"/>
              <a:t>Paramedian</a:t>
            </a:r>
            <a:r>
              <a:rPr lang="en-IN" sz="1800" dirty="0" smtClean="0"/>
              <a:t> - number one region </a:t>
            </a:r>
          </a:p>
          <a:p>
            <a:r>
              <a:rPr lang="en-IN" sz="1800" dirty="0" err="1" smtClean="0"/>
              <a:t>Postero</a:t>
            </a:r>
            <a:r>
              <a:rPr lang="en-IN" sz="1800" dirty="0" smtClean="0"/>
              <a:t> lateral (</a:t>
            </a:r>
            <a:r>
              <a:rPr lang="en-IN" sz="1800" dirty="0" err="1" smtClean="0"/>
              <a:t>foraminal</a:t>
            </a:r>
            <a:r>
              <a:rPr lang="en-IN" sz="1800" dirty="0" smtClean="0"/>
              <a:t> /</a:t>
            </a:r>
            <a:r>
              <a:rPr lang="en-IN" sz="1800" dirty="0" err="1" smtClean="0"/>
              <a:t>Subarticular</a:t>
            </a:r>
            <a:r>
              <a:rPr lang="en-IN" sz="1800" dirty="0" smtClean="0"/>
              <a:t>)- Only 5% to 10%, 'Dorsal Root Ganglion' (DRG) lives in this zone resulting in severe pain, sciatica and nerve cell damage. </a:t>
            </a:r>
          </a:p>
          <a:p>
            <a:r>
              <a:rPr lang="en-IN" sz="1800" dirty="0" smtClean="0"/>
              <a:t>extra </a:t>
            </a:r>
            <a:r>
              <a:rPr lang="en-IN" sz="1800" dirty="0" err="1" smtClean="0"/>
              <a:t>foraminal</a:t>
            </a:r>
            <a:r>
              <a:rPr lang="en-IN" sz="1800" dirty="0" smtClean="0"/>
              <a:t>) uncommon</a:t>
            </a:r>
          </a:p>
          <a:p>
            <a:r>
              <a:rPr lang="en-IN" sz="1800" dirty="0" smtClean="0"/>
              <a:t>Most common site is L4-5 and L5-S1</a:t>
            </a:r>
          </a:p>
          <a:p>
            <a:endParaRPr lang="en-IN" sz="1800" dirty="0"/>
          </a:p>
        </p:txBody>
      </p:sp>
      <p:pic>
        <p:nvPicPr>
          <p:cNvPr id="4" name="Picture 2" descr="http://rad.desk.nl/images/thmb_423de079d6975locatie-herni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260648"/>
            <a:ext cx="4464496" cy="2702831"/>
          </a:xfrm>
          <a:prstGeom prst="rect">
            <a:avLst/>
          </a:prstGeom>
          <a:noFill/>
        </p:spPr>
      </p:pic>
      <p:pic>
        <p:nvPicPr>
          <p:cNvPr id="5" name="Picture 2" descr="C:\Users\PAIN CLINIC OF INDIA\Desktop\Logo n pics PCI\PCI smal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44408" y="188640"/>
            <a:ext cx="604837" cy="873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Triangular Zone – </a:t>
            </a:r>
            <a:r>
              <a:rPr lang="en-IN" dirty="0" err="1" smtClean="0"/>
              <a:t>Kambel’s</a:t>
            </a:r>
            <a:r>
              <a:rPr lang="en-IN" dirty="0" smtClean="0"/>
              <a:t> triangle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285860"/>
            <a:ext cx="8229600" cy="1042982"/>
          </a:xfrm>
        </p:spPr>
        <p:txBody>
          <a:bodyPr>
            <a:normAutofit/>
          </a:bodyPr>
          <a:lstStyle/>
          <a:p>
            <a:r>
              <a:rPr lang="en-IN" sz="2000" dirty="0" smtClean="0"/>
              <a:t>The goal is to access the "neural triangular working zone" defined by the exiting root, the proximal vertebral plate inferiorly, and the superior </a:t>
            </a:r>
            <a:r>
              <a:rPr lang="en-IN" sz="2000" dirty="0" err="1" smtClean="0"/>
              <a:t>articular</a:t>
            </a:r>
            <a:r>
              <a:rPr lang="en-IN" sz="2000" dirty="0" smtClean="0"/>
              <a:t> facet</a:t>
            </a:r>
            <a:endParaRPr lang="en-IN" sz="2000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2285992"/>
            <a:ext cx="6858048" cy="2288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802" y="4429132"/>
            <a:ext cx="2562894" cy="2357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Different techniques for IVDP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 smtClean="0"/>
              <a:t>Mechanical decompression </a:t>
            </a:r>
          </a:p>
          <a:p>
            <a:r>
              <a:rPr lang="en-IN" sz="2400" dirty="0" smtClean="0"/>
              <a:t>Thermal – laser, </a:t>
            </a:r>
            <a:r>
              <a:rPr lang="en-IN" sz="2400" dirty="0" err="1" smtClean="0"/>
              <a:t>coblation</a:t>
            </a:r>
            <a:r>
              <a:rPr lang="en-IN" sz="2400" dirty="0" smtClean="0"/>
              <a:t>, RF</a:t>
            </a:r>
          </a:p>
          <a:p>
            <a:r>
              <a:rPr lang="en-IN" sz="2400" dirty="0" err="1" smtClean="0"/>
              <a:t>Chemonucleolysis</a:t>
            </a:r>
            <a:endParaRPr lang="en-IN" sz="2400" dirty="0" smtClean="0"/>
          </a:p>
          <a:p>
            <a:endParaRPr lang="en-IN" sz="2400" dirty="0" smtClean="0"/>
          </a:p>
          <a:p>
            <a:pPr marL="265113" indent="0">
              <a:buNone/>
            </a:pPr>
            <a:r>
              <a:rPr lang="en-IN" sz="2400" dirty="0" smtClean="0"/>
              <a:t>These procedures are being done separately for different indication with varying success rates</a:t>
            </a:r>
            <a:endParaRPr lang="en-IN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>Disc </a:t>
            </a:r>
            <a:r>
              <a:rPr lang="en-IN" b="1" dirty="0" err="1" smtClean="0"/>
              <a:t>Fx</a:t>
            </a:r>
            <a:r>
              <a:rPr lang="en-IN" b="1" dirty="0" smtClean="0"/>
              <a:t> with </a:t>
            </a:r>
            <a:r>
              <a:rPr lang="en-IN" b="1" dirty="0" err="1" smtClean="0"/>
              <a:t>Elliquence</a:t>
            </a:r>
            <a:r>
              <a:rPr lang="en-IN" b="1" dirty="0" smtClean="0"/>
              <a:t> generator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614882"/>
          </a:xfrm>
        </p:spPr>
        <p:txBody>
          <a:bodyPr>
            <a:normAutofit/>
          </a:bodyPr>
          <a:lstStyle/>
          <a:p>
            <a:r>
              <a:rPr lang="en-IN" sz="2400" dirty="0" smtClean="0"/>
              <a:t>Currently, it is standard practice to use radiofrequency techniques with frequencies of 300–500KHz. </a:t>
            </a:r>
          </a:p>
          <a:p>
            <a:r>
              <a:rPr lang="en-IN" sz="2400" dirty="0" smtClean="0"/>
              <a:t>A frequency of 1.7MHz provided by the </a:t>
            </a:r>
            <a:r>
              <a:rPr lang="en-IN" sz="2400" dirty="0" err="1" smtClean="0"/>
              <a:t>elliquence</a:t>
            </a:r>
            <a:r>
              <a:rPr lang="en-IN" sz="2400" dirty="0" smtClean="0"/>
              <a:t> </a:t>
            </a:r>
            <a:r>
              <a:rPr lang="en-IN" sz="2400" dirty="0" err="1" smtClean="0"/>
              <a:t>Surgi</a:t>
            </a:r>
            <a:r>
              <a:rPr lang="en-IN" sz="2400" dirty="0" smtClean="0"/>
              <a:t>-Max® generator with correspondingly different modulations and the affiliated special biophysical characteristics</a:t>
            </a:r>
          </a:p>
          <a:p>
            <a:r>
              <a:rPr lang="en-IN" sz="2400" dirty="0" smtClean="0"/>
              <a:t>A major component of this newly developed intervention is the application of high radiofrequency using a steerable probe (Trigger-Flex, </a:t>
            </a:r>
            <a:r>
              <a:rPr lang="en-IN" sz="2400" dirty="0" err="1" smtClean="0"/>
              <a:t>elliquenc</a:t>
            </a:r>
            <a:r>
              <a:rPr lang="en-IN" sz="2400" dirty="0" smtClean="0"/>
              <a:t>, LLC)</a:t>
            </a:r>
          </a:p>
        </p:txBody>
      </p:sp>
      <p:pic>
        <p:nvPicPr>
          <p:cNvPr id="4" name="Picture 1" descr="C:\Users\PAIN CLINIC OF INDIA\Desktop\PAIN\website\disx-fx..jpg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>
            <a:lum contrast="30000"/>
          </a:blip>
          <a:srcRect t="35465" r="67435" b="27100"/>
          <a:stretch>
            <a:fillRect/>
          </a:stretch>
        </p:blipFill>
        <p:spPr bwMode="auto">
          <a:xfrm>
            <a:off x="5292080" y="4509119"/>
            <a:ext cx="2160240" cy="19545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 smtClean="0"/>
              <a:t>The safety and effectiveness of this technology has been demonstrated with more than 100,000 endoscopic interventions worldwide</a:t>
            </a:r>
          </a:p>
          <a:p>
            <a:r>
              <a:rPr lang="en-IN" sz="2400" dirty="0" smtClean="0"/>
              <a:t>Reduced heat, thermal convection and minimised tissue alteration</a:t>
            </a:r>
          </a:p>
          <a:p>
            <a:r>
              <a:rPr lang="en-IN" sz="2400" dirty="0" smtClean="0"/>
              <a:t>Two modulation types are available., Each waveform offers distinct tissue effect</a:t>
            </a:r>
          </a:p>
          <a:p>
            <a:pPr>
              <a:buFont typeface="Wingdings" pitchFamily="2" charset="2"/>
              <a:buChar char="ü"/>
            </a:pPr>
            <a:r>
              <a:rPr lang="en-IN" sz="2400" dirty="0" smtClean="0"/>
              <a:t>Bipolar Turbo - nucleus ablation</a:t>
            </a:r>
          </a:p>
          <a:p>
            <a:pPr>
              <a:buFont typeface="Wingdings" pitchFamily="2" charset="2"/>
              <a:buChar char="ü"/>
            </a:pPr>
            <a:r>
              <a:rPr lang="en-IN" sz="2400" dirty="0" smtClean="0"/>
              <a:t>Bipolar </a:t>
            </a:r>
            <a:r>
              <a:rPr lang="en-IN" sz="2400" dirty="0" err="1" smtClean="0"/>
              <a:t>Hemo</a:t>
            </a:r>
            <a:r>
              <a:rPr lang="en-IN" sz="2400" dirty="0" smtClean="0"/>
              <a:t> - annulus modulation with shrinkages</a:t>
            </a:r>
          </a:p>
          <a:p>
            <a:endParaRPr lang="en-IN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Temperature Distribution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72518" cy="971543"/>
          </a:xfrm>
        </p:spPr>
        <p:txBody>
          <a:bodyPr>
            <a:noAutofit/>
          </a:bodyPr>
          <a:lstStyle/>
          <a:p>
            <a:r>
              <a:rPr lang="en-IN" sz="2000" dirty="0" smtClean="0"/>
              <a:t>Demonstrably negligible thermal convection</a:t>
            </a:r>
          </a:p>
          <a:p>
            <a:r>
              <a:rPr lang="en-IN" sz="2000" dirty="0" smtClean="0"/>
              <a:t>The use of higher frequency offers the advantage of reduced heat and minimal tissue alteration</a:t>
            </a:r>
            <a:endParaRPr lang="en-IN" sz="2000" dirty="0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>
            <a:lum contrast="30000"/>
          </a:blip>
          <a:srcRect/>
          <a:stretch>
            <a:fillRect/>
          </a:stretch>
        </p:blipFill>
        <p:spPr bwMode="auto">
          <a:xfrm>
            <a:off x="2428860" y="2835153"/>
            <a:ext cx="3852853" cy="3451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2339752" y="2780928"/>
            <a:ext cx="648072" cy="21602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Mechanical removal of disc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/>
          </a:bodyPr>
          <a:lstStyle/>
          <a:p>
            <a:r>
              <a:rPr lang="en-IN" sz="2400" dirty="0" smtClean="0"/>
              <a:t>Additional mechanical removal of disc material with a </a:t>
            </a:r>
            <a:r>
              <a:rPr lang="en-IN" sz="2400" dirty="0" err="1" smtClean="0"/>
              <a:t>rongeur</a:t>
            </a:r>
            <a:r>
              <a:rPr lang="en-IN" sz="2400" dirty="0" smtClean="0"/>
              <a:t> increases the effectiveness of this method</a:t>
            </a:r>
          </a:p>
          <a:p>
            <a:r>
              <a:rPr lang="en-IN" sz="2400" dirty="0" smtClean="0"/>
              <a:t>Free fragments within the annulus and in the </a:t>
            </a:r>
            <a:r>
              <a:rPr lang="en-IN" sz="2400" dirty="0" err="1" smtClean="0"/>
              <a:t>subligamentary</a:t>
            </a:r>
            <a:r>
              <a:rPr lang="en-IN" sz="2400" dirty="0" smtClean="0"/>
              <a:t> area can be removed</a:t>
            </a:r>
          </a:p>
        </p:txBody>
      </p:sp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8926" y="3357562"/>
            <a:ext cx="2786082" cy="2503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357298"/>
            <a:ext cx="8229600" cy="2614618"/>
          </a:xfrm>
        </p:spPr>
        <p:txBody>
          <a:bodyPr>
            <a:normAutofit/>
          </a:bodyPr>
          <a:lstStyle/>
          <a:p>
            <a:r>
              <a:rPr lang="en-IN" sz="2400" dirty="0" smtClean="0"/>
              <a:t>Fluoroscopic control is used primarily for orientation during the intervention </a:t>
            </a:r>
          </a:p>
          <a:p>
            <a:r>
              <a:rPr lang="en-IN" sz="2400" dirty="0" smtClean="0"/>
              <a:t>Optional semi-endoscopic control can also take place between the individual work steps</a:t>
            </a:r>
          </a:p>
          <a:p>
            <a:r>
              <a:rPr lang="en-IN" sz="2400" dirty="0" smtClean="0"/>
              <a:t>This ensures documentation of the decompression effects and nucelotomy</a:t>
            </a:r>
          </a:p>
          <a:p>
            <a:endParaRPr lang="en-IN" sz="2400" dirty="0"/>
          </a:p>
        </p:txBody>
      </p:sp>
      <p:grpSp>
        <p:nvGrpSpPr>
          <p:cNvPr id="6" name="Group 5"/>
          <p:cNvGrpSpPr/>
          <p:nvPr/>
        </p:nvGrpSpPr>
        <p:grpSpPr>
          <a:xfrm>
            <a:off x="1500166" y="3836360"/>
            <a:ext cx="5857916" cy="2869760"/>
            <a:chOff x="500034" y="3836360"/>
            <a:chExt cx="5857916" cy="2869760"/>
          </a:xfrm>
        </p:grpSpPr>
        <p:pic>
          <p:nvPicPr>
            <p:cNvPr id="3686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00034" y="3857628"/>
              <a:ext cx="2928958" cy="28484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6867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71868" y="3836360"/>
              <a:ext cx="2786082" cy="2807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428604"/>
            <a:ext cx="8786842" cy="4525963"/>
          </a:xfrm>
        </p:spPr>
        <p:txBody>
          <a:bodyPr>
            <a:normAutofit/>
          </a:bodyPr>
          <a:lstStyle/>
          <a:p>
            <a:r>
              <a:rPr lang="en-IN" sz="2400" dirty="0" smtClean="0"/>
              <a:t>High ablation rates in turbo mode as well as significant contraction of the annulus in Bipolar </a:t>
            </a:r>
            <a:r>
              <a:rPr lang="en-IN" sz="2400" dirty="0" err="1" smtClean="0"/>
              <a:t>Hemo</a:t>
            </a:r>
            <a:r>
              <a:rPr lang="en-IN" sz="2400" dirty="0" smtClean="0"/>
              <a:t> mode with a decompression have been demonstrated in post-mortem intervertebral disc studies 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642910" y="1857364"/>
            <a:ext cx="7786710" cy="2865345"/>
            <a:chOff x="642910" y="3000372"/>
            <a:chExt cx="7786710" cy="2865345"/>
          </a:xfrm>
        </p:grpSpPr>
        <p:pic>
          <p:nvPicPr>
            <p:cNvPr id="34818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2910" y="3000372"/>
              <a:ext cx="3571900" cy="28405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4819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57752" y="3000372"/>
              <a:ext cx="3571868" cy="28653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6" name="TextBox 5"/>
            <p:cNvSpPr txBox="1"/>
            <p:nvPr/>
          </p:nvSpPr>
          <p:spPr>
            <a:xfrm>
              <a:off x="2428860" y="4857760"/>
              <a:ext cx="3571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b="1" dirty="0" smtClean="0"/>
                <a:t>A</a:t>
              </a:r>
              <a:endParaRPr lang="en-IN" b="1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714612" y="4000504"/>
              <a:ext cx="5715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b="1" dirty="0" smtClean="0"/>
                <a:t>IVF</a:t>
              </a:r>
              <a:endParaRPr lang="en-IN" b="1" dirty="0"/>
            </a:p>
          </p:txBody>
        </p:sp>
      </p:grpSp>
      <p:sp>
        <p:nvSpPr>
          <p:cNvPr id="9" name="Rectangle 8"/>
          <p:cNvSpPr/>
          <p:nvPr/>
        </p:nvSpPr>
        <p:spPr>
          <a:xfrm>
            <a:off x="0" y="5072920"/>
            <a:ext cx="91440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>
              <a:buFont typeface="Arial" pitchFamily="34" charset="0"/>
              <a:buChar char="•"/>
            </a:pPr>
            <a:r>
              <a:rPr lang="en-IN" sz="1100" dirty="0" smtClean="0"/>
              <a:t>Feldman A, </a:t>
            </a:r>
            <a:r>
              <a:rPr lang="en-IN" sz="1100" dirty="0" err="1" smtClean="0"/>
              <a:t>Hellinger</a:t>
            </a:r>
            <a:r>
              <a:rPr lang="en-IN" sz="1100" dirty="0" smtClean="0"/>
              <a:t> S, Disc-FX – A new combination procedure for disc surgery – </a:t>
            </a:r>
            <a:r>
              <a:rPr lang="en-IN" sz="1100" dirty="0" err="1" smtClean="0"/>
              <a:t>radiowave</a:t>
            </a:r>
            <a:r>
              <a:rPr lang="en-IN" sz="1100" dirty="0" smtClean="0"/>
              <a:t> disc </a:t>
            </a:r>
            <a:r>
              <a:rPr lang="en-IN" sz="1100" dirty="0" err="1" smtClean="0"/>
              <a:t>ablation,annulus</a:t>
            </a:r>
            <a:r>
              <a:rPr lang="en-IN" sz="1100" dirty="0" smtClean="0"/>
              <a:t> decompression and mechanic </a:t>
            </a:r>
            <a:r>
              <a:rPr lang="en-IN" sz="1100" dirty="0" err="1" smtClean="0"/>
              <a:t>nucleotomy</a:t>
            </a:r>
            <a:r>
              <a:rPr lang="en-IN" sz="1100" dirty="0" smtClean="0"/>
              <a:t> in one –basics and a prospective study, </a:t>
            </a:r>
            <a:r>
              <a:rPr lang="en-IN" sz="1100" i="1" dirty="0" smtClean="0"/>
              <a:t>IJMIST, 2008;Suppl. 1(1)[2].</a:t>
            </a:r>
          </a:p>
          <a:p>
            <a:pPr marL="265113" indent="-265113">
              <a:buFont typeface="Arial" pitchFamily="34" charset="0"/>
              <a:buChar char="•"/>
            </a:pPr>
            <a:r>
              <a:rPr lang="en-IN" sz="1100" dirty="0" smtClean="0"/>
              <a:t>Ashley JE, </a:t>
            </a:r>
            <a:r>
              <a:rPr lang="en-IN" sz="1100" dirty="0" err="1" smtClean="0"/>
              <a:t>Gharpuray</a:t>
            </a:r>
            <a:r>
              <a:rPr lang="en-IN" sz="1100" dirty="0" smtClean="0"/>
              <a:t> VM, </a:t>
            </a:r>
            <a:r>
              <a:rPr lang="en-IN" sz="1100" dirty="0" err="1" smtClean="0"/>
              <a:t>Saal</a:t>
            </a:r>
            <a:r>
              <a:rPr lang="en-IN" sz="1100" dirty="0" smtClean="0"/>
              <a:t> JS, et al., Temperature distribution in the intervertebral disc: a comparison of </a:t>
            </a:r>
            <a:r>
              <a:rPr lang="en-IN" sz="1100" dirty="0" err="1" smtClean="0"/>
              <a:t>intranuclear</a:t>
            </a:r>
            <a:r>
              <a:rPr lang="en-IN" sz="1100" dirty="0" smtClean="0"/>
              <a:t> radiofrequency needle to a novel heating catheter, </a:t>
            </a:r>
            <a:r>
              <a:rPr lang="en-IN" sz="1100" i="1" dirty="0" smtClean="0"/>
              <a:t>BED, 1999;42:77–8.</a:t>
            </a:r>
          </a:p>
          <a:p>
            <a:pPr marL="265113" indent="-265113">
              <a:buFont typeface="Arial" pitchFamily="34" charset="0"/>
              <a:buChar char="•"/>
            </a:pPr>
            <a:r>
              <a:rPr lang="en-IN" sz="1100" dirty="0" err="1" smtClean="0"/>
              <a:t>Barendse</a:t>
            </a:r>
            <a:r>
              <a:rPr lang="en-IN" sz="1100" dirty="0" smtClean="0"/>
              <a:t> GA, van Den Berg SG, </a:t>
            </a:r>
            <a:r>
              <a:rPr lang="en-IN" sz="1100" dirty="0" err="1" smtClean="0"/>
              <a:t>Kessels</a:t>
            </a:r>
            <a:r>
              <a:rPr lang="en-IN" sz="1100" dirty="0" smtClean="0"/>
              <a:t> AH, et al., Randomized controlled trial of percutaneous </a:t>
            </a:r>
            <a:r>
              <a:rPr lang="en-IN" sz="1100" dirty="0" err="1" smtClean="0"/>
              <a:t>intradiscal</a:t>
            </a:r>
            <a:r>
              <a:rPr lang="en-IN" sz="1100" dirty="0" smtClean="0"/>
              <a:t> radiofrequency </a:t>
            </a:r>
            <a:r>
              <a:rPr lang="en-IN" sz="1100" dirty="0" err="1" smtClean="0"/>
              <a:t>hermocoagulation</a:t>
            </a:r>
            <a:r>
              <a:rPr lang="en-IN" sz="1100" dirty="0" smtClean="0"/>
              <a:t> for chronic </a:t>
            </a:r>
            <a:r>
              <a:rPr lang="en-IN" sz="1100" dirty="0" err="1" smtClean="0"/>
              <a:t>discogenic</a:t>
            </a:r>
            <a:r>
              <a:rPr lang="en-IN" sz="1100" dirty="0" smtClean="0"/>
              <a:t> pain. Lack of effect from a 90-second 70 C lesion, </a:t>
            </a:r>
            <a:r>
              <a:rPr lang="en-IN" sz="1100" i="1" dirty="0" smtClean="0"/>
              <a:t>Spine, </a:t>
            </a:r>
            <a:r>
              <a:rPr lang="en-IN" sz="1100" dirty="0" smtClean="0"/>
              <a:t>2001;26(3):287–92.</a:t>
            </a:r>
          </a:p>
          <a:p>
            <a:pPr marL="265113" indent="-265113">
              <a:buFont typeface="Arial" pitchFamily="34" charset="0"/>
              <a:buChar char="•"/>
            </a:pPr>
            <a:r>
              <a:rPr lang="en-IN" sz="1100" dirty="0" err="1" smtClean="0"/>
              <a:t>Houpt</a:t>
            </a:r>
            <a:r>
              <a:rPr lang="en-IN" sz="1100" dirty="0" smtClean="0"/>
              <a:t> JC, Conner ES, McFarland EW, Experimental study of temperature distributions and thermal transport during radiofrequency current therapy of the intervertebral disc, </a:t>
            </a:r>
            <a:r>
              <a:rPr lang="en-IN" sz="1100" i="1" dirty="0" smtClean="0"/>
              <a:t>Spine, 1996;21(15):1808–13.</a:t>
            </a:r>
          </a:p>
          <a:p>
            <a:pPr marL="265113" indent="-265113">
              <a:buFont typeface="Arial" pitchFamily="34" charset="0"/>
              <a:buChar char="•"/>
            </a:pPr>
            <a:r>
              <a:rPr lang="nl-NL" sz="1100" dirty="0" smtClean="0"/>
              <a:t>Kleinstueck FS, Diederich CJ, Nau WH, et al., Temperature  </a:t>
            </a:r>
            <a:r>
              <a:rPr lang="en-IN" sz="1100" dirty="0" smtClean="0"/>
              <a:t>and dose distributions during </a:t>
            </a:r>
            <a:r>
              <a:rPr lang="en-IN" sz="1100" dirty="0" err="1" smtClean="0"/>
              <a:t>intradiscal</a:t>
            </a:r>
            <a:r>
              <a:rPr lang="en-IN" sz="1100" dirty="0" smtClean="0"/>
              <a:t> </a:t>
            </a:r>
            <a:r>
              <a:rPr lang="en-IN" sz="1100" dirty="0" err="1" smtClean="0"/>
              <a:t>electrothermal</a:t>
            </a:r>
            <a:r>
              <a:rPr lang="en-IN" sz="1100" dirty="0" smtClean="0"/>
              <a:t> </a:t>
            </a:r>
            <a:r>
              <a:rPr lang="it-IT" sz="1100" dirty="0" smtClean="0"/>
              <a:t>therapy in cadaveric lumbar spine, </a:t>
            </a:r>
            <a:r>
              <a:rPr lang="it-IT" sz="1100" i="1" dirty="0" smtClean="0"/>
              <a:t>Spine, 2003;28:1700–8.</a:t>
            </a:r>
            <a:endParaRPr lang="en-IN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214422"/>
            <a:ext cx="8858280" cy="3668707"/>
          </a:xfrm>
        </p:spPr>
        <p:txBody>
          <a:bodyPr>
            <a:normAutofit/>
          </a:bodyPr>
          <a:lstStyle/>
          <a:p>
            <a:r>
              <a:rPr lang="en-IN" sz="2400" dirty="0" smtClean="0"/>
              <a:t>Most of the pain is derived from the </a:t>
            </a:r>
            <a:r>
              <a:rPr lang="en-IN" sz="2400" dirty="0" err="1" smtClean="0"/>
              <a:t>sinuvertebral</a:t>
            </a:r>
            <a:r>
              <a:rPr lang="en-IN" sz="2400" dirty="0" smtClean="0"/>
              <a:t> nerve from the intervertebral discs as well as tissue  surrounding the nerves</a:t>
            </a:r>
          </a:p>
          <a:p>
            <a:r>
              <a:rPr lang="en-IN" sz="2400" dirty="0" smtClean="0"/>
              <a:t>Venous stasis in the early phase of the pain syndrome appears to play a large role</a:t>
            </a:r>
          </a:p>
          <a:p>
            <a:r>
              <a:rPr lang="en-IN" sz="2400" dirty="0" smtClean="0"/>
              <a:t>The smallest changes in the epidural area can cause clear changes to the venous flow conditions and thereby influence the disease</a:t>
            </a:r>
          </a:p>
          <a:p>
            <a:endParaRPr lang="en-IN" sz="2400" dirty="0"/>
          </a:p>
        </p:txBody>
      </p:sp>
      <p:sp>
        <p:nvSpPr>
          <p:cNvPr id="4" name="Rectangle 3"/>
          <p:cNvSpPr/>
          <p:nvPr/>
        </p:nvSpPr>
        <p:spPr>
          <a:xfrm>
            <a:off x="0" y="4725144"/>
            <a:ext cx="9144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>
              <a:buFont typeface="Arial" pitchFamily="34" charset="0"/>
              <a:buChar char="•"/>
            </a:pPr>
            <a:r>
              <a:rPr lang="en-IN" sz="1200" dirty="0" smtClean="0"/>
              <a:t>Barr JS, Lumbar disc lesions in retrospect and prospect, </a:t>
            </a:r>
            <a:r>
              <a:rPr lang="en-IN" sz="1200" i="1" dirty="0" err="1" smtClean="0"/>
              <a:t>Clin</a:t>
            </a:r>
            <a:r>
              <a:rPr lang="en-IN" sz="1200" i="1" dirty="0" smtClean="0"/>
              <a:t> </a:t>
            </a:r>
            <a:r>
              <a:rPr lang="en-IN" sz="1200" i="1" dirty="0" err="1" smtClean="0"/>
              <a:t>Orthop</a:t>
            </a:r>
            <a:r>
              <a:rPr lang="en-IN" sz="1200" i="1" dirty="0" smtClean="0"/>
              <a:t>, 1977;129:4–8.</a:t>
            </a:r>
          </a:p>
          <a:p>
            <a:pPr marL="265113" indent="-265113">
              <a:buFont typeface="Arial" pitchFamily="34" charset="0"/>
              <a:buChar char="•"/>
            </a:pPr>
            <a:r>
              <a:rPr lang="en-IN" sz="1200" dirty="0" smtClean="0"/>
              <a:t>Hall LT, </a:t>
            </a:r>
            <a:r>
              <a:rPr lang="en-IN" sz="1200" dirty="0" err="1" smtClean="0"/>
              <a:t>Esses</a:t>
            </a:r>
            <a:r>
              <a:rPr lang="en-IN" sz="1200" dirty="0" smtClean="0"/>
              <a:t> SI, Noble PC, </a:t>
            </a:r>
            <a:r>
              <a:rPr lang="en-IN" sz="1200" dirty="0" err="1" smtClean="0"/>
              <a:t>Kamaric</a:t>
            </a:r>
            <a:r>
              <a:rPr lang="en-IN" sz="1200" dirty="0" smtClean="0"/>
              <a:t> E, Morphology of the lumbar vertebral endplates, </a:t>
            </a:r>
            <a:r>
              <a:rPr lang="en-IN" sz="1200" i="1" dirty="0" smtClean="0"/>
              <a:t>Spine, 1998;23(14):1517–23.</a:t>
            </a:r>
          </a:p>
          <a:p>
            <a:pPr marL="265113" indent="-265113">
              <a:buFont typeface="Arial" pitchFamily="34" charset="0"/>
              <a:buChar char="•"/>
            </a:pPr>
            <a:r>
              <a:rPr lang="en-IN" sz="1200" dirty="0" err="1" smtClean="0"/>
              <a:t>MacNab</a:t>
            </a:r>
            <a:r>
              <a:rPr lang="en-IN" sz="1200" dirty="0" smtClean="0"/>
              <a:t> I, Negative disc exploration. An analysis of the causes of nerve-root involvement in sixty-eight patients,  </a:t>
            </a:r>
            <a:r>
              <a:rPr lang="en-IN" sz="1200" i="1" dirty="0" smtClean="0"/>
              <a:t>J Bone Joint </a:t>
            </a:r>
            <a:r>
              <a:rPr lang="en-IN" sz="1200" i="1" dirty="0" err="1" smtClean="0"/>
              <a:t>Surg</a:t>
            </a:r>
            <a:r>
              <a:rPr lang="en-IN" sz="1200" i="1" dirty="0" smtClean="0"/>
              <a:t>, 1971;53A:891–903</a:t>
            </a:r>
          </a:p>
          <a:p>
            <a:pPr marL="265113" indent="-265113">
              <a:buFont typeface="Arial" pitchFamily="34" charset="0"/>
              <a:buChar char="•"/>
            </a:pPr>
            <a:r>
              <a:rPr lang="en-IN" sz="1200" dirty="0" err="1" smtClean="0"/>
              <a:t>Olmarker</a:t>
            </a:r>
            <a:r>
              <a:rPr lang="en-IN" sz="1200" dirty="0" smtClean="0"/>
              <a:t> K, </a:t>
            </a:r>
            <a:r>
              <a:rPr lang="en-IN" sz="1200" dirty="0" err="1" smtClean="0"/>
              <a:t>Rydevik</a:t>
            </a:r>
            <a:r>
              <a:rPr lang="en-IN" sz="1200" dirty="0" smtClean="0"/>
              <a:t> B, </a:t>
            </a:r>
            <a:r>
              <a:rPr lang="en-IN" sz="1200" dirty="0" err="1" smtClean="0"/>
              <a:t>Nordborg</a:t>
            </a:r>
            <a:r>
              <a:rPr lang="en-IN" sz="1200" dirty="0" smtClean="0"/>
              <a:t> C, </a:t>
            </a:r>
            <a:r>
              <a:rPr lang="en-IN" sz="1200" dirty="0" err="1" smtClean="0"/>
              <a:t>Autologous</a:t>
            </a:r>
            <a:r>
              <a:rPr lang="en-IN" sz="1200" dirty="0" smtClean="0"/>
              <a:t> nucleus </a:t>
            </a:r>
            <a:r>
              <a:rPr lang="en-IN" sz="1200" dirty="0" err="1" smtClean="0"/>
              <a:t>pulposus</a:t>
            </a:r>
            <a:r>
              <a:rPr lang="en-IN" sz="1200" dirty="0" smtClean="0"/>
              <a:t> induces neurophysiologic and </a:t>
            </a:r>
            <a:r>
              <a:rPr lang="en-IN" sz="1200" dirty="0" err="1" smtClean="0"/>
              <a:t>histologic</a:t>
            </a:r>
            <a:r>
              <a:rPr lang="en-IN" sz="1200" dirty="0" smtClean="0"/>
              <a:t> changes in porcine </a:t>
            </a:r>
            <a:r>
              <a:rPr lang="en-IN" sz="1200" dirty="0" err="1" smtClean="0"/>
              <a:t>cauda</a:t>
            </a:r>
            <a:r>
              <a:rPr lang="en-IN" sz="1200" dirty="0" smtClean="0"/>
              <a:t> </a:t>
            </a:r>
            <a:r>
              <a:rPr lang="en-IN" sz="1200" dirty="0" err="1" smtClean="0"/>
              <a:t>equina</a:t>
            </a:r>
            <a:r>
              <a:rPr lang="en-IN" sz="1200" dirty="0" smtClean="0"/>
              <a:t> nerve roots, </a:t>
            </a:r>
            <a:r>
              <a:rPr lang="en-IN" sz="1200" i="1" dirty="0" smtClean="0"/>
              <a:t>Spine, 1993;18(11):1425–32.</a:t>
            </a:r>
          </a:p>
          <a:p>
            <a:pPr marL="265113" indent="-265113">
              <a:buFont typeface="Arial" pitchFamily="34" charset="0"/>
              <a:buChar char="•"/>
            </a:pPr>
            <a:r>
              <a:rPr lang="en-IN" sz="1200" dirty="0" smtClean="0"/>
              <a:t> </a:t>
            </a:r>
            <a:r>
              <a:rPr lang="en-IN" sz="1200" dirty="0" err="1" smtClean="0"/>
              <a:t>Postacchini</a:t>
            </a:r>
            <a:r>
              <a:rPr lang="en-IN" sz="1200" dirty="0" smtClean="0"/>
              <a:t> F, Management of herniation of the lumbar disc, </a:t>
            </a:r>
            <a:r>
              <a:rPr lang="fr-FR" sz="1200" i="1" dirty="0" smtClean="0"/>
              <a:t>J </a:t>
            </a:r>
            <a:r>
              <a:rPr lang="fr-FR" sz="1200" i="1" dirty="0" err="1" smtClean="0"/>
              <a:t>Bone</a:t>
            </a:r>
            <a:r>
              <a:rPr lang="fr-FR" sz="1200" i="1" dirty="0" smtClean="0"/>
              <a:t> Joint </a:t>
            </a:r>
            <a:r>
              <a:rPr lang="fr-FR" sz="1200" i="1" dirty="0" err="1" smtClean="0"/>
              <a:t>Surg</a:t>
            </a:r>
            <a:r>
              <a:rPr lang="fr-FR" sz="1200" i="1" dirty="0" smtClean="0"/>
              <a:t> </a:t>
            </a:r>
            <a:r>
              <a:rPr lang="fr-FR" sz="1200" i="1" dirty="0" err="1" smtClean="0"/>
              <a:t>Br</a:t>
            </a:r>
            <a:r>
              <a:rPr lang="fr-FR" sz="1200" i="1" dirty="0" smtClean="0"/>
              <a:t>, 1999;81(4):567–76.</a:t>
            </a:r>
            <a:endParaRPr lang="en-IN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Application for the technology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471742"/>
          </a:xfrm>
        </p:spPr>
        <p:txBody>
          <a:bodyPr>
            <a:noAutofit/>
          </a:bodyPr>
          <a:lstStyle/>
          <a:p>
            <a:r>
              <a:rPr lang="en-IN" sz="2400" dirty="0" smtClean="0"/>
              <a:t>Contained Herniation</a:t>
            </a:r>
          </a:p>
          <a:p>
            <a:r>
              <a:rPr lang="en-IN" sz="2400" dirty="0" smtClean="0"/>
              <a:t>Symptomatic protrusions </a:t>
            </a:r>
          </a:p>
          <a:p>
            <a:r>
              <a:rPr lang="en-IN" sz="2400" dirty="0" smtClean="0"/>
              <a:t>Advanced degeneration with obvious intervertebral pain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600200"/>
            <a:ext cx="8820472" cy="4525963"/>
          </a:xfrm>
        </p:spPr>
        <p:txBody>
          <a:bodyPr>
            <a:normAutofit/>
          </a:bodyPr>
          <a:lstStyle/>
          <a:p>
            <a:r>
              <a:rPr lang="en-IN" dirty="0" smtClean="0"/>
              <a:t>Always after failed conservative treatment</a:t>
            </a:r>
          </a:p>
          <a:p>
            <a:endParaRPr lang="en-IN" dirty="0"/>
          </a:p>
        </p:txBody>
      </p:sp>
      <p:pic>
        <p:nvPicPr>
          <p:cNvPr id="4" name="Picture 2" descr="C:\Users\PAIN CLINIC OF INDIA\Desktop\Logo n pics PCI\PCI sma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44408" y="188640"/>
            <a:ext cx="604837" cy="873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dirty="0" smtClean="0"/>
              <a:t>Disc FX and PTFED</a:t>
            </a:r>
            <a:endParaRPr lang="en-IN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endParaRPr lang="en-IN" dirty="0"/>
          </a:p>
        </p:txBody>
      </p:sp>
      <p:pic>
        <p:nvPicPr>
          <p:cNvPr id="18433" name="Picture 1" descr="C:\Users\PAIN CLINIC OF INDIA\Desktop\PAIN\website\disx-fx..jpg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>
            <a:lum contrast="30000"/>
          </a:blip>
          <a:srcRect/>
          <a:stretch>
            <a:fillRect/>
          </a:stretch>
        </p:blipFill>
        <p:spPr bwMode="auto">
          <a:xfrm>
            <a:off x="71406" y="1988840"/>
            <a:ext cx="4643438" cy="3654738"/>
          </a:xfrm>
          <a:prstGeom prst="rect">
            <a:avLst/>
          </a:prstGeom>
          <a:noFill/>
        </p:spPr>
      </p:pic>
      <p:pic>
        <p:nvPicPr>
          <p:cNvPr id="18435" name="Picture 3" descr="http://www.igof.in/images/art_mis1.jpg">
            <a:hlinkClick r:id="rId4" action="ppaction://hlinkfile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24122" y="2000240"/>
            <a:ext cx="4105596" cy="3643338"/>
          </a:xfrm>
          <a:prstGeom prst="rect">
            <a:avLst/>
          </a:prstGeom>
          <a:noFill/>
        </p:spPr>
      </p:pic>
      <p:pic>
        <p:nvPicPr>
          <p:cNvPr id="6" name="Picture 2" descr="C:\Users\PAIN CLINIC OF INDIA\Desktop\Logo n pics PCI\PCI small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44408" y="188640"/>
            <a:ext cx="604837" cy="873125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4860032" y="3356992"/>
            <a:ext cx="288032" cy="28803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www.laserspineinstitute.com/images/conditionimages/herniated-disc-types_sm.jpg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>
            <a:off x="0" y="260648"/>
            <a:ext cx="5760640" cy="6168751"/>
          </a:xfrm>
          <a:prstGeom prst="rect">
            <a:avLst/>
          </a:prstGeom>
          <a:noFill/>
        </p:spPr>
      </p:pic>
      <p:grpSp>
        <p:nvGrpSpPr>
          <p:cNvPr id="15" name="Group 14"/>
          <p:cNvGrpSpPr/>
          <p:nvPr/>
        </p:nvGrpSpPr>
        <p:grpSpPr>
          <a:xfrm>
            <a:off x="360040" y="476672"/>
            <a:ext cx="576064" cy="432048"/>
            <a:chOff x="539552" y="1628800"/>
            <a:chExt cx="576064" cy="432048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539552" y="1916832"/>
              <a:ext cx="72008" cy="144016"/>
            </a:xfrm>
            <a:prstGeom prst="line">
              <a:avLst/>
            </a:prstGeom>
            <a:ln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611560" y="1628800"/>
              <a:ext cx="504056" cy="432048"/>
            </a:xfrm>
            <a:prstGeom prst="line">
              <a:avLst/>
            </a:prstGeom>
            <a:ln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6" name="Group 15"/>
          <p:cNvGrpSpPr/>
          <p:nvPr/>
        </p:nvGrpSpPr>
        <p:grpSpPr>
          <a:xfrm>
            <a:off x="3096344" y="476672"/>
            <a:ext cx="576064" cy="432048"/>
            <a:chOff x="539552" y="1628800"/>
            <a:chExt cx="576064" cy="432048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9552" y="1916832"/>
              <a:ext cx="72008" cy="144016"/>
            </a:xfrm>
            <a:prstGeom prst="line">
              <a:avLst/>
            </a:prstGeom>
            <a:ln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H="1">
              <a:off x="611560" y="1628800"/>
              <a:ext cx="504056" cy="432048"/>
            </a:xfrm>
            <a:prstGeom prst="line">
              <a:avLst/>
            </a:prstGeom>
            <a:ln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216024" y="3717032"/>
            <a:ext cx="576064" cy="432048"/>
            <a:chOff x="539552" y="1628800"/>
            <a:chExt cx="576064" cy="432048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539552" y="1916832"/>
              <a:ext cx="72008" cy="144016"/>
            </a:xfrm>
            <a:prstGeom prst="line">
              <a:avLst/>
            </a:prstGeom>
            <a:ln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611560" y="1628800"/>
              <a:ext cx="504056" cy="432048"/>
            </a:xfrm>
            <a:prstGeom prst="line">
              <a:avLst/>
            </a:prstGeom>
            <a:ln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2" name="Group 21"/>
          <p:cNvGrpSpPr/>
          <p:nvPr/>
        </p:nvGrpSpPr>
        <p:grpSpPr>
          <a:xfrm>
            <a:off x="3024336" y="3717032"/>
            <a:ext cx="432048" cy="504056"/>
            <a:chOff x="395536" y="1772816"/>
            <a:chExt cx="648072" cy="648072"/>
          </a:xfrm>
        </p:grpSpPr>
        <p:cxnSp>
          <p:nvCxnSpPr>
            <p:cNvPr id="23" name="Straight Connector 22"/>
            <p:cNvCxnSpPr/>
            <p:nvPr/>
          </p:nvCxnSpPr>
          <p:spPr>
            <a:xfrm>
              <a:off x="467544" y="1772816"/>
              <a:ext cx="504056" cy="648072"/>
            </a:xfrm>
            <a:prstGeom prst="line">
              <a:avLst/>
            </a:prstGeom>
            <a:ln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H="1">
              <a:off x="395536" y="1772816"/>
              <a:ext cx="648072" cy="504056"/>
            </a:xfrm>
            <a:prstGeom prst="line">
              <a:avLst/>
            </a:prstGeom>
            <a:ln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29" name="Picture 2" descr="http://www.sportsinjuryclinic.net/media/page/_master/297/images/spinal-stenosis.jpg"/>
          <p:cNvPicPr>
            <a:picLocks noChangeAspect="1" noChangeArrowheads="1"/>
          </p:cNvPicPr>
          <p:nvPr/>
        </p:nvPicPr>
        <p:blipFill>
          <a:blip r:embed="rId3" cstate="print"/>
          <a:srcRect r="39905"/>
          <a:stretch>
            <a:fillRect/>
          </a:stretch>
        </p:blipFill>
        <p:spPr bwMode="auto">
          <a:xfrm rot="5400000">
            <a:off x="6006628" y="-422753"/>
            <a:ext cx="2708920" cy="3565825"/>
          </a:xfrm>
          <a:prstGeom prst="rect">
            <a:avLst/>
          </a:prstGeom>
          <a:noFill/>
        </p:spPr>
      </p:pic>
      <p:pic>
        <p:nvPicPr>
          <p:cNvPr id="30" name="Picture 4" descr="http://ps.boneandjoint.org.uk/sites/default/files/styles/large/public/Fig%2004.jpg"/>
          <p:cNvPicPr>
            <a:picLocks noChangeAspect="1" noChangeArrowheads="1"/>
          </p:cNvPicPr>
          <p:nvPr/>
        </p:nvPicPr>
        <p:blipFill>
          <a:blip r:embed="rId4" cstate="print"/>
          <a:srcRect r="57476"/>
          <a:stretch>
            <a:fillRect/>
          </a:stretch>
        </p:blipFill>
        <p:spPr bwMode="auto">
          <a:xfrm>
            <a:off x="6300192" y="2492896"/>
            <a:ext cx="2088232" cy="2230261"/>
          </a:xfrm>
          <a:prstGeom prst="rect">
            <a:avLst/>
          </a:prstGeom>
          <a:noFill/>
        </p:spPr>
      </p:pic>
      <p:pic>
        <p:nvPicPr>
          <p:cNvPr id="31" name="Picture 4" descr="http://ps.boneandjoint.org.uk/sites/default/files/styles/large/public/Fig%2004.jpg"/>
          <p:cNvPicPr>
            <a:picLocks noChangeAspect="1" noChangeArrowheads="1"/>
          </p:cNvPicPr>
          <p:nvPr/>
        </p:nvPicPr>
        <p:blipFill>
          <a:blip r:embed="rId4" cstate="print"/>
          <a:srcRect l="45674" b="-567"/>
          <a:stretch>
            <a:fillRect/>
          </a:stretch>
        </p:blipFill>
        <p:spPr bwMode="auto">
          <a:xfrm>
            <a:off x="6156176" y="4769768"/>
            <a:ext cx="2483768" cy="2088232"/>
          </a:xfrm>
          <a:prstGeom prst="rect">
            <a:avLst/>
          </a:prstGeom>
          <a:noFill/>
        </p:spPr>
      </p:pic>
      <p:grpSp>
        <p:nvGrpSpPr>
          <p:cNvPr id="32" name="Group 31"/>
          <p:cNvGrpSpPr/>
          <p:nvPr/>
        </p:nvGrpSpPr>
        <p:grpSpPr>
          <a:xfrm>
            <a:off x="5796136" y="260648"/>
            <a:ext cx="432048" cy="504056"/>
            <a:chOff x="395536" y="1772816"/>
            <a:chExt cx="648072" cy="648072"/>
          </a:xfrm>
        </p:grpSpPr>
        <p:cxnSp>
          <p:nvCxnSpPr>
            <p:cNvPr id="33" name="Straight Connector 32"/>
            <p:cNvCxnSpPr/>
            <p:nvPr/>
          </p:nvCxnSpPr>
          <p:spPr>
            <a:xfrm>
              <a:off x="467544" y="1772816"/>
              <a:ext cx="504056" cy="648072"/>
            </a:xfrm>
            <a:prstGeom prst="line">
              <a:avLst/>
            </a:prstGeom>
            <a:ln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H="1">
              <a:off x="395536" y="1772816"/>
              <a:ext cx="648072" cy="504056"/>
            </a:xfrm>
            <a:prstGeom prst="line">
              <a:avLst/>
            </a:prstGeom>
            <a:ln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>
            <a:off x="5715008" y="2643182"/>
            <a:ext cx="432048" cy="504056"/>
            <a:chOff x="395536" y="1772816"/>
            <a:chExt cx="648072" cy="648072"/>
          </a:xfrm>
        </p:grpSpPr>
        <p:cxnSp>
          <p:nvCxnSpPr>
            <p:cNvPr id="36" name="Straight Connector 35"/>
            <p:cNvCxnSpPr/>
            <p:nvPr/>
          </p:nvCxnSpPr>
          <p:spPr>
            <a:xfrm>
              <a:off x="467544" y="1772816"/>
              <a:ext cx="504056" cy="648072"/>
            </a:xfrm>
            <a:prstGeom prst="line">
              <a:avLst/>
            </a:prstGeom>
            <a:ln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H="1">
              <a:off x="395536" y="1772816"/>
              <a:ext cx="648072" cy="504056"/>
            </a:xfrm>
            <a:prstGeom prst="line">
              <a:avLst/>
            </a:prstGeom>
            <a:ln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25" name="Picture 2" descr="C:\Users\PAIN CLINIC OF INDIA\Desktop\Logo n pics PCI\PCI small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44408" y="188640"/>
            <a:ext cx="604837" cy="873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www.partmed.com.br/webroot/img/layout/disc_fix.jpg"/>
          <p:cNvPicPr>
            <a:picLocks noChangeAspect="1" noChangeArrowheads="1"/>
          </p:cNvPicPr>
          <p:nvPr/>
        </p:nvPicPr>
        <p:blipFill>
          <a:blip r:embed="rId2" cstate="print">
            <a:lum bright="-10000" contrast="20000"/>
          </a:blip>
          <a:srcRect l="13414" t="58184" r="7318" b="1393"/>
          <a:stretch>
            <a:fillRect/>
          </a:stretch>
        </p:blipFill>
        <p:spPr bwMode="auto">
          <a:xfrm>
            <a:off x="71406" y="4643446"/>
            <a:ext cx="4643470" cy="2071702"/>
          </a:xfrm>
          <a:prstGeom prst="rect">
            <a:avLst/>
          </a:prstGeom>
          <a:noFill/>
        </p:spPr>
      </p:pic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467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5000628" y="4683823"/>
            <a:ext cx="442915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IN" b="1" dirty="0" smtClean="0"/>
              <a:t>Trigger-Flex® Bipolar System</a:t>
            </a:r>
          </a:p>
          <a:p>
            <a:pPr marL="342900" indent="-342900">
              <a:buFont typeface="+mj-lt"/>
              <a:buAutoNum type="arabicPeriod"/>
            </a:pPr>
            <a:r>
              <a:rPr lang="en-IN" b="1" dirty="0" smtClean="0"/>
              <a:t>Guide wires</a:t>
            </a:r>
          </a:p>
          <a:p>
            <a:pPr marL="342900" indent="-342900">
              <a:buFont typeface="+mj-lt"/>
              <a:buAutoNum type="arabicPeriod"/>
            </a:pPr>
            <a:r>
              <a:rPr lang="en-IN" b="1" dirty="0" err="1" smtClean="0"/>
              <a:t>Cannula</a:t>
            </a:r>
            <a:r>
              <a:rPr lang="en-IN" b="1" dirty="0" smtClean="0"/>
              <a:t>, Straight</a:t>
            </a:r>
          </a:p>
          <a:p>
            <a:pPr marL="342900" indent="-342900">
              <a:buFont typeface="+mj-lt"/>
              <a:buAutoNum type="arabicPeriod"/>
            </a:pPr>
            <a:r>
              <a:rPr lang="en-IN" b="1" dirty="0" err="1" smtClean="0"/>
              <a:t>Cannula</a:t>
            </a:r>
            <a:r>
              <a:rPr lang="en-IN" b="1" dirty="0" smtClean="0"/>
              <a:t>, </a:t>
            </a:r>
            <a:r>
              <a:rPr lang="en-IN" b="1" dirty="0" err="1" smtClean="0"/>
              <a:t>Beveled</a:t>
            </a:r>
            <a:endParaRPr lang="en-IN" b="1" dirty="0" smtClean="0"/>
          </a:p>
          <a:p>
            <a:pPr marL="342900" indent="-342900">
              <a:buFont typeface="+mj-lt"/>
              <a:buAutoNum type="arabicPeriod"/>
            </a:pPr>
            <a:r>
              <a:rPr lang="en-IN" b="1" dirty="0" err="1" smtClean="0"/>
              <a:t>Cannula</a:t>
            </a:r>
            <a:r>
              <a:rPr lang="en-IN" b="1" dirty="0" smtClean="0"/>
              <a:t> Depth Stop</a:t>
            </a:r>
          </a:p>
          <a:p>
            <a:pPr marL="342900" indent="-342900">
              <a:buFont typeface="+mj-lt"/>
              <a:buAutoNum type="arabicPeriod"/>
            </a:pPr>
            <a:r>
              <a:rPr lang="en-IN" b="1" dirty="0" smtClean="0"/>
              <a:t>Tapered Dilator</a:t>
            </a:r>
          </a:p>
          <a:p>
            <a:pPr marL="342900" indent="-342900">
              <a:buFont typeface="+mj-lt"/>
              <a:buAutoNum type="arabicPeriod"/>
            </a:pPr>
            <a:r>
              <a:rPr lang="en-IN" b="1" dirty="0" smtClean="0"/>
              <a:t>Trephine</a:t>
            </a:r>
            <a:endParaRPr lang="en-IN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STEPS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3050"/>
            <a:ext cx="8686800" cy="4929222"/>
          </a:xfrm>
        </p:spPr>
        <p:txBody>
          <a:bodyPr>
            <a:normAutofit/>
          </a:bodyPr>
          <a:lstStyle/>
          <a:p>
            <a:r>
              <a:rPr lang="en-IN" sz="2400" dirty="0" smtClean="0"/>
              <a:t>Done under LA  </a:t>
            </a:r>
            <a:r>
              <a:rPr lang="en-IN" sz="2400" u="sng" dirty="0" smtClean="0"/>
              <a:t>+ </a:t>
            </a:r>
            <a:r>
              <a:rPr lang="en-IN" sz="2400" dirty="0" smtClean="0"/>
              <a:t> Sedation</a:t>
            </a:r>
          </a:p>
          <a:p>
            <a:r>
              <a:rPr lang="en-IN" sz="2400" dirty="0" smtClean="0"/>
              <a:t>Skin markings</a:t>
            </a:r>
          </a:p>
          <a:p>
            <a:r>
              <a:rPr lang="en-IN" sz="2400" dirty="0" smtClean="0"/>
              <a:t>Deciding needle entry point</a:t>
            </a:r>
          </a:p>
          <a:p>
            <a:r>
              <a:rPr lang="en-IN" sz="2400" dirty="0" smtClean="0"/>
              <a:t>18/16G needle entry in AP</a:t>
            </a:r>
          </a:p>
          <a:p>
            <a:r>
              <a:rPr lang="en-IN" sz="2400" dirty="0" smtClean="0"/>
              <a:t>Hit facet joint</a:t>
            </a:r>
          </a:p>
          <a:p>
            <a:r>
              <a:rPr lang="en-IN" sz="2400" dirty="0" smtClean="0"/>
              <a:t>Slip anteriorly to the joint</a:t>
            </a:r>
          </a:p>
          <a:p>
            <a:endParaRPr lang="en-IN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Steps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 smtClean="0"/>
              <a:t>Keep watching needle tip in AP (medial middle and lateral part of pedicle/Facet) and correlate same in lateral (direction and depth)</a:t>
            </a:r>
          </a:p>
          <a:p>
            <a:r>
              <a:rPr lang="en-IN" sz="2400" dirty="0" smtClean="0"/>
              <a:t>Watch for nerve injury – go slow</a:t>
            </a:r>
          </a:p>
          <a:p>
            <a:r>
              <a:rPr lang="en-IN" sz="2400" dirty="0" smtClean="0"/>
              <a:t>Enter annulus, place needle tip in middle (AP) and in dorsal part of disc (Lat)</a:t>
            </a:r>
          </a:p>
          <a:p>
            <a:r>
              <a:rPr lang="en-IN" sz="2400" dirty="0" smtClean="0"/>
              <a:t>Discography</a:t>
            </a:r>
          </a:p>
          <a:p>
            <a:r>
              <a:rPr lang="en-IN" sz="2400" dirty="0" smtClean="0"/>
              <a:t>Mechanical decompression – Rongeur</a:t>
            </a:r>
          </a:p>
          <a:p>
            <a:r>
              <a:rPr lang="en-IN" sz="2400" dirty="0" smtClean="0"/>
              <a:t>Use of trigger flex – turbo (Nucleus) and </a:t>
            </a:r>
            <a:r>
              <a:rPr lang="en-IN" sz="2400" dirty="0" err="1" smtClean="0"/>
              <a:t>hemo</a:t>
            </a:r>
            <a:r>
              <a:rPr lang="en-IN" sz="2400" dirty="0" smtClean="0"/>
              <a:t> mode (Annulus)</a:t>
            </a:r>
          </a:p>
          <a:p>
            <a:endParaRPr lang="en-IN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Patient position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2050" name="Picture 2" descr="C:\Users\KAILASH\Documents\Pics Victor\IMG_8129.JPG"/>
          <p:cNvPicPr>
            <a:picLocks noChangeAspect="1" noChangeArrowheads="1"/>
          </p:cNvPicPr>
          <p:nvPr/>
        </p:nvPicPr>
        <p:blipFill>
          <a:blip r:embed="rId2" cstate="print"/>
          <a:srcRect l="24001" t="14583" r="21663" b="35225"/>
          <a:stretch>
            <a:fillRect/>
          </a:stretch>
        </p:blipFill>
        <p:spPr bwMode="auto">
          <a:xfrm>
            <a:off x="1259632" y="1628800"/>
            <a:ext cx="6120680" cy="424031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131840" y="494116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>
                <a:solidFill>
                  <a:srgbClr val="FFFF00"/>
                </a:solidFill>
              </a:rPr>
              <a:t>BOLSTERS</a:t>
            </a:r>
            <a:endParaRPr lang="en-IN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38914" name="Picture 2" descr="http://mariorad.com/lectures/mskexpert/data/Images/Ch%2049%20Cast%20study-X2963-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4759" y="928670"/>
            <a:ext cx="3410588" cy="5214974"/>
          </a:xfrm>
          <a:prstGeom prst="rect">
            <a:avLst/>
          </a:prstGeom>
          <a:noFill/>
        </p:spPr>
      </p:pic>
      <p:pic>
        <p:nvPicPr>
          <p:cNvPr id="38916" name="Picture 4" descr="http://clinicalanatomy.ca/radiology/images/spine1Lumbar/xray.png"/>
          <p:cNvPicPr>
            <a:picLocks noChangeAspect="1" noChangeArrowheads="1"/>
          </p:cNvPicPr>
          <p:nvPr/>
        </p:nvPicPr>
        <p:blipFill>
          <a:blip r:embed="rId3" cstate="print"/>
          <a:srcRect l="11544" t="8442" r="1553" b="2388"/>
          <a:stretch>
            <a:fillRect/>
          </a:stretch>
        </p:blipFill>
        <p:spPr bwMode="auto">
          <a:xfrm>
            <a:off x="714348" y="1000108"/>
            <a:ext cx="3286148" cy="52149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Skin Marking </a:t>
            </a:r>
            <a:endParaRPr lang="en-IN" dirty="0"/>
          </a:p>
        </p:txBody>
      </p:sp>
      <p:pic>
        <p:nvPicPr>
          <p:cNvPr id="48130" name="Picture 2" descr="C:\Users\KAILASH\Documents\pain documents\Pics\LS SPINE AP Marking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357298"/>
            <a:ext cx="3296093" cy="522514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143240" y="4357694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>
                <a:solidFill>
                  <a:schemeClr val="bg1"/>
                </a:solidFill>
              </a:rPr>
              <a:t>L4-5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43240" y="5000636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>
                <a:solidFill>
                  <a:schemeClr val="bg1"/>
                </a:solidFill>
              </a:rPr>
              <a:t>L5-S1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4348" y="3929066"/>
            <a:ext cx="1428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>
                <a:solidFill>
                  <a:schemeClr val="bg1"/>
                </a:solidFill>
              </a:rPr>
              <a:t>Iliac Crest adjusted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71604" y="3143248"/>
            <a:ext cx="22145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 smtClean="0">
                <a:solidFill>
                  <a:schemeClr val="bg1"/>
                </a:solidFill>
              </a:rPr>
              <a:t>Line joining </a:t>
            </a:r>
            <a:r>
              <a:rPr lang="en-IN" dirty="0" err="1" smtClean="0">
                <a:solidFill>
                  <a:schemeClr val="bg1"/>
                </a:solidFill>
              </a:rPr>
              <a:t>Spinous</a:t>
            </a:r>
            <a:r>
              <a:rPr lang="en-IN" dirty="0" smtClean="0">
                <a:solidFill>
                  <a:schemeClr val="bg1"/>
                </a:solidFill>
              </a:rPr>
              <a:t> processes</a:t>
            </a:r>
            <a:endParaRPr lang="en-IN" dirty="0">
              <a:solidFill>
                <a:schemeClr val="bg1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4716016" y="1268760"/>
            <a:ext cx="3438144" cy="5245768"/>
            <a:chOff x="2852928" y="806116"/>
            <a:chExt cx="3438144" cy="5245768"/>
          </a:xfrm>
        </p:grpSpPr>
        <p:pic>
          <p:nvPicPr>
            <p:cNvPr id="14" name="Picture 2" descr="C:\Users\KAILASH\Documents\pain documents\Pics\LS SPINE LAT markings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52928" y="806116"/>
              <a:ext cx="3438144" cy="5245768"/>
            </a:xfrm>
            <a:prstGeom prst="rect">
              <a:avLst/>
            </a:prstGeom>
            <a:noFill/>
          </p:spPr>
        </p:pic>
        <p:sp>
          <p:nvSpPr>
            <p:cNvPr id="15" name="TextBox 14"/>
            <p:cNvSpPr txBox="1"/>
            <p:nvPr/>
          </p:nvSpPr>
          <p:spPr>
            <a:xfrm>
              <a:off x="5214942" y="3143248"/>
              <a:ext cx="10715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dirty="0" smtClean="0">
                  <a:solidFill>
                    <a:schemeClr val="bg1"/>
                  </a:solidFill>
                </a:rPr>
                <a:t>Anterior Vertebral Border</a:t>
              </a:r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928926" y="3071810"/>
              <a:ext cx="200026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dirty="0" smtClean="0">
                  <a:solidFill>
                    <a:schemeClr val="bg1"/>
                  </a:solidFill>
                </a:rPr>
                <a:t>Disc  Inclination angles</a:t>
              </a:r>
              <a:endParaRPr lang="en-IN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73216"/>
            <a:ext cx="8229600" cy="752947"/>
          </a:xfrm>
        </p:spPr>
        <p:txBody>
          <a:bodyPr/>
          <a:lstStyle/>
          <a:p>
            <a:r>
              <a:rPr lang="en-IN" dirty="0" smtClean="0"/>
              <a:t>Entry point – 12-14cm Lateral to midline</a:t>
            </a:r>
          </a:p>
          <a:p>
            <a:endParaRPr lang="en-IN" dirty="0"/>
          </a:p>
        </p:txBody>
      </p:sp>
      <p:pic>
        <p:nvPicPr>
          <p:cNvPr id="9" name="Picture 2" descr="C:\Users\KAILASH\Documents\Pics Victor\endoscopy\DSC00030.JPG"/>
          <p:cNvPicPr>
            <a:picLocks noChangeAspect="1" noChangeArrowheads="1"/>
          </p:cNvPicPr>
          <p:nvPr/>
        </p:nvPicPr>
        <p:blipFill>
          <a:blip r:embed="rId2" cstate="print">
            <a:lum contrast="30000"/>
          </a:blip>
          <a:srcRect/>
          <a:stretch>
            <a:fillRect/>
          </a:stretch>
        </p:blipFill>
        <p:spPr bwMode="auto">
          <a:xfrm flipH="1">
            <a:off x="1115616" y="980728"/>
            <a:ext cx="6984776" cy="43449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grpSp>
        <p:nvGrpSpPr>
          <p:cNvPr id="8" name="Group 7"/>
          <p:cNvGrpSpPr/>
          <p:nvPr/>
        </p:nvGrpSpPr>
        <p:grpSpPr>
          <a:xfrm>
            <a:off x="714348" y="928670"/>
            <a:ext cx="7480999" cy="5286412"/>
            <a:chOff x="714348" y="928670"/>
            <a:chExt cx="7480999" cy="5286412"/>
          </a:xfrm>
        </p:grpSpPr>
        <p:pic>
          <p:nvPicPr>
            <p:cNvPr id="38914" name="Picture 2" descr="http://mariorad.com/lectures/mskexpert/data/Images/Ch%2049%20Cast%20study-X2963-29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784759" y="928670"/>
              <a:ext cx="3410588" cy="5214974"/>
            </a:xfrm>
            <a:prstGeom prst="rect">
              <a:avLst/>
            </a:prstGeom>
            <a:noFill/>
          </p:spPr>
        </p:pic>
        <p:pic>
          <p:nvPicPr>
            <p:cNvPr id="38916" name="Picture 4" descr="http://clinicalanatomy.ca/radiology/images/spine1Lumbar/xray.png"/>
            <p:cNvPicPr>
              <a:picLocks noChangeAspect="1" noChangeArrowheads="1"/>
            </p:cNvPicPr>
            <p:nvPr/>
          </p:nvPicPr>
          <p:blipFill>
            <a:blip r:embed="rId3" cstate="print"/>
            <a:srcRect l="11544" t="8442" r="1553" b="2388"/>
            <a:stretch>
              <a:fillRect/>
            </a:stretch>
          </p:blipFill>
          <p:spPr bwMode="auto">
            <a:xfrm>
              <a:off x="714348" y="1000108"/>
              <a:ext cx="3286148" cy="5214974"/>
            </a:xfrm>
            <a:prstGeom prst="rect">
              <a:avLst/>
            </a:prstGeom>
            <a:noFill/>
          </p:spPr>
        </p:pic>
        <p:cxnSp>
          <p:nvCxnSpPr>
            <p:cNvPr id="7" name="Straight Connector 6"/>
            <p:cNvCxnSpPr/>
            <p:nvPr/>
          </p:nvCxnSpPr>
          <p:spPr>
            <a:xfrm>
              <a:off x="714348" y="4071942"/>
              <a:ext cx="500066" cy="71438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4786314" y="3786190"/>
              <a:ext cx="285752" cy="71438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grpSp>
        <p:nvGrpSpPr>
          <p:cNvPr id="10" name="Group 9"/>
          <p:cNvGrpSpPr/>
          <p:nvPr/>
        </p:nvGrpSpPr>
        <p:grpSpPr>
          <a:xfrm>
            <a:off x="714348" y="928670"/>
            <a:ext cx="7480999" cy="5286412"/>
            <a:chOff x="714348" y="928670"/>
            <a:chExt cx="7480999" cy="5286412"/>
          </a:xfrm>
        </p:grpSpPr>
        <p:pic>
          <p:nvPicPr>
            <p:cNvPr id="38914" name="Picture 2" descr="http://mariorad.com/lectures/mskexpert/data/Images/Ch%2049%20Cast%20study-X2963-29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784759" y="928670"/>
              <a:ext cx="3410588" cy="5214974"/>
            </a:xfrm>
            <a:prstGeom prst="rect">
              <a:avLst/>
            </a:prstGeom>
            <a:noFill/>
          </p:spPr>
        </p:pic>
        <p:grpSp>
          <p:nvGrpSpPr>
            <p:cNvPr id="13" name="Group 12"/>
            <p:cNvGrpSpPr/>
            <p:nvPr/>
          </p:nvGrpSpPr>
          <p:grpSpPr>
            <a:xfrm>
              <a:off x="714348" y="1000108"/>
              <a:ext cx="4714908" cy="5214974"/>
              <a:chOff x="714348" y="1000108"/>
              <a:chExt cx="4714908" cy="5214974"/>
            </a:xfrm>
          </p:grpSpPr>
          <p:pic>
            <p:nvPicPr>
              <p:cNvPr id="38916" name="Picture 4" descr="http://clinicalanatomy.ca/radiology/images/spine1Lumbar/xray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11544" t="8442" r="1553" b="2388"/>
              <a:stretch>
                <a:fillRect/>
              </a:stretch>
            </p:blipFill>
            <p:spPr bwMode="auto">
              <a:xfrm>
                <a:off x="714348" y="1000108"/>
                <a:ext cx="3286148" cy="5214974"/>
              </a:xfrm>
              <a:prstGeom prst="rect">
                <a:avLst/>
              </a:prstGeom>
              <a:noFill/>
            </p:spPr>
          </p:pic>
          <p:cxnSp>
            <p:nvCxnSpPr>
              <p:cNvPr id="7" name="Straight Connector 6"/>
              <p:cNvCxnSpPr/>
              <p:nvPr/>
            </p:nvCxnSpPr>
            <p:spPr>
              <a:xfrm>
                <a:off x="714348" y="4071942"/>
                <a:ext cx="785818" cy="71438"/>
              </a:xfrm>
              <a:prstGeom prst="line">
                <a:avLst/>
              </a:prstGeom>
              <a:ln w="285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/>
              <p:cNvCxnSpPr/>
              <p:nvPr/>
            </p:nvCxnSpPr>
            <p:spPr>
              <a:xfrm>
                <a:off x="4786314" y="3857628"/>
                <a:ext cx="642942" cy="71438"/>
              </a:xfrm>
              <a:prstGeom prst="line">
                <a:avLst/>
              </a:prstGeom>
              <a:ln w="285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grpSp>
        <p:nvGrpSpPr>
          <p:cNvPr id="13" name="Group 12"/>
          <p:cNvGrpSpPr/>
          <p:nvPr/>
        </p:nvGrpSpPr>
        <p:grpSpPr>
          <a:xfrm>
            <a:off x="714348" y="928670"/>
            <a:ext cx="7480999" cy="5286412"/>
            <a:chOff x="714348" y="928670"/>
            <a:chExt cx="7480999" cy="5286412"/>
          </a:xfrm>
        </p:grpSpPr>
        <p:pic>
          <p:nvPicPr>
            <p:cNvPr id="38914" name="Picture 2" descr="http://mariorad.com/lectures/mskexpert/data/Images/Ch%2049%20Cast%20study-X2963-29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784759" y="928670"/>
              <a:ext cx="3410588" cy="5214974"/>
            </a:xfrm>
            <a:prstGeom prst="rect">
              <a:avLst/>
            </a:prstGeom>
            <a:noFill/>
          </p:spPr>
        </p:pic>
        <p:pic>
          <p:nvPicPr>
            <p:cNvPr id="38916" name="Picture 4" descr="http://clinicalanatomy.ca/radiology/images/spine1Lumbar/xray.png"/>
            <p:cNvPicPr>
              <a:picLocks noChangeAspect="1" noChangeArrowheads="1"/>
            </p:cNvPicPr>
            <p:nvPr/>
          </p:nvPicPr>
          <p:blipFill>
            <a:blip r:embed="rId3" cstate="print"/>
            <a:srcRect l="11544" t="8442" r="1553" b="2388"/>
            <a:stretch>
              <a:fillRect/>
            </a:stretch>
          </p:blipFill>
          <p:spPr bwMode="auto">
            <a:xfrm>
              <a:off x="714348" y="1000108"/>
              <a:ext cx="3286148" cy="5214974"/>
            </a:xfrm>
            <a:prstGeom prst="rect">
              <a:avLst/>
            </a:prstGeom>
            <a:noFill/>
          </p:spPr>
        </p:pic>
        <p:cxnSp>
          <p:nvCxnSpPr>
            <p:cNvPr id="7" name="Straight Connector 6"/>
            <p:cNvCxnSpPr/>
            <p:nvPr/>
          </p:nvCxnSpPr>
          <p:spPr>
            <a:xfrm>
              <a:off x="785786" y="4071942"/>
              <a:ext cx="1071570" cy="142876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4786314" y="3857628"/>
              <a:ext cx="928694" cy="142876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grpSp>
        <p:nvGrpSpPr>
          <p:cNvPr id="10" name="Group 9"/>
          <p:cNvGrpSpPr/>
          <p:nvPr/>
        </p:nvGrpSpPr>
        <p:grpSpPr>
          <a:xfrm>
            <a:off x="714348" y="928670"/>
            <a:ext cx="7480999" cy="5286412"/>
            <a:chOff x="714348" y="928670"/>
            <a:chExt cx="7480999" cy="5286412"/>
          </a:xfrm>
        </p:grpSpPr>
        <p:pic>
          <p:nvPicPr>
            <p:cNvPr id="38916" name="Picture 4" descr="http://clinicalanatomy.ca/radiology/images/spine1Lumbar/xray.png"/>
            <p:cNvPicPr>
              <a:picLocks noChangeAspect="1" noChangeArrowheads="1"/>
            </p:cNvPicPr>
            <p:nvPr/>
          </p:nvPicPr>
          <p:blipFill>
            <a:blip r:embed="rId2" cstate="print"/>
            <a:srcRect l="11544" t="8442" r="1553" b="2388"/>
            <a:stretch>
              <a:fillRect/>
            </a:stretch>
          </p:blipFill>
          <p:spPr bwMode="auto">
            <a:xfrm>
              <a:off x="714348" y="1000108"/>
              <a:ext cx="3286148" cy="5214974"/>
            </a:xfrm>
            <a:prstGeom prst="rect">
              <a:avLst/>
            </a:prstGeom>
            <a:noFill/>
          </p:spPr>
        </p:pic>
        <p:grpSp>
          <p:nvGrpSpPr>
            <p:cNvPr id="16" name="Group 15"/>
            <p:cNvGrpSpPr/>
            <p:nvPr/>
          </p:nvGrpSpPr>
          <p:grpSpPr>
            <a:xfrm>
              <a:off x="785786" y="928670"/>
              <a:ext cx="7409561" cy="5214974"/>
              <a:chOff x="785786" y="928670"/>
              <a:chExt cx="7409561" cy="5214974"/>
            </a:xfrm>
          </p:grpSpPr>
          <p:pic>
            <p:nvPicPr>
              <p:cNvPr id="38914" name="Picture 2" descr="http://mariorad.com/lectures/mskexpert/data/Images/Ch%2049%20Cast%20study-X2963-29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4784759" y="928670"/>
                <a:ext cx="3410588" cy="5214974"/>
              </a:xfrm>
              <a:prstGeom prst="rect">
                <a:avLst/>
              </a:prstGeom>
              <a:noFill/>
            </p:spPr>
          </p:pic>
          <p:cxnSp>
            <p:nvCxnSpPr>
              <p:cNvPr id="7" name="Straight Connector 6"/>
              <p:cNvCxnSpPr/>
              <p:nvPr/>
            </p:nvCxnSpPr>
            <p:spPr>
              <a:xfrm>
                <a:off x="785786" y="4071942"/>
                <a:ext cx="1214446" cy="142876"/>
              </a:xfrm>
              <a:prstGeom prst="line">
                <a:avLst/>
              </a:prstGeom>
              <a:ln w="285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/>
              <p:cNvCxnSpPr/>
              <p:nvPr/>
            </p:nvCxnSpPr>
            <p:spPr>
              <a:xfrm>
                <a:off x="4786314" y="3857628"/>
                <a:ext cx="1071570" cy="214314"/>
              </a:xfrm>
              <a:prstGeom prst="line">
                <a:avLst/>
              </a:prstGeom>
              <a:ln w="285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grpSp>
        <p:nvGrpSpPr>
          <p:cNvPr id="13" name="Group 12"/>
          <p:cNvGrpSpPr/>
          <p:nvPr/>
        </p:nvGrpSpPr>
        <p:grpSpPr>
          <a:xfrm>
            <a:off x="714348" y="928670"/>
            <a:ext cx="7480999" cy="5286412"/>
            <a:chOff x="714348" y="928670"/>
            <a:chExt cx="7480999" cy="5286412"/>
          </a:xfrm>
        </p:grpSpPr>
        <p:pic>
          <p:nvPicPr>
            <p:cNvPr id="38914" name="Picture 2" descr="http://mariorad.com/lectures/mskexpert/data/Images/Ch%2049%20Cast%20study-X2963-29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784759" y="928670"/>
              <a:ext cx="3410588" cy="5214974"/>
            </a:xfrm>
            <a:prstGeom prst="rect">
              <a:avLst/>
            </a:prstGeom>
            <a:noFill/>
          </p:spPr>
        </p:pic>
        <p:pic>
          <p:nvPicPr>
            <p:cNvPr id="38916" name="Picture 4" descr="http://clinicalanatomy.ca/radiology/images/spine1Lumbar/xray.png"/>
            <p:cNvPicPr>
              <a:picLocks noChangeAspect="1" noChangeArrowheads="1"/>
            </p:cNvPicPr>
            <p:nvPr/>
          </p:nvPicPr>
          <p:blipFill>
            <a:blip r:embed="rId3" cstate="print"/>
            <a:srcRect l="11544" t="8442" r="1553" b="2388"/>
            <a:stretch>
              <a:fillRect/>
            </a:stretch>
          </p:blipFill>
          <p:spPr bwMode="auto">
            <a:xfrm>
              <a:off x="714348" y="1000108"/>
              <a:ext cx="3286148" cy="5214974"/>
            </a:xfrm>
            <a:prstGeom prst="rect">
              <a:avLst/>
            </a:prstGeom>
            <a:noFill/>
          </p:spPr>
        </p:pic>
        <p:cxnSp>
          <p:nvCxnSpPr>
            <p:cNvPr id="7" name="Straight Connector 6"/>
            <p:cNvCxnSpPr/>
            <p:nvPr/>
          </p:nvCxnSpPr>
          <p:spPr>
            <a:xfrm>
              <a:off x="714348" y="4071942"/>
              <a:ext cx="1428760" cy="142876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4786314" y="3857628"/>
              <a:ext cx="1357322" cy="285752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grpSp>
        <p:nvGrpSpPr>
          <p:cNvPr id="10" name="Group 9"/>
          <p:cNvGrpSpPr/>
          <p:nvPr/>
        </p:nvGrpSpPr>
        <p:grpSpPr>
          <a:xfrm>
            <a:off x="714348" y="928670"/>
            <a:ext cx="7480999" cy="5286412"/>
            <a:chOff x="714348" y="928670"/>
            <a:chExt cx="7480999" cy="5286412"/>
          </a:xfrm>
        </p:grpSpPr>
        <p:pic>
          <p:nvPicPr>
            <p:cNvPr id="38916" name="Picture 4" descr="http://clinicalanatomy.ca/radiology/images/spine1Lumbar/xray.png"/>
            <p:cNvPicPr>
              <a:picLocks noChangeAspect="1" noChangeArrowheads="1"/>
            </p:cNvPicPr>
            <p:nvPr/>
          </p:nvPicPr>
          <p:blipFill>
            <a:blip r:embed="rId2" cstate="print"/>
            <a:srcRect l="11544" t="8442" r="1553" b="2388"/>
            <a:stretch>
              <a:fillRect/>
            </a:stretch>
          </p:blipFill>
          <p:spPr bwMode="auto">
            <a:xfrm>
              <a:off x="714348" y="1000108"/>
              <a:ext cx="3286148" cy="5214974"/>
            </a:xfrm>
            <a:prstGeom prst="rect">
              <a:avLst/>
            </a:prstGeom>
            <a:noFill/>
          </p:spPr>
        </p:pic>
        <p:grpSp>
          <p:nvGrpSpPr>
            <p:cNvPr id="16" name="Group 15"/>
            <p:cNvGrpSpPr/>
            <p:nvPr/>
          </p:nvGrpSpPr>
          <p:grpSpPr>
            <a:xfrm>
              <a:off x="714348" y="928670"/>
              <a:ext cx="7480999" cy="5214974"/>
              <a:chOff x="714348" y="928670"/>
              <a:chExt cx="7480999" cy="5214974"/>
            </a:xfrm>
          </p:grpSpPr>
          <p:pic>
            <p:nvPicPr>
              <p:cNvPr id="38914" name="Picture 2" descr="http://mariorad.com/lectures/mskexpert/data/Images/Ch%2049%20Cast%20study-X2963-29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4784759" y="928670"/>
                <a:ext cx="3410588" cy="5214974"/>
              </a:xfrm>
              <a:prstGeom prst="rect">
                <a:avLst/>
              </a:prstGeom>
              <a:noFill/>
            </p:spPr>
          </p:pic>
          <p:cxnSp>
            <p:nvCxnSpPr>
              <p:cNvPr id="7" name="Straight Connector 6"/>
              <p:cNvCxnSpPr/>
              <p:nvPr/>
            </p:nvCxnSpPr>
            <p:spPr>
              <a:xfrm>
                <a:off x="714348" y="4071942"/>
                <a:ext cx="1643074" cy="142876"/>
              </a:xfrm>
              <a:prstGeom prst="line">
                <a:avLst/>
              </a:prstGeom>
              <a:ln w="285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/>
              <p:cNvCxnSpPr/>
              <p:nvPr/>
            </p:nvCxnSpPr>
            <p:spPr>
              <a:xfrm>
                <a:off x="4786314" y="3857628"/>
                <a:ext cx="2000264" cy="357190"/>
              </a:xfrm>
              <a:prstGeom prst="line">
                <a:avLst/>
              </a:prstGeom>
              <a:ln w="285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Autofit/>
          </a:bodyPr>
          <a:lstStyle/>
          <a:p>
            <a:r>
              <a:rPr lang="en-IN" sz="3200" dirty="0" smtClean="0"/>
              <a:t>Provocative Discography – </a:t>
            </a:r>
            <a:br>
              <a:rPr lang="en-IN" sz="3200" dirty="0" smtClean="0"/>
            </a:br>
            <a:r>
              <a:rPr lang="en-IN" sz="3200" dirty="0" smtClean="0"/>
              <a:t>Concordant pain / leaking disc</a:t>
            </a:r>
            <a:endParaRPr lang="en-IN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grpSp>
        <p:nvGrpSpPr>
          <p:cNvPr id="14" name="Group 13"/>
          <p:cNvGrpSpPr/>
          <p:nvPr/>
        </p:nvGrpSpPr>
        <p:grpSpPr>
          <a:xfrm>
            <a:off x="714348" y="1142984"/>
            <a:ext cx="7480999" cy="5286412"/>
            <a:chOff x="714348" y="928670"/>
            <a:chExt cx="7480999" cy="5286412"/>
          </a:xfrm>
        </p:grpSpPr>
        <p:grpSp>
          <p:nvGrpSpPr>
            <p:cNvPr id="16" name="Group 15"/>
            <p:cNvGrpSpPr/>
            <p:nvPr/>
          </p:nvGrpSpPr>
          <p:grpSpPr>
            <a:xfrm>
              <a:off x="714348" y="928670"/>
              <a:ext cx="7480999" cy="5286412"/>
              <a:chOff x="714348" y="928670"/>
              <a:chExt cx="7480999" cy="5286412"/>
            </a:xfrm>
          </p:grpSpPr>
          <p:pic>
            <p:nvPicPr>
              <p:cNvPr id="38914" name="Picture 2" descr="http://mariorad.com/lectures/mskexpert/data/Images/Ch%2049%20Cast%20study-X2963-29.jp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4784759" y="928670"/>
                <a:ext cx="3410588" cy="5214974"/>
              </a:xfrm>
              <a:prstGeom prst="rect">
                <a:avLst/>
              </a:prstGeom>
              <a:noFill/>
            </p:spPr>
          </p:pic>
          <p:pic>
            <p:nvPicPr>
              <p:cNvPr id="38916" name="Picture 4" descr="http://clinicalanatomy.ca/radiology/images/spine1Lumbar/xray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11544" t="8442" r="1553" b="2388"/>
              <a:stretch>
                <a:fillRect/>
              </a:stretch>
            </p:blipFill>
            <p:spPr bwMode="auto">
              <a:xfrm>
                <a:off x="714348" y="1000108"/>
                <a:ext cx="3286148" cy="5214974"/>
              </a:xfrm>
              <a:prstGeom prst="rect">
                <a:avLst/>
              </a:prstGeom>
              <a:noFill/>
            </p:spPr>
          </p:pic>
          <p:cxnSp>
            <p:nvCxnSpPr>
              <p:cNvPr id="7" name="Straight Connector 6"/>
              <p:cNvCxnSpPr/>
              <p:nvPr/>
            </p:nvCxnSpPr>
            <p:spPr>
              <a:xfrm>
                <a:off x="714348" y="4071942"/>
                <a:ext cx="1857388" cy="214314"/>
              </a:xfrm>
              <a:prstGeom prst="line">
                <a:avLst/>
              </a:prstGeom>
              <a:ln w="285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/>
              <p:cNvCxnSpPr/>
              <p:nvPr/>
            </p:nvCxnSpPr>
            <p:spPr>
              <a:xfrm>
                <a:off x="4786314" y="3857628"/>
                <a:ext cx="2000264" cy="357190"/>
              </a:xfrm>
              <a:prstGeom prst="line">
                <a:avLst/>
              </a:prstGeom>
              <a:ln w="285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2" name="Freeform 11"/>
            <p:cNvSpPr/>
            <p:nvPr/>
          </p:nvSpPr>
          <p:spPr>
            <a:xfrm>
              <a:off x="6396501" y="4084970"/>
              <a:ext cx="1066183" cy="369043"/>
            </a:xfrm>
            <a:custGeom>
              <a:avLst/>
              <a:gdLst>
                <a:gd name="connsiteX0" fmla="*/ 373009 w 1066183"/>
                <a:gd name="connsiteY0" fmla="*/ 88824 h 369043"/>
                <a:gd name="connsiteX1" fmla="*/ 697473 w 1066183"/>
                <a:gd name="connsiteY1" fmla="*/ 74075 h 369043"/>
                <a:gd name="connsiteX2" fmla="*/ 741718 w 1066183"/>
                <a:gd name="connsiteY2" fmla="*/ 103572 h 369043"/>
                <a:gd name="connsiteX3" fmla="*/ 785964 w 1066183"/>
                <a:gd name="connsiteY3" fmla="*/ 147817 h 369043"/>
                <a:gd name="connsiteX4" fmla="*/ 830209 w 1066183"/>
                <a:gd name="connsiteY4" fmla="*/ 162565 h 369043"/>
                <a:gd name="connsiteX5" fmla="*/ 918699 w 1066183"/>
                <a:gd name="connsiteY5" fmla="*/ 221559 h 369043"/>
                <a:gd name="connsiteX6" fmla="*/ 977693 w 1066183"/>
                <a:gd name="connsiteY6" fmla="*/ 265804 h 369043"/>
                <a:gd name="connsiteX7" fmla="*/ 1066183 w 1066183"/>
                <a:gd name="connsiteY7" fmla="*/ 295301 h 369043"/>
                <a:gd name="connsiteX8" fmla="*/ 1051434 w 1066183"/>
                <a:gd name="connsiteY8" fmla="*/ 354295 h 369043"/>
                <a:gd name="connsiteX9" fmla="*/ 1007189 w 1066183"/>
                <a:gd name="connsiteY9" fmla="*/ 369043 h 369043"/>
                <a:gd name="connsiteX10" fmla="*/ 697473 w 1066183"/>
                <a:gd name="connsiteY10" fmla="*/ 354295 h 369043"/>
                <a:gd name="connsiteX11" fmla="*/ 638480 w 1066183"/>
                <a:gd name="connsiteY11" fmla="*/ 339546 h 369043"/>
                <a:gd name="connsiteX12" fmla="*/ 549989 w 1066183"/>
                <a:gd name="connsiteY12" fmla="*/ 265804 h 369043"/>
                <a:gd name="connsiteX13" fmla="*/ 328764 w 1066183"/>
                <a:gd name="connsiteY13" fmla="*/ 251056 h 369043"/>
                <a:gd name="connsiteX14" fmla="*/ 269770 w 1066183"/>
                <a:gd name="connsiteY14" fmla="*/ 236307 h 369043"/>
                <a:gd name="connsiteX15" fmla="*/ 255022 w 1066183"/>
                <a:gd name="connsiteY15" fmla="*/ 192062 h 369043"/>
                <a:gd name="connsiteX16" fmla="*/ 166531 w 1066183"/>
                <a:gd name="connsiteY16" fmla="*/ 103572 h 369043"/>
                <a:gd name="connsiteX17" fmla="*/ 78041 w 1066183"/>
                <a:gd name="connsiteY17" fmla="*/ 74075 h 369043"/>
                <a:gd name="connsiteX18" fmla="*/ 33796 w 1066183"/>
                <a:gd name="connsiteY18" fmla="*/ 59327 h 369043"/>
                <a:gd name="connsiteX19" fmla="*/ 4299 w 1066183"/>
                <a:gd name="connsiteY19" fmla="*/ 15082 h 369043"/>
                <a:gd name="connsiteX20" fmla="*/ 48544 w 1066183"/>
                <a:gd name="connsiteY20" fmla="*/ 333 h 369043"/>
                <a:gd name="connsiteX21" fmla="*/ 122286 w 1066183"/>
                <a:gd name="connsiteY21" fmla="*/ 15082 h 369043"/>
                <a:gd name="connsiteX22" fmla="*/ 255022 w 1066183"/>
                <a:gd name="connsiteY22" fmla="*/ 59327 h 369043"/>
                <a:gd name="connsiteX23" fmla="*/ 299267 w 1066183"/>
                <a:gd name="connsiteY23" fmla="*/ 74075 h 369043"/>
                <a:gd name="connsiteX24" fmla="*/ 373009 w 1066183"/>
                <a:gd name="connsiteY24" fmla="*/ 88824 h 369043"/>
                <a:gd name="connsiteX25" fmla="*/ 461499 w 1066183"/>
                <a:gd name="connsiteY25" fmla="*/ 103572 h 369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066183" h="369043">
                  <a:moveTo>
                    <a:pt x="373009" y="88824"/>
                  </a:moveTo>
                  <a:cubicBezTo>
                    <a:pt x="536266" y="34404"/>
                    <a:pt x="430467" y="57388"/>
                    <a:pt x="697473" y="74075"/>
                  </a:cubicBezTo>
                  <a:cubicBezTo>
                    <a:pt x="712221" y="83907"/>
                    <a:pt x="728101" y="92225"/>
                    <a:pt x="741718" y="103572"/>
                  </a:cubicBezTo>
                  <a:cubicBezTo>
                    <a:pt x="757741" y="116925"/>
                    <a:pt x="768609" y="136247"/>
                    <a:pt x="785964" y="147817"/>
                  </a:cubicBezTo>
                  <a:cubicBezTo>
                    <a:pt x="798899" y="156440"/>
                    <a:pt x="815461" y="157649"/>
                    <a:pt x="830209" y="162565"/>
                  </a:cubicBezTo>
                  <a:cubicBezTo>
                    <a:pt x="859706" y="182230"/>
                    <a:pt x="890338" y="200289"/>
                    <a:pt x="918699" y="221559"/>
                  </a:cubicBezTo>
                  <a:cubicBezTo>
                    <a:pt x="938364" y="236307"/>
                    <a:pt x="955707" y="254811"/>
                    <a:pt x="977693" y="265804"/>
                  </a:cubicBezTo>
                  <a:cubicBezTo>
                    <a:pt x="1005503" y="279709"/>
                    <a:pt x="1066183" y="295301"/>
                    <a:pt x="1066183" y="295301"/>
                  </a:cubicBezTo>
                  <a:cubicBezTo>
                    <a:pt x="1061267" y="314966"/>
                    <a:pt x="1064097" y="338467"/>
                    <a:pt x="1051434" y="354295"/>
                  </a:cubicBezTo>
                  <a:cubicBezTo>
                    <a:pt x="1041722" y="366434"/>
                    <a:pt x="1022735" y="369043"/>
                    <a:pt x="1007189" y="369043"/>
                  </a:cubicBezTo>
                  <a:cubicBezTo>
                    <a:pt x="903833" y="369043"/>
                    <a:pt x="800712" y="359211"/>
                    <a:pt x="697473" y="354295"/>
                  </a:cubicBezTo>
                  <a:cubicBezTo>
                    <a:pt x="677809" y="349379"/>
                    <a:pt x="656079" y="349603"/>
                    <a:pt x="638480" y="339546"/>
                  </a:cubicBezTo>
                  <a:cubicBezTo>
                    <a:pt x="611125" y="323914"/>
                    <a:pt x="586583" y="271903"/>
                    <a:pt x="549989" y="265804"/>
                  </a:cubicBezTo>
                  <a:cubicBezTo>
                    <a:pt x="477089" y="253654"/>
                    <a:pt x="402506" y="255972"/>
                    <a:pt x="328764" y="251056"/>
                  </a:cubicBezTo>
                  <a:cubicBezTo>
                    <a:pt x="309099" y="246140"/>
                    <a:pt x="285598" y="248970"/>
                    <a:pt x="269770" y="236307"/>
                  </a:cubicBezTo>
                  <a:cubicBezTo>
                    <a:pt x="257631" y="226595"/>
                    <a:pt x="262735" y="205560"/>
                    <a:pt x="255022" y="192062"/>
                  </a:cubicBezTo>
                  <a:cubicBezTo>
                    <a:pt x="232929" y="153399"/>
                    <a:pt x="207584" y="121818"/>
                    <a:pt x="166531" y="103572"/>
                  </a:cubicBezTo>
                  <a:cubicBezTo>
                    <a:pt x="138119" y="90944"/>
                    <a:pt x="107538" y="83907"/>
                    <a:pt x="78041" y="74075"/>
                  </a:cubicBezTo>
                  <a:lnTo>
                    <a:pt x="33796" y="59327"/>
                  </a:lnTo>
                  <a:cubicBezTo>
                    <a:pt x="23964" y="44579"/>
                    <a:pt x="0" y="32278"/>
                    <a:pt x="4299" y="15082"/>
                  </a:cubicBezTo>
                  <a:cubicBezTo>
                    <a:pt x="8069" y="0"/>
                    <a:pt x="32998" y="333"/>
                    <a:pt x="48544" y="333"/>
                  </a:cubicBezTo>
                  <a:cubicBezTo>
                    <a:pt x="73611" y="333"/>
                    <a:pt x="98102" y="8486"/>
                    <a:pt x="122286" y="15082"/>
                  </a:cubicBezTo>
                  <a:cubicBezTo>
                    <a:pt x="122317" y="15090"/>
                    <a:pt x="232885" y="51948"/>
                    <a:pt x="255022" y="59327"/>
                  </a:cubicBezTo>
                  <a:cubicBezTo>
                    <a:pt x="269770" y="64243"/>
                    <a:pt x="284023" y="71026"/>
                    <a:pt x="299267" y="74075"/>
                  </a:cubicBezTo>
                  <a:cubicBezTo>
                    <a:pt x="323848" y="78991"/>
                    <a:pt x="348690" y="82744"/>
                    <a:pt x="373009" y="88824"/>
                  </a:cubicBezTo>
                  <a:cubicBezTo>
                    <a:pt x="450655" y="108236"/>
                    <a:pt x="383294" y="103572"/>
                    <a:pt x="461499" y="103572"/>
                  </a:cubicBezTo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2252541" y="4193140"/>
              <a:ext cx="596668" cy="195416"/>
            </a:xfrm>
            <a:custGeom>
              <a:avLst/>
              <a:gdLst>
                <a:gd name="connsiteX0" fmla="*/ 121949 w 596668"/>
                <a:gd name="connsiteY0" fmla="*/ 54395 h 195416"/>
                <a:gd name="connsiteX1" fmla="*/ 579149 w 596668"/>
                <a:gd name="connsiteY1" fmla="*/ 54395 h 195416"/>
                <a:gd name="connsiteX2" fmla="*/ 549653 w 596668"/>
                <a:gd name="connsiteY2" fmla="*/ 98641 h 195416"/>
                <a:gd name="connsiteX3" fmla="*/ 505407 w 596668"/>
                <a:gd name="connsiteY3" fmla="*/ 113389 h 195416"/>
                <a:gd name="connsiteX4" fmla="*/ 210440 w 596668"/>
                <a:gd name="connsiteY4" fmla="*/ 157634 h 195416"/>
                <a:gd name="connsiteX5" fmla="*/ 18711 w 596668"/>
                <a:gd name="connsiteY5" fmla="*/ 142886 h 195416"/>
                <a:gd name="connsiteX6" fmla="*/ 33459 w 596668"/>
                <a:gd name="connsiteY6" fmla="*/ 83892 h 195416"/>
                <a:gd name="connsiteX7" fmla="*/ 166194 w 596668"/>
                <a:gd name="connsiteY7" fmla="*/ 83892 h 195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6668" h="195416">
                  <a:moveTo>
                    <a:pt x="121949" y="54395"/>
                  </a:moveTo>
                  <a:cubicBezTo>
                    <a:pt x="285138" y="0"/>
                    <a:pt x="254562" y="4458"/>
                    <a:pt x="579149" y="54395"/>
                  </a:cubicBezTo>
                  <a:cubicBezTo>
                    <a:pt x="596668" y="57090"/>
                    <a:pt x="563494" y="87568"/>
                    <a:pt x="549653" y="98641"/>
                  </a:cubicBezTo>
                  <a:cubicBezTo>
                    <a:pt x="537513" y="108353"/>
                    <a:pt x="520742" y="110833"/>
                    <a:pt x="505407" y="113389"/>
                  </a:cubicBezTo>
                  <a:cubicBezTo>
                    <a:pt x="13242" y="195416"/>
                    <a:pt x="440053" y="111713"/>
                    <a:pt x="210440" y="157634"/>
                  </a:cubicBezTo>
                  <a:lnTo>
                    <a:pt x="18711" y="142886"/>
                  </a:lnTo>
                  <a:cubicBezTo>
                    <a:pt x="0" y="135090"/>
                    <a:pt x="14639" y="91420"/>
                    <a:pt x="33459" y="83892"/>
                  </a:cubicBezTo>
                  <a:cubicBezTo>
                    <a:pt x="74539" y="67460"/>
                    <a:pt x="121949" y="83892"/>
                    <a:pt x="166194" y="83892"/>
                  </a:cubicBezTo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1143000"/>
          </a:xfrm>
        </p:spPr>
        <p:txBody>
          <a:bodyPr/>
          <a:lstStyle/>
          <a:p>
            <a:r>
              <a:rPr lang="en-IN" dirty="0" smtClean="0"/>
              <a:t>Guide wire insertion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grpSp>
        <p:nvGrpSpPr>
          <p:cNvPr id="16" name="Group 15"/>
          <p:cNvGrpSpPr/>
          <p:nvPr/>
        </p:nvGrpSpPr>
        <p:grpSpPr>
          <a:xfrm>
            <a:off x="714348" y="928670"/>
            <a:ext cx="7480999" cy="5286412"/>
            <a:chOff x="714348" y="928670"/>
            <a:chExt cx="7480999" cy="5286412"/>
          </a:xfrm>
        </p:grpSpPr>
        <p:pic>
          <p:nvPicPr>
            <p:cNvPr id="38914" name="Picture 2" descr="http://mariorad.com/lectures/mskexpert/data/Images/Ch%2049%20Cast%20study-X2963-29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784759" y="928670"/>
              <a:ext cx="3410588" cy="5214974"/>
            </a:xfrm>
            <a:prstGeom prst="rect">
              <a:avLst/>
            </a:prstGeom>
            <a:noFill/>
          </p:spPr>
        </p:pic>
        <p:pic>
          <p:nvPicPr>
            <p:cNvPr id="38916" name="Picture 4" descr="http://clinicalanatomy.ca/radiology/images/spine1Lumbar/xray.png"/>
            <p:cNvPicPr>
              <a:picLocks noChangeAspect="1" noChangeArrowheads="1"/>
            </p:cNvPicPr>
            <p:nvPr/>
          </p:nvPicPr>
          <p:blipFill>
            <a:blip r:embed="rId3" cstate="print"/>
            <a:srcRect l="11544" t="8442" r="1553" b="2388"/>
            <a:stretch>
              <a:fillRect/>
            </a:stretch>
          </p:blipFill>
          <p:spPr bwMode="auto">
            <a:xfrm>
              <a:off x="714348" y="1000108"/>
              <a:ext cx="3286148" cy="5214974"/>
            </a:xfrm>
            <a:prstGeom prst="rect">
              <a:avLst/>
            </a:prstGeom>
            <a:noFill/>
          </p:spPr>
        </p:pic>
        <p:cxnSp>
          <p:nvCxnSpPr>
            <p:cNvPr id="7" name="Straight Connector 6"/>
            <p:cNvCxnSpPr/>
            <p:nvPr/>
          </p:nvCxnSpPr>
          <p:spPr>
            <a:xfrm>
              <a:off x="714348" y="4071942"/>
              <a:ext cx="1857388" cy="214314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2571736" y="4286256"/>
              <a:ext cx="214314" cy="1588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Freeform 13"/>
            <p:cNvSpPr/>
            <p:nvPr/>
          </p:nvSpPr>
          <p:spPr>
            <a:xfrm>
              <a:off x="6396501" y="4084970"/>
              <a:ext cx="1066183" cy="369043"/>
            </a:xfrm>
            <a:custGeom>
              <a:avLst/>
              <a:gdLst>
                <a:gd name="connsiteX0" fmla="*/ 373009 w 1066183"/>
                <a:gd name="connsiteY0" fmla="*/ 88824 h 369043"/>
                <a:gd name="connsiteX1" fmla="*/ 697473 w 1066183"/>
                <a:gd name="connsiteY1" fmla="*/ 74075 h 369043"/>
                <a:gd name="connsiteX2" fmla="*/ 741718 w 1066183"/>
                <a:gd name="connsiteY2" fmla="*/ 103572 h 369043"/>
                <a:gd name="connsiteX3" fmla="*/ 785964 w 1066183"/>
                <a:gd name="connsiteY3" fmla="*/ 147817 h 369043"/>
                <a:gd name="connsiteX4" fmla="*/ 830209 w 1066183"/>
                <a:gd name="connsiteY4" fmla="*/ 162565 h 369043"/>
                <a:gd name="connsiteX5" fmla="*/ 918699 w 1066183"/>
                <a:gd name="connsiteY5" fmla="*/ 221559 h 369043"/>
                <a:gd name="connsiteX6" fmla="*/ 977693 w 1066183"/>
                <a:gd name="connsiteY6" fmla="*/ 265804 h 369043"/>
                <a:gd name="connsiteX7" fmla="*/ 1066183 w 1066183"/>
                <a:gd name="connsiteY7" fmla="*/ 295301 h 369043"/>
                <a:gd name="connsiteX8" fmla="*/ 1051434 w 1066183"/>
                <a:gd name="connsiteY8" fmla="*/ 354295 h 369043"/>
                <a:gd name="connsiteX9" fmla="*/ 1007189 w 1066183"/>
                <a:gd name="connsiteY9" fmla="*/ 369043 h 369043"/>
                <a:gd name="connsiteX10" fmla="*/ 697473 w 1066183"/>
                <a:gd name="connsiteY10" fmla="*/ 354295 h 369043"/>
                <a:gd name="connsiteX11" fmla="*/ 638480 w 1066183"/>
                <a:gd name="connsiteY11" fmla="*/ 339546 h 369043"/>
                <a:gd name="connsiteX12" fmla="*/ 549989 w 1066183"/>
                <a:gd name="connsiteY12" fmla="*/ 265804 h 369043"/>
                <a:gd name="connsiteX13" fmla="*/ 328764 w 1066183"/>
                <a:gd name="connsiteY13" fmla="*/ 251056 h 369043"/>
                <a:gd name="connsiteX14" fmla="*/ 269770 w 1066183"/>
                <a:gd name="connsiteY14" fmla="*/ 236307 h 369043"/>
                <a:gd name="connsiteX15" fmla="*/ 255022 w 1066183"/>
                <a:gd name="connsiteY15" fmla="*/ 192062 h 369043"/>
                <a:gd name="connsiteX16" fmla="*/ 166531 w 1066183"/>
                <a:gd name="connsiteY16" fmla="*/ 103572 h 369043"/>
                <a:gd name="connsiteX17" fmla="*/ 78041 w 1066183"/>
                <a:gd name="connsiteY17" fmla="*/ 74075 h 369043"/>
                <a:gd name="connsiteX18" fmla="*/ 33796 w 1066183"/>
                <a:gd name="connsiteY18" fmla="*/ 59327 h 369043"/>
                <a:gd name="connsiteX19" fmla="*/ 4299 w 1066183"/>
                <a:gd name="connsiteY19" fmla="*/ 15082 h 369043"/>
                <a:gd name="connsiteX20" fmla="*/ 48544 w 1066183"/>
                <a:gd name="connsiteY20" fmla="*/ 333 h 369043"/>
                <a:gd name="connsiteX21" fmla="*/ 122286 w 1066183"/>
                <a:gd name="connsiteY21" fmla="*/ 15082 h 369043"/>
                <a:gd name="connsiteX22" fmla="*/ 255022 w 1066183"/>
                <a:gd name="connsiteY22" fmla="*/ 59327 h 369043"/>
                <a:gd name="connsiteX23" fmla="*/ 299267 w 1066183"/>
                <a:gd name="connsiteY23" fmla="*/ 74075 h 369043"/>
                <a:gd name="connsiteX24" fmla="*/ 373009 w 1066183"/>
                <a:gd name="connsiteY24" fmla="*/ 88824 h 369043"/>
                <a:gd name="connsiteX25" fmla="*/ 461499 w 1066183"/>
                <a:gd name="connsiteY25" fmla="*/ 103572 h 369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066183" h="369043">
                  <a:moveTo>
                    <a:pt x="373009" y="88824"/>
                  </a:moveTo>
                  <a:cubicBezTo>
                    <a:pt x="536266" y="34404"/>
                    <a:pt x="430467" y="57388"/>
                    <a:pt x="697473" y="74075"/>
                  </a:cubicBezTo>
                  <a:cubicBezTo>
                    <a:pt x="712221" y="83907"/>
                    <a:pt x="728101" y="92225"/>
                    <a:pt x="741718" y="103572"/>
                  </a:cubicBezTo>
                  <a:cubicBezTo>
                    <a:pt x="757741" y="116925"/>
                    <a:pt x="768609" y="136247"/>
                    <a:pt x="785964" y="147817"/>
                  </a:cubicBezTo>
                  <a:cubicBezTo>
                    <a:pt x="798899" y="156440"/>
                    <a:pt x="815461" y="157649"/>
                    <a:pt x="830209" y="162565"/>
                  </a:cubicBezTo>
                  <a:cubicBezTo>
                    <a:pt x="859706" y="182230"/>
                    <a:pt x="890338" y="200289"/>
                    <a:pt x="918699" y="221559"/>
                  </a:cubicBezTo>
                  <a:cubicBezTo>
                    <a:pt x="938364" y="236307"/>
                    <a:pt x="955707" y="254811"/>
                    <a:pt x="977693" y="265804"/>
                  </a:cubicBezTo>
                  <a:cubicBezTo>
                    <a:pt x="1005503" y="279709"/>
                    <a:pt x="1066183" y="295301"/>
                    <a:pt x="1066183" y="295301"/>
                  </a:cubicBezTo>
                  <a:cubicBezTo>
                    <a:pt x="1061267" y="314966"/>
                    <a:pt x="1064097" y="338467"/>
                    <a:pt x="1051434" y="354295"/>
                  </a:cubicBezTo>
                  <a:cubicBezTo>
                    <a:pt x="1041722" y="366434"/>
                    <a:pt x="1022735" y="369043"/>
                    <a:pt x="1007189" y="369043"/>
                  </a:cubicBezTo>
                  <a:cubicBezTo>
                    <a:pt x="903833" y="369043"/>
                    <a:pt x="800712" y="359211"/>
                    <a:pt x="697473" y="354295"/>
                  </a:cubicBezTo>
                  <a:cubicBezTo>
                    <a:pt x="677809" y="349379"/>
                    <a:pt x="656079" y="349603"/>
                    <a:pt x="638480" y="339546"/>
                  </a:cubicBezTo>
                  <a:cubicBezTo>
                    <a:pt x="611125" y="323914"/>
                    <a:pt x="586583" y="271903"/>
                    <a:pt x="549989" y="265804"/>
                  </a:cubicBezTo>
                  <a:cubicBezTo>
                    <a:pt x="477089" y="253654"/>
                    <a:pt x="402506" y="255972"/>
                    <a:pt x="328764" y="251056"/>
                  </a:cubicBezTo>
                  <a:cubicBezTo>
                    <a:pt x="309099" y="246140"/>
                    <a:pt x="285598" y="248970"/>
                    <a:pt x="269770" y="236307"/>
                  </a:cubicBezTo>
                  <a:cubicBezTo>
                    <a:pt x="257631" y="226595"/>
                    <a:pt x="262735" y="205560"/>
                    <a:pt x="255022" y="192062"/>
                  </a:cubicBezTo>
                  <a:cubicBezTo>
                    <a:pt x="232929" y="153399"/>
                    <a:pt x="207584" y="121818"/>
                    <a:pt x="166531" y="103572"/>
                  </a:cubicBezTo>
                  <a:cubicBezTo>
                    <a:pt x="138119" y="90944"/>
                    <a:pt x="107538" y="83907"/>
                    <a:pt x="78041" y="74075"/>
                  </a:cubicBezTo>
                  <a:lnTo>
                    <a:pt x="33796" y="59327"/>
                  </a:lnTo>
                  <a:cubicBezTo>
                    <a:pt x="23964" y="44579"/>
                    <a:pt x="0" y="32278"/>
                    <a:pt x="4299" y="15082"/>
                  </a:cubicBezTo>
                  <a:cubicBezTo>
                    <a:pt x="8069" y="0"/>
                    <a:pt x="32998" y="333"/>
                    <a:pt x="48544" y="333"/>
                  </a:cubicBezTo>
                  <a:cubicBezTo>
                    <a:pt x="73611" y="333"/>
                    <a:pt x="98102" y="8486"/>
                    <a:pt x="122286" y="15082"/>
                  </a:cubicBezTo>
                  <a:cubicBezTo>
                    <a:pt x="122317" y="15090"/>
                    <a:pt x="232885" y="51948"/>
                    <a:pt x="255022" y="59327"/>
                  </a:cubicBezTo>
                  <a:cubicBezTo>
                    <a:pt x="269770" y="64243"/>
                    <a:pt x="284023" y="71026"/>
                    <a:pt x="299267" y="74075"/>
                  </a:cubicBezTo>
                  <a:cubicBezTo>
                    <a:pt x="323848" y="78991"/>
                    <a:pt x="348690" y="82744"/>
                    <a:pt x="373009" y="88824"/>
                  </a:cubicBezTo>
                  <a:cubicBezTo>
                    <a:pt x="450655" y="108236"/>
                    <a:pt x="383294" y="103572"/>
                    <a:pt x="461499" y="103572"/>
                  </a:cubicBezTo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2252541" y="4193140"/>
              <a:ext cx="596668" cy="195416"/>
            </a:xfrm>
            <a:custGeom>
              <a:avLst/>
              <a:gdLst>
                <a:gd name="connsiteX0" fmla="*/ 121949 w 596668"/>
                <a:gd name="connsiteY0" fmla="*/ 54395 h 195416"/>
                <a:gd name="connsiteX1" fmla="*/ 579149 w 596668"/>
                <a:gd name="connsiteY1" fmla="*/ 54395 h 195416"/>
                <a:gd name="connsiteX2" fmla="*/ 549653 w 596668"/>
                <a:gd name="connsiteY2" fmla="*/ 98641 h 195416"/>
                <a:gd name="connsiteX3" fmla="*/ 505407 w 596668"/>
                <a:gd name="connsiteY3" fmla="*/ 113389 h 195416"/>
                <a:gd name="connsiteX4" fmla="*/ 210440 w 596668"/>
                <a:gd name="connsiteY4" fmla="*/ 157634 h 195416"/>
                <a:gd name="connsiteX5" fmla="*/ 18711 w 596668"/>
                <a:gd name="connsiteY5" fmla="*/ 142886 h 195416"/>
                <a:gd name="connsiteX6" fmla="*/ 33459 w 596668"/>
                <a:gd name="connsiteY6" fmla="*/ 83892 h 195416"/>
                <a:gd name="connsiteX7" fmla="*/ 166194 w 596668"/>
                <a:gd name="connsiteY7" fmla="*/ 83892 h 195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6668" h="195416">
                  <a:moveTo>
                    <a:pt x="121949" y="54395"/>
                  </a:moveTo>
                  <a:cubicBezTo>
                    <a:pt x="285138" y="0"/>
                    <a:pt x="254562" y="4458"/>
                    <a:pt x="579149" y="54395"/>
                  </a:cubicBezTo>
                  <a:cubicBezTo>
                    <a:pt x="596668" y="57090"/>
                    <a:pt x="563494" y="87568"/>
                    <a:pt x="549653" y="98641"/>
                  </a:cubicBezTo>
                  <a:cubicBezTo>
                    <a:pt x="537513" y="108353"/>
                    <a:pt x="520742" y="110833"/>
                    <a:pt x="505407" y="113389"/>
                  </a:cubicBezTo>
                  <a:cubicBezTo>
                    <a:pt x="13242" y="195416"/>
                    <a:pt x="440053" y="111713"/>
                    <a:pt x="210440" y="157634"/>
                  </a:cubicBezTo>
                  <a:lnTo>
                    <a:pt x="18711" y="142886"/>
                  </a:lnTo>
                  <a:cubicBezTo>
                    <a:pt x="0" y="135090"/>
                    <a:pt x="14639" y="91420"/>
                    <a:pt x="33459" y="83892"/>
                  </a:cubicBezTo>
                  <a:cubicBezTo>
                    <a:pt x="74539" y="67460"/>
                    <a:pt x="121949" y="83892"/>
                    <a:pt x="166194" y="83892"/>
                  </a:cubicBezTo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786578" y="4214818"/>
              <a:ext cx="214314" cy="1588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4786314" y="3857628"/>
              <a:ext cx="2000264" cy="35719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1143000"/>
          </a:xfrm>
        </p:spPr>
        <p:txBody>
          <a:bodyPr/>
          <a:lstStyle/>
          <a:p>
            <a:r>
              <a:rPr lang="en-IN" dirty="0" smtClean="0"/>
              <a:t>Remove 16G needle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grpSp>
        <p:nvGrpSpPr>
          <p:cNvPr id="16" name="Group 15"/>
          <p:cNvGrpSpPr/>
          <p:nvPr/>
        </p:nvGrpSpPr>
        <p:grpSpPr>
          <a:xfrm>
            <a:off x="714348" y="928670"/>
            <a:ext cx="7480999" cy="5286412"/>
            <a:chOff x="714348" y="928670"/>
            <a:chExt cx="7480999" cy="5286412"/>
          </a:xfrm>
        </p:grpSpPr>
        <p:pic>
          <p:nvPicPr>
            <p:cNvPr id="38914" name="Picture 2" descr="http://mariorad.com/lectures/mskexpert/data/Images/Ch%2049%20Cast%20study-X2963-29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784759" y="928670"/>
              <a:ext cx="3410588" cy="5214974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</p:pic>
        <p:pic>
          <p:nvPicPr>
            <p:cNvPr id="38916" name="Picture 4" descr="http://clinicalanatomy.ca/radiology/images/spine1Lumbar/xray.png"/>
            <p:cNvPicPr>
              <a:picLocks noChangeAspect="1" noChangeArrowheads="1"/>
            </p:cNvPicPr>
            <p:nvPr/>
          </p:nvPicPr>
          <p:blipFill>
            <a:blip r:embed="rId3" cstate="print"/>
            <a:srcRect l="11544" t="8442" r="1553" b="2388"/>
            <a:stretch>
              <a:fillRect/>
            </a:stretch>
          </p:blipFill>
          <p:spPr bwMode="auto">
            <a:xfrm>
              <a:off x="714348" y="1000108"/>
              <a:ext cx="3286148" cy="5214974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</p:pic>
        <p:cxnSp>
          <p:nvCxnSpPr>
            <p:cNvPr id="7" name="Straight Connector 6"/>
            <p:cNvCxnSpPr/>
            <p:nvPr/>
          </p:nvCxnSpPr>
          <p:spPr>
            <a:xfrm>
              <a:off x="714348" y="4071942"/>
              <a:ext cx="1857388" cy="214314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4786314" y="3857628"/>
              <a:ext cx="2000264" cy="357190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Freeform 13"/>
            <p:cNvSpPr/>
            <p:nvPr/>
          </p:nvSpPr>
          <p:spPr>
            <a:xfrm>
              <a:off x="2252541" y="4193140"/>
              <a:ext cx="596668" cy="195416"/>
            </a:xfrm>
            <a:custGeom>
              <a:avLst/>
              <a:gdLst>
                <a:gd name="connsiteX0" fmla="*/ 121949 w 596668"/>
                <a:gd name="connsiteY0" fmla="*/ 54395 h 195416"/>
                <a:gd name="connsiteX1" fmla="*/ 579149 w 596668"/>
                <a:gd name="connsiteY1" fmla="*/ 54395 h 195416"/>
                <a:gd name="connsiteX2" fmla="*/ 549653 w 596668"/>
                <a:gd name="connsiteY2" fmla="*/ 98641 h 195416"/>
                <a:gd name="connsiteX3" fmla="*/ 505407 w 596668"/>
                <a:gd name="connsiteY3" fmla="*/ 113389 h 195416"/>
                <a:gd name="connsiteX4" fmla="*/ 210440 w 596668"/>
                <a:gd name="connsiteY4" fmla="*/ 157634 h 195416"/>
                <a:gd name="connsiteX5" fmla="*/ 18711 w 596668"/>
                <a:gd name="connsiteY5" fmla="*/ 142886 h 195416"/>
                <a:gd name="connsiteX6" fmla="*/ 33459 w 596668"/>
                <a:gd name="connsiteY6" fmla="*/ 83892 h 195416"/>
                <a:gd name="connsiteX7" fmla="*/ 166194 w 596668"/>
                <a:gd name="connsiteY7" fmla="*/ 83892 h 195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6668" h="195416">
                  <a:moveTo>
                    <a:pt x="121949" y="54395"/>
                  </a:moveTo>
                  <a:cubicBezTo>
                    <a:pt x="285138" y="0"/>
                    <a:pt x="254562" y="4458"/>
                    <a:pt x="579149" y="54395"/>
                  </a:cubicBezTo>
                  <a:cubicBezTo>
                    <a:pt x="596668" y="57090"/>
                    <a:pt x="563494" y="87568"/>
                    <a:pt x="549653" y="98641"/>
                  </a:cubicBezTo>
                  <a:cubicBezTo>
                    <a:pt x="537513" y="108353"/>
                    <a:pt x="520742" y="110833"/>
                    <a:pt x="505407" y="113389"/>
                  </a:cubicBezTo>
                  <a:cubicBezTo>
                    <a:pt x="13242" y="195416"/>
                    <a:pt x="440053" y="111713"/>
                    <a:pt x="210440" y="157634"/>
                  </a:cubicBezTo>
                  <a:lnTo>
                    <a:pt x="18711" y="142886"/>
                  </a:lnTo>
                  <a:cubicBezTo>
                    <a:pt x="0" y="135090"/>
                    <a:pt x="14639" y="91420"/>
                    <a:pt x="33459" y="83892"/>
                  </a:cubicBezTo>
                  <a:cubicBezTo>
                    <a:pt x="74539" y="67460"/>
                    <a:pt x="121949" y="83892"/>
                    <a:pt x="166194" y="83892"/>
                  </a:cubicBezTo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2571736" y="4286256"/>
              <a:ext cx="214314" cy="1588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Freeform 14"/>
            <p:cNvSpPr/>
            <p:nvPr/>
          </p:nvSpPr>
          <p:spPr>
            <a:xfrm>
              <a:off x="6396501" y="4084970"/>
              <a:ext cx="1066183" cy="369043"/>
            </a:xfrm>
            <a:custGeom>
              <a:avLst/>
              <a:gdLst>
                <a:gd name="connsiteX0" fmla="*/ 373009 w 1066183"/>
                <a:gd name="connsiteY0" fmla="*/ 88824 h 369043"/>
                <a:gd name="connsiteX1" fmla="*/ 697473 w 1066183"/>
                <a:gd name="connsiteY1" fmla="*/ 74075 h 369043"/>
                <a:gd name="connsiteX2" fmla="*/ 741718 w 1066183"/>
                <a:gd name="connsiteY2" fmla="*/ 103572 h 369043"/>
                <a:gd name="connsiteX3" fmla="*/ 785964 w 1066183"/>
                <a:gd name="connsiteY3" fmla="*/ 147817 h 369043"/>
                <a:gd name="connsiteX4" fmla="*/ 830209 w 1066183"/>
                <a:gd name="connsiteY4" fmla="*/ 162565 h 369043"/>
                <a:gd name="connsiteX5" fmla="*/ 918699 w 1066183"/>
                <a:gd name="connsiteY5" fmla="*/ 221559 h 369043"/>
                <a:gd name="connsiteX6" fmla="*/ 977693 w 1066183"/>
                <a:gd name="connsiteY6" fmla="*/ 265804 h 369043"/>
                <a:gd name="connsiteX7" fmla="*/ 1066183 w 1066183"/>
                <a:gd name="connsiteY7" fmla="*/ 295301 h 369043"/>
                <a:gd name="connsiteX8" fmla="*/ 1051434 w 1066183"/>
                <a:gd name="connsiteY8" fmla="*/ 354295 h 369043"/>
                <a:gd name="connsiteX9" fmla="*/ 1007189 w 1066183"/>
                <a:gd name="connsiteY9" fmla="*/ 369043 h 369043"/>
                <a:gd name="connsiteX10" fmla="*/ 697473 w 1066183"/>
                <a:gd name="connsiteY10" fmla="*/ 354295 h 369043"/>
                <a:gd name="connsiteX11" fmla="*/ 638480 w 1066183"/>
                <a:gd name="connsiteY11" fmla="*/ 339546 h 369043"/>
                <a:gd name="connsiteX12" fmla="*/ 549989 w 1066183"/>
                <a:gd name="connsiteY12" fmla="*/ 265804 h 369043"/>
                <a:gd name="connsiteX13" fmla="*/ 328764 w 1066183"/>
                <a:gd name="connsiteY13" fmla="*/ 251056 h 369043"/>
                <a:gd name="connsiteX14" fmla="*/ 269770 w 1066183"/>
                <a:gd name="connsiteY14" fmla="*/ 236307 h 369043"/>
                <a:gd name="connsiteX15" fmla="*/ 255022 w 1066183"/>
                <a:gd name="connsiteY15" fmla="*/ 192062 h 369043"/>
                <a:gd name="connsiteX16" fmla="*/ 166531 w 1066183"/>
                <a:gd name="connsiteY16" fmla="*/ 103572 h 369043"/>
                <a:gd name="connsiteX17" fmla="*/ 78041 w 1066183"/>
                <a:gd name="connsiteY17" fmla="*/ 74075 h 369043"/>
                <a:gd name="connsiteX18" fmla="*/ 33796 w 1066183"/>
                <a:gd name="connsiteY18" fmla="*/ 59327 h 369043"/>
                <a:gd name="connsiteX19" fmla="*/ 4299 w 1066183"/>
                <a:gd name="connsiteY19" fmla="*/ 15082 h 369043"/>
                <a:gd name="connsiteX20" fmla="*/ 48544 w 1066183"/>
                <a:gd name="connsiteY20" fmla="*/ 333 h 369043"/>
                <a:gd name="connsiteX21" fmla="*/ 122286 w 1066183"/>
                <a:gd name="connsiteY21" fmla="*/ 15082 h 369043"/>
                <a:gd name="connsiteX22" fmla="*/ 255022 w 1066183"/>
                <a:gd name="connsiteY22" fmla="*/ 59327 h 369043"/>
                <a:gd name="connsiteX23" fmla="*/ 299267 w 1066183"/>
                <a:gd name="connsiteY23" fmla="*/ 74075 h 369043"/>
                <a:gd name="connsiteX24" fmla="*/ 373009 w 1066183"/>
                <a:gd name="connsiteY24" fmla="*/ 88824 h 369043"/>
                <a:gd name="connsiteX25" fmla="*/ 461499 w 1066183"/>
                <a:gd name="connsiteY25" fmla="*/ 103572 h 369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066183" h="369043">
                  <a:moveTo>
                    <a:pt x="373009" y="88824"/>
                  </a:moveTo>
                  <a:cubicBezTo>
                    <a:pt x="536266" y="34404"/>
                    <a:pt x="430467" y="57388"/>
                    <a:pt x="697473" y="74075"/>
                  </a:cubicBezTo>
                  <a:cubicBezTo>
                    <a:pt x="712221" y="83907"/>
                    <a:pt x="728101" y="92225"/>
                    <a:pt x="741718" y="103572"/>
                  </a:cubicBezTo>
                  <a:cubicBezTo>
                    <a:pt x="757741" y="116925"/>
                    <a:pt x="768609" y="136247"/>
                    <a:pt x="785964" y="147817"/>
                  </a:cubicBezTo>
                  <a:cubicBezTo>
                    <a:pt x="798899" y="156440"/>
                    <a:pt x="815461" y="157649"/>
                    <a:pt x="830209" y="162565"/>
                  </a:cubicBezTo>
                  <a:cubicBezTo>
                    <a:pt x="859706" y="182230"/>
                    <a:pt x="890338" y="200289"/>
                    <a:pt x="918699" y="221559"/>
                  </a:cubicBezTo>
                  <a:cubicBezTo>
                    <a:pt x="938364" y="236307"/>
                    <a:pt x="955707" y="254811"/>
                    <a:pt x="977693" y="265804"/>
                  </a:cubicBezTo>
                  <a:cubicBezTo>
                    <a:pt x="1005503" y="279709"/>
                    <a:pt x="1066183" y="295301"/>
                    <a:pt x="1066183" y="295301"/>
                  </a:cubicBezTo>
                  <a:cubicBezTo>
                    <a:pt x="1061267" y="314966"/>
                    <a:pt x="1064097" y="338467"/>
                    <a:pt x="1051434" y="354295"/>
                  </a:cubicBezTo>
                  <a:cubicBezTo>
                    <a:pt x="1041722" y="366434"/>
                    <a:pt x="1022735" y="369043"/>
                    <a:pt x="1007189" y="369043"/>
                  </a:cubicBezTo>
                  <a:cubicBezTo>
                    <a:pt x="903833" y="369043"/>
                    <a:pt x="800712" y="359211"/>
                    <a:pt x="697473" y="354295"/>
                  </a:cubicBezTo>
                  <a:cubicBezTo>
                    <a:pt x="677809" y="349379"/>
                    <a:pt x="656079" y="349603"/>
                    <a:pt x="638480" y="339546"/>
                  </a:cubicBezTo>
                  <a:cubicBezTo>
                    <a:pt x="611125" y="323914"/>
                    <a:pt x="586583" y="271903"/>
                    <a:pt x="549989" y="265804"/>
                  </a:cubicBezTo>
                  <a:cubicBezTo>
                    <a:pt x="477089" y="253654"/>
                    <a:pt x="402506" y="255972"/>
                    <a:pt x="328764" y="251056"/>
                  </a:cubicBezTo>
                  <a:cubicBezTo>
                    <a:pt x="309099" y="246140"/>
                    <a:pt x="285598" y="248970"/>
                    <a:pt x="269770" y="236307"/>
                  </a:cubicBezTo>
                  <a:cubicBezTo>
                    <a:pt x="257631" y="226595"/>
                    <a:pt x="262735" y="205560"/>
                    <a:pt x="255022" y="192062"/>
                  </a:cubicBezTo>
                  <a:cubicBezTo>
                    <a:pt x="232929" y="153399"/>
                    <a:pt x="207584" y="121818"/>
                    <a:pt x="166531" y="103572"/>
                  </a:cubicBezTo>
                  <a:cubicBezTo>
                    <a:pt x="138119" y="90944"/>
                    <a:pt x="107538" y="83907"/>
                    <a:pt x="78041" y="74075"/>
                  </a:cubicBezTo>
                  <a:lnTo>
                    <a:pt x="33796" y="59327"/>
                  </a:lnTo>
                  <a:cubicBezTo>
                    <a:pt x="23964" y="44579"/>
                    <a:pt x="0" y="32278"/>
                    <a:pt x="4299" y="15082"/>
                  </a:cubicBezTo>
                  <a:cubicBezTo>
                    <a:pt x="8069" y="0"/>
                    <a:pt x="32998" y="333"/>
                    <a:pt x="48544" y="333"/>
                  </a:cubicBezTo>
                  <a:cubicBezTo>
                    <a:pt x="73611" y="333"/>
                    <a:pt x="98102" y="8486"/>
                    <a:pt x="122286" y="15082"/>
                  </a:cubicBezTo>
                  <a:cubicBezTo>
                    <a:pt x="122317" y="15090"/>
                    <a:pt x="232885" y="51948"/>
                    <a:pt x="255022" y="59327"/>
                  </a:cubicBezTo>
                  <a:cubicBezTo>
                    <a:pt x="269770" y="64243"/>
                    <a:pt x="284023" y="71026"/>
                    <a:pt x="299267" y="74075"/>
                  </a:cubicBezTo>
                  <a:cubicBezTo>
                    <a:pt x="323848" y="78991"/>
                    <a:pt x="348690" y="82744"/>
                    <a:pt x="373009" y="88824"/>
                  </a:cubicBezTo>
                  <a:cubicBezTo>
                    <a:pt x="450655" y="108236"/>
                    <a:pt x="383294" y="103572"/>
                    <a:pt x="461499" y="103572"/>
                  </a:cubicBezTo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786578" y="4214818"/>
              <a:ext cx="214314" cy="1588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"/>
            <a:ext cx="8229600" cy="1143000"/>
          </a:xfrm>
        </p:spPr>
        <p:txBody>
          <a:bodyPr>
            <a:noAutofit/>
          </a:bodyPr>
          <a:lstStyle/>
          <a:p>
            <a:r>
              <a:rPr lang="en-IN" sz="3200" dirty="0" smtClean="0"/>
              <a:t>Insert dilator and then </a:t>
            </a:r>
            <a:r>
              <a:rPr lang="en-IN" sz="3200" dirty="0" err="1" smtClean="0"/>
              <a:t>Canula</a:t>
            </a:r>
            <a:r>
              <a:rPr lang="en-IN" sz="3200" dirty="0" smtClean="0"/>
              <a:t/>
            </a:r>
            <a:br>
              <a:rPr lang="en-IN" sz="3200" dirty="0" smtClean="0"/>
            </a:br>
            <a:r>
              <a:rPr lang="en-IN" sz="3200" dirty="0" smtClean="0"/>
              <a:t>Remove Guide wire</a:t>
            </a:r>
            <a:endParaRPr lang="en-IN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grpSp>
        <p:nvGrpSpPr>
          <p:cNvPr id="19" name="Group 18"/>
          <p:cNvGrpSpPr/>
          <p:nvPr/>
        </p:nvGrpSpPr>
        <p:grpSpPr>
          <a:xfrm>
            <a:off x="709782" y="1142984"/>
            <a:ext cx="7485565" cy="5286412"/>
            <a:chOff x="709782" y="928670"/>
            <a:chExt cx="7485565" cy="5286412"/>
          </a:xfrm>
        </p:grpSpPr>
        <p:pic>
          <p:nvPicPr>
            <p:cNvPr id="38914" name="Picture 2" descr="http://mariorad.com/lectures/mskexpert/data/Images/Ch%2049%20Cast%20study-X2963-29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784759" y="928670"/>
              <a:ext cx="3410588" cy="5214974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</p:pic>
        <p:pic>
          <p:nvPicPr>
            <p:cNvPr id="38916" name="Picture 4" descr="http://clinicalanatomy.ca/radiology/images/spine1Lumbar/xray.png"/>
            <p:cNvPicPr>
              <a:picLocks noChangeAspect="1" noChangeArrowheads="1"/>
            </p:cNvPicPr>
            <p:nvPr/>
          </p:nvPicPr>
          <p:blipFill>
            <a:blip r:embed="rId3" cstate="print"/>
            <a:srcRect l="11544" t="8442" r="1553" b="2388"/>
            <a:stretch>
              <a:fillRect/>
            </a:stretch>
          </p:blipFill>
          <p:spPr bwMode="auto">
            <a:xfrm>
              <a:off x="714348" y="1000108"/>
              <a:ext cx="3286148" cy="5214974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</p:pic>
        <p:cxnSp>
          <p:nvCxnSpPr>
            <p:cNvPr id="7" name="Straight Connector 6"/>
            <p:cNvCxnSpPr/>
            <p:nvPr/>
          </p:nvCxnSpPr>
          <p:spPr>
            <a:xfrm>
              <a:off x="714348" y="4071942"/>
              <a:ext cx="1857388" cy="214314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4786314" y="3857628"/>
              <a:ext cx="2000264" cy="357190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Rectangle 13"/>
            <p:cNvSpPr/>
            <p:nvPr/>
          </p:nvSpPr>
          <p:spPr>
            <a:xfrm rot="427244">
              <a:off x="709782" y="4143502"/>
              <a:ext cx="1860273" cy="45719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2571736" y="4286256"/>
              <a:ext cx="214314" cy="1588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6786578" y="4214818"/>
              <a:ext cx="214314" cy="1588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Freeform 16"/>
            <p:cNvSpPr/>
            <p:nvPr/>
          </p:nvSpPr>
          <p:spPr>
            <a:xfrm>
              <a:off x="6396501" y="4084970"/>
              <a:ext cx="1066183" cy="369043"/>
            </a:xfrm>
            <a:custGeom>
              <a:avLst/>
              <a:gdLst>
                <a:gd name="connsiteX0" fmla="*/ 373009 w 1066183"/>
                <a:gd name="connsiteY0" fmla="*/ 88824 h 369043"/>
                <a:gd name="connsiteX1" fmla="*/ 697473 w 1066183"/>
                <a:gd name="connsiteY1" fmla="*/ 74075 h 369043"/>
                <a:gd name="connsiteX2" fmla="*/ 741718 w 1066183"/>
                <a:gd name="connsiteY2" fmla="*/ 103572 h 369043"/>
                <a:gd name="connsiteX3" fmla="*/ 785964 w 1066183"/>
                <a:gd name="connsiteY3" fmla="*/ 147817 h 369043"/>
                <a:gd name="connsiteX4" fmla="*/ 830209 w 1066183"/>
                <a:gd name="connsiteY4" fmla="*/ 162565 h 369043"/>
                <a:gd name="connsiteX5" fmla="*/ 918699 w 1066183"/>
                <a:gd name="connsiteY5" fmla="*/ 221559 h 369043"/>
                <a:gd name="connsiteX6" fmla="*/ 977693 w 1066183"/>
                <a:gd name="connsiteY6" fmla="*/ 265804 h 369043"/>
                <a:gd name="connsiteX7" fmla="*/ 1066183 w 1066183"/>
                <a:gd name="connsiteY7" fmla="*/ 295301 h 369043"/>
                <a:gd name="connsiteX8" fmla="*/ 1051434 w 1066183"/>
                <a:gd name="connsiteY8" fmla="*/ 354295 h 369043"/>
                <a:gd name="connsiteX9" fmla="*/ 1007189 w 1066183"/>
                <a:gd name="connsiteY9" fmla="*/ 369043 h 369043"/>
                <a:gd name="connsiteX10" fmla="*/ 697473 w 1066183"/>
                <a:gd name="connsiteY10" fmla="*/ 354295 h 369043"/>
                <a:gd name="connsiteX11" fmla="*/ 638480 w 1066183"/>
                <a:gd name="connsiteY11" fmla="*/ 339546 h 369043"/>
                <a:gd name="connsiteX12" fmla="*/ 549989 w 1066183"/>
                <a:gd name="connsiteY12" fmla="*/ 265804 h 369043"/>
                <a:gd name="connsiteX13" fmla="*/ 328764 w 1066183"/>
                <a:gd name="connsiteY13" fmla="*/ 251056 h 369043"/>
                <a:gd name="connsiteX14" fmla="*/ 269770 w 1066183"/>
                <a:gd name="connsiteY14" fmla="*/ 236307 h 369043"/>
                <a:gd name="connsiteX15" fmla="*/ 255022 w 1066183"/>
                <a:gd name="connsiteY15" fmla="*/ 192062 h 369043"/>
                <a:gd name="connsiteX16" fmla="*/ 166531 w 1066183"/>
                <a:gd name="connsiteY16" fmla="*/ 103572 h 369043"/>
                <a:gd name="connsiteX17" fmla="*/ 78041 w 1066183"/>
                <a:gd name="connsiteY17" fmla="*/ 74075 h 369043"/>
                <a:gd name="connsiteX18" fmla="*/ 33796 w 1066183"/>
                <a:gd name="connsiteY18" fmla="*/ 59327 h 369043"/>
                <a:gd name="connsiteX19" fmla="*/ 4299 w 1066183"/>
                <a:gd name="connsiteY19" fmla="*/ 15082 h 369043"/>
                <a:gd name="connsiteX20" fmla="*/ 48544 w 1066183"/>
                <a:gd name="connsiteY20" fmla="*/ 333 h 369043"/>
                <a:gd name="connsiteX21" fmla="*/ 122286 w 1066183"/>
                <a:gd name="connsiteY21" fmla="*/ 15082 h 369043"/>
                <a:gd name="connsiteX22" fmla="*/ 255022 w 1066183"/>
                <a:gd name="connsiteY22" fmla="*/ 59327 h 369043"/>
                <a:gd name="connsiteX23" fmla="*/ 299267 w 1066183"/>
                <a:gd name="connsiteY23" fmla="*/ 74075 h 369043"/>
                <a:gd name="connsiteX24" fmla="*/ 373009 w 1066183"/>
                <a:gd name="connsiteY24" fmla="*/ 88824 h 369043"/>
                <a:gd name="connsiteX25" fmla="*/ 461499 w 1066183"/>
                <a:gd name="connsiteY25" fmla="*/ 103572 h 369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066183" h="369043">
                  <a:moveTo>
                    <a:pt x="373009" y="88824"/>
                  </a:moveTo>
                  <a:cubicBezTo>
                    <a:pt x="536266" y="34404"/>
                    <a:pt x="430467" y="57388"/>
                    <a:pt x="697473" y="74075"/>
                  </a:cubicBezTo>
                  <a:cubicBezTo>
                    <a:pt x="712221" y="83907"/>
                    <a:pt x="728101" y="92225"/>
                    <a:pt x="741718" y="103572"/>
                  </a:cubicBezTo>
                  <a:cubicBezTo>
                    <a:pt x="757741" y="116925"/>
                    <a:pt x="768609" y="136247"/>
                    <a:pt x="785964" y="147817"/>
                  </a:cubicBezTo>
                  <a:cubicBezTo>
                    <a:pt x="798899" y="156440"/>
                    <a:pt x="815461" y="157649"/>
                    <a:pt x="830209" y="162565"/>
                  </a:cubicBezTo>
                  <a:cubicBezTo>
                    <a:pt x="859706" y="182230"/>
                    <a:pt x="890338" y="200289"/>
                    <a:pt x="918699" y="221559"/>
                  </a:cubicBezTo>
                  <a:cubicBezTo>
                    <a:pt x="938364" y="236307"/>
                    <a:pt x="955707" y="254811"/>
                    <a:pt x="977693" y="265804"/>
                  </a:cubicBezTo>
                  <a:cubicBezTo>
                    <a:pt x="1005503" y="279709"/>
                    <a:pt x="1066183" y="295301"/>
                    <a:pt x="1066183" y="295301"/>
                  </a:cubicBezTo>
                  <a:cubicBezTo>
                    <a:pt x="1061267" y="314966"/>
                    <a:pt x="1064097" y="338467"/>
                    <a:pt x="1051434" y="354295"/>
                  </a:cubicBezTo>
                  <a:cubicBezTo>
                    <a:pt x="1041722" y="366434"/>
                    <a:pt x="1022735" y="369043"/>
                    <a:pt x="1007189" y="369043"/>
                  </a:cubicBezTo>
                  <a:cubicBezTo>
                    <a:pt x="903833" y="369043"/>
                    <a:pt x="800712" y="359211"/>
                    <a:pt x="697473" y="354295"/>
                  </a:cubicBezTo>
                  <a:cubicBezTo>
                    <a:pt x="677809" y="349379"/>
                    <a:pt x="656079" y="349603"/>
                    <a:pt x="638480" y="339546"/>
                  </a:cubicBezTo>
                  <a:cubicBezTo>
                    <a:pt x="611125" y="323914"/>
                    <a:pt x="586583" y="271903"/>
                    <a:pt x="549989" y="265804"/>
                  </a:cubicBezTo>
                  <a:cubicBezTo>
                    <a:pt x="477089" y="253654"/>
                    <a:pt x="402506" y="255972"/>
                    <a:pt x="328764" y="251056"/>
                  </a:cubicBezTo>
                  <a:cubicBezTo>
                    <a:pt x="309099" y="246140"/>
                    <a:pt x="285598" y="248970"/>
                    <a:pt x="269770" y="236307"/>
                  </a:cubicBezTo>
                  <a:cubicBezTo>
                    <a:pt x="257631" y="226595"/>
                    <a:pt x="262735" y="205560"/>
                    <a:pt x="255022" y="192062"/>
                  </a:cubicBezTo>
                  <a:cubicBezTo>
                    <a:pt x="232929" y="153399"/>
                    <a:pt x="207584" y="121818"/>
                    <a:pt x="166531" y="103572"/>
                  </a:cubicBezTo>
                  <a:cubicBezTo>
                    <a:pt x="138119" y="90944"/>
                    <a:pt x="107538" y="83907"/>
                    <a:pt x="78041" y="74075"/>
                  </a:cubicBezTo>
                  <a:lnTo>
                    <a:pt x="33796" y="59327"/>
                  </a:lnTo>
                  <a:cubicBezTo>
                    <a:pt x="23964" y="44579"/>
                    <a:pt x="0" y="32278"/>
                    <a:pt x="4299" y="15082"/>
                  </a:cubicBezTo>
                  <a:cubicBezTo>
                    <a:pt x="8069" y="0"/>
                    <a:pt x="32998" y="333"/>
                    <a:pt x="48544" y="333"/>
                  </a:cubicBezTo>
                  <a:cubicBezTo>
                    <a:pt x="73611" y="333"/>
                    <a:pt x="98102" y="8486"/>
                    <a:pt x="122286" y="15082"/>
                  </a:cubicBezTo>
                  <a:cubicBezTo>
                    <a:pt x="122317" y="15090"/>
                    <a:pt x="232885" y="51948"/>
                    <a:pt x="255022" y="59327"/>
                  </a:cubicBezTo>
                  <a:cubicBezTo>
                    <a:pt x="269770" y="64243"/>
                    <a:pt x="284023" y="71026"/>
                    <a:pt x="299267" y="74075"/>
                  </a:cubicBezTo>
                  <a:cubicBezTo>
                    <a:pt x="323848" y="78991"/>
                    <a:pt x="348690" y="82744"/>
                    <a:pt x="373009" y="88824"/>
                  </a:cubicBezTo>
                  <a:cubicBezTo>
                    <a:pt x="450655" y="108236"/>
                    <a:pt x="383294" y="103572"/>
                    <a:pt x="461499" y="103572"/>
                  </a:cubicBezTo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5" name="Rectangle 14"/>
            <p:cNvSpPr/>
            <p:nvPr/>
          </p:nvSpPr>
          <p:spPr>
            <a:xfrm rot="648135">
              <a:off x="4757352" y="4018321"/>
              <a:ext cx="2185496" cy="63696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2252541" y="4193140"/>
              <a:ext cx="596668" cy="195416"/>
            </a:xfrm>
            <a:custGeom>
              <a:avLst/>
              <a:gdLst>
                <a:gd name="connsiteX0" fmla="*/ 121949 w 596668"/>
                <a:gd name="connsiteY0" fmla="*/ 54395 h 195416"/>
                <a:gd name="connsiteX1" fmla="*/ 579149 w 596668"/>
                <a:gd name="connsiteY1" fmla="*/ 54395 h 195416"/>
                <a:gd name="connsiteX2" fmla="*/ 549653 w 596668"/>
                <a:gd name="connsiteY2" fmla="*/ 98641 h 195416"/>
                <a:gd name="connsiteX3" fmla="*/ 505407 w 596668"/>
                <a:gd name="connsiteY3" fmla="*/ 113389 h 195416"/>
                <a:gd name="connsiteX4" fmla="*/ 210440 w 596668"/>
                <a:gd name="connsiteY4" fmla="*/ 157634 h 195416"/>
                <a:gd name="connsiteX5" fmla="*/ 18711 w 596668"/>
                <a:gd name="connsiteY5" fmla="*/ 142886 h 195416"/>
                <a:gd name="connsiteX6" fmla="*/ 33459 w 596668"/>
                <a:gd name="connsiteY6" fmla="*/ 83892 h 195416"/>
                <a:gd name="connsiteX7" fmla="*/ 166194 w 596668"/>
                <a:gd name="connsiteY7" fmla="*/ 83892 h 195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6668" h="195416">
                  <a:moveTo>
                    <a:pt x="121949" y="54395"/>
                  </a:moveTo>
                  <a:cubicBezTo>
                    <a:pt x="285138" y="0"/>
                    <a:pt x="254562" y="4458"/>
                    <a:pt x="579149" y="54395"/>
                  </a:cubicBezTo>
                  <a:cubicBezTo>
                    <a:pt x="596668" y="57090"/>
                    <a:pt x="563494" y="87568"/>
                    <a:pt x="549653" y="98641"/>
                  </a:cubicBezTo>
                  <a:cubicBezTo>
                    <a:pt x="537513" y="108353"/>
                    <a:pt x="520742" y="110833"/>
                    <a:pt x="505407" y="113389"/>
                  </a:cubicBezTo>
                  <a:cubicBezTo>
                    <a:pt x="13242" y="195416"/>
                    <a:pt x="440053" y="111713"/>
                    <a:pt x="210440" y="157634"/>
                  </a:cubicBezTo>
                  <a:lnTo>
                    <a:pt x="18711" y="142886"/>
                  </a:lnTo>
                  <a:cubicBezTo>
                    <a:pt x="0" y="135090"/>
                    <a:pt x="14639" y="91420"/>
                    <a:pt x="33459" y="83892"/>
                  </a:cubicBezTo>
                  <a:cubicBezTo>
                    <a:pt x="74539" y="67460"/>
                    <a:pt x="121949" y="83892"/>
                    <a:pt x="166194" y="83892"/>
                  </a:cubicBezTo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642918"/>
            <a:ext cx="8428632" cy="3000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 descr="C:\Users\KAILASH\Documents\Pics Victor\DSC0068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3861048"/>
            <a:ext cx="3929090" cy="2411009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429256" y="6143644"/>
            <a:ext cx="1928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CLICK FOR VIDEO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Our experience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/>
          </a:bodyPr>
          <a:lstStyle/>
          <a:p>
            <a:r>
              <a:rPr lang="en-IN" sz="2400" dirty="0" smtClean="0"/>
              <a:t>Treated 25 patients from 2014 </a:t>
            </a:r>
            <a:r>
              <a:rPr lang="en-IN" sz="2400" dirty="0" err="1" smtClean="0"/>
              <a:t>feb</a:t>
            </a:r>
            <a:r>
              <a:rPr lang="en-IN" sz="2400" dirty="0" smtClean="0"/>
              <a:t> </a:t>
            </a:r>
          </a:p>
          <a:p>
            <a:r>
              <a:rPr lang="en-IN" sz="2400" dirty="0" smtClean="0"/>
              <a:t>Inclusion criteria – Contained central or </a:t>
            </a:r>
            <a:r>
              <a:rPr lang="en-IN" sz="2400" dirty="0" err="1" smtClean="0"/>
              <a:t>paracentral</a:t>
            </a:r>
            <a:r>
              <a:rPr lang="en-IN" sz="2400" dirty="0" smtClean="0"/>
              <a:t> disc herniation, single level with MRI finding of annular tear with intact outer annulus</a:t>
            </a:r>
          </a:p>
          <a:p>
            <a:r>
              <a:rPr lang="en-IN" sz="2400" dirty="0" smtClean="0"/>
              <a:t>Exclusion – Protrusion, extrusion, </a:t>
            </a:r>
            <a:r>
              <a:rPr lang="en-IN" sz="2400" dirty="0" err="1" smtClean="0"/>
              <a:t>spondylolisthesis</a:t>
            </a:r>
            <a:r>
              <a:rPr lang="en-IN" sz="2400" dirty="0" smtClean="0"/>
              <a:t>, Multi level degenerative problems</a:t>
            </a:r>
            <a:endParaRPr lang="en-IN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Male - 16</a:t>
            </a:r>
          </a:p>
          <a:p>
            <a:r>
              <a:rPr lang="en-IN" dirty="0" smtClean="0"/>
              <a:t>Females – 9</a:t>
            </a:r>
          </a:p>
          <a:p>
            <a:r>
              <a:rPr lang="en-IN" dirty="0" smtClean="0"/>
              <a:t>Mean Age – 38</a:t>
            </a:r>
          </a:p>
          <a:p>
            <a:endParaRPr lang="en-IN" dirty="0" smtClean="0"/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Pre Operative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Average Pre op VAS – 8</a:t>
            </a:r>
          </a:p>
          <a:p>
            <a:r>
              <a:rPr lang="en-IN" dirty="0" smtClean="0"/>
              <a:t>Radicular component – All</a:t>
            </a:r>
          </a:p>
          <a:p>
            <a:r>
              <a:rPr lang="en-IN" dirty="0" smtClean="0"/>
              <a:t>Back pain – All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Post op Avg VAS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628800"/>
            <a:ext cx="8686800" cy="4525963"/>
          </a:xfrm>
        </p:spPr>
        <p:txBody>
          <a:bodyPr>
            <a:normAutofit fontScale="92500"/>
          </a:bodyPr>
          <a:lstStyle/>
          <a:p>
            <a:r>
              <a:rPr lang="en-IN" dirty="0" smtClean="0"/>
              <a:t>2 week – 6 (n - 25)</a:t>
            </a:r>
          </a:p>
          <a:p>
            <a:r>
              <a:rPr lang="en-IN" dirty="0" smtClean="0"/>
              <a:t>4 weeks – 3 (n – 25)</a:t>
            </a:r>
          </a:p>
          <a:p>
            <a:r>
              <a:rPr lang="en-IN" dirty="0" smtClean="0"/>
              <a:t>3 months – 3 (n – 23)</a:t>
            </a:r>
          </a:p>
          <a:p>
            <a:r>
              <a:rPr lang="en-IN" dirty="0" smtClean="0"/>
              <a:t>6 months – 3 (n – 22)</a:t>
            </a:r>
          </a:p>
          <a:p>
            <a:endParaRPr lang="en-IN" dirty="0" smtClean="0"/>
          </a:p>
          <a:p>
            <a:r>
              <a:rPr lang="en-IN" sz="2600" dirty="0" smtClean="0"/>
              <a:t>At 3 months 2 patients had to undergo percutaneous transforaminal endoscopic discectomy (PTFED) for ongoing pain</a:t>
            </a:r>
          </a:p>
          <a:p>
            <a:r>
              <a:rPr lang="en-IN" sz="2600" dirty="0" smtClean="0"/>
              <a:t>At 6 months 1 more patient had pain recurrence and was referred for PTFED</a:t>
            </a:r>
          </a:p>
          <a:p>
            <a:endParaRPr lang="en-IN" dirty="0" smtClean="0"/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Results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Radicular pain reduced in all patients</a:t>
            </a:r>
          </a:p>
          <a:p>
            <a:r>
              <a:rPr lang="en-IN" dirty="0" smtClean="0"/>
              <a:t>Back pain was annoying complaint in 16 patients which lasted for 3-4 weeks</a:t>
            </a:r>
          </a:p>
          <a:p>
            <a:r>
              <a:rPr lang="en-IN" dirty="0" smtClean="0"/>
              <a:t>Most patients settled in 4-6 weeks durations with significant relief in all symptoms</a:t>
            </a:r>
          </a:p>
          <a:p>
            <a:pPr>
              <a:buNone/>
            </a:pP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dirty="0" smtClean="0"/>
              <a:t>Conclusion and Clinical Relevance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72518" cy="5257800"/>
          </a:xfrm>
        </p:spPr>
        <p:txBody>
          <a:bodyPr>
            <a:normAutofit/>
          </a:bodyPr>
          <a:lstStyle/>
          <a:p>
            <a:r>
              <a:rPr lang="en-IN" sz="2400" dirty="0" smtClean="0"/>
              <a:t>In addition to clinical results, the complication rate is also to be considered as a major factor of the value of this procedure</a:t>
            </a:r>
          </a:p>
          <a:p>
            <a:r>
              <a:rPr lang="en-IN" sz="2400" dirty="0" smtClean="0"/>
              <a:t>To date, Minimal and minor complications have been encountered</a:t>
            </a:r>
          </a:p>
          <a:p>
            <a:r>
              <a:rPr lang="en-IN" sz="2400" dirty="0" smtClean="0"/>
              <a:t>In comparison with other minimally invasive spinal column surgeries, risk rates are low</a:t>
            </a:r>
          </a:p>
          <a:p>
            <a:r>
              <a:rPr lang="en-IN" sz="2400" dirty="0" smtClean="0"/>
              <a:t>Complications include -</a:t>
            </a:r>
          </a:p>
          <a:p>
            <a:pPr marL="900113" indent="-546100">
              <a:buFont typeface="Wingdings" pitchFamily="2" charset="2"/>
              <a:buChar char="ü"/>
            </a:pPr>
            <a:r>
              <a:rPr lang="en-IN" sz="2400" dirty="0" smtClean="0"/>
              <a:t>Infection (Discitis)</a:t>
            </a:r>
          </a:p>
          <a:p>
            <a:pPr marL="900113" indent="-546100">
              <a:buFont typeface="Wingdings" pitchFamily="2" charset="2"/>
              <a:buChar char="ü"/>
            </a:pPr>
            <a:r>
              <a:rPr lang="en-IN" sz="2400" dirty="0" smtClean="0"/>
              <a:t>Nerve injury</a:t>
            </a:r>
          </a:p>
          <a:p>
            <a:pPr marL="900113" indent="-546100">
              <a:buFont typeface="Wingdings" pitchFamily="2" charset="2"/>
              <a:buChar char="ü"/>
            </a:pPr>
            <a:r>
              <a:rPr lang="en-IN" sz="2400" dirty="0" smtClean="0"/>
              <a:t>Bleeding</a:t>
            </a:r>
          </a:p>
          <a:p>
            <a:pPr marL="900113" indent="-546100">
              <a:buFont typeface="Wingdings" pitchFamily="2" charset="2"/>
              <a:buChar char="ü"/>
            </a:pPr>
            <a:r>
              <a:rPr lang="en-IN" sz="2400" dirty="0" smtClean="0"/>
              <a:t>Post surgery pain</a:t>
            </a:r>
          </a:p>
          <a:p>
            <a:pPr marL="900113" indent="-546100">
              <a:buFont typeface="Wingdings" pitchFamily="2" charset="2"/>
              <a:buChar char="ü"/>
            </a:pPr>
            <a:r>
              <a:rPr lang="en-IN" sz="2400" dirty="0" smtClean="0"/>
              <a:t>Recurrent herniation</a:t>
            </a:r>
          </a:p>
          <a:p>
            <a:pPr>
              <a:buFont typeface="Wingdings" pitchFamily="2" charset="2"/>
              <a:buChar char="ü"/>
            </a:pPr>
            <a:endParaRPr lang="en-IN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Conclusion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800" dirty="0" smtClean="0"/>
              <a:t>For </a:t>
            </a:r>
            <a:r>
              <a:rPr lang="en-IN" sz="2800" dirty="0" err="1" smtClean="0"/>
              <a:t>contaied</a:t>
            </a:r>
            <a:r>
              <a:rPr lang="en-IN" sz="2800" dirty="0" smtClean="0"/>
              <a:t> disc herniations Disc Fx is good minimally invasive option</a:t>
            </a:r>
          </a:p>
          <a:p>
            <a:r>
              <a:rPr lang="en-IN" sz="2800" dirty="0" smtClean="0"/>
              <a:t>Intra-</a:t>
            </a:r>
            <a:r>
              <a:rPr lang="en-IN" sz="2800" dirty="0" err="1" smtClean="0"/>
              <a:t>discal</a:t>
            </a:r>
            <a:r>
              <a:rPr lang="en-IN" sz="2800" dirty="0" smtClean="0"/>
              <a:t> newer treatments are less invasive then conventional open discectomy, </a:t>
            </a:r>
          </a:p>
          <a:p>
            <a:r>
              <a:rPr lang="en-IN" sz="2800" dirty="0" smtClean="0"/>
              <a:t>Indicated when other less invasive methods fails</a:t>
            </a:r>
          </a:p>
          <a:p>
            <a:r>
              <a:rPr lang="en-IN" sz="2800" dirty="0" smtClean="0"/>
              <a:t>Good safety profile with good results</a:t>
            </a:r>
          </a:p>
        </p:txBody>
      </p:sp>
      <p:pic>
        <p:nvPicPr>
          <p:cNvPr id="4" name="Picture 2" descr="C:\Users\PAIN CLINIC OF INDIA\Desktop\Logo n pics PCI\PCI sma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44408" y="188640"/>
            <a:ext cx="604837" cy="873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Rectangle 3"/>
          <p:cNvSpPr/>
          <p:nvPr/>
        </p:nvSpPr>
        <p:spPr>
          <a:xfrm>
            <a:off x="2756632" y="2967335"/>
            <a:ext cx="36307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THANK YOU</a:t>
            </a:r>
            <a:endParaRPr lang="en-US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 PCI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 PCI</Template>
  <TotalTime>1211</TotalTime>
  <Words>1208</Words>
  <Application>Microsoft Office PowerPoint</Application>
  <PresentationFormat>On-screen Show (4:3)</PresentationFormat>
  <Paragraphs>149</Paragraphs>
  <Slides>43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Theme PCI</vt:lpstr>
      <vt:lpstr>Slide 1</vt:lpstr>
      <vt:lpstr>Herniated disc</vt:lpstr>
      <vt:lpstr>Slide 3</vt:lpstr>
      <vt:lpstr>Slide 4</vt:lpstr>
      <vt:lpstr>Triangular Zone – Kambel’s triangle</vt:lpstr>
      <vt:lpstr>Different techniques for IVDP</vt:lpstr>
      <vt:lpstr>Disc Fx with Elliquence generator</vt:lpstr>
      <vt:lpstr>Slide 8</vt:lpstr>
      <vt:lpstr>Temperature Distribution </vt:lpstr>
      <vt:lpstr>Mechanical removal of disc</vt:lpstr>
      <vt:lpstr>Slide 11</vt:lpstr>
      <vt:lpstr>Slide 12</vt:lpstr>
      <vt:lpstr>Slide 13</vt:lpstr>
      <vt:lpstr>Application for the technology </vt:lpstr>
      <vt:lpstr>Slide 15</vt:lpstr>
      <vt:lpstr>Disc FX and PTFED</vt:lpstr>
      <vt:lpstr>Slide 17</vt:lpstr>
      <vt:lpstr>Slide 18</vt:lpstr>
      <vt:lpstr>STEPS</vt:lpstr>
      <vt:lpstr>Steps </vt:lpstr>
      <vt:lpstr>Patient position</vt:lpstr>
      <vt:lpstr>Slide 22</vt:lpstr>
      <vt:lpstr>Skin Marking 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Provocative Discography –  Concordant pain / leaking disc</vt:lpstr>
      <vt:lpstr>Guide wire insertion</vt:lpstr>
      <vt:lpstr>Remove 16G needle</vt:lpstr>
      <vt:lpstr>Insert dilator and then Canula Remove Guide wire</vt:lpstr>
      <vt:lpstr>Slide 35</vt:lpstr>
      <vt:lpstr>Our experience</vt:lpstr>
      <vt:lpstr>Slide 37</vt:lpstr>
      <vt:lpstr>Pre Operative</vt:lpstr>
      <vt:lpstr>Post op Avg VAS</vt:lpstr>
      <vt:lpstr>Results</vt:lpstr>
      <vt:lpstr>Conclusion and Clinical Relevance</vt:lpstr>
      <vt:lpstr>Conclusion</vt:lpstr>
      <vt:lpstr>Slide 43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Lumbar herniated disc?? Newer and safer Percutaneous endoscopic techniques</dc:title>
  <dc:creator>PAIN CLINIC OF INDIA</dc:creator>
  <cp:lastModifiedBy>KAILASH</cp:lastModifiedBy>
  <cp:revision>67</cp:revision>
  <dcterms:created xsi:type="dcterms:W3CDTF">2014-08-09T09:57:00Z</dcterms:created>
  <dcterms:modified xsi:type="dcterms:W3CDTF">2015-06-09T04:35:28Z</dcterms:modified>
</cp:coreProperties>
</file>