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453" r:id="rId3"/>
    <p:sldId id="373" r:id="rId4"/>
    <p:sldId id="455" r:id="rId5"/>
    <p:sldId id="457" r:id="rId6"/>
    <p:sldId id="374" r:id="rId7"/>
    <p:sldId id="448" r:id="rId8"/>
    <p:sldId id="379" r:id="rId9"/>
    <p:sldId id="427" r:id="rId10"/>
    <p:sldId id="398" r:id="rId11"/>
    <p:sldId id="464" r:id="rId12"/>
    <p:sldId id="467" r:id="rId13"/>
    <p:sldId id="408" r:id="rId14"/>
    <p:sldId id="445" r:id="rId15"/>
    <p:sldId id="416" r:id="rId16"/>
    <p:sldId id="466" r:id="rId17"/>
    <p:sldId id="437" r:id="rId18"/>
    <p:sldId id="412" r:id="rId19"/>
    <p:sldId id="440" r:id="rId20"/>
    <p:sldId id="459" r:id="rId21"/>
    <p:sldId id="465" r:id="rId22"/>
  </p:sldIdLst>
  <p:sldSz cx="10693400" cy="7561263"/>
  <p:notesSz cx="6797675" cy="9926638"/>
  <p:defaultTextStyle>
    <a:defPPr>
      <a:defRPr lang="de-DE"/>
    </a:defPPr>
    <a:lvl1pPr marL="0" algn="l" defTabSz="104234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21174" algn="l" defTabSz="104234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42348" algn="l" defTabSz="104234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63520" algn="l" defTabSz="104234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84694" algn="l" defTabSz="104234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605867" algn="l" defTabSz="104234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127042" algn="l" defTabSz="104234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48216" algn="l" defTabSz="104234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69389" algn="l" defTabSz="104234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B411280B-14C0-A14C-97E7-DB0889304E25}">
          <p14:sldIdLst>
            <p14:sldId id="256"/>
            <p14:sldId id="453"/>
            <p14:sldId id="373"/>
            <p14:sldId id="455"/>
            <p14:sldId id="457"/>
            <p14:sldId id="374"/>
            <p14:sldId id="448"/>
            <p14:sldId id="379"/>
            <p14:sldId id="427"/>
            <p14:sldId id="398"/>
            <p14:sldId id="464"/>
            <p14:sldId id="467"/>
            <p14:sldId id="408"/>
            <p14:sldId id="445"/>
            <p14:sldId id="416"/>
            <p14:sldId id="466"/>
            <p14:sldId id="437"/>
            <p14:sldId id="412"/>
            <p14:sldId id="440"/>
            <p14:sldId id="459"/>
            <p14:sldId id="465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lkner, Kai" initials="WK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82"/>
    <a:srgbClr val="5151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2748" autoAdjust="0"/>
    <p:restoredTop sz="96662" autoAdjust="0"/>
  </p:normalViewPr>
  <p:slideViewPr>
    <p:cSldViewPr showGuides="1">
      <p:cViewPr>
        <p:scale>
          <a:sx n="100" d="100"/>
          <a:sy n="100" d="100"/>
        </p:scale>
        <p:origin x="-258" y="792"/>
      </p:cViewPr>
      <p:guideLst>
        <p:guide orient="horz" pos="748"/>
        <p:guide pos="12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>
        <p:scale>
          <a:sx n="100" d="100"/>
          <a:sy n="100" d="100"/>
        </p:scale>
        <p:origin x="-2046" y="105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n\Desktop\Permeation\140407_Mischgas_Karlsruh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ppe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n\Desktop\Permeation\140408_Einzelgas_mod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n\Desktop\Dissertation\130409_&#220;bersicht_XP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4"/>
          <c:order val="0"/>
          <c:tx>
            <c:v>K1_848</c:v>
          </c:tx>
          <c:spPr>
            <a:ln w="28575">
              <a:solidFill>
                <a:schemeClr val="accent2"/>
              </a:solidFill>
              <a:prstDash val="solid"/>
            </a:ln>
          </c:spPr>
          <c:marker>
            <c:symbol val="circle"/>
            <c:size val="6"/>
            <c:spPr>
              <a:solidFill>
                <a:schemeClr val="accent2"/>
              </a:solidFill>
              <a:ln w="28575">
                <a:noFill/>
              </a:ln>
            </c:spPr>
          </c:marker>
          <c:xVal>
            <c:numRef>
              <c:f>Tabelle1!$B$48:$G$48</c:f>
              <c:numCache>
                <c:formatCode>General</c:formatCode>
                <c:ptCount val="6"/>
                <c:pt idx="0">
                  <c:v>30</c:v>
                </c:pt>
                <c:pt idx="1">
                  <c:v>70</c:v>
                </c:pt>
                <c:pt idx="2">
                  <c:v>90</c:v>
                </c:pt>
                <c:pt idx="3">
                  <c:v>110</c:v>
                </c:pt>
                <c:pt idx="4">
                  <c:v>130</c:v>
                </c:pt>
                <c:pt idx="5">
                  <c:v>190</c:v>
                </c:pt>
              </c:numCache>
            </c:numRef>
          </c:xVal>
          <c:yVal>
            <c:numRef>
              <c:f>Tabelle1!$B$63:$G$63</c:f>
              <c:numCache>
                <c:formatCode>0.00E+00</c:formatCode>
                <c:ptCount val="6"/>
                <c:pt idx="0">
                  <c:v>7.7580047198358264E-9</c:v>
                </c:pt>
                <c:pt idx="1">
                  <c:v>1.08095402104422E-8</c:v>
                </c:pt>
                <c:pt idx="2">
                  <c:v>8.3057514195443805E-9</c:v>
                </c:pt>
                <c:pt idx="3">
                  <c:v>1.023350216446637E-8</c:v>
                </c:pt>
                <c:pt idx="4">
                  <c:v>8.9670758201583877E-9</c:v>
                </c:pt>
                <c:pt idx="5">
                  <c:v>1.0559006646260394E-8</c:v>
                </c:pt>
              </c:numCache>
            </c:numRef>
          </c:yVal>
          <c:smooth val="0"/>
        </c:ser>
        <c:ser>
          <c:idx val="5"/>
          <c:order val="1"/>
          <c:tx>
            <c:v>K1_848</c:v>
          </c:tx>
          <c:spPr>
            <a:ln w="28575">
              <a:solidFill>
                <a:schemeClr val="accent2"/>
              </a:solidFill>
              <a:prstDash val="solid"/>
            </a:ln>
          </c:spPr>
          <c:marker>
            <c:symbol val="triangle"/>
            <c:size val="7"/>
            <c:spPr>
              <a:solidFill>
                <a:schemeClr val="accent2"/>
              </a:solidFill>
              <a:ln w="28575">
                <a:noFill/>
                <a:prstDash val="solid"/>
              </a:ln>
            </c:spPr>
          </c:marker>
          <c:xVal>
            <c:numRef>
              <c:f>Tabelle1!$B$48:$G$48</c:f>
              <c:numCache>
                <c:formatCode>General</c:formatCode>
                <c:ptCount val="6"/>
                <c:pt idx="0">
                  <c:v>30</c:v>
                </c:pt>
                <c:pt idx="1">
                  <c:v>70</c:v>
                </c:pt>
                <c:pt idx="2">
                  <c:v>90</c:v>
                </c:pt>
                <c:pt idx="3">
                  <c:v>110</c:v>
                </c:pt>
                <c:pt idx="4">
                  <c:v>130</c:v>
                </c:pt>
                <c:pt idx="5">
                  <c:v>190</c:v>
                </c:pt>
              </c:numCache>
            </c:numRef>
          </c:xVal>
          <c:yVal>
            <c:numRef>
              <c:f>Tabelle1!$B$66:$G$66</c:f>
              <c:numCache>
                <c:formatCode>0.00E+00</c:formatCode>
                <c:ptCount val="6"/>
                <c:pt idx="0">
                  <c:v>3.574095572399431E-10</c:v>
                </c:pt>
                <c:pt idx="1">
                  <c:v>8.4545321819553412E-10</c:v>
                </c:pt>
                <c:pt idx="2">
                  <c:v>7.2645541679899007E-10</c:v>
                </c:pt>
                <c:pt idx="3">
                  <c:v>1.0089386666009919E-9</c:v>
                </c:pt>
                <c:pt idx="4">
                  <c:v>1.0637318557397442E-9</c:v>
                </c:pt>
                <c:pt idx="5">
                  <c:v>2.6082637708721845E-9</c:v>
                </c:pt>
              </c:numCache>
            </c:numRef>
          </c:yVal>
          <c:smooth val="0"/>
        </c:ser>
        <c:ser>
          <c:idx val="6"/>
          <c:order val="2"/>
          <c:tx>
            <c:v>K1_849</c:v>
          </c:tx>
          <c:spPr>
            <a:ln w="28575">
              <a:solidFill>
                <a:srgbClr val="005B82"/>
              </a:solidFill>
              <a:prstDash val="solid"/>
            </a:ln>
          </c:spPr>
          <c:marker>
            <c:symbol val="circle"/>
            <c:size val="6"/>
            <c:spPr>
              <a:solidFill>
                <a:srgbClr val="005B82"/>
              </a:solidFill>
              <a:ln w="28575">
                <a:noFill/>
                <a:prstDash val="dash"/>
              </a:ln>
            </c:spPr>
          </c:marker>
          <c:xVal>
            <c:numRef>
              <c:f>Tabelle1!$B$71:$G$71</c:f>
              <c:numCache>
                <c:formatCode>General</c:formatCode>
                <c:ptCount val="6"/>
                <c:pt idx="0">
                  <c:v>30</c:v>
                </c:pt>
                <c:pt idx="1">
                  <c:v>70</c:v>
                </c:pt>
                <c:pt idx="2">
                  <c:v>90</c:v>
                </c:pt>
                <c:pt idx="3">
                  <c:v>110</c:v>
                </c:pt>
                <c:pt idx="4">
                  <c:v>130</c:v>
                </c:pt>
                <c:pt idx="5">
                  <c:v>190</c:v>
                </c:pt>
              </c:numCache>
            </c:numRef>
          </c:xVal>
          <c:yVal>
            <c:numRef>
              <c:f>Tabelle1!$B$86:$G$86</c:f>
              <c:numCache>
                <c:formatCode>0.00E+00</c:formatCode>
                <c:ptCount val="6"/>
                <c:pt idx="0">
                  <c:v>9.5803456343058532E-9</c:v>
                </c:pt>
                <c:pt idx="1">
                  <c:v>1.3130413398628348E-8</c:v>
                </c:pt>
                <c:pt idx="2">
                  <c:v>1.2644631659403951E-8</c:v>
                </c:pt>
                <c:pt idx="3">
                  <c:v>1.1957086936665163E-8</c:v>
                </c:pt>
                <c:pt idx="4">
                  <c:v>1.0780161315237214E-8</c:v>
                </c:pt>
                <c:pt idx="5">
                  <c:v>9.6674843004381695E-9</c:v>
                </c:pt>
              </c:numCache>
            </c:numRef>
          </c:yVal>
          <c:smooth val="0"/>
        </c:ser>
        <c:ser>
          <c:idx val="7"/>
          <c:order val="3"/>
          <c:tx>
            <c:v>K1_849</c:v>
          </c:tx>
          <c:spPr>
            <a:ln w="28575">
              <a:solidFill>
                <a:srgbClr val="005B82"/>
              </a:solidFill>
              <a:prstDash val="solid"/>
            </a:ln>
          </c:spPr>
          <c:marker>
            <c:symbol val="triangle"/>
            <c:size val="7"/>
            <c:spPr>
              <a:solidFill>
                <a:srgbClr val="005B82"/>
              </a:solidFill>
              <a:ln w="28575">
                <a:noFill/>
                <a:prstDash val="dash"/>
              </a:ln>
            </c:spPr>
          </c:marker>
          <c:xVal>
            <c:numRef>
              <c:f>Tabelle1!$B$71:$G$71</c:f>
              <c:numCache>
                <c:formatCode>General</c:formatCode>
                <c:ptCount val="6"/>
                <c:pt idx="0">
                  <c:v>30</c:v>
                </c:pt>
                <c:pt idx="1">
                  <c:v>70</c:v>
                </c:pt>
                <c:pt idx="2">
                  <c:v>90</c:v>
                </c:pt>
                <c:pt idx="3">
                  <c:v>110</c:v>
                </c:pt>
                <c:pt idx="4">
                  <c:v>130</c:v>
                </c:pt>
                <c:pt idx="5">
                  <c:v>190</c:v>
                </c:pt>
              </c:numCache>
            </c:numRef>
          </c:xVal>
          <c:yVal>
            <c:numRef>
              <c:f>Tabelle1!$B$89:$G$89</c:f>
              <c:numCache>
                <c:formatCode>0.00E+00</c:formatCode>
                <c:ptCount val="6"/>
                <c:pt idx="0">
                  <c:v>4.563552325713625E-10</c:v>
                </c:pt>
                <c:pt idx="1">
                  <c:v>2.2012445214322227E-9</c:v>
                </c:pt>
                <c:pt idx="2">
                  <c:v>2.0697040924121379E-9</c:v>
                </c:pt>
                <c:pt idx="3">
                  <c:v>1.9895255761248334E-9</c:v>
                </c:pt>
                <c:pt idx="4">
                  <c:v>1.8038096062150057E-9</c:v>
                </c:pt>
                <c:pt idx="5">
                  <c:v>2.648578348300207E-9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4548864"/>
        <c:axId val="64551168"/>
      </c:scatterChart>
      <c:valAx>
        <c:axId val="64548864"/>
        <c:scaling>
          <c:orientation val="minMax"/>
          <c:max val="200"/>
          <c:min val="20"/>
        </c:scaling>
        <c:delete val="0"/>
        <c:axPos val="b"/>
        <c:title>
          <c:tx>
            <c:rich>
              <a:bodyPr/>
              <a:lstStyle/>
              <a:p>
                <a:pPr>
                  <a:defRPr lang="en-US" sz="1000" noProof="0"/>
                </a:pPr>
                <a:r>
                  <a:rPr lang="en-US" sz="1000" noProof="0" dirty="0" smtClean="0"/>
                  <a:t>Temperature </a:t>
                </a:r>
                <a:r>
                  <a:rPr lang="en-US" sz="1000" noProof="0" dirty="0"/>
                  <a:t>[°C]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64551168"/>
        <c:crossesAt val="1.0000000000000006E-10"/>
        <c:crossBetween val="midCat"/>
        <c:majorUnit val="20"/>
      </c:valAx>
      <c:valAx>
        <c:axId val="64551168"/>
        <c:scaling>
          <c:logBase val="10"/>
          <c:orientation val="minMax"/>
          <c:max val="1.0000000000000004E-7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de-DE" sz="1000"/>
                  <a:t>Permeation  [mol·m</a:t>
                </a:r>
                <a:r>
                  <a:rPr lang="de-DE" sz="1000" baseline="30000"/>
                  <a:t>-2</a:t>
                </a:r>
                <a:r>
                  <a:rPr lang="de-DE" sz="1000"/>
                  <a:t>·s</a:t>
                </a:r>
                <a:r>
                  <a:rPr lang="de-DE" sz="1000" baseline="30000"/>
                  <a:t>-1</a:t>
                </a:r>
                <a:r>
                  <a:rPr lang="de-DE" sz="1000"/>
                  <a:t>·Pa</a:t>
                </a:r>
                <a:r>
                  <a:rPr lang="de-DE" sz="1000" baseline="30000"/>
                  <a:t>-1</a:t>
                </a:r>
                <a:r>
                  <a:rPr lang="de-DE" sz="1000"/>
                  <a:t>]</a:t>
                </a:r>
              </a:p>
            </c:rich>
          </c:tx>
          <c:layout>
            <c:manualLayout>
              <c:xMode val="edge"/>
              <c:yMode val="edge"/>
              <c:x val="4.2643467643467645E-2"/>
              <c:y val="2.9896421845574388E-2"/>
            </c:manualLayout>
          </c:layout>
          <c:overlay val="0"/>
        </c:title>
        <c:numFmt formatCode="0.0E+00" sourceLinked="0"/>
        <c:majorTickMark val="out"/>
        <c:minorTickMark val="out"/>
        <c:tickLblPos val="nextTo"/>
        <c:crossAx val="6454886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>
              <a:solidFill>
                <a:schemeClr val="accent2"/>
              </a:solidFill>
            </a:ln>
          </c:spPr>
          <c:marker>
            <c:symbol val="circle"/>
            <c:size val="6"/>
            <c:spPr>
              <a:solidFill>
                <a:schemeClr val="accent2"/>
              </a:solidFill>
              <a:ln>
                <a:noFill/>
              </a:ln>
            </c:spPr>
          </c:marker>
          <c:xVal>
            <c:numRef>
              <c:f>Tabelle1!$C$12:$C$18</c:f>
              <c:numCache>
                <c:formatCode>General</c:formatCode>
                <c:ptCount val="7"/>
                <c:pt idx="0">
                  <c:v>30</c:v>
                </c:pt>
                <c:pt idx="1">
                  <c:v>70</c:v>
                </c:pt>
                <c:pt idx="2">
                  <c:v>90</c:v>
                </c:pt>
                <c:pt idx="3">
                  <c:v>110</c:v>
                </c:pt>
                <c:pt idx="4">
                  <c:v>130</c:v>
                </c:pt>
                <c:pt idx="5">
                  <c:v>190</c:v>
                </c:pt>
              </c:numCache>
            </c:numRef>
          </c:xVal>
          <c:yVal>
            <c:numRef>
              <c:f>Tabelle1!$D$12:$D$18</c:f>
              <c:numCache>
                <c:formatCode>General</c:formatCode>
                <c:ptCount val="7"/>
                <c:pt idx="0">
                  <c:v>79</c:v>
                </c:pt>
                <c:pt idx="1">
                  <c:v>68</c:v>
                </c:pt>
                <c:pt idx="2">
                  <c:v>67</c:v>
                </c:pt>
                <c:pt idx="3">
                  <c:v>63</c:v>
                </c:pt>
                <c:pt idx="4">
                  <c:v>59</c:v>
                </c:pt>
                <c:pt idx="5">
                  <c:v>41</c:v>
                </c:pt>
              </c:numCache>
            </c:numRef>
          </c:yVal>
          <c:smooth val="0"/>
        </c:ser>
        <c:ser>
          <c:idx val="1"/>
          <c:order val="1"/>
          <c:spPr>
            <a:ln>
              <a:solidFill>
                <a:srgbClr val="005B82"/>
              </a:solidFill>
            </a:ln>
          </c:spPr>
          <c:marker>
            <c:symbol val="circle"/>
            <c:size val="6"/>
            <c:spPr>
              <a:solidFill>
                <a:srgbClr val="005B82"/>
              </a:solidFill>
              <a:ln>
                <a:noFill/>
              </a:ln>
            </c:spPr>
          </c:marker>
          <c:xVal>
            <c:numRef>
              <c:f>Tabelle1!$C$12:$C$18</c:f>
              <c:numCache>
                <c:formatCode>General</c:formatCode>
                <c:ptCount val="7"/>
                <c:pt idx="0">
                  <c:v>30</c:v>
                </c:pt>
                <c:pt idx="1">
                  <c:v>70</c:v>
                </c:pt>
                <c:pt idx="2">
                  <c:v>90</c:v>
                </c:pt>
                <c:pt idx="3">
                  <c:v>110</c:v>
                </c:pt>
                <c:pt idx="4">
                  <c:v>130</c:v>
                </c:pt>
                <c:pt idx="5">
                  <c:v>190</c:v>
                </c:pt>
              </c:numCache>
            </c:numRef>
          </c:xVal>
          <c:yVal>
            <c:numRef>
              <c:f>Tabelle1!$E$12:$E$18</c:f>
              <c:numCache>
                <c:formatCode>General</c:formatCode>
                <c:ptCount val="7"/>
                <c:pt idx="0">
                  <c:v>78</c:v>
                </c:pt>
                <c:pt idx="1">
                  <c:v>50</c:v>
                </c:pt>
                <c:pt idx="2">
                  <c:v>51</c:v>
                </c:pt>
                <c:pt idx="3">
                  <c:v>50</c:v>
                </c:pt>
                <c:pt idx="4">
                  <c:v>50</c:v>
                </c:pt>
                <c:pt idx="5">
                  <c:v>38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4588032"/>
        <c:axId val="64590592"/>
      </c:scatterChart>
      <c:valAx>
        <c:axId val="64588032"/>
        <c:scaling>
          <c:orientation val="minMax"/>
          <c:min val="20"/>
        </c:scaling>
        <c:delete val="0"/>
        <c:axPos val="b"/>
        <c:title>
          <c:tx>
            <c:rich>
              <a:bodyPr/>
              <a:lstStyle/>
              <a:p>
                <a:pPr>
                  <a:defRPr lang="en-US" noProof="0"/>
                </a:pPr>
                <a:r>
                  <a:rPr lang="en-US" noProof="0" dirty="0" smtClean="0"/>
                  <a:t>Temperature </a:t>
                </a:r>
                <a:r>
                  <a:rPr lang="en-US" noProof="0" dirty="0"/>
                  <a:t>[°C]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64590592"/>
        <c:crosses val="autoZero"/>
        <c:crossBetween val="midCat"/>
        <c:majorUnit val="20"/>
      </c:valAx>
      <c:valAx>
        <c:axId val="6459059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de-DE"/>
                  <a:t>CO</a:t>
                </a:r>
                <a:r>
                  <a:rPr lang="de-DE" baseline="-25000"/>
                  <a:t>2</a:t>
                </a:r>
                <a:r>
                  <a:rPr lang="de-DE"/>
                  <a:t> im Permeat [Vol.-%]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6458803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1"/>
          <c:order val="0"/>
          <c:tx>
            <c:v>nicht funktionalisiert</c:v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ymbol val="circle"/>
            <c:size val="6"/>
            <c:spPr>
              <a:solidFill>
                <a:schemeClr val="bg1">
                  <a:lumMod val="50000"/>
                </a:schemeClr>
              </a:solidFill>
              <a:ln>
                <a:noFill/>
              </a:ln>
            </c:spPr>
          </c:marker>
          <c:xVal>
            <c:numRef>
              <c:f>Tabelle1!$D$2:$D$5</c:f>
              <c:numCache>
                <c:formatCode>0.00</c:formatCode>
                <c:ptCount val="4"/>
                <c:pt idx="0">
                  <c:v>2.6</c:v>
                </c:pt>
                <c:pt idx="1">
                  <c:v>2.89</c:v>
                </c:pt>
                <c:pt idx="2">
                  <c:v>3.3</c:v>
                </c:pt>
                <c:pt idx="3">
                  <c:v>3.6</c:v>
                </c:pt>
              </c:numCache>
            </c:numRef>
          </c:xVal>
          <c:yVal>
            <c:numRef>
              <c:f>Tabelle1!$Q$2:$Q$5</c:f>
              <c:numCache>
                <c:formatCode>0.00E+00</c:formatCode>
                <c:ptCount val="4"/>
                <c:pt idx="0">
                  <c:v>5.877739232635729E-7</c:v>
                </c:pt>
                <c:pt idx="1">
                  <c:v>7.8729242493175616E-7</c:v>
                </c:pt>
                <c:pt idx="2">
                  <c:v>1.6819267515923567E-7</c:v>
                </c:pt>
                <c:pt idx="3">
                  <c:v>2.2157927661510466E-7</c:v>
                </c:pt>
              </c:numCache>
            </c:numRef>
          </c:yVal>
          <c:smooth val="0"/>
        </c:ser>
        <c:ser>
          <c:idx val="3"/>
          <c:order val="1"/>
          <c:tx>
            <c:v>K1_848</c:v>
          </c:tx>
          <c:spPr>
            <a:ln>
              <a:solidFill>
                <a:srgbClr val="005B82"/>
              </a:solidFill>
            </a:ln>
          </c:spPr>
          <c:marker>
            <c:symbol val="circle"/>
            <c:size val="6"/>
            <c:spPr>
              <a:solidFill>
                <a:srgbClr val="005B82"/>
              </a:solidFill>
              <a:ln>
                <a:noFill/>
              </a:ln>
            </c:spPr>
          </c:marker>
          <c:xVal>
            <c:numRef>
              <c:f>Tabelle1!$D$20:$D$23</c:f>
              <c:numCache>
                <c:formatCode>0.00</c:formatCode>
                <c:ptCount val="4"/>
                <c:pt idx="0">
                  <c:v>2.6</c:v>
                </c:pt>
                <c:pt idx="1">
                  <c:v>2.89</c:v>
                </c:pt>
                <c:pt idx="2">
                  <c:v>3.3</c:v>
                </c:pt>
                <c:pt idx="3">
                  <c:v>3.6</c:v>
                </c:pt>
              </c:numCache>
            </c:numRef>
          </c:xVal>
          <c:yVal>
            <c:numRef>
              <c:f>Tabelle1!$L$20:$L$23</c:f>
              <c:numCache>
                <c:formatCode>0.00E+00</c:formatCode>
                <c:ptCount val="4"/>
                <c:pt idx="0">
                  <c:v>8.8527449196239002E-8</c:v>
                </c:pt>
                <c:pt idx="1">
                  <c:v>6.3013013724598124E-8</c:v>
                </c:pt>
                <c:pt idx="2">
                  <c:v>5.7639994692144372E-9</c:v>
                </c:pt>
                <c:pt idx="3">
                  <c:v>2.9619730057628147E-10</c:v>
                </c:pt>
              </c:numCache>
            </c:numRef>
          </c:yVal>
          <c:smooth val="0"/>
        </c:ser>
        <c:ser>
          <c:idx val="4"/>
          <c:order val="2"/>
          <c:tx>
            <c:v>K1_849</c:v>
          </c:tx>
          <c:spPr>
            <a:ln>
              <a:solidFill>
                <a:schemeClr val="accent2"/>
              </a:solidFill>
            </a:ln>
          </c:spPr>
          <c:marker>
            <c:symbol val="circle"/>
            <c:size val="6"/>
            <c:spPr>
              <a:solidFill>
                <a:schemeClr val="accent2"/>
              </a:solidFill>
              <a:ln>
                <a:noFill/>
              </a:ln>
            </c:spPr>
          </c:marker>
          <c:xVal>
            <c:numRef>
              <c:f>Tabelle1!$D$39:$D$42</c:f>
              <c:numCache>
                <c:formatCode>0.00</c:formatCode>
                <c:ptCount val="4"/>
                <c:pt idx="0">
                  <c:v>2.6</c:v>
                </c:pt>
                <c:pt idx="1">
                  <c:v>2.89</c:v>
                </c:pt>
                <c:pt idx="2">
                  <c:v>3.3</c:v>
                </c:pt>
                <c:pt idx="3">
                  <c:v>3.6</c:v>
                </c:pt>
              </c:numCache>
            </c:numRef>
          </c:xVal>
          <c:yVal>
            <c:numRef>
              <c:f>Tabelle1!$L$39:$L$42</c:f>
              <c:numCache>
                <c:formatCode>0.00E+00</c:formatCode>
                <c:ptCount val="4"/>
                <c:pt idx="0">
                  <c:v>1.2523814262966331E-7</c:v>
                </c:pt>
                <c:pt idx="1">
                  <c:v>9.8005762814680002E-8</c:v>
                </c:pt>
                <c:pt idx="2">
                  <c:v>1.1000767743403092E-8</c:v>
                </c:pt>
                <c:pt idx="3">
                  <c:v>3.6195310130421593E-9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4661760"/>
        <c:axId val="64672512"/>
      </c:scatterChart>
      <c:valAx>
        <c:axId val="64661760"/>
        <c:scaling>
          <c:orientation val="minMax"/>
          <c:max val="3.9"/>
          <c:min val="2.5"/>
        </c:scaling>
        <c:delete val="0"/>
        <c:axPos val="b"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i="0" baseline="0" dirty="0" smtClean="0">
                    <a:effectLst/>
                  </a:rPr>
                  <a:t>kinetic diameter [Å]</a:t>
                </a:r>
                <a:endParaRPr lang="de-DE" sz="400" b="1" dirty="0" smtClean="0">
                  <a:effectLst/>
                </a:endParaRPr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crossAx val="64672512"/>
        <c:crossesAt val="1.0000000000000006E-10"/>
        <c:crossBetween val="midCat"/>
      </c:valAx>
      <c:valAx>
        <c:axId val="64672512"/>
        <c:scaling>
          <c:logBase val="10"/>
          <c:orientation val="minMax"/>
          <c:max val="1.0000000000000004E-6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400" b="1"/>
                </a:pPr>
                <a:r>
                  <a:rPr lang="en-US" sz="1000" b="1" i="0" baseline="0" dirty="0" smtClean="0">
                    <a:effectLst/>
                  </a:rPr>
                  <a:t>Permeation [mol·m</a:t>
                </a:r>
                <a:r>
                  <a:rPr lang="en-US" sz="1000" b="1" i="0" baseline="30000" dirty="0" smtClean="0">
                    <a:effectLst/>
                  </a:rPr>
                  <a:t>-2</a:t>
                </a:r>
                <a:r>
                  <a:rPr lang="en-US" sz="1000" b="1" i="0" u="none" strike="noStrike" baseline="0" dirty="0" smtClean="0">
                    <a:effectLst/>
                  </a:rPr>
                  <a:t>·</a:t>
                </a:r>
                <a:r>
                  <a:rPr lang="en-US" sz="1000" b="1" i="0" baseline="0" dirty="0" smtClean="0">
                    <a:effectLst/>
                  </a:rPr>
                  <a:t>s</a:t>
                </a:r>
                <a:r>
                  <a:rPr lang="en-US" sz="1000" b="1" i="0" baseline="30000" dirty="0" smtClean="0">
                    <a:effectLst/>
                  </a:rPr>
                  <a:t>-1</a:t>
                </a:r>
                <a:r>
                  <a:rPr lang="en-US" sz="1000" b="1" i="0" u="none" strike="noStrike" baseline="0" dirty="0" smtClean="0">
                    <a:effectLst/>
                  </a:rPr>
                  <a:t>·</a:t>
                </a:r>
                <a:r>
                  <a:rPr lang="en-US" sz="1000" b="1" i="0" baseline="0" dirty="0" smtClean="0">
                    <a:effectLst/>
                  </a:rPr>
                  <a:t>Pa</a:t>
                </a:r>
                <a:r>
                  <a:rPr lang="en-US" sz="1000" b="1" i="0" baseline="30000" dirty="0" smtClean="0">
                    <a:effectLst/>
                  </a:rPr>
                  <a:t>-1</a:t>
                </a:r>
                <a:r>
                  <a:rPr lang="en-US" sz="1000" b="1" i="0" baseline="0" dirty="0" smtClean="0">
                    <a:effectLst/>
                  </a:rPr>
                  <a:t>]</a:t>
                </a:r>
                <a:endParaRPr lang="de-DE" sz="400" b="1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4.8506944444444443E-2"/>
              <c:y val="2.4530131826741998E-2"/>
            </c:manualLayout>
          </c:layout>
          <c:overlay val="0"/>
        </c:title>
        <c:numFmt formatCode="0.0E+00" sourceLinked="0"/>
        <c:majorTickMark val="out"/>
        <c:minorTickMark val="out"/>
        <c:tickLblPos val="nextTo"/>
        <c:txPr>
          <a:bodyPr/>
          <a:lstStyle/>
          <a:p>
            <a:pPr>
              <a:defRPr sz="1000"/>
            </a:pPr>
            <a:endParaRPr lang="de-DE"/>
          </a:p>
        </c:txPr>
        <c:crossAx val="6466176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nicht modifiziert</c:v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Tabelle1!$A$5:$A$39</c:f>
              <c:numCache>
                <c:formatCode>General</c:formatCode>
                <c:ptCount val="35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</c:numCache>
            </c:numRef>
          </c:xVal>
          <c:yVal>
            <c:numRef>
              <c:f>Tabelle1!$E$5:$E$40</c:f>
              <c:numCache>
                <c:formatCode>General</c:formatCode>
                <c:ptCount val="36"/>
                <c:pt idx="0">
                  <c:v>0.31590000000000001</c:v>
                </c:pt>
                <c:pt idx="1">
                  <c:v>0.28820000000000001</c:v>
                </c:pt>
                <c:pt idx="2">
                  <c:v>0.88829999999999998</c:v>
                </c:pt>
                <c:pt idx="3">
                  <c:v>0.55930000000000002</c:v>
                </c:pt>
                <c:pt idx="4">
                  <c:v>0.58620000000000005</c:v>
                </c:pt>
                <c:pt idx="5">
                  <c:v>0.1492</c:v>
                </c:pt>
                <c:pt idx="6">
                  <c:v>0.80349999999999999</c:v>
                </c:pt>
                <c:pt idx="7">
                  <c:v>0.56850000000000001</c:v>
                </c:pt>
                <c:pt idx="8">
                  <c:v>0.60699999999999998</c:v>
                </c:pt>
                <c:pt idx="9">
                  <c:v>0</c:v>
                </c:pt>
                <c:pt idx="10">
                  <c:v>0.24010000000000001</c:v>
                </c:pt>
                <c:pt idx="11">
                  <c:v>0.33700000000000002</c:v>
                </c:pt>
                <c:pt idx="12">
                  <c:v>0.21240000000000001</c:v>
                </c:pt>
                <c:pt idx="13">
                  <c:v>0.37780000000000002</c:v>
                </c:pt>
                <c:pt idx="14">
                  <c:v>0.46639999999999998</c:v>
                </c:pt>
                <c:pt idx="15">
                  <c:v>6.8199999999999997E-2</c:v>
                </c:pt>
                <c:pt idx="16">
                  <c:v>0.69359999999999999</c:v>
                </c:pt>
                <c:pt idx="17">
                  <c:v>0.45069999999999999</c:v>
                </c:pt>
                <c:pt idx="18">
                  <c:v>0.36459999999999998</c:v>
                </c:pt>
                <c:pt idx="19">
                  <c:v>6.93E-2</c:v>
                </c:pt>
                <c:pt idx="20">
                  <c:v>0.15559999999999999</c:v>
                </c:pt>
                <c:pt idx="21">
                  <c:v>0.28189999999999998</c:v>
                </c:pt>
                <c:pt idx="22">
                  <c:v>3.09E-2</c:v>
                </c:pt>
                <c:pt idx="23">
                  <c:v>0.35970000000000002</c:v>
                </c:pt>
                <c:pt idx="24">
                  <c:v>0.17430000000000001</c:v>
                </c:pt>
                <c:pt idx="25">
                  <c:v>0.40239999999999998</c:v>
                </c:pt>
                <c:pt idx="26">
                  <c:v>0.2868</c:v>
                </c:pt>
                <c:pt idx="27">
                  <c:v>0.29370000000000002</c:v>
                </c:pt>
                <c:pt idx="28">
                  <c:v>0</c:v>
                </c:pt>
                <c:pt idx="29">
                  <c:v>0.21879999999999999</c:v>
                </c:pt>
                <c:pt idx="30">
                  <c:v>0.26250000000000001</c:v>
                </c:pt>
                <c:pt idx="31">
                  <c:v>0.2626</c:v>
                </c:pt>
                <c:pt idx="32">
                  <c:v>0.1394</c:v>
                </c:pt>
                <c:pt idx="33">
                  <c:v>0.28539999999999999</c:v>
                </c:pt>
                <c:pt idx="34">
                  <c:v>0.29820000000000002</c:v>
                </c:pt>
              </c:numCache>
            </c:numRef>
          </c:yVal>
          <c:smooth val="0"/>
        </c:ser>
        <c:ser>
          <c:idx val="1"/>
          <c:order val="1"/>
          <c:tx>
            <c:v>K1_848</c:v>
          </c:tx>
          <c:marker>
            <c:symbol val="none"/>
          </c:marker>
          <c:xVal>
            <c:numRef>
              <c:f>Tabelle1!$BE$5:$BE$40</c:f>
              <c:numCache>
                <c:formatCode>General</c:formatCode>
                <c:ptCount val="36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  <c:pt idx="35">
                  <c:v>17.5</c:v>
                </c:pt>
              </c:numCache>
            </c:numRef>
          </c:xVal>
          <c:yVal>
            <c:numRef>
              <c:f>Tabelle1!$BA$5:$BA$37</c:f>
              <c:numCache>
                <c:formatCode>General</c:formatCode>
                <c:ptCount val="33"/>
                <c:pt idx="0">
                  <c:v>0.96750000000000003</c:v>
                </c:pt>
                <c:pt idx="1">
                  <c:v>1.5656000000000001</c:v>
                </c:pt>
                <c:pt idx="2">
                  <c:v>1.6035999999999999</c:v>
                </c:pt>
                <c:pt idx="3">
                  <c:v>1.6655</c:v>
                </c:pt>
                <c:pt idx="4">
                  <c:v>2.0642999999999998</c:v>
                </c:pt>
                <c:pt idx="5">
                  <c:v>1.7596000000000001</c:v>
                </c:pt>
                <c:pt idx="6">
                  <c:v>1.7442</c:v>
                </c:pt>
                <c:pt idx="7">
                  <c:v>2.0028000000000001</c:v>
                </c:pt>
                <c:pt idx="8">
                  <c:v>1.9329000000000001</c:v>
                </c:pt>
                <c:pt idx="9">
                  <c:v>1.9055</c:v>
                </c:pt>
                <c:pt idx="10">
                  <c:v>1.3004</c:v>
                </c:pt>
                <c:pt idx="11">
                  <c:v>2.2719</c:v>
                </c:pt>
                <c:pt idx="12">
                  <c:v>1.7643</c:v>
                </c:pt>
                <c:pt idx="13">
                  <c:v>1.5827</c:v>
                </c:pt>
                <c:pt idx="14">
                  <c:v>1.109</c:v>
                </c:pt>
                <c:pt idx="15">
                  <c:v>1.1163000000000001</c:v>
                </c:pt>
                <c:pt idx="16">
                  <c:v>1.0318000000000001</c:v>
                </c:pt>
                <c:pt idx="17">
                  <c:v>0.69720000000000004</c:v>
                </c:pt>
                <c:pt idx="18">
                  <c:v>0.71730000000000005</c:v>
                </c:pt>
                <c:pt idx="19">
                  <c:v>0.95950000000000002</c:v>
                </c:pt>
                <c:pt idx="20">
                  <c:v>1.0056</c:v>
                </c:pt>
                <c:pt idx="21">
                  <c:v>0.89200000000000002</c:v>
                </c:pt>
                <c:pt idx="22">
                  <c:v>0.91779999999999995</c:v>
                </c:pt>
                <c:pt idx="23">
                  <c:v>0.96589999999999998</c:v>
                </c:pt>
                <c:pt idx="24">
                  <c:v>1.0064</c:v>
                </c:pt>
                <c:pt idx="25">
                  <c:v>1.0053000000000001</c:v>
                </c:pt>
                <c:pt idx="26">
                  <c:v>0.94530000000000003</c:v>
                </c:pt>
                <c:pt idx="27">
                  <c:v>0.56689999999999996</c:v>
                </c:pt>
                <c:pt idx="28">
                  <c:v>0.87949999999999995</c:v>
                </c:pt>
                <c:pt idx="29">
                  <c:v>0.69640000000000002</c:v>
                </c:pt>
                <c:pt idx="30">
                  <c:v>0.79330000000000001</c:v>
                </c:pt>
                <c:pt idx="31">
                  <c:v>0.57730000000000004</c:v>
                </c:pt>
                <c:pt idx="32">
                  <c:v>1.1114999999999999</c:v>
                </c:pt>
              </c:numCache>
            </c:numRef>
          </c:yVal>
          <c:smooth val="0"/>
        </c:ser>
        <c:ser>
          <c:idx val="2"/>
          <c:order val="2"/>
          <c:tx>
            <c:v>K1_849</c:v>
          </c:tx>
          <c:spPr>
            <a:ln>
              <a:solidFill>
                <a:srgbClr val="005B82"/>
              </a:solidFill>
            </a:ln>
          </c:spPr>
          <c:marker>
            <c:symbol val="none"/>
          </c:marker>
          <c:xVal>
            <c:numRef>
              <c:f>Tabelle1!$BE$5:$BE$42</c:f>
              <c:numCache>
                <c:formatCode>General</c:formatCode>
                <c:ptCount val="38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  <c:pt idx="35">
                  <c:v>17.5</c:v>
                </c:pt>
                <c:pt idx="36">
                  <c:v>18</c:v>
                </c:pt>
                <c:pt idx="37">
                  <c:v>18.5</c:v>
                </c:pt>
              </c:numCache>
            </c:numRef>
          </c:xVal>
          <c:yVal>
            <c:numRef>
              <c:f>Tabelle1!$BI$5:$BI$42</c:f>
              <c:numCache>
                <c:formatCode>General</c:formatCode>
                <c:ptCount val="38"/>
                <c:pt idx="0">
                  <c:v>1.3118000000000001</c:v>
                </c:pt>
                <c:pt idx="1">
                  <c:v>1.4103000000000001</c:v>
                </c:pt>
                <c:pt idx="2">
                  <c:v>1.3305</c:v>
                </c:pt>
                <c:pt idx="3">
                  <c:v>1.5125</c:v>
                </c:pt>
                <c:pt idx="4">
                  <c:v>1.4992000000000001</c:v>
                </c:pt>
                <c:pt idx="5">
                  <c:v>1.8442000000000001</c:v>
                </c:pt>
                <c:pt idx="6">
                  <c:v>1.3480000000000001</c:v>
                </c:pt>
                <c:pt idx="7">
                  <c:v>1.5611999999999999</c:v>
                </c:pt>
                <c:pt idx="8">
                  <c:v>0.87929999999999997</c:v>
                </c:pt>
                <c:pt idx="9">
                  <c:v>1.2892999999999999</c:v>
                </c:pt>
                <c:pt idx="10">
                  <c:v>1.0290999999999999</c:v>
                </c:pt>
                <c:pt idx="11">
                  <c:v>1.1349</c:v>
                </c:pt>
                <c:pt idx="12">
                  <c:v>1.5367</c:v>
                </c:pt>
                <c:pt idx="13">
                  <c:v>1.2161</c:v>
                </c:pt>
                <c:pt idx="14">
                  <c:v>1.077</c:v>
                </c:pt>
                <c:pt idx="15">
                  <c:v>1.0305</c:v>
                </c:pt>
                <c:pt idx="16">
                  <c:v>1.1581999999999999</c:v>
                </c:pt>
                <c:pt idx="17">
                  <c:v>0.84389999999999998</c:v>
                </c:pt>
                <c:pt idx="18">
                  <c:v>1.2607999999999999</c:v>
                </c:pt>
                <c:pt idx="19">
                  <c:v>0.74780000000000002</c:v>
                </c:pt>
                <c:pt idx="20">
                  <c:v>0.87319999999999998</c:v>
                </c:pt>
                <c:pt idx="21">
                  <c:v>0.9506</c:v>
                </c:pt>
                <c:pt idx="22">
                  <c:v>0.45219999999999999</c:v>
                </c:pt>
                <c:pt idx="23">
                  <c:v>0.55940000000000001</c:v>
                </c:pt>
                <c:pt idx="24">
                  <c:v>0.29470000000000002</c:v>
                </c:pt>
                <c:pt idx="25">
                  <c:v>0.57099999999999995</c:v>
                </c:pt>
                <c:pt idx="26">
                  <c:v>0.73629999999999995</c:v>
                </c:pt>
                <c:pt idx="27">
                  <c:v>0.59419999999999995</c:v>
                </c:pt>
                <c:pt idx="28">
                  <c:v>0.54359999999999997</c:v>
                </c:pt>
                <c:pt idx="29">
                  <c:v>0.3574</c:v>
                </c:pt>
                <c:pt idx="30">
                  <c:v>0.9819</c:v>
                </c:pt>
                <c:pt idx="31">
                  <c:v>0.58760000000000001</c:v>
                </c:pt>
                <c:pt idx="32">
                  <c:v>0.75670000000000004</c:v>
                </c:pt>
                <c:pt idx="33">
                  <c:v>0.59540000000000004</c:v>
                </c:pt>
                <c:pt idx="34">
                  <c:v>0.53700000000000003</c:v>
                </c:pt>
                <c:pt idx="35">
                  <c:v>0.76429999999999998</c:v>
                </c:pt>
                <c:pt idx="36">
                  <c:v>0.61339999999999995</c:v>
                </c:pt>
                <c:pt idx="37">
                  <c:v>0.52810000000000001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279296"/>
        <c:axId val="66289664"/>
      </c:scatterChart>
      <c:valAx>
        <c:axId val="66279296"/>
        <c:scaling>
          <c:orientation val="minMax"/>
          <c:max val="1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de-DE" dirty="0" err="1" smtClean="0"/>
                  <a:t>Sputtertime</a:t>
                </a:r>
                <a:r>
                  <a:rPr lang="de-DE" dirty="0" smtClean="0"/>
                  <a:t> </a:t>
                </a:r>
                <a:r>
                  <a:rPr lang="de-DE" dirty="0"/>
                  <a:t>[min]</a:t>
                </a:r>
              </a:p>
            </c:rich>
          </c:tx>
          <c:layout>
            <c:manualLayout>
              <c:xMode val="edge"/>
              <c:yMode val="edge"/>
              <c:x val="0.41827881944444445"/>
              <c:y val="0.8134161958568738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66289664"/>
        <c:crossesAt val="0"/>
        <c:crossBetween val="midCat"/>
      </c:valAx>
      <c:valAx>
        <c:axId val="66289664"/>
        <c:scaling>
          <c:orientation val="minMax"/>
          <c:max val="2.5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de-DE" dirty="0" smtClean="0"/>
                  <a:t>Molar</a:t>
                </a:r>
                <a:r>
                  <a:rPr lang="de-DE" baseline="0" dirty="0" smtClean="0"/>
                  <a:t> </a:t>
                </a:r>
                <a:r>
                  <a:rPr lang="de-DE" baseline="0" dirty="0" err="1" smtClean="0"/>
                  <a:t>fraction</a:t>
                </a:r>
                <a:r>
                  <a:rPr lang="de-DE" baseline="0" dirty="0" smtClean="0"/>
                  <a:t> </a:t>
                </a:r>
                <a:r>
                  <a:rPr lang="de-DE" dirty="0" smtClean="0"/>
                  <a:t> </a:t>
                </a:r>
                <a:r>
                  <a:rPr lang="de-DE" dirty="0"/>
                  <a:t>[mol-%]</a:t>
                </a:r>
              </a:p>
            </c:rich>
          </c:tx>
          <c:layout>
            <c:manualLayout>
              <c:xMode val="edge"/>
              <c:yMode val="edge"/>
              <c:x val="3.5277777777777776E-2"/>
              <c:y val="9.1770955165692003E-2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crossAx val="66279296"/>
        <c:crosses val="autoZero"/>
        <c:crossBetween val="midCat"/>
        <c:majorUnit val="0.5"/>
      </c:valAx>
      <c:spPr>
        <a:noFill/>
      </c:spPr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5A792-08FC-E44D-B3E0-B98BCCD3C86E}" type="datetimeFigureOut">
              <a:rPr lang="de-DE" smtClean="0"/>
              <a:t>26.09.2016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4A3013-E810-8D46-A950-1EC404BA929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36787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CC93F-FD6D-4093-A34B-07B1FC7CC8C2}" type="datetimeFigureOut">
              <a:rPr lang="de-DE" smtClean="0"/>
              <a:t>26.09.2016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4538"/>
            <a:ext cx="52641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D3DBE-97BD-43B5-A252-A88BC9BEE76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13530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423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174" algn="l" defTabSz="10423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348" algn="l" defTabSz="10423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3520" algn="l" defTabSz="10423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4694" algn="l" defTabSz="10423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5867" algn="l" defTabSz="10423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7042" algn="l" defTabSz="10423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8216" algn="l" defTabSz="10423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69389" algn="l" defTabSz="10423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766763" y="744538"/>
            <a:ext cx="5264150" cy="3722687"/>
          </a:xfrm>
        </p:spPr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3DBE-97BD-43B5-A252-A88BC9BEE760}" type="slidenum">
              <a:rPr lang="de-DE" smtClean="0"/>
              <a:t>0</a:t>
            </a:fld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6828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3DBE-97BD-43B5-A252-A88BC9BEE760}" type="slidenum">
              <a:rPr lang="de-DE" smtClean="0"/>
              <a:t>1</a:t>
            </a:fld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9417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3DBE-97BD-43B5-A252-A88BC9BEE760}" type="slidenum">
              <a:rPr lang="de-DE" smtClean="0"/>
              <a:t>2</a:t>
            </a:fld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0900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3DBE-97BD-43B5-A252-A88BC9BEE760}" type="slidenum">
              <a:rPr lang="de-DE" smtClean="0"/>
              <a:t>3</a:t>
            </a:fld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2605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67529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1pPr>
            <a:lvl2pPr marL="709264" indent="-272568" defTabSz="867529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2pPr>
            <a:lvl3pPr marL="1094670" indent="-218348" defTabSz="867529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3pPr>
            <a:lvl4pPr marL="1531366" indent="-218348" defTabSz="867529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4pPr>
            <a:lvl5pPr marL="1969526" indent="-218348" defTabSz="867529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pitchFamily="34" charset="0"/>
              </a:defRPr>
            </a:lvl5pPr>
            <a:lvl6pPr marL="2391567" indent="-218348" defTabSz="867529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6pPr>
            <a:lvl7pPr marL="2813609" indent="-218348" defTabSz="867529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7pPr>
            <a:lvl8pPr marL="3235650" indent="-218348" defTabSz="867529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8pPr>
            <a:lvl9pPr marL="3657691" indent="-218348" defTabSz="867529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0346EC1-4FB5-44FF-91D5-6787A20E4831}" type="slidenum">
              <a:rPr lang="de-DE" altLang="de-DE" smtClean="0">
                <a:cs typeface="Arial" pitchFamily="34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de-DE" altLang="de-DE" smtClean="0">
              <a:cs typeface="Arial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66763" y="744538"/>
            <a:ext cx="5264150" cy="3722687"/>
          </a:xfrm>
          <a:ln/>
        </p:spPr>
      </p:sp>
      <p:sp>
        <p:nvSpPr>
          <p:cNvPr id="2" name="Notizen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3DBE-97BD-43B5-A252-A88BC9BEE760}" type="slidenum">
              <a:rPr lang="de-DE" smtClean="0"/>
              <a:t>5</a:t>
            </a:fld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545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3DBE-97BD-43B5-A252-A88BC9BEE760}" type="slidenum">
              <a:rPr lang="de-DE" smtClean="0"/>
              <a:t>6</a:t>
            </a:fld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764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3DBE-97BD-43B5-A252-A88BC9BEE760}" type="slidenum">
              <a:rPr lang="de-DE" smtClean="0"/>
              <a:t>7</a:t>
            </a:fld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9150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3DBE-97BD-43B5-A252-A88BC9BEE760}" type="slidenum">
              <a:rPr lang="de-DE" smtClean="0"/>
              <a:t>8</a:t>
            </a:fld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94570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3DBE-97BD-43B5-A252-A88BC9BEE760}" type="slidenum">
              <a:rPr lang="de-DE" smtClean="0"/>
              <a:t>9</a:t>
            </a:fld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1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3DBE-97BD-43B5-A252-A88BC9BEE760}" type="slidenum">
              <a:rPr lang="de-DE" smtClean="0"/>
              <a:t>10</a:t>
            </a:fld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1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3DBE-97BD-43B5-A252-A88BC9BEE760}" type="slidenum">
              <a:rPr lang="de-DE" smtClean="0"/>
              <a:t>11</a:t>
            </a:fld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3626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3DBE-97BD-43B5-A252-A88BC9BEE760}" type="slidenum">
              <a:rPr lang="de-DE" smtClean="0"/>
              <a:t>12</a:t>
            </a:fld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12787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3DBE-97BD-43B5-A252-A88BC9BEE760}" type="slidenum">
              <a:rPr lang="de-DE" smtClean="0"/>
              <a:t>13</a:t>
            </a:fld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85201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3DBE-97BD-43B5-A252-A88BC9BEE760}" type="slidenum">
              <a:rPr lang="de-DE" smtClean="0"/>
              <a:t>14</a:t>
            </a:fld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61780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D1EF0-1424-4A40-9012-21D20F6060D6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6049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3DBE-97BD-43B5-A252-A88BC9BEE760}" type="slidenum">
              <a:rPr lang="de-DE" smtClean="0"/>
              <a:t>16</a:t>
            </a:fld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65146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3DBE-97BD-43B5-A252-A88BC9BEE760}" type="slidenum">
              <a:rPr lang="de-DE" smtClean="0"/>
              <a:t>17</a:t>
            </a:fld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09699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3DBE-97BD-43B5-A252-A88BC9BEE760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87155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3DBE-97BD-43B5-A252-A88BC9BEE760}" type="slidenum">
              <a:rPr lang="de-DE" smtClean="0"/>
              <a:t>19</a:t>
            </a:fld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16904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D3DBE-97BD-43B5-A252-A88BC9BEE760}" type="slidenum">
              <a:rPr lang="de-DE" smtClean="0"/>
              <a:t>20</a:t>
            </a:fld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5315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306141" y="86719"/>
            <a:ext cx="2520000" cy="8856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78" tIns="45690" rIns="91378" bIns="45690" rtlCol="0" anchor="ctr"/>
          <a:lstStyle/>
          <a:p>
            <a:pPr algn="ctr"/>
            <a:endParaRPr lang="de-DE"/>
          </a:p>
        </p:txBody>
      </p:sp>
      <p:pic>
        <p:nvPicPr>
          <p:cNvPr id="7" name="Picture 60" descr="logo_699cm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357" y="249056"/>
            <a:ext cx="2517775" cy="81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hteck 7"/>
          <p:cNvSpPr/>
          <p:nvPr userDrawn="1"/>
        </p:nvSpPr>
        <p:spPr>
          <a:xfrm>
            <a:off x="252000" y="2520001"/>
            <a:ext cx="10440000" cy="5040000"/>
          </a:xfrm>
          <a:prstGeom prst="rect">
            <a:avLst/>
          </a:prstGeom>
          <a:solidFill>
            <a:srgbClr val="005B82"/>
          </a:solidFill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8" tIns="45690" rIns="91378" bIns="45690" rtlCol="0" anchor="ctr"/>
          <a:lstStyle/>
          <a:p>
            <a:pPr algn="ctr"/>
            <a:endParaRPr lang="de-DE"/>
          </a:p>
        </p:txBody>
      </p:sp>
      <p:sp>
        <p:nvSpPr>
          <p:cNvPr id="15" name="Textfeld 14"/>
          <p:cNvSpPr txBox="1"/>
          <p:nvPr userDrawn="1"/>
        </p:nvSpPr>
        <p:spPr>
          <a:xfrm>
            <a:off x="971600" y="3095390"/>
            <a:ext cx="8335540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l" defTabSz="9142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Influence of coal power plant exhaust gas on the structure and performance of ceramic nanostructured gas separation membranes</a:t>
            </a:r>
            <a:endParaRPr lang="de-DE" sz="7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feld 15"/>
          <p:cNvSpPr txBox="1"/>
          <p:nvPr userDrawn="1"/>
        </p:nvSpPr>
        <p:spPr>
          <a:xfrm>
            <a:off x="979822" y="5202209"/>
            <a:ext cx="9263422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Separation </a:t>
            </a:r>
            <a:r>
              <a:rPr lang="de-DE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Techniques</a:t>
            </a:r>
            <a:r>
              <a:rPr lang="de-DE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2016</a:t>
            </a:r>
          </a:p>
          <a:p>
            <a:endParaRPr lang="de-DE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September </a:t>
            </a:r>
            <a:r>
              <a:rPr lang="en-US" sz="1800" noProof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26th</a:t>
            </a:r>
            <a:r>
              <a:rPr lang="de-DE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2016</a:t>
            </a:r>
            <a:r>
              <a:rPr lang="de-DE" sz="1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de-DE" sz="1800" u="sng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K. Wilkner</a:t>
            </a:r>
            <a:r>
              <a:rPr lang="de-DE" sz="1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800" u="sng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 </a:t>
            </a:r>
            <a:r>
              <a:rPr lang="de-DE" sz="1800" u="sng" baseline="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Eiberger</a:t>
            </a:r>
            <a:r>
              <a:rPr lang="de-DE" sz="1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 Bram, M. E. Ivanova, W. A. Meulenberg</a:t>
            </a:r>
            <a:endParaRPr lang="de-DE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80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946000" y="7093003"/>
            <a:ext cx="1512000" cy="402568"/>
          </a:xfrm>
          <a:prstGeom prst="rect">
            <a:avLst/>
          </a:prstGeom>
        </p:spPr>
        <p:txBody>
          <a:bodyPr/>
          <a:lstStyle/>
          <a:p>
            <a:fld id="{15A9BD8E-55B4-4C4A-B820-FA4FC19CFA32}" type="slidenum">
              <a:rPr lang="de-DE" smtClean="0"/>
              <a:t>‹Nr.›</a:t>
            </a:fld>
            <a:endParaRPr lang="de-DE"/>
          </a:p>
        </p:txBody>
      </p:sp>
      <p:sp>
        <p:nvSpPr>
          <p:cNvPr id="12" name="Inhaltsplatzhalter 7"/>
          <p:cNvSpPr>
            <a:spLocks noGrp="1"/>
          </p:cNvSpPr>
          <p:nvPr>
            <p:ph idx="15" hasCustomPrompt="1"/>
          </p:nvPr>
        </p:nvSpPr>
        <p:spPr>
          <a:xfrm>
            <a:off x="506603" y="884355"/>
            <a:ext cx="9952665" cy="6396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rgbClr val="005B82"/>
              </a:buClr>
              <a:buNone/>
              <a:defRPr sz="2800" b="1">
                <a:solidFill>
                  <a:srgbClr val="005B82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Kopfzeile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3364" y="1393205"/>
            <a:ext cx="10460037" cy="1008061"/>
          </a:xfrm>
          <a:prstGeom prst="rect">
            <a:avLst/>
          </a:prstGeom>
        </p:spPr>
        <p:txBody>
          <a:bodyPr vert="horz" lIns="91378" tIns="45690" rIns="91378" bIns="45690"/>
          <a:lstStyle>
            <a:lvl1pPr marL="0" indent="0" algn="ctr">
              <a:buNone/>
              <a:defRPr sz="2400"/>
            </a:lvl1pPr>
            <a:lvl2pPr marL="521174" indent="0">
              <a:buNone/>
              <a:defRPr/>
            </a:lvl2pPr>
            <a:lvl3pPr marL="1042348" indent="0">
              <a:buNone/>
              <a:defRPr/>
            </a:lvl3pPr>
            <a:lvl4pPr marL="1563520" indent="0">
              <a:buNone/>
              <a:defRPr/>
            </a:lvl4pPr>
            <a:lvl5pPr marL="2084694" indent="0">
              <a:buNone/>
              <a:defRPr/>
            </a:lvl5pPr>
          </a:lstStyle>
          <a:p>
            <a:pPr lvl="0"/>
            <a:r>
              <a:rPr lang="de-DE" dirty="0" smtClean="0"/>
              <a:t>Unterüberschrift</a:t>
            </a:r>
          </a:p>
          <a:p>
            <a:pPr lvl="0"/>
            <a:r>
              <a:rPr lang="de-DE" dirty="0" err="1" smtClean="0"/>
              <a:t>test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52242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gabenf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946000" y="7093003"/>
            <a:ext cx="1512000" cy="402568"/>
          </a:xfrm>
          <a:prstGeom prst="rect">
            <a:avLst/>
          </a:prstGeom>
        </p:spPr>
        <p:txBody>
          <a:bodyPr/>
          <a:lstStyle/>
          <a:p>
            <a:fld id="{15A9BD8E-55B4-4C4A-B820-FA4FC19CFA32}" type="slidenum">
              <a:rPr lang="de-DE" smtClean="0"/>
              <a:t>‹Nr.›</a:t>
            </a:fld>
            <a:endParaRPr lang="de-DE"/>
          </a:p>
        </p:txBody>
      </p:sp>
      <p:sp>
        <p:nvSpPr>
          <p:cNvPr id="12" name="Inhaltsplatzhalter 7"/>
          <p:cNvSpPr>
            <a:spLocks noGrp="1"/>
          </p:cNvSpPr>
          <p:nvPr>
            <p:ph idx="15" hasCustomPrompt="1"/>
          </p:nvPr>
        </p:nvSpPr>
        <p:spPr>
          <a:xfrm>
            <a:off x="506604" y="884355"/>
            <a:ext cx="7648409" cy="6396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rgbClr val="005B82"/>
              </a:buClr>
              <a:buNone/>
              <a:defRPr sz="2800" b="1" baseline="0">
                <a:solidFill>
                  <a:srgbClr val="005B82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Überschrift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6" hasCustomPrompt="1"/>
          </p:nvPr>
        </p:nvSpPr>
        <p:spPr>
          <a:xfrm>
            <a:off x="495144" y="1404368"/>
            <a:ext cx="7659868" cy="1008061"/>
          </a:xfrm>
          <a:prstGeom prst="rect">
            <a:avLst/>
          </a:prstGeom>
        </p:spPr>
        <p:txBody>
          <a:bodyPr vert="horz" lIns="91378" tIns="45690" rIns="91378" bIns="45690"/>
          <a:lstStyle>
            <a:lvl1pPr marL="0" indent="0" algn="l">
              <a:buNone/>
              <a:defRPr sz="2400" i="1" baseline="0">
                <a:solidFill>
                  <a:schemeClr val="tx1"/>
                </a:solidFill>
              </a:defRPr>
            </a:lvl1pPr>
            <a:lvl2pPr marL="521174" indent="0">
              <a:buNone/>
              <a:defRPr/>
            </a:lvl2pPr>
            <a:lvl3pPr marL="1042348" indent="0">
              <a:buNone/>
              <a:defRPr/>
            </a:lvl3pPr>
            <a:lvl4pPr marL="1563520" indent="0">
              <a:buNone/>
              <a:defRPr/>
            </a:lvl4pPr>
            <a:lvl5pPr marL="2084694" indent="0">
              <a:buNone/>
              <a:defRPr/>
            </a:lvl5pPr>
          </a:lstStyle>
          <a:p>
            <a:pPr lvl="0"/>
            <a:r>
              <a:rPr lang="de-DE" dirty="0" smtClean="0"/>
              <a:t>Unterschrift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7"/>
          </p:nvPr>
        </p:nvSpPr>
        <p:spPr>
          <a:xfrm>
            <a:off x="8182033" y="972479"/>
            <a:ext cx="2203199" cy="1440001"/>
          </a:xfrm>
          <a:prstGeom prst="rect">
            <a:avLst/>
          </a:prstGeom>
        </p:spPr>
        <p:txBody>
          <a:bodyPr vert="horz" lIns="91426" tIns="45713" rIns="91426" bIns="45713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2513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43013" y="395288"/>
            <a:ext cx="6767512" cy="560387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43013" y="1484313"/>
            <a:ext cx="9036050" cy="51403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7B5E007-8B67-4D55-AC58-8586F9573028}" type="slidenum">
              <a:rPr lang="de-DE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0169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104" y="252241"/>
            <a:ext cx="14446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hteck 7"/>
          <p:cNvSpPr/>
          <p:nvPr userDrawn="1"/>
        </p:nvSpPr>
        <p:spPr>
          <a:xfrm>
            <a:off x="4" y="2519999"/>
            <a:ext cx="125999" cy="2520001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8" tIns="45690" rIns="91378" bIns="45690" rtlCol="0" anchor="ctr"/>
          <a:lstStyle/>
          <a:p>
            <a:pPr algn="ctr"/>
            <a:endParaRPr lang="de-DE">
              <a:solidFill>
                <a:srgbClr val="005B82"/>
              </a:solidFill>
            </a:endParaRPr>
          </a:p>
        </p:txBody>
      </p:sp>
      <p:sp>
        <p:nvSpPr>
          <p:cNvPr id="9" name="Rechteck 8"/>
          <p:cNvSpPr/>
          <p:nvPr userDrawn="1"/>
        </p:nvSpPr>
        <p:spPr>
          <a:xfrm>
            <a:off x="126005" y="2519999"/>
            <a:ext cx="125999" cy="2520001"/>
          </a:xfrm>
          <a:prstGeom prst="rect">
            <a:avLst/>
          </a:prstGeom>
          <a:solidFill>
            <a:srgbClr val="51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8" tIns="45690" rIns="91378" bIns="45690" rtlCol="0" anchor="ctr"/>
          <a:lstStyle/>
          <a:p>
            <a:pPr algn="ctr"/>
            <a:endParaRPr lang="de-DE">
              <a:solidFill>
                <a:srgbClr val="9C9C9C"/>
              </a:solidFill>
            </a:endParaRPr>
          </a:p>
        </p:txBody>
      </p:sp>
      <p:sp>
        <p:nvSpPr>
          <p:cNvPr id="10" name="Rechteck 9"/>
          <p:cNvSpPr/>
          <p:nvPr userDrawn="1"/>
        </p:nvSpPr>
        <p:spPr>
          <a:xfrm>
            <a:off x="4" y="0"/>
            <a:ext cx="125999" cy="2520001"/>
          </a:xfrm>
          <a:prstGeom prst="rect">
            <a:avLst/>
          </a:prstGeom>
          <a:solidFill>
            <a:srgbClr val="005B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8" tIns="45690" rIns="91378" bIns="45690" rtlCol="0" anchor="ctr"/>
          <a:lstStyle/>
          <a:p>
            <a:pPr algn="ctr"/>
            <a:endParaRPr lang="de-DE">
              <a:solidFill>
                <a:srgbClr val="005B82"/>
              </a:solidFill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126005" y="0"/>
            <a:ext cx="125999" cy="2520001"/>
          </a:xfrm>
          <a:prstGeom prst="rect">
            <a:avLst/>
          </a:prstGeom>
          <a:solidFill>
            <a:srgbClr val="9C9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8" tIns="45690" rIns="91378" bIns="45690" rtlCol="0" anchor="ctr"/>
          <a:lstStyle/>
          <a:p>
            <a:pPr algn="ctr"/>
            <a:endParaRPr lang="de-DE">
              <a:solidFill>
                <a:srgbClr val="9C9C9C"/>
              </a:solidFill>
            </a:endParaRPr>
          </a:p>
        </p:txBody>
      </p:sp>
      <p:sp>
        <p:nvSpPr>
          <p:cNvPr id="12" name="Rechteck 11"/>
          <p:cNvSpPr/>
          <p:nvPr userDrawn="1"/>
        </p:nvSpPr>
        <p:spPr>
          <a:xfrm>
            <a:off x="126005" y="5039999"/>
            <a:ext cx="125999" cy="2520001"/>
          </a:xfrm>
          <a:prstGeom prst="rect">
            <a:avLst/>
          </a:prstGeom>
          <a:solidFill>
            <a:srgbClr val="9C9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8" tIns="45690" rIns="91378" bIns="45690" rtlCol="0" anchor="ctr"/>
          <a:lstStyle/>
          <a:p>
            <a:pPr algn="ctr"/>
            <a:endParaRPr lang="de-DE">
              <a:solidFill>
                <a:srgbClr val="9C9C9C"/>
              </a:solidFill>
            </a:endParaRPr>
          </a:p>
        </p:txBody>
      </p:sp>
      <p:sp>
        <p:nvSpPr>
          <p:cNvPr id="13" name="Rechteck 12"/>
          <p:cNvSpPr/>
          <p:nvPr userDrawn="1"/>
        </p:nvSpPr>
        <p:spPr>
          <a:xfrm rot="16200000">
            <a:off x="-1076396" y="6109035"/>
            <a:ext cx="2276871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de-DE" sz="800" dirty="0" smtClean="0">
                <a:solidFill>
                  <a:srgbClr val="515151"/>
                </a:solidFill>
                <a:latin typeface="Arial" pitchFamily="34" charset="0"/>
                <a:cs typeface="Arial" pitchFamily="34" charset="0"/>
              </a:rPr>
              <a:t>Mitglied der Helmholtz-Gemeinschaft</a:t>
            </a:r>
            <a:endParaRPr lang="de-DE" sz="800" dirty="0">
              <a:solidFill>
                <a:srgbClr val="51515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4"/>
          </p:nvPr>
        </p:nvSpPr>
        <p:spPr>
          <a:xfrm>
            <a:off x="8947104" y="7093004"/>
            <a:ext cx="1512168" cy="401637"/>
          </a:xfrm>
          <a:prstGeom prst="rect">
            <a:avLst/>
          </a:prstGeom>
        </p:spPr>
        <p:txBody>
          <a:bodyPr vert="horz" lIns="91378" tIns="45690" rIns="91378" bIns="4569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2903-836B-0A46-A099-B301DADE894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7702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hf hdr="0" ftr="0" dt="0"/>
  <p:txStyles>
    <p:titleStyle>
      <a:lvl1pPr algn="ctr" defTabSz="1042348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0879" indent="-390879" algn="l" defTabSz="1042348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6908" indent="-325736" algn="l" defTabSz="104234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2935" indent="-260587" algn="l" defTabSz="1042348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107" indent="-260587" algn="l" defTabSz="1042348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5281" indent="-260587" algn="l" defTabSz="1042348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6455" indent="-260587" algn="l" defTabSz="104234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7628" indent="-260587" algn="l" defTabSz="104234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8803" indent="-260587" algn="l" defTabSz="104234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29976" indent="-260587" algn="l" defTabSz="104234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423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1174" algn="l" defTabSz="10423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348" algn="l" defTabSz="10423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520" algn="l" defTabSz="10423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84694" algn="l" defTabSz="10423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605867" algn="l" defTabSz="10423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27042" algn="l" defTabSz="10423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48216" algn="l" defTabSz="10423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69389" algn="l" defTabSz="10423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gif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chart" Target="../charts/chart1.xml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chart" Target="../charts/chart4.xml"/><Relationship Id="rId5" Type="http://schemas.openxmlformats.org/officeDocument/2006/relationships/image" Target="../media/image22.png"/><Relationship Id="rId10" Type="http://schemas.openxmlformats.org/officeDocument/2006/relationships/chart" Target="../charts/chart3.xml"/><Relationship Id="rId4" Type="http://schemas.openxmlformats.org/officeDocument/2006/relationships/chart" Target="../charts/chart2.xml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43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12" Type="http://schemas.openxmlformats.org/officeDocument/2006/relationships/image" Target="../media/image42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tiff"/><Relationship Id="rId11" Type="http://schemas.openxmlformats.org/officeDocument/2006/relationships/image" Target="../media/image41.tiff"/><Relationship Id="rId5" Type="http://schemas.openxmlformats.org/officeDocument/2006/relationships/image" Target="../media/image37.tiff"/><Relationship Id="rId15" Type="http://schemas.openxmlformats.org/officeDocument/2006/relationships/image" Target="../media/image45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microsoft.com/office/2007/relationships/hdphoto" Target="../media/hdphoto8.wdp"/><Relationship Id="rId18" Type="http://schemas.openxmlformats.org/officeDocument/2006/relationships/image" Target="../media/image38.tiff"/><Relationship Id="rId26" Type="http://schemas.openxmlformats.org/officeDocument/2006/relationships/image" Target="../media/image43.png"/><Relationship Id="rId3" Type="http://schemas.openxmlformats.org/officeDocument/2006/relationships/image" Target="../media/image45.png"/><Relationship Id="rId21" Type="http://schemas.openxmlformats.org/officeDocument/2006/relationships/image" Target="../media/image40.png"/><Relationship Id="rId7" Type="http://schemas.openxmlformats.org/officeDocument/2006/relationships/image" Target="../media/image48.png"/><Relationship Id="rId12" Type="http://schemas.openxmlformats.org/officeDocument/2006/relationships/image" Target="../media/image51.png"/><Relationship Id="rId17" Type="http://schemas.openxmlformats.org/officeDocument/2006/relationships/image" Target="../media/image37.tiff"/><Relationship Id="rId25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6" Type="http://schemas.microsoft.com/office/2007/relationships/hdphoto" Target="../media/hdphoto2.wdp"/><Relationship Id="rId20" Type="http://schemas.microsoft.com/office/2007/relationships/hdphoto" Target="../media/hdphoto3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microsoft.com/office/2007/relationships/hdphoto" Target="../media/hdphoto7.wdp"/><Relationship Id="rId24" Type="http://schemas.openxmlformats.org/officeDocument/2006/relationships/image" Target="../media/image52.png"/><Relationship Id="rId5" Type="http://schemas.microsoft.com/office/2007/relationships/hdphoto" Target="../media/hdphoto5.wdp"/><Relationship Id="rId15" Type="http://schemas.openxmlformats.org/officeDocument/2006/relationships/image" Target="../media/image36.png"/><Relationship Id="rId23" Type="http://schemas.openxmlformats.org/officeDocument/2006/relationships/image" Target="../media/image41.tiff"/><Relationship Id="rId10" Type="http://schemas.openxmlformats.org/officeDocument/2006/relationships/image" Target="../media/image50.png"/><Relationship Id="rId19" Type="http://schemas.openxmlformats.org/officeDocument/2006/relationships/image" Target="../media/image39.png"/><Relationship Id="rId4" Type="http://schemas.openxmlformats.org/officeDocument/2006/relationships/image" Target="../media/image46.png"/><Relationship Id="rId9" Type="http://schemas.openxmlformats.org/officeDocument/2006/relationships/image" Target="../media/image49.png"/><Relationship Id="rId14" Type="http://schemas.openxmlformats.org/officeDocument/2006/relationships/image" Target="../media/image42.tiff"/><Relationship Id="rId22" Type="http://schemas.microsoft.com/office/2007/relationships/hdphoto" Target="../media/hdphoto4.wdp"/><Relationship Id="rId27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60.png"/><Relationship Id="rId7" Type="http://schemas.microsoft.com/office/2007/relationships/hdphoto" Target="../media/hdphoto1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64.gif"/><Relationship Id="rId5" Type="http://schemas.microsoft.com/office/2007/relationships/hdphoto" Target="../media/hdphoto9.wdp"/><Relationship Id="rId10" Type="http://schemas.openxmlformats.org/officeDocument/2006/relationships/image" Target="../media/image63.jpeg"/><Relationship Id="rId4" Type="http://schemas.openxmlformats.org/officeDocument/2006/relationships/image" Target="../media/image61.jpeg"/><Relationship Id="rId9" Type="http://schemas.microsoft.com/office/2007/relationships/hdphoto" Target="../media/hdphoto10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4" y="2519999"/>
            <a:ext cx="125999" cy="2520001"/>
          </a:xfrm>
          <a:prstGeom prst="rect">
            <a:avLst/>
          </a:prstGeom>
          <a:solidFill>
            <a:srgbClr val="B9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8" tIns="45690" rIns="91378" bIns="45690" rtlCol="0" anchor="ctr"/>
          <a:lstStyle/>
          <a:p>
            <a:pPr algn="ctr"/>
            <a:endParaRPr lang="de-DE" dirty="0">
              <a:solidFill>
                <a:srgbClr val="005B82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126005" y="2519999"/>
            <a:ext cx="125999" cy="2520001"/>
          </a:xfrm>
          <a:prstGeom prst="rect">
            <a:avLst/>
          </a:prstGeom>
          <a:solidFill>
            <a:srgbClr val="51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8" tIns="45690" rIns="91378" bIns="45690" rtlCol="0" anchor="ctr"/>
          <a:lstStyle/>
          <a:p>
            <a:pPr algn="ctr"/>
            <a:endParaRPr lang="de-DE" dirty="0">
              <a:solidFill>
                <a:srgbClr val="9C9C9C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4" y="0"/>
            <a:ext cx="125999" cy="2520001"/>
          </a:xfrm>
          <a:prstGeom prst="rect">
            <a:avLst/>
          </a:prstGeom>
          <a:solidFill>
            <a:srgbClr val="005B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8" tIns="45690" rIns="91378" bIns="45690" rtlCol="0" anchor="ctr"/>
          <a:lstStyle/>
          <a:p>
            <a:pPr algn="ctr"/>
            <a:endParaRPr lang="de-DE" dirty="0">
              <a:solidFill>
                <a:srgbClr val="005B82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26005" y="0"/>
            <a:ext cx="125999" cy="2520001"/>
          </a:xfrm>
          <a:prstGeom prst="rect">
            <a:avLst/>
          </a:prstGeom>
          <a:solidFill>
            <a:srgbClr val="9C9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8" tIns="45690" rIns="91378" bIns="45690" rtlCol="0" anchor="ctr"/>
          <a:lstStyle/>
          <a:p>
            <a:pPr algn="ctr"/>
            <a:endParaRPr lang="de-DE" dirty="0">
              <a:solidFill>
                <a:srgbClr val="9C9C9C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126005" y="5039999"/>
            <a:ext cx="125999" cy="2520001"/>
          </a:xfrm>
          <a:prstGeom prst="rect">
            <a:avLst/>
          </a:prstGeom>
          <a:solidFill>
            <a:srgbClr val="9C9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8" tIns="45690" rIns="91378" bIns="45690" rtlCol="0" anchor="ctr"/>
          <a:lstStyle/>
          <a:p>
            <a:pPr algn="ctr"/>
            <a:endParaRPr lang="de-DE" dirty="0">
              <a:solidFill>
                <a:srgbClr val="9C9C9C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 rot="16200000">
            <a:off x="-1076396" y="6109035"/>
            <a:ext cx="2276871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de-DE" sz="800" dirty="0">
                <a:solidFill>
                  <a:srgbClr val="515151"/>
                </a:solidFill>
                <a:latin typeface="Arial" pitchFamily="34" charset="0"/>
                <a:cs typeface="Arial" pitchFamily="34" charset="0"/>
              </a:rPr>
              <a:t>Mitglied der Helmholtz-Gemeinschaft</a:t>
            </a:r>
          </a:p>
        </p:txBody>
      </p:sp>
    </p:spTree>
    <p:extLst>
      <p:ext uri="{BB962C8B-B14F-4D97-AF65-F5344CB8AC3E}">
        <p14:creationId xmlns:p14="http://schemas.microsoft.com/office/powerpoint/2010/main" val="207315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930"/>
    </mc:Choice>
    <mc:Fallback xmlns="">
      <p:transition xmlns:p14="http://schemas.microsoft.com/office/powerpoint/2010/main" spd="slow" advTm="3293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853952" y="3132485"/>
            <a:ext cx="9097202" cy="812572"/>
            <a:chOff x="982800" y="2851359"/>
            <a:chExt cx="9097202" cy="812572"/>
          </a:xfrm>
        </p:grpSpPr>
        <p:pic>
          <p:nvPicPr>
            <p:cNvPr id="7" name="Picture 4" descr="http://www.heartsonfire.eu/images/feuer1_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800" y="2851359"/>
              <a:ext cx="792162" cy="792162"/>
            </a:xfrm>
            <a:prstGeom prst="rect">
              <a:avLst/>
            </a:prstGeom>
            <a:noFill/>
            <a:ln w="9525">
              <a:solidFill>
                <a:srgbClr val="005B8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160002" y="2851433"/>
              <a:ext cx="7920000" cy="8124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1408" tIns="45704" rIns="91408" bIns="45704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The majority of the electric energy is generated by the use of fossil fuels resulting in the emission of large amounts CO</a:t>
              </a:r>
              <a:r>
                <a:rPr lang="en-US" sz="1800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altLang="de-DE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uppieren 4"/>
          <p:cNvGrpSpPr/>
          <p:nvPr/>
        </p:nvGrpSpPr>
        <p:grpSpPr>
          <a:xfrm>
            <a:off x="853953" y="4068588"/>
            <a:ext cx="9097201" cy="792163"/>
            <a:chOff x="982801" y="3931555"/>
            <a:chExt cx="9097201" cy="792163"/>
          </a:xfrm>
        </p:grpSpPr>
        <p:pic>
          <p:nvPicPr>
            <p:cNvPr id="8" name="Picture 5" descr="http://files.myopera.com/Baosheng/blog/Climate%20Change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81" r="11894"/>
            <a:stretch>
              <a:fillRect/>
            </a:stretch>
          </p:blipFill>
          <p:spPr bwMode="auto">
            <a:xfrm>
              <a:off x="982801" y="3931555"/>
              <a:ext cx="784225" cy="792163"/>
            </a:xfrm>
            <a:prstGeom prst="rect">
              <a:avLst/>
            </a:prstGeom>
            <a:noFill/>
            <a:ln w="6350">
              <a:solidFill>
                <a:srgbClr val="005B8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160002" y="3931630"/>
              <a:ext cx="7920000" cy="775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1408" tIns="45704" rIns="91408" bIns="45704">
              <a:spAutoFit/>
            </a:bodyPr>
            <a:lstStyle>
              <a:lvl1pPr>
                <a:tabLst>
                  <a:tab pos="3635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>
                <a:tabLst>
                  <a:tab pos="3635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>
                <a:tabLst>
                  <a:tab pos="3635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>
                <a:tabLst>
                  <a:tab pos="3635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>
                <a:tabLst>
                  <a:tab pos="3635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635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635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635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635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The steady increase in the concentration of CO</a:t>
              </a:r>
              <a:r>
                <a:rPr lang="en-US" sz="1800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in the atmosphere contributes to global warming</a:t>
              </a:r>
              <a:endParaRPr lang="en-US" altLang="de-DE" sz="1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endParaRPr>
            </a:p>
          </p:txBody>
        </p:sp>
      </p:grpSp>
      <p:grpSp>
        <p:nvGrpSpPr>
          <p:cNvPr id="3" name="Gruppieren 2"/>
          <p:cNvGrpSpPr/>
          <p:nvPr/>
        </p:nvGrpSpPr>
        <p:grpSpPr>
          <a:xfrm>
            <a:off x="853952" y="2196543"/>
            <a:ext cx="9097200" cy="792000"/>
            <a:chOff x="982800" y="1771200"/>
            <a:chExt cx="9097200" cy="792000"/>
          </a:xfrm>
        </p:grpSpPr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2160000" y="1966785"/>
              <a:ext cx="7920000" cy="452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1408" tIns="45704" rIns="91408" bIns="45704">
              <a:spAutoFit/>
            </a:bodyPr>
            <a:lstStyle/>
            <a:p>
              <a:pPr>
                <a:lnSpc>
                  <a:spcPct val="130000"/>
                </a:lnSpc>
                <a:spcBef>
                  <a:spcPct val="50000"/>
                </a:spcBef>
              </a:pP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Until the year 2035 </a:t>
              </a:r>
              <a:r>
                <a:rPr lang="en-US" sz="18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demand for electricity will increase</a:t>
              </a: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by about 70 %</a:t>
              </a:r>
              <a:endParaRPr lang="de-DE" altLang="de-DE" sz="1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endParaRPr>
            </a:p>
          </p:txBody>
        </p:sp>
        <p:pic>
          <p:nvPicPr>
            <p:cNvPr id="16" name="Grafik 15"/>
            <p:cNvPicPr>
              <a:picLocks/>
            </p:cNvPicPr>
            <p:nvPr/>
          </p:nvPicPr>
          <p:blipFill rotWithShape="1">
            <a:blip r:embed="rId5"/>
            <a:srcRect l="54121" t="8741" r="3227" b="21037"/>
            <a:stretch/>
          </p:blipFill>
          <p:spPr>
            <a:xfrm>
              <a:off x="982800" y="1771200"/>
              <a:ext cx="792000" cy="792000"/>
            </a:xfrm>
            <a:prstGeom prst="rect">
              <a:avLst/>
            </a:prstGeom>
            <a:ln>
              <a:solidFill>
                <a:srgbClr val="005B82"/>
              </a:solidFill>
            </a:ln>
          </p:spPr>
        </p:pic>
      </p:grpSp>
      <p:sp>
        <p:nvSpPr>
          <p:cNvPr id="23" name="Inhaltsplatzhalter 3"/>
          <p:cNvSpPr>
            <a:spLocks noGrp="1"/>
          </p:cNvSpPr>
          <p:nvPr>
            <p:ph idx="15"/>
          </p:nvPr>
        </p:nvSpPr>
        <p:spPr>
          <a:xfrm>
            <a:off x="234132" y="396255"/>
            <a:ext cx="10459267" cy="639662"/>
          </a:xfrm>
        </p:spPr>
        <p:txBody>
          <a:bodyPr/>
          <a:lstStyle/>
          <a:p>
            <a:pPr algn="ctr"/>
            <a:r>
              <a:rPr lang="de-DE" dirty="0" smtClean="0">
                <a:latin typeface="Arial" panose="020B0604020202020204" pitchFamily="34" charset="0"/>
              </a:rPr>
              <a:t>Motivation</a:t>
            </a:r>
            <a:endParaRPr lang="de-DE" dirty="0">
              <a:latin typeface="Arial" panose="020B0604020202020204" pitchFamily="34" charset="0"/>
            </a:endParaRPr>
          </a:p>
          <a:p>
            <a:pPr algn="ctr"/>
            <a:endParaRPr lang="de-DE" dirty="0">
              <a:latin typeface="Arial" panose="020B0604020202020204" pitchFamily="34" charset="0"/>
            </a:endParaRPr>
          </a:p>
        </p:txBody>
      </p:sp>
      <p:sp>
        <p:nvSpPr>
          <p:cNvPr id="20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9091116" y="7134731"/>
            <a:ext cx="1512000" cy="402568"/>
          </a:xfrm>
        </p:spPr>
        <p:txBody>
          <a:bodyPr/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853954" y="5004767"/>
            <a:ext cx="9101258" cy="864096"/>
            <a:chOff x="982802" y="5026338"/>
            <a:chExt cx="9101258" cy="864096"/>
          </a:xfrm>
        </p:grpSpPr>
        <p:pic>
          <p:nvPicPr>
            <p:cNvPr id="9" name="Picture 8" descr="http://assets.wwf.ch/img/wolken_20997.jpg"/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67"/>
            <a:stretch>
              <a:fillRect/>
            </a:stretch>
          </p:blipFill>
          <p:spPr bwMode="auto">
            <a:xfrm>
              <a:off x="982802" y="5099859"/>
              <a:ext cx="766761" cy="790575"/>
            </a:xfrm>
            <a:prstGeom prst="rect">
              <a:avLst/>
            </a:prstGeom>
            <a:noFill/>
            <a:ln w="6350">
              <a:solidFill>
                <a:srgbClr val="005B8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7"/>
            <p:cNvSpPr>
              <a:spLocks noChangeArrowheads="1"/>
            </p:cNvSpPr>
            <p:nvPr/>
          </p:nvSpPr>
          <p:spPr bwMode="auto">
            <a:xfrm>
              <a:off x="2164060" y="5026338"/>
              <a:ext cx="7920000" cy="452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1408" tIns="45704" rIns="91408" bIns="45704">
              <a:spAutoFit/>
            </a:bodyPr>
            <a:lstStyle>
              <a:lvl1pPr>
                <a:tabLst>
                  <a:tab pos="3635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>
                <a:tabLst>
                  <a:tab pos="3635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>
                <a:tabLst>
                  <a:tab pos="3635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>
                <a:tabLst>
                  <a:tab pos="3635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>
                <a:tabLst>
                  <a:tab pos="3635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tabLst>
                  <a:tab pos="3635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tabLst>
                  <a:tab pos="3635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tabLst>
                  <a:tab pos="3635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tabLst>
                  <a:tab pos="3635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sz="18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  <a:r>
                <a:rPr lang="en-US" sz="1800" b="1" baseline="-25000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 </a:t>
              </a:r>
              <a:r>
                <a:rPr lang="en-US" sz="18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Capture in the power plant is </a:t>
              </a:r>
              <a:r>
                <a:rPr lang="en-US" sz="18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requiered</a:t>
              </a:r>
              <a:endParaRPr 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uppieren 18"/>
          <p:cNvGrpSpPr/>
          <p:nvPr/>
        </p:nvGrpSpPr>
        <p:grpSpPr>
          <a:xfrm>
            <a:off x="2178348" y="5508823"/>
            <a:ext cx="6408712" cy="396999"/>
            <a:chOff x="5591421" y="5769025"/>
            <a:chExt cx="6408712" cy="396999"/>
          </a:xfrm>
        </p:grpSpPr>
        <p:sp>
          <p:nvSpPr>
            <p:cNvPr id="18" name="Rechteck 17"/>
            <p:cNvSpPr/>
            <p:nvPr/>
          </p:nvSpPr>
          <p:spPr>
            <a:xfrm>
              <a:off x="5932905" y="5769025"/>
              <a:ext cx="6067228" cy="396999"/>
            </a:xfrm>
            <a:prstGeom prst="rect">
              <a:avLst/>
            </a:prstGeom>
          </p:spPr>
          <p:txBody>
            <a:bodyPr wrap="square" lIns="91408" tIns="45704" rIns="91408" bIns="45704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Use of </a:t>
              </a:r>
              <a:r>
                <a:rPr lang="en-US" sz="1800" b="1" dirty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membranes</a:t>
              </a: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for energy-efficient </a:t>
              </a:r>
              <a:r>
                <a:rPr lang="en-US" sz="1800" b="1" dirty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gas separation</a:t>
              </a:r>
            </a:p>
          </p:txBody>
        </p:sp>
        <p:pic>
          <p:nvPicPr>
            <p:cNvPr id="26" name="Picture 2" descr="https://encrypted-tbn0.gstatic.com/images?q=tbn:ANd9GcSkES9aSd2vP8j9L9u_gHvl3igWtNKb0k-7-lf7__QGF65yJzk0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96"/>
            <a:stretch/>
          </p:blipFill>
          <p:spPr bwMode="auto">
            <a:xfrm>
              <a:off x="5591421" y="5841033"/>
              <a:ext cx="357018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extfeld 20"/>
          <p:cNvSpPr txBox="1"/>
          <p:nvPr/>
        </p:nvSpPr>
        <p:spPr>
          <a:xfrm>
            <a:off x="3402484" y="7059431"/>
            <a:ext cx="3889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 IEA World Energy Outlook 2012, OECD Publishing</a:t>
            </a:r>
          </a:p>
          <a:p>
            <a:r>
              <a:rPr lang="en-US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) IEA, CO2 Emissions From Fuel Combustion – Highlights 2013, pp. 158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D:\Documents\Arbeit\Metpore2\Bilder\METPORE2_Logo\Container Log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32" y="0"/>
            <a:ext cx="3024336" cy="204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0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098228" y="1836415"/>
            <a:ext cx="6408712" cy="4555061"/>
          </a:xfrm>
          <a:prstGeom prst="rect">
            <a:avLst/>
          </a:prstGeom>
          <a:noFill/>
        </p:spPr>
        <p:txBody>
          <a:bodyPr wrap="square" lIns="91408" tIns="45704" rIns="91408" bIns="45704" rtlCol="0">
            <a:spAutoFit/>
          </a:bodyPr>
          <a:lstStyle/>
          <a:p>
            <a:pPr marL="342900" indent="-342900">
              <a:buClr>
                <a:srgbClr val="005B82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  <a:p>
            <a:pPr marL="342900" indent="-342900">
              <a:buClr>
                <a:srgbClr val="005B82"/>
              </a:buClr>
              <a:buSzPct val="120000"/>
              <a:buFont typeface="Arial" panose="020B0604020202020204" pitchFamily="34" charset="0"/>
              <a:buChar char="•"/>
            </a:pPr>
            <a:endParaRPr lang="en-US" sz="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64074" lvl="1" indent="-342900">
              <a:buClr>
                <a:srgbClr val="005B82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Separation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mechanism</a:t>
            </a:r>
          </a:p>
          <a:p>
            <a:pPr marL="864074" lvl="1" indent="-342900">
              <a:buClr>
                <a:srgbClr val="005B82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Membrane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64074" lvl="1" indent="-342900">
              <a:buClr>
                <a:srgbClr val="005B82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-separation from flue gas</a:t>
            </a:r>
          </a:p>
          <a:p>
            <a:pPr marL="864074" lvl="1" indent="-342900">
              <a:buClr>
                <a:srgbClr val="005B82"/>
              </a:buClr>
              <a:buSzPct val="80000"/>
              <a:buFont typeface="Wingdings" panose="05000000000000000000" pitchFamily="2" charset="2"/>
              <a:buChar char="§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005B82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 marL="342900" indent="-342900">
              <a:buClr>
                <a:srgbClr val="005B82"/>
              </a:buClr>
              <a:buSzPct val="120000"/>
              <a:buFont typeface="Arial" panose="020B0604020202020204" pitchFamily="34" charset="0"/>
              <a:buChar char="•"/>
            </a:pPr>
            <a:endParaRPr lang="en-US" sz="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64074" lvl="1" indent="-342900">
              <a:buClr>
                <a:srgbClr val="005B82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 tests</a:t>
            </a:r>
          </a:p>
          <a:p>
            <a:pPr marL="864074" lvl="1" indent="-342900">
              <a:buClr>
                <a:srgbClr val="005B82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Exposure tests</a:t>
            </a:r>
          </a:p>
          <a:p>
            <a:pPr marL="864074" lvl="1" indent="-342900">
              <a:buClr>
                <a:srgbClr val="005B82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Module test rig </a:t>
            </a:r>
          </a:p>
          <a:p>
            <a:pPr marL="342900" indent="-342900">
              <a:buClr>
                <a:srgbClr val="005B82"/>
              </a:buClr>
              <a:buSzPct val="120000"/>
              <a:buFont typeface="Arial" panose="020B0604020202020204" pitchFamily="34" charset="0"/>
              <a:buChar char="•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005B82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  <a:p>
            <a:pPr marL="342900" indent="-342900">
              <a:buClr>
                <a:srgbClr val="005B82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Outlook</a:t>
            </a:r>
          </a:p>
          <a:p>
            <a:pPr marL="342900" indent="-342900">
              <a:buClr>
                <a:srgbClr val="005B82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  <a:p>
            <a:pPr marL="978029" lvl="1" indent="-457040">
              <a:buClr>
                <a:srgbClr val="005B82"/>
              </a:buClr>
              <a:buSzPct val="120000"/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520980" y="1192166"/>
            <a:ext cx="9866280" cy="5655482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BD8E-55B4-4C4A-B820-FA4FC19CFA32}" type="slidenum">
              <a:rPr lang="de-DE" smtClean="0"/>
              <a:t>2</a:t>
            </a:fld>
            <a:endParaRPr lang="de-DE" dirty="0"/>
          </a:p>
        </p:txBody>
      </p:sp>
      <p:sp>
        <p:nvSpPr>
          <p:cNvPr id="10" name="Inhaltsplatzhalter 3"/>
          <p:cNvSpPr txBox="1">
            <a:spLocks/>
          </p:cNvSpPr>
          <p:nvPr/>
        </p:nvSpPr>
        <p:spPr>
          <a:xfrm>
            <a:off x="234132" y="396255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2800" b="1" kern="1200">
                <a:solidFill>
                  <a:srgbClr val="005B82"/>
                </a:solidFill>
                <a:latin typeface="Arial" panose="020B0604020202020204" pitchFamily="34" charset="0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/>
              <a:t>Outline</a:t>
            </a:r>
            <a:endParaRPr lang="de-DE" dirty="0"/>
          </a:p>
          <a:p>
            <a:pPr algn="ctr"/>
            <a:endParaRPr lang="de-DE" dirty="0" smtClean="0"/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0746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BD8E-55B4-4C4A-B820-FA4FC19CFA32}" type="slidenum">
              <a:rPr lang="de-DE" smtClean="0"/>
              <a:t>3</a:t>
            </a:fld>
            <a:endParaRPr lang="de-DE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48" y="974176"/>
            <a:ext cx="4115932" cy="28784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3"/>
          <a:stretch/>
        </p:blipFill>
        <p:spPr bwMode="auto">
          <a:xfrm>
            <a:off x="3198652" y="2760326"/>
            <a:ext cx="4140975" cy="28803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485" y="4428704"/>
            <a:ext cx="4105799" cy="288032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3503888" y="900311"/>
            <a:ext cx="36856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porous</a:t>
            </a:r>
            <a:r>
              <a:rPr lang="de-DE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membranes</a:t>
            </a:r>
            <a:endParaRPr lang="de-DE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Inhaltsplatzhalter 3"/>
          <p:cNvSpPr txBox="1">
            <a:spLocks/>
          </p:cNvSpPr>
          <p:nvPr/>
        </p:nvSpPr>
        <p:spPr>
          <a:xfrm>
            <a:off x="234132" y="396255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3200" b="1" kern="1200">
                <a:solidFill>
                  <a:srgbClr val="005B82"/>
                </a:solidFill>
                <a:latin typeface="+mj-lt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latin typeface="Arial" panose="020B0604020202020204" pitchFamily="34" charset="0"/>
              </a:rPr>
              <a:t>Separation </a:t>
            </a:r>
            <a:r>
              <a:rPr lang="de-DE" dirty="0" err="1" smtClean="0">
                <a:latin typeface="Arial" panose="020B0604020202020204" pitchFamily="34" charset="0"/>
              </a:rPr>
              <a:t>mechanism</a:t>
            </a:r>
            <a:endParaRPr 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91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692" y="2557484"/>
            <a:ext cx="5400600" cy="4104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708688"/>
                  </a:outerShdw>
                </a:effectLst>
              </a14:hiddenEffects>
            </a:ext>
          </a:extLst>
        </p:spPr>
      </p:pic>
      <p:sp>
        <p:nvSpPr>
          <p:cNvPr id="15363" name="AutoShape 2" descr="data:image/jpeg;base64,/9j/4AAQSkZJRgABAQAAAQABAAD/2wCEAAkGBxQSEhQUEhQUFhQVGRwaGBcYGBYaGBgXGRcbHBkWGBUdICggGBolHRkXITEhJSkrLi4uGB8zODMsNygtLisBCgoKDg0OGxAQGzQkHyQwLi8sLCw0LiwsLCwvLCwsLCwsLCwwLCwsLCwsLCwsLCwsLCwsLCwsLCwsLCwsLCwsLP/AABEIAHUBsAMBEQACEQEDEQH/xAAcAAACAwEBAQEAAAAAAAAAAAAABgQFBwMIAgH/xABOEAABAwEDBAwJCgQGAQUAAAABAAIDEQQGEgUhMXETIjRBUXKBkaGxstEHFjIzUlNhc4JCVIOSk6KzwcLSFBUjYiQ1Y8Pi8EMXJaPh8f/EABoBAAIDAQEAAAAAAAAAAAAAAAADAgQFAQb/xAAyEQACAQIDBgUFAAIDAQEAAAAAAQIDEQQxMhIUITNRcQUTQYGxIlJhkcFCoSPh8BXR/9oADAMBAAIRAxEAPwCFlO8lrE0oFpnAEjwAJH0ADjQaVvwoU3FfSsjzlXEVVNpSefUjeM1s+dWj7R/ep7vS+1foXvNb7n+w8ZrZ86tH2j+9G70vtX6Dea33P9h4z2z51aPtH96N3pfav0G81vuf7LbJXhCtsJGKQTN32yAdDxRwOuupJngqUlwVuw+n4hWi+LuNV4LxG22A2ixyyxS2cgyxteQ4MdmNaeU0GhDuAO0GoVSlQ8qrsVFdPJl2tX86jt03ZrNGf+M1s+dWj7R/etHd6X2r9GXvNb7n+zrZr2Wxj2u/iZnYXA4XSPLXUNcJFc4OhRlhqTVtlEo4qqmntM3qwWts0TJWGrZGhw1EV51gyi4ycX6Ho4SUoqS9TIvCBly0xW+dkdomYwYKNa9wArEwmgBzZyStfCUacqKbivX5MTGV6ka0lGTS4fCF3xmtnzq0faP71Z3el9q/RV3mt9z/AGX1yL3TttkQnnkfHJ/TIe9zgC6mF1CcxxUFeAlV8ThoOm3FWa4lrCYqfmpTd0+BtKxTdPPtqvLbA94FqnoHH/yP4da9BGhSsvpX6PNzxFVSa2n+zl4zWz51aPtH96lu9L7V+iG81vuf7Dxmtnzq0faP70bvS+1foN5rfc/2HjNbPnVo+0f3o3el9q/QbzW+5/sPGa2fOrR9o/vRu9L7V+g3mt9z/YeM1s+dWj7R/ejd6X2r9BvNb7n+w8ZrZ86tH2j+9G70vtX6Dea33P8AYeM1s+dWj7R/ejd6X2r9BvNb7n+w8ZrZ86tH2j+9G70vtX6Dea33P9my+D60vlyfA+R7nvOOrnEkmkrwKk+wAcixsXFRrNL8fBvYOTlRi27vj8smXtmcyxWlzHFrmxOIcCQQQNII0FLoJOpFPqTrtqlJroYd4zWz51aPtH963d3pfav0ee3mt9z/AGHjNbPnVo+0f3o3el9q/QbzW+5/s3a7kpfZLM5xLnOhjJJNSSWNJJO+arBrJKpJLqz0VBt0ot9F8HXK9q2KGR++1ppxjmb0kLlOO1JInN2i2Z9/O7R65/Or/lQ6FLzJ9Sxu/luU2iNskjnNccJB4SM3TRLq0o7DaROnUltK7HxUS4CAFC+GVpGStZG8to2rqb5JzA6gOlW8PTTjdorVptOyKL+eWj1z+dP8qHQT5k+o6XUtxmgBeSXNcWknSd8dBHMqdeCjPgWqMtqPEuEkaKd4rzFjjFBSrczn6aHfDRozcJVqjQTW1IrVa1naIry2+V2d0kh1ud1VVpQiskV3KT9QhyhKw1bJIPiNObQUOEXmgU5LJjbdq8hlcIpqYz5LtGL2EaAdX/7UrUNlbUSzSq34Mi3vylLHO1scjmjYwaDhxOz9AU8PCMo3aI1pyUuDI92sqzPtMbXyOc04qgnMaMcVKtTioNpHKU5OSTY8qiWxMvblKWOfCyRzW4AaA79SrlCnGUbtFWtOSlwZyuxlSaS0Ma+RzmkOqCc2ZpXa1OKg2kcpTk5WbINuyzOJZAJXgB7gBXQA40CZGlDZXAhKpK74nH+eWj1z+dd8qHQ55k+ofzy0eufzo8qHQPMn1O1gyzOZYwZXkF7QRXSC4VC5KlBRfA7GpK64lhenKc0doc1kjmto3MDm0JdCnFwu0TqzkpWTKpmXbQCDsrzQ1oTmPsKb5MOgvzZ9TRrNMHsa9uhwBGoiqzmrOxeTurlHfK2PiZGY3FpLiDTfzJ+HipN3E15NJWKDI2V53TxNdK8guAIJ0hPqU4KLaQmFSTklcy3K3n5veP7ZWrT0LsjDrcyXdkRTFF1km6lrtUeyQRY2VIrjjbnGkUc4HfSamIp03aT4+5Zp4WrUjtRXD2PzK11bXZmY5oHNZvuBY4DWWk4eVFPEUpu0WcqYWrTV5LgUycVyxyBlL+Hma852Hayt3nxOzSMI36jpAS6tPbjb19O/oOoVNiafp69j5y5k02a0SwnPgdQHhac7XcrSDyopT24KXU5Wp+XUcSAmCjXPBDljHA+zOO2iOJvu3nOOR1frBZHiFK0lNepueG1tqDg/T4Erwlf5laPo/wAFivYPkx9/lmfj+fL2+ELCslM/UHT0Fc7LH8XZIpSdvTC/jtzO5/K1OC89iKXl1HE9Nhqvm01IwK1+cfxj1lb8dKPOVNb7k/IV3rRbMf8ADsDtjw4qua2mKtPKIr5JUKteFK208ydHDzrX2PQtf/TzKHqR9pH+5J32j1H/APz6/T/YtWmB0b3McKOY4tcNNC00Irv5wrUWpK6KcouLcX6HJdIl3kW6tqtbDJBGHNDsJONjdsADShI3nBIqYinTdpMs0sLUqraiie7we28CphGb/Uj/AHKG+0eoz/59fp/sVVaKYIOG6+DP/LbP9J+M9YWN50vb4R6PA8iPv8snX03BavdP6kvD82PcbiOVLszz4vQnlwQdPRV19xWX3EX4bV52vzZd38np8Pyo9l8Fdfm04YWs33u6G5+stTMNG8rnMQ/psJ9gshlcWjea531WkjnNByq3KWyrlWMbuxwjkLSHDSCCNYNQpNX4HE7cTV7PKHta4aHAEaiKrKas7GindXOi4dMwy3adknldvFxA1N2o6AtOnHZgkZ9R3k2crRZC1kT96QOI+F1O5dUrtroccbJPqMFw7TR8kfpAOGtpoescyr4qPBMfh3xaGnK1q2KGR++1ppr0Dpoq0I7UkixN2i2ZcStMzx7upkljYWyOaHPfnqQDRu8BwZs/KqNeo3KyLlGCUbkK+eSmNYJWNDTWjqCgIOg04a9anh6jb2WQrwVroU4pC1wc3S0gjWDUK21dWKyduJeX0finY4aDE087npGHVovuOr6vY4XT3XF8XYcpV+WyNHWjRVnF4Qb7bp+BvW5X8NoKdfUcrobqZqd2Su4jls5R1orspeel94/tFMhpQuWplzdTJEdoEmyAnCW0oSNNe5Jr1JQtYbRpqV7l94p2bgd9YpG8THeRA+4br2drmuAdVpBG2OkGoXHXm1Y6qMVxFi+W6ncVvUrWH0FevrKNOFD3cm2Y4TGdMZ+67OOnEORUcTG0r9S3QleNuhwv6dpFxj1KWFzZzEZIW8gbph44VmroYinqRnWVvPze8f2ytGnoXZGLW5ku7IimKNp8Em4PpX9TVi4/m+x6Dw7k+44WiJr2ua8AtcCHA6C0ihB9lFTTad0XWk1ZnmmYAOcGmrQTQ8IrmPMvSq9uJ5SSSbsfBXTiNH8KeQy2Kz2gDOGtil1gVaTy4hXirNwNX6pQ90a3iNH6Yz9mZwtIyC6udlj+EtcUpNGVwycR2Zx5MzvhCTiKXmU3H9FnC1fKqp+nqTPCSf8A3K0fR/gsUMHyY+/yyeO58vb4QsqyUwQBoHgiyzsc77M47WYYme8aM45W1+oFn+IUrxU16fBqeG1rSdN+oi2vzj+Mesq9HSjPqa33NI8Cmm1/Q/7qzvEv8ff+Gp4XlL2/pp6yzWPOV4d12n30n4jl6Ojy49l8Hl8RzZd2V6YJNi8Dm45Pfu/DjWP4hzF2/rN3wzlPv/EO9o8l2o9SorM0HkeZmr0x5N5gg4aRdHwgWeyWSKCSOdzmYqloYW7aRzhSrwdDhvLNxGDnUqOSa/8AI1sNjqdOkoNO6/8A0kXg8I9mns00LI5w6RjmguEdASN+jyacijSwNSE1JtcCdXxClODik+KMvWoYwIOnoq6+4rL7iL8Nq87X5su7+T0+H5Uey+BVvracVow70bQOU5z0YVaw0bQv1E13eViRcSz1kkf6LQ36xr+npUcU+CRLDri2Ltsg2OR7PRcW8xorEXdJiJKzsPt0LTjszRvsJaeTOOghUMRG0y5Rd4E/Ktp2KGR++1ppr3umiXCO1JInN2i2ZatUzhuvNYMFkgzZ46A/E3P94BU6M71H+S1VjaC/BRXftOx2iJ29iwnU7a/nXkT6sbwaE03aSHG+L6WV44S0feB/JU8PrRaraDPStApGq5OZhijHAxo5mhZc3eTNCPBI5ZYsGzxGPFhqQa0roIOioXac9iVzk47SsL3iSPXfc/5KxvX4E7v+StvhFgljbWuGFgrw0c4VTMO7xb/IusrSS/BFu5aGx2iN7zRoxVOthA6Sp1ouUGkRpNKSbHbxhs3rW8zu5UvJn0Lfmw6ifeq1slnxRuDm4AKiukE8KuUIuMbMq1pKUro/bobqZqd2SuYjls7R1orspeel94/tFMhpQuWpjHce0MYJcbmtqW0qQK5jwqviU3aw+g0r3Gj+YRetj+u3vVXYl0LG1HqfUdsjcaNkYSdADgTzIcWvQ7tJ+oi3y3U7it6lew+gp19ZWWWy42SkaY2h3JiAPXXkTJSs0uotRumWN0rZsdoaDok2p1nyekU5UuvG8OwyjK0i5v75EXGPUk4XNjcRkhcyBumHjhWauhiKepGdZW8/N7x/bK0aehdkYtbmS7siKYo2PwYF/wDLX7FhMmOTAHVwl2EUBpvVWNjbedxy4G/gL7vwz4iXl7wg2u0MdEQyJpzPDA7ERoLSSTQcIABV2lgqcHtZlCtj6s045CgrhnjT4Pbuutdpa4j+jCQ553iQatZ7STp9lfYquLrqnC3qy9gcO6lTaeSNly9kxtps8sLv/I0gHgdpa7kcAeRY1Ko6c1JehuVaaqQcX6nnWaJzHOa4Uc0lrhwEGhHOvRJpq6PLyi4uzOa6RJVvtZlcHO8rAxpPDgaGA/Va3lqowjsqyGVJ7buz4sdmMji0aQ17uSONzz0NKJS2Vft/t2OQhtO3f/SucFIgd7FanRSMkYaOY4ObraajkXJRUk4v1Jwm4SUl6HzaZA57nAUBcSBwAmtERVkkcm7ybNJ8Cmm1/Q/7qzfEv8ff+Gt4XlL2/pp6yzWPOV4d12n30n4jl6Ojy49l8Hl8RzZd2V6YJNi8Dm45Pfu/DjWP4hzF2/rN3wzlPv8AxDvaPJdqPUqKzNB5HmZq9MeTeYIOAgAQAIAEHT0Tdg/4Ky+4i/DavO1+bLu/k9Ph+VHsvgz7KFo2SV7/AEnEjVXN0UWhCOzFIqSd22OlyIMNnLvTcTyDa9YKpYl3nYt0FaNxdvfBgtTzvPAcOah6WlWMO7wEVlaZYXDtNHyR8IDhyGh6xzJeKjwTJ4d8WiwvxacMLWb73dDc/XhS8NG8r9Cdd2jYT8lwbJNGz0nCuqufoqrk3aLZWgrySNCvFBjs0o/txDW3bfks+k7TRdqK8WZmtIoDteS07JYWP9IsJ10zjnVKjHZqtFqq707iSVeKhrNm8hvFHUsl5mksjouHQQAiX53Q33be29XsNo9yniNQvAKwJP3AeA8xRcLH4QgC5uhupmp3ZKTiOWxtHWiuyl56X3j+0UyGlC5amRipHAqunC1uof8AFxfF+G5Jr8tjaOtHe+W6ncVvUuYfQdr6zvcqMOkla7OHRkHUSAVHEuyT/JKgrtoo7RE6KRzdDmOpX2g5j+aempK/US04uwx3ttYlgszx8qp1GgqOQ1CrUI7MpIfWleKZS5A3TDxwn1dDFU9SM6yt5+b3j+2Vo09C7Ixa3Ml3ZEUxRtPgk3B9K/qasXH832PQeHcn3ETwm5H/AIe2Oe0UZP8A1BwYvljn23xhX8FV26dnmv8AyM7xClsVdpZMUVbKA+eCTLGxWl0DjtZxtfeMBI1Vbi5mqhj6W1DbXp8Gn4bV2ZuD9TYVjm2Yx4V8j7DaxM0bScV1SNoHDlGE6yVs4CrtU9l+hheI0tmptrJ/Ikq8ZwIAZPB0wOyjZwRUHZAQd8GCSoVbGcKL9vlFzA8a69/grbx5LNltMsJ0MdtTwsOdh+qRy1TaNTzIKQrEUvLqOJWpggEAad4FNNr+h/3VmeJf4+/8NjwvKXt/TT1lmsecrw7rtPvpPxHL0dHlx7L4PL4jmy7sr0wSbF4HNxye/d+HGsfxDmLt/WbvhnKff+Id7R5LtR6lRWZoPI8zNXpjybzBBw124N2LJPYYZJYGPe4vq41qaSvA3+AAciyMVXqRqtRfD/o3cHh6cqKco8f+yZem6djisdofHZ2Ne2NxaRiqCBmOlQoYirKpFOXqMr4akqcmo+hiy2jzwIOm8QWnY8lQu3/4aJo1uja3868iwXHartfl/J6Sm7YePZfAjq6VhgsF6XxRtjbGyjRStTn4SkSw6k7tjo1nFWsQMs5WNpc1zmtaWimaucVrv8vOp06agrIhOe2ft3rTsdpidvF2E6nZvzB5EVY3gwpu0kT77WnFOGb0bRzuznowpeGjaN+pOu7ysVOTLaYZGyBocW1oDozin5p047SsLhLZdy7dfKQihiZQ+1yRuy6jd4fQWVZEDBHPjyc9u/FIOZxqOlx5khq1a/VDr3pW6C+VYEGrWF1Y2Hha09AWVLNmlHJHDLVsMML5G0JbSla0zuA3ta7TipSSZGctmNxT8cp/Ri5n/uVvdofkr7xIi3nnMj4XuoC+BjjTRUl5zKVFWTS6kKru0/wfl091xfF2HLtflsKOtGirOLwg323T8Detyv4bQU6+o5XQ3UzU7sldxHLZyjrRXZS89L7x/aKZDShctTGa4bARNUA529TlWxWaLGH9Rr2JvojmCq3ZZsfojA0AcyLhYQL5bqdxW9Sv4fQUq+sl3D87JxP1BQxWlEsPmznfex4ZhINEgz8ZuY9GHmK7hpXjboFeNpXKeS1VhbGfkPcRqcBm5wTypyjaVxTl9NjrkDdMPHC5V0M7T1IzrK3n5veP7ZWjT0LsjFrcyXdkRTFG0+CTcH0r+pqxcfzfY9B4dyfc7+E3I/8AEWNzmjbwf1BxQNuPq59bQo4KrsVLPJ8CWOo+ZSds1xMPW4edO1ktDo3skYaOY4OaeAtNR0hclFSTTJQk4yUl6HovJGUG2iCOZnkyNDqcBOlp9oNRyLzlSDhJxfoeppzU4qS9Sn8IORv4qxSACskf9RnDVoNRytLhrITsJV8uon6PgIxdLzKTXquKMGW8ecBBwZvBt/mVm+k/BkVbGcmXt8ouYDnx9/gbPDFkerYrU0aP6cmo1LDyHEPiCqeH1eLg+6LvidG6VRdmZatQxgQBp3gU02v6H/dWZ4l/j7/w2PC8pe39NPWWax5yvDuu0++k/EcvR0eXHsvg8viObLuyvTBJsXgc3HJ7934cax/EOYu39Zu+Gcp9/wCId7R5LtR6lRWZoPI8zNXpjybzBBw3XwZf5bZ/pPxpFhY3nS9vhHo8DyI/+9SdfTcFq90/qS8PzY9xuI5UuzPPi9CeXBB02DKlppYLDH6UMbjqbE0DtdCx4R/5pv8AL+Tfv/wwX4XwUtkgMj2MGlzgNVTpTpOyuQSu7DH4lv8AWt+qe9Vt6XQfu76kbKd13wxOkxtcG0zAEHOQPzqpwxClK1iMqLir3KAFPEna22kyyOe7S41/+uZcjHZVjsnd3LLIt33WljnB4aA7DnBNTQH8wlVKyg7WGU6Tmrlh4lv9a36p70vel0J7u+pR5WyebPIY3EHMDUZqg/8ASn05qauJnDZdiRkTbNni9ZGSBwvjOJo61Gpwal0fySp8boqk0WaPde2CSzsz52DARwYcw5xQrOrR2ZsvUpXiiFfa2BsIjrtnkZv7WmtecAKeGjeV+hCvK0bCMATmGk6NavFQu73Q4JYmejCxvMXBJoO8W/yNrKzS/BzunuuL4uw5dr8tnKOtGirOLwg323T8Detyv4bQU6+o5XQ3UzU7sldxHLZyjrRXZS89L7x/aKZDShctTGG5VsjjEuyPYypbTE4CuY6KqviYt2sh9CSV7sZv5vZ/XRfXb3qt5c+jH+ZHqH84s/rovrt70eXPow8yPUS75bqdxW9Su4fQVa+sl3D87JxP1KGK0olh82Xt7bHslncRpj245PK+6SkUJbM+46tG8TO1oFIsMgbph44UKuhk6epGdZW8/N7x/bK0aehdkYtbmS7siKYs2jwSbg+lf1NWLj+b7G/4fyfcdHNqKHOCqRePPN6skfwlqlh+SDVntY7O3Pv0GbWCvQ0KvmU1I8ziaXlVHEqU4Qar4HssYmSWVxzsOyM4rjR4Gp1D8ZWV4hSs1NdjZ8Nq3i4P0NIWaahgN+Mj/wAJbJIwKMdt4+I6uYewHE34Vv4Wr5lNP19TzeMo+VVaWWaKBWCsM3g2/wAys2uT8GRVsZyZe3yi5gOfH3+Dact5ObaYJYXaJGkV4Dpa7WDQ8ixKc3CakvQ3qlNVIOL9TzpaIXRvcx4o5hLXDgc00I5wvRppq6PLSi4tp+hzXThp3gU02v6H/dWZ4l/j7/w1/C8pe39NPWWax5yvDuu0++l/EcvR0eXHsvg8viObLuyvTBRsXgc3HL7934cax/EOYu39ZueGcp9/4h3tHku1HqVFZmg8jzM1emPJvMEAbr4M/wDLbP8ASfjPWFjedL2+EeiwPIj7/LJ19NwWr3T+pLw/Nj3G4jlS7M8+L0J5gEAaRaLRjZZxvMs8Lf8A4mk9LiORZqjZy/LfybUXeEey+CzudBitLT6Ac7owjtdCViHaA6irzNCWeXThb4Nkjez0mkc4UouzTOSV00ZStQzgQBo11IMFlj4XVcfiOboos+u7zZdoq0EW6SNE2/sG2ifwgtPIajrKuYV8GiriFxTF/JVp2KaN+81wrqOZ3QSrE47UWhMHaSZb3ju86NzpIml0Zz0GcsO+Kej7d7rTRrJqzzGVaTTusihhncw1Y5zTwtJB5wrDSeYlNrI/JJC41cSSd8kknlKErZA3cZrrZAcXtllaWtbna06Sd4kbwGnm5atesrbMSxSpO92cL87ob7tvbepYbR7kcRqIl0t1xfF2HKdflsjR1o0ZZxeEG+26fgb1uV/DaCnX1HG6G6mandkruI5bOUdaK/KXnpfeP7RTIaULlqZGUjgIAEAXd8d0u4repJw+gbX1k24fnJeKOtQxWSJYfNjo5tRQ6CqRbMsyjZdilfGfkuIGrePKKFakJbUUzOlHZbR3yBumHjhcq6GSp6kaaswvggAQAIAEACABAAgAQAIAEACABAAgCsyzltlmwY2uOOtMNN6mmpHCm06TnkLnUUMyDZb2xPe1gZIC5waCcNKk0z7ZTlh5JXuRVeLdhhVccVeWcuMsxaHtecQJGGm9TTUjhTadJzyFzqKGZEsd64pHtYGSAuIAJw0z8OdTlh5RV7kY14t2C2Xrije5hZIS0kEjDTNwZ0Rw8pK9wlXinYLFeuKSRrA2QFxoCcNKnRoPDm5VyWHlFXCNeLdi/SBxU5Yy6yzOa17XkuFdrTh9pCbTpOauhc6ihmc8l3kjnkEbWPBIJqcNM2oldnQcFdnIVVJ2RFffGIEjY5cxpoZ+5T3aXUjvEeh08bI8GPY5KYi35OmgPpe3oXN3le1zvnq17HLxzh9XLzM/cu7rLqc3iPQZAaqsPPyR4aCToAJOoISuDFvxzh9XLzM/crO6y6iN4j0Ozr1xiNr8ElHOLRmbXahpJ8rRtugrm7yva53z1a9jl45w+rl5mfuXd1l1ObxHoHjnD6uXmZ+5G6y6hvEegeOcPq5eZn7kbrLqG8R6E5mX2GzunwvwtdhptcVagcNN/hS/Je3skvNWztEHxzh9XLzM/cmbrLqR3iPQPHOH1cvMz9yN1l1DeI9Di+8dkkP9SAn2uZG786rvkVFkyPm03mi7yU6zvGKAR+3C0NI1igISZ7a4SHQ2HxiT3OABJNAM5J0AcKWTF23XviYaRtdIRv8Akt5Cc55lYjhpPPgIlXisuJCF9j6kfX/4pm6/khvH4LLJ16oZCGurG4+lTCTwYu+iVPDyjxXEZGtFl1PLha5x0NBPMKpKV3Ya3ZXF7xzh9XLzM/crG6y6id4j0O0t6omsY8sko/FQbWowmhrnUVh5NtXyOuukkzj45w+rl5mfuUt1l1ObxHoHjnD6uXmZ+5G6y6hvEegeOcPq5eZn7kbrLqG8R6B45w+rl5mfuRusuobxHoTskXgjtDyxrXtIFdtTOKgZqE8KhUoygrslCqpOyLdJGlNla8Udnfgc17jQE4cNBXeNSM/enQoymroVOqouzONjvVHK9sbY5auNB5PKTttAGfkXZYeUVds5Gsm7JF+kDgQAIAEACABAAgAQAIAEACABAAgAQAn3/wBMGp/6FcwvqVcR6C9kfdEPvGdoKxU0PsJhqRqKyzQE2/3lQ6ndbVcwuTKuIzRR5C3RDxx1p9XQxVPUgy9uibjnrRS0IKmpkJriCCMxGcHgI0KZA1PJ9qEsTJB8oA6jvjkNQsucdmTRoRd1cUb+H+rHxP1FW8LpZWxGaItzN0jiu6lLEaCNDWU0/lO1nrT1kKeZb2Oz47DMd9kjXdAB6CUmTtVXYbFXpvuUicKNOyFPjs8Tv7ADrGY9IWZVVptF+m7xRzvLPgs0p4W4frHD+alRV5o5VdoMzVaJRL3LVnwWWyDfIe4/Fhd+aRTd6khs1aESlijLnBo0uIA1k0Ce3ZXFJX4Fr4sWn1f32d6V59PqM8mfQPFi0+r++zvR59PqHkz6FpPYnw5OkZIKOxg0qDmL274SlJSrJoY4uNJpimrRXL+z3Tmexrw6KjgHCpdWhFRXapDxEU7DlQk1crcp5LkgIEgpXQRnB1HvTIVIzyFyg45nzku3ugkbI3e8ocLd8f8Ad+i7OCmrMIS2XcY775SO0haczhjdTfFdqNWYnmVbDQ/yY+vP/FCzYbI6V7Y2eU7h0DhJ9gCtSkoq7K8YuTshjkuW4Nq2UF3AWkDViqepVlilfIfu7tmK0jCCQRQgkEcBGYhWk7lcc7vW8yWSVjjUxtcK/wBpacPURyBU6sNmomvUtU5Xg10EpXCqXrMlSz2eAxNxYdkrnaNL82k+xJdSMZu/4G7EpRVvycXXatIFTHo/uZ3rvnw6nPJn0KhNFlhYcizTNxxsq2tK4mjOPYSlyqxi7Nk405SV0fGUMlSwUMrcIdozg6NRzLsKkZZHJQlHMMjWzYZ437wO24pzHoNeRFSO1FoIS2ZJmnvcACTmAzk+xZhoGWZRtRllfIflGo9g3hyCgWpCOzFIzpS2ncYri2GrnzHe2rdZzuPNQcpVfEzyiPw8f8hyVMtAgAQAIAEACABAAgAQAIAEACABAAgBPv8A6YNT/wBCuYX1KuI9BeyPuiH3jO0FYqaH2Ew1I1FZZoCbf7yodTutquYXJlXEZoo8hboh4460+roYqnqQZe3RNxz1opaEFTUyFgNK71aV9qncgOdxbZWN8R0sOIcV2np7Sp4mNmpFrDy4WIF/POx8T9RU8LpZDEZojXM3SOK7qUsRoI0NZTT+U7WetPWQp5jZc+DZLNOw/KJHOwBVMQ7TTLNFXg0KFOFWysPlyJ8VnLfQeRyGjuslUcSrTuXKD+k437npExnpPryNHeQu4ZfU2cxD+mwmWeIvc1g0uIaOU0VxuyuVEruw137aA2ADQMQHM1VcLmyziPQWcmeei94ztBWZ6X2K8NSNUWWaIIApb4blk1t7bU7D8xCq2hmeLQKRqWSfMQ+7Z2Qsypqfc0IaUVl9Wg2Y10hzaa9HUSmYfWLr6BAK0CkW15WkStB3o4+z31SaOn3Y2rqPq6dpbHaWlxoHAtqdAJ0dVOVFeLcOAUWlLiaKs4vCxlC6WyyPeJcOI1pgrSvtxKzDEbMUrFeVC7vc72HIf8NFaNvjxsPyaUwtd7TXSuSq+ZKPAlGnsJ8RCV4pmhXO3KzW7tFZ+I1su0NBb2nyHaj1JSzGPIyYLWM0frk7m+N35LPxOsu0NBNvDYNmge0DbDbN4w3uUVHKoUp7MkyVSO1Gxmi0iiN9syxXJ7c+3f8A0zw5vKJ1tH3gqkaX/L+MyzKp/wAX+hRa0kgAVJzAcJOgK2VjUclWMQxMjHyRn9rjnJ56rMnLak2aEI7KsS1AkCABAAgAQAIAEACABAAgAQAIAEACAE+/+mDU/wDQrmF9SriPQXsj7oh94ztBWKmh9hMNSNRWWaAm3+8qHU7rarmFyZVxGaKPIW6IeOOtPq6GKp6kGXt0Tcc9aKWhBU1Ml5NseyWS0U0sc145Aa/dJUJy2aiJRjeDON2rZsVoYd520dqdo6aHkUq0dqDOUpWkixv2f6zOJ+opWF0sniNSI9zN0jiu6lLEaCNDWU0/lO1nrT1kKeY5XD81Jx/0hUsVqRaw+TFnL1n2O0St/uJGp22HWrVJ3gmIqK0mXdwpttKzhAcOQkHrCRilwTG4d8WjjfqeszG+iyvK49wClhl9LZzEP6kiFdOz47SzgbVx5Bm6SFOu7QZCirzLi/2iHW/9KThfUbiPQUoZC1zXDS0gjWDUK21dWKydncvPG60f6f1T3pG7QHefMPG60f6f1T3o3aAefMuMsWl0uTsbqYnBhNNHnAk04qNayGzd6V2JCulQb7He6NkbGGN5LWtb8mlQAOFVJYZtt3LMa6StYp8vZddaaCmFjTUNrUk8JP8A3SU6lSUO4qpVcz6u9kR072lzSIgauJ0Op8kcNehcq1VFW9Qp03J/gu76ZKc8CZgqWijwNOHSHclTXX7EnD1EvpY6vC/1IS1cKpb5NvFNDQYsbR8l2fmdpHV7EqdGEhkasojTky9EMtA7+m47zvJOp3fRVZ4eUcuJYjWi8+BaZR8zJxHdkpUNSGSyZla1DPNCuduVmt3aKz8RrZdoaC3tPkO1HqSlmMeRkwWsZo/XJ3N8bvyWfidZdoaC/SBxnF5rDsM7gPJftm8ukchr0LRoz2oFGrHZkVZcaUrmBJp7TSp6BzJosvLnWHZJ8ZG1i23xHyfzPIkYido26jqEbyv0H9UC4CABAAgAQAIAEACABAAgAQAIAEACABACff8A0wan/oVzC+pVxHoL2R90Q+8Z2grFTQ+wmGpGorLNATb/AHlQ6ndbVcwuTKuIzRR5C3RDxx1p9XQxVPUgy9uibjnrRS0IKmpjJcRoMctd9wHQq2KzQ/D5MVcpWTYpXx+iSBq0tPNRWoS2oplaUdltE+8Ns2bYH75iFeMHODukFQpR2br8k6ktqz/B1uZukcV3Uo4jQdoaymn8p2s9aeshTzHK4fmpOP8ApCpYrUi1h8mV1+rPSZj/AE205WnucE3DP6WiGIX1XId0ZsNqZ/cHN6KjpAUq6vBkaLtM4Xjnx2mU8DsP1Rh6wVKirQRGq7zZd3Cs+eWTU0dZ/Sk4p5Idh1mz7v8AaIdb/wBK5hfUMR6CpZYsb2NrTE5ra8FSBXpVqTsmyuld2G3xKb6131R3qpvT6Fnd11DxKb6131R3o3p9A3ddSTl+y7FYDGDXDgFeHbhRpS2qtztSOzTsIivFQZrLdBz2MfsrRiaHUwnNUVppVaWJSdrD1QbV7lVljI77MQH0LXaHDQabx4Cm06qnkLnTcMyXd7LkkUjWucXRuIaQ41w1zAgnRTg1qNWkpK6zJU6jTs8jQVnl0o8p3YhlJc2sbjvt0E+1vdRPhXlHhmJlRjIWMpXZmiBIAkaN9ukD2t081VZhXjL8CJUZRKVOFDRdvKjnRTQPNaRuLCd4AZ26s4I5VWrU0pKS6lilNtOLFdWSuaFc7crNbu0Vn4jWy7Q0FvafIdqPUlLMY8jJgtYzR+uTub43fks/E6y7Q0F+kDhevrYw+DZN+M/dcQCOeh5FYw8rSt1EV43jfoIavFQ0S6djEdnad+Tbnl0Dmp0rPry2p9i7RjaJcpI0EACABAAgAQAIAEACABAAgAQAIAEACAE+/wCM8Hx/oVvC+pVxHoLuSXUnhP8AqM7QVmppfYTDUjUllmgJd/Xf1IhwNJ5yO4q5hcmVcRmimu+2tph446M6dV0MVT1o/Mvbom45612loQVNTGW4Xm5eMOpVsVmh+HyZEv1Y6PZKNDhhOsZxziv1VLDS4OJHER4piuXdCtFcvLmbpHFd1JGI0DaGspp/KdrPWnrIU8xyuH5qTj/pCpYrUi1h8mdL8WfFA1/oOHM7N14VzDO0rHa6+m4mWKfY5GP9FwOsA1IV2SumirF2aZykeXEk6SSTrK6lY4zQLn2fBZmnfeS489B0ALPxDvMu0VaBW3+0Q63/AKU3C+ovEegsZM89F7xnaCsz0vsV4akaoss0QQBS3w3LJrb22p2H5iFVtDM8WgUjUsk+Yh92zshZlTU+5oQ0oqb8NrZweB46nBNw2sVX0iGSrxUGbK94p2TPa1wDQRQYQcxAOnlVanRg4psfOrJSaRYXUyzLPI9sjgaNqKADfAOjWl16UYJNE6NRydmM6rFgzi9MDWWmQNzA0NBvEgE9OflWjQbcFco1UlN2OWQa7KfdyV1bG786LtXT7r5OU8/2VyYQNCuduVmt3aKz8RrZdoaC3tPkO1HqSlmMeRkwWsZo/XJ3N8bvyWfidZdoaC/SBxU3q3LL8Pbam0OYhdbQzOFolE0/Ie54fds7IWZU1vuX6elE5QJggAQAIAEACABAAgAQAIAEACABAAgAQBR3vsBlgq0VdGcVN8ilHAdfIn0J7MuPqKrR2o8DPwVfKQ1Wa+bg0B8WJw3w6lfaRQ0VV4VX4MsLEcOKF/KdvdPIZH6TmAGgAaAP+75ViEFBWQmcnJ3ZdXJyeXSGYjasqAeFxFOgE84SMTOy2RtCN3tFTl7dE3HPWnUtCF1NTGa4Xm5eOOyq2KzQ/D5MtbyWPZbO8DygMTdbc9BrFRypVGWzNDKsdqLM1WiUS9uZukcV3UkYjQNoaymn8p2s9aeshTzHK4fmpOP+kKlitSLWHyZdZas+yQSt3y001jOOkBJpytJMbNXi0ZetMoH6BXRpQBq1jg2ONjB8lobzCiypO7bNGKsrCxf7RDrf+lWsL6lfEegpRSFrg4aWkEawahW2rqxWTtxLfxptPpj6re5J3eHQb50w8abT6Y+q3uRu8OgedMmyZSknsM5kIJD2AUAGbE3gUFBQqqxJzcqbuLCsiDUsk+Yh92zshZlTU+5oQ0orL6D/AAx9jm9aZh9YuvoEAq+Ui9vTYyHMmHkysbn/ALg0CnMAedIoS4OPQdWjxUupWZNtzoJBIzSN46CDpBTZwUlZkIycXdDI6+ubNDtva/N1Z1W3X8j94/ArWq0Oke57zVzjUn/u9vK1FKKsiu227sYbsZOIimmcKAxuaz25tsegDnVetP6lFdR1KHByFlWRBoVztys1u7RWfiNbLtDQW9p8h2o9SUsxjyMmC1jNH65O5vjd+Sz8TrLtDQX6QOKm9W5Zfh7bU2hzELraGZwtEomn5D3PD7tnZCzKmt9y/T0onKBMEACABAAgAQAIAEACABAAgAQAIAEACABAFDlO60UpLmkxuOmmdpPDh7iE+GIlHg+ImdGMuJRS3Xwmmy/c/wCSesRf0Euj+SysNzoxQySOeOADCOU1J5qJcsS/RDI4derGaGFrGhrQA0aANAVZtt3Y9K3BFDbLqRySOeXvBcSaDDTPyJ8cQ4q1hUqCbvcsMjZJbZmua1znYjXPTgpvJdSo5u7JwgoLgWKWTFp9zYiSQ94BOgYaD2aFZWJl0EbvHqSslXbZBIJGveSARQ0pn1BQnXc1ZolCkou5Efc2MknZJM5r8nuU95l0I7uupbZGyS2zNc1rnOxGuenBTe1JVSo5u7GQgoKyLBLJiy65kVfOSD2bXuVnepdCvu8ep92e6EbHtdjecJBocNDQ1ocy48TJq1jqoJO9xjVceVmWsjNtODE5zcFaUpv04dSbTquGQudNTzKvxLi9ZJ93uTN6l0F7uuoeJcXrJPu9yN6l0Dd11DxLi9ZJ93uRvUugbuupLiu0xsL4cb6PIJOaowkaM3sUXXbkpWyJqilFxIniXF6yT7vcpb1LoQ3ddRis0OBjWDOGtDa6hRV27u49Kysc8pWJs0bo3VAdvjSCDUEcoXYScXdHJRUlZlD4lxesk+73J+9S6Cd3XUubPk1ohELzsjAKbYDRvDNwbxSXN7W0uA1QWzsviUdtuczOY5HNHARi5jUdNU+OJfqhUsOvRlbHdippsv3P+SY69vQX5P5Lqw3QiYQZCZCN45m8wznnSZYmTy4DY0IrPiXssIcws0AtLc28CKZkhOzuOa4WF3xLi9ZJ93uVjepdBG7rqXmSrAIIxG0kgEmppXOa7yTOe27sdCOyrEmRtQRwiigiQteJcXrJPu9ys71LoV93j1LrJGTm2ePA0kipNTSufUk1JubuxsIbKsTVAmRspWMTRujcSA6mcacxB/JShLZdyMo7SsUPiXF6yT7vcn71LoJ3ddRhsdnEcbGAkhjQ0E6cwoq8nd3HxVlY7Lh0/9k="/>
          <p:cNvSpPr>
            <a:spLocks noChangeAspect="1" noChangeArrowheads="1"/>
          </p:cNvSpPr>
          <p:nvPr/>
        </p:nvSpPr>
        <p:spPr bwMode="auto">
          <a:xfrm>
            <a:off x="167085" y="-588098"/>
            <a:ext cx="4442588" cy="1228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306" tIns="52153" rIns="104306" bIns="52153"/>
          <a:lstStyle>
            <a:lvl1pPr eaLnBrk="0" hangingPunct="0">
              <a:spcBef>
                <a:spcPct val="20000"/>
              </a:spcBef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>
                <a:solidFill>
                  <a:srgbClr val="005B82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i="1">
                <a:solidFill>
                  <a:srgbClr val="005B82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</a:pPr>
            <a:endParaRPr lang="de-DE" altLang="de-DE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364" name="AutoShape 4" descr="data:image/jpeg;base64,/9j/4AAQSkZJRgABAQAAAQABAAD/2wCEAAkGBxQSEhQUEhQUFhQVGRwaGBcYGBYaGBgXGRcbHBkWGBUdICggGBolHRkXITEhJSkrLi4uGB8zODMsNygtLisBCgoKDg0OGxAQGzQkHyQwLi8sLCw0LiwsLCwvLCwsLCwsLCwwLCwsLCwsLCwsLCwsLCwsLCwsLCwsLCwsLCwsLP/AABEIAHUBsAMBEQACEQEDEQH/xAAcAAACAwEBAQEAAAAAAAAAAAAABgQFBwMIAgH/xABOEAABAwEDBAwJCgQGAQUAAAABAAIDEQQGEgUhMXETIjRBUXKBkaGxstEHFjIzUlNhc4JCVIOSk6KzwcLSFBUjYiQ1Y8Pi8EMXJaPh8f/EABoBAAIDAQEAAAAAAAAAAAAAAAADAgQFAQb/xAAyEQACAQIDBgUFAAIDAQEAAAAAAQIDEQQxMhIUITNRcQUTQYGxIlJhkcFCoSPh8BXR/9oADAMBAAIRAxEAPwCFlO8lrE0oFpnAEjwAJH0ADjQaVvwoU3FfSsjzlXEVVNpSefUjeM1s+dWj7R/ep7vS+1foXvNb7n+w8ZrZ86tH2j+9G70vtX6Dea33P9h4z2z51aPtH96N3pfav0G81vuf7LbJXhCtsJGKQTN32yAdDxRwOuupJngqUlwVuw+n4hWi+LuNV4LxG22A2ixyyxS2cgyxteQ4MdmNaeU0GhDuAO0GoVSlQ8qrsVFdPJl2tX86jt03ZrNGf+M1s+dWj7R/etHd6X2r9GXvNb7n+zrZr2Wxj2u/iZnYXA4XSPLXUNcJFc4OhRlhqTVtlEo4qqmntM3qwWts0TJWGrZGhw1EV51gyi4ycX6Ho4SUoqS9TIvCBly0xW+dkdomYwYKNa9wArEwmgBzZyStfCUacqKbivX5MTGV6ka0lGTS4fCF3xmtnzq0faP71Z3el9q/RV3mt9z/AGX1yL3TttkQnnkfHJ/TIe9zgC6mF1CcxxUFeAlV8ThoOm3FWa4lrCYqfmpTd0+BtKxTdPPtqvLbA94FqnoHH/yP4da9BGhSsvpX6PNzxFVSa2n+zl4zWz51aPtH96lu9L7V+iG81vuf7Dxmtnzq0faP70bvS+1foN5rfc/2HjNbPnVo+0f3o3el9q/QbzW+5/sPGa2fOrR9o/vRu9L7V+g3mt9z/YeM1s+dWj7R/ejd6X2r9BvNb7n+w8ZrZ86tH2j+9G70vtX6Dea33P8AYeM1s+dWj7R/ejd6X2r9BvNb7n+w8ZrZ86tH2j+9G70vtX6Dea33P9my+D60vlyfA+R7nvOOrnEkmkrwKk+wAcixsXFRrNL8fBvYOTlRi27vj8smXtmcyxWlzHFrmxOIcCQQQNII0FLoJOpFPqTrtqlJroYd4zWz51aPtH963d3pfav0ee3mt9z/AGHjNbPnVo+0f3o3el9q/QbzW+5/s3a7kpfZLM5xLnOhjJJNSSWNJJO+arBrJKpJLqz0VBt0ot9F8HXK9q2KGR++1ppxjmb0kLlOO1JInN2i2Z9/O7R65/Or/lQ6FLzJ9Sxu/luU2iNskjnNccJB4SM3TRLq0o7DaROnUltK7HxUS4CAFC+GVpGStZG8to2rqb5JzA6gOlW8PTTjdorVptOyKL+eWj1z+dP8qHQT5k+o6XUtxmgBeSXNcWknSd8dBHMqdeCjPgWqMtqPEuEkaKd4rzFjjFBSrczn6aHfDRozcJVqjQTW1IrVa1naIry2+V2d0kh1ud1VVpQiskV3KT9QhyhKw1bJIPiNObQUOEXmgU5LJjbdq8hlcIpqYz5LtGL2EaAdX/7UrUNlbUSzSq34Mi3vylLHO1scjmjYwaDhxOz9AU8PCMo3aI1pyUuDI92sqzPtMbXyOc04qgnMaMcVKtTioNpHKU5OSTY8qiWxMvblKWOfCyRzW4AaA79SrlCnGUbtFWtOSlwZyuxlSaS0Ma+RzmkOqCc2ZpXa1OKg2kcpTk5WbINuyzOJZAJXgB7gBXQA40CZGlDZXAhKpK74nH+eWj1z+dd8qHQ55k+ofzy0eufzo8qHQPMn1O1gyzOZYwZXkF7QRXSC4VC5KlBRfA7GpK64lhenKc0doc1kjmto3MDm0JdCnFwu0TqzkpWTKpmXbQCDsrzQ1oTmPsKb5MOgvzZ9TRrNMHsa9uhwBGoiqzmrOxeTurlHfK2PiZGY3FpLiDTfzJ+HipN3E15NJWKDI2V53TxNdK8guAIJ0hPqU4KLaQmFSTklcy3K3n5veP7ZWrT0LsjDrcyXdkRTFF1km6lrtUeyQRY2VIrjjbnGkUc4HfSamIp03aT4+5Zp4WrUjtRXD2PzK11bXZmY5oHNZvuBY4DWWk4eVFPEUpu0WcqYWrTV5LgUycVyxyBlL+Hma852Hayt3nxOzSMI36jpAS6tPbjb19O/oOoVNiafp69j5y5k02a0SwnPgdQHhac7XcrSDyopT24KXU5Wp+XUcSAmCjXPBDljHA+zOO2iOJvu3nOOR1frBZHiFK0lNepueG1tqDg/T4Erwlf5laPo/wAFivYPkx9/lmfj+fL2+ELCslM/UHT0Fc7LH8XZIpSdvTC/jtzO5/K1OC89iKXl1HE9Nhqvm01IwK1+cfxj1lb8dKPOVNb7k/IV3rRbMf8ADsDtjw4qua2mKtPKIr5JUKteFK208ydHDzrX2PQtf/TzKHqR9pH+5J32j1H/APz6/T/YtWmB0b3McKOY4tcNNC00Irv5wrUWpK6KcouLcX6HJdIl3kW6tqtbDJBGHNDsJONjdsADShI3nBIqYinTdpMs0sLUqraiie7we28CphGb/Uj/AHKG+0eoz/59fp/sVVaKYIOG6+DP/LbP9J+M9YWN50vb4R6PA8iPv8snX03BavdP6kvD82PcbiOVLszz4vQnlwQdPRV19xWX3EX4bV52vzZd38np8Pyo9l8Fdfm04YWs33u6G5+stTMNG8rnMQ/psJ9gshlcWjea531WkjnNByq3KWyrlWMbuxwjkLSHDSCCNYNQpNX4HE7cTV7PKHta4aHAEaiKrKas7GindXOi4dMwy3adknldvFxA1N2o6AtOnHZgkZ9R3k2crRZC1kT96QOI+F1O5dUrtroccbJPqMFw7TR8kfpAOGtpoescyr4qPBMfh3xaGnK1q2KGR++1ppr0Dpoq0I7UkixN2i2ZcStMzx7upkljYWyOaHPfnqQDRu8BwZs/KqNeo3KyLlGCUbkK+eSmNYJWNDTWjqCgIOg04a9anh6jb2WQrwVroU4pC1wc3S0gjWDUK21dWKyduJeX0finY4aDE087npGHVovuOr6vY4XT3XF8XYcpV+WyNHWjRVnF4Qb7bp+BvW5X8NoKdfUcrobqZqd2Su4jls5R1orspeel94/tFMhpQuWplzdTJEdoEmyAnCW0oSNNe5Jr1JQtYbRpqV7l94p2bgd9YpG8THeRA+4br2drmuAdVpBG2OkGoXHXm1Y6qMVxFi+W6ncVvUrWH0FevrKNOFD3cm2Y4TGdMZ+67OOnEORUcTG0r9S3QleNuhwv6dpFxj1KWFzZzEZIW8gbph44VmroYinqRnWVvPze8f2ytGnoXZGLW5ku7IimKNp8Em4PpX9TVi4/m+x6Dw7k+44WiJr2ua8AtcCHA6C0ihB9lFTTad0XWk1ZnmmYAOcGmrQTQ8IrmPMvSq9uJ5SSSbsfBXTiNH8KeQy2Kz2gDOGtil1gVaTy4hXirNwNX6pQ90a3iNH6Yz9mZwtIyC6udlj+EtcUpNGVwycR2Zx5MzvhCTiKXmU3H9FnC1fKqp+nqTPCSf8A3K0fR/gsUMHyY+/yyeO58vb4QsqyUwQBoHgiyzsc77M47WYYme8aM45W1+oFn+IUrxU16fBqeG1rSdN+oi2vzj+Mesq9HSjPqa33NI8Cmm1/Q/7qzvEv8ff+Gp4XlL2/pp6yzWPOV4d12n30n4jl6Ojy49l8Hl8RzZd2V6YJNi8Dm45Pfu/DjWP4hzF2/rN3wzlPv/EO9o8l2o9SorM0HkeZmr0x5N5gg4aRdHwgWeyWSKCSOdzmYqloYW7aRzhSrwdDhvLNxGDnUqOSa/8AI1sNjqdOkoNO6/8A0kXg8I9mns00LI5w6RjmguEdASN+jyacijSwNSE1JtcCdXxClODik+KMvWoYwIOnoq6+4rL7iL8Nq87X5su7+T0+H5Uey+BVvracVow70bQOU5z0YVaw0bQv1E13eViRcSz1kkf6LQ36xr+npUcU+CRLDri2Ltsg2OR7PRcW8xorEXdJiJKzsPt0LTjszRvsJaeTOOghUMRG0y5Rd4E/Ktp2KGR++1ppr3umiXCO1JInN2i2ZatUzhuvNYMFkgzZ46A/E3P94BU6M71H+S1VjaC/BRXftOx2iJ29iwnU7a/nXkT6sbwaE03aSHG+L6WV44S0feB/JU8PrRaraDPStApGq5OZhijHAxo5mhZc3eTNCPBI5ZYsGzxGPFhqQa0roIOioXac9iVzk47SsL3iSPXfc/5KxvX4E7v+StvhFgljbWuGFgrw0c4VTMO7xb/IusrSS/BFu5aGx2iN7zRoxVOthA6Sp1ouUGkRpNKSbHbxhs3rW8zu5UvJn0Lfmw6ifeq1slnxRuDm4AKiukE8KuUIuMbMq1pKUro/bobqZqd2SuYjls7R1orspeel94/tFMhpQuWpjHce0MYJcbmtqW0qQK5jwqviU3aw+g0r3Gj+YRetj+u3vVXYl0LG1HqfUdsjcaNkYSdADgTzIcWvQ7tJ+oi3y3U7it6lew+gp19ZWWWy42SkaY2h3JiAPXXkTJSs0uotRumWN0rZsdoaDok2p1nyekU5UuvG8OwyjK0i5v75EXGPUk4XNjcRkhcyBumHjhWauhiKepGdZW8/N7x/bK0aehdkYtbmS7siKYo2PwYF/wDLX7FhMmOTAHVwl2EUBpvVWNjbedxy4G/gL7vwz4iXl7wg2u0MdEQyJpzPDA7ERoLSSTQcIABV2lgqcHtZlCtj6s045CgrhnjT4Pbuutdpa4j+jCQ553iQatZ7STp9lfYquLrqnC3qy9gcO6lTaeSNly9kxtps8sLv/I0gHgdpa7kcAeRY1Ko6c1JehuVaaqQcX6nnWaJzHOa4Uc0lrhwEGhHOvRJpq6PLyi4uzOa6RJVvtZlcHO8rAxpPDgaGA/Va3lqowjsqyGVJ7buz4sdmMji0aQ17uSONzz0NKJS2Vft/t2OQhtO3f/SucFIgd7FanRSMkYaOY4ObraajkXJRUk4v1Jwm4SUl6HzaZA57nAUBcSBwAmtERVkkcm7ybNJ8Cmm1/Q/7qzfEv8ff+Gt4XlL2/pp6yzWPOV4d12n30n4jl6Ojy49l8Hl8RzZd2V6YJNi8Dm45Pfu/DjWP4hzF2/rN3wzlPv8AxDvaPJdqPUqKzNB5HmZq9MeTeYIOAgAQAIAEHT0Tdg/4Ky+4i/DavO1+bLu/k9Ph+VHsvgz7KFo2SV7/AEnEjVXN0UWhCOzFIqSd22OlyIMNnLvTcTyDa9YKpYl3nYt0FaNxdvfBgtTzvPAcOah6WlWMO7wEVlaZYXDtNHyR8IDhyGh6xzJeKjwTJ4d8WiwvxacMLWb73dDc/XhS8NG8r9Cdd2jYT8lwbJNGz0nCuqufoqrk3aLZWgrySNCvFBjs0o/txDW3bfks+k7TRdqK8WZmtIoDteS07JYWP9IsJ10zjnVKjHZqtFqq707iSVeKhrNm8hvFHUsl5mksjouHQQAiX53Q33be29XsNo9yniNQvAKwJP3AeA8xRcLH4QgC5uhupmp3ZKTiOWxtHWiuyl56X3j+0UyGlC5amRipHAqunC1uof8AFxfF+G5Jr8tjaOtHe+W6ncVvUuYfQdr6zvcqMOkla7OHRkHUSAVHEuyT/JKgrtoo7RE6KRzdDmOpX2g5j+aempK/US04uwx3ttYlgszx8qp1GgqOQ1CrUI7MpIfWleKZS5A3TDxwn1dDFU9SM6yt5+b3j+2Vo09C7Ixa3Ml3ZEUxRtPgk3B9K/qasXH832PQeHcn3ETwm5H/AIe2Oe0UZP8A1BwYvljn23xhX8FV26dnmv8AyM7xClsVdpZMUVbKA+eCTLGxWl0DjtZxtfeMBI1Vbi5mqhj6W1DbXp8Gn4bV2ZuD9TYVjm2Yx4V8j7DaxM0bScV1SNoHDlGE6yVs4CrtU9l+hheI0tmptrJ/Ikq8ZwIAZPB0wOyjZwRUHZAQd8GCSoVbGcKL9vlFzA8a69/grbx5LNltMsJ0MdtTwsOdh+qRy1TaNTzIKQrEUvLqOJWpggEAad4FNNr+h/3VmeJf4+/8NjwvKXt/TT1lmsecrw7rtPvpPxHL0dHlx7L4PL4jmy7sr0wSbF4HNxye/d+HGsfxDmLt/WbvhnKff+Id7R5LtR6lRWZoPI8zNXpjybzBBw124N2LJPYYZJYGPe4vq41qaSvA3+AAciyMVXqRqtRfD/o3cHh6cqKco8f+yZem6djisdofHZ2Ne2NxaRiqCBmOlQoYirKpFOXqMr4akqcmo+hiy2jzwIOm8QWnY8lQu3/4aJo1uja3868iwXHartfl/J6Sm7YePZfAjq6VhgsF6XxRtjbGyjRStTn4SkSw6k7tjo1nFWsQMs5WNpc1zmtaWimaucVrv8vOp06agrIhOe2ft3rTsdpidvF2E6nZvzB5EVY3gwpu0kT77WnFOGb0bRzuznowpeGjaN+pOu7ysVOTLaYZGyBocW1oDozin5p047SsLhLZdy7dfKQihiZQ+1yRuy6jd4fQWVZEDBHPjyc9u/FIOZxqOlx5khq1a/VDr3pW6C+VYEGrWF1Y2Hha09AWVLNmlHJHDLVsMML5G0JbSla0zuA3ta7TipSSZGctmNxT8cp/Ri5n/uVvdofkr7xIi3nnMj4XuoC+BjjTRUl5zKVFWTS6kKru0/wfl091xfF2HLtflsKOtGirOLwg323T8Detyv4bQU6+o5XQ3UzU7sldxHLZyjrRXZS89L7x/aKZDShctTGa4bARNUA529TlWxWaLGH9Rr2JvojmCq3ZZsfojA0AcyLhYQL5bqdxW9Sv4fQUq+sl3D87JxP1BQxWlEsPmznfex4ZhINEgz8ZuY9GHmK7hpXjboFeNpXKeS1VhbGfkPcRqcBm5wTypyjaVxTl9NjrkDdMPHC5V0M7T1IzrK3n5veP7ZWjT0LsjFrcyXdkRTFG0+CTcH0r+pqxcfzfY9B4dyfc7+E3I/8AEWNzmjbwf1BxQNuPq59bQo4KrsVLPJ8CWOo+ZSds1xMPW4edO1ktDo3skYaOY4OaeAtNR0hclFSTTJQk4yUl6HovJGUG2iCOZnkyNDqcBOlp9oNRyLzlSDhJxfoeppzU4qS9Sn8IORv4qxSACskf9RnDVoNRytLhrITsJV8uon6PgIxdLzKTXquKMGW8ecBBwZvBt/mVm+k/BkVbGcmXt8ouYDnx9/gbPDFkerYrU0aP6cmo1LDyHEPiCqeH1eLg+6LvidG6VRdmZatQxgQBp3gU02v6H/dWZ4l/j7/w2PC8pe39NPWWax5yvDuu0++k/EcvR0eXHsvg8viObLuyvTBJsXgc3HJ7934cax/EOYu39Zu+Gcp9/wCId7R5LtR6lRWZoPI8zNXpjybzBBw3XwZf5bZ/pPxpFhY3nS9vhHo8DyI/+9SdfTcFq90/qS8PzY9xuI5UuzPPi9CeXBB02DKlppYLDH6UMbjqbE0DtdCx4R/5pv8AL+Tfv/wwX4XwUtkgMj2MGlzgNVTpTpOyuQSu7DH4lv8AWt+qe9Vt6XQfu76kbKd13wxOkxtcG0zAEHOQPzqpwxClK1iMqLir3KAFPEna22kyyOe7S41/+uZcjHZVjsnd3LLIt33WljnB4aA7DnBNTQH8wlVKyg7WGU6Tmrlh4lv9a36p70vel0J7u+pR5WyebPIY3EHMDUZqg/8ASn05qauJnDZdiRkTbNni9ZGSBwvjOJo61Gpwal0fySp8boqk0WaPde2CSzsz52DARwYcw5xQrOrR2ZsvUpXiiFfa2BsIjrtnkZv7WmtecAKeGjeV+hCvK0bCMATmGk6NavFQu73Q4JYmejCxvMXBJoO8W/yNrKzS/BzunuuL4uw5dr8tnKOtGirOLwg323T8Detyv4bQU6+o5XQ3UzU7sldxHLZyjrRXZS89L7x/aKZDShctTGG5VsjjEuyPYypbTE4CuY6KqviYt2sh9CSV7sZv5vZ/XRfXb3qt5c+jH+ZHqH84s/rovrt70eXPow8yPUS75bqdxW9Su4fQVa+sl3D87JxP1KGK0olh82Xt7bHslncRpj245PK+6SkUJbM+46tG8TO1oFIsMgbph44UKuhk6epGdZW8/N7x/bK0aehdkYtbmS7siKYs2jwSbg+lf1NWLj+b7G/4fyfcdHNqKHOCqRePPN6skfwlqlh+SDVntY7O3Pv0GbWCvQ0KvmU1I8ziaXlVHEqU4Qar4HssYmSWVxzsOyM4rjR4Gp1D8ZWV4hSs1NdjZ8Nq3i4P0NIWaahgN+Mj/wAJbJIwKMdt4+I6uYewHE34Vv4Wr5lNP19TzeMo+VVaWWaKBWCsM3g2/wAys2uT8GRVsZyZe3yi5gOfH3+Dact5ObaYJYXaJGkV4Dpa7WDQ8ixKc3CakvQ3qlNVIOL9TzpaIXRvcx4o5hLXDgc00I5wvRppq6PLSi4tp+hzXThp3gU02v6H/dWZ4l/j7/w1/C8pe39NPWWax5yvDuu0++l/EcvR0eXHsvg8viObLuyvTBRsXgc3HL7934cax/EOYu39ZueGcp9/4h3tHku1HqVFZmg8jzM1emPJvMEAbr4M/wDLbP8ASfjPWFjedL2+EeiwPIj7/LJ19NwWr3T+pLw/Nj3G4jlS7M8+L0J5gEAaRaLRjZZxvMs8Lf8A4mk9LiORZqjZy/LfybUXeEey+CzudBitLT6Ac7owjtdCViHaA6irzNCWeXThb4Nkjez0mkc4UouzTOSV00ZStQzgQBo11IMFlj4XVcfiOboos+u7zZdoq0EW6SNE2/sG2ifwgtPIajrKuYV8GiriFxTF/JVp2KaN+81wrqOZ3QSrE47UWhMHaSZb3ju86NzpIml0Zz0GcsO+Kej7d7rTRrJqzzGVaTTusihhncw1Y5zTwtJB5wrDSeYlNrI/JJC41cSSd8kknlKErZA3cZrrZAcXtllaWtbna06Sd4kbwGnm5atesrbMSxSpO92cL87ob7tvbepYbR7kcRqIl0t1xfF2HKdflsjR1o0ZZxeEG+26fgb1uV/DaCnX1HG6G6mandkruI5bOUdaK/KXnpfeP7RTIaULlqZGUjgIAEAXd8d0u4repJw+gbX1k24fnJeKOtQxWSJYfNjo5tRQ6CqRbMsyjZdilfGfkuIGrePKKFakJbUUzOlHZbR3yBumHjhcq6GSp6kaaswvggAQAIAEACABAAgAQAIAEACABAAgCsyzltlmwY2uOOtMNN6mmpHCm06TnkLnUUMyDZb2xPe1gZIC5waCcNKk0z7ZTlh5JXuRVeLdhhVccVeWcuMsxaHtecQJGGm9TTUjhTadJzyFzqKGZEsd64pHtYGSAuIAJw0z8OdTlh5RV7kY14t2C2Xrije5hZIS0kEjDTNwZ0Rw8pK9wlXinYLFeuKSRrA2QFxoCcNKnRoPDm5VyWHlFXCNeLdi/SBxU5Yy6yzOa17XkuFdrTh9pCbTpOauhc6ihmc8l3kjnkEbWPBIJqcNM2oldnQcFdnIVVJ2RFffGIEjY5cxpoZ+5T3aXUjvEeh08bI8GPY5KYi35OmgPpe3oXN3le1zvnq17HLxzh9XLzM/cu7rLqc3iPQZAaqsPPyR4aCToAJOoISuDFvxzh9XLzM/crO6y6iN4j0Ozr1xiNr8ElHOLRmbXahpJ8rRtugrm7yva53z1a9jl45w+rl5mfuXd1l1ObxHoHjnD6uXmZ+5G6y6hvEegeOcPq5eZn7kbrLqG8R6E5mX2GzunwvwtdhptcVagcNN/hS/Je3skvNWztEHxzh9XLzM/cmbrLqR3iPQPHOH1cvMz9yN1l1DeI9Di+8dkkP9SAn2uZG786rvkVFkyPm03mi7yU6zvGKAR+3C0NI1igISZ7a4SHQ2HxiT3OABJNAM5J0AcKWTF23XviYaRtdIRv8Akt5Cc55lYjhpPPgIlXisuJCF9j6kfX/4pm6/khvH4LLJ16oZCGurG4+lTCTwYu+iVPDyjxXEZGtFl1PLha5x0NBPMKpKV3Ya3ZXF7xzh9XLzM/crG6y6id4j0O0t6omsY8sko/FQbWowmhrnUVh5NtXyOuukkzj45w+rl5mfuUt1l1ObxHoHjnD6uXmZ+5G6y6hvEegeOcPq5eZn7kbrLqG8R6B45w+rl5mfuRusuobxHoTskXgjtDyxrXtIFdtTOKgZqE8KhUoygrslCqpOyLdJGlNla8Udnfgc17jQE4cNBXeNSM/enQoymroVOqouzONjvVHK9sbY5auNB5PKTttAGfkXZYeUVds5Gsm7JF+kDgQAIAEACABAAgAQAIAEACABAAgAQAn3/wBMGp/6FcwvqVcR6C9kfdEPvGdoKxU0PsJhqRqKyzQE2/3lQ6ndbVcwuTKuIzRR5C3RDxx1p9XQxVPUgy9uibjnrRS0IKmpkJriCCMxGcHgI0KZA1PJ9qEsTJB8oA6jvjkNQsucdmTRoRd1cUb+H+rHxP1FW8LpZWxGaItzN0jiu6lLEaCNDWU0/lO1nrT1kKeZb2Oz47DMd9kjXdAB6CUmTtVXYbFXpvuUicKNOyFPjs8Tv7ADrGY9IWZVVptF+m7xRzvLPgs0p4W4frHD+alRV5o5VdoMzVaJRL3LVnwWWyDfIe4/Fhd+aRTd6khs1aESlijLnBo0uIA1k0Ce3ZXFJX4Fr4sWn1f32d6V59PqM8mfQPFi0+r++zvR59PqHkz6FpPYnw5OkZIKOxg0qDmL274SlJSrJoY4uNJpimrRXL+z3Tmexrw6KjgHCpdWhFRXapDxEU7DlQk1crcp5LkgIEgpXQRnB1HvTIVIzyFyg45nzku3ugkbI3e8ocLd8f8Ad+i7OCmrMIS2XcY775SO0haczhjdTfFdqNWYnmVbDQ/yY+vP/FCzYbI6V7Y2eU7h0DhJ9gCtSkoq7K8YuTshjkuW4Nq2UF3AWkDViqepVlilfIfu7tmK0jCCQRQgkEcBGYhWk7lcc7vW8yWSVjjUxtcK/wBpacPURyBU6sNmomvUtU5Xg10EpXCqXrMlSz2eAxNxYdkrnaNL82k+xJdSMZu/4G7EpRVvycXXatIFTHo/uZ3rvnw6nPJn0KhNFlhYcizTNxxsq2tK4mjOPYSlyqxi7Nk405SV0fGUMlSwUMrcIdozg6NRzLsKkZZHJQlHMMjWzYZ437wO24pzHoNeRFSO1FoIS2ZJmnvcACTmAzk+xZhoGWZRtRllfIflGo9g3hyCgWpCOzFIzpS2ncYri2GrnzHe2rdZzuPNQcpVfEzyiPw8f8hyVMtAgAQAIAEACABAAgAQAIAEACABAAgBPv8A6YNT/wBCuYX1KuI9BeyPuiH3jO0FYqaH2Ew1I1FZZoCbf7yodTutquYXJlXEZoo8hboh4460+roYqnqQZe3RNxz1opaEFTUyFgNK71aV9qncgOdxbZWN8R0sOIcV2np7Sp4mNmpFrDy4WIF/POx8T9RU8LpZDEZojXM3SOK7qUsRoI0NZTT+U7WetPWQp5jZc+DZLNOw/KJHOwBVMQ7TTLNFXg0KFOFWysPlyJ8VnLfQeRyGjuslUcSrTuXKD+k437npExnpPryNHeQu4ZfU2cxD+mwmWeIvc1g0uIaOU0VxuyuVEruw137aA2ADQMQHM1VcLmyziPQWcmeei94ztBWZ6X2K8NSNUWWaIIApb4blk1t7bU7D8xCq2hmeLQKRqWSfMQ+7Z2Qsypqfc0IaUVl9Wg2Y10hzaa9HUSmYfWLr6BAK0CkW15WkStB3o4+z31SaOn3Y2rqPq6dpbHaWlxoHAtqdAJ0dVOVFeLcOAUWlLiaKs4vCxlC6WyyPeJcOI1pgrSvtxKzDEbMUrFeVC7vc72HIf8NFaNvjxsPyaUwtd7TXSuSq+ZKPAlGnsJ8RCV4pmhXO3KzW7tFZ+I1su0NBb2nyHaj1JSzGPIyYLWM0frk7m+N35LPxOsu0NBNvDYNmge0DbDbN4w3uUVHKoUp7MkyVSO1Gxmi0iiN9syxXJ7c+3f8A0zw5vKJ1tH3gqkaX/L+MyzKp/wAX+hRa0kgAVJzAcJOgK2VjUclWMQxMjHyRn9rjnJ56rMnLak2aEI7KsS1AkCABAAgAQAIAEACABAAgAQAIAEACAE+/+mDU/wDQrmF9SriPQXsj7oh94ztBWKmh9hMNSNRWWaAm3+8qHU7rarmFyZVxGaKPIW6IeOOtPq6GKp6kGXt0Tcc9aKWhBU1Ml5NseyWS0U0sc145Aa/dJUJy2aiJRjeDON2rZsVoYd520dqdo6aHkUq0dqDOUpWkixv2f6zOJ+opWF0sniNSI9zN0jiu6lLEaCNDWU0/lO1nrT1kKeY5XD81Jx/0hUsVqRaw+TFnL1n2O0St/uJGp22HWrVJ3gmIqK0mXdwpttKzhAcOQkHrCRilwTG4d8WjjfqeszG+iyvK49wClhl9LZzEP6kiFdOz47SzgbVx5Bm6SFOu7QZCirzLi/2iHW/9KThfUbiPQUoZC1zXDS0gjWDUK21dWKydncvPG60f6f1T3pG7QHefMPG60f6f1T3o3aAefMuMsWl0uTsbqYnBhNNHnAk04qNayGzd6V2JCulQb7He6NkbGGN5LWtb8mlQAOFVJYZtt3LMa6StYp8vZddaaCmFjTUNrUk8JP8A3SU6lSUO4qpVcz6u9kR072lzSIgauJ0Op8kcNehcq1VFW9Qp03J/gu76ZKc8CZgqWijwNOHSHclTXX7EnD1EvpY6vC/1IS1cKpb5NvFNDQYsbR8l2fmdpHV7EqdGEhkasojTky9EMtA7+m47zvJOp3fRVZ4eUcuJYjWi8+BaZR8zJxHdkpUNSGSyZla1DPNCuduVmt3aKz8RrZdoaC3tPkO1HqSlmMeRkwWsZo/XJ3N8bvyWfidZdoaC/SBxnF5rDsM7gPJftm8ukchr0LRoz2oFGrHZkVZcaUrmBJp7TSp6BzJosvLnWHZJ8ZG1i23xHyfzPIkYido26jqEbyv0H9UC4CABAAgAQAIAEACABAAgAQAIAEACABACff8A0wan/oVzC+pVxHoL2R90Q+8Z2grFTQ+wmGpGorLNATb/AHlQ6ndbVcwuTKuIzRR5C3RDxx1p9XQxVPUgy9uibjnrRS0IKmpjJcRoMctd9wHQq2KzQ/D5MVcpWTYpXx+iSBq0tPNRWoS2oplaUdltE+8Ns2bYH75iFeMHODukFQpR2br8k6ktqz/B1uZukcV3Uo4jQdoaymn8p2s9aeshTzHK4fmpOP8ApCpYrUi1h8mV1+rPSZj/AE205WnucE3DP6WiGIX1XId0ZsNqZ/cHN6KjpAUq6vBkaLtM4Xjnx2mU8DsP1Rh6wVKirQRGq7zZd3Cs+eWTU0dZ/Sk4p5Idh1mz7v8AaIdb/wBK5hfUMR6CpZYsb2NrTE5ra8FSBXpVqTsmyuld2G3xKb6131R3qpvT6Fnd11DxKb6131R3o3p9A3ddSTl+y7FYDGDXDgFeHbhRpS2qtztSOzTsIivFQZrLdBz2MfsrRiaHUwnNUVppVaWJSdrD1QbV7lVljI77MQH0LXaHDQabx4Cm06qnkLnTcMyXd7LkkUjWucXRuIaQ41w1zAgnRTg1qNWkpK6zJU6jTs8jQVnl0o8p3YhlJc2sbjvt0E+1vdRPhXlHhmJlRjIWMpXZmiBIAkaN9ukD2t081VZhXjL8CJUZRKVOFDRdvKjnRTQPNaRuLCd4AZ26s4I5VWrU0pKS6lilNtOLFdWSuaFc7crNbu0Vn4jWy7Q0FvafIdqPUlLMY8jJgtYzR+uTub43fks/E6y7Q0F+kDhevrYw+DZN+M/dcQCOeh5FYw8rSt1EV43jfoIavFQ0S6djEdnad+Tbnl0Dmp0rPry2p9i7RjaJcpI0EACABAAgAQAIAEACABAAgAQAIAEACAE+/wCM8Hx/oVvC+pVxHoLuSXUnhP8AqM7QVmppfYTDUjUllmgJd/Xf1IhwNJ5yO4q5hcmVcRmimu+2tph446M6dV0MVT1o/Mvbom45612loQVNTGW4Xm5eMOpVsVmh+HyZEv1Y6PZKNDhhOsZxziv1VLDS4OJHER4piuXdCtFcvLmbpHFd1JGI0DaGspp/KdrPWnrIU8xyuH5qTj/pCpYrUi1h8mdL8WfFA1/oOHM7N14VzDO0rHa6+m4mWKfY5GP9FwOsA1IV2SumirF2aZykeXEk6SSTrK6lY4zQLn2fBZmnfeS489B0ALPxDvMu0VaBW3+0Q63/AKU3C+ovEegsZM89F7xnaCsz0vsV4akaoss0QQBS3w3LJrb22p2H5iFVtDM8WgUjUsk+Yh92zshZlTU+5oQ0oqb8NrZweB46nBNw2sVX0iGSrxUGbK94p2TPa1wDQRQYQcxAOnlVanRg4psfOrJSaRYXUyzLPI9sjgaNqKADfAOjWl16UYJNE6NRydmM6rFgzi9MDWWmQNzA0NBvEgE9OflWjQbcFco1UlN2OWQa7KfdyV1bG786LtXT7r5OU8/2VyYQNCuduVmt3aKz8RrZdoaC3tPkO1HqSlmMeRkwWsZo/XJ3N8bvyWfidZdoaC/SBxU3q3LL8Pbam0OYhdbQzOFolE0/Ie54fds7IWZU1vuX6elE5QJggAQAIAEACABAAgAQAIAEACABAAgAQBR3vsBlgq0VdGcVN8ilHAdfIn0J7MuPqKrR2o8DPwVfKQ1Wa+bg0B8WJw3w6lfaRQ0VV4VX4MsLEcOKF/KdvdPIZH6TmAGgAaAP+75ViEFBWQmcnJ3ZdXJyeXSGYjasqAeFxFOgE84SMTOy2RtCN3tFTl7dE3HPWnUtCF1NTGa4Xm5eOOyq2KzQ/D5MtbyWPZbO8DygMTdbc9BrFRypVGWzNDKsdqLM1WiUS9uZukcV3UkYjQNoaymn8p2s9aeshTzHK4fmpOP+kKlitSLWHyZdZas+yQSt3y001jOOkBJpytJMbNXi0ZetMoH6BXRpQBq1jg2ONjB8lobzCiypO7bNGKsrCxf7RDrf+lWsL6lfEegpRSFrg4aWkEawahW2rqxWTtxLfxptPpj6re5J3eHQb50w8abT6Y+q3uRu8OgedMmyZSknsM5kIJD2AUAGbE3gUFBQqqxJzcqbuLCsiDUsk+Yh92zshZlTU+5oQ0orL6D/AAx9jm9aZh9YuvoEAq+Ui9vTYyHMmHkysbn/ALg0CnMAedIoS4OPQdWjxUupWZNtzoJBIzSN46CDpBTZwUlZkIycXdDI6+ubNDtva/N1Z1W3X8j94/ArWq0Oke57zVzjUn/u9vK1FKKsiu227sYbsZOIimmcKAxuaz25tsegDnVetP6lFdR1KHByFlWRBoVztys1u7RWfiNbLtDQW9p8h2o9SUsxjyMmC1jNH65O5vjd+Sz8TrLtDQX6QOKm9W5Zfh7bU2hzELraGZwtEomn5D3PD7tnZCzKmt9y/T0onKBMEACABAAgAQAIAEACABAAgAQAIAEACABAFDlO60UpLmkxuOmmdpPDh7iE+GIlHg+ImdGMuJRS3Xwmmy/c/wCSesRf0Euj+SysNzoxQySOeOADCOU1J5qJcsS/RDI4derGaGFrGhrQA0aANAVZtt3Y9K3BFDbLqRySOeXvBcSaDDTPyJ8cQ4q1hUqCbvcsMjZJbZmua1znYjXPTgpvJdSo5u7JwgoLgWKWTFp9zYiSQ94BOgYaD2aFZWJl0EbvHqSslXbZBIJGveSARQ0pn1BQnXc1ZolCkou5Efc2MknZJM5r8nuU95l0I7uupbZGyS2zNc1rnOxGuenBTe1JVSo5u7GQgoKyLBLJiy65kVfOSD2bXuVnepdCvu8ep92e6EbHtdjecJBocNDQ1ocy48TJq1jqoJO9xjVceVmWsjNtODE5zcFaUpv04dSbTquGQudNTzKvxLi9ZJ93uTN6l0F7uuoeJcXrJPu9yN6l0Dd11DxLi9ZJ93uRvUugbuupLiu0xsL4cb6PIJOaowkaM3sUXXbkpWyJqilFxIniXF6yT7vcpb1LoQ3ddRis0OBjWDOGtDa6hRV27u49Kysc8pWJs0bo3VAdvjSCDUEcoXYScXdHJRUlZlD4lxesk+73J+9S6Cd3XUubPk1ohELzsjAKbYDRvDNwbxSXN7W0uA1QWzsviUdtuczOY5HNHARi5jUdNU+OJfqhUsOvRlbHdippsv3P+SY69vQX5P5Lqw3QiYQZCZCN45m8wznnSZYmTy4DY0IrPiXssIcws0AtLc28CKZkhOzuOa4WF3xLi9ZJ93uVjepdBG7rqXmSrAIIxG0kgEmppXOa7yTOe27sdCOyrEmRtQRwiigiQteJcXrJPu9ys71LoV93j1LrJGTm2ePA0kipNTSufUk1JubuxsIbKsTVAmRspWMTRujcSA6mcacxB/JShLZdyMo7SsUPiXF6yT7vcn71LoJ3ddRhsdnEcbGAkhjQ0E6cwoq8nd3HxVlY7Lh0/9k="/>
          <p:cNvSpPr>
            <a:spLocks noChangeAspect="1" noChangeArrowheads="1"/>
          </p:cNvSpPr>
          <p:nvPr/>
        </p:nvSpPr>
        <p:spPr bwMode="auto">
          <a:xfrm>
            <a:off x="332314" y="-420069"/>
            <a:ext cx="4442587" cy="1228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306" tIns="52153" rIns="104306" bIns="52153"/>
          <a:lstStyle>
            <a:lvl1pPr eaLnBrk="0" hangingPunct="0">
              <a:spcBef>
                <a:spcPct val="20000"/>
              </a:spcBef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>
                <a:solidFill>
                  <a:srgbClr val="005B82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i="1">
                <a:solidFill>
                  <a:srgbClr val="005B82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</a:pPr>
            <a:endParaRPr lang="de-DE" altLang="de-DE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365" name="AutoShape 6" descr="data:image/jpeg;base64,/9j/4AAQSkZJRgABAQAAAQABAAD/2wCEAAkGBxQTEhQUEhMWFRUVGRobGBcYGBweIRsgIBwbIh4fGyIYJComIBwoHxwdIjIhJyksLi4uHB8zODMsNygtLisBCgoKDg0OGxAQGzckICQxNzI0LzQtNywsLDQwLSw0NC8sNCwsLCwsLCwvNDQsLCwsLCwsLCwsLCwsLCwsLCwsLP/AABEIADsA3AMBEQACEQEDEQH/xAAbAAACAwEBAQAAAAAAAAAAAAAFBgAEBwMCAf/EAEYQAAECBAMDBwcICQQDAAAAAAECAwAEERIFBiEHEzFBUWFxgZGhFCIyNXKxshczQlOCksHRJDRDUnN0g6LCFURiwyMl4f/EABoBAAIDAQEAAAAAAAAAAAAAAAQFAAIDAQb/xAA0EQABAwIEBAUCBQUBAQAAAAABAAIDBBEFEjFREyFBwTIzYXGBFbEUIiOR8DRCcqHh0ST/2gAMAwEAAhEDEQA/ADucs5TbE46004AhNKApB5AYc0tHFJEHOHNJqqsljlLW6IJ8oc99an7ggj6fBsh/qMyv4RtMmELG/CXUctBaodI5Ceg+EZy4bGR+TkVpHicgP5xcLjiOeZ5txSA8lSR6KrB5yTqk9oizKGBzb2/2uSV0zHWunTBszrfwx1+4b5pKgo0+kBUGnSKQulpgyoDOhR8VSX05f1CQvlCnvrU/cEM/p8GyW/UZt0/zmZlqwrypogOWprpWigQFQsbTAVPDdombqkmm4jdUgfKFPfWp+4IZ/T4Nks+ozKfKFPfWp+4In0+DZT6jNup8oU99an7gifT4NlPqMynyhT31qfuCJ9Pg2U+ozbrRNnWMuzUutb6gpQcKQQANLUnk6zCquhZFIAzZNKGZ0rC52/YJPzRnacZm3m23AEIVRItB0oIPp6KF8TXEcygqitlZKWjRO+QcVcmZQOvKuWVqFQKaA6cIXVsTYpcrdEwo5XSRZnapIzDn6aRMvIYUkNoWUjzAeGh166wxgoIjG0vHMpdPXyNkcG6BaLlbEzMyrTpIKlJ86n7w0PjCqoi4cpamtPJxIw5LG0XNb0q6y1LkBSklSqpBrUgJA7j3iDKGlZK0ueg66qfE4NYrGzjM7s2HkvkFaCkggAVSa83MR4iKV9K2GxZoVehqXTAh2oVPPmdnGHRLyoF+lyiKmp4JSOf8xGlHRNkbxJNFnWVro3ZI9UEn8dxaSKFzBqlXAKCSOo28DBDIKSa4Yhnz1cFi9Ec0Z6eDEo9LEIDwcvSQFUKSgU15iTGVPQsL3sfztZbVFc4MY9nVO2X51bso06s1WtsKJpy0hfOwMlLRpdMIHl8QcdSFneXs8TbpevWk2MOLHmDiAKQ0nooWAWGpASuGtleSD0BVWQznibxIZG8KdTa2DTri76OlZ4uXyqMrKl/hF/hHsv4xiin0CYbUlrzriWqcEmmvXSBp4aUMJYefuiYZqkvAeOXsgWD7RZrfNb9aS0VAL80DQ6E16OPZBMuHRZDkHNDR4jJnGbRO+0TG3ZSXQ4wQFKcCTUV0tUeXpAhdQwMleWv2TCundEwObuiOTsQXMSjTrpBWqtSBTlMZVUbY5S1ui2ppDJEHO1WS7RfWD/2fhEPKDyGpHX+eU27LwwJNxT+6A3xFzlv7iNKq90A4hnMoDL6dPco3DsnCJdbXr7BIOZ1MmaeMtTdXebThw1p0VrDOnDxEM+qW1JYZTk0RjMWAqRIycwRqU2r6ASS2e6o7owgnBmez+eqIqICIWP8A56KhlnFtymZaPovtKT9oAlPvI7Y0qIs5a4dCsqaXIHNPUIFBKFR7CMXtk5qWUdFhK0dCgRd3indA0sV5WSDoioZrRPjPVNOx6XQvyq9CVU3VLgDT5zngPFHEZLHfsjMLaDnuNu6B7TWkpn1hKQkWI0AoOHRBGHkmEEofEQBNy2TJshlkLamL0JVRaaXJB+j0wJibiHNsUXhjQWuuEo7QGwmffCQAAU6AUHojmg6iJMDboCtAE7rK7lDO/kLKmtxvLlldd5bTQClLTzRnVUXHcHZrctv+rSlreA0ty357pfxvEPKH3HrbN4qtta07aCvdBUMfDYGbIaaTiPL7arT8gzoZwlbp+gXVdo4eMJ61meqDd7JzRvyU2ba6Tco4Tv5bEFnUpaFCeepUT1+Z4wfVS5JIx6oClizxyH0TXsexC5l5k/s1BQ6lV/FJ74CxSOzw/fsjMLkuws2QV9fleOJ5UtuAdjevxCCAOFR+4+6wJ4tZ7H7KZOV5Ji7jPBKlLbHVW5PgBEqv1aUP9ipS/pVRYqbX/kxvztf0k/2k0+ERc/lo+W33WY/PWc9/stQzRgCZ1kNLUUAKCgQATpXn64TU85hdmAunFRAJm5Ssy2gYGmTblGUrUsVeVVQA4lvmhzRTmZz3EW07pRWwiFrWg317Itgm0RhmWbZU06VIRaSLadlTGE2HvfIXgjmVtDiEbIwwg8glPKHpTH8s77hBtVo3/IIKl8TvYohs9zE1JreU9dRaUgWivAn84yrqd8wAb0WtDUMhJLuq0PCs6y80stNBdxQo+cmg0HXCuSikiGZyaR1kcpytWO4bhxdbfUOLTYXTouAPgYfSSZHNG5skUcWdrjsnHNGKeUYPKrJqpLoQrrShY91D2wBTxcOqePTuEdUycSlYfXsU67OvV7HUfiMLq7z3JhReQ1ZhtG9YP/Z+EQ5oPIak9f55TNkPCxM4XMsnipxVvQoIQU+MB1kvCqWu9O5RdFFxKZzfXsFmxBSdRQpOoI5RyEfhDfUJToea3taEYhI0FAl5vT/ir/4qPMgup5vYr0xDZ4fcLBXmilRSoUUkkEHkI0I749MCCLheZIINijuU8J8pE02BVYZuR1pUk07eEC1MvCLHdLoqli4oeOtkvwUhFpmxj/d/0f8AthRiv9nz2TfCv7/jugO1L1gv2Ee6CcO8gIfEvO+EzbG/mZj20/DAeK+Jvsi8L8Dkn7RPWD/Wn4RB9D5DUBXee5H9neVZabl1uPoKlBwpBC1DS1J5D0mBq6qkikAYeiKoKaOWMl469glDM8khmbeabFEIVRIJrpQcpg6neXxNc7UoGpYGSlrdEwmf3eCJQDq88pPYDU+4DtgXh5qy+wRZky0YG5VDLWa3pRlbTbCFpWolRUFa1AFNDwoI0qKVkrw5zrWWVPVPiYWht7r5kLGRKTC1K0BbWNecCqR3inbHayHisAG65RTcJ5J2VHLmNOSzxfQgOLoQbgT6XE+byxpPC2VmQmwWcE7on5wLr7iWOOLmxNFAQsKSqgqASmnPz0iRwNbFwwbhSSdzpeIRYorKuBOMpV9FT9w6l6p+IRg4E0lvT7LdpDau+5+603OuOqk5beoCVKuSkBVaa8eBHIIUUkAmkylN6qcwx5gstzfjjk4zLOupQk3PJARWlBuucnlrDmlgbC9zWnbuk1VO6ZjXOFteyfstZalFyTK1y7alqbBKiNSacYWVFTK2ZwDja6Z09PE6FpLReyzbKHGY/lnfcIbVWjf8glNL4nexRnZdhDMw4+H2w4EpSRXkqTA+Iyvja3IbIjDomSF2YXWky2W5Vi5xllKFhKhUV4EawpdUSv5ONwmwgjZzaLLONkrAW++hQqlTBBHQVJBhtibi1jSN0qw0AvcDslvECthL0mv6LwV2pCk1HtBQPYILZleRKNv5+yDkzMBiO/8AP3WwbOvV7HUfiMIa7z3J7ReQ1Kmb8jzUxNuuthuxVKVXQ6ADmg2lrYo4g12qDqaGSSQuFrJn2fYG7KS623rblOFQtNdLUj8DAdbO2Z4c3ZF0UDoWFrt//EsZu2fvuzS3ZcIsc84gqpRR9Lk59e2DKavYyMNfqEJU4e98hczQpl2f4TMyrS2ZgJtCrmylVePpA9tD2mBK2WOVwcz5RdHDJE0tel/OmQ3n5lTsuEWuAFQUqlFcD36GCqSvYyPK/ohaqgfJJmZ1VzZ7lOYk33FvBFqm7RaqutwPN0RnXVcczAG7rSipHwuJcg2YNnMwqYcVLhvdKVckFVKV1IpThWsEQYjGIwH6oefDnueSzRWssKGDl0TxtL4QUWVX6F11aDT0hFKj/wCwDhdNemq0pwKO/FOva65Zty0/PO+Vy9pZW2kgqVQ0A5qR2mqWQN4T9QVWqpnzu4rNLLnsuxxphqZDhIIo5oCfNAoe2p4RbEYHyObl9lXDpmMa4O90GxOXOJT7plSDcAoXm2oAAPGN43fhoBxFhIz8TOeGU25dnEYQyWZ02rcWpabAVClEjUjlqICnYax+aLQC2yOpyKRuWU8yb/ZJGbmyufct/aqQU15lhNtebjDGlOWAX6dkuqhmnNuq4ybLk0JeUboFI3hAUaaqNT4JHdHXObFmldobKrWmbLENRdbG3MN4fJNb4kJbShJoK6njSnTWEJa6omOXqnwc2CIZuix/N7qHZhcwySWnVmhIobkpQVaH2h3w+pQ5jBG7Uf8AUiqy1zzI3Q/8TDs7zLKybTu+UoOOLHBJPmgacOkqgWuppZnDLoEVQ1EULTmPMqbRsRZnGWZlgkpbWppVQQaqSFDj1HvjlDG+Fxjf1F1K97JWNkZ05JaxKYacaZcSspfQkJWm062nzVBQ5aU7hBkbXtc5pH5T/LISRzHNa4H8w/l0Uk253FiEF5Kg1rRRApXS6g1PX+cYuMNJzA1WrBNV8idF6z6hhpMtKsLCzLhwOEfvKKCa9NQdOSOURe4ukeLZrWXa3I0NjYb2TnkfNEuthqWvtdSi2ihQKNPongYX1lNI15ktyuj6OpjdGI787JBwqWMrMvS71A4ttTIpqL1hNuvNrxhnI4Sxte3S9/gJbG3hSuY7W1v3QSSn3WqlpxbZPG1RFeukEvja/wAQuhmyOZ4TZGMEzM8h9tT0w6psE3AqUaih5K66wPNTMLCGtF0RDUvDwXuNkc2On9Kd1HzXf5yYHxTyx7onCz+o72XPa1IpRNoWkirqKqHSDSvaPcY7hjy6ItPRVxNgEgcOqf8AZ+0UyDAUKEpJ7CTSFdaQZ3WTOjBELbphgVFKRFFIiikRRSIopEUUiKLLds3zkt7LnvTDrCvC74SbFdWp1y76ua/gf4wun/qD7phD5A9ljuW/Qm/5ZfvTD6o1Z7pHT6P9lxwCeVLPtTABtSuh6RpcOu0xedgkYWeizgeY3h/RN+2NQLssQagtqIPaIAwvk13uj8UN3NQLHP19nqlvhRBMPkH57oebz2/HZWJ5PkmMV4JD4V9lZ18FHuijP1aS3p9lZ/6VXf1+6aNsc5Rphr99alHqSAPevwgPC2Xc52yLxR9mtak/MUlupHDude/We0tU8KQfA/NNJ6WH3QVQzLBH637J3yrk2TelGHHGqrWgFRuUKnXmMLqismZK5rTyCYU9HC6JriOZCobR8FZlZJCWEWJVMBRFSdd2scvQI1oJnyzEvPTuFlXwsihAYOvYrvkDLUrMSKVPMpUoqWCrWvHTURStqZY5rNPJaUdPFJAC4JPy6VMYgtLKibN+kHnCUroTTqBg+ez4AXdbdkvguychvS/dd9m7UuuaImbTVJsC+BVUc/E0rFa8yNi/TV6ARulPETNmXZ6tyY3soW2k0BpUiihyig05DAdPiDWsyyc0XPQF0maPklzMh/8Acn+Oz/hBdP8A0nwe6En/AKv5HZNGdMoSjEm6401atNKG5R5RzmA6SrlfKGuPJGVVJEyIuaOaEbNMuy8028p9u8pUkDUigI6DG+IVEkTgGGywoKeOVpLxdDmEHDcVAJo2F0qfq18p6gf7Y1cfxNNfr3CyaPw1Tbp2K9YuDiWKltJNl1gI5EI9Ijx7xHIrU1NmOuvyV2W9TU5Rp2WzNoCQEpFAAAAOQDhCAm5uU+AtyXqOLqkRRSIopEUUiKKRFFIiiy3bN85Ley570w6wrwu+EmxXVqdcu+rmv4H+MLp/6g+6YQ+QPZY7lv0Jv+WX70w+qNWe6R0+j/ZE8Cwzf4ZN0FVNOIcT2JNf7SYymlyVDPUWWsMWenf6G6oZgxTfy8nU1U0hbauwin9tI0gi4b37E3WU8vEYzcclYxz9fa6pb4URWHyD891ebzx8dkY2wSdsy04P2iCO1J/JQjDC33jLdj91vibLPDt1R2g4iZp+XCdSWW6AfvL1I7yBGlFHwmOvuf8ASzrnmR7QNvui21uXDaJFscEJcSOwNCMMMdmdId7d1tibcrWD37Klg2SJt5ht1uYCULTUJuWKDsjSWtiY8tLeYVIqKVzA4O1VjOGEOyuGNNvLvV5TWtSdChfPFKWVstQXNFhl7hWq4nR04a4359iqeXMHxF2UrLP2tEqARfaa115OXrjSeanZLaRvNUgiqXRfkdyVjZTMMomVNraIeUCErJ4U4ptpoenoiuJNeY8wPLZdw1zA8tI5ohmLZncpS5NaQDrulcnskcnQYygxKwtIPlaz4bc3jPwgMhmWew53dPXEJpVpzXT/AIq9xFRBL6aCobmb+4QzKmendld+xXLHHw5iwWn0VusKHUQ2YtC0tpbHY91yUh1VcbjstK2jer3vs/EIUUPntTau8hyAbG/mZj20/DBOK+JvshcL8Dl82v4UC21MDig2K6QdR3GvfHcLls4x/KmJxXaH7LnsfwsWuzJ4k7tPRTVR7agdhjuKS8xH8rmFxci/4WkwoTZSIopEUUiKKRFFIiikRRSIos82v4WtbbLyEkhq4LpyBVtD1VB7xDXC5WtcWHqleJxOc0OHRDsL2gttyAZKFb1KChPC06EA1/CNZMPc6bPfle6yjr2thykc7WQTLGFr8knZgpIQGShJP0iSK05wAPGCaiUcVjBrdD08R4T3nSyatjyQWJkEVBWkEdFpgLFDZ7SjMLF2OBWdY7hxl33WT9BRAJ5RyHupDWGTiMD90qmjMchbsi2OH9Pa6pb4URhD5B+e6Im88fHZPm1ySvlEuDi0sdytD4290LcMfaUt3CY4ky8WbYpByLKl6fYB1CDcegIFR40hnWOyQOt17pZRtL5m36Jp20f7T+t/1QFhX9/x3RuK/wBnz2VXAdo6ZeXaZLBVu00uvAr4RebDjI8vza+ipFiIYwNy6LjnDNInpK4NlvdvoGqq1q250dEWpaUwTWve4P3CrVVPHhuBax7FN+yz1ej21/FAGI+efhH4f5AWcS0uVYm62DaVuvpB4am+njSGznWpw70HZKmtvUlo3PdWsmZjMg+4JlLlFC1QPFJB5j2xSqp+OwZFalqOA8iRc834v/qU0jydtRokISKaq1JqacBrHaWH8NGc5XKqX8TIAwLnicrusTQ3WtjjCa9QbrFo3ZqYu3B7rkjctSBsR2WnbR/V732fiEJ6Hz2pvXeQ5ANjXzMx7afhgnFfE32QuF+ByJbV/wBR/qI/GMsN874W2I+SuWyP9SV/FV7kx3E/OHsq4Z5PyneFyYqRFFIiikRRSIopEUUiKKRFF8UK6HURFENVlyVKrjLNXc9gjYVEtrZj+6xNPETfKP2V8sJtstTbwtoKU6oyzG9+q1sLWXyXlUN1DaEorxtAFe6OlznalQNA0C5vYe0s3LaQonlKQT4x0SPHIFcLGnmQorDmSalpBIpraK6cInEfpdcyN2XZ1pKxapIUDxBFR4xUEjmFYgHkVyYkGkGqG0JPOlIB8I6ZHO5ErgY0aBepiUbcpvEJXThcAaV40r1RA9zdCoWg6hcf9IY+pb+4n8o7xX7lc4bNl6GGM0t3LdCa0sFK8/DpMTiv1upw27LswwlAtQkJHMkUHhFS4u5lWAA5BclYc0VXFpF1a3WiteevPFuI+1rquRt72XOdwhh41dZbWedSQY6yV7PCbLj4mP8AELr1JYYyz800hHspA90cfK9/iN11kbGeEWXteHtFVxaQVcbikVr1xBI4CwK6WNJvZdXmUrFq0hQPEEVHjFQSOYXSAeRXmXlUN1DaEorxtAFe6OlznalQNA0C+vsJWKLSFDmUAR4xwOLeYUIB1UYl0IFEJSkcaJAHuiFxdzJUDQNF0ji6v//Z"/>
          <p:cNvSpPr>
            <a:spLocks noChangeAspect="1" noChangeArrowheads="1"/>
          </p:cNvSpPr>
          <p:nvPr/>
        </p:nvSpPr>
        <p:spPr bwMode="auto">
          <a:xfrm>
            <a:off x="167085" y="-294048"/>
            <a:ext cx="2263066" cy="619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306" tIns="52153" rIns="104306" bIns="52153"/>
          <a:lstStyle>
            <a:lvl1pPr eaLnBrk="0" hangingPunct="0">
              <a:spcBef>
                <a:spcPct val="20000"/>
              </a:spcBef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>
                <a:solidFill>
                  <a:srgbClr val="005B82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i="1">
                <a:solidFill>
                  <a:srgbClr val="005B82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</a:pPr>
            <a:endParaRPr lang="de-DE" altLang="de-DE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5367" name="Textfeld 1"/>
          <p:cNvSpPr txBox="1">
            <a:spLocks noChangeArrowheads="1"/>
          </p:cNvSpPr>
          <p:nvPr/>
        </p:nvSpPr>
        <p:spPr bwMode="auto">
          <a:xfrm>
            <a:off x="1574307" y="1004040"/>
            <a:ext cx="7695647" cy="121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06" tIns="52153" rIns="104306" bIns="52153">
            <a:spAutoFit/>
          </a:bodyPr>
          <a:lstStyle>
            <a:lvl1pPr eaLnBrk="0" hangingPunct="0">
              <a:spcBef>
                <a:spcPct val="20000"/>
              </a:spcBef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>
                <a:solidFill>
                  <a:srgbClr val="005B82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i="1">
                <a:solidFill>
                  <a:srgbClr val="005B82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</a:pPr>
            <a:r>
              <a:rPr lang="en-US" altLang="de-DE" sz="1800" dirty="0" smtClean="0">
                <a:solidFill>
                  <a:schemeClr val="tx1"/>
                </a:solidFill>
                <a:cs typeface="Arial" panose="020B0604020202020204" pitchFamily="34" charset="0"/>
              </a:rPr>
              <a:t>Definition in: International Union of Pure and Applied Chemistry (IUPAC): </a:t>
            </a:r>
          </a:p>
          <a:p>
            <a:pPr eaLnBrk="1" hangingPunct="1">
              <a:spcBef>
                <a:spcPct val="0"/>
              </a:spcBef>
              <a:buClrTx/>
            </a:pPr>
            <a:r>
              <a:rPr lang="en-US" altLang="de-DE" sz="1800" dirty="0" smtClean="0">
                <a:solidFill>
                  <a:schemeClr val="tx1"/>
                </a:solidFill>
                <a:cs typeface="Arial" panose="020B0604020202020204" pitchFamily="34" charset="0"/>
              </a:rPr>
              <a:t>Macro porous: 	Pore Size &gt; 50 nm</a:t>
            </a:r>
          </a:p>
          <a:p>
            <a:pPr eaLnBrk="1" hangingPunct="1">
              <a:spcBef>
                <a:spcPct val="0"/>
              </a:spcBef>
              <a:buClrTx/>
            </a:pPr>
            <a:r>
              <a:rPr lang="en-US" altLang="de-DE" sz="1800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Meso</a:t>
            </a:r>
            <a:r>
              <a:rPr lang="en-US" altLang="de-DE" sz="1800" dirty="0" smtClean="0">
                <a:solidFill>
                  <a:schemeClr val="tx1"/>
                </a:solidFill>
                <a:cs typeface="Arial" panose="020B0604020202020204" pitchFamily="34" charset="0"/>
              </a:rPr>
              <a:t> porous: 	Pore Size  2 - 50 nm</a:t>
            </a:r>
          </a:p>
          <a:p>
            <a:pPr eaLnBrk="1" hangingPunct="1">
              <a:spcBef>
                <a:spcPct val="0"/>
              </a:spcBef>
              <a:buClrTx/>
            </a:pPr>
            <a:r>
              <a:rPr lang="en-US" altLang="de-DE" sz="1800" dirty="0" smtClean="0">
                <a:solidFill>
                  <a:schemeClr val="tx1"/>
                </a:solidFill>
                <a:cs typeface="Arial" panose="020B0604020202020204" pitchFamily="34" charset="0"/>
              </a:rPr>
              <a:t>Micro porous: 	Pore size  &lt; 2 nm        </a:t>
            </a:r>
            <a:endParaRPr lang="en-US" altLang="de-DE" sz="18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5368" name="Textfeld 9"/>
          <p:cNvSpPr txBox="1">
            <a:spLocks noChangeArrowheads="1"/>
          </p:cNvSpPr>
          <p:nvPr/>
        </p:nvSpPr>
        <p:spPr bwMode="auto">
          <a:xfrm>
            <a:off x="332313" y="2557483"/>
            <a:ext cx="5131451" cy="3939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06" tIns="52153" rIns="104306" bIns="52153">
            <a:spAutoFit/>
          </a:bodyPr>
          <a:lstStyle>
            <a:lvl1pPr eaLnBrk="0" hangingPunct="0">
              <a:spcBef>
                <a:spcPct val="20000"/>
              </a:spcBef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>
                <a:solidFill>
                  <a:srgbClr val="005B82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i="1">
                <a:solidFill>
                  <a:srgbClr val="005B82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</a:pPr>
            <a:r>
              <a:rPr lang="en-US" altLang="de-DE" dirty="0" smtClean="0">
                <a:solidFill>
                  <a:schemeClr val="tx1"/>
                </a:solidFill>
                <a:cs typeface="Arial" panose="020B0604020202020204" pitchFamily="34" charset="0"/>
              </a:rPr>
              <a:t>Effective gas separation with micro porous membranes needs microstructures</a:t>
            </a:r>
            <a:br>
              <a:rPr lang="en-US" altLang="de-DE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en-US" altLang="de-DE" dirty="0" smtClean="0">
                <a:solidFill>
                  <a:schemeClr val="tx1"/>
                </a:solidFill>
                <a:cs typeface="Arial" panose="020B0604020202020204" pitchFamily="34" charset="0"/>
              </a:rPr>
              <a:t>with „free volume“ in the range of size of the gas molecules which have to be separated </a:t>
            </a:r>
          </a:p>
          <a:p>
            <a:pPr marL="342900" indent="-342900" eaLnBrk="1" hangingPunct="1">
              <a:spcBef>
                <a:spcPts val="684"/>
              </a:spcBef>
              <a:buClr>
                <a:srgbClr val="005B82"/>
              </a:buClr>
              <a:buSzPct val="125000"/>
              <a:buFont typeface="Arial" panose="020B0604020202020204" pitchFamily="34" charset="0"/>
              <a:buChar char="•"/>
            </a:pPr>
            <a:r>
              <a:rPr lang="en-GB" altLang="de-DE" b="1" dirty="0" smtClean="0">
                <a:solidFill>
                  <a:schemeClr val="tx1"/>
                </a:solidFill>
                <a:cs typeface="Arial" panose="020B0604020202020204" pitchFamily="34" charset="0"/>
              </a:rPr>
              <a:t>He</a:t>
            </a:r>
            <a:r>
              <a:rPr lang="en-GB" altLang="de-DE" b="1" dirty="0">
                <a:solidFill>
                  <a:schemeClr val="tx1"/>
                </a:solidFill>
                <a:cs typeface="Arial" panose="020B0604020202020204" pitchFamily="34" charset="0"/>
              </a:rPr>
              <a:t>: 2.6 </a:t>
            </a:r>
            <a:r>
              <a:rPr lang="en-GB" altLang="de-DE" b="1" dirty="0" smtClean="0">
                <a:solidFill>
                  <a:schemeClr val="tx1"/>
                </a:solidFill>
                <a:cs typeface="Arial" panose="020B0604020202020204" pitchFamily="34" charset="0"/>
              </a:rPr>
              <a:t>Å</a:t>
            </a:r>
          </a:p>
          <a:p>
            <a:pPr marL="342900" indent="-342900" eaLnBrk="1" hangingPunct="1">
              <a:spcBef>
                <a:spcPts val="684"/>
              </a:spcBef>
              <a:buClr>
                <a:srgbClr val="005B82"/>
              </a:buClr>
              <a:buSzPct val="125000"/>
              <a:buFont typeface="Arial" panose="020B0604020202020204" pitchFamily="34" charset="0"/>
              <a:buChar char="•"/>
            </a:pPr>
            <a:r>
              <a:rPr lang="en-GB" altLang="de-DE" b="1" dirty="0" smtClean="0">
                <a:solidFill>
                  <a:schemeClr val="tx1"/>
                </a:solidFill>
                <a:cs typeface="Arial" panose="020B0604020202020204" pitchFamily="34" charset="0"/>
              </a:rPr>
              <a:t>H</a:t>
            </a:r>
            <a:r>
              <a:rPr lang="en-GB" altLang="de-DE" b="1" baseline="-25000" dirty="0" smtClean="0">
                <a:solidFill>
                  <a:schemeClr val="tx1"/>
                </a:solidFill>
                <a:cs typeface="Arial" panose="020B0604020202020204" pitchFamily="34" charset="0"/>
              </a:rPr>
              <a:t>2</a:t>
            </a:r>
            <a:r>
              <a:rPr lang="en-GB" altLang="de-DE" b="1" dirty="0">
                <a:solidFill>
                  <a:schemeClr val="tx1"/>
                </a:solidFill>
                <a:cs typeface="Arial" panose="020B0604020202020204" pitchFamily="34" charset="0"/>
              </a:rPr>
              <a:t>: 2.89 </a:t>
            </a:r>
            <a:r>
              <a:rPr lang="en-GB" altLang="de-DE" b="1" dirty="0" smtClean="0">
                <a:solidFill>
                  <a:schemeClr val="tx1"/>
                </a:solidFill>
                <a:cs typeface="Arial" panose="020B0604020202020204" pitchFamily="34" charset="0"/>
              </a:rPr>
              <a:t>Å</a:t>
            </a:r>
          </a:p>
          <a:p>
            <a:pPr marL="342900" indent="-342900" eaLnBrk="1" hangingPunct="1">
              <a:spcBef>
                <a:spcPts val="684"/>
              </a:spcBef>
              <a:buClr>
                <a:srgbClr val="005B82"/>
              </a:buClr>
              <a:buSzPct val="125000"/>
              <a:buFont typeface="Arial" panose="020B0604020202020204" pitchFamily="34" charset="0"/>
              <a:buChar char="•"/>
            </a:pPr>
            <a:r>
              <a:rPr lang="en-GB" altLang="de-DE" b="1" dirty="0" smtClean="0">
                <a:solidFill>
                  <a:schemeClr val="tx1"/>
                </a:solidFill>
                <a:cs typeface="Arial" panose="020B0604020202020204" pitchFamily="34" charset="0"/>
              </a:rPr>
              <a:t>CO</a:t>
            </a:r>
            <a:r>
              <a:rPr lang="en-GB" altLang="de-DE" b="1" baseline="-25000" dirty="0" smtClean="0">
                <a:solidFill>
                  <a:schemeClr val="tx1"/>
                </a:solidFill>
                <a:cs typeface="Arial" panose="020B0604020202020204" pitchFamily="34" charset="0"/>
              </a:rPr>
              <a:t>2</a:t>
            </a:r>
            <a:r>
              <a:rPr lang="en-GB" altLang="de-DE" b="1" dirty="0">
                <a:solidFill>
                  <a:schemeClr val="tx1"/>
                </a:solidFill>
                <a:cs typeface="Arial" panose="020B0604020202020204" pitchFamily="34" charset="0"/>
              </a:rPr>
              <a:t>: 3.3 </a:t>
            </a:r>
            <a:r>
              <a:rPr lang="en-GB" altLang="de-DE" b="1" dirty="0" smtClean="0">
                <a:solidFill>
                  <a:schemeClr val="tx1"/>
                </a:solidFill>
                <a:cs typeface="Arial" panose="020B0604020202020204" pitchFamily="34" charset="0"/>
              </a:rPr>
              <a:t>Å</a:t>
            </a:r>
          </a:p>
          <a:p>
            <a:pPr marL="342900" indent="-342900" eaLnBrk="1" hangingPunct="1">
              <a:spcBef>
                <a:spcPts val="684"/>
              </a:spcBef>
              <a:buClr>
                <a:srgbClr val="005B82"/>
              </a:buClr>
              <a:buSzPct val="125000"/>
              <a:buFont typeface="Arial" panose="020B0604020202020204" pitchFamily="34" charset="0"/>
              <a:buChar char="•"/>
            </a:pPr>
            <a:r>
              <a:rPr lang="en-GB" altLang="de-DE" b="1" dirty="0" smtClean="0">
                <a:solidFill>
                  <a:schemeClr val="tx1"/>
                </a:solidFill>
                <a:cs typeface="Arial" panose="020B0604020202020204" pitchFamily="34" charset="0"/>
              </a:rPr>
              <a:t>N</a:t>
            </a:r>
            <a:r>
              <a:rPr lang="en-GB" altLang="de-DE" b="1" baseline="-25000" dirty="0" smtClean="0">
                <a:solidFill>
                  <a:schemeClr val="tx1"/>
                </a:solidFill>
                <a:cs typeface="Arial" panose="020B0604020202020204" pitchFamily="34" charset="0"/>
              </a:rPr>
              <a:t>2</a:t>
            </a:r>
            <a:r>
              <a:rPr lang="en-GB" altLang="de-DE" b="1" dirty="0">
                <a:solidFill>
                  <a:schemeClr val="tx1"/>
                </a:solidFill>
                <a:cs typeface="Arial" panose="020B0604020202020204" pitchFamily="34" charset="0"/>
              </a:rPr>
              <a:t>: 3.64 Å </a:t>
            </a:r>
            <a:endParaRPr lang="en-GB" altLang="de-DE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ts val="684"/>
              </a:spcBef>
              <a:buClrTx/>
            </a:pPr>
            <a:r>
              <a:rPr lang="en-US" altLang="de-DE" dirty="0" smtClean="0">
                <a:solidFill>
                  <a:schemeClr val="tx1"/>
                </a:solidFill>
                <a:latin typeface="Calibri" pitchFamily="34" charset="0"/>
              </a:rPr>
              <a:t>also sorption properties are relevant for separation</a:t>
            </a:r>
            <a:endParaRPr lang="en-US" altLang="de-DE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5369" name="Textfeld 10"/>
          <p:cNvSpPr txBox="1">
            <a:spLocks noChangeArrowheads="1"/>
          </p:cNvSpPr>
          <p:nvPr/>
        </p:nvSpPr>
        <p:spPr bwMode="auto">
          <a:xfrm>
            <a:off x="5724941" y="2638819"/>
            <a:ext cx="3835039" cy="413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06" tIns="52153" rIns="104306" bIns="52153">
            <a:spAutoFit/>
          </a:bodyPr>
          <a:lstStyle>
            <a:lvl1pPr eaLnBrk="0" hangingPunct="0">
              <a:spcBef>
                <a:spcPct val="20000"/>
              </a:spcBef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>
                <a:solidFill>
                  <a:srgbClr val="005B82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i="1">
                <a:solidFill>
                  <a:srgbClr val="005B82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defRPr>
                <a:solidFill>
                  <a:srgbClr val="005B82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</a:pPr>
            <a:r>
              <a:rPr lang="en-US" altLang="de-DE" smtClean="0">
                <a:solidFill>
                  <a:schemeClr val="tx1"/>
                </a:solidFill>
                <a:cs typeface="Arial" panose="020B0604020202020204" pitchFamily="34" charset="0"/>
              </a:rPr>
              <a:t>e.g. amorphous SiO</a:t>
            </a:r>
            <a:r>
              <a:rPr lang="en-US" altLang="de-DE" baseline="-25000" smtClean="0">
                <a:solidFill>
                  <a:schemeClr val="tx1"/>
                </a:solidFill>
                <a:cs typeface="Arial" panose="020B0604020202020204" pitchFamily="34" charset="0"/>
              </a:rPr>
              <a:t>2</a:t>
            </a:r>
            <a:r>
              <a:rPr lang="en-US" altLang="de-DE" smtClean="0">
                <a:solidFill>
                  <a:schemeClr val="tx1"/>
                </a:solidFill>
                <a:cs typeface="Arial" panose="020B0604020202020204" pitchFamily="34" charset="0"/>
              </a:rPr>
              <a:t>-Structures</a:t>
            </a:r>
            <a:endParaRPr lang="en-US" altLang="de-DE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Inhaltsplatzhalter 3"/>
          <p:cNvSpPr txBox="1">
            <a:spLocks/>
          </p:cNvSpPr>
          <p:nvPr/>
        </p:nvSpPr>
        <p:spPr>
          <a:xfrm>
            <a:off x="234132" y="396255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3200" b="1" kern="1200">
                <a:solidFill>
                  <a:srgbClr val="005B82"/>
                </a:solidFill>
                <a:latin typeface="+mj-lt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latin typeface="Arial" panose="020B0604020202020204" pitchFamily="34" charset="0"/>
              </a:rPr>
              <a:t>Separation </a:t>
            </a:r>
            <a:r>
              <a:rPr lang="de-DE" dirty="0" err="1">
                <a:latin typeface="Arial" panose="020B0604020202020204" pitchFamily="34" charset="0"/>
              </a:rPr>
              <a:t>mechanism</a:t>
            </a:r>
            <a:endParaRPr lang="de-DE" dirty="0">
              <a:latin typeface="Arial" panose="020B0604020202020204" pitchFamily="34" charset="0"/>
            </a:endParaRPr>
          </a:p>
          <a:p>
            <a:pPr algn="ctr"/>
            <a:endParaRPr lang="de-DE" dirty="0">
              <a:latin typeface="Arial" panose="020B0604020202020204" pitchFamily="34" charset="0"/>
            </a:endParaRPr>
          </a:p>
        </p:txBody>
      </p:sp>
      <p:sp>
        <p:nvSpPr>
          <p:cNvPr id="24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9091116" y="7134731"/>
            <a:ext cx="1512000" cy="402568"/>
          </a:xfrm>
        </p:spPr>
        <p:txBody>
          <a:bodyPr/>
          <a:lstStyle/>
          <a:p>
            <a:fld id="{41D760A2-62D7-422A-B474-D8FC70E77F84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2543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Inhaltsplatzhalter 3"/>
          <p:cNvSpPr txBox="1">
            <a:spLocks/>
          </p:cNvSpPr>
          <p:nvPr/>
        </p:nvSpPr>
        <p:spPr>
          <a:xfrm>
            <a:off x="234132" y="396255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3200" b="1" kern="1200">
                <a:solidFill>
                  <a:srgbClr val="005B82"/>
                </a:solidFill>
                <a:latin typeface="+mj-lt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latin typeface="Arial" panose="020B0604020202020204" pitchFamily="34" charset="0"/>
              </a:rPr>
              <a:t>Membrane design</a:t>
            </a:r>
          </a:p>
          <a:p>
            <a:pPr algn="ctr"/>
            <a:endParaRPr lang="de-DE" dirty="0">
              <a:latin typeface="Arial" panose="020B0604020202020204" pitchFamily="34" charset="0"/>
            </a:endParaRPr>
          </a:p>
        </p:txBody>
      </p:sp>
      <p:grpSp>
        <p:nvGrpSpPr>
          <p:cNvPr id="125" name="Gruppierung 75"/>
          <p:cNvGrpSpPr/>
          <p:nvPr/>
        </p:nvGrpSpPr>
        <p:grpSpPr>
          <a:xfrm>
            <a:off x="7248242" y="3010312"/>
            <a:ext cx="3096826" cy="2936218"/>
            <a:chOff x="5058668" y="3623915"/>
            <a:chExt cx="3096826" cy="2936220"/>
          </a:xfrm>
        </p:grpSpPr>
        <p:sp>
          <p:nvSpPr>
            <p:cNvPr id="128" name="Pfeil nach rechts 127"/>
            <p:cNvSpPr/>
            <p:nvPr/>
          </p:nvSpPr>
          <p:spPr>
            <a:xfrm>
              <a:off x="5058668" y="3708623"/>
              <a:ext cx="576064" cy="216024"/>
            </a:xfrm>
            <a:prstGeom prst="rightArrow">
              <a:avLst/>
            </a:prstGeom>
            <a:solidFill>
              <a:srgbClr val="005B82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Pfeil nach rechts 128"/>
            <p:cNvSpPr/>
            <p:nvPr/>
          </p:nvSpPr>
          <p:spPr>
            <a:xfrm>
              <a:off x="5058668" y="4860751"/>
              <a:ext cx="576064" cy="216024"/>
            </a:xfrm>
            <a:prstGeom prst="rightArrow">
              <a:avLst/>
            </a:prstGeom>
            <a:solidFill>
              <a:srgbClr val="005B82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Pfeil nach rechts 129"/>
            <p:cNvSpPr/>
            <p:nvPr/>
          </p:nvSpPr>
          <p:spPr>
            <a:xfrm>
              <a:off x="5058668" y="6300911"/>
              <a:ext cx="576064" cy="216024"/>
            </a:xfrm>
            <a:prstGeom prst="rightArrow">
              <a:avLst/>
            </a:prstGeom>
            <a:solidFill>
              <a:srgbClr val="005B82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Textfeld 130"/>
            <p:cNvSpPr txBox="1"/>
            <p:nvPr/>
          </p:nvSpPr>
          <p:spPr>
            <a:xfrm>
              <a:off x="5706739" y="6190803"/>
              <a:ext cx="24487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8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mechanical</a:t>
              </a:r>
              <a:r>
                <a:rPr lang="de-DE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8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stability</a:t>
              </a:r>
              <a:endParaRPr lang="de-DE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Textfeld 131"/>
            <p:cNvSpPr txBox="1"/>
            <p:nvPr/>
          </p:nvSpPr>
          <p:spPr>
            <a:xfrm>
              <a:off x="5706740" y="3623915"/>
              <a:ext cx="1980000" cy="373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Gas </a:t>
              </a:r>
              <a:r>
                <a:rPr lang="de-DE" sz="18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separation</a:t>
              </a:r>
              <a:endParaRPr lang="de-DE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Textfeld 132"/>
            <p:cNvSpPr txBox="1"/>
            <p:nvPr/>
          </p:nvSpPr>
          <p:spPr>
            <a:xfrm>
              <a:off x="5706740" y="4776043"/>
              <a:ext cx="2016000" cy="923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8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Reduction</a:t>
              </a:r>
              <a:r>
                <a:rPr lang="de-DE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8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of</a:t>
              </a:r>
              <a:r>
                <a:rPr lang="de-DE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8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pore</a:t>
              </a:r>
              <a:r>
                <a:rPr lang="de-DE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8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size</a:t>
              </a:r>
              <a:r>
                <a:rPr lang="de-DE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8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r>
                <a:rPr lang="de-DE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8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surface</a:t>
              </a:r>
              <a:r>
                <a:rPr lang="de-DE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8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roughness</a:t>
              </a:r>
              <a:endParaRPr lang="de-DE" sz="1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0" name="Rechteck 69"/>
          <p:cNvSpPr/>
          <p:nvPr/>
        </p:nvSpPr>
        <p:spPr>
          <a:xfrm>
            <a:off x="234132" y="972319"/>
            <a:ext cx="104592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Graded</a:t>
            </a:r>
            <a:r>
              <a:rPr lang="de-DE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multilayer</a:t>
            </a:r>
            <a:r>
              <a:rPr lang="de-DE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Gruppieren 77"/>
          <p:cNvGrpSpPr/>
          <p:nvPr/>
        </p:nvGrpSpPr>
        <p:grpSpPr>
          <a:xfrm>
            <a:off x="500192" y="6619959"/>
            <a:ext cx="2538000" cy="369094"/>
            <a:chOff x="500192" y="6867921"/>
            <a:chExt cx="2538000" cy="369094"/>
          </a:xfrm>
        </p:grpSpPr>
        <p:cxnSp>
          <p:nvCxnSpPr>
            <p:cNvPr id="79" name="Gerade Verbindung mit Pfeil 78"/>
            <p:cNvCxnSpPr/>
            <p:nvPr/>
          </p:nvCxnSpPr>
          <p:spPr>
            <a:xfrm>
              <a:off x="500192" y="6867921"/>
              <a:ext cx="2538000" cy="0"/>
            </a:xfrm>
            <a:prstGeom prst="straightConnector1">
              <a:avLst/>
            </a:prstGeom>
            <a:ln w="28575">
              <a:solidFill>
                <a:srgbClr val="51515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feld 79"/>
            <p:cNvSpPr txBox="1"/>
            <p:nvPr/>
          </p:nvSpPr>
          <p:spPr>
            <a:xfrm>
              <a:off x="1374053" y="6898461"/>
              <a:ext cx="8130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39 mm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9" name="Grafik 1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272" y="1690118"/>
            <a:ext cx="2785641" cy="4650863"/>
          </a:xfrm>
          <a:prstGeom prst="rect">
            <a:avLst/>
          </a:prstGeom>
        </p:spPr>
      </p:pic>
      <p:grpSp>
        <p:nvGrpSpPr>
          <p:cNvPr id="120" name="Gruppieren 119"/>
          <p:cNvGrpSpPr/>
          <p:nvPr/>
        </p:nvGrpSpPr>
        <p:grpSpPr>
          <a:xfrm>
            <a:off x="3222988" y="1753951"/>
            <a:ext cx="7524312" cy="5343926"/>
            <a:chOff x="3150000" y="2217941"/>
            <a:chExt cx="7524312" cy="5343926"/>
          </a:xfrm>
        </p:grpSpPr>
        <p:grpSp>
          <p:nvGrpSpPr>
            <p:cNvPr id="121" name="Gruppierung 211"/>
            <p:cNvGrpSpPr/>
            <p:nvPr/>
          </p:nvGrpSpPr>
          <p:grpSpPr>
            <a:xfrm>
              <a:off x="3150000" y="2217941"/>
              <a:ext cx="7524312" cy="5343926"/>
              <a:chOff x="3150000" y="2361954"/>
              <a:chExt cx="7524312" cy="5343926"/>
            </a:xfrm>
          </p:grpSpPr>
          <p:grpSp>
            <p:nvGrpSpPr>
              <p:cNvPr id="124" name="Gruppierung 213"/>
              <p:cNvGrpSpPr/>
              <p:nvPr/>
            </p:nvGrpSpPr>
            <p:grpSpPr>
              <a:xfrm>
                <a:off x="3150000" y="2361954"/>
                <a:ext cx="7524312" cy="5343926"/>
                <a:chOff x="3150000" y="2361954"/>
                <a:chExt cx="7524312" cy="5343926"/>
              </a:xfrm>
            </p:grpSpPr>
            <p:grpSp>
              <p:nvGrpSpPr>
                <p:cNvPr id="136" name="Gruppierung 219"/>
                <p:cNvGrpSpPr/>
                <p:nvPr/>
              </p:nvGrpSpPr>
              <p:grpSpPr>
                <a:xfrm>
                  <a:off x="3150000" y="2361954"/>
                  <a:ext cx="7524312" cy="5343926"/>
                  <a:chOff x="3150000" y="2361954"/>
                  <a:chExt cx="7524312" cy="5343926"/>
                </a:xfrm>
              </p:grpSpPr>
              <p:grpSp>
                <p:nvGrpSpPr>
                  <p:cNvPr id="144" name="Gruppierung 227"/>
                  <p:cNvGrpSpPr/>
                  <p:nvPr/>
                </p:nvGrpSpPr>
                <p:grpSpPr>
                  <a:xfrm>
                    <a:off x="3150000" y="3157200"/>
                    <a:ext cx="7524312" cy="4548680"/>
                    <a:chOff x="3150000" y="3157200"/>
                    <a:chExt cx="7524312" cy="4548680"/>
                  </a:xfrm>
                </p:grpSpPr>
                <p:sp>
                  <p:nvSpPr>
                    <p:cNvPr id="147" name="Rectangle 4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866000" y="6153086"/>
                      <a:ext cx="2713061" cy="1552794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lIns="66751" tIns="33376" rIns="66751" bIns="33376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1600" b="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Support: </a:t>
                      </a:r>
                      <a:r>
                        <a:rPr lang="de-DE" sz="1600" b="1" dirty="0">
                          <a:solidFill>
                            <a:srgbClr val="005B8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α-Al</a:t>
                      </a:r>
                      <a:r>
                        <a:rPr lang="de-DE" sz="1600" b="1" baseline="-25000" dirty="0">
                          <a:solidFill>
                            <a:srgbClr val="005B8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de-DE" sz="1600" b="1" dirty="0">
                          <a:solidFill>
                            <a:srgbClr val="005B8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de-DE" sz="1600" b="1" baseline="-25000" dirty="0">
                          <a:solidFill>
                            <a:srgbClr val="005B8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de-DE" sz="1600" baseline="-25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16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Vacuum</a:t>
                      </a:r>
                      <a:r>
                        <a:rPr lang="de-DE" sz="16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-slip-</a:t>
                      </a:r>
                      <a:r>
                        <a:rPr lang="de-DE" sz="16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cast</a:t>
                      </a:r>
                      <a:endParaRPr lang="de-DE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0000"/>
                        </a:lnSpc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Layer thickness </a:t>
                      </a:r>
                      <a:r>
                        <a:rPr lang="de-DE" sz="16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ca. 2 mm</a:t>
                      </a:r>
                    </a:p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16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Pore </a:t>
                      </a:r>
                      <a:r>
                        <a:rPr lang="de-DE" sz="16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</a:t>
                      </a:r>
                      <a:r>
                        <a:rPr lang="de-DE" sz="16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80-100 nm</a:t>
                      </a:r>
                    </a:p>
                    <a:p>
                      <a:pPr>
                        <a:lnSpc>
                          <a:spcPct val="110000"/>
                        </a:lnSpc>
                      </a:pPr>
                      <a:endParaRPr lang="de-DE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8" name="Rectangle 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7866000" y="4665890"/>
                      <a:ext cx="2808312" cy="115093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lIns="66751" tIns="33376" rIns="66751" bIns="33376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16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</a:t>
                      </a:r>
                      <a:r>
                        <a:rPr lang="de-DE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6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layer</a:t>
                      </a:r>
                      <a:r>
                        <a:rPr lang="de-DE" sz="1600" b="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de-DE" sz="1600" b="1" dirty="0">
                          <a:solidFill>
                            <a:srgbClr val="005B8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γ-Al</a:t>
                      </a:r>
                      <a:r>
                        <a:rPr lang="de-DE" sz="1600" b="1" baseline="-25000" dirty="0">
                          <a:solidFill>
                            <a:srgbClr val="005B8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de-DE" sz="1600" b="1" dirty="0">
                          <a:solidFill>
                            <a:srgbClr val="005B8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de-DE" sz="1600" b="1" baseline="-25000" dirty="0">
                          <a:solidFill>
                            <a:srgbClr val="005B8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de-DE" sz="1600" b="1" dirty="0">
                          <a:solidFill>
                            <a:srgbClr val="005B8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8YSZ</a:t>
                      </a: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Sol-Gel-dip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coating</a:t>
                      </a:r>
                    </a:p>
                    <a:p>
                      <a:pPr>
                        <a:lnSpc>
                          <a:spcPct val="110000"/>
                        </a:lnSpc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Layer thickness </a:t>
                      </a:r>
                      <a:r>
                        <a:rPr lang="de-DE" sz="16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4-5 µm</a:t>
                      </a:r>
                    </a:p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Pore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 </a:t>
                      </a:r>
                      <a:r>
                        <a:rPr lang="de-DE" sz="16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4-7 </a:t>
                      </a: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nm</a:t>
                      </a:r>
                    </a:p>
                    <a:p>
                      <a:pPr>
                        <a:lnSpc>
                          <a:spcPct val="110000"/>
                        </a:lnSpc>
                      </a:pP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9" name="Textfeld 148"/>
                    <p:cNvSpPr txBox="1"/>
                    <p:nvPr/>
                  </p:nvSpPr>
                  <p:spPr>
                    <a:xfrm>
                      <a:off x="7866000" y="3159176"/>
                      <a:ext cx="2808312" cy="115108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DE" sz="16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</a:t>
                      </a:r>
                      <a:r>
                        <a:rPr lang="de-DE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6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layer</a:t>
                      </a:r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de-DE" sz="1600" b="1" dirty="0" smtClean="0">
                          <a:solidFill>
                            <a:srgbClr val="005B8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SiO</a:t>
                      </a:r>
                      <a:r>
                        <a:rPr lang="de-DE" sz="1600" b="1" baseline="-25000" dirty="0" smtClean="0">
                          <a:solidFill>
                            <a:srgbClr val="005B8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16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Sol-Gel-dip 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coating</a:t>
                      </a:r>
                    </a:p>
                    <a:p>
                      <a:pPr>
                        <a:lnSpc>
                          <a:spcPct val="110000"/>
                        </a:lnSpc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Layer thickness</a:t>
                      </a:r>
                      <a:r>
                        <a:rPr lang="de-DE" sz="16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100 nm</a:t>
                      </a:r>
                    </a:p>
                    <a:p>
                      <a:pPr>
                        <a:lnSpc>
                          <a:spcPct val="110000"/>
                        </a:lnSpc>
                      </a:pPr>
                      <a:r>
                        <a:rPr lang="de-DE" sz="16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Pore 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</a:t>
                      </a:r>
                      <a:r>
                        <a:rPr lang="de-DE" sz="16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l-GR" sz="16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≈</a:t>
                      </a:r>
                      <a:r>
                        <a:rPr lang="de-DE" sz="16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nm</a:t>
                      </a:r>
                    </a:p>
                  </p:txBody>
                </p:sp>
                <p:grpSp>
                  <p:nvGrpSpPr>
                    <p:cNvPr id="150" name="Gruppieren 51"/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5886000" y="3157200"/>
                      <a:ext cx="1896273" cy="1260000"/>
                      <a:chOff x="457200" y="1276350"/>
                      <a:chExt cx="2436937" cy="1619250"/>
                    </a:xfrm>
                  </p:grpSpPr>
                  <p:pic>
                    <p:nvPicPr>
                      <p:cNvPr id="168" name="Picture 45" descr="SiO2OF.pdf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276350"/>
                        <a:ext cx="2339975" cy="161925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  <a:miter lim="800000"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000000">
                            <a:alpha val="43000"/>
                          </a:srgbClr>
                        </a:outerShdw>
                      </a:effectLst>
                    </p:spPr>
                  </p:pic>
                  <p:grpSp>
                    <p:nvGrpSpPr>
                      <p:cNvPr id="169" name="Group 8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117279" y="2493239"/>
                        <a:ext cx="776858" cy="374676"/>
                        <a:chOff x="3047455" y="4411662"/>
                        <a:chExt cx="776850" cy="374816"/>
                      </a:xfrm>
                    </p:grpSpPr>
                    <p:sp>
                      <p:nvSpPr>
                        <p:cNvPr id="170" name="Rectangle 3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121702" y="4476393"/>
                          <a:ext cx="559792" cy="31008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71" name="Line 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229496" y="4703019"/>
                          <a:ext cx="333514" cy="0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72" name="Line 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231252" y="4671423"/>
                          <a:ext cx="0" cy="6494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73" name="Line 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562509" y="4671423"/>
                          <a:ext cx="0" cy="6494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74" name="Text Box 3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047455" y="4411662"/>
                          <a:ext cx="776850" cy="31654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square">
                          <a:prstTxWarp prst="textNoShape">
                            <a:avLst/>
                          </a:prstTxWarp>
                          <a:spAutoFit/>
                        </a:bodyPr>
                        <a:lstStyle/>
                        <a:p>
                          <a:r>
                            <a:rPr lang="de-DE" sz="10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200 nm</a:t>
                          </a:r>
                        </a:p>
                      </p:txBody>
                    </p:sp>
                  </p:grpSp>
                </p:grpSp>
                <p:grpSp>
                  <p:nvGrpSpPr>
                    <p:cNvPr id="151" name="Gruppieren 50"/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5886000" y="4658400"/>
                      <a:ext cx="1965105" cy="1260000"/>
                      <a:chOff x="473075" y="3028950"/>
                      <a:chExt cx="2525399" cy="1619250"/>
                    </a:xfrm>
                  </p:grpSpPr>
                  <p:pic>
                    <p:nvPicPr>
                      <p:cNvPr id="161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 b="7880"/>
                      <a:stretch>
                        <a:fillRect/>
                      </a:stretch>
                    </p:blipFill>
                    <p:spPr bwMode="auto">
                      <a:xfrm>
                        <a:off x="473075" y="3028950"/>
                        <a:ext cx="2346325" cy="161925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  <a:miter lim="800000"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000000">
                            <a:alpha val="43000"/>
                          </a:srgbClr>
                        </a:outerShdw>
                      </a:effectLst>
                    </p:spPr>
                  </p:pic>
                  <p:grpSp>
                    <p:nvGrpSpPr>
                      <p:cNvPr id="162" name="Group 7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113199" y="4244849"/>
                        <a:ext cx="885275" cy="375698"/>
                        <a:chOff x="3043375" y="4410645"/>
                        <a:chExt cx="885266" cy="375836"/>
                      </a:xfrm>
                    </p:grpSpPr>
                    <p:sp>
                      <p:nvSpPr>
                        <p:cNvPr id="163" name="Rectangle 3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121702" y="4476396"/>
                          <a:ext cx="559793" cy="31008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64" name="Line 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233134" y="4701636"/>
                          <a:ext cx="333515" cy="0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65" name="Line 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234890" y="4670042"/>
                          <a:ext cx="0" cy="6494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66" name="Line 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563765" y="4670042"/>
                          <a:ext cx="0" cy="6494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67" name="Text Box 3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043375" y="4410645"/>
                          <a:ext cx="885266" cy="32718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square">
                          <a:prstTxWarp prst="textNoShape">
                            <a:avLst/>
                          </a:prstTxWarp>
                          <a:spAutoFit/>
                        </a:bodyPr>
                        <a:lstStyle/>
                        <a:p>
                          <a:r>
                            <a:rPr lang="de-DE" sz="10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200 nm</a:t>
                          </a:r>
                        </a:p>
                      </p:txBody>
                    </p:sp>
                  </p:grpSp>
                </p:grpSp>
                <p:grpSp>
                  <p:nvGrpSpPr>
                    <p:cNvPr id="152" name="Gruppieren 52"/>
                    <p:cNvGrpSpPr>
                      <a:grpSpLocks noChangeAspect="1"/>
                    </p:cNvGrpSpPr>
                    <p:nvPr/>
                  </p:nvGrpSpPr>
                  <p:grpSpPr>
                    <a:xfrm>
                      <a:off x="5886000" y="6156898"/>
                      <a:ext cx="1893097" cy="1260001"/>
                      <a:chOff x="463550" y="4781550"/>
                      <a:chExt cx="2432857" cy="1619250"/>
                    </a:xfrm>
                  </p:grpSpPr>
                  <p:pic>
                    <p:nvPicPr>
                      <p:cNvPr id="154" name="Picture 29" descr="&#10;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 b="8275"/>
                      <a:stretch>
                        <a:fillRect/>
                      </a:stretch>
                    </p:blipFill>
                    <p:spPr bwMode="auto">
                      <a:xfrm>
                        <a:off x="463550" y="4781550"/>
                        <a:ext cx="2355850" cy="161925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bg1">
                            <a:lumMod val="50000"/>
                          </a:schemeClr>
                        </a:solidFill>
                        <a:miter lim="800000"/>
                        <a:headEnd/>
                        <a:tailEnd/>
                      </a:ln>
                      <a:effectLst>
                        <a:outerShdw blurRad="50800" dist="38100" dir="2700000" algn="tl" rotWithShape="0">
                          <a:srgbClr val="000000">
                            <a:alpha val="43000"/>
                          </a:srgbClr>
                        </a:outerShdw>
                      </a:effectLst>
                    </p:spPr>
                  </p:pic>
                  <p:grpSp>
                    <p:nvGrpSpPr>
                      <p:cNvPr id="155" name="Group 6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113199" y="5986544"/>
                        <a:ext cx="783208" cy="381826"/>
                        <a:chOff x="3043376" y="4404512"/>
                        <a:chExt cx="783200" cy="381966"/>
                      </a:xfrm>
                    </p:grpSpPr>
                    <p:sp>
                      <p:nvSpPr>
                        <p:cNvPr id="156" name="Rectangle 3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3121701" y="4476394"/>
                          <a:ext cx="559154" cy="310084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57" name="Line 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235933" y="4690452"/>
                          <a:ext cx="333515" cy="0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58" name="Line 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237689" y="4658857"/>
                          <a:ext cx="0" cy="6494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59" name="Line 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566565" y="4658857"/>
                          <a:ext cx="0" cy="6494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160" name="Text Box 3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043376" y="4404512"/>
                          <a:ext cx="783200" cy="316539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wrap="square">
                          <a:prstTxWarp prst="textNoShape">
                            <a:avLst/>
                          </a:prstTxWarp>
                          <a:spAutoFit/>
                        </a:bodyPr>
                        <a:lstStyle/>
                        <a:p>
                          <a:r>
                            <a:rPr lang="de-DE" sz="10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400 nm</a:t>
                          </a:r>
                        </a:p>
                      </p:txBody>
                    </p:sp>
                  </p:grpSp>
                </p:grpSp>
                <p:pic>
                  <p:nvPicPr>
                    <p:cNvPr id="153" name="Picture 1634" descr="VI63D15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21691" r="58031" b="7455"/>
                    <a:stretch/>
                  </p:blipFill>
                  <p:spPr bwMode="auto">
                    <a:xfrm>
                      <a:off x="3150000" y="3668917"/>
                      <a:ext cx="2498807" cy="3163266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bg1">
                          <a:lumMod val="50000"/>
                        </a:schemeClr>
                      </a:solidFill>
                    </a:ln>
                    <a:effectLst>
                      <a:outerShdw blurRad="50800" dist="38100" dir="2700000" algn="tl" rotWithShape="0">
                        <a:srgbClr val="000000">
                          <a:alpha val="43000"/>
                        </a:srgbClr>
                      </a:outerShdw>
                    </a:effectLst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  <p:sp>
                <p:nvSpPr>
                  <p:cNvPr id="145" name="Textfeld 144"/>
                  <p:cNvSpPr txBox="1"/>
                  <p:nvPr/>
                </p:nvSpPr>
                <p:spPr>
                  <a:xfrm>
                    <a:off x="3157820" y="2361954"/>
                    <a:ext cx="249840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de-DE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Cross-</a:t>
                    </a:r>
                    <a:r>
                      <a:rPr lang="de-DE" sz="1600" dirty="0" err="1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section</a:t>
                    </a:r>
                    <a:endParaRPr lang="de-DE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6" name="Textfeld 145"/>
                  <p:cNvSpPr txBox="1"/>
                  <p:nvPr/>
                </p:nvSpPr>
                <p:spPr>
                  <a:xfrm>
                    <a:off x="5664910" y="2361954"/>
                    <a:ext cx="2266072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de-DE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Top </a:t>
                    </a:r>
                    <a:r>
                      <a:rPr lang="de-DE" sz="1600" dirty="0" err="1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view</a:t>
                    </a:r>
                    <a:endParaRPr lang="de-DE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37" name="Gruppierung 220"/>
                <p:cNvGrpSpPr/>
                <p:nvPr/>
              </p:nvGrpSpPr>
              <p:grpSpPr>
                <a:xfrm>
                  <a:off x="4986660" y="6470844"/>
                  <a:ext cx="612000" cy="338428"/>
                  <a:chOff x="4698628" y="3082163"/>
                  <a:chExt cx="612000" cy="338428"/>
                </a:xfrm>
              </p:grpSpPr>
              <p:sp>
                <p:nvSpPr>
                  <p:cNvPr id="138" name="Rechteck 137"/>
                  <p:cNvSpPr/>
                  <p:nvPr/>
                </p:nvSpPr>
                <p:spPr>
                  <a:xfrm>
                    <a:off x="4698628" y="3132559"/>
                    <a:ext cx="612000" cy="288032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9" name="Textfeld 138"/>
                  <p:cNvSpPr txBox="1"/>
                  <p:nvPr/>
                </p:nvSpPr>
                <p:spPr>
                  <a:xfrm>
                    <a:off x="4732265" y="3082163"/>
                    <a:ext cx="576064" cy="2923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13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 µm </a:t>
                    </a:r>
                  </a:p>
                </p:txBody>
              </p:sp>
              <p:grpSp>
                <p:nvGrpSpPr>
                  <p:cNvPr id="140" name="Gruppierung 223"/>
                  <p:cNvGrpSpPr/>
                  <p:nvPr/>
                </p:nvGrpSpPr>
                <p:grpSpPr>
                  <a:xfrm>
                    <a:off x="4761932" y="3303603"/>
                    <a:ext cx="489600" cy="74520"/>
                    <a:chOff x="4807367" y="3299743"/>
                    <a:chExt cx="489600" cy="74520"/>
                  </a:xfrm>
                </p:grpSpPr>
                <p:cxnSp>
                  <p:nvCxnSpPr>
                    <p:cNvPr id="141" name="Gerade Verbindung 140"/>
                    <p:cNvCxnSpPr/>
                    <p:nvPr/>
                  </p:nvCxnSpPr>
                  <p:spPr>
                    <a:xfrm>
                      <a:off x="4807367" y="3336824"/>
                      <a:ext cx="489600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2" name="Gerade Verbindung 141"/>
                    <p:cNvCxnSpPr/>
                    <p:nvPr/>
                  </p:nvCxnSpPr>
                  <p:spPr>
                    <a:xfrm flipH="1">
                      <a:off x="5290874" y="3302263"/>
                      <a:ext cx="0" cy="7200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3" name="Gerade Verbindung 142"/>
                    <p:cNvCxnSpPr/>
                    <p:nvPr/>
                  </p:nvCxnSpPr>
                  <p:spPr>
                    <a:xfrm flipH="1">
                      <a:off x="4810280" y="3299743"/>
                      <a:ext cx="0" cy="7200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126" name="Textfeld 125"/>
              <p:cNvSpPr txBox="1"/>
              <p:nvPr/>
            </p:nvSpPr>
            <p:spPr>
              <a:xfrm>
                <a:off x="3168492" y="6481159"/>
                <a:ext cx="46805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α</a:t>
                </a:r>
                <a:r>
                  <a:rPr lang="de-DE" sz="16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-Al</a:t>
                </a:r>
                <a:r>
                  <a:rPr lang="de-DE" sz="1600" baseline="-250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de-DE" sz="16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  <a:r>
                  <a:rPr lang="de-DE" sz="1600" baseline="-250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de-DE" sz="16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-support</a:t>
                </a:r>
                <a:endParaRPr lang="de-DE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7" name="Textfeld 126"/>
              <p:cNvSpPr txBox="1"/>
              <p:nvPr/>
            </p:nvSpPr>
            <p:spPr>
              <a:xfrm>
                <a:off x="3163230" y="4738218"/>
                <a:ext cx="24482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 smtClean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γ-Al</a:t>
                </a:r>
                <a:r>
                  <a:rPr lang="de-DE" sz="1600" baseline="-25000" dirty="0" smtClean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de-DE" sz="1600" dirty="0" smtClean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  <a:r>
                  <a:rPr lang="de-DE" sz="1600" baseline="-25000" dirty="0" smtClean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de-DE" sz="1600" dirty="0" smtClean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-interlayer</a:t>
                </a:r>
                <a:r>
                  <a:rPr lang="de-DE" sz="1600" i="1" dirty="0" smtClean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de-DE" sz="1600" i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4" name="Textfeld 133"/>
              <p:cNvSpPr txBox="1"/>
              <p:nvPr/>
            </p:nvSpPr>
            <p:spPr>
              <a:xfrm>
                <a:off x="3154982" y="3150523"/>
                <a:ext cx="24482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SiO</a:t>
                </a:r>
                <a:r>
                  <a:rPr lang="de-DE" sz="1600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de-DE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-functional </a:t>
                </a:r>
                <a:r>
                  <a:rPr lang="de-DE" sz="16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layer</a:t>
                </a:r>
                <a:r>
                  <a:rPr lang="de-DE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de-DE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35" name="Gerade Verbindung mit Pfeil 134"/>
              <p:cNvCxnSpPr>
                <a:stCxn id="134" idx="2"/>
              </p:cNvCxnSpPr>
              <p:nvPr/>
            </p:nvCxnSpPr>
            <p:spPr>
              <a:xfrm>
                <a:off x="4379118" y="3489077"/>
                <a:ext cx="463526" cy="29155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2" name="Geschweifte Klammer rechts 121"/>
            <p:cNvSpPr/>
            <p:nvPr/>
          </p:nvSpPr>
          <p:spPr>
            <a:xfrm rot="5400000">
              <a:off x="4341291" y="1366526"/>
              <a:ext cx="118461" cy="2498400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Geschweifte Klammer rechts 122"/>
            <p:cNvSpPr/>
            <p:nvPr/>
          </p:nvSpPr>
          <p:spPr>
            <a:xfrm rot="5400000">
              <a:off x="6722953" y="1704926"/>
              <a:ext cx="118461" cy="1821600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6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9091116" y="7134731"/>
            <a:ext cx="1512000" cy="402568"/>
          </a:xfrm>
        </p:spPr>
        <p:txBody>
          <a:bodyPr/>
          <a:lstStyle/>
          <a:p>
            <a:fld id="{41D760A2-62D7-422A-B474-D8FC70E77F84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71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1306E-6 4.28571E-6 L -0.3603 0.002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23" y="12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fik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48" y="1706351"/>
            <a:ext cx="2785642" cy="4644768"/>
          </a:xfrm>
          <a:prstGeom prst="rect">
            <a:avLst/>
          </a:prstGeom>
        </p:spPr>
      </p:pic>
      <p:grpSp>
        <p:nvGrpSpPr>
          <p:cNvPr id="2" name="Gruppieren 1"/>
          <p:cNvGrpSpPr/>
          <p:nvPr/>
        </p:nvGrpSpPr>
        <p:grpSpPr>
          <a:xfrm>
            <a:off x="500192" y="6617397"/>
            <a:ext cx="2538000" cy="369094"/>
            <a:chOff x="500192" y="6867921"/>
            <a:chExt cx="2538000" cy="369094"/>
          </a:xfrm>
        </p:grpSpPr>
        <p:cxnSp>
          <p:nvCxnSpPr>
            <p:cNvPr id="32" name="Gerade Verbindung mit Pfeil 31"/>
            <p:cNvCxnSpPr/>
            <p:nvPr/>
          </p:nvCxnSpPr>
          <p:spPr>
            <a:xfrm>
              <a:off x="500192" y="6867921"/>
              <a:ext cx="2538000" cy="0"/>
            </a:xfrm>
            <a:prstGeom prst="straightConnector1">
              <a:avLst/>
            </a:prstGeom>
            <a:ln w="28575">
              <a:solidFill>
                <a:srgbClr val="51515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feld 32"/>
            <p:cNvSpPr txBox="1"/>
            <p:nvPr/>
          </p:nvSpPr>
          <p:spPr>
            <a:xfrm>
              <a:off x="1374053" y="6898461"/>
              <a:ext cx="8130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39 mm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Inhaltsplatzhalter 3"/>
          <p:cNvSpPr txBox="1">
            <a:spLocks/>
          </p:cNvSpPr>
          <p:nvPr/>
        </p:nvSpPr>
        <p:spPr>
          <a:xfrm>
            <a:off x="234132" y="396255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3200" b="1" kern="1200">
                <a:solidFill>
                  <a:srgbClr val="005B82"/>
                </a:solidFill>
                <a:latin typeface="+mj-lt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latin typeface="Arial" panose="020B0604020202020204" pitchFamily="34" charset="0"/>
              </a:rPr>
              <a:t>Membrane design</a:t>
            </a:r>
          </a:p>
          <a:p>
            <a:pPr algn="ctr"/>
            <a:endParaRPr lang="de-DE" dirty="0">
              <a:latin typeface="Arial" panose="020B0604020202020204" pitchFamily="34" charset="0"/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234132" y="972319"/>
            <a:ext cx="104592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Selective CO</a:t>
            </a:r>
            <a:r>
              <a:rPr lang="en-US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-transport: </a:t>
            </a:r>
          </a:p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Enhanced CO</a:t>
            </a:r>
            <a:r>
              <a:rPr lang="en-US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-affinity by post synthesis functionalization with amino-groups (-NH</a:t>
            </a:r>
            <a:r>
              <a:rPr lang="en-US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9091116" y="7134731"/>
            <a:ext cx="1512000" cy="402568"/>
          </a:xfrm>
        </p:spPr>
        <p:txBody>
          <a:bodyPr/>
          <a:lstStyle/>
          <a:p>
            <a:fld id="{41D760A2-62D7-422A-B474-D8FC70E77F84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Gruppieren 34"/>
          <p:cNvGrpSpPr/>
          <p:nvPr/>
        </p:nvGrpSpPr>
        <p:grpSpPr>
          <a:xfrm>
            <a:off x="2514587" y="2195885"/>
            <a:ext cx="4307898" cy="4860954"/>
            <a:chOff x="2514587" y="2195885"/>
            <a:chExt cx="4307898" cy="4860954"/>
          </a:xfrm>
        </p:grpSpPr>
        <p:grpSp>
          <p:nvGrpSpPr>
            <p:cNvPr id="5" name="Gruppieren 4"/>
            <p:cNvGrpSpPr/>
            <p:nvPr/>
          </p:nvGrpSpPr>
          <p:grpSpPr>
            <a:xfrm>
              <a:off x="2514587" y="2195885"/>
              <a:ext cx="4307898" cy="4860000"/>
              <a:chOff x="2514587" y="2195885"/>
              <a:chExt cx="4307898" cy="4860000"/>
            </a:xfrm>
          </p:grpSpPr>
          <p:grpSp>
            <p:nvGrpSpPr>
              <p:cNvPr id="21" name="Gruppieren 20"/>
              <p:cNvGrpSpPr/>
              <p:nvPr/>
            </p:nvGrpSpPr>
            <p:grpSpPr>
              <a:xfrm>
                <a:off x="2514587" y="2195885"/>
                <a:ext cx="4307898" cy="4860000"/>
                <a:chOff x="2514587" y="2388353"/>
                <a:chExt cx="4307898" cy="4860000"/>
              </a:xfrm>
            </p:grpSpPr>
            <p:grpSp>
              <p:nvGrpSpPr>
                <p:cNvPr id="16" name="Gruppieren 15"/>
                <p:cNvGrpSpPr/>
                <p:nvPr/>
              </p:nvGrpSpPr>
              <p:grpSpPr>
                <a:xfrm>
                  <a:off x="2514587" y="2388353"/>
                  <a:ext cx="4307897" cy="4860000"/>
                  <a:chOff x="2514587" y="2388353"/>
                  <a:chExt cx="4307897" cy="4860000"/>
                </a:xfrm>
              </p:grpSpPr>
              <p:sp>
                <p:nvSpPr>
                  <p:cNvPr id="3" name="Rechteck 2"/>
                  <p:cNvSpPr/>
                  <p:nvPr/>
                </p:nvSpPr>
                <p:spPr>
                  <a:xfrm>
                    <a:off x="2514587" y="3189491"/>
                    <a:ext cx="252000" cy="360000"/>
                  </a:xfrm>
                  <a:prstGeom prst="rect">
                    <a:avLst/>
                  </a:prstGeom>
                  <a:noFill/>
                  <a:ln w="12700">
                    <a:solidFill>
                      <a:srgbClr val="92D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6" name="Rechteck 75"/>
                  <p:cNvSpPr/>
                  <p:nvPr/>
                </p:nvSpPr>
                <p:spPr>
                  <a:xfrm>
                    <a:off x="3402484" y="2388353"/>
                    <a:ext cx="3420000" cy="4860000"/>
                  </a:xfrm>
                  <a:prstGeom prst="rect">
                    <a:avLst/>
                  </a:prstGeom>
                  <a:noFill/>
                  <a:ln w="12700">
                    <a:solidFill>
                      <a:srgbClr val="92D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9" name="Gruppieren 18"/>
                <p:cNvGrpSpPr/>
                <p:nvPr/>
              </p:nvGrpSpPr>
              <p:grpSpPr>
                <a:xfrm>
                  <a:off x="3664229" y="2414020"/>
                  <a:ext cx="3158256" cy="4231178"/>
                  <a:chOff x="3664229" y="2414020"/>
                  <a:chExt cx="3158256" cy="4231178"/>
                </a:xfrm>
              </p:grpSpPr>
              <p:pic>
                <p:nvPicPr>
                  <p:cNvPr id="73" name="Grafik 72"/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978548" y="3131018"/>
                    <a:ext cx="1072807" cy="2491839"/>
                  </a:xfrm>
                  <a:prstGeom prst="rect">
                    <a:avLst/>
                  </a:prstGeom>
                </p:spPr>
              </p:pic>
              <p:pic>
                <p:nvPicPr>
                  <p:cNvPr id="74" name="Grafik 73"/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202684" y="3992469"/>
                    <a:ext cx="1370268" cy="1111818"/>
                  </a:xfrm>
                  <a:prstGeom prst="rect">
                    <a:avLst/>
                  </a:prstGeom>
                </p:spPr>
              </p:pic>
              <p:sp>
                <p:nvSpPr>
                  <p:cNvPr id="6" name="Textfeld 5"/>
                  <p:cNvSpPr txBox="1"/>
                  <p:nvPr/>
                </p:nvSpPr>
                <p:spPr>
                  <a:xfrm>
                    <a:off x="3887228" y="2414020"/>
                    <a:ext cx="1436612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Pore channel</a:t>
                    </a:r>
                    <a:endParaRPr 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Geschweifte Klammer rechts 123"/>
                  <p:cNvSpPr/>
                  <p:nvPr/>
                </p:nvSpPr>
                <p:spPr>
                  <a:xfrm rot="5400000">
                    <a:off x="4498524" y="2041740"/>
                    <a:ext cx="118461" cy="1440000"/>
                  </a:xfrm>
                  <a:prstGeom prst="rightBrac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" name="Textfeld 16"/>
                  <p:cNvSpPr txBox="1"/>
                  <p:nvPr/>
                </p:nvSpPr>
                <p:spPr>
                  <a:xfrm>
                    <a:off x="3664229" y="5814201"/>
                    <a:ext cx="3158256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342779" indent="-342779">
                      <a:buClr>
                        <a:srgbClr val="515151"/>
                      </a:buClr>
                      <a:buSzPct val="80000"/>
                      <a:buFont typeface="Wingdings" panose="05000000000000000000" pitchFamily="2" charset="2"/>
                      <a:buChar char="§"/>
                    </a:pPr>
                    <a:r>
                      <a: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Selective adsorption of CO</a:t>
                    </a:r>
                    <a:r>
                      <a:rPr lang="en-US" sz="1600" baseline="-250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</a:t>
                    </a:r>
                  </a:p>
                  <a:p>
                    <a:pPr marL="342779" indent="-342779">
                      <a:buClr>
                        <a:srgbClr val="515151"/>
                      </a:buClr>
                      <a:buSzPct val="80000"/>
                      <a:buFont typeface="Wingdings" panose="05000000000000000000" pitchFamily="2" charset="2"/>
                      <a:buChar char="§"/>
                    </a:pPr>
                    <a:r>
                      <a: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CO</a:t>
                    </a:r>
                    <a:r>
                      <a:rPr lang="en-US" sz="1600" baseline="-250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</a:t>
                    </a:r>
                    <a:r>
                      <a: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-transport along a partial pressure gradient</a:t>
                    </a:r>
                    <a:endParaRPr 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4" name="Textfeld 3"/>
              <p:cNvSpPr txBox="1"/>
              <p:nvPr/>
            </p:nvSpPr>
            <p:spPr>
              <a:xfrm>
                <a:off x="5490716" y="3830071"/>
                <a:ext cx="1266693" cy="10259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R-NH</a:t>
                </a:r>
                <a:r>
                  <a:rPr lang="en-US" sz="1400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endParaRPr lang="en-US" sz="1000" baseline="-25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CO</a:t>
                </a:r>
                <a:r>
                  <a:rPr lang="en-US" sz="14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: 0,33 </a:t>
                </a:r>
                <a:r>
                  <a:rPr 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nm</a:t>
                </a:r>
              </a:p>
              <a:p>
                <a:endParaRPr lang="en-US" sz="12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en-US" sz="14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: 0,36 nm </a:t>
                </a:r>
                <a:r>
                  <a:rPr 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sz="1400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2" name="Gerade Verbindung 11"/>
            <p:cNvCxnSpPr/>
            <p:nvPr/>
          </p:nvCxnSpPr>
          <p:spPr>
            <a:xfrm flipV="1">
              <a:off x="2766587" y="2195885"/>
              <a:ext cx="635897" cy="801138"/>
            </a:xfrm>
            <a:prstGeom prst="line">
              <a:avLst/>
            </a:prstGeom>
            <a:ln w="127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/>
          </p:nvCxnSpPr>
          <p:spPr>
            <a:xfrm>
              <a:off x="2766587" y="3357023"/>
              <a:ext cx="635897" cy="3699816"/>
            </a:xfrm>
            <a:prstGeom prst="line">
              <a:avLst/>
            </a:prstGeom>
            <a:ln w="127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uppieren 35"/>
          <p:cNvGrpSpPr/>
          <p:nvPr/>
        </p:nvGrpSpPr>
        <p:grpSpPr>
          <a:xfrm>
            <a:off x="3906540" y="2195885"/>
            <a:ext cx="6566680" cy="4860954"/>
            <a:chOff x="3906540" y="2195885"/>
            <a:chExt cx="6566680" cy="4860954"/>
          </a:xfrm>
        </p:grpSpPr>
        <p:grpSp>
          <p:nvGrpSpPr>
            <p:cNvPr id="10" name="Gruppieren 9"/>
            <p:cNvGrpSpPr/>
            <p:nvPr/>
          </p:nvGrpSpPr>
          <p:grpSpPr>
            <a:xfrm>
              <a:off x="3906540" y="2196839"/>
              <a:ext cx="6566680" cy="4860000"/>
              <a:chOff x="3906540" y="2196839"/>
              <a:chExt cx="6566680" cy="4860000"/>
            </a:xfrm>
          </p:grpSpPr>
          <p:grpSp>
            <p:nvGrpSpPr>
              <p:cNvPr id="22" name="Gruppieren 21"/>
              <p:cNvGrpSpPr/>
              <p:nvPr/>
            </p:nvGrpSpPr>
            <p:grpSpPr>
              <a:xfrm>
                <a:off x="3906540" y="2196839"/>
                <a:ext cx="6566680" cy="4860000"/>
                <a:chOff x="3906540" y="2389307"/>
                <a:chExt cx="6566680" cy="4860000"/>
              </a:xfrm>
            </p:grpSpPr>
            <p:grpSp>
              <p:nvGrpSpPr>
                <p:cNvPr id="20" name="Gruppieren 19"/>
                <p:cNvGrpSpPr/>
                <p:nvPr/>
              </p:nvGrpSpPr>
              <p:grpSpPr>
                <a:xfrm>
                  <a:off x="7279754" y="2844775"/>
                  <a:ext cx="3179514" cy="3797176"/>
                  <a:chOff x="7279754" y="2844775"/>
                  <a:chExt cx="3179514" cy="3797176"/>
                </a:xfrm>
              </p:grpSpPr>
              <p:sp>
                <p:nvSpPr>
                  <p:cNvPr id="44" name="Rechteck 43"/>
                  <p:cNvSpPr/>
                  <p:nvPr/>
                </p:nvSpPr>
                <p:spPr>
                  <a:xfrm>
                    <a:off x="7279754" y="5810954"/>
                    <a:ext cx="3179514" cy="830997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285750" indent="-285750">
                      <a:buClr>
                        <a:srgbClr val="515151"/>
                      </a:buClr>
                      <a:buSzPct val="80000"/>
                      <a:buFont typeface="Wingdings" panose="05000000000000000000" pitchFamily="2" charset="2"/>
                      <a:buChar char="§"/>
                    </a:pPr>
                    <a:r>
                      <a:rPr lang="de-DE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Reversible </a:t>
                    </a:r>
                    <a:r>
                      <a:rPr lang="de-DE" sz="1600" dirty="0" err="1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adsorption</a:t>
                    </a:r>
                    <a:r>
                      <a:rPr lang="de-DE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de-DE" sz="1600" dirty="0" err="1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of</a:t>
                    </a:r>
                    <a:r>
                      <a:rPr lang="de-DE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CO</a:t>
                    </a:r>
                    <a:r>
                      <a:rPr lang="de-DE" sz="1600" baseline="-250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</a:t>
                    </a:r>
                    <a:r>
                      <a: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de-DE" sz="1600" dirty="0" err="1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forming</a:t>
                    </a:r>
                    <a:r>
                      <a:rPr lang="de-DE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de-DE" sz="1600" dirty="0" err="1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carbamates</a:t>
                    </a:r>
                    <a:r>
                      <a:rPr lang="de-DE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de-DE" sz="1600" dirty="0" err="1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and</a:t>
                    </a:r>
                    <a:r>
                      <a:rPr lang="de-DE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de-DE" sz="1600" dirty="0" err="1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carbonates</a:t>
                    </a:r>
                    <a:r>
                      <a:rPr lang="de-DE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</a:p>
                </p:txBody>
              </p:sp>
              <p:pic>
                <p:nvPicPr>
                  <p:cNvPr id="45" name="Grafik 44"/>
                  <p:cNvPicPr>
                    <a:picLocks noChangeAspect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306905" y="2844775"/>
                    <a:ext cx="3008347" cy="223200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8" name="Gruppieren 17"/>
                <p:cNvGrpSpPr/>
                <p:nvPr/>
              </p:nvGrpSpPr>
              <p:grpSpPr>
                <a:xfrm>
                  <a:off x="3906540" y="2389307"/>
                  <a:ext cx="6566680" cy="4860000"/>
                  <a:chOff x="3906540" y="2389307"/>
                  <a:chExt cx="6566680" cy="4860000"/>
                </a:xfrm>
              </p:grpSpPr>
              <p:sp>
                <p:nvSpPr>
                  <p:cNvPr id="38" name="Rechteck 37"/>
                  <p:cNvSpPr/>
                  <p:nvPr/>
                </p:nvSpPr>
                <p:spPr>
                  <a:xfrm>
                    <a:off x="3906540" y="4396451"/>
                    <a:ext cx="468000" cy="432000"/>
                  </a:xfrm>
                  <a:prstGeom prst="rect">
                    <a:avLst/>
                  </a:prstGeom>
                  <a:noFill/>
                  <a:ln w="127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2" name="Rechteck 41"/>
                  <p:cNvSpPr/>
                  <p:nvPr/>
                </p:nvSpPr>
                <p:spPr>
                  <a:xfrm>
                    <a:off x="7053220" y="2389307"/>
                    <a:ext cx="3420000" cy="4860000"/>
                  </a:xfrm>
                  <a:prstGeom prst="rect">
                    <a:avLst/>
                  </a:prstGeom>
                  <a:noFill/>
                  <a:ln w="127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7" name="Textfeld 6"/>
              <p:cNvSpPr txBox="1"/>
              <p:nvPr/>
            </p:nvSpPr>
            <p:spPr>
              <a:xfrm rot="5400000">
                <a:off x="7089122" y="3531063"/>
                <a:ext cx="58702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51515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Silica</a:t>
                </a:r>
                <a:endParaRPr lang="en-US" sz="1200" b="1" dirty="0">
                  <a:solidFill>
                    <a:srgbClr val="51515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Textfeld 7"/>
              <p:cNvSpPr txBox="1"/>
              <p:nvPr/>
            </p:nvSpPr>
            <p:spPr>
              <a:xfrm>
                <a:off x="8154769" y="3564483"/>
                <a:ext cx="1601721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005B8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reversible reaction</a:t>
                </a:r>
                <a:endParaRPr lang="en-US" sz="1200" b="1" dirty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Textfeld 8"/>
              <p:cNvSpPr txBox="1"/>
              <p:nvPr/>
            </p:nvSpPr>
            <p:spPr>
              <a:xfrm rot="16200000">
                <a:off x="9485698" y="3640017"/>
                <a:ext cx="1382110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Diffusion von N</a:t>
                </a:r>
                <a:r>
                  <a:rPr lang="en-US" sz="1200" b="1" baseline="-25000" dirty="0" smtClean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en-US" sz="1200" b="1" baseline="-25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3" name="Gerade Verbindung 22"/>
            <p:cNvCxnSpPr/>
            <p:nvPr/>
          </p:nvCxnSpPr>
          <p:spPr>
            <a:xfrm flipV="1">
              <a:off x="4374540" y="2195885"/>
              <a:ext cx="2678680" cy="2008098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/>
            <p:cNvCxnSpPr/>
            <p:nvPr/>
          </p:nvCxnSpPr>
          <p:spPr>
            <a:xfrm>
              <a:off x="4374540" y="4635983"/>
              <a:ext cx="2678680" cy="2419902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9743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Inhaltsplatzhalter 3"/>
          <p:cNvSpPr txBox="1">
            <a:spLocks/>
          </p:cNvSpPr>
          <p:nvPr/>
        </p:nvSpPr>
        <p:spPr>
          <a:xfrm>
            <a:off x="234132" y="396255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3200" b="1" kern="1200">
                <a:solidFill>
                  <a:srgbClr val="005B82"/>
                </a:solidFill>
                <a:latin typeface="+mj-lt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800" dirty="0" smtClean="0">
                <a:latin typeface="Arial" panose="020B0604020202020204" pitchFamily="34" charset="0"/>
              </a:rPr>
              <a:t>CO</a:t>
            </a:r>
            <a:r>
              <a:rPr lang="de-DE" sz="2800" baseline="-25000" dirty="0" smtClean="0">
                <a:latin typeface="Arial" panose="020B0604020202020204" pitchFamily="34" charset="0"/>
              </a:rPr>
              <a:t>2</a:t>
            </a:r>
            <a:r>
              <a:rPr lang="de-DE" sz="2800" dirty="0" smtClean="0">
                <a:latin typeface="Arial" panose="020B0604020202020204" pitchFamily="34" charset="0"/>
              </a:rPr>
              <a:t>-Separation </a:t>
            </a:r>
            <a:r>
              <a:rPr lang="en-US" sz="2800" dirty="0" smtClean="0">
                <a:latin typeface="Arial" panose="020B0604020202020204" pitchFamily="34" charset="0"/>
              </a:rPr>
              <a:t>from</a:t>
            </a:r>
            <a:r>
              <a:rPr lang="de-DE" sz="2800" dirty="0" smtClean="0">
                <a:latin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</a:rPr>
              <a:t>flue</a:t>
            </a:r>
            <a:r>
              <a:rPr lang="de-DE" sz="2800" dirty="0" smtClean="0">
                <a:latin typeface="Arial" panose="020B0604020202020204" pitchFamily="34" charset="0"/>
              </a:rPr>
              <a:t> gas</a:t>
            </a:r>
            <a:endParaRPr lang="de-DE" sz="2800" dirty="0">
              <a:latin typeface="Arial" panose="020B0604020202020204" pitchFamily="34" charset="0"/>
            </a:endParaRPr>
          </a:p>
          <a:p>
            <a:pPr algn="ctr"/>
            <a:endParaRPr lang="de-DE" sz="2800" dirty="0">
              <a:latin typeface="Arial" panose="020B0604020202020204" pitchFamily="34" charset="0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660359" y="1908423"/>
            <a:ext cx="4480489" cy="1735407"/>
            <a:chOff x="660359" y="2354329"/>
            <a:chExt cx="4480489" cy="1735407"/>
          </a:xfrm>
        </p:grpSpPr>
        <p:sp>
          <p:nvSpPr>
            <p:cNvPr id="30" name="Textfeld 29"/>
            <p:cNvSpPr txBox="1"/>
            <p:nvPr/>
          </p:nvSpPr>
          <p:spPr>
            <a:xfrm>
              <a:off x="660359" y="2427335"/>
              <a:ext cx="415498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Air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Pfeil nach rechts 30"/>
            <p:cNvSpPr/>
            <p:nvPr/>
          </p:nvSpPr>
          <p:spPr>
            <a:xfrm>
              <a:off x="781200" y="2672855"/>
              <a:ext cx="432000" cy="216024"/>
            </a:xfrm>
            <a:prstGeom prst="rightArrow">
              <a:avLst/>
            </a:prstGeom>
            <a:solidFill>
              <a:srgbClr val="005B82"/>
            </a:solidFill>
            <a:ln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Rechteck 44"/>
            <p:cNvSpPr/>
            <p:nvPr/>
          </p:nvSpPr>
          <p:spPr>
            <a:xfrm>
              <a:off x="1316103" y="2758739"/>
              <a:ext cx="1728000" cy="54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Furnace</a:t>
              </a:r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Pfeil nach rechts 46"/>
            <p:cNvSpPr/>
            <p:nvPr/>
          </p:nvSpPr>
          <p:spPr>
            <a:xfrm>
              <a:off x="779710" y="3148062"/>
              <a:ext cx="432000" cy="216024"/>
            </a:xfrm>
            <a:prstGeom prst="rightArrow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feld 52"/>
            <p:cNvSpPr txBox="1"/>
            <p:nvPr/>
          </p:nvSpPr>
          <p:spPr>
            <a:xfrm>
              <a:off x="666180" y="2885170"/>
              <a:ext cx="54694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3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Coal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Textfeld 55"/>
            <p:cNvSpPr txBox="1"/>
            <p:nvPr/>
          </p:nvSpPr>
          <p:spPr>
            <a:xfrm>
              <a:off x="2548654" y="2354329"/>
              <a:ext cx="163378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3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Steam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3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generation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Pfeil nach rechts 63"/>
            <p:cNvSpPr/>
            <p:nvPr/>
          </p:nvSpPr>
          <p:spPr>
            <a:xfrm rot="5400000">
              <a:off x="1889703" y="3659619"/>
              <a:ext cx="576000" cy="216024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feld 70"/>
            <p:cNvSpPr txBox="1"/>
            <p:nvPr/>
          </p:nvSpPr>
          <p:spPr>
            <a:xfrm>
              <a:off x="1200065" y="3445731"/>
              <a:ext cx="86433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Flue gas</a:t>
              </a:r>
              <a:endParaRPr lang="en-US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" name="Gruppieren 8"/>
            <p:cNvGrpSpPr/>
            <p:nvPr/>
          </p:nvGrpSpPr>
          <p:grpSpPr>
            <a:xfrm>
              <a:off x="2681788" y="2848338"/>
              <a:ext cx="724629" cy="360801"/>
              <a:chOff x="4687613" y="4768932"/>
              <a:chExt cx="724629" cy="360801"/>
            </a:xfrm>
          </p:grpSpPr>
          <p:sp>
            <p:nvSpPr>
              <p:cNvPr id="73" name="Bogen 72"/>
              <p:cNvSpPr/>
              <p:nvPr/>
            </p:nvSpPr>
            <p:spPr>
              <a:xfrm rot="10800000">
                <a:off x="4697112" y="4768932"/>
                <a:ext cx="144000" cy="72000"/>
              </a:xfrm>
              <a:prstGeom prst="arc">
                <a:avLst>
                  <a:gd name="adj1" fmla="val 16200000"/>
                  <a:gd name="adj2" fmla="val 5441667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Bogen 77"/>
              <p:cNvSpPr/>
              <p:nvPr/>
            </p:nvSpPr>
            <p:spPr>
              <a:xfrm rot="10800000" flipH="1">
                <a:off x="4687613" y="4841977"/>
                <a:ext cx="146373" cy="72000"/>
              </a:xfrm>
              <a:prstGeom prst="arc">
                <a:avLst>
                  <a:gd name="adj1" fmla="val 16200000"/>
                  <a:gd name="adj2" fmla="val 5441667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Bogen 83"/>
              <p:cNvSpPr/>
              <p:nvPr/>
            </p:nvSpPr>
            <p:spPr>
              <a:xfrm rot="10800000">
                <a:off x="4698644" y="4911806"/>
                <a:ext cx="144000" cy="72000"/>
              </a:xfrm>
              <a:prstGeom prst="arc">
                <a:avLst>
                  <a:gd name="adj1" fmla="val 16200000"/>
                  <a:gd name="adj2" fmla="val 5441667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Bogen 84"/>
              <p:cNvSpPr/>
              <p:nvPr/>
            </p:nvSpPr>
            <p:spPr>
              <a:xfrm rot="10800000" flipH="1">
                <a:off x="4689145" y="4984851"/>
                <a:ext cx="146373" cy="72000"/>
              </a:xfrm>
              <a:prstGeom prst="arc">
                <a:avLst>
                  <a:gd name="adj1" fmla="val 16200000"/>
                  <a:gd name="adj2" fmla="val 5441667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6" name="Bogen 85"/>
              <p:cNvSpPr/>
              <p:nvPr/>
            </p:nvSpPr>
            <p:spPr>
              <a:xfrm rot="10800000">
                <a:off x="4698629" y="5057730"/>
                <a:ext cx="144000" cy="72000"/>
              </a:xfrm>
              <a:prstGeom prst="arc">
                <a:avLst>
                  <a:gd name="adj1" fmla="val 16200000"/>
                  <a:gd name="adj2" fmla="val 5441667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8" name="Gerade Verbindung 7"/>
              <p:cNvCxnSpPr/>
              <p:nvPr/>
            </p:nvCxnSpPr>
            <p:spPr>
              <a:xfrm>
                <a:off x="4764293" y="4768932"/>
                <a:ext cx="64794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Gerade Verbindung 86"/>
              <p:cNvCxnSpPr/>
              <p:nvPr/>
            </p:nvCxnSpPr>
            <p:spPr>
              <a:xfrm>
                <a:off x="4764286" y="5129733"/>
                <a:ext cx="64794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8" name="Rechteck 87"/>
            <p:cNvSpPr/>
            <p:nvPr/>
          </p:nvSpPr>
          <p:spPr>
            <a:xfrm>
              <a:off x="3412848" y="2767504"/>
              <a:ext cx="1728000" cy="54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Turbine </a:t>
              </a:r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r>
                <a:rPr lang="de-DE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generator</a:t>
              </a:r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Textfeld 98"/>
            <p:cNvSpPr txBox="1"/>
            <p:nvPr/>
          </p:nvSpPr>
          <p:spPr>
            <a:xfrm>
              <a:off x="2367333" y="3397239"/>
              <a:ext cx="1463862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de-DE" sz="13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, CO</a:t>
              </a:r>
              <a:r>
                <a:rPr lang="de-DE" sz="13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r>
                <a:rPr lang="de-DE" sz="13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H</a:t>
              </a:r>
              <a:r>
                <a:rPr lang="de-DE" sz="13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DE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SO</a:t>
              </a:r>
              <a:r>
                <a:rPr lang="de-DE" sz="13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, NO</a:t>
              </a:r>
              <a:r>
                <a:rPr lang="de-DE" sz="13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  <a:p>
              <a:r>
                <a:rPr lang="de-DE" sz="13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dust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uppieren 3"/>
          <p:cNvGrpSpPr/>
          <p:nvPr/>
        </p:nvGrpSpPr>
        <p:grpSpPr>
          <a:xfrm>
            <a:off x="1145429" y="3832116"/>
            <a:ext cx="2692245" cy="1388675"/>
            <a:chOff x="1145429" y="4242283"/>
            <a:chExt cx="2692245" cy="1388675"/>
          </a:xfrm>
        </p:grpSpPr>
        <p:sp>
          <p:nvSpPr>
            <p:cNvPr id="68" name="Pfeil nach rechts 67"/>
            <p:cNvSpPr/>
            <p:nvPr/>
          </p:nvSpPr>
          <p:spPr>
            <a:xfrm rot="5400000">
              <a:off x="1861265" y="5149458"/>
              <a:ext cx="576000" cy="216024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Rechteck 71"/>
            <p:cNvSpPr/>
            <p:nvPr/>
          </p:nvSpPr>
          <p:spPr>
            <a:xfrm>
              <a:off x="1315887" y="4242283"/>
              <a:ext cx="1728000" cy="54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Flue</a:t>
              </a:r>
              <a:r>
                <a:rPr lang="de-DE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gas </a:t>
              </a:r>
              <a:r>
                <a:rPr lang="de-DE" sz="14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cleaning</a:t>
              </a:r>
              <a:endPara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Textfeld 99"/>
            <p:cNvSpPr txBox="1"/>
            <p:nvPr/>
          </p:nvSpPr>
          <p:spPr>
            <a:xfrm>
              <a:off x="2373812" y="4887165"/>
              <a:ext cx="1463862" cy="7437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400"/>
                </a:spcAft>
              </a:pPr>
              <a:r>
                <a:rPr lang="de-DE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de-DE" sz="13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, CO</a:t>
              </a:r>
              <a:r>
                <a:rPr lang="de-DE" sz="13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r>
                <a:rPr lang="de-DE" sz="13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H</a:t>
              </a:r>
              <a:r>
                <a:rPr lang="de-DE" sz="13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DE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T &lt; 100°C </a:t>
              </a:r>
            </a:p>
            <a:p>
              <a:r>
                <a:rPr lang="de-DE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P ≈ 1 bar</a:t>
              </a:r>
            </a:p>
          </p:txBody>
        </p:sp>
        <p:sp>
          <p:nvSpPr>
            <p:cNvPr id="101" name="Textfeld 100"/>
            <p:cNvSpPr txBox="1"/>
            <p:nvPr/>
          </p:nvSpPr>
          <p:spPr>
            <a:xfrm>
              <a:off x="1145429" y="5039276"/>
              <a:ext cx="86433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Flue gas</a:t>
              </a:r>
              <a:endParaRPr lang="en-US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uppieren 4"/>
          <p:cNvGrpSpPr/>
          <p:nvPr/>
        </p:nvGrpSpPr>
        <p:grpSpPr>
          <a:xfrm>
            <a:off x="1154949" y="5429772"/>
            <a:ext cx="3071705" cy="1303187"/>
            <a:chOff x="1154949" y="5717804"/>
            <a:chExt cx="3071705" cy="1303187"/>
          </a:xfrm>
        </p:grpSpPr>
        <p:sp>
          <p:nvSpPr>
            <p:cNvPr id="94" name="Rechteck 93"/>
            <p:cNvSpPr/>
            <p:nvPr/>
          </p:nvSpPr>
          <p:spPr>
            <a:xfrm>
              <a:off x="3705357" y="5830863"/>
              <a:ext cx="52129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  <a:r>
                <a:rPr lang="de-DE" sz="14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Pfeil nach rechts 94"/>
            <p:cNvSpPr/>
            <p:nvPr/>
          </p:nvSpPr>
          <p:spPr>
            <a:xfrm rot="5400000">
              <a:off x="1845699" y="6624979"/>
              <a:ext cx="576000" cy="216024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Textfeld 95"/>
            <p:cNvSpPr txBox="1"/>
            <p:nvPr/>
          </p:nvSpPr>
          <p:spPr>
            <a:xfrm>
              <a:off x="2318446" y="6514797"/>
              <a:ext cx="1170513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de-DE" sz="13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(O</a:t>
              </a:r>
              <a:r>
                <a:rPr lang="de-DE" sz="13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H</a:t>
              </a:r>
              <a:r>
                <a:rPr lang="de-DE" sz="13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O)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Pfeil nach rechts 96"/>
            <p:cNvSpPr/>
            <p:nvPr/>
          </p:nvSpPr>
          <p:spPr>
            <a:xfrm>
              <a:off x="3186508" y="5879792"/>
              <a:ext cx="432000" cy="216024"/>
            </a:xfrm>
            <a:prstGeom prst="rightArrow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Rechteck 97"/>
            <p:cNvSpPr/>
            <p:nvPr/>
          </p:nvSpPr>
          <p:spPr>
            <a:xfrm>
              <a:off x="1300321" y="5717804"/>
              <a:ext cx="1728000" cy="54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  <a:r>
                <a:rPr lang="de-DE" sz="1400" b="1" baseline="-250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-Separation</a:t>
              </a:r>
              <a:endPara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Textfeld 101"/>
            <p:cNvSpPr txBox="1"/>
            <p:nvPr/>
          </p:nvSpPr>
          <p:spPr>
            <a:xfrm>
              <a:off x="1154949" y="6531683"/>
              <a:ext cx="86433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Flue gas</a:t>
              </a:r>
              <a:endParaRPr lang="en-US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uppieren 5"/>
          <p:cNvGrpSpPr/>
          <p:nvPr/>
        </p:nvGrpSpPr>
        <p:grpSpPr>
          <a:xfrm>
            <a:off x="5635299" y="1188344"/>
            <a:ext cx="4614493" cy="2421381"/>
            <a:chOff x="5635299" y="1518928"/>
            <a:chExt cx="4614493" cy="1893989"/>
          </a:xfrm>
        </p:grpSpPr>
        <p:sp>
          <p:nvSpPr>
            <p:cNvPr id="17" name="Rechteck 16"/>
            <p:cNvSpPr/>
            <p:nvPr/>
          </p:nvSpPr>
          <p:spPr>
            <a:xfrm>
              <a:off x="5635299" y="1518928"/>
              <a:ext cx="4607945" cy="1893989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Rechteck 92"/>
            <p:cNvSpPr/>
            <p:nvPr/>
          </p:nvSpPr>
          <p:spPr>
            <a:xfrm>
              <a:off x="5690131" y="2113782"/>
              <a:ext cx="4337089" cy="9822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20000"/>
                </a:lnSpc>
                <a:buClr>
                  <a:srgbClr val="005B82"/>
                </a:buClr>
                <a:buSzPct val="80000"/>
                <a:buFont typeface="Wingdings" panose="05000000000000000000" pitchFamily="2" charset="2"/>
                <a:buChar char="§"/>
              </a:pPr>
              <a:endParaRPr lang="de-DE" sz="400" b="1" dirty="0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lnSpc>
                  <a:spcPct val="120000"/>
                </a:lnSpc>
                <a:buClr>
                  <a:srgbClr val="005B82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de-DE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high </a:t>
              </a:r>
              <a:r>
                <a:rPr lang="de-DE" sz="18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  <a:r>
                <a:rPr lang="de-DE" sz="1800" b="1" baseline="-25000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8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/N</a:t>
              </a:r>
              <a:r>
                <a:rPr lang="de-DE" sz="1800" b="1" baseline="-25000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8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-selectivity</a:t>
              </a:r>
              <a:r>
                <a:rPr lang="de-DE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r>
                <a:rPr lang="de-DE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                high </a:t>
              </a:r>
              <a:r>
                <a:rPr lang="de-DE" sz="18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  <a:r>
                <a:rPr lang="de-DE" sz="1800" b="1" baseline="-25000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8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-permeabitity</a:t>
              </a:r>
            </a:p>
            <a:p>
              <a:pPr marL="171450" indent="-171450">
                <a:lnSpc>
                  <a:spcPct val="120000"/>
                </a:lnSpc>
                <a:buClr>
                  <a:srgbClr val="005B82"/>
                </a:buClr>
                <a:buSzPct val="80000"/>
                <a:buFont typeface="Wingdings" panose="05000000000000000000" pitchFamily="2" charset="2"/>
                <a:buChar char="§"/>
              </a:pPr>
              <a:endParaRPr lang="de-DE" sz="3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lnSpc>
                  <a:spcPct val="120000"/>
                </a:lnSpc>
                <a:buClr>
                  <a:srgbClr val="005B82"/>
                </a:buClr>
                <a:buSzPct val="80000"/>
                <a:buFont typeface="Wingdings" panose="05000000000000000000" pitchFamily="2" charset="2"/>
                <a:buChar char="§"/>
              </a:pPr>
              <a:endParaRPr lang="de-DE" sz="2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lnSpc>
                  <a:spcPct val="120000"/>
                </a:lnSpc>
                <a:buClr>
                  <a:srgbClr val="005B82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en-US" sz="18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Stability</a:t>
              </a:r>
              <a:r>
                <a:rPr lang="de-DE" sz="18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 </a:t>
              </a: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application</a:t>
              </a:r>
              <a:r>
                <a:rPr lang="de-DE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environment</a:t>
              </a:r>
            </a:p>
          </p:txBody>
        </p:sp>
        <p:sp>
          <p:nvSpPr>
            <p:cNvPr id="108" name="Rechteck 107"/>
            <p:cNvSpPr/>
            <p:nvPr/>
          </p:nvSpPr>
          <p:spPr>
            <a:xfrm>
              <a:off x="5641847" y="1733826"/>
              <a:ext cx="4607945" cy="3129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de-DE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Membrane 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requirement</a:t>
              </a:r>
              <a:endParaRPr lang="en-US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uppieren 6"/>
          <p:cNvGrpSpPr/>
          <p:nvPr/>
        </p:nvGrpSpPr>
        <p:grpSpPr>
          <a:xfrm>
            <a:off x="5641848" y="3832117"/>
            <a:ext cx="4673404" cy="3260883"/>
            <a:chOff x="5641848" y="4022765"/>
            <a:chExt cx="4673404" cy="3175273"/>
          </a:xfrm>
        </p:grpSpPr>
        <p:sp>
          <p:nvSpPr>
            <p:cNvPr id="112" name="Rechteck 111"/>
            <p:cNvSpPr/>
            <p:nvPr/>
          </p:nvSpPr>
          <p:spPr>
            <a:xfrm>
              <a:off x="5641848" y="4022765"/>
              <a:ext cx="4607945" cy="3175273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Rechteck 88"/>
            <p:cNvSpPr/>
            <p:nvPr/>
          </p:nvSpPr>
          <p:spPr>
            <a:xfrm>
              <a:off x="5644244" y="4273696"/>
              <a:ext cx="460554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de-DE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Main </a:t>
              </a:r>
              <a:r>
                <a:rPr lang="de-DE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goals</a:t>
              </a:r>
              <a:r>
                <a:rPr lang="de-DE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of</a:t>
              </a:r>
              <a:r>
                <a:rPr lang="de-DE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the</a:t>
              </a:r>
              <a:r>
                <a:rPr lang="de-DE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work</a:t>
              </a:r>
              <a:endParaRPr lang="de-DE" i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hteck 14"/>
            <p:cNvSpPr/>
            <p:nvPr/>
          </p:nvSpPr>
          <p:spPr>
            <a:xfrm>
              <a:off x="5727296" y="4930672"/>
              <a:ext cx="4587956" cy="17981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20000"/>
                </a:lnSpc>
                <a:buClr>
                  <a:srgbClr val="005B82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Development of a </a:t>
              </a:r>
              <a:r>
                <a:rPr lang="en-US" sz="18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  <a:r>
                <a:rPr lang="en-US" sz="1800" b="1" baseline="-25000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8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/N</a:t>
              </a:r>
              <a:r>
                <a:rPr lang="en-US" sz="1800" b="1" baseline="-25000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8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-selective</a:t>
              </a: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     </a:t>
              </a:r>
              <a:r>
                <a:rPr lang="en-US" sz="18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silica-membrane</a:t>
              </a:r>
            </a:p>
            <a:p>
              <a:pPr marL="171450" indent="-171450">
                <a:lnSpc>
                  <a:spcPct val="120000"/>
                </a:lnSpc>
                <a:buClr>
                  <a:srgbClr val="005B82"/>
                </a:buClr>
                <a:buSzPct val="80000"/>
                <a:buFont typeface="Wingdings" panose="05000000000000000000" pitchFamily="2" charset="2"/>
                <a:buChar char="§"/>
              </a:pPr>
              <a:endParaRPr lang="en-US" sz="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lnSpc>
                  <a:spcPct val="120000"/>
                </a:lnSpc>
                <a:buClr>
                  <a:srgbClr val="005B82"/>
                </a:buClr>
                <a:buSzPct val="80000"/>
                <a:buFont typeface="Wingdings" panose="05000000000000000000" pitchFamily="2" charset="2"/>
                <a:buChar char="§"/>
              </a:pPr>
              <a:endParaRPr lang="de-DE" sz="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lnSpc>
                  <a:spcPct val="120000"/>
                </a:lnSpc>
                <a:buClr>
                  <a:srgbClr val="005B82"/>
                </a:buClr>
                <a:buSzPct val="80000"/>
                <a:buFont typeface="Wingdings" panose="05000000000000000000" pitchFamily="2" charset="2"/>
                <a:buChar char="§"/>
              </a:pP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Systematic </a:t>
              </a:r>
              <a:r>
                <a:rPr lang="en-US" sz="18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investigation of the aging behavior</a:t>
              </a: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under application-oriented conditions</a:t>
              </a:r>
            </a:p>
          </p:txBody>
        </p:sp>
      </p:grpSp>
      <p:sp>
        <p:nvSpPr>
          <p:cNvPr id="46" name="Rechteck 45"/>
          <p:cNvSpPr/>
          <p:nvPr/>
        </p:nvSpPr>
        <p:spPr>
          <a:xfrm>
            <a:off x="1295584" y="5428768"/>
            <a:ext cx="1728000" cy="5400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Membrane</a:t>
            </a:r>
            <a:endParaRPr lang="de-DE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hteck 47"/>
          <p:cNvSpPr/>
          <p:nvPr/>
        </p:nvSpPr>
        <p:spPr>
          <a:xfrm>
            <a:off x="524188" y="1188344"/>
            <a:ext cx="4894520" cy="5904656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hteck 50"/>
          <p:cNvSpPr/>
          <p:nvPr/>
        </p:nvSpPr>
        <p:spPr>
          <a:xfrm>
            <a:off x="524188" y="1292289"/>
            <a:ext cx="48945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i="1" dirty="0" smtClean="0">
                <a:latin typeface="Arial" panose="020B0604020202020204" pitchFamily="34" charset="0"/>
                <a:cs typeface="Arial" panose="020B0604020202020204" pitchFamily="34" charset="0"/>
              </a:rPr>
              <a:t>Post-Combustion Capture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9091116" y="7134731"/>
            <a:ext cx="1512000" cy="402568"/>
          </a:xfrm>
        </p:spPr>
        <p:txBody>
          <a:bodyPr/>
          <a:lstStyle/>
          <a:p>
            <a:fld id="{41D760A2-62D7-422A-B474-D8FC70E77F84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47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Abgerundetes Rechteck 39"/>
          <p:cNvSpPr/>
          <p:nvPr/>
        </p:nvSpPr>
        <p:spPr>
          <a:xfrm>
            <a:off x="3688721" y="4358041"/>
            <a:ext cx="6480000" cy="28800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Gruppieren 31"/>
          <p:cNvGrpSpPr/>
          <p:nvPr/>
        </p:nvGrpSpPr>
        <p:grpSpPr>
          <a:xfrm>
            <a:off x="3618868" y="4468544"/>
            <a:ext cx="6549853" cy="2767466"/>
            <a:chOff x="3618868" y="4468544"/>
            <a:chExt cx="6549853" cy="2767466"/>
          </a:xfrm>
        </p:grpSpPr>
        <p:grpSp>
          <p:nvGrpSpPr>
            <p:cNvPr id="159" name="Gruppieren 158"/>
            <p:cNvGrpSpPr/>
            <p:nvPr/>
          </p:nvGrpSpPr>
          <p:grpSpPr>
            <a:xfrm>
              <a:off x="3618868" y="5184010"/>
              <a:ext cx="3264744" cy="2052000"/>
              <a:chOff x="4920112" y="3781211"/>
              <a:chExt cx="3264744" cy="2052000"/>
            </a:xfrm>
          </p:grpSpPr>
          <p:graphicFrame>
            <p:nvGraphicFramePr>
              <p:cNvPr id="160" name="Diagramm 159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748842339"/>
                  </p:ext>
                </p:extLst>
              </p:nvPr>
            </p:nvGraphicFramePr>
            <p:xfrm>
              <a:off x="4920112" y="3781211"/>
              <a:ext cx="3240000" cy="20520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62" name="Textfeld 161"/>
              <p:cNvSpPr txBox="1"/>
              <p:nvPr/>
            </p:nvSpPr>
            <p:spPr>
              <a:xfrm>
                <a:off x="7759740" y="4156458"/>
                <a:ext cx="42511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</a:t>
                </a:r>
                <a:r>
                  <a:rPr lang="en-US" sz="10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en-US" sz="1000" b="1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3" name="Textfeld 162"/>
              <p:cNvSpPr txBox="1"/>
              <p:nvPr/>
            </p:nvSpPr>
            <p:spPr>
              <a:xfrm>
                <a:off x="7776106" y="4457229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en-US" sz="10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en-US" sz="1000" b="1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aphicFrame>
          <p:nvGraphicFramePr>
            <p:cNvPr id="42" name="Diagramm 4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27319268"/>
                </p:ext>
              </p:extLst>
            </p:nvPr>
          </p:nvGraphicFramePr>
          <p:xfrm>
            <a:off x="7075228" y="5184010"/>
            <a:ext cx="3024000" cy="205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5" name="Textfeld 44"/>
            <p:cNvSpPr txBox="1"/>
            <p:nvPr/>
          </p:nvSpPr>
          <p:spPr>
            <a:xfrm>
              <a:off x="3688721" y="4468544"/>
              <a:ext cx="6480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8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Mixed gas </a:t>
              </a:r>
              <a:r>
                <a:rPr lang="de-DE" sz="1800" b="1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permeation</a:t>
              </a:r>
              <a:r>
                <a:rPr lang="de-DE" sz="18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de-DE" sz="18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  <a:r>
                <a:rPr lang="de-DE" sz="1800" b="1" i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 </a:t>
              </a:r>
              <a:r>
                <a:rPr lang="de-DE" sz="18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/ N</a:t>
              </a:r>
              <a:r>
                <a:rPr lang="de-DE" sz="1800" b="1" i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8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(15/85)</a:t>
              </a:r>
              <a:endParaRPr lang="de-DE" sz="1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5" name="Grafik 9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3846463" y="1508931"/>
            <a:ext cx="1500658" cy="612000"/>
          </a:xfrm>
          <a:prstGeom prst="rect">
            <a:avLst/>
          </a:prstGeom>
        </p:spPr>
      </p:pic>
      <p:pic>
        <p:nvPicPr>
          <p:cNvPr id="119" name="Grafik 11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8" t="45553"/>
          <a:stretch/>
        </p:blipFill>
        <p:spPr>
          <a:xfrm>
            <a:off x="4013850" y="1452124"/>
            <a:ext cx="1341920" cy="666426"/>
          </a:xfrm>
          <a:prstGeom prst="rect">
            <a:avLst/>
          </a:prstGeom>
        </p:spPr>
      </p:pic>
      <p:sp>
        <p:nvSpPr>
          <p:cNvPr id="123" name="Rechteck 122"/>
          <p:cNvSpPr/>
          <p:nvPr/>
        </p:nvSpPr>
        <p:spPr>
          <a:xfrm>
            <a:off x="437456" y="896119"/>
            <a:ext cx="49812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Amino functionalization of the pore surface</a:t>
            </a:r>
          </a:p>
        </p:txBody>
      </p:sp>
      <p:sp>
        <p:nvSpPr>
          <p:cNvPr id="124" name="Rechteck 123"/>
          <p:cNvSpPr/>
          <p:nvPr/>
        </p:nvSpPr>
        <p:spPr>
          <a:xfrm>
            <a:off x="450156" y="1381309"/>
            <a:ext cx="4896544" cy="2687354"/>
          </a:xfrm>
          <a:prstGeom prst="rect">
            <a:avLst/>
          </a:prstGeom>
          <a:noFill/>
          <a:ln w="6350">
            <a:solidFill>
              <a:srgbClr val="515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feld 124"/>
          <p:cNvSpPr txBox="1"/>
          <p:nvPr/>
        </p:nvSpPr>
        <p:spPr>
          <a:xfrm>
            <a:off x="450156" y="1446783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Liquid-phase modification</a:t>
            </a:r>
            <a:endParaRPr lang="en-US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uppieren 17"/>
          <p:cNvGrpSpPr/>
          <p:nvPr/>
        </p:nvGrpSpPr>
        <p:grpSpPr>
          <a:xfrm>
            <a:off x="737106" y="2556495"/>
            <a:ext cx="4393570" cy="1272788"/>
            <a:chOff x="665098" y="2687811"/>
            <a:chExt cx="4393570" cy="1272788"/>
          </a:xfrm>
        </p:grpSpPr>
        <p:pic>
          <p:nvPicPr>
            <p:cNvPr id="108" name="Grafik 10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098" y="3492599"/>
              <a:ext cx="1254058" cy="468000"/>
            </a:xfrm>
            <a:prstGeom prst="rect">
              <a:avLst/>
            </a:prstGeom>
          </p:spPr>
        </p:pic>
        <p:pic>
          <p:nvPicPr>
            <p:cNvPr id="110" name="Grafik 10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5716" y="2736575"/>
              <a:ext cx="1446026" cy="540000"/>
            </a:xfrm>
            <a:prstGeom prst="rect">
              <a:avLst/>
            </a:prstGeom>
          </p:spPr>
        </p:pic>
        <p:pic>
          <p:nvPicPr>
            <p:cNvPr id="115" name="Grafik 11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7339" y="2687811"/>
              <a:ext cx="1311329" cy="1260000"/>
            </a:xfrm>
            <a:prstGeom prst="rect">
              <a:avLst/>
            </a:prstGeom>
          </p:spPr>
        </p:pic>
        <p:sp>
          <p:nvSpPr>
            <p:cNvPr id="165" name="Pfeil nach rechts 164"/>
            <p:cNvSpPr/>
            <p:nvPr/>
          </p:nvSpPr>
          <p:spPr>
            <a:xfrm>
              <a:off x="2610396" y="3731042"/>
              <a:ext cx="432000" cy="216024"/>
            </a:xfrm>
            <a:prstGeom prst="rightArrow">
              <a:avLst/>
            </a:prstGeom>
            <a:solidFill>
              <a:srgbClr val="005B82"/>
            </a:solidFill>
            <a:ln w="6350">
              <a:solidFill>
                <a:srgbClr val="5151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uppieren 30"/>
          <p:cNvGrpSpPr/>
          <p:nvPr/>
        </p:nvGrpSpPr>
        <p:grpSpPr>
          <a:xfrm>
            <a:off x="450156" y="4404207"/>
            <a:ext cx="3240000" cy="2832808"/>
            <a:chOff x="450156" y="4404207"/>
            <a:chExt cx="3240000" cy="2832808"/>
          </a:xfrm>
        </p:grpSpPr>
        <p:sp>
          <p:nvSpPr>
            <p:cNvPr id="49" name="Textfeld 48"/>
            <p:cNvSpPr txBox="1"/>
            <p:nvPr/>
          </p:nvSpPr>
          <p:spPr>
            <a:xfrm>
              <a:off x="1098228" y="4404207"/>
              <a:ext cx="24801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Single gas permeation</a:t>
              </a:r>
              <a:endParaRPr lang="en-US" sz="1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5" name="Gruppieren 14"/>
            <p:cNvGrpSpPr/>
            <p:nvPr/>
          </p:nvGrpSpPr>
          <p:grpSpPr>
            <a:xfrm>
              <a:off x="450156" y="5085498"/>
              <a:ext cx="3240000" cy="2151517"/>
              <a:chOff x="6194399" y="2061162"/>
              <a:chExt cx="3240000" cy="2151517"/>
            </a:xfrm>
          </p:grpSpPr>
          <p:cxnSp>
            <p:nvCxnSpPr>
              <p:cNvPr id="132" name="Gerade Verbindung 131"/>
              <p:cNvCxnSpPr/>
              <p:nvPr/>
            </p:nvCxnSpPr>
            <p:spPr>
              <a:xfrm>
                <a:off x="8732879" y="2312525"/>
                <a:ext cx="0" cy="1296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Gerade Verbindung 132"/>
              <p:cNvCxnSpPr/>
              <p:nvPr/>
            </p:nvCxnSpPr>
            <p:spPr>
              <a:xfrm>
                <a:off x="7257919" y="2312616"/>
                <a:ext cx="0" cy="1296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Gerade Verbindung 133"/>
              <p:cNvCxnSpPr/>
              <p:nvPr/>
            </p:nvCxnSpPr>
            <p:spPr>
              <a:xfrm>
                <a:off x="7686220" y="2309029"/>
                <a:ext cx="0" cy="1296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Gerade Verbindung 134"/>
              <p:cNvCxnSpPr/>
              <p:nvPr/>
            </p:nvCxnSpPr>
            <p:spPr>
              <a:xfrm>
                <a:off x="8290852" y="2310582"/>
                <a:ext cx="0" cy="1296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Gerade Verbindung 135"/>
              <p:cNvCxnSpPr/>
              <p:nvPr/>
            </p:nvCxnSpPr>
            <p:spPr>
              <a:xfrm>
                <a:off x="9175824" y="2312616"/>
                <a:ext cx="0" cy="1296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7" name="Textfeld 136"/>
              <p:cNvSpPr txBox="1"/>
              <p:nvPr/>
            </p:nvSpPr>
            <p:spPr>
              <a:xfrm>
                <a:off x="8104707" y="2064590"/>
                <a:ext cx="42511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</a:t>
                </a:r>
                <a:r>
                  <a:rPr lang="de-DE" sz="1000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de-DE" sz="1000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8" name="Textfeld 137"/>
              <p:cNvSpPr txBox="1"/>
              <p:nvPr/>
            </p:nvSpPr>
            <p:spPr>
              <a:xfrm>
                <a:off x="7093296" y="2064590"/>
                <a:ext cx="34817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He</a:t>
                </a:r>
                <a:endParaRPr lang="de-DE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9" name="Textfeld 138"/>
              <p:cNvSpPr txBox="1"/>
              <p:nvPr/>
            </p:nvSpPr>
            <p:spPr>
              <a:xfrm>
                <a:off x="7529913" y="206116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de-DE" sz="1000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de-DE" sz="1000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0" name="Textfeld 139"/>
              <p:cNvSpPr txBox="1"/>
              <p:nvPr/>
            </p:nvSpPr>
            <p:spPr>
              <a:xfrm>
                <a:off x="8576301" y="2064307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r>
                  <a:rPr lang="de-DE" sz="1000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de-DE" sz="1000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1" name="Textfeld 140"/>
              <p:cNvSpPr txBox="1"/>
              <p:nvPr/>
            </p:nvSpPr>
            <p:spPr>
              <a:xfrm>
                <a:off x="7050399" y="3429314"/>
                <a:ext cx="764953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de-DE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 = 110°C</a:t>
                </a:r>
                <a:endParaRPr lang="de-DE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aphicFrame>
            <p:nvGraphicFramePr>
              <p:cNvPr id="144" name="Diagramm 14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158716297"/>
                  </p:ext>
                </p:extLst>
              </p:nvPr>
            </p:nvGraphicFramePr>
            <p:xfrm>
              <a:off x="6194399" y="2160679"/>
              <a:ext cx="3240000" cy="20520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0"/>
              </a:graphicData>
            </a:graphic>
          </p:graphicFrame>
        </p:grpSp>
      </p:grpSp>
      <p:sp>
        <p:nvSpPr>
          <p:cNvPr id="113" name="Textfeld 112"/>
          <p:cNvSpPr txBox="1"/>
          <p:nvPr/>
        </p:nvSpPr>
        <p:spPr>
          <a:xfrm>
            <a:off x="450323" y="1836415"/>
            <a:ext cx="4588225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Modifing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solution: </a:t>
            </a:r>
          </a:p>
          <a:p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0,064 </a:t>
            </a:r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M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APTES* in 1-Propanol</a:t>
            </a:r>
            <a:endParaRPr 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Inhaltsplatzhalter 3"/>
          <p:cNvSpPr txBox="1">
            <a:spLocks/>
          </p:cNvSpPr>
          <p:nvPr/>
        </p:nvSpPr>
        <p:spPr>
          <a:xfrm>
            <a:off x="234132" y="319009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3200" b="1" kern="1200">
                <a:solidFill>
                  <a:srgbClr val="005B82"/>
                </a:solidFill>
                <a:latin typeface="+mj-lt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latin typeface="Arial" panose="020B0604020202020204" pitchFamily="34" charset="0"/>
              </a:rPr>
              <a:t>Laboratory tests</a:t>
            </a:r>
          </a:p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2" name="Textfeld 101"/>
          <p:cNvSpPr txBox="1"/>
          <p:nvPr/>
        </p:nvSpPr>
        <p:spPr>
          <a:xfrm>
            <a:off x="365448" y="7349257"/>
            <a:ext cx="148309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*γ-Aminopropyltriethoxysilan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pieren 3"/>
          <p:cNvGrpSpPr/>
          <p:nvPr/>
        </p:nvGrpSpPr>
        <p:grpSpPr>
          <a:xfrm>
            <a:off x="450156" y="896119"/>
            <a:ext cx="10081121" cy="6412904"/>
            <a:chOff x="450156" y="896119"/>
            <a:chExt cx="10081121" cy="6412904"/>
          </a:xfrm>
        </p:grpSpPr>
        <p:grpSp>
          <p:nvGrpSpPr>
            <p:cNvPr id="30" name="Gruppieren 29"/>
            <p:cNvGrpSpPr/>
            <p:nvPr/>
          </p:nvGrpSpPr>
          <p:grpSpPr>
            <a:xfrm>
              <a:off x="450156" y="896119"/>
              <a:ext cx="10081121" cy="6412904"/>
              <a:chOff x="450156" y="896119"/>
              <a:chExt cx="10081121" cy="6412904"/>
            </a:xfrm>
          </p:grpSpPr>
          <p:grpSp>
            <p:nvGrpSpPr>
              <p:cNvPr id="17" name="Gruppieren 16"/>
              <p:cNvGrpSpPr/>
              <p:nvPr/>
            </p:nvGrpSpPr>
            <p:grpSpPr>
              <a:xfrm>
                <a:off x="5820558" y="1953163"/>
                <a:ext cx="4373841" cy="2052000"/>
                <a:chOff x="923700" y="5049515"/>
                <a:chExt cx="4373841" cy="2052000"/>
              </a:xfrm>
            </p:grpSpPr>
            <p:graphicFrame>
              <p:nvGraphicFramePr>
                <p:cNvPr id="50" name="Diagramm 49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2607876406"/>
                    </p:ext>
                  </p:extLst>
                </p:nvPr>
              </p:nvGraphicFramePr>
              <p:xfrm>
                <a:off x="1002322" y="5049515"/>
                <a:ext cx="3240000" cy="20520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1"/>
                </a:graphicData>
              </a:graphic>
            </p:graphicFrame>
            <p:sp>
              <p:nvSpPr>
                <p:cNvPr id="53" name="Textfeld 52"/>
                <p:cNvSpPr txBox="1"/>
                <p:nvPr/>
              </p:nvSpPr>
              <p:spPr>
                <a:xfrm rot="16200000">
                  <a:off x="690784" y="5813756"/>
                  <a:ext cx="71205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Nitrogen</a:t>
                  </a:r>
                  <a:endParaRPr lang="en-US" sz="10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" name="Textfeld 53"/>
                <p:cNvSpPr txBox="1"/>
                <p:nvPr/>
              </p:nvSpPr>
              <p:spPr>
                <a:xfrm>
                  <a:off x="4252062" y="5154451"/>
                  <a:ext cx="1045479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 smtClean="0">
                      <a:solidFill>
                        <a:schemeClr val="bg1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not </a:t>
                  </a:r>
                </a:p>
                <a:p>
                  <a:r>
                    <a:rPr lang="en-US" sz="1000" b="1" dirty="0" err="1" smtClean="0">
                      <a:solidFill>
                        <a:schemeClr val="bg1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funktionalized</a:t>
                  </a:r>
                  <a:endParaRPr lang="en-US" sz="1000" b="1" dirty="0" smtClean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sz="1000" b="1" dirty="0" smtClean="0">
                      <a:solidFill>
                        <a:schemeClr val="accent2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K1_848</a:t>
                  </a:r>
                </a:p>
                <a:p>
                  <a:r>
                    <a:rPr lang="en-US" sz="1000" b="1" dirty="0" smtClean="0">
                      <a:solidFill>
                        <a:srgbClr val="005B82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K1_849</a:t>
                  </a:r>
                </a:p>
              </p:txBody>
            </p:sp>
          </p:grpSp>
          <p:sp>
            <p:nvSpPr>
              <p:cNvPr id="55" name="Rechteck 54"/>
              <p:cNvSpPr/>
              <p:nvPr/>
            </p:nvSpPr>
            <p:spPr>
              <a:xfrm>
                <a:off x="5254259" y="896119"/>
                <a:ext cx="527701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de-DE" i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Characterisation</a:t>
                </a:r>
                <a:endParaRPr lang="de-DE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8" name="Gerade Verbindung 7"/>
              <p:cNvCxnSpPr/>
              <p:nvPr/>
            </p:nvCxnSpPr>
            <p:spPr>
              <a:xfrm>
                <a:off x="5483517" y="1381308"/>
                <a:ext cx="4831735" cy="0"/>
              </a:xfrm>
              <a:prstGeom prst="line">
                <a:avLst/>
              </a:prstGeom>
              <a:ln w="6350">
                <a:solidFill>
                  <a:srgbClr val="5151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Gerade Verbindung 57"/>
              <p:cNvCxnSpPr/>
              <p:nvPr/>
            </p:nvCxnSpPr>
            <p:spPr>
              <a:xfrm>
                <a:off x="5483517" y="1381308"/>
                <a:ext cx="0" cy="2831371"/>
              </a:xfrm>
              <a:prstGeom prst="line">
                <a:avLst/>
              </a:prstGeom>
              <a:ln w="6350">
                <a:solidFill>
                  <a:srgbClr val="5151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Gerade Verbindung 59"/>
              <p:cNvCxnSpPr/>
              <p:nvPr/>
            </p:nvCxnSpPr>
            <p:spPr>
              <a:xfrm>
                <a:off x="10315252" y="1381308"/>
                <a:ext cx="0" cy="5927715"/>
              </a:xfrm>
              <a:prstGeom prst="line">
                <a:avLst/>
              </a:prstGeom>
              <a:ln w="6350">
                <a:solidFill>
                  <a:srgbClr val="5151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Gerade Verbindung 60"/>
              <p:cNvCxnSpPr/>
              <p:nvPr/>
            </p:nvCxnSpPr>
            <p:spPr>
              <a:xfrm>
                <a:off x="450323" y="4212679"/>
                <a:ext cx="5033194" cy="0"/>
              </a:xfrm>
              <a:prstGeom prst="line">
                <a:avLst/>
              </a:prstGeom>
              <a:ln w="6350">
                <a:solidFill>
                  <a:srgbClr val="5151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Gerade Verbindung 63"/>
              <p:cNvCxnSpPr/>
              <p:nvPr/>
            </p:nvCxnSpPr>
            <p:spPr>
              <a:xfrm>
                <a:off x="450323" y="7309023"/>
                <a:ext cx="9864929" cy="0"/>
              </a:xfrm>
              <a:prstGeom prst="line">
                <a:avLst/>
              </a:prstGeom>
              <a:ln w="6350">
                <a:solidFill>
                  <a:srgbClr val="5151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Gerade Verbindung 66"/>
              <p:cNvCxnSpPr/>
              <p:nvPr/>
            </p:nvCxnSpPr>
            <p:spPr>
              <a:xfrm>
                <a:off x="450156" y="4212679"/>
                <a:ext cx="0" cy="3096344"/>
              </a:xfrm>
              <a:prstGeom prst="line">
                <a:avLst/>
              </a:prstGeom>
              <a:ln w="6350">
                <a:solidFill>
                  <a:srgbClr val="5151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Textfeld 71"/>
              <p:cNvSpPr txBox="1"/>
              <p:nvPr/>
            </p:nvSpPr>
            <p:spPr>
              <a:xfrm>
                <a:off x="5589206" y="1478128"/>
                <a:ext cx="18373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XPS-</a:t>
                </a:r>
                <a:r>
                  <a:rPr lang="de-DE" sz="16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sputter</a:t>
                </a:r>
                <a:r>
                  <a:rPr lang="de-DE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-profil</a:t>
                </a:r>
                <a:endParaRPr lang="de-DE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" name="Gerade Verbindung mit Pfeil 2"/>
            <p:cNvCxnSpPr/>
            <p:nvPr/>
          </p:nvCxnSpPr>
          <p:spPr>
            <a:xfrm>
              <a:off x="6532736" y="3890739"/>
              <a:ext cx="1476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 Verbindung mit Pfeil 55"/>
            <p:cNvCxnSpPr/>
            <p:nvPr/>
          </p:nvCxnSpPr>
          <p:spPr>
            <a:xfrm>
              <a:off x="8011108" y="3890739"/>
              <a:ext cx="936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feld 56"/>
            <p:cNvSpPr txBox="1"/>
            <p:nvPr/>
          </p:nvSpPr>
          <p:spPr>
            <a:xfrm>
              <a:off x="7085154" y="3894450"/>
              <a:ext cx="45397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SiO</a:t>
              </a:r>
              <a:r>
                <a:rPr lang="en-US" sz="105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050" b="1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feld 58"/>
            <p:cNvSpPr txBox="1"/>
            <p:nvPr/>
          </p:nvSpPr>
          <p:spPr>
            <a:xfrm>
              <a:off x="8199462" y="3894450"/>
              <a:ext cx="6222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γ</a:t>
              </a:r>
              <a:r>
                <a:rPr lang="de-DE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-Al</a:t>
              </a:r>
              <a:r>
                <a:rPr lang="de-DE" sz="10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r>
                <a:rPr lang="de-DE" sz="10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050" b="1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2" name="Textfeld 61"/>
          <p:cNvSpPr txBox="1"/>
          <p:nvPr/>
        </p:nvSpPr>
        <p:spPr>
          <a:xfrm>
            <a:off x="679529" y="3768511"/>
            <a:ext cx="118654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Silica-surface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3818165" y="3767931"/>
            <a:ext cx="118654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Silica-surface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9019276" y="7165007"/>
            <a:ext cx="1512000" cy="402568"/>
          </a:xfrm>
        </p:spPr>
        <p:txBody>
          <a:bodyPr/>
          <a:lstStyle/>
          <a:p>
            <a:fld id="{15A9BD8E-55B4-4C4A-B820-FA4FC19CFA32}" type="slidenum">
              <a:rPr lang="de-DE" smtClean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8949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3"/>
          <p:cNvSpPr txBox="1">
            <a:spLocks/>
          </p:cNvSpPr>
          <p:nvPr/>
        </p:nvSpPr>
        <p:spPr>
          <a:xfrm>
            <a:off x="234132" y="396255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3200" b="1" kern="1200">
                <a:solidFill>
                  <a:srgbClr val="005B82"/>
                </a:solidFill>
                <a:latin typeface="+mj-lt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err="1" smtClean="0">
                <a:latin typeface="Arial" panose="020B0604020202020204" pitchFamily="34" charset="0"/>
              </a:rPr>
              <a:t>Exposure</a:t>
            </a:r>
            <a:r>
              <a:rPr lang="de-DE" dirty="0" smtClean="0">
                <a:latin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</a:rPr>
              <a:t>tests</a:t>
            </a:r>
            <a:endParaRPr lang="de-DE" dirty="0" smtClean="0">
              <a:latin typeface="Arial" panose="020B0604020202020204" pitchFamily="34" charset="0"/>
            </a:endParaRPr>
          </a:p>
          <a:p>
            <a:pPr algn="ctr"/>
            <a:endParaRPr lang="de-DE" dirty="0">
              <a:latin typeface="Arial" panose="020B0604020202020204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34132" y="972319"/>
            <a:ext cx="104592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i="1" dirty="0" smtClean="0">
                <a:latin typeface="Arial" panose="020B0604020202020204" pitchFamily="34" charset="0"/>
                <a:cs typeface="Arial" panose="020B0604020202020204" pitchFamily="34" charset="0"/>
              </a:rPr>
              <a:t>RWE </a:t>
            </a:r>
            <a:r>
              <a:rPr lang="de-DE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lignite</a:t>
            </a:r>
            <a:r>
              <a:rPr lang="de-DE" i="1" dirty="0" smtClean="0">
                <a:latin typeface="Arial" panose="020B0604020202020204" pitchFamily="34" charset="0"/>
                <a:cs typeface="Arial" panose="020B0604020202020204" pitchFamily="34" charset="0"/>
              </a:rPr>
              <a:t> powerplant Niederaußem und </a:t>
            </a:r>
            <a:r>
              <a:rPr lang="de-DE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EnBW</a:t>
            </a:r>
            <a:r>
              <a:rPr lang="de-DE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hard</a:t>
            </a:r>
            <a:r>
              <a:rPr lang="de-DE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coal</a:t>
            </a:r>
            <a:r>
              <a:rPr lang="de-DE" i="1" dirty="0" smtClean="0">
                <a:latin typeface="Arial" panose="020B0604020202020204" pitchFamily="34" charset="0"/>
                <a:cs typeface="Arial" panose="020B0604020202020204" pitchFamily="34" charset="0"/>
              </a:rPr>
              <a:t> power plant Karlsruhe</a:t>
            </a:r>
            <a:endParaRPr lang="de-DE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850755" y="1980431"/>
            <a:ext cx="4392489" cy="1908182"/>
          </a:xfrm>
          <a:prstGeom prst="rect">
            <a:avLst/>
          </a:prstGeom>
          <a:noFill/>
        </p:spPr>
        <p:txBody>
          <a:bodyPr wrap="square" lIns="91408" tIns="45704" rIns="91408" bIns="45704" rtlCol="0">
            <a:spAutoFit/>
          </a:bodyPr>
          <a:lstStyle/>
          <a:p>
            <a:endParaRPr lang="en-US" sz="1000" dirty="0" smtClean="0">
              <a:solidFill>
                <a:srgbClr val="005B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650" indent="-285650">
              <a:buClr>
                <a:srgbClr val="005B82"/>
              </a:buClr>
              <a:buFont typeface="Arial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Investigation of aging behavior of membrane components in direct contact with flue gas</a:t>
            </a:r>
          </a:p>
          <a:p>
            <a:pPr>
              <a:buClr>
                <a:srgbClr val="005B82"/>
              </a:buClr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650" indent="-285650">
              <a:buClr>
                <a:srgbClr val="005B82"/>
              </a:buClr>
              <a:buFont typeface="Arial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Exploring the conditions for membrane processes in the power plant</a:t>
            </a:r>
            <a:endParaRPr lang="en-US" dirty="0" smtClean="0">
              <a:solidFill>
                <a:srgbClr val="005B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hteck 38"/>
          <p:cNvSpPr/>
          <p:nvPr/>
        </p:nvSpPr>
        <p:spPr>
          <a:xfrm>
            <a:off x="378148" y="1518928"/>
            <a:ext cx="5279828" cy="5748658"/>
          </a:xfrm>
          <a:prstGeom prst="rect">
            <a:avLst/>
          </a:prstGeom>
          <a:noFill/>
          <a:ln w="6350">
            <a:solidFill>
              <a:srgbClr val="515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5922764" y="4835777"/>
            <a:ext cx="4716356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EnBW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Rheinhafen-Dampfkraftwerk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” Block 7</a:t>
            </a:r>
          </a:p>
          <a:p>
            <a:endParaRPr lang="en-US" sz="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Fuel: hard coal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Year: 1985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Electrical output: 550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  <a:r>
              <a:rPr lang="en-US" sz="14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endParaRPr lang="en-US" sz="1400" baseline="-25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RWE power plant Niederaußem Block K</a:t>
            </a:r>
          </a:p>
          <a:p>
            <a:endParaRPr lang="en-US" sz="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Fuel: lignite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Year: 2003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Electrical output: 1000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MW</a:t>
            </a:r>
            <a:r>
              <a:rPr lang="en-US" sz="14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endParaRPr lang="en-US" sz="1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hteck 52"/>
          <p:cNvSpPr/>
          <p:nvPr/>
        </p:nvSpPr>
        <p:spPr>
          <a:xfrm>
            <a:off x="5850756" y="1529476"/>
            <a:ext cx="4680520" cy="2601671"/>
          </a:xfrm>
          <a:prstGeom prst="rect">
            <a:avLst/>
          </a:prstGeom>
          <a:noFill/>
          <a:ln w="6350">
            <a:solidFill>
              <a:srgbClr val="515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hteck 53"/>
          <p:cNvSpPr/>
          <p:nvPr/>
        </p:nvSpPr>
        <p:spPr>
          <a:xfrm>
            <a:off x="5850756" y="4266655"/>
            <a:ext cx="4680520" cy="3000930"/>
          </a:xfrm>
          <a:prstGeom prst="rect">
            <a:avLst/>
          </a:prstGeom>
          <a:noFill/>
          <a:ln w="6350">
            <a:solidFill>
              <a:srgbClr val="515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echteck 78"/>
          <p:cNvSpPr/>
          <p:nvPr/>
        </p:nvSpPr>
        <p:spPr>
          <a:xfrm>
            <a:off x="5850755" y="1652329"/>
            <a:ext cx="45386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b="1" dirty="0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  <a:endParaRPr lang="en-US" b="1" dirty="0">
              <a:solidFill>
                <a:srgbClr val="005B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Rechteck 79"/>
          <p:cNvSpPr/>
          <p:nvPr/>
        </p:nvSpPr>
        <p:spPr>
          <a:xfrm>
            <a:off x="5850756" y="4388633"/>
            <a:ext cx="45509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plants</a:t>
            </a:r>
            <a:endParaRPr lang="en-US" b="1" dirty="0">
              <a:solidFill>
                <a:srgbClr val="005B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8" name="Gruppieren 57"/>
          <p:cNvGrpSpPr/>
          <p:nvPr/>
        </p:nvGrpSpPr>
        <p:grpSpPr>
          <a:xfrm>
            <a:off x="2577324" y="2916535"/>
            <a:ext cx="2769376" cy="4176464"/>
            <a:chOff x="2617038" y="3052043"/>
            <a:chExt cx="2769376" cy="4176464"/>
          </a:xfrm>
        </p:grpSpPr>
        <p:sp>
          <p:nvSpPr>
            <p:cNvPr id="59" name="Nach oben gebogener Pfeil 58"/>
            <p:cNvSpPr/>
            <p:nvPr/>
          </p:nvSpPr>
          <p:spPr>
            <a:xfrm flipV="1">
              <a:off x="2617038" y="3196059"/>
              <a:ext cx="1849302" cy="292388"/>
            </a:xfrm>
            <a:prstGeom prst="bentUpArrow">
              <a:avLst>
                <a:gd name="adj1" fmla="val 48021"/>
                <a:gd name="adj2" fmla="val 30701"/>
                <a:gd name="adj3" fmla="val 2825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0" name="Gruppieren 59"/>
            <p:cNvGrpSpPr/>
            <p:nvPr/>
          </p:nvGrpSpPr>
          <p:grpSpPr>
            <a:xfrm>
              <a:off x="3442406" y="3052043"/>
              <a:ext cx="1944008" cy="4176464"/>
              <a:chOff x="1365142" y="3048608"/>
              <a:chExt cx="1944008" cy="4176464"/>
            </a:xfrm>
          </p:grpSpPr>
          <p:grpSp>
            <p:nvGrpSpPr>
              <p:cNvPr id="62" name="Gruppieren 61"/>
              <p:cNvGrpSpPr/>
              <p:nvPr/>
            </p:nvGrpSpPr>
            <p:grpSpPr>
              <a:xfrm>
                <a:off x="1365770" y="3048608"/>
                <a:ext cx="1943380" cy="1851164"/>
                <a:chOff x="1365770" y="3048608"/>
                <a:chExt cx="1943380" cy="1851164"/>
              </a:xfrm>
            </p:grpSpPr>
            <p:sp>
              <p:nvSpPr>
                <p:cNvPr id="64" name="Textfeld 63"/>
                <p:cNvSpPr txBox="1"/>
                <p:nvPr/>
              </p:nvSpPr>
              <p:spPr>
                <a:xfrm>
                  <a:off x="2398323" y="3048608"/>
                  <a:ext cx="910827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Flue gas </a:t>
                  </a:r>
                </a:p>
                <a:p>
                  <a:r>
                    <a:rPr lang="en-US" sz="13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bypass</a:t>
                  </a:r>
                  <a:endParaRPr lang="en-US" sz="13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65" name="Gruppieren 64"/>
                <p:cNvGrpSpPr/>
                <p:nvPr/>
              </p:nvGrpSpPr>
              <p:grpSpPr>
                <a:xfrm>
                  <a:off x="1365770" y="3553233"/>
                  <a:ext cx="1943380" cy="1346539"/>
                  <a:chOff x="1365770" y="3553233"/>
                  <a:chExt cx="1943380" cy="1346539"/>
                </a:xfrm>
              </p:grpSpPr>
              <p:sp>
                <p:nvSpPr>
                  <p:cNvPr id="67" name="Rechteck 66"/>
                  <p:cNvSpPr/>
                  <p:nvPr/>
                </p:nvSpPr>
                <p:spPr>
                  <a:xfrm>
                    <a:off x="1365770" y="3553233"/>
                    <a:ext cx="1872000" cy="540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14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REAplus</a:t>
                    </a:r>
                    <a:endParaRPr lang="de-DE" sz="1400" b="1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8" name="Textfeld 67"/>
                  <p:cNvSpPr txBox="1"/>
                  <p:nvPr/>
                </p:nvSpPr>
                <p:spPr>
                  <a:xfrm>
                    <a:off x="2444811" y="4607384"/>
                    <a:ext cx="864339" cy="29238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300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Flue gas</a:t>
                    </a:r>
                    <a:endParaRPr lang="en-US" sz="13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63" name="Rechteck 62"/>
              <p:cNvSpPr/>
              <p:nvPr/>
            </p:nvSpPr>
            <p:spPr>
              <a:xfrm>
                <a:off x="1365142" y="6685072"/>
                <a:ext cx="1872000" cy="540000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Membrane test rig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9" name="Rechteck 68"/>
          <p:cNvSpPr/>
          <p:nvPr/>
        </p:nvSpPr>
        <p:spPr>
          <a:xfrm>
            <a:off x="1343727" y="1539875"/>
            <a:ext cx="1382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u="sng" dirty="0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Karlsruhe</a:t>
            </a:r>
            <a:endParaRPr lang="en-US" b="1" u="sng" dirty="0">
              <a:solidFill>
                <a:srgbClr val="005B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echteck 69"/>
          <p:cNvSpPr/>
          <p:nvPr/>
        </p:nvSpPr>
        <p:spPr>
          <a:xfrm>
            <a:off x="3431059" y="1539875"/>
            <a:ext cx="18101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u="sng" dirty="0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Niederaußem</a:t>
            </a:r>
            <a:endParaRPr lang="en-US" b="1" u="sng" dirty="0">
              <a:solidFill>
                <a:srgbClr val="005B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uppieren 70"/>
          <p:cNvGrpSpPr/>
          <p:nvPr/>
        </p:nvGrpSpPr>
        <p:grpSpPr>
          <a:xfrm>
            <a:off x="1022156" y="2988543"/>
            <a:ext cx="1948072" cy="4104456"/>
            <a:chOff x="1200065" y="3124051"/>
            <a:chExt cx="1776298" cy="4104456"/>
          </a:xfrm>
        </p:grpSpPr>
        <p:grpSp>
          <p:nvGrpSpPr>
            <p:cNvPr id="72" name="Gruppieren 71"/>
            <p:cNvGrpSpPr/>
            <p:nvPr/>
          </p:nvGrpSpPr>
          <p:grpSpPr>
            <a:xfrm>
              <a:off x="1200065" y="3124051"/>
              <a:ext cx="1776298" cy="1808676"/>
              <a:chOff x="1200065" y="3124051"/>
              <a:chExt cx="1776298" cy="1808676"/>
            </a:xfrm>
          </p:grpSpPr>
          <p:sp>
            <p:nvSpPr>
              <p:cNvPr id="74" name="Pfeil nach rechts 73"/>
              <p:cNvSpPr/>
              <p:nvPr/>
            </p:nvSpPr>
            <p:spPr>
              <a:xfrm rot="5400000">
                <a:off x="1977244" y="3232047"/>
                <a:ext cx="288000" cy="216024"/>
              </a:xfrm>
              <a:prstGeom prst="rightArrow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6" name="Textfeld 75"/>
              <p:cNvSpPr txBox="1"/>
              <p:nvPr/>
            </p:nvSpPr>
            <p:spPr>
              <a:xfrm>
                <a:off x="1200065" y="3124051"/>
                <a:ext cx="788125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Flue gas</a:t>
                </a:r>
                <a:endParaRPr lang="en-US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77" name="Gruppieren 76"/>
              <p:cNvGrpSpPr/>
              <p:nvPr/>
            </p:nvGrpSpPr>
            <p:grpSpPr>
              <a:xfrm>
                <a:off x="1208929" y="3556099"/>
                <a:ext cx="1767434" cy="1376628"/>
                <a:chOff x="1208929" y="3556099"/>
                <a:chExt cx="1767434" cy="1376628"/>
              </a:xfrm>
            </p:grpSpPr>
            <p:sp>
              <p:nvSpPr>
                <p:cNvPr id="78" name="Pfeil nach rechts 77"/>
                <p:cNvSpPr/>
                <p:nvPr/>
              </p:nvSpPr>
              <p:spPr>
                <a:xfrm rot="5400000">
                  <a:off x="1973058" y="4680715"/>
                  <a:ext cx="288000" cy="216024"/>
                </a:xfrm>
                <a:prstGeom prst="rightArrow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1" name="Rechteck 80"/>
                <p:cNvSpPr/>
                <p:nvPr/>
              </p:nvSpPr>
              <p:spPr>
                <a:xfrm>
                  <a:off x="1269429" y="3556099"/>
                  <a:ext cx="1706934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b="1" dirty="0" smtClean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Flue gas cleaning</a:t>
                  </a:r>
                  <a:endParaRPr lang="en-US" sz="14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2" name="Textfeld 81"/>
                <p:cNvSpPr txBox="1"/>
                <p:nvPr/>
              </p:nvSpPr>
              <p:spPr>
                <a:xfrm>
                  <a:off x="1208929" y="4581063"/>
                  <a:ext cx="788125" cy="2923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Flue gas</a:t>
                  </a:r>
                  <a:endParaRPr lang="en-US" sz="13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73" name="Rechteck 72"/>
            <p:cNvSpPr/>
            <p:nvPr/>
          </p:nvSpPr>
          <p:spPr>
            <a:xfrm>
              <a:off x="1265922" y="6688507"/>
              <a:ext cx="1706934" cy="540000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Membrane</a:t>
              </a:r>
              <a:r>
                <a:rPr lang="de-DE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test</a:t>
              </a:r>
              <a:r>
                <a:rPr lang="de-DE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rig</a:t>
              </a:r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83" name="Gerade Verbindung 82"/>
          <p:cNvCxnSpPr/>
          <p:nvPr/>
        </p:nvCxnSpPr>
        <p:spPr>
          <a:xfrm>
            <a:off x="3186460" y="3234764"/>
            <a:ext cx="0" cy="3418333"/>
          </a:xfrm>
          <a:prstGeom prst="line">
            <a:avLst/>
          </a:prstGeom>
          <a:ln>
            <a:solidFill>
              <a:srgbClr val="51515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uppieren 83"/>
          <p:cNvGrpSpPr/>
          <p:nvPr/>
        </p:nvGrpSpPr>
        <p:grpSpPr>
          <a:xfrm>
            <a:off x="742817" y="4981907"/>
            <a:ext cx="4963923" cy="1461939"/>
            <a:chOff x="999257" y="5730321"/>
            <a:chExt cx="4610078" cy="1461939"/>
          </a:xfrm>
        </p:grpSpPr>
        <p:grpSp>
          <p:nvGrpSpPr>
            <p:cNvPr id="86" name="Gruppieren 85"/>
            <p:cNvGrpSpPr/>
            <p:nvPr/>
          </p:nvGrpSpPr>
          <p:grpSpPr>
            <a:xfrm>
              <a:off x="999257" y="5730321"/>
              <a:ext cx="4610078" cy="969496"/>
              <a:chOff x="999257" y="5730321"/>
              <a:chExt cx="4610078" cy="969496"/>
            </a:xfrm>
          </p:grpSpPr>
          <p:sp>
            <p:nvSpPr>
              <p:cNvPr id="91" name="Textfeld 90"/>
              <p:cNvSpPr txBox="1"/>
              <p:nvPr/>
            </p:nvSpPr>
            <p:spPr>
              <a:xfrm>
                <a:off x="999257" y="5730321"/>
                <a:ext cx="2295273" cy="96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 smtClean="0">
                    <a:solidFill>
                      <a:srgbClr val="005B8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Trace components [mg/Nm</a:t>
                </a:r>
                <a:r>
                  <a:rPr lang="en-US" sz="1300" b="1" baseline="30000" dirty="0" smtClean="0">
                    <a:solidFill>
                      <a:srgbClr val="005B8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US" sz="1300" b="1" dirty="0" smtClean="0">
                    <a:solidFill>
                      <a:srgbClr val="005B8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]</a:t>
                </a:r>
              </a:p>
              <a:p>
                <a:endParaRPr 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Dust	5-20  </a:t>
                </a:r>
              </a:p>
              <a:p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</a:t>
                </a:r>
                <a:r>
                  <a:rPr lang="en-US" sz="13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	50-200  </a:t>
                </a:r>
              </a:p>
              <a:p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NO</a:t>
                </a:r>
                <a:r>
                  <a:rPr lang="en-US" sz="13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  <a:r>
                  <a:rPr lang="en-US" sz="13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20-200</a:t>
                </a:r>
              </a:p>
            </p:txBody>
          </p:sp>
          <p:sp>
            <p:nvSpPr>
              <p:cNvPr id="94" name="Textfeld 93"/>
              <p:cNvSpPr txBox="1"/>
              <p:nvPr/>
            </p:nvSpPr>
            <p:spPr>
              <a:xfrm>
                <a:off x="3294530" y="5730321"/>
                <a:ext cx="2314805" cy="96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 smtClean="0">
                    <a:solidFill>
                      <a:srgbClr val="005B8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Trace components [mg/Nm</a:t>
                </a:r>
                <a:r>
                  <a:rPr lang="en-US" sz="1300" b="1" baseline="30000" dirty="0" smtClean="0">
                    <a:solidFill>
                      <a:srgbClr val="005B8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US" sz="1300" b="1" dirty="0" smtClean="0">
                    <a:solidFill>
                      <a:srgbClr val="005B8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]</a:t>
                </a:r>
              </a:p>
              <a:p>
                <a:endParaRPr 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Dust	&lt; 1</a:t>
                </a:r>
              </a:p>
              <a:p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</a:t>
                </a:r>
                <a:r>
                  <a:rPr lang="en-US" sz="13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3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&lt; 10 (&gt; 1000*)</a:t>
                </a:r>
              </a:p>
              <a:p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NO</a:t>
                </a:r>
                <a:r>
                  <a:rPr lang="en-US" sz="13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  <a:r>
                  <a:rPr lang="en-US" sz="13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20-200</a:t>
                </a:r>
              </a:p>
            </p:txBody>
          </p:sp>
        </p:grpSp>
        <p:sp>
          <p:nvSpPr>
            <p:cNvPr id="88" name="Textfeld 87"/>
            <p:cNvSpPr txBox="1"/>
            <p:nvPr/>
          </p:nvSpPr>
          <p:spPr>
            <a:xfrm>
              <a:off x="1001877" y="6660630"/>
              <a:ext cx="111982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ϑ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≈ 60°C 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DE" sz="13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rH</a:t>
              </a:r>
              <a:r>
                <a:rPr lang="de-DE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 ≈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60 %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Textfeld 88"/>
            <p:cNvSpPr txBox="1"/>
            <p:nvPr/>
          </p:nvSpPr>
          <p:spPr>
            <a:xfrm>
              <a:off x="3249960" y="6699817"/>
              <a:ext cx="111982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ϑ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≈ 70°C 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DE" sz="13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rH</a:t>
              </a:r>
              <a:r>
                <a:rPr lang="de-DE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 ≈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100 %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Gruppieren 94"/>
          <p:cNvGrpSpPr/>
          <p:nvPr/>
        </p:nvGrpSpPr>
        <p:grpSpPr>
          <a:xfrm>
            <a:off x="450156" y="1976075"/>
            <a:ext cx="4824328" cy="942105"/>
            <a:chOff x="660359" y="2421981"/>
            <a:chExt cx="4824328" cy="942105"/>
          </a:xfrm>
        </p:grpSpPr>
        <p:sp>
          <p:nvSpPr>
            <p:cNvPr id="96" name="Textfeld 95"/>
            <p:cNvSpPr txBox="1"/>
            <p:nvPr/>
          </p:nvSpPr>
          <p:spPr>
            <a:xfrm>
              <a:off x="660359" y="2427335"/>
              <a:ext cx="415498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Air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Pfeil nach rechts 96"/>
            <p:cNvSpPr/>
            <p:nvPr/>
          </p:nvSpPr>
          <p:spPr>
            <a:xfrm>
              <a:off x="781200" y="2672855"/>
              <a:ext cx="432000" cy="216024"/>
            </a:xfrm>
            <a:prstGeom prst="rightArrow">
              <a:avLst/>
            </a:prstGeom>
            <a:solidFill>
              <a:srgbClr val="005B82"/>
            </a:solidFill>
            <a:ln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Rechteck 97"/>
            <p:cNvSpPr/>
            <p:nvPr/>
          </p:nvSpPr>
          <p:spPr>
            <a:xfrm>
              <a:off x="1304021" y="2758739"/>
              <a:ext cx="1872000" cy="54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Furnace</a:t>
              </a:r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Pfeil nach rechts 98"/>
            <p:cNvSpPr/>
            <p:nvPr/>
          </p:nvSpPr>
          <p:spPr>
            <a:xfrm>
              <a:off x="779710" y="3148062"/>
              <a:ext cx="432000" cy="216024"/>
            </a:xfrm>
            <a:prstGeom prst="rightArrow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Textfeld 99"/>
            <p:cNvSpPr txBox="1"/>
            <p:nvPr/>
          </p:nvSpPr>
          <p:spPr>
            <a:xfrm>
              <a:off x="666180" y="2885170"/>
              <a:ext cx="546945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3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Coal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Textfeld 100"/>
            <p:cNvSpPr txBox="1"/>
            <p:nvPr/>
          </p:nvSpPr>
          <p:spPr>
            <a:xfrm>
              <a:off x="2626978" y="2421981"/>
              <a:ext cx="163378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Steam generation</a:t>
              </a:r>
              <a:endParaRPr lang="en-US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2" name="Gruppieren 101"/>
            <p:cNvGrpSpPr/>
            <p:nvPr/>
          </p:nvGrpSpPr>
          <p:grpSpPr>
            <a:xfrm>
              <a:off x="2892608" y="2848338"/>
              <a:ext cx="724629" cy="360801"/>
              <a:chOff x="4898433" y="4768932"/>
              <a:chExt cx="724629" cy="360801"/>
            </a:xfrm>
          </p:grpSpPr>
          <p:sp>
            <p:nvSpPr>
              <p:cNvPr id="104" name="Bogen 103"/>
              <p:cNvSpPr/>
              <p:nvPr/>
            </p:nvSpPr>
            <p:spPr>
              <a:xfrm rot="10800000">
                <a:off x="4907932" y="4768932"/>
                <a:ext cx="144000" cy="72000"/>
              </a:xfrm>
              <a:prstGeom prst="arc">
                <a:avLst>
                  <a:gd name="adj1" fmla="val 16200000"/>
                  <a:gd name="adj2" fmla="val 5441667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" name="Bogen 104"/>
              <p:cNvSpPr/>
              <p:nvPr/>
            </p:nvSpPr>
            <p:spPr>
              <a:xfrm rot="10800000" flipH="1">
                <a:off x="4898433" y="4841977"/>
                <a:ext cx="146373" cy="72000"/>
              </a:xfrm>
              <a:prstGeom prst="arc">
                <a:avLst>
                  <a:gd name="adj1" fmla="val 16200000"/>
                  <a:gd name="adj2" fmla="val 5441667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6" name="Bogen 105"/>
              <p:cNvSpPr/>
              <p:nvPr/>
            </p:nvSpPr>
            <p:spPr>
              <a:xfrm rot="10800000">
                <a:off x="4909464" y="4911806"/>
                <a:ext cx="144000" cy="72000"/>
              </a:xfrm>
              <a:prstGeom prst="arc">
                <a:avLst>
                  <a:gd name="adj1" fmla="val 16200000"/>
                  <a:gd name="adj2" fmla="val 5441667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7" name="Bogen 106"/>
              <p:cNvSpPr/>
              <p:nvPr/>
            </p:nvSpPr>
            <p:spPr>
              <a:xfrm rot="10800000" flipH="1">
                <a:off x="4899965" y="4984851"/>
                <a:ext cx="146373" cy="72000"/>
              </a:xfrm>
              <a:prstGeom prst="arc">
                <a:avLst>
                  <a:gd name="adj1" fmla="val 16200000"/>
                  <a:gd name="adj2" fmla="val 5441667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" name="Bogen 107"/>
              <p:cNvSpPr/>
              <p:nvPr/>
            </p:nvSpPr>
            <p:spPr>
              <a:xfrm rot="10800000">
                <a:off x="4909449" y="5057730"/>
                <a:ext cx="144000" cy="72000"/>
              </a:xfrm>
              <a:prstGeom prst="arc">
                <a:avLst>
                  <a:gd name="adj1" fmla="val 16200000"/>
                  <a:gd name="adj2" fmla="val 5441667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09" name="Gerade Verbindung 108"/>
              <p:cNvCxnSpPr/>
              <p:nvPr/>
            </p:nvCxnSpPr>
            <p:spPr>
              <a:xfrm>
                <a:off x="4975113" y="4768932"/>
                <a:ext cx="64794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Gerade Verbindung 109"/>
              <p:cNvCxnSpPr/>
              <p:nvPr/>
            </p:nvCxnSpPr>
            <p:spPr>
              <a:xfrm>
                <a:off x="4975106" y="5129733"/>
                <a:ext cx="64794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3" name="Rechteck 102"/>
            <p:cNvSpPr/>
            <p:nvPr/>
          </p:nvSpPr>
          <p:spPr>
            <a:xfrm>
              <a:off x="3612687" y="2767504"/>
              <a:ext cx="1872000" cy="54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Turbine </a:t>
              </a:r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r>
                <a:rPr lang="de-DE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generator</a:t>
              </a:r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2" name="Textfeld 111"/>
          <p:cNvSpPr txBox="1"/>
          <p:nvPr/>
        </p:nvSpPr>
        <p:spPr>
          <a:xfrm>
            <a:off x="2187336" y="4055596"/>
            <a:ext cx="2112866" cy="87716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300" b="1" dirty="0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components  [Vol.-%]</a:t>
            </a:r>
          </a:p>
          <a:p>
            <a:endParaRPr lang="en-US" sz="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CO</a:t>
            </a:r>
            <a:r>
              <a:rPr lang="en-US" sz="13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          13-15 </a:t>
            </a:r>
          </a:p>
          <a:p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N</a:t>
            </a:r>
            <a:r>
              <a:rPr lang="en-US" sz="13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             78</a:t>
            </a:r>
          </a:p>
          <a:p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O</a:t>
            </a:r>
            <a:r>
              <a:rPr lang="en-US" sz="13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	                 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6-8</a:t>
            </a:r>
          </a:p>
        </p:txBody>
      </p:sp>
      <p:sp>
        <p:nvSpPr>
          <p:cNvPr id="111" name="Pfeil nach rechts 110"/>
          <p:cNvSpPr/>
          <p:nvPr/>
        </p:nvSpPr>
        <p:spPr>
          <a:xfrm rot="5400000">
            <a:off x="4193721" y="4526254"/>
            <a:ext cx="288000" cy="236914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9019276" y="7194487"/>
            <a:ext cx="1512000" cy="402568"/>
          </a:xfrm>
        </p:spPr>
        <p:txBody>
          <a:bodyPr/>
          <a:lstStyle/>
          <a:p>
            <a:fld id="{15A9BD8E-55B4-4C4A-B820-FA4FC19CFA32}" type="slidenum">
              <a:rPr lang="de-DE" smtClean="0"/>
              <a:t>9</a:t>
            </a:fld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78148" y="7294617"/>
            <a:ext cx="41697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* Short peaks during efficiency tests of the desulphurization unit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49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3"/>
          <p:cNvSpPr txBox="1">
            <a:spLocks/>
          </p:cNvSpPr>
          <p:nvPr/>
        </p:nvSpPr>
        <p:spPr>
          <a:xfrm>
            <a:off x="234132" y="396255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3200" b="1" kern="1200">
                <a:solidFill>
                  <a:srgbClr val="005B82"/>
                </a:solidFill>
                <a:latin typeface="+mj-lt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err="1" smtClean="0">
                <a:latin typeface="Arial" panose="020B0604020202020204" pitchFamily="34" charset="0"/>
              </a:rPr>
              <a:t>Exposure</a:t>
            </a:r>
            <a:r>
              <a:rPr lang="de-DE" dirty="0" smtClean="0">
                <a:latin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</a:rPr>
              <a:t>tests</a:t>
            </a:r>
            <a:endParaRPr lang="de-DE" dirty="0" smtClean="0">
              <a:latin typeface="Arial" panose="020B0604020202020204" pitchFamily="34" charset="0"/>
            </a:endParaRPr>
          </a:p>
          <a:p>
            <a:pPr algn="ctr"/>
            <a:endParaRPr lang="de-DE" dirty="0">
              <a:latin typeface="Arial" panose="020B0604020202020204" pitchFamily="34" charset="0"/>
            </a:endParaRPr>
          </a:p>
        </p:txBody>
      </p:sp>
      <p:sp>
        <p:nvSpPr>
          <p:cNvPr id="53" name="Rechteck 52"/>
          <p:cNvSpPr/>
          <p:nvPr/>
        </p:nvSpPr>
        <p:spPr>
          <a:xfrm>
            <a:off x="5850756" y="1529476"/>
            <a:ext cx="4680520" cy="2601671"/>
          </a:xfrm>
          <a:prstGeom prst="rect">
            <a:avLst/>
          </a:prstGeom>
          <a:noFill/>
          <a:ln w="6350">
            <a:solidFill>
              <a:srgbClr val="515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hteck 53"/>
          <p:cNvSpPr/>
          <p:nvPr/>
        </p:nvSpPr>
        <p:spPr>
          <a:xfrm>
            <a:off x="5850756" y="4266655"/>
            <a:ext cx="4680520" cy="3000930"/>
          </a:xfrm>
          <a:prstGeom prst="rect">
            <a:avLst/>
          </a:prstGeom>
          <a:noFill/>
          <a:ln w="6350">
            <a:solidFill>
              <a:srgbClr val="515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Gruppieren 31"/>
          <p:cNvGrpSpPr/>
          <p:nvPr/>
        </p:nvGrpSpPr>
        <p:grpSpPr>
          <a:xfrm>
            <a:off x="1022156" y="3310223"/>
            <a:ext cx="1819915" cy="2171044"/>
            <a:chOff x="1200065" y="3445731"/>
            <a:chExt cx="1819915" cy="2171044"/>
          </a:xfrm>
        </p:grpSpPr>
        <p:grpSp>
          <p:nvGrpSpPr>
            <p:cNvPr id="31" name="Gruppieren 30"/>
            <p:cNvGrpSpPr/>
            <p:nvPr/>
          </p:nvGrpSpPr>
          <p:grpSpPr>
            <a:xfrm>
              <a:off x="1200065" y="3445731"/>
              <a:ext cx="1818422" cy="1486996"/>
              <a:chOff x="1200065" y="3445731"/>
              <a:chExt cx="1818422" cy="1486996"/>
            </a:xfrm>
          </p:grpSpPr>
          <p:sp>
            <p:nvSpPr>
              <p:cNvPr id="13" name="Pfeil nach rechts 12"/>
              <p:cNvSpPr/>
              <p:nvPr/>
            </p:nvSpPr>
            <p:spPr>
              <a:xfrm rot="5400000">
                <a:off x="2033703" y="3515619"/>
                <a:ext cx="288000" cy="216024"/>
              </a:xfrm>
              <a:prstGeom prst="rightArrow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Textfeld 13"/>
              <p:cNvSpPr txBox="1"/>
              <p:nvPr/>
            </p:nvSpPr>
            <p:spPr>
              <a:xfrm>
                <a:off x="1200065" y="3445731"/>
                <a:ext cx="984565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Rauchgas</a:t>
                </a:r>
                <a:endParaRPr lang="en-US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5" name="Gruppieren 24"/>
              <p:cNvGrpSpPr/>
              <p:nvPr/>
            </p:nvGrpSpPr>
            <p:grpSpPr>
              <a:xfrm>
                <a:off x="1208929" y="3924647"/>
                <a:ext cx="1809558" cy="1008080"/>
                <a:chOff x="1208929" y="3924647"/>
                <a:chExt cx="1809558" cy="1008080"/>
              </a:xfrm>
            </p:grpSpPr>
            <p:sp>
              <p:nvSpPr>
                <p:cNvPr id="26" name="Pfeil nach rechts 25"/>
                <p:cNvSpPr/>
                <p:nvPr/>
              </p:nvSpPr>
              <p:spPr>
                <a:xfrm rot="5400000">
                  <a:off x="2005265" y="4680715"/>
                  <a:ext cx="288000" cy="216024"/>
                </a:xfrm>
                <a:prstGeom prst="rightArrow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" name="Rechteck 26"/>
                <p:cNvSpPr/>
                <p:nvPr/>
              </p:nvSpPr>
              <p:spPr>
                <a:xfrm>
                  <a:off x="1290487" y="3924647"/>
                  <a:ext cx="1728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b="1" dirty="0" smtClean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Rauchgasreinigung</a:t>
                  </a:r>
                  <a:endParaRPr lang="de-DE" sz="14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" name="Textfeld 28"/>
                <p:cNvSpPr txBox="1"/>
                <p:nvPr/>
              </p:nvSpPr>
              <p:spPr>
                <a:xfrm>
                  <a:off x="1208929" y="4581063"/>
                  <a:ext cx="984565" cy="2923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00" b="1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Rauchgas</a:t>
                  </a:r>
                  <a:endParaRPr lang="en-US" sz="13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55" name="Rechteck 54"/>
            <p:cNvSpPr/>
            <p:nvPr/>
          </p:nvSpPr>
          <p:spPr>
            <a:xfrm>
              <a:off x="1291980" y="5076775"/>
              <a:ext cx="1728000" cy="540000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Membranprüfstand</a:t>
              </a:r>
              <a:endParaRPr lang="de-D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uppieren 32"/>
          <p:cNvGrpSpPr/>
          <p:nvPr/>
        </p:nvGrpSpPr>
        <p:grpSpPr>
          <a:xfrm>
            <a:off x="1469576" y="1539875"/>
            <a:ext cx="4070960" cy="3941392"/>
            <a:chOff x="1469576" y="1611883"/>
            <a:chExt cx="4070960" cy="3941392"/>
          </a:xfrm>
        </p:grpSpPr>
        <p:grpSp>
          <p:nvGrpSpPr>
            <p:cNvPr id="89" name="Gruppieren 88"/>
            <p:cNvGrpSpPr/>
            <p:nvPr/>
          </p:nvGrpSpPr>
          <p:grpSpPr>
            <a:xfrm>
              <a:off x="2586909" y="3325341"/>
              <a:ext cx="2953627" cy="2227934"/>
              <a:chOff x="2626623" y="3388841"/>
              <a:chExt cx="2953627" cy="2227934"/>
            </a:xfrm>
          </p:grpSpPr>
          <p:sp>
            <p:nvSpPr>
              <p:cNvPr id="49" name="Nach oben gebogener Pfeil 48"/>
              <p:cNvSpPr/>
              <p:nvPr/>
            </p:nvSpPr>
            <p:spPr>
              <a:xfrm flipV="1">
                <a:off x="2626623" y="3487266"/>
                <a:ext cx="1682518" cy="324000"/>
              </a:xfrm>
              <a:prstGeom prst="bentUpArrow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62" name="Gruppieren 61"/>
              <p:cNvGrpSpPr/>
              <p:nvPr/>
            </p:nvGrpSpPr>
            <p:grpSpPr>
              <a:xfrm>
                <a:off x="3375594" y="3388841"/>
                <a:ext cx="2204656" cy="2227934"/>
                <a:chOff x="1298330" y="3385406"/>
                <a:chExt cx="2204656" cy="2227934"/>
              </a:xfrm>
            </p:grpSpPr>
            <p:grpSp>
              <p:nvGrpSpPr>
                <p:cNvPr id="63" name="Gruppieren 62"/>
                <p:cNvGrpSpPr/>
                <p:nvPr/>
              </p:nvGrpSpPr>
              <p:grpSpPr>
                <a:xfrm>
                  <a:off x="1303187" y="3385406"/>
                  <a:ext cx="2199799" cy="1543886"/>
                  <a:chOff x="1303187" y="3385406"/>
                  <a:chExt cx="2199799" cy="1543886"/>
                </a:xfrm>
              </p:grpSpPr>
              <p:sp>
                <p:nvSpPr>
                  <p:cNvPr id="66" name="Textfeld 65"/>
                  <p:cNvSpPr txBox="1"/>
                  <p:nvPr/>
                </p:nvSpPr>
                <p:spPr>
                  <a:xfrm>
                    <a:off x="2257132" y="3385406"/>
                    <a:ext cx="1245854" cy="49244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300" b="1" dirty="0" err="1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Rauchgas</a:t>
                    </a:r>
                    <a:endParaRPr lang="en-US" sz="1300" b="1" dirty="0" smtClean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r>
                      <a:rPr lang="en-US" sz="1300" b="1" dirty="0" err="1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Nebenleitung</a:t>
                    </a:r>
                    <a:endParaRPr lang="en-US" sz="13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67" name="Gruppieren 66"/>
                  <p:cNvGrpSpPr/>
                  <p:nvPr/>
                </p:nvGrpSpPr>
                <p:grpSpPr>
                  <a:xfrm>
                    <a:off x="1303187" y="3921212"/>
                    <a:ext cx="2010631" cy="1008080"/>
                    <a:chOff x="1303187" y="3921212"/>
                    <a:chExt cx="2010631" cy="1008080"/>
                  </a:xfrm>
                </p:grpSpPr>
                <p:sp>
                  <p:nvSpPr>
                    <p:cNvPr id="68" name="Pfeil nach rechts 67"/>
                    <p:cNvSpPr/>
                    <p:nvPr/>
                  </p:nvSpPr>
                  <p:spPr>
                    <a:xfrm rot="5400000">
                      <a:off x="2023277" y="4695292"/>
                      <a:ext cx="288000" cy="180000"/>
                    </a:xfrm>
                    <a:prstGeom prst="rightArrow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e-DE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9" name="Rechteck 68"/>
                    <p:cNvSpPr/>
                    <p:nvPr/>
                  </p:nvSpPr>
                  <p:spPr>
                    <a:xfrm>
                      <a:off x="1303187" y="3921212"/>
                      <a:ext cx="1728000" cy="5400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tx1"/>
                      </a:solidFill>
                    </a:ln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de-DE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REAplus</a:t>
                      </a:r>
                      <a:endParaRPr lang="de-DE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0" name="Textfeld 69"/>
                    <p:cNvSpPr txBox="1"/>
                    <p:nvPr/>
                  </p:nvSpPr>
                  <p:spPr>
                    <a:xfrm>
                      <a:off x="2329253" y="4607384"/>
                      <a:ext cx="984565" cy="29238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3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Rauchgas</a:t>
                      </a:r>
                      <a:endParaRPr lang="en-US" sz="13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64" name="Rechteck 63"/>
                <p:cNvSpPr/>
                <p:nvPr/>
              </p:nvSpPr>
              <p:spPr>
                <a:xfrm>
                  <a:off x="1298330" y="5073340"/>
                  <a:ext cx="1728000" cy="540000"/>
                </a:xfrm>
                <a:prstGeom prst="rect">
                  <a:avLst/>
                </a:prstGeom>
                <a:solidFill>
                  <a:srgbClr val="92D050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400" b="1" dirty="0" smtClean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Membranprüfstand</a:t>
                  </a:r>
                  <a:endParaRPr lang="de-DE" sz="14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71" name="Rechteck 70"/>
            <p:cNvSpPr/>
            <p:nvPr/>
          </p:nvSpPr>
          <p:spPr>
            <a:xfrm>
              <a:off x="1469576" y="1611883"/>
              <a:ext cx="13821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b="1" u="sng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Karlsruhe</a:t>
              </a:r>
              <a:endParaRPr lang="en-US" b="1" u="sng" dirty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Rechteck 71"/>
            <p:cNvSpPr/>
            <p:nvPr/>
          </p:nvSpPr>
          <p:spPr>
            <a:xfrm>
              <a:off x="3622886" y="1611883"/>
              <a:ext cx="18101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b="1" u="sng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Niederaußem</a:t>
              </a:r>
              <a:endParaRPr lang="en-US" b="1" u="sng" dirty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75" name="Gerade Verbindung 74"/>
          <p:cNvCxnSpPr/>
          <p:nvPr/>
        </p:nvCxnSpPr>
        <p:spPr>
          <a:xfrm>
            <a:off x="3114452" y="3602611"/>
            <a:ext cx="0" cy="3584691"/>
          </a:xfrm>
          <a:prstGeom prst="line">
            <a:avLst/>
          </a:prstGeom>
          <a:ln>
            <a:solidFill>
              <a:srgbClr val="51515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hteck 78"/>
          <p:cNvSpPr/>
          <p:nvPr/>
        </p:nvSpPr>
        <p:spPr>
          <a:xfrm>
            <a:off x="5850755" y="1652329"/>
            <a:ext cx="45386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b="1" dirty="0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  <a:endParaRPr lang="en-US" b="1" dirty="0">
              <a:solidFill>
                <a:srgbClr val="005B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feld 81"/>
          <p:cNvSpPr txBox="1"/>
          <p:nvPr/>
        </p:nvSpPr>
        <p:spPr>
          <a:xfrm>
            <a:off x="1064320" y="2091055"/>
            <a:ext cx="2064862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300" b="1" dirty="0" err="1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Hauptanteile</a:t>
            </a:r>
            <a:r>
              <a:rPr lang="en-US" sz="1300" b="1" dirty="0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[Vol.-%]</a:t>
            </a:r>
          </a:p>
          <a:p>
            <a:endParaRPr lang="en-US" sz="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sz="13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     13-15 </a:t>
            </a:r>
          </a:p>
          <a:p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3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        78</a:t>
            </a:r>
          </a:p>
          <a:p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3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	          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6-8</a:t>
            </a:r>
          </a:p>
        </p:txBody>
      </p:sp>
      <p:grpSp>
        <p:nvGrpSpPr>
          <p:cNvPr id="93" name="Gruppieren 92"/>
          <p:cNvGrpSpPr/>
          <p:nvPr/>
        </p:nvGrpSpPr>
        <p:grpSpPr>
          <a:xfrm>
            <a:off x="999256" y="5694489"/>
            <a:ext cx="4330429" cy="1492813"/>
            <a:chOff x="999256" y="5661347"/>
            <a:chExt cx="4330429" cy="1492813"/>
          </a:xfrm>
        </p:grpSpPr>
        <p:grpSp>
          <p:nvGrpSpPr>
            <p:cNvPr id="92" name="Gruppieren 91"/>
            <p:cNvGrpSpPr/>
            <p:nvPr/>
          </p:nvGrpSpPr>
          <p:grpSpPr>
            <a:xfrm>
              <a:off x="999256" y="5661347"/>
              <a:ext cx="4330429" cy="969496"/>
              <a:chOff x="999256" y="5661347"/>
              <a:chExt cx="4330429" cy="969496"/>
            </a:xfrm>
          </p:grpSpPr>
          <p:sp>
            <p:nvSpPr>
              <p:cNvPr id="40" name="Textfeld 39"/>
              <p:cNvSpPr txBox="1"/>
              <p:nvPr/>
            </p:nvSpPr>
            <p:spPr>
              <a:xfrm>
                <a:off x="999256" y="5661347"/>
                <a:ext cx="2076209" cy="969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dirty="0" err="1" smtClean="0">
                    <a:solidFill>
                      <a:srgbClr val="005B8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Spurenanteile</a:t>
                </a:r>
                <a:r>
                  <a:rPr lang="en-US" sz="1300" b="1" dirty="0" smtClean="0">
                    <a:solidFill>
                      <a:srgbClr val="005B8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[mg/Nm</a:t>
                </a:r>
                <a:r>
                  <a:rPr lang="en-US" sz="1300" b="1" baseline="30000" dirty="0" smtClean="0">
                    <a:solidFill>
                      <a:srgbClr val="005B8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US" sz="1300" b="1" dirty="0" smtClean="0">
                    <a:solidFill>
                      <a:srgbClr val="005B8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]</a:t>
                </a:r>
              </a:p>
              <a:p>
                <a:endParaRPr 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30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Staub</a:t>
                </a:r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	5-20  </a:t>
                </a:r>
              </a:p>
              <a:p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</a:t>
                </a:r>
                <a:r>
                  <a:rPr lang="en-US" sz="13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	50-200  </a:t>
                </a:r>
              </a:p>
              <a:p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NO</a:t>
                </a:r>
                <a:r>
                  <a:rPr lang="en-US" sz="13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  <a:r>
                  <a:rPr lang="en-US" sz="13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20-200</a:t>
                </a:r>
              </a:p>
            </p:txBody>
          </p:sp>
          <p:sp>
            <p:nvSpPr>
              <p:cNvPr id="61" name="Textfeld 60"/>
              <p:cNvSpPr txBox="1"/>
              <p:nvPr/>
            </p:nvSpPr>
            <p:spPr>
              <a:xfrm>
                <a:off x="3253476" y="5661347"/>
                <a:ext cx="2076209" cy="969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dirty="0" err="1" smtClean="0">
                    <a:solidFill>
                      <a:srgbClr val="005B8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Spurenanteile</a:t>
                </a:r>
                <a:r>
                  <a:rPr lang="en-US" sz="1300" b="1" dirty="0" smtClean="0">
                    <a:solidFill>
                      <a:srgbClr val="005B8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[mg/Nm</a:t>
                </a:r>
                <a:r>
                  <a:rPr lang="en-US" sz="1300" b="1" baseline="30000" dirty="0" smtClean="0">
                    <a:solidFill>
                      <a:srgbClr val="005B8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US" sz="1300" b="1" dirty="0" smtClean="0">
                    <a:solidFill>
                      <a:srgbClr val="005B8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]</a:t>
                </a:r>
              </a:p>
              <a:p>
                <a:endParaRPr 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300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Staub</a:t>
                </a:r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	&lt; 1</a:t>
                </a:r>
              </a:p>
              <a:p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</a:t>
                </a:r>
                <a:r>
                  <a:rPr lang="en-US" sz="13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3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&lt; 10</a:t>
                </a:r>
              </a:p>
              <a:p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NO</a:t>
                </a:r>
                <a:r>
                  <a:rPr lang="en-US" sz="13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  <a:r>
                  <a:rPr lang="en-US" sz="13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:r>
                  <a:rPr lang="en-US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20-200</a:t>
                </a:r>
              </a:p>
            </p:txBody>
          </p:sp>
        </p:grpSp>
        <p:sp>
          <p:nvSpPr>
            <p:cNvPr id="87" name="Textfeld 86"/>
            <p:cNvSpPr txBox="1"/>
            <p:nvPr/>
          </p:nvSpPr>
          <p:spPr>
            <a:xfrm>
              <a:off x="1001877" y="6660630"/>
              <a:ext cx="111982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 ≈ 60°C 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DE" sz="13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rH</a:t>
              </a:r>
              <a:r>
                <a:rPr lang="de-DE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 ≈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60 %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Textfeld 89"/>
            <p:cNvSpPr txBox="1"/>
            <p:nvPr/>
          </p:nvSpPr>
          <p:spPr>
            <a:xfrm>
              <a:off x="3249960" y="6661717"/>
              <a:ext cx="111982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 ≈ 70°C 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DE" sz="13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rH</a:t>
              </a:r>
              <a:r>
                <a:rPr lang="de-DE" sz="1300" b="1" dirty="0">
                  <a:latin typeface="Arial" panose="020B0604020202020204" pitchFamily="34" charset="0"/>
                  <a:cs typeface="Arial" panose="020B0604020202020204" pitchFamily="34" charset="0"/>
                </a:rPr>
                <a:t> ≈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100 %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9" name="Rechteck 38"/>
          <p:cNvSpPr/>
          <p:nvPr/>
        </p:nvSpPr>
        <p:spPr>
          <a:xfrm>
            <a:off x="378148" y="1518928"/>
            <a:ext cx="5279828" cy="5748658"/>
          </a:xfrm>
          <a:prstGeom prst="rect">
            <a:avLst/>
          </a:prstGeom>
          <a:noFill/>
          <a:ln w="6350">
            <a:solidFill>
              <a:srgbClr val="515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2" name="Gruppieren 111"/>
          <p:cNvGrpSpPr/>
          <p:nvPr/>
        </p:nvGrpSpPr>
        <p:grpSpPr>
          <a:xfrm>
            <a:off x="578252" y="1548383"/>
            <a:ext cx="4976213" cy="5716600"/>
            <a:chOff x="578252" y="1548383"/>
            <a:chExt cx="4976213" cy="5716600"/>
          </a:xfrm>
        </p:grpSpPr>
        <p:grpSp>
          <p:nvGrpSpPr>
            <p:cNvPr id="113" name="Gruppieren 112"/>
            <p:cNvGrpSpPr/>
            <p:nvPr/>
          </p:nvGrpSpPr>
          <p:grpSpPr>
            <a:xfrm>
              <a:off x="578252" y="1548383"/>
              <a:ext cx="4976213" cy="5716600"/>
              <a:chOff x="578252" y="1548383"/>
              <a:chExt cx="4976213" cy="5716600"/>
            </a:xfrm>
          </p:grpSpPr>
          <p:sp>
            <p:nvSpPr>
              <p:cNvPr id="118" name="Rechteck 117"/>
              <p:cNvSpPr/>
              <p:nvPr/>
            </p:nvSpPr>
            <p:spPr>
              <a:xfrm>
                <a:off x="614527" y="2052439"/>
                <a:ext cx="4836067" cy="52125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0" name="Rechteck 119"/>
              <p:cNvSpPr/>
              <p:nvPr/>
            </p:nvSpPr>
            <p:spPr>
              <a:xfrm>
                <a:off x="578252" y="1548383"/>
                <a:ext cx="4976213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rgbClr val="005B8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Membrane test rig</a:t>
                </a:r>
                <a:endParaRPr lang="en-US" b="1" dirty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19" name="Grafik 11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3703" y="2079176"/>
                <a:ext cx="4926767" cy="2857314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pic>
          <p:nvPicPr>
            <p:cNvPr id="114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2316" y="5584049"/>
              <a:ext cx="4257798" cy="1236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5" name="Gruppieren 114"/>
            <p:cNvGrpSpPr/>
            <p:nvPr/>
          </p:nvGrpSpPr>
          <p:grpSpPr>
            <a:xfrm>
              <a:off x="2340516" y="6516935"/>
              <a:ext cx="1350000" cy="372145"/>
              <a:chOff x="1302567" y="6912975"/>
              <a:chExt cx="1350000" cy="372145"/>
            </a:xfrm>
          </p:grpSpPr>
          <p:cxnSp>
            <p:nvCxnSpPr>
              <p:cNvPr id="116" name="Gerade Verbindung mit Pfeil 115"/>
              <p:cNvCxnSpPr/>
              <p:nvPr/>
            </p:nvCxnSpPr>
            <p:spPr>
              <a:xfrm>
                <a:off x="1302567" y="7285120"/>
                <a:ext cx="1350000" cy="0"/>
              </a:xfrm>
              <a:prstGeom prst="straightConnector1">
                <a:avLst/>
              </a:prstGeom>
              <a:ln w="28575">
                <a:solidFill>
                  <a:srgbClr val="51515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Textfeld 116"/>
              <p:cNvSpPr txBox="1"/>
              <p:nvPr/>
            </p:nvSpPr>
            <p:spPr>
              <a:xfrm>
                <a:off x="1631450" y="6912975"/>
                <a:ext cx="74411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25 cm</a:t>
                </a:r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59" name="Rechteck 58"/>
          <p:cNvSpPr/>
          <p:nvPr/>
        </p:nvSpPr>
        <p:spPr>
          <a:xfrm>
            <a:off x="234132" y="972319"/>
            <a:ext cx="104592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i="1" dirty="0" smtClean="0">
                <a:latin typeface="Arial" panose="020B0604020202020204" pitchFamily="34" charset="0"/>
                <a:cs typeface="Arial" panose="020B0604020202020204" pitchFamily="34" charset="0"/>
              </a:rPr>
              <a:t>RWE </a:t>
            </a:r>
            <a:r>
              <a:rPr lang="de-DE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lignite</a:t>
            </a:r>
            <a:r>
              <a:rPr lang="de-DE" i="1" dirty="0" smtClean="0">
                <a:latin typeface="Arial" panose="020B0604020202020204" pitchFamily="34" charset="0"/>
                <a:cs typeface="Arial" panose="020B0604020202020204" pitchFamily="34" charset="0"/>
              </a:rPr>
              <a:t> powerplant Niederaußem und </a:t>
            </a:r>
            <a:r>
              <a:rPr lang="de-DE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EnBW</a:t>
            </a:r>
            <a:r>
              <a:rPr lang="de-DE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hard</a:t>
            </a:r>
            <a:r>
              <a:rPr lang="de-DE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coal</a:t>
            </a:r>
            <a:r>
              <a:rPr lang="de-DE" i="1" dirty="0" smtClean="0">
                <a:latin typeface="Arial" panose="020B0604020202020204" pitchFamily="34" charset="0"/>
                <a:cs typeface="Arial" panose="020B0604020202020204" pitchFamily="34" charset="0"/>
              </a:rPr>
              <a:t> power plant Karlsruhe</a:t>
            </a:r>
            <a:endParaRPr lang="de-DE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5850755" y="1980431"/>
            <a:ext cx="4392489" cy="1908182"/>
          </a:xfrm>
          <a:prstGeom prst="rect">
            <a:avLst/>
          </a:prstGeom>
          <a:noFill/>
        </p:spPr>
        <p:txBody>
          <a:bodyPr wrap="square" lIns="91408" tIns="45704" rIns="91408" bIns="45704" rtlCol="0">
            <a:spAutoFit/>
          </a:bodyPr>
          <a:lstStyle/>
          <a:p>
            <a:endParaRPr lang="en-US" sz="1000" dirty="0" smtClean="0">
              <a:solidFill>
                <a:srgbClr val="005B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650" indent="-285650">
              <a:buClr>
                <a:srgbClr val="005B82"/>
              </a:buClr>
              <a:buFont typeface="Arial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Investigation of aging behavior of membrane components in direct contact with flue gas</a:t>
            </a:r>
          </a:p>
          <a:p>
            <a:pPr>
              <a:buClr>
                <a:srgbClr val="005B82"/>
              </a:buClr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650" indent="-285650">
              <a:buClr>
                <a:srgbClr val="005B82"/>
              </a:buClr>
              <a:buFont typeface="Arial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Exploring the conditions for membrane processes in the power plant</a:t>
            </a:r>
            <a:endParaRPr lang="en-US" dirty="0" smtClean="0">
              <a:solidFill>
                <a:srgbClr val="005B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Grafik 50"/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09"/>
          <a:stretch/>
        </p:blipFill>
        <p:spPr>
          <a:xfrm>
            <a:off x="5889226" y="4301830"/>
            <a:ext cx="4626000" cy="2934000"/>
          </a:xfrm>
          <a:prstGeom prst="rect">
            <a:avLst/>
          </a:prstGeom>
          <a:ln w="6350">
            <a:noFill/>
          </a:ln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BD8E-55B4-4C4A-B820-FA4FC19CFA32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95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3" name="Textfeld 7"/>
          <p:cNvSpPr txBox="1">
            <a:spLocks noChangeArrowheads="1"/>
          </p:cNvSpPr>
          <p:nvPr/>
        </p:nvSpPr>
        <p:spPr bwMode="auto">
          <a:xfrm>
            <a:off x="5094217" y="2002334"/>
            <a:ext cx="5469229" cy="459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06" tIns="52153" rIns="104306" bIns="52153">
            <a:spAutoFit/>
          </a:bodyPr>
          <a:lstStyle>
            <a:lvl1pPr eaLnBrk="0" hangingPunct="0">
              <a:spcBef>
                <a:spcPct val="20000"/>
              </a:spcBef>
              <a:buClr>
                <a:srgbClr val="009EE0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9EE0"/>
              </a:buClr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300">
                <a:solidFill>
                  <a:srgbClr val="000000"/>
                </a:solidFill>
                <a:cs typeface="Arial" pitchFamily="34" charset="0"/>
              </a:rPr>
              <a:t>Power plant Niederaußem</a:t>
            </a:r>
          </a:p>
        </p:txBody>
      </p:sp>
      <p:pic>
        <p:nvPicPr>
          <p:cNvPr id="158724" name="Inhaltsplatzhalter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782" y="2644692"/>
            <a:ext cx="5432099" cy="1512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755" name="Textfeld 20"/>
          <p:cNvSpPr txBox="1">
            <a:spLocks noChangeArrowheads="1"/>
          </p:cNvSpPr>
          <p:nvPr/>
        </p:nvSpPr>
        <p:spPr bwMode="auto">
          <a:xfrm>
            <a:off x="8731076" y="3575543"/>
            <a:ext cx="16226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09EE0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9EE0"/>
              </a:buClr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400" dirty="0" smtClean="0">
                <a:solidFill>
                  <a:srgbClr val="FFFFFF"/>
                </a:solidFill>
                <a:cs typeface="Arial" pitchFamily="34" charset="0"/>
              </a:rPr>
              <a:t>Sample </a:t>
            </a:r>
            <a:r>
              <a:rPr lang="de-DE" altLang="de-DE" sz="1400" dirty="0">
                <a:solidFill>
                  <a:srgbClr val="FFFFFF"/>
                </a:solidFill>
                <a:cs typeface="Arial" pitchFamily="34" charset="0"/>
              </a:rPr>
              <a:t>holder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400" dirty="0" smtClean="0">
                <a:solidFill>
                  <a:srgbClr val="FFFFFF"/>
                </a:solidFill>
                <a:cs typeface="Arial" pitchFamily="34" charset="0"/>
              </a:rPr>
              <a:t>1.4571</a:t>
            </a:r>
            <a:endParaRPr lang="de-DE" altLang="de-DE" sz="14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58726" name="Textfeld 24"/>
          <p:cNvSpPr txBox="1">
            <a:spLocks noChangeArrowheads="1"/>
          </p:cNvSpPr>
          <p:nvPr/>
        </p:nvSpPr>
        <p:spPr bwMode="auto">
          <a:xfrm>
            <a:off x="336026" y="2009335"/>
            <a:ext cx="4715491" cy="459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06" tIns="52153" rIns="104306" bIns="52153">
            <a:spAutoFit/>
          </a:bodyPr>
          <a:lstStyle>
            <a:lvl1pPr eaLnBrk="0" hangingPunct="0">
              <a:spcBef>
                <a:spcPct val="20000"/>
              </a:spcBef>
              <a:buClr>
                <a:srgbClr val="009EE0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9EE0"/>
              </a:buClr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300" dirty="0" smtClean="0">
                <a:solidFill>
                  <a:srgbClr val="000000"/>
                </a:solidFill>
                <a:cs typeface="Arial" pitchFamily="34" charset="0"/>
              </a:rPr>
              <a:t>Power plant </a:t>
            </a:r>
            <a:r>
              <a:rPr lang="de-DE" altLang="de-DE" sz="2300" dirty="0">
                <a:solidFill>
                  <a:srgbClr val="000000"/>
                </a:solidFill>
                <a:cs typeface="Arial" pitchFamily="34" charset="0"/>
              </a:rPr>
              <a:t>Karlsruhe</a:t>
            </a:r>
          </a:p>
        </p:txBody>
      </p:sp>
      <p:sp>
        <p:nvSpPr>
          <p:cNvPr id="158727" name="Textfeld 10240"/>
          <p:cNvSpPr txBox="1">
            <a:spLocks noChangeArrowheads="1"/>
          </p:cNvSpPr>
          <p:nvPr/>
        </p:nvSpPr>
        <p:spPr bwMode="auto">
          <a:xfrm>
            <a:off x="3834532" y="1345976"/>
            <a:ext cx="2578798" cy="382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06" tIns="52153" rIns="104306" bIns="52153">
            <a:spAutoFit/>
          </a:bodyPr>
          <a:lstStyle>
            <a:lvl1pPr eaLnBrk="0" hangingPunct="0">
              <a:spcBef>
                <a:spcPct val="20000"/>
              </a:spcBef>
              <a:buClr>
                <a:srgbClr val="009EE0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9EE0"/>
              </a:buClr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dirty="0">
                <a:solidFill>
                  <a:srgbClr val="000000"/>
                </a:solidFill>
                <a:cs typeface="Arial" pitchFamily="34" charset="0"/>
              </a:rPr>
              <a:t>After 1100 h Exposition</a:t>
            </a:r>
          </a:p>
        </p:txBody>
      </p:sp>
      <p:grpSp>
        <p:nvGrpSpPr>
          <p:cNvPr id="158728" name="Gruppieren 10248"/>
          <p:cNvGrpSpPr>
            <a:grpSpLocks/>
          </p:cNvGrpSpPr>
          <p:nvPr/>
        </p:nvGrpSpPr>
        <p:grpSpPr bwMode="auto">
          <a:xfrm>
            <a:off x="5615893" y="3497085"/>
            <a:ext cx="1732107" cy="2462662"/>
            <a:chOff x="4697575" y="3181349"/>
            <a:chExt cx="1480959" cy="2232680"/>
          </a:xfrm>
        </p:grpSpPr>
        <p:pic>
          <p:nvPicPr>
            <p:cNvPr id="158748" name="Picture 3" descr="C:\Users\k.wilkner\Documents\Metpore2\Membranprüfstand\Bilder\Proben_bilder\Bilder nach Auslagerung\Ausbau_12.12.11\# P1_540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7575" y="3933055"/>
              <a:ext cx="1480959" cy="1480974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8749" name="Gerade Verbindung mit Pfeil 17"/>
            <p:cNvCxnSpPr>
              <a:cxnSpLocks noChangeShapeType="1"/>
              <a:stCxn id="158748" idx="0"/>
            </p:cNvCxnSpPr>
            <p:nvPr/>
          </p:nvCxnSpPr>
          <p:spPr bwMode="auto">
            <a:xfrm flipH="1" flipV="1">
              <a:off x="4770591" y="3181349"/>
              <a:ext cx="668257" cy="752161"/>
            </a:xfrm>
            <a:prstGeom prst="straightConnector1">
              <a:avLst/>
            </a:prstGeom>
            <a:noFill/>
            <a:ln w="25400" algn="ctr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8729" name="Gruppieren 10250"/>
          <p:cNvGrpSpPr>
            <a:grpSpLocks/>
          </p:cNvGrpSpPr>
          <p:nvPr/>
        </p:nvGrpSpPr>
        <p:grpSpPr bwMode="auto">
          <a:xfrm>
            <a:off x="7956929" y="3439326"/>
            <a:ext cx="2094124" cy="2494166"/>
            <a:chOff x="6026223" y="3110694"/>
            <a:chExt cx="1790276" cy="2262681"/>
          </a:xfrm>
        </p:grpSpPr>
        <p:pic>
          <p:nvPicPr>
            <p:cNvPr id="158746" name="Picture 6" descr="C:\Users\k.wilkner\Documents\Metpore2\Membranprüfstand\Bilder\Proben_bilder\Bilder nach Auslagerung\Ausbau_12.12.11\# M1_74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4535" y="3892401"/>
              <a:ext cx="1491964" cy="1480974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8747" name="Gerade Verbindung mit Pfeil 20"/>
            <p:cNvCxnSpPr>
              <a:cxnSpLocks noChangeShapeType="1"/>
              <a:stCxn id="158746" idx="0"/>
            </p:cNvCxnSpPr>
            <p:nvPr/>
          </p:nvCxnSpPr>
          <p:spPr bwMode="auto">
            <a:xfrm flipH="1" flipV="1">
              <a:off x="6026223" y="3110694"/>
              <a:ext cx="1044328" cy="781221"/>
            </a:xfrm>
            <a:prstGeom prst="straightConnector1">
              <a:avLst/>
            </a:prstGeom>
            <a:noFill/>
            <a:ln w="25400" algn="ctr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8730" name="Gruppieren 10258"/>
          <p:cNvGrpSpPr>
            <a:grpSpLocks/>
          </p:cNvGrpSpPr>
          <p:nvPr/>
        </p:nvGrpSpPr>
        <p:grpSpPr bwMode="auto">
          <a:xfrm>
            <a:off x="378725" y="2658695"/>
            <a:ext cx="4639377" cy="1494750"/>
            <a:chOff x="458114" y="1916831"/>
            <a:chExt cx="3782118" cy="1175851"/>
          </a:xfrm>
        </p:grpSpPr>
        <p:pic>
          <p:nvPicPr>
            <p:cNvPr id="158742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114" y="1916831"/>
              <a:ext cx="3782118" cy="1175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8743" name="Textfeld 40"/>
            <p:cNvSpPr txBox="1">
              <a:spLocks noChangeArrowheads="1"/>
            </p:cNvSpPr>
            <p:nvPr/>
          </p:nvSpPr>
          <p:spPr bwMode="auto">
            <a:xfrm>
              <a:off x="1732153" y="2638073"/>
              <a:ext cx="1367101" cy="411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009EE0"/>
                </a:buClr>
                <a:buChar char="•"/>
                <a:defRPr sz="2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05B82"/>
                </a:buClr>
                <a:buFont typeface="Wingdings" pitchFamily="2" charset="2"/>
                <a:buChar char="§"/>
                <a:defRPr sz="22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05B82"/>
                </a:buClr>
                <a:buFont typeface="Wingdings" pitchFamily="2" charset="2"/>
                <a:buChar char="§"/>
                <a:defRPr sz="2200" i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09EE0"/>
                </a:buClr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09EE0"/>
                </a:buClr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EE0"/>
                </a:buClr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EE0"/>
                </a:buClr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EE0"/>
                </a:buClr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9EE0"/>
                </a:buClr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400" dirty="0" smtClean="0">
                  <a:solidFill>
                    <a:srgbClr val="FFFFFF"/>
                  </a:solidFill>
                  <a:cs typeface="Arial" pitchFamily="34" charset="0"/>
                </a:rPr>
                <a:t>Sample holder</a:t>
              </a:r>
              <a:endParaRPr lang="de-DE" altLang="de-DE" sz="1400" dirty="0">
                <a:solidFill>
                  <a:srgbClr val="FFFFFF"/>
                </a:solidFill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altLang="de-DE" sz="1400" dirty="0">
                  <a:solidFill>
                    <a:srgbClr val="FFFFFF"/>
                  </a:solidFill>
                  <a:cs typeface="Arial" pitchFamily="34" charset="0"/>
                </a:rPr>
                <a:t>1.4571</a:t>
              </a:r>
            </a:p>
          </p:txBody>
        </p:sp>
      </p:grpSp>
      <p:pic>
        <p:nvPicPr>
          <p:cNvPr id="158731" name="Picture 5" descr="C:\Users\k.wilkner\Documents\Metpore2\Membranprüfstand\Bilder\Proben_bilder\Bilder nach Auslagerung\Ausbau_12.05.22\# M_27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412" y="4379232"/>
            <a:ext cx="1789659" cy="1633023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732" name="Grafik 1025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84" y="4389733"/>
            <a:ext cx="1836072" cy="161202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8733" name="Gerade Verbindung mit Pfeil 28"/>
          <p:cNvCxnSpPr>
            <a:cxnSpLocks noChangeShapeType="1"/>
            <a:stCxn id="158732" idx="0"/>
          </p:cNvCxnSpPr>
          <p:nvPr/>
        </p:nvCxnSpPr>
        <p:spPr bwMode="auto">
          <a:xfrm flipH="1" flipV="1">
            <a:off x="1526038" y="3490084"/>
            <a:ext cx="129955" cy="899650"/>
          </a:xfrm>
          <a:prstGeom prst="straightConnector1">
            <a:avLst/>
          </a:prstGeom>
          <a:noFill/>
          <a:ln w="25400" algn="ctr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Rechteck 29"/>
          <p:cNvSpPr/>
          <p:nvPr/>
        </p:nvSpPr>
        <p:spPr>
          <a:xfrm>
            <a:off x="336026" y="1984832"/>
            <a:ext cx="4715492" cy="4970830"/>
          </a:xfrm>
          <a:prstGeom prst="rect">
            <a:avLst/>
          </a:prstGeom>
          <a:noFill/>
          <a:ln w="25400" cap="flat" cmpd="sng" algn="ctr">
            <a:solidFill>
              <a:srgbClr val="005B82"/>
            </a:solidFill>
            <a:prstDash val="solid"/>
          </a:ln>
          <a:effectLst/>
        </p:spPr>
        <p:txBody>
          <a:bodyPr lIns="104306" tIns="52153" rIns="104306" bIns="52153" anchor="ctr"/>
          <a:lstStyle/>
          <a:p>
            <a:pPr algn="ctr">
              <a:defRPr/>
            </a:pPr>
            <a:endParaRPr lang="de-DE" b="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5094217" y="1984832"/>
            <a:ext cx="5469229" cy="4970830"/>
          </a:xfrm>
          <a:prstGeom prst="rect">
            <a:avLst/>
          </a:prstGeom>
          <a:noFill/>
          <a:ln w="25400" cap="flat" cmpd="sng" algn="ctr">
            <a:solidFill>
              <a:srgbClr val="005B82"/>
            </a:solidFill>
            <a:prstDash val="solid"/>
          </a:ln>
          <a:effectLst/>
        </p:spPr>
        <p:txBody>
          <a:bodyPr lIns="104306" tIns="52153" rIns="104306" bIns="52153" anchor="ctr"/>
          <a:lstStyle/>
          <a:p>
            <a:pPr algn="ctr">
              <a:defRPr/>
            </a:pPr>
            <a:endParaRPr lang="de-DE" b="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8736" name="Textfeld 5"/>
          <p:cNvSpPr txBox="1">
            <a:spLocks noChangeArrowheads="1"/>
          </p:cNvSpPr>
          <p:nvPr/>
        </p:nvSpPr>
        <p:spPr bwMode="auto">
          <a:xfrm>
            <a:off x="634921" y="6071765"/>
            <a:ext cx="1941892" cy="351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06" tIns="52153" rIns="104306" bIns="52153">
            <a:spAutoFit/>
          </a:bodyPr>
          <a:lstStyle>
            <a:lvl1pPr eaLnBrk="0" hangingPunct="0">
              <a:spcBef>
                <a:spcPct val="20000"/>
              </a:spcBef>
              <a:buClr>
                <a:srgbClr val="009EE0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9EE0"/>
              </a:buClr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600">
                <a:solidFill>
                  <a:srgbClr val="000000"/>
                </a:solidFill>
                <a:cs typeface="Arial" pitchFamily="34" charset="0"/>
              </a:rPr>
              <a:t>Polyactive on 316L</a:t>
            </a:r>
          </a:p>
        </p:txBody>
      </p:sp>
      <p:sp>
        <p:nvSpPr>
          <p:cNvPr id="158737" name="Textfeld 37"/>
          <p:cNvSpPr txBox="1">
            <a:spLocks noChangeArrowheads="1"/>
          </p:cNvSpPr>
          <p:nvPr/>
        </p:nvSpPr>
        <p:spPr bwMode="auto">
          <a:xfrm>
            <a:off x="3126335" y="6071765"/>
            <a:ext cx="1480612" cy="351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06" tIns="52153" rIns="104306" bIns="52153">
            <a:spAutoFit/>
          </a:bodyPr>
          <a:lstStyle>
            <a:lvl1pPr eaLnBrk="0" hangingPunct="0">
              <a:spcBef>
                <a:spcPct val="20000"/>
              </a:spcBef>
              <a:buClr>
                <a:srgbClr val="009EE0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9EE0"/>
              </a:buClr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600">
                <a:solidFill>
                  <a:srgbClr val="000000"/>
                </a:solidFill>
                <a:cs typeface="Arial" pitchFamily="34" charset="0"/>
              </a:rPr>
              <a:t>316L (1.4404)</a:t>
            </a:r>
          </a:p>
        </p:txBody>
      </p:sp>
      <p:sp>
        <p:nvSpPr>
          <p:cNvPr id="158738" name="Textfeld 38"/>
          <p:cNvSpPr txBox="1">
            <a:spLocks noChangeArrowheads="1"/>
          </p:cNvSpPr>
          <p:nvPr/>
        </p:nvSpPr>
        <p:spPr bwMode="auto">
          <a:xfrm>
            <a:off x="8424766" y="6071765"/>
            <a:ext cx="1480612" cy="351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06" tIns="52153" rIns="104306" bIns="52153">
            <a:spAutoFit/>
          </a:bodyPr>
          <a:lstStyle>
            <a:lvl1pPr eaLnBrk="0" hangingPunct="0">
              <a:spcBef>
                <a:spcPct val="20000"/>
              </a:spcBef>
              <a:buClr>
                <a:srgbClr val="009EE0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9EE0"/>
              </a:buClr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600">
                <a:solidFill>
                  <a:srgbClr val="000000"/>
                </a:solidFill>
                <a:cs typeface="Arial" pitchFamily="34" charset="0"/>
              </a:rPr>
              <a:t>316L (1.4404)</a:t>
            </a:r>
          </a:p>
        </p:txBody>
      </p:sp>
      <p:sp>
        <p:nvSpPr>
          <p:cNvPr id="158739" name="Textfeld 39"/>
          <p:cNvSpPr txBox="1">
            <a:spLocks noChangeArrowheads="1"/>
          </p:cNvSpPr>
          <p:nvPr/>
        </p:nvSpPr>
        <p:spPr bwMode="auto">
          <a:xfrm>
            <a:off x="5426530" y="6068265"/>
            <a:ext cx="1941892" cy="351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06" tIns="52153" rIns="104306" bIns="52153">
            <a:spAutoFit/>
          </a:bodyPr>
          <a:lstStyle>
            <a:lvl1pPr eaLnBrk="0" hangingPunct="0">
              <a:spcBef>
                <a:spcPct val="20000"/>
              </a:spcBef>
              <a:buClr>
                <a:srgbClr val="009EE0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9EE0"/>
              </a:buClr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600">
                <a:solidFill>
                  <a:srgbClr val="000000"/>
                </a:solidFill>
                <a:cs typeface="Arial" pitchFamily="34" charset="0"/>
              </a:rPr>
              <a:t>Polyactive on 316L</a:t>
            </a:r>
          </a:p>
        </p:txBody>
      </p:sp>
      <p:sp>
        <p:nvSpPr>
          <p:cNvPr id="158740" name="Textfeld 9"/>
          <p:cNvSpPr txBox="1">
            <a:spLocks noChangeArrowheads="1"/>
          </p:cNvSpPr>
          <p:nvPr/>
        </p:nvSpPr>
        <p:spPr bwMode="auto">
          <a:xfrm>
            <a:off x="378725" y="6430574"/>
            <a:ext cx="4639377" cy="305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306" tIns="52153" rIns="104306" bIns="52153">
            <a:spAutoFit/>
          </a:bodyPr>
          <a:lstStyle>
            <a:lvl1pPr eaLnBrk="0" hangingPunct="0">
              <a:spcBef>
                <a:spcPct val="20000"/>
              </a:spcBef>
              <a:buClr>
                <a:srgbClr val="009EE0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9EE0"/>
              </a:buClr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300">
                <a:solidFill>
                  <a:srgbClr val="000000"/>
                </a:solidFill>
                <a:cs typeface="Arial" pitchFamily="34" charset="0"/>
              </a:rPr>
              <a:t>Little corrosion, distinct ash/dust covering</a:t>
            </a:r>
          </a:p>
        </p:txBody>
      </p:sp>
      <p:sp>
        <p:nvSpPr>
          <p:cNvPr id="158741" name="Textfeld 41"/>
          <p:cNvSpPr txBox="1">
            <a:spLocks noChangeArrowheads="1"/>
          </p:cNvSpPr>
          <p:nvPr/>
        </p:nvSpPr>
        <p:spPr bwMode="auto">
          <a:xfrm>
            <a:off x="5094217" y="6430575"/>
            <a:ext cx="5469229" cy="505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4306" tIns="52153" rIns="104306" bIns="52153">
            <a:spAutoFit/>
          </a:bodyPr>
          <a:lstStyle>
            <a:lvl1pPr eaLnBrk="0" hangingPunct="0">
              <a:spcBef>
                <a:spcPct val="20000"/>
              </a:spcBef>
              <a:buClr>
                <a:srgbClr val="009EE0"/>
              </a:buClr>
              <a:buChar char="•"/>
              <a:defRPr sz="2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B82"/>
              </a:buClr>
              <a:buFont typeface="Wingdings" pitchFamily="2" charset="2"/>
              <a:buChar char="§"/>
              <a:defRPr sz="2200"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9EE0"/>
              </a:buClr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EE0"/>
              </a:buClr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300">
                <a:solidFill>
                  <a:srgbClr val="000000"/>
                </a:solidFill>
                <a:cs typeface="Arial" pitchFamily="34" charset="0"/>
              </a:rPr>
              <a:t>Severe corrosion, no identifiable ash/dust covering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300">
                <a:solidFill>
                  <a:srgbClr val="000000"/>
                </a:solidFill>
                <a:cs typeface="Arial" pitchFamily="34" charset="0"/>
              </a:rPr>
              <a:t>(Colouring of Polymer-membrane due to corrosion of sample holder) </a:t>
            </a:r>
          </a:p>
        </p:txBody>
      </p:sp>
      <p:sp>
        <p:nvSpPr>
          <p:cNvPr id="36" name="Inhaltsplatzhalter 3"/>
          <p:cNvSpPr txBox="1">
            <a:spLocks/>
          </p:cNvSpPr>
          <p:nvPr/>
        </p:nvSpPr>
        <p:spPr>
          <a:xfrm>
            <a:off x="234132" y="396255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3200" b="1" kern="1200">
                <a:solidFill>
                  <a:srgbClr val="005B82"/>
                </a:solidFill>
                <a:latin typeface="+mj-lt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err="1" smtClean="0">
                <a:latin typeface="Arial" panose="020B0604020202020204" pitchFamily="34" charset="0"/>
              </a:rPr>
              <a:t>Exposure</a:t>
            </a:r>
            <a:r>
              <a:rPr lang="de-DE" dirty="0" smtClean="0">
                <a:latin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</a:rPr>
              <a:t>tests</a:t>
            </a:r>
            <a:endParaRPr lang="de-DE" dirty="0" smtClean="0">
              <a:latin typeface="Arial" panose="020B0604020202020204" pitchFamily="34" charset="0"/>
            </a:endParaRPr>
          </a:p>
          <a:p>
            <a:pPr algn="ctr"/>
            <a:endParaRPr lang="de-DE" dirty="0">
              <a:latin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BD8E-55B4-4C4A-B820-FA4FC19CFA32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242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ruppieren 117"/>
          <p:cNvGrpSpPr/>
          <p:nvPr/>
        </p:nvGrpSpPr>
        <p:grpSpPr>
          <a:xfrm>
            <a:off x="7134200" y="2588433"/>
            <a:ext cx="3117232" cy="4718029"/>
            <a:chOff x="7134200" y="2588433"/>
            <a:chExt cx="3117232" cy="4718029"/>
          </a:xfrm>
        </p:grpSpPr>
        <p:cxnSp>
          <p:nvCxnSpPr>
            <p:cNvPr id="39" name="Gerade Verbindung 38"/>
            <p:cNvCxnSpPr/>
            <p:nvPr/>
          </p:nvCxnSpPr>
          <p:spPr>
            <a:xfrm>
              <a:off x="7134200" y="2588433"/>
              <a:ext cx="0" cy="4718029"/>
            </a:xfrm>
            <a:prstGeom prst="line">
              <a:avLst/>
            </a:prstGeom>
            <a:ln>
              <a:solidFill>
                <a:srgbClr val="51515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Gruppieren 115"/>
            <p:cNvGrpSpPr/>
            <p:nvPr/>
          </p:nvGrpSpPr>
          <p:grpSpPr>
            <a:xfrm>
              <a:off x="7347158" y="2664000"/>
              <a:ext cx="2904274" cy="4615031"/>
              <a:chOff x="7347158" y="2664000"/>
              <a:chExt cx="2904274" cy="4615031"/>
            </a:xfrm>
          </p:grpSpPr>
          <p:sp>
            <p:nvSpPr>
              <p:cNvPr id="38" name="Rechteck 37"/>
              <p:cNvSpPr/>
              <p:nvPr/>
            </p:nvSpPr>
            <p:spPr>
              <a:xfrm>
                <a:off x="7350434" y="2664000"/>
                <a:ext cx="288305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de-DE" sz="1800" dirty="0" smtClean="0">
                    <a:solidFill>
                      <a:srgbClr val="005B8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Karlsruhe</a:t>
                </a:r>
                <a:endParaRPr lang="en-US" sz="1800" dirty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Rechteck 24"/>
              <p:cNvSpPr/>
              <p:nvPr/>
            </p:nvSpPr>
            <p:spPr>
              <a:xfrm>
                <a:off x="7354735" y="4947274"/>
                <a:ext cx="2882050" cy="180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7" name="Picture 3" descr="\\iwv079\Images\IMAG_150\IMAGES\IMAGES13\Reetz\RO94D11.tif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5055"/>
              <a:stretch/>
            </p:blipFill>
            <p:spPr bwMode="auto">
              <a:xfrm>
                <a:off x="7354735" y="3139069"/>
                <a:ext cx="2880001" cy="18337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4" descr="C:\Users\Jan\Desktop\Dissertation\Messdaten\REM\2013\Reetz\RO94D24.tif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5008"/>
              <a:stretch/>
            </p:blipFill>
            <p:spPr bwMode="auto">
              <a:xfrm>
                <a:off x="7347158" y="5260270"/>
                <a:ext cx="2904274" cy="1840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0" name="Rechteck 39"/>
              <p:cNvSpPr/>
              <p:nvPr/>
            </p:nvSpPr>
            <p:spPr>
              <a:xfrm>
                <a:off x="7347158" y="7099031"/>
                <a:ext cx="2904274" cy="180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" name="Textfeld 102"/>
              <p:cNvSpPr txBox="1"/>
              <p:nvPr/>
            </p:nvSpPr>
            <p:spPr>
              <a:xfrm>
                <a:off x="7350434" y="3136898"/>
                <a:ext cx="1495922" cy="292388"/>
              </a:xfrm>
              <a:prstGeom prst="rect">
                <a:avLst/>
              </a:prstGeom>
              <a:solidFill>
                <a:srgbClr val="FFFF00">
                  <a:alpha val="50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de-DE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</a:t>
                </a:r>
                <a:r>
                  <a:rPr lang="de-DE" sz="13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de-DE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Ø200 mg/m</a:t>
                </a:r>
                <a:r>
                  <a:rPr lang="de-DE" sz="1300" b="1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de-DE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7" name="Gruppieren 116"/>
          <p:cNvGrpSpPr/>
          <p:nvPr/>
        </p:nvGrpSpPr>
        <p:grpSpPr>
          <a:xfrm>
            <a:off x="3978548" y="2664000"/>
            <a:ext cx="3096344" cy="4607044"/>
            <a:chOff x="3978548" y="2664000"/>
            <a:chExt cx="3096344" cy="4607044"/>
          </a:xfrm>
        </p:grpSpPr>
        <p:grpSp>
          <p:nvGrpSpPr>
            <p:cNvPr id="114" name="Gruppieren 113"/>
            <p:cNvGrpSpPr/>
            <p:nvPr/>
          </p:nvGrpSpPr>
          <p:grpSpPr>
            <a:xfrm>
              <a:off x="4048721" y="3122390"/>
              <a:ext cx="2926666" cy="4148654"/>
              <a:chOff x="4048721" y="3122390"/>
              <a:chExt cx="2926666" cy="4148654"/>
            </a:xfrm>
          </p:grpSpPr>
          <p:sp>
            <p:nvSpPr>
              <p:cNvPr id="24" name="Rechteck 23"/>
              <p:cNvSpPr/>
              <p:nvPr/>
            </p:nvSpPr>
            <p:spPr>
              <a:xfrm>
                <a:off x="4055095" y="7091044"/>
                <a:ext cx="2880000" cy="180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6" name="Picture 2" descr="\\iwv079\Images\IMAG_150\IMAGES\IMAGES13\Eiberger\EO01A01.tif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87" b="20990"/>
              <a:stretch/>
            </p:blipFill>
            <p:spPr bwMode="auto">
              <a:xfrm>
                <a:off x="4050503" y="3122390"/>
                <a:ext cx="2880001" cy="18348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50" name="Gruppieren 49"/>
              <p:cNvGrpSpPr/>
              <p:nvPr/>
            </p:nvGrpSpPr>
            <p:grpSpPr>
              <a:xfrm>
                <a:off x="4048721" y="4911336"/>
                <a:ext cx="2926666" cy="246222"/>
                <a:chOff x="4048721" y="4860536"/>
                <a:chExt cx="2926666" cy="246222"/>
              </a:xfrm>
            </p:grpSpPr>
            <p:sp>
              <p:nvSpPr>
                <p:cNvPr id="23" name="Rechteck 22"/>
                <p:cNvSpPr/>
                <p:nvPr/>
              </p:nvSpPr>
              <p:spPr>
                <a:xfrm>
                  <a:off x="4048721" y="4893543"/>
                  <a:ext cx="2880001" cy="18000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" name="Textfeld 14"/>
                <p:cNvSpPr txBox="1"/>
                <p:nvPr/>
              </p:nvSpPr>
              <p:spPr>
                <a:xfrm>
                  <a:off x="6353101" y="4860537"/>
                  <a:ext cx="62228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K1_721</a:t>
                  </a:r>
                </a:p>
              </p:txBody>
            </p:sp>
            <p:cxnSp>
              <p:nvCxnSpPr>
                <p:cNvPr id="17" name="Gerade Verbindung 16"/>
                <p:cNvCxnSpPr/>
                <p:nvPr/>
              </p:nvCxnSpPr>
              <p:spPr>
                <a:xfrm>
                  <a:off x="4125615" y="4982936"/>
                  <a:ext cx="42480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feld 17"/>
                <p:cNvSpPr txBox="1"/>
                <p:nvPr/>
              </p:nvSpPr>
              <p:spPr>
                <a:xfrm>
                  <a:off x="4532192" y="4860536"/>
                  <a:ext cx="54213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20 µm</a:t>
                  </a:r>
                </a:p>
              </p:txBody>
            </p:sp>
          </p:grpSp>
          <p:pic>
            <p:nvPicPr>
              <p:cNvPr id="19" name="Picture 2" descr="C:\Users\Jan\Desktop\Dissertation\Messdaten\REM\2013\Reetz\RO75A26.tif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-17000" contrast="-1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564" b="9444"/>
              <a:stretch/>
            </p:blipFill>
            <p:spPr bwMode="auto">
              <a:xfrm>
                <a:off x="4055095" y="5259153"/>
                <a:ext cx="2880000" cy="18358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93" name="Rechteck 92"/>
            <p:cNvSpPr/>
            <p:nvPr/>
          </p:nvSpPr>
          <p:spPr>
            <a:xfrm>
              <a:off x="3978548" y="2664000"/>
              <a:ext cx="309634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de-DE" sz="1800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Niederaußem</a:t>
              </a:r>
              <a:r>
                <a:rPr lang="de-DE" sz="1800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800" dirty="0" err="1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experiment</a:t>
              </a:r>
              <a:r>
                <a:rPr lang="de-DE" sz="1800" dirty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800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</a:t>
              </a:r>
              <a:endParaRPr lang="en-US" sz="1800" dirty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2" name="Inhaltsplatzhalter 3"/>
          <p:cNvSpPr txBox="1">
            <a:spLocks/>
          </p:cNvSpPr>
          <p:nvPr/>
        </p:nvSpPr>
        <p:spPr>
          <a:xfrm>
            <a:off x="234132" y="396255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3200" b="1" kern="1200">
                <a:solidFill>
                  <a:srgbClr val="005B82"/>
                </a:solidFill>
                <a:latin typeface="+mj-lt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err="1" smtClean="0">
                <a:latin typeface="Arial" panose="020B0604020202020204" pitchFamily="34" charset="0"/>
              </a:rPr>
              <a:t>Exposure</a:t>
            </a:r>
            <a:r>
              <a:rPr lang="de-DE" dirty="0" smtClean="0">
                <a:latin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</a:rPr>
              <a:t>tests</a:t>
            </a:r>
            <a:endParaRPr lang="de-DE" dirty="0" smtClean="0">
              <a:latin typeface="Arial" panose="020B0604020202020204" pitchFamily="34" charset="0"/>
            </a:endParaRPr>
          </a:p>
          <a:p>
            <a:pPr algn="ctr"/>
            <a:endParaRPr lang="de-DE" dirty="0">
              <a:latin typeface="Arial" panose="020B0604020202020204" pitchFamily="34" charset="0"/>
            </a:endParaRPr>
          </a:p>
        </p:txBody>
      </p:sp>
      <p:grpSp>
        <p:nvGrpSpPr>
          <p:cNvPr id="107" name="Gruppieren 106"/>
          <p:cNvGrpSpPr/>
          <p:nvPr/>
        </p:nvGrpSpPr>
        <p:grpSpPr>
          <a:xfrm>
            <a:off x="272208" y="2664080"/>
            <a:ext cx="3411538" cy="4641496"/>
            <a:chOff x="272208" y="2664080"/>
            <a:chExt cx="3411538" cy="4641496"/>
          </a:xfrm>
        </p:grpSpPr>
        <p:sp>
          <p:nvSpPr>
            <p:cNvPr id="37" name="Rechteck 36"/>
            <p:cNvSpPr/>
            <p:nvPr/>
          </p:nvSpPr>
          <p:spPr>
            <a:xfrm>
              <a:off x="668544" y="2664080"/>
              <a:ext cx="300394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de-DE" sz="1800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Niederaußem</a:t>
              </a:r>
              <a:r>
                <a:rPr lang="de-DE" sz="1800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800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experiment</a:t>
              </a:r>
              <a:r>
                <a:rPr lang="de-DE" sz="1800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</a:t>
              </a:r>
              <a:endParaRPr lang="en-US" sz="1800" dirty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feld 47"/>
            <p:cNvSpPr txBox="1"/>
            <p:nvPr/>
          </p:nvSpPr>
          <p:spPr>
            <a:xfrm rot="16200000">
              <a:off x="-84316" y="3850053"/>
              <a:ext cx="1082348" cy="369300"/>
            </a:xfrm>
            <a:prstGeom prst="rect">
              <a:avLst/>
            </a:prstGeom>
            <a:noFill/>
          </p:spPr>
          <p:txBody>
            <a:bodyPr wrap="none" lIns="91408" tIns="45704" rIns="91408" bIns="45704" rtlCol="0">
              <a:spAutoFit/>
            </a:bodyPr>
            <a:lstStyle/>
            <a:p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Top view</a:t>
              </a:r>
              <a:endParaRPr 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Textfeld 48"/>
            <p:cNvSpPr txBox="1"/>
            <p:nvPr/>
          </p:nvSpPr>
          <p:spPr>
            <a:xfrm rot="16200000">
              <a:off x="-307316" y="6090653"/>
              <a:ext cx="1582420" cy="369300"/>
            </a:xfrm>
            <a:prstGeom prst="rect">
              <a:avLst/>
            </a:prstGeom>
            <a:noFill/>
          </p:spPr>
          <p:txBody>
            <a:bodyPr wrap="none" lIns="91408" tIns="45704" rIns="91408" bIns="45704" rtlCol="0">
              <a:spAutoFit/>
            </a:bodyPr>
            <a:lstStyle/>
            <a:p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Cross section</a:t>
              </a:r>
              <a:endParaRPr 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0" name="Gruppieren 99"/>
            <p:cNvGrpSpPr/>
            <p:nvPr/>
          </p:nvGrpSpPr>
          <p:grpSpPr>
            <a:xfrm>
              <a:off x="749629" y="3137952"/>
              <a:ext cx="2934117" cy="4167624"/>
              <a:chOff x="749629" y="3137952"/>
              <a:chExt cx="2934117" cy="4167624"/>
            </a:xfrm>
          </p:grpSpPr>
          <p:pic>
            <p:nvPicPr>
              <p:cNvPr id="4" name="Picture 4" descr="\\iwv079\Images\IMAG_150\IMAGES\IMAGES13\Hoffmann\HO31A04.tif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3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204" b="6847"/>
              <a:stretch/>
            </p:blipFill>
            <p:spPr bwMode="auto">
              <a:xfrm>
                <a:off x="749629" y="3137952"/>
                <a:ext cx="2879855" cy="18341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" name="Picture 3" descr="C:\Users\Jan\Desktop\Dissertation\Messdaten\REM\2013\Reetz\RO93D02.tif"/>
              <p:cNvPicPr>
                <a:picLocks noChangeAspect="1" noChangeArrowheads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3660"/>
              <a:stretch/>
            </p:blipFill>
            <p:spPr bwMode="auto">
              <a:xfrm>
                <a:off x="760022" y="5446037"/>
                <a:ext cx="2880000" cy="16489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" name="Picture 3" descr="C:\Users\Jan\Desktop\Dissertation\Messdaten\REM\2013\Reetz\RO93D02.tif"/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5679"/>
              <a:stretch/>
            </p:blipFill>
            <p:spPr bwMode="auto">
              <a:xfrm>
                <a:off x="760022" y="5273667"/>
                <a:ext cx="2880000" cy="205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Rechteck 7"/>
              <p:cNvSpPr/>
              <p:nvPr/>
            </p:nvSpPr>
            <p:spPr>
              <a:xfrm>
                <a:off x="756001" y="7089143"/>
                <a:ext cx="2884463" cy="18301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" name="Gruppieren 2"/>
              <p:cNvGrpSpPr/>
              <p:nvPr/>
            </p:nvGrpSpPr>
            <p:grpSpPr>
              <a:xfrm>
                <a:off x="749630" y="4924077"/>
                <a:ext cx="2922856" cy="247994"/>
                <a:chOff x="749630" y="4858763"/>
                <a:chExt cx="2922856" cy="247994"/>
              </a:xfrm>
            </p:grpSpPr>
            <p:sp>
              <p:nvSpPr>
                <p:cNvPr id="7" name="Rechteck 6"/>
                <p:cNvSpPr/>
                <p:nvPr/>
              </p:nvSpPr>
              <p:spPr>
                <a:xfrm>
                  <a:off x="749630" y="4891643"/>
                  <a:ext cx="2879855" cy="18000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9" name="Gerade Verbindung 8"/>
                <p:cNvCxnSpPr/>
                <p:nvPr/>
              </p:nvCxnSpPr>
              <p:spPr>
                <a:xfrm>
                  <a:off x="830419" y="4981873"/>
                  <a:ext cx="32400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Textfeld 9"/>
                <p:cNvSpPr txBox="1"/>
                <p:nvPr/>
              </p:nvSpPr>
              <p:spPr>
                <a:xfrm>
                  <a:off x="3050200" y="4860536"/>
                  <a:ext cx="62228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K1_722</a:t>
                  </a:r>
                </a:p>
              </p:txBody>
            </p:sp>
            <p:sp>
              <p:nvSpPr>
                <p:cNvPr id="11" name="Textfeld 10"/>
                <p:cNvSpPr txBox="1"/>
                <p:nvPr/>
              </p:nvSpPr>
              <p:spPr>
                <a:xfrm>
                  <a:off x="1137503" y="4858763"/>
                  <a:ext cx="542136" cy="2462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40 µm</a:t>
                  </a:r>
                </a:p>
              </p:txBody>
            </p:sp>
          </p:grpSp>
          <p:sp>
            <p:nvSpPr>
              <p:cNvPr id="12" name="Textfeld 11"/>
              <p:cNvSpPr txBox="1"/>
              <p:nvPr/>
            </p:nvSpPr>
            <p:spPr>
              <a:xfrm>
                <a:off x="3061460" y="7054750"/>
                <a:ext cx="62228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K1_722</a:t>
                </a:r>
              </a:p>
            </p:txBody>
          </p:sp>
          <p:cxnSp>
            <p:nvCxnSpPr>
              <p:cNvPr id="13" name="Gerade Verbindung 12"/>
              <p:cNvCxnSpPr/>
              <p:nvPr/>
            </p:nvCxnSpPr>
            <p:spPr>
              <a:xfrm>
                <a:off x="836792" y="7182806"/>
                <a:ext cx="42480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feld 13"/>
              <p:cNvSpPr txBox="1"/>
              <p:nvPr/>
            </p:nvSpPr>
            <p:spPr>
              <a:xfrm>
                <a:off x="1243368" y="7059355"/>
                <a:ext cx="4716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 µm</a:t>
                </a:r>
              </a:p>
            </p:txBody>
          </p:sp>
          <p:pic>
            <p:nvPicPr>
              <p:cNvPr id="58" name="Picture 3" descr="C:\Users\Jan\Desktop\Dissertation\Messdaten\REM\2013\Reetz\RO93D02.tif"/>
              <p:cNvPicPr>
                <a:picLocks noChangeAspect="1" noChangeArrowheads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3660"/>
              <a:stretch/>
            </p:blipFill>
            <p:spPr bwMode="auto">
              <a:xfrm>
                <a:off x="749630" y="5446037"/>
                <a:ext cx="2890392" cy="16489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9" name="Picture 3" descr="C:\Users\Jan\Desktop\Dissertation\Messdaten\REM\2013\Reetz\RO93D02.tif"/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5679"/>
              <a:stretch/>
            </p:blipFill>
            <p:spPr bwMode="auto">
              <a:xfrm>
                <a:off x="749630" y="5259153"/>
                <a:ext cx="2890392" cy="2216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91" name="Rechteck 90"/>
          <p:cNvSpPr/>
          <p:nvPr/>
        </p:nvSpPr>
        <p:spPr>
          <a:xfrm>
            <a:off x="234132" y="900311"/>
            <a:ext cx="104592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i="1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Exposure</a:t>
            </a:r>
            <a:r>
              <a:rPr lang="de-DE" i="1" dirty="0" smtClean="0">
                <a:latin typeface="Arial" panose="020B0604020202020204" pitchFamily="34" charset="0"/>
                <a:cs typeface="Arial" panose="020B0604020202020204" pitchFamily="34" charset="0"/>
              </a:rPr>
              <a:t> time ca. 100 h)</a:t>
            </a:r>
            <a:endParaRPr lang="de-DE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6364360" y="7065186"/>
            <a:ext cx="6222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K1_721</a:t>
            </a:r>
          </a:p>
        </p:txBody>
      </p:sp>
      <p:cxnSp>
        <p:nvCxnSpPr>
          <p:cNvPr id="21" name="Gerade Verbindung 20"/>
          <p:cNvCxnSpPr/>
          <p:nvPr/>
        </p:nvCxnSpPr>
        <p:spPr>
          <a:xfrm>
            <a:off x="4136875" y="7195025"/>
            <a:ext cx="424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4543452" y="7071574"/>
            <a:ext cx="4716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µm</a:t>
            </a:r>
          </a:p>
        </p:txBody>
      </p:sp>
      <p:grpSp>
        <p:nvGrpSpPr>
          <p:cNvPr id="113" name="Gruppieren 112"/>
          <p:cNvGrpSpPr/>
          <p:nvPr/>
        </p:nvGrpSpPr>
        <p:grpSpPr>
          <a:xfrm>
            <a:off x="4048721" y="5265470"/>
            <a:ext cx="2886373" cy="919772"/>
            <a:chOff x="4048721" y="5265470"/>
            <a:chExt cx="2886373" cy="919772"/>
          </a:xfrm>
        </p:grpSpPr>
        <p:sp>
          <p:nvSpPr>
            <p:cNvPr id="74" name="Rechteck 73"/>
            <p:cNvSpPr/>
            <p:nvPr/>
          </p:nvSpPr>
          <p:spPr>
            <a:xfrm>
              <a:off x="4048721" y="5265470"/>
              <a:ext cx="2886373" cy="415466"/>
            </a:xfrm>
            <a:prstGeom prst="rect">
              <a:avLst/>
            </a:prstGeom>
            <a:solidFill>
              <a:schemeClr val="tx1">
                <a:alpha val="34000"/>
              </a:schemeClr>
            </a:solidFill>
          </p:spPr>
          <p:txBody>
            <a:bodyPr wrap="square" lIns="91408" tIns="45704" rIns="91408" bIns="45704">
              <a:spAutoFit/>
            </a:bodyPr>
            <a:lstStyle/>
            <a:p>
              <a:pPr defTabSz="190432"/>
              <a:r>
                <a:rPr lang="de-DE" sz="10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EDX: Al</a:t>
              </a:r>
              <a:r>
                <a:rPr lang="de-DE" sz="10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O, S, Si, Na, K, </a:t>
              </a:r>
              <a:r>
                <a:rPr lang="de-DE" sz="10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</a:t>
              </a:r>
            </a:p>
            <a:p>
              <a:pPr defTabSz="190432"/>
              <a:r>
                <a:rPr lang="de-DE" sz="10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XRD: </a:t>
              </a:r>
              <a:r>
                <a:rPr lang="de-DE" sz="105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Natronalunite</a:t>
              </a:r>
              <a:r>
                <a:rPr lang="de-DE" sz="10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</a:t>
              </a:r>
              <a:r>
                <a:rPr lang="en-US" sz="1050" baseline="-25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US" sz="10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</a:t>
              </a:r>
              <a:r>
                <a:rPr lang="en-US" sz="1050" baseline="-25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1-X</a:t>
              </a:r>
              <a:r>
                <a:rPr lang="en-US" sz="105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</a:t>
              </a:r>
              <a:r>
                <a:rPr lang="en-US" sz="1050" baseline="-250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sz="10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(SO</a:t>
              </a:r>
              <a:r>
                <a:rPr lang="en-US" sz="1050" baseline="-25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en-US" sz="10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r>
                <a:rPr lang="en-US" sz="1050" baseline="-25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0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(OH)</a:t>
              </a:r>
              <a:r>
                <a:rPr lang="en-US" sz="1050" baseline="-25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de-DE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Ellipse 74"/>
            <p:cNvSpPr/>
            <p:nvPr/>
          </p:nvSpPr>
          <p:spPr>
            <a:xfrm>
              <a:off x="4072781" y="5358113"/>
              <a:ext cx="71755" cy="7175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08" tIns="45704" rIns="91408" bIns="457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Ellipse 83"/>
            <p:cNvSpPr/>
            <p:nvPr/>
          </p:nvSpPr>
          <p:spPr>
            <a:xfrm>
              <a:off x="5072407" y="6113487"/>
              <a:ext cx="71755" cy="7175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08" tIns="45704" rIns="91408" bIns="457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6" name="Gerade Verbindung 25"/>
          <p:cNvCxnSpPr/>
          <p:nvPr/>
        </p:nvCxnSpPr>
        <p:spPr>
          <a:xfrm>
            <a:off x="7483438" y="5049367"/>
            <a:ext cx="34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/>
          <p:cNvSpPr txBox="1"/>
          <p:nvPr/>
        </p:nvSpPr>
        <p:spPr>
          <a:xfrm>
            <a:off x="7809010" y="4921733"/>
            <a:ext cx="5421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µm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9655922" y="4926967"/>
            <a:ext cx="6222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K1_587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9654481" y="7074982"/>
            <a:ext cx="6222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K1_587</a:t>
            </a:r>
          </a:p>
        </p:txBody>
      </p:sp>
      <p:cxnSp>
        <p:nvCxnSpPr>
          <p:cNvPr id="32" name="Gerade Verbindung 31"/>
          <p:cNvCxnSpPr/>
          <p:nvPr/>
        </p:nvCxnSpPr>
        <p:spPr>
          <a:xfrm>
            <a:off x="7414067" y="7190273"/>
            <a:ext cx="424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feld 32"/>
          <p:cNvSpPr txBox="1"/>
          <p:nvPr/>
        </p:nvSpPr>
        <p:spPr>
          <a:xfrm>
            <a:off x="7820644" y="7066822"/>
            <a:ext cx="4716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µm</a:t>
            </a:r>
          </a:p>
        </p:txBody>
      </p:sp>
      <p:grpSp>
        <p:nvGrpSpPr>
          <p:cNvPr id="115" name="Gruppieren 114"/>
          <p:cNvGrpSpPr/>
          <p:nvPr/>
        </p:nvGrpSpPr>
        <p:grpSpPr>
          <a:xfrm>
            <a:off x="7354735" y="6220395"/>
            <a:ext cx="2896697" cy="879971"/>
            <a:chOff x="7354735" y="6220395"/>
            <a:chExt cx="2896697" cy="879971"/>
          </a:xfrm>
        </p:grpSpPr>
        <p:sp>
          <p:nvSpPr>
            <p:cNvPr id="85" name="Rechteck 84"/>
            <p:cNvSpPr/>
            <p:nvPr/>
          </p:nvSpPr>
          <p:spPr>
            <a:xfrm>
              <a:off x="7354735" y="6846483"/>
              <a:ext cx="2896697" cy="253883"/>
            </a:xfrm>
            <a:prstGeom prst="rect">
              <a:avLst/>
            </a:prstGeom>
            <a:solidFill>
              <a:schemeClr val="tx1">
                <a:alpha val="56000"/>
              </a:schemeClr>
            </a:solidFill>
          </p:spPr>
          <p:txBody>
            <a:bodyPr wrap="square" lIns="91408" tIns="45704" rIns="91408" bIns="45704">
              <a:spAutoFit/>
            </a:bodyPr>
            <a:lstStyle/>
            <a:p>
              <a:pPr defTabSz="190432"/>
              <a:r>
                <a:rPr lang="de-DE" sz="10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EDX: Al</a:t>
              </a:r>
              <a:r>
                <a:rPr lang="de-DE" sz="10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O, S, Si, Na, K, </a:t>
              </a:r>
              <a:r>
                <a:rPr lang="de-DE" sz="10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</a:t>
              </a:r>
            </a:p>
          </p:txBody>
        </p:sp>
        <p:sp>
          <p:nvSpPr>
            <p:cNvPr id="86" name="Ellipse 85"/>
            <p:cNvSpPr/>
            <p:nvPr/>
          </p:nvSpPr>
          <p:spPr>
            <a:xfrm>
              <a:off x="7390805" y="6930421"/>
              <a:ext cx="71755" cy="7175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08" tIns="45704" rIns="91408" bIns="457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Ellipse 86"/>
            <p:cNvSpPr/>
            <p:nvPr/>
          </p:nvSpPr>
          <p:spPr>
            <a:xfrm>
              <a:off x="8142312" y="6220395"/>
              <a:ext cx="71755" cy="7175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08" tIns="45704" rIns="91408" bIns="457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1" name="Gruppieren 110"/>
          <p:cNvGrpSpPr/>
          <p:nvPr/>
        </p:nvGrpSpPr>
        <p:grpSpPr>
          <a:xfrm>
            <a:off x="743280" y="3125865"/>
            <a:ext cx="5362476" cy="585865"/>
            <a:chOff x="743280" y="3125865"/>
            <a:chExt cx="5362476" cy="585865"/>
          </a:xfrm>
        </p:grpSpPr>
        <p:sp>
          <p:nvSpPr>
            <p:cNvPr id="104" name="Textfeld 103"/>
            <p:cNvSpPr txBox="1"/>
            <p:nvPr/>
          </p:nvSpPr>
          <p:spPr>
            <a:xfrm>
              <a:off x="743280" y="3136898"/>
              <a:ext cx="1417376" cy="292388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</p:spPr>
          <p:txBody>
            <a:bodyPr wrap="none" rtlCol="0">
              <a:spAutoFit/>
            </a:bodyPr>
            <a:lstStyle/>
            <a:p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</a:t>
              </a:r>
              <a:r>
                <a:rPr lang="de-DE" sz="13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&lt; 10 mg/m</a:t>
              </a:r>
              <a:r>
                <a:rPr lang="de-DE" sz="1300" b="1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Textfeld 104"/>
            <p:cNvSpPr txBox="1"/>
            <p:nvPr/>
          </p:nvSpPr>
          <p:spPr>
            <a:xfrm>
              <a:off x="4042371" y="3125865"/>
              <a:ext cx="2063385" cy="292388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</p:spPr>
          <p:txBody>
            <a:bodyPr wrap="none" rtlCol="0">
              <a:spAutoFit/>
            </a:bodyPr>
            <a:lstStyle/>
            <a:p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Begin: SO</a:t>
              </a:r>
              <a:r>
                <a:rPr lang="de-DE" sz="13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Ø374 mg/m</a:t>
              </a:r>
              <a:r>
                <a:rPr lang="de-DE" sz="1300" b="1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Textfeld 105"/>
            <p:cNvSpPr txBox="1"/>
            <p:nvPr/>
          </p:nvSpPr>
          <p:spPr>
            <a:xfrm>
              <a:off x="4042371" y="3419342"/>
              <a:ext cx="1835759" cy="292388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</p:spPr>
          <p:txBody>
            <a:bodyPr wrap="none" rtlCol="0">
              <a:spAutoFit/>
            </a:bodyPr>
            <a:lstStyle/>
            <a:p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End: SO</a:t>
              </a:r>
              <a:r>
                <a:rPr lang="de-DE" sz="13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&lt; 10 mg/m</a:t>
              </a:r>
              <a:r>
                <a:rPr lang="de-DE" sz="1300" b="1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uppieren 34"/>
          <p:cNvGrpSpPr/>
          <p:nvPr/>
        </p:nvGrpSpPr>
        <p:grpSpPr>
          <a:xfrm>
            <a:off x="2576488" y="1332000"/>
            <a:ext cx="1595329" cy="1185010"/>
            <a:chOff x="2576488" y="1332000"/>
            <a:chExt cx="1595329" cy="1185010"/>
          </a:xfrm>
        </p:grpSpPr>
        <p:pic>
          <p:nvPicPr>
            <p:cNvPr id="56" name="Grafik 55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6488" y="1401010"/>
              <a:ext cx="1595329" cy="1116000"/>
            </a:xfrm>
            <a:prstGeom prst="rect">
              <a:avLst/>
            </a:prstGeom>
          </p:spPr>
        </p:pic>
        <p:sp>
          <p:nvSpPr>
            <p:cNvPr id="34" name="Textfeld 33"/>
            <p:cNvSpPr txBox="1"/>
            <p:nvPr/>
          </p:nvSpPr>
          <p:spPr>
            <a:xfrm>
              <a:off x="2711204" y="1332000"/>
              <a:ext cx="132279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b="1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  <a:endParaRPr lang="de-DE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functional</a:t>
              </a:r>
              <a:r>
                <a:rPr lang="de-DE" sz="12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layer</a:t>
              </a:r>
              <a:endParaRPr lang="de-DE" sz="1200" b="1" dirty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uppieren 41"/>
          <p:cNvGrpSpPr/>
          <p:nvPr/>
        </p:nvGrpSpPr>
        <p:grpSpPr>
          <a:xfrm>
            <a:off x="4630627" y="1332359"/>
            <a:ext cx="1805302" cy="1188781"/>
            <a:chOff x="4630627" y="1332359"/>
            <a:chExt cx="1805302" cy="1188781"/>
          </a:xfrm>
        </p:grpSpPr>
        <p:pic>
          <p:nvPicPr>
            <p:cNvPr id="60" name="Grafik 59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852" y="1405140"/>
              <a:ext cx="1600583" cy="1116000"/>
            </a:xfrm>
            <a:prstGeom prst="rect">
              <a:avLst/>
            </a:prstGeom>
          </p:spPr>
        </p:pic>
        <p:sp>
          <p:nvSpPr>
            <p:cNvPr id="71" name="Textfeld 70"/>
            <p:cNvSpPr txBox="1"/>
            <p:nvPr/>
          </p:nvSpPr>
          <p:spPr>
            <a:xfrm>
              <a:off x="4630627" y="1332359"/>
              <a:ext cx="180530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amino</a:t>
              </a:r>
              <a:r>
                <a:rPr lang="de-DE" sz="12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functionalized</a:t>
              </a:r>
              <a:r>
                <a:rPr lang="de-DE" sz="12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  <a:p>
              <a:pPr algn="ctr"/>
              <a:r>
                <a:rPr lang="de-DE" sz="12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SiO</a:t>
              </a:r>
              <a:r>
                <a:rPr lang="de-DE" sz="1200" b="1" baseline="-25000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2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-function </a:t>
              </a:r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layer</a:t>
              </a:r>
              <a:endParaRPr lang="de-DE" sz="1200" b="1" dirty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Gruppieren 42"/>
          <p:cNvGrpSpPr/>
          <p:nvPr/>
        </p:nvGrpSpPr>
        <p:grpSpPr>
          <a:xfrm>
            <a:off x="6747736" y="1332359"/>
            <a:ext cx="1595329" cy="1176081"/>
            <a:chOff x="6747736" y="1332359"/>
            <a:chExt cx="1595329" cy="1176081"/>
          </a:xfrm>
        </p:grpSpPr>
        <p:pic>
          <p:nvPicPr>
            <p:cNvPr id="57" name="Grafik 5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7736" y="1392440"/>
              <a:ext cx="1595329" cy="1116000"/>
            </a:xfrm>
            <a:prstGeom prst="rect">
              <a:avLst/>
            </a:prstGeom>
          </p:spPr>
        </p:pic>
        <p:sp>
          <p:nvSpPr>
            <p:cNvPr id="72" name="Textfeld 71"/>
            <p:cNvSpPr txBox="1"/>
            <p:nvPr/>
          </p:nvSpPr>
          <p:spPr>
            <a:xfrm>
              <a:off x="6917173" y="1332359"/>
              <a:ext cx="1237839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b="1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  <a:endParaRPr lang="de-DE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function</a:t>
              </a:r>
              <a:r>
                <a:rPr lang="de-DE" sz="12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layer</a:t>
              </a:r>
              <a:endParaRPr lang="de-DE" sz="1200" b="1" dirty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7" name="Rechteck 76"/>
          <p:cNvSpPr/>
          <p:nvPr/>
        </p:nvSpPr>
        <p:spPr>
          <a:xfrm>
            <a:off x="4543453" y="1372429"/>
            <a:ext cx="4251282" cy="12160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Foliennummernplatzhalter 35"/>
          <p:cNvSpPr>
            <a:spLocks noGrp="1"/>
          </p:cNvSpPr>
          <p:nvPr>
            <p:ph type="sldNum" sz="quarter" idx="12"/>
          </p:nvPr>
        </p:nvSpPr>
        <p:spPr>
          <a:xfrm>
            <a:off x="9019276" y="7159055"/>
            <a:ext cx="1512000" cy="402568"/>
          </a:xfrm>
        </p:spPr>
        <p:txBody>
          <a:bodyPr/>
          <a:lstStyle/>
          <a:p>
            <a:fld id="{15A9BD8E-55B4-4C4A-B820-FA4FC19CFA32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590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ruppieren 174"/>
          <p:cNvGrpSpPr/>
          <p:nvPr/>
        </p:nvGrpSpPr>
        <p:grpSpPr>
          <a:xfrm>
            <a:off x="6747736" y="1332359"/>
            <a:ext cx="1595329" cy="1176081"/>
            <a:chOff x="6747736" y="1332359"/>
            <a:chExt cx="1595329" cy="1176081"/>
          </a:xfrm>
        </p:grpSpPr>
        <p:pic>
          <p:nvPicPr>
            <p:cNvPr id="176" name="Grafik 1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7736" y="1392440"/>
              <a:ext cx="1595329" cy="1116000"/>
            </a:xfrm>
            <a:prstGeom prst="rect">
              <a:avLst/>
            </a:prstGeom>
          </p:spPr>
        </p:pic>
        <p:sp>
          <p:nvSpPr>
            <p:cNvPr id="177" name="Textfeld 176"/>
            <p:cNvSpPr txBox="1"/>
            <p:nvPr/>
          </p:nvSpPr>
          <p:spPr>
            <a:xfrm>
              <a:off x="6874694" y="1332359"/>
              <a:ext cx="132279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b="1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  <a:endParaRPr lang="de-DE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functional</a:t>
              </a:r>
              <a:r>
                <a:rPr lang="de-DE" sz="12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layer</a:t>
              </a:r>
              <a:endParaRPr lang="de-DE" sz="1200" b="1" dirty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1" name="Rechteck 170"/>
          <p:cNvSpPr/>
          <p:nvPr/>
        </p:nvSpPr>
        <p:spPr>
          <a:xfrm>
            <a:off x="6718775" y="1405141"/>
            <a:ext cx="2228360" cy="125886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2" name="Gruppieren 231"/>
          <p:cNvGrpSpPr/>
          <p:nvPr/>
        </p:nvGrpSpPr>
        <p:grpSpPr>
          <a:xfrm>
            <a:off x="743280" y="3125864"/>
            <a:ext cx="9547389" cy="4183159"/>
            <a:chOff x="743280" y="3125864"/>
            <a:chExt cx="9547389" cy="4183159"/>
          </a:xfrm>
        </p:grpSpPr>
        <p:grpSp>
          <p:nvGrpSpPr>
            <p:cNvPr id="233" name="Gruppieren 232"/>
            <p:cNvGrpSpPr/>
            <p:nvPr/>
          </p:nvGrpSpPr>
          <p:grpSpPr>
            <a:xfrm>
              <a:off x="743280" y="3125864"/>
              <a:ext cx="9547389" cy="4153167"/>
              <a:chOff x="743280" y="3125864"/>
              <a:chExt cx="9547389" cy="4153167"/>
            </a:xfrm>
          </p:grpSpPr>
          <p:grpSp>
            <p:nvGrpSpPr>
              <p:cNvPr id="244" name="Gruppieren 243"/>
              <p:cNvGrpSpPr/>
              <p:nvPr/>
            </p:nvGrpSpPr>
            <p:grpSpPr>
              <a:xfrm>
                <a:off x="747779" y="3125864"/>
                <a:ext cx="9542890" cy="4153167"/>
                <a:chOff x="747779" y="3125864"/>
                <a:chExt cx="9542890" cy="4153167"/>
              </a:xfrm>
            </p:grpSpPr>
            <p:grpSp>
              <p:nvGrpSpPr>
                <p:cNvPr id="249" name="Gruppieren 248"/>
                <p:cNvGrpSpPr/>
                <p:nvPr/>
              </p:nvGrpSpPr>
              <p:grpSpPr>
                <a:xfrm>
                  <a:off x="747779" y="3125864"/>
                  <a:ext cx="9542890" cy="4153167"/>
                  <a:chOff x="747779" y="3125864"/>
                  <a:chExt cx="9542890" cy="4153167"/>
                </a:xfrm>
              </p:grpSpPr>
              <p:grpSp>
                <p:nvGrpSpPr>
                  <p:cNvPr id="251" name="Gruppieren 250"/>
                  <p:cNvGrpSpPr/>
                  <p:nvPr/>
                </p:nvGrpSpPr>
                <p:grpSpPr>
                  <a:xfrm>
                    <a:off x="747779" y="3125864"/>
                    <a:ext cx="9503654" cy="4153167"/>
                    <a:chOff x="747779" y="3125864"/>
                    <a:chExt cx="9503654" cy="4153167"/>
                  </a:xfrm>
                </p:grpSpPr>
                <p:pic>
                  <p:nvPicPr>
                    <p:cNvPr id="257" name="Picture 5" descr="C:\Users\Jan\Desktop\Dissertation\Messdaten\REM\2013\Reetz\RO75D02.tif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4" cstate="print">
                      <a:extLst>
                        <a:ext uri="{BEBA8EAE-BF5A-486C-A8C5-ECC9F3942E4B}">
                          <a14:imgProps xmlns:a14="http://schemas.microsoft.com/office/drawing/2010/main">
                            <a14:imgLayer r:embed="rId5">
                              <a14:imgEffect>
                                <a14:brightnessContrast bright="-14000" contrast="-2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b="14999"/>
                    <a:stretch/>
                  </p:blipFill>
                  <p:spPr bwMode="auto">
                    <a:xfrm>
                      <a:off x="4055095" y="5245758"/>
                      <a:ext cx="2880000" cy="1871663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grpSp>
                  <p:nvGrpSpPr>
                    <p:cNvPr id="258" name="Gruppieren 257"/>
                    <p:cNvGrpSpPr/>
                    <p:nvPr/>
                  </p:nvGrpSpPr>
                  <p:grpSpPr>
                    <a:xfrm>
                      <a:off x="4047492" y="3125864"/>
                      <a:ext cx="2923960" cy="2042162"/>
                      <a:chOff x="3105916" y="2720299"/>
                      <a:chExt cx="2927396" cy="2042162"/>
                    </a:xfrm>
                  </p:grpSpPr>
                  <p:pic>
                    <p:nvPicPr>
                      <p:cNvPr id="274" name="Picture 2"/>
                      <p:cNvPicPr>
                        <a:picLocks noChangeAspect="1" noChangeArrowheads="1"/>
                      </p:cNvPicPr>
                      <p:nvPr/>
                    </p:nvPicPr>
                    <p:blipFill rotWithShape="1">
                      <a:blip r:embed="rId6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15008"/>
                      <a:stretch/>
                    </p:blipFill>
                    <p:spPr bwMode="auto">
                      <a:xfrm>
                        <a:off x="3106231" y="2720299"/>
                        <a:ext cx="2880000" cy="18579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sp>
                    <p:nvSpPr>
                      <p:cNvPr id="275" name="Rechteck 274"/>
                      <p:cNvSpPr/>
                      <p:nvPr/>
                    </p:nvSpPr>
                    <p:spPr>
                      <a:xfrm>
                        <a:off x="3105916" y="4542098"/>
                        <a:ext cx="2880000" cy="18000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76" name="Textfeld 275"/>
                      <p:cNvSpPr txBox="1"/>
                      <p:nvPr/>
                    </p:nvSpPr>
                    <p:spPr>
                      <a:xfrm>
                        <a:off x="5410295" y="4516240"/>
                        <a:ext cx="623017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0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K1_764</a:t>
                        </a:r>
                        <a:endPara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cxnSp>
                    <p:nvCxnSpPr>
                      <p:cNvPr id="277" name="Gerade Verbindung 276"/>
                      <p:cNvCxnSpPr/>
                      <p:nvPr/>
                    </p:nvCxnSpPr>
                    <p:spPr>
                      <a:xfrm>
                        <a:off x="3182810" y="4638459"/>
                        <a:ext cx="338400" cy="0"/>
                      </a:xfrm>
                      <a:prstGeom prst="line">
                        <a:avLst/>
                      </a:prstGeom>
                      <a:ln w="38100">
                        <a:solidFill>
                          <a:schemeClr val="bg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78" name="Textfeld 277"/>
                      <p:cNvSpPr txBox="1"/>
                      <p:nvPr/>
                    </p:nvSpPr>
                    <p:spPr>
                      <a:xfrm>
                        <a:off x="3501757" y="4515008"/>
                        <a:ext cx="542773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000" dirty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40 µm</a:t>
                        </a:r>
                        <a:endPara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59" name="Gruppieren 258"/>
                    <p:cNvGrpSpPr/>
                    <p:nvPr/>
                  </p:nvGrpSpPr>
                  <p:grpSpPr>
                    <a:xfrm>
                      <a:off x="747779" y="3143430"/>
                      <a:ext cx="2928150" cy="2020125"/>
                      <a:chOff x="747779" y="3143430"/>
                      <a:chExt cx="2928150" cy="2020125"/>
                    </a:xfrm>
                  </p:grpSpPr>
                  <p:pic>
                    <p:nvPicPr>
                      <p:cNvPr id="268" name="Picture 5"/>
                      <p:cNvPicPr>
                        <a:picLocks noChangeAspect="1" noChangeArrowheads="1"/>
                      </p:cNvPicPr>
                      <p:nvPr/>
                    </p:nvPicPr>
                    <p:blipFill rotWithShape="1">
                      <a:blip r:embed="rId7" cstate="print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8">
                                <a14:imgEffect>
                                  <a14:brightnessContrast bright="29000" contrast="-64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8924" t="20942" r="1" b="7592"/>
                      <a:stretch/>
                    </p:blipFill>
                    <p:spPr bwMode="auto">
                      <a:xfrm>
                        <a:off x="747779" y="3143430"/>
                        <a:ext cx="2880000" cy="1903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grpSp>
                    <p:nvGrpSpPr>
                      <p:cNvPr id="269" name="Gruppieren 268"/>
                      <p:cNvGrpSpPr/>
                      <p:nvPr/>
                    </p:nvGrpSpPr>
                    <p:grpSpPr>
                      <a:xfrm>
                        <a:off x="748183" y="4912729"/>
                        <a:ext cx="2927746" cy="250826"/>
                        <a:chOff x="738658" y="4614065"/>
                        <a:chExt cx="2927746" cy="250826"/>
                      </a:xfrm>
                    </p:grpSpPr>
                    <p:sp>
                      <p:nvSpPr>
                        <p:cNvPr id="270" name="Rechteck 269"/>
                        <p:cNvSpPr/>
                        <p:nvPr/>
                      </p:nvSpPr>
                      <p:spPr>
                        <a:xfrm>
                          <a:off x="738658" y="4648458"/>
                          <a:ext cx="2880000" cy="183017"/>
                        </a:xfrm>
                        <a:prstGeom prst="rect">
                          <a:avLst/>
                        </a:prstGeom>
                        <a:solidFill>
                          <a:schemeClr val="bg1">
                            <a:lumMod val="50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1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71" name="Textfeld 270"/>
                        <p:cNvSpPr txBox="1"/>
                        <p:nvPr/>
                      </p:nvSpPr>
                      <p:spPr>
                        <a:xfrm>
                          <a:off x="3044118" y="4614065"/>
                          <a:ext cx="622286" cy="24622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100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K1_750</a:t>
                          </a:r>
                          <a:endParaRPr lang="en-US" sz="1000" dirty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cxnSp>
                      <p:nvCxnSpPr>
                        <p:cNvPr id="272" name="Gerade Verbindung 271"/>
                        <p:cNvCxnSpPr/>
                        <p:nvPr/>
                      </p:nvCxnSpPr>
                      <p:spPr>
                        <a:xfrm>
                          <a:off x="819450" y="4742121"/>
                          <a:ext cx="396000" cy="0"/>
                        </a:xfrm>
                        <a:prstGeom prst="line">
                          <a:avLst/>
                        </a:prstGeom>
                        <a:ln w="38100">
                          <a:solidFill>
                            <a:schemeClr val="bg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273" name="Textfeld 272"/>
                        <p:cNvSpPr txBox="1"/>
                        <p:nvPr/>
                      </p:nvSpPr>
                      <p:spPr>
                        <a:xfrm>
                          <a:off x="1226026" y="4618670"/>
                          <a:ext cx="542136" cy="24622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1000" dirty="0" smtClean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 </a:t>
                          </a:r>
                          <a:r>
                            <a:rPr lang="en-US" sz="1000" dirty="0">
                              <a:solidFill>
                                <a:schemeClr val="bg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µm</a:t>
                          </a:r>
                        </a:p>
                      </p:txBody>
                    </p:sp>
                  </p:grpSp>
                </p:grpSp>
                <p:pic>
                  <p:nvPicPr>
                    <p:cNvPr id="260" name="Picture 2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9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b="12333"/>
                    <a:stretch/>
                  </p:blipFill>
                  <p:spPr bwMode="auto">
                    <a:xfrm>
                      <a:off x="7351200" y="3139404"/>
                      <a:ext cx="2900231" cy="189359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grpSp>
                  <p:nvGrpSpPr>
                    <p:cNvPr id="261" name="Gruppieren 260"/>
                    <p:cNvGrpSpPr/>
                    <p:nvPr/>
                  </p:nvGrpSpPr>
                  <p:grpSpPr>
                    <a:xfrm>
                      <a:off x="7347158" y="5245759"/>
                      <a:ext cx="2904275" cy="2033272"/>
                      <a:chOff x="7347158" y="5245759"/>
                      <a:chExt cx="2904275" cy="2033272"/>
                    </a:xfrm>
                  </p:grpSpPr>
                  <p:pic>
                    <p:nvPicPr>
                      <p:cNvPr id="266" name="Picture 2" descr="C:\Users\Jan\Desktop\Dissertation\Messdaten\REM\2013\Reetz\RO94B12.tif"/>
                      <p:cNvPicPr>
                        <a:picLocks noChangeAspect="1" noChangeArrowheads="1"/>
                      </p:cNvPicPr>
                      <p:nvPr/>
                    </p:nvPicPr>
                    <p:blipFill rotWithShape="1">
                      <a:blip r:embed="rId10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11">
                                <a14:imgEffect>
                                  <a14:brightnessContrast bright="-17000" contrast="-17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412" t="31385" r="52535" b="26983"/>
                      <a:stretch/>
                    </p:blipFill>
                    <p:spPr bwMode="auto">
                      <a:xfrm>
                        <a:off x="7350435" y="5245759"/>
                        <a:ext cx="2900998" cy="19299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sp>
                    <p:nvSpPr>
                      <p:cNvPr id="267" name="Rechteck 266"/>
                      <p:cNvSpPr/>
                      <p:nvPr/>
                    </p:nvSpPr>
                    <p:spPr>
                      <a:xfrm>
                        <a:off x="7347158" y="7099031"/>
                        <a:ext cx="2904274" cy="18000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62" name="Gruppieren 261"/>
                    <p:cNvGrpSpPr/>
                    <p:nvPr/>
                  </p:nvGrpSpPr>
                  <p:grpSpPr>
                    <a:xfrm>
                      <a:off x="756000" y="5245759"/>
                      <a:ext cx="2884465" cy="2026401"/>
                      <a:chOff x="756000" y="5245759"/>
                      <a:chExt cx="2884465" cy="2026401"/>
                    </a:xfrm>
                  </p:grpSpPr>
                  <p:pic>
                    <p:nvPicPr>
                      <p:cNvPr id="263" name="Picture 8"/>
                      <p:cNvPicPr>
                        <a:picLocks noChangeAspect="1" noChangeArrowheads="1"/>
                      </p:cNvPicPr>
                      <p:nvPr/>
                    </p:nvPicPr>
                    <p:blipFill rotWithShape="1">
                      <a:blip r:embed="rId12" cstate="print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13">
                                <a14:imgEffect>
                                  <a14:brightnessContrast bright="-13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849" t="6437" r="5910" b="23705"/>
                      <a:stretch/>
                    </p:blipFill>
                    <p:spPr bwMode="auto">
                      <a:xfrm>
                        <a:off x="756001" y="5629486"/>
                        <a:ext cx="2884464" cy="16183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  <p:pic>
                    <p:nvPicPr>
                      <p:cNvPr id="264" name="Picture 3" descr="C:\Users\Jan\Desktop\Dissertation\Messdaten\REM\2013\Reetz\RO93D02.tif"/>
                      <p:cNvPicPr>
                        <a:picLocks noChangeAspect="1" noChangeArrowheads="1"/>
                      </p:cNvPicPr>
                      <p:nvPr/>
                    </p:nvPicPr>
                    <p:blipFill rotWithShape="1">
                      <a:blip r:embed="rId14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85679"/>
                      <a:stretch/>
                    </p:blipFill>
                    <p:spPr bwMode="auto">
                      <a:xfrm>
                        <a:off x="756000" y="5245759"/>
                        <a:ext cx="2884465" cy="3837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sp>
                    <p:nvSpPr>
                      <p:cNvPr id="265" name="Rechteck 264"/>
                      <p:cNvSpPr/>
                      <p:nvPr/>
                    </p:nvSpPr>
                    <p:spPr>
                      <a:xfrm>
                        <a:off x="756001" y="7089143"/>
                        <a:ext cx="2884463" cy="183017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52" name="Gruppieren 251"/>
                  <p:cNvGrpSpPr/>
                  <p:nvPr/>
                </p:nvGrpSpPr>
                <p:grpSpPr>
                  <a:xfrm>
                    <a:off x="7350434" y="4925429"/>
                    <a:ext cx="2940235" cy="250826"/>
                    <a:chOff x="7350434" y="4925429"/>
                    <a:chExt cx="2940235" cy="250826"/>
                  </a:xfrm>
                </p:grpSpPr>
                <p:sp>
                  <p:nvSpPr>
                    <p:cNvPr id="253" name="Rechteck 252"/>
                    <p:cNvSpPr/>
                    <p:nvPr/>
                  </p:nvSpPr>
                  <p:spPr>
                    <a:xfrm>
                      <a:off x="7350434" y="4947978"/>
                      <a:ext cx="2896953" cy="183017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4" name="Textfeld 253"/>
                    <p:cNvSpPr txBox="1"/>
                    <p:nvPr/>
                  </p:nvSpPr>
                  <p:spPr>
                    <a:xfrm>
                      <a:off x="9668383" y="4925429"/>
                      <a:ext cx="622286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K1_412</a:t>
                      </a:r>
                      <a:endParaRPr lang="en-US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255" name="Gerade Verbindung 254"/>
                    <p:cNvCxnSpPr/>
                    <p:nvPr/>
                  </p:nvCxnSpPr>
                  <p:spPr>
                    <a:xfrm>
                      <a:off x="7443715" y="5053485"/>
                      <a:ext cx="406800" cy="0"/>
                    </a:xfrm>
                    <a:prstGeom prst="line">
                      <a:avLst/>
                    </a:prstGeom>
                    <a:ln w="3810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56" name="Textfeld 255"/>
                    <p:cNvSpPr txBox="1"/>
                    <p:nvPr/>
                  </p:nvSpPr>
                  <p:spPr>
                    <a:xfrm>
                      <a:off x="7850291" y="4930034"/>
                      <a:ext cx="542136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</a:t>
                      </a:r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µm</a:t>
                      </a:r>
                    </a:p>
                  </p:txBody>
                </p:sp>
              </p:grpSp>
            </p:grpSp>
            <p:sp>
              <p:nvSpPr>
                <p:cNvPr id="250" name="Rechteck 249"/>
                <p:cNvSpPr/>
                <p:nvPr/>
              </p:nvSpPr>
              <p:spPr>
                <a:xfrm>
                  <a:off x="4055095" y="7091044"/>
                  <a:ext cx="2880000" cy="18000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5" name="Textfeld 244"/>
              <p:cNvSpPr txBox="1"/>
              <p:nvPr/>
            </p:nvSpPr>
            <p:spPr>
              <a:xfrm>
                <a:off x="7347158" y="3136898"/>
                <a:ext cx="1457585" cy="492443"/>
              </a:xfrm>
              <a:prstGeom prst="rect">
                <a:avLst/>
              </a:prstGeom>
              <a:solidFill>
                <a:srgbClr val="FFFF00">
                  <a:alpha val="5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</a:t>
                </a:r>
                <a:r>
                  <a:rPr lang="de-DE" sz="13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de-DE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Ø200 mg/m</a:t>
                </a:r>
                <a:r>
                  <a:rPr lang="de-DE" sz="1300" b="1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de-DE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6" name="Textfeld 245"/>
              <p:cNvSpPr txBox="1"/>
              <p:nvPr/>
            </p:nvSpPr>
            <p:spPr>
              <a:xfrm>
                <a:off x="743280" y="3136898"/>
                <a:ext cx="1417376" cy="292388"/>
              </a:xfrm>
              <a:prstGeom prst="rect">
                <a:avLst/>
              </a:prstGeom>
              <a:solidFill>
                <a:srgbClr val="FFFF00">
                  <a:alpha val="50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de-DE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</a:t>
                </a:r>
                <a:r>
                  <a:rPr lang="de-DE" sz="13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de-DE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&lt; 10 mg/m</a:t>
                </a:r>
                <a:r>
                  <a:rPr lang="de-DE" sz="1300" b="1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de-DE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7" name="Textfeld 246"/>
              <p:cNvSpPr txBox="1"/>
              <p:nvPr/>
            </p:nvSpPr>
            <p:spPr>
              <a:xfrm>
                <a:off x="4042371" y="3125865"/>
                <a:ext cx="2165978" cy="292388"/>
              </a:xfrm>
              <a:prstGeom prst="rect">
                <a:avLst/>
              </a:prstGeom>
              <a:solidFill>
                <a:srgbClr val="FFFF00">
                  <a:alpha val="50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de-DE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Beginn: SO</a:t>
                </a:r>
                <a:r>
                  <a:rPr lang="de-DE" sz="13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de-DE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Ø374 mg/m</a:t>
                </a:r>
                <a:r>
                  <a:rPr lang="de-DE" sz="1300" b="1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de-DE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8" name="Textfeld 247"/>
              <p:cNvSpPr txBox="1"/>
              <p:nvPr/>
            </p:nvSpPr>
            <p:spPr>
              <a:xfrm>
                <a:off x="4042371" y="3419342"/>
                <a:ext cx="1928733" cy="292388"/>
              </a:xfrm>
              <a:prstGeom prst="rect">
                <a:avLst/>
              </a:prstGeom>
              <a:solidFill>
                <a:srgbClr val="FFFF00">
                  <a:alpha val="50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de-DE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Ende: SO</a:t>
                </a:r>
                <a:r>
                  <a:rPr lang="de-DE" sz="13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de-DE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&lt; 10 mg/m</a:t>
                </a:r>
                <a:r>
                  <a:rPr lang="de-DE" sz="1300" b="1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de-DE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34" name="Gruppieren 233"/>
            <p:cNvGrpSpPr/>
            <p:nvPr/>
          </p:nvGrpSpPr>
          <p:grpSpPr>
            <a:xfrm>
              <a:off x="846550" y="7042570"/>
              <a:ext cx="9439975" cy="266453"/>
              <a:chOff x="836792" y="7054750"/>
              <a:chExt cx="9439975" cy="266453"/>
            </a:xfrm>
          </p:grpSpPr>
          <p:sp>
            <p:nvSpPr>
              <p:cNvPr id="235" name="Textfeld 234"/>
              <p:cNvSpPr txBox="1"/>
              <p:nvPr/>
            </p:nvSpPr>
            <p:spPr>
              <a:xfrm>
                <a:off x="3061460" y="7054750"/>
                <a:ext cx="62228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K1_750</a:t>
                </a:r>
                <a:endPara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36" name="Gerade Verbindung 235"/>
              <p:cNvCxnSpPr/>
              <p:nvPr/>
            </p:nvCxnSpPr>
            <p:spPr>
              <a:xfrm>
                <a:off x="836792" y="7182806"/>
                <a:ext cx="42480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7" name="Textfeld 236"/>
              <p:cNvSpPr txBox="1"/>
              <p:nvPr/>
            </p:nvSpPr>
            <p:spPr>
              <a:xfrm>
                <a:off x="1243368" y="7059355"/>
                <a:ext cx="4716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 µm</a:t>
                </a:r>
              </a:p>
            </p:txBody>
          </p:sp>
          <p:sp>
            <p:nvSpPr>
              <p:cNvPr id="238" name="Textfeld 237"/>
              <p:cNvSpPr txBox="1"/>
              <p:nvPr/>
            </p:nvSpPr>
            <p:spPr>
              <a:xfrm>
                <a:off x="6364360" y="7065186"/>
                <a:ext cx="62228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K1_764</a:t>
                </a:r>
                <a:endPara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39" name="Gerade Verbindung 238"/>
              <p:cNvCxnSpPr/>
              <p:nvPr/>
            </p:nvCxnSpPr>
            <p:spPr>
              <a:xfrm>
                <a:off x="4136875" y="7195025"/>
                <a:ext cx="42480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Textfeld 239"/>
              <p:cNvSpPr txBox="1"/>
              <p:nvPr/>
            </p:nvSpPr>
            <p:spPr>
              <a:xfrm>
                <a:off x="4543452" y="7071574"/>
                <a:ext cx="4716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 µm</a:t>
                </a:r>
              </a:p>
            </p:txBody>
          </p:sp>
          <p:sp>
            <p:nvSpPr>
              <p:cNvPr id="241" name="Textfeld 240"/>
              <p:cNvSpPr txBox="1"/>
              <p:nvPr/>
            </p:nvSpPr>
            <p:spPr>
              <a:xfrm>
                <a:off x="9654481" y="7074982"/>
                <a:ext cx="62228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K1_412</a:t>
                </a:r>
                <a:endPara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42" name="Gerade Verbindung 241"/>
              <p:cNvCxnSpPr/>
              <p:nvPr/>
            </p:nvCxnSpPr>
            <p:spPr>
              <a:xfrm>
                <a:off x="7414067" y="7190273"/>
                <a:ext cx="42480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3" name="Textfeld 242"/>
              <p:cNvSpPr txBox="1"/>
              <p:nvPr/>
            </p:nvSpPr>
            <p:spPr>
              <a:xfrm>
                <a:off x="7820644" y="7066822"/>
                <a:ext cx="4716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 µm</a:t>
                </a:r>
              </a:p>
            </p:txBody>
          </p:sp>
        </p:grpSp>
      </p:grpSp>
      <p:grpSp>
        <p:nvGrpSpPr>
          <p:cNvPr id="283" name="Gruppieren 282"/>
          <p:cNvGrpSpPr/>
          <p:nvPr/>
        </p:nvGrpSpPr>
        <p:grpSpPr>
          <a:xfrm>
            <a:off x="743280" y="2588433"/>
            <a:ext cx="9534928" cy="4732770"/>
            <a:chOff x="743280" y="2588433"/>
            <a:chExt cx="9534928" cy="4732770"/>
          </a:xfrm>
        </p:grpSpPr>
        <p:cxnSp>
          <p:nvCxnSpPr>
            <p:cNvPr id="284" name="Gerade Verbindung 283"/>
            <p:cNvCxnSpPr/>
            <p:nvPr/>
          </p:nvCxnSpPr>
          <p:spPr>
            <a:xfrm>
              <a:off x="7134200" y="2588433"/>
              <a:ext cx="0" cy="4718029"/>
            </a:xfrm>
            <a:prstGeom prst="line">
              <a:avLst/>
            </a:prstGeom>
            <a:ln>
              <a:solidFill>
                <a:srgbClr val="51515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5" name="Rechteck 284"/>
            <p:cNvSpPr/>
            <p:nvPr/>
          </p:nvSpPr>
          <p:spPr>
            <a:xfrm>
              <a:off x="7354735" y="4947274"/>
              <a:ext cx="2882050" cy="180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6" name="Picture 3" descr="\\iwv079\Images\IMAG_150\IMAGES\IMAGES13\Reetz\RO94D11.tif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055"/>
            <a:stretch/>
          </p:blipFill>
          <p:spPr bwMode="auto">
            <a:xfrm>
              <a:off x="7354735" y="3139069"/>
              <a:ext cx="2880001" cy="18337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7" name="Picture 4" descr="C:\Users\Jan\Desktop\Dissertation\Messdaten\REM\2013\Reetz\RO94D24.tif"/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008"/>
            <a:stretch/>
          </p:blipFill>
          <p:spPr bwMode="auto">
            <a:xfrm>
              <a:off x="7347158" y="5260270"/>
              <a:ext cx="2904274" cy="18400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8" name="Rechteck 287"/>
            <p:cNvSpPr/>
            <p:nvPr/>
          </p:nvSpPr>
          <p:spPr>
            <a:xfrm>
              <a:off x="7347158" y="7099031"/>
              <a:ext cx="2904274" cy="180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" name="Textfeld 288"/>
            <p:cNvSpPr txBox="1"/>
            <p:nvPr/>
          </p:nvSpPr>
          <p:spPr>
            <a:xfrm>
              <a:off x="7350434" y="3136898"/>
              <a:ext cx="1495922" cy="292388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</p:spPr>
          <p:txBody>
            <a:bodyPr wrap="none" rtlCol="0">
              <a:spAutoFit/>
            </a:bodyPr>
            <a:lstStyle/>
            <a:p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</a:t>
              </a:r>
              <a:r>
                <a:rPr lang="de-DE" sz="13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Ø200 mg/m</a:t>
              </a:r>
              <a:r>
                <a:rPr lang="de-DE" sz="1300" b="1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0" name="Gruppieren 289"/>
            <p:cNvGrpSpPr/>
            <p:nvPr/>
          </p:nvGrpSpPr>
          <p:grpSpPr>
            <a:xfrm>
              <a:off x="4048721" y="3122390"/>
              <a:ext cx="2926666" cy="4148654"/>
              <a:chOff x="4048721" y="3122390"/>
              <a:chExt cx="2926666" cy="4148654"/>
            </a:xfrm>
          </p:grpSpPr>
          <p:sp>
            <p:nvSpPr>
              <p:cNvPr id="338" name="Rechteck 337"/>
              <p:cNvSpPr/>
              <p:nvPr/>
            </p:nvSpPr>
            <p:spPr>
              <a:xfrm>
                <a:off x="4055095" y="7091044"/>
                <a:ext cx="2880000" cy="180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39" name="Picture 2" descr="\\iwv079\Images\IMAG_150\IMAGES\IMAGES13\Eiberger\EO01A01.tif"/>
              <p:cNvPicPr>
                <a:picLocks noChangeAspect="1" noChangeArrowheads="1"/>
              </p:cNvPicPr>
              <p:nvPr/>
            </p:nvPicPr>
            <p:blipFill rotWithShape="1"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87" b="20990"/>
              <a:stretch/>
            </p:blipFill>
            <p:spPr bwMode="auto">
              <a:xfrm>
                <a:off x="4050503" y="3122390"/>
                <a:ext cx="2880001" cy="18348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340" name="Gruppieren 339"/>
              <p:cNvGrpSpPr/>
              <p:nvPr/>
            </p:nvGrpSpPr>
            <p:grpSpPr>
              <a:xfrm>
                <a:off x="4048721" y="4911336"/>
                <a:ext cx="2926666" cy="246222"/>
                <a:chOff x="4048721" y="4860536"/>
                <a:chExt cx="2926666" cy="246222"/>
              </a:xfrm>
            </p:grpSpPr>
            <p:sp>
              <p:nvSpPr>
                <p:cNvPr id="342" name="Rechteck 341"/>
                <p:cNvSpPr/>
                <p:nvPr/>
              </p:nvSpPr>
              <p:spPr>
                <a:xfrm>
                  <a:off x="4048721" y="4893543"/>
                  <a:ext cx="2880001" cy="18000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3" name="Textfeld 342"/>
                <p:cNvSpPr txBox="1"/>
                <p:nvPr/>
              </p:nvSpPr>
              <p:spPr>
                <a:xfrm>
                  <a:off x="6353101" y="4860537"/>
                  <a:ext cx="62228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K1_721</a:t>
                  </a:r>
                </a:p>
              </p:txBody>
            </p:sp>
            <p:cxnSp>
              <p:nvCxnSpPr>
                <p:cNvPr id="344" name="Gerade Verbindung 343"/>
                <p:cNvCxnSpPr/>
                <p:nvPr/>
              </p:nvCxnSpPr>
              <p:spPr>
                <a:xfrm>
                  <a:off x="4125615" y="4982936"/>
                  <a:ext cx="42480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5" name="Textfeld 344"/>
                <p:cNvSpPr txBox="1"/>
                <p:nvPr/>
              </p:nvSpPr>
              <p:spPr>
                <a:xfrm>
                  <a:off x="4532192" y="4860536"/>
                  <a:ext cx="54213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20 µm</a:t>
                  </a:r>
                </a:p>
              </p:txBody>
            </p:sp>
          </p:grpSp>
          <p:pic>
            <p:nvPicPr>
              <p:cNvPr id="341" name="Picture 2" descr="C:\Users\Jan\Desktop\Dissertation\Messdaten\REM\2013\Reetz\RO75A26.tif"/>
              <p:cNvPicPr>
                <a:picLocks noChangeAspect="1" noChangeArrowheads="1"/>
              </p:cNvPicPr>
              <p:nvPr/>
            </p:nvPicPr>
            <p:blipFill rotWithShape="1">
              <a:blip r:embed="rId19" cstate="print"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rightnessContrast bright="-17000" contrast="-1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564" b="9444"/>
              <a:stretch/>
            </p:blipFill>
            <p:spPr bwMode="auto">
              <a:xfrm>
                <a:off x="4055095" y="5259153"/>
                <a:ext cx="2880000" cy="18358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91" name="Gruppieren 290"/>
            <p:cNvGrpSpPr/>
            <p:nvPr/>
          </p:nvGrpSpPr>
          <p:grpSpPr>
            <a:xfrm>
              <a:off x="749629" y="3137952"/>
              <a:ext cx="2934117" cy="4167624"/>
              <a:chOff x="749629" y="3137952"/>
              <a:chExt cx="2934117" cy="4167624"/>
            </a:xfrm>
          </p:grpSpPr>
          <p:pic>
            <p:nvPicPr>
              <p:cNvPr id="324" name="Picture 4" descr="\\iwv079\Images\IMAG_150\IMAGES\IMAGES13\Hoffmann\HO31A04.tif"/>
              <p:cNvPicPr>
                <a:picLocks noChangeAspect="1" noChangeArrowheads="1"/>
              </p:cNvPicPr>
              <p:nvPr/>
            </p:nvPicPr>
            <p:blipFill rotWithShape="1">
              <a:blip r:embed="rId21" cstate="print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3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204" b="6847"/>
              <a:stretch/>
            </p:blipFill>
            <p:spPr bwMode="auto">
              <a:xfrm>
                <a:off x="749629" y="3137952"/>
                <a:ext cx="2879855" cy="18341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5" name="Picture 3" descr="C:\Users\Jan\Desktop\Dissertation\Messdaten\REM\2013\Reetz\RO93D02.tif"/>
              <p:cNvPicPr>
                <a:picLocks noChangeAspect="1" noChangeArrowheads="1"/>
              </p:cNvPicPr>
              <p:nvPr/>
            </p:nvPicPr>
            <p:blipFill rotWithShape="1"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3660"/>
              <a:stretch/>
            </p:blipFill>
            <p:spPr bwMode="auto">
              <a:xfrm>
                <a:off x="760022" y="5446037"/>
                <a:ext cx="2880000" cy="16489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6" name="Picture 3" descr="C:\Users\Jan\Desktop\Dissertation\Messdaten\REM\2013\Reetz\RO93D02.tif"/>
              <p:cNvPicPr>
                <a:picLocks noChangeAspect="1" noChangeArrowheads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5679"/>
              <a:stretch/>
            </p:blipFill>
            <p:spPr bwMode="auto">
              <a:xfrm>
                <a:off x="760022" y="5273667"/>
                <a:ext cx="2880000" cy="205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7" name="Rechteck 326"/>
              <p:cNvSpPr/>
              <p:nvPr/>
            </p:nvSpPr>
            <p:spPr>
              <a:xfrm>
                <a:off x="756001" y="7089143"/>
                <a:ext cx="2884463" cy="18301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28" name="Gruppieren 327"/>
              <p:cNvGrpSpPr/>
              <p:nvPr/>
            </p:nvGrpSpPr>
            <p:grpSpPr>
              <a:xfrm>
                <a:off x="749630" y="4924077"/>
                <a:ext cx="2922856" cy="247994"/>
                <a:chOff x="749630" y="4858763"/>
                <a:chExt cx="2922856" cy="247994"/>
              </a:xfrm>
            </p:grpSpPr>
            <p:sp>
              <p:nvSpPr>
                <p:cNvPr id="334" name="Rechteck 333"/>
                <p:cNvSpPr/>
                <p:nvPr/>
              </p:nvSpPr>
              <p:spPr>
                <a:xfrm>
                  <a:off x="749630" y="4891643"/>
                  <a:ext cx="2879855" cy="18000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335" name="Gerade Verbindung 334"/>
                <p:cNvCxnSpPr/>
                <p:nvPr/>
              </p:nvCxnSpPr>
              <p:spPr>
                <a:xfrm>
                  <a:off x="830419" y="4981873"/>
                  <a:ext cx="32400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6" name="Textfeld 335"/>
                <p:cNvSpPr txBox="1"/>
                <p:nvPr/>
              </p:nvSpPr>
              <p:spPr>
                <a:xfrm>
                  <a:off x="3050200" y="4860536"/>
                  <a:ext cx="62228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K1_722</a:t>
                  </a:r>
                </a:p>
              </p:txBody>
            </p:sp>
            <p:sp>
              <p:nvSpPr>
                <p:cNvPr id="337" name="Textfeld 336"/>
                <p:cNvSpPr txBox="1"/>
                <p:nvPr/>
              </p:nvSpPr>
              <p:spPr>
                <a:xfrm>
                  <a:off x="1137503" y="4858763"/>
                  <a:ext cx="542136" cy="2462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40 µm</a:t>
                  </a:r>
                </a:p>
              </p:txBody>
            </p:sp>
          </p:grpSp>
          <p:sp>
            <p:nvSpPr>
              <p:cNvPr id="329" name="Textfeld 328"/>
              <p:cNvSpPr txBox="1"/>
              <p:nvPr/>
            </p:nvSpPr>
            <p:spPr>
              <a:xfrm>
                <a:off x="3061460" y="7054750"/>
                <a:ext cx="62228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K1_722</a:t>
                </a:r>
              </a:p>
            </p:txBody>
          </p:sp>
          <p:cxnSp>
            <p:nvCxnSpPr>
              <p:cNvPr id="330" name="Gerade Verbindung 329"/>
              <p:cNvCxnSpPr/>
              <p:nvPr/>
            </p:nvCxnSpPr>
            <p:spPr>
              <a:xfrm>
                <a:off x="836792" y="7182806"/>
                <a:ext cx="42480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1" name="Textfeld 330"/>
              <p:cNvSpPr txBox="1"/>
              <p:nvPr/>
            </p:nvSpPr>
            <p:spPr>
              <a:xfrm>
                <a:off x="1243368" y="7059355"/>
                <a:ext cx="4716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 µm</a:t>
                </a:r>
              </a:p>
            </p:txBody>
          </p:sp>
          <p:pic>
            <p:nvPicPr>
              <p:cNvPr id="332" name="Picture 3" descr="C:\Users\Jan\Desktop\Dissertation\Messdaten\REM\2013\Reetz\RO93D02.tif"/>
              <p:cNvPicPr>
                <a:picLocks noChangeAspect="1" noChangeArrowheads="1"/>
              </p:cNvPicPr>
              <p:nvPr/>
            </p:nvPicPr>
            <p:blipFill rotWithShape="1"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3660"/>
              <a:stretch/>
            </p:blipFill>
            <p:spPr bwMode="auto">
              <a:xfrm>
                <a:off x="749630" y="5446037"/>
                <a:ext cx="2890392" cy="16489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33" name="Picture 3" descr="C:\Users\Jan\Desktop\Dissertation\Messdaten\REM\2013\Reetz\RO93D02.tif"/>
              <p:cNvPicPr>
                <a:picLocks noChangeAspect="1" noChangeArrowheads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5679"/>
              <a:stretch/>
            </p:blipFill>
            <p:spPr bwMode="auto">
              <a:xfrm>
                <a:off x="749630" y="5259153"/>
                <a:ext cx="2890392" cy="2216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92" name="Textfeld 291"/>
            <p:cNvSpPr txBox="1"/>
            <p:nvPr/>
          </p:nvSpPr>
          <p:spPr>
            <a:xfrm>
              <a:off x="6364360" y="7065186"/>
              <a:ext cx="6222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K1_721</a:t>
              </a:r>
            </a:p>
          </p:txBody>
        </p:sp>
        <p:cxnSp>
          <p:nvCxnSpPr>
            <p:cNvPr id="293" name="Gerade Verbindung 292"/>
            <p:cNvCxnSpPr/>
            <p:nvPr/>
          </p:nvCxnSpPr>
          <p:spPr>
            <a:xfrm>
              <a:off x="4136875" y="7195025"/>
              <a:ext cx="4248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4" name="Textfeld 293"/>
            <p:cNvSpPr txBox="1"/>
            <p:nvPr/>
          </p:nvSpPr>
          <p:spPr>
            <a:xfrm>
              <a:off x="4543452" y="7071574"/>
              <a:ext cx="4716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 µm</a:t>
              </a:r>
            </a:p>
          </p:txBody>
        </p:sp>
        <p:grpSp>
          <p:nvGrpSpPr>
            <p:cNvPr id="295" name="Gruppieren 294"/>
            <p:cNvGrpSpPr/>
            <p:nvPr/>
          </p:nvGrpSpPr>
          <p:grpSpPr>
            <a:xfrm>
              <a:off x="4048721" y="5265470"/>
              <a:ext cx="2886373" cy="919772"/>
              <a:chOff x="4048721" y="5265470"/>
              <a:chExt cx="2886373" cy="919772"/>
            </a:xfrm>
          </p:grpSpPr>
          <p:sp>
            <p:nvSpPr>
              <p:cNvPr id="321" name="Rechteck 320"/>
              <p:cNvSpPr/>
              <p:nvPr/>
            </p:nvSpPr>
            <p:spPr>
              <a:xfrm>
                <a:off x="4048721" y="5265470"/>
                <a:ext cx="2886373" cy="415466"/>
              </a:xfrm>
              <a:prstGeom prst="rect">
                <a:avLst/>
              </a:prstGeom>
              <a:solidFill>
                <a:schemeClr val="tx1">
                  <a:alpha val="34000"/>
                </a:schemeClr>
              </a:solidFill>
            </p:spPr>
            <p:txBody>
              <a:bodyPr wrap="square" lIns="91408" tIns="45704" rIns="91408" bIns="45704">
                <a:spAutoFit/>
              </a:bodyPr>
              <a:lstStyle/>
              <a:p>
                <a:pPr defTabSz="190432"/>
                <a:r>
                  <a:rPr lang="de-DE" sz="105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EDX: Al</a:t>
                </a:r>
                <a:r>
                  <a:rPr lang="de-DE" sz="105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O, S, Si, Na, K, </a:t>
                </a:r>
                <a:r>
                  <a:rPr lang="de-DE" sz="105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</a:t>
                </a:r>
              </a:p>
              <a:p>
                <a:pPr defTabSz="190432"/>
                <a:r>
                  <a:rPr lang="de-DE" sz="105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XRD: Natroalunite </a:t>
                </a:r>
                <a:r>
                  <a:rPr lang="en-US" sz="105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Na</a:t>
                </a:r>
                <a:r>
                  <a:rPr lang="en-US" sz="1050" baseline="-250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  <a:r>
                  <a:rPr lang="en-US" sz="105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</a:t>
                </a:r>
                <a:r>
                  <a:rPr lang="en-US" sz="1050" baseline="-250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1-X</a:t>
                </a:r>
                <a:r>
                  <a:rPr lang="en-US" sz="1050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Al</a:t>
                </a:r>
                <a:r>
                  <a:rPr lang="en-US" sz="1050" baseline="-25000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US" sz="105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(SO</a:t>
                </a:r>
                <a:r>
                  <a:rPr lang="en-US" sz="1050" baseline="-250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r>
                  <a:rPr lang="en-US" sz="105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r>
                  <a:rPr lang="en-US" sz="1050" baseline="-250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05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(OH)</a:t>
                </a:r>
                <a:r>
                  <a:rPr lang="en-US" sz="1050" baseline="-250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lang="de-DE" sz="10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2" name="Ellipse 321"/>
              <p:cNvSpPr/>
              <p:nvPr/>
            </p:nvSpPr>
            <p:spPr>
              <a:xfrm>
                <a:off x="4072781" y="5358113"/>
                <a:ext cx="71755" cy="7175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08" tIns="45704" rIns="91408" bIns="457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de-D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3" name="Ellipse 322"/>
              <p:cNvSpPr/>
              <p:nvPr/>
            </p:nvSpPr>
            <p:spPr>
              <a:xfrm>
                <a:off x="5072407" y="6113487"/>
                <a:ext cx="71755" cy="7175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08" tIns="45704" rIns="91408" bIns="457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de-D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96" name="Gerade Verbindung 295"/>
            <p:cNvCxnSpPr/>
            <p:nvPr/>
          </p:nvCxnSpPr>
          <p:spPr>
            <a:xfrm>
              <a:off x="7483438" y="5049367"/>
              <a:ext cx="342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" name="Textfeld 296"/>
            <p:cNvSpPr txBox="1"/>
            <p:nvPr/>
          </p:nvSpPr>
          <p:spPr>
            <a:xfrm>
              <a:off x="7809010" y="4921733"/>
              <a:ext cx="5421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 µm</a:t>
              </a:r>
            </a:p>
          </p:txBody>
        </p:sp>
        <p:sp>
          <p:nvSpPr>
            <p:cNvPr id="298" name="Textfeld 297"/>
            <p:cNvSpPr txBox="1"/>
            <p:nvPr/>
          </p:nvSpPr>
          <p:spPr>
            <a:xfrm>
              <a:off x="9655922" y="4926967"/>
              <a:ext cx="6222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K1_587</a:t>
              </a:r>
            </a:p>
          </p:txBody>
        </p:sp>
        <p:sp>
          <p:nvSpPr>
            <p:cNvPr id="299" name="Textfeld 298"/>
            <p:cNvSpPr txBox="1"/>
            <p:nvPr/>
          </p:nvSpPr>
          <p:spPr>
            <a:xfrm>
              <a:off x="9654481" y="7074982"/>
              <a:ext cx="6222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K1_587</a:t>
              </a:r>
            </a:p>
          </p:txBody>
        </p:sp>
        <p:cxnSp>
          <p:nvCxnSpPr>
            <p:cNvPr id="300" name="Gerade Verbindung 299"/>
            <p:cNvCxnSpPr/>
            <p:nvPr/>
          </p:nvCxnSpPr>
          <p:spPr>
            <a:xfrm>
              <a:off x="7414067" y="7190273"/>
              <a:ext cx="4248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Textfeld 300"/>
            <p:cNvSpPr txBox="1"/>
            <p:nvPr/>
          </p:nvSpPr>
          <p:spPr>
            <a:xfrm>
              <a:off x="7820644" y="7066822"/>
              <a:ext cx="4716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 µm</a:t>
              </a:r>
            </a:p>
          </p:txBody>
        </p:sp>
        <p:grpSp>
          <p:nvGrpSpPr>
            <p:cNvPr id="302" name="Gruppieren 301"/>
            <p:cNvGrpSpPr/>
            <p:nvPr/>
          </p:nvGrpSpPr>
          <p:grpSpPr>
            <a:xfrm>
              <a:off x="7354735" y="6220395"/>
              <a:ext cx="2896697" cy="879971"/>
              <a:chOff x="7354735" y="6220395"/>
              <a:chExt cx="2896697" cy="879971"/>
            </a:xfrm>
          </p:grpSpPr>
          <p:sp>
            <p:nvSpPr>
              <p:cNvPr id="318" name="Rechteck 317"/>
              <p:cNvSpPr/>
              <p:nvPr/>
            </p:nvSpPr>
            <p:spPr>
              <a:xfrm>
                <a:off x="7354735" y="6846483"/>
                <a:ext cx="2896697" cy="253883"/>
              </a:xfrm>
              <a:prstGeom prst="rect">
                <a:avLst/>
              </a:prstGeom>
              <a:solidFill>
                <a:schemeClr val="tx1">
                  <a:alpha val="56000"/>
                </a:schemeClr>
              </a:solidFill>
            </p:spPr>
            <p:txBody>
              <a:bodyPr wrap="square" lIns="91408" tIns="45704" rIns="91408" bIns="45704">
                <a:spAutoFit/>
              </a:bodyPr>
              <a:lstStyle/>
              <a:p>
                <a:pPr defTabSz="190432"/>
                <a:r>
                  <a:rPr lang="de-DE" sz="105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EDX: Al</a:t>
                </a:r>
                <a:r>
                  <a:rPr lang="de-DE" sz="105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O, S, Si, Na, K, </a:t>
                </a:r>
                <a:r>
                  <a:rPr lang="de-DE" sz="105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</a:t>
                </a:r>
              </a:p>
            </p:txBody>
          </p:sp>
          <p:sp>
            <p:nvSpPr>
              <p:cNvPr id="319" name="Ellipse 318"/>
              <p:cNvSpPr/>
              <p:nvPr/>
            </p:nvSpPr>
            <p:spPr>
              <a:xfrm>
                <a:off x="7390805" y="6930421"/>
                <a:ext cx="71755" cy="7175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08" tIns="45704" rIns="91408" bIns="457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de-D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0" name="Ellipse 319"/>
              <p:cNvSpPr/>
              <p:nvPr/>
            </p:nvSpPr>
            <p:spPr>
              <a:xfrm>
                <a:off x="8142312" y="6220395"/>
                <a:ext cx="71755" cy="7175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08" tIns="45704" rIns="91408" bIns="457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de-D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3" name="Gruppieren 302"/>
            <p:cNvGrpSpPr/>
            <p:nvPr/>
          </p:nvGrpSpPr>
          <p:grpSpPr>
            <a:xfrm>
              <a:off x="743280" y="3125865"/>
              <a:ext cx="5362476" cy="585865"/>
              <a:chOff x="743280" y="3125865"/>
              <a:chExt cx="5362476" cy="585865"/>
            </a:xfrm>
          </p:grpSpPr>
          <p:sp>
            <p:nvSpPr>
              <p:cNvPr id="315" name="Textfeld 314"/>
              <p:cNvSpPr txBox="1"/>
              <p:nvPr/>
            </p:nvSpPr>
            <p:spPr>
              <a:xfrm>
                <a:off x="743280" y="3136898"/>
                <a:ext cx="1417376" cy="292388"/>
              </a:xfrm>
              <a:prstGeom prst="rect">
                <a:avLst/>
              </a:prstGeom>
              <a:solidFill>
                <a:srgbClr val="FFFF00">
                  <a:alpha val="50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de-DE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</a:t>
                </a:r>
                <a:r>
                  <a:rPr lang="de-DE" sz="13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de-DE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&lt; 10 mg/m</a:t>
                </a:r>
                <a:r>
                  <a:rPr lang="de-DE" sz="1300" b="1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de-DE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6" name="Textfeld 315"/>
              <p:cNvSpPr txBox="1"/>
              <p:nvPr/>
            </p:nvSpPr>
            <p:spPr>
              <a:xfrm>
                <a:off x="4042371" y="3125865"/>
                <a:ext cx="2063385" cy="292388"/>
              </a:xfrm>
              <a:prstGeom prst="rect">
                <a:avLst/>
              </a:prstGeom>
              <a:solidFill>
                <a:srgbClr val="FFFF00">
                  <a:alpha val="50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de-DE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Begin: SO</a:t>
                </a:r>
                <a:r>
                  <a:rPr lang="de-DE" sz="13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de-DE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Ø374 mg/m</a:t>
                </a:r>
                <a:r>
                  <a:rPr lang="de-DE" sz="1300" b="1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de-DE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7" name="Textfeld 316"/>
              <p:cNvSpPr txBox="1"/>
              <p:nvPr/>
            </p:nvSpPr>
            <p:spPr>
              <a:xfrm>
                <a:off x="4042371" y="3419342"/>
                <a:ext cx="1835759" cy="292388"/>
              </a:xfrm>
              <a:prstGeom prst="rect">
                <a:avLst/>
              </a:prstGeom>
              <a:solidFill>
                <a:srgbClr val="FFFF00">
                  <a:alpha val="50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de-DE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End: SO</a:t>
                </a:r>
                <a:r>
                  <a:rPr lang="de-DE" sz="13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de-DE" sz="13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&lt; 10 mg/m</a:t>
                </a:r>
                <a:r>
                  <a:rPr lang="de-DE" sz="1300" b="1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de-DE" sz="13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4" name="Ellipse 303"/>
            <p:cNvSpPr/>
            <p:nvPr/>
          </p:nvSpPr>
          <p:spPr>
            <a:xfrm>
              <a:off x="796112" y="6925844"/>
              <a:ext cx="71755" cy="7175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08" tIns="45704" rIns="91408" bIns="457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05" name="Gruppieren 304"/>
            <p:cNvGrpSpPr/>
            <p:nvPr/>
          </p:nvGrpSpPr>
          <p:grpSpPr>
            <a:xfrm>
              <a:off x="836792" y="7054750"/>
              <a:ext cx="9439975" cy="266453"/>
              <a:chOff x="836792" y="7054750"/>
              <a:chExt cx="9439975" cy="266453"/>
            </a:xfrm>
          </p:grpSpPr>
          <p:sp>
            <p:nvSpPr>
              <p:cNvPr id="306" name="Textfeld 305"/>
              <p:cNvSpPr txBox="1"/>
              <p:nvPr/>
            </p:nvSpPr>
            <p:spPr>
              <a:xfrm>
                <a:off x="3061460" y="7054750"/>
                <a:ext cx="62228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K1_750</a:t>
                </a:r>
                <a:endPara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07" name="Gerade Verbindung 306"/>
              <p:cNvCxnSpPr/>
              <p:nvPr/>
            </p:nvCxnSpPr>
            <p:spPr>
              <a:xfrm>
                <a:off x="836792" y="7182806"/>
                <a:ext cx="42480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8" name="Textfeld 307"/>
              <p:cNvSpPr txBox="1"/>
              <p:nvPr/>
            </p:nvSpPr>
            <p:spPr>
              <a:xfrm>
                <a:off x="1243368" y="7059355"/>
                <a:ext cx="4716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 µm</a:t>
                </a:r>
              </a:p>
            </p:txBody>
          </p:sp>
          <p:sp>
            <p:nvSpPr>
              <p:cNvPr id="309" name="Textfeld 308"/>
              <p:cNvSpPr txBox="1"/>
              <p:nvPr/>
            </p:nvSpPr>
            <p:spPr>
              <a:xfrm>
                <a:off x="6364360" y="7065186"/>
                <a:ext cx="62228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K1_764</a:t>
                </a:r>
                <a:endPara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10" name="Gerade Verbindung 309"/>
              <p:cNvCxnSpPr/>
              <p:nvPr/>
            </p:nvCxnSpPr>
            <p:spPr>
              <a:xfrm>
                <a:off x="4136875" y="7195025"/>
                <a:ext cx="42480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1" name="Textfeld 310"/>
              <p:cNvSpPr txBox="1"/>
              <p:nvPr/>
            </p:nvSpPr>
            <p:spPr>
              <a:xfrm>
                <a:off x="4543452" y="7071574"/>
                <a:ext cx="4716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 µm</a:t>
                </a:r>
              </a:p>
            </p:txBody>
          </p:sp>
          <p:sp>
            <p:nvSpPr>
              <p:cNvPr id="312" name="Textfeld 311"/>
              <p:cNvSpPr txBox="1"/>
              <p:nvPr/>
            </p:nvSpPr>
            <p:spPr>
              <a:xfrm>
                <a:off x="9654481" y="7074982"/>
                <a:ext cx="62228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K1_412</a:t>
                </a:r>
                <a:endPara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13" name="Gerade Verbindung 312"/>
              <p:cNvCxnSpPr/>
              <p:nvPr/>
            </p:nvCxnSpPr>
            <p:spPr>
              <a:xfrm>
                <a:off x="7414067" y="7190273"/>
                <a:ext cx="42480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4" name="Textfeld 313"/>
              <p:cNvSpPr txBox="1"/>
              <p:nvPr/>
            </p:nvSpPr>
            <p:spPr>
              <a:xfrm>
                <a:off x="7820644" y="7066822"/>
                <a:ext cx="4716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 µm</a:t>
                </a:r>
              </a:p>
            </p:txBody>
          </p:sp>
        </p:grpSp>
      </p:grpSp>
      <p:sp>
        <p:nvSpPr>
          <p:cNvPr id="92" name="Inhaltsplatzhalter 3"/>
          <p:cNvSpPr txBox="1">
            <a:spLocks/>
          </p:cNvSpPr>
          <p:nvPr/>
        </p:nvSpPr>
        <p:spPr>
          <a:xfrm>
            <a:off x="234132" y="396255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3200" b="1" kern="1200">
                <a:solidFill>
                  <a:srgbClr val="005B82"/>
                </a:solidFill>
                <a:latin typeface="+mj-lt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err="1" smtClean="0">
                <a:latin typeface="Arial" panose="020B0604020202020204" pitchFamily="34" charset="0"/>
              </a:rPr>
              <a:t>Exposure</a:t>
            </a:r>
            <a:r>
              <a:rPr lang="de-DE" dirty="0" smtClean="0">
                <a:latin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</a:rPr>
              <a:t>tests</a:t>
            </a:r>
            <a:endParaRPr lang="de-DE" dirty="0" smtClean="0">
              <a:latin typeface="Arial" panose="020B0604020202020204" pitchFamily="34" charset="0"/>
            </a:endParaRPr>
          </a:p>
          <a:p>
            <a:pPr algn="ctr"/>
            <a:endParaRPr lang="de-DE" dirty="0">
              <a:latin typeface="Arial" panose="020B0604020202020204" pitchFamily="34" charset="0"/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7350434" y="2664000"/>
            <a:ext cx="28830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800" dirty="0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Karlsruhe</a:t>
            </a:r>
            <a:endParaRPr lang="en-US" sz="1800" dirty="0">
              <a:solidFill>
                <a:srgbClr val="005B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" name="Gruppieren 40"/>
          <p:cNvGrpSpPr/>
          <p:nvPr/>
        </p:nvGrpSpPr>
        <p:grpSpPr>
          <a:xfrm>
            <a:off x="749628" y="2664000"/>
            <a:ext cx="6246776" cy="369412"/>
            <a:chOff x="749628" y="2664000"/>
            <a:chExt cx="6246776" cy="369412"/>
          </a:xfrm>
        </p:grpSpPr>
        <p:sp>
          <p:nvSpPr>
            <p:cNvPr id="93" name="Rechteck 92"/>
            <p:cNvSpPr/>
            <p:nvPr/>
          </p:nvSpPr>
          <p:spPr>
            <a:xfrm>
              <a:off x="4042371" y="2664000"/>
              <a:ext cx="295403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de-DE" sz="1800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Niederaußem </a:t>
              </a:r>
              <a:r>
                <a:rPr lang="de-DE" sz="1800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experiment</a:t>
              </a:r>
              <a:r>
                <a:rPr lang="de-DE" sz="1800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</a:t>
              </a:r>
              <a:endParaRPr lang="en-US" sz="1800" dirty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Rechteck 36"/>
            <p:cNvSpPr/>
            <p:nvPr/>
          </p:nvSpPr>
          <p:spPr>
            <a:xfrm>
              <a:off x="749628" y="2664080"/>
              <a:ext cx="308490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de-DE" sz="1800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Niederaußem </a:t>
              </a:r>
              <a:r>
                <a:rPr lang="de-DE" sz="1800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experiment</a:t>
              </a:r>
              <a:r>
                <a:rPr lang="de-DE" sz="1800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</a:t>
              </a:r>
              <a:endParaRPr lang="en-US" sz="1800" dirty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9" name="Gruppieren 278"/>
          <p:cNvGrpSpPr/>
          <p:nvPr/>
        </p:nvGrpSpPr>
        <p:grpSpPr>
          <a:xfrm>
            <a:off x="768168" y="6243893"/>
            <a:ext cx="2880000" cy="847837"/>
            <a:chOff x="3972545" y="6265668"/>
            <a:chExt cx="2880000" cy="847837"/>
          </a:xfrm>
        </p:grpSpPr>
        <p:sp>
          <p:nvSpPr>
            <p:cNvPr id="280" name="Ellipse 279"/>
            <p:cNvSpPr/>
            <p:nvPr/>
          </p:nvSpPr>
          <p:spPr>
            <a:xfrm>
              <a:off x="5247842" y="6265668"/>
              <a:ext cx="71755" cy="7175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08" tIns="45704" rIns="91408" bIns="457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Rechteck 280"/>
            <p:cNvSpPr/>
            <p:nvPr/>
          </p:nvSpPr>
          <p:spPr>
            <a:xfrm>
              <a:off x="3972545" y="6859622"/>
              <a:ext cx="2880000" cy="253883"/>
            </a:xfrm>
            <a:prstGeom prst="rect">
              <a:avLst/>
            </a:prstGeom>
            <a:solidFill>
              <a:schemeClr val="tx1">
                <a:alpha val="56000"/>
              </a:schemeClr>
            </a:solidFill>
          </p:spPr>
          <p:txBody>
            <a:bodyPr wrap="square" lIns="91408" tIns="45704" rIns="91408" bIns="45704">
              <a:spAutoFit/>
            </a:bodyPr>
            <a:lstStyle/>
            <a:p>
              <a:pPr defTabSz="190432"/>
              <a:r>
                <a:rPr lang="de-DE" sz="10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EDX: Al</a:t>
              </a:r>
              <a:r>
                <a:rPr lang="de-DE" sz="10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O, S, Si, Na, K, </a:t>
              </a:r>
              <a:r>
                <a:rPr lang="de-DE" sz="10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</a:t>
              </a:r>
            </a:p>
          </p:txBody>
        </p:sp>
        <p:sp>
          <p:nvSpPr>
            <p:cNvPr id="282" name="Ellipse 281"/>
            <p:cNvSpPr/>
            <p:nvPr/>
          </p:nvSpPr>
          <p:spPr>
            <a:xfrm>
              <a:off x="4015955" y="6935395"/>
              <a:ext cx="71755" cy="7175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08" tIns="45704" rIns="91408" bIns="457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32" name="Gerade Verbindung 131"/>
          <p:cNvCxnSpPr/>
          <p:nvPr/>
        </p:nvCxnSpPr>
        <p:spPr>
          <a:xfrm>
            <a:off x="7135200" y="2588400"/>
            <a:ext cx="0" cy="4718029"/>
          </a:xfrm>
          <a:prstGeom prst="line">
            <a:avLst/>
          </a:prstGeom>
          <a:ln>
            <a:solidFill>
              <a:srgbClr val="51515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Gruppieren 132"/>
          <p:cNvGrpSpPr/>
          <p:nvPr/>
        </p:nvGrpSpPr>
        <p:grpSpPr>
          <a:xfrm>
            <a:off x="6794259" y="2285355"/>
            <a:ext cx="3529413" cy="5039045"/>
            <a:chOff x="6794259" y="2285355"/>
            <a:chExt cx="3529413" cy="5039045"/>
          </a:xfrm>
        </p:grpSpPr>
        <p:sp>
          <p:nvSpPr>
            <p:cNvPr id="134" name="Textfeld 133"/>
            <p:cNvSpPr txBox="1"/>
            <p:nvPr/>
          </p:nvSpPr>
          <p:spPr>
            <a:xfrm>
              <a:off x="9668383" y="4925429"/>
              <a:ext cx="6222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K1_412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5" name="Gerade Verbindung 134"/>
            <p:cNvCxnSpPr/>
            <p:nvPr/>
          </p:nvCxnSpPr>
          <p:spPr>
            <a:xfrm>
              <a:off x="7443715" y="5053485"/>
              <a:ext cx="4068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feld 135"/>
            <p:cNvSpPr txBox="1"/>
            <p:nvPr/>
          </p:nvSpPr>
          <p:spPr>
            <a:xfrm>
              <a:off x="7850291" y="4930034"/>
              <a:ext cx="5421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 </a:t>
              </a: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µm</a:t>
              </a:r>
            </a:p>
          </p:txBody>
        </p:sp>
        <p:sp>
          <p:nvSpPr>
            <p:cNvPr id="137" name="Textfeld 136"/>
            <p:cNvSpPr txBox="1"/>
            <p:nvPr/>
          </p:nvSpPr>
          <p:spPr>
            <a:xfrm>
              <a:off x="9654481" y="7074982"/>
              <a:ext cx="6222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K1_412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8" name="Gerade Verbindung 137"/>
            <p:cNvCxnSpPr/>
            <p:nvPr/>
          </p:nvCxnSpPr>
          <p:spPr>
            <a:xfrm>
              <a:off x="7414067" y="7190273"/>
              <a:ext cx="4248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feld 138"/>
            <p:cNvSpPr txBox="1"/>
            <p:nvPr/>
          </p:nvSpPr>
          <p:spPr>
            <a:xfrm>
              <a:off x="7820644" y="7066822"/>
              <a:ext cx="4716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 µm</a:t>
              </a:r>
            </a:p>
          </p:txBody>
        </p:sp>
        <p:grpSp>
          <p:nvGrpSpPr>
            <p:cNvPr id="140" name="Gruppieren 139"/>
            <p:cNvGrpSpPr/>
            <p:nvPr/>
          </p:nvGrpSpPr>
          <p:grpSpPr>
            <a:xfrm>
              <a:off x="7347158" y="3143430"/>
              <a:ext cx="2976514" cy="4180970"/>
              <a:chOff x="7328234" y="3092630"/>
              <a:chExt cx="2976514" cy="4180970"/>
            </a:xfrm>
          </p:grpSpPr>
          <p:grpSp>
            <p:nvGrpSpPr>
              <p:cNvPr id="145" name="Gruppieren 144"/>
              <p:cNvGrpSpPr/>
              <p:nvPr/>
            </p:nvGrpSpPr>
            <p:grpSpPr>
              <a:xfrm>
                <a:off x="7328234" y="3092630"/>
                <a:ext cx="2976514" cy="4180970"/>
                <a:chOff x="7438757" y="3092630"/>
                <a:chExt cx="2976514" cy="4180970"/>
              </a:xfrm>
            </p:grpSpPr>
            <p:pic>
              <p:nvPicPr>
                <p:cNvPr id="148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239"/>
                <a:stretch/>
              </p:blipFill>
              <p:spPr bwMode="auto">
                <a:xfrm>
                  <a:off x="7442033" y="5206278"/>
                  <a:ext cx="2921687" cy="20066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9" name="Rechteck 148"/>
                <p:cNvSpPr/>
                <p:nvPr/>
              </p:nvSpPr>
              <p:spPr>
                <a:xfrm>
                  <a:off x="7438757" y="5205921"/>
                  <a:ext cx="2933233" cy="415466"/>
                </a:xfrm>
                <a:prstGeom prst="rect">
                  <a:avLst/>
                </a:prstGeom>
                <a:solidFill>
                  <a:schemeClr val="tx1">
                    <a:alpha val="34000"/>
                  </a:schemeClr>
                </a:solidFill>
              </p:spPr>
              <p:txBody>
                <a:bodyPr wrap="square" lIns="91408" tIns="45704" rIns="91408" bIns="45704">
                  <a:spAutoFit/>
                </a:bodyPr>
                <a:lstStyle/>
                <a:p>
                  <a:pPr defTabSz="190432"/>
                  <a:r>
                    <a:rPr lang="de-DE" sz="105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EDX: Al</a:t>
                  </a:r>
                  <a:r>
                    <a:rPr lang="de-DE" sz="105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, O, S, Si, Na, K, </a:t>
                  </a:r>
                  <a:r>
                    <a:rPr lang="de-DE" sz="105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Cl</a:t>
                  </a:r>
                </a:p>
                <a:p>
                  <a:pPr defTabSz="190432"/>
                  <a:r>
                    <a:rPr lang="de-DE" sz="105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XRD: </a:t>
                  </a:r>
                  <a:r>
                    <a:rPr lang="de-DE" sz="1050" dirty="0" err="1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Natronalunite</a:t>
                  </a:r>
                  <a:r>
                    <a:rPr lang="de-DE" sz="105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5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Na</a:t>
                  </a:r>
                  <a:r>
                    <a:rPr lang="en-US" sz="1050" baseline="-250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X</a:t>
                  </a:r>
                  <a:r>
                    <a:rPr lang="en-US" sz="105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</a:t>
                  </a:r>
                  <a:r>
                    <a:rPr lang="en-US" sz="1050" baseline="-250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1-X</a:t>
                  </a:r>
                  <a:r>
                    <a:rPr lang="en-US" sz="1050" dirty="0" smtClean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Al</a:t>
                  </a:r>
                  <a:r>
                    <a:rPr lang="en-US" sz="1050" baseline="-25000" dirty="0" smtClean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3</a:t>
                  </a:r>
                  <a:r>
                    <a:rPr lang="en-US" sz="105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(SO</a:t>
                  </a:r>
                  <a:r>
                    <a:rPr lang="en-US" sz="1050" baseline="-250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4</a:t>
                  </a:r>
                  <a:r>
                    <a:rPr lang="en-US" sz="105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)</a:t>
                  </a:r>
                  <a:r>
                    <a:rPr lang="en-US" sz="1050" baseline="-250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</a:t>
                  </a:r>
                  <a:r>
                    <a:rPr lang="en-US" sz="105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(OH)</a:t>
                  </a:r>
                  <a:r>
                    <a:rPr lang="en-US" sz="1050" baseline="-250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6</a:t>
                  </a:r>
                  <a:endParaRPr lang="de-DE" sz="105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0" name="Rechteck 149"/>
                <p:cNvSpPr/>
                <p:nvPr/>
              </p:nvSpPr>
              <p:spPr>
                <a:xfrm>
                  <a:off x="7442033" y="7046849"/>
                  <a:ext cx="2921687" cy="18000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1" name="Textfeld 150"/>
                <p:cNvSpPr txBox="1"/>
                <p:nvPr/>
              </p:nvSpPr>
              <p:spPr>
                <a:xfrm>
                  <a:off x="9792985" y="7020991"/>
                  <a:ext cx="62228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K1_562</a:t>
                  </a:r>
                  <a:endParaRPr 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52" name="Gerade Verbindung 151"/>
                <p:cNvCxnSpPr/>
                <p:nvPr/>
              </p:nvCxnSpPr>
              <p:spPr>
                <a:xfrm>
                  <a:off x="7565500" y="7150830"/>
                  <a:ext cx="50400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3" name="Textfeld 152"/>
                <p:cNvSpPr txBox="1"/>
                <p:nvPr/>
              </p:nvSpPr>
              <p:spPr>
                <a:xfrm>
                  <a:off x="8038752" y="7027379"/>
                  <a:ext cx="47160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</a:t>
                  </a:r>
                  <a:r>
                    <a:rPr lang="en-US" sz="10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0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µm</a:t>
                  </a:r>
                </a:p>
              </p:txBody>
            </p:sp>
            <p:grpSp>
              <p:nvGrpSpPr>
                <p:cNvPr id="154" name="Gruppieren 153"/>
                <p:cNvGrpSpPr/>
                <p:nvPr/>
              </p:nvGrpSpPr>
              <p:grpSpPr>
                <a:xfrm>
                  <a:off x="7442033" y="3092630"/>
                  <a:ext cx="2966674" cy="2040593"/>
                  <a:chOff x="7256227" y="2640719"/>
                  <a:chExt cx="2966674" cy="2040593"/>
                </a:xfrm>
              </p:grpSpPr>
              <p:pic>
                <p:nvPicPr>
                  <p:cNvPr id="155" name="Picture 2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2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8175"/>
                  <a:stretch/>
                </p:blipFill>
                <p:spPr bwMode="auto">
                  <a:xfrm>
                    <a:off x="7256227" y="2640719"/>
                    <a:ext cx="2915014" cy="199384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grpSp>
                <p:nvGrpSpPr>
                  <p:cNvPr id="156" name="Gruppieren 155"/>
                  <p:cNvGrpSpPr/>
                  <p:nvPr/>
                </p:nvGrpSpPr>
                <p:grpSpPr>
                  <a:xfrm>
                    <a:off x="7256227" y="4428703"/>
                    <a:ext cx="2966674" cy="252609"/>
                    <a:chOff x="7256227" y="4428703"/>
                    <a:chExt cx="2966674" cy="252609"/>
                  </a:xfrm>
                </p:grpSpPr>
                <p:sp>
                  <p:nvSpPr>
                    <p:cNvPr id="157" name="Rechteck 156"/>
                    <p:cNvSpPr/>
                    <p:nvPr/>
                  </p:nvSpPr>
                  <p:spPr>
                    <a:xfrm>
                      <a:off x="7256227" y="4454561"/>
                      <a:ext cx="2915123" cy="18000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8" name="Textfeld 157"/>
                    <p:cNvSpPr txBox="1"/>
                    <p:nvPr/>
                  </p:nvSpPr>
                  <p:spPr>
                    <a:xfrm>
                      <a:off x="9600615" y="4428703"/>
                      <a:ext cx="622286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K1_562</a:t>
                      </a:r>
                      <a:endParaRPr lang="en-US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159" name="Gerade Verbindung 158"/>
                    <p:cNvCxnSpPr/>
                    <p:nvPr/>
                  </p:nvCxnSpPr>
                  <p:spPr>
                    <a:xfrm>
                      <a:off x="7373130" y="4558542"/>
                      <a:ext cx="324000" cy="0"/>
                    </a:xfrm>
                    <a:prstGeom prst="line">
                      <a:avLst/>
                    </a:prstGeom>
                    <a:ln w="3810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0" name="Textfeld 159"/>
                    <p:cNvSpPr txBox="1"/>
                    <p:nvPr/>
                  </p:nvSpPr>
                  <p:spPr>
                    <a:xfrm>
                      <a:off x="7722964" y="4435091"/>
                      <a:ext cx="542136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</a:t>
                      </a:r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µm</a:t>
                      </a:r>
                    </a:p>
                  </p:txBody>
                </p:sp>
              </p:grpSp>
            </p:grpSp>
          </p:grpSp>
          <p:sp>
            <p:nvSpPr>
              <p:cNvPr id="146" name="Ellipse 145"/>
              <p:cNvSpPr/>
              <p:nvPr/>
            </p:nvSpPr>
            <p:spPr>
              <a:xfrm>
                <a:off x="7346649" y="5292097"/>
                <a:ext cx="71755" cy="7175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08" tIns="45704" rIns="91408" bIns="457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de-D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" name="Ellipse 146"/>
              <p:cNvSpPr/>
              <p:nvPr/>
            </p:nvSpPr>
            <p:spPr>
              <a:xfrm>
                <a:off x="8659321" y="6401495"/>
                <a:ext cx="71755" cy="71755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08" tIns="45704" rIns="91408" bIns="457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de-DE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1" name="Textfeld 140"/>
            <p:cNvSpPr txBox="1"/>
            <p:nvPr/>
          </p:nvSpPr>
          <p:spPr>
            <a:xfrm>
              <a:off x="7350434" y="3136898"/>
              <a:ext cx="1495922" cy="292388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</p:spPr>
          <p:txBody>
            <a:bodyPr wrap="none" rtlCol="0">
              <a:spAutoFit/>
            </a:bodyPr>
            <a:lstStyle/>
            <a:p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</a:t>
              </a:r>
              <a:r>
                <a:rPr lang="de-DE" sz="13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3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Ø247 mg/m</a:t>
              </a:r>
              <a:r>
                <a:rPr lang="de-DE" sz="1300" b="1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de-DE" sz="13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Nach unten gekrümmter Pfeil 143"/>
            <p:cNvSpPr/>
            <p:nvPr/>
          </p:nvSpPr>
          <p:spPr>
            <a:xfrm>
              <a:off x="6867412" y="2664543"/>
              <a:ext cx="652203" cy="324000"/>
            </a:xfrm>
            <a:prstGeom prst="curvedDown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Rechteck 142"/>
            <p:cNvSpPr/>
            <p:nvPr/>
          </p:nvSpPr>
          <p:spPr>
            <a:xfrm>
              <a:off x="7519615" y="2664000"/>
              <a:ext cx="2795637" cy="37042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46800" rIns="0">
              <a:spAutoFit/>
            </a:bodyPr>
            <a:lstStyle/>
            <a:p>
              <a:r>
                <a:rPr lang="de-DE" sz="1800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Niederaußem </a:t>
              </a:r>
              <a:r>
                <a:rPr lang="de-DE" sz="1800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experiment</a:t>
              </a:r>
              <a:r>
                <a:rPr lang="de-DE" sz="1800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</a:t>
              </a:r>
              <a:endParaRPr lang="en-US" sz="1800" dirty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Textfeld 141"/>
            <p:cNvSpPr txBox="1"/>
            <p:nvPr/>
          </p:nvSpPr>
          <p:spPr>
            <a:xfrm>
              <a:off x="6794259" y="2285355"/>
              <a:ext cx="97494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+900 h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8" name="Gruppieren 167"/>
          <p:cNvGrpSpPr/>
          <p:nvPr/>
        </p:nvGrpSpPr>
        <p:grpSpPr>
          <a:xfrm>
            <a:off x="2576488" y="1332000"/>
            <a:ext cx="1595329" cy="1185010"/>
            <a:chOff x="2576488" y="1332000"/>
            <a:chExt cx="1595329" cy="1185010"/>
          </a:xfrm>
        </p:grpSpPr>
        <p:pic>
          <p:nvPicPr>
            <p:cNvPr id="169" name="Grafik 168"/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6488" y="1401010"/>
              <a:ext cx="1595329" cy="1116000"/>
            </a:xfrm>
            <a:prstGeom prst="rect">
              <a:avLst/>
            </a:prstGeom>
          </p:spPr>
        </p:pic>
        <p:sp>
          <p:nvSpPr>
            <p:cNvPr id="170" name="Textfeld 169"/>
            <p:cNvSpPr txBox="1"/>
            <p:nvPr/>
          </p:nvSpPr>
          <p:spPr>
            <a:xfrm>
              <a:off x="2711204" y="1332000"/>
              <a:ext cx="132279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b="1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  <a:endParaRPr lang="de-DE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functional</a:t>
              </a:r>
              <a:r>
                <a:rPr lang="de-DE" sz="12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layer</a:t>
              </a:r>
              <a:endParaRPr lang="de-DE" sz="1200" b="1" dirty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2" name="Gruppieren 171"/>
          <p:cNvGrpSpPr/>
          <p:nvPr/>
        </p:nvGrpSpPr>
        <p:grpSpPr>
          <a:xfrm>
            <a:off x="4630627" y="1332359"/>
            <a:ext cx="1805302" cy="1188781"/>
            <a:chOff x="4630627" y="1332359"/>
            <a:chExt cx="1805302" cy="1188781"/>
          </a:xfrm>
        </p:grpSpPr>
        <p:pic>
          <p:nvPicPr>
            <p:cNvPr id="173" name="Grafik 172"/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852" y="1405140"/>
              <a:ext cx="1600583" cy="1116000"/>
            </a:xfrm>
            <a:prstGeom prst="rect">
              <a:avLst/>
            </a:prstGeom>
          </p:spPr>
        </p:pic>
        <p:sp>
          <p:nvSpPr>
            <p:cNvPr id="174" name="Textfeld 173"/>
            <p:cNvSpPr txBox="1"/>
            <p:nvPr/>
          </p:nvSpPr>
          <p:spPr>
            <a:xfrm>
              <a:off x="4630627" y="1332359"/>
              <a:ext cx="180530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amino</a:t>
              </a:r>
              <a:r>
                <a:rPr lang="de-DE" sz="12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functionalized</a:t>
              </a:r>
              <a:r>
                <a:rPr lang="de-DE" sz="12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  <a:p>
              <a:pPr algn="ctr"/>
              <a:r>
                <a:rPr lang="de-DE" sz="12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SiO</a:t>
              </a:r>
              <a:r>
                <a:rPr lang="de-DE" sz="1200" b="1" baseline="-25000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2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-functional </a:t>
              </a:r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layer</a:t>
              </a:r>
              <a:endParaRPr lang="de-DE" sz="1200" b="1" dirty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2" name="Rechteck 181"/>
          <p:cNvSpPr/>
          <p:nvPr/>
        </p:nvSpPr>
        <p:spPr>
          <a:xfrm flipH="1">
            <a:off x="2322364" y="1372429"/>
            <a:ext cx="2015651" cy="12160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Rechteck 183"/>
          <p:cNvSpPr/>
          <p:nvPr/>
        </p:nvSpPr>
        <p:spPr>
          <a:xfrm>
            <a:off x="234132" y="900311"/>
            <a:ext cx="104592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i="1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Exposure</a:t>
            </a:r>
            <a:r>
              <a:rPr lang="de-DE" i="1" dirty="0" smtClean="0">
                <a:latin typeface="Arial" panose="020B0604020202020204" pitchFamily="34" charset="0"/>
                <a:cs typeface="Arial" panose="020B0604020202020204" pitchFamily="34" charset="0"/>
              </a:rPr>
              <a:t> time ca. 100 h)</a:t>
            </a:r>
            <a:endParaRPr lang="de-DE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Textfeld 184"/>
          <p:cNvSpPr txBox="1"/>
          <p:nvPr/>
        </p:nvSpPr>
        <p:spPr>
          <a:xfrm rot="16200000">
            <a:off x="-84316" y="3850053"/>
            <a:ext cx="1082348" cy="369300"/>
          </a:xfrm>
          <a:prstGeom prst="rect">
            <a:avLst/>
          </a:prstGeom>
          <a:noFill/>
        </p:spPr>
        <p:txBody>
          <a:bodyPr wrap="none" lIns="91408" tIns="45704" rIns="91408" bIns="45704" rtlCol="0">
            <a:sp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Top view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Textfeld 185"/>
          <p:cNvSpPr txBox="1"/>
          <p:nvPr/>
        </p:nvSpPr>
        <p:spPr>
          <a:xfrm rot="16200000">
            <a:off x="-307316" y="6090653"/>
            <a:ext cx="1582420" cy="369300"/>
          </a:xfrm>
          <a:prstGeom prst="rect">
            <a:avLst/>
          </a:prstGeom>
          <a:noFill/>
        </p:spPr>
        <p:txBody>
          <a:bodyPr wrap="none" lIns="91408" tIns="45704" rIns="91408" bIns="45704" rtlCol="0">
            <a:sp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Cross section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Rechteck 165"/>
          <p:cNvSpPr/>
          <p:nvPr/>
        </p:nvSpPr>
        <p:spPr>
          <a:xfrm>
            <a:off x="4394922" y="1342437"/>
            <a:ext cx="2228360" cy="124599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9019108" y="7153959"/>
            <a:ext cx="1512000" cy="402568"/>
          </a:xfrm>
        </p:spPr>
        <p:txBody>
          <a:bodyPr/>
          <a:lstStyle/>
          <a:p>
            <a:fld id="{15A9BD8E-55B4-4C4A-B820-FA4FC19CFA32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3834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uppieren 35"/>
          <p:cNvGrpSpPr/>
          <p:nvPr/>
        </p:nvGrpSpPr>
        <p:grpSpPr>
          <a:xfrm>
            <a:off x="6747736" y="1332359"/>
            <a:ext cx="1595329" cy="1176081"/>
            <a:chOff x="6747736" y="1332359"/>
            <a:chExt cx="1595329" cy="1176081"/>
          </a:xfrm>
        </p:grpSpPr>
        <p:pic>
          <p:nvPicPr>
            <p:cNvPr id="37" name="Grafik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7736" y="1392440"/>
              <a:ext cx="1595329" cy="1116000"/>
            </a:xfrm>
            <a:prstGeom prst="rect">
              <a:avLst/>
            </a:prstGeom>
          </p:spPr>
        </p:pic>
        <p:sp>
          <p:nvSpPr>
            <p:cNvPr id="38" name="Textfeld 37"/>
            <p:cNvSpPr txBox="1"/>
            <p:nvPr/>
          </p:nvSpPr>
          <p:spPr>
            <a:xfrm>
              <a:off x="6874694" y="1332359"/>
              <a:ext cx="132279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b="1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  <a:endParaRPr lang="de-DE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functional</a:t>
              </a:r>
              <a:r>
                <a:rPr lang="de-DE" sz="12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layer</a:t>
              </a:r>
              <a:endParaRPr lang="de-DE" sz="1200" b="1" dirty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uppieren 38"/>
          <p:cNvGrpSpPr/>
          <p:nvPr/>
        </p:nvGrpSpPr>
        <p:grpSpPr>
          <a:xfrm>
            <a:off x="2576488" y="1332000"/>
            <a:ext cx="1595329" cy="1185010"/>
            <a:chOff x="2576488" y="1332000"/>
            <a:chExt cx="1595329" cy="1185010"/>
          </a:xfrm>
        </p:grpSpPr>
        <p:pic>
          <p:nvPicPr>
            <p:cNvPr id="40" name="Grafik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6488" y="1401010"/>
              <a:ext cx="1595329" cy="1116000"/>
            </a:xfrm>
            <a:prstGeom prst="rect">
              <a:avLst/>
            </a:prstGeom>
          </p:spPr>
        </p:pic>
        <p:sp>
          <p:nvSpPr>
            <p:cNvPr id="41" name="Textfeld 40"/>
            <p:cNvSpPr txBox="1"/>
            <p:nvPr/>
          </p:nvSpPr>
          <p:spPr>
            <a:xfrm>
              <a:off x="2711204" y="1332000"/>
              <a:ext cx="132279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b="1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  <a:endParaRPr lang="de-DE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functional</a:t>
              </a:r>
              <a:r>
                <a:rPr lang="de-DE" sz="12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layer</a:t>
              </a:r>
              <a:endParaRPr lang="de-DE" sz="1200" b="1" dirty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uppieren 41"/>
          <p:cNvGrpSpPr/>
          <p:nvPr/>
        </p:nvGrpSpPr>
        <p:grpSpPr>
          <a:xfrm>
            <a:off x="4626620" y="1332359"/>
            <a:ext cx="1813317" cy="1188781"/>
            <a:chOff x="4626620" y="1332359"/>
            <a:chExt cx="1813317" cy="1188781"/>
          </a:xfrm>
        </p:grpSpPr>
        <p:pic>
          <p:nvPicPr>
            <p:cNvPr id="43" name="Grafik 4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852" y="1405140"/>
              <a:ext cx="1600583" cy="1116000"/>
            </a:xfrm>
            <a:prstGeom prst="rect">
              <a:avLst/>
            </a:prstGeom>
          </p:spPr>
        </p:pic>
        <p:sp>
          <p:nvSpPr>
            <p:cNvPr id="44" name="Textfeld 43"/>
            <p:cNvSpPr txBox="1"/>
            <p:nvPr/>
          </p:nvSpPr>
          <p:spPr>
            <a:xfrm>
              <a:off x="4626620" y="1332359"/>
              <a:ext cx="181331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amino</a:t>
              </a:r>
              <a:r>
                <a:rPr lang="de-DE" sz="12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functionalised</a:t>
              </a:r>
              <a:r>
                <a:rPr lang="de-DE" sz="12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  <a:p>
              <a:pPr algn="ctr"/>
              <a:r>
                <a:rPr lang="de-DE" sz="12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SiO</a:t>
              </a:r>
              <a:r>
                <a:rPr lang="de-DE" sz="1200" b="1" baseline="-25000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de-DE" sz="1200" b="1" dirty="0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-functional </a:t>
              </a:r>
              <a:r>
                <a:rPr lang="de-DE" sz="1200" b="1" dirty="0" err="1" smtClean="0">
                  <a:solidFill>
                    <a:srgbClr val="005B8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layer</a:t>
              </a:r>
              <a:endParaRPr lang="de-DE" sz="1200" b="1" dirty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1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2"/>
          <a:stretch/>
        </p:blipFill>
        <p:spPr bwMode="auto">
          <a:xfrm>
            <a:off x="743280" y="3138908"/>
            <a:ext cx="2884903" cy="1991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08"/>
          <a:stretch/>
        </p:blipFill>
        <p:spPr bwMode="auto">
          <a:xfrm>
            <a:off x="738188" y="5268236"/>
            <a:ext cx="2901208" cy="191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Rechteck 92"/>
          <p:cNvSpPr/>
          <p:nvPr/>
        </p:nvSpPr>
        <p:spPr>
          <a:xfrm>
            <a:off x="4382278" y="3154197"/>
            <a:ext cx="5788958" cy="1135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Helium-single gas permeation</a:t>
            </a:r>
          </a:p>
          <a:p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Before exposure:	5,5 m</a:t>
            </a:r>
            <a:r>
              <a:rPr lang="en-US" sz="1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3·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-2·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1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-1·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bar</a:t>
            </a:r>
            <a:r>
              <a:rPr lang="en-US" sz="1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After exposure:	0,1 m</a:t>
            </a:r>
            <a:r>
              <a:rPr lang="en-US" sz="1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3·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-2·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1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-1·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bar</a:t>
            </a:r>
            <a:r>
              <a:rPr lang="en-US" sz="1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Rechteck 105"/>
          <p:cNvSpPr/>
          <p:nvPr/>
        </p:nvSpPr>
        <p:spPr>
          <a:xfrm>
            <a:off x="682364" y="2664080"/>
            <a:ext cx="2980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dirty="0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Niederaußem </a:t>
            </a:r>
            <a:r>
              <a:rPr lang="de-DE" sz="1800" dirty="0" err="1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</a:t>
            </a:r>
            <a:r>
              <a:rPr lang="de-DE" sz="1800" dirty="0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endParaRPr lang="en-US" sz="1800" dirty="0">
              <a:solidFill>
                <a:srgbClr val="005B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0" name="Gruppieren 109"/>
          <p:cNvGrpSpPr/>
          <p:nvPr/>
        </p:nvGrpSpPr>
        <p:grpSpPr>
          <a:xfrm>
            <a:off x="738188" y="7055928"/>
            <a:ext cx="2941983" cy="250826"/>
            <a:chOff x="756001" y="7055928"/>
            <a:chExt cx="2923926" cy="250826"/>
          </a:xfrm>
        </p:grpSpPr>
        <p:sp>
          <p:nvSpPr>
            <p:cNvPr id="111" name="Rechteck 110"/>
            <p:cNvSpPr/>
            <p:nvPr/>
          </p:nvSpPr>
          <p:spPr>
            <a:xfrm>
              <a:off x="756001" y="7090321"/>
              <a:ext cx="2884463" cy="1830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Textfeld 111"/>
            <p:cNvSpPr txBox="1"/>
            <p:nvPr/>
          </p:nvSpPr>
          <p:spPr>
            <a:xfrm>
              <a:off x="3061460" y="7055928"/>
              <a:ext cx="6184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K1_761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3" name="Gerade Verbindung 112"/>
            <p:cNvCxnSpPr/>
            <p:nvPr/>
          </p:nvCxnSpPr>
          <p:spPr>
            <a:xfrm>
              <a:off x="836792" y="7183984"/>
              <a:ext cx="612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feld 113"/>
            <p:cNvSpPr txBox="1"/>
            <p:nvPr/>
          </p:nvSpPr>
          <p:spPr>
            <a:xfrm>
              <a:off x="1432868" y="7060533"/>
              <a:ext cx="46870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 </a:t>
              </a: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µm</a:t>
              </a:r>
            </a:p>
          </p:txBody>
        </p:sp>
      </p:grpSp>
      <p:grpSp>
        <p:nvGrpSpPr>
          <p:cNvPr id="115" name="Gruppieren 114"/>
          <p:cNvGrpSpPr/>
          <p:nvPr/>
        </p:nvGrpSpPr>
        <p:grpSpPr>
          <a:xfrm>
            <a:off x="743281" y="4912729"/>
            <a:ext cx="2931665" cy="250826"/>
            <a:chOff x="738658" y="4614065"/>
            <a:chExt cx="2926690" cy="250826"/>
          </a:xfrm>
        </p:grpSpPr>
        <p:sp>
          <p:nvSpPr>
            <p:cNvPr id="116" name="Rechteck 115"/>
            <p:cNvSpPr/>
            <p:nvPr/>
          </p:nvSpPr>
          <p:spPr>
            <a:xfrm>
              <a:off x="738658" y="4648458"/>
              <a:ext cx="2880000" cy="1830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Textfeld 116"/>
            <p:cNvSpPr txBox="1"/>
            <p:nvPr/>
          </p:nvSpPr>
          <p:spPr>
            <a:xfrm>
              <a:off x="3044118" y="4614065"/>
              <a:ext cx="6212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K1_761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8" name="Gerade Verbindung 117"/>
            <p:cNvCxnSpPr/>
            <p:nvPr/>
          </p:nvCxnSpPr>
          <p:spPr>
            <a:xfrm>
              <a:off x="819450" y="4742121"/>
              <a:ext cx="396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Textfeld 118"/>
            <p:cNvSpPr txBox="1"/>
            <p:nvPr/>
          </p:nvSpPr>
          <p:spPr>
            <a:xfrm>
              <a:off x="1226026" y="4618670"/>
              <a:ext cx="54121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 </a:t>
              </a: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µm</a:t>
              </a:r>
            </a:p>
          </p:txBody>
        </p:sp>
      </p:grpSp>
      <p:grpSp>
        <p:nvGrpSpPr>
          <p:cNvPr id="123" name="Gruppieren 122"/>
          <p:cNvGrpSpPr/>
          <p:nvPr/>
        </p:nvGrpSpPr>
        <p:grpSpPr>
          <a:xfrm>
            <a:off x="738188" y="6421491"/>
            <a:ext cx="2894514" cy="674299"/>
            <a:chOff x="3958031" y="6424692"/>
            <a:chExt cx="2894514" cy="674299"/>
          </a:xfrm>
        </p:grpSpPr>
        <p:sp>
          <p:nvSpPr>
            <p:cNvPr id="124" name="Ellipse 123"/>
            <p:cNvSpPr/>
            <p:nvPr/>
          </p:nvSpPr>
          <p:spPr>
            <a:xfrm>
              <a:off x="5247842" y="6424692"/>
              <a:ext cx="71755" cy="7175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08" tIns="45704" rIns="91408" bIns="457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Rechteck 124"/>
            <p:cNvSpPr/>
            <p:nvPr/>
          </p:nvSpPr>
          <p:spPr>
            <a:xfrm>
              <a:off x="3958031" y="6845108"/>
              <a:ext cx="2894514" cy="253883"/>
            </a:xfrm>
            <a:prstGeom prst="rect">
              <a:avLst/>
            </a:prstGeom>
            <a:solidFill>
              <a:schemeClr val="tx1">
                <a:alpha val="56000"/>
              </a:schemeClr>
            </a:solidFill>
          </p:spPr>
          <p:txBody>
            <a:bodyPr wrap="square" lIns="91408" tIns="45704" rIns="91408" bIns="45704">
              <a:spAutoFit/>
            </a:bodyPr>
            <a:lstStyle/>
            <a:p>
              <a:pPr defTabSz="190432"/>
              <a:r>
                <a:rPr lang="de-DE" sz="10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EDX: </a:t>
              </a:r>
              <a:r>
                <a:rPr lang="de-DE" sz="105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Zr</a:t>
              </a:r>
              <a:r>
                <a:rPr lang="de-DE" sz="105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O, Y, Al, S, Na, K</a:t>
              </a:r>
            </a:p>
          </p:txBody>
        </p:sp>
        <p:sp>
          <p:nvSpPr>
            <p:cNvPr id="126" name="Ellipse 125"/>
            <p:cNvSpPr/>
            <p:nvPr/>
          </p:nvSpPr>
          <p:spPr>
            <a:xfrm>
              <a:off x="3972413" y="6935395"/>
              <a:ext cx="71755" cy="7175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08" tIns="45704" rIns="91408" bIns="457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8" name="Textfeld 127"/>
          <p:cNvSpPr txBox="1"/>
          <p:nvPr/>
        </p:nvSpPr>
        <p:spPr>
          <a:xfrm>
            <a:off x="742093" y="3138724"/>
            <a:ext cx="2165978" cy="292388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none" rtlCol="0">
            <a:spAutoFit/>
          </a:bodyPr>
          <a:lstStyle/>
          <a:p>
            <a:r>
              <a:rPr lang="de-DE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Beginn: SO</a:t>
            </a:r>
            <a:r>
              <a:rPr lang="de-DE" sz="13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Ø374 mg/m</a:t>
            </a:r>
            <a:r>
              <a:rPr lang="de-DE" sz="13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de-DE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feld 128"/>
          <p:cNvSpPr txBox="1"/>
          <p:nvPr/>
        </p:nvSpPr>
        <p:spPr>
          <a:xfrm>
            <a:off x="742093" y="3427438"/>
            <a:ext cx="1928733" cy="292388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none" rtlCol="0">
            <a:spAutoFit/>
          </a:bodyPr>
          <a:lstStyle/>
          <a:p>
            <a:r>
              <a:rPr lang="de-DE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Ende: SO</a:t>
            </a:r>
            <a:r>
              <a:rPr lang="de-DE" sz="13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&lt; 10 mg/m</a:t>
            </a:r>
            <a:r>
              <a:rPr lang="de-DE" sz="13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de-DE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hteck 44"/>
          <p:cNvSpPr/>
          <p:nvPr/>
        </p:nvSpPr>
        <p:spPr>
          <a:xfrm flipH="1">
            <a:off x="2322363" y="1372429"/>
            <a:ext cx="4014651" cy="12160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Inhaltsplatzhalter 3"/>
          <p:cNvSpPr txBox="1">
            <a:spLocks/>
          </p:cNvSpPr>
          <p:nvPr/>
        </p:nvSpPr>
        <p:spPr>
          <a:xfrm>
            <a:off x="234132" y="396255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3200" b="1" kern="1200">
                <a:solidFill>
                  <a:srgbClr val="005B82"/>
                </a:solidFill>
                <a:latin typeface="+mj-lt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err="1" smtClean="0">
                <a:latin typeface="Arial" panose="020B0604020202020204" pitchFamily="34" charset="0"/>
              </a:rPr>
              <a:t>Exposure</a:t>
            </a:r>
            <a:r>
              <a:rPr lang="de-DE" dirty="0" smtClean="0">
                <a:latin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</a:rPr>
              <a:t>tests</a:t>
            </a:r>
            <a:endParaRPr lang="de-DE" dirty="0" smtClean="0">
              <a:latin typeface="Arial" panose="020B0604020202020204" pitchFamily="34" charset="0"/>
            </a:endParaRPr>
          </a:p>
          <a:p>
            <a:pPr algn="ctr"/>
            <a:endParaRPr lang="de-DE" dirty="0">
              <a:latin typeface="Arial" panose="020B0604020202020204" pitchFamily="34" charset="0"/>
            </a:endParaRPr>
          </a:p>
        </p:txBody>
      </p:sp>
      <p:sp>
        <p:nvSpPr>
          <p:cNvPr id="47" name="Rechteck 46"/>
          <p:cNvSpPr/>
          <p:nvPr/>
        </p:nvSpPr>
        <p:spPr>
          <a:xfrm>
            <a:off x="234132" y="900311"/>
            <a:ext cx="104592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i="1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Exposure</a:t>
            </a:r>
            <a:r>
              <a:rPr lang="de-DE" i="1" dirty="0" smtClean="0">
                <a:latin typeface="Arial" panose="020B0604020202020204" pitchFamily="34" charset="0"/>
                <a:cs typeface="Arial" panose="020B0604020202020204" pitchFamily="34" charset="0"/>
              </a:rPr>
              <a:t> time ca. 100 h)</a:t>
            </a:r>
            <a:endParaRPr lang="de-DE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feld 47"/>
          <p:cNvSpPr txBox="1"/>
          <p:nvPr/>
        </p:nvSpPr>
        <p:spPr>
          <a:xfrm rot="16200000">
            <a:off x="-84316" y="3850053"/>
            <a:ext cx="1082348" cy="369300"/>
          </a:xfrm>
          <a:prstGeom prst="rect">
            <a:avLst/>
          </a:prstGeom>
          <a:noFill/>
        </p:spPr>
        <p:txBody>
          <a:bodyPr wrap="none" lIns="91408" tIns="45704" rIns="91408" bIns="45704" rtlCol="0">
            <a:sp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Top view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feld 48"/>
          <p:cNvSpPr txBox="1"/>
          <p:nvPr/>
        </p:nvSpPr>
        <p:spPr>
          <a:xfrm rot="16200000">
            <a:off x="-307316" y="6090653"/>
            <a:ext cx="1582420" cy="369300"/>
          </a:xfrm>
          <a:prstGeom prst="rect">
            <a:avLst/>
          </a:prstGeom>
          <a:noFill/>
        </p:spPr>
        <p:txBody>
          <a:bodyPr wrap="none" lIns="91408" tIns="45704" rIns="91408" bIns="45704" rtlCol="0">
            <a:sp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Cross section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BD8E-55B4-4C4A-B820-FA4FC19CFA32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3376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Inhaltsplatzhalter 3"/>
          <p:cNvSpPr txBox="1">
            <a:spLocks/>
          </p:cNvSpPr>
          <p:nvPr/>
        </p:nvSpPr>
        <p:spPr>
          <a:xfrm>
            <a:off x="234132" y="396255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3200" b="1" kern="1200">
                <a:solidFill>
                  <a:srgbClr val="005B82"/>
                </a:solidFill>
                <a:latin typeface="+mj-lt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latin typeface="Arial" panose="020B0604020202020204" pitchFamily="34" charset="0"/>
              </a:rPr>
              <a:t>Membrane </a:t>
            </a:r>
            <a:r>
              <a:rPr lang="de-DE" u="sng" dirty="0" err="1" smtClean="0">
                <a:latin typeface="Arial" panose="020B0604020202020204" pitchFamily="34" charset="0"/>
              </a:rPr>
              <a:t>module</a:t>
            </a:r>
            <a:r>
              <a:rPr lang="de-DE" dirty="0" smtClean="0">
                <a:latin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</a:rPr>
              <a:t>test</a:t>
            </a:r>
            <a:r>
              <a:rPr lang="de-DE" dirty="0" smtClean="0">
                <a:latin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</a:rPr>
              <a:t>rig</a:t>
            </a:r>
            <a:endParaRPr lang="de-DE" dirty="0" smtClean="0">
              <a:latin typeface="Arial" panose="020B0604020202020204" pitchFamily="34" charset="0"/>
            </a:endParaRPr>
          </a:p>
          <a:p>
            <a:pPr algn="ctr"/>
            <a:endParaRPr lang="de-DE" dirty="0">
              <a:latin typeface="Arial" panose="020B0604020202020204" pitchFamily="34" charset="0"/>
            </a:endParaRPr>
          </a:p>
        </p:txBody>
      </p:sp>
      <p:pic>
        <p:nvPicPr>
          <p:cNvPr id="957" name="Picture 2" descr="V:\Projekte\METPORE II\Arbeitpakete\AP7000\2013-04-26_Bilder_Inbetriebnahme\IMG_00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382" y="2681601"/>
            <a:ext cx="2709280" cy="2155127"/>
          </a:xfrm>
          <a:prstGeom prst="rect">
            <a:avLst/>
          </a:prstGeom>
          <a:noFill/>
          <a:ln w="25400">
            <a:solidFill>
              <a:srgbClr val="005B8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8" name="Picture 4" descr="V:\Projekte\METPORE II\Arbeitpakete\AP7000\2012-10-16_IBN_RDK_Karlsruhe\Fotos\Auswahl1\ModuleVonUntenDurchTuer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354000" y="3205744"/>
            <a:ext cx="3570827" cy="2524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9" name="Rechteck 958"/>
          <p:cNvSpPr/>
          <p:nvPr/>
        </p:nvSpPr>
        <p:spPr bwMode="auto">
          <a:xfrm>
            <a:off x="4985295" y="3138714"/>
            <a:ext cx="615745" cy="1240902"/>
          </a:xfrm>
          <a:prstGeom prst="rect">
            <a:avLst/>
          </a:prstGeom>
          <a:noFill/>
          <a:ln w="38100" cap="flat" cmpd="sng" algn="ctr">
            <a:solidFill>
              <a:srgbClr val="005B8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78885" tIns="41020" rIns="78885" bIns="41020" numCol="1" rtlCol="0" anchor="ctr" anchorCtr="0" compatLnSpc="1">
            <a:prstTxWarp prst="textNoShape">
              <a:avLst/>
            </a:prstTxWarp>
          </a:bodyPr>
          <a:lstStyle/>
          <a:p>
            <a:pPr algn="ctr" defTabSz="914179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de-DE" sz="1400">
              <a:latin typeface="Arial" charset="0"/>
              <a:cs typeface="Arial" charset="0"/>
            </a:endParaRPr>
          </a:p>
        </p:txBody>
      </p:sp>
      <p:cxnSp>
        <p:nvCxnSpPr>
          <p:cNvPr id="960" name="Gerade Verbindung 959"/>
          <p:cNvCxnSpPr/>
          <p:nvPr/>
        </p:nvCxnSpPr>
        <p:spPr bwMode="auto">
          <a:xfrm flipV="1">
            <a:off x="2901608" y="4379618"/>
            <a:ext cx="2078012" cy="2776340"/>
          </a:xfrm>
          <a:prstGeom prst="line">
            <a:avLst/>
          </a:prstGeom>
          <a:solidFill>
            <a:schemeClr val="bg1"/>
          </a:solidFill>
          <a:ln w="38100" cap="flat" cmpd="sng" algn="ctr">
            <a:solidFill>
              <a:srgbClr val="005B8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1" name="Gerade Verbindung 960"/>
          <p:cNvCxnSpPr/>
          <p:nvPr/>
        </p:nvCxnSpPr>
        <p:spPr bwMode="auto">
          <a:xfrm>
            <a:off x="2891761" y="2682789"/>
            <a:ext cx="2093534" cy="464390"/>
          </a:xfrm>
          <a:prstGeom prst="line">
            <a:avLst/>
          </a:prstGeom>
          <a:solidFill>
            <a:schemeClr val="bg1"/>
          </a:solidFill>
          <a:ln w="38100" cap="flat" cmpd="sng" algn="ctr">
            <a:solidFill>
              <a:srgbClr val="005B8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62" name="Rechteck 961"/>
          <p:cNvSpPr/>
          <p:nvPr/>
        </p:nvSpPr>
        <p:spPr bwMode="auto">
          <a:xfrm>
            <a:off x="1044525" y="2681330"/>
            <a:ext cx="1847236" cy="4474629"/>
          </a:xfrm>
          <a:prstGeom prst="rect">
            <a:avLst/>
          </a:prstGeom>
          <a:noFill/>
          <a:ln w="38100" cap="flat" cmpd="sng" algn="ctr">
            <a:solidFill>
              <a:srgbClr val="005B8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78885" tIns="41020" rIns="78885" bIns="41020" numCol="1" rtlCol="0" anchor="ctr" anchorCtr="0" compatLnSpc="1">
            <a:prstTxWarp prst="textNoShape">
              <a:avLst/>
            </a:prstTxWarp>
          </a:bodyPr>
          <a:lstStyle/>
          <a:p>
            <a:pPr algn="ctr" defTabSz="914179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de-DE" sz="1400">
              <a:latin typeface="Arial" charset="0"/>
              <a:cs typeface="Arial" charset="0"/>
            </a:endParaRPr>
          </a:p>
        </p:txBody>
      </p:sp>
      <p:grpSp>
        <p:nvGrpSpPr>
          <p:cNvPr id="963" name="Gruppieren 962"/>
          <p:cNvGrpSpPr/>
          <p:nvPr/>
        </p:nvGrpSpPr>
        <p:grpSpPr>
          <a:xfrm rot="16200000">
            <a:off x="-218992" y="3975295"/>
            <a:ext cx="4479412" cy="1891479"/>
            <a:chOff x="5668474" y="5262930"/>
            <a:chExt cx="4938759" cy="2211980"/>
          </a:xfrm>
        </p:grpSpPr>
        <p:grpSp>
          <p:nvGrpSpPr>
            <p:cNvPr id="964" name="Gruppieren 963"/>
            <p:cNvGrpSpPr/>
            <p:nvPr/>
          </p:nvGrpSpPr>
          <p:grpSpPr>
            <a:xfrm flipV="1">
              <a:off x="9738624" y="5731200"/>
              <a:ext cx="103283" cy="1370013"/>
              <a:chOff x="9903194" y="5731200"/>
              <a:chExt cx="103283" cy="1370013"/>
            </a:xfrm>
          </p:grpSpPr>
          <p:sp>
            <p:nvSpPr>
              <p:cNvPr id="1352" name="Rectangle 40" descr="Diagonal dunkel nach unten"/>
              <p:cNvSpPr>
                <a:spLocks noChangeAspect="1" noChangeArrowheads="1"/>
              </p:cNvSpPr>
              <p:nvPr/>
            </p:nvSpPr>
            <p:spPr bwMode="auto">
              <a:xfrm>
                <a:off x="9903289" y="5731200"/>
                <a:ext cx="103188" cy="177800"/>
              </a:xfrm>
              <a:prstGeom prst="rect">
                <a:avLst/>
              </a:prstGeom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353" name="Rectangle 41" descr="Diagonal dunkel nach unten"/>
              <p:cNvSpPr>
                <a:spLocks noChangeAspect="1" noChangeArrowheads="1"/>
              </p:cNvSpPr>
              <p:nvPr/>
            </p:nvSpPr>
            <p:spPr bwMode="auto">
              <a:xfrm>
                <a:off x="9903289" y="6129663"/>
                <a:ext cx="103188" cy="971550"/>
              </a:xfrm>
              <a:prstGeom prst="rect">
                <a:avLst/>
              </a:prstGeom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354" name="Line 42"/>
              <p:cNvSpPr>
                <a:spLocks noChangeAspect="1" noChangeShapeType="1"/>
              </p:cNvSpPr>
              <p:nvPr/>
            </p:nvSpPr>
            <p:spPr bwMode="auto">
              <a:xfrm>
                <a:off x="9903194" y="5909000"/>
                <a:ext cx="0" cy="2206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355" name="Line 43"/>
              <p:cNvSpPr>
                <a:spLocks noChangeAspect="1" noChangeShapeType="1"/>
              </p:cNvSpPr>
              <p:nvPr/>
            </p:nvSpPr>
            <p:spPr bwMode="auto">
              <a:xfrm>
                <a:off x="10006476" y="5909000"/>
                <a:ext cx="0" cy="2206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grpSp>
          <p:nvGrpSpPr>
            <p:cNvPr id="965" name="Gruppieren 964"/>
            <p:cNvGrpSpPr/>
            <p:nvPr/>
          </p:nvGrpSpPr>
          <p:grpSpPr>
            <a:xfrm flipV="1">
              <a:off x="9257706" y="5772475"/>
              <a:ext cx="1284914" cy="1028700"/>
              <a:chOff x="9422276" y="6031238"/>
              <a:chExt cx="1284914" cy="1028700"/>
            </a:xfrm>
          </p:grpSpPr>
          <p:sp>
            <p:nvSpPr>
              <p:cNvPr id="1347" name="Line 777"/>
              <p:cNvSpPr>
                <a:spLocks noChangeAspect="1" noChangeShapeType="1"/>
              </p:cNvSpPr>
              <p:nvPr/>
            </p:nvSpPr>
            <p:spPr bwMode="auto">
              <a:xfrm>
                <a:off x="9825501" y="6180463"/>
                <a:ext cx="0" cy="78105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348" name="Line 778"/>
              <p:cNvSpPr>
                <a:spLocks noChangeAspect="1" noChangeShapeType="1"/>
              </p:cNvSpPr>
              <p:nvPr/>
            </p:nvSpPr>
            <p:spPr bwMode="auto">
              <a:xfrm flipV="1">
                <a:off x="9996952" y="6031238"/>
                <a:ext cx="710238" cy="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349" name="Arc 779"/>
              <p:cNvSpPr>
                <a:spLocks noChangeAspect="1"/>
              </p:cNvSpPr>
              <p:nvPr/>
            </p:nvSpPr>
            <p:spPr bwMode="auto">
              <a:xfrm rot="10800000" flipH="1">
                <a:off x="9631826" y="6939288"/>
                <a:ext cx="193675" cy="12065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847"/>
                  <a:gd name="T2" fmla="*/ 21599 w 21600"/>
                  <a:gd name="T3" fmla="*/ 21847 h 21847"/>
                  <a:gd name="T4" fmla="*/ 0 w 21600"/>
                  <a:gd name="T5" fmla="*/ 21600 h 218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47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82"/>
                      <a:pt x="21599" y="21764"/>
                      <a:pt x="21598" y="21846"/>
                    </a:cubicBezTo>
                  </a:path>
                  <a:path w="21600" h="21847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82"/>
                      <a:pt x="21599" y="21764"/>
                      <a:pt x="21598" y="21846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350" name="Line 780"/>
              <p:cNvSpPr>
                <a:spLocks noChangeAspect="1" noChangeShapeType="1"/>
              </p:cNvSpPr>
              <p:nvPr/>
            </p:nvSpPr>
            <p:spPr bwMode="auto">
              <a:xfrm flipH="1">
                <a:off x="9422276" y="7058350"/>
                <a:ext cx="28892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triangle" w="sm" len="lg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351" name="Arc 781"/>
              <p:cNvSpPr>
                <a:spLocks noChangeAspect="1"/>
              </p:cNvSpPr>
              <p:nvPr/>
            </p:nvSpPr>
            <p:spPr bwMode="auto">
              <a:xfrm flipH="1">
                <a:off x="9820739" y="6031238"/>
                <a:ext cx="195263" cy="15875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847"/>
                  <a:gd name="T2" fmla="*/ 21599 w 21600"/>
                  <a:gd name="T3" fmla="*/ 21847 h 21847"/>
                  <a:gd name="T4" fmla="*/ 0 w 21600"/>
                  <a:gd name="T5" fmla="*/ 21600 h 218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47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82"/>
                      <a:pt x="21599" y="21764"/>
                      <a:pt x="21598" y="21846"/>
                    </a:cubicBezTo>
                  </a:path>
                  <a:path w="21600" h="21847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82"/>
                      <a:pt x="21599" y="21764"/>
                      <a:pt x="21598" y="21846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grpSp>
          <p:nvGrpSpPr>
            <p:cNvPr id="966" name="Group 266"/>
            <p:cNvGrpSpPr>
              <a:grpSpLocks noChangeAspect="1"/>
            </p:cNvGrpSpPr>
            <p:nvPr/>
          </p:nvGrpSpPr>
          <p:grpSpPr bwMode="auto">
            <a:xfrm>
              <a:off x="9098777" y="5827568"/>
              <a:ext cx="79375" cy="571500"/>
              <a:chOff x="254" y="639"/>
              <a:chExt cx="45" cy="344"/>
            </a:xfrm>
          </p:grpSpPr>
          <p:grpSp>
            <p:nvGrpSpPr>
              <p:cNvPr id="1337" name="Group 267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343" name="Line 26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44" name="Line 26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45" name="Line 27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46" name="Line 27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338" name="Group 272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339" name="Line 27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40" name="Line 27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41" name="Line 27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42" name="Line 27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967" name="Group 277"/>
            <p:cNvGrpSpPr>
              <a:grpSpLocks noChangeAspect="1"/>
            </p:cNvGrpSpPr>
            <p:nvPr/>
          </p:nvGrpSpPr>
          <p:grpSpPr bwMode="auto">
            <a:xfrm flipV="1">
              <a:off x="9100364" y="6453043"/>
              <a:ext cx="79375" cy="571500"/>
              <a:chOff x="254" y="639"/>
              <a:chExt cx="45" cy="344"/>
            </a:xfrm>
          </p:grpSpPr>
          <p:grpSp>
            <p:nvGrpSpPr>
              <p:cNvPr id="1327" name="Group 278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333" name="Line 27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34" name="Line 28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35" name="Line 28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36" name="Line 28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328" name="Group 283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329" name="Line 28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30" name="Line 28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31" name="Line 28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32" name="Line 28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968" name="Group 344"/>
            <p:cNvGrpSpPr>
              <a:grpSpLocks noChangeAspect="1"/>
            </p:cNvGrpSpPr>
            <p:nvPr/>
          </p:nvGrpSpPr>
          <p:grpSpPr bwMode="auto">
            <a:xfrm>
              <a:off x="9360555" y="5827568"/>
              <a:ext cx="79375" cy="571500"/>
              <a:chOff x="254" y="639"/>
              <a:chExt cx="45" cy="344"/>
            </a:xfrm>
          </p:grpSpPr>
          <p:grpSp>
            <p:nvGrpSpPr>
              <p:cNvPr id="1317" name="Group 345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323" name="Line 34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24" name="Line 34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25" name="Line 34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26" name="Line 34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318" name="Group 350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319" name="Line 35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20" name="Line 35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21" name="Line 35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22" name="Line 35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969" name="Group 355"/>
            <p:cNvGrpSpPr>
              <a:grpSpLocks noChangeAspect="1"/>
            </p:cNvGrpSpPr>
            <p:nvPr/>
          </p:nvGrpSpPr>
          <p:grpSpPr bwMode="auto">
            <a:xfrm flipV="1">
              <a:off x="9362143" y="6453043"/>
              <a:ext cx="79375" cy="571500"/>
              <a:chOff x="254" y="639"/>
              <a:chExt cx="45" cy="344"/>
            </a:xfrm>
          </p:grpSpPr>
          <p:grpSp>
            <p:nvGrpSpPr>
              <p:cNvPr id="1307" name="Group 356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313" name="Line 35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14" name="Line 35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15" name="Line 35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16" name="Line 36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308" name="Group 361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309" name="Line 36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10" name="Line 36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11" name="Line 36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312" name="Line 36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970" name="Group 288"/>
            <p:cNvGrpSpPr>
              <a:grpSpLocks noChangeAspect="1"/>
            </p:cNvGrpSpPr>
            <p:nvPr/>
          </p:nvGrpSpPr>
          <p:grpSpPr bwMode="auto">
            <a:xfrm>
              <a:off x="9046389" y="6227618"/>
              <a:ext cx="41275" cy="393700"/>
              <a:chOff x="782" y="682"/>
              <a:chExt cx="23" cy="237"/>
            </a:xfrm>
          </p:grpSpPr>
          <p:sp>
            <p:nvSpPr>
              <p:cNvPr id="1304" name="Rectangle 289"/>
              <p:cNvSpPr>
                <a:spLocks noChangeAspect="1" noChangeArrowheads="1"/>
              </p:cNvSpPr>
              <p:nvPr/>
            </p:nvSpPr>
            <p:spPr bwMode="auto">
              <a:xfrm>
                <a:off x="782" y="711"/>
                <a:ext cx="23" cy="18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305" name="Oval 290"/>
              <p:cNvSpPr>
                <a:spLocks noChangeAspect="1" noChangeArrowheads="1"/>
              </p:cNvSpPr>
              <p:nvPr/>
            </p:nvSpPr>
            <p:spPr bwMode="auto">
              <a:xfrm>
                <a:off x="782" y="682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306" name="Oval 291"/>
              <p:cNvSpPr>
                <a:spLocks noChangeAspect="1" noChangeArrowheads="1"/>
              </p:cNvSpPr>
              <p:nvPr/>
            </p:nvSpPr>
            <p:spPr bwMode="auto">
              <a:xfrm>
                <a:off x="782" y="896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grpSp>
          <p:nvGrpSpPr>
            <p:cNvPr id="971" name="Group 314"/>
            <p:cNvGrpSpPr>
              <a:grpSpLocks noChangeAspect="1"/>
            </p:cNvGrpSpPr>
            <p:nvPr/>
          </p:nvGrpSpPr>
          <p:grpSpPr bwMode="auto">
            <a:xfrm>
              <a:off x="9195614" y="6227618"/>
              <a:ext cx="39688" cy="393700"/>
              <a:chOff x="782" y="682"/>
              <a:chExt cx="23" cy="237"/>
            </a:xfrm>
          </p:grpSpPr>
          <p:sp>
            <p:nvSpPr>
              <p:cNvPr id="1301" name="Rectangle 315"/>
              <p:cNvSpPr>
                <a:spLocks noChangeAspect="1" noChangeArrowheads="1"/>
              </p:cNvSpPr>
              <p:nvPr/>
            </p:nvSpPr>
            <p:spPr bwMode="auto">
              <a:xfrm>
                <a:off x="782" y="711"/>
                <a:ext cx="23" cy="18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302" name="Oval 316"/>
              <p:cNvSpPr>
                <a:spLocks noChangeAspect="1" noChangeArrowheads="1"/>
              </p:cNvSpPr>
              <p:nvPr/>
            </p:nvSpPr>
            <p:spPr bwMode="auto">
              <a:xfrm>
                <a:off x="782" y="682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303" name="Oval 317"/>
              <p:cNvSpPr>
                <a:spLocks noChangeAspect="1" noChangeArrowheads="1"/>
              </p:cNvSpPr>
              <p:nvPr/>
            </p:nvSpPr>
            <p:spPr bwMode="auto">
              <a:xfrm>
                <a:off x="782" y="896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grpSp>
          <p:nvGrpSpPr>
            <p:cNvPr id="972" name="Group 366"/>
            <p:cNvGrpSpPr>
              <a:grpSpLocks noChangeAspect="1"/>
            </p:cNvGrpSpPr>
            <p:nvPr/>
          </p:nvGrpSpPr>
          <p:grpSpPr bwMode="auto">
            <a:xfrm>
              <a:off x="9306580" y="6227618"/>
              <a:ext cx="39688" cy="393700"/>
              <a:chOff x="782" y="682"/>
              <a:chExt cx="23" cy="237"/>
            </a:xfrm>
          </p:grpSpPr>
          <p:sp>
            <p:nvSpPr>
              <p:cNvPr id="1298" name="Rectangle 367"/>
              <p:cNvSpPr>
                <a:spLocks noChangeAspect="1" noChangeArrowheads="1"/>
              </p:cNvSpPr>
              <p:nvPr/>
            </p:nvSpPr>
            <p:spPr bwMode="auto">
              <a:xfrm>
                <a:off x="782" y="711"/>
                <a:ext cx="23" cy="18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299" name="Oval 368"/>
              <p:cNvSpPr>
                <a:spLocks noChangeAspect="1" noChangeArrowheads="1"/>
              </p:cNvSpPr>
              <p:nvPr/>
            </p:nvSpPr>
            <p:spPr bwMode="auto">
              <a:xfrm>
                <a:off x="782" y="682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300" name="Oval 369"/>
              <p:cNvSpPr>
                <a:spLocks noChangeAspect="1" noChangeArrowheads="1"/>
              </p:cNvSpPr>
              <p:nvPr/>
            </p:nvSpPr>
            <p:spPr bwMode="auto">
              <a:xfrm>
                <a:off x="782" y="896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sp>
          <p:nvSpPr>
            <p:cNvPr id="973" name="Rectangle 370"/>
            <p:cNvSpPr>
              <a:spLocks noChangeAspect="1" noChangeArrowheads="1"/>
            </p:cNvSpPr>
            <p:nvPr/>
          </p:nvSpPr>
          <p:spPr bwMode="auto">
            <a:xfrm>
              <a:off x="9455805" y="6276831"/>
              <a:ext cx="41275" cy="30003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974" name="Group 237"/>
            <p:cNvGrpSpPr>
              <a:grpSpLocks noChangeAspect="1"/>
            </p:cNvGrpSpPr>
            <p:nvPr/>
          </p:nvGrpSpPr>
          <p:grpSpPr bwMode="auto">
            <a:xfrm>
              <a:off x="8808264" y="5827568"/>
              <a:ext cx="80963" cy="571500"/>
              <a:chOff x="254" y="639"/>
              <a:chExt cx="45" cy="344"/>
            </a:xfrm>
          </p:grpSpPr>
          <p:grpSp>
            <p:nvGrpSpPr>
              <p:cNvPr id="1288" name="Group 238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294" name="Line 23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95" name="Line 24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96" name="Line 24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97" name="Line 24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289" name="Group 243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290" name="Line 24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91" name="Line 24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92" name="Line 24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93" name="Line 24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975" name="Group 248"/>
            <p:cNvGrpSpPr>
              <a:grpSpLocks noChangeAspect="1"/>
            </p:cNvGrpSpPr>
            <p:nvPr/>
          </p:nvGrpSpPr>
          <p:grpSpPr bwMode="auto">
            <a:xfrm flipV="1">
              <a:off x="8811439" y="6453043"/>
              <a:ext cx="79375" cy="571500"/>
              <a:chOff x="254" y="639"/>
              <a:chExt cx="45" cy="344"/>
            </a:xfrm>
          </p:grpSpPr>
          <p:grpSp>
            <p:nvGrpSpPr>
              <p:cNvPr id="1278" name="Group 249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284" name="Line 25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85" name="Line 25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86" name="Line 25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87" name="Line 25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279" name="Group 254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280" name="Line 25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81" name="Line 25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82" name="Line 25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83" name="Line 25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976" name="Group 259"/>
            <p:cNvGrpSpPr>
              <a:grpSpLocks noChangeAspect="1"/>
            </p:cNvGrpSpPr>
            <p:nvPr/>
          </p:nvGrpSpPr>
          <p:grpSpPr bwMode="auto">
            <a:xfrm>
              <a:off x="8755877" y="6227618"/>
              <a:ext cx="39688" cy="393700"/>
              <a:chOff x="782" y="682"/>
              <a:chExt cx="23" cy="237"/>
            </a:xfrm>
          </p:grpSpPr>
          <p:sp>
            <p:nvSpPr>
              <p:cNvPr id="1275" name="Rectangle 260"/>
              <p:cNvSpPr>
                <a:spLocks noChangeAspect="1" noChangeArrowheads="1"/>
              </p:cNvSpPr>
              <p:nvPr/>
            </p:nvSpPr>
            <p:spPr bwMode="auto">
              <a:xfrm>
                <a:off x="782" y="711"/>
                <a:ext cx="23" cy="18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276" name="Oval 261"/>
              <p:cNvSpPr>
                <a:spLocks noChangeAspect="1" noChangeArrowheads="1"/>
              </p:cNvSpPr>
              <p:nvPr/>
            </p:nvSpPr>
            <p:spPr bwMode="auto">
              <a:xfrm>
                <a:off x="782" y="682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277" name="Oval 262"/>
              <p:cNvSpPr>
                <a:spLocks noChangeAspect="1" noChangeArrowheads="1"/>
              </p:cNvSpPr>
              <p:nvPr/>
            </p:nvSpPr>
            <p:spPr bwMode="auto">
              <a:xfrm>
                <a:off x="782" y="896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sp>
          <p:nvSpPr>
            <p:cNvPr id="977" name="Rectangle 263"/>
            <p:cNvSpPr>
              <a:spLocks noChangeAspect="1" noChangeArrowheads="1"/>
            </p:cNvSpPr>
            <p:nvPr/>
          </p:nvSpPr>
          <p:spPr bwMode="auto">
            <a:xfrm>
              <a:off x="8905102" y="6276831"/>
              <a:ext cx="41275" cy="30003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978" name="Group 8"/>
            <p:cNvGrpSpPr>
              <a:grpSpLocks/>
            </p:cNvGrpSpPr>
            <p:nvPr/>
          </p:nvGrpSpPr>
          <p:grpSpPr bwMode="auto">
            <a:xfrm>
              <a:off x="9595844" y="6216975"/>
              <a:ext cx="133350" cy="415925"/>
              <a:chOff x="825" y="925"/>
              <a:chExt cx="67" cy="238"/>
            </a:xfrm>
          </p:grpSpPr>
          <p:sp>
            <p:nvSpPr>
              <p:cNvPr id="1266" name="Rectangle 9"/>
              <p:cNvSpPr>
                <a:spLocks noChangeAspect="1" noChangeArrowheads="1"/>
              </p:cNvSpPr>
              <p:nvPr/>
            </p:nvSpPr>
            <p:spPr bwMode="auto">
              <a:xfrm>
                <a:off x="825" y="925"/>
                <a:ext cx="66" cy="23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grpSp>
            <p:nvGrpSpPr>
              <p:cNvPr id="1267" name="Group 10"/>
              <p:cNvGrpSpPr>
                <a:grpSpLocks noChangeAspect="1"/>
              </p:cNvGrpSpPr>
              <p:nvPr/>
            </p:nvGrpSpPr>
            <p:grpSpPr bwMode="auto">
              <a:xfrm>
                <a:off x="825" y="931"/>
                <a:ext cx="22" cy="225"/>
                <a:chOff x="782" y="682"/>
                <a:chExt cx="23" cy="237"/>
              </a:xfrm>
            </p:grpSpPr>
            <p:sp>
              <p:nvSpPr>
                <p:cNvPr id="1272" name="Rectangle 11"/>
                <p:cNvSpPr>
                  <a:spLocks noChangeAspect="1" noChangeArrowheads="1"/>
                </p:cNvSpPr>
                <p:nvPr/>
              </p:nvSpPr>
              <p:spPr bwMode="auto">
                <a:xfrm>
                  <a:off x="782" y="711"/>
                  <a:ext cx="23" cy="181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73" name="Oval 12"/>
                <p:cNvSpPr>
                  <a:spLocks noChangeAspect="1" noChangeArrowheads="1"/>
                </p:cNvSpPr>
                <p:nvPr/>
              </p:nvSpPr>
              <p:spPr bwMode="auto">
                <a:xfrm>
                  <a:off x="782" y="682"/>
                  <a:ext cx="23" cy="23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74" name="Oval 13"/>
                <p:cNvSpPr>
                  <a:spLocks noChangeAspect="1" noChangeArrowheads="1"/>
                </p:cNvSpPr>
                <p:nvPr/>
              </p:nvSpPr>
              <p:spPr bwMode="auto">
                <a:xfrm>
                  <a:off x="782" y="896"/>
                  <a:ext cx="23" cy="23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268" name="Group 14"/>
              <p:cNvGrpSpPr>
                <a:grpSpLocks noChangeAspect="1"/>
              </p:cNvGrpSpPr>
              <p:nvPr/>
            </p:nvGrpSpPr>
            <p:grpSpPr bwMode="auto">
              <a:xfrm>
                <a:off x="870" y="931"/>
                <a:ext cx="22" cy="225"/>
                <a:chOff x="782" y="682"/>
                <a:chExt cx="23" cy="237"/>
              </a:xfrm>
            </p:grpSpPr>
            <p:sp>
              <p:nvSpPr>
                <p:cNvPr id="1269" name="Rectangle 15"/>
                <p:cNvSpPr>
                  <a:spLocks noChangeAspect="1" noChangeArrowheads="1"/>
                </p:cNvSpPr>
                <p:nvPr/>
              </p:nvSpPr>
              <p:spPr bwMode="auto">
                <a:xfrm>
                  <a:off x="782" y="711"/>
                  <a:ext cx="23" cy="181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70" name="Oval 16"/>
                <p:cNvSpPr>
                  <a:spLocks noChangeAspect="1" noChangeArrowheads="1"/>
                </p:cNvSpPr>
                <p:nvPr/>
              </p:nvSpPr>
              <p:spPr bwMode="auto">
                <a:xfrm>
                  <a:off x="782" y="682"/>
                  <a:ext cx="23" cy="23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71" name="Oval 17"/>
                <p:cNvSpPr>
                  <a:spLocks noChangeAspect="1" noChangeArrowheads="1"/>
                </p:cNvSpPr>
                <p:nvPr/>
              </p:nvSpPr>
              <p:spPr bwMode="auto">
                <a:xfrm>
                  <a:off x="782" y="896"/>
                  <a:ext cx="23" cy="23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979" name="Group 18"/>
            <p:cNvGrpSpPr>
              <a:grpSpLocks/>
            </p:cNvGrpSpPr>
            <p:nvPr/>
          </p:nvGrpSpPr>
          <p:grpSpPr bwMode="auto">
            <a:xfrm>
              <a:off x="6603241" y="6215388"/>
              <a:ext cx="125413" cy="415925"/>
              <a:chOff x="825" y="925"/>
              <a:chExt cx="67" cy="238"/>
            </a:xfrm>
          </p:grpSpPr>
          <p:sp>
            <p:nvSpPr>
              <p:cNvPr id="1257" name="Rectangle 19"/>
              <p:cNvSpPr>
                <a:spLocks noChangeAspect="1" noChangeArrowheads="1"/>
              </p:cNvSpPr>
              <p:nvPr/>
            </p:nvSpPr>
            <p:spPr bwMode="auto">
              <a:xfrm>
                <a:off x="825" y="925"/>
                <a:ext cx="66" cy="23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grpSp>
            <p:nvGrpSpPr>
              <p:cNvPr id="1258" name="Group 20"/>
              <p:cNvGrpSpPr>
                <a:grpSpLocks noChangeAspect="1"/>
              </p:cNvGrpSpPr>
              <p:nvPr/>
            </p:nvGrpSpPr>
            <p:grpSpPr bwMode="auto">
              <a:xfrm>
                <a:off x="825" y="931"/>
                <a:ext cx="22" cy="225"/>
                <a:chOff x="782" y="682"/>
                <a:chExt cx="23" cy="237"/>
              </a:xfrm>
            </p:grpSpPr>
            <p:sp>
              <p:nvSpPr>
                <p:cNvPr id="1263" name="Rectangle 21"/>
                <p:cNvSpPr>
                  <a:spLocks noChangeAspect="1" noChangeArrowheads="1"/>
                </p:cNvSpPr>
                <p:nvPr/>
              </p:nvSpPr>
              <p:spPr bwMode="auto">
                <a:xfrm>
                  <a:off x="782" y="711"/>
                  <a:ext cx="23" cy="181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64" name="Oval 22"/>
                <p:cNvSpPr>
                  <a:spLocks noChangeAspect="1" noChangeArrowheads="1"/>
                </p:cNvSpPr>
                <p:nvPr/>
              </p:nvSpPr>
              <p:spPr bwMode="auto">
                <a:xfrm>
                  <a:off x="782" y="682"/>
                  <a:ext cx="23" cy="23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65" name="Oval 23"/>
                <p:cNvSpPr>
                  <a:spLocks noChangeAspect="1" noChangeArrowheads="1"/>
                </p:cNvSpPr>
                <p:nvPr/>
              </p:nvSpPr>
              <p:spPr bwMode="auto">
                <a:xfrm>
                  <a:off x="782" y="896"/>
                  <a:ext cx="23" cy="23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259" name="Group 24"/>
              <p:cNvGrpSpPr>
                <a:grpSpLocks noChangeAspect="1"/>
              </p:cNvGrpSpPr>
              <p:nvPr/>
            </p:nvGrpSpPr>
            <p:grpSpPr bwMode="auto">
              <a:xfrm>
                <a:off x="870" y="931"/>
                <a:ext cx="22" cy="225"/>
                <a:chOff x="782" y="682"/>
                <a:chExt cx="23" cy="237"/>
              </a:xfrm>
            </p:grpSpPr>
            <p:sp>
              <p:nvSpPr>
                <p:cNvPr id="1260" name="Rectangle 25"/>
                <p:cNvSpPr>
                  <a:spLocks noChangeAspect="1" noChangeArrowheads="1"/>
                </p:cNvSpPr>
                <p:nvPr/>
              </p:nvSpPr>
              <p:spPr bwMode="auto">
                <a:xfrm>
                  <a:off x="782" y="711"/>
                  <a:ext cx="23" cy="181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61" name="Oval 26"/>
                <p:cNvSpPr>
                  <a:spLocks noChangeAspect="1" noChangeArrowheads="1"/>
                </p:cNvSpPr>
                <p:nvPr/>
              </p:nvSpPr>
              <p:spPr bwMode="auto">
                <a:xfrm>
                  <a:off x="782" y="682"/>
                  <a:ext cx="23" cy="23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62" name="Oval 27"/>
                <p:cNvSpPr>
                  <a:spLocks noChangeAspect="1" noChangeArrowheads="1"/>
                </p:cNvSpPr>
                <p:nvPr/>
              </p:nvSpPr>
              <p:spPr bwMode="auto">
                <a:xfrm>
                  <a:off x="782" y="896"/>
                  <a:ext cx="23" cy="23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sp>
          <p:nvSpPr>
            <p:cNvPr id="980" name="Rectangle 28" descr="Diagonal dunkel nach unten"/>
            <p:cNvSpPr>
              <a:spLocks noChangeAspect="1" noChangeArrowheads="1"/>
            </p:cNvSpPr>
            <p:nvPr/>
          </p:nvSpPr>
          <p:spPr bwMode="auto">
            <a:xfrm>
              <a:off x="6481003" y="5729613"/>
              <a:ext cx="117475" cy="177800"/>
            </a:xfrm>
            <a:prstGeom prst="rect">
              <a:avLst/>
            </a:prstGeom>
            <a:pattFill prst="ltDn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981" name="Rectangle 29" descr="Diagonal dunkel nach unten"/>
            <p:cNvSpPr>
              <a:spLocks noChangeAspect="1" noChangeArrowheads="1"/>
            </p:cNvSpPr>
            <p:nvPr/>
          </p:nvSpPr>
          <p:spPr bwMode="auto">
            <a:xfrm>
              <a:off x="6481003" y="6128075"/>
              <a:ext cx="117475" cy="969963"/>
            </a:xfrm>
            <a:prstGeom prst="rect">
              <a:avLst/>
            </a:prstGeom>
            <a:pattFill prst="ltDn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982" name="Line 30"/>
            <p:cNvSpPr>
              <a:spLocks noChangeAspect="1" noChangeShapeType="1"/>
            </p:cNvSpPr>
            <p:nvPr/>
          </p:nvSpPr>
          <p:spPr bwMode="auto">
            <a:xfrm>
              <a:off x="6480322" y="5907413"/>
              <a:ext cx="0" cy="220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983" name="Line 31"/>
            <p:cNvSpPr>
              <a:spLocks noChangeAspect="1" noChangeShapeType="1"/>
            </p:cNvSpPr>
            <p:nvPr/>
          </p:nvSpPr>
          <p:spPr bwMode="auto">
            <a:xfrm>
              <a:off x="6598478" y="5907413"/>
              <a:ext cx="0" cy="220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984" name="Line 32"/>
            <p:cNvSpPr>
              <a:spLocks noChangeAspect="1" noChangeShapeType="1"/>
            </p:cNvSpPr>
            <p:nvPr/>
          </p:nvSpPr>
          <p:spPr bwMode="auto">
            <a:xfrm flipV="1">
              <a:off x="6652453" y="6118550"/>
              <a:ext cx="0" cy="78422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985" name="Rectangle 34" descr="Diagonal dunkel nach oben"/>
            <p:cNvSpPr>
              <a:spLocks noChangeAspect="1" noChangeArrowheads="1"/>
            </p:cNvSpPr>
            <p:nvPr/>
          </p:nvSpPr>
          <p:spPr bwMode="auto">
            <a:xfrm>
              <a:off x="8401764" y="5826450"/>
              <a:ext cx="80963" cy="1271588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986" name="Rectangle 44" descr="Diagonal dunkel nach oben"/>
            <p:cNvSpPr>
              <a:spLocks noChangeAspect="1" noChangeArrowheads="1"/>
            </p:cNvSpPr>
            <p:nvPr/>
          </p:nvSpPr>
          <p:spPr bwMode="auto">
            <a:xfrm>
              <a:off x="6736591" y="5734375"/>
              <a:ext cx="82550" cy="1289050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987" name="Rectangle 45" descr="Diagonal dunkel nach oben"/>
            <p:cNvSpPr>
              <a:spLocks noChangeAspect="1" noChangeArrowheads="1"/>
            </p:cNvSpPr>
            <p:nvPr/>
          </p:nvSpPr>
          <p:spPr bwMode="auto">
            <a:xfrm>
              <a:off x="7851061" y="5731200"/>
              <a:ext cx="79375" cy="1292225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988" name="Rectangle 46" descr="Diagonal dunkel nach oben"/>
            <p:cNvSpPr>
              <a:spLocks noChangeAspect="1" noChangeArrowheads="1"/>
            </p:cNvSpPr>
            <p:nvPr/>
          </p:nvSpPr>
          <p:spPr bwMode="auto">
            <a:xfrm>
              <a:off x="7297400" y="5826450"/>
              <a:ext cx="79375" cy="1271588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989" name="Line 47"/>
            <p:cNvSpPr>
              <a:spLocks noChangeAspect="1" noChangeShapeType="1"/>
            </p:cNvSpPr>
            <p:nvPr/>
          </p:nvSpPr>
          <p:spPr bwMode="auto">
            <a:xfrm>
              <a:off x="6839778" y="7050413"/>
              <a:ext cx="2968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990" name="Arc 50"/>
            <p:cNvSpPr>
              <a:spLocks noChangeAspect="1"/>
            </p:cNvSpPr>
            <p:nvPr/>
          </p:nvSpPr>
          <p:spPr bwMode="auto">
            <a:xfrm flipH="1" flipV="1">
              <a:off x="6652453" y="6890075"/>
              <a:ext cx="193675" cy="16033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847"/>
                <a:gd name="T2" fmla="*/ 21599 w 21600"/>
                <a:gd name="T3" fmla="*/ 21847 h 21847"/>
                <a:gd name="T4" fmla="*/ 0 w 21600"/>
                <a:gd name="T5" fmla="*/ 21600 h 21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4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82"/>
                    <a:pt x="21599" y="21764"/>
                    <a:pt x="21598" y="21846"/>
                  </a:cubicBezTo>
                </a:path>
                <a:path w="21600" h="2184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82"/>
                    <a:pt x="21599" y="21764"/>
                    <a:pt x="21598" y="21846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991" name="Arc 51"/>
            <p:cNvSpPr>
              <a:spLocks noChangeAspect="1"/>
            </p:cNvSpPr>
            <p:nvPr/>
          </p:nvSpPr>
          <p:spPr bwMode="auto">
            <a:xfrm rot="10800000" flipH="1" flipV="1">
              <a:off x="6460366" y="6020125"/>
              <a:ext cx="192088" cy="12382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847"/>
                <a:gd name="T2" fmla="*/ 21599 w 21600"/>
                <a:gd name="T3" fmla="*/ 21847 h 21847"/>
                <a:gd name="T4" fmla="*/ 0 w 21600"/>
                <a:gd name="T5" fmla="*/ 21600 h 21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4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82"/>
                    <a:pt x="21599" y="21764"/>
                    <a:pt x="21598" y="21846"/>
                  </a:cubicBezTo>
                </a:path>
                <a:path w="21600" h="2184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82"/>
                    <a:pt x="21599" y="21764"/>
                    <a:pt x="21598" y="21846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992" name="Group 52"/>
            <p:cNvGrpSpPr>
              <a:grpSpLocks noChangeAspect="1"/>
            </p:cNvGrpSpPr>
            <p:nvPr/>
          </p:nvGrpSpPr>
          <p:grpSpPr bwMode="auto">
            <a:xfrm>
              <a:off x="6879466" y="5826450"/>
              <a:ext cx="80963" cy="571500"/>
              <a:chOff x="254" y="639"/>
              <a:chExt cx="45" cy="344"/>
            </a:xfrm>
          </p:grpSpPr>
          <p:grpSp>
            <p:nvGrpSpPr>
              <p:cNvPr id="1247" name="Group 53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253" name="Line 5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54" name="Line 5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55" name="Line 5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56" name="Line 5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248" name="Group 58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249" name="Line 5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50" name="Line 6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51" name="Line 6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52" name="Line 6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993" name="Group 63"/>
            <p:cNvGrpSpPr>
              <a:grpSpLocks noChangeAspect="1"/>
            </p:cNvGrpSpPr>
            <p:nvPr/>
          </p:nvGrpSpPr>
          <p:grpSpPr bwMode="auto">
            <a:xfrm flipV="1">
              <a:off x="6882641" y="6451925"/>
              <a:ext cx="79375" cy="571500"/>
              <a:chOff x="254" y="639"/>
              <a:chExt cx="45" cy="344"/>
            </a:xfrm>
          </p:grpSpPr>
          <p:grpSp>
            <p:nvGrpSpPr>
              <p:cNvPr id="1237" name="Group 64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243" name="Line 6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44" name="Line 6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45" name="Line 6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46" name="Line 6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238" name="Group 69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239" name="Line 7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40" name="Line 7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41" name="Line 7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42" name="Line 7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994" name="Group 74"/>
            <p:cNvGrpSpPr>
              <a:grpSpLocks noChangeAspect="1"/>
            </p:cNvGrpSpPr>
            <p:nvPr/>
          </p:nvGrpSpPr>
          <p:grpSpPr bwMode="auto">
            <a:xfrm>
              <a:off x="6828666" y="6226500"/>
              <a:ext cx="39688" cy="393700"/>
              <a:chOff x="782" y="682"/>
              <a:chExt cx="23" cy="237"/>
            </a:xfrm>
          </p:grpSpPr>
          <p:sp>
            <p:nvSpPr>
              <p:cNvPr id="1234" name="Rectangle 75"/>
              <p:cNvSpPr>
                <a:spLocks noChangeAspect="1" noChangeArrowheads="1"/>
              </p:cNvSpPr>
              <p:nvPr/>
            </p:nvSpPr>
            <p:spPr bwMode="auto">
              <a:xfrm>
                <a:off x="782" y="711"/>
                <a:ext cx="23" cy="18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235" name="Oval 76"/>
              <p:cNvSpPr>
                <a:spLocks noChangeAspect="1" noChangeArrowheads="1"/>
              </p:cNvSpPr>
              <p:nvPr/>
            </p:nvSpPr>
            <p:spPr bwMode="auto">
              <a:xfrm>
                <a:off x="782" y="682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236" name="Oval 77"/>
              <p:cNvSpPr>
                <a:spLocks noChangeAspect="1" noChangeArrowheads="1"/>
              </p:cNvSpPr>
              <p:nvPr/>
            </p:nvSpPr>
            <p:spPr bwMode="auto">
              <a:xfrm>
                <a:off x="782" y="896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grpSp>
          <p:nvGrpSpPr>
            <p:cNvPr id="995" name="Group 100"/>
            <p:cNvGrpSpPr>
              <a:grpSpLocks noChangeAspect="1"/>
            </p:cNvGrpSpPr>
            <p:nvPr/>
          </p:nvGrpSpPr>
          <p:grpSpPr bwMode="auto">
            <a:xfrm>
              <a:off x="6976303" y="6226500"/>
              <a:ext cx="41275" cy="393700"/>
              <a:chOff x="782" y="682"/>
              <a:chExt cx="23" cy="237"/>
            </a:xfrm>
          </p:grpSpPr>
          <p:sp>
            <p:nvSpPr>
              <p:cNvPr id="1231" name="Rectangle 101"/>
              <p:cNvSpPr>
                <a:spLocks noChangeAspect="1" noChangeArrowheads="1"/>
              </p:cNvSpPr>
              <p:nvPr/>
            </p:nvSpPr>
            <p:spPr bwMode="auto">
              <a:xfrm>
                <a:off x="782" y="711"/>
                <a:ext cx="23" cy="18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232" name="Oval 102"/>
              <p:cNvSpPr>
                <a:spLocks noChangeAspect="1" noChangeArrowheads="1"/>
              </p:cNvSpPr>
              <p:nvPr/>
            </p:nvSpPr>
            <p:spPr bwMode="auto">
              <a:xfrm>
                <a:off x="782" y="682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233" name="Oval 103"/>
              <p:cNvSpPr>
                <a:spLocks noChangeAspect="1" noChangeArrowheads="1"/>
              </p:cNvSpPr>
              <p:nvPr/>
            </p:nvSpPr>
            <p:spPr bwMode="auto">
              <a:xfrm>
                <a:off x="782" y="896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grpSp>
          <p:nvGrpSpPr>
            <p:cNvPr id="996" name="Group 130"/>
            <p:cNvGrpSpPr>
              <a:grpSpLocks noChangeAspect="1"/>
            </p:cNvGrpSpPr>
            <p:nvPr/>
          </p:nvGrpSpPr>
          <p:grpSpPr bwMode="auto">
            <a:xfrm>
              <a:off x="7146587" y="5826450"/>
              <a:ext cx="79375" cy="571500"/>
              <a:chOff x="254" y="639"/>
              <a:chExt cx="45" cy="344"/>
            </a:xfrm>
          </p:grpSpPr>
          <p:grpSp>
            <p:nvGrpSpPr>
              <p:cNvPr id="1221" name="Group 131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227" name="Line 13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28" name="Line 13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29" name="Line 13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30" name="Line 13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222" name="Group 136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223" name="Line 13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24" name="Line 13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25" name="Line 13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26" name="Line 14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997" name="Group 141"/>
            <p:cNvGrpSpPr>
              <a:grpSpLocks noChangeAspect="1"/>
            </p:cNvGrpSpPr>
            <p:nvPr/>
          </p:nvGrpSpPr>
          <p:grpSpPr bwMode="auto">
            <a:xfrm flipV="1">
              <a:off x="7148175" y="6451925"/>
              <a:ext cx="80963" cy="571500"/>
              <a:chOff x="254" y="639"/>
              <a:chExt cx="45" cy="344"/>
            </a:xfrm>
          </p:grpSpPr>
          <p:grpSp>
            <p:nvGrpSpPr>
              <p:cNvPr id="1211" name="Group 142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217" name="Line 14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18" name="Line 14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19" name="Line 14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20" name="Line 14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212" name="Group 147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213" name="Line 14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14" name="Line 14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15" name="Line 15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16" name="Line 15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998" name="Group 152"/>
            <p:cNvGrpSpPr>
              <a:grpSpLocks noChangeAspect="1"/>
            </p:cNvGrpSpPr>
            <p:nvPr/>
          </p:nvGrpSpPr>
          <p:grpSpPr bwMode="auto">
            <a:xfrm>
              <a:off x="7092612" y="6226500"/>
              <a:ext cx="41275" cy="393700"/>
              <a:chOff x="782" y="682"/>
              <a:chExt cx="23" cy="237"/>
            </a:xfrm>
          </p:grpSpPr>
          <p:sp>
            <p:nvSpPr>
              <p:cNvPr id="1208" name="Rectangle 153"/>
              <p:cNvSpPr>
                <a:spLocks noChangeAspect="1" noChangeArrowheads="1"/>
              </p:cNvSpPr>
              <p:nvPr/>
            </p:nvSpPr>
            <p:spPr bwMode="auto">
              <a:xfrm>
                <a:off x="782" y="711"/>
                <a:ext cx="23" cy="18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209" name="Oval 154"/>
              <p:cNvSpPr>
                <a:spLocks noChangeAspect="1" noChangeArrowheads="1"/>
              </p:cNvSpPr>
              <p:nvPr/>
            </p:nvSpPr>
            <p:spPr bwMode="auto">
              <a:xfrm>
                <a:off x="782" y="682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210" name="Oval 155"/>
              <p:cNvSpPr>
                <a:spLocks noChangeAspect="1" noChangeArrowheads="1"/>
              </p:cNvSpPr>
              <p:nvPr/>
            </p:nvSpPr>
            <p:spPr bwMode="auto">
              <a:xfrm>
                <a:off x="782" y="896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sp>
          <p:nvSpPr>
            <p:cNvPr id="999" name="Rectangle 156"/>
            <p:cNvSpPr>
              <a:spLocks noChangeAspect="1" noChangeArrowheads="1"/>
            </p:cNvSpPr>
            <p:nvPr/>
          </p:nvSpPr>
          <p:spPr bwMode="auto">
            <a:xfrm>
              <a:off x="7243425" y="6275713"/>
              <a:ext cx="41275" cy="30003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00" name="Oval 157"/>
            <p:cNvSpPr>
              <a:spLocks noChangeAspect="1" noChangeArrowheads="1"/>
            </p:cNvSpPr>
            <p:nvPr/>
          </p:nvSpPr>
          <p:spPr bwMode="auto">
            <a:xfrm>
              <a:off x="7243425" y="6226500"/>
              <a:ext cx="41275" cy="3968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01" name="Oval 158"/>
            <p:cNvSpPr>
              <a:spLocks noChangeAspect="1" noChangeArrowheads="1"/>
            </p:cNvSpPr>
            <p:nvPr/>
          </p:nvSpPr>
          <p:spPr bwMode="auto">
            <a:xfrm>
              <a:off x="7243425" y="6582100"/>
              <a:ext cx="41275" cy="381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1002" name="Group 159"/>
            <p:cNvGrpSpPr>
              <a:grpSpLocks noChangeAspect="1"/>
            </p:cNvGrpSpPr>
            <p:nvPr/>
          </p:nvGrpSpPr>
          <p:grpSpPr bwMode="auto">
            <a:xfrm>
              <a:off x="7438687" y="5826450"/>
              <a:ext cx="79375" cy="571500"/>
              <a:chOff x="254" y="639"/>
              <a:chExt cx="45" cy="344"/>
            </a:xfrm>
          </p:grpSpPr>
          <p:grpSp>
            <p:nvGrpSpPr>
              <p:cNvPr id="1198" name="Group 160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204" name="Line 16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05" name="Line 16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06" name="Line 16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07" name="Line 16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199" name="Group 165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200" name="Line 16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01" name="Line 16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02" name="Line 16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203" name="Line 16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1003" name="Group 170"/>
            <p:cNvGrpSpPr>
              <a:grpSpLocks noChangeAspect="1"/>
            </p:cNvGrpSpPr>
            <p:nvPr/>
          </p:nvGrpSpPr>
          <p:grpSpPr bwMode="auto">
            <a:xfrm flipV="1">
              <a:off x="7440275" y="6451925"/>
              <a:ext cx="79375" cy="571500"/>
              <a:chOff x="254" y="639"/>
              <a:chExt cx="45" cy="344"/>
            </a:xfrm>
          </p:grpSpPr>
          <p:grpSp>
            <p:nvGrpSpPr>
              <p:cNvPr id="1188" name="Group 171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194" name="Line 17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95" name="Line 17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96" name="Line 17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97" name="Line 17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189" name="Group 176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190" name="Line 17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91" name="Line 17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92" name="Line 17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93" name="Line 18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1004" name="Group 181"/>
            <p:cNvGrpSpPr>
              <a:grpSpLocks noChangeAspect="1"/>
            </p:cNvGrpSpPr>
            <p:nvPr/>
          </p:nvGrpSpPr>
          <p:grpSpPr bwMode="auto">
            <a:xfrm>
              <a:off x="7386300" y="6226500"/>
              <a:ext cx="41275" cy="393700"/>
              <a:chOff x="782" y="682"/>
              <a:chExt cx="23" cy="237"/>
            </a:xfrm>
          </p:grpSpPr>
          <p:sp>
            <p:nvSpPr>
              <p:cNvPr id="1185" name="Rectangle 182"/>
              <p:cNvSpPr>
                <a:spLocks noChangeAspect="1" noChangeArrowheads="1"/>
              </p:cNvSpPr>
              <p:nvPr/>
            </p:nvSpPr>
            <p:spPr bwMode="auto">
              <a:xfrm>
                <a:off x="782" y="711"/>
                <a:ext cx="23" cy="18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186" name="Oval 183"/>
              <p:cNvSpPr>
                <a:spLocks noChangeAspect="1" noChangeArrowheads="1"/>
              </p:cNvSpPr>
              <p:nvPr/>
            </p:nvSpPr>
            <p:spPr bwMode="auto">
              <a:xfrm>
                <a:off x="782" y="682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187" name="Oval 184"/>
              <p:cNvSpPr>
                <a:spLocks noChangeAspect="1" noChangeArrowheads="1"/>
              </p:cNvSpPr>
              <p:nvPr/>
            </p:nvSpPr>
            <p:spPr bwMode="auto">
              <a:xfrm>
                <a:off x="782" y="896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grpSp>
          <p:nvGrpSpPr>
            <p:cNvPr id="1005" name="Group 207"/>
            <p:cNvGrpSpPr>
              <a:grpSpLocks noChangeAspect="1"/>
            </p:cNvGrpSpPr>
            <p:nvPr/>
          </p:nvGrpSpPr>
          <p:grpSpPr bwMode="auto">
            <a:xfrm>
              <a:off x="7535525" y="6226500"/>
              <a:ext cx="39688" cy="393700"/>
              <a:chOff x="782" y="682"/>
              <a:chExt cx="23" cy="237"/>
            </a:xfrm>
          </p:grpSpPr>
          <p:sp>
            <p:nvSpPr>
              <p:cNvPr id="1182" name="Rectangle 208"/>
              <p:cNvSpPr>
                <a:spLocks noChangeAspect="1" noChangeArrowheads="1"/>
              </p:cNvSpPr>
              <p:nvPr/>
            </p:nvSpPr>
            <p:spPr bwMode="auto">
              <a:xfrm>
                <a:off x="782" y="711"/>
                <a:ext cx="23" cy="18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183" name="Oval 209"/>
              <p:cNvSpPr>
                <a:spLocks noChangeAspect="1" noChangeArrowheads="1"/>
              </p:cNvSpPr>
              <p:nvPr/>
            </p:nvSpPr>
            <p:spPr bwMode="auto">
              <a:xfrm>
                <a:off x="782" y="682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184" name="Oval 210"/>
              <p:cNvSpPr>
                <a:spLocks noChangeAspect="1" noChangeArrowheads="1"/>
              </p:cNvSpPr>
              <p:nvPr/>
            </p:nvSpPr>
            <p:spPr bwMode="auto">
              <a:xfrm>
                <a:off x="782" y="896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grpSp>
          <p:nvGrpSpPr>
            <p:cNvPr id="1006" name="Group 237"/>
            <p:cNvGrpSpPr>
              <a:grpSpLocks noChangeAspect="1"/>
            </p:cNvGrpSpPr>
            <p:nvPr/>
          </p:nvGrpSpPr>
          <p:grpSpPr bwMode="auto">
            <a:xfrm>
              <a:off x="7703423" y="5826450"/>
              <a:ext cx="80963" cy="571500"/>
              <a:chOff x="254" y="639"/>
              <a:chExt cx="45" cy="344"/>
            </a:xfrm>
          </p:grpSpPr>
          <p:grpSp>
            <p:nvGrpSpPr>
              <p:cNvPr id="1172" name="Group 238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178" name="Line 23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79" name="Line 24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80" name="Line 24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81" name="Line 24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173" name="Group 243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174" name="Line 24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75" name="Line 24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76" name="Line 24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77" name="Line 24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1007" name="Group 248"/>
            <p:cNvGrpSpPr>
              <a:grpSpLocks noChangeAspect="1"/>
            </p:cNvGrpSpPr>
            <p:nvPr/>
          </p:nvGrpSpPr>
          <p:grpSpPr bwMode="auto">
            <a:xfrm flipV="1">
              <a:off x="7706598" y="6451925"/>
              <a:ext cx="79375" cy="571500"/>
              <a:chOff x="254" y="639"/>
              <a:chExt cx="45" cy="344"/>
            </a:xfrm>
          </p:grpSpPr>
          <p:grpSp>
            <p:nvGrpSpPr>
              <p:cNvPr id="1162" name="Group 249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168" name="Line 25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69" name="Line 25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70" name="Line 25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71" name="Line 25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163" name="Group 254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164" name="Line 25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65" name="Line 25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66" name="Line 25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67" name="Line 25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1008" name="Group 259"/>
            <p:cNvGrpSpPr>
              <a:grpSpLocks noChangeAspect="1"/>
            </p:cNvGrpSpPr>
            <p:nvPr/>
          </p:nvGrpSpPr>
          <p:grpSpPr bwMode="auto">
            <a:xfrm>
              <a:off x="7651036" y="6226500"/>
              <a:ext cx="39688" cy="393700"/>
              <a:chOff x="782" y="682"/>
              <a:chExt cx="23" cy="237"/>
            </a:xfrm>
          </p:grpSpPr>
          <p:sp>
            <p:nvSpPr>
              <p:cNvPr id="1159" name="Rectangle 260"/>
              <p:cNvSpPr>
                <a:spLocks noChangeAspect="1" noChangeArrowheads="1"/>
              </p:cNvSpPr>
              <p:nvPr/>
            </p:nvSpPr>
            <p:spPr bwMode="auto">
              <a:xfrm>
                <a:off x="782" y="711"/>
                <a:ext cx="23" cy="18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160" name="Oval 261"/>
              <p:cNvSpPr>
                <a:spLocks noChangeAspect="1" noChangeArrowheads="1"/>
              </p:cNvSpPr>
              <p:nvPr/>
            </p:nvSpPr>
            <p:spPr bwMode="auto">
              <a:xfrm>
                <a:off x="782" y="682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161" name="Oval 262"/>
              <p:cNvSpPr>
                <a:spLocks noChangeAspect="1" noChangeArrowheads="1"/>
              </p:cNvSpPr>
              <p:nvPr/>
            </p:nvSpPr>
            <p:spPr bwMode="auto">
              <a:xfrm>
                <a:off x="782" y="896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sp>
          <p:nvSpPr>
            <p:cNvPr id="1009" name="Rectangle 263"/>
            <p:cNvSpPr>
              <a:spLocks noChangeAspect="1" noChangeArrowheads="1"/>
            </p:cNvSpPr>
            <p:nvPr/>
          </p:nvSpPr>
          <p:spPr bwMode="auto">
            <a:xfrm>
              <a:off x="7800261" y="6275713"/>
              <a:ext cx="41275" cy="30003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10" name="Oval 264"/>
            <p:cNvSpPr>
              <a:spLocks noChangeAspect="1" noChangeArrowheads="1"/>
            </p:cNvSpPr>
            <p:nvPr/>
          </p:nvSpPr>
          <p:spPr bwMode="auto">
            <a:xfrm>
              <a:off x="7800261" y="6226500"/>
              <a:ext cx="41275" cy="3968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11" name="Oval 265"/>
            <p:cNvSpPr>
              <a:spLocks noChangeAspect="1" noChangeArrowheads="1"/>
            </p:cNvSpPr>
            <p:nvPr/>
          </p:nvSpPr>
          <p:spPr bwMode="auto">
            <a:xfrm>
              <a:off x="7800261" y="6582100"/>
              <a:ext cx="41275" cy="381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1012" name="Group 266"/>
            <p:cNvGrpSpPr>
              <a:grpSpLocks noChangeAspect="1"/>
            </p:cNvGrpSpPr>
            <p:nvPr/>
          </p:nvGrpSpPr>
          <p:grpSpPr bwMode="auto">
            <a:xfrm>
              <a:off x="7993936" y="5826450"/>
              <a:ext cx="79375" cy="571500"/>
              <a:chOff x="254" y="639"/>
              <a:chExt cx="45" cy="344"/>
            </a:xfrm>
          </p:grpSpPr>
          <p:grpSp>
            <p:nvGrpSpPr>
              <p:cNvPr id="1149" name="Group 267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155" name="Line 26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56" name="Line 26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57" name="Line 27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58" name="Line 27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150" name="Group 272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151" name="Line 27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52" name="Line 27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53" name="Line 27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54" name="Line 27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1013" name="Group 277"/>
            <p:cNvGrpSpPr>
              <a:grpSpLocks noChangeAspect="1"/>
            </p:cNvGrpSpPr>
            <p:nvPr/>
          </p:nvGrpSpPr>
          <p:grpSpPr bwMode="auto">
            <a:xfrm flipV="1">
              <a:off x="7995523" y="6451925"/>
              <a:ext cx="79375" cy="571500"/>
              <a:chOff x="254" y="639"/>
              <a:chExt cx="45" cy="344"/>
            </a:xfrm>
          </p:grpSpPr>
          <p:grpSp>
            <p:nvGrpSpPr>
              <p:cNvPr id="1139" name="Group 278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145" name="Line 27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46" name="Line 28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47" name="Line 28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48" name="Line 28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140" name="Group 283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141" name="Line 28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42" name="Line 28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43" name="Line 28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44" name="Line 28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1014" name="Group 288"/>
            <p:cNvGrpSpPr>
              <a:grpSpLocks noChangeAspect="1"/>
            </p:cNvGrpSpPr>
            <p:nvPr/>
          </p:nvGrpSpPr>
          <p:grpSpPr bwMode="auto">
            <a:xfrm>
              <a:off x="7941548" y="6226500"/>
              <a:ext cx="41275" cy="393700"/>
              <a:chOff x="782" y="682"/>
              <a:chExt cx="23" cy="237"/>
            </a:xfrm>
          </p:grpSpPr>
          <p:sp>
            <p:nvSpPr>
              <p:cNvPr id="1136" name="Rectangle 289"/>
              <p:cNvSpPr>
                <a:spLocks noChangeAspect="1" noChangeArrowheads="1"/>
              </p:cNvSpPr>
              <p:nvPr/>
            </p:nvSpPr>
            <p:spPr bwMode="auto">
              <a:xfrm>
                <a:off x="782" y="711"/>
                <a:ext cx="23" cy="18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137" name="Oval 290"/>
              <p:cNvSpPr>
                <a:spLocks noChangeAspect="1" noChangeArrowheads="1"/>
              </p:cNvSpPr>
              <p:nvPr/>
            </p:nvSpPr>
            <p:spPr bwMode="auto">
              <a:xfrm>
                <a:off x="782" y="682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138" name="Oval 291"/>
              <p:cNvSpPr>
                <a:spLocks noChangeAspect="1" noChangeArrowheads="1"/>
              </p:cNvSpPr>
              <p:nvPr/>
            </p:nvSpPr>
            <p:spPr bwMode="auto">
              <a:xfrm>
                <a:off x="782" y="896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grpSp>
          <p:nvGrpSpPr>
            <p:cNvPr id="1015" name="Group 314"/>
            <p:cNvGrpSpPr>
              <a:grpSpLocks noChangeAspect="1"/>
            </p:cNvGrpSpPr>
            <p:nvPr/>
          </p:nvGrpSpPr>
          <p:grpSpPr bwMode="auto">
            <a:xfrm>
              <a:off x="8090773" y="6226500"/>
              <a:ext cx="39688" cy="393700"/>
              <a:chOff x="782" y="682"/>
              <a:chExt cx="23" cy="237"/>
            </a:xfrm>
          </p:grpSpPr>
          <p:sp>
            <p:nvSpPr>
              <p:cNvPr id="1133" name="Rectangle 315"/>
              <p:cNvSpPr>
                <a:spLocks noChangeAspect="1" noChangeArrowheads="1"/>
              </p:cNvSpPr>
              <p:nvPr/>
            </p:nvSpPr>
            <p:spPr bwMode="auto">
              <a:xfrm>
                <a:off x="782" y="711"/>
                <a:ext cx="23" cy="18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134" name="Oval 316"/>
              <p:cNvSpPr>
                <a:spLocks noChangeAspect="1" noChangeArrowheads="1"/>
              </p:cNvSpPr>
              <p:nvPr/>
            </p:nvSpPr>
            <p:spPr bwMode="auto">
              <a:xfrm>
                <a:off x="782" y="682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135" name="Oval 317"/>
              <p:cNvSpPr>
                <a:spLocks noChangeAspect="1" noChangeArrowheads="1"/>
              </p:cNvSpPr>
              <p:nvPr/>
            </p:nvSpPr>
            <p:spPr bwMode="auto">
              <a:xfrm>
                <a:off x="782" y="896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grpSp>
          <p:nvGrpSpPr>
            <p:cNvPr id="1016" name="Group 344"/>
            <p:cNvGrpSpPr>
              <a:grpSpLocks noChangeAspect="1"/>
            </p:cNvGrpSpPr>
            <p:nvPr/>
          </p:nvGrpSpPr>
          <p:grpSpPr bwMode="auto">
            <a:xfrm>
              <a:off x="8255714" y="5826450"/>
              <a:ext cx="79375" cy="571500"/>
              <a:chOff x="254" y="639"/>
              <a:chExt cx="45" cy="344"/>
            </a:xfrm>
          </p:grpSpPr>
          <p:grpSp>
            <p:nvGrpSpPr>
              <p:cNvPr id="1123" name="Group 345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129" name="Line 34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30" name="Line 34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31" name="Line 34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32" name="Line 34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124" name="Group 350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125" name="Line 35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26" name="Line 35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27" name="Line 35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28" name="Line 35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1017" name="Group 355"/>
            <p:cNvGrpSpPr>
              <a:grpSpLocks noChangeAspect="1"/>
            </p:cNvGrpSpPr>
            <p:nvPr/>
          </p:nvGrpSpPr>
          <p:grpSpPr bwMode="auto">
            <a:xfrm flipV="1">
              <a:off x="8257302" y="6451925"/>
              <a:ext cx="79375" cy="571500"/>
              <a:chOff x="254" y="639"/>
              <a:chExt cx="45" cy="344"/>
            </a:xfrm>
          </p:grpSpPr>
          <p:grpSp>
            <p:nvGrpSpPr>
              <p:cNvPr id="1113" name="Group 356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119" name="Line 35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20" name="Line 35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21" name="Line 35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22" name="Line 36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114" name="Group 361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115" name="Line 36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16" name="Line 36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17" name="Line 36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18" name="Line 36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1018" name="Group 366"/>
            <p:cNvGrpSpPr>
              <a:grpSpLocks noChangeAspect="1"/>
            </p:cNvGrpSpPr>
            <p:nvPr/>
          </p:nvGrpSpPr>
          <p:grpSpPr bwMode="auto">
            <a:xfrm>
              <a:off x="8201739" y="6226500"/>
              <a:ext cx="39688" cy="393700"/>
              <a:chOff x="782" y="682"/>
              <a:chExt cx="23" cy="237"/>
            </a:xfrm>
          </p:grpSpPr>
          <p:sp>
            <p:nvSpPr>
              <p:cNvPr id="1110" name="Rectangle 367"/>
              <p:cNvSpPr>
                <a:spLocks noChangeAspect="1" noChangeArrowheads="1"/>
              </p:cNvSpPr>
              <p:nvPr/>
            </p:nvSpPr>
            <p:spPr bwMode="auto">
              <a:xfrm>
                <a:off x="782" y="711"/>
                <a:ext cx="23" cy="18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111" name="Oval 368"/>
              <p:cNvSpPr>
                <a:spLocks noChangeAspect="1" noChangeArrowheads="1"/>
              </p:cNvSpPr>
              <p:nvPr/>
            </p:nvSpPr>
            <p:spPr bwMode="auto">
              <a:xfrm>
                <a:off x="782" y="682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112" name="Oval 369"/>
              <p:cNvSpPr>
                <a:spLocks noChangeAspect="1" noChangeArrowheads="1"/>
              </p:cNvSpPr>
              <p:nvPr/>
            </p:nvSpPr>
            <p:spPr bwMode="auto">
              <a:xfrm>
                <a:off x="782" y="896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sp>
          <p:nvSpPr>
            <p:cNvPr id="1019" name="Rectangle 370"/>
            <p:cNvSpPr>
              <a:spLocks noChangeAspect="1" noChangeArrowheads="1"/>
            </p:cNvSpPr>
            <p:nvPr/>
          </p:nvSpPr>
          <p:spPr bwMode="auto">
            <a:xfrm>
              <a:off x="8350964" y="6275713"/>
              <a:ext cx="41275" cy="300038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20" name="Oval 372"/>
            <p:cNvSpPr>
              <a:spLocks noChangeAspect="1" noChangeArrowheads="1"/>
            </p:cNvSpPr>
            <p:nvPr/>
          </p:nvSpPr>
          <p:spPr bwMode="auto">
            <a:xfrm>
              <a:off x="8350964" y="6582100"/>
              <a:ext cx="41275" cy="381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1021" name="Group 373"/>
            <p:cNvGrpSpPr>
              <a:grpSpLocks noChangeAspect="1"/>
            </p:cNvGrpSpPr>
            <p:nvPr/>
          </p:nvGrpSpPr>
          <p:grpSpPr bwMode="auto">
            <a:xfrm>
              <a:off x="8544639" y="5826450"/>
              <a:ext cx="79375" cy="571500"/>
              <a:chOff x="254" y="639"/>
              <a:chExt cx="45" cy="344"/>
            </a:xfrm>
          </p:grpSpPr>
          <p:grpSp>
            <p:nvGrpSpPr>
              <p:cNvPr id="1100" name="Group 374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106" name="Line 37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07" name="Line 37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08" name="Line 37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09" name="Line 37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101" name="Group 379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102" name="Line 38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03" name="Line 38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04" name="Line 38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105" name="Line 38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1022" name="Group 384"/>
            <p:cNvGrpSpPr>
              <a:grpSpLocks noChangeAspect="1"/>
            </p:cNvGrpSpPr>
            <p:nvPr/>
          </p:nvGrpSpPr>
          <p:grpSpPr bwMode="auto">
            <a:xfrm flipV="1">
              <a:off x="8546227" y="6451925"/>
              <a:ext cx="79375" cy="571500"/>
              <a:chOff x="254" y="639"/>
              <a:chExt cx="45" cy="344"/>
            </a:xfrm>
          </p:grpSpPr>
          <p:grpSp>
            <p:nvGrpSpPr>
              <p:cNvPr id="1090" name="Group 385"/>
              <p:cNvGrpSpPr>
                <a:grpSpLocks noChangeAspect="1"/>
              </p:cNvGrpSpPr>
              <p:nvPr/>
            </p:nvGrpSpPr>
            <p:grpSpPr bwMode="auto">
              <a:xfrm>
                <a:off x="254" y="639"/>
                <a:ext cx="21" cy="344"/>
                <a:chOff x="254" y="651"/>
                <a:chExt cx="21" cy="344"/>
              </a:xfrm>
            </p:grpSpPr>
            <p:sp>
              <p:nvSpPr>
                <p:cNvPr id="1096" name="Line 38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097" name="Line 38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098" name="Line 38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099" name="Line 38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091" name="Group 390"/>
              <p:cNvGrpSpPr>
                <a:grpSpLocks noChangeAspect="1"/>
              </p:cNvGrpSpPr>
              <p:nvPr/>
            </p:nvGrpSpPr>
            <p:grpSpPr bwMode="auto">
              <a:xfrm flipH="1">
                <a:off x="278" y="639"/>
                <a:ext cx="21" cy="344"/>
                <a:chOff x="254" y="651"/>
                <a:chExt cx="21" cy="344"/>
              </a:xfrm>
            </p:grpSpPr>
            <p:sp>
              <p:nvSpPr>
                <p:cNvPr id="1092" name="Line 39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99"/>
                  <a:ext cx="0" cy="9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093" name="Line 39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54" y="879"/>
                  <a:ext cx="12" cy="18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094" name="Line 39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69" y="684"/>
                  <a:ext cx="0" cy="195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1095" name="Line 39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2" y="651"/>
                  <a:ext cx="3" cy="36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1023" name="Group 395"/>
            <p:cNvGrpSpPr>
              <a:grpSpLocks noChangeAspect="1"/>
            </p:cNvGrpSpPr>
            <p:nvPr/>
          </p:nvGrpSpPr>
          <p:grpSpPr bwMode="auto">
            <a:xfrm>
              <a:off x="8492252" y="6226500"/>
              <a:ext cx="41275" cy="393700"/>
              <a:chOff x="782" y="682"/>
              <a:chExt cx="23" cy="237"/>
            </a:xfrm>
          </p:grpSpPr>
          <p:sp>
            <p:nvSpPr>
              <p:cNvPr id="1087" name="Rectangle 396"/>
              <p:cNvSpPr>
                <a:spLocks noChangeAspect="1" noChangeArrowheads="1"/>
              </p:cNvSpPr>
              <p:nvPr/>
            </p:nvSpPr>
            <p:spPr bwMode="auto">
              <a:xfrm>
                <a:off x="782" y="711"/>
                <a:ext cx="23" cy="18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088" name="Oval 397"/>
              <p:cNvSpPr>
                <a:spLocks noChangeAspect="1" noChangeArrowheads="1"/>
              </p:cNvSpPr>
              <p:nvPr/>
            </p:nvSpPr>
            <p:spPr bwMode="auto">
              <a:xfrm>
                <a:off x="782" y="682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089" name="Oval 398"/>
              <p:cNvSpPr>
                <a:spLocks noChangeAspect="1" noChangeArrowheads="1"/>
              </p:cNvSpPr>
              <p:nvPr/>
            </p:nvSpPr>
            <p:spPr bwMode="auto">
              <a:xfrm>
                <a:off x="782" y="896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grpSp>
          <p:nvGrpSpPr>
            <p:cNvPr id="1024" name="Group 421"/>
            <p:cNvGrpSpPr>
              <a:grpSpLocks noChangeAspect="1"/>
            </p:cNvGrpSpPr>
            <p:nvPr/>
          </p:nvGrpSpPr>
          <p:grpSpPr bwMode="auto">
            <a:xfrm>
              <a:off x="8641477" y="6226500"/>
              <a:ext cx="39688" cy="393700"/>
              <a:chOff x="782" y="682"/>
              <a:chExt cx="23" cy="237"/>
            </a:xfrm>
          </p:grpSpPr>
          <p:sp>
            <p:nvSpPr>
              <p:cNvPr id="1084" name="Rectangle 422"/>
              <p:cNvSpPr>
                <a:spLocks noChangeAspect="1" noChangeArrowheads="1"/>
              </p:cNvSpPr>
              <p:nvPr/>
            </p:nvSpPr>
            <p:spPr bwMode="auto">
              <a:xfrm>
                <a:off x="782" y="711"/>
                <a:ext cx="23" cy="18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085" name="Oval 423"/>
              <p:cNvSpPr>
                <a:spLocks noChangeAspect="1" noChangeArrowheads="1"/>
              </p:cNvSpPr>
              <p:nvPr/>
            </p:nvSpPr>
            <p:spPr bwMode="auto">
              <a:xfrm>
                <a:off x="782" y="682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086" name="Oval 424"/>
              <p:cNvSpPr>
                <a:spLocks noChangeAspect="1" noChangeArrowheads="1"/>
              </p:cNvSpPr>
              <p:nvPr/>
            </p:nvSpPr>
            <p:spPr bwMode="auto">
              <a:xfrm>
                <a:off x="782" y="896"/>
                <a:ext cx="23" cy="2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sp>
          <p:nvSpPr>
            <p:cNvPr id="1025" name="Rectangle 761" descr="Diagonal dunkel nach oben"/>
            <p:cNvSpPr>
              <a:spLocks noChangeAspect="1" noChangeArrowheads="1"/>
            </p:cNvSpPr>
            <p:nvPr/>
          </p:nvSpPr>
          <p:spPr bwMode="auto">
            <a:xfrm>
              <a:off x="9506944" y="5807480"/>
              <a:ext cx="82550" cy="1289050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4306" tIns="52153" rIns="104306" bIns="52153" anchor="ctr"/>
            <a:lstStyle/>
            <a:p>
              <a:pPr defTabSz="914179" eaLnBrk="0" hangingPunct="0"/>
              <a:endParaRPr lang="en-GB"/>
            </a:p>
          </p:txBody>
        </p:sp>
        <p:grpSp>
          <p:nvGrpSpPr>
            <p:cNvPr id="1026" name="Gruppieren 1025"/>
            <p:cNvGrpSpPr/>
            <p:nvPr/>
          </p:nvGrpSpPr>
          <p:grpSpPr>
            <a:xfrm>
              <a:off x="6415331" y="6291588"/>
              <a:ext cx="3539881" cy="265113"/>
              <a:chOff x="2051397" y="3280966"/>
              <a:chExt cx="5743575" cy="265113"/>
            </a:xfrm>
          </p:grpSpPr>
          <p:sp>
            <p:nvSpPr>
              <p:cNvPr id="1082" name="Rectangle 762" descr="Konturdiamanten"/>
              <p:cNvSpPr>
                <a:spLocks noChangeAspect="1" noChangeArrowheads="1"/>
              </p:cNvSpPr>
              <p:nvPr/>
            </p:nvSpPr>
            <p:spPr bwMode="auto">
              <a:xfrm>
                <a:off x="2051397" y="3280966"/>
                <a:ext cx="5743575" cy="265113"/>
              </a:xfrm>
              <a:prstGeom prst="rect">
                <a:avLst/>
              </a:prstGeom>
              <a:pattFill prst="openDmnd">
                <a:fgClr>
                  <a:schemeClr val="tx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083" name="Rectangle 763"/>
              <p:cNvSpPr>
                <a:spLocks noChangeAspect="1" noChangeArrowheads="1"/>
              </p:cNvSpPr>
              <p:nvPr/>
            </p:nvSpPr>
            <p:spPr bwMode="auto">
              <a:xfrm>
                <a:off x="2051397" y="3312716"/>
                <a:ext cx="5699125" cy="20161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sp>
          <p:nvSpPr>
            <p:cNvPr id="1027" name="Arc 766"/>
            <p:cNvSpPr>
              <a:spLocks noChangeAspect="1"/>
            </p:cNvSpPr>
            <p:nvPr/>
          </p:nvSpPr>
          <p:spPr bwMode="auto">
            <a:xfrm flipV="1">
              <a:off x="7885986" y="6628138"/>
              <a:ext cx="330200" cy="4460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0778"/>
                <a:gd name="T1" fmla="*/ 0 h 21600"/>
                <a:gd name="T2" fmla="*/ 10778 w 10778"/>
                <a:gd name="T3" fmla="*/ 2881 h 21600"/>
                <a:gd name="T4" fmla="*/ 0 w 1077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78" h="21600" fill="none" extrusionOk="0">
                  <a:moveTo>
                    <a:pt x="-1" y="0"/>
                  </a:moveTo>
                  <a:cubicBezTo>
                    <a:pt x="3782" y="0"/>
                    <a:pt x="7499" y="993"/>
                    <a:pt x="10777" y="2881"/>
                  </a:cubicBezTo>
                </a:path>
                <a:path w="10778" h="21600" stroke="0" extrusionOk="0">
                  <a:moveTo>
                    <a:pt x="-1" y="0"/>
                  </a:moveTo>
                  <a:cubicBezTo>
                    <a:pt x="3782" y="0"/>
                    <a:pt x="7499" y="993"/>
                    <a:pt x="10777" y="288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 type="none" w="sm" len="sm"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28" name="Arc 767"/>
            <p:cNvSpPr>
              <a:spLocks noChangeAspect="1"/>
            </p:cNvSpPr>
            <p:nvPr/>
          </p:nvSpPr>
          <p:spPr bwMode="auto">
            <a:xfrm flipH="1" flipV="1">
              <a:off x="7555786" y="6628138"/>
              <a:ext cx="330200" cy="4460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0778"/>
                <a:gd name="T1" fmla="*/ 0 h 21600"/>
                <a:gd name="T2" fmla="*/ 10778 w 10778"/>
                <a:gd name="T3" fmla="*/ 2881 h 21600"/>
                <a:gd name="T4" fmla="*/ 0 w 1077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78" h="21600" fill="none" extrusionOk="0">
                  <a:moveTo>
                    <a:pt x="-1" y="0"/>
                  </a:moveTo>
                  <a:cubicBezTo>
                    <a:pt x="3782" y="0"/>
                    <a:pt x="7499" y="993"/>
                    <a:pt x="10777" y="2881"/>
                  </a:cubicBezTo>
                </a:path>
                <a:path w="10778" h="21600" stroke="0" extrusionOk="0">
                  <a:moveTo>
                    <a:pt x="-1" y="0"/>
                  </a:moveTo>
                  <a:cubicBezTo>
                    <a:pt x="3782" y="0"/>
                    <a:pt x="7499" y="993"/>
                    <a:pt x="10777" y="288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29" name="Arc 772"/>
            <p:cNvSpPr>
              <a:spLocks noChangeAspect="1"/>
            </p:cNvSpPr>
            <p:nvPr/>
          </p:nvSpPr>
          <p:spPr bwMode="auto">
            <a:xfrm>
              <a:off x="8443039" y="5759775"/>
              <a:ext cx="330200" cy="4460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0778"/>
                <a:gd name="T1" fmla="*/ 0 h 21600"/>
                <a:gd name="T2" fmla="*/ 10778 w 10778"/>
                <a:gd name="T3" fmla="*/ 2881 h 21600"/>
                <a:gd name="T4" fmla="*/ 0 w 1077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78" h="21600" fill="none" extrusionOk="0">
                  <a:moveTo>
                    <a:pt x="-1" y="0"/>
                  </a:moveTo>
                  <a:cubicBezTo>
                    <a:pt x="3782" y="0"/>
                    <a:pt x="7499" y="993"/>
                    <a:pt x="10777" y="2881"/>
                  </a:cubicBezTo>
                </a:path>
                <a:path w="10778" h="21600" stroke="0" extrusionOk="0">
                  <a:moveTo>
                    <a:pt x="-1" y="0"/>
                  </a:moveTo>
                  <a:cubicBezTo>
                    <a:pt x="3782" y="0"/>
                    <a:pt x="7499" y="993"/>
                    <a:pt x="10777" y="288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 type="none" w="sm" len="sm"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30" name="Arc 773"/>
            <p:cNvSpPr>
              <a:spLocks noChangeAspect="1"/>
            </p:cNvSpPr>
            <p:nvPr/>
          </p:nvSpPr>
          <p:spPr bwMode="auto">
            <a:xfrm flipH="1">
              <a:off x="8111252" y="5759775"/>
              <a:ext cx="331788" cy="4460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0778"/>
                <a:gd name="T1" fmla="*/ 0 h 21600"/>
                <a:gd name="T2" fmla="*/ 10778 w 10778"/>
                <a:gd name="T3" fmla="*/ 2881 h 21600"/>
                <a:gd name="T4" fmla="*/ 0 w 1077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78" h="21600" fill="none" extrusionOk="0">
                  <a:moveTo>
                    <a:pt x="-1" y="0"/>
                  </a:moveTo>
                  <a:cubicBezTo>
                    <a:pt x="3782" y="0"/>
                    <a:pt x="7499" y="993"/>
                    <a:pt x="10777" y="2881"/>
                  </a:cubicBezTo>
                </a:path>
                <a:path w="10778" h="21600" stroke="0" extrusionOk="0">
                  <a:moveTo>
                    <a:pt x="-1" y="0"/>
                  </a:moveTo>
                  <a:cubicBezTo>
                    <a:pt x="3782" y="0"/>
                    <a:pt x="7499" y="993"/>
                    <a:pt x="10777" y="288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31" name="Arc 774"/>
            <p:cNvSpPr>
              <a:spLocks noChangeAspect="1"/>
            </p:cNvSpPr>
            <p:nvPr/>
          </p:nvSpPr>
          <p:spPr bwMode="auto">
            <a:xfrm>
              <a:off x="7335500" y="5770888"/>
              <a:ext cx="331788" cy="4460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0778"/>
                <a:gd name="T1" fmla="*/ 0 h 21600"/>
                <a:gd name="T2" fmla="*/ 10778 w 10778"/>
                <a:gd name="T3" fmla="*/ 2881 h 21600"/>
                <a:gd name="T4" fmla="*/ 0 w 1077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78" h="21600" fill="none" extrusionOk="0">
                  <a:moveTo>
                    <a:pt x="-1" y="0"/>
                  </a:moveTo>
                  <a:cubicBezTo>
                    <a:pt x="3782" y="0"/>
                    <a:pt x="7499" y="993"/>
                    <a:pt x="10777" y="2881"/>
                  </a:cubicBezTo>
                </a:path>
                <a:path w="10778" h="21600" stroke="0" extrusionOk="0">
                  <a:moveTo>
                    <a:pt x="-1" y="0"/>
                  </a:moveTo>
                  <a:cubicBezTo>
                    <a:pt x="3782" y="0"/>
                    <a:pt x="7499" y="993"/>
                    <a:pt x="10777" y="288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 type="none" w="sm" len="sm"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32" name="Arc 775"/>
            <p:cNvSpPr>
              <a:spLocks noChangeAspect="1"/>
            </p:cNvSpPr>
            <p:nvPr/>
          </p:nvSpPr>
          <p:spPr bwMode="auto">
            <a:xfrm flipH="1">
              <a:off x="7005300" y="5770888"/>
              <a:ext cx="330200" cy="4460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0778"/>
                <a:gd name="T1" fmla="*/ 0 h 21600"/>
                <a:gd name="T2" fmla="*/ 10778 w 10778"/>
                <a:gd name="T3" fmla="*/ 2881 h 21600"/>
                <a:gd name="T4" fmla="*/ 0 w 1077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78" h="21600" fill="none" extrusionOk="0">
                  <a:moveTo>
                    <a:pt x="-1" y="0"/>
                  </a:moveTo>
                  <a:cubicBezTo>
                    <a:pt x="3782" y="0"/>
                    <a:pt x="7499" y="993"/>
                    <a:pt x="10777" y="2881"/>
                  </a:cubicBezTo>
                </a:path>
                <a:path w="10778" h="21600" stroke="0" extrusionOk="0">
                  <a:moveTo>
                    <a:pt x="-1" y="0"/>
                  </a:moveTo>
                  <a:cubicBezTo>
                    <a:pt x="3782" y="0"/>
                    <a:pt x="7499" y="993"/>
                    <a:pt x="10777" y="288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33" name="Line 776"/>
            <p:cNvSpPr>
              <a:spLocks noChangeAspect="1" noChangeShapeType="1"/>
            </p:cNvSpPr>
            <p:nvPr/>
          </p:nvSpPr>
          <p:spPr bwMode="auto">
            <a:xfrm flipH="1" flipV="1">
              <a:off x="6002532" y="6418854"/>
              <a:ext cx="53975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 type="none" w="sm" len="sm"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34" name="Line 782"/>
            <p:cNvSpPr>
              <a:spLocks noChangeAspect="1" noChangeShapeType="1"/>
            </p:cNvSpPr>
            <p:nvPr/>
          </p:nvSpPr>
          <p:spPr bwMode="auto">
            <a:xfrm flipV="1">
              <a:off x="5828373" y="6020125"/>
              <a:ext cx="663743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35" name="Line 796"/>
            <p:cNvSpPr>
              <a:spLocks noChangeAspect="1" noChangeShapeType="1"/>
            </p:cNvSpPr>
            <p:nvPr/>
          </p:nvSpPr>
          <p:spPr bwMode="auto">
            <a:xfrm>
              <a:off x="8587502" y="6259838"/>
              <a:ext cx="0" cy="149225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36" name="Line 798"/>
            <p:cNvSpPr>
              <a:spLocks noChangeAspect="1" noChangeShapeType="1"/>
            </p:cNvSpPr>
            <p:nvPr/>
          </p:nvSpPr>
          <p:spPr bwMode="auto">
            <a:xfrm>
              <a:off x="8295402" y="6259838"/>
              <a:ext cx="0" cy="149225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37" name="Line 800"/>
            <p:cNvSpPr>
              <a:spLocks noChangeAspect="1" noChangeShapeType="1"/>
            </p:cNvSpPr>
            <p:nvPr/>
          </p:nvSpPr>
          <p:spPr bwMode="auto">
            <a:xfrm>
              <a:off x="8035211" y="6259838"/>
              <a:ext cx="0" cy="149225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38" name="Line 802"/>
            <p:cNvSpPr>
              <a:spLocks noChangeAspect="1" noChangeShapeType="1"/>
            </p:cNvSpPr>
            <p:nvPr/>
          </p:nvSpPr>
          <p:spPr bwMode="auto">
            <a:xfrm>
              <a:off x="7741523" y="6259838"/>
              <a:ext cx="0" cy="149225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39" name="Line 804"/>
            <p:cNvSpPr>
              <a:spLocks noChangeAspect="1" noChangeShapeType="1"/>
            </p:cNvSpPr>
            <p:nvPr/>
          </p:nvSpPr>
          <p:spPr bwMode="auto">
            <a:xfrm>
              <a:off x="7475200" y="6259838"/>
              <a:ext cx="0" cy="149225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40" name="Line 806"/>
            <p:cNvSpPr>
              <a:spLocks noChangeAspect="1" noChangeShapeType="1"/>
            </p:cNvSpPr>
            <p:nvPr/>
          </p:nvSpPr>
          <p:spPr bwMode="auto">
            <a:xfrm>
              <a:off x="7186275" y="6259838"/>
              <a:ext cx="0" cy="149225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41" name="Line 808"/>
            <p:cNvSpPr>
              <a:spLocks noChangeAspect="1" noChangeShapeType="1"/>
            </p:cNvSpPr>
            <p:nvPr/>
          </p:nvSpPr>
          <p:spPr bwMode="auto">
            <a:xfrm>
              <a:off x="6919153" y="6259838"/>
              <a:ext cx="0" cy="149225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42" name="Line 822"/>
            <p:cNvSpPr>
              <a:spLocks noChangeAspect="1" noChangeShapeType="1"/>
            </p:cNvSpPr>
            <p:nvPr/>
          </p:nvSpPr>
          <p:spPr bwMode="auto">
            <a:xfrm flipV="1">
              <a:off x="8587502" y="6453513"/>
              <a:ext cx="0" cy="14763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43" name="Line 824"/>
            <p:cNvSpPr>
              <a:spLocks noChangeAspect="1" noChangeShapeType="1"/>
            </p:cNvSpPr>
            <p:nvPr/>
          </p:nvSpPr>
          <p:spPr bwMode="auto">
            <a:xfrm flipV="1">
              <a:off x="8295402" y="6453513"/>
              <a:ext cx="0" cy="14763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44" name="Line 826"/>
            <p:cNvSpPr>
              <a:spLocks noChangeAspect="1" noChangeShapeType="1"/>
            </p:cNvSpPr>
            <p:nvPr/>
          </p:nvSpPr>
          <p:spPr bwMode="auto">
            <a:xfrm flipV="1">
              <a:off x="8035211" y="6453513"/>
              <a:ext cx="0" cy="14763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45" name="Line 828"/>
            <p:cNvSpPr>
              <a:spLocks noChangeAspect="1" noChangeShapeType="1"/>
            </p:cNvSpPr>
            <p:nvPr/>
          </p:nvSpPr>
          <p:spPr bwMode="auto">
            <a:xfrm flipV="1">
              <a:off x="7741523" y="6453513"/>
              <a:ext cx="0" cy="14763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46" name="Line 830"/>
            <p:cNvSpPr>
              <a:spLocks noChangeAspect="1" noChangeShapeType="1"/>
            </p:cNvSpPr>
            <p:nvPr/>
          </p:nvSpPr>
          <p:spPr bwMode="auto">
            <a:xfrm flipV="1">
              <a:off x="7475200" y="6453513"/>
              <a:ext cx="0" cy="14763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47" name="Line 832"/>
            <p:cNvSpPr>
              <a:spLocks noChangeAspect="1" noChangeShapeType="1"/>
            </p:cNvSpPr>
            <p:nvPr/>
          </p:nvSpPr>
          <p:spPr bwMode="auto">
            <a:xfrm flipV="1">
              <a:off x="7186275" y="6453513"/>
              <a:ext cx="0" cy="14763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48" name="Line 834"/>
            <p:cNvSpPr>
              <a:spLocks noChangeAspect="1" noChangeShapeType="1"/>
            </p:cNvSpPr>
            <p:nvPr/>
          </p:nvSpPr>
          <p:spPr bwMode="auto">
            <a:xfrm flipV="1">
              <a:off x="6919153" y="6453513"/>
              <a:ext cx="0" cy="14763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49" name="Text Box 835"/>
            <p:cNvSpPr txBox="1">
              <a:spLocks noChangeArrowheads="1"/>
            </p:cNvSpPr>
            <p:nvPr/>
          </p:nvSpPr>
          <p:spPr bwMode="auto">
            <a:xfrm rot="5400000">
              <a:off x="5466343" y="5465062"/>
              <a:ext cx="791859" cy="387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4306" tIns="52153" rIns="104306" bIns="52153">
              <a:spAutoFit/>
            </a:bodyPr>
            <a:lstStyle>
              <a:lvl1pPr algn="l" defTabSz="1042988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522288" algn="l" defTabSz="1042988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042988" algn="l" defTabSz="1042988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565275" algn="l" defTabSz="1042988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85975" algn="l" defTabSz="1042988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431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30003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575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9147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buFontTx/>
                <a:buNone/>
              </a:pPr>
              <a:r>
                <a:rPr lang="de-DE" sz="1600" dirty="0"/>
                <a:t>Feed</a:t>
              </a:r>
            </a:p>
          </p:txBody>
        </p:sp>
        <p:sp>
          <p:nvSpPr>
            <p:cNvPr id="1050" name="Text Box 836"/>
            <p:cNvSpPr txBox="1">
              <a:spLocks noChangeArrowheads="1"/>
            </p:cNvSpPr>
            <p:nvPr/>
          </p:nvSpPr>
          <p:spPr bwMode="auto">
            <a:xfrm rot="5400000">
              <a:off x="9770055" y="5895033"/>
              <a:ext cx="1286759" cy="387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4306" tIns="52153" rIns="104306" bIns="52153">
              <a:spAutoFit/>
            </a:bodyPr>
            <a:lstStyle>
              <a:lvl1pPr algn="l" defTabSz="1042988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522288" algn="l" defTabSz="1042988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042988" algn="l" defTabSz="1042988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565275" algn="l" defTabSz="1042988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85975" algn="l" defTabSz="1042988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431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30003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575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9147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buFontTx/>
                <a:buNone/>
              </a:pPr>
              <a:r>
                <a:rPr lang="de-DE" sz="1600" dirty="0" err="1" smtClean="0"/>
                <a:t>Retentate</a:t>
              </a:r>
              <a:endParaRPr lang="de-DE" sz="1600" dirty="0"/>
            </a:p>
          </p:txBody>
        </p:sp>
        <p:sp>
          <p:nvSpPr>
            <p:cNvPr id="1051" name="Text Box 837"/>
            <p:cNvSpPr txBox="1">
              <a:spLocks noChangeArrowheads="1"/>
            </p:cNvSpPr>
            <p:nvPr/>
          </p:nvSpPr>
          <p:spPr bwMode="auto">
            <a:xfrm rot="5400000">
              <a:off x="5218892" y="6637733"/>
              <a:ext cx="1286759" cy="387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4306" tIns="52153" rIns="104306" bIns="52153">
              <a:spAutoFit/>
            </a:bodyPr>
            <a:lstStyle>
              <a:lvl1pPr algn="l" defTabSz="1042988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522288" algn="l" defTabSz="1042988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042988" algn="l" defTabSz="1042988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565275" algn="l" defTabSz="1042988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85975" algn="l" defTabSz="1042988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431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30003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575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914775" defTabSz="10429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0" hangingPunct="0">
                <a:lnSpc>
                  <a:spcPct val="100000"/>
                </a:lnSpc>
                <a:buFontTx/>
                <a:buNone/>
              </a:pPr>
              <a:r>
                <a:rPr lang="de-DE" sz="1600" dirty="0" err="1" smtClean="0">
                  <a:solidFill>
                    <a:schemeClr val="accent1"/>
                  </a:solidFill>
                </a:rPr>
                <a:t>Permeate</a:t>
              </a:r>
              <a:endParaRPr lang="de-DE" sz="1600" dirty="0">
                <a:solidFill>
                  <a:schemeClr val="accent1"/>
                </a:solidFill>
              </a:endParaRPr>
            </a:p>
          </p:txBody>
        </p:sp>
        <p:grpSp>
          <p:nvGrpSpPr>
            <p:cNvPr id="1052" name="Gruppieren 1051"/>
            <p:cNvGrpSpPr/>
            <p:nvPr/>
          </p:nvGrpSpPr>
          <p:grpSpPr>
            <a:xfrm>
              <a:off x="6481004" y="5639125"/>
              <a:ext cx="3370428" cy="1554163"/>
              <a:chOff x="2117069" y="2628503"/>
              <a:chExt cx="5580063" cy="1554163"/>
            </a:xfrm>
          </p:grpSpPr>
          <p:sp>
            <p:nvSpPr>
              <p:cNvPr id="1080" name="Rectangle 38" descr="Diagonal dunkel nach unten"/>
              <p:cNvSpPr>
                <a:spLocks noChangeAspect="1" noChangeArrowheads="1"/>
              </p:cNvSpPr>
              <p:nvPr/>
            </p:nvSpPr>
            <p:spPr bwMode="auto">
              <a:xfrm>
                <a:off x="2117069" y="2628503"/>
                <a:ext cx="5580063" cy="95250"/>
              </a:xfrm>
              <a:prstGeom prst="rect">
                <a:avLst/>
              </a:prstGeom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081" name="Rectangle 39" descr="Diagonal dunkel nach unten"/>
              <p:cNvSpPr>
                <a:spLocks noChangeAspect="1" noChangeArrowheads="1"/>
              </p:cNvSpPr>
              <p:nvPr/>
            </p:nvSpPr>
            <p:spPr bwMode="auto">
              <a:xfrm>
                <a:off x="2117069" y="4087416"/>
                <a:ext cx="5578475" cy="95250"/>
              </a:xfrm>
              <a:prstGeom prst="rect">
                <a:avLst/>
              </a:prstGeom>
              <a:pattFill prst="ltDnDiag">
                <a:fgClr>
                  <a:schemeClr val="tx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sp>
          <p:nvSpPr>
            <p:cNvPr id="1053" name="Textfeld 1052"/>
            <p:cNvSpPr txBox="1"/>
            <p:nvPr/>
          </p:nvSpPr>
          <p:spPr>
            <a:xfrm rot="5400000">
              <a:off x="6887793" y="5858112"/>
              <a:ext cx="399669" cy="305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/>
                <a:t>21</a:t>
              </a:r>
              <a:endParaRPr lang="en-GB" sz="1200" b="1" dirty="0"/>
            </a:p>
          </p:txBody>
        </p:sp>
        <p:sp>
          <p:nvSpPr>
            <p:cNvPr id="1054" name="Textfeld 1053"/>
            <p:cNvSpPr txBox="1"/>
            <p:nvPr/>
          </p:nvSpPr>
          <p:spPr>
            <a:xfrm>
              <a:off x="6849678" y="6650763"/>
              <a:ext cx="417457" cy="26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1" dirty="0"/>
                <a:t>· · ·  </a:t>
              </a:r>
            </a:p>
          </p:txBody>
        </p:sp>
        <p:sp>
          <p:nvSpPr>
            <p:cNvPr id="1055" name="Textfeld 1054"/>
            <p:cNvSpPr txBox="1"/>
            <p:nvPr/>
          </p:nvSpPr>
          <p:spPr>
            <a:xfrm>
              <a:off x="7425539" y="6650764"/>
              <a:ext cx="389179" cy="26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1" dirty="0"/>
                <a:t>· · · </a:t>
              </a:r>
            </a:p>
          </p:txBody>
        </p:sp>
        <p:sp>
          <p:nvSpPr>
            <p:cNvPr id="1056" name="Textfeld 1055"/>
            <p:cNvSpPr txBox="1"/>
            <p:nvPr/>
          </p:nvSpPr>
          <p:spPr>
            <a:xfrm>
              <a:off x="7977352" y="6650763"/>
              <a:ext cx="389179" cy="26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1" dirty="0"/>
                <a:t>· · · </a:t>
              </a:r>
            </a:p>
          </p:txBody>
        </p:sp>
        <p:sp>
          <p:nvSpPr>
            <p:cNvPr id="1057" name="Textfeld 1056"/>
            <p:cNvSpPr txBox="1"/>
            <p:nvPr/>
          </p:nvSpPr>
          <p:spPr>
            <a:xfrm>
              <a:off x="8540228" y="6650764"/>
              <a:ext cx="360901" cy="26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1" dirty="0"/>
                <a:t>· · ·</a:t>
              </a:r>
            </a:p>
          </p:txBody>
        </p:sp>
        <p:sp>
          <p:nvSpPr>
            <p:cNvPr id="1058" name="Textfeld 1057"/>
            <p:cNvSpPr txBox="1"/>
            <p:nvPr/>
          </p:nvSpPr>
          <p:spPr>
            <a:xfrm>
              <a:off x="6897480" y="5995659"/>
              <a:ext cx="417457" cy="26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1" dirty="0"/>
                <a:t>· · ·  </a:t>
              </a:r>
            </a:p>
          </p:txBody>
        </p:sp>
        <p:sp>
          <p:nvSpPr>
            <p:cNvPr id="1059" name="Textfeld 1058"/>
            <p:cNvSpPr txBox="1"/>
            <p:nvPr/>
          </p:nvSpPr>
          <p:spPr>
            <a:xfrm>
              <a:off x="7432374" y="5995660"/>
              <a:ext cx="389179" cy="26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1" dirty="0"/>
                <a:t>· · · </a:t>
              </a:r>
            </a:p>
          </p:txBody>
        </p:sp>
        <p:sp>
          <p:nvSpPr>
            <p:cNvPr id="1060" name="Textfeld 1059"/>
            <p:cNvSpPr txBox="1"/>
            <p:nvPr/>
          </p:nvSpPr>
          <p:spPr>
            <a:xfrm>
              <a:off x="7991251" y="5995660"/>
              <a:ext cx="389179" cy="26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1" dirty="0"/>
                <a:t>· · · </a:t>
              </a:r>
            </a:p>
          </p:txBody>
        </p:sp>
        <p:sp>
          <p:nvSpPr>
            <p:cNvPr id="1061" name="Textfeld 1060"/>
            <p:cNvSpPr txBox="1"/>
            <p:nvPr/>
          </p:nvSpPr>
          <p:spPr>
            <a:xfrm>
              <a:off x="8532941" y="5995660"/>
              <a:ext cx="360901" cy="26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1" dirty="0"/>
                <a:t>· · ·</a:t>
              </a:r>
            </a:p>
          </p:txBody>
        </p:sp>
        <p:sp>
          <p:nvSpPr>
            <p:cNvPr id="1062" name="Rectangle 45" descr="Diagonal dunkel nach oben"/>
            <p:cNvSpPr>
              <a:spLocks noChangeAspect="1" noChangeArrowheads="1"/>
            </p:cNvSpPr>
            <p:nvPr/>
          </p:nvSpPr>
          <p:spPr bwMode="auto">
            <a:xfrm>
              <a:off x="8955902" y="5732318"/>
              <a:ext cx="79375" cy="1292225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63" name="Oval 265"/>
            <p:cNvSpPr>
              <a:spLocks noChangeAspect="1" noChangeArrowheads="1"/>
            </p:cNvSpPr>
            <p:nvPr/>
          </p:nvSpPr>
          <p:spPr bwMode="auto">
            <a:xfrm>
              <a:off x="8905102" y="6583218"/>
              <a:ext cx="41275" cy="381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64" name="Oval 371"/>
            <p:cNvSpPr>
              <a:spLocks noChangeAspect="1" noChangeArrowheads="1"/>
            </p:cNvSpPr>
            <p:nvPr/>
          </p:nvSpPr>
          <p:spPr bwMode="auto">
            <a:xfrm>
              <a:off x="9455805" y="6227618"/>
              <a:ext cx="41275" cy="3968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65" name="Oval 372"/>
            <p:cNvSpPr>
              <a:spLocks noChangeAspect="1" noChangeArrowheads="1"/>
            </p:cNvSpPr>
            <p:nvPr/>
          </p:nvSpPr>
          <p:spPr bwMode="auto">
            <a:xfrm>
              <a:off x="9455805" y="6583218"/>
              <a:ext cx="41275" cy="381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66" name="Arc 766"/>
            <p:cNvSpPr>
              <a:spLocks noChangeAspect="1"/>
            </p:cNvSpPr>
            <p:nvPr/>
          </p:nvSpPr>
          <p:spPr bwMode="auto">
            <a:xfrm flipV="1">
              <a:off x="8990827" y="6629256"/>
              <a:ext cx="330200" cy="4460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0778"/>
                <a:gd name="T1" fmla="*/ 0 h 21600"/>
                <a:gd name="T2" fmla="*/ 10778 w 10778"/>
                <a:gd name="T3" fmla="*/ 2881 h 21600"/>
                <a:gd name="T4" fmla="*/ 0 w 1077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78" h="21600" fill="none" extrusionOk="0">
                  <a:moveTo>
                    <a:pt x="-1" y="0"/>
                  </a:moveTo>
                  <a:cubicBezTo>
                    <a:pt x="3782" y="0"/>
                    <a:pt x="7499" y="993"/>
                    <a:pt x="10777" y="2881"/>
                  </a:cubicBezTo>
                </a:path>
                <a:path w="10778" h="21600" stroke="0" extrusionOk="0">
                  <a:moveTo>
                    <a:pt x="-1" y="0"/>
                  </a:moveTo>
                  <a:cubicBezTo>
                    <a:pt x="3782" y="0"/>
                    <a:pt x="7499" y="993"/>
                    <a:pt x="10777" y="288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 type="none" w="sm" len="sm"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67" name="Arc 767"/>
            <p:cNvSpPr>
              <a:spLocks noChangeAspect="1"/>
            </p:cNvSpPr>
            <p:nvPr/>
          </p:nvSpPr>
          <p:spPr bwMode="auto">
            <a:xfrm flipH="1" flipV="1">
              <a:off x="8660627" y="6629256"/>
              <a:ext cx="330200" cy="4460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0778"/>
                <a:gd name="T1" fmla="*/ 0 h 21600"/>
                <a:gd name="T2" fmla="*/ 10778 w 10778"/>
                <a:gd name="T3" fmla="*/ 2881 h 21600"/>
                <a:gd name="T4" fmla="*/ 0 w 1077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78" h="21600" fill="none" extrusionOk="0">
                  <a:moveTo>
                    <a:pt x="-1" y="0"/>
                  </a:moveTo>
                  <a:cubicBezTo>
                    <a:pt x="3782" y="0"/>
                    <a:pt x="7499" y="993"/>
                    <a:pt x="10777" y="2881"/>
                  </a:cubicBezTo>
                </a:path>
                <a:path w="10778" h="21600" stroke="0" extrusionOk="0">
                  <a:moveTo>
                    <a:pt x="-1" y="0"/>
                  </a:moveTo>
                  <a:cubicBezTo>
                    <a:pt x="3782" y="0"/>
                    <a:pt x="7499" y="993"/>
                    <a:pt x="10777" y="288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68" name="Line 798"/>
            <p:cNvSpPr>
              <a:spLocks noChangeAspect="1" noChangeShapeType="1"/>
            </p:cNvSpPr>
            <p:nvPr/>
          </p:nvSpPr>
          <p:spPr bwMode="auto">
            <a:xfrm>
              <a:off x="9400243" y="6260956"/>
              <a:ext cx="0" cy="149225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69" name="Line 800"/>
            <p:cNvSpPr>
              <a:spLocks noChangeAspect="1" noChangeShapeType="1"/>
            </p:cNvSpPr>
            <p:nvPr/>
          </p:nvSpPr>
          <p:spPr bwMode="auto">
            <a:xfrm>
              <a:off x="9140052" y="6260956"/>
              <a:ext cx="0" cy="149225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70" name="Line 802"/>
            <p:cNvSpPr>
              <a:spLocks noChangeAspect="1" noChangeShapeType="1"/>
            </p:cNvSpPr>
            <p:nvPr/>
          </p:nvSpPr>
          <p:spPr bwMode="auto">
            <a:xfrm>
              <a:off x="8846364" y="6260956"/>
              <a:ext cx="0" cy="149225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71" name="Line 824"/>
            <p:cNvSpPr>
              <a:spLocks noChangeAspect="1" noChangeShapeType="1"/>
            </p:cNvSpPr>
            <p:nvPr/>
          </p:nvSpPr>
          <p:spPr bwMode="auto">
            <a:xfrm flipV="1">
              <a:off x="9400243" y="6454631"/>
              <a:ext cx="0" cy="14763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72" name="Line 826"/>
            <p:cNvSpPr>
              <a:spLocks noChangeAspect="1" noChangeShapeType="1"/>
            </p:cNvSpPr>
            <p:nvPr/>
          </p:nvSpPr>
          <p:spPr bwMode="auto">
            <a:xfrm flipV="1">
              <a:off x="9140052" y="6454631"/>
              <a:ext cx="0" cy="14763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73" name="Line 828"/>
            <p:cNvSpPr>
              <a:spLocks noChangeAspect="1" noChangeShapeType="1"/>
            </p:cNvSpPr>
            <p:nvPr/>
          </p:nvSpPr>
          <p:spPr bwMode="auto">
            <a:xfrm flipV="1">
              <a:off x="8846364" y="6454631"/>
              <a:ext cx="0" cy="147638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74" name="Textfeld 1073"/>
            <p:cNvSpPr txBox="1"/>
            <p:nvPr/>
          </p:nvSpPr>
          <p:spPr>
            <a:xfrm>
              <a:off x="9094962" y="6650354"/>
              <a:ext cx="360901" cy="26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1" dirty="0"/>
                <a:t>· · ·</a:t>
              </a:r>
            </a:p>
          </p:txBody>
        </p:sp>
        <p:sp>
          <p:nvSpPr>
            <p:cNvPr id="1075" name="Textfeld 1074"/>
            <p:cNvSpPr txBox="1"/>
            <p:nvPr/>
          </p:nvSpPr>
          <p:spPr>
            <a:xfrm>
              <a:off x="9087675" y="5995250"/>
              <a:ext cx="360901" cy="26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900" b="1" dirty="0"/>
                <a:t>· · ·</a:t>
              </a:r>
            </a:p>
          </p:txBody>
        </p:sp>
        <p:sp>
          <p:nvSpPr>
            <p:cNvPr id="1076" name="Textfeld 1075"/>
            <p:cNvSpPr txBox="1"/>
            <p:nvPr/>
          </p:nvSpPr>
          <p:spPr>
            <a:xfrm rot="5400000">
              <a:off x="7430018" y="5858112"/>
              <a:ext cx="399669" cy="305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/>
                <a:t>21</a:t>
              </a:r>
              <a:endParaRPr lang="en-GB" sz="1200" b="1" dirty="0"/>
            </a:p>
          </p:txBody>
        </p:sp>
        <p:sp>
          <p:nvSpPr>
            <p:cNvPr id="1077" name="Textfeld 1076"/>
            <p:cNvSpPr txBox="1"/>
            <p:nvPr/>
          </p:nvSpPr>
          <p:spPr>
            <a:xfrm rot="5400000">
              <a:off x="7990251" y="5858112"/>
              <a:ext cx="399669" cy="305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/>
                <a:t>21</a:t>
              </a:r>
              <a:endParaRPr lang="en-GB" sz="1200" b="1" dirty="0"/>
            </a:p>
          </p:txBody>
        </p:sp>
        <p:sp>
          <p:nvSpPr>
            <p:cNvPr id="1078" name="Textfeld 1077"/>
            <p:cNvSpPr txBox="1"/>
            <p:nvPr/>
          </p:nvSpPr>
          <p:spPr>
            <a:xfrm rot="5400000">
              <a:off x="8536744" y="5858112"/>
              <a:ext cx="399669" cy="305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/>
                <a:t>21</a:t>
              </a:r>
              <a:endParaRPr lang="en-GB" sz="1200" b="1" dirty="0"/>
            </a:p>
          </p:txBody>
        </p:sp>
        <p:sp>
          <p:nvSpPr>
            <p:cNvPr id="1079" name="Textfeld 1078"/>
            <p:cNvSpPr txBox="1"/>
            <p:nvPr/>
          </p:nvSpPr>
          <p:spPr>
            <a:xfrm rot="5400000">
              <a:off x="9093700" y="5858112"/>
              <a:ext cx="399669" cy="305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/>
                <a:t>21</a:t>
              </a:r>
              <a:endParaRPr lang="en-GB" sz="1200" b="1" dirty="0"/>
            </a:p>
          </p:txBody>
        </p:sp>
      </p:grpSp>
      <p:sp>
        <p:nvSpPr>
          <p:cNvPr id="1356" name="Rechteck 1355"/>
          <p:cNvSpPr/>
          <p:nvPr/>
        </p:nvSpPr>
        <p:spPr>
          <a:xfrm>
            <a:off x="4628222" y="1897504"/>
            <a:ext cx="1245489" cy="573373"/>
          </a:xfrm>
          <a:prstGeom prst="rect">
            <a:avLst/>
          </a:prstGeom>
          <a:ln w="19050">
            <a:solidFill>
              <a:srgbClr val="005B82"/>
            </a:solidFill>
          </a:ln>
        </p:spPr>
        <p:txBody>
          <a:bodyPr wrap="none" lIns="80147" tIns="40074" rIns="80147" bIns="40074">
            <a:spAutoFit/>
          </a:bodyPr>
          <a:lstStyle/>
          <a:p>
            <a:pPr algn="l"/>
            <a:r>
              <a:rPr lang="de-DE" sz="1600" dirty="0" smtClean="0"/>
              <a:t>Modules </a:t>
            </a:r>
            <a:endParaRPr lang="de-DE" sz="1600" dirty="0"/>
          </a:p>
          <a:p>
            <a:pPr algn="l"/>
            <a:r>
              <a:rPr lang="de-DE" sz="1600" dirty="0"/>
              <a:t>1 m</a:t>
            </a:r>
            <a:r>
              <a:rPr lang="de-DE" sz="1600" baseline="30000" dirty="0"/>
              <a:t>2       </a:t>
            </a:r>
            <a:r>
              <a:rPr lang="de-DE" sz="1600" dirty="0"/>
              <a:t>12 m</a:t>
            </a:r>
            <a:r>
              <a:rPr lang="de-DE" sz="1600" baseline="30000" dirty="0"/>
              <a:t>2</a:t>
            </a:r>
          </a:p>
        </p:txBody>
      </p:sp>
      <p:sp>
        <p:nvSpPr>
          <p:cNvPr id="1357" name="Rechteck 1356"/>
          <p:cNvSpPr/>
          <p:nvPr/>
        </p:nvSpPr>
        <p:spPr>
          <a:xfrm>
            <a:off x="5069122" y="6500207"/>
            <a:ext cx="744327" cy="327152"/>
          </a:xfrm>
          <a:prstGeom prst="rect">
            <a:avLst/>
          </a:prstGeom>
          <a:ln w="19050">
            <a:solidFill>
              <a:srgbClr val="005B82"/>
            </a:solidFill>
          </a:ln>
        </p:spPr>
        <p:txBody>
          <a:bodyPr wrap="none" lIns="80147" tIns="40074" rIns="80147" bIns="40074">
            <a:spAutoFit/>
          </a:bodyPr>
          <a:lstStyle/>
          <a:p>
            <a:pPr algn="l"/>
            <a:r>
              <a:rPr lang="de-DE" sz="1600" dirty="0" err="1" smtClean="0"/>
              <a:t>blower</a:t>
            </a:r>
            <a:endParaRPr lang="de-DE" sz="1600" baseline="30000" dirty="0"/>
          </a:p>
        </p:txBody>
      </p:sp>
      <p:cxnSp>
        <p:nvCxnSpPr>
          <p:cNvPr id="1358" name="Gerade Verbindung 1357"/>
          <p:cNvCxnSpPr/>
          <p:nvPr/>
        </p:nvCxnSpPr>
        <p:spPr bwMode="auto">
          <a:xfrm flipH="1">
            <a:off x="4800571" y="2584215"/>
            <a:ext cx="179049" cy="477806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5B82"/>
            </a:solidFill>
            <a:prstDash val="solid"/>
            <a:round/>
            <a:headEnd type="none" w="med" len="med"/>
            <a:tailEnd type="oval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59" name="Gerade Verbindung 1358"/>
          <p:cNvCxnSpPr>
            <a:endCxn id="959" idx="0"/>
          </p:cNvCxnSpPr>
          <p:nvPr/>
        </p:nvCxnSpPr>
        <p:spPr bwMode="auto">
          <a:xfrm flipH="1">
            <a:off x="5293168" y="2584213"/>
            <a:ext cx="222267" cy="55450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5B82"/>
            </a:solidFill>
            <a:prstDash val="solid"/>
            <a:round/>
            <a:headEnd type="none" w="med" len="med"/>
            <a:tailEnd type="oval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60" name="Gerade Verbindung 1359"/>
          <p:cNvCxnSpPr>
            <a:stCxn id="1357" idx="0"/>
          </p:cNvCxnSpPr>
          <p:nvPr/>
        </p:nvCxnSpPr>
        <p:spPr bwMode="auto">
          <a:xfrm flipV="1">
            <a:off x="5441286" y="5583969"/>
            <a:ext cx="775501" cy="91623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rgbClr val="005B82"/>
            </a:solidFill>
            <a:prstDash val="solid"/>
            <a:round/>
            <a:headEnd type="none" w="med" len="med"/>
            <a:tailEnd type="oval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61" name="Rechteck 1360"/>
          <p:cNvSpPr/>
          <p:nvPr/>
        </p:nvSpPr>
        <p:spPr>
          <a:xfrm>
            <a:off x="8433469" y="4122050"/>
            <a:ext cx="985193" cy="57337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lIns="80147" tIns="40074" rIns="80147" bIns="40074">
            <a:spAutoFit/>
          </a:bodyPr>
          <a:lstStyle/>
          <a:p>
            <a:pPr algn="l"/>
            <a:r>
              <a:rPr lang="de-DE" sz="1600" dirty="0" err="1" smtClean="0"/>
              <a:t>Vaccuum</a:t>
            </a:r>
            <a:r>
              <a:rPr lang="de-DE" sz="1600" dirty="0" smtClean="0"/>
              <a:t> pump</a:t>
            </a:r>
            <a:endParaRPr lang="de-DE" sz="1600" dirty="0"/>
          </a:p>
        </p:txBody>
      </p:sp>
      <p:cxnSp>
        <p:nvCxnSpPr>
          <p:cNvPr id="1362" name="Gerade Verbindung 1361"/>
          <p:cNvCxnSpPr>
            <a:stCxn id="1361" idx="1"/>
          </p:cNvCxnSpPr>
          <p:nvPr/>
        </p:nvCxnSpPr>
        <p:spPr bwMode="auto">
          <a:xfrm flipH="1" flipV="1">
            <a:off x="7817725" y="3905338"/>
            <a:ext cx="615744" cy="503399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oval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63" name="Textfeld 1362"/>
          <p:cNvSpPr txBox="1"/>
          <p:nvPr/>
        </p:nvSpPr>
        <p:spPr>
          <a:xfrm>
            <a:off x="840561" y="1925187"/>
            <a:ext cx="2565979" cy="573373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pPr algn="l"/>
            <a:r>
              <a:rPr lang="de-DE" sz="1600" dirty="0"/>
              <a:t>HZG </a:t>
            </a:r>
            <a:r>
              <a:rPr lang="de-DE" sz="1600" dirty="0" smtClean="0"/>
              <a:t>Membrane </a:t>
            </a:r>
            <a:r>
              <a:rPr lang="de-DE" sz="1600" dirty="0" err="1" smtClean="0"/>
              <a:t>module</a:t>
            </a:r>
            <a:endParaRPr lang="de-DE" sz="1600" dirty="0"/>
          </a:p>
          <a:p>
            <a:pPr algn="l"/>
            <a:r>
              <a:rPr lang="de-DE" sz="1600" dirty="0" smtClean="0"/>
              <a:t>(</a:t>
            </a:r>
            <a:r>
              <a:rPr lang="de-DE" sz="1600" dirty="0" err="1" smtClean="0"/>
              <a:t>up</a:t>
            </a:r>
            <a:r>
              <a:rPr lang="de-DE" sz="1600" dirty="0" smtClean="0"/>
              <a:t> </a:t>
            </a:r>
            <a:r>
              <a:rPr lang="de-DE" sz="1600" dirty="0" err="1" smtClean="0"/>
              <a:t>to</a:t>
            </a:r>
            <a:r>
              <a:rPr lang="de-DE" sz="1600" dirty="0" smtClean="0"/>
              <a:t> </a:t>
            </a:r>
            <a:r>
              <a:rPr lang="de-DE" sz="1600" dirty="0"/>
              <a:t>70 m</a:t>
            </a:r>
            <a:r>
              <a:rPr lang="de-DE" sz="1600" baseline="30000" dirty="0"/>
              <a:t>2</a:t>
            </a:r>
            <a:r>
              <a:rPr lang="de-DE" sz="1600" dirty="0"/>
              <a:t> </a:t>
            </a:r>
            <a:r>
              <a:rPr lang="de-DE" sz="1600" dirty="0" err="1" smtClean="0"/>
              <a:t>and</a:t>
            </a:r>
            <a:r>
              <a:rPr lang="de-DE" sz="1600" dirty="0" smtClean="0"/>
              <a:t> </a:t>
            </a:r>
            <a:r>
              <a:rPr lang="de-DE" sz="1600" dirty="0"/>
              <a:t>900 m</a:t>
            </a:r>
            <a:r>
              <a:rPr lang="de-DE" sz="1600" baseline="30000" dirty="0"/>
              <a:t>2</a:t>
            </a:r>
            <a:r>
              <a:rPr lang="de-DE" sz="1600" dirty="0"/>
              <a:t>/m</a:t>
            </a:r>
            <a:r>
              <a:rPr lang="de-DE" sz="1600" baseline="30000" dirty="0"/>
              <a:t>3</a:t>
            </a:r>
            <a:r>
              <a:rPr lang="de-DE" sz="1600" dirty="0"/>
              <a:t>)</a:t>
            </a:r>
            <a:endParaRPr lang="en-GB" sz="1600" dirty="0"/>
          </a:p>
        </p:txBody>
      </p:sp>
      <p:sp>
        <p:nvSpPr>
          <p:cNvPr id="1364" name="Rechteck 1363"/>
          <p:cNvSpPr/>
          <p:nvPr/>
        </p:nvSpPr>
        <p:spPr>
          <a:xfrm>
            <a:off x="6709382" y="2226669"/>
            <a:ext cx="829735" cy="327152"/>
          </a:xfrm>
          <a:prstGeom prst="rect">
            <a:avLst/>
          </a:prstGeom>
          <a:ln w="19050">
            <a:solidFill>
              <a:srgbClr val="005B82"/>
            </a:solidFill>
          </a:ln>
        </p:spPr>
        <p:txBody>
          <a:bodyPr wrap="none" lIns="80147" tIns="40074" rIns="80147" bIns="40074">
            <a:spAutoFit/>
          </a:bodyPr>
          <a:lstStyle/>
          <a:p>
            <a:pPr algn="l"/>
            <a:r>
              <a:rPr lang="de-DE" sz="1600" dirty="0" err="1" smtClean="0"/>
              <a:t>Flue</a:t>
            </a:r>
            <a:r>
              <a:rPr lang="de-DE" sz="1600" dirty="0" smtClean="0"/>
              <a:t> gas</a:t>
            </a:r>
            <a:endParaRPr lang="de-DE" sz="1600" baseline="30000" dirty="0"/>
          </a:p>
        </p:txBody>
      </p:sp>
      <p:cxnSp>
        <p:nvCxnSpPr>
          <p:cNvPr id="1365" name="Gerade Verbindung 1364"/>
          <p:cNvCxnSpPr>
            <a:stCxn id="1364" idx="2"/>
          </p:cNvCxnSpPr>
          <p:nvPr/>
        </p:nvCxnSpPr>
        <p:spPr bwMode="auto">
          <a:xfrm>
            <a:off x="7124250" y="2553821"/>
            <a:ext cx="1830028" cy="260765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oval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66" name="Rechteck 1365"/>
          <p:cNvSpPr/>
          <p:nvPr/>
        </p:nvSpPr>
        <p:spPr>
          <a:xfrm>
            <a:off x="7955809" y="1996615"/>
            <a:ext cx="1540827" cy="573373"/>
          </a:xfrm>
          <a:prstGeom prst="rect">
            <a:avLst/>
          </a:prstGeom>
          <a:ln w="19050">
            <a:solidFill>
              <a:srgbClr val="005B82"/>
            </a:solidFill>
          </a:ln>
        </p:spPr>
        <p:txBody>
          <a:bodyPr wrap="none" lIns="80147" tIns="40074" rIns="80147" bIns="40074">
            <a:spAutoFit/>
          </a:bodyPr>
          <a:lstStyle/>
          <a:p>
            <a:pPr algn="l"/>
            <a:r>
              <a:rPr lang="de-DE" sz="1600" dirty="0" err="1" smtClean="0"/>
              <a:t>Flue</a:t>
            </a:r>
            <a:r>
              <a:rPr lang="de-DE" sz="1600" dirty="0" smtClean="0"/>
              <a:t> gas</a:t>
            </a:r>
            <a:endParaRPr lang="de-DE" sz="1600" dirty="0"/>
          </a:p>
          <a:p>
            <a:pPr algn="l"/>
            <a:r>
              <a:rPr lang="de-DE" sz="1600" dirty="0" err="1" smtClean="0"/>
              <a:t>pre-conditioning</a:t>
            </a:r>
            <a:endParaRPr lang="de-DE" sz="1600" dirty="0"/>
          </a:p>
        </p:txBody>
      </p:sp>
      <p:cxnSp>
        <p:nvCxnSpPr>
          <p:cNvPr id="1367" name="Gerade Verbindung 1366"/>
          <p:cNvCxnSpPr/>
          <p:nvPr/>
        </p:nvCxnSpPr>
        <p:spPr bwMode="auto">
          <a:xfrm flipH="1">
            <a:off x="9170099" y="2584213"/>
            <a:ext cx="125414" cy="1030270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oval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36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300" y="5086202"/>
            <a:ext cx="3011936" cy="206583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69" name="Rechteck 1368"/>
          <p:cNvSpPr/>
          <p:nvPr/>
        </p:nvSpPr>
        <p:spPr bwMode="auto">
          <a:xfrm>
            <a:off x="8012041" y="6602944"/>
            <a:ext cx="123149" cy="130621"/>
          </a:xfrm>
          <a:prstGeom prst="rect">
            <a:avLst/>
          </a:prstGeom>
          <a:noFill/>
          <a:ln w="25400" cap="flat" cmpd="sng" algn="ctr">
            <a:solidFill>
              <a:srgbClr val="005B8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78885" tIns="41020" rIns="78885" bIns="41020" numCol="1" rtlCol="0" anchor="ctr" anchorCtr="0" compatLnSpc="1">
            <a:prstTxWarp prst="textNoShape">
              <a:avLst/>
            </a:prstTxWarp>
          </a:bodyPr>
          <a:lstStyle/>
          <a:p>
            <a:pPr algn="ctr" defTabSz="914179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GB" sz="1400">
              <a:latin typeface="Arial" charset="0"/>
              <a:cs typeface="Arial" charset="0"/>
            </a:endParaRPr>
          </a:p>
        </p:txBody>
      </p:sp>
      <p:cxnSp>
        <p:nvCxnSpPr>
          <p:cNvPr id="1370" name="Gerade Verbindung 1369"/>
          <p:cNvCxnSpPr/>
          <p:nvPr/>
        </p:nvCxnSpPr>
        <p:spPr bwMode="auto">
          <a:xfrm flipH="1" flipV="1">
            <a:off x="6709382" y="4836729"/>
            <a:ext cx="1302516" cy="1769672"/>
          </a:xfrm>
          <a:prstGeom prst="line">
            <a:avLst/>
          </a:prstGeom>
          <a:solidFill>
            <a:schemeClr val="bg1"/>
          </a:solidFill>
          <a:ln w="25400" cap="flat" cmpd="sng" algn="ctr">
            <a:solidFill>
              <a:srgbClr val="005B8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71" name="Gerade Verbindung 1370"/>
          <p:cNvCxnSpPr/>
          <p:nvPr/>
        </p:nvCxnSpPr>
        <p:spPr bwMode="auto">
          <a:xfrm flipV="1">
            <a:off x="8135191" y="4836729"/>
            <a:ext cx="1283471" cy="1766216"/>
          </a:xfrm>
          <a:prstGeom prst="line">
            <a:avLst/>
          </a:prstGeom>
          <a:solidFill>
            <a:schemeClr val="bg1"/>
          </a:solidFill>
          <a:ln w="25400" cap="flat" cmpd="sng" algn="ctr">
            <a:solidFill>
              <a:srgbClr val="005B8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73" name="Rechteck 1372"/>
          <p:cNvSpPr/>
          <p:nvPr/>
        </p:nvSpPr>
        <p:spPr>
          <a:xfrm>
            <a:off x="6509081" y="7092999"/>
            <a:ext cx="3086091" cy="388707"/>
          </a:xfrm>
          <a:prstGeom prst="rect">
            <a:avLst/>
          </a:prstGeom>
        </p:spPr>
        <p:txBody>
          <a:bodyPr wrap="square" lIns="80147" tIns="40074" rIns="80147" bIns="40074">
            <a:spAutoFit/>
          </a:bodyPr>
          <a:lstStyle/>
          <a:p>
            <a:pPr algn="l"/>
            <a:r>
              <a:rPr lang="en-GB" sz="1000" dirty="0"/>
              <a:t>https://</a:t>
            </a:r>
            <a:r>
              <a:rPr lang="en-GB" sz="1000" dirty="0" smtClean="0"/>
              <a:t>www.enbw.com/blog/kunden/files/2014/09/130802_RDK_024.jpg</a:t>
            </a:r>
            <a:endParaRPr lang="en-GB" sz="1000" dirty="0"/>
          </a:p>
        </p:txBody>
      </p:sp>
      <p:pic>
        <p:nvPicPr>
          <p:cNvPr id="1374" name="Grafik 137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34" y="979170"/>
            <a:ext cx="1578966" cy="56921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6" name="Textfeld 65"/>
          <p:cNvSpPr txBox="1"/>
          <p:nvPr/>
        </p:nvSpPr>
        <p:spPr>
          <a:xfrm>
            <a:off x="378148" y="1044140"/>
            <a:ext cx="78567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Operated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Helmholtz-Zentrum Geesthacht (HZG)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EnbW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Rheinhafen-Dampfkraftwerk Karlsruhe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B5E007-8B67-4D55-AC58-8586F9573028}" type="slidenum">
              <a:rPr lang="de-DE" smtClean="0"/>
              <a:pPr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858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/>
          <p:cNvGrpSpPr/>
          <p:nvPr/>
        </p:nvGrpSpPr>
        <p:grpSpPr>
          <a:xfrm>
            <a:off x="7673022" y="1386057"/>
            <a:ext cx="2808000" cy="1872000"/>
            <a:chOff x="428716" y="1615351"/>
            <a:chExt cx="2809955" cy="188525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975" b="740"/>
            <a:stretch/>
          </p:blipFill>
          <p:spPr bwMode="auto">
            <a:xfrm>
              <a:off x="428716" y="1628603"/>
              <a:ext cx="2809955" cy="1872000"/>
            </a:xfrm>
            <a:prstGeom prst="rect">
              <a:avLst/>
            </a:prstGeom>
            <a:noFill/>
            <a:ln w="6350">
              <a:solidFill>
                <a:srgbClr val="51515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feld 6"/>
            <p:cNvSpPr txBox="1"/>
            <p:nvPr/>
          </p:nvSpPr>
          <p:spPr>
            <a:xfrm>
              <a:off x="428716" y="1615351"/>
              <a:ext cx="2809955" cy="3719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Membrane area ≈ 3 cm</a:t>
              </a:r>
              <a:r>
                <a:rPr lang="en-US" sz="1800" baseline="30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8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Textfeld 5"/>
          <p:cNvSpPr txBox="1"/>
          <p:nvPr/>
        </p:nvSpPr>
        <p:spPr>
          <a:xfrm>
            <a:off x="1402444" y="4106197"/>
            <a:ext cx="46045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5B82"/>
              </a:buClr>
              <a:buSzPct val="125000"/>
              <a:buFont typeface="Arial" panose="020B0604020202020204" pitchFamily="34" charset="0"/>
              <a:buChar char="•"/>
            </a:pPr>
            <a:r>
              <a:rPr lang="el-G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ϑ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≈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35°C</a:t>
            </a:r>
          </a:p>
          <a:p>
            <a:pPr marL="285750" indent="-285750">
              <a:buClr>
                <a:srgbClr val="005B82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rH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≈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marL="285750" indent="-285750">
              <a:buClr>
                <a:srgbClr val="005B82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sz="1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-concentration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≈ 14 % </a:t>
            </a:r>
          </a:p>
        </p:txBody>
      </p:sp>
      <p:sp>
        <p:nvSpPr>
          <p:cNvPr id="71" name="Inhaltsplatzhalter 3"/>
          <p:cNvSpPr txBox="1">
            <a:spLocks/>
          </p:cNvSpPr>
          <p:nvPr/>
        </p:nvSpPr>
        <p:spPr>
          <a:xfrm>
            <a:off x="234132" y="396255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3200" b="1" kern="1200">
                <a:solidFill>
                  <a:srgbClr val="005B82"/>
                </a:solidFill>
                <a:latin typeface="+mj-lt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latin typeface="Arial" panose="020B0604020202020204" pitchFamily="34" charset="0"/>
              </a:rPr>
              <a:t>Membrane </a:t>
            </a:r>
            <a:r>
              <a:rPr lang="de-DE" u="sng" dirty="0" err="1" smtClean="0">
                <a:latin typeface="Arial" panose="020B0604020202020204" pitchFamily="34" charset="0"/>
              </a:rPr>
              <a:t>module</a:t>
            </a:r>
            <a:r>
              <a:rPr lang="de-DE" dirty="0" smtClean="0">
                <a:latin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</a:rPr>
              <a:t>test</a:t>
            </a:r>
            <a:r>
              <a:rPr lang="de-DE" dirty="0" smtClean="0">
                <a:latin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</a:rPr>
              <a:t>rig</a:t>
            </a:r>
            <a:endParaRPr lang="de-DE" dirty="0" smtClean="0">
              <a:latin typeface="Arial" panose="020B0604020202020204" pitchFamily="34" charset="0"/>
            </a:endParaRPr>
          </a:p>
          <a:p>
            <a:pPr algn="ctr"/>
            <a:endParaRPr lang="de-DE" dirty="0">
              <a:latin typeface="Arial" panose="020B0604020202020204" pitchFamily="34" charset="0"/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234132" y="900311"/>
            <a:ext cx="104592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Proof of CO</a:t>
            </a:r>
            <a:r>
              <a:rPr lang="en-US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-separation at application conditions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738188" y="1916931"/>
            <a:ext cx="6552728" cy="219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0000"/>
              </a:lnSpc>
              <a:buClr>
                <a:srgbClr val="005B82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Transfer of the membrane concept to </a:t>
            </a:r>
            <a:r>
              <a:rPr lang="en-US" sz="1800" b="1" dirty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tubular supports</a:t>
            </a:r>
          </a:p>
          <a:p>
            <a:pPr marL="285750" indent="-285750">
              <a:lnSpc>
                <a:spcPct val="110000"/>
              </a:lnSpc>
              <a:buClr>
                <a:srgbClr val="005B82"/>
              </a:buClr>
              <a:buSzPct val="125000"/>
              <a:buFont typeface="Arial" panose="020B0604020202020204" pitchFamily="34" charset="0"/>
              <a:buChar char="•"/>
            </a:pPr>
            <a:endParaRPr 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0000"/>
              </a:lnSpc>
              <a:buClr>
                <a:srgbClr val="005B82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Assembly of a membrane module with ten tubular membranes resulting in 500 cm² membrane area!</a:t>
            </a:r>
            <a:endParaRPr lang="en-US" sz="1800" b="1" dirty="0" smtClean="0">
              <a:solidFill>
                <a:srgbClr val="005B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0000"/>
              </a:lnSpc>
              <a:buClr>
                <a:srgbClr val="005B82"/>
              </a:buClr>
              <a:buSzPct val="125000"/>
              <a:buFont typeface="Arial" panose="020B0604020202020204" pitchFamily="34" charset="0"/>
              <a:buChar char="•"/>
            </a:pPr>
            <a:endParaRPr 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0000"/>
              </a:lnSpc>
              <a:buClr>
                <a:srgbClr val="005B82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36 h test run of the module with preconditioned flue gas at the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Metpore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II module test rig </a:t>
            </a:r>
          </a:p>
          <a:p>
            <a:pPr>
              <a:lnSpc>
                <a:spcPct val="110000"/>
              </a:lnSpc>
              <a:buClr>
                <a:srgbClr val="005B82"/>
              </a:buClr>
              <a:buSzPct val="125000"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(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Rheinhafen-Dampfkraftwerk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Karlsruhe)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522164" y="1383160"/>
            <a:ext cx="6912768" cy="3774132"/>
          </a:xfrm>
          <a:prstGeom prst="rect">
            <a:avLst/>
          </a:prstGeom>
          <a:noFill/>
          <a:ln w="6350">
            <a:solidFill>
              <a:srgbClr val="515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hteck 83"/>
          <p:cNvSpPr/>
          <p:nvPr/>
        </p:nvSpPr>
        <p:spPr>
          <a:xfrm>
            <a:off x="522164" y="1463675"/>
            <a:ext cx="6912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Execution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9" name="Picture 2" descr="https://encrypted-tbn0.gstatic.com/images?q=tbn:ANd9GcSkES9aSd2vP8j9L9u_gHvl3igWtNKb0k-7-lf7__QGF65yJzk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596"/>
          <a:stretch/>
        </p:blipFill>
        <p:spPr bwMode="auto">
          <a:xfrm>
            <a:off x="666180" y="1988939"/>
            <a:ext cx="357018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" descr="https://encrypted-tbn0.gstatic.com/images?q=tbn:ANd9GcSkES9aSd2vP8j9L9u_gHvl3igWtNKb0k-7-lf7__QGF65yJzk0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596"/>
          <a:stretch/>
        </p:blipFill>
        <p:spPr bwMode="auto">
          <a:xfrm>
            <a:off x="666180" y="2437879"/>
            <a:ext cx="357018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" descr="https://encrypted-tbn0.gstatic.com/images?q=tbn:ANd9GcSkES9aSd2vP8j9L9u_gHvl3igWtNKb0k-7-lf7__QGF65yJzk0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596"/>
          <a:stretch/>
        </p:blipFill>
        <p:spPr bwMode="auto">
          <a:xfrm>
            <a:off x="666180" y="3179167"/>
            <a:ext cx="357018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5" name="Gruppieren 84"/>
          <p:cNvGrpSpPr/>
          <p:nvPr/>
        </p:nvGrpSpPr>
        <p:grpSpPr>
          <a:xfrm>
            <a:off x="522164" y="5301099"/>
            <a:ext cx="6912768" cy="2041624"/>
            <a:chOff x="522164" y="5364599"/>
            <a:chExt cx="6912768" cy="2041624"/>
          </a:xfrm>
        </p:grpSpPr>
        <p:sp>
          <p:nvSpPr>
            <p:cNvPr id="81" name="Abgerundetes Rechteck 80"/>
            <p:cNvSpPr/>
            <p:nvPr/>
          </p:nvSpPr>
          <p:spPr>
            <a:xfrm>
              <a:off x="4770636" y="5940872"/>
              <a:ext cx="2592288" cy="135920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5151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First time proof of CO</a:t>
              </a:r>
              <a:r>
                <a:rPr lang="en-US" b="1" baseline="-25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separation under application conditions</a:t>
              </a:r>
              <a:r>
                <a:rPr lang="en-US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  <a:endPara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feld 30"/>
            <p:cNvSpPr txBox="1"/>
            <p:nvPr/>
          </p:nvSpPr>
          <p:spPr>
            <a:xfrm>
              <a:off x="738189" y="5940871"/>
              <a:ext cx="4032448" cy="1124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defTabSz="180000">
                <a:lnSpc>
                  <a:spcPct val="110000"/>
                </a:lnSpc>
                <a:buClr>
                  <a:srgbClr val="005B82"/>
                </a:buClr>
                <a:buSzPct val="125000"/>
                <a:buFont typeface="Arial" panose="020B0604020202020204" pitchFamily="34" charset="0"/>
                <a:buChar char="•"/>
              </a:pP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  <a:r>
                <a:rPr lang="en-US" sz="1800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-concentration in the permeate</a:t>
              </a:r>
            </a:p>
            <a:p>
              <a:pPr marL="171450" indent="-171450" defTabSz="180000">
                <a:lnSpc>
                  <a:spcPct val="110000"/>
                </a:lnSpc>
                <a:buClr>
                  <a:srgbClr val="005B82"/>
                </a:buClr>
                <a:buSzPct val="125000"/>
                <a:buFont typeface="Arial" panose="020B0604020202020204" pitchFamily="34" charset="0"/>
                <a:buChar char="•"/>
              </a:pPr>
              <a:endParaRPr lang="en-US" sz="7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806924" lvl="1" indent="-285750" defTabSz="180000">
                <a:lnSpc>
                  <a:spcPct val="110000"/>
                </a:lnSpc>
                <a:buClr>
                  <a:srgbClr val="005B82"/>
                </a:buClr>
                <a:buSzPct val="125000"/>
                <a:buFont typeface="Arial" panose="020B0604020202020204" pitchFamily="34" charset="0"/>
                <a:buChar char="•"/>
              </a:pP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Begin 	≈ </a:t>
              </a:r>
              <a:r>
                <a:rPr 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60 </a:t>
              </a: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</a:p>
            <a:p>
              <a:pPr marL="806924" lvl="1" indent="-285750" defTabSz="180000">
                <a:lnSpc>
                  <a:spcPct val="110000"/>
                </a:lnSpc>
                <a:buClr>
                  <a:srgbClr val="005B82"/>
                </a:buClr>
                <a:buSzPct val="125000"/>
                <a:buFont typeface="Arial" panose="020B0604020202020204" pitchFamily="34" charset="0"/>
                <a:buChar char="•"/>
              </a:pP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End 		≈ </a:t>
              </a:r>
              <a:r>
                <a:rPr 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50 </a:t>
              </a:r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Rechteck 64"/>
            <p:cNvSpPr/>
            <p:nvPr/>
          </p:nvSpPr>
          <p:spPr>
            <a:xfrm>
              <a:off x="522164" y="5364599"/>
              <a:ext cx="6912768" cy="2041624"/>
            </a:xfrm>
            <a:prstGeom prst="rect">
              <a:avLst/>
            </a:prstGeom>
            <a:noFill/>
            <a:ln w="6350">
              <a:solidFill>
                <a:srgbClr val="5151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echteck 78"/>
            <p:cNvSpPr/>
            <p:nvPr/>
          </p:nvSpPr>
          <p:spPr>
            <a:xfrm>
              <a:off x="522164" y="5441007"/>
              <a:ext cx="69127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de-DE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results</a:t>
              </a:r>
              <a:endParaRPr lang="en-US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2" name="Picture 2" descr="https://encrypted-tbn0.gstatic.com/images?q=tbn:ANd9GcSkES9aSd2vP8j9L9u_gHvl3igWtNKb0k-7-lf7__QGF65yJzk0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96"/>
            <a:stretch/>
          </p:blipFill>
          <p:spPr bwMode="auto">
            <a:xfrm>
              <a:off x="666180" y="6011148"/>
              <a:ext cx="357018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uppieren 2"/>
          <p:cNvGrpSpPr/>
          <p:nvPr/>
        </p:nvGrpSpPr>
        <p:grpSpPr>
          <a:xfrm>
            <a:off x="8051300" y="3564815"/>
            <a:ext cx="2067912" cy="1872000"/>
            <a:chOff x="8051300" y="3429099"/>
            <a:chExt cx="2067912" cy="1872000"/>
          </a:xfrm>
        </p:grpSpPr>
        <p:sp>
          <p:nvSpPr>
            <p:cNvPr id="13" name="Rechteck 12"/>
            <p:cNvSpPr/>
            <p:nvPr/>
          </p:nvSpPr>
          <p:spPr>
            <a:xfrm>
              <a:off x="8051300" y="3429099"/>
              <a:ext cx="2067912" cy="1872000"/>
            </a:xfrm>
            <a:prstGeom prst="rect">
              <a:avLst/>
            </a:prstGeom>
            <a:noFill/>
            <a:ln w="6350">
              <a:solidFill>
                <a:srgbClr val="51515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3842" y="3618365"/>
              <a:ext cx="1914548" cy="1570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" name="Gruppieren 37"/>
          <p:cNvGrpSpPr/>
          <p:nvPr/>
        </p:nvGrpSpPr>
        <p:grpSpPr>
          <a:xfrm>
            <a:off x="7671633" y="1387300"/>
            <a:ext cx="2808000" cy="1872000"/>
            <a:chOff x="3474492" y="1631062"/>
            <a:chExt cx="2830059" cy="1875756"/>
          </a:xfrm>
        </p:grpSpPr>
        <p:pic>
          <p:nvPicPr>
            <p:cNvPr id="39" name="Picture 4" descr="F:\Modul Kraftwerk\Bilder\Röhrchen_4.jp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4492" y="1634818"/>
              <a:ext cx="2818699" cy="1872000"/>
            </a:xfrm>
            <a:prstGeom prst="rect">
              <a:avLst/>
            </a:prstGeom>
            <a:noFill/>
            <a:ln w="6350">
              <a:solidFill>
                <a:srgbClr val="51515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feld 39"/>
            <p:cNvSpPr txBox="1"/>
            <p:nvPr/>
          </p:nvSpPr>
          <p:spPr>
            <a:xfrm>
              <a:off x="3474493" y="1631062"/>
              <a:ext cx="2830058" cy="370073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Membrane area ≈ 50 cm</a:t>
              </a:r>
              <a:r>
                <a:rPr lang="en-US" sz="1800" baseline="30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8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uppieren 40"/>
          <p:cNvGrpSpPr/>
          <p:nvPr/>
        </p:nvGrpSpPr>
        <p:grpSpPr>
          <a:xfrm>
            <a:off x="7578949" y="1351221"/>
            <a:ext cx="3024335" cy="2154078"/>
            <a:chOff x="7578949" y="1414721"/>
            <a:chExt cx="3024335" cy="2154078"/>
          </a:xfrm>
        </p:grpSpPr>
        <p:sp>
          <p:nvSpPr>
            <p:cNvPr id="42" name="Rechteck 41"/>
            <p:cNvSpPr/>
            <p:nvPr/>
          </p:nvSpPr>
          <p:spPr>
            <a:xfrm>
              <a:off x="7578949" y="1414721"/>
              <a:ext cx="3024335" cy="2154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3" name="Picture 6" descr="F:\Modul Kraftwerk\Bilder\Bild_02.gif"/>
            <p:cNvPicPr>
              <a:picLocks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1258" y="1446659"/>
              <a:ext cx="2066400" cy="1872000"/>
            </a:xfrm>
            <a:prstGeom prst="rect">
              <a:avLst/>
            </a:prstGeom>
            <a:noFill/>
            <a:ln w="6350">
              <a:solidFill>
                <a:srgbClr val="51515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BD8E-55B4-4C4A-B820-FA4FC19CFA32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452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hteck 80"/>
          <p:cNvSpPr/>
          <p:nvPr/>
        </p:nvSpPr>
        <p:spPr>
          <a:xfrm>
            <a:off x="543372" y="4275395"/>
            <a:ext cx="9793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Damage mechanisms in direct contact with flue gas</a:t>
            </a:r>
            <a:endParaRPr lang="en-US" sz="24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Rechteck 84"/>
          <p:cNvSpPr/>
          <p:nvPr/>
        </p:nvSpPr>
        <p:spPr>
          <a:xfrm>
            <a:off x="543372" y="2029381"/>
            <a:ext cx="9793088" cy="4919602"/>
          </a:xfrm>
          <a:prstGeom prst="rect">
            <a:avLst/>
          </a:prstGeom>
          <a:noFill/>
          <a:ln w="6350">
            <a:solidFill>
              <a:srgbClr val="515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Inhaltsplatzhalter 3"/>
          <p:cNvSpPr txBox="1">
            <a:spLocks/>
          </p:cNvSpPr>
          <p:nvPr/>
        </p:nvSpPr>
        <p:spPr>
          <a:xfrm>
            <a:off x="234132" y="468263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3200" b="1" kern="1200">
                <a:solidFill>
                  <a:srgbClr val="005B82"/>
                </a:solidFill>
                <a:latin typeface="+mj-lt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err="1" smtClean="0">
                <a:latin typeface="Arial" panose="020B0604020202020204" pitchFamily="34" charset="0"/>
              </a:rPr>
              <a:t>Conclusions</a:t>
            </a:r>
            <a:endParaRPr lang="de-DE" dirty="0" smtClean="0">
              <a:latin typeface="Arial" panose="020B0604020202020204" pitchFamily="34" charset="0"/>
            </a:endParaRPr>
          </a:p>
          <a:p>
            <a:pPr algn="ctr"/>
            <a:endParaRPr lang="de-DE" dirty="0">
              <a:latin typeface="Arial" panose="020B0604020202020204" pitchFamily="34" charset="0"/>
            </a:endParaRPr>
          </a:p>
        </p:txBody>
      </p:sp>
      <p:sp>
        <p:nvSpPr>
          <p:cNvPr id="87" name="Inhaltsplatzhalter 3"/>
          <p:cNvSpPr txBox="1">
            <a:spLocks/>
          </p:cNvSpPr>
          <p:nvPr/>
        </p:nvSpPr>
        <p:spPr>
          <a:xfrm>
            <a:off x="234132" y="1124745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3200" b="1" kern="1200">
                <a:solidFill>
                  <a:srgbClr val="005B82"/>
                </a:solidFill>
                <a:latin typeface="+mj-lt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4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Exposure</a:t>
            </a:r>
            <a:r>
              <a:rPr lang="de-DE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tests</a:t>
            </a:r>
            <a:r>
              <a:rPr lang="de-DE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de-DE" sz="24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direct</a:t>
            </a:r>
            <a:r>
              <a:rPr lang="de-DE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contact</a:t>
            </a:r>
            <a:r>
              <a:rPr lang="de-DE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with</a:t>
            </a:r>
            <a:r>
              <a:rPr lang="de-DE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flue</a:t>
            </a:r>
            <a:r>
              <a:rPr lang="de-DE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 gas</a:t>
            </a:r>
          </a:p>
          <a:p>
            <a:pPr algn="ctr"/>
            <a:endParaRPr lang="de-DE" dirty="0">
              <a:latin typeface="Arial" panose="020B0604020202020204" pitchFamily="34" charset="0"/>
            </a:endParaRPr>
          </a:p>
        </p:txBody>
      </p:sp>
      <p:sp>
        <p:nvSpPr>
          <p:cNvPr id="82" name="Textfeld 81"/>
          <p:cNvSpPr txBox="1"/>
          <p:nvPr/>
        </p:nvSpPr>
        <p:spPr>
          <a:xfrm>
            <a:off x="1386260" y="4888217"/>
            <a:ext cx="9217024" cy="1412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5573" indent="-195573">
              <a:lnSpc>
                <a:spcPct val="110000"/>
              </a:lnSpc>
              <a:buClr>
                <a:srgbClr val="005B82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Forming of a filter cake respectively a layer of fly ash and gypsum</a:t>
            </a:r>
          </a:p>
          <a:p>
            <a:pPr marL="195573" indent="-195573">
              <a:lnSpc>
                <a:spcPct val="110000"/>
              </a:lnSpc>
              <a:buClr>
                <a:srgbClr val="005B82"/>
              </a:buClr>
              <a:buSzPct val="125000"/>
              <a:buFont typeface="Arial" panose="020B0604020202020204" pitchFamily="34" charset="0"/>
              <a:buChar char="•"/>
            </a:pPr>
            <a:endParaRPr lang="en-US" sz="9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5573" indent="-195573">
              <a:lnSpc>
                <a:spcPct val="110000"/>
              </a:lnSpc>
              <a:buClr>
                <a:srgbClr val="005B82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Corrosion of γ-Al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intermediate layer connected to a phase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transition </a:t>
            </a:r>
          </a:p>
          <a:p>
            <a:pPr marL="195573" indent="-195573">
              <a:lnSpc>
                <a:spcPct val="110000"/>
              </a:lnSpc>
              <a:buClr>
                <a:srgbClr val="005B82"/>
              </a:buClr>
              <a:buSzPct val="125000"/>
              <a:buFont typeface="Arial" panose="020B0604020202020204" pitchFamily="34" charset="0"/>
              <a:buChar char="•"/>
            </a:pPr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5573" indent="-195573">
              <a:lnSpc>
                <a:spcPct val="110000"/>
              </a:lnSpc>
              <a:buClr>
                <a:srgbClr val="005B82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Blocking of pores by condensing water and minerals in the inter layers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pieren 3"/>
          <p:cNvGrpSpPr/>
          <p:nvPr/>
        </p:nvGrpSpPr>
        <p:grpSpPr>
          <a:xfrm>
            <a:off x="1355524" y="2412479"/>
            <a:ext cx="8526500" cy="1440160"/>
            <a:chOff x="1355524" y="2268463"/>
            <a:chExt cx="8526500" cy="1440160"/>
          </a:xfrm>
        </p:grpSpPr>
        <p:sp>
          <p:nvSpPr>
            <p:cNvPr id="10" name="Rechteck 9"/>
            <p:cNvSpPr/>
            <p:nvPr/>
          </p:nvSpPr>
          <p:spPr>
            <a:xfrm>
              <a:off x="1530024" y="2268463"/>
              <a:ext cx="83520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95573" indent="-195573">
                <a:buFont typeface="Arial" panose="020B0604020202020204" pitchFamily="34" charset="0"/>
                <a:buChar char="•"/>
              </a:pPr>
              <a:r>
                <a:rPr lang="en-US" sz="24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operation of ceramic membranes in direct contact with flue gas is problematic.</a:t>
              </a:r>
              <a:endPara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Picture 2" descr="https://encrypted-tbn0.gstatic.com/images?q=tbn:ANd9GcSkES9aSd2vP8j9L9u_gHvl3igWtNKb0k-7-lf7__QGF65yJzk0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96"/>
            <a:stretch/>
          </p:blipFill>
          <p:spPr bwMode="auto">
            <a:xfrm>
              <a:off x="1355524" y="2353171"/>
              <a:ext cx="357018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hteck 11"/>
            <p:cNvSpPr/>
            <p:nvPr/>
          </p:nvSpPr>
          <p:spPr>
            <a:xfrm>
              <a:off x="1724424" y="3062292"/>
              <a:ext cx="756084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1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Analogues to polymeric membranes a flue gas conditioning is required (dehumidification)</a:t>
              </a:r>
              <a:endPara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BD8E-55B4-4C4A-B820-FA4FC19CFA32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23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1530276" y="4030563"/>
            <a:ext cx="835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5573" indent="-195573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First time proof of CO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separation under application conditions </a:t>
            </a:r>
            <a:endParaRPr lang="en-US" sz="2400" b="1" dirty="0">
              <a:solidFill>
                <a:srgbClr val="005B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feld 81"/>
          <p:cNvSpPr txBox="1"/>
          <p:nvPr/>
        </p:nvSpPr>
        <p:spPr>
          <a:xfrm>
            <a:off x="1530276" y="2573511"/>
            <a:ext cx="8352928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5573" indent="-195573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Amino-functionalized</a:t>
            </a: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membranes</a:t>
            </a:r>
            <a:r>
              <a:rPr lang="de-DE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Promising </a:t>
            </a:r>
            <a:r>
              <a:rPr lang="en-US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de-DE" sz="2400" b="1" dirty="0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de-DE" sz="2400" b="1" baseline="-25000" dirty="0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2400" b="1" dirty="0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/N</a:t>
            </a:r>
            <a:r>
              <a:rPr lang="de-DE" sz="2400" b="1" baseline="-25000" dirty="0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2400" b="1" dirty="0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-Separation </a:t>
            </a:r>
            <a:r>
              <a:rPr lang="en-US" sz="2400" b="1" dirty="0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de-DE" sz="2400" b="1" dirty="0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high </a:t>
            </a:r>
            <a:r>
              <a:rPr lang="en-US" sz="2400" b="1" dirty="0" smtClean="0">
                <a:solidFill>
                  <a:srgbClr val="005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temperatures</a:t>
            </a:r>
            <a:endParaRPr lang="en-US" sz="2400" b="1" dirty="0">
              <a:solidFill>
                <a:srgbClr val="005B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Rechteck 84"/>
          <p:cNvSpPr/>
          <p:nvPr/>
        </p:nvSpPr>
        <p:spPr>
          <a:xfrm>
            <a:off x="543372" y="1404367"/>
            <a:ext cx="9793088" cy="5760640"/>
          </a:xfrm>
          <a:prstGeom prst="rect">
            <a:avLst/>
          </a:prstGeom>
          <a:noFill/>
          <a:ln w="6350">
            <a:solidFill>
              <a:srgbClr val="515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Inhaltsplatzhalter 3"/>
          <p:cNvSpPr txBox="1">
            <a:spLocks/>
          </p:cNvSpPr>
          <p:nvPr/>
        </p:nvSpPr>
        <p:spPr>
          <a:xfrm>
            <a:off x="234132" y="612279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3200" b="1" kern="1200">
                <a:solidFill>
                  <a:srgbClr val="005B82"/>
                </a:solidFill>
                <a:latin typeface="+mj-lt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err="1" smtClean="0">
                <a:latin typeface="Arial" panose="020B0604020202020204" pitchFamily="34" charset="0"/>
              </a:rPr>
              <a:t>Conclusions</a:t>
            </a:r>
            <a:endParaRPr lang="de-DE" dirty="0" smtClean="0">
              <a:latin typeface="Arial" panose="020B0604020202020204" pitchFamily="34" charset="0"/>
            </a:endParaRPr>
          </a:p>
          <a:p>
            <a:pPr algn="ctr"/>
            <a:endParaRPr lang="de-DE" dirty="0">
              <a:latin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725092" y="3472623"/>
            <a:ext cx="7870080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de-DE" sz="1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-concentration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15 Vol.-%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67 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Vol</a:t>
            </a: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.-%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90°C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 the</a:t>
            </a: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724424" y="4879100"/>
            <a:ext cx="7560840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sz="1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-enrichment from 14 Vol.-% up to 60 Vol.-% at 35°C </a:t>
            </a:r>
          </a:p>
          <a:p>
            <a:pPr>
              <a:lnSpc>
                <a:spcPct val="110000"/>
              </a:lnSpc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(pre-conditioned flue gas)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https://encrypted-tbn0.gstatic.com/images?q=tbn:ANd9GcSkES9aSd2vP8j9L9u_gHvl3igWtNKb0k-7-lf7__QGF65yJzk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596"/>
          <a:stretch/>
        </p:blipFill>
        <p:spPr bwMode="auto">
          <a:xfrm>
            <a:off x="1368074" y="2681551"/>
            <a:ext cx="357018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encrypted-tbn0.gstatic.com/images?q=tbn:ANd9GcSkES9aSd2vP8j9L9u_gHvl3igWtNKb0k-7-lf7__QGF65yJzk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596"/>
          <a:stretch/>
        </p:blipFill>
        <p:spPr bwMode="auto">
          <a:xfrm>
            <a:off x="1355524" y="4102571"/>
            <a:ext cx="357018" cy="2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BD8E-55B4-4C4A-B820-FA4FC19CFA32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202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BD8E-55B4-4C4A-B820-FA4FC19CFA32}" type="slidenum">
              <a:rPr lang="de-DE" smtClean="0"/>
              <a:t>19</a:t>
            </a:fld>
            <a:endParaRPr lang="de-DE" dirty="0"/>
          </a:p>
        </p:txBody>
      </p:sp>
      <p:sp>
        <p:nvSpPr>
          <p:cNvPr id="6" name="Inhaltsplatzhalter 3"/>
          <p:cNvSpPr txBox="1">
            <a:spLocks/>
          </p:cNvSpPr>
          <p:nvPr/>
        </p:nvSpPr>
        <p:spPr>
          <a:xfrm>
            <a:off x="234132" y="396255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3200" b="1" kern="1200">
                <a:solidFill>
                  <a:srgbClr val="005B82"/>
                </a:solidFill>
                <a:latin typeface="+mj-lt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latin typeface="Arial" panose="020B0604020202020204" pitchFamily="34" charset="0"/>
              </a:rPr>
              <a:t>Outlook</a:t>
            </a:r>
          </a:p>
          <a:p>
            <a:pPr algn="ctr"/>
            <a:endParaRPr lang="de-DE" dirty="0">
              <a:latin typeface="Arial" panose="020B0604020202020204" pitchFamily="34" charset="0"/>
            </a:endParaRPr>
          </a:p>
        </p:txBody>
      </p:sp>
      <p:pic>
        <p:nvPicPr>
          <p:cNvPr id="14" name="Inhaltsplatzhalt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184700" y="1251098"/>
            <a:ext cx="5419921" cy="2905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" name="Tabel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848660"/>
              </p:ext>
            </p:extLst>
          </p:nvPr>
        </p:nvGraphicFramePr>
        <p:xfrm>
          <a:off x="5167252" y="4500711"/>
          <a:ext cx="5490714" cy="2016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7174"/>
                <a:gridCol w="1962484"/>
                <a:gridCol w="1661056"/>
              </a:tblGrid>
              <a:tr h="44692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</a:t>
                      </a:r>
                      <a:r>
                        <a:rPr lang="en-US" sz="1800" baseline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gas per</a:t>
                      </a:r>
                      <a:r>
                        <a:rPr lang="en-US" sz="18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meation after exposure</a:t>
                      </a:r>
                      <a:endParaRPr lang="en-US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baseline="-25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6782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noProof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</a:t>
                      </a:r>
                      <a:r>
                        <a:rPr lang="en-US" sz="1100" baseline="0" noProof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membrane</a:t>
                      </a:r>
                      <a:endParaRPr lang="en-US" sz="1100" noProof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Permeation </a:t>
                      </a:r>
                    </a:p>
                    <a:p>
                      <a:pPr algn="ctr"/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[Nm³/(m²</a:t>
                      </a:r>
                      <a:r>
                        <a:rPr lang="en-US" sz="1600" baseline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600" baseline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bar)]</a:t>
                      </a:r>
                      <a:endParaRPr lang="en-US" sz="16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Selectivity [CO</a:t>
                      </a:r>
                      <a:r>
                        <a:rPr lang="en-US" sz="1600" baseline="-250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/N</a:t>
                      </a:r>
                      <a:r>
                        <a:rPr lang="en-US" sz="1600" baseline="-250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US" sz="1600" baseline="-25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445507">
                <a:tc>
                  <a:txBody>
                    <a:bodyPr/>
                    <a:lstStyle/>
                    <a:p>
                      <a:pPr algn="l"/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r>
                        <a:rPr lang="en-US" sz="1600" baseline="-250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6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noProof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(3,026)</a:t>
                      </a:r>
                      <a:r>
                        <a:rPr lang="en-US" sz="1600" baseline="0" noProof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2,967</a:t>
                      </a:r>
                      <a:endParaRPr lang="en-US" sz="160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(56) </a:t>
                      </a:r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  <a:endParaRPr lang="en-US" sz="160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4455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600" baseline="-250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baseline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endParaRPr lang="en-US" sz="1600" noProof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(0,054) </a:t>
                      </a:r>
                      <a:r>
                        <a:rPr lang="en-US" sz="16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0,056</a:t>
                      </a:r>
                      <a:endParaRPr lang="en-US" sz="1600" noProof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el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762884"/>
              </p:ext>
            </p:extLst>
          </p:nvPr>
        </p:nvGraphicFramePr>
        <p:xfrm>
          <a:off x="306140" y="4500711"/>
          <a:ext cx="4752525" cy="2353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740"/>
                <a:gridCol w="441193"/>
                <a:gridCol w="1190272"/>
                <a:gridCol w="979320"/>
              </a:tblGrid>
              <a:tr h="33395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Conditions</a:t>
                      </a:r>
                      <a:r>
                        <a:rPr lang="de-DE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(Feed)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3395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Components</a:t>
                      </a:r>
                      <a:endParaRPr lang="de-DE" sz="14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00555"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Pressure</a:t>
                      </a:r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difference</a:t>
                      </a:r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[bar]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r>
                        <a:rPr lang="de-DE" sz="14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[Vol.-%]</a:t>
                      </a:r>
                      <a:endParaRPr lang="de-DE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00555"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Temperature</a:t>
                      </a:r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[°C]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de-DE" sz="14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[Vol.-%]</a:t>
                      </a:r>
                      <a:endParaRPr lang="de-DE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00555"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Volume </a:t>
                      </a:r>
                      <a:r>
                        <a:rPr lang="en-US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flow</a:t>
                      </a:r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de-DE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Nl</a:t>
                      </a:r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/h]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</a:t>
                      </a:r>
                      <a:r>
                        <a:rPr lang="de-DE" sz="14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[ppm]</a:t>
                      </a:r>
                      <a:endParaRPr lang="de-DE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00555">
                <a:tc>
                  <a:txBody>
                    <a:bodyPr/>
                    <a:lstStyle/>
                    <a:p>
                      <a:r>
                        <a:rPr lang="en-US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Humidity</a:t>
                      </a:r>
                      <a:r>
                        <a:rPr lang="de-DE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 </a:t>
                      </a:r>
                      <a:r>
                        <a:rPr lang="de-DE" sz="1400" noProof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</a:t>
                      </a:r>
                      <a:r>
                        <a:rPr lang="de-DE" sz="14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%]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de-DE" sz="14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[ppm]</a:t>
                      </a:r>
                      <a:endParaRPr lang="de-DE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34135">
                <a:tc>
                  <a:txBody>
                    <a:bodyPr/>
                    <a:lstStyle/>
                    <a:p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de-DE" sz="14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[Vol.-%]</a:t>
                      </a:r>
                      <a:endParaRPr lang="de-DE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Rest</a:t>
                      </a:r>
                      <a:endParaRPr lang="de-D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Rechteck 17"/>
          <p:cNvSpPr/>
          <p:nvPr/>
        </p:nvSpPr>
        <p:spPr>
          <a:xfrm>
            <a:off x="5184700" y="6660951"/>
            <a:ext cx="5562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Almost no loss of selectivity and permeability after 2250 h!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372220" y="1186479"/>
            <a:ext cx="496855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Development of ceramic membranes will continue 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follow-up project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MemKoR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As a consequence of the results the setup of the test rig was changed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irst experiment with a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Polyactive</a:t>
            </a:r>
            <a:r>
              <a:rPr lang="en-U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™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membrane from our project partner HZG was successful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31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9BD8E-55B4-4C4A-B820-FA4FC19CFA32}" type="slidenum">
              <a:rPr lang="de-DE" smtClean="0"/>
              <a:t>20</a:t>
            </a:fld>
            <a:endParaRPr lang="de-DE"/>
          </a:p>
        </p:txBody>
      </p:sp>
      <p:sp>
        <p:nvSpPr>
          <p:cNvPr id="6" name="Inhaltsplatzhalter 3"/>
          <p:cNvSpPr txBox="1">
            <a:spLocks/>
          </p:cNvSpPr>
          <p:nvPr/>
        </p:nvSpPr>
        <p:spPr>
          <a:xfrm>
            <a:off x="234132" y="396255"/>
            <a:ext cx="10459267" cy="6396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1042348" rtl="0" eaLnBrk="1" latinLnBrk="0" hangingPunct="1">
              <a:spcBef>
                <a:spcPct val="20000"/>
              </a:spcBef>
              <a:buClr>
                <a:srgbClr val="005B82"/>
              </a:buClr>
              <a:buFont typeface="Arial" pitchFamily="34" charset="0"/>
              <a:buNone/>
              <a:defRPr sz="3200" b="1" kern="1200">
                <a:solidFill>
                  <a:srgbClr val="005B82"/>
                </a:solidFill>
                <a:latin typeface="+mj-lt"/>
                <a:ea typeface="+mn-ea"/>
                <a:cs typeface="Arial" pitchFamily="34" charset="0"/>
              </a:defRPr>
            </a:lvl1pPr>
            <a:lvl2pPr marL="846908" indent="-325736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293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107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281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6455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7628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8803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29976" indent="-260587" algn="l" defTabSz="104234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err="1"/>
              <a:t>Acknowledgements</a:t>
            </a:r>
            <a:endParaRPr lang="de-DE" dirty="0">
              <a:latin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0" y="6467574"/>
            <a:ext cx="106934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5B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Thank </a:t>
            </a:r>
            <a:r>
              <a:rPr lang="en-US" sz="4000" b="1" dirty="0" smtClean="0">
                <a:solidFill>
                  <a:srgbClr val="005B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 for </a:t>
            </a:r>
            <a:r>
              <a:rPr lang="en-US" sz="4000" b="1" dirty="0">
                <a:solidFill>
                  <a:srgbClr val="005B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your kind attention!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5" r="20496"/>
          <a:stretch/>
        </p:blipFill>
        <p:spPr bwMode="auto">
          <a:xfrm>
            <a:off x="284335" y="36215"/>
            <a:ext cx="1659041" cy="162581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</p:pic>
      <p:grpSp>
        <p:nvGrpSpPr>
          <p:cNvPr id="8" name="Gruppieren 7"/>
          <p:cNvGrpSpPr/>
          <p:nvPr/>
        </p:nvGrpSpPr>
        <p:grpSpPr>
          <a:xfrm>
            <a:off x="377628" y="1548383"/>
            <a:ext cx="4897064" cy="4752528"/>
            <a:chOff x="359480" y="900311"/>
            <a:chExt cx="4897064" cy="4752528"/>
          </a:xfrm>
        </p:grpSpPr>
        <p:pic>
          <p:nvPicPr>
            <p:cNvPr id="11" name="Picture 7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69" r="4909" b="2211"/>
            <a:stretch/>
          </p:blipFill>
          <p:spPr bwMode="auto">
            <a:xfrm>
              <a:off x="1113856" y="2217787"/>
              <a:ext cx="3541588" cy="3168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317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7" name="Gruppieren 6"/>
            <p:cNvGrpSpPr/>
            <p:nvPr/>
          </p:nvGrpSpPr>
          <p:grpSpPr>
            <a:xfrm>
              <a:off x="359480" y="900311"/>
              <a:ext cx="4897064" cy="4752528"/>
              <a:chOff x="359480" y="900311"/>
              <a:chExt cx="4897064" cy="4752528"/>
            </a:xfrm>
          </p:grpSpPr>
          <p:sp>
            <p:nvSpPr>
              <p:cNvPr id="10" name="Rechteck 9"/>
              <p:cNvSpPr/>
              <p:nvPr/>
            </p:nvSpPr>
            <p:spPr>
              <a:xfrm>
                <a:off x="360000" y="1044000"/>
                <a:ext cx="4896544" cy="1224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METPORE II</a:t>
                </a:r>
              </a:p>
              <a:p>
                <a:pPr algn="ctr"/>
                <a:r>
                  <a:rPr lang="en-US" sz="1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Nano-structured ceramic </a:t>
                </a: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and </a:t>
                </a:r>
                <a:r>
                  <a:rPr lang="en-US" sz="1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metal supported</a:t>
                </a: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1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membranes</a:t>
                </a:r>
                <a:r>
                  <a:rPr lang="de-DE" sz="1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for</a:t>
                </a:r>
                <a:r>
                  <a:rPr lang="de-DE" sz="1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gas </a:t>
                </a:r>
                <a:r>
                  <a:rPr lang="en-US" sz="1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separation</a:t>
                </a:r>
                <a:r>
                  <a:rPr lang="de-DE" sz="1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ctr"/>
                <a:r>
                  <a:rPr lang="de-DE" sz="1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(FKZ</a:t>
                </a:r>
                <a:r>
                  <a:rPr lang="de-DE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  <a:r>
                  <a:rPr lang="de-DE" sz="1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03ET2016)</a:t>
                </a:r>
                <a:endParaRPr lang="de-DE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" name="Rechteck 2"/>
              <p:cNvSpPr/>
              <p:nvPr/>
            </p:nvSpPr>
            <p:spPr>
              <a:xfrm>
                <a:off x="359480" y="900311"/>
                <a:ext cx="4896000" cy="4752528"/>
              </a:xfrm>
              <a:prstGeom prst="rect">
                <a:avLst/>
              </a:prstGeom>
              <a:noFill/>
              <a:ln>
                <a:solidFill>
                  <a:srgbClr val="005B8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grpSp>
        <p:nvGrpSpPr>
          <p:cNvPr id="14" name="Gruppieren 13"/>
          <p:cNvGrpSpPr/>
          <p:nvPr/>
        </p:nvGrpSpPr>
        <p:grpSpPr>
          <a:xfrm>
            <a:off x="5418708" y="1548383"/>
            <a:ext cx="4897995" cy="4752528"/>
            <a:chOff x="5683318" y="900311"/>
            <a:chExt cx="4897995" cy="4752528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49" t="4547" r="7168" b="2111"/>
            <a:stretch/>
          </p:blipFill>
          <p:spPr>
            <a:xfrm>
              <a:off x="6334125" y="2340471"/>
              <a:ext cx="3639472" cy="3168352"/>
            </a:xfrm>
            <a:prstGeom prst="rect">
              <a:avLst/>
            </a:prstGeom>
          </p:spPr>
        </p:pic>
        <p:grpSp>
          <p:nvGrpSpPr>
            <p:cNvPr id="4" name="Gruppieren 3"/>
            <p:cNvGrpSpPr/>
            <p:nvPr/>
          </p:nvGrpSpPr>
          <p:grpSpPr>
            <a:xfrm>
              <a:off x="5683318" y="900311"/>
              <a:ext cx="4897995" cy="4752528"/>
              <a:chOff x="5683318" y="900311"/>
              <a:chExt cx="4897995" cy="4752528"/>
            </a:xfrm>
          </p:grpSpPr>
          <p:sp>
            <p:nvSpPr>
              <p:cNvPr id="13" name="Rechteck 12"/>
              <p:cNvSpPr/>
              <p:nvPr/>
            </p:nvSpPr>
            <p:spPr>
              <a:xfrm>
                <a:off x="5685313" y="1043597"/>
                <a:ext cx="4896000" cy="1224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MemKoR</a:t>
                </a:r>
                <a:endParaRPr lang="en-US" b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Membrane processes for separation of carbon dioxide from power plant flue gases </a:t>
                </a:r>
                <a:endParaRPr lang="en-US" sz="1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de-DE" sz="1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(FKZ</a:t>
                </a:r>
                <a:r>
                  <a:rPr lang="de-DE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  <a:r>
                  <a:rPr lang="de-DE" sz="1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03ET7064)</a:t>
                </a:r>
                <a:r>
                  <a:rPr lang="de-DE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  </a:t>
                </a:r>
                <a:r>
                  <a:rPr lang="de-DE" dirty="0"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</a:p>
            </p:txBody>
          </p:sp>
          <p:sp>
            <p:nvSpPr>
              <p:cNvPr id="12" name="Rechteck 11"/>
              <p:cNvSpPr/>
              <p:nvPr/>
            </p:nvSpPr>
            <p:spPr>
              <a:xfrm>
                <a:off x="5683318" y="900311"/>
                <a:ext cx="4896000" cy="4752528"/>
              </a:xfrm>
              <a:prstGeom prst="rect">
                <a:avLst/>
              </a:prstGeom>
              <a:noFill/>
              <a:ln>
                <a:solidFill>
                  <a:srgbClr val="005B8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854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1655</Words>
  <Application>Microsoft Office PowerPoint</Application>
  <PresentationFormat>Benutzerdefiniert</PresentationFormat>
  <Paragraphs>533</Paragraphs>
  <Slides>21</Slides>
  <Notes>21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2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k.wilkner@fz-juelich.de;jan.eiberger@arcor.de;w.a.meulenberg@fz-juelich.de;m.ivanova@fz-juelich.de;m.bram@fz-juelich.de</dc:creator>
  <cp:lastModifiedBy>Wilkner, Kai</cp:lastModifiedBy>
  <cp:revision>1177</cp:revision>
  <cp:lastPrinted>2016-09-22T07:47:36Z</cp:lastPrinted>
  <dcterms:created xsi:type="dcterms:W3CDTF">2011-06-09T07:25:32Z</dcterms:created>
  <dcterms:modified xsi:type="dcterms:W3CDTF">2016-09-26T06:03:27Z</dcterms:modified>
</cp:coreProperties>
</file>