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6" r:id="rId2"/>
    <p:sldId id="279" r:id="rId3"/>
    <p:sldId id="263" r:id="rId4"/>
    <p:sldId id="264" r:id="rId5"/>
    <p:sldId id="258" r:id="rId6"/>
    <p:sldId id="281" r:id="rId7"/>
    <p:sldId id="275" r:id="rId8"/>
    <p:sldId id="276" r:id="rId9"/>
    <p:sldId id="277" r:id="rId10"/>
    <p:sldId id="278" r:id="rId11"/>
    <p:sldId id="271" r:id="rId12"/>
    <p:sldId id="265" r:id="rId13"/>
    <p:sldId id="272" r:id="rId14"/>
    <p:sldId id="260" r:id="rId15"/>
    <p:sldId id="282" r:id="rId16"/>
    <p:sldId id="266" r:id="rId17"/>
    <p:sldId id="274" r:id="rId18"/>
    <p:sldId id="280" r:id="rId19"/>
  </p:sldIdLst>
  <p:sldSz cx="9144000" cy="6858000" type="screen4x3"/>
  <p:notesSz cx="6888163" cy="10020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DC125C34-E69C-4D35-9D36-41226B76D494}" type="datetimeFigureOut">
              <a:rPr kumimoji="1" lang="ja-JP" altLang="en-US" smtClean="0"/>
              <a:t>2014/12/23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830F68F9-F6DC-4E94-BE90-AE1CC42951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72624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86CA2-EBF8-4BA4-A6AC-4F8D97D5D0B9}" type="datetimeFigureOut">
              <a:rPr kumimoji="1" lang="ja-JP" altLang="en-US" smtClean="0"/>
              <a:t>2014/12/23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4DC58-A5B2-414B-BA18-CB05BE149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1428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86CA2-EBF8-4BA4-A6AC-4F8D97D5D0B9}" type="datetimeFigureOut">
              <a:rPr kumimoji="1" lang="ja-JP" altLang="en-US" smtClean="0"/>
              <a:t>2014/12/23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4DC58-A5B2-414B-BA18-CB05BE149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9312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86CA2-EBF8-4BA4-A6AC-4F8D97D5D0B9}" type="datetimeFigureOut">
              <a:rPr kumimoji="1" lang="ja-JP" altLang="en-US" smtClean="0"/>
              <a:t>2014/12/23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4DC58-A5B2-414B-BA18-CB05BE149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4943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86CA2-EBF8-4BA4-A6AC-4F8D97D5D0B9}" type="datetimeFigureOut">
              <a:rPr kumimoji="1" lang="ja-JP" altLang="en-US" smtClean="0"/>
              <a:t>2014/12/23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4DC58-A5B2-414B-BA18-CB05BE149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68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86CA2-EBF8-4BA4-A6AC-4F8D97D5D0B9}" type="datetimeFigureOut">
              <a:rPr kumimoji="1" lang="ja-JP" altLang="en-US" smtClean="0"/>
              <a:t>2014/12/23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4DC58-A5B2-414B-BA18-CB05BE149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3796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86CA2-EBF8-4BA4-A6AC-4F8D97D5D0B9}" type="datetimeFigureOut">
              <a:rPr kumimoji="1" lang="ja-JP" altLang="en-US" smtClean="0"/>
              <a:t>2014/12/23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4DC58-A5B2-414B-BA18-CB05BE149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9202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86CA2-EBF8-4BA4-A6AC-4F8D97D5D0B9}" type="datetimeFigureOut">
              <a:rPr kumimoji="1" lang="ja-JP" altLang="en-US" smtClean="0"/>
              <a:t>2014/12/23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4DC58-A5B2-414B-BA18-CB05BE149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0505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86CA2-EBF8-4BA4-A6AC-4F8D97D5D0B9}" type="datetimeFigureOut">
              <a:rPr kumimoji="1" lang="ja-JP" altLang="en-US" smtClean="0"/>
              <a:t>2014/12/23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4DC58-A5B2-414B-BA18-CB05BE149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1654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86CA2-EBF8-4BA4-A6AC-4F8D97D5D0B9}" type="datetimeFigureOut">
              <a:rPr kumimoji="1" lang="ja-JP" altLang="en-US" smtClean="0"/>
              <a:t>2014/12/23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4DC58-A5B2-414B-BA18-CB05BE149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389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86CA2-EBF8-4BA4-A6AC-4F8D97D5D0B9}" type="datetimeFigureOut">
              <a:rPr kumimoji="1" lang="ja-JP" altLang="en-US" smtClean="0"/>
              <a:t>2014/12/23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4DC58-A5B2-414B-BA18-CB05BE149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675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86CA2-EBF8-4BA4-A6AC-4F8D97D5D0B9}" type="datetimeFigureOut">
              <a:rPr kumimoji="1" lang="ja-JP" altLang="en-US" smtClean="0"/>
              <a:t>2014/12/23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4DC58-A5B2-414B-BA18-CB05BE149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3726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86CA2-EBF8-4BA4-A6AC-4F8D97D5D0B9}" type="datetimeFigureOut">
              <a:rPr kumimoji="1" lang="ja-JP" altLang="en-US" smtClean="0"/>
              <a:t>2014/12/23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4DC58-A5B2-414B-BA18-CB05BE1498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8903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emf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3568" y="170080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altLang="ja-JP" dirty="0"/>
              <a:t>Medical ergonomics: product development based on collaboration between medicine and engineering.</a:t>
            </a:r>
            <a:r>
              <a:rPr lang="ja-JP" altLang="ja-JP" dirty="0"/>
              <a:t/>
            </a:r>
            <a:br>
              <a:rPr lang="ja-JP" altLang="ja-JP" dirty="0"/>
            </a:b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31640" y="3501008"/>
            <a:ext cx="6400800" cy="1752600"/>
          </a:xfrm>
        </p:spPr>
        <p:txBody>
          <a:bodyPr>
            <a:noAutofit/>
          </a:bodyPr>
          <a:lstStyle/>
          <a:p>
            <a:r>
              <a:rPr lang="en-US" altLang="ja-JP" sz="2400" dirty="0" err="1" smtClean="0">
                <a:solidFill>
                  <a:schemeClr val="tx1"/>
                </a:solidFill>
              </a:rPr>
              <a:t>Kageyu</a:t>
            </a:r>
            <a:r>
              <a:rPr lang="en-US" altLang="ja-JP" sz="2400" dirty="0" smtClean="0">
                <a:solidFill>
                  <a:schemeClr val="tx1"/>
                </a:solidFill>
              </a:rPr>
              <a:t> NORO</a:t>
            </a:r>
            <a:r>
              <a:rPr lang="en-US" altLang="ja-JP" sz="2400" baseline="30000" dirty="0" smtClean="0">
                <a:solidFill>
                  <a:schemeClr val="tx1"/>
                </a:solidFill>
              </a:rPr>
              <a:t>1</a:t>
            </a:r>
            <a:r>
              <a:rPr lang="en-US" altLang="ja-JP" sz="2400" dirty="0" smtClean="0">
                <a:solidFill>
                  <a:schemeClr val="tx1"/>
                </a:solidFill>
              </a:rPr>
              <a:t>, </a:t>
            </a:r>
            <a:r>
              <a:rPr lang="en-US" altLang="ja-JP" sz="2400" dirty="0">
                <a:solidFill>
                  <a:schemeClr val="tx1"/>
                </a:solidFill>
              </a:rPr>
              <a:t>Hideki </a:t>
            </a:r>
            <a:r>
              <a:rPr lang="en-US" altLang="ja-JP" sz="2400" dirty="0" smtClean="0">
                <a:solidFill>
                  <a:schemeClr val="tx1"/>
                </a:solidFill>
              </a:rPr>
              <a:t>OYAMA</a:t>
            </a:r>
            <a:r>
              <a:rPr lang="en-US" altLang="ja-JP" sz="2400" baseline="30000" dirty="0" smtClean="0">
                <a:solidFill>
                  <a:schemeClr val="tx1"/>
                </a:solidFill>
              </a:rPr>
              <a:t>2</a:t>
            </a:r>
            <a:r>
              <a:rPr lang="en-US" altLang="ja-JP" sz="2400" dirty="0" smtClean="0">
                <a:solidFill>
                  <a:schemeClr val="tx1"/>
                </a:solidFill>
              </a:rPr>
              <a:t>, and </a:t>
            </a:r>
            <a:r>
              <a:rPr lang="en-US" altLang="ja-JP" sz="2400" dirty="0" err="1">
                <a:solidFill>
                  <a:schemeClr val="tx1"/>
                </a:solidFill>
              </a:rPr>
              <a:t>Kouichiro</a:t>
            </a:r>
            <a:r>
              <a:rPr lang="en-US" altLang="ja-JP" sz="2400" dirty="0">
                <a:solidFill>
                  <a:schemeClr val="tx1"/>
                </a:solidFill>
              </a:rPr>
              <a:t> TOYODA</a:t>
            </a:r>
            <a:r>
              <a:rPr lang="en-US" altLang="ja-JP" sz="2400" baseline="30000" dirty="0">
                <a:solidFill>
                  <a:schemeClr val="tx1"/>
                </a:solidFill>
              </a:rPr>
              <a:t>3</a:t>
            </a:r>
          </a:p>
          <a:p>
            <a:r>
              <a:rPr lang="en-US" altLang="ja-JP" sz="2400" dirty="0">
                <a:solidFill>
                  <a:schemeClr val="tx1"/>
                </a:solidFill>
              </a:rPr>
              <a:t> </a:t>
            </a:r>
            <a:r>
              <a:rPr lang="en-US" altLang="ja-JP" sz="2400" dirty="0" smtClean="0">
                <a:solidFill>
                  <a:schemeClr val="tx1"/>
                </a:solidFill>
              </a:rPr>
              <a:t>1Waseda </a:t>
            </a:r>
            <a:r>
              <a:rPr lang="en-US" altLang="ja-JP" sz="2400" dirty="0">
                <a:solidFill>
                  <a:schemeClr val="tx1"/>
                </a:solidFill>
              </a:rPr>
              <a:t>University/ </a:t>
            </a:r>
            <a:r>
              <a:rPr lang="en-US" altLang="ja-JP" sz="2400" dirty="0" err="1">
                <a:solidFill>
                  <a:schemeClr val="tx1"/>
                </a:solidFill>
              </a:rPr>
              <a:t>Ergoseating</a:t>
            </a:r>
            <a:r>
              <a:rPr lang="en-US" altLang="ja-JP" sz="2400" dirty="0">
                <a:solidFill>
                  <a:schemeClr val="tx1"/>
                </a:solidFill>
              </a:rPr>
              <a:t> </a:t>
            </a:r>
            <a:r>
              <a:rPr lang="en-US" altLang="ja-JP" sz="2400" dirty="0" err="1">
                <a:solidFill>
                  <a:schemeClr val="tx1"/>
                </a:solidFill>
              </a:rPr>
              <a:t>Co.,Ltd</a:t>
            </a:r>
            <a:r>
              <a:rPr lang="en-US" altLang="ja-JP" sz="2400" dirty="0">
                <a:solidFill>
                  <a:schemeClr val="tx1"/>
                </a:solidFill>
              </a:rPr>
              <a:t>. </a:t>
            </a:r>
            <a:endParaRPr lang="en-US" altLang="ja-JP" sz="2400" dirty="0" smtClean="0">
              <a:solidFill>
                <a:schemeClr val="tx1"/>
              </a:solidFill>
            </a:endParaRPr>
          </a:p>
          <a:p>
            <a:r>
              <a:rPr lang="en-US" altLang="ja-JP" sz="2400" dirty="0" smtClean="0">
                <a:solidFill>
                  <a:schemeClr val="tx1"/>
                </a:solidFill>
              </a:rPr>
              <a:t>2Graduate </a:t>
            </a:r>
            <a:r>
              <a:rPr lang="en-US" altLang="ja-JP" sz="2400" dirty="0">
                <a:solidFill>
                  <a:schemeClr val="tx1"/>
                </a:solidFill>
              </a:rPr>
              <a:t>School of Biomedical Engineering, Tohoku University </a:t>
            </a:r>
          </a:p>
          <a:p>
            <a:r>
              <a:rPr lang="en-US" altLang="ja-JP" sz="2400" dirty="0">
                <a:solidFill>
                  <a:schemeClr val="tx1"/>
                </a:solidFill>
              </a:rPr>
              <a:t> </a:t>
            </a:r>
            <a:r>
              <a:rPr lang="en-US" altLang="ja-JP" sz="2400" dirty="0" smtClean="0">
                <a:solidFill>
                  <a:schemeClr val="tx1"/>
                </a:solidFill>
              </a:rPr>
              <a:t>3Toyota </a:t>
            </a:r>
            <a:r>
              <a:rPr lang="en-US" altLang="ja-JP" sz="2400" dirty="0">
                <a:solidFill>
                  <a:schemeClr val="tx1"/>
                </a:solidFill>
              </a:rPr>
              <a:t>Orthopedic Clinic</a:t>
            </a:r>
          </a:p>
        </p:txBody>
      </p:sp>
    </p:spTree>
    <p:extLst>
      <p:ext uri="{BB962C8B-B14F-4D97-AF65-F5344CB8AC3E}">
        <p14:creationId xmlns:p14="http://schemas.microsoft.com/office/powerpoint/2010/main" val="425955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1143000"/>
          </a:xfrm>
        </p:spPr>
        <p:txBody>
          <a:bodyPr/>
          <a:lstStyle/>
          <a:p>
            <a:r>
              <a:rPr lang="en-US" altLang="ja-JP" dirty="0"/>
              <a:t>Initiated by claims from patients:</a:t>
            </a:r>
            <a:endParaRPr lang="ja-JP" altLang="ja-JP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91500" y="119675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ja-JP" altLang="en-US" dirty="0" smtClean="0"/>
              <a:t>　 </a:t>
            </a:r>
            <a:r>
              <a:rPr lang="en-US" altLang="ja-JP" dirty="0"/>
              <a:t>Uncomfortable</a:t>
            </a:r>
            <a:r>
              <a:rPr lang="en-US" altLang="ja-JP" dirty="0" smtClean="0"/>
              <a:t> </a:t>
            </a:r>
            <a:r>
              <a:rPr lang="en-US" altLang="ja-JP" dirty="0"/>
              <a:t>feelings during </a:t>
            </a:r>
            <a:r>
              <a:rPr lang="en-US" altLang="ja-JP" dirty="0" smtClean="0"/>
              <a:t>waiting</a:t>
            </a:r>
          </a:p>
          <a:p>
            <a:pPr marL="0" indent="0">
              <a:buNone/>
            </a:pPr>
            <a:r>
              <a:rPr lang="ja-JP" altLang="en-US" dirty="0"/>
              <a:t>　 </a:t>
            </a:r>
            <a:r>
              <a:rPr lang="en-US" altLang="ja-JP" dirty="0" smtClean="0"/>
              <a:t>Increased </a:t>
            </a:r>
            <a:r>
              <a:rPr lang="en-US" altLang="ja-JP" dirty="0"/>
              <a:t>low back pain caused </a:t>
            </a:r>
            <a:r>
              <a:rPr lang="en-US" altLang="ja-JP" dirty="0" smtClean="0"/>
              <a:t>by</a:t>
            </a:r>
            <a:r>
              <a:rPr lang="ja-JP" altLang="en-US" dirty="0"/>
              <a:t> </a:t>
            </a:r>
            <a:r>
              <a:rPr lang="en-US" altLang="ja-JP" dirty="0" smtClean="0"/>
              <a:t>long</a:t>
            </a:r>
            <a:r>
              <a:rPr lang="ja-JP" altLang="en-US" dirty="0" smtClean="0"/>
              <a:t>　    </a:t>
            </a:r>
            <a:r>
              <a:rPr lang="en-US" altLang="ja-JP" dirty="0" smtClean="0"/>
              <a:t>waiting </a:t>
            </a:r>
            <a:r>
              <a:rPr lang="en-US" altLang="ja-JP" dirty="0"/>
              <a:t>time</a:t>
            </a:r>
            <a:endParaRPr lang="ja-JP" altLang="ja-JP" dirty="0"/>
          </a:p>
        </p:txBody>
      </p:sp>
      <p:sp>
        <p:nvSpPr>
          <p:cNvPr id="5" name="下矢印 4"/>
          <p:cNvSpPr/>
          <p:nvPr/>
        </p:nvSpPr>
        <p:spPr>
          <a:xfrm>
            <a:off x="3419872" y="3140968"/>
            <a:ext cx="1440160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 flipH="1">
            <a:off x="539552" y="4293096"/>
            <a:ext cx="76377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000" dirty="0"/>
              <a:t>Proposals from a doctor motivated by a desire to improve seat comfort</a:t>
            </a:r>
            <a:endParaRPr lang="ja-JP" altLang="ja-JP" sz="4000" dirty="0"/>
          </a:p>
        </p:txBody>
      </p:sp>
      <p:sp>
        <p:nvSpPr>
          <p:cNvPr id="4" name="円/楕円 3"/>
          <p:cNvSpPr/>
          <p:nvPr/>
        </p:nvSpPr>
        <p:spPr>
          <a:xfrm>
            <a:off x="971600" y="1412776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971600" y="1988840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0577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64983" y="548680"/>
            <a:ext cx="6400800" cy="1752600"/>
          </a:xfrm>
        </p:spPr>
        <p:txBody>
          <a:bodyPr>
            <a:noAutofit/>
          </a:bodyPr>
          <a:lstStyle/>
          <a:p>
            <a:r>
              <a:rPr lang="en-US" altLang="ja-JP" sz="4000" dirty="0" smtClean="0">
                <a:solidFill>
                  <a:schemeClr val="tx1"/>
                </a:solidFill>
              </a:rPr>
              <a:t>Development of A </a:t>
            </a:r>
            <a:r>
              <a:rPr lang="en-US" altLang="ja-JP" sz="4000" dirty="0">
                <a:solidFill>
                  <a:schemeClr val="tx1"/>
                </a:solidFill>
              </a:rPr>
              <a:t>Comfort Chair for Low Back </a:t>
            </a:r>
            <a:r>
              <a:rPr lang="en-US" altLang="ja-JP" sz="4000" dirty="0" smtClean="0">
                <a:solidFill>
                  <a:schemeClr val="tx1"/>
                </a:solidFill>
              </a:rPr>
              <a:t>Pain Patients </a:t>
            </a:r>
          </a:p>
          <a:p>
            <a:endParaRPr lang="en-US" altLang="ja-JP" sz="4000" dirty="0">
              <a:solidFill>
                <a:schemeClr val="tx1"/>
              </a:solidFill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068960"/>
            <a:ext cx="3514643" cy="263691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104496"/>
            <a:ext cx="3743284" cy="2520280"/>
          </a:xfrm>
          <a:prstGeom prst="rect">
            <a:avLst/>
          </a:prstGeom>
        </p:spPr>
      </p:pic>
      <p:sp>
        <p:nvSpPr>
          <p:cNvPr id="8" name="右矢印 7"/>
          <p:cNvSpPr/>
          <p:nvPr/>
        </p:nvSpPr>
        <p:spPr>
          <a:xfrm>
            <a:off x="4139952" y="3991372"/>
            <a:ext cx="360041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403648" y="5890620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Past </a:t>
            </a:r>
            <a:r>
              <a:rPr lang="en-US" altLang="ja-JP" sz="2800" dirty="0" smtClean="0"/>
              <a:t>chairs</a:t>
            </a:r>
            <a:r>
              <a:rPr lang="ja-JP" altLang="en-US" sz="2800" dirty="0" smtClean="0"/>
              <a:t>　　                   </a:t>
            </a:r>
            <a:r>
              <a:rPr lang="en-US" altLang="ja-JP" sz="2800" dirty="0" smtClean="0"/>
              <a:t>The marketed products     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72387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545572" y="4010269"/>
            <a:ext cx="5404257" cy="1470025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/>
              <a:t/>
            </a:r>
            <a:br>
              <a:rPr lang="en-US" altLang="ja-JP" dirty="0"/>
            </a:br>
            <a:r>
              <a:rPr lang="en-US" altLang="ja-JP" dirty="0" smtClean="0"/>
              <a:t>two </a:t>
            </a:r>
            <a:r>
              <a:rPr lang="en-US" altLang="ja-JP" dirty="0"/>
              <a:t>lumbar </a:t>
            </a:r>
            <a:r>
              <a:rPr lang="en-US" altLang="ja-JP" dirty="0" smtClean="0"/>
              <a:t>supports</a:t>
            </a:r>
            <a:br>
              <a:rPr lang="en-US" altLang="ja-JP" dirty="0" smtClean="0"/>
            </a:br>
            <a:r>
              <a:rPr lang="en-US" altLang="ja-JP" dirty="0" smtClean="0"/>
              <a:t> </a:t>
            </a:r>
            <a:r>
              <a:rPr lang="en-US" altLang="ja-JP" dirty="0"/>
              <a:t>and 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one </a:t>
            </a:r>
            <a:r>
              <a:rPr lang="en-US" altLang="ja-JP" dirty="0"/>
              <a:t>sacral support</a:t>
            </a:r>
            <a:r>
              <a:rPr lang="ja-JP" altLang="en-US" dirty="0"/>
              <a:t>（</a:t>
            </a:r>
            <a:r>
              <a:rPr lang="en-US" altLang="ja-JP" dirty="0"/>
              <a:t>wedge)</a:t>
            </a:r>
            <a:br>
              <a:rPr lang="en-US" altLang="ja-JP" dirty="0"/>
            </a:br>
            <a:r>
              <a:rPr lang="ja-JP" altLang="ja-JP" dirty="0"/>
              <a:t/>
            </a:r>
            <a:br>
              <a:rPr lang="ja-JP" altLang="ja-JP" dirty="0"/>
            </a:b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/>
              <a:t/>
            </a:r>
            <a:br>
              <a:rPr lang="en-US" altLang="ja-JP" dirty="0"/>
            </a:b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6" y="1792985"/>
            <a:ext cx="3787877" cy="4248472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539552" y="548680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000" dirty="0"/>
              <a:t>Hypothesis-based product development</a:t>
            </a:r>
            <a:r>
              <a:rPr lang="ja-JP" altLang="ja-JP" sz="4000" dirty="0"/>
              <a:t/>
            </a:r>
            <a:br>
              <a:rPr lang="ja-JP" altLang="ja-JP" sz="4000" dirty="0"/>
            </a:br>
            <a:r>
              <a:rPr lang="ja-JP" altLang="en-US" sz="4000" dirty="0"/>
              <a:t>：</a:t>
            </a:r>
            <a:r>
              <a:rPr lang="en-US" altLang="ja-JP" sz="4000" dirty="0"/>
              <a:t>A chair equipped with a combination </a:t>
            </a:r>
            <a:r>
              <a:rPr lang="en-US" altLang="ja-JP" sz="4000" dirty="0" smtClean="0"/>
              <a:t>of:</a:t>
            </a:r>
            <a:endParaRPr kumimoji="1" lang="ja-JP" altLang="en-US" sz="4000" dirty="0"/>
          </a:p>
        </p:txBody>
      </p:sp>
      <p:cxnSp>
        <p:nvCxnSpPr>
          <p:cNvPr id="7" name="直線コネクタ 6"/>
          <p:cNvCxnSpPr/>
          <p:nvPr/>
        </p:nvCxnSpPr>
        <p:spPr>
          <a:xfrm flipH="1">
            <a:off x="3563888" y="3284984"/>
            <a:ext cx="28803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>
            <a:off x="3635896" y="3284984"/>
            <a:ext cx="0" cy="1584176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3275856" y="4509120"/>
            <a:ext cx="0" cy="7920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 flipH="1">
            <a:off x="2987824" y="4509120"/>
            <a:ext cx="28803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 flipH="1">
            <a:off x="2987824" y="5301208"/>
            <a:ext cx="28803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>
            <a:off x="3275856" y="4869160"/>
            <a:ext cx="36004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>
            <a:off x="4211960" y="4509120"/>
            <a:ext cx="0" cy="1584176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 flipH="1">
            <a:off x="2771800" y="6041457"/>
            <a:ext cx="1440160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 flipV="1">
            <a:off x="2771800" y="5661248"/>
            <a:ext cx="0" cy="38020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8926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en-US" altLang="ja-JP" dirty="0"/>
              <a:t>Development process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90504" y="1556792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ja-JP" altLang="en-US" dirty="0" smtClean="0"/>
              <a:t>　　　　　　</a:t>
            </a:r>
            <a:r>
              <a:rPr lang="en-US" altLang="ja-JP" dirty="0" smtClean="0"/>
              <a:t>Step 1</a:t>
            </a:r>
            <a:r>
              <a:rPr lang="ja-JP" altLang="en-US" dirty="0" smtClean="0"/>
              <a:t>　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 smtClean="0"/>
              <a:t>Proposals </a:t>
            </a:r>
            <a:r>
              <a:rPr lang="en-US" altLang="ja-JP" dirty="0"/>
              <a:t>from a medical doctor</a:t>
            </a:r>
            <a:r>
              <a:rPr lang="ja-JP" altLang="en-US" dirty="0"/>
              <a:t>　</a:t>
            </a:r>
            <a:endParaRPr lang="en-US" altLang="ja-JP" dirty="0" smtClean="0"/>
          </a:p>
          <a:p>
            <a:pPr marL="0" indent="0">
              <a:buNone/>
            </a:pPr>
            <a:endParaRPr lang="ja-JP" altLang="en-US" dirty="0"/>
          </a:p>
          <a:p>
            <a:pPr marL="0" indent="0">
              <a:buNone/>
            </a:pPr>
            <a:r>
              <a:rPr lang="ja-JP" altLang="en-US" dirty="0" smtClean="0"/>
              <a:t>　　　　　　</a:t>
            </a:r>
            <a:r>
              <a:rPr lang="en-US" altLang="ja-JP" dirty="0" smtClean="0"/>
              <a:t>Step 2</a:t>
            </a:r>
            <a:r>
              <a:rPr lang="ja-JP" altLang="en-US" dirty="0" smtClean="0"/>
              <a:t>　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 smtClean="0"/>
              <a:t>Formation </a:t>
            </a:r>
            <a:r>
              <a:rPr lang="en-US" altLang="ja-JP" dirty="0"/>
              <a:t>of a participatory </a:t>
            </a:r>
            <a:r>
              <a:rPr lang="en-US" altLang="ja-JP" dirty="0" smtClean="0"/>
              <a:t>development </a:t>
            </a:r>
            <a:r>
              <a:rPr lang="en-US" altLang="ja-JP" dirty="0"/>
              <a:t>team including </a:t>
            </a:r>
            <a:r>
              <a:rPr lang="en-US" altLang="ja-JP" dirty="0" smtClean="0"/>
              <a:t>a </a:t>
            </a:r>
            <a:r>
              <a:rPr lang="en-US" altLang="ja-JP" dirty="0"/>
              <a:t>medical </a:t>
            </a:r>
            <a:r>
              <a:rPr lang="en-US" altLang="ja-JP" dirty="0" smtClean="0"/>
              <a:t>doctor</a:t>
            </a:r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　　　　　　</a:t>
            </a:r>
            <a:r>
              <a:rPr lang="en-US" altLang="ja-JP" dirty="0" smtClean="0"/>
              <a:t>Step 3</a:t>
            </a:r>
          </a:p>
          <a:p>
            <a:pPr marL="0" indent="0">
              <a:buNone/>
            </a:pPr>
            <a:r>
              <a:rPr lang="en-US" altLang="ja-JP" dirty="0" smtClean="0"/>
              <a:t>Experiments </a:t>
            </a:r>
            <a:r>
              <a:rPr lang="en-US" altLang="ja-JP" dirty="0"/>
              <a:t>with the participation of </a:t>
            </a:r>
            <a:r>
              <a:rPr lang="en-US" altLang="ja-JP" dirty="0" smtClean="0"/>
              <a:t>patients</a:t>
            </a:r>
            <a:endParaRPr lang="ja-JP" altLang="en-US" dirty="0"/>
          </a:p>
        </p:txBody>
      </p:sp>
      <p:sp>
        <p:nvSpPr>
          <p:cNvPr id="4" name="角丸四角形 3"/>
          <p:cNvSpPr/>
          <p:nvPr/>
        </p:nvSpPr>
        <p:spPr>
          <a:xfrm>
            <a:off x="827584" y="1988840"/>
            <a:ext cx="5328592" cy="6480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角丸四角形 4"/>
          <p:cNvSpPr/>
          <p:nvPr/>
        </p:nvSpPr>
        <p:spPr>
          <a:xfrm>
            <a:off x="809706" y="3573016"/>
            <a:ext cx="7722733" cy="86409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827583" y="5373216"/>
            <a:ext cx="7704855" cy="6480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下矢印 8"/>
          <p:cNvSpPr/>
          <p:nvPr/>
        </p:nvSpPr>
        <p:spPr>
          <a:xfrm>
            <a:off x="2491232" y="2636912"/>
            <a:ext cx="936104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下矢印 9"/>
          <p:cNvSpPr/>
          <p:nvPr/>
        </p:nvSpPr>
        <p:spPr>
          <a:xfrm>
            <a:off x="2483768" y="4437112"/>
            <a:ext cx="936104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4726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23528" y="23488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ja-JP" dirty="0"/>
              <a:t>Platform for Experiments:</a:t>
            </a:r>
            <a:r>
              <a:rPr lang="ja-JP" altLang="en-US" dirty="0"/>
              <a:t>　</a:t>
            </a:r>
            <a:r>
              <a:rPr lang="en-US" altLang="ja-JP" dirty="0"/>
              <a:t>Develop a mechanism to correctly support </a:t>
            </a:r>
            <a:r>
              <a:rPr lang="en-US" altLang="ja-JP" dirty="0" smtClean="0"/>
              <a:t>skeletal </a:t>
            </a:r>
            <a:r>
              <a:rPr lang="en-US" altLang="ja-JP" dirty="0"/>
              <a:t>system equipped two lumbar supports and one sacral support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1771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1520" y="8809"/>
            <a:ext cx="8352928" cy="2232248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Anthropometric </a:t>
            </a:r>
            <a:r>
              <a:rPr lang="en-US" altLang="ja-JP" dirty="0"/>
              <a:t>investigation of sitting posture of a Japanese person</a:t>
            </a:r>
            <a:r>
              <a:rPr lang="ja-JP" altLang="ja-JP" dirty="0"/>
              <a:t/>
            </a:r>
            <a:br>
              <a:rPr lang="ja-JP" altLang="ja-JP" dirty="0"/>
            </a:br>
            <a:endParaRPr lang="ja-JP" altLang="ja-JP" dirty="0"/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916832"/>
            <a:ext cx="3997745" cy="4525963"/>
          </a:xfrm>
        </p:spPr>
      </p:pic>
    </p:spTree>
    <p:extLst>
      <p:ext uri="{BB962C8B-B14F-4D97-AF65-F5344CB8AC3E}">
        <p14:creationId xmlns:p14="http://schemas.microsoft.com/office/powerpoint/2010/main" val="3770821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ja-JP" sz="4000" dirty="0" smtClean="0"/>
              <a:t>Creation </a:t>
            </a:r>
            <a:r>
              <a:rPr lang="en-US" altLang="ja-JP" sz="4000" dirty="0"/>
              <a:t>of a mockup with a level-adjustable lumbar </a:t>
            </a:r>
            <a:r>
              <a:rPr lang="en-US" altLang="ja-JP" sz="4000" dirty="0" smtClean="0"/>
              <a:t>support</a:t>
            </a:r>
            <a:r>
              <a:rPr lang="ja-JP" altLang="en-US" sz="3100" dirty="0" smtClean="0"/>
              <a:t>（</a:t>
            </a:r>
            <a:r>
              <a:rPr lang="en-US" altLang="ja-JP" sz="3100" dirty="0" smtClean="0"/>
              <a:t>A)</a:t>
            </a:r>
            <a:br>
              <a:rPr lang="en-US" altLang="ja-JP" sz="3100" dirty="0" smtClean="0"/>
            </a:br>
            <a:r>
              <a:rPr lang="en-US" altLang="ja-JP" sz="4000" dirty="0"/>
              <a:t>Measurement thereby of lumbar position of </a:t>
            </a:r>
            <a:r>
              <a:rPr lang="en-US" altLang="ja-JP" sz="4000" dirty="0" smtClean="0"/>
              <a:t>subjects</a:t>
            </a:r>
            <a:r>
              <a:rPr lang="ja-JP" altLang="en-US" sz="4000" dirty="0" smtClean="0"/>
              <a:t>（</a:t>
            </a:r>
            <a:r>
              <a:rPr lang="en-US" altLang="ja-JP" sz="4000" dirty="0" smtClean="0"/>
              <a:t>B)</a:t>
            </a:r>
            <a:endParaRPr kumimoji="1" lang="ja-JP" altLang="en-US" sz="40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409352" y="5157192"/>
            <a:ext cx="38989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</a:rPr>
              <a:t>The angle of the pelvis is </a:t>
            </a:r>
            <a:endParaRPr lang="en-US" altLang="ja-JP" sz="2400" dirty="0" smtClean="0">
              <a:solidFill>
                <a:schemeClr val="bg1"/>
              </a:solidFill>
            </a:endParaRPr>
          </a:p>
          <a:p>
            <a:r>
              <a:rPr lang="en-US" altLang="ja-JP" sz="2400" dirty="0" smtClean="0">
                <a:solidFill>
                  <a:schemeClr val="bg1"/>
                </a:solidFill>
              </a:rPr>
              <a:t>measured </a:t>
            </a:r>
            <a:r>
              <a:rPr lang="en-US" altLang="ja-JP" sz="2400" dirty="0">
                <a:solidFill>
                  <a:schemeClr val="bg1"/>
                </a:solidFill>
              </a:rPr>
              <a:t>with a </a:t>
            </a:r>
            <a:r>
              <a:rPr lang="en-US" altLang="ja-JP" sz="2400" dirty="0" smtClean="0">
                <a:solidFill>
                  <a:schemeClr val="bg1"/>
                </a:solidFill>
              </a:rPr>
              <a:t>gyro sensor</a:t>
            </a:r>
            <a:r>
              <a:rPr lang="en-US" altLang="ja-JP" sz="2400" dirty="0">
                <a:solidFill>
                  <a:schemeClr val="bg1"/>
                </a:solidFill>
              </a:rPr>
              <a:t>. 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  <p:pic>
        <p:nvPicPr>
          <p:cNvPr id="9" name="コンテンツ プレースホルダー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413327"/>
            <a:ext cx="3096344" cy="4125224"/>
          </a:xfrm>
        </p:spPr>
      </p:pic>
      <p:pic>
        <p:nvPicPr>
          <p:cNvPr id="1026" name="Picture 2" descr="RIMG01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7" r="16302"/>
          <a:stretch>
            <a:fillRect/>
          </a:stretch>
        </p:blipFill>
        <p:spPr bwMode="auto">
          <a:xfrm>
            <a:off x="827584" y="2492896"/>
            <a:ext cx="3456819" cy="3381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2267744" y="5874129"/>
            <a:ext cx="8547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dirty="0" smtClean="0"/>
              <a:t>(A)</a:t>
            </a:r>
            <a:endParaRPr kumimoji="1" lang="ja-JP" altLang="en-US" sz="44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372200" y="5805264"/>
            <a:ext cx="8338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dirty="0" smtClean="0"/>
              <a:t>(B)</a:t>
            </a:r>
            <a:endParaRPr kumimoji="1" lang="ja-JP" altLang="en-US" sz="4400" dirty="0"/>
          </a:p>
        </p:txBody>
      </p:sp>
    </p:spTree>
    <p:extLst>
      <p:ext uri="{BB962C8B-B14F-4D97-AF65-F5344CB8AC3E}">
        <p14:creationId xmlns:p14="http://schemas.microsoft.com/office/powerpoint/2010/main" val="3413275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6660232" y="1700808"/>
            <a:ext cx="2376264" cy="3240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1187624" y="404664"/>
            <a:ext cx="61926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3600" dirty="0" smtClean="0"/>
              <a:t>A </a:t>
            </a:r>
            <a:r>
              <a:rPr lang="en-US" altLang="ja-JP" sz="3600" dirty="0"/>
              <a:t>mass-manufacture drawing based on the findings from </a:t>
            </a:r>
            <a:r>
              <a:rPr lang="en-US" altLang="ja-JP" sz="3600" dirty="0" smtClean="0"/>
              <a:t>above experiments.</a:t>
            </a:r>
            <a:endParaRPr lang="ja-JP" altLang="ja-JP" sz="3600" dirty="0"/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060848"/>
            <a:ext cx="7950200" cy="4241800"/>
          </a:xfrm>
        </p:spPr>
      </p:pic>
    </p:spTree>
    <p:extLst>
      <p:ext uri="{BB962C8B-B14F-4D97-AF65-F5344CB8AC3E}">
        <p14:creationId xmlns:p14="http://schemas.microsoft.com/office/powerpoint/2010/main" val="2591809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12" y="2168860"/>
            <a:ext cx="2459804" cy="3240360"/>
          </a:xfr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541" y="1902561"/>
            <a:ext cx="3523125" cy="4349021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683568" y="5699133"/>
            <a:ext cx="993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A wedge</a:t>
            </a:r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1929535" y="5700477"/>
            <a:ext cx="2226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/>
              <a:t>Two </a:t>
            </a:r>
            <a:r>
              <a:rPr lang="en-US" altLang="ja-JP" dirty="0"/>
              <a:t>lumbar </a:t>
            </a:r>
            <a:r>
              <a:rPr lang="en-US" altLang="ja-JP" dirty="0" smtClean="0"/>
              <a:t>supports </a:t>
            </a:r>
            <a:endParaRPr lang="ja-JP" altLang="en-US" dirty="0"/>
          </a:p>
        </p:txBody>
      </p:sp>
      <p:cxnSp>
        <p:nvCxnSpPr>
          <p:cNvPr id="10" name="直線矢印コネクタ 9"/>
          <p:cNvCxnSpPr/>
          <p:nvPr/>
        </p:nvCxnSpPr>
        <p:spPr>
          <a:xfrm flipV="1">
            <a:off x="1403648" y="2852936"/>
            <a:ext cx="144016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 flipV="1">
            <a:off x="1857527" y="2852936"/>
            <a:ext cx="144016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正方形/長方形 14"/>
          <p:cNvSpPr/>
          <p:nvPr/>
        </p:nvSpPr>
        <p:spPr>
          <a:xfrm>
            <a:off x="6156176" y="5949280"/>
            <a:ext cx="1656184" cy="273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8028384" y="2060848"/>
            <a:ext cx="231109" cy="34563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79512" y="246012"/>
            <a:ext cx="884633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　　</a:t>
            </a:r>
            <a:r>
              <a:rPr lang="en-US" altLang="ja-JP" sz="3600" dirty="0" smtClean="0"/>
              <a:t>Confirmation </a:t>
            </a:r>
            <a:r>
              <a:rPr lang="en-US" altLang="ja-JP" sz="3600" dirty="0"/>
              <a:t>through X-ray imaging of </a:t>
            </a:r>
            <a:endParaRPr lang="en-US" altLang="ja-JP" sz="3600" dirty="0" smtClean="0"/>
          </a:p>
          <a:p>
            <a:r>
              <a:rPr lang="en-US" altLang="ja-JP" sz="3600" dirty="0" smtClean="0"/>
              <a:t>positional relationships </a:t>
            </a:r>
            <a:r>
              <a:rPr lang="en-US" altLang="ja-JP" sz="3600" dirty="0"/>
              <a:t>between rolls, lumbar </a:t>
            </a:r>
            <a:endParaRPr lang="en-US" altLang="ja-JP" sz="3600" dirty="0" smtClean="0"/>
          </a:p>
          <a:p>
            <a:r>
              <a:rPr lang="en-US" altLang="ja-JP" sz="3600" dirty="0" smtClean="0"/>
              <a:t>and </a:t>
            </a:r>
            <a:r>
              <a:rPr lang="en-US" altLang="ja-JP" sz="3600" dirty="0"/>
              <a:t>pelvis</a:t>
            </a:r>
            <a:endParaRPr lang="ja-JP" altLang="ja-JP" sz="3600" dirty="0"/>
          </a:p>
        </p:txBody>
      </p:sp>
    </p:spTree>
    <p:extLst>
      <p:ext uri="{BB962C8B-B14F-4D97-AF65-F5344CB8AC3E}">
        <p14:creationId xmlns:p14="http://schemas.microsoft.com/office/powerpoint/2010/main" val="204874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836712"/>
            <a:ext cx="6912768" cy="5184576"/>
          </a:xfrm>
        </p:spPr>
      </p:pic>
      <p:sp>
        <p:nvSpPr>
          <p:cNvPr id="2" name="テキスト ボックス 1"/>
          <p:cNvSpPr txBox="1"/>
          <p:nvPr/>
        </p:nvSpPr>
        <p:spPr>
          <a:xfrm>
            <a:off x="755576" y="260648"/>
            <a:ext cx="80643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dirty="0"/>
              <a:t>Shop fabrication of lumbar rolls for a chair</a:t>
            </a:r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673880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Results</a:t>
            </a:r>
            <a:r>
              <a:rPr lang="ja-JP" altLang="en-US" dirty="0" smtClean="0"/>
              <a:t>：</a:t>
            </a:r>
            <a:r>
              <a:rPr lang="en-US" altLang="ja-JP" dirty="0" smtClean="0"/>
              <a:t> </a:t>
            </a:r>
            <a:r>
              <a:rPr lang="en-US" altLang="ja-JP" dirty="0"/>
              <a:t>marketed </a:t>
            </a:r>
            <a:r>
              <a:rPr lang="en-US" altLang="ja-JP" dirty="0" smtClean="0"/>
              <a:t>products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340768"/>
            <a:ext cx="6722255" cy="4525963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683568" y="6309320"/>
            <a:ext cx="6903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price of a mass-produced model of chairs for the waiting room of clinics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8588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2" name="Picture 30" descr="C:\Documents and Settings\ｃhair\My Documents\Document file 2011\研究\腰痛椅子研究\11月山口実験111117-18\実験写真\合板椅子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550" y="5460827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31" descr="C:\Documents and Settings\ｃhair\My Documents\Document file 2011\研究\腰痛椅子研究\11月山口実験111117-18\実験写真\ランバーロール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2550" y="4338464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32" descr="C:\Documents and Settings\ｃhair\My Documents\Document file 2011\研究\腰痛椅子研究\11月山口実験111117-18\実験写真\仙骨サポート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2550" y="3195464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5" name="Picture 33" descr="C:\Documents and Settings\ｃhair\My Documents\Document file 2011\研究\腰痛椅子研究\11月山口実験111117-18\実験写真\仙骨サポート+ランバーロール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2550" y="2052464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672" y="2132856"/>
            <a:ext cx="6977062" cy="415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827" name="Line 11"/>
          <p:cNvSpPr>
            <a:spLocks noChangeShapeType="1"/>
          </p:cNvSpPr>
          <p:nvPr/>
        </p:nvSpPr>
        <p:spPr bwMode="auto">
          <a:xfrm>
            <a:off x="1349350" y="266206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1349350" y="3576464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34829" name="Line 13"/>
          <p:cNvSpPr>
            <a:spLocks noChangeShapeType="1"/>
          </p:cNvSpPr>
          <p:nvPr/>
        </p:nvSpPr>
        <p:spPr bwMode="auto">
          <a:xfrm flipV="1">
            <a:off x="1349350" y="4262264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34830" name="Line 14"/>
          <p:cNvSpPr>
            <a:spLocks noChangeShapeType="1"/>
          </p:cNvSpPr>
          <p:nvPr/>
        </p:nvSpPr>
        <p:spPr bwMode="auto">
          <a:xfrm flipV="1">
            <a:off x="1273150" y="5252864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ffectLst/>
        </p:spPr>
        <p:txBody>
          <a:bodyPr/>
          <a:lstStyle/>
          <a:p>
            <a:endParaRPr lang="ja-JP" altLang="en-US"/>
          </a:p>
        </p:txBody>
      </p:sp>
      <p:pic>
        <p:nvPicPr>
          <p:cNvPr id="12" name="図 11" descr="骨盤傾斜角度とSacral slope X線画像版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84168" y="476672"/>
            <a:ext cx="2736304" cy="3470213"/>
          </a:xfrm>
          <a:prstGeom prst="rect">
            <a:avLst/>
          </a:prstGeom>
        </p:spPr>
      </p:pic>
      <p:sp>
        <p:nvSpPr>
          <p:cNvPr id="14" name="正方形/長方形 13"/>
          <p:cNvSpPr/>
          <p:nvPr/>
        </p:nvSpPr>
        <p:spPr>
          <a:xfrm>
            <a:off x="4932040" y="5877272"/>
            <a:ext cx="194421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3563888" y="5805264"/>
            <a:ext cx="324036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563888" y="6021288"/>
            <a:ext cx="3199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Pelvic angle (deg.)</a:t>
            </a:r>
            <a:endParaRPr kumimoji="1" lang="ja-JP" altLang="en-US" sz="32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507574" y="54424"/>
            <a:ext cx="18894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Pelvic angle</a:t>
            </a:r>
            <a:endParaRPr kumimoji="1" lang="ja-JP" altLang="en-US" sz="2800" dirty="0"/>
          </a:p>
        </p:txBody>
      </p:sp>
      <p:cxnSp>
        <p:nvCxnSpPr>
          <p:cNvPr id="19" name="直線矢印コネクタ 18"/>
          <p:cNvCxnSpPr/>
          <p:nvPr/>
        </p:nvCxnSpPr>
        <p:spPr>
          <a:xfrm>
            <a:off x="6156176" y="836712"/>
            <a:ext cx="144016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/>
          <p:cNvSpPr txBox="1"/>
          <p:nvPr/>
        </p:nvSpPr>
        <p:spPr>
          <a:xfrm>
            <a:off x="553852" y="-96546"/>
            <a:ext cx="59320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600" dirty="0"/>
              <a:t>Cross-checking by X-ray imaging and gyroscopic sensing to verify correctness of </a:t>
            </a:r>
            <a:r>
              <a:rPr lang="en-US" altLang="ja-JP" sz="3600" dirty="0" smtClean="0"/>
              <a:t>sitting posture</a:t>
            </a:r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032563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1520" y="19888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ja-JP" dirty="0"/>
              <a:t>Evaluation of comfort by means of VAS, a method conventionally used for pain assessment in surgical medicine</a:t>
            </a:r>
            <a:endParaRPr lang="ja-JP" altLang="ja-JP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195736" y="4653135"/>
            <a:ext cx="49745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 smtClean="0"/>
              <a:t>Visual Analog Scale  (VAS)</a:t>
            </a:r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76931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コンテンツ プレースホルダー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109" y="1870173"/>
            <a:ext cx="6804696" cy="4525963"/>
          </a:xfrm>
        </p:spPr>
      </p:pic>
      <p:sp>
        <p:nvSpPr>
          <p:cNvPr id="3" name="右矢印 2"/>
          <p:cNvSpPr/>
          <p:nvPr/>
        </p:nvSpPr>
        <p:spPr>
          <a:xfrm rot="1636904">
            <a:off x="5081656" y="4149080"/>
            <a:ext cx="978408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95536" y="188347"/>
            <a:ext cx="81369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600" dirty="0"/>
              <a:t>Albeit no statistically-significant difference obtained, symptoms of improvement in pain level were observed.</a:t>
            </a:r>
            <a:endParaRPr lang="ja-JP" altLang="ja-JP" sz="3600" dirty="0"/>
          </a:p>
          <a:p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92622" y="2219073"/>
            <a:ext cx="13428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 smtClean="0"/>
              <a:t>painful</a:t>
            </a:r>
            <a:endParaRPr kumimoji="1" lang="ja-JP" altLang="en-US" sz="32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13950" y="4964975"/>
            <a:ext cx="20064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 smtClean="0"/>
              <a:t>not painful</a:t>
            </a:r>
          </a:p>
          <a:p>
            <a:r>
              <a:rPr lang="en-US" altLang="ja-JP" sz="3200" dirty="0" smtClean="0"/>
              <a:t> at al</a:t>
            </a:r>
            <a:endParaRPr kumimoji="1" lang="ja-JP" altLang="en-US" sz="3200" dirty="0"/>
          </a:p>
        </p:txBody>
      </p:sp>
      <p:sp>
        <p:nvSpPr>
          <p:cNvPr id="11" name="上矢印 10"/>
          <p:cNvSpPr/>
          <p:nvPr/>
        </p:nvSpPr>
        <p:spPr>
          <a:xfrm>
            <a:off x="1493109" y="2803849"/>
            <a:ext cx="484632" cy="2880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上矢印 12"/>
          <p:cNvSpPr/>
          <p:nvPr/>
        </p:nvSpPr>
        <p:spPr>
          <a:xfrm rot="10800000">
            <a:off x="1493109" y="4437112"/>
            <a:ext cx="484632" cy="2880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491880" y="5872916"/>
            <a:ext cx="11438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Before</a:t>
            </a:r>
            <a:endParaRPr kumimoji="1" lang="ja-JP" altLang="en-US" sz="28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372200" y="5903693"/>
            <a:ext cx="817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After</a:t>
            </a:r>
            <a:endParaRPr kumimoji="1" lang="ja-JP" altLang="en-US" sz="24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795486" y="2511460"/>
            <a:ext cx="31534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No. of Subjects:  12</a:t>
            </a:r>
            <a:r>
              <a:rPr lang="ja-JP" altLang="ja-JP" dirty="0" smtClean="0"/>
              <a:t>（</a:t>
            </a:r>
            <a:r>
              <a:rPr lang="en-US" altLang="ja-JP" dirty="0" smtClean="0"/>
              <a:t>M</a:t>
            </a:r>
            <a:r>
              <a:rPr lang="ja-JP" altLang="ja-JP" dirty="0" smtClean="0"/>
              <a:t>４，</a:t>
            </a:r>
            <a:r>
              <a:rPr lang="en-US" altLang="ja-JP" dirty="0" smtClean="0"/>
              <a:t>F</a:t>
            </a:r>
            <a:r>
              <a:rPr lang="ja-JP" altLang="ja-JP" dirty="0" smtClean="0"/>
              <a:t>８），</a:t>
            </a:r>
            <a:endParaRPr lang="en-US" altLang="ja-JP" dirty="0" smtClean="0"/>
          </a:p>
          <a:p>
            <a:r>
              <a:rPr lang="en-US" altLang="ja-JP" dirty="0" smtClean="0"/>
              <a:t>Age :  62.4±18.8</a:t>
            </a:r>
          </a:p>
          <a:p>
            <a:r>
              <a:rPr lang="en-US" altLang="ja-JP" dirty="0" smtClean="0"/>
              <a:t>Height :  158.0±7.4cm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5982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Product features and benefits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A chair equipped with a combination of two lumbar supports and one sacral </a:t>
            </a:r>
            <a:r>
              <a:rPr lang="en-US" altLang="ja-JP" dirty="0" smtClean="0"/>
              <a:t>support</a:t>
            </a:r>
            <a:r>
              <a:rPr lang="ja-JP" altLang="en-US" dirty="0" smtClean="0"/>
              <a:t>（</a:t>
            </a:r>
            <a:r>
              <a:rPr lang="en-US" altLang="ja-JP" dirty="0" smtClean="0"/>
              <a:t>wedge)</a:t>
            </a:r>
          </a:p>
          <a:p>
            <a:r>
              <a:rPr lang="en-US" altLang="ja-JP" dirty="0" smtClean="0"/>
              <a:t>Benefits:</a:t>
            </a:r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en-US" altLang="ja-JP" dirty="0" smtClean="0"/>
              <a:t>   Decrease </a:t>
            </a:r>
            <a:r>
              <a:rPr lang="en-US" altLang="ja-JP" dirty="0"/>
              <a:t>of uncomfortable </a:t>
            </a:r>
            <a:r>
              <a:rPr lang="en-US" altLang="ja-JP" dirty="0" smtClean="0"/>
              <a:t>feeling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 </a:t>
            </a:r>
            <a:r>
              <a:rPr lang="en-US" altLang="ja-JP" dirty="0" smtClean="0"/>
              <a:t>   Prevention </a:t>
            </a:r>
            <a:r>
              <a:rPr lang="en-US" altLang="ja-JP" dirty="0"/>
              <a:t>of musculoskeletal disorder</a:t>
            </a:r>
            <a:endParaRPr lang="ja-JP" altLang="ja-JP" dirty="0"/>
          </a:p>
          <a:p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611994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27584" y="2996952"/>
            <a:ext cx="7772400" cy="1470025"/>
          </a:xfrm>
        </p:spPr>
        <p:txBody>
          <a:bodyPr>
            <a:noAutofit/>
          </a:bodyPr>
          <a:lstStyle/>
          <a:p>
            <a:r>
              <a:rPr lang="en-US" altLang="ja-JP" sz="3600" dirty="0" smtClean="0"/>
              <a:t>Conclusion:</a:t>
            </a:r>
            <a:br>
              <a:rPr lang="en-US" altLang="ja-JP" sz="3600" dirty="0" smtClean="0"/>
            </a:br>
            <a:r>
              <a:rPr lang="en-US" altLang="ja-JP" sz="3600" dirty="0" smtClean="0"/>
              <a:t>Based on </a:t>
            </a:r>
            <a:r>
              <a:rPr lang="en-US" altLang="ja-JP" sz="3600" dirty="0"/>
              <a:t>collaboration between medicine and engineering</a:t>
            </a:r>
            <a:r>
              <a:rPr lang="en-US" altLang="ja-JP" sz="3600" dirty="0" smtClean="0"/>
              <a:t>.</a:t>
            </a:r>
            <a:br>
              <a:rPr lang="en-US" altLang="ja-JP" sz="3600" dirty="0" smtClean="0"/>
            </a:br>
            <a:r>
              <a:rPr lang="en-US" altLang="ja-JP" sz="3600" dirty="0"/>
              <a:t/>
            </a:r>
            <a:br>
              <a:rPr lang="en-US" altLang="ja-JP" sz="3600" dirty="0"/>
            </a:br>
            <a:r>
              <a:rPr lang="en-US" altLang="ja-JP" sz="3600" dirty="0" smtClean="0"/>
              <a:t>From </a:t>
            </a:r>
            <a:r>
              <a:rPr lang="en-US" altLang="ja-JP" sz="3600" dirty="0"/>
              <a:t>an engineering viewpoint, information gained from X-ray images has come to be used for chair </a:t>
            </a:r>
            <a:r>
              <a:rPr lang="en-US" altLang="ja-JP" sz="3600" dirty="0" smtClean="0"/>
              <a:t>design, </a:t>
            </a:r>
            <a:r>
              <a:rPr lang="en-US" altLang="ja-JP" sz="3600" dirty="0"/>
              <a:t>thereby resulting in successful development of chairs </a:t>
            </a:r>
            <a:r>
              <a:rPr lang="en-US" altLang="ja-JP" sz="3600" dirty="0" smtClean="0"/>
              <a:t>contributing </a:t>
            </a:r>
            <a:r>
              <a:rPr lang="en-US" altLang="ja-JP" sz="3600" dirty="0"/>
              <a:t>to health promotion and disease prevention.</a:t>
            </a:r>
            <a:br>
              <a:rPr lang="en-US" altLang="ja-JP" sz="3600" dirty="0"/>
            </a:br>
            <a:r>
              <a:rPr lang="ja-JP" altLang="ja-JP" sz="3600" dirty="0"/>
              <a:t/>
            </a:r>
            <a:br>
              <a:rPr lang="ja-JP" altLang="ja-JP" sz="3600" dirty="0"/>
            </a:br>
            <a:endParaRPr kumimoji="1" lang="ja-JP" altLang="en-US" sz="3600" dirty="0"/>
          </a:p>
        </p:txBody>
      </p:sp>
      <p:sp>
        <p:nvSpPr>
          <p:cNvPr id="4" name="正方形/長方形 3"/>
          <p:cNvSpPr/>
          <p:nvPr/>
        </p:nvSpPr>
        <p:spPr>
          <a:xfrm>
            <a:off x="683568" y="2348880"/>
            <a:ext cx="8208912" cy="38884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5412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References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ja-JP" dirty="0"/>
              <a:t>Wu, C., Miyamoto, H., Noro, K., 1998.  Research on pelvic angle variation when using a pelvic support.  Ergonomics.  41(3) 317-327</a:t>
            </a:r>
            <a:r>
              <a:rPr lang="en-US" altLang="ja-JP" dirty="0" smtClean="0"/>
              <a:t>.</a:t>
            </a:r>
          </a:p>
          <a:p>
            <a:r>
              <a:rPr kumimoji="1" lang="en-US" altLang="ja-JP" dirty="0" smtClean="0"/>
              <a:t>Oyama, </a:t>
            </a:r>
            <a:r>
              <a:rPr kumimoji="1" lang="en-US" altLang="ja-JP" dirty="0" err="1" smtClean="0"/>
              <a:t>H.,Noro</a:t>
            </a:r>
            <a:r>
              <a:rPr kumimoji="1" lang="en-US" altLang="ja-JP" dirty="0" smtClean="0"/>
              <a:t>, K. </a:t>
            </a:r>
            <a:r>
              <a:rPr kumimoji="1" lang="en-US" altLang="ja-JP" dirty="0" err="1" smtClean="0"/>
              <a:t>andToyoda</a:t>
            </a:r>
            <a:r>
              <a:rPr kumimoji="1" lang="en-US" altLang="ja-JP" dirty="0" smtClean="0"/>
              <a:t>, K.2013.</a:t>
            </a:r>
          </a:p>
          <a:p>
            <a:pPr marL="0" indent="0">
              <a:buNone/>
            </a:pPr>
            <a:r>
              <a:rPr lang="en-US" altLang="ja-JP" dirty="0" smtClean="0"/>
              <a:t>   Prototyping </a:t>
            </a:r>
            <a:r>
              <a:rPr lang="en-US" altLang="ja-JP" dirty="0"/>
              <a:t>of A Comfort Chair for Low Back Pain </a:t>
            </a:r>
            <a:r>
              <a:rPr lang="en-US" altLang="ja-JP" dirty="0" smtClean="0"/>
              <a:t>  </a:t>
            </a:r>
            <a:r>
              <a:rPr lang="en-US" altLang="ja-JP" dirty="0" err="1" smtClean="0"/>
              <a:t>Patients:Evaluation</a:t>
            </a:r>
            <a:r>
              <a:rPr lang="en-US" altLang="ja-JP" dirty="0" smtClean="0"/>
              <a:t> </a:t>
            </a:r>
            <a:r>
              <a:rPr lang="en-US" altLang="ja-JP" dirty="0"/>
              <a:t>Based on X-ray </a:t>
            </a:r>
            <a:r>
              <a:rPr lang="en-US" altLang="ja-JP" dirty="0" smtClean="0"/>
              <a:t>Images.</a:t>
            </a:r>
          </a:p>
          <a:p>
            <a:pPr marL="0" indent="0">
              <a:buNone/>
            </a:pPr>
            <a:r>
              <a:rPr lang="en-US" altLang="ja-JP" dirty="0" err="1" smtClean="0"/>
              <a:t>Geselllschaft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für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Arbeitswissenschaft</a:t>
            </a:r>
            <a:r>
              <a:rPr lang="en-US" altLang="ja-JP" dirty="0" smtClean="0"/>
              <a:t>, </a:t>
            </a:r>
          </a:p>
          <a:p>
            <a:pPr marL="0" indent="0">
              <a:buNone/>
            </a:pPr>
            <a:r>
              <a:rPr lang="en-US" altLang="ja-JP" dirty="0" err="1" smtClean="0"/>
              <a:t>Frühjahrskongress</a:t>
            </a:r>
            <a:r>
              <a:rPr lang="en-US" altLang="ja-JP" dirty="0" smtClean="0"/>
              <a:t> 2013 </a:t>
            </a:r>
            <a:endParaRPr lang="ja-JP" altLang="ja-JP" dirty="0"/>
          </a:p>
          <a:p>
            <a:pPr marL="0" indent="0">
              <a:buNone/>
            </a:pPr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81126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330</Words>
  <Application>Microsoft Office PowerPoint</Application>
  <PresentationFormat>画面に合わせる (4:3)</PresentationFormat>
  <Paragraphs>65</Paragraphs>
  <Slides>18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19" baseType="lpstr">
      <vt:lpstr>Office ​​テーマ</vt:lpstr>
      <vt:lpstr>Medical ergonomics: product development based on collaboration between medicine and engineering. </vt:lpstr>
      <vt:lpstr>Initiated by claims from patients:</vt:lpstr>
      <vt:lpstr>PowerPoint プレゼンテーション</vt:lpstr>
      <vt:lpstr>  two lumbar supports  and  one sacral support（wedge)    </vt:lpstr>
      <vt:lpstr>Development process</vt:lpstr>
      <vt:lpstr>Platform for Experiments:　Develop a mechanism to correctly support skeletal system equipped two lumbar supports and one sacral support </vt:lpstr>
      <vt:lpstr>Anthropometric investigation of sitting posture of a Japanese person </vt:lpstr>
      <vt:lpstr>Creation of a mockup with a level-adjustable lumbar support（A) Measurement thereby of lumbar position of subjects（B)</vt:lpstr>
      <vt:lpstr>PowerPoint プレゼンテーション</vt:lpstr>
      <vt:lpstr>PowerPoint プレゼンテーション</vt:lpstr>
      <vt:lpstr>PowerPoint プレゼンテーション</vt:lpstr>
      <vt:lpstr>Results： marketed products</vt:lpstr>
      <vt:lpstr>PowerPoint プレゼンテーション</vt:lpstr>
      <vt:lpstr>Evaluation of comfort by means of VAS, a method conventionally used for pain assessment in surgical medicine</vt:lpstr>
      <vt:lpstr>PowerPoint プレゼンテーション</vt:lpstr>
      <vt:lpstr>Product features and benefits</vt:lpstr>
      <vt:lpstr>Conclusion: Based on collaboration between medicine and engineering.  From an engineering viewpoint, information gained from X-ray images has come to be used for chair design, thereby resulting in successful development of chairs contributing to health promotion and disease prevention.  </vt:lpstr>
      <vt:lpstr>References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Dr. Noro</dc:creator>
  <cp:lastModifiedBy>Dr. Noro</cp:lastModifiedBy>
  <cp:revision>83</cp:revision>
  <cp:lastPrinted>2014-12-03T10:34:42Z</cp:lastPrinted>
  <dcterms:created xsi:type="dcterms:W3CDTF">2014-11-19T04:52:35Z</dcterms:created>
  <dcterms:modified xsi:type="dcterms:W3CDTF">2014-12-23T11:54:29Z</dcterms:modified>
</cp:coreProperties>
</file>