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9" r:id="rId4"/>
    <p:sldMasterId id="2147483711" r:id="rId5"/>
    <p:sldMasterId id="2147483723" r:id="rId6"/>
  </p:sldMasterIdLst>
  <p:notesMasterIdLst>
    <p:notesMasterId r:id="rId33"/>
  </p:notesMasterIdLst>
  <p:handoutMasterIdLst>
    <p:handoutMasterId r:id="rId34"/>
  </p:handoutMasterIdLst>
  <p:sldIdLst>
    <p:sldId id="256" r:id="rId7"/>
    <p:sldId id="287" r:id="rId8"/>
    <p:sldId id="299" r:id="rId9"/>
    <p:sldId id="274" r:id="rId10"/>
    <p:sldId id="291" r:id="rId11"/>
    <p:sldId id="257" r:id="rId12"/>
    <p:sldId id="307" r:id="rId13"/>
    <p:sldId id="308" r:id="rId14"/>
    <p:sldId id="300" r:id="rId15"/>
    <p:sldId id="309" r:id="rId16"/>
    <p:sldId id="297" r:id="rId17"/>
    <p:sldId id="263" r:id="rId18"/>
    <p:sldId id="301" r:id="rId19"/>
    <p:sldId id="304" r:id="rId20"/>
    <p:sldId id="292" r:id="rId21"/>
    <p:sldId id="282" r:id="rId22"/>
    <p:sldId id="293" r:id="rId23"/>
    <p:sldId id="295" r:id="rId24"/>
    <p:sldId id="284" r:id="rId25"/>
    <p:sldId id="296" r:id="rId26"/>
    <p:sldId id="286" r:id="rId27"/>
    <p:sldId id="262" r:id="rId28"/>
    <p:sldId id="272" r:id="rId29"/>
    <p:sldId id="267" r:id="rId30"/>
    <p:sldId id="298" r:id="rId31"/>
    <p:sldId id="279" r:id="rId32"/>
  </p:sldIdLst>
  <p:sldSz cx="9144000" cy="6858000" type="screen4x3"/>
  <p:notesSz cx="6669088" cy="9928225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92FF"/>
    <a:srgbClr val="1A92FF"/>
    <a:srgbClr val="336699"/>
    <a:srgbClr val="0099CC"/>
    <a:srgbClr val="E7E7E7"/>
    <a:srgbClr val="CBCBCB"/>
    <a:srgbClr val="000000"/>
    <a:srgbClr val="9ED3D7"/>
    <a:srgbClr val="9E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iddels stil 3 - aks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6" autoAdjust="0"/>
    <p:restoredTop sz="94678" autoAdjust="0"/>
  </p:normalViewPr>
  <p:slideViewPr>
    <p:cSldViewPr>
      <p:cViewPr>
        <p:scale>
          <a:sx n="108" d="100"/>
          <a:sy n="108" d="100"/>
        </p:scale>
        <p:origin x="-282" y="-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86268202514361E-2"/>
          <c:y val="0.12851894168602537"/>
          <c:w val="0.90951373179748563"/>
          <c:h val="0.722758772833932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All donors</c:v>
                </c:pt>
              </c:strCache>
            </c:strRef>
          </c:tx>
          <c:invertIfNegative val="0"/>
          <c:cat>
            <c:strRef>
              <c:f>'Ark1'!$A$2:$A$9</c:f>
              <c:strCache>
                <c:ptCount val="8"/>
                <c:pt idx="0">
                  <c:v>Physical function</c:v>
                </c:pt>
                <c:pt idx="1">
                  <c:v>Role physical</c:v>
                </c:pt>
                <c:pt idx="2">
                  <c:v>Bodily pain</c:v>
                </c:pt>
                <c:pt idx="3">
                  <c:v>General health</c:v>
                </c:pt>
                <c:pt idx="4">
                  <c:v>Vitality</c:v>
                </c:pt>
                <c:pt idx="5">
                  <c:v>Social function</c:v>
                </c:pt>
                <c:pt idx="6">
                  <c:v>Role emotional</c:v>
                </c:pt>
                <c:pt idx="7">
                  <c:v>Mental health</c:v>
                </c:pt>
              </c:strCache>
            </c:strRef>
          </c:cat>
          <c:val>
            <c:numRef>
              <c:f>'Ark1'!$B$2:$B$9</c:f>
              <c:numCache>
                <c:formatCode>General</c:formatCode>
                <c:ptCount val="8"/>
                <c:pt idx="0">
                  <c:v>89.7</c:v>
                </c:pt>
                <c:pt idx="1">
                  <c:v>86.3</c:v>
                </c:pt>
                <c:pt idx="2">
                  <c:v>76.8</c:v>
                </c:pt>
                <c:pt idx="3">
                  <c:v>80.5</c:v>
                </c:pt>
                <c:pt idx="4">
                  <c:v>63.9</c:v>
                </c:pt>
                <c:pt idx="5">
                  <c:v>88.9</c:v>
                </c:pt>
                <c:pt idx="6">
                  <c:v>91.4</c:v>
                </c:pt>
                <c:pt idx="7">
                  <c:v>82.6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703872"/>
        <c:axId val="42734336"/>
      </c:barChart>
      <c:catAx>
        <c:axId val="42703872"/>
        <c:scaling>
          <c:orientation val="minMax"/>
        </c:scaling>
        <c:delete val="0"/>
        <c:axPos val="b"/>
        <c:majorTickMark val="out"/>
        <c:minorTickMark val="none"/>
        <c:tickLblPos val="nextTo"/>
        <c:crossAx val="42734336"/>
        <c:crosses val="autoZero"/>
        <c:auto val="1"/>
        <c:lblAlgn val="ctr"/>
        <c:lblOffset val="100"/>
        <c:noMultiLvlLbl val="0"/>
      </c:catAx>
      <c:valAx>
        <c:axId val="42734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703872"/>
        <c:crosses val="autoZero"/>
        <c:crossBetween val="between"/>
      </c:valAx>
    </c:plotArea>
    <c:legend>
      <c:legendPos val="t"/>
      <c:legendEntry>
        <c:idx val="0"/>
      </c:legendEntry>
      <c:layout>
        <c:manualLayout>
          <c:xMode val="edge"/>
          <c:yMode val="edge"/>
          <c:x val="0.39129160471399554"/>
          <c:y val="5.4643804147531227E-2"/>
          <c:w val="0.22917273658206391"/>
          <c:h val="7.306403350294295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137937019444947E-2"/>
          <c:y val="0.18101488972646193"/>
          <c:w val="0.92292304755072407"/>
          <c:h val="0.60015345001306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Recipient still alive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</c:spPr>
          </c:dPt>
          <c:cat>
            <c:strRef>
              <c:f>'Ark1'!$A$2:$A$6</c:f>
              <c:strCache>
                <c:ptCount val="5"/>
                <c:pt idx="0">
                  <c:v>General fatigue</c:v>
                </c:pt>
                <c:pt idx="1">
                  <c:v>Physical fatigue</c:v>
                </c:pt>
                <c:pt idx="2">
                  <c:v>Reduced activity</c:v>
                </c:pt>
                <c:pt idx="3">
                  <c:v>Reduced motivation</c:v>
                </c:pt>
                <c:pt idx="4">
                  <c:v>Mental fatigue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8.5399999999999991</c:v>
                </c:pt>
                <c:pt idx="1">
                  <c:v>7.92</c:v>
                </c:pt>
                <c:pt idx="2">
                  <c:v>8.01</c:v>
                </c:pt>
                <c:pt idx="3">
                  <c:v>7.08</c:v>
                </c:pt>
                <c:pt idx="4">
                  <c:v>7.93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Recipient dead</c:v>
                </c:pt>
              </c:strCache>
            </c:strRef>
          </c:tx>
          <c:spPr>
            <a:solidFill>
              <a:srgbClr val="7D92FF"/>
            </a:solidFill>
          </c:spPr>
          <c:invertIfNegative val="0"/>
          <c:cat>
            <c:strRef>
              <c:f>'Ark1'!$A$2:$A$6</c:f>
              <c:strCache>
                <c:ptCount val="5"/>
                <c:pt idx="0">
                  <c:v>General fatigue</c:v>
                </c:pt>
                <c:pt idx="1">
                  <c:v>Physical fatigue</c:v>
                </c:pt>
                <c:pt idx="2">
                  <c:v>Reduced activity</c:v>
                </c:pt>
                <c:pt idx="3">
                  <c:v>Reduced motivation</c:v>
                </c:pt>
                <c:pt idx="4">
                  <c:v>Mental fatigue</c:v>
                </c:pt>
              </c:strCache>
            </c:strRef>
          </c:cat>
          <c:val>
            <c:numRef>
              <c:f>'Ark1'!$C$2:$C$6</c:f>
              <c:numCache>
                <c:formatCode>General</c:formatCode>
                <c:ptCount val="5"/>
                <c:pt idx="0">
                  <c:v>10.67</c:v>
                </c:pt>
                <c:pt idx="1">
                  <c:v>10.210000000000001</c:v>
                </c:pt>
                <c:pt idx="2">
                  <c:v>10.07</c:v>
                </c:pt>
                <c:pt idx="3">
                  <c:v>8.3800000000000008</c:v>
                </c:pt>
                <c:pt idx="4">
                  <c:v>8.3800000000000008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7876224"/>
        <c:axId val="117877760"/>
      </c:barChart>
      <c:catAx>
        <c:axId val="1178762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aseline="0">
                <a:solidFill>
                  <a:srgbClr val="002060"/>
                </a:solidFill>
              </a:defRPr>
            </a:pPr>
            <a:endParaRPr lang="nb-NO"/>
          </a:p>
        </c:txPr>
        <c:crossAx val="117877760"/>
        <c:crosses val="autoZero"/>
        <c:auto val="1"/>
        <c:lblAlgn val="ctr"/>
        <c:lblOffset val="100"/>
        <c:noMultiLvlLbl val="0"/>
      </c:catAx>
      <c:valAx>
        <c:axId val="117877760"/>
        <c:scaling>
          <c:orientation val="minMax"/>
          <c:max val="16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7876224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baseline="0">
              <a:solidFill>
                <a:srgbClr val="002060"/>
              </a:solidFill>
            </a:defRPr>
          </a:pPr>
          <a:endParaRPr lang="nb-NO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1A92FF"/>
            </a:solidFill>
          </c:spPr>
          <c:invertIfNegative val="0"/>
          <c:cat>
            <c:strRef>
              <c:f>'Ark1'!$A$2:$A$6</c:f>
              <c:strCache>
                <c:ptCount val="5"/>
                <c:pt idx="0">
                  <c:v>General fatigue</c:v>
                </c:pt>
                <c:pt idx="1">
                  <c:v>Physical fatigue</c:v>
                </c:pt>
                <c:pt idx="2">
                  <c:v>Reduced activity</c:v>
                </c:pt>
                <c:pt idx="3">
                  <c:v>Reduced motivation</c:v>
                </c:pt>
                <c:pt idx="4">
                  <c:v>Mental fatigue</c:v>
                </c:pt>
              </c:strCache>
            </c:strRef>
          </c:cat>
          <c:val>
            <c:numRef>
              <c:f>'Ark1'!$B$2:$B$6</c:f>
              <c:numCache>
                <c:formatCode>General</c:formatCode>
                <c:ptCount val="5"/>
                <c:pt idx="0">
                  <c:v>7.7</c:v>
                </c:pt>
                <c:pt idx="1">
                  <c:v>7.3</c:v>
                </c:pt>
                <c:pt idx="2">
                  <c:v>7.7</c:v>
                </c:pt>
                <c:pt idx="3">
                  <c:v>6.7</c:v>
                </c:pt>
                <c:pt idx="4">
                  <c:v>7.4</c:v>
                </c:pt>
              </c:numCache>
            </c:numRef>
          </c:val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'Ark1'!$A$2:$A$6</c:f>
              <c:strCache>
                <c:ptCount val="5"/>
                <c:pt idx="0">
                  <c:v>General fatigue</c:v>
                </c:pt>
                <c:pt idx="1">
                  <c:v>Physical fatigue</c:v>
                </c:pt>
                <c:pt idx="2">
                  <c:v>Reduced activity</c:v>
                </c:pt>
                <c:pt idx="3">
                  <c:v>Reduced motivation</c:v>
                </c:pt>
                <c:pt idx="4">
                  <c:v>Mental fatigue</c:v>
                </c:pt>
              </c:strCache>
            </c:strRef>
          </c:cat>
          <c:val>
            <c:numRef>
              <c:f>'Ark1'!$C$2:$C$6</c:f>
              <c:numCache>
                <c:formatCode>General</c:formatCode>
                <c:ptCount val="5"/>
                <c:pt idx="0">
                  <c:v>9.3000000000000007</c:v>
                </c:pt>
                <c:pt idx="1">
                  <c:v>8.6999999999999993</c:v>
                </c:pt>
                <c:pt idx="2">
                  <c:v>8.5</c:v>
                </c:pt>
                <c:pt idx="3">
                  <c:v>7.4</c:v>
                </c:pt>
                <c:pt idx="4">
                  <c:v>8.3000000000000007</c:v>
                </c:pt>
              </c:numCache>
            </c:numRef>
          </c:val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"Regretting" donors (n=7 both male and female)</c:v>
                </c:pt>
              </c:strCache>
            </c:strRef>
          </c:tx>
          <c:spPr>
            <a:solidFill>
              <a:srgbClr val="336699"/>
            </a:solidFill>
          </c:spPr>
          <c:invertIfNegative val="0"/>
          <c:cat>
            <c:strRef>
              <c:f>'Ark1'!$A$2:$A$6</c:f>
              <c:strCache>
                <c:ptCount val="5"/>
                <c:pt idx="0">
                  <c:v>General fatigue</c:v>
                </c:pt>
                <c:pt idx="1">
                  <c:v>Physical fatigue</c:v>
                </c:pt>
                <c:pt idx="2">
                  <c:v>Reduced activity</c:v>
                </c:pt>
                <c:pt idx="3">
                  <c:v>Reduced motivation</c:v>
                </c:pt>
                <c:pt idx="4">
                  <c:v>Mental fatigue</c:v>
                </c:pt>
              </c:strCache>
            </c:strRef>
          </c:cat>
          <c:val>
            <c:numRef>
              <c:f>'Ark1'!$D$2:$D$6</c:f>
              <c:numCache>
                <c:formatCode>General</c:formatCode>
                <c:ptCount val="5"/>
                <c:pt idx="0">
                  <c:v>12.9</c:v>
                </c:pt>
                <c:pt idx="1">
                  <c:v>13.4</c:v>
                </c:pt>
                <c:pt idx="2">
                  <c:v>11.4</c:v>
                </c:pt>
                <c:pt idx="3">
                  <c:v>11</c:v>
                </c:pt>
                <c:pt idx="4">
                  <c:v>10.4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767616"/>
        <c:axId val="124777600"/>
      </c:barChart>
      <c:catAx>
        <c:axId val="124767616"/>
        <c:scaling>
          <c:orientation val="minMax"/>
        </c:scaling>
        <c:delete val="0"/>
        <c:axPos val="b"/>
        <c:majorTickMark val="out"/>
        <c:minorTickMark val="none"/>
        <c:tickLblPos val="nextTo"/>
        <c:crossAx val="124777600"/>
        <c:crosses val="autoZero"/>
        <c:auto val="1"/>
        <c:lblAlgn val="ctr"/>
        <c:lblOffset val="100"/>
        <c:noMultiLvlLbl val="0"/>
      </c:catAx>
      <c:valAx>
        <c:axId val="124777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476761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b-NO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0.44168</cdr:x>
      <cdr:y>0.20882</cdr:y>
    </cdr:from>
    <cdr:to>
      <cdr:x>0.50833</cdr:x>
      <cdr:y>0.2536</cdr:y>
    </cdr:to>
    <cdr:sp macro="" textlink="">
      <cdr:nvSpPr>
        <cdr:cNvPr id="7" name="TekstSylinder 6"/>
        <cdr:cNvSpPr txBox="1"/>
      </cdr:nvSpPr>
      <cdr:spPr>
        <a:xfrm xmlns:a="http://schemas.openxmlformats.org/drawingml/2006/main">
          <a:off x="3817119" y="1007442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0.20005</cdr:x>
      <cdr:y>0.169</cdr:y>
    </cdr:from>
    <cdr:to>
      <cdr:x>0.88327</cdr:x>
      <cdr:y>0.21125</cdr:y>
    </cdr:to>
    <cdr:sp macro="" textlink="">
      <cdr:nvSpPr>
        <cdr:cNvPr id="12" name="TekstSylinder 11"/>
        <cdr:cNvSpPr txBox="1"/>
      </cdr:nvSpPr>
      <cdr:spPr>
        <a:xfrm xmlns:a="http://schemas.openxmlformats.org/drawingml/2006/main">
          <a:off x="1728887" y="864096"/>
          <a:ext cx="590465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0.00833</cdr:x>
      <cdr:y>0</cdr:y>
    </cdr:from>
    <cdr:to>
      <cdr:x>0.99984</cdr:x>
      <cdr:y>0.07042</cdr:y>
    </cdr:to>
    <cdr:sp macro="" textlink="">
      <cdr:nvSpPr>
        <cdr:cNvPr id="3" name="TekstSylinder 2"/>
        <cdr:cNvSpPr txBox="1"/>
      </cdr:nvSpPr>
      <cdr:spPr>
        <a:xfrm xmlns:a="http://schemas.openxmlformats.org/drawingml/2006/main">
          <a:off x="72008" y="0"/>
          <a:ext cx="85689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800" dirty="0" smtClean="0">
              <a:solidFill>
                <a:srgbClr val="002060"/>
              </a:solidFill>
            </a:rPr>
            <a:t>Association between QoL and perception of recognition from family and friends  * p&lt;0.05</a:t>
          </a:r>
          <a:endParaRPr lang="en-GB" sz="1800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0.24163</cdr:x>
      <cdr:y>0.15491</cdr:y>
    </cdr:from>
    <cdr:to>
      <cdr:x>0.27496</cdr:x>
      <cdr:y>0.19716</cdr:y>
    </cdr:to>
    <cdr:sp macro="" textlink="">
      <cdr:nvSpPr>
        <cdr:cNvPr id="4" name="TekstSylinder 3"/>
        <cdr:cNvSpPr txBox="1"/>
      </cdr:nvSpPr>
      <cdr:spPr>
        <a:xfrm xmlns:a="http://schemas.openxmlformats.org/drawingml/2006/main">
          <a:off x="2088232" y="792088"/>
          <a:ext cx="288050" cy="216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nb-NO" sz="1800" dirty="0" smtClean="0"/>
            <a:t>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0.35828</cdr:x>
      <cdr:y>0.15491</cdr:y>
    </cdr:from>
    <cdr:to>
      <cdr:x>0.39161</cdr:x>
      <cdr:y>0.19716</cdr:y>
    </cdr:to>
    <cdr:sp macro="" textlink="">
      <cdr:nvSpPr>
        <cdr:cNvPr id="5" name="TekstSylinder 4"/>
        <cdr:cNvSpPr txBox="1"/>
      </cdr:nvSpPr>
      <cdr:spPr>
        <a:xfrm xmlns:a="http://schemas.openxmlformats.org/drawingml/2006/main">
          <a:off x="3096344" y="792088"/>
          <a:ext cx="288050" cy="216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800" dirty="0" smtClean="0"/>
            <a:t>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0.58324</cdr:x>
      <cdr:y>0.15491</cdr:y>
    </cdr:from>
    <cdr:to>
      <cdr:x>0.61656</cdr:x>
      <cdr:y>0.19716</cdr:y>
    </cdr:to>
    <cdr:sp macro="" textlink="">
      <cdr:nvSpPr>
        <cdr:cNvPr id="6" name="TekstSylinder 5"/>
        <cdr:cNvSpPr txBox="1"/>
      </cdr:nvSpPr>
      <cdr:spPr>
        <a:xfrm xmlns:a="http://schemas.openxmlformats.org/drawingml/2006/main">
          <a:off x="5040560" y="792088"/>
          <a:ext cx="287963" cy="2160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800" dirty="0" smtClean="0"/>
            <a:t>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0.8082</cdr:x>
      <cdr:y>0.15491</cdr:y>
    </cdr:from>
    <cdr:to>
      <cdr:x>0.84986</cdr:x>
      <cdr:y>0.21123</cdr:y>
    </cdr:to>
    <cdr:sp macro="" textlink="">
      <cdr:nvSpPr>
        <cdr:cNvPr id="8" name="TekstSylinder 7"/>
        <cdr:cNvSpPr txBox="1"/>
      </cdr:nvSpPr>
      <cdr:spPr>
        <a:xfrm xmlns:a="http://schemas.openxmlformats.org/drawingml/2006/main">
          <a:off x="6984776" y="792088"/>
          <a:ext cx="360041" cy="287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nb-NO" sz="1800" dirty="0" smtClean="0"/>
            <a:t>*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0.19164</cdr:x>
      <cdr:y>0.28166</cdr:y>
    </cdr:from>
    <cdr:to>
      <cdr:x>0.21663</cdr:x>
      <cdr:y>0.30983</cdr:y>
    </cdr:to>
    <cdr:sp macro="" textlink="">
      <cdr:nvSpPr>
        <cdr:cNvPr id="2" name="Pil høyre 1"/>
        <cdr:cNvSpPr/>
      </cdr:nvSpPr>
      <cdr:spPr bwMode="auto">
        <a:xfrm xmlns:a="http://schemas.openxmlformats.org/drawingml/2006/main">
          <a:off x="1656184" y="1440160"/>
          <a:ext cx="216024" cy="144016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nb-NO"/>
        </a:p>
      </cdr:txBody>
    </cdr:sp>
  </cdr:relSizeAnchor>
  <cdr:relSizeAnchor xmlns:cdr="http://schemas.openxmlformats.org/drawingml/2006/chartDrawing">
    <cdr:from>
      <cdr:x>0.31662</cdr:x>
      <cdr:y>0.32391</cdr:y>
    </cdr:from>
    <cdr:to>
      <cdr:x>0.34161</cdr:x>
      <cdr:y>0.35208</cdr:y>
    </cdr:to>
    <cdr:sp macro="" textlink="">
      <cdr:nvSpPr>
        <cdr:cNvPr id="13" name="Pil høyre 12"/>
        <cdr:cNvSpPr/>
      </cdr:nvSpPr>
      <cdr:spPr bwMode="auto">
        <a:xfrm xmlns:a="http://schemas.openxmlformats.org/drawingml/2006/main">
          <a:off x="2736304" y="1656184"/>
          <a:ext cx="216024" cy="144016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nb-NO"/>
        </a:p>
      </cdr:txBody>
    </cdr:sp>
  </cdr:relSizeAnchor>
  <cdr:relSizeAnchor xmlns:cdr="http://schemas.openxmlformats.org/drawingml/2006/chartDrawing">
    <cdr:from>
      <cdr:x>0.54991</cdr:x>
      <cdr:y>0.39432</cdr:y>
    </cdr:from>
    <cdr:to>
      <cdr:x>0.57491</cdr:x>
      <cdr:y>0.42249</cdr:y>
    </cdr:to>
    <cdr:sp macro="" textlink="">
      <cdr:nvSpPr>
        <cdr:cNvPr id="14" name="Pil høyre 13"/>
        <cdr:cNvSpPr/>
      </cdr:nvSpPr>
      <cdr:spPr bwMode="auto">
        <a:xfrm xmlns:a="http://schemas.openxmlformats.org/drawingml/2006/main">
          <a:off x="4752528" y="2016224"/>
          <a:ext cx="216024" cy="144016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nb-NO"/>
        </a:p>
      </cdr:txBody>
    </cdr:sp>
  </cdr:relSizeAnchor>
  <cdr:relSizeAnchor xmlns:cdr="http://schemas.openxmlformats.org/drawingml/2006/chartDrawing">
    <cdr:from>
      <cdr:x>0.76654</cdr:x>
      <cdr:y>0.25349</cdr:y>
    </cdr:from>
    <cdr:to>
      <cdr:x>0.79154</cdr:x>
      <cdr:y>0.28166</cdr:y>
    </cdr:to>
    <cdr:sp macro="" textlink="">
      <cdr:nvSpPr>
        <cdr:cNvPr id="15" name="Pil høyre 14"/>
        <cdr:cNvSpPr/>
      </cdr:nvSpPr>
      <cdr:spPr bwMode="auto">
        <a:xfrm xmlns:a="http://schemas.openxmlformats.org/drawingml/2006/main">
          <a:off x="6624736" y="1296144"/>
          <a:ext cx="216024" cy="144016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nb-NO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0.525</cdr:x>
      <cdr:y>0.21406</cdr:y>
    </cdr:from>
    <cdr:to>
      <cdr:x>0.62498</cdr:x>
      <cdr:y>0.29536</cdr:y>
    </cdr:to>
    <cdr:sp macro="" textlink="">
      <cdr:nvSpPr>
        <cdr:cNvPr id="2" name="TekstSylinder 1"/>
        <cdr:cNvSpPr txBox="1"/>
      </cdr:nvSpPr>
      <cdr:spPr>
        <a:xfrm xmlns:a="http://schemas.openxmlformats.org/drawingml/2006/main">
          <a:off x="4537199" y="717005"/>
          <a:ext cx="864096" cy="2723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nb-NO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 altLang="nb-NO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7607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GB" altLang="nb-NO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 altLang="nb-NO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7607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B389CD5-D178-4CFF-83B6-4BFE221655D6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310291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 altLang="nb-NO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7" y="0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GB" altLang="nb-NO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5907"/>
            <a:ext cx="5335270" cy="446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b-NO" smtClean="0"/>
              <a:t>Klikk for å redigere tekststiler i malen</a:t>
            </a:r>
          </a:p>
          <a:p>
            <a:pPr lvl="1"/>
            <a:r>
              <a:rPr lang="en-GB" altLang="nb-NO" smtClean="0"/>
              <a:t>Andre nivå</a:t>
            </a:r>
          </a:p>
          <a:p>
            <a:pPr lvl="2"/>
            <a:r>
              <a:rPr lang="en-GB" altLang="nb-NO" smtClean="0"/>
              <a:t>Tredje nivå</a:t>
            </a:r>
          </a:p>
          <a:p>
            <a:pPr lvl="3"/>
            <a:r>
              <a:rPr lang="en-GB" altLang="nb-NO" smtClean="0"/>
              <a:t>Fjerde nivå</a:t>
            </a:r>
          </a:p>
          <a:p>
            <a:pPr lvl="4"/>
            <a:r>
              <a:rPr lang="en-GB" altLang="nb-NO" smtClean="0"/>
              <a:t>Femte nivå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GB" altLang="nb-NO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7" y="9430091"/>
            <a:ext cx="2889938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254CC1B4-C969-4253-A754-340602673A3E}" type="slidenum">
              <a:rPr lang="en-GB" altLang="nb-NO"/>
              <a:pPr/>
              <a:t>‹#›</a:t>
            </a:fld>
            <a:endParaRPr lang="en-GB" altLang="nb-NO"/>
          </a:p>
        </p:txBody>
      </p:sp>
    </p:spTree>
    <p:extLst>
      <p:ext uri="{BB962C8B-B14F-4D97-AF65-F5344CB8AC3E}">
        <p14:creationId xmlns:p14="http://schemas.microsoft.com/office/powerpoint/2010/main" val="949851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Det var signifikant forskjell på i hvor stor grad de opplevde å få anerkjennelse for det å være donor fra familie og venner eller helsepersonell. De aller fleste hadde opplevd anerkjennelse fra sitt nære miljø . 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F2DFB9-BFC0-41BE-AD21-776ACFAD9AD2}" type="slidenum">
              <a:rPr lang="nb-NO" altLang="en-US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nb-NO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62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854075" y="744538"/>
            <a:ext cx="4960938" cy="3722687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1AEF7B-6836-4C9D-98A0-B06B3C3C9ABE}" type="slidenum">
              <a:rPr lang="nb-NO" smtClean="0">
                <a:solidFill>
                  <a:prstClr val="black"/>
                </a:solidFill>
              </a:rPr>
              <a:pPr/>
              <a:t>25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419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5124" name="Picture 10" descr="helse-SorOst_kulor_rg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pic>
        <p:nvPicPr>
          <p:cNvPr id="5132" name="Bilde 11" descr="OUS_logo_ppt_eng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6421439"/>
            <a:ext cx="15287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240B32B-9FB4-4788-A822-12117BFDBA18}" type="slidenum">
              <a:rPr lang="nb-NO" altLang="nb-NO"/>
              <a:pPr/>
              <a:t>‹#›</a:t>
            </a:fld>
            <a:endParaRPr lang="nb-NO" altLang="nb-NO"/>
          </a:p>
        </p:txBody>
      </p:sp>
      <p:pic>
        <p:nvPicPr>
          <p:cNvPr id="5136" name="Picture 14" descr="UiO_A_E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0027"/>
            <a:ext cx="1249363" cy="10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19050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83058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A0E9F-ED87-4C21-BD07-4541B754908A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4056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8265D-E14E-4155-8975-03B38836C868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3307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4244280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244280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38C95-FAC7-4E35-8B1F-978FED3D9D6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98156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BA4C4-1351-456C-9B33-AF40D4AAD8C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57999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2AF8E-32EA-46FA-8235-D1B727A0AF3F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8431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B1E54-9EC6-45C4-947F-18D0810ED01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93388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FCA8E-B67A-4173-BBD4-A05FC2C0ED7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4627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71315-9B9D-43F9-81CA-962B228AC23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02076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A1402-F5E6-4A01-9DFF-F4E469B4919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6498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AFE3A-6263-4987-A67C-B1DD9DF4E42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39883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5124" name="Bilde 12" descr="OUS_logo_10x48_me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helse-SorOst_kulor_rgb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2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cxnSp>
        <p:nvCxnSpPr>
          <p:cNvPr id="5132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33" name="Picture 13" descr="UiO_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54102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fld id="{7C2AB644-0C2F-4188-919B-2622C187BCC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042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3208D-EF99-449F-AE9A-F010EB53C92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52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15B0E-51F8-4823-988B-3DB5E3BD7B40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350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A380E-786D-45B3-87C3-50F53F4E5F4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585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BDC60-C7D7-4F99-814B-159047F39B8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4000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D8B68-572D-4AC5-BD29-45105BD1687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248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BB34A-DBF5-44C7-9257-3BC151775F63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856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5499B-6589-481B-A5DA-F5C192A4EF7B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5700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D39D0-CD76-421E-B54E-644F77C8062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21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66D76-F764-4D4E-A2FA-5FFD5CEB1CC6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17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8C4F6-55B8-4A91-ABC4-0E346F855C95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388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5124" name="Bilde 12" descr="OUS_logo_10x48_me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helse-SorOst_kulor_rgb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2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cxnSp>
        <p:nvCxnSpPr>
          <p:cNvPr id="5132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33" name="Picture 13" descr="UiO_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54102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fld id="{7C2AB644-0C2F-4188-919B-2622C187BCC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4548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3208D-EF99-449F-AE9A-F010EB53C92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1795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15B0E-51F8-4823-988B-3DB5E3BD7B40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72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A380E-786D-45B3-87C3-50F53F4E5F4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4387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BDC60-C7D7-4F99-814B-159047F39B8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123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D8B68-572D-4AC5-BD29-45105BD1687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915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BB34A-DBF5-44C7-9257-3BC151775F63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918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5499B-6589-481B-A5DA-F5C192A4EF7B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8311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D39D0-CD76-421E-B54E-644F77C8062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4196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66D76-F764-4D4E-A2FA-5FFD5CEB1CC6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1358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8C4F6-55B8-4A91-ABC4-0E346F855C95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1148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5124" name="Bilde 12" descr="OUS_logo_10x48_me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helse-SorOst_kulor_rgb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2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cxnSp>
        <p:nvCxnSpPr>
          <p:cNvPr id="5132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33" name="Picture 13" descr="UiO_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54102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fld id="{7C2AB644-0C2F-4188-919B-2622C187BCC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3237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3208D-EF99-449F-AE9A-F010EB53C92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855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15B0E-51F8-4823-988B-3DB5E3BD7B40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6482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A380E-786D-45B3-87C3-50F53F4E5F4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305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BDC60-C7D7-4F99-814B-159047F39B8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742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D8B68-572D-4AC5-BD29-45105BD1687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125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BB34A-DBF5-44C7-9257-3BC151775F63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3367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5499B-6589-481B-A5DA-F5C192A4EF7B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026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D39D0-CD76-421E-B54E-644F77C8062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066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66D76-F764-4D4E-A2FA-5FFD5CEB1CC6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7477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8C4F6-55B8-4A91-ABC4-0E346F855C95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281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5124" name="Bilde 12" descr="OUS_logo_10x48_me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helse-SorOst_kulor_rgb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12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cxnSp>
        <p:nvCxnSpPr>
          <p:cNvPr id="5132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133" name="Picture 13" descr="UiO_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54102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0"/>
            <a:ext cx="1905000" cy="260648"/>
          </a:xfrm>
        </p:spPr>
        <p:txBody>
          <a:bodyPr/>
          <a:lstStyle>
            <a:lvl1pPr>
              <a:defRPr/>
            </a:lvl1pPr>
          </a:lstStyle>
          <a:p>
            <a:fld id="{7C2AB644-0C2F-4188-919B-2622C187BCC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1125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3208D-EF99-449F-AE9A-F010EB53C92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5676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15B0E-51F8-4823-988B-3DB5E3BD7B40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04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23528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172272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A380E-786D-45B3-87C3-50F53F4E5F4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101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BDC60-C7D7-4F99-814B-159047F39B8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2096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D8B68-572D-4AC5-BD29-45105BD1687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5806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8BB34A-DBF5-44C7-9257-3BC151775F63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923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5499B-6589-481B-A5DA-F5C192A4EF7B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007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2D39D0-CD76-421E-B54E-644F77C8062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1564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66D76-F764-4D4E-A2FA-5FFD5CEB1CC6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2315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8C4F6-55B8-4A91-ABC4-0E346F855C95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037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41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5124" name="Picture 10" descr="helse-SorOst_kulor_rg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9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nb-NO" altLang="nb-NO" noProof="0" smtClean="0"/>
              <a:t>Klikk for å redigere tittelstil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nb-NO" altLang="nb-NO" noProof="0" smtClean="0"/>
              <a:t>Klikk for å redigere undertittelstil i malen</a:t>
            </a:r>
          </a:p>
        </p:txBody>
      </p:sp>
      <p:pic>
        <p:nvPicPr>
          <p:cNvPr id="5132" name="Bilde 11" descr="OUS_logo_ppt_eng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6421439"/>
            <a:ext cx="15287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240B32B-9FB4-4788-A822-12117BFDBA18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  <p:pic>
        <p:nvPicPr>
          <p:cNvPr id="5136" name="Picture 14" descr="UiO_A_E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6" y="6550029"/>
            <a:ext cx="1249363" cy="10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19050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5138" name="Line 18"/>
          <p:cNvSpPr>
            <a:spLocks noChangeShapeType="1"/>
          </p:cNvSpPr>
          <p:nvPr/>
        </p:nvSpPr>
        <p:spPr bwMode="auto">
          <a:xfrm>
            <a:off x="83058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021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A0E9F-ED87-4C21-BD07-4541B754908A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155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8265D-E14E-4155-8975-03B38836C868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8610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4244280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244280" cy="44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38C95-FAC7-4E35-8B1F-978FED3D9D6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8285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BA4C4-1351-456C-9B33-AF40D4AAD8C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973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92AF8E-32EA-46FA-8235-D1B727A0AF3F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4796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B1E54-9EC6-45C4-947F-18D0810ED012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486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FCA8E-B67A-4173-BBD4-A05FC2C0ED73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8516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71315-9B9D-43F9-81CA-962B228AC23E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190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2A1402-F5E6-4A01-9DFF-F4E469B4919C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0924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AFE3A-6263-4987-A67C-B1DD9DF4E42C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5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1035" name="Picture 10" descr="helse-SorOst_kulor_rgb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332656"/>
            <a:ext cx="864096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628800"/>
            <a:ext cx="8640960" cy="44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tekststiler i malen</a:t>
            </a:r>
          </a:p>
          <a:p>
            <a:pPr lvl="1"/>
            <a:r>
              <a:rPr lang="nb-NO" altLang="nb-NO" dirty="0" smtClean="0"/>
              <a:t>Andre nivå</a:t>
            </a:r>
          </a:p>
          <a:p>
            <a:pPr lvl="2"/>
            <a:r>
              <a:rPr lang="nb-NO" altLang="nb-NO" dirty="0" smtClean="0"/>
              <a:t>Tredje nivå</a:t>
            </a:r>
          </a:p>
          <a:p>
            <a:pPr lvl="3"/>
            <a:r>
              <a:rPr lang="nb-NO" altLang="nb-NO" dirty="0" smtClean="0"/>
              <a:t>Fjerde nivå</a:t>
            </a:r>
          </a:p>
          <a:p>
            <a:pPr lvl="4"/>
            <a:r>
              <a:rPr lang="nb-NO" altLang="nb-NO" dirty="0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102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endParaRPr lang="nb-NO" alt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77002"/>
            <a:ext cx="4495800" cy="26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 alt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2C63E7-0150-4C9E-A16D-C342C08DAE3D}" type="slidenum">
              <a:rPr lang="nb-NO" altLang="nb-NO"/>
              <a:pPr/>
              <a:t>‹#›</a:t>
            </a:fld>
            <a:endParaRPr lang="nb-NO" altLang="nb-NO"/>
          </a:p>
        </p:txBody>
      </p:sp>
      <p:pic>
        <p:nvPicPr>
          <p:cNvPr id="1038" name="Bilde 11" descr="OUS_logo_ppt_eng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6421439"/>
            <a:ext cx="15287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4" descr="UiO_A_E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0027"/>
            <a:ext cx="1249363" cy="10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0" name="Line 16"/>
          <p:cNvSpPr>
            <a:spLocks noChangeShapeType="1"/>
          </p:cNvSpPr>
          <p:nvPr/>
        </p:nvSpPr>
        <p:spPr bwMode="auto">
          <a:xfrm>
            <a:off x="19050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3058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1033" name="Bilde 12" descr="OUS_logo_10x48_med.jp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0" descr="helse-SorOst_kulor_rgb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332656"/>
            <a:ext cx="849694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628800"/>
            <a:ext cx="8496944" cy="44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tekststiler i malen</a:t>
            </a:r>
          </a:p>
          <a:p>
            <a:pPr lvl="1"/>
            <a:r>
              <a:rPr lang="nb-NO" altLang="nb-NO" dirty="0" smtClean="0"/>
              <a:t>Andre nivå</a:t>
            </a:r>
          </a:p>
          <a:p>
            <a:pPr lvl="2"/>
            <a:r>
              <a:rPr lang="nb-NO" altLang="nb-NO" dirty="0" smtClean="0"/>
              <a:t>Tredje nivå</a:t>
            </a:r>
          </a:p>
          <a:p>
            <a:pPr lvl="3"/>
            <a:r>
              <a:rPr lang="nb-NO" altLang="nb-NO" dirty="0" smtClean="0"/>
              <a:t>Fjerde nivå</a:t>
            </a:r>
          </a:p>
          <a:p>
            <a:pPr lvl="4"/>
            <a:r>
              <a:rPr lang="nb-NO" altLang="nb-NO" dirty="0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102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38900"/>
            <a:ext cx="472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5A87345-E14B-4942-B7D4-D582F31F2C5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  <p:cxnSp>
        <p:nvCxnSpPr>
          <p:cNvPr id="1037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8" name="Picture 14" descr="UiO_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21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1033" name="Bilde 12" descr="OUS_logo_10x48_med.jp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0" descr="helse-SorOst_kulor_rgb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332656"/>
            <a:ext cx="849694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628800"/>
            <a:ext cx="8496944" cy="44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tekststiler i malen</a:t>
            </a:r>
          </a:p>
          <a:p>
            <a:pPr lvl="1"/>
            <a:r>
              <a:rPr lang="nb-NO" altLang="nb-NO" dirty="0" smtClean="0"/>
              <a:t>Andre nivå</a:t>
            </a:r>
          </a:p>
          <a:p>
            <a:pPr lvl="2"/>
            <a:r>
              <a:rPr lang="nb-NO" altLang="nb-NO" dirty="0" smtClean="0"/>
              <a:t>Tredje nivå</a:t>
            </a:r>
          </a:p>
          <a:p>
            <a:pPr lvl="3"/>
            <a:r>
              <a:rPr lang="nb-NO" altLang="nb-NO" dirty="0" smtClean="0"/>
              <a:t>Fjerde nivå</a:t>
            </a:r>
          </a:p>
          <a:p>
            <a:pPr lvl="4"/>
            <a:r>
              <a:rPr lang="nb-NO" altLang="nb-NO" dirty="0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102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38900"/>
            <a:ext cx="472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5A87345-E14B-4942-B7D4-D582F31F2C5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  <p:cxnSp>
        <p:nvCxnSpPr>
          <p:cNvPr id="1037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8" name="Picture 14" descr="UiO_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69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1033" name="Bilde 12" descr="OUS_logo_10x48_med.jp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0" descr="helse-SorOst_kulor_rgb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332656"/>
            <a:ext cx="849694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628800"/>
            <a:ext cx="8496944" cy="44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tekststiler i malen</a:t>
            </a:r>
          </a:p>
          <a:p>
            <a:pPr lvl="1"/>
            <a:r>
              <a:rPr lang="nb-NO" altLang="nb-NO" dirty="0" smtClean="0"/>
              <a:t>Andre nivå</a:t>
            </a:r>
          </a:p>
          <a:p>
            <a:pPr lvl="2"/>
            <a:r>
              <a:rPr lang="nb-NO" altLang="nb-NO" dirty="0" smtClean="0"/>
              <a:t>Tredje nivå</a:t>
            </a:r>
          </a:p>
          <a:p>
            <a:pPr lvl="3"/>
            <a:r>
              <a:rPr lang="nb-NO" altLang="nb-NO" dirty="0" smtClean="0"/>
              <a:t>Fjerde nivå</a:t>
            </a:r>
          </a:p>
          <a:p>
            <a:pPr lvl="4"/>
            <a:r>
              <a:rPr lang="nb-NO" altLang="nb-NO" dirty="0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102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38900"/>
            <a:ext cx="472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5A87345-E14B-4942-B7D4-D582F31F2C5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  <p:cxnSp>
        <p:nvCxnSpPr>
          <p:cNvPr id="1037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8" name="Picture 14" descr="UiO_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83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39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1033" name="Bilde 12" descr="OUS_logo_10x48_med.jpg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29376"/>
            <a:ext cx="1565275" cy="32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0" descr="helse-SorOst_kulor_rgb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7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6" name="Rett linje 8"/>
          <p:cNvCxnSpPr>
            <a:cxnSpLocks noChangeShapeType="1"/>
          </p:cNvCxnSpPr>
          <p:nvPr/>
        </p:nvCxnSpPr>
        <p:spPr bwMode="auto">
          <a:xfrm rot="5400000">
            <a:off x="17613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332656"/>
            <a:ext cx="849694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628800"/>
            <a:ext cx="8496944" cy="44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tekststiler i malen</a:t>
            </a:r>
          </a:p>
          <a:p>
            <a:pPr lvl="1"/>
            <a:r>
              <a:rPr lang="nb-NO" altLang="nb-NO" dirty="0" smtClean="0"/>
              <a:t>Andre nivå</a:t>
            </a:r>
          </a:p>
          <a:p>
            <a:pPr lvl="2"/>
            <a:r>
              <a:rPr lang="nb-NO" altLang="nb-NO" dirty="0" smtClean="0"/>
              <a:t>Tredje nivå</a:t>
            </a:r>
          </a:p>
          <a:p>
            <a:pPr lvl="3"/>
            <a:r>
              <a:rPr lang="nb-NO" altLang="nb-NO" dirty="0" smtClean="0"/>
              <a:t>Fjerde nivå</a:t>
            </a:r>
          </a:p>
          <a:p>
            <a:pPr lvl="4"/>
            <a:r>
              <a:rPr lang="nb-NO" altLang="nb-NO" dirty="0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102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38900"/>
            <a:ext cx="4724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nb-NO" altLang="nb-NO" smtClean="0">
                <a:solidFill>
                  <a:srgbClr val="000000"/>
                </a:solidFill>
              </a:rPr>
              <a:t>Avdeling for Transplantasjonsmedisin</a:t>
            </a:r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5A87345-E14B-4942-B7D4-D582F31F2C5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  <p:cxnSp>
        <p:nvCxnSpPr>
          <p:cNvPr id="1037" name="Rett linje 8"/>
          <p:cNvCxnSpPr>
            <a:cxnSpLocks noChangeShapeType="1"/>
          </p:cNvCxnSpPr>
          <p:nvPr/>
        </p:nvCxnSpPr>
        <p:spPr bwMode="auto">
          <a:xfrm rot="5400000">
            <a:off x="8162133" y="6590507"/>
            <a:ext cx="288925" cy="1588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8" name="Picture 14" descr="UiO_A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4" y="6553201"/>
            <a:ext cx="1249363" cy="8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50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>
            <a:spLocks noChangeArrowheads="1"/>
          </p:cNvSpPr>
          <p:nvPr/>
        </p:nvSpPr>
        <p:spPr bwMode="auto">
          <a:xfrm>
            <a:off x="98425" y="6400800"/>
            <a:ext cx="8947150" cy="381000"/>
          </a:xfrm>
          <a:prstGeom prst="rect">
            <a:avLst/>
          </a:prstGeom>
          <a:solidFill>
            <a:srgbClr val="ECECEC"/>
          </a:solidFill>
          <a:ln w="9525">
            <a:noFill/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98425" y="6281741"/>
            <a:ext cx="8947150" cy="82551"/>
          </a:xfrm>
          <a:prstGeom prst="rect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/>
            <a:endParaRPr lang="nn-NO" altLang="nb-NO">
              <a:solidFill>
                <a:srgbClr val="00000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pic>
        <p:nvPicPr>
          <p:cNvPr id="1035" name="Picture 10" descr="helse-SorOst_kulor_rgb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9" y="6446840"/>
            <a:ext cx="28733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332656"/>
            <a:ext cx="864096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1628800"/>
            <a:ext cx="8640960" cy="44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dirty="0" smtClean="0"/>
              <a:t>Klikk for å redigere tekststiler i malen</a:t>
            </a:r>
          </a:p>
          <a:p>
            <a:pPr lvl="1"/>
            <a:r>
              <a:rPr lang="nb-NO" altLang="nb-NO" dirty="0" smtClean="0"/>
              <a:t>Andre nivå</a:t>
            </a:r>
          </a:p>
          <a:p>
            <a:pPr lvl="2"/>
            <a:r>
              <a:rPr lang="nb-NO" altLang="nb-NO" dirty="0" smtClean="0"/>
              <a:t>Tredje nivå</a:t>
            </a:r>
          </a:p>
          <a:p>
            <a:pPr lvl="3"/>
            <a:r>
              <a:rPr lang="nb-NO" altLang="nb-NO" dirty="0" smtClean="0"/>
              <a:t>Fjerde nivå</a:t>
            </a:r>
          </a:p>
          <a:p>
            <a:pPr lvl="4"/>
            <a:r>
              <a:rPr lang="nb-NO" altLang="nb-NO" dirty="0" smtClean="0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102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33600" y="6477004"/>
            <a:ext cx="4495800" cy="26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nb-NO" altLang="nb-NO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260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72C63E7-0150-4C9E-A16D-C342C08DAE3D}" type="slidenum">
              <a:rPr lang="nb-NO" altLang="nb-NO">
                <a:solidFill>
                  <a:srgbClr val="000000"/>
                </a:solidFill>
              </a:rPr>
              <a:pPr/>
              <a:t>‹#›</a:t>
            </a:fld>
            <a:endParaRPr lang="nb-NO" altLang="nb-NO">
              <a:solidFill>
                <a:srgbClr val="000000"/>
              </a:solidFill>
            </a:endParaRPr>
          </a:p>
        </p:txBody>
      </p:sp>
      <p:pic>
        <p:nvPicPr>
          <p:cNvPr id="1038" name="Bilde 11" descr="OUS_logo_ppt_eng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6421439"/>
            <a:ext cx="15287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4" descr="UiO_A_E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6" y="6550029"/>
            <a:ext cx="1249363" cy="107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0" name="Line 16"/>
          <p:cNvSpPr>
            <a:spLocks noChangeShapeType="1"/>
          </p:cNvSpPr>
          <p:nvPr/>
        </p:nvSpPr>
        <p:spPr bwMode="auto">
          <a:xfrm>
            <a:off x="19050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305800" y="6445251"/>
            <a:ext cx="0" cy="292100"/>
          </a:xfrm>
          <a:prstGeom prst="line">
            <a:avLst/>
          </a:prstGeom>
          <a:noFill/>
          <a:ln w="3175">
            <a:solidFill>
              <a:srgbClr val="00338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14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oleObject" Target="../embeddings/Microsoft_Excel_97-2003_Worksheet1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628802"/>
            <a:ext cx="7772400" cy="1470025"/>
          </a:xfrm>
        </p:spPr>
        <p:txBody>
          <a:bodyPr/>
          <a:lstStyle/>
          <a:p>
            <a:r>
              <a:rPr lang="nb-NO" altLang="nb-NO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Long-term </a:t>
            </a:r>
            <a:r>
              <a:rPr lang="nb-NO" altLang="nb-NO" sz="32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clinical</a:t>
            </a:r>
            <a:r>
              <a:rPr lang="nb-NO" altLang="nb-NO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and </a:t>
            </a:r>
            <a:r>
              <a:rPr lang="nb-NO" altLang="nb-NO" sz="32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self-reported</a:t>
            </a:r>
            <a:r>
              <a:rPr lang="nb-NO" altLang="nb-NO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altLang="nb-NO" sz="32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health</a:t>
            </a:r>
            <a:r>
              <a:rPr lang="nb-NO" altLang="nb-NO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altLang="nb-NO" sz="32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outcomes</a:t>
            </a:r>
            <a:r>
              <a:rPr lang="nb-NO" altLang="nb-NO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in </a:t>
            </a:r>
            <a:r>
              <a:rPr lang="nb-NO" altLang="nb-NO" sz="3200" b="1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kidney</a:t>
            </a:r>
            <a:r>
              <a:rPr lang="nb-NO" altLang="nb-NO" sz="32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donors</a:t>
            </a:r>
            <a:endParaRPr lang="nb-NO" altLang="nb-NO" sz="32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3284984"/>
            <a:ext cx="6400800" cy="2304256"/>
          </a:xfrm>
        </p:spPr>
        <p:txBody>
          <a:bodyPr/>
          <a:lstStyle/>
          <a:p>
            <a:r>
              <a:rPr lang="nb-NO" altLang="nb-NO" sz="1600" dirty="0">
                <a:solidFill>
                  <a:srgbClr val="002060"/>
                </a:solidFill>
              </a:rPr>
              <a:t>Käthe Meyer</a:t>
            </a:r>
          </a:p>
          <a:p>
            <a:r>
              <a:rPr lang="nb-NO" altLang="nb-NO" sz="1600" dirty="0">
                <a:solidFill>
                  <a:srgbClr val="002060"/>
                </a:solidFill>
              </a:rPr>
              <a:t>Anders Hartmann</a:t>
            </a:r>
          </a:p>
          <a:p>
            <a:r>
              <a:rPr lang="nb-NO" altLang="nb-NO" sz="1600" dirty="0" smtClean="0">
                <a:solidFill>
                  <a:srgbClr val="002060"/>
                </a:solidFill>
              </a:rPr>
              <a:t>Marit </a:t>
            </a:r>
            <a:r>
              <a:rPr lang="nb-NO" altLang="nb-NO" sz="1600" dirty="0">
                <a:solidFill>
                  <a:srgbClr val="002060"/>
                </a:solidFill>
              </a:rPr>
              <a:t>Helen Andersen</a:t>
            </a:r>
          </a:p>
          <a:p>
            <a:r>
              <a:rPr lang="en-US" altLang="nb-NO" sz="1400" dirty="0" smtClean="0">
                <a:solidFill>
                  <a:srgbClr val="002060"/>
                </a:solidFill>
              </a:rPr>
              <a:t>Division </a:t>
            </a:r>
            <a:r>
              <a:rPr lang="en-US" altLang="nb-NO" sz="1400" dirty="0">
                <a:solidFill>
                  <a:srgbClr val="002060"/>
                </a:solidFill>
              </a:rPr>
              <a:t>of Transplant Medicine</a:t>
            </a:r>
            <a:endParaRPr lang="nb-NO" altLang="nb-NO" sz="1400" dirty="0">
              <a:solidFill>
                <a:srgbClr val="002060"/>
              </a:solidFill>
            </a:endParaRPr>
          </a:p>
          <a:p>
            <a:endParaRPr lang="en-US" altLang="nb-NO" sz="1600" dirty="0" smtClean="0">
              <a:solidFill>
                <a:srgbClr val="002060"/>
              </a:solidFill>
            </a:endParaRPr>
          </a:p>
          <a:p>
            <a:r>
              <a:rPr lang="en-US" altLang="nb-NO" sz="1600" dirty="0" smtClean="0">
                <a:solidFill>
                  <a:srgbClr val="002060"/>
                </a:solidFill>
              </a:rPr>
              <a:t>Nephrologists 2017</a:t>
            </a:r>
          </a:p>
          <a:p>
            <a:endParaRPr lang="en-US" altLang="nb-NO" sz="1600" dirty="0"/>
          </a:p>
          <a:p>
            <a:endParaRPr lang="en-US" altLang="nb-NO" sz="1600" dirty="0" smtClean="0"/>
          </a:p>
          <a:p>
            <a:pPr algn="r"/>
            <a:r>
              <a:rPr lang="en-US" altLang="nb-NO" sz="1600" dirty="0" smtClean="0">
                <a:solidFill>
                  <a:srgbClr val="002060"/>
                </a:solidFill>
              </a:rPr>
              <a:t>We have no conflict of interest</a:t>
            </a:r>
            <a:endParaRPr lang="en-US" altLang="nb-NO" sz="1600" dirty="0">
              <a:solidFill>
                <a:srgbClr val="002060"/>
              </a:solidFill>
            </a:endParaRPr>
          </a:p>
          <a:p>
            <a:endParaRPr lang="en-US" altLang="nb-NO" sz="1600" dirty="0" smtClean="0"/>
          </a:p>
          <a:p>
            <a:endParaRPr lang="en-US" altLang="nb-NO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60649"/>
            <a:ext cx="8751740" cy="5902947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7164288" y="5805264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Colourbox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608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Background</a:t>
            </a:r>
            <a:endParaRPr lang="nb-NO" sz="36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Ways</a:t>
            </a:r>
            <a:r>
              <a:rPr lang="nb-NO" dirty="0" smtClean="0">
                <a:solidFill>
                  <a:srgbClr val="002060"/>
                </a:solidFill>
              </a:rPr>
              <a:t> to </a:t>
            </a:r>
            <a:r>
              <a:rPr lang="nb-NO" dirty="0" err="1" smtClean="0">
                <a:solidFill>
                  <a:srgbClr val="002060"/>
                </a:solidFill>
              </a:rPr>
              <a:t>expand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the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living</a:t>
            </a:r>
            <a:r>
              <a:rPr lang="nb-NO" dirty="0" smtClean="0">
                <a:solidFill>
                  <a:srgbClr val="002060"/>
                </a:solidFill>
              </a:rPr>
              <a:t> donor pool</a:t>
            </a:r>
          </a:p>
          <a:p>
            <a:pPr marL="914400" lvl="2" indent="0">
              <a:buNone/>
            </a:pPr>
            <a:endParaRPr lang="nb-NO" sz="2400" dirty="0" smtClean="0">
              <a:solidFill>
                <a:srgbClr val="002060"/>
              </a:solidFill>
            </a:endParaRPr>
          </a:p>
          <a:p>
            <a:pPr lvl="2"/>
            <a:r>
              <a:rPr lang="nb-NO" sz="2400" dirty="0" err="1" smtClean="0">
                <a:solidFill>
                  <a:srgbClr val="002060"/>
                </a:solidFill>
              </a:rPr>
              <a:t>Surgical</a:t>
            </a:r>
            <a:r>
              <a:rPr lang="nb-NO" sz="2400" dirty="0" smtClean="0">
                <a:solidFill>
                  <a:srgbClr val="002060"/>
                </a:solidFill>
              </a:rPr>
              <a:t> </a:t>
            </a:r>
            <a:r>
              <a:rPr lang="nb-NO" sz="2400" dirty="0" err="1" smtClean="0">
                <a:solidFill>
                  <a:srgbClr val="002060"/>
                </a:solidFill>
              </a:rPr>
              <a:t>techniques</a:t>
            </a:r>
            <a:endParaRPr lang="nb-NO" sz="2400" dirty="0" smtClean="0">
              <a:solidFill>
                <a:srgbClr val="002060"/>
              </a:solidFill>
            </a:endParaRPr>
          </a:p>
          <a:p>
            <a:pPr lvl="2"/>
            <a:r>
              <a:rPr lang="nb-NO" sz="2400" dirty="0" err="1" smtClean="0">
                <a:solidFill>
                  <a:srgbClr val="002060"/>
                </a:solidFill>
              </a:rPr>
              <a:t>Wider</a:t>
            </a:r>
            <a:r>
              <a:rPr lang="nb-NO" sz="2400" dirty="0" smtClean="0">
                <a:solidFill>
                  <a:srgbClr val="002060"/>
                </a:solidFill>
              </a:rPr>
              <a:t> </a:t>
            </a:r>
            <a:r>
              <a:rPr lang="nb-NO" sz="2400" dirty="0" err="1" smtClean="0">
                <a:solidFill>
                  <a:srgbClr val="002060"/>
                </a:solidFill>
              </a:rPr>
              <a:t>selection</a:t>
            </a:r>
            <a:r>
              <a:rPr lang="nb-NO" sz="2400" dirty="0" smtClean="0">
                <a:solidFill>
                  <a:srgbClr val="002060"/>
                </a:solidFill>
              </a:rPr>
              <a:t> </a:t>
            </a:r>
            <a:r>
              <a:rPr lang="nb-NO" sz="2400" dirty="0" err="1" smtClean="0">
                <a:solidFill>
                  <a:srgbClr val="002060"/>
                </a:solidFill>
              </a:rPr>
              <a:t>criteria</a:t>
            </a:r>
            <a:endParaRPr lang="nb-NO" sz="2400" dirty="0" smtClean="0">
              <a:solidFill>
                <a:srgbClr val="002060"/>
              </a:solidFill>
            </a:endParaRPr>
          </a:p>
          <a:p>
            <a:pPr lvl="3"/>
            <a:r>
              <a:rPr lang="nb-NO" sz="2200" dirty="0" err="1" smtClean="0">
                <a:solidFill>
                  <a:srgbClr val="002060"/>
                </a:solidFill>
              </a:rPr>
              <a:t>Altruistic</a:t>
            </a:r>
            <a:r>
              <a:rPr lang="nb-NO" sz="2200" dirty="0" smtClean="0">
                <a:solidFill>
                  <a:srgbClr val="002060"/>
                </a:solidFill>
              </a:rPr>
              <a:t> </a:t>
            </a:r>
            <a:r>
              <a:rPr lang="nb-NO" sz="2200" dirty="0" err="1" smtClean="0">
                <a:solidFill>
                  <a:srgbClr val="002060"/>
                </a:solidFill>
              </a:rPr>
              <a:t>donation</a:t>
            </a:r>
            <a:r>
              <a:rPr lang="nb-NO" sz="2200" dirty="0" smtClean="0">
                <a:solidFill>
                  <a:srgbClr val="002060"/>
                </a:solidFill>
              </a:rPr>
              <a:t>/</a:t>
            </a:r>
            <a:r>
              <a:rPr lang="nb-NO" sz="2200" dirty="0" err="1" smtClean="0">
                <a:solidFill>
                  <a:srgbClr val="002060"/>
                </a:solidFill>
              </a:rPr>
              <a:t>paired</a:t>
            </a:r>
            <a:r>
              <a:rPr lang="nb-NO" sz="2200" dirty="0" smtClean="0">
                <a:solidFill>
                  <a:srgbClr val="002060"/>
                </a:solidFill>
              </a:rPr>
              <a:t> </a:t>
            </a:r>
            <a:r>
              <a:rPr lang="nb-NO" sz="2200" dirty="0" err="1" smtClean="0">
                <a:solidFill>
                  <a:srgbClr val="002060"/>
                </a:solidFill>
              </a:rPr>
              <a:t>donation</a:t>
            </a:r>
            <a:endParaRPr lang="nb-NO" sz="2200" dirty="0" smtClean="0">
              <a:solidFill>
                <a:srgbClr val="002060"/>
              </a:solidFill>
            </a:endParaRPr>
          </a:p>
          <a:p>
            <a:pPr lvl="3"/>
            <a:r>
              <a:rPr lang="nb-NO" sz="2000" dirty="0" smtClean="0">
                <a:solidFill>
                  <a:srgbClr val="002060"/>
                </a:solidFill>
              </a:rPr>
              <a:t>More </a:t>
            </a:r>
            <a:r>
              <a:rPr lang="nb-NO" sz="2000" dirty="0" err="1" smtClean="0">
                <a:solidFill>
                  <a:srgbClr val="002060"/>
                </a:solidFill>
              </a:rPr>
              <a:t>elderly</a:t>
            </a:r>
            <a:r>
              <a:rPr lang="nb-NO" sz="2000" dirty="0" smtClean="0">
                <a:solidFill>
                  <a:srgbClr val="002060"/>
                </a:solidFill>
              </a:rPr>
              <a:t> donors</a:t>
            </a:r>
          </a:p>
          <a:p>
            <a:pPr lvl="3"/>
            <a:r>
              <a:rPr lang="nb-NO" sz="2000" dirty="0" err="1" smtClean="0">
                <a:solidFill>
                  <a:srgbClr val="002060"/>
                </a:solidFill>
              </a:rPr>
              <a:t>Higher</a:t>
            </a:r>
            <a:r>
              <a:rPr lang="nb-NO" sz="2000" dirty="0" smtClean="0">
                <a:solidFill>
                  <a:srgbClr val="002060"/>
                </a:solidFill>
              </a:rPr>
              <a:t> BMI</a:t>
            </a:r>
          </a:p>
          <a:p>
            <a:pPr lvl="3"/>
            <a:r>
              <a:rPr lang="nb-NO" sz="2000" dirty="0" err="1" smtClean="0">
                <a:solidFill>
                  <a:srgbClr val="002060"/>
                </a:solidFill>
              </a:rPr>
              <a:t>Hypertension</a:t>
            </a:r>
            <a:r>
              <a:rPr lang="nb-NO" sz="2000" dirty="0" smtClean="0">
                <a:solidFill>
                  <a:srgbClr val="002060"/>
                </a:solidFill>
              </a:rPr>
              <a:t>?</a:t>
            </a:r>
          </a:p>
          <a:p>
            <a:pPr lvl="3"/>
            <a:r>
              <a:rPr lang="nb-NO" sz="2000" dirty="0" err="1" smtClean="0">
                <a:solidFill>
                  <a:srgbClr val="002060"/>
                </a:solidFill>
              </a:rPr>
              <a:t>Lower</a:t>
            </a:r>
            <a:r>
              <a:rPr lang="nb-NO" sz="2000" dirty="0" smtClean="0">
                <a:solidFill>
                  <a:srgbClr val="002060"/>
                </a:solidFill>
              </a:rPr>
              <a:t> eGFR?</a:t>
            </a:r>
          </a:p>
          <a:p>
            <a:pPr marL="1828800" lvl="4" indent="0">
              <a:buNone/>
            </a:pPr>
            <a:r>
              <a:rPr lang="en-US" sz="1600" dirty="0" smtClean="0">
                <a:solidFill>
                  <a:srgbClr val="002060"/>
                </a:solidFill>
              </a:rPr>
              <a:t>(</a:t>
            </a:r>
            <a:r>
              <a:rPr lang="nb-NO" sz="1600" dirty="0" err="1">
                <a:solidFill>
                  <a:srgbClr val="002060"/>
                </a:solidFill>
              </a:rPr>
              <a:t>Caliskan</a:t>
            </a:r>
            <a:r>
              <a:rPr lang="nb-NO" sz="1600" dirty="0">
                <a:solidFill>
                  <a:srgbClr val="002060"/>
                </a:solidFill>
              </a:rPr>
              <a:t> et al. 2012; </a:t>
            </a:r>
            <a:r>
              <a:rPr lang="nb-NO" sz="1600" dirty="0" smtClean="0">
                <a:solidFill>
                  <a:srgbClr val="002060"/>
                </a:solidFill>
              </a:rPr>
              <a:t>Davis </a:t>
            </a:r>
            <a:r>
              <a:rPr lang="nb-NO" sz="1600" dirty="0">
                <a:solidFill>
                  <a:srgbClr val="002060"/>
                </a:solidFill>
              </a:rPr>
              <a:t>2011; de Klerk et al. 2011; </a:t>
            </a:r>
            <a:r>
              <a:rPr lang="nb-NO" sz="1600" dirty="0" err="1" smtClean="0">
                <a:solidFill>
                  <a:srgbClr val="002060"/>
                </a:solidFill>
              </a:rPr>
              <a:t>Delmonico</a:t>
            </a:r>
            <a:r>
              <a:rPr lang="nb-NO" sz="1600" dirty="0" smtClean="0">
                <a:solidFill>
                  <a:srgbClr val="002060"/>
                </a:solidFill>
              </a:rPr>
              <a:t> </a:t>
            </a:r>
            <a:r>
              <a:rPr lang="nb-NO" sz="1600" dirty="0">
                <a:solidFill>
                  <a:srgbClr val="002060"/>
                </a:solidFill>
              </a:rPr>
              <a:t>et al. 2007; </a:t>
            </a:r>
            <a:r>
              <a:rPr lang="en-US" sz="1600" dirty="0" err="1">
                <a:solidFill>
                  <a:srgbClr val="002060"/>
                </a:solidFill>
              </a:rPr>
              <a:t>Horvat</a:t>
            </a:r>
            <a:r>
              <a:rPr lang="en-US" sz="1600" dirty="0">
                <a:solidFill>
                  <a:srgbClr val="002060"/>
                </a:solidFill>
              </a:rPr>
              <a:t> et al. 2009; </a:t>
            </a:r>
            <a:r>
              <a:rPr lang="nb-NO" sz="1600" dirty="0">
                <a:solidFill>
                  <a:srgbClr val="002060"/>
                </a:solidFill>
              </a:rPr>
              <a:t>Maple et al. 2014; O'Brien </a:t>
            </a:r>
            <a:r>
              <a:rPr lang="nb-NO" sz="1600" dirty="0">
                <a:solidFill>
                  <a:srgbClr val="002060"/>
                </a:solidFill>
              </a:rPr>
              <a:t>et al. 2012; </a:t>
            </a:r>
            <a:r>
              <a:rPr lang="nb-NO" sz="1600" dirty="0" err="1">
                <a:solidFill>
                  <a:srgbClr val="002060"/>
                </a:solidFill>
              </a:rPr>
              <a:t>Romagnoli</a:t>
            </a:r>
            <a:r>
              <a:rPr lang="nb-NO" sz="1600" dirty="0">
                <a:solidFill>
                  <a:srgbClr val="002060"/>
                </a:solidFill>
              </a:rPr>
              <a:t> J et al. 2015; </a:t>
            </a:r>
            <a:r>
              <a:rPr lang="nb-NO" sz="1600" dirty="0" err="1">
                <a:solidFill>
                  <a:srgbClr val="002060"/>
                </a:solidFill>
              </a:rPr>
              <a:t>Segev</a:t>
            </a:r>
            <a:r>
              <a:rPr lang="nb-NO" sz="1600" dirty="0">
                <a:solidFill>
                  <a:srgbClr val="002060"/>
                </a:solidFill>
              </a:rPr>
              <a:t>  </a:t>
            </a:r>
            <a:r>
              <a:rPr lang="nb-NO" sz="1600" dirty="0">
                <a:solidFill>
                  <a:srgbClr val="002060"/>
                </a:solidFill>
              </a:rPr>
              <a:t>et al. 2012; </a:t>
            </a:r>
            <a:r>
              <a:rPr lang="nb-NO" sz="1600" dirty="0" smtClean="0">
                <a:solidFill>
                  <a:srgbClr val="002060"/>
                </a:solidFill>
              </a:rPr>
              <a:t>Young </a:t>
            </a:r>
            <a:r>
              <a:rPr lang="nb-NO" sz="1600" dirty="0">
                <a:solidFill>
                  <a:srgbClr val="002060"/>
                </a:solidFill>
              </a:rPr>
              <a:t>et al. </a:t>
            </a:r>
            <a:r>
              <a:rPr lang="nb-NO" sz="1600" dirty="0" smtClean="0">
                <a:solidFill>
                  <a:srgbClr val="002060"/>
                </a:solidFill>
              </a:rPr>
              <a:t>2011)</a:t>
            </a:r>
            <a:endParaRPr lang="nb-NO" sz="1600" dirty="0">
              <a:solidFill>
                <a:srgbClr val="002060"/>
              </a:solidFill>
            </a:endParaRPr>
          </a:p>
          <a:p>
            <a:pPr lvl="5"/>
            <a:endParaRPr lang="nb-NO" sz="2200" dirty="0" smtClean="0">
              <a:solidFill>
                <a:srgbClr val="002060"/>
              </a:solidFill>
            </a:endParaRPr>
          </a:p>
          <a:p>
            <a:pPr lvl="1"/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582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635112" y="1315846"/>
            <a:ext cx="2881313" cy="4681537"/>
            <a:chOff x="3878" y="1193"/>
            <a:chExt cx="1542" cy="2509"/>
          </a:xfrm>
        </p:grpSpPr>
        <p:pic>
          <p:nvPicPr>
            <p:cNvPr id="6" name="Picture 10" descr="norgeskart"/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86235">
              <a:off x="3878" y="1193"/>
              <a:ext cx="1542" cy="2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utoShape 11"/>
            <p:cNvSpPr>
              <a:spLocks noChangeArrowheads="1"/>
            </p:cNvSpPr>
            <p:nvPr/>
          </p:nvSpPr>
          <p:spPr bwMode="auto">
            <a:xfrm>
              <a:off x="4468" y="2160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8" name="AutoShape 12"/>
            <p:cNvSpPr>
              <a:spLocks noChangeArrowheads="1"/>
            </p:cNvSpPr>
            <p:nvPr/>
          </p:nvSpPr>
          <p:spPr bwMode="auto">
            <a:xfrm>
              <a:off x="4105" y="2854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9" name="AutoShape 13"/>
            <p:cNvSpPr>
              <a:spLocks noChangeArrowheads="1"/>
            </p:cNvSpPr>
            <p:nvPr/>
          </p:nvSpPr>
          <p:spPr bwMode="auto">
            <a:xfrm>
              <a:off x="4513" y="1933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0" name="AutoShape 14"/>
            <p:cNvSpPr>
              <a:spLocks noChangeArrowheads="1"/>
            </p:cNvSpPr>
            <p:nvPr/>
          </p:nvSpPr>
          <p:spPr bwMode="auto">
            <a:xfrm>
              <a:off x="4604" y="1706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1" name="AutoShape 15"/>
            <p:cNvSpPr>
              <a:spLocks noChangeArrowheads="1"/>
            </p:cNvSpPr>
            <p:nvPr/>
          </p:nvSpPr>
          <p:spPr bwMode="auto">
            <a:xfrm>
              <a:off x="4740" y="1434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>
              <a:off x="4332" y="2659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3" name="AutoShape 17"/>
            <p:cNvSpPr>
              <a:spLocks noChangeArrowheads="1"/>
            </p:cNvSpPr>
            <p:nvPr/>
          </p:nvSpPr>
          <p:spPr bwMode="auto">
            <a:xfrm>
              <a:off x="4014" y="2899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4" name="AutoShape 18"/>
            <p:cNvSpPr>
              <a:spLocks noChangeArrowheads="1"/>
            </p:cNvSpPr>
            <p:nvPr/>
          </p:nvSpPr>
          <p:spPr bwMode="auto">
            <a:xfrm>
              <a:off x="3969" y="3067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5" name="AutoShape 19"/>
            <p:cNvSpPr>
              <a:spLocks noChangeArrowheads="1"/>
            </p:cNvSpPr>
            <p:nvPr/>
          </p:nvSpPr>
          <p:spPr bwMode="auto">
            <a:xfrm>
              <a:off x="3969" y="3249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6" name="AutoShape 20"/>
            <p:cNvSpPr>
              <a:spLocks noChangeArrowheads="1"/>
            </p:cNvSpPr>
            <p:nvPr/>
          </p:nvSpPr>
          <p:spPr bwMode="auto">
            <a:xfrm>
              <a:off x="3923" y="3339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7" name="AutoShape 21"/>
            <p:cNvSpPr>
              <a:spLocks noChangeArrowheads="1"/>
            </p:cNvSpPr>
            <p:nvPr/>
          </p:nvSpPr>
          <p:spPr bwMode="auto">
            <a:xfrm>
              <a:off x="3923" y="3444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8" name="AutoShape 22"/>
            <p:cNvSpPr>
              <a:spLocks noChangeArrowheads="1"/>
            </p:cNvSpPr>
            <p:nvPr/>
          </p:nvSpPr>
          <p:spPr bwMode="auto">
            <a:xfrm>
              <a:off x="4242" y="2718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19" name="AutoShape 23"/>
            <p:cNvSpPr>
              <a:spLocks noChangeArrowheads="1"/>
            </p:cNvSpPr>
            <p:nvPr/>
          </p:nvSpPr>
          <p:spPr bwMode="auto">
            <a:xfrm>
              <a:off x="4332" y="2976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0" name="AutoShape 24"/>
            <p:cNvSpPr>
              <a:spLocks noChangeArrowheads="1"/>
            </p:cNvSpPr>
            <p:nvPr/>
          </p:nvSpPr>
          <p:spPr bwMode="auto">
            <a:xfrm>
              <a:off x="4423" y="3126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1" name="AutoShape 25"/>
            <p:cNvSpPr>
              <a:spLocks noChangeArrowheads="1"/>
            </p:cNvSpPr>
            <p:nvPr/>
          </p:nvSpPr>
          <p:spPr bwMode="auto">
            <a:xfrm>
              <a:off x="4422" y="3249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2" name="AutoShape 26"/>
            <p:cNvSpPr>
              <a:spLocks noChangeArrowheads="1"/>
            </p:cNvSpPr>
            <p:nvPr/>
          </p:nvSpPr>
          <p:spPr bwMode="auto">
            <a:xfrm>
              <a:off x="4378" y="3308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3" name="AutoShape 27"/>
            <p:cNvSpPr>
              <a:spLocks noChangeArrowheads="1"/>
            </p:cNvSpPr>
            <p:nvPr/>
          </p:nvSpPr>
          <p:spPr bwMode="auto">
            <a:xfrm>
              <a:off x="4287" y="3308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4" name="AutoShape 28"/>
            <p:cNvSpPr>
              <a:spLocks noChangeArrowheads="1"/>
            </p:cNvSpPr>
            <p:nvPr/>
          </p:nvSpPr>
          <p:spPr bwMode="auto">
            <a:xfrm>
              <a:off x="4241" y="3385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5" name="AutoShape 29"/>
            <p:cNvSpPr>
              <a:spLocks noChangeArrowheads="1"/>
            </p:cNvSpPr>
            <p:nvPr/>
          </p:nvSpPr>
          <p:spPr bwMode="auto">
            <a:xfrm>
              <a:off x="4332" y="3339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6" name="AutoShape 30"/>
            <p:cNvSpPr>
              <a:spLocks noChangeArrowheads="1"/>
            </p:cNvSpPr>
            <p:nvPr/>
          </p:nvSpPr>
          <p:spPr bwMode="auto">
            <a:xfrm>
              <a:off x="4195" y="3475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00FFFF"/>
            </a:solidFill>
            <a:ln w="9525">
              <a:solidFill>
                <a:srgbClr val="D1E8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7" name="AutoShape 31"/>
            <p:cNvSpPr>
              <a:spLocks noChangeArrowheads="1"/>
            </p:cNvSpPr>
            <p:nvPr/>
          </p:nvSpPr>
          <p:spPr bwMode="auto">
            <a:xfrm>
              <a:off x="4422" y="3430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8" name="AutoShape 32"/>
            <p:cNvSpPr>
              <a:spLocks noChangeArrowheads="1"/>
            </p:cNvSpPr>
            <p:nvPr/>
          </p:nvSpPr>
          <p:spPr bwMode="auto">
            <a:xfrm>
              <a:off x="4286" y="3475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29" name="AutoShape 33"/>
            <p:cNvSpPr>
              <a:spLocks noChangeArrowheads="1"/>
            </p:cNvSpPr>
            <p:nvPr/>
          </p:nvSpPr>
          <p:spPr bwMode="auto">
            <a:xfrm>
              <a:off x="4242" y="3535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30" name="AutoShape 34"/>
            <p:cNvSpPr>
              <a:spLocks noChangeArrowheads="1"/>
            </p:cNvSpPr>
            <p:nvPr/>
          </p:nvSpPr>
          <p:spPr bwMode="auto">
            <a:xfrm>
              <a:off x="4151" y="3612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  <p:sp>
          <p:nvSpPr>
            <p:cNvPr id="31" name="AutoShape 35"/>
            <p:cNvSpPr>
              <a:spLocks noChangeArrowheads="1"/>
            </p:cNvSpPr>
            <p:nvPr/>
          </p:nvSpPr>
          <p:spPr bwMode="auto">
            <a:xfrm>
              <a:off x="3969" y="3566"/>
              <a:ext cx="90" cy="77"/>
            </a:xfrm>
            <a:prstGeom prst="triangle">
              <a:avLst>
                <a:gd name="adj" fmla="val 50000"/>
              </a:avLst>
            </a:prstGeom>
            <a:solidFill>
              <a:srgbClr val="13FFF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1pPr>
              <a:lvl2pPr marL="37931725" indent="-37474525"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2pPr>
              <a:lvl3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3pPr>
              <a:lvl4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4pPr>
              <a:lvl5pPr eaLnBrk="0" hangingPunct="0"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alibri" pitchFamily="4" charset="0"/>
                  <a:ea typeface="MS PGothic" pitchFamily="34" charset="-128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n-NO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4" charset="0"/>
                <a:ea typeface="MS PGothic" pitchFamily="34" charset="-128"/>
                <a:sym typeface="Helvetica" pitchFamily="4" charset="0"/>
              </a:endParaRPr>
            </a:p>
          </p:txBody>
        </p:sp>
      </p:grpSp>
      <p:sp>
        <p:nvSpPr>
          <p:cNvPr id="32" name="TekstSylinder 31"/>
          <p:cNvSpPr txBox="1"/>
          <p:nvPr/>
        </p:nvSpPr>
        <p:spPr>
          <a:xfrm>
            <a:off x="2843808" y="2292528"/>
            <a:ext cx="5328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	</a:t>
            </a:r>
            <a:r>
              <a:rPr lang="en-GB" dirty="0" smtClean="0">
                <a:solidFill>
                  <a:srgbClr val="002060"/>
                </a:solidFill>
              </a:rPr>
              <a:t>Local nephrology centre (N=26)</a:t>
            </a:r>
          </a:p>
          <a:p>
            <a:endParaRPr lang="en-GB" dirty="0" smtClean="0">
              <a:solidFill>
                <a:srgbClr val="002060"/>
              </a:solidFill>
            </a:endParaRPr>
          </a:p>
          <a:p>
            <a:r>
              <a:rPr lang="en-GB" dirty="0" smtClean="0">
                <a:solidFill>
                  <a:srgbClr val="002060"/>
                </a:solidFill>
              </a:rPr>
              <a:t>	Oslo University Hospital (OUS); </a:t>
            </a:r>
          </a:p>
          <a:p>
            <a:r>
              <a:rPr lang="en-GB" dirty="0" smtClean="0">
                <a:solidFill>
                  <a:srgbClr val="002060"/>
                </a:solidFill>
              </a:rPr>
              <a:t>	the national centre for organ 	transplantation and donation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3" name="Tittel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The Norwegian </a:t>
            </a:r>
            <a:r>
              <a:rPr lang="nb-NO" sz="36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context</a:t>
            </a:r>
            <a:endParaRPr lang="nb-NO" sz="36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AutoShape 13"/>
          <p:cNvSpPr>
            <a:spLocks noChangeArrowheads="1"/>
          </p:cNvSpPr>
          <p:nvPr/>
        </p:nvSpPr>
        <p:spPr bwMode="auto">
          <a:xfrm>
            <a:off x="3641054" y="2416721"/>
            <a:ext cx="168170" cy="143675"/>
          </a:xfrm>
          <a:prstGeom prst="triangle">
            <a:avLst>
              <a:gd name="adj" fmla="val 50000"/>
            </a:avLst>
          </a:prstGeom>
          <a:solidFill>
            <a:srgbClr val="13FFF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n-NO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4" charset="0"/>
              <a:ea typeface="MS PGothic" pitchFamily="34" charset="-128"/>
              <a:sym typeface="Helvetica" pitchFamily="4" charset="0"/>
            </a:endParaRPr>
          </a:p>
        </p:txBody>
      </p:sp>
      <p:sp>
        <p:nvSpPr>
          <p:cNvPr id="35" name="AutoShape 29"/>
          <p:cNvSpPr>
            <a:spLocks noChangeArrowheads="1"/>
          </p:cNvSpPr>
          <p:nvPr/>
        </p:nvSpPr>
        <p:spPr bwMode="auto">
          <a:xfrm>
            <a:off x="3641054" y="3036300"/>
            <a:ext cx="168170" cy="143675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1pPr>
            <a:lvl2pPr marL="37931725" indent="-37474525"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2pPr>
            <a:lvl3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3pPr>
            <a:lvl4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4" charset="0"/>
                <a:ea typeface="MS PGothic" pitchFamily="34" charset="-128"/>
              </a:defRPr>
            </a:lvl9pPr>
          </a:lstStyle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n-NO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4" charset="0"/>
              <a:ea typeface="MS PGothic" pitchFamily="34" charset="-128"/>
              <a:sym typeface="Helvetica" pitchFamily="4" charset="0"/>
            </a:endParaRPr>
          </a:p>
        </p:txBody>
      </p:sp>
      <p:pic>
        <p:nvPicPr>
          <p:cNvPr id="37" name="Bild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4" y="4305013"/>
            <a:ext cx="2332589" cy="1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59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Background</a:t>
            </a:r>
            <a:r>
              <a:rPr lang="en-GB" dirty="0" smtClean="0"/>
              <a:t>	</a:t>
            </a:r>
            <a:r>
              <a:rPr lang="nb-NO" dirty="0" smtClean="0"/>
              <a:t>	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2400" dirty="0" smtClean="0">
              <a:solidFill>
                <a:srgbClr val="002060"/>
              </a:solidFill>
              <a:ea typeface="SimSun"/>
              <a:cs typeface="Times New Roman"/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rgbClr val="002060"/>
                </a:solidFill>
                <a:ea typeface="SimSun"/>
                <a:cs typeface="Times New Roman"/>
              </a:rPr>
              <a:t>A </a:t>
            </a:r>
            <a:r>
              <a:rPr lang="en-GB" sz="2400" dirty="0" smtClean="0">
                <a:solidFill>
                  <a:srgbClr val="002060"/>
                </a:solidFill>
                <a:ea typeface="SimSun"/>
                <a:cs typeface="Times New Roman"/>
              </a:rPr>
              <a:t>long tradition for live kidney donation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GB" sz="1800" dirty="0" smtClean="0">
                <a:solidFill>
                  <a:srgbClr val="002060"/>
                </a:solidFill>
                <a:ea typeface="SimSun"/>
                <a:cs typeface="Times New Roman"/>
              </a:rPr>
              <a:t>Approximately 40% of all kidney transplants are from live donor world wide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GB" sz="1800" dirty="0" smtClean="0">
                <a:solidFill>
                  <a:srgbClr val="002060"/>
                </a:solidFill>
                <a:ea typeface="SimSun"/>
                <a:cs typeface="Times New Roman"/>
              </a:rPr>
              <a:t>In 2016 live donors represented 20% of all kidney transplantations in Norway</a:t>
            </a:r>
          </a:p>
          <a:p>
            <a:pPr lvl="0">
              <a:buNone/>
            </a:pPr>
            <a:r>
              <a:rPr lang="nb-NO" sz="1400" dirty="0" smtClean="0">
                <a:solidFill>
                  <a:srgbClr val="002060"/>
                </a:solidFill>
              </a:rPr>
              <a:t>	</a:t>
            </a:r>
          </a:p>
          <a:p>
            <a:pPr lvl="0">
              <a:buNone/>
            </a:pPr>
            <a:r>
              <a:rPr lang="nb-NO" sz="1400" dirty="0">
                <a:solidFill>
                  <a:srgbClr val="002060"/>
                </a:solidFill>
              </a:rPr>
              <a:t>	</a:t>
            </a:r>
            <a:endParaRPr lang="nb-NO" sz="1400" dirty="0" smtClean="0">
              <a:solidFill>
                <a:srgbClr val="002060"/>
              </a:solidFill>
            </a:endParaRPr>
          </a:p>
          <a:p>
            <a:pPr lvl="0">
              <a:buNone/>
            </a:pPr>
            <a:r>
              <a:rPr lang="nb-NO" sz="1400" dirty="0">
                <a:solidFill>
                  <a:srgbClr val="002060"/>
                </a:solidFill>
              </a:rPr>
              <a:t>	</a:t>
            </a:r>
            <a:endParaRPr lang="nb-NO" sz="1400" dirty="0" smtClean="0">
              <a:solidFill>
                <a:srgbClr val="002060"/>
              </a:solidFill>
            </a:endParaRPr>
          </a:p>
        </p:txBody>
      </p:sp>
      <p:sp>
        <p:nvSpPr>
          <p:cNvPr id="2" name="Plassholder for bunntekst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198" y="1688975"/>
            <a:ext cx="3724979" cy="434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707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Background</a:t>
            </a:r>
            <a:endParaRPr lang="nb-NO" sz="36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2400" dirty="0" smtClean="0"/>
              <a:t>	</a:t>
            </a:r>
            <a:r>
              <a:rPr lang="en-US" dirty="0">
                <a:solidFill>
                  <a:srgbClr val="002060"/>
                </a:solidFill>
              </a:rPr>
              <a:t>A safe procedure considered the best treatment for </a:t>
            </a:r>
            <a:r>
              <a:rPr lang="en-US" dirty="0" smtClean="0">
                <a:solidFill>
                  <a:srgbClr val="002060"/>
                </a:solidFill>
              </a:rPr>
              <a:t>	end-stage </a:t>
            </a:r>
            <a:r>
              <a:rPr lang="en-US" dirty="0">
                <a:solidFill>
                  <a:srgbClr val="002060"/>
                </a:solidFill>
              </a:rPr>
              <a:t>renal disease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>
                <a:solidFill>
                  <a:srgbClr val="002060"/>
                </a:solidFill>
              </a:rPr>
              <a:t>	</a:t>
            </a:r>
            <a:r>
              <a:rPr lang="nb-NO" dirty="0" err="1" smtClean="0">
                <a:solidFill>
                  <a:srgbClr val="002060"/>
                </a:solidFill>
              </a:rPr>
              <a:t>Uncertainty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about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clinical</a:t>
            </a:r>
            <a:r>
              <a:rPr lang="nb-NO" dirty="0" smtClean="0">
                <a:solidFill>
                  <a:srgbClr val="002060"/>
                </a:solidFill>
              </a:rPr>
              <a:t> and </a:t>
            </a:r>
            <a:r>
              <a:rPr lang="nb-NO" dirty="0" err="1" smtClean="0">
                <a:solidFill>
                  <a:srgbClr val="002060"/>
                </a:solidFill>
              </a:rPr>
              <a:t>psychosocial</a:t>
            </a:r>
            <a:r>
              <a:rPr lang="nb-NO" dirty="0" smtClean="0">
                <a:solidFill>
                  <a:srgbClr val="002060"/>
                </a:solidFill>
              </a:rPr>
              <a:t> long-	term </a:t>
            </a:r>
            <a:r>
              <a:rPr lang="nb-NO" dirty="0" err="1" smtClean="0">
                <a:solidFill>
                  <a:srgbClr val="002060"/>
                </a:solidFill>
              </a:rPr>
              <a:t>consequences</a:t>
            </a:r>
            <a:endParaRPr lang="nb-NO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nb-NO" sz="1600" dirty="0" smtClean="0">
                <a:solidFill>
                  <a:srgbClr val="002060"/>
                </a:solidFill>
              </a:rPr>
              <a:t>		(</a:t>
            </a:r>
            <a:r>
              <a:rPr lang="nb-NO" sz="1600" dirty="0" err="1">
                <a:solidFill>
                  <a:srgbClr val="002060"/>
                </a:solidFill>
              </a:rPr>
              <a:t>Biancone</a:t>
            </a:r>
            <a:r>
              <a:rPr lang="nb-NO" sz="1600" dirty="0">
                <a:solidFill>
                  <a:srgbClr val="002060"/>
                </a:solidFill>
              </a:rPr>
              <a:t> 2015</a:t>
            </a:r>
            <a:r>
              <a:rPr lang="nb-NO" sz="1600" dirty="0" smtClean="0">
                <a:solidFill>
                  <a:srgbClr val="002060"/>
                </a:solidFill>
              </a:rPr>
              <a:t>; De </a:t>
            </a:r>
            <a:r>
              <a:rPr lang="nb-NO" sz="1600" dirty="0">
                <a:solidFill>
                  <a:srgbClr val="002060"/>
                </a:solidFill>
              </a:rPr>
              <a:t>Groot 2013; </a:t>
            </a:r>
            <a:r>
              <a:rPr lang="nb-NO" sz="1600" dirty="0" err="1">
                <a:solidFill>
                  <a:srgbClr val="002060"/>
                </a:solidFill>
              </a:rPr>
              <a:t>Dols</a:t>
            </a:r>
            <a:r>
              <a:rPr lang="nb-NO" sz="1600" dirty="0">
                <a:solidFill>
                  <a:srgbClr val="002060"/>
                </a:solidFill>
              </a:rPr>
              <a:t> 2010, 2014; Gross 2013; Mjøen 2009, </a:t>
            </a:r>
            <a:r>
              <a:rPr lang="nb-NO" sz="1600" dirty="0" smtClean="0">
                <a:solidFill>
                  <a:srgbClr val="002060"/>
                </a:solidFill>
              </a:rPr>
              <a:t>			2011, 2012, </a:t>
            </a:r>
            <a:r>
              <a:rPr lang="nb-NO" sz="1600" dirty="0">
                <a:solidFill>
                  <a:srgbClr val="002060"/>
                </a:solidFill>
              </a:rPr>
              <a:t>2014; </a:t>
            </a:r>
            <a:r>
              <a:rPr lang="nb-NO" sz="1600" dirty="0" err="1" smtClean="0">
                <a:solidFill>
                  <a:srgbClr val="002060"/>
                </a:solidFill>
              </a:rPr>
              <a:t>Muzaale</a:t>
            </a:r>
            <a:r>
              <a:rPr lang="nb-NO" sz="1600" dirty="0" smtClean="0">
                <a:solidFill>
                  <a:srgbClr val="002060"/>
                </a:solidFill>
              </a:rPr>
              <a:t> 2014</a:t>
            </a:r>
            <a:r>
              <a:rPr lang="nb-NO" sz="1600" dirty="0">
                <a:solidFill>
                  <a:srgbClr val="002060"/>
                </a:solidFill>
              </a:rPr>
              <a:t>; </a:t>
            </a:r>
            <a:r>
              <a:rPr lang="nb-NO" sz="1600" dirty="0" err="1">
                <a:solidFill>
                  <a:srgbClr val="002060"/>
                </a:solidFill>
              </a:rPr>
              <a:t>Tong</a:t>
            </a:r>
            <a:r>
              <a:rPr lang="nb-NO" sz="1600" dirty="0">
                <a:solidFill>
                  <a:srgbClr val="002060"/>
                </a:solidFill>
              </a:rPr>
              <a:t>  2012; Watson 2013; </a:t>
            </a:r>
            <a:r>
              <a:rPr lang="nb-NO" sz="1600" dirty="0" err="1" smtClean="0">
                <a:solidFill>
                  <a:srgbClr val="002060"/>
                </a:solidFill>
              </a:rPr>
              <a:t>Wirken</a:t>
            </a:r>
            <a:r>
              <a:rPr lang="nb-NO" sz="1600" dirty="0" smtClean="0">
                <a:solidFill>
                  <a:srgbClr val="002060"/>
                </a:solidFill>
              </a:rPr>
              <a:t> 2015</a:t>
            </a:r>
            <a:r>
              <a:rPr lang="nb-NO" sz="1600" dirty="0">
                <a:solidFill>
                  <a:srgbClr val="002060"/>
                </a:solidFill>
              </a:rPr>
              <a:t>)</a:t>
            </a:r>
          </a:p>
          <a:p>
            <a:endParaRPr lang="nb-NO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nb-NO" dirty="0" smtClean="0">
                <a:solidFill>
                  <a:srgbClr val="002060"/>
                </a:solidFill>
              </a:rPr>
              <a:t>	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390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4" y="3573017"/>
            <a:ext cx="7734300" cy="208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4" y="692696"/>
            <a:ext cx="77343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01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92" y="2348880"/>
            <a:ext cx="8026260" cy="184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5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sz="36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>
                <a:solidFill>
                  <a:srgbClr val="002060"/>
                </a:solidFill>
              </a:rPr>
              <a:t>	</a:t>
            </a:r>
          </a:p>
          <a:p>
            <a:pPr marL="0" indent="0">
              <a:buNone/>
            </a:pPr>
            <a:r>
              <a:rPr lang="en-GB" dirty="0">
                <a:solidFill>
                  <a:srgbClr val="002060"/>
                </a:solidFill>
              </a:rPr>
              <a:t>	</a:t>
            </a:r>
            <a:r>
              <a:rPr lang="en-GB" dirty="0" smtClean="0">
                <a:solidFill>
                  <a:srgbClr val="002060"/>
                </a:solidFill>
              </a:rPr>
              <a:t>A n</a:t>
            </a:r>
            <a:r>
              <a:rPr lang="nb-NO" dirty="0" err="1" smtClean="0">
                <a:solidFill>
                  <a:srgbClr val="002060"/>
                </a:solidFill>
              </a:rPr>
              <a:t>eed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>
                <a:solidFill>
                  <a:srgbClr val="002060"/>
                </a:solidFill>
              </a:rPr>
              <a:t>for </a:t>
            </a:r>
            <a:r>
              <a:rPr lang="en-US" dirty="0">
                <a:solidFill>
                  <a:srgbClr val="002060"/>
                </a:solidFill>
              </a:rPr>
              <a:t>comprehensive knowledge of LKDs </a:t>
            </a:r>
            <a:endParaRPr lang="en-US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 smtClean="0">
                <a:solidFill>
                  <a:srgbClr val="002060"/>
                </a:solidFill>
              </a:rPr>
              <a:t>long-term </a:t>
            </a:r>
            <a:r>
              <a:rPr lang="en-US" dirty="0">
                <a:solidFill>
                  <a:srgbClr val="002060"/>
                </a:solidFill>
              </a:rPr>
              <a:t>health status and experiences </a:t>
            </a:r>
            <a:endParaRPr lang="en-GB" dirty="0">
              <a:solidFill>
                <a:srgbClr val="002060"/>
              </a:solidFill>
            </a:endParaRPr>
          </a:p>
          <a:p>
            <a:pPr lvl="2">
              <a:buFont typeface="Calibri" panose="020F0502020204030204" pitchFamily="34" charset="0"/>
              <a:buChar char="-"/>
            </a:pPr>
            <a:endParaRPr lang="en-GB" dirty="0" smtClean="0">
              <a:solidFill>
                <a:srgbClr val="002060"/>
              </a:solidFill>
            </a:endParaRPr>
          </a:p>
          <a:p>
            <a:pPr lvl="2">
              <a:buFont typeface="Calibri" panose="020F0502020204030204" pitchFamily="34" charset="0"/>
              <a:buChar char="-"/>
            </a:pPr>
            <a:r>
              <a:rPr lang="en-GB" dirty="0" smtClean="0">
                <a:solidFill>
                  <a:srgbClr val="002060"/>
                </a:solidFill>
              </a:rPr>
              <a:t>Ensure </a:t>
            </a:r>
            <a:r>
              <a:rPr lang="en-GB" dirty="0">
                <a:solidFill>
                  <a:srgbClr val="002060"/>
                </a:solidFill>
              </a:rPr>
              <a:t>high-quality organs and safety for both live organ donors and recipients </a:t>
            </a:r>
          </a:p>
          <a:p>
            <a:pPr lvl="2">
              <a:buFont typeface="Calibri" panose="020F0502020204030204" pitchFamily="34" charset="0"/>
              <a:buChar char="-"/>
            </a:pPr>
            <a:r>
              <a:rPr lang="en-GB" dirty="0">
                <a:solidFill>
                  <a:srgbClr val="002060"/>
                </a:solidFill>
              </a:rPr>
              <a:t>Non-coerced informed consent</a:t>
            </a:r>
          </a:p>
          <a:p>
            <a:pPr lvl="2">
              <a:buFont typeface="Calibri" panose="020F0502020204030204" pitchFamily="34" charset="0"/>
              <a:buChar char="-"/>
            </a:pPr>
            <a:r>
              <a:rPr lang="en-US" dirty="0">
                <a:solidFill>
                  <a:srgbClr val="002060"/>
                </a:solidFill>
              </a:rPr>
              <a:t>Evidence-based </a:t>
            </a:r>
            <a:r>
              <a:rPr lang="en-US" dirty="0" smtClean="0">
                <a:solidFill>
                  <a:srgbClr val="002060"/>
                </a:solidFill>
              </a:rPr>
              <a:t>practice</a:t>
            </a:r>
            <a:endParaRPr lang="en-GB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nb-NO" dirty="0" smtClean="0">
                <a:solidFill>
                  <a:srgbClr val="002060"/>
                </a:solidFill>
              </a:rPr>
              <a:t>	</a:t>
            </a:r>
          </a:p>
          <a:p>
            <a:pPr marL="0" indent="0">
              <a:buNone/>
            </a:pPr>
            <a:r>
              <a:rPr lang="nb-NO" dirty="0">
                <a:solidFill>
                  <a:srgbClr val="002060"/>
                </a:solidFill>
              </a:rPr>
              <a:t>	</a:t>
            </a:r>
            <a:endParaRPr lang="en-GB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50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uppe 87"/>
          <p:cNvGrpSpPr/>
          <p:nvPr/>
        </p:nvGrpSpPr>
        <p:grpSpPr>
          <a:xfrm>
            <a:off x="278490" y="973873"/>
            <a:ext cx="8424936" cy="4862426"/>
            <a:chOff x="251520" y="1355389"/>
            <a:chExt cx="8424936" cy="4487765"/>
          </a:xfrm>
        </p:grpSpPr>
        <p:sp>
          <p:nvSpPr>
            <p:cNvPr id="2" name="Rektangel 1"/>
            <p:cNvSpPr/>
            <p:nvPr/>
          </p:nvSpPr>
          <p:spPr>
            <a:xfrm>
              <a:off x="251520" y="3068960"/>
              <a:ext cx="1296144" cy="10081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Biological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physiological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variables</a:t>
              </a:r>
            </a:p>
            <a:p>
              <a:pPr algn="ctr"/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clinical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outcomes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parameters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associated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with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kidney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function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) </a:t>
              </a:r>
              <a:endParaRPr lang="nb-NO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Rektangel 4"/>
            <p:cNvSpPr/>
            <p:nvPr/>
          </p:nvSpPr>
          <p:spPr>
            <a:xfrm>
              <a:off x="2060471" y="3068960"/>
              <a:ext cx="1215385" cy="9969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Symptoms</a:t>
              </a:r>
            </a:p>
            <a:p>
              <a:pPr algn="ctr"/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Self-reported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outcomes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QoL,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fatigue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donor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specific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factors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nb-NO" sz="9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nb-NO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ktangel 5"/>
            <p:cNvSpPr/>
            <p:nvPr/>
          </p:nvSpPr>
          <p:spPr>
            <a:xfrm>
              <a:off x="3807165" y="3074901"/>
              <a:ext cx="1224137" cy="9962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Functional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status </a:t>
              </a:r>
            </a:p>
            <a:p>
              <a:pPr algn="ctr"/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Self-reported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outcomes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QoL,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fatigue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donor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specific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factors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nb-NO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ktangel 6"/>
            <p:cNvSpPr/>
            <p:nvPr/>
          </p:nvSpPr>
          <p:spPr>
            <a:xfrm>
              <a:off x="5563868" y="3087134"/>
              <a:ext cx="1376903" cy="99623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General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health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perceptions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Self-reported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outcomes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QoL,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fatigue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donor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specific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factors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)</a:t>
              </a:r>
              <a:endParaRPr lang="nb-NO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ktangel 7"/>
            <p:cNvSpPr/>
            <p:nvPr/>
          </p:nvSpPr>
          <p:spPr>
            <a:xfrm>
              <a:off x="7524328" y="3087858"/>
              <a:ext cx="1152128" cy="99550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Overall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quality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of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life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self-reported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outcomes</a:t>
              </a:r>
              <a:r>
                <a:rPr lang="nb-NO" sz="9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satisfaction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with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9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life</a:t>
              </a:r>
              <a:r>
                <a:rPr lang="nb-NO" sz="9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nb-NO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ktangel 8"/>
            <p:cNvSpPr/>
            <p:nvPr/>
          </p:nvSpPr>
          <p:spPr>
            <a:xfrm>
              <a:off x="3275856" y="1355389"/>
              <a:ext cx="2304256" cy="5040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Personal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factors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demographic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developmental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psychlogical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biological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lang="nb-NO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ktangel 9"/>
            <p:cNvSpPr/>
            <p:nvPr/>
          </p:nvSpPr>
          <p:spPr>
            <a:xfrm>
              <a:off x="3275856" y="5329315"/>
              <a:ext cx="2304256" cy="5138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Environmental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factors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;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relationship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and </a:t>
              </a:r>
              <a:r>
                <a:rPr lang="nb-NO" sz="1000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social</a:t>
              </a:r>
              <a:r>
                <a:rPr lang="nb-NO" sz="1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support</a:t>
              </a:r>
              <a:endParaRPr lang="nb-NO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Rett pil 11"/>
            <p:cNvCxnSpPr/>
            <p:nvPr/>
          </p:nvCxnSpPr>
          <p:spPr>
            <a:xfrm flipH="1">
              <a:off x="1259632" y="1870603"/>
              <a:ext cx="3152171" cy="105434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pil 13"/>
            <p:cNvCxnSpPr>
              <a:stCxn id="9" idx="2"/>
            </p:cNvCxnSpPr>
            <p:nvPr/>
          </p:nvCxnSpPr>
          <p:spPr>
            <a:xfrm flipH="1">
              <a:off x="2866687" y="1859445"/>
              <a:ext cx="1561297" cy="10654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 16"/>
            <p:cNvCxnSpPr>
              <a:stCxn id="9" idx="2"/>
            </p:cNvCxnSpPr>
            <p:nvPr/>
          </p:nvCxnSpPr>
          <p:spPr>
            <a:xfrm flipH="1">
              <a:off x="4411803" y="1859445"/>
              <a:ext cx="16181" cy="10654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pil 19"/>
            <p:cNvCxnSpPr>
              <a:stCxn id="9" idx="2"/>
            </p:cNvCxnSpPr>
            <p:nvPr/>
          </p:nvCxnSpPr>
          <p:spPr>
            <a:xfrm>
              <a:off x="4427984" y="1859445"/>
              <a:ext cx="1700938" cy="106549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pil 29"/>
            <p:cNvCxnSpPr>
              <a:stCxn id="9" idx="2"/>
            </p:cNvCxnSpPr>
            <p:nvPr/>
          </p:nvCxnSpPr>
          <p:spPr>
            <a:xfrm>
              <a:off x="4427984" y="1859445"/>
              <a:ext cx="3672408" cy="113750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tt pil 32"/>
            <p:cNvCxnSpPr/>
            <p:nvPr/>
          </p:nvCxnSpPr>
          <p:spPr>
            <a:xfrm flipV="1">
              <a:off x="4419455" y="4141099"/>
              <a:ext cx="1321" cy="11995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tt pil 37"/>
            <p:cNvCxnSpPr/>
            <p:nvPr/>
          </p:nvCxnSpPr>
          <p:spPr>
            <a:xfrm flipH="1" flipV="1">
              <a:off x="899592" y="4221088"/>
              <a:ext cx="3561890" cy="1130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tt pil 41"/>
            <p:cNvCxnSpPr>
              <a:stCxn id="10" idx="0"/>
            </p:cNvCxnSpPr>
            <p:nvPr/>
          </p:nvCxnSpPr>
          <p:spPr>
            <a:xfrm flipV="1">
              <a:off x="4427984" y="4118918"/>
              <a:ext cx="3681159" cy="12103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tt pil 43"/>
            <p:cNvCxnSpPr>
              <a:stCxn id="10" idx="0"/>
            </p:cNvCxnSpPr>
            <p:nvPr/>
          </p:nvCxnSpPr>
          <p:spPr>
            <a:xfrm flipV="1">
              <a:off x="4427984" y="4126901"/>
              <a:ext cx="1736943" cy="12024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Rett pil 45"/>
            <p:cNvCxnSpPr/>
            <p:nvPr/>
          </p:nvCxnSpPr>
          <p:spPr>
            <a:xfrm flipH="1" flipV="1">
              <a:off x="2555776" y="4149080"/>
              <a:ext cx="1879850" cy="12027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pil 63"/>
            <p:cNvCxnSpPr/>
            <p:nvPr/>
          </p:nvCxnSpPr>
          <p:spPr>
            <a:xfrm>
              <a:off x="1566442" y="3592944"/>
              <a:ext cx="4320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pil 65"/>
            <p:cNvCxnSpPr/>
            <p:nvPr/>
          </p:nvCxnSpPr>
          <p:spPr>
            <a:xfrm>
              <a:off x="3327119" y="3573016"/>
              <a:ext cx="44079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Rett pil 68"/>
            <p:cNvCxnSpPr/>
            <p:nvPr/>
          </p:nvCxnSpPr>
          <p:spPr>
            <a:xfrm flipV="1">
              <a:off x="5071680" y="3567437"/>
              <a:ext cx="404794" cy="557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pil 70"/>
            <p:cNvCxnSpPr/>
            <p:nvPr/>
          </p:nvCxnSpPr>
          <p:spPr>
            <a:xfrm>
              <a:off x="7020272" y="3592944"/>
              <a:ext cx="43204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kstSylinder 2"/>
          <p:cNvSpPr txBox="1"/>
          <p:nvPr/>
        </p:nvSpPr>
        <p:spPr>
          <a:xfrm>
            <a:off x="395536" y="332656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Health </a:t>
            </a:r>
            <a:r>
              <a:rPr lang="en-US" sz="2800" dirty="0">
                <a:solidFill>
                  <a:srgbClr val="002060"/>
                </a:solidFill>
                <a:latin typeface="Cambria" panose="02040503050406030204" pitchFamily="18" charset="0"/>
              </a:rPr>
              <a:t>status and concept domains </a:t>
            </a:r>
            <a:r>
              <a:rPr lang="en-US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on a continuum</a:t>
            </a:r>
            <a:endParaRPr lang="nb-NO" sz="28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1749649" y="5970347"/>
            <a:ext cx="5393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A modified version of Wilson and Cleary’s conceptual model of patient outcomes</a:t>
            </a:r>
            <a:endParaRPr lang="nb-NO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78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err="1">
                <a:solidFill>
                  <a:srgbClr val="002060"/>
                </a:solidFill>
                <a:latin typeface="Cambria" panose="02040503050406030204" pitchFamily="18" charset="0"/>
              </a:rPr>
              <a:t>Aim</a:t>
            </a:r>
            <a:r>
              <a:rPr lang="nb-NO" dirty="0"/>
              <a:t>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611561" y="1171395"/>
            <a:ext cx="79796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en-US" sz="2800" dirty="0" smtClean="0">
                <a:solidFill>
                  <a:srgbClr val="002060"/>
                </a:solidFill>
                <a:ea typeface="SimSun"/>
                <a:cs typeface="Times New Roman"/>
              </a:rPr>
              <a:t>To investigate </a:t>
            </a:r>
            <a:r>
              <a:rPr lang="en-US" sz="2800" dirty="0">
                <a:solidFill>
                  <a:srgbClr val="002060"/>
                </a:solidFill>
                <a:ea typeface="SimSun"/>
                <a:cs typeface="Times New Roman"/>
              </a:rPr>
              <a:t>associations between clinical variables and self-reported health outcomes long-term</a:t>
            </a:r>
            <a:endParaRPr lang="nb-NO" sz="2800" dirty="0">
              <a:solidFill>
                <a:srgbClr val="002060"/>
              </a:solidFill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742345" y="2125500"/>
            <a:ext cx="7848872" cy="3463741"/>
          </a:xfrm>
          <a:prstGeom prst="ellipse">
            <a:avLst/>
          </a:prstGeom>
          <a:solidFill>
            <a:srgbClr val="79D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nb-NO" smtClean="0">
              <a:solidFill>
                <a:srgbClr val="00338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1583668" y="2580873"/>
            <a:ext cx="6048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nb-NO" dirty="0">
                <a:solidFill>
                  <a:srgbClr val="000000"/>
                </a:solidFill>
              </a:rPr>
              <a:t>Q1: </a:t>
            </a:r>
            <a:r>
              <a:rPr lang="en-GB" dirty="0" smtClean="0">
                <a:solidFill>
                  <a:srgbClr val="000000"/>
                </a:solidFill>
              </a:rPr>
              <a:t>What is the donors’ self-reported health outcomes</a:t>
            </a:r>
            <a:r>
              <a:rPr lang="nb-NO" dirty="0" smtClean="0">
                <a:solidFill>
                  <a:srgbClr val="000000"/>
                </a:solidFill>
              </a:rPr>
              <a:t>?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1606441" y="3212976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nb-NO" dirty="0">
                <a:solidFill>
                  <a:srgbClr val="000000"/>
                </a:solidFill>
              </a:rPr>
              <a:t>Q2: </a:t>
            </a:r>
            <a:r>
              <a:rPr lang="en-GB" dirty="0" smtClean="0">
                <a:solidFill>
                  <a:srgbClr val="000000"/>
                </a:solidFill>
              </a:rPr>
              <a:t>Which donor specific factors are associated with self-reported health outcomes</a:t>
            </a:r>
            <a:r>
              <a:rPr lang="nb-NO" dirty="0" smtClean="0">
                <a:solidFill>
                  <a:srgbClr val="000000"/>
                </a:solidFill>
              </a:rPr>
              <a:t>?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1714453" y="4077076"/>
            <a:ext cx="5904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/>
            <a:r>
              <a:rPr lang="nb-NO" dirty="0">
                <a:solidFill>
                  <a:srgbClr val="000000"/>
                </a:solidFill>
              </a:rPr>
              <a:t>Q3: </a:t>
            </a:r>
            <a:r>
              <a:rPr lang="en-US" dirty="0">
                <a:solidFill>
                  <a:srgbClr val="000000"/>
                </a:solidFill>
              </a:rPr>
              <a:t>What are the links between clinical and self-reported outcomes and donation-specific factors ten years post-donation</a:t>
            </a:r>
            <a:r>
              <a:rPr lang="en-US" dirty="0" smtClean="0">
                <a:solidFill>
                  <a:srgbClr val="000000"/>
                </a:solidFill>
              </a:rPr>
              <a:t>?</a:t>
            </a: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93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  <a:t/>
            </a:r>
            <a:br>
              <a:rPr lang="nb-NO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</a:br>
            <a:r>
              <a:rPr lang="nb-NO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Design</a:t>
            </a:r>
            <a:r>
              <a:rPr lang="nb-NO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  <a:t/>
            </a:r>
            <a:br>
              <a:rPr lang="nb-NO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</a:br>
            <a:r>
              <a:rPr lang="nb-NO" sz="3600" dirty="0" smtClean="0"/>
              <a:t/>
            </a:r>
            <a:br>
              <a:rPr lang="nb-NO" sz="3600" dirty="0" smtClean="0"/>
            </a:br>
            <a:endParaRPr lang="nb-NO" sz="24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395536" y="1502384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Cross-sectional survey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217 (63%) of the Norwegian donors donating a kidney at OUS between 2001-2004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</a:rPr>
              <a:t>Self-reported </a:t>
            </a:r>
            <a:r>
              <a:rPr lang="en-US" sz="1600" dirty="0" smtClean="0">
                <a:solidFill>
                  <a:srgbClr val="002060"/>
                </a:solidFill>
              </a:rPr>
              <a:t>health; quality </a:t>
            </a:r>
            <a:r>
              <a:rPr lang="en-US" sz="1600" dirty="0">
                <a:solidFill>
                  <a:srgbClr val="002060"/>
                </a:solidFill>
              </a:rPr>
              <a:t>of life (SF-36v2), fatigue (</a:t>
            </a:r>
            <a:r>
              <a:rPr lang="en-US" sz="1600" dirty="0" smtClean="0">
                <a:solidFill>
                  <a:srgbClr val="002060"/>
                </a:solidFill>
              </a:rPr>
              <a:t>MFI) and </a:t>
            </a:r>
            <a:r>
              <a:rPr lang="en-US" sz="1600" dirty="0">
                <a:solidFill>
                  <a:srgbClr val="002060"/>
                </a:solidFill>
              </a:rPr>
              <a:t>donor specific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2060"/>
                </a:solidFill>
              </a:rPr>
              <a:t>Median </a:t>
            </a:r>
            <a:r>
              <a:rPr lang="en-US" sz="1600" dirty="0">
                <a:solidFill>
                  <a:srgbClr val="002060"/>
                </a:solidFill>
              </a:rPr>
              <a:t>follow-up 10 </a:t>
            </a:r>
            <a:r>
              <a:rPr lang="en-US" sz="1600" dirty="0" err="1" smtClean="0">
                <a:solidFill>
                  <a:srgbClr val="002060"/>
                </a:solidFill>
              </a:rPr>
              <a:t>ys</a:t>
            </a:r>
            <a:endParaRPr lang="en-US" sz="1600" dirty="0">
              <a:solidFill>
                <a:srgbClr val="002060"/>
              </a:solidFill>
            </a:endParaRPr>
          </a:p>
          <a:p>
            <a:endParaRPr lang="nb-NO" sz="1200" dirty="0">
              <a:solidFill>
                <a:srgbClr val="000000"/>
              </a:solidFill>
            </a:endParaRPr>
          </a:p>
        </p:txBody>
      </p:sp>
      <p:pic>
        <p:nvPicPr>
          <p:cNvPr id="6" name="Picture 4" descr="C:\Users\katmey\AppData\Local\Microsoft\Windows\Temporary Internet Files\Content.IE5\A2NWH2SW\Form10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98" y="4056930"/>
            <a:ext cx="1713994" cy="2029316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luss 8"/>
          <p:cNvSpPr/>
          <p:nvPr/>
        </p:nvSpPr>
        <p:spPr bwMode="auto">
          <a:xfrm>
            <a:off x="3851920" y="4710417"/>
            <a:ext cx="720080" cy="834639"/>
          </a:xfrm>
          <a:prstGeom prst="mathPlus">
            <a:avLst/>
          </a:prstGeom>
          <a:solidFill>
            <a:srgbClr val="0099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mtClean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5436096" y="1628802"/>
            <a:ext cx="309634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002060"/>
                </a:solidFill>
              </a:rPr>
              <a:t>Clinical parameters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600" dirty="0" smtClean="0">
                <a:solidFill>
                  <a:srgbClr val="002060"/>
                </a:solidFill>
              </a:rPr>
              <a:t>202 donors (93%)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600" dirty="0" smtClean="0">
                <a:solidFill>
                  <a:srgbClr val="002060"/>
                </a:solidFill>
              </a:rPr>
              <a:t>Baseline data </a:t>
            </a:r>
          </a:p>
          <a:p>
            <a:pPr lvl="1"/>
            <a:r>
              <a:rPr lang="nb-NO" sz="1600" dirty="0" smtClean="0">
                <a:solidFill>
                  <a:srgbClr val="002060"/>
                </a:solidFill>
              </a:rPr>
              <a:t>LD-</a:t>
            </a:r>
            <a:r>
              <a:rPr lang="nb-NO" sz="1600" dirty="0" err="1" smtClean="0">
                <a:solidFill>
                  <a:srgbClr val="002060"/>
                </a:solidFill>
              </a:rPr>
              <a:t>registry</a:t>
            </a:r>
            <a:r>
              <a:rPr lang="nb-NO" sz="1600" dirty="0" smtClean="0">
                <a:solidFill>
                  <a:srgbClr val="002060"/>
                </a:solidFill>
              </a:rPr>
              <a:t>, Scandiatransplant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600" dirty="0" smtClean="0">
                <a:solidFill>
                  <a:srgbClr val="002060"/>
                </a:solidFill>
              </a:rPr>
              <a:t>10 ys </a:t>
            </a:r>
            <a:r>
              <a:rPr lang="nb-NO" sz="1600" dirty="0" err="1" smtClean="0">
                <a:solidFill>
                  <a:srgbClr val="002060"/>
                </a:solidFill>
              </a:rPr>
              <a:t>follow</a:t>
            </a:r>
            <a:r>
              <a:rPr lang="nb-NO" sz="1600" dirty="0" smtClean="0">
                <a:solidFill>
                  <a:srgbClr val="002060"/>
                </a:solidFill>
              </a:rPr>
              <a:t>-up data</a:t>
            </a:r>
          </a:p>
          <a:p>
            <a:pPr lvl="1"/>
            <a:r>
              <a:rPr lang="nb-NO" sz="1600" dirty="0" err="1" smtClean="0">
                <a:solidFill>
                  <a:srgbClr val="002060"/>
                </a:solidFill>
              </a:rPr>
              <a:t>local</a:t>
            </a:r>
            <a:r>
              <a:rPr lang="nb-NO" sz="1600" dirty="0" smtClean="0">
                <a:solidFill>
                  <a:srgbClr val="002060"/>
                </a:solidFill>
              </a:rPr>
              <a:t> </a:t>
            </a:r>
            <a:r>
              <a:rPr lang="nb-NO" sz="1600" dirty="0" err="1" smtClean="0">
                <a:solidFill>
                  <a:srgbClr val="002060"/>
                </a:solidFill>
              </a:rPr>
              <a:t>nephrologist</a:t>
            </a:r>
            <a:endParaRPr lang="nb-NO" sz="1600" dirty="0" smtClean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600" dirty="0" smtClean="0">
                <a:solidFill>
                  <a:srgbClr val="002060"/>
                </a:solidFill>
              </a:rPr>
              <a:t>Median </a:t>
            </a:r>
            <a:r>
              <a:rPr lang="nb-NO" sz="1600" dirty="0" err="1">
                <a:solidFill>
                  <a:srgbClr val="002060"/>
                </a:solidFill>
              </a:rPr>
              <a:t>follow</a:t>
            </a:r>
            <a:r>
              <a:rPr lang="nb-NO" sz="1600" dirty="0">
                <a:solidFill>
                  <a:srgbClr val="002060"/>
                </a:solidFill>
              </a:rPr>
              <a:t>-up 11 </a:t>
            </a:r>
            <a:r>
              <a:rPr lang="nb-NO" sz="1600" dirty="0" smtClean="0">
                <a:solidFill>
                  <a:srgbClr val="002060"/>
                </a:solidFill>
              </a:rPr>
              <a:t>ys</a:t>
            </a:r>
            <a:endParaRPr lang="nb-NO" sz="1200" dirty="0">
              <a:solidFill>
                <a:srgbClr val="002060"/>
              </a:solidFill>
            </a:endParaRPr>
          </a:p>
        </p:txBody>
      </p:sp>
      <p:pic>
        <p:nvPicPr>
          <p:cNvPr id="1028" name="Picture 4" descr="C:\Users\katmey\AppData\Local\Microsoft\Windows\Temporary Internet Files\Content.IE5\0ECI23EC\Blood_test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56983"/>
            <a:ext cx="1527872" cy="195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75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Self-reported</a:t>
            </a:r>
            <a:r>
              <a:rPr lang="nb-NO" sz="36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sz="36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outcomes</a:t>
            </a:r>
            <a:endParaRPr lang="nb-NO" sz="36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67544" y="1340768"/>
            <a:ext cx="4040188" cy="639763"/>
          </a:xfrm>
        </p:spPr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Short Form-36v2 (QoL)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7544" y="1988840"/>
            <a:ext cx="4040188" cy="3951288"/>
          </a:xfrm>
        </p:spPr>
        <p:txBody>
          <a:bodyPr/>
          <a:lstStyle/>
          <a:p>
            <a:pPr>
              <a:buFont typeface="Calibri" panose="020F0502020204030204" pitchFamily="34" charset="0"/>
              <a:buChar char="-"/>
            </a:pPr>
            <a:r>
              <a:rPr lang="en-US" sz="2000" dirty="0">
                <a:solidFill>
                  <a:srgbClr val="002060"/>
                </a:solidFill>
              </a:rPr>
              <a:t>physical </a:t>
            </a:r>
            <a:r>
              <a:rPr lang="en-US" sz="2000" dirty="0" smtClean="0">
                <a:solidFill>
                  <a:srgbClr val="002060"/>
                </a:solidFill>
              </a:rPr>
              <a:t>functioning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role physical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vitality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mental health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role emotional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social functioning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general health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bodily pain</a:t>
            </a:r>
          </a:p>
          <a:p>
            <a:pPr marL="0" indent="0">
              <a:buNone/>
            </a:pPr>
            <a:endParaRPr lang="en-US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Physical (PCS) and mental (MCS) component scale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4008" y="1628800"/>
            <a:ext cx="4041775" cy="639763"/>
          </a:xfrm>
        </p:spPr>
        <p:txBody>
          <a:bodyPr/>
          <a:lstStyle/>
          <a:p>
            <a:endParaRPr lang="nb-NO" dirty="0" smtClean="0">
              <a:solidFill>
                <a:srgbClr val="002060"/>
              </a:solidFill>
            </a:endParaRPr>
          </a:p>
          <a:p>
            <a:endParaRPr lang="nb-NO" dirty="0">
              <a:solidFill>
                <a:srgbClr val="002060"/>
              </a:solidFill>
            </a:endParaRPr>
          </a:p>
          <a:p>
            <a:endParaRPr lang="nb-NO" dirty="0" smtClean="0">
              <a:solidFill>
                <a:srgbClr val="002060"/>
              </a:solidFill>
            </a:endParaRPr>
          </a:p>
          <a:p>
            <a:r>
              <a:rPr lang="nb-NO" dirty="0" err="1" smtClean="0">
                <a:solidFill>
                  <a:srgbClr val="002060"/>
                </a:solidFill>
              </a:rPr>
              <a:t>Multidimensional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Fatigue</a:t>
            </a:r>
            <a:r>
              <a:rPr lang="nb-NO" dirty="0" smtClean="0">
                <a:solidFill>
                  <a:srgbClr val="002060"/>
                </a:solidFill>
              </a:rPr>
              <a:t> Inventory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-"/>
            </a:pPr>
            <a:endParaRPr lang="en-US" dirty="0" smtClean="0">
              <a:solidFill>
                <a:srgbClr val="002060"/>
              </a:solidFill>
            </a:endParaRPr>
          </a:p>
          <a:p>
            <a:pPr>
              <a:buFont typeface="Calibri" panose="020F0502020204030204" pitchFamily="34" charset="0"/>
              <a:buChar char="-"/>
            </a:pPr>
            <a:r>
              <a:rPr lang="en-US" dirty="0" smtClean="0">
                <a:solidFill>
                  <a:srgbClr val="002060"/>
                </a:solidFill>
              </a:rPr>
              <a:t>general fatigue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dirty="0" smtClean="0">
                <a:solidFill>
                  <a:srgbClr val="002060"/>
                </a:solidFill>
              </a:rPr>
              <a:t>physical fatigue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dirty="0" smtClean="0">
                <a:solidFill>
                  <a:srgbClr val="002060"/>
                </a:solidFill>
              </a:rPr>
              <a:t>reduced activity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dirty="0" smtClean="0">
                <a:solidFill>
                  <a:srgbClr val="002060"/>
                </a:solidFill>
              </a:rPr>
              <a:t>reduced </a:t>
            </a:r>
            <a:r>
              <a:rPr lang="en-US" dirty="0">
                <a:solidFill>
                  <a:srgbClr val="002060"/>
                </a:solidFill>
              </a:rPr>
              <a:t>motivation 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dirty="0" smtClean="0">
                <a:solidFill>
                  <a:srgbClr val="002060"/>
                </a:solidFill>
              </a:rPr>
              <a:t>mental </a:t>
            </a:r>
            <a:r>
              <a:rPr lang="en-US" dirty="0">
                <a:solidFill>
                  <a:srgbClr val="002060"/>
                </a:solidFill>
              </a:rPr>
              <a:t>fatigue</a:t>
            </a:r>
            <a:endParaRPr lang="nb-NO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97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91264" cy="1143000"/>
          </a:xfrm>
        </p:spPr>
        <p:txBody>
          <a:bodyPr/>
          <a:lstStyle/>
          <a:p>
            <a:r>
              <a:rPr lang="nb-NO" sz="3400" dirty="0">
                <a:solidFill>
                  <a:srgbClr val="002060"/>
                </a:solidFill>
                <a:latin typeface="Cambria" panose="02040503050406030204" pitchFamily="18" charset="0"/>
              </a:rPr>
              <a:t>Donor </a:t>
            </a:r>
            <a:r>
              <a:rPr lang="nb-NO" sz="3400" dirty="0" err="1">
                <a:solidFill>
                  <a:srgbClr val="002060"/>
                </a:solidFill>
                <a:latin typeface="Cambria" panose="02040503050406030204" pitchFamily="18" charset="0"/>
              </a:rPr>
              <a:t>specific</a:t>
            </a:r>
            <a:r>
              <a:rPr lang="nb-NO" sz="34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sz="3400" dirty="0" err="1">
                <a:solidFill>
                  <a:srgbClr val="002060"/>
                </a:solidFill>
                <a:latin typeface="Cambria" panose="02040503050406030204" pitchFamily="18" charset="0"/>
              </a:rPr>
              <a:t>factors</a:t>
            </a:r>
            <a:r>
              <a:rPr lang="nb-NO" sz="3400" dirty="0">
                <a:solidFill>
                  <a:srgbClr val="002060"/>
                </a:solidFill>
                <a:latin typeface="Cambria" panose="02040503050406030204" pitchFamily="18" charset="0"/>
              </a:rPr>
              <a:t> and </a:t>
            </a:r>
            <a:r>
              <a:rPr lang="nb-NO" sz="34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clinical</a:t>
            </a:r>
            <a:r>
              <a:rPr lang="nb-NO" sz="3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sz="34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outcomes</a:t>
            </a:r>
            <a:endParaRPr lang="nb-NO" sz="34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Donor </a:t>
            </a:r>
            <a:r>
              <a:rPr lang="nb-NO" dirty="0" err="1" smtClean="0">
                <a:solidFill>
                  <a:srgbClr val="002060"/>
                </a:solidFill>
              </a:rPr>
              <a:t>specific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factors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Calibri" panose="020F0502020204030204" pitchFamily="34" charset="0"/>
              <a:buChar char="-"/>
            </a:pPr>
            <a:r>
              <a:rPr lang="en-US" sz="2000" dirty="0">
                <a:solidFill>
                  <a:srgbClr val="002060"/>
                </a:solidFill>
              </a:rPr>
              <a:t>regret donation </a:t>
            </a:r>
            <a:endParaRPr lang="en-US" sz="2000" dirty="0" smtClean="0">
              <a:solidFill>
                <a:srgbClr val="002060"/>
              </a:solidFill>
            </a:endParaRP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recipient </a:t>
            </a:r>
            <a:r>
              <a:rPr lang="en-US" sz="2000" dirty="0">
                <a:solidFill>
                  <a:srgbClr val="002060"/>
                </a:solidFill>
              </a:rPr>
              <a:t>outcome </a:t>
            </a:r>
            <a:endParaRPr lang="en-US" sz="2000" dirty="0" smtClean="0">
              <a:solidFill>
                <a:srgbClr val="002060"/>
              </a:solidFill>
            </a:endParaRP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economic </a:t>
            </a:r>
            <a:r>
              <a:rPr lang="en-US" sz="2000" dirty="0">
                <a:solidFill>
                  <a:srgbClr val="002060"/>
                </a:solidFill>
              </a:rPr>
              <a:t>problems </a:t>
            </a:r>
            <a:endParaRPr lang="en-US" sz="2000" dirty="0" smtClean="0">
              <a:solidFill>
                <a:srgbClr val="002060"/>
              </a:solidFill>
            </a:endParaRP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regular </a:t>
            </a:r>
            <a:r>
              <a:rPr lang="en-US" sz="2000" dirty="0">
                <a:solidFill>
                  <a:srgbClr val="002060"/>
                </a:solidFill>
              </a:rPr>
              <a:t>follow-up </a:t>
            </a:r>
            <a:endParaRPr lang="en-US" sz="2000" dirty="0" smtClean="0">
              <a:solidFill>
                <a:srgbClr val="002060"/>
              </a:solidFill>
            </a:endParaRP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recognition </a:t>
            </a:r>
            <a:r>
              <a:rPr lang="en-US" sz="2000" dirty="0">
                <a:solidFill>
                  <a:srgbClr val="002060"/>
                </a:solidFill>
              </a:rPr>
              <a:t>for being a donor from family and/or </a:t>
            </a:r>
            <a:r>
              <a:rPr lang="en-US" sz="2000" dirty="0" smtClean="0">
                <a:solidFill>
                  <a:srgbClr val="002060"/>
                </a:solidFill>
              </a:rPr>
              <a:t>friends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recognition </a:t>
            </a:r>
            <a:r>
              <a:rPr lang="en-US" sz="2000" dirty="0">
                <a:solidFill>
                  <a:srgbClr val="002060"/>
                </a:solidFill>
              </a:rPr>
              <a:t>for being a donor from health </a:t>
            </a:r>
            <a:r>
              <a:rPr lang="en-US" sz="2000" dirty="0" smtClean="0">
                <a:solidFill>
                  <a:srgbClr val="002060"/>
                </a:solidFill>
              </a:rPr>
              <a:t>professionals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Clinical parameters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4008" y="2132856"/>
            <a:ext cx="4041775" cy="3951288"/>
          </a:xfrm>
        </p:spPr>
        <p:txBody>
          <a:bodyPr/>
          <a:lstStyle/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weight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systolic </a:t>
            </a:r>
            <a:r>
              <a:rPr lang="en-US" sz="2000" dirty="0">
                <a:solidFill>
                  <a:srgbClr val="002060"/>
                </a:solidFill>
              </a:rPr>
              <a:t>and diastolic </a:t>
            </a:r>
            <a:r>
              <a:rPr lang="en-US" sz="2000" dirty="0" smtClean="0">
                <a:solidFill>
                  <a:srgbClr val="002060"/>
                </a:solidFill>
              </a:rPr>
              <a:t>BP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use </a:t>
            </a:r>
            <a:r>
              <a:rPr lang="en-US" sz="2000" dirty="0">
                <a:solidFill>
                  <a:srgbClr val="002060"/>
                </a:solidFill>
              </a:rPr>
              <a:t>of antihypertensive drugs and </a:t>
            </a:r>
            <a:r>
              <a:rPr lang="en-US" sz="2000" dirty="0" smtClean="0">
                <a:solidFill>
                  <a:srgbClr val="002060"/>
                </a:solidFill>
              </a:rPr>
              <a:t>statins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smoking status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hemoglobin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plasma creatinine 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parathyroid </a:t>
            </a:r>
            <a:r>
              <a:rPr lang="en-US" sz="2000" dirty="0">
                <a:solidFill>
                  <a:srgbClr val="002060"/>
                </a:solidFill>
              </a:rPr>
              <a:t>hormone (</a:t>
            </a:r>
            <a:r>
              <a:rPr lang="en-US" sz="2000" dirty="0" smtClean="0">
                <a:solidFill>
                  <a:srgbClr val="002060"/>
                </a:solidFill>
              </a:rPr>
              <a:t>PTH)</a:t>
            </a: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estimated </a:t>
            </a:r>
            <a:r>
              <a:rPr lang="en-US" sz="2000" dirty="0">
                <a:solidFill>
                  <a:srgbClr val="002060"/>
                </a:solidFill>
              </a:rPr>
              <a:t>glomeruli filtration rate (eGFR) </a:t>
            </a:r>
            <a:endParaRPr lang="en-US" sz="2000" dirty="0" smtClean="0">
              <a:solidFill>
                <a:srgbClr val="002060"/>
              </a:solidFill>
            </a:endParaRPr>
          </a:p>
          <a:p>
            <a:pPr>
              <a:buFont typeface="Calibri" panose="020F0502020204030204" pitchFamily="34" charset="0"/>
              <a:buChar char="-"/>
            </a:pPr>
            <a:r>
              <a:rPr lang="en-US" sz="2000" dirty="0" smtClean="0">
                <a:solidFill>
                  <a:srgbClr val="002060"/>
                </a:solidFill>
              </a:rPr>
              <a:t>urinary </a:t>
            </a:r>
            <a:r>
              <a:rPr lang="en-US" sz="2000" dirty="0">
                <a:solidFill>
                  <a:srgbClr val="002060"/>
                </a:solidFill>
              </a:rPr>
              <a:t>albumin/creatinine ratio </a:t>
            </a:r>
          </a:p>
        </p:txBody>
      </p:sp>
    </p:spTree>
    <p:extLst>
      <p:ext uri="{BB962C8B-B14F-4D97-AF65-F5344CB8AC3E}">
        <p14:creationId xmlns:p14="http://schemas.microsoft.com/office/powerpoint/2010/main" val="7331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Gruppe 1066"/>
          <p:cNvGrpSpPr/>
          <p:nvPr/>
        </p:nvGrpSpPr>
        <p:grpSpPr>
          <a:xfrm>
            <a:off x="1043611" y="860016"/>
            <a:ext cx="6711743" cy="5238363"/>
            <a:chOff x="809475" y="589330"/>
            <a:chExt cx="6897519" cy="5828937"/>
          </a:xfrm>
        </p:grpSpPr>
        <p:sp>
          <p:nvSpPr>
            <p:cNvPr id="4" name="Avrundet rektangel 3"/>
            <p:cNvSpPr/>
            <p:nvPr/>
          </p:nvSpPr>
          <p:spPr>
            <a:xfrm>
              <a:off x="3098482" y="589330"/>
              <a:ext cx="2592288" cy="679430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LKD at Oslo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Hospital 01.01.2001-31.12.2004 (n=365)</a:t>
              </a:r>
            </a:p>
          </p:txBody>
        </p:sp>
        <p:sp>
          <p:nvSpPr>
            <p:cNvPr id="5" name="Avrundet rektangel 4"/>
            <p:cNvSpPr/>
            <p:nvPr/>
          </p:nvSpPr>
          <p:spPr>
            <a:xfrm>
              <a:off x="816826" y="1268760"/>
              <a:ext cx="2248656" cy="432049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Excluded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due to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death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or living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abroad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(n=14)</a:t>
              </a:r>
            </a:p>
          </p:txBody>
        </p:sp>
        <p:sp>
          <p:nvSpPr>
            <p:cNvPr id="6" name="Avrundet rektangel 5"/>
            <p:cNvSpPr/>
            <p:nvPr/>
          </p:nvSpPr>
          <p:spPr>
            <a:xfrm>
              <a:off x="3350510" y="1697506"/>
              <a:ext cx="2088232" cy="564621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Eligible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for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inclusion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(n=351)</a:t>
              </a:r>
            </a:p>
          </p:txBody>
        </p:sp>
        <p:sp>
          <p:nvSpPr>
            <p:cNvPr id="7" name="Avrundet rektangel 6"/>
            <p:cNvSpPr/>
            <p:nvPr/>
          </p:nvSpPr>
          <p:spPr>
            <a:xfrm>
              <a:off x="816827" y="2162346"/>
              <a:ext cx="2248656" cy="402559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Unsuccessful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contact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attempts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(n=5)</a:t>
              </a:r>
            </a:p>
          </p:txBody>
        </p:sp>
        <p:sp>
          <p:nvSpPr>
            <p:cNvPr id="8" name="Avrundet rektangel 7"/>
            <p:cNvSpPr/>
            <p:nvPr/>
          </p:nvSpPr>
          <p:spPr>
            <a:xfrm>
              <a:off x="3326394" y="2564905"/>
              <a:ext cx="2232248" cy="552671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Invited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to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participate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(n=346)</a:t>
              </a:r>
            </a:p>
          </p:txBody>
        </p:sp>
        <p:sp>
          <p:nvSpPr>
            <p:cNvPr id="9" name="Avrundet rektangel 8"/>
            <p:cNvSpPr/>
            <p:nvPr/>
          </p:nvSpPr>
          <p:spPr>
            <a:xfrm>
              <a:off x="816825" y="2985388"/>
              <a:ext cx="2289006" cy="43783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Not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able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to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answer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questionnaires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due to age (n=2)</a:t>
              </a:r>
            </a:p>
          </p:txBody>
        </p:sp>
        <p:sp>
          <p:nvSpPr>
            <p:cNvPr id="10" name="Avrundet rektangel 9"/>
            <p:cNvSpPr/>
            <p:nvPr/>
          </p:nvSpPr>
          <p:spPr>
            <a:xfrm>
              <a:off x="3275856" y="3489444"/>
              <a:ext cx="2304256" cy="720080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Consent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to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participation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(n=262)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Received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qustionnaire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booklet</a:t>
              </a:r>
              <a:endParaRPr kumimoji="0" lang="nb-NO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Avrundet rektangel 10"/>
            <p:cNvSpPr/>
            <p:nvPr/>
          </p:nvSpPr>
          <p:spPr>
            <a:xfrm>
              <a:off x="5690770" y="3063178"/>
              <a:ext cx="2016224" cy="360040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Reminder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sent (n=123)</a:t>
              </a:r>
            </a:p>
          </p:txBody>
        </p:sp>
        <p:sp>
          <p:nvSpPr>
            <p:cNvPr id="12" name="Avrundet rektangel 11"/>
            <p:cNvSpPr/>
            <p:nvPr/>
          </p:nvSpPr>
          <p:spPr>
            <a:xfrm>
              <a:off x="5670118" y="4304390"/>
              <a:ext cx="2016224" cy="378879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385D8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Responded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to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reminder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(n=48</a:t>
              </a:r>
              <a:r>
                <a:rPr kumimoji="0" lang="nb-NO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3" name="Avrundet rektangel 12"/>
            <p:cNvSpPr/>
            <p:nvPr/>
          </p:nvSpPr>
          <p:spPr>
            <a:xfrm>
              <a:off x="3347864" y="4881412"/>
              <a:ext cx="2160240" cy="720080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Returned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questionnaire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booklet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(n=217)</a:t>
              </a:r>
            </a:p>
          </p:txBody>
        </p:sp>
        <p:sp>
          <p:nvSpPr>
            <p:cNvPr id="14" name="Avrundet rektangel 13"/>
            <p:cNvSpPr/>
            <p:nvPr/>
          </p:nvSpPr>
          <p:spPr>
            <a:xfrm>
              <a:off x="809475" y="4262515"/>
              <a:ext cx="2289006" cy="420754"/>
            </a:xfrm>
            <a:prstGeom prst="roundRect">
              <a:avLst/>
            </a:prstGeom>
            <a:solidFill>
              <a:sysClr val="window" lastClr="FFFFFF">
                <a:lumMod val="95000"/>
              </a:sysClr>
            </a:solidFill>
            <a:ln w="25400" cap="flat" cmpd="sng" algn="ctr">
              <a:solidFill>
                <a:srgbClr val="385D8A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Did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not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return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questionnaire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booklet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(n=45,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incl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. 1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death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5" name="Avrundet rektangel 14"/>
            <p:cNvSpPr/>
            <p:nvPr/>
          </p:nvSpPr>
          <p:spPr>
            <a:xfrm>
              <a:off x="3506414" y="5836658"/>
              <a:ext cx="1872207" cy="58160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Clinical data </a:t>
              </a:r>
              <a:r>
                <a:rPr kumimoji="0" lang="nb-NO" sz="12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available</a:t>
              </a:r>
              <a:r>
                <a:rPr kumimoji="0" lang="nb-NO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(n=202</a:t>
              </a:r>
              <a:r>
                <a:rPr kumimoji="0" lang="nb-NO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rPr>
                <a:t>)</a:t>
              </a:r>
            </a:p>
          </p:txBody>
        </p:sp>
        <p:cxnSp>
          <p:nvCxnSpPr>
            <p:cNvPr id="17" name="Rett pil 16"/>
            <p:cNvCxnSpPr>
              <a:stCxn id="4" idx="2"/>
              <a:endCxn id="6" idx="0"/>
            </p:cNvCxnSpPr>
            <p:nvPr/>
          </p:nvCxnSpPr>
          <p:spPr>
            <a:xfrm>
              <a:off x="4394626" y="1268760"/>
              <a:ext cx="0" cy="428746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pil 18"/>
            <p:cNvCxnSpPr/>
            <p:nvPr/>
          </p:nvCxnSpPr>
          <p:spPr>
            <a:xfrm flipH="1">
              <a:off x="3170493" y="1442833"/>
              <a:ext cx="1080118" cy="5947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 20"/>
            <p:cNvCxnSpPr/>
            <p:nvPr/>
          </p:nvCxnSpPr>
          <p:spPr>
            <a:xfrm>
              <a:off x="4394626" y="2262127"/>
              <a:ext cx="0" cy="302777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pil 22"/>
            <p:cNvCxnSpPr/>
            <p:nvPr/>
          </p:nvCxnSpPr>
          <p:spPr>
            <a:xfrm flipH="1">
              <a:off x="3105831" y="2410081"/>
              <a:ext cx="1080119" cy="0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pil 24"/>
            <p:cNvCxnSpPr/>
            <p:nvPr/>
          </p:nvCxnSpPr>
          <p:spPr>
            <a:xfrm>
              <a:off x="4387358" y="3204303"/>
              <a:ext cx="1" cy="285140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Rett pil 1023"/>
            <p:cNvCxnSpPr/>
            <p:nvPr/>
          </p:nvCxnSpPr>
          <p:spPr>
            <a:xfrm flipH="1">
              <a:off x="3203850" y="3237416"/>
              <a:ext cx="1080119" cy="5782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Rett pil 1026"/>
            <p:cNvCxnSpPr/>
            <p:nvPr/>
          </p:nvCxnSpPr>
          <p:spPr>
            <a:xfrm flipV="1">
              <a:off x="4435612" y="3237416"/>
              <a:ext cx="1218074" cy="5782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" name="Rett pil 1028"/>
            <p:cNvCxnSpPr>
              <a:stCxn id="10" idx="2"/>
              <a:endCxn id="13" idx="0"/>
            </p:cNvCxnSpPr>
            <p:nvPr/>
          </p:nvCxnSpPr>
          <p:spPr>
            <a:xfrm>
              <a:off x="4427984" y="4209524"/>
              <a:ext cx="0" cy="671888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" name="Rett pil 1030"/>
            <p:cNvCxnSpPr/>
            <p:nvPr/>
          </p:nvCxnSpPr>
          <p:spPr>
            <a:xfrm flipH="1">
              <a:off x="3203848" y="4472893"/>
              <a:ext cx="1080121" cy="1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Rett pil 1032"/>
            <p:cNvCxnSpPr/>
            <p:nvPr/>
          </p:nvCxnSpPr>
          <p:spPr>
            <a:xfrm>
              <a:off x="4572000" y="4472893"/>
              <a:ext cx="1008112" cy="1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1" name="Rett pil 1040"/>
            <p:cNvCxnSpPr/>
            <p:nvPr/>
          </p:nvCxnSpPr>
          <p:spPr>
            <a:xfrm>
              <a:off x="4442518" y="5601492"/>
              <a:ext cx="0" cy="229509"/>
            </a:xfrm>
            <a:prstGeom prst="straightConnector1">
              <a:avLst/>
            </a:prstGeom>
            <a:ln>
              <a:solidFill>
                <a:srgbClr val="385D8A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kstSylinder 1"/>
          <p:cNvSpPr txBox="1"/>
          <p:nvPr/>
        </p:nvSpPr>
        <p:spPr>
          <a:xfrm>
            <a:off x="665801" y="332659"/>
            <a:ext cx="3233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Population</a:t>
            </a:r>
            <a:endParaRPr lang="nb-NO" sz="28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9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endParaRPr lang="nb-NO" sz="2000" dirty="0" smtClean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30196345"/>
              </p:ext>
            </p:extLst>
          </p:nvPr>
        </p:nvGraphicFramePr>
        <p:xfrm>
          <a:off x="1043610" y="332659"/>
          <a:ext cx="7272807" cy="53398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24269"/>
                <a:gridCol w="2424269"/>
                <a:gridCol w="2424269"/>
              </a:tblGrid>
              <a:tr h="821315">
                <a:tc gridSpan="3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398780" algn="ctr"/>
                        </a:tabLst>
                      </a:pPr>
                      <a:r>
                        <a:rPr lang="en-US" sz="1100" dirty="0"/>
                        <a:t>	</a:t>
                      </a:r>
                      <a:r>
                        <a:rPr lang="en-US" sz="2000" dirty="0" smtClean="0"/>
                        <a:t>Donor demographics and relation to  recipient (n=217)</a:t>
                      </a:r>
                      <a:endParaRPr lang="nb-NO" sz="2000" dirty="0">
                        <a:latin typeface="+mj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398780" algn="ctr"/>
                        </a:tabLst>
                      </a:pPr>
                      <a:endParaRPr lang="nb-NO" sz="11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92788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nb-NO" sz="11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smtClean="0"/>
                        <a:t>n</a:t>
                      </a:r>
                      <a:endParaRPr lang="nb-NO" sz="1200" dirty="0">
                        <a:latin typeface="Arial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smtClean="0"/>
                        <a:t>%</a:t>
                      </a:r>
                      <a:endParaRPr lang="nb-NO" sz="1200" dirty="0">
                        <a:latin typeface="Arial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</a:tr>
              <a:tr h="53451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Gender</a:t>
                      </a:r>
                      <a:endParaRPr lang="en-GB" sz="1200" b="1" dirty="0" smtClean="0">
                        <a:latin typeface="+mn-lt"/>
                        <a:ea typeface="Calibri"/>
                        <a:cs typeface="Calibri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latin typeface="+mn-lt"/>
                          <a:ea typeface="+mn-ea"/>
                          <a:cs typeface="+mn-cs"/>
                        </a:rPr>
                        <a:t>Females</a:t>
                      </a:r>
                      <a:endParaRPr lang="en-GB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138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(63.6%)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E7E7E7"/>
                    </a:solidFill>
                  </a:tcPr>
                </a:tc>
              </a:tr>
              <a:tr h="534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Age 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 70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yrs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(&lt;60 </a:t>
                      </a:r>
                      <a:r>
                        <a:rPr kumimoji="0" lang="en-GB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yrs</a:t>
                      </a:r>
                      <a:r>
                        <a:rPr kumimoji="0" lang="en-GB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 donation)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183</a:t>
                      </a:r>
                      <a:endParaRPr lang="nb-NO" sz="1200" dirty="0">
                        <a:latin typeface="Arial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/>
                        <a:t>(84.3%)</a:t>
                      </a:r>
                      <a:endParaRPr lang="nb-NO" sz="1200" dirty="0">
                        <a:latin typeface="Arial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</a:tr>
              <a:tr h="492788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/>
                        <a:t>Donor’s relation to recipient</a:t>
                      </a:r>
                      <a:endParaRPr lang="nb-NO" sz="1200" b="1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nb-NO" sz="1000" dirty="0">
                        <a:latin typeface="Arial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nb-NO" sz="1000" dirty="0">
                        <a:latin typeface="Arial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/>
                </a:tc>
              </a:tr>
              <a:tr h="492788">
                <a:tc>
                  <a:txBody>
                    <a:bodyPr/>
                    <a:lstStyle/>
                    <a:p>
                      <a:pPr lv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/>
                        <a:t>Siblings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73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(33.6%)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</a:tr>
              <a:tr h="492788">
                <a:tc>
                  <a:txBody>
                    <a:bodyPr/>
                    <a:lstStyle/>
                    <a:p>
                      <a:pPr lv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+mn-ea"/>
                          <a:cs typeface="+mn-cs"/>
                        </a:rPr>
                        <a:t>Parents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53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(24.4%)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E7E7E7"/>
                    </a:solidFill>
                  </a:tcPr>
                </a:tc>
              </a:tr>
              <a:tr h="492788">
                <a:tc>
                  <a:txBody>
                    <a:bodyPr/>
                    <a:lstStyle/>
                    <a:p>
                      <a:pPr lv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/>
                        <a:t>Spouse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 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37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(17.1%)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</a:tr>
              <a:tr h="49278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Offspring</a:t>
                      </a:r>
                      <a:r>
                        <a:rPr lang="en-US" sz="1200" baseline="0" dirty="0" smtClean="0"/>
                        <a:t> </a:t>
                      </a:r>
                      <a:endParaRPr lang="nb-NO" sz="1200" dirty="0" smtClean="0">
                        <a:latin typeface="+mn-lt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smtClean="0"/>
                        <a:t>23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 smtClean="0"/>
                        <a:t>(10.6%)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E7E7E7"/>
                    </a:solidFill>
                  </a:tcPr>
                </a:tc>
              </a:tr>
              <a:tr h="492788">
                <a:tc>
                  <a:txBody>
                    <a:bodyPr/>
                    <a:lstStyle/>
                    <a:p>
                      <a:pPr lvl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en-US" sz="1200" baseline="0" dirty="0" smtClean="0"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31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/>
                        <a:t>(14.3%)</a:t>
                      </a:r>
                      <a:endParaRPr lang="nb-NO" sz="12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8580" marR="68580" marT="0" marB="0" anchor="ctr">
                    <a:solidFill>
                      <a:srgbClr val="CBCBC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16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/>
              <a:t>Resultat studie 1</a:t>
            </a:r>
            <a:br>
              <a:rPr lang="nb-NO" sz="2800" dirty="0" smtClean="0"/>
            </a:br>
            <a:r>
              <a:rPr lang="nb-NO" sz="2000" dirty="0" smtClean="0"/>
              <a:t>Selvrapportert helse</a:t>
            </a:r>
            <a:endParaRPr lang="en-US" sz="2000" dirty="0" smtClean="0"/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132263"/>
          </a:xfrm>
        </p:spPr>
        <p:txBody>
          <a:bodyPr/>
          <a:lstStyle/>
          <a:p>
            <a:pPr lvl="1" eaLnBrk="1" hangingPunct="1">
              <a:spcAft>
                <a:spcPts val="600"/>
              </a:spcAft>
              <a:defRPr/>
            </a:pPr>
            <a:endParaRPr lang="en-US" dirty="0" smtClean="0"/>
          </a:p>
          <a:p>
            <a:pPr lvl="1" eaLnBrk="1" hangingPunct="1">
              <a:spcAft>
                <a:spcPts val="600"/>
              </a:spcAft>
              <a:defRPr/>
            </a:pPr>
            <a:endParaRPr lang="en-US" dirty="0" smtClean="0"/>
          </a:p>
          <a:p>
            <a:pPr lvl="2" eaLnBrk="1" hangingPunct="1">
              <a:spcAft>
                <a:spcPts val="600"/>
              </a:spcAft>
              <a:defRPr/>
            </a:pPr>
            <a:r>
              <a:rPr lang="en-US" dirty="0" smtClean="0">
                <a:solidFill>
                  <a:srgbClr val="002060"/>
                </a:solidFill>
              </a:rPr>
              <a:t>High scores on QoL (mean 63.9 - 91.4) </a:t>
            </a:r>
          </a:p>
          <a:p>
            <a:pPr lvl="2" eaLnBrk="1" hangingPunct="1">
              <a:spcAft>
                <a:spcPts val="600"/>
              </a:spcAft>
              <a:defRPr/>
            </a:pPr>
            <a:r>
              <a:rPr lang="en-US" dirty="0" smtClean="0">
                <a:solidFill>
                  <a:srgbClr val="002060"/>
                </a:solidFill>
              </a:rPr>
              <a:t>Low scores on fatigue (mean 7.3 - 8.8)</a:t>
            </a:r>
          </a:p>
          <a:p>
            <a:pPr lvl="3" eaLnBrk="1" hangingPunct="1">
              <a:defRPr/>
            </a:pPr>
            <a:endParaRPr lang="nb-NO" dirty="0" smtClean="0">
              <a:solidFill>
                <a:srgbClr val="002060"/>
              </a:solidFill>
            </a:endParaRPr>
          </a:p>
          <a:p>
            <a:pPr lvl="3" eaLnBrk="1" hangingPunct="1">
              <a:defRPr/>
            </a:pPr>
            <a:r>
              <a:rPr lang="nb-NO" dirty="0" err="1" smtClean="0">
                <a:solidFill>
                  <a:srgbClr val="002060"/>
                </a:solidFill>
              </a:rPr>
              <a:t>Gender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difference</a:t>
            </a:r>
            <a:r>
              <a:rPr lang="nb-NO" dirty="0" smtClean="0">
                <a:solidFill>
                  <a:srgbClr val="002060"/>
                </a:solidFill>
              </a:rPr>
              <a:t>; </a:t>
            </a:r>
            <a:r>
              <a:rPr lang="nb-NO" dirty="0" err="1" smtClean="0">
                <a:solidFill>
                  <a:srgbClr val="002060"/>
                </a:solidFill>
              </a:rPr>
              <a:t>female</a:t>
            </a:r>
            <a:r>
              <a:rPr lang="nb-NO" dirty="0" smtClean="0">
                <a:solidFill>
                  <a:srgbClr val="002060"/>
                </a:solidFill>
              </a:rPr>
              <a:t> donors </a:t>
            </a:r>
            <a:r>
              <a:rPr lang="nb-NO" dirty="0" err="1" smtClean="0">
                <a:solidFill>
                  <a:srgbClr val="002060"/>
                </a:solidFill>
              </a:rPr>
              <a:t>scored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lower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on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</a:p>
          <a:p>
            <a:pPr marL="1371600" lvl="3" indent="0" eaLnBrk="1" hangingPunct="1">
              <a:buNone/>
              <a:defRPr/>
            </a:pPr>
            <a:r>
              <a:rPr lang="nb-NO" dirty="0" smtClean="0">
                <a:solidFill>
                  <a:srgbClr val="002060"/>
                </a:solidFill>
              </a:rPr>
              <a:t>QoL and </a:t>
            </a:r>
            <a:r>
              <a:rPr lang="nb-NO" dirty="0" err="1" smtClean="0">
                <a:solidFill>
                  <a:srgbClr val="002060"/>
                </a:solidFill>
              </a:rPr>
              <a:t>higher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on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fatigue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than</a:t>
            </a:r>
            <a:r>
              <a:rPr lang="nb-NO" dirty="0" smtClean="0">
                <a:solidFill>
                  <a:srgbClr val="002060"/>
                </a:solidFill>
              </a:rPr>
              <a:t> male donors</a:t>
            </a:r>
          </a:p>
          <a:p>
            <a:pPr lvl="3" eaLnBrk="1" hangingPunct="1">
              <a:defRPr/>
            </a:pPr>
            <a:r>
              <a:rPr lang="nb-NO" dirty="0" smtClean="0">
                <a:solidFill>
                  <a:srgbClr val="002060"/>
                </a:solidFill>
              </a:rPr>
              <a:t>No </a:t>
            </a:r>
            <a:r>
              <a:rPr lang="nb-NO" dirty="0" err="1" smtClean="0">
                <a:solidFill>
                  <a:srgbClr val="002060"/>
                </a:solidFill>
              </a:rPr>
              <a:t>significant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difference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between</a:t>
            </a:r>
            <a:r>
              <a:rPr lang="nb-NO" dirty="0" smtClean="0">
                <a:solidFill>
                  <a:srgbClr val="002060"/>
                </a:solidFill>
              </a:rPr>
              <a:t> </a:t>
            </a:r>
            <a:r>
              <a:rPr lang="nb-NO" dirty="0" err="1" smtClean="0">
                <a:solidFill>
                  <a:srgbClr val="002060"/>
                </a:solidFill>
              </a:rPr>
              <a:t>younger</a:t>
            </a:r>
            <a:r>
              <a:rPr lang="nb-NO" dirty="0" smtClean="0">
                <a:solidFill>
                  <a:srgbClr val="002060"/>
                </a:solidFill>
              </a:rPr>
              <a:t> and </a:t>
            </a:r>
          </a:p>
          <a:p>
            <a:pPr marL="1371600" lvl="3" indent="0" eaLnBrk="1" hangingPunct="1">
              <a:buNone/>
              <a:defRPr/>
            </a:pPr>
            <a:r>
              <a:rPr lang="nb-NO" dirty="0" smtClean="0">
                <a:solidFill>
                  <a:srgbClr val="002060"/>
                </a:solidFill>
              </a:rPr>
              <a:t>older donors(&lt;70 år </a:t>
            </a:r>
            <a:r>
              <a:rPr lang="nb-NO" dirty="0" err="1" smtClean="0">
                <a:solidFill>
                  <a:srgbClr val="002060"/>
                </a:solidFill>
              </a:rPr>
              <a:t>vs</a:t>
            </a:r>
            <a:r>
              <a:rPr lang="nb-NO" dirty="0" smtClean="0">
                <a:solidFill>
                  <a:srgbClr val="002060"/>
                </a:solidFill>
              </a:rPr>
              <a:t> ≥ 70 år)</a:t>
            </a:r>
          </a:p>
        </p:txBody>
      </p:sp>
      <p:pic>
        <p:nvPicPr>
          <p:cNvPr id="4" name="Picture 4" descr="C:\Users\katmey\AppData\Local\Microsoft\Windows\Temporary Internet Files\Content.IE5\A2NWH2SW\Form10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992" y="2454773"/>
            <a:ext cx="2018090" cy="1982339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e 4" descr="Skjermutklip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8208912" cy="22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54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Donors’ </a:t>
            </a:r>
            <a:r>
              <a:rPr lang="nb-NO" sz="28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perception</a:t>
            </a:r>
            <a:r>
              <a:rPr lang="nb-NO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sz="28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of</a:t>
            </a:r>
            <a:r>
              <a:rPr lang="nb-NO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sz="28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recognition</a:t>
            </a:r>
            <a:r>
              <a:rPr lang="nb-NO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</a:p>
        </p:txBody>
      </p:sp>
      <p:graphicFrame>
        <p:nvGraphicFramePr>
          <p:cNvPr id="53253" name="Object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494944"/>
              </p:ext>
            </p:extLst>
          </p:nvPr>
        </p:nvGraphicFramePr>
        <p:xfrm>
          <a:off x="727076" y="1666876"/>
          <a:ext cx="7967663" cy="421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Regneark" r:id="rId4" imgW="8372581" imgH="4429202" progId="Excel.Sheet.8">
                  <p:embed/>
                </p:oleObj>
              </mc:Choice>
              <mc:Fallback>
                <p:oleObj name="Regneark" r:id="rId4" imgW="8372581" imgH="4429202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6" y="1666876"/>
                        <a:ext cx="7967663" cy="421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TekstSylinder 4"/>
          <p:cNvSpPr txBox="1">
            <a:spLocks noChangeArrowheads="1"/>
          </p:cNvSpPr>
          <p:nvPr/>
        </p:nvSpPr>
        <p:spPr bwMode="auto">
          <a:xfrm>
            <a:off x="2555879" y="2276475"/>
            <a:ext cx="16557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>
                <a:solidFill>
                  <a:srgbClr val="000000"/>
                </a:solidFill>
              </a:rPr>
              <a:t>P&lt; 0.001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292765" y="1997309"/>
            <a:ext cx="492443" cy="28083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nb-NO" dirty="0" err="1" smtClean="0">
                <a:solidFill>
                  <a:srgbClr val="000000"/>
                </a:solidFill>
              </a:rPr>
              <a:t>Percent</a:t>
            </a:r>
            <a:r>
              <a:rPr lang="nb-NO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4" descr="C:\Users\katmey\AppData\Local\Microsoft\Windows\Temporary Internet Files\Content.IE5\A2NWH2SW\Form100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162" y="332658"/>
            <a:ext cx="921906" cy="1091508"/>
          </a:xfrm>
          <a:prstGeom prst="rect">
            <a:avLst/>
          </a:prstGeom>
          <a:noFill/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143000"/>
          </a:xfrm>
        </p:spPr>
        <p:txBody>
          <a:bodyPr/>
          <a:lstStyle/>
          <a:p>
            <a:r>
              <a:rPr lang="en-GB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Quality of life; SF-36v2</a:t>
            </a:r>
            <a:endParaRPr lang="en-GB" sz="28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415559"/>
              </p:ext>
            </p:extLst>
          </p:nvPr>
        </p:nvGraphicFramePr>
        <p:xfrm>
          <a:off x="251520" y="980728"/>
          <a:ext cx="8642350" cy="5113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344" y="0"/>
            <a:ext cx="844715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6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kern="1200" dirty="0" err="1" smtClean="0">
                <a:solidFill>
                  <a:srgbClr val="002060"/>
                </a:solidFill>
                <a:latin typeface="Cambria" panose="02040503050406030204" pitchFamily="18" charset="0"/>
                <a:ea typeface="+mn-ea"/>
                <a:cs typeface="+mn-cs"/>
              </a:rPr>
              <a:t>Fatigue</a:t>
            </a:r>
            <a:r>
              <a:rPr lang="nb-NO" sz="2800" kern="1200" dirty="0" smtClean="0">
                <a:solidFill>
                  <a:srgbClr val="002060"/>
                </a:solidFill>
                <a:latin typeface="Cambria" panose="02040503050406030204" pitchFamily="18" charset="0"/>
                <a:ea typeface="+mn-ea"/>
                <a:cs typeface="+mn-cs"/>
              </a:rPr>
              <a:t>; MFI</a:t>
            </a:r>
            <a:br>
              <a:rPr lang="nb-NO" sz="2800" kern="1200" dirty="0" smtClean="0">
                <a:solidFill>
                  <a:srgbClr val="002060"/>
                </a:solidFill>
                <a:latin typeface="Cambria" panose="02040503050406030204" pitchFamily="18" charset="0"/>
                <a:ea typeface="+mn-ea"/>
                <a:cs typeface="+mn-cs"/>
              </a:rPr>
            </a:br>
            <a:r>
              <a:rPr lang="nb-NO" sz="200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Association </a:t>
            </a:r>
            <a:r>
              <a:rPr lang="nb-NO" sz="2000" kern="12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nb-NO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2000" kern="12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self-reported</a:t>
            </a:r>
            <a:r>
              <a:rPr lang="nb-NO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2000" kern="1200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fatigue</a:t>
            </a:r>
            <a:r>
              <a:rPr lang="nb-NO" sz="200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nb-NO" sz="2000" kern="1200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recipient</a:t>
            </a:r>
            <a:r>
              <a:rPr lang="nb-NO" sz="2000" kern="12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2000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status (All donors)</a:t>
            </a:r>
            <a:r>
              <a:rPr lang="nb-NO" sz="2000" b="1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/>
            </a:r>
            <a:br>
              <a:rPr lang="nb-NO" sz="2000" b="1" kern="1200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nb-NO" sz="2000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410270"/>
              </p:ext>
            </p:extLst>
          </p:nvPr>
        </p:nvGraphicFramePr>
        <p:xfrm>
          <a:off x="250825" y="1629838"/>
          <a:ext cx="8642350" cy="4466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1268642" y="2619155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00" kern="0" dirty="0">
                <a:solidFill>
                  <a:sysClr val="windowText" lastClr="000000"/>
                </a:solidFill>
                <a:latin typeface="Calibri"/>
              </a:rPr>
              <a:t>P&lt;0.05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2935179" y="2607708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00" kern="0" dirty="0">
                <a:solidFill>
                  <a:srgbClr val="002060"/>
                </a:solidFill>
                <a:latin typeface="Calibri"/>
              </a:rPr>
              <a:t>P&lt;0.01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487416" y="2619155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00" kern="0" dirty="0">
                <a:solidFill>
                  <a:srgbClr val="002060"/>
                </a:solidFill>
                <a:latin typeface="Calibri"/>
              </a:rPr>
              <a:t>P&lt;0.05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6084168" y="2619155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100" kern="0" dirty="0">
                <a:solidFill>
                  <a:srgbClr val="002060"/>
                </a:solidFill>
                <a:latin typeface="Calibri"/>
              </a:rPr>
              <a:t>P&lt;0.05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7713313" y="2629300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 smtClean="0">
                <a:solidFill>
                  <a:srgbClr val="002060"/>
                </a:solidFill>
              </a:rPr>
              <a:t>NS</a:t>
            </a:r>
            <a:endParaRPr lang="nb-NO" sz="11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91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 err="1" smtClean="0">
                <a:solidFill>
                  <a:srgbClr val="002060"/>
                </a:solidFill>
                <a:latin typeface="Cambria" panose="02040503050406030204" pitchFamily="18" charset="0"/>
              </a:rPr>
              <a:t>Fatigue</a:t>
            </a:r>
            <a:r>
              <a:rPr lang="nb-NO" sz="28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; MFI</a:t>
            </a:r>
            <a:endParaRPr lang="nb-NO" sz="28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177035"/>
              </p:ext>
            </p:extLst>
          </p:nvPr>
        </p:nvGraphicFramePr>
        <p:xfrm>
          <a:off x="250825" y="1341438"/>
          <a:ext cx="8642350" cy="482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8" y="66889"/>
            <a:ext cx="1300931" cy="134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93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innhol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964505"/>
              </p:ext>
            </p:extLst>
          </p:nvPr>
        </p:nvGraphicFramePr>
        <p:xfrm>
          <a:off x="683568" y="692695"/>
          <a:ext cx="7920879" cy="51371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40293"/>
                <a:gridCol w="2640293"/>
                <a:gridCol w="2640293"/>
              </a:tblGrid>
              <a:tr h="864097">
                <a:tc gridSpan="3">
                  <a:txBody>
                    <a:bodyPr/>
                    <a:lstStyle/>
                    <a:p>
                      <a:endParaRPr lang="nb-NO" sz="2400" dirty="0" smtClean="0"/>
                    </a:p>
                    <a:p>
                      <a:r>
                        <a:rPr lang="nb-NO" sz="2400" dirty="0" smtClean="0"/>
                        <a:t>Clinical </a:t>
                      </a:r>
                      <a:r>
                        <a:rPr lang="nb-NO" sz="2400" dirty="0" err="1" smtClean="0"/>
                        <a:t>outcomes</a:t>
                      </a:r>
                      <a:r>
                        <a:rPr lang="nb-NO" sz="2400" dirty="0" smtClean="0"/>
                        <a:t> at 10 </a:t>
                      </a:r>
                      <a:r>
                        <a:rPr lang="nb-NO" sz="2400" dirty="0" err="1" smtClean="0"/>
                        <a:t>years</a:t>
                      </a:r>
                      <a:r>
                        <a:rPr lang="nb-NO" sz="2400" dirty="0" smtClean="0"/>
                        <a:t> </a:t>
                      </a:r>
                      <a:r>
                        <a:rPr lang="nb-NO" sz="2400" dirty="0" err="1" smtClean="0"/>
                        <a:t>medical</a:t>
                      </a:r>
                      <a:r>
                        <a:rPr lang="nb-NO" sz="2400" dirty="0" smtClean="0"/>
                        <a:t> </a:t>
                      </a:r>
                      <a:r>
                        <a:rPr lang="nb-NO" sz="2400" dirty="0" err="1" smtClean="0"/>
                        <a:t>follow</a:t>
                      </a:r>
                      <a:r>
                        <a:rPr lang="nb-NO" sz="2400" dirty="0" smtClean="0"/>
                        <a:t>-up</a:t>
                      </a:r>
                    </a:p>
                    <a:p>
                      <a:endParaRPr lang="nb-NO" sz="1900" dirty="0"/>
                    </a:p>
                  </a:txBody>
                  <a:tcPr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</a:tr>
              <a:tr h="499546">
                <a:tc>
                  <a:txBody>
                    <a:bodyPr/>
                    <a:lstStyle/>
                    <a:p>
                      <a:pPr marL="8991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rgbClr val="002060"/>
                          </a:solidFill>
                          <a:effectLst/>
                        </a:rPr>
                        <a:t>Mean (SD)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en-US" sz="1500" dirty="0" smtClean="0">
                          <a:solidFill>
                            <a:srgbClr val="002060"/>
                          </a:solidFill>
                          <a:effectLst/>
                        </a:rPr>
                        <a:t>n (%)</a:t>
                      </a:r>
                      <a:endParaRPr lang="nb-NO" sz="1500" b="1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9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Age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500" kern="1200" dirty="0" smtClean="0">
                          <a:solidFill>
                            <a:srgbClr val="002060"/>
                          </a:solidFill>
                          <a:effectLst/>
                        </a:rPr>
                        <a:t>60,6 ys (10,6)</a:t>
                      </a:r>
                      <a:endParaRPr lang="nb-NO" sz="1500" dirty="0" smtClean="0">
                        <a:solidFill>
                          <a:srgbClr val="002060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202 (100%)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9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err="1" smtClean="0">
                          <a:solidFill>
                            <a:srgbClr val="002060"/>
                          </a:solidFill>
                          <a:effectLst/>
                        </a:rPr>
                        <a:t>Females</a:t>
                      </a: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127 (62,9)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8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Medical </a:t>
                      </a:r>
                      <a:r>
                        <a:rPr lang="nb-NO" sz="1500" dirty="0" err="1" smtClean="0">
                          <a:solidFill>
                            <a:srgbClr val="002060"/>
                          </a:solidFill>
                          <a:effectLst/>
                        </a:rPr>
                        <a:t>follow</a:t>
                      </a:r>
                      <a:r>
                        <a:rPr lang="nb-NO" sz="1500" baseline="0" dirty="0" smtClean="0">
                          <a:solidFill>
                            <a:srgbClr val="002060"/>
                          </a:solidFill>
                          <a:effectLst/>
                        </a:rPr>
                        <a:t> – up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post-</a:t>
                      </a:r>
                      <a:r>
                        <a:rPr lang="nb-NO" sz="15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donation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11,3 ys (1,5)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202 (100%)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405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rgbClr val="002060"/>
                          </a:solidFill>
                          <a:effectLst/>
                        </a:rPr>
                        <a:t>Low eGFR </a:t>
                      </a:r>
                      <a:r>
                        <a:rPr lang="en-US" sz="15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(&gt; 60 </a:t>
                      </a:r>
                      <a:r>
                        <a:rPr lang="en-US" sz="15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SimSun"/>
                        </a:rPr>
                        <a:t>ml/min/1.73m</a:t>
                      </a:r>
                      <a:r>
                        <a:rPr lang="en-US" sz="1500" baseline="300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SimSun"/>
                        </a:rPr>
                        <a:t>2</a:t>
                      </a:r>
                      <a:r>
                        <a:rPr lang="en-US" sz="15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SimSun"/>
                        </a:rPr>
                        <a:t>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5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 smtClean="0">
                          <a:solidFill>
                            <a:srgbClr val="002060"/>
                          </a:solidFill>
                          <a:effectLst/>
                        </a:rPr>
                        <a:t>54 (27%)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9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Hypertensive donors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67 (33%)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9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Statins 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</a:rPr>
                        <a:t>52 (26%)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576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528930" y="3284984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Linear regression analysis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2060"/>
                </a:solidFill>
              </a:rPr>
              <a:t>End </a:t>
            </a:r>
            <a:r>
              <a:rPr lang="nb-NO" dirty="0" err="1" smtClean="0">
                <a:solidFill>
                  <a:srgbClr val="002060"/>
                </a:solidFill>
              </a:rPr>
              <a:t>points</a:t>
            </a:r>
            <a:r>
              <a:rPr lang="nb-NO" dirty="0" smtClean="0">
                <a:solidFill>
                  <a:srgbClr val="002060"/>
                </a:solidFill>
              </a:rPr>
              <a:t>; QoL (PCS, MCS) and </a:t>
            </a:r>
            <a:r>
              <a:rPr lang="nb-NO" dirty="0" err="1" smtClean="0">
                <a:solidFill>
                  <a:srgbClr val="002060"/>
                </a:solidFill>
              </a:rPr>
              <a:t>fatigue</a:t>
            </a:r>
            <a:r>
              <a:rPr lang="nb-NO" dirty="0" smtClean="0">
                <a:solidFill>
                  <a:srgbClr val="002060"/>
                </a:solidFill>
              </a:rPr>
              <a:t> (5 </a:t>
            </a:r>
            <a:r>
              <a:rPr lang="nb-NO" dirty="0" err="1" smtClean="0">
                <a:solidFill>
                  <a:srgbClr val="002060"/>
                </a:solidFill>
              </a:rPr>
              <a:t>domains</a:t>
            </a:r>
            <a:r>
              <a:rPr lang="nb-NO" dirty="0" smtClean="0">
                <a:solidFill>
                  <a:srgbClr val="002060"/>
                </a:solidFill>
              </a:rPr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rgbClr val="002060"/>
                </a:solidFill>
              </a:rPr>
              <a:t>Clinical </a:t>
            </a:r>
            <a:r>
              <a:rPr lang="nb-NO" dirty="0">
                <a:solidFill>
                  <a:srgbClr val="002060"/>
                </a:solidFill>
              </a:rPr>
              <a:t>parameters; </a:t>
            </a:r>
            <a:r>
              <a:rPr lang="en-US" dirty="0">
                <a:solidFill>
                  <a:srgbClr val="002060"/>
                </a:solidFill>
              </a:rPr>
              <a:t>BMI, eGFR, medical treatment, </a:t>
            </a:r>
            <a:r>
              <a:rPr lang="en-US" dirty="0" smtClean="0">
                <a:solidFill>
                  <a:srgbClr val="002060"/>
                </a:solidFill>
              </a:rPr>
              <a:t>hemoglobin </a:t>
            </a:r>
            <a:r>
              <a:rPr lang="en-US" dirty="0">
                <a:solidFill>
                  <a:srgbClr val="002060"/>
                </a:solidFill>
              </a:rPr>
              <a:t>and smoking status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</a:rPr>
              <a:t>Covariates; gender and age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477652" y="5212366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200" dirty="0">
                <a:solidFill>
                  <a:srgbClr val="002060"/>
                </a:solidFill>
              </a:rPr>
              <a:t>No significant associations</a:t>
            </a:r>
            <a:endParaRPr lang="nb-NO" sz="3200" dirty="0">
              <a:solidFill>
                <a:srgbClr val="00206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18"/>
            <a:ext cx="91440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ktangel 2"/>
          <p:cNvSpPr/>
          <p:nvPr/>
        </p:nvSpPr>
        <p:spPr>
          <a:xfrm>
            <a:off x="515792" y="2708920"/>
            <a:ext cx="5320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800" dirty="0" err="1">
                <a:solidFill>
                  <a:srgbClr val="002060"/>
                </a:solidFill>
              </a:rPr>
              <a:t>Predictors</a:t>
            </a:r>
            <a:r>
              <a:rPr lang="nb-NO" sz="2800" dirty="0">
                <a:solidFill>
                  <a:srgbClr val="002060"/>
                </a:solidFill>
              </a:rPr>
              <a:t> for </a:t>
            </a:r>
            <a:r>
              <a:rPr lang="nb-NO" sz="2800" dirty="0" err="1">
                <a:solidFill>
                  <a:srgbClr val="002060"/>
                </a:solidFill>
              </a:rPr>
              <a:t>self-reported</a:t>
            </a:r>
            <a:r>
              <a:rPr lang="nb-NO" sz="2800" dirty="0">
                <a:solidFill>
                  <a:srgbClr val="002060"/>
                </a:solidFill>
              </a:rPr>
              <a:t> </a:t>
            </a:r>
            <a:r>
              <a:rPr lang="nb-NO" sz="2800" dirty="0" err="1">
                <a:solidFill>
                  <a:srgbClr val="002060"/>
                </a:solidFill>
              </a:rPr>
              <a:t>health</a:t>
            </a:r>
            <a:r>
              <a:rPr lang="nb-NO" sz="2800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7671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885287"/>
              </p:ext>
            </p:extLst>
          </p:nvPr>
        </p:nvGraphicFramePr>
        <p:xfrm>
          <a:off x="971600" y="620688"/>
          <a:ext cx="7272808" cy="523005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18202"/>
                <a:gridCol w="1818202"/>
                <a:gridCol w="909101"/>
                <a:gridCol w="909101"/>
                <a:gridCol w="909101"/>
                <a:gridCol w="909101"/>
              </a:tblGrid>
              <a:tr h="720080">
                <a:tc gridSpan="6">
                  <a:txBody>
                    <a:bodyPr/>
                    <a:lstStyle/>
                    <a:p>
                      <a:r>
                        <a:rPr lang="nb-NO" sz="1900" dirty="0" err="1" smtClean="0"/>
                        <a:t>Donation</a:t>
                      </a:r>
                      <a:r>
                        <a:rPr lang="nb-NO" sz="1900" baseline="0" dirty="0" smtClean="0"/>
                        <a:t> </a:t>
                      </a:r>
                      <a:r>
                        <a:rPr lang="nb-NO" sz="1900" baseline="0" dirty="0" err="1" smtClean="0"/>
                        <a:t>specific</a:t>
                      </a:r>
                      <a:r>
                        <a:rPr lang="nb-NO" sz="1900" baseline="0" dirty="0" smtClean="0"/>
                        <a:t> </a:t>
                      </a:r>
                      <a:r>
                        <a:rPr lang="nb-NO" sz="1900" baseline="0" dirty="0" err="1" smtClean="0"/>
                        <a:t>factors</a:t>
                      </a:r>
                      <a:r>
                        <a:rPr lang="nb-NO" sz="1900" baseline="0" dirty="0" smtClean="0"/>
                        <a:t> and </a:t>
                      </a:r>
                      <a:r>
                        <a:rPr lang="nb-NO" sz="1900" baseline="0" dirty="0" err="1" smtClean="0"/>
                        <a:t>clinical</a:t>
                      </a:r>
                      <a:r>
                        <a:rPr lang="nb-NO" sz="1900" baseline="0" dirty="0" smtClean="0"/>
                        <a:t> parameters</a:t>
                      </a:r>
                      <a:endParaRPr lang="nb-NO" sz="1900" dirty="0"/>
                    </a:p>
                  </a:txBody>
                  <a:tcPr>
                    <a:solidFill>
                      <a:srgbClr val="00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490160">
                <a:tc>
                  <a:txBody>
                    <a:bodyPr/>
                    <a:lstStyle/>
                    <a:p>
                      <a:pPr algn="ctr"/>
                      <a:endParaRPr lang="en-GB" sz="15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All </a:t>
                      </a:r>
                      <a:endParaRPr lang="nb-NO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(N=202)</a:t>
                      </a:r>
                      <a:endParaRPr lang="nb-NO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eGFR &lt; 60 ml/min/1.73m</a:t>
                      </a:r>
                      <a:r>
                        <a:rPr lang="nb-NO" sz="1200" baseline="300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nb-NO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(N=54)</a:t>
                      </a:r>
                      <a:endParaRPr lang="nb-NO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Hypertension </a:t>
                      </a:r>
                      <a:endParaRPr lang="nb-NO" sz="12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(N=67)</a:t>
                      </a:r>
                      <a:endParaRPr lang="nb-NO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324720">
                <a:tc>
                  <a:txBody>
                    <a:bodyPr/>
                    <a:lstStyle/>
                    <a:p>
                      <a:pPr algn="ctr"/>
                      <a:endParaRPr lang="en-GB" sz="15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5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endParaRPr lang="nb-NO" sz="15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E7E7E7"/>
                    </a:solidFill>
                  </a:tcPr>
                </a:tc>
              </a:tr>
              <a:tr h="4804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noProof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Recognition health personnel</a:t>
                      </a:r>
                      <a:endParaRPr lang="en-GB" sz="1200" b="1" noProof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0.71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0.02*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CBCBCB"/>
                    </a:solidFill>
                  </a:tcPr>
                </a:tc>
              </a:tr>
              <a:tr h="501705">
                <a:tc>
                  <a:txBody>
                    <a:bodyPr/>
                    <a:lstStyle/>
                    <a:p>
                      <a:pPr lvl="1" algn="ctr"/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To a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great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extent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-to a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little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extent</a:t>
                      </a:r>
                      <a:endParaRPr lang="nb-NO" sz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158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44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51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</a:tr>
              <a:tr h="480408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Recognition</a:t>
                      </a:r>
                      <a:r>
                        <a:rPr lang="nb-NO" sz="120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family</a:t>
                      </a:r>
                      <a:r>
                        <a:rPr lang="nb-NO" sz="120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and </a:t>
                      </a:r>
                      <a:r>
                        <a:rPr lang="nb-NO" sz="120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friends</a:t>
                      </a:r>
                      <a:endParaRPr lang="nb-NO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0.24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0.71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</a:tr>
              <a:tr h="477650"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To a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great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extent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-to a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little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extent</a:t>
                      </a:r>
                      <a:endParaRPr lang="nb-NO" sz="120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190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49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61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</a:tr>
              <a:tr h="480408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Donation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harmful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to</a:t>
                      </a:r>
                      <a:r>
                        <a:rPr lang="nb-NO" sz="120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own</a:t>
                      </a:r>
                      <a:r>
                        <a:rPr lang="nb-NO" sz="120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health</a:t>
                      </a:r>
                      <a:endParaRPr lang="nb-NO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0.21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0.38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</a:tr>
              <a:tr h="469385"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To a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great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extent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-to a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little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extent</a:t>
                      </a:r>
                      <a:endParaRPr lang="nb-NO" sz="120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39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8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10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</a:tr>
              <a:tr h="480408">
                <a:tc>
                  <a:txBody>
                    <a:bodyPr/>
                    <a:lstStyle/>
                    <a:p>
                      <a:pPr algn="ctr"/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Would</a:t>
                      </a:r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have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donated</a:t>
                      </a:r>
                      <a:r>
                        <a:rPr lang="nb-NO" sz="120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nb-NO" sz="120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again</a:t>
                      </a:r>
                      <a:endParaRPr lang="nb-NO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0.43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0.01*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CBCBCB"/>
                    </a:solidFill>
                  </a:tcPr>
                </a:tc>
              </a:tr>
              <a:tr h="324720">
                <a:tc>
                  <a:txBody>
                    <a:bodyPr/>
                    <a:lstStyle/>
                    <a:p>
                      <a:pPr lvl="1" algn="ctr"/>
                      <a:r>
                        <a:rPr lang="nb-NO" sz="12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No/ </a:t>
                      </a:r>
                      <a:r>
                        <a:rPr lang="nb-NO" sz="120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unsure</a:t>
                      </a:r>
                      <a:endParaRPr lang="nb-NO" sz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12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50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</a:rPr>
                        <a:t>8</a:t>
                      </a:r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500" dirty="0">
                        <a:solidFill>
                          <a:srgbClr val="00206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32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err="1">
                <a:solidFill>
                  <a:srgbClr val="002060"/>
                </a:solidFill>
                <a:latin typeface="Cambria" panose="02040503050406030204" pitchFamily="18" charset="0"/>
              </a:rPr>
              <a:t>Implications</a:t>
            </a:r>
            <a:r>
              <a:rPr lang="nb-NO" sz="3600" dirty="0">
                <a:solidFill>
                  <a:srgbClr val="002060"/>
                </a:solidFill>
                <a:latin typeface="Cambria" panose="02040503050406030204" pitchFamily="18" charset="0"/>
              </a:rPr>
              <a:t> for </a:t>
            </a:r>
            <a:r>
              <a:rPr lang="nb-NO" sz="3600" dirty="0" err="1">
                <a:solidFill>
                  <a:srgbClr val="002060"/>
                </a:solidFill>
                <a:latin typeface="Cambria" panose="02040503050406030204" pitchFamily="18" charset="0"/>
              </a:rPr>
              <a:t>clinical</a:t>
            </a:r>
            <a:r>
              <a:rPr lang="nb-NO" sz="36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nb-NO" sz="3600" dirty="0" err="1">
                <a:solidFill>
                  <a:srgbClr val="002060"/>
                </a:solidFill>
                <a:latin typeface="Cambria" panose="02040503050406030204" pitchFamily="18" charset="0"/>
              </a:rPr>
              <a:t>practice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098" name="Picture 2" descr="C:\Users\katmey\AppData\Local\Microsoft\Windows\Temporary Internet Files\Content.IE5\RP13RLXG\4762141677_f01a5541cc_z[1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9000"/>
                    </a14:imgEffect>
                    <a14:imgEffect>
                      <a14:colorTemperature colorTemp="2325"/>
                    </a14:imgEffect>
                    <a14:imgEffect>
                      <a14:saturation sat="0"/>
                    </a14:imgEffect>
                    <a14:imgEffect>
                      <a14:brightnessContrast bright="16000" contras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8928992" cy="4672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ktangel 4"/>
          <p:cNvSpPr/>
          <p:nvPr/>
        </p:nvSpPr>
        <p:spPr>
          <a:xfrm>
            <a:off x="323528" y="2305616"/>
            <a:ext cx="8280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800" dirty="0" smtClean="0">
                <a:solidFill>
                  <a:srgbClr val="002060"/>
                </a:solidFill>
              </a:rPr>
              <a:t>	</a:t>
            </a:r>
            <a:endParaRPr lang="nb-NO" sz="2800" dirty="0">
              <a:solidFill>
                <a:srgbClr val="002060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23528" y="1778358"/>
            <a:ext cx="8568951" cy="35394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B w="152400" h="50800" prst="softRound"/>
          </a:sp3d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	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Uniform </a:t>
            </a:r>
            <a:r>
              <a:rPr lang="en-US" sz="2800" kern="0" dirty="0">
                <a:solidFill>
                  <a:srgbClr val="002060"/>
                </a:solidFill>
                <a:latin typeface="Calibri"/>
              </a:rPr>
              <a:t>information about long-term 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	consequences</a:t>
            </a:r>
            <a:endParaRPr lang="en-US" sz="2800" kern="0" dirty="0">
              <a:solidFill>
                <a:srgbClr val="002060"/>
              </a:solidFill>
              <a:latin typeface="Calibri"/>
            </a:endParaRPr>
          </a:p>
          <a:p>
            <a:pPr lvl="1">
              <a:spcBef>
                <a:spcPts val="0"/>
              </a:spcBef>
            </a:pPr>
            <a:r>
              <a:rPr lang="nb-NO" sz="2800" kern="0" dirty="0">
                <a:solidFill>
                  <a:srgbClr val="002060"/>
                </a:solidFill>
                <a:latin typeface="Calibri"/>
              </a:rPr>
              <a:t>	</a:t>
            </a:r>
            <a:r>
              <a:rPr lang="nb-NO" sz="2800" kern="0" dirty="0" err="1" smtClean="0">
                <a:solidFill>
                  <a:srgbClr val="002060"/>
                </a:solidFill>
                <a:latin typeface="Calibri"/>
              </a:rPr>
              <a:t>Address</a:t>
            </a:r>
            <a:r>
              <a:rPr lang="nb-NO" sz="2800" kern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nb-NO" sz="2800" kern="0" dirty="0" err="1">
                <a:solidFill>
                  <a:srgbClr val="002060"/>
                </a:solidFill>
                <a:latin typeface="Calibri"/>
              </a:rPr>
              <a:t>both</a:t>
            </a:r>
            <a:r>
              <a:rPr lang="nb-NO" sz="2800" kern="0" dirty="0">
                <a:solidFill>
                  <a:srgbClr val="002060"/>
                </a:solidFill>
                <a:latin typeface="Calibri"/>
              </a:rPr>
              <a:t> </a:t>
            </a:r>
            <a:r>
              <a:rPr lang="nb-NO" sz="2800" kern="0" dirty="0" err="1">
                <a:solidFill>
                  <a:srgbClr val="002060"/>
                </a:solidFill>
                <a:latin typeface="Calibri"/>
              </a:rPr>
              <a:t>physical</a:t>
            </a:r>
            <a:r>
              <a:rPr lang="nb-NO" sz="2800" kern="0" dirty="0">
                <a:solidFill>
                  <a:srgbClr val="002060"/>
                </a:solidFill>
                <a:latin typeface="Calibri"/>
              </a:rPr>
              <a:t> and </a:t>
            </a:r>
            <a:r>
              <a:rPr lang="nb-NO" sz="2800" kern="0" dirty="0" err="1">
                <a:solidFill>
                  <a:srgbClr val="002060"/>
                </a:solidFill>
                <a:latin typeface="Calibri"/>
              </a:rPr>
              <a:t>psychosocial</a:t>
            </a:r>
            <a:r>
              <a:rPr lang="nb-NO" sz="2800" kern="0" dirty="0">
                <a:solidFill>
                  <a:srgbClr val="002060"/>
                </a:solidFill>
                <a:latin typeface="Calibri"/>
              </a:rPr>
              <a:t> </a:t>
            </a:r>
            <a:r>
              <a:rPr lang="nb-NO" sz="2800" kern="0" dirty="0" err="1" smtClean="0">
                <a:solidFill>
                  <a:srgbClr val="002060"/>
                </a:solidFill>
                <a:latin typeface="Calibri"/>
              </a:rPr>
              <a:t>issues</a:t>
            </a:r>
            <a:r>
              <a:rPr lang="nb-NO" sz="2800" kern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nb-NO" sz="2800" kern="0" dirty="0">
                <a:solidFill>
                  <a:srgbClr val="002060"/>
                </a:solidFill>
                <a:latin typeface="Calibri"/>
              </a:rPr>
              <a:t>in </a:t>
            </a:r>
            <a:r>
              <a:rPr lang="nb-NO" sz="2800" kern="0" dirty="0" smtClean="0">
                <a:solidFill>
                  <a:srgbClr val="002060"/>
                </a:solidFill>
                <a:latin typeface="Calibri"/>
              </a:rPr>
              <a:t>	post </a:t>
            </a:r>
            <a:r>
              <a:rPr lang="nb-NO" sz="2800" kern="0" dirty="0" err="1" smtClean="0">
                <a:solidFill>
                  <a:srgbClr val="002060"/>
                </a:solidFill>
                <a:latin typeface="Calibri"/>
              </a:rPr>
              <a:t>donation</a:t>
            </a:r>
            <a:r>
              <a:rPr lang="nb-NO" sz="2800" kern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nb-NO" sz="2800" kern="0" dirty="0" err="1">
                <a:solidFill>
                  <a:srgbClr val="002060"/>
                </a:solidFill>
                <a:latin typeface="Calibri"/>
              </a:rPr>
              <a:t>follow</a:t>
            </a:r>
            <a:r>
              <a:rPr lang="nb-NO" sz="2800" kern="0" dirty="0">
                <a:solidFill>
                  <a:srgbClr val="002060"/>
                </a:solidFill>
                <a:latin typeface="Calibri"/>
              </a:rPr>
              <a:t>-up</a:t>
            </a:r>
          </a:p>
          <a:p>
            <a:pPr lvl="0">
              <a:spcBef>
                <a:spcPts val="0"/>
              </a:spcBef>
            </a:pPr>
            <a:r>
              <a:rPr lang="en-US" sz="2800" kern="0" dirty="0">
                <a:solidFill>
                  <a:srgbClr val="002060"/>
                </a:solidFill>
                <a:latin typeface="Calibri"/>
              </a:rPr>
              <a:t>	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Facilitate </a:t>
            </a:r>
            <a:r>
              <a:rPr lang="en-US" sz="2800" kern="0" dirty="0">
                <a:solidFill>
                  <a:srgbClr val="002060"/>
                </a:solidFill>
                <a:latin typeface="Calibri"/>
              </a:rPr>
              <a:t>an atmosphere for expressing 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both 	pride </a:t>
            </a:r>
            <a:r>
              <a:rPr lang="en-US" sz="2800" kern="0" dirty="0">
                <a:solidFill>
                  <a:srgbClr val="002060"/>
                </a:solidFill>
                <a:latin typeface="Calibri"/>
              </a:rPr>
              <a:t>	and 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worries</a:t>
            </a:r>
            <a:endParaRPr lang="en-US" sz="2800" kern="0" dirty="0">
              <a:solidFill>
                <a:srgbClr val="002060"/>
              </a:solidFill>
              <a:latin typeface="Calibri"/>
            </a:endParaRPr>
          </a:p>
          <a:p>
            <a:pPr lvl="0">
              <a:spcBef>
                <a:spcPts val="0"/>
              </a:spcBef>
            </a:pPr>
            <a:r>
              <a:rPr lang="en-US" sz="2800" kern="0" dirty="0">
                <a:solidFill>
                  <a:srgbClr val="002060"/>
                </a:solidFill>
                <a:latin typeface="Calibri"/>
              </a:rPr>
              <a:t>	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Identifying </a:t>
            </a:r>
            <a:r>
              <a:rPr lang="en-US" sz="2800" kern="0" dirty="0">
                <a:solidFill>
                  <a:srgbClr val="002060"/>
                </a:solidFill>
                <a:latin typeface="Calibri"/>
              </a:rPr>
              <a:t>and following donors who are 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at risk</a:t>
            </a:r>
          </a:p>
          <a:p>
            <a:pPr lvl="0">
              <a:spcBef>
                <a:spcPts val="0"/>
              </a:spcBef>
            </a:pPr>
            <a:r>
              <a:rPr lang="en-US" sz="2800" kern="0" dirty="0">
                <a:solidFill>
                  <a:srgbClr val="002060"/>
                </a:solidFill>
                <a:latin typeface="Calibri"/>
              </a:rPr>
              <a:t>	</a:t>
            </a:r>
            <a:r>
              <a:rPr lang="en-US" sz="2800" kern="0" dirty="0" smtClean="0">
                <a:solidFill>
                  <a:srgbClr val="002060"/>
                </a:solidFill>
                <a:latin typeface="Calibri"/>
              </a:rPr>
              <a:t>Systematic </a:t>
            </a:r>
            <a:r>
              <a:rPr lang="en-US" sz="2800" kern="0" dirty="0">
                <a:solidFill>
                  <a:srgbClr val="002060"/>
                </a:solidFill>
                <a:latin typeface="Calibri"/>
              </a:rPr>
              <a:t>education of health 	professionals</a:t>
            </a:r>
            <a:endParaRPr lang="nb-NO" sz="2800" kern="0" dirty="0">
              <a:solidFill>
                <a:srgbClr val="00206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870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60" y="404665"/>
            <a:ext cx="8766175" cy="5694363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683568" y="764704"/>
            <a:ext cx="3672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kern="0" dirty="0" err="1">
                <a:solidFill>
                  <a:srgbClr val="002060"/>
                </a:solidFill>
                <a:latin typeface="Calibri"/>
                <a:ea typeface="+mj-ea"/>
                <a:cs typeface="+mj-cs"/>
              </a:rPr>
              <a:t>Conclusions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75656" y="1772816"/>
            <a:ext cx="6840760" cy="363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The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majority of the donors reported good </a:t>
            </a: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health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at ten years after </a:t>
            </a: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donation</a:t>
            </a:r>
          </a:p>
          <a:p>
            <a:pPr lvl="0">
              <a:spcBef>
                <a:spcPct val="20000"/>
              </a:spcBef>
            </a:pP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Hypertension and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reduced kidney function was identified in a 	</a:t>
            </a: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minority </a:t>
            </a:r>
            <a:endParaRPr lang="en-US" sz="2400" kern="0" dirty="0">
              <a:solidFill>
                <a:srgbClr val="002060"/>
              </a:solidFill>
              <a:latin typeface="Calibri"/>
            </a:endParaRPr>
          </a:p>
          <a:p>
            <a:pPr lvl="0">
              <a:spcBef>
                <a:spcPct val="20000"/>
              </a:spcBef>
            </a:pPr>
            <a:r>
              <a:rPr lang="en-US" sz="2400" dirty="0">
                <a:solidFill>
                  <a:srgbClr val="002060"/>
                </a:solidFill>
              </a:rPr>
              <a:t>Recipient health, worries about own health and worsened relationship with the recipient influenced willingness to donate in </a:t>
            </a:r>
            <a:r>
              <a:rPr lang="en-US" sz="2400" dirty="0" smtClean="0">
                <a:solidFill>
                  <a:srgbClr val="002060"/>
                </a:solidFill>
              </a:rPr>
              <a:t>retrospect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	</a:t>
            </a:r>
          </a:p>
          <a:p>
            <a:pPr lvl="0">
              <a:spcBef>
                <a:spcPct val="20000"/>
              </a:spcBef>
            </a:pP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Our </a:t>
            </a:r>
            <a:r>
              <a:rPr lang="en-US" sz="2400" kern="0" dirty="0">
                <a:solidFill>
                  <a:srgbClr val="002060"/>
                </a:solidFill>
                <a:latin typeface="Calibri"/>
              </a:rPr>
              <a:t>results advocates for a mandatory long-term </a:t>
            </a:r>
            <a:r>
              <a:rPr lang="en-US" sz="2400" kern="0" dirty="0" smtClean="0">
                <a:solidFill>
                  <a:srgbClr val="002060"/>
                </a:solidFill>
                <a:latin typeface="Calibri"/>
              </a:rPr>
              <a:t>follow-up</a:t>
            </a:r>
            <a:endParaRPr lang="nb-NO" sz="2400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6660232" y="5805264"/>
            <a:ext cx="18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 smtClean="0"/>
              <a:t>Illustration</a:t>
            </a:r>
            <a:r>
              <a:rPr lang="nb-NO" sz="1100" dirty="0" smtClean="0"/>
              <a:t>: </a:t>
            </a:r>
            <a:r>
              <a:rPr lang="nb-NO" sz="1100" dirty="0" err="1" smtClean="0"/>
              <a:t>colour</a:t>
            </a:r>
            <a:r>
              <a:rPr lang="nb-NO" sz="1100" dirty="0" smtClean="0"/>
              <a:t> </a:t>
            </a:r>
            <a:r>
              <a:rPr lang="nb-NO" sz="1100" dirty="0" err="1" smtClean="0"/>
              <a:t>box</a:t>
            </a:r>
            <a:r>
              <a:rPr lang="nb-NO" sz="1100" dirty="0" smtClean="0"/>
              <a:t> 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225341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 tilknytning UiO Engelsk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BDBDBD"/>
      </a:lt2>
      <a:accent1>
        <a:srgbClr val="39A1FF"/>
      </a:accent1>
      <a:accent2>
        <a:srgbClr val="CC00A0"/>
      </a:accent2>
      <a:accent3>
        <a:srgbClr val="FFFFFF"/>
      </a:accent3>
      <a:accent4>
        <a:srgbClr val="000000"/>
      </a:accent4>
      <a:accent5>
        <a:srgbClr val="AECDFF"/>
      </a:accent5>
      <a:accent6>
        <a:srgbClr val="B90091"/>
      </a:accent6>
      <a:hlink>
        <a:srgbClr val="00BEB5"/>
      </a:hlink>
      <a:folHlink>
        <a:srgbClr val="B2B2B2"/>
      </a:folHlink>
    </a:clrScheme>
    <a:fontScheme name="Office-tem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BDBDBD"/>
        </a:lt2>
        <a:accent1>
          <a:srgbClr val="39A1FF"/>
        </a:accent1>
        <a:accent2>
          <a:srgbClr val="CC00A0"/>
        </a:accent2>
        <a:accent3>
          <a:srgbClr val="FFFFFF"/>
        </a:accent3>
        <a:accent4>
          <a:srgbClr val="000000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andard tilknytning UiO">
  <a:themeElements>
    <a:clrScheme name="uio_tilknytting_no 1">
      <a:dk1>
        <a:srgbClr val="000000"/>
      </a:dk1>
      <a:lt1>
        <a:srgbClr val="FFFFFF"/>
      </a:lt1>
      <a:dk2>
        <a:srgbClr val="000000"/>
      </a:dk2>
      <a:lt2>
        <a:srgbClr val="BDBDBD"/>
      </a:lt2>
      <a:accent1>
        <a:srgbClr val="39A1FF"/>
      </a:accent1>
      <a:accent2>
        <a:srgbClr val="CC00A0"/>
      </a:accent2>
      <a:accent3>
        <a:srgbClr val="FFFFFF"/>
      </a:accent3>
      <a:accent4>
        <a:srgbClr val="000000"/>
      </a:accent4>
      <a:accent5>
        <a:srgbClr val="AECDFF"/>
      </a:accent5>
      <a:accent6>
        <a:srgbClr val="B90091"/>
      </a:accent6>
      <a:hlink>
        <a:srgbClr val="00BEB5"/>
      </a:hlink>
      <a:folHlink>
        <a:srgbClr val="B2B2B2"/>
      </a:folHlink>
    </a:clrScheme>
    <a:fontScheme name="uio_tilknytting_n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io_tilknytting_no 1">
        <a:dk1>
          <a:srgbClr val="000000"/>
        </a:dk1>
        <a:lt1>
          <a:srgbClr val="FFFFFF"/>
        </a:lt1>
        <a:dk2>
          <a:srgbClr val="000000"/>
        </a:dk2>
        <a:lt2>
          <a:srgbClr val="BDBDBD"/>
        </a:lt2>
        <a:accent1>
          <a:srgbClr val="39A1FF"/>
        </a:accent1>
        <a:accent2>
          <a:srgbClr val="CC00A0"/>
        </a:accent2>
        <a:accent3>
          <a:srgbClr val="FFFFFF"/>
        </a:accent3>
        <a:accent4>
          <a:srgbClr val="000000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_tilknytting_no 2">
        <a:dk1>
          <a:srgbClr val="BDBDBD"/>
        </a:dk1>
        <a:lt1>
          <a:srgbClr val="FFFFFF"/>
        </a:lt1>
        <a:dk2>
          <a:srgbClr val="000000"/>
        </a:dk2>
        <a:lt2>
          <a:srgbClr val="FFFFFF"/>
        </a:lt2>
        <a:accent1>
          <a:srgbClr val="39A1FF"/>
        </a:accent1>
        <a:accent2>
          <a:srgbClr val="CC00A0"/>
        </a:accent2>
        <a:accent3>
          <a:srgbClr val="AAAAAA"/>
        </a:accent3>
        <a:accent4>
          <a:srgbClr val="DADADA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tandard tilknytning UiO">
  <a:themeElements>
    <a:clrScheme name="uio_tilknytting_no 1">
      <a:dk1>
        <a:srgbClr val="000000"/>
      </a:dk1>
      <a:lt1>
        <a:srgbClr val="FFFFFF"/>
      </a:lt1>
      <a:dk2>
        <a:srgbClr val="000000"/>
      </a:dk2>
      <a:lt2>
        <a:srgbClr val="BDBDBD"/>
      </a:lt2>
      <a:accent1>
        <a:srgbClr val="39A1FF"/>
      </a:accent1>
      <a:accent2>
        <a:srgbClr val="CC00A0"/>
      </a:accent2>
      <a:accent3>
        <a:srgbClr val="FFFFFF"/>
      </a:accent3>
      <a:accent4>
        <a:srgbClr val="000000"/>
      </a:accent4>
      <a:accent5>
        <a:srgbClr val="AECDFF"/>
      </a:accent5>
      <a:accent6>
        <a:srgbClr val="B90091"/>
      </a:accent6>
      <a:hlink>
        <a:srgbClr val="00BEB5"/>
      </a:hlink>
      <a:folHlink>
        <a:srgbClr val="B2B2B2"/>
      </a:folHlink>
    </a:clrScheme>
    <a:fontScheme name="uio_tilknytting_n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io_tilknytting_no 1">
        <a:dk1>
          <a:srgbClr val="000000"/>
        </a:dk1>
        <a:lt1>
          <a:srgbClr val="FFFFFF"/>
        </a:lt1>
        <a:dk2>
          <a:srgbClr val="000000"/>
        </a:dk2>
        <a:lt2>
          <a:srgbClr val="BDBDBD"/>
        </a:lt2>
        <a:accent1>
          <a:srgbClr val="39A1FF"/>
        </a:accent1>
        <a:accent2>
          <a:srgbClr val="CC00A0"/>
        </a:accent2>
        <a:accent3>
          <a:srgbClr val="FFFFFF"/>
        </a:accent3>
        <a:accent4>
          <a:srgbClr val="000000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_tilknytting_no 2">
        <a:dk1>
          <a:srgbClr val="BDBDBD"/>
        </a:dk1>
        <a:lt1>
          <a:srgbClr val="FFFFFF"/>
        </a:lt1>
        <a:dk2>
          <a:srgbClr val="000000"/>
        </a:dk2>
        <a:lt2>
          <a:srgbClr val="FFFFFF"/>
        </a:lt2>
        <a:accent1>
          <a:srgbClr val="39A1FF"/>
        </a:accent1>
        <a:accent2>
          <a:srgbClr val="CC00A0"/>
        </a:accent2>
        <a:accent3>
          <a:srgbClr val="AAAAAA"/>
        </a:accent3>
        <a:accent4>
          <a:srgbClr val="DADADA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Standard tilknytning UiO">
  <a:themeElements>
    <a:clrScheme name="uio_tilknytting_no 1">
      <a:dk1>
        <a:srgbClr val="000000"/>
      </a:dk1>
      <a:lt1>
        <a:srgbClr val="FFFFFF"/>
      </a:lt1>
      <a:dk2>
        <a:srgbClr val="000000"/>
      </a:dk2>
      <a:lt2>
        <a:srgbClr val="BDBDBD"/>
      </a:lt2>
      <a:accent1>
        <a:srgbClr val="39A1FF"/>
      </a:accent1>
      <a:accent2>
        <a:srgbClr val="CC00A0"/>
      </a:accent2>
      <a:accent3>
        <a:srgbClr val="FFFFFF"/>
      </a:accent3>
      <a:accent4>
        <a:srgbClr val="000000"/>
      </a:accent4>
      <a:accent5>
        <a:srgbClr val="AECDFF"/>
      </a:accent5>
      <a:accent6>
        <a:srgbClr val="B90091"/>
      </a:accent6>
      <a:hlink>
        <a:srgbClr val="00BEB5"/>
      </a:hlink>
      <a:folHlink>
        <a:srgbClr val="B2B2B2"/>
      </a:folHlink>
    </a:clrScheme>
    <a:fontScheme name="uio_tilknytting_n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io_tilknytting_no 1">
        <a:dk1>
          <a:srgbClr val="000000"/>
        </a:dk1>
        <a:lt1>
          <a:srgbClr val="FFFFFF"/>
        </a:lt1>
        <a:dk2>
          <a:srgbClr val="000000"/>
        </a:dk2>
        <a:lt2>
          <a:srgbClr val="BDBDBD"/>
        </a:lt2>
        <a:accent1>
          <a:srgbClr val="39A1FF"/>
        </a:accent1>
        <a:accent2>
          <a:srgbClr val="CC00A0"/>
        </a:accent2>
        <a:accent3>
          <a:srgbClr val="FFFFFF"/>
        </a:accent3>
        <a:accent4>
          <a:srgbClr val="000000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_tilknytting_no 2">
        <a:dk1>
          <a:srgbClr val="BDBDBD"/>
        </a:dk1>
        <a:lt1>
          <a:srgbClr val="FFFFFF"/>
        </a:lt1>
        <a:dk2>
          <a:srgbClr val="000000"/>
        </a:dk2>
        <a:lt2>
          <a:srgbClr val="FFFFFF"/>
        </a:lt2>
        <a:accent1>
          <a:srgbClr val="39A1FF"/>
        </a:accent1>
        <a:accent2>
          <a:srgbClr val="CC00A0"/>
        </a:accent2>
        <a:accent3>
          <a:srgbClr val="AAAAAA"/>
        </a:accent3>
        <a:accent4>
          <a:srgbClr val="DADADA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Standard tilknytning UiO">
  <a:themeElements>
    <a:clrScheme name="uio_tilknytting_no 1">
      <a:dk1>
        <a:srgbClr val="000000"/>
      </a:dk1>
      <a:lt1>
        <a:srgbClr val="FFFFFF"/>
      </a:lt1>
      <a:dk2>
        <a:srgbClr val="000000"/>
      </a:dk2>
      <a:lt2>
        <a:srgbClr val="BDBDBD"/>
      </a:lt2>
      <a:accent1>
        <a:srgbClr val="39A1FF"/>
      </a:accent1>
      <a:accent2>
        <a:srgbClr val="CC00A0"/>
      </a:accent2>
      <a:accent3>
        <a:srgbClr val="FFFFFF"/>
      </a:accent3>
      <a:accent4>
        <a:srgbClr val="000000"/>
      </a:accent4>
      <a:accent5>
        <a:srgbClr val="AECDFF"/>
      </a:accent5>
      <a:accent6>
        <a:srgbClr val="B90091"/>
      </a:accent6>
      <a:hlink>
        <a:srgbClr val="00BEB5"/>
      </a:hlink>
      <a:folHlink>
        <a:srgbClr val="B2B2B2"/>
      </a:folHlink>
    </a:clrScheme>
    <a:fontScheme name="uio_tilknytting_n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uio_tilknytting_no 1">
        <a:dk1>
          <a:srgbClr val="000000"/>
        </a:dk1>
        <a:lt1>
          <a:srgbClr val="FFFFFF"/>
        </a:lt1>
        <a:dk2>
          <a:srgbClr val="000000"/>
        </a:dk2>
        <a:lt2>
          <a:srgbClr val="BDBDBD"/>
        </a:lt2>
        <a:accent1>
          <a:srgbClr val="39A1FF"/>
        </a:accent1>
        <a:accent2>
          <a:srgbClr val="CC00A0"/>
        </a:accent2>
        <a:accent3>
          <a:srgbClr val="FFFFFF"/>
        </a:accent3>
        <a:accent4>
          <a:srgbClr val="000000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io_tilknytting_no 2">
        <a:dk1>
          <a:srgbClr val="BDBDBD"/>
        </a:dk1>
        <a:lt1>
          <a:srgbClr val="FFFFFF"/>
        </a:lt1>
        <a:dk2>
          <a:srgbClr val="000000"/>
        </a:dk2>
        <a:lt2>
          <a:srgbClr val="FFFFFF"/>
        </a:lt2>
        <a:accent1>
          <a:srgbClr val="39A1FF"/>
        </a:accent1>
        <a:accent2>
          <a:srgbClr val="CC00A0"/>
        </a:accent2>
        <a:accent3>
          <a:srgbClr val="AAAAAA"/>
        </a:accent3>
        <a:accent4>
          <a:srgbClr val="DADADA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Standard tilknytning UiO Engelsk">
  <a:themeElements>
    <a:clrScheme name="Office-tema 1">
      <a:dk1>
        <a:srgbClr val="000000"/>
      </a:dk1>
      <a:lt1>
        <a:srgbClr val="FFFFFF"/>
      </a:lt1>
      <a:dk2>
        <a:srgbClr val="000000"/>
      </a:dk2>
      <a:lt2>
        <a:srgbClr val="BDBDBD"/>
      </a:lt2>
      <a:accent1>
        <a:srgbClr val="39A1FF"/>
      </a:accent1>
      <a:accent2>
        <a:srgbClr val="CC00A0"/>
      </a:accent2>
      <a:accent3>
        <a:srgbClr val="FFFFFF"/>
      </a:accent3>
      <a:accent4>
        <a:srgbClr val="000000"/>
      </a:accent4>
      <a:accent5>
        <a:srgbClr val="AECDFF"/>
      </a:accent5>
      <a:accent6>
        <a:srgbClr val="B90091"/>
      </a:accent6>
      <a:hlink>
        <a:srgbClr val="00BEB5"/>
      </a:hlink>
      <a:folHlink>
        <a:srgbClr val="B2B2B2"/>
      </a:folHlink>
    </a:clrScheme>
    <a:fontScheme name="Office-tem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BDBDBD"/>
        </a:lt2>
        <a:accent1>
          <a:srgbClr val="39A1FF"/>
        </a:accent1>
        <a:accent2>
          <a:srgbClr val="CC00A0"/>
        </a:accent2>
        <a:accent3>
          <a:srgbClr val="FFFFFF"/>
        </a:accent3>
        <a:accent4>
          <a:srgbClr val="000000"/>
        </a:accent4>
        <a:accent5>
          <a:srgbClr val="AECDFF"/>
        </a:accent5>
        <a:accent6>
          <a:srgbClr val="B90091"/>
        </a:accent6>
        <a:hlink>
          <a:srgbClr val="00BEB5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Standard tilknytning UiO Engelsk</Template>
  <TotalTime>1754</TotalTime>
  <Words>906</Words>
  <Application>Microsoft Office PowerPoint</Application>
  <PresentationFormat>Skjermfremvisning (4:3)</PresentationFormat>
  <Paragraphs>274</Paragraphs>
  <Slides>26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6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3" baseType="lpstr">
      <vt:lpstr>Standard tilknytning UiO Engelsk</vt:lpstr>
      <vt:lpstr>Standard tilknytning UiO</vt:lpstr>
      <vt:lpstr>1_Standard tilknytning UiO</vt:lpstr>
      <vt:lpstr>2_Standard tilknytning UiO</vt:lpstr>
      <vt:lpstr>3_Standard tilknytning UiO</vt:lpstr>
      <vt:lpstr>1_Standard tilknytning UiO Engelsk</vt:lpstr>
      <vt:lpstr>Regneark</vt:lpstr>
      <vt:lpstr>Long-term clinical and self-reported health outcomes in kidney donors</vt:lpstr>
      <vt:lpstr>PowerPoint-presentasjon</vt:lpstr>
      <vt:lpstr>Background</vt:lpstr>
      <vt:lpstr>The Norwegian context</vt:lpstr>
      <vt:lpstr>Background  </vt:lpstr>
      <vt:lpstr>Background</vt:lpstr>
      <vt:lpstr>PowerPoint-presentasjon</vt:lpstr>
      <vt:lpstr>PowerPoint-presentasjon</vt:lpstr>
      <vt:lpstr>PowerPoint-presentasjon</vt:lpstr>
      <vt:lpstr>PowerPoint-presentasjon</vt:lpstr>
      <vt:lpstr>Aim </vt:lpstr>
      <vt:lpstr> Design  </vt:lpstr>
      <vt:lpstr>Self-reported outcomes</vt:lpstr>
      <vt:lpstr>Donor specific factors and clinical outcomes</vt:lpstr>
      <vt:lpstr>PowerPoint-presentasjon</vt:lpstr>
      <vt:lpstr>PowerPoint-presentasjon</vt:lpstr>
      <vt:lpstr>Resultat studie 1 Selvrapportert helse</vt:lpstr>
      <vt:lpstr>Donors’ perception of recognition </vt:lpstr>
      <vt:lpstr>Quality of life; SF-36v2</vt:lpstr>
      <vt:lpstr>Fatigue; MFI Association between self-reported fatigue and recipient status (All donors) </vt:lpstr>
      <vt:lpstr>Fatigue; MFI</vt:lpstr>
      <vt:lpstr>PowerPoint-presentasjon</vt:lpstr>
      <vt:lpstr>PowerPoint-presentasjon</vt:lpstr>
      <vt:lpstr>PowerPoint-presentasjon</vt:lpstr>
      <vt:lpstr>Implications for clinical practice</vt:lpstr>
      <vt:lpstr>PowerPoint-presentasjon</vt:lpstr>
    </vt:vector>
  </TitlesOfParts>
  <Company>Oslo universitetssykehus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Kathe Meyer</dc:creator>
  <cp:lastModifiedBy>Kathe Meyer</cp:lastModifiedBy>
  <cp:revision>107</cp:revision>
  <cp:lastPrinted>2017-06-19T12:49:38Z</cp:lastPrinted>
  <dcterms:created xsi:type="dcterms:W3CDTF">2016-08-31T12:20:51Z</dcterms:created>
  <dcterms:modified xsi:type="dcterms:W3CDTF">2017-06-19T12:50:27Z</dcterms:modified>
</cp:coreProperties>
</file>