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notesMasterIdLst>
    <p:notesMasterId r:id="rId23"/>
  </p:notesMasterIdLst>
  <p:sldIdLst>
    <p:sldId id="259" r:id="rId2"/>
    <p:sldId id="262" r:id="rId3"/>
    <p:sldId id="281" r:id="rId4"/>
    <p:sldId id="283" r:id="rId5"/>
    <p:sldId id="280" r:id="rId6"/>
    <p:sldId id="264" r:id="rId7"/>
    <p:sldId id="266" r:id="rId8"/>
    <p:sldId id="261" r:id="rId9"/>
    <p:sldId id="267" r:id="rId10"/>
    <p:sldId id="268" r:id="rId11"/>
    <p:sldId id="269" r:id="rId12"/>
    <p:sldId id="270" r:id="rId13"/>
    <p:sldId id="272" r:id="rId14"/>
    <p:sldId id="271" r:id="rId15"/>
    <p:sldId id="273" r:id="rId16"/>
    <p:sldId id="274" r:id="rId17"/>
    <p:sldId id="275" r:id="rId18"/>
    <p:sldId id="276" r:id="rId19"/>
    <p:sldId id="277" r:id="rId20"/>
    <p:sldId id="282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22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0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8D225-83F9-4168-BB7D-51FF691B5FF2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29604-14D6-4B6A-9967-740C1B008B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9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29604-14D6-4B6A-9967-740C1B008B7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3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5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75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2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7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5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5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3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2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1690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66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2437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31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04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3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FCB7C-E562-475E-9FC6-2B40A601D813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70A9DE3-99B7-4136-B836-7AE9B2051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1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gif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gif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gif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 (9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3240"/>
            <a:ext cx="9144000" cy="6884480"/>
          </a:xfrm>
          <a:prstGeom prst="rect">
            <a:avLst/>
          </a:prstGeom>
        </p:spPr>
      </p:pic>
      <p:pic>
        <p:nvPicPr>
          <p:cNvPr id="5" name="Picture 4" descr="download (1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2971800"/>
            <a:ext cx="1219200" cy="914400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381000"/>
            <a:ext cx="82922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PHOTODYNAMIC CANCER THERAPY OF Ag@ZrO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CORE-SHELL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NANOPARTICLES IN VITRO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0" y="2413338"/>
            <a:ext cx="5257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 K. S. </a:t>
            </a:r>
            <a:r>
              <a:rPr lang="en-US" sz="2000" b="1" dirty="0" err="1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Meena</a:t>
            </a:r>
            <a:endParaRPr lang="en-US" sz="20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PG &amp; Research Department of Chemistry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Queen Mary’s College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Chennai-600 004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Tamil Nadu</a:t>
            </a:r>
          </a:p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India.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 (1)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26434" y="2897372"/>
            <a:ext cx="1291132" cy="106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5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3"/>
            <a:ext cx="9144000" cy="68491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7200" y="533400"/>
            <a:ext cx="8382000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30000"/>
              </a:spcBef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</a:rPr>
              <a:t> Photodynamic therapy (PDT) is one of the emerging cancer treatment modality</a:t>
            </a:r>
          </a:p>
          <a:p>
            <a:pPr algn="just">
              <a:lnSpc>
                <a:spcPct val="80000"/>
              </a:lnSpc>
              <a:spcBef>
                <a:spcPct val="30000"/>
              </a:spcBef>
            </a:pPr>
            <a:r>
              <a:rPr lang="en-US" dirty="0" smtClean="0">
                <a:latin typeface="Times New Roman" pitchFamily="18" charset="0"/>
              </a:rPr>
              <a:t>     that takes the advantage of the interaction between light and a photosensitizing</a:t>
            </a:r>
          </a:p>
          <a:p>
            <a:pPr algn="just">
              <a:lnSpc>
                <a:spcPct val="80000"/>
              </a:lnSpc>
              <a:spcBef>
                <a:spcPct val="30000"/>
              </a:spcBef>
            </a:pPr>
            <a:r>
              <a:rPr lang="en-US" dirty="0" smtClean="0">
                <a:latin typeface="Times New Roman" pitchFamily="18" charset="0"/>
              </a:rPr>
              <a:t>     agent to initiate cell death.</a:t>
            </a:r>
            <a:endParaRPr lang="en-US" dirty="0"/>
          </a:p>
        </p:txBody>
      </p:sp>
      <p:pic>
        <p:nvPicPr>
          <p:cNvPr id="4" name="Picture 3" descr="Photodynamic-therapy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3" y="2714620"/>
            <a:ext cx="7315747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019"/>
            <a:ext cx="9144000" cy="1143000"/>
          </a:xfrm>
        </p:spPr>
        <p:txBody>
          <a:bodyPr/>
          <a:lstStyle/>
          <a:p>
            <a:pPr algn="ctr"/>
            <a:r>
              <a:rPr lang="en-US" b="1" dirty="0" smtClean="0"/>
              <a:t>Principle of PDT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44036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tx1"/>
                </a:solidFill>
              </a:rPr>
              <a:t> Two </a:t>
            </a:r>
            <a:r>
              <a:rPr lang="en-US" b="1" dirty="0" smtClean="0">
                <a:solidFill>
                  <a:schemeClr val="tx1"/>
                </a:solidFill>
              </a:rPr>
              <a:t>individually nontoxic components brought together to cause harmful effects on cells and </a:t>
            </a:r>
            <a:r>
              <a:rPr lang="en-US" b="1" dirty="0" smtClean="0">
                <a:solidFill>
                  <a:schemeClr val="tx1"/>
                </a:solidFill>
              </a:rPr>
              <a:t>tissues</a:t>
            </a:r>
            <a:endParaRPr lang="en-US" b="1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14600"/>
            <a:ext cx="5791200" cy="411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" y="-152400"/>
            <a:ext cx="9144000" cy="1622425"/>
          </a:xfrm>
        </p:spPr>
        <p:txBody>
          <a:bodyPr/>
          <a:lstStyle/>
          <a:p>
            <a:pPr algn="ctr"/>
            <a:r>
              <a:rPr lang="en-US" sz="4864" b="1" dirty="0" smtClean="0">
                <a:solidFill>
                  <a:schemeClr val="tx1"/>
                </a:solidFill>
              </a:rPr>
              <a:t>Photosensitizers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" y="1371600"/>
            <a:ext cx="9144000" cy="5235575"/>
          </a:xfrm>
        </p:spPr>
        <p:txBody>
          <a:bodyPr/>
          <a:lstStyle/>
          <a:p>
            <a:pPr marL="285750" lvl="0" indent="-285750" algn="just">
              <a:lnSpc>
                <a:spcPct val="200000"/>
              </a:lnSpc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The conventional photosensitizers viz., </a:t>
            </a:r>
            <a:r>
              <a:rPr lang="en-US" sz="1800" b="1" dirty="0" err="1">
                <a:solidFill>
                  <a:prstClr val="black"/>
                </a:solidFill>
                <a:latin typeface="Times New Roman" pitchFamily="18" charset="0"/>
              </a:rPr>
              <a:t>diheamatoporphyrin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ester, </a:t>
            </a:r>
            <a:r>
              <a:rPr lang="en-US" sz="1800" b="1" dirty="0" err="1" smtClean="0">
                <a:solidFill>
                  <a:prstClr val="black"/>
                </a:solidFill>
                <a:latin typeface="Times New Roman" pitchFamily="18" charset="0"/>
              </a:rPr>
              <a:t>protoporphyrin</a:t>
            </a: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–IX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, </a:t>
            </a:r>
            <a:r>
              <a:rPr lang="en-US" sz="1800" b="1" dirty="0" err="1">
                <a:solidFill>
                  <a:prstClr val="black"/>
                </a:solidFill>
                <a:latin typeface="Times New Roman" pitchFamily="18" charset="0"/>
              </a:rPr>
              <a:t>phthalocyanines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 and </a:t>
            </a:r>
            <a:r>
              <a:rPr lang="en-US" sz="1800" b="1" dirty="0" err="1">
                <a:solidFill>
                  <a:prstClr val="black"/>
                </a:solidFill>
                <a:latin typeface="Times New Roman" pitchFamily="18" charset="0"/>
              </a:rPr>
              <a:t>nanpahthalocyanines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 have </a:t>
            </a: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their own   limitations.</a:t>
            </a:r>
          </a:p>
          <a:p>
            <a:pPr marL="285750" lvl="0" indent="-285750" algn="just">
              <a:lnSpc>
                <a:spcPct val="200000"/>
              </a:lnSpc>
              <a:spcBef>
                <a:spcPct val="30000"/>
              </a:spcBef>
              <a:buFont typeface="Wingdings" panose="05000000000000000000" pitchFamily="2" charset="2"/>
              <a:buChar char="q"/>
            </a:pP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In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this context, to overcome such drawbacks of conventional </a:t>
            </a: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photosensitizers, many researchers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in recent years have considered the possibility of using </a:t>
            </a: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the non-toxic semiconducting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nanoparticles in PDT and it is often referred  as </a:t>
            </a:r>
            <a:r>
              <a:rPr lang="en-US" sz="1800" b="1" dirty="0" err="1" smtClean="0">
                <a:solidFill>
                  <a:prstClr val="black"/>
                </a:solidFill>
                <a:latin typeface="Times New Roman" pitchFamily="18" charset="0"/>
              </a:rPr>
              <a:t>nano</a:t>
            </a:r>
            <a:r>
              <a:rPr lang="en-US" sz="1800" b="1" dirty="0" smtClean="0">
                <a:solidFill>
                  <a:prstClr val="black"/>
                </a:solidFill>
                <a:latin typeface="Times New Roman" pitchFamily="18" charset="0"/>
              </a:rPr>
              <a:t>-PDT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</a:rPr>
              <a:t>.</a:t>
            </a:r>
            <a:r>
              <a:rPr lang="en-US" sz="1800" b="1" dirty="0">
                <a:solidFill>
                  <a:prstClr val="black"/>
                </a:solidFill>
              </a:rPr>
              <a:t> </a:t>
            </a:r>
          </a:p>
          <a:p>
            <a:pPr marL="285750" lvl="0" indent="-285750" algn="just">
              <a:lnSpc>
                <a:spcPct val="20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23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 (1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76200"/>
            <a:ext cx="9149891" cy="68535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0" y="1600200"/>
            <a:ext cx="6858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PDT is Selective. Photosensitizing agent selectively accumulates in cancer cells and not in normal cells.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It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can be given before, after or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adjuvantly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with other standard therapies, with no  known contraindications.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It has  minimum side effects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Low cost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endParaRPr lang="en-US" sz="2000" baseline="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PDT is repeatable.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79248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Advantages of  PDT</a:t>
            </a: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 (1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144000" cy="68491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5800" y="838200"/>
            <a:ext cx="76962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Why </a:t>
            </a:r>
            <a:r>
              <a:rPr lang="en-US" sz="3200" b="1" cap="none" spc="0" dirty="0" err="1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Nano</a:t>
            </a:r>
            <a:r>
              <a:rPr lang="en-US" sz="3200" b="1" cap="none" spc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-PDT ?</a:t>
            </a:r>
            <a:endParaRPr lang="en-IN" sz="32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600200"/>
            <a:ext cx="815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85750" algn="just"/>
            <a:r>
              <a:rPr lang="en-US" dirty="0" smtClean="0">
                <a:latin typeface="Times New Roman" pitchFamily="18" charset="0"/>
              </a:rPr>
              <a:t>         Nanoparticles have the following advantages over the conventional    </a:t>
            </a:r>
            <a:r>
              <a:rPr lang="en-US" dirty="0" err="1" smtClean="0">
                <a:latin typeface="Times New Roman" pitchFamily="18" charset="0"/>
              </a:rPr>
              <a:t>photosensitizers</a:t>
            </a:r>
            <a:r>
              <a:rPr lang="en-US" dirty="0" smtClean="0">
                <a:latin typeface="Times New Roman" pitchFamily="18" charset="0"/>
              </a:rPr>
              <a:t>. </a:t>
            </a:r>
          </a:p>
          <a:p>
            <a:pPr marL="457200" indent="-285750" algn="just"/>
            <a:r>
              <a:rPr lang="en-US" dirty="0" smtClean="0">
                <a:latin typeface="Times New Roman" pitchFamily="18" charset="0"/>
              </a:rPr>
              <a:t> </a:t>
            </a:r>
          </a:p>
          <a:p>
            <a:pPr marL="457200" indent="-285750"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</a:rPr>
              <a:t> They are </a:t>
            </a:r>
            <a:r>
              <a:rPr lang="en-US" dirty="0" err="1" smtClean="0">
                <a:latin typeface="Times New Roman" pitchFamily="18" charset="0"/>
              </a:rPr>
              <a:t>photostable</a:t>
            </a:r>
            <a:r>
              <a:rPr lang="en-US" dirty="0" smtClean="0">
                <a:latin typeface="Times New Roman" pitchFamily="18" charset="0"/>
              </a:rPr>
              <a:t> and nontoxic. </a:t>
            </a:r>
          </a:p>
          <a:p>
            <a:pPr marL="457200" indent="-285750" algn="just"/>
            <a:endParaRPr lang="en-US" dirty="0" smtClean="0">
              <a:latin typeface="Times New Roman" pitchFamily="18" charset="0"/>
            </a:endParaRPr>
          </a:p>
          <a:p>
            <a:pPr marL="457200" indent="-285750"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</a:rPr>
              <a:t> They have also large absorption cross section, good photoluminescence     quantum yields and long emission lifetimes.</a:t>
            </a:r>
          </a:p>
          <a:p>
            <a:pPr marL="457200" indent="-285750" algn="just"/>
            <a:r>
              <a:rPr lang="en-US" dirty="0" smtClean="0">
                <a:latin typeface="Times New Roman" pitchFamily="18" charset="0"/>
              </a:rPr>
              <a:t> </a:t>
            </a:r>
          </a:p>
          <a:p>
            <a:pPr marL="457200" indent="-285750"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</a:rPr>
              <a:t>Due to their adjustable surface chemistry, they can be modified to become water soluble, biocompatible and target specific. </a:t>
            </a:r>
          </a:p>
          <a:p>
            <a:pPr marL="457200" indent="-285750" algn="just"/>
            <a:endParaRPr lang="en-US" dirty="0" smtClean="0">
              <a:latin typeface="Times New Roman" pitchFamily="18" charset="0"/>
            </a:endParaRPr>
          </a:p>
          <a:p>
            <a:pPr marL="457200" indent="-285750"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</a:rPr>
              <a:t> Core-shell particles can be a better choice in biomedical sciences because of their highly controlled optical properties.</a:t>
            </a:r>
            <a:endParaRPr lang="en-IN" dirty="0" smtClean="0">
              <a:latin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download (1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149892" cy="6853586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04800" y="304800"/>
            <a:ext cx="8229600" cy="504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en-US" sz="2000" b="1" dirty="0" smtClean="0">
                <a:latin typeface="Times New Roman" pitchFamily="18" charset="0"/>
              </a:rPr>
              <a:t> 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</a:rPr>
              <a:t>Synthesis </a:t>
            </a: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</a:rPr>
              <a:t>of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</a:rPr>
              <a:t>Ag@ZrO</a:t>
            </a:r>
            <a:r>
              <a:rPr lang="en-US" sz="2000" b="1" baseline="-25000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</a:rPr>
              <a:t>core-shell </a:t>
            </a:r>
            <a:r>
              <a:rPr lang="en-US" sz="2000" b="1" dirty="0" err="1">
                <a:solidFill>
                  <a:schemeClr val="bg1"/>
                </a:solidFill>
                <a:latin typeface="Times New Roman" pitchFamily="18" charset="0"/>
              </a:rPr>
              <a:t>nanoparticles</a:t>
            </a:r>
            <a:endParaRPr lang="en-US" sz="2000" dirty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 Box 39"/>
          <p:cNvSpPr txBox="1">
            <a:spLocks noChangeArrowheads="1"/>
          </p:cNvSpPr>
          <p:nvPr/>
        </p:nvSpPr>
        <p:spPr bwMode="auto">
          <a:xfrm>
            <a:off x="2195736" y="980728"/>
            <a:ext cx="2447925" cy="255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 dirty="0">
                <a:solidFill>
                  <a:srgbClr val="0000CC"/>
                </a:solidFill>
                <a:latin typeface="Arial" charset="0"/>
              </a:rPr>
              <a:t> </a:t>
            </a:r>
            <a:r>
              <a:rPr lang="en-US" sz="1200" b="1" dirty="0" err="1" smtClean="0">
                <a:solidFill>
                  <a:srgbClr val="0000CC"/>
                </a:solidFill>
                <a:latin typeface="Arial" charset="0"/>
              </a:rPr>
              <a:t>Zr</a:t>
            </a:r>
            <a:r>
              <a:rPr lang="en-US" sz="1200" b="1" dirty="0" smtClean="0">
                <a:solidFill>
                  <a:srgbClr val="0000CC"/>
                </a:solidFill>
                <a:latin typeface="Arial" charset="0"/>
              </a:rPr>
              <a:t> (IV</a:t>
            </a:r>
            <a:r>
              <a:rPr lang="en-US" sz="1200" b="1" dirty="0">
                <a:solidFill>
                  <a:srgbClr val="0000CC"/>
                </a:solidFill>
                <a:latin typeface="Arial" charset="0"/>
              </a:rPr>
              <a:t>) </a:t>
            </a:r>
            <a:r>
              <a:rPr lang="en-US" sz="1200" b="1" dirty="0" err="1">
                <a:solidFill>
                  <a:srgbClr val="0000CC"/>
                </a:solidFill>
                <a:latin typeface="Arial" charset="0"/>
              </a:rPr>
              <a:t>iso</a:t>
            </a:r>
            <a:r>
              <a:rPr lang="en-US" sz="1200" b="1" dirty="0">
                <a:solidFill>
                  <a:srgbClr val="0000CC"/>
                </a:solidFill>
                <a:latin typeface="Arial" charset="0"/>
              </a:rPr>
              <a:t> </a:t>
            </a:r>
            <a:r>
              <a:rPr lang="en-US" sz="1200" b="1" dirty="0" err="1">
                <a:solidFill>
                  <a:srgbClr val="0000CC"/>
                </a:solidFill>
                <a:latin typeface="Arial" charset="0"/>
              </a:rPr>
              <a:t>propoxide</a:t>
            </a:r>
            <a:r>
              <a:rPr lang="en-US" sz="1200" b="1" dirty="0">
                <a:solidFill>
                  <a:srgbClr val="0000CC"/>
                </a:solidFill>
                <a:latin typeface="Arial" charset="0"/>
              </a:rPr>
              <a:t> 20mM</a:t>
            </a:r>
            <a:endParaRPr lang="en-US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5" name="Text Box 40"/>
          <p:cNvSpPr txBox="1">
            <a:spLocks noChangeArrowheads="1"/>
          </p:cNvSpPr>
          <p:nvPr/>
        </p:nvSpPr>
        <p:spPr bwMode="auto">
          <a:xfrm>
            <a:off x="5353050" y="941388"/>
            <a:ext cx="18288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200" b="1" dirty="0" smtClean="0">
                <a:solidFill>
                  <a:schemeClr val="tx2"/>
                </a:solidFill>
                <a:latin typeface="Arial" charset="0"/>
              </a:rPr>
              <a:t>AgN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O</a:t>
            </a:r>
            <a:r>
              <a:rPr lang="en-US" sz="1200" b="1" baseline="-25000" dirty="0" smtClean="0">
                <a:solidFill>
                  <a:schemeClr val="tx2"/>
                </a:solidFill>
                <a:latin typeface="Times New Roman" pitchFamily="18" charset="0"/>
              </a:rPr>
              <a:t>3</a:t>
            </a:r>
            <a:r>
              <a:rPr lang="en-US" sz="12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sz="1200" b="1" dirty="0" smtClean="0">
                <a:solidFill>
                  <a:srgbClr val="0000CC"/>
                </a:solidFill>
                <a:latin typeface="Arial" charset="0"/>
              </a:rPr>
              <a:t>10mM</a:t>
            </a:r>
            <a:endParaRPr lang="en-US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2524125" y="1560513"/>
            <a:ext cx="1779588" cy="330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Acetylacetone 20mM</a:t>
            </a:r>
          </a:p>
          <a:p>
            <a:pPr algn="ctr" eaLnBrk="1" hangingPunct="1"/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5470525" y="1560513"/>
            <a:ext cx="1663700" cy="2841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5ml Milli-Q-water</a:t>
            </a:r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8" name="Text Box 43"/>
          <p:cNvSpPr txBox="1">
            <a:spLocks noChangeArrowheads="1"/>
          </p:cNvSpPr>
          <p:nvPr/>
        </p:nvSpPr>
        <p:spPr bwMode="auto">
          <a:xfrm>
            <a:off x="2408238" y="2189163"/>
            <a:ext cx="1943100" cy="282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30ml of Isopropanol</a:t>
            </a:r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9" name="Text Box 44"/>
          <p:cNvSpPr txBox="1">
            <a:spLocks noChangeArrowheads="1"/>
          </p:cNvSpPr>
          <p:nvPr/>
        </p:nvSpPr>
        <p:spPr bwMode="auto">
          <a:xfrm>
            <a:off x="5762625" y="2189163"/>
            <a:ext cx="10287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20ml DMF</a:t>
            </a:r>
          </a:p>
          <a:p>
            <a:pPr algn="ctr" eaLnBrk="1" hangingPunct="1"/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0" name="Text Box 45"/>
          <p:cNvSpPr txBox="1">
            <a:spLocks noChangeArrowheads="1"/>
          </p:cNvSpPr>
          <p:nvPr/>
        </p:nvSpPr>
        <p:spPr bwMode="auto">
          <a:xfrm>
            <a:off x="5756275" y="2808288"/>
            <a:ext cx="1057275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Solution II</a:t>
            </a:r>
          </a:p>
          <a:p>
            <a:pPr algn="ctr" eaLnBrk="1" hangingPunct="1"/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1" name="Text Box 46"/>
          <p:cNvSpPr txBox="1">
            <a:spLocks noChangeArrowheads="1"/>
          </p:cNvSpPr>
          <p:nvPr/>
        </p:nvSpPr>
        <p:spPr bwMode="auto">
          <a:xfrm>
            <a:off x="2857500" y="2827338"/>
            <a:ext cx="10096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Solution I</a:t>
            </a:r>
          </a:p>
          <a:p>
            <a:pPr algn="ctr" eaLnBrk="1" hangingPunct="1"/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3006725" y="3541713"/>
            <a:ext cx="3529013" cy="2936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Stirred for 10min &amp; refluxed for 1hr at 60ºC</a:t>
            </a:r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3" name="Text Box 48"/>
          <p:cNvSpPr txBox="1">
            <a:spLocks noChangeArrowheads="1"/>
          </p:cNvSpPr>
          <p:nvPr/>
        </p:nvSpPr>
        <p:spPr bwMode="auto">
          <a:xfrm>
            <a:off x="3733800" y="4019550"/>
            <a:ext cx="22860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 dirty="0" smtClean="0">
                <a:solidFill>
                  <a:srgbClr val="0000CC"/>
                </a:solidFill>
                <a:latin typeface="Arial" charset="0"/>
              </a:rPr>
              <a:t>Greenish black precipitate</a:t>
            </a:r>
            <a:endParaRPr lang="en-US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4" name="Text Box 49"/>
          <p:cNvSpPr txBox="1">
            <a:spLocks noChangeArrowheads="1"/>
          </p:cNvSpPr>
          <p:nvPr/>
        </p:nvSpPr>
        <p:spPr bwMode="auto">
          <a:xfrm>
            <a:off x="3654425" y="4610100"/>
            <a:ext cx="2520950" cy="2714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Dispersed by Sonication</a:t>
            </a:r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3654425" y="5094288"/>
            <a:ext cx="2520950" cy="24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Washed with Toluene </a:t>
            </a:r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6" name="Text Box 51"/>
          <p:cNvSpPr txBox="1">
            <a:spLocks noChangeArrowheads="1"/>
          </p:cNvSpPr>
          <p:nvPr/>
        </p:nvSpPr>
        <p:spPr bwMode="auto">
          <a:xfrm>
            <a:off x="3032125" y="5591175"/>
            <a:ext cx="3529013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>
                <a:solidFill>
                  <a:srgbClr val="0000CC"/>
                </a:solidFill>
                <a:latin typeface="Arial" charset="0"/>
              </a:rPr>
              <a:t>Precipitate redissolved in Iso propanol </a:t>
            </a:r>
            <a:endParaRPr lang="en-US" b="1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7" name="Text Box 52"/>
          <p:cNvSpPr txBox="1">
            <a:spLocks noChangeArrowheads="1"/>
          </p:cNvSpPr>
          <p:nvPr/>
        </p:nvSpPr>
        <p:spPr bwMode="auto">
          <a:xfrm>
            <a:off x="2620963" y="6115050"/>
            <a:ext cx="4319587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1200" b="1" dirty="0">
                <a:solidFill>
                  <a:srgbClr val="0000CC"/>
                </a:solidFill>
                <a:latin typeface="Arial" charset="0"/>
              </a:rPr>
              <a:t>Solvent evaporated to </a:t>
            </a:r>
            <a:r>
              <a:rPr lang="en-US" sz="1200" b="1" dirty="0" smtClean="0">
                <a:solidFill>
                  <a:srgbClr val="0000CC"/>
                </a:solidFill>
                <a:latin typeface="Arial" charset="0"/>
              </a:rPr>
              <a:t>get greenish black </a:t>
            </a:r>
            <a:r>
              <a:rPr lang="en-US" sz="1200" b="1" dirty="0">
                <a:solidFill>
                  <a:srgbClr val="0000CC"/>
                </a:solidFill>
                <a:latin typeface="Arial" charset="0"/>
              </a:rPr>
              <a:t>powder of </a:t>
            </a:r>
            <a:r>
              <a:rPr lang="en-US" sz="1200" b="1" dirty="0" smtClean="0">
                <a:solidFill>
                  <a:srgbClr val="0000CC"/>
                </a:solidFill>
                <a:latin typeface="Arial" charset="0"/>
              </a:rPr>
              <a:t>Ag@ZrO</a:t>
            </a:r>
            <a:r>
              <a:rPr lang="en-US" sz="1200" b="1" baseline="-25000" dirty="0" smtClean="0">
                <a:solidFill>
                  <a:srgbClr val="0000CC"/>
                </a:solidFill>
                <a:latin typeface="Arial" charset="0"/>
              </a:rPr>
              <a:t>2</a:t>
            </a:r>
            <a:endParaRPr lang="en-US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8" name="Line 53"/>
          <p:cNvSpPr>
            <a:spLocks noChangeShapeType="1"/>
          </p:cNvSpPr>
          <p:nvPr/>
        </p:nvSpPr>
        <p:spPr bwMode="auto">
          <a:xfrm>
            <a:off x="4781550" y="5899150"/>
            <a:ext cx="6350" cy="193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19" name="Line 54"/>
          <p:cNvSpPr>
            <a:spLocks noChangeShapeType="1"/>
          </p:cNvSpPr>
          <p:nvPr/>
        </p:nvSpPr>
        <p:spPr bwMode="auto">
          <a:xfrm>
            <a:off x="3295650" y="1204913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0" name="Line 55"/>
          <p:cNvSpPr>
            <a:spLocks noChangeShapeType="1"/>
          </p:cNvSpPr>
          <p:nvPr/>
        </p:nvSpPr>
        <p:spPr bwMode="auto">
          <a:xfrm>
            <a:off x="6257925" y="1214438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1" name="Line 56"/>
          <p:cNvSpPr>
            <a:spLocks noChangeShapeType="1"/>
          </p:cNvSpPr>
          <p:nvPr/>
        </p:nvSpPr>
        <p:spPr bwMode="auto">
          <a:xfrm>
            <a:off x="3295650" y="1871663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2" name="Line 57"/>
          <p:cNvSpPr>
            <a:spLocks noChangeShapeType="1"/>
          </p:cNvSpPr>
          <p:nvPr/>
        </p:nvSpPr>
        <p:spPr bwMode="auto">
          <a:xfrm>
            <a:off x="6257925" y="1833563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3" name="Line 58"/>
          <p:cNvSpPr>
            <a:spLocks noChangeShapeType="1"/>
          </p:cNvSpPr>
          <p:nvPr/>
        </p:nvSpPr>
        <p:spPr bwMode="auto">
          <a:xfrm>
            <a:off x="3305175" y="2462213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4" name="Line 59"/>
          <p:cNvSpPr>
            <a:spLocks noChangeShapeType="1"/>
          </p:cNvSpPr>
          <p:nvPr/>
        </p:nvSpPr>
        <p:spPr bwMode="auto">
          <a:xfrm>
            <a:off x="6267450" y="2462213"/>
            <a:ext cx="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5" name="Line 60"/>
          <p:cNvSpPr>
            <a:spLocks noChangeShapeType="1"/>
          </p:cNvSpPr>
          <p:nvPr/>
        </p:nvSpPr>
        <p:spPr bwMode="auto">
          <a:xfrm flipH="1">
            <a:off x="4781550" y="3090863"/>
            <a:ext cx="148590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6" name="Line 61"/>
          <p:cNvSpPr>
            <a:spLocks noChangeShapeType="1"/>
          </p:cNvSpPr>
          <p:nvPr/>
        </p:nvSpPr>
        <p:spPr bwMode="auto">
          <a:xfrm>
            <a:off x="3295650" y="3090863"/>
            <a:ext cx="148590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7" name="Line 62"/>
          <p:cNvSpPr>
            <a:spLocks noChangeShapeType="1"/>
          </p:cNvSpPr>
          <p:nvPr/>
        </p:nvSpPr>
        <p:spPr bwMode="auto">
          <a:xfrm>
            <a:off x="4781550" y="3816350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8" name="Line 63"/>
          <p:cNvSpPr>
            <a:spLocks noChangeShapeType="1"/>
          </p:cNvSpPr>
          <p:nvPr/>
        </p:nvSpPr>
        <p:spPr bwMode="auto">
          <a:xfrm>
            <a:off x="4800599" y="4343400"/>
            <a:ext cx="45719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9" name="Line 64"/>
          <p:cNvSpPr>
            <a:spLocks noChangeShapeType="1"/>
          </p:cNvSpPr>
          <p:nvPr/>
        </p:nvSpPr>
        <p:spPr bwMode="auto">
          <a:xfrm>
            <a:off x="4781550" y="4873625"/>
            <a:ext cx="0" cy="22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30" name="Line 65"/>
          <p:cNvSpPr>
            <a:spLocks noChangeShapeType="1"/>
          </p:cNvSpPr>
          <p:nvPr/>
        </p:nvSpPr>
        <p:spPr bwMode="auto">
          <a:xfrm>
            <a:off x="4791075" y="5356225"/>
            <a:ext cx="0" cy="22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6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296400" cy="6853586"/>
          </a:xfrm>
          <a:prstGeom prst="rect">
            <a:avLst/>
          </a:prstGeom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600200" y="457200"/>
            <a:ext cx="6072230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 eaLnBrk="1" hangingPunct="1"/>
            <a:r>
              <a:rPr lang="en-US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Photohemolysis</a:t>
            </a:r>
            <a:endParaRPr 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" y="1447800"/>
            <a:ext cx="8504237" cy="40386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just" defTabSz="914400" rtl="0" eaLnBrk="1" fontAlgn="auto" latinLnBrk="0" hangingPunct="1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lang="en-US" sz="2000" dirty="0" smtClean="0">
                <a:latin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</a:rPr>
              <a:t>E</a:t>
            </a:r>
            <a:r>
              <a:rPr kumimoji="0" lang="en-US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rythrocyte</a:t>
            </a:r>
            <a:r>
              <a:rPr kumimoji="0" lang="en-US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suspension (0.5%) was prepared.</a:t>
            </a:r>
          </a:p>
          <a:p>
            <a:pPr marL="609600" marR="0" lvl="0" indent="-609600" algn="just" defTabSz="914400" rtl="0" eaLnBrk="1" fontAlgn="auto" latinLnBrk="0" hangingPunct="1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endParaRPr lang="en-US" dirty="0" smtClean="0">
              <a:latin typeface="Times New Roman" pitchFamily="18" charset="0"/>
            </a:endParaRPr>
          </a:p>
          <a:p>
            <a:pPr marL="609600" marR="0" lvl="0" indent="-609600" algn="just" defTabSz="914400" rtl="0" eaLnBrk="1" fontAlgn="auto" latinLnBrk="0" hangingPunct="1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lang="en-US" dirty="0" smtClean="0">
                <a:latin typeface="Times New Roman" pitchFamily="18" charset="0"/>
              </a:rPr>
              <a:t> Light from LED source at 415 nm was used for irradiating the sample.</a:t>
            </a:r>
          </a:p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defRPr/>
            </a:pPr>
            <a:endParaRPr kumimoji="0" lang="en-US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microtitre plates having wells of 2.5 cm diameters containing 1 ml</a:t>
            </a:r>
          </a:p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dirty="0" smtClean="0">
                <a:latin typeface="Times New Roman" pitchFamily="18" charset="0"/>
              </a:rPr>
              <a:t>          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of the sample were irradiated at different light doses and concentrations </a:t>
            </a:r>
          </a:p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of Ag@ZrO</a:t>
            </a:r>
            <a:r>
              <a:rPr kumimoji="0" lang="en-US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 </a:t>
            </a:r>
            <a:r>
              <a:rPr kumimoji="0" lang="en-US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nanoparticles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</a:t>
            </a:r>
          </a:p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defRPr/>
            </a:pPr>
            <a:endParaRPr lang="en-US" dirty="0" smtClean="0">
              <a:latin typeface="Times New Roman" pitchFamily="18" charset="0"/>
            </a:endParaRPr>
          </a:p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buBlip>
                <a:blip r:embed="rId4"/>
              </a:buBlip>
              <a:defRPr/>
            </a:pPr>
            <a:r>
              <a:rPr lang="en-US" dirty="0" smtClean="0">
                <a:latin typeface="Times New Roman" pitchFamily="18" charset="0"/>
              </a:rPr>
              <a:t> 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irradiated cell suspension was centrifuged at 1500 rpm and the supernatant was pipetted out and its O.D at 413 nm was measured using a spectrophotometer to quantify the percent</a:t>
            </a:r>
            <a:r>
              <a:rPr kumimoji="0" lang="en-US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hemolysis.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IN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6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144000" cy="68491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90600" y="2413338"/>
            <a:ext cx="685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Cell viability was assessed using MTT assay method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3"/>
              </a:buBlip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 Cell viability  study was carried out in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HeLa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cell lines (Human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cerivical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cancer) using different light dose (LED) and concentration of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nanoparticles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295400"/>
            <a:ext cx="6934200" cy="38779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609600" lvl="0" indent="-609600" algn="just"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Cell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viability 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s (3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144000" cy="68491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28800" y="304800"/>
            <a:ext cx="5943600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  <a:latin typeface="Times New Roman" pitchFamily="18" charset="0"/>
              </a:rPr>
              <a:t>Results and Discussion</a:t>
            </a:r>
          </a:p>
          <a:p>
            <a:pPr algn="ctr"/>
            <a:r>
              <a:rPr lang="en-US" b="1" u="sng" dirty="0" smtClean="0">
                <a:solidFill>
                  <a:schemeClr val="bg1"/>
                </a:solidFill>
                <a:latin typeface="Times New Roman" pitchFamily="18" charset="0"/>
              </a:rPr>
              <a:t>Characterization of Ag@ZrO</a:t>
            </a:r>
            <a:r>
              <a:rPr lang="en-US" b="1" u="sng" baseline="-25000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n-US" b="1" u="sng" dirty="0" smtClean="0">
                <a:solidFill>
                  <a:schemeClr val="bg1"/>
                </a:solidFill>
                <a:latin typeface="Times New Roman" pitchFamily="18" charset="0"/>
              </a:rPr>
              <a:t> core-shell </a:t>
            </a:r>
            <a:r>
              <a:rPr lang="en-US" b="1" u="sng" dirty="0" err="1" smtClean="0">
                <a:solidFill>
                  <a:schemeClr val="bg1"/>
                </a:solidFill>
                <a:latin typeface="Times New Roman" pitchFamily="18" charset="0"/>
              </a:rPr>
              <a:t>nanoparticles</a:t>
            </a:r>
            <a:endParaRPr lang="en-US" b="1" u="sng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en-US" b="1" u="sng" dirty="0" smtClean="0">
                <a:solidFill>
                  <a:schemeClr val="bg1"/>
                </a:solidFill>
                <a:latin typeface="Times New Roman" pitchFamily="18" charset="0"/>
              </a:rPr>
              <a:t>UV–Visible absorption spectral characterization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981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absorption spectrum of Ag@ZrO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shown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Fig. </a:t>
            </a:r>
          </a:p>
          <a:p>
            <a:pPr>
              <a:buBlip>
                <a:blip r:embed="rId3"/>
              </a:buBlip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has a broad band centered at 425 nm. The peak red shifts as the silver cluster surface is covered with an oxide layer. 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4" cstate="print"/>
          <a:srcRect l="1174"/>
          <a:stretch/>
        </p:blipFill>
        <p:spPr bwMode="auto">
          <a:xfrm>
            <a:off x="2209800" y="3352800"/>
            <a:ext cx="4179840" cy="3017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3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149892" cy="68535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7200" y="304800"/>
            <a:ext cx="8001000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000" b="1" u="sng" dirty="0">
                <a:solidFill>
                  <a:schemeClr val="bg1"/>
                </a:solidFill>
                <a:latin typeface="Times New Roman" pitchFamily="18" charset="0"/>
              </a:rPr>
              <a:t>XRD Analysis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3581400"/>
            <a:ext cx="8610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>
              <a:buBlip>
                <a:blip r:embed="rId3"/>
              </a:buBlip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X-ray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diffractogram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air dried Ag@ZrO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core-shell nanoparticles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Fig. (a))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displays three characteristic peaks at 2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values of 38.09, 44.28 and 64.20° corresponds to the (111), (200) and (220) crystalline planes of Ag crystal respectively, which are typical of a face centered cubic structure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silver.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Fig.(b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shows the diffraction patterns of monoclinic ZrO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the noble metal Ag.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peaks found at 2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~27.05 and 55.02° are originated from (-111) and (202) monoclinic ZrO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respectively.</a:t>
            </a:r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762000"/>
            <a:ext cx="4038600" cy="297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3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91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" y="533400"/>
            <a:ext cx="7620000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>
                <a:solidFill>
                  <a:schemeClr val="bg1"/>
                </a:solidFill>
                <a:latin typeface="Times New Roman" pitchFamily="18" charset="0"/>
              </a:rPr>
              <a:t>HR-TEM</a:t>
            </a:r>
            <a:r>
              <a:rPr lang="en-US" u="sng" dirty="0" smtClean="0">
                <a:latin typeface="Times New Roman" pitchFamily="18" charset="0"/>
              </a:rPr>
              <a:t>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19200"/>
            <a:ext cx="4389120" cy="47701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57200" y="1524000"/>
            <a:ext cx="3505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4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HR-TEM images of Ag@ZrO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shown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 a &amp; b) nearly well defined spherical morphology is observed.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The size distributes between       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40 – 50 nm with an average of about 45 nm and typical shell thickness is 2 - 3 nm.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3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9144000" cy="6849173"/>
          </a:xfrm>
          <a:prstGeom prst="rect">
            <a:avLst/>
          </a:prstGeom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09600" y="152400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90725" algn="l"/>
              </a:tabLs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EDX spectrum shows that successful deposition ZrO</a:t>
            </a:r>
            <a:r>
              <a:rPr kumimoji="0" lang="en-US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nanoparticles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the Ag surfaces. The EDX result of the coated Ag core with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zirconia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shell confirms the existence of Ag,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O.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533400"/>
            <a:ext cx="7467600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1990725" algn="l"/>
              </a:tabLst>
            </a:pP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</a:t>
            </a:r>
            <a:r>
              <a:rPr lang="en-US" sz="2400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EDX</a:t>
            </a:r>
            <a:endParaRPr lang="en-US" sz="2400" u="sng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895600"/>
            <a:ext cx="5029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s (6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582"/>
            <a:ext cx="9108831" cy="6884582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981200" y="0"/>
            <a:ext cx="55964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7150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Photohemolysis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as the function of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fluence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029200" y="1219200"/>
          <a:ext cx="36576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Graph" r:id="rId4" imgW="3824630" imgH="3216250" progId="">
                  <p:embed/>
                </p:oleObj>
              </mc:Choice>
              <mc:Fallback>
                <p:oleObj name="Graph" r:id="rId4" imgW="3824630" imgH="321625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219200"/>
                        <a:ext cx="3657600" cy="335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371600"/>
            <a:ext cx="4648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6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Fig. shows the variation of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photohemolysis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with the light dose at a fixed concentration of Ag@ZrO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 algn="just"/>
            <a:endParaRPr lang="en-US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6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LD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(Lethal Dose for 50 %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hemolysis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was found to be 108.72, 91.38, 59.07, 57.28 and        36.58  J/cm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 100, 125, 150, 175 and                       200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/ml concentration respectively.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6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this it is clearly observed that the light dose is reduced when the sensitizer concentration is increased.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 (6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582"/>
            <a:ext cx="9108831" cy="68845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28800" y="0"/>
            <a:ext cx="5638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Photohemolysis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as the function of  concentration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4953000" y="1600200"/>
          <a:ext cx="3648075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5" name="Graph" r:id="rId4" imgW="3717341" imgH="3235757" progId="">
                  <p:embed/>
                </p:oleObj>
              </mc:Choice>
              <mc:Fallback>
                <p:oleObj name="Graph" r:id="rId4" imgW="3717341" imgH="3235757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600200"/>
                        <a:ext cx="3648075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33400" y="16764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Blip>
                <a:blip r:embed="rId6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Fig. shows the variation of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photohemolysis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with the concentration of Ag@ZrO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a fixed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light dose.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6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values are 188.43, 170.60, 134.09, 128.58, 115.51 and 94.13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/ml for light doses 42.926, 57.235, 71.544, 85.853, 100.162 and                     114.471 J/cm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ownload (1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240"/>
            <a:ext cx="9144000" cy="68275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" y="1371600"/>
            <a:ext cx="449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5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order to know the mechanism of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photohemolysis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we carried out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photohemolysis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in the presence of scavengers such as GSH and NaN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which are the best known quenchers for superoxide anion and </a:t>
            </a:r>
            <a:r>
              <a:rPr lang="en-US" sz="16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respectively.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5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Fig. shows the role of scavenger such as GSH and NaN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for different light dose at a fixed concentration of  Ag@ZrO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core-shell NPs.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5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When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hemolysis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was carried out in the presence of NaN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photohemolysis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was retarded by 81 %, which shows the formation of singlet oxygen is predominant.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5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percent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hemolysis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largely remained invariant due to the presence of GSH, which shows there is not much formation of superoxide anion.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685800"/>
            <a:ext cx="7239000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Effect of scavengers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81" name="Object 1"/>
          <p:cNvGraphicFramePr>
            <a:graphicFrameLocks noChangeAspect="1"/>
          </p:cNvGraphicFramePr>
          <p:nvPr/>
        </p:nvGraphicFramePr>
        <p:xfrm>
          <a:off x="4743450" y="2362200"/>
          <a:ext cx="4400550" cy="305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Graph" r:id="rId6" imgW="3939235" imgH="3247949" progId="">
                  <p:embed/>
                </p:oleObj>
              </mc:Choice>
              <mc:Fallback>
                <p:oleObj name="Graph" r:id="rId6" imgW="3939235" imgH="3247949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2362200"/>
                        <a:ext cx="4400550" cy="305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 (1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"/>
            <a:ext cx="9144000" cy="6827520"/>
          </a:xfrm>
          <a:prstGeom prst="rect">
            <a:avLst/>
          </a:prstGeom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</a:t>
            </a: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Electron spin resonance spectroscopy </a:t>
            </a:r>
            <a:endParaRPr kumimoji="0" lang="en-US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219200"/>
            <a:ext cx="4495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have further employed an ESR technique to detect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photogeneration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 Ag@ZrO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using 2,2,6,6-tetramethyl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piperidine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(TEMP) as the spin trap under 420 nm LED light source illumination.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shown in the Fig, the characteristic ESR spectra, containing three equal-intensity lines from nitro oxide radical (TEMPO), were determined during LED light source illumination.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524000"/>
            <a:ext cx="3886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 (5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823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533400"/>
            <a:ext cx="8382000" cy="6771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Cell viability 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6002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Blip>
                <a:blip r:embed="rId4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rate of cell viability decreases with increase in concentration of nanoparticles.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presence of 200 µg/ml, the cell viability remarkably decreased depending on the light dose and  80 %  of cancer cells are found to be dead in this concentration for 107.31 J/cm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light dose.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LD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found to be 104.80, 89.13 and      64.39 J/cm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for 100, 150 and 200 µg/ml concentration respectively.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4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by increasing the period of irradiation at all concentrations of  nanoparticles, the toxic effect was increased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5410199" y="2133600"/>
          <a:ext cx="3675529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5" name="Graph" r:id="rId5" imgW="3835603" imgH="3190646" progId="">
                  <p:embed/>
                </p:oleObj>
              </mc:Choice>
              <mc:Fallback>
                <p:oleObj name="Graph" r:id="rId5" imgW="3835603" imgH="3190646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199" y="2133600"/>
                        <a:ext cx="3675529" cy="312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14"/>
            <a:ext cx="8915400" cy="6677944"/>
          </a:xfrm>
          <a:prstGeom prst="rect">
            <a:avLst/>
          </a:prstGeom>
        </p:spPr>
      </p:pic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066800" y="609600"/>
            <a:ext cx="7239000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5715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Conclusion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219200"/>
            <a:ext cx="74676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3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photohemoysis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study shows human erythrocyte cells were effectively killed by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photoexcited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core-shell type Ag@ZrO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nano-photosensitizers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Blip>
                <a:blip r:embed="rId3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percentage of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hemolysis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was considerably increased with an increase in both the sensitizer concentration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fluence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role of scavengers shows that the formation of singlet oxygen was dominant over that of superoxide anion radical.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visible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photogeneration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of singlet oxygen was confirmed by ESR technique. Therefore the photodynamic activity  of Ag@ZrO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favours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Type II mechanism.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Cell viability studies in HeLa cell lines, shows that cell viability was retarded by increasing concentration as well as light dose.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From the above studies it is concluded that Ag@ZrO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core-shell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nanoparticles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can be a convenient substitute for the conventional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photosensitizers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such as organic dyes.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Acknowledgement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70025"/>
            <a:ext cx="9144000" cy="5387975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  Thankful University Grants Commission (UGC) for funding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761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ed-thank-you-clip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30228"/>
            <a:ext cx="8458200" cy="5943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479</TotalTime>
  <Words>1273</Words>
  <Application>Microsoft Office PowerPoint</Application>
  <PresentationFormat>On-screen Show (4:3)</PresentationFormat>
  <Paragraphs>142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Wisp</vt:lpstr>
      <vt:lpstr>Graph</vt:lpstr>
      <vt:lpstr>PowerPoint Presentation</vt:lpstr>
      <vt:lpstr>PowerPoint Presentation</vt:lpstr>
      <vt:lpstr>Principle of PDT</vt:lpstr>
      <vt:lpstr>Photosensitizers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Karshith</dc:creator>
  <cp:lastModifiedBy>Varsha Chandramohan Meena</cp:lastModifiedBy>
  <cp:revision>130</cp:revision>
  <dcterms:created xsi:type="dcterms:W3CDTF">2016-04-12T15:34:16Z</dcterms:created>
  <dcterms:modified xsi:type="dcterms:W3CDTF">2016-06-08T14:48:05Z</dcterms:modified>
</cp:coreProperties>
</file>