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7" r:id="rId5"/>
    <p:sldId id="268" r:id="rId6"/>
    <p:sldId id="289" r:id="rId7"/>
    <p:sldId id="269" r:id="rId8"/>
    <p:sldId id="271" r:id="rId9"/>
    <p:sldId id="272" r:id="rId10"/>
    <p:sldId id="273" r:id="rId11"/>
    <p:sldId id="275" r:id="rId12"/>
    <p:sldId id="276" r:id="rId13"/>
    <p:sldId id="277" r:id="rId14"/>
    <p:sldId id="278" r:id="rId15"/>
    <p:sldId id="290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74" r:id="rId24"/>
    <p:sldId id="291" r:id="rId25"/>
    <p:sldId id="263" r:id="rId26"/>
    <p:sldId id="265" r:id="rId27"/>
    <p:sldId id="264" r:id="rId28"/>
    <p:sldId id="292" r:id="rId29"/>
    <p:sldId id="262" r:id="rId30"/>
    <p:sldId id="259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4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Ribolavin@1.8" TargetMode="External"/><Relationship Id="rId2" Type="http://schemas.openxmlformats.org/officeDocument/2006/relationships/hyperlink" Target="mailto:Ribolavin@3.6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477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COMMON DISEASES ENCOUNTERED IN  BACK YARD POULTRY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                           </a:t>
            </a:r>
            <a:r>
              <a:rPr lang="en-US" sz="3600" dirty="0" err="1" smtClean="0">
                <a:solidFill>
                  <a:srgbClr val="C00000"/>
                </a:solidFill>
              </a:rPr>
              <a:t>Dr.K.Lakshmi</a:t>
            </a:r>
            <a:r>
              <a:rPr lang="en-US" sz="3600" dirty="0" smtClean="0">
                <a:solidFill>
                  <a:srgbClr val="C00000"/>
                </a:solidFill>
              </a:rPr>
              <a:t/>
            </a:r>
            <a:br>
              <a:rPr lang="en-US" sz="3600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	Dept of Veterinary Medicine</a:t>
            </a:r>
            <a:br>
              <a:rPr lang="en-US" sz="3600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     College of Veterinary Science</a:t>
            </a:r>
            <a:br>
              <a:rPr lang="en-US" sz="3600" dirty="0" smtClean="0">
                <a:solidFill>
                  <a:srgbClr val="C00000"/>
                </a:solidFill>
              </a:rPr>
            </a:br>
            <a:r>
              <a:rPr lang="en-US" sz="3600" dirty="0" err="1" smtClean="0">
                <a:solidFill>
                  <a:srgbClr val="C00000"/>
                </a:solidFill>
              </a:rPr>
              <a:t>Rajendranagar</a:t>
            </a:r>
            <a:r>
              <a:rPr lang="en-US" sz="3600" dirty="0" smtClean="0">
                <a:solidFill>
                  <a:srgbClr val="C00000"/>
                </a:solidFill>
              </a:rPr>
              <a:t>.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        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What is a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disease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i="1" dirty="0" smtClean="0"/>
          </a:p>
          <a:p>
            <a:pPr>
              <a:buNone/>
            </a:pPr>
            <a:r>
              <a:rPr lang="en-US" dirty="0" smtClean="0"/>
              <a:t> Any condition that results in deviation from</a:t>
            </a:r>
          </a:p>
          <a:p>
            <a:pPr>
              <a:buNone/>
            </a:pPr>
            <a:r>
              <a:rPr lang="en-US" dirty="0" smtClean="0"/>
              <a:t>               normal function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3014662" y="2405064"/>
            <a:ext cx="3038475" cy="510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447800" y="0"/>
            <a:ext cx="6172200" cy="1353312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How do diseases occur?</a:t>
            </a:r>
            <a:endParaRPr lang="en-US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505200" y="1981200"/>
            <a:ext cx="1927860" cy="169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733800"/>
            <a:ext cx="22098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3810000"/>
            <a:ext cx="2286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ight Arrow 10"/>
          <p:cNvSpPr/>
          <p:nvPr/>
        </p:nvSpPr>
        <p:spPr>
          <a:xfrm>
            <a:off x="3733800" y="4572000"/>
            <a:ext cx="1752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2830577" flipV="1">
            <a:off x="6065099" y="3034595"/>
            <a:ext cx="1080947" cy="1799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8212786">
            <a:off x="2184577" y="2975074"/>
            <a:ext cx="1193447" cy="1747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733800" y="1676400"/>
            <a:ext cx="1524000" cy="228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AGENT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5791200" y="5867400"/>
            <a:ext cx="2362200" cy="228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ENVIRONMENT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990600" y="5867400"/>
            <a:ext cx="1981200" cy="228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HOST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ETIOLOGY      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Infectious Agents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dirty="0" smtClean="0"/>
              <a:t>  </a:t>
            </a:r>
          </a:p>
          <a:p>
            <a:r>
              <a:rPr lang="en-US" sz="9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9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Non-infectious agents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Bacteria</a:t>
            </a:r>
          </a:p>
          <a:p>
            <a:r>
              <a:rPr lang="en-US" dirty="0" smtClean="0"/>
              <a:t>Viruses</a:t>
            </a:r>
          </a:p>
          <a:p>
            <a:r>
              <a:rPr lang="en-US" dirty="0" smtClean="0"/>
              <a:t> Parasites</a:t>
            </a:r>
          </a:p>
          <a:p>
            <a:r>
              <a:rPr lang="en-US" dirty="0" smtClean="0"/>
              <a:t> Fungi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Chemical</a:t>
            </a:r>
          </a:p>
          <a:p>
            <a:r>
              <a:rPr lang="en-US" dirty="0" smtClean="0"/>
              <a:t> Physical</a:t>
            </a:r>
          </a:p>
          <a:p>
            <a:r>
              <a:rPr lang="en-US" dirty="0" smtClean="0"/>
              <a:t>Lack or excess of certain vitamins and minerals</a:t>
            </a:r>
          </a:p>
          <a:p>
            <a:r>
              <a:rPr lang="en-US" dirty="0" smtClean="0"/>
              <a:t>Toxins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General Signs of Disease</a:t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Poor appetite</a:t>
            </a:r>
          </a:p>
          <a:p>
            <a:r>
              <a:rPr lang="en-US" dirty="0" smtClean="0"/>
              <a:t>Huddling</a:t>
            </a:r>
          </a:p>
          <a:p>
            <a:r>
              <a:rPr lang="en-US" dirty="0" smtClean="0"/>
              <a:t>Depression</a:t>
            </a:r>
          </a:p>
          <a:p>
            <a:r>
              <a:rPr lang="en-US" dirty="0" err="1" smtClean="0"/>
              <a:t>Runting</a:t>
            </a:r>
            <a:r>
              <a:rPr lang="en-US" dirty="0" smtClean="0"/>
              <a:t>/stunting</a:t>
            </a:r>
          </a:p>
          <a:p>
            <a:r>
              <a:rPr lang="en-US" dirty="0" smtClean="0"/>
              <a:t>poor  uniformity</a:t>
            </a:r>
          </a:p>
          <a:p>
            <a:r>
              <a:rPr lang="en-US" dirty="0" smtClean="0"/>
              <a:t> Ruffled feathers</a:t>
            </a:r>
          </a:p>
          <a:p>
            <a:r>
              <a:rPr lang="en-US" dirty="0" smtClean="0"/>
              <a:t>Coughing, sneezing,</a:t>
            </a:r>
          </a:p>
          <a:p>
            <a:r>
              <a:rPr lang="en-US" dirty="0" err="1" smtClean="0"/>
              <a:t>oculo</a:t>
            </a:r>
            <a:r>
              <a:rPr lang="en-US" dirty="0" smtClean="0"/>
              <a:t>-nasal discharge,</a:t>
            </a:r>
          </a:p>
          <a:p>
            <a:r>
              <a:rPr lang="en-US" dirty="0" smtClean="0"/>
              <a:t>difficult breathing</a:t>
            </a:r>
          </a:p>
          <a:p>
            <a:r>
              <a:rPr lang="en-US" dirty="0" smtClean="0"/>
              <a:t>Bloody or wet litter</a:t>
            </a:r>
          </a:p>
          <a:p>
            <a:r>
              <a:rPr lang="en-US" dirty="0" smtClean="0"/>
              <a:t> Increased mortality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7200" dirty="0" smtClean="0"/>
              <a:t>VIRAL DISEASES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FOWL POX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905000"/>
            <a:ext cx="4040188" cy="44553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</a:pPr>
            <a:r>
              <a:rPr lang="en-US" b="1" dirty="0" smtClean="0"/>
              <a:t>Viral disease of domestic fowl </a:t>
            </a:r>
          </a:p>
          <a:p>
            <a:pPr>
              <a:lnSpc>
                <a:spcPct val="170000"/>
              </a:lnSpc>
            </a:pPr>
            <a:r>
              <a:rPr lang="en-US" b="1" dirty="0" smtClean="0"/>
              <a:t>development of nodular proliferative Skin lesions on the featherless parts of the body. </a:t>
            </a:r>
          </a:p>
          <a:p>
            <a:pPr>
              <a:lnSpc>
                <a:spcPct val="170000"/>
              </a:lnSpc>
            </a:pPr>
            <a:r>
              <a:rPr lang="en-US" b="1" dirty="0" smtClean="0"/>
              <a:t> </a:t>
            </a:r>
            <a:r>
              <a:rPr lang="en-US" b="1" dirty="0" err="1" smtClean="0"/>
              <a:t>fibrino</a:t>
            </a:r>
            <a:r>
              <a:rPr lang="en-US" b="1" dirty="0" smtClean="0"/>
              <a:t>  necrotic and proliferative lesions in the mucous membranes</a:t>
            </a:r>
          </a:p>
        </p:txBody>
      </p:sp>
      <p:pic>
        <p:nvPicPr>
          <p:cNvPr id="3074" name="Picture 2" descr="C:\Users\Laxman\Desktop\ipsacon\ipsacon\DSC0108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828801"/>
            <a:ext cx="4041775" cy="41247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6278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</a:t>
            </a:r>
            <a:r>
              <a:rPr lang="en-US" dirty="0" smtClean="0">
                <a:solidFill>
                  <a:srgbClr val="FF0000"/>
                </a:solidFill>
              </a:rPr>
              <a:t> ETIOLOGY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Family: Pox </a:t>
            </a:r>
            <a:r>
              <a:rPr lang="en-US" dirty="0" err="1" smtClean="0"/>
              <a:t>viridae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Genus:  </a:t>
            </a:r>
            <a:r>
              <a:rPr lang="en-US" dirty="0" err="1" smtClean="0"/>
              <a:t>avipoxvirus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Double stranded DNA</a:t>
            </a:r>
            <a:endParaRPr lang="en-US" dirty="0"/>
          </a:p>
        </p:txBody>
      </p:sp>
      <p:pic>
        <p:nvPicPr>
          <p:cNvPr id="13" name="Picture 2" descr="C:\Users\Laxman\Desktop\ipsacon\ipsacon\DSC0108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905001"/>
            <a:ext cx="4041775" cy="40485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914400"/>
            <a:ext cx="4040188" cy="659352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CLINICAL SIGNS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676400"/>
            <a:ext cx="4040188" cy="4683920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dirty="0" smtClean="0"/>
              <a:t>Appearance  of nodular lesions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combs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wattles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eyelids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other unfeathered  areas of the body.</a:t>
            </a:r>
            <a:endParaRPr lang="en-US" dirty="0"/>
          </a:p>
        </p:txBody>
      </p:sp>
      <p:pic>
        <p:nvPicPr>
          <p:cNvPr id="7" name="Picture 2" descr="C:\Users\Laxman\Desktop\ipsacon\ipsacon\DSC0108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0" y="533400"/>
            <a:ext cx="4041775" cy="3031331"/>
          </a:xfrm>
          <a:prstGeom prst="rect">
            <a:avLst/>
          </a:prstGeom>
          <a:noFill/>
        </p:spPr>
      </p:pic>
      <p:pic>
        <p:nvPicPr>
          <p:cNvPr id="1026" name="Picture 2" descr="C:\Users\Laxman\Desktop\ipsacon\ipsacon\DSC010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733800"/>
            <a:ext cx="38100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PREVENTION AND CONTROL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Prophylactic  vaccination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Fowl pox vaccine at 4-6 weeks of age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Second dose at 12-14 weeks of age.</a:t>
            </a:r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</a:t>
            </a:r>
            <a:r>
              <a:rPr lang="en-US" dirty="0" smtClean="0">
                <a:solidFill>
                  <a:srgbClr val="0070C0"/>
                </a:solidFill>
              </a:rPr>
              <a:t>RANIKHET DISEASE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981200"/>
            <a:ext cx="4040188" cy="43791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New castle disease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Viral disease of domestic fowl is  </a:t>
            </a:r>
            <a:r>
              <a:rPr lang="en-US" dirty="0" err="1" smtClean="0"/>
              <a:t>characterised</a:t>
            </a:r>
            <a:r>
              <a:rPr lang="en-US" dirty="0" smtClean="0"/>
              <a:t>  by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respiratory signs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often associated with nervous and digestive disorders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high mortality.</a:t>
            </a:r>
            <a:endParaRPr lang="en-US" dirty="0"/>
          </a:p>
        </p:txBody>
      </p:sp>
      <p:pic>
        <p:nvPicPr>
          <p:cNvPr id="3074" name="Picture 2" descr="C:\Users\Laxman\Desktop\ipsacon\ipsacon\DSC0107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2362201"/>
            <a:ext cx="4041775" cy="3591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ETIOLOGY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err="1" smtClean="0"/>
              <a:t>Paramyxoviridae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Paromyxovirus-1</a:t>
            </a:r>
            <a:endParaRPr lang="en-US" dirty="0"/>
          </a:p>
        </p:txBody>
      </p:sp>
      <p:pic>
        <p:nvPicPr>
          <p:cNvPr id="9" name="Picture 2" descr="C:\Users\Laxman\Desktop\ipsacon\ipsacon\DSC0107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905001"/>
            <a:ext cx="4041775" cy="40485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CLINICAL SIGNS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err="1" smtClean="0"/>
              <a:t>opisthotonus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Listlessness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Increased respiration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Weakness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Edema around the eyes</a:t>
            </a:r>
          </a:p>
          <a:p>
            <a:pPr>
              <a:lnSpc>
                <a:spcPct val="150000"/>
              </a:lnSpc>
            </a:pPr>
            <a:r>
              <a:rPr lang="en-US" dirty="0" err="1" smtClean="0"/>
              <a:t>Torticolis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Paralysis  of legs</a:t>
            </a:r>
            <a:endParaRPr lang="en-US" dirty="0"/>
          </a:p>
        </p:txBody>
      </p:sp>
      <p:pic>
        <p:nvPicPr>
          <p:cNvPr id="2050" name="Picture 2" descr="C:\Users\Laxman\Desktop\ipsacon\ipsacon\DSC0107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752600"/>
            <a:ext cx="3203575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Prevention and control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24000"/>
            <a:ext cx="4572000" cy="4836320"/>
          </a:xfrm>
        </p:spPr>
        <p:txBody>
          <a:bodyPr>
            <a:normAutofit/>
          </a:bodyPr>
          <a:lstStyle/>
          <a:p>
            <a:r>
              <a:rPr lang="en-US" dirty="0" smtClean="0"/>
              <a:t>Prophylactic vaccination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>
                <a:solidFill>
                  <a:srgbClr val="0070C0"/>
                </a:solidFill>
              </a:rPr>
              <a:t>Lentogenic</a:t>
            </a:r>
            <a:r>
              <a:rPr lang="en-US" dirty="0" smtClean="0">
                <a:solidFill>
                  <a:srgbClr val="0070C0"/>
                </a:solidFill>
              </a:rPr>
              <a:t> strain  </a:t>
            </a:r>
            <a:r>
              <a:rPr lang="en-US" dirty="0" smtClean="0"/>
              <a:t>(F or B1)</a:t>
            </a:r>
          </a:p>
          <a:p>
            <a:r>
              <a:rPr lang="en-US" dirty="0" smtClean="0"/>
              <a:t> day old chicks</a:t>
            </a:r>
          </a:p>
          <a:p>
            <a:r>
              <a:rPr lang="en-US" dirty="0" smtClean="0"/>
              <a:t> intranasal</a:t>
            </a:r>
          </a:p>
          <a:p>
            <a:r>
              <a:rPr lang="en-US" dirty="0" smtClean="0"/>
              <a:t> intraocular route </a:t>
            </a:r>
          </a:p>
          <a:p>
            <a:r>
              <a:rPr lang="en-US" dirty="0" smtClean="0"/>
              <a:t> drinking water.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Mesogenic</a:t>
            </a:r>
            <a:r>
              <a:rPr lang="en-US" dirty="0" smtClean="0"/>
              <a:t> strain (R2B) </a:t>
            </a:r>
          </a:p>
          <a:p>
            <a:r>
              <a:rPr lang="en-US" dirty="0" smtClean="0"/>
              <a:t>6-8 weeks of age</a:t>
            </a:r>
          </a:p>
          <a:p>
            <a:r>
              <a:rPr lang="en-US" dirty="0" smtClean="0"/>
              <a:t> intramuscular </a:t>
            </a:r>
          </a:p>
          <a:p>
            <a:r>
              <a:rPr lang="en-US" dirty="0" smtClean="0"/>
              <a:t>Subcutaneous route.</a:t>
            </a:r>
            <a:endParaRPr lang="en-US" dirty="0"/>
          </a:p>
        </p:txBody>
      </p:sp>
      <p:pic>
        <p:nvPicPr>
          <p:cNvPr id="4098" name="Picture 2" descr="C:\Users\Laxman\Desktop\ipsacon\ipsacon\DSC0107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524000"/>
            <a:ext cx="4038600" cy="4495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/>
              <a:t>BACTERIAL DISEASES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   INFECTIOUS CORYZA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981200"/>
            <a:ext cx="4040188" cy="43791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FOWL CORYZA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Highly contagious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acute disease of upper respiratory tract of chickens,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turns into a chronic respiratory disease.</a:t>
            </a:r>
            <a:endParaRPr lang="en-US" dirty="0"/>
          </a:p>
        </p:txBody>
      </p:sp>
      <p:pic>
        <p:nvPicPr>
          <p:cNvPr id="5122" name="Picture 2" descr="C:\Users\Laxman\Desktop\ipsacon\ipsacon\Infectious-coryz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905000"/>
            <a:ext cx="4041775" cy="3908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           ETIOLOGY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err="1" smtClean="0"/>
              <a:t>Haemophilus</a:t>
            </a:r>
            <a:r>
              <a:rPr lang="en-US" dirty="0" smtClean="0"/>
              <a:t>  </a:t>
            </a:r>
            <a:r>
              <a:rPr lang="en-US" dirty="0" err="1" smtClean="0"/>
              <a:t>paragallinarum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Small </a:t>
            </a:r>
            <a:r>
              <a:rPr lang="en-US" dirty="0" err="1" smtClean="0"/>
              <a:t>cocoid</a:t>
            </a:r>
            <a:r>
              <a:rPr lang="en-US" dirty="0" smtClean="0"/>
              <a:t> or gram negative rod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Non motile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Exhibits bipolar staining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</a:t>
            </a:r>
            <a:r>
              <a:rPr lang="en-US" dirty="0" smtClean="0">
                <a:solidFill>
                  <a:srgbClr val="00B0F0"/>
                </a:solidFill>
              </a:rPr>
              <a:t>CLINICAL SIGNS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57200" y="1828800"/>
            <a:ext cx="4876800" cy="45315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Serous to </a:t>
            </a:r>
            <a:r>
              <a:rPr lang="en-US" dirty="0" err="1" smtClean="0"/>
              <a:t>mucoid</a:t>
            </a:r>
            <a:r>
              <a:rPr lang="en-US" dirty="0" smtClean="0"/>
              <a:t> nasal discharges with foul smelling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Facial edema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Conjunctivitis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Swollen wattles</a:t>
            </a:r>
          </a:p>
          <a:p>
            <a:pPr>
              <a:lnSpc>
                <a:spcPct val="150000"/>
              </a:lnSpc>
            </a:pPr>
            <a:r>
              <a:rPr lang="en-US" dirty="0" err="1" smtClean="0"/>
              <a:t>Diarrhoea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Reduced feed and water consumption.</a:t>
            </a:r>
            <a:endParaRPr lang="en-US" dirty="0"/>
          </a:p>
        </p:txBody>
      </p:sp>
      <p:pic>
        <p:nvPicPr>
          <p:cNvPr id="6146" name="Picture 2" descr="C:\Users\Laxman\Desktop\ipsacon\ipsacon\Infectious-coryz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981200"/>
            <a:ext cx="3200400" cy="3832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Treatment and control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Gentamicin</a:t>
            </a:r>
            <a:endParaRPr lang="en-US" dirty="0" smtClean="0"/>
          </a:p>
          <a:p>
            <a:r>
              <a:rPr lang="en-US" dirty="0" smtClean="0"/>
              <a:t>Penicillin</a:t>
            </a:r>
          </a:p>
          <a:p>
            <a:r>
              <a:rPr lang="en-US" dirty="0" smtClean="0"/>
              <a:t>streptomycin </a:t>
            </a:r>
          </a:p>
          <a:p>
            <a:r>
              <a:rPr lang="en-US" dirty="0" smtClean="0"/>
              <a:t>delivered in feed or drinking water.</a:t>
            </a:r>
          </a:p>
          <a:p>
            <a:r>
              <a:rPr lang="en-US" dirty="0" smtClean="0"/>
              <a:t>Proper Disinfection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BACILLARY WHITE DIARRHOEA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PULLORUM  DISEASE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Fatal septicemia of young chicks .</a:t>
            </a:r>
          </a:p>
          <a:p>
            <a:pPr>
              <a:lnSpc>
                <a:spcPct val="200000"/>
              </a:lnSpc>
            </a:pPr>
            <a:r>
              <a:rPr lang="en-US" i="1" dirty="0" err="1" smtClean="0"/>
              <a:t>Salmonella.pullorum</a:t>
            </a:r>
            <a:endParaRPr lang="en-US" i="1" dirty="0"/>
          </a:p>
        </p:txBody>
      </p:sp>
      <p:pic>
        <p:nvPicPr>
          <p:cNvPr id="1026" name="Picture 2" descr="C:\Users\Laxman\Downloads\DSC02103 (1)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025" y="2362201"/>
            <a:ext cx="4041775" cy="3591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  <a:r>
              <a:rPr lang="en-US" dirty="0" smtClean="0">
                <a:solidFill>
                  <a:srgbClr val="00B050"/>
                </a:solidFill>
              </a:rPr>
              <a:t>CLINICAL SIGNS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905000"/>
            <a:ext cx="4953000" cy="4455320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dirty="0" err="1" smtClean="0"/>
              <a:t>Somnolecence</a:t>
            </a:r>
            <a:endParaRPr lang="en-US" dirty="0" smtClean="0"/>
          </a:p>
          <a:p>
            <a:pPr>
              <a:lnSpc>
                <a:spcPct val="170000"/>
              </a:lnSpc>
            </a:pPr>
            <a:r>
              <a:rPr lang="en-US" dirty="0" smtClean="0"/>
              <a:t>Weakness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Loss of appetite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Chalky white </a:t>
            </a:r>
            <a:r>
              <a:rPr lang="en-US" dirty="0" err="1" smtClean="0"/>
              <a:t>diarrhoea</a:t>
            </a:r>
            <a:endParaRPr lang="en-US" dirty="0" smtClean="0"/>
          </a:p>
          <a:p>
            <a:pPr>
              <a:lnSpc>
                <a:spcPct val="170000"/>
              </a:lnSpc>
            </a:pPr>
            <a:r>
              <a:rPr lang="en-US" dirty="0" smtClean="0"/>
              <a:t>Stained greenish brown(sometimes) in and around vent</a:t>
            </a:r>
            <a:endParaRPr lang="en-US" dirty="0"/>
          </a:p>
        </p:txBody>
      </p:sp>
      <p:pic>
        <p:nvPicPr>
          <p:cNvPr id="7" name="Picture 2" descr="C:\Users\Laxman\Downloads\DSC02103 (1)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057400"/>
            <a:ext cx="3351905" cy="41760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           TREATMENT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err="1" smtClean="0"/>
              <a:t>Enrofloxacin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err="1" smtClean="0"/>
              <a:t>Parenteral</a:t>
            </a:r>
            <a:r>
              <a:rPr lang="en-US" dirty="0" smtClean="0"/>
              <a:t> injections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Oral  liquids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Supportive therapy</a:t>
            </a:r>
          </a:p>
          <a:p>
            <a:pPr>
              <a:lnSpc>
                <a:spcPct val="200000"/>
              </a:lnSpc>
              <a:buNone/>
            </a:pPr>
            <a:endParaRPr lang="en-US" dirty="0"/>
          </a:p>
        </p:txBody>
      </p:sp>
      <p:pic>
        <p:nvPicPr>
          <p:cNvPr id="7" name="Picture 2" descr="C:\Users\Laxman\Downloads\DSC02103 (1)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920" y="2642307"/>
            <a:ext cx="4039985" cy="3591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FF0000"/>
                </a:solidFill>
              </a:rPr>
              <a:t>BUMBLE FOOT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  </a:t>
            </a:r>
            <a:r>
              <a:rPr lang="en-US" dirty="0" smtClean="0">
                <a:solidFill>
                  <a:srgbClr val="00B050"/>
                </a:solidFill>
              </a:rPr>
              <a:t> PODODERMATITIS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dirty="0" smtClean="0"/>
              <a:t>   Injury to the lower</a:t>
            </a:r>
          </a:p>
          <a:p>
            <a:pPr>
              <a:lnSpc>
                <a:spcPct val="200000"/>
              </a:lnSpc>
              <a:buNone/>
            </a:pPr>
            <a:r>
              <a:rPr lang="en-US" dirty="0" smtClean="0"/>
              <a:t>  surface of the foot and</a:t>
            </a:r>
          </a:p>
          <a:p>
            <a:pPr>
              <a:lnSpc>
                <a:spcPct val="200000"/>
              </a:lnSpc>
              <a:buNone/>
            </a:pPr>
            <a:r>
              <a:rPr lang="en-US" dirty="0" smtClean="0"/>
              <a:t>  subsequent infection with</a:t>
            </a:r>
          </a:p>
          <a:p>
            <a:pPr>
              <a:lnSpc>
                <a:spcPct val="200000"/>
              </a:lnSpc>
              <a:buNone/>
            </a:pPr>
            <a:r>
              <a:rPr lang="en-US" i="1" dirty="0" smtClean="0"/>
              <a:t>   Staphylococcus bacteria</a:t>
            </a:r>
          </a:p>
        </p:txBody>
      </p:sp>
      <p:pic>
        <p:nvPicPr>
          <p:cNvPr id="7" name="Picture 2" descr="C:\Users\Laxman\Desktop\ipsacon\ipsacon\DSC0093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981199"/>
            <a:ext cx="4041775" cy="39723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52600"/>
            <a:ext cx="4572000" cy="460772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Common causes of injury:</a:t>
            </a:r>
          </a:p>
          <a:p>
            <a:pPr>
              <a:buNone/>
            </a:pPr>
            <a:endParaRPr lang="en-US" dirty="0" smtClean="0"/>
          </a:p>
          <a:p>
            <a:pPr>
              <a:lnSpc>
                <a:spcPct val="200000"/>
              </a:lnSpc>
              <a:buNone/>
            </a:pPr>
            <a:r>
              <a:rPr lang="en-US" dirty="0" smtClean="0"/>
              <a:t>• Rough perches</a:t>
            </a:r>
          </a:p>
          <a:p>
            <a:pPr>
              <a:lnSpc>
                <a:spcPct val="200000"/>
              </a:lnSpc>
              <a:buNone/>
            </a:pPr>
            <a:r>
              <a:rPr lang="en-US" dirty="0" smtClean="0"/>
              <a:t>• Splinters</a:t>
            </a:r>
          </a:p>
          <a:p>
            <a:pPr>
              <a:lnSpc>
                <a:spcPct val="200000"/>
              </a:lnSpc>
              <a:buNone/>
            </a:pPr>
            <a:r>
              <a:rPr lang="en-US" dirty="0" smtClean="0"/>
              <a:t>• Wire floors</a:t>
            </a:r>
          </a:p>
          <a:p>
            <a:pPr>
              <a:lnSpc>
                <a:spcPct val="200000"/>
              </a:lnSpc>
              <a:buNone/>
            </a:pPr>
            <a:r>
              <a:rPr lang="en-US" dirty="0" smtClean="0"/>
              <a:t>• Poor litter or bedding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quality</a:t>
            </a:r>
          </a:p>
          <a:p>
            <a:endParaRPr lang="en-US" dirty="0"/>
          </a:p>
        </p:txBody>
      </p:sp>
      <p:pic>
        <p:nvPicPr>
          <p:cNvPr id="7" name="Picture 2" descr="C:\Users\Laxman\Desktop\ipsacon\ipsacon\DSC0093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752601"/>
            <a:ext cx="4041775" cy="42009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     CLINICAL SIGNS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Lameness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Swelling of the foot pad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Hard, pus‐filled abscess on foot pad</a:t>
            </a:r>
            <a:endParaRPr lang="en-US" dirty="0"/>
          </a:p>
        </p:txBody>
      </p:sp>
      <p:pic>
        <p:nvPicPr>
          <p:cNvPr id="2050" name="Picture 2" descr="C:\Users\Laxman\Desktop\ipsacon\ipsacon\DSC0093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905001"/>
            <a:ext cx="4041775" cy="40485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</a:t>
            </a:r>
            <a:r>
              <a:rPr lang="en-US" dirty="0" smtClean="0">
                <a:solidFill>
                  <a:srgbClr val="7030A0"/>
                </a:solidFill>
              </a:rPr>
              <a:t>TREATMENT  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Soak foot in warm water and Epsom salts.</a:t>
            </a:r>
          </a:p>
          <a:p>
            <a:r>
              <a:rPr lang="en-US" dirty="0" smtClean="0"/>
              <a:t>disinfect with alcohol.</a:t>
            </a:r>
          </a:p>
          <a:p>
            <a:r>
              <a:rPr lang="en-US" dirty="0" smtClean="0"/>
              <a:t> If skin is open, drain pus from abscess. </a:t>
            </a:r>
          </a:p>
          <a:p>
            <a:r>
              <a:rPr lang="en-US" dirty="0" smtClean="0"/>
              <a:t>Flush abscess cavity with hydrogen peroxide to cleanout pus and debris.</a:t>
            </a:r>
          </a:p>
          <a:p>
            <a:r>
              <a:rPr lang="en-US" dirty="0" smtClean="0"/>
              <a:t>Pack the cavity with antibiotic ointment .</a:t>
            </a:r>
          </a:p>
          <a:p>
            <a:r>
              <a:rPr lang="en-US" dirty="0" smtClean="0"/>
              <a:t>wrap the </a:t>
            </a:r>
            <a:r>
              <a:rPr lang="en-US" dirty="0" err="1" smtClean="0"/>
              <a:t>footwith</a:t>
            </a:r>
            <a:r>
              <a:rPr lang="en-US" dirty="0" smtClean="0"/>
              <a:t> gauze and elastic bandage.</a:t>
            </a:r>
          </a:p>
          <a:p>
            <a:r>
              <a:rPr lang="en-US" dirty="0" smtClean="0"/>
              <a:t>Repeat daily until foot heals.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PREVENTION AND CONTROL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good quality litter or bedding. </a:t>
            </a:r>
          </a:p>
          <a:p>
            <a:r>
              <a:rPr lang="en-US" dirty="0" smtClean="0"/>
              <a:t>Keep bedding clean, dry, and deep.</a:t>
            </a:r>
          </a:p>
          <a:p>
            <a:r>
              <a:rPr lang="en-US" dirty="0" smtClean="0"/>
              <a:t> Keep perches less than 18 inches from the</a:t>
            </a:r>
          </a:p>
          <a:p>
            <a:pPr>
              <a:buNone/>
            </a:pPr>
            <a:r>
              <a:rPr lang="en-US" dirty="0" smtClean="0"/>
              <a:t>    floor to prevent foot damage due to impact</a:t>
            </a:r>
          </a:p>
          <a:p>
            <a:pPr>
              <a:buNone/>
            </a:pPr>
            <a:r>
              <a:rPr lang="en-US" dirty="0" smtClean="0"/>
              <a:t>   from jumping.</a:t>
            </a:r>
          </a:p>
          <a:p>
            <a:r>
              <a:rPr lang="en-US" dirty="0" smtClean="0"/>
              <a:t>Remove potential sources of injury such as</a:t>
            </a:r>
          </a:p>
          <a:p>
            <a:pPr>
              <a:buNone/>
            </a:pPr>
            <a:r>
              <a:rPr lang="en-US" dirty="0" smtClean="0"/>
              <a:t>   sharp objects and/or surfaces.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029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   </a:t>
            </a:r>
          </a:p>
          <a:p>
            <a:pPr>
              <a:buNone/>
            </a:pPr>
            <a:r>
              <a:rPr lang="en-US" sz="4400" dirty="0" smtClean="0"/>
              <a:t>  </a:t>
            </a:r>
          </a:p>
          <a:p>
            <a:pPr>
              <a:buNone/>
            </a:pPr>
            <a:r>
              <a:rPr lang="en-US" sz="4400" dirty="0" smtClean="0"/>
              <a:t>   </a:t>
            </a:r>
            <a:r>
              <a:rPr lang="en-US" sz="4400" dirty="0" smtClean="0">
                <a:solidFill>
                  <a:srgbClr val="C00000"/>
                </a:solidFill>
              </a:rPr>
              <a:t>DEFECIENCY    DISEASES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7030A0"/>
                </a:solidFill>
              </a:rPr>
              <a:t>CURLED  TOE PARALYSIS</a:t>
            </a: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457200" y="2057400"/>
            <a:ext cx="4267200" cy="43029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err="1" smtClean="0"/>
              <a:t>Defeciency</a:t>
            </a:r>
            <a:r>
              <a:rPr lang="en-US" dirty="0" smtClean="0"/>
              <a:t> of Riboflavin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Poor growth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Weakness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Emaciation and </a:t>
            </a:r>
            <a:r>
              <a:rPr lang="en-US" dirty="0" err="1" smtClean="0"/>
              <a:t>diarrhoea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unable to walk as their toes are turned inwards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Drooping of wings</a:t>
            </a:r>
          </a:p>
        </p:txBody>
      </p:sp>
      <p:pic>
        <p:nvPicPr>
          <p:cNvPr id="3074" name="Picture 2" descr="C:\Users\Laxman\Desktop\ipsacon\ipsacon\index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0" y="2590800"/>
            <a:ext cx="35814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TREATMENT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>
                <a:hlinkClick r:id="rId2"/>
              </a:rPr>
              <a:t>Riboflavin  @3.6</a:t>
            </a:r>
            <a:r>
              <a:rPr lang="en-US" dirty="0" smtClean="0"/>
              <a:t> mg/kg of feed in chicks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hlinkClick r:id="rId3"/>
              </a:rPr>
              <a:t>Riboflavin  @ 1.8</a:t>
            </a:r>
            <a:r>
              <a:rPr lang="en-US" dirty="0" smtClean="0"/>
              <a:t>  mg/kg of feed in growers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hlinkClick r:id="rId2"/>
              </a:rPr>
              <a:t>Riboflavin  @</a:t>
            </a:r>
            <a:r>
              <a:rPr lang="en-US" dirty="0" smtClean="0"/>
              <a:t>  2.2mg/kg of feed in layers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6600" dirty="0" smtClean="0"/>
              <a:t>THANKYOU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341</TotalTime>
  <Words>588</Words>
  <Application>Microsoft Office PowerPoint</Application>
  <PresentationFormat>On-screen Show (4:3)</PresentationFormat>
  <Paragraphs>171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Flow</vt:lpstr>
      <vt:lpstr>COMMON DISEASES ENCOUNTERED IN  BACK YARD POULTRY                              Dr.K.Lakshmi  Dept of Veterinary Medicine      College of Veterinary Science Rajendranagar.</vt:lpstr>
      <vt:lpstr>          What is a disease</vt:lpstr>
      <vt:lpstr>     How do diseases occur?</vt:lpstr>
      <vt:lpstr>ETIOLOGY       </vt:lpstr>
      <vt:lpstr>General Signs of Disease </vt:lpstr>
      <vt:lpstr>PowerPoint Presentation</vt:lpstr>
      <vt:lpstr>FOWL POX</vt:lpstr>
      <vt:lpstr>                    ETIOLOGY</vt:lpstr>
      <vt:lpstr>PowerPoint Presentation</vt:lpstr>
      <vt:lpstr>PREVENTION AND CONTROL</vt:lpstr>
      <vt:lpstr>    RANIKHET DISEASE</vt:lpstr>
      <vt:lpstr>ETIOLOGY</vt:lpstr>
      <vt:lpstr>CLINICAL SIGNS</vt:lpstr>
      <vt:lpstr>Prevention and control</vt:lpstr>
      <vt:lpstr>PowerPoint Presentation</vt:lpstr>
      <vt:lpstr>   INFECTIOUS CORYZA</vt:lpstr>
      <vt:lpstr>           ETIOLOGY</vt:lpstr>
      <vt:lpstr>        CLINICAL SIGNS</vt:lpstr>
      <vt:lpstr>Treatment and control</vt:lpstr>
      <vt:lpstr>BACILLARY WHITE DIARRHOEA</vt:lpstr>
      <vt:lpstr>     CLINICAL SIGNS</vt:lpstr>
      <vt:lpstr>           TREATMENT</vt:lpstr>
      <vt:lpstr>      BUMBLE FOOT</vt:lpstr>
      <vt:lpstr>PowerPoint Presentation</vt:lpstr>
      <vt:lpstr>     CLINICAL SIGNS</vt:lpstr>
      <vt:lpstr>        TREATMENT    </vt:lpstr>
      <vt:lpstr>PREVENTION AND CONTROL</vt:lpstr>
      <vt:lpstr>PowerPoint Presentation</vt:lpstr>
      <vt:lpstr>CURLED  TOE PARALYSIS</vt:lpstr>
      <vt:lpstr>TREATMENT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POULTRY DISEASES NCOUNTERED IN  BACK YARD POULTRY Dr.K.Lakshmi Dept of Veterinary Medicine College of Veterinary Science Rajendranagar.</dc:title>
  <dc:creator>LAKSHMI</dc:creator>
  <cp:lastModifiedBy>\</cp:lastModifiedBy>
  <cp:revision>47</cp:revision>
  <dcterms:created xsi:type="dcterms:W3CDTF">2006-08-16T00:00:00Z</dcterms:created>
  <dcterms:modified xsi:type="dcterms:W3CDTF">2014-09-15T10:29:09Z</dcterms:modified>
</cp:coreProperties>
</file>