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tiff" ContentType="image/tif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3" r:id="rId2"/>
    <p:sldMasterId id="2147483695" r:id="rId3"/>
  </p:sldMasterIdLst>
  <p:notesMasterIdLst>
    <p:notesMasterId r:id="rId35"/>
  </p:notesMasterIdLst>
  <p:handoutMasterIdLst>
    <p:handoutMasterId r:id="rId36"/>
  </p:handoutMasterIdLst>
  <p:sldIdLst>
    <p:sldId id="288" r:id="rId4"/>
    <p:sldId id="409" r:id="rId5"/>
    <p:sldId id="408" r:id="rId6"/>
    <p:sldId id="407" r:id="rId7"/>
    <p:sldId id="290" r:id="rId8"/>
    <p:sldId id="376" r:id="rId9"/>
    <p:sldId id="437" r:id="rId10"/>
    <p:sldId id="397" r:id="rId11"/>
    <p:sldId id="299" r:id="rId12"/>
    <p:sldId id="422" r:id="rId13"/>
    <p:sldId id="414" r:id="rId14"/>
    <p:sldId id="415" r:id="rId15"/>
    <p:sldId id="416" r:id="rId16"/>
    <p:sldId id="410" r:id="rId17"/>
    <p:sldId id="413" r:id="rId18"/>
    <p:sldId id="417" r:id="rId19"/>
    <p:sldId id="438" r:id="rId20"/>
    <p:sldId id="394" r:id="rId21"/>
    <p:sldId id="395" r:id="rId22"/>
    <p:sldId id="400" r:id="rId23"/>
    <p:sldId id="436" r:id="rId24"/>
    <p:sldId id="418" r:id="rId25"/>
    <p:sldId id="411" r:id="rId26"/>
    <p:sldId id="425" r:id="rId27"/>
    <p:sldId id="428" r:id="rId28"/>
    <p:sldId id="441" r:id="rId29"/>
    <p:sldId id="442" r:id="rId30"/>
    <p:sldId id="429" r:id="rId31"/>
    <p:sldId id="440" r:id="rId32"/>
    <p:sldId id="443" r:id="rId33"/>
    <p:sldId id="439" r:id="rId34"/>
  </p:sldIdLst>
  <p:sldSz cx="9144000" cy="6858000" type="screen4x3"/>
  <p:notesSz cx="7315200" cy="9601200"/>
  <p:defaultTextStyle>
    <a:defPPr>
      <a:defRPr lang="en-US"/>
    </a:defPPr>
    <a:lvl1pPr algn="l" rtl="0" fontAlgn="base">
      <a:spcBef>
        <a:spcPct val="0"/>
      </a:spcBef>
      <a:spcAft>
        <a:spcPct val="0"/>
      </a:spcAft>
      <a:defRPr sz="2400" b="1" kern="1200">
        <a:solidFill>
          <a:srgbClr val="FFFF00"/>
        </a:solidFill>
        <a:latin typeface="Arial" charset="0"/>
        <a:ea typeface="+mn-ea"/>
        <a:cs typeface="+mn-cs"/>
      </a:defRPr>
    </a:lvl1pPr>
    <a:lvl2pPr marL="457200" algn="l" rtl="0" fontAlgn="base">
      <a:spcBef>
        <a:spcPct val="0"/>
      </a:spcBef>
      <a:spcAft>
        <a:spcPct val="0"/>
      </a:spcAft>
      <a:defRPr sz="2400" b="1" kern="1200">
        <a:solidFill>
          <a:srgbClr val="FFFF00"/>
        </a:solidFill>
        <a:latin typeface="Arial" charset="0"/>
        <a:ea typeface="+mn-ea"/>
        <a:cs typeface="+mn-cs"/>
      </a:defRPr>
    </a:lvl2pPr>
    <a:lvl3pPr marL="914400" algn="l" rtl="0" fontAlgn="base">
      <a:spcBef>
        <a:spcPct val="0"/>
      </a:spcBef>
      <a:spcAft>
        <a:spcPct val="0"/>
      </a:spcAft>
      <a:defRPr sz="2400" b="1" kern="1200">
        <a:solidFill>
          <a:srgbClr val="FFFF00"/>
        </a:solidFill>
        <a:latin typeface="Arial" charset="0"/>
        <a:ea typeface="+mn-ea"/>
        <a:cs typeface="+mn-cs"/>
      </a:defRPr>
    </a:lvl3pPr>
    <a:lvl4pPr marL="1371600" algn="l" rtl="0" fontAlgn="base">
      <a:spcBef>
        <a:spcPct val="0"/>
      </a:spcBef>
      <a:spcAft>
        <a:spcPct val="0"/>
      </a:spcAft>
      <a:defRPr sz="2400" b="1" kern="1200">
        <a:solidFill>
          <a:srgbClr val="FFFF00"/>
        </a:solidFill>
        <a:latin typeface="Arial" charset="0"/>
        <a:ea typeface="+mn-ea"/>
        <a:cs typeface="+mn-cs"/>
      </a:defRPr>
    </a:lvl4pPr>
    <a:lvl5pPr marL="1828800" algn="l" rtl="0" fontAlgn="base">
      <a:spcBef>
        <a:spcPct val="0"/>
      </a:spcBef>
      <a:spcAft>
        <a:spcPct val="0"/>
      </a:spcAft>
      <a:defRPr sz="2400" b="1" kern="1200">
        <a:solidFill>
          <a:srgbClr val="FFFF00"/>
        </a:solidFill>
        <a:latin typeface="Arial" charset="0"/>
        <a:ea typeface="+mn-ea"/>
        <a:cs typeface="+mn-cs"/>
      </a:defRPr>
    </a:lvl5pPr>
    <a:lvl6pPr marL="2286000" algn="l" defTabSz="914400" rtl="0" eaLnBrk="1" latinLnBrk="0" hangingPunct="1">
      <a:defRPr sz="2400" b="1" kern="1200">
        <a:solidFill>
          <a:srgbClr val="FFFF00"/>
        </a:solidFill>
        <a:latin typeface="Arial" charset="0"/>
        <a:ea typeface="+mn-ea"/>
        <a:cs typeface="+mn-cs"/>
      </a:defRPr>
    </a:lvl6pPr>
    <a:lvl7pPr marL="2743200" algn="l" defTabSz="914400" rtl="0" eaLnBrk="1" latinLnBrk="0" hangingPunct="1">
      <a:defRPr sz="2400" b="1" kern="1200">
        <a:solidFill>
          <a:srgbClr val="FFFF00"/>
        </a:solidFill>
        <a:latin typeface="Arial" charset="0"/>
        <a:ea typeface="+mn-ea"/>
        <a:cs typeface="+mn-cs"/>
      </a:defRPr>
    </a:lvl7pPr>
    <a:lvl8pPr marL="3200400" algn="l" defTabSz="914400" rtl="0" eaLnBrk="1" latinLnBrk="0" hangingPunct="1">
      <a:defRPr sz="2400" b="1" kern="1200">
        <a:solidFill>
          <a:srgbClr val="FFFF00"/>
        </a:solidFill>
        <a:latin typeface="Arial" charset="0"/>
        <a:ea typeface="+mn-ea"/>
        <a:cs typeface="+mn-cs"/>
      </a:defRPr>
    </a:lvl8pPr>
    <a:lvl9pPr marL="3657600" algn="l" defTabSz="914400" rtl="0" eaLnBrk="1" latinLnBrk="0" hangingPunct="1">
      <a:defRPr sz="2400" b="1" kern="1200">
        <a:solidFill>
          <a:srgbClr val="FFFF00"/>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99"/>
    <a:srgbClr val="006600"/>
    <a:srgbClr val="CC3300"/>
    <a:srgbClr val="996633"/>
    <a:srgbClr val="996600"/>
    <a:srgbClr val="339966"/>
    <a:srgbClr val="CC9900"/>
    <a:srgbClr val="FFCC66"/>
    <a:srgbClr val="FF0066"/>
    <a:srgbClr val="00FF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323" autoAdjust="0"/>
    <p:restoredTop sz="86767" autoAdjust="0"/>
  </p:normalViewPr>
  <p:slideViewPr>
    <p:cSldViewPr snapToGrid="0">
      <p:cViewPr>
        <p:scale>
          <a:sx n="70" d="100"/>
          <a:sy n="70" d="100"/>
        </p:scale>
        <p:origin x="-1680"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725"/>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defRPr sz="1200" smtClean="0"/>
            </a:lvl1pPr>
          </a:lstStyle>
          <a:p>
            <a:pPr>
              <a:defRPr/>
            </a:pPr>
            <a:endParaRPr lang="en-US" altLang="en-US"/>
          </a:p>
        </p:txBody>
      </p:sp>
      <p:sp>
        <p:nvSpPr>
          <p:cNvPr id="57347" name="Rectangle 3"/>
          <p:cNvSpPr>
            <a:spLocks noGrp="1" noChangeArrowheads="1"/>
          </p:cNvSpPr>
          <p:nvPr>
            <p:ph type="dt" sz="quarter" idx="1"/>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r">
              <a:defRPr sz="1200" smtClean="0"/>
            </a:lvl1pPr>
          </a:lstStyle>
          <a:p>
            <a:pPr>
              <a:defRPr/>
            </a:pPr>
            <a:endParaRPr lang="en-US" altLang="en-US"/>
          </a:p>
        </p:txBody>
      </p:sp>
      <p:sp>
        <p:nvSpPr>
          <p:cNvPr id="57348" name="Rectangle 4"/>
          <p:cNvSpPr>
            <a:spLocks noGrp="1" noChangeArrowheads="1"/>
          </p:cNvSpPr>
          <p:nvPr>
            <p:ph type="ftr" sz="quarter" idx="2"/>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29" tIns="45714" rIns="91429" bIns="45714" numCol="1" anchor="b" anchorCtr="0" compatLnSpc="1">
            <a:prstTxWarp prst="textNoShape">
              <a:avLst/>
            </a:prstTxWarp>
          </a:bodyPr>
          <a:lstStyle>
            <a:lvl1pPr>
              <a:defRPr sz="1200" smtClean="0"/>
            </a:lvl1pPr>
          </a:lstStyle>
          <a:p>
            <a:pPr>
              <a:defRPr/>
            </a:pPr>
            <a:endParaRPr lang="en-US" altLang="en-US"/>
          </a:p>
        </p:txBody>
      </p:sp>
      <p:sp>
        <p:nvSpPr>
          <p:cNvPr id="57349" name="Rectangle 5"/>
          <p:cNvSpPr>
            <a:spLocks noGrp="1" noChangeArrowheads="1"/>
          </p:cNvSpPr>
          <p:nvPr>
            <p:ph type="sldNum" sz="quarter" idx="3"/>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29" tIns="45714" rIns="91429" bIns="45714" numCol="1" anchor="b" anchorCtr="0" compatLnSpc="1">
            <a:prstTxWarp prst="textNoShape">
              <a:avLst/>
            </a:prstTxWarp>
          </a:bodyPr>
          <a:lstStyle>
            <a:lvl1pPr algn="r">
              <a:defRPr sz="1200" smtClean="0"/>
            </a:lvl1pPr>
          </a:lstStyle>
          <a:p>
            <a:pPr>
              <a:defRPr/>
            </a:pPr>
            <a:fld id="{0E9B4E46-B373-42E9-83DE-2E78BB813AAA}" type="slidenum">
              <a:rPr lang="en-US" altLang="en-US"/>
              <a:pPr>
                <a:defRPr/>
              </a:pPr>
              <a:t>‹#›</a:t>
            </a:fld>
            <a:endParaRPr lang="en-US" altLang="en-US"/>
          </a:p>
        </p:txBody>
      </p:sp>
    </p:spTree>
    <p:extLst>
      <p:ext uri="{BB962C8B-B14F-4D97-AF65-F5344CB8AC3E}">
        <p14:creationId xmlns:p14="http://schemas.microsoft.com/office/powerpoint/2010/main" xmlns="" val="25867698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defRPr sz="1200" smtClean="0"/>
            </a:lvl1pPr>
          </a:lstStyle>
          <a:p>
            <a:pPr>
              <a:defRPr/>
            </a:pPr>
            <a:endParaRPr lang="en-US" altLang="en-US"/>
          </a:p>
        </p:txBody>
      </p:sp>
      <p:sp>
        <p:nvSpPr>
          <p:cNvPr id="3075" name="Rectangle 3"/>
          <p:cNvSpPr>
            <a:spLocks noGrp="1" noChangeArrowheads="1"/>
          </p:cNvSpPr>
          <p:nvPr>
            <p:ph type="dt" idx="1"/>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r">
              <a:defRPr sz="1200" smtClean="0"/>
            </a:lvl1pPr>
          </a:lstStyle>
          <a:p>
            <a:pPr>
              <a:defRPr/>
            </a:pPr>
            <a:endParaRPr lang="en-US" altLang="en-US"/>
          </a:p>
        </p:txBody>
      </p:sp>
      <p:sp>
        <p:nvSpPr>
          <p:cNvPr id="39940" name="Rectangle 4"/>
          <p:cNvSpPr>
            <a:spLocks noGrp="1" noRot="1" noChangeAspect="1" noChangeArrowheads="1" noTextEdit="1"/>
          </p:cNvSpPr>
          <p:nvPr>
            <p:ph type="sldImg" idx="2"/>
          </p:nvPr>
        </p:nvSpPr>
        <p:spPr bwMode="auto">
          <a:xfrm>
            <a:off x="1258888" y="720725"/>
            <a:ext cx="4800600" cy="3600450"/>
          </a:xfrm>
          <a:prstGeom prst="rect">
            <a:avLst/>
          </a:prstGeom>
          <a:noFill/>
          <a:ln w="9525">
            <a:solidFill>
              <a:srgbClr val="00000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3077" name="Rectangle 5"/>
          <p:cNvSpPr>
            <a:spLocks noGrp="1" noChangeArrowheads="1"/>
          </p:cNvSpPr>
          <p:nvPr>
            <p:ph type="body" sz="quarter" idx="3"/>
          </p:nvPr>
        </p:nvSpPr>
        <p:spPr bwMode="auto">
          <a:xfrm>
            <a:off x="976313" y="4560888"/>
            <a:ext cx="5362575" cy="43195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3078" name="Rectangle 6"/>
          <p:cNvSpPr>
            <a:spLocks noGrp="1" noChangeArrowheads="1"/>
          </p:cNvSpPr>
          <p:nvPr>
            <p:ph type="ftr" sz="quarter" idx="4"/>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29" tIns="45714" rIns="91429" bIns="45714" numCol="1" anchor="b" anchorCtr="0" compatLnSpc="1">
            <a:prstTxWarp prst="textNoShape">
              <a:avLst/>
            </a:prstTxWarp>
          </a:bodyPr>
          <a:lstStyle>
            <a:lvl1pPr>
              <a:defRPr sz="1200" smtClean="0"/>
            </a:lvl1pPr>
          </a:lstStyle>
          <a:p>
            <a:pPr>
              <a:defRPr/>
            </a:pPr>
            <a:endParaRPr lang="en-US" altLang="en-US"/>
          </a:p>
        </p:txBody>
      </p:sp>
      <p:sp>
        <p:nvSpPr>
          <p:cNvPr id="3079" name="Rectangle 7"/>
          <p:cNvSpPr>
            <a:spLocks noGrp="1" noChangeArrowheads="1"/>
          </p:cNvSpPr>
          <p:nvPr>
            <p:ph type="sldNum" sz="quarter" idx="5"/>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29" tIns="45714" rIns="91429" bIns="45714" numCol="1" anchor="b" anchorCtr="0" compatLnSpc="1">
            <a:prstTxWarp prst="textNoShape">
              <a:avLst/>
            </a:prstTxWarp>
          </a:bodyPr>
          <a:lstStyle>
            <a:lvl1pPr algn="r">
              <a:defRPr sz="1200" smtClean="0"/>
            </a:lvl1pPr>
          </a:lstStyle>
          <a:p>
            <a:pPr>
              <a:defRPr/>
            </a:pPr>
            <a:fld id="{D0C31FDA-D7DC-41A6-A852-3A220D68FFCD}" type="slidenum">
              <a:rPr lang="en-US" altLang="en-US"/>
              <a:pPr>
                <a:defRPr/>
              </a:pPr>
              <a:t>‹#›</a:t>
            </a:fld>
            <a:endParaRPr lang="en-US" altLang="en-US"/>
          </a:p>
        </p:txBody>
      </p:sp>
    </p:spTree>
    <p:extLst>
      <p:ext uri="{BB962C8B-B14F-4D97-AF65-F5344CB8AC3E}">
        <p14:creationId xmlns:p14="http://schemas.microsoft.com/office/powerpoint/2010/main" xmlns="" val="2382113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www.marinova.com.au/" TargetMode="External"/><Relationship Id="rId13" Type="http://schemas.openxmlformats.org/officeDocument/2006/relationships/hyperlink" Target="http://www.rbgsyd.nsw.gov.au/science/Plant_Diversity_Research/marine_algae" TargetMode="External"/><Relationship Id="rId18" Type="http://schemas.openxmlformats.org/officeDocument/2006/relationships/hyperlink" Target="http://www.jcu.edu.au/macroalgae/index.htm" TargetMode="External"/><Relationship Id="rId3" Type="http://schemas.openxmlformats.org/officeDocument/2006/relationships/hyperlink" Target="http://www.sardi.sa.gov.au/home" TargetMode="External"/><Relationship Id="rId7" Type="http://schemas.openxmlformats.org/officeDocument/2006/relationships/hyperlink" Target="http://www.kelpind.com.au/index.html" TargetMode="External"/><Relationship Id="rId12" Type="http://schemas.openxmlformats.org/officeDocument/2006/relationships/hyperlink" Target="http://algaetec.com.au/" TargetMode="External"/><Relationship Id="rId17" Type="http://schemas.openxmlformats.org/officeDocument/2006/relationships/hyperlink" Target="http://www.aims.gov.au/docs/research/sustainable-use/sustainable-use.html" TargetMode="External"/><Relationship Id="rId2" Type="http://schemas.openxmlformats.org/officeDocument/2006/relationships/slide" Target="../slides/slide7.xml"/><Relationship Id="rId16" Type="http://schemas.openxmlformats.org/officeDocument/2006/relationships/hyperlink" Target="http://solarbiofuels.org/index.php" TargetMode="External"/><Relationship Id="rId1" Type="http://schemas.openxmlformats.org/officeDocument/2006/relationships/notesMaster" Target="../notesMasters/notesMaster1.xml"/><Relationship Id="rId6" Type="http://schemas.openxmlformats.org/officeDocument/2006/relationships/hyperlink" Target="http://www.australiannaturalhealthcare.com/fullpage.php?ckey=177" TargetMode="External"/><Relationship Id="rId11" Type="http://schemas.openxmlformats.org/officeDocument/2006/relationships/hyperlink" Target="http://www.uow.edu.au/science/research/smfc/index.html" TargetMode="External"/><Relationship Id="rId5" Type="http://schemas.openxmlformats.org/officeDocument/2006/relationships/hyperlink" Target="http://www.mbdenergy.com/about.php" TargetMode="External"/><Relationship Id="rId15" Type="http://schemas.openxmlformats.org/officeDocument/2006/relationships/hyperlink" Target="http://www.sims.org.au/" TargetMode="External"/><Relationship Id="rId10" Type="http://schemas.openxmlformats.org/officeDocument/2006/relationships/hyperlink" Target="http://www.csiro.au/Organisation-Structure/National-Facilities/Australian-National-Algae-Culture-Collection.aspx" TargetMode="External"/><Relationship Id="rId19" Type="http://schemas.openxmlformats.org/officeDocument/2006/relationships/hyperlink" Target="http://www.jcu.edu.au/methaneremediation/index.htm" TargetMode="External"/><Relationship Id="rId4" Type="http://schemas.openxmlformats.org/officeDocument/2006/relationships/hyperlink" Target="http://www.flinders.edu.au/medicine/sites/marine-bioproducts/contact.cfm" TargetMode="External"/><Relationship Id="rId9" Type="http://schemas.openxmlformats.org/officeDocument/2006/relationships/hyperlink" Target="http://www.imas.utas.edu.au/" TargetMode="External"/><Relationship Id="rId14" Type="http://schemas.openxmlformats.org/officeDocument/2006/relationships/hyperlink" Target="http://www.aussiealgae.org/"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p:spPr>
        <p:txBody>
          <a:bodyPr/>
          <a:lstStyle/>
          <a:p>
            <a:pPr eaLnBrk="1" hangingPunct="1"/>
            <a:endParaRPr lang="en-AU" altLang="en-US" smtClean="0"/>
          </a:p>
        </p:txBody>
      </p:sp>
      <p:sp>
        <p:nvSpPr>
          <p:cNvPr id="40964" name="Slide Number Placeholder 3"/>
          <p:cNvSpPr>
            <a:spLocks noGrp="1"/>
          </p:cNvSpPr>
          <p:nvPr>
            <p:ph type="sldNum" sz="quarter" idx="5"/>
          </p:nvPr>
        </p:nvSpPr>
        <p:spPr>
          <a:noFill/>
        </p:spPr>
        <p:txBody>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fld id="{F842D28B-01B2-4DB6-8DFF-ADBF26799F0F}" type="slidenum">
              <a:rPr lang="en-AU" altLang="en-US" sz="1200">
                <a:solidFill>
                  <a:srgbClr val="000000"/>
                </a:solidFill>
              </a:rPr>
              <a:pPr eaLnBrk="1" hangingPunct="1"/>
              <a:t>1</a:t>
            </a:fld>
            <a:endParaRPr lang="en-AU" altLang="en-US" sz="1200">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WRI:</a:t>
            </a:r>
            <a:r>
              <a:rPr lang="en-AU" baseline="0" dirty="0" smtClean="0"/>
              <a:t> world resources institute</a:t>
            </a:r>
          </a:p>
          <a:p>
            <a:r>
              <a:rPr lang="en-AU" baseline="0" dirty="0" smtClean="0"/>
              <a:t>IEA: international energy agency</a:t>
            </a:r>
          </a:p>
          <a:p>
            <a:r>
              <a:rPr lang="en-AU" baseline="0" dirty="0" smtClean="0"/>
              <a:t>GFDL” GNU Free Documentation Licence</a:t>
            </a:r>
          </a:p>
          <a:p>
            <a:r>
              <a:rPr lang="en-AU" baseline="0" dirty="0" smtClean="0"/>
              <a:t>Cobb 2008: based on UN 2005 projections &amp; US Census Bureau Historical Estimates</a:t>
            </a:r>
            <a:endParaRPr lang="en-AU" dirty="0"/>
          </a:p>
        </p:txBody>
      </p:sp>
      <p:sp>
        <p:nvSpPr>
          <p:cNvPr id="4" name="Slide Number Placeholder 3"/>
          <p:cNvSpPr>
            <a:spLocks noGrp="1"/>
          </p:cNvSpPr>
          <p:nvPr>
            <p:ph type="sldNum" sz="quarter" idx="10"/>
          </p:nvPr>
        </p:nvSpPr>
        <p:spPr/>
        <p:txBody>
          <a:bodyPr/>
          <a:lstStyle/>
          <a:p>
            <a:pPr>
              <a:defRPr/>
            </a:pPr>
            <a:fld id="{684B83F9-0C66-4762-A9B2-9BE0D23E9CD1}" type="slidenum">
              <a:rPr lang="en-AU" smtClean="0"/>
              <a:pPr>
                <a:defRPr/>
              </a:pPr>
              <a:t>2</a:t>
            </a:fld>
            <a:endParaRPr lang="en-A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EA8D81DC-3CFD-405A-B1D7-DDD63CC522A4}" type="slidenum">
              <a:rPr lang="en-AU" smtClean="0">
                <a:solidFill>
                  <a:prstClr val="black"/>
                </a:solidFill>
              </a:rPr>
              <a:pPr>
                <a:defRPr/>
              </a:pPr>
              <a:t>3</a:t>
            </a:fld>
            <a:endParaRPr lang="en-AU">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fld id="{5B0C1379-7417-4FB8-B2AD-EBE8C4D282FA}" type="slidenum">
              <a:rPr lang="en-US" altLang="en-US" sz="1200"/>
              <a:pPr eaLnBrk="1" hangingPunct="1"/>
              <a:t>4</a:t>
            </a:fld>
            <a:endParaRPr lang="en-US" altLang="en-US" sz="120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p:spPr>
        <p:txBody>
          <a:bodyPr/>
          <a:lstStyle/>
          <a:p>
            <a:pPr eaLnBrk="1" hangingPunct="1"/>
            <a:r>
              <a:rPr lang="en-US" altLang="en-US" smtClean="0"/>
              <a:t>Choosing to the right microalgal strains is vital for the success and survival of the Aquaculture industry. </a:t>
            </a:r>
          </a:p>
          <a:p>
            <a:pPr eaLnBrk="1" hangingPunct="1"/>
            <a:r>
              <a:rPr lang="en-US" altLang="en-US" smtClean="0"/>
              <a:t>Even if you are not doing aquaculture, the information provided in this lecture is also of fundamental importance in ecological studies, freshwater or marine.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p:spPr>
        <p:txBody>
          <a:bodyPr/>
          <a:lstStyle/>
          <a:p>
            <a:pPr eaLnBrk="1" hangingPunct="1"/>
            <a:endParaRPr lang="en-AU" altLang="en-US" smtClean="0"/>
          </a:p>
        </p:txBody>
      </p:sp>
      <p:sp>
        <p:nvSpPr>
          <p:cNvPr id="44036" name="Slide Number Placeholder 3"/>
          <p:cNvSpPr>
            <a:spLocks noGrp="1"/>
          </p:cNvSpPr>
          <p:nvPr>
            <p:ph type="sldNum" sz="quarter" idx="5"/>
          </p:nvPr>
        </p:nvSpPr>
        <p:spPr>
          <a:noFill/>
        </p:spPr>
        <p:txBody>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fld id="{6681C4EA-DA08-4F38-A04F-75A51110698D}" type="slidenum">
              <a:rPr lang="en-AU" altLang="en-US" sz="1200">
                <a:solidFill>
                  <a:srgbClr val="000000"/>
                </a:solidFill>
              </a:rPr>
              <a:pPr eaLnBrk="1" hangingPunct="1"/>
              <a:t>5</a:t>
            </a:fld>
            <a:endParaRPr lang="en-AU" altLang="en-US" sz="1200">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p:spPr>
        <p:txBody>
          <a:bodyPr/>
          <a:lstStyle/>
          <a:p>
            <a:pPr eaLnBrk="1" hangingPunct="1"/>
            <a:endParaRPr lang="en-AU" altLang="en-US" smtClean="0"/>
          </a:p>
        </p:txBody>
      </p:sp>
      <p:sp>
        <p:nvSpPr>
          <p:cNvPr id="45060" name="Slide Number Placeholder 3"/>
          <p:cNvSpPr>
            <a:spLocks noGrp="1"/>
          </p:cNvSpPr>
          <p:nvPr>
            <p:ph type="sldNum" sz="quarter" idx="5"/>
          </p:nvPr>
        </p:nvSpPr>
        <p:spPr>
          <a:noFill/>
        </p:spPr>
        <p:txBody>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fld id="{E3C36D67-9977-4D7F-B59C-4C58454713DD}" type="slidenum">
              <a:rPr lang="en-AU" altLang="en-US" sz="1200">
                <a:solidFill>
                  <a:srgbClr val="000000"/>
                </a:solidFill>
              </a:rPr>
              <a:pPr eaLnBrk="1" hangingPunct="1"/>
              <a:t>6</a:t>
            </a:fld>
            <a:endParaRPr lang="en-AU" altLang="en-US" sz="1200">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de-DE" noProof="0" dirty="0" smtClean="0"/>
              <a:t>Aurora Algae, mit Sitz</a:t>
            </a:r>
            <a:r>
              <a:rPr lang="de-DE" baseline="0" noProof="0" dirty="0" smtClean="0"/>
              <a:t> in Perth,</a:t>
            </a:r>
            <a:r>
              <a:rPr lang="de-DE" noProof="0" dirty="0" smtClean="0"/>
              <a:t> arbeitet</a:t>
            </a:r>
            <a:r>
              <a:rPr lang="de-DE" baseline="0" noProof="0" dirty="0" smtClean="0"/>
              <a:t> an der Entwicklung von hoch-technischen Bioreaktoren für Mikroalgen.</a:t>
            </a:r>
            <a:r>
              <a:rPr lang="de-DE" noProof="0" dirty="0" smtClean="0"/>
              <a:t> Die</a:t>
            </a:r>
            <a:r>
              <a:rPr lang="de-DE" baseline="0" noProof="0" dirty="0" smtClean="0"/>
              <a:t> Demonstrationsanlage ist</a:t>
            </a:r>
            <a:r>
              <a:rPr lang="de-DE" noProof="0" dirty="0" smtClean="0"/>
              <a:t> in Karratha, Western Australia.</a:t>
            </a:r>
          </a:p>
          <a:p>
            <a:pPr rtl="0"/>
            <a:r>
              <a:rPr lang="de-DE" noProof="0" dirty="0" smtClean="0">
                <a:effectLst/>
              </a:rPr>
              <a:t>BASF hilft ihren Kunden mit weltweiter Erfahrung, langjährigen Erkenntnissen, und leading-edge Lösungen grö</a:t>
            </a:r>
            <a:r>
              <a:rPr lang="el-GR" noProof="0" dirty="0" smtClean="0">
                <a:effectLst/>
              </a:rPr>
              <a:t>β</a:t>
            </a:r>
            <a:r>
              <a:rPr lang="de-DE" noProof="0" dirty="0" smtClean="0">
                <a:effectLst/>
              </a:rPr>
              <a:t>ere Sustainability zu erzielen.</a:t>
            </a:r>
          </a:p>
          <a:p>
            <a:r>
              <a:rPr lang="de-DE" noProof="0" dirty="0" smtClean="0"/>
              <a:t>Das Murdoch University ALGAE R&amp;D Centre ist eine</a:t>
            </a:r>
            <a:r>
              <a:rPr lang="de-DE" baseline="0" noProof="0" dirty="0" smtClean="0"/>
              <a:t> Einrichtung, die</a:t>
            </a:r>
            <a:r>
              <a:rPr lang="de-DE" noProof="0" dirty="0" smtClean="0"/>
              <a:t> speziell</a:t>
            </a:r>
            <a:r>
              <a:rPr lang="de-DE" baseline="0" noProof="0" dirty="0" smtClean="0"/>
              <a:t> zur Algenforschung und Entwicklung</a:t>
            </a:r>
            <a:r>
              <a:rPr lang="de-DE" noProof="0" dirty="0" smtClean="0"/>
              <a:t>, Algenkultivierung, und Entwicklung</a:t>
            </a:r>
            <a:r>
              <a:rPr lang="de-DE" baseline="0" noProof="0" dirty="0" smtClean="0"/>
              <a:t> von Algenkultursystemen eingerichtet ist</a:t>
            </a:r>
            <a:r>
              <a:rPr lang="de-DE" noProof="0" dirty="0" smtClean="0"/>
              <a:t>. Das Hauptziel</a:t>
            </a:r>
            <a:r>
              <a:rPr lang="de-DE" baseline="0" noProof="0" dirty="0" smtClean="0"/>
              <a:t> ist die Entwicklung von Algenproduktion im komerziellen Rahmen.</a:t>
            </a:r>
            <a:endParaRPr lang="de-DE" dirty="0" smtClean="0"/>
          </a:p>
          <a:p>
            <a:r>
              <a:rPr lang="de-DE" noProof="0" dirty="0" smtClean="0"/>
              <a:t>Muradel, mit Sitz in Adelaide, ist ein australisches start-up</a:t>
            </a:r>
            <a:r>
              <a:rPr lang="de-DE" baseline="0" noProof="0" dirty="0" smtClean="0"/>
              <a:t> Unternehmen</a:t>
            </a:r>
            <a:r>
              <a:rPr lang="de-DE" noProof="0" dirty="0" smtClean="0"/>
              <a:t> für die Entwicklung von erneuerbaren Treibstoffen aus Mikroalgen. Die Demonstrationsanlage befinddet</a:t>
            </a:r>
            <a:r>
              <a:rPr lang="de-DE" baseline="0" noProof="0" dirty="0" smtClean="0"/>
              <a:t> sich </a:t>
            </a:r>
            <a:r>
              <a:rPr lang="de-DE" noProof="0" dirty="0" smtClean="0"/>
              <a:t>in Whyalla, und die Forschung</a:t>
            </a:r>
            <a:r>
              <a:rPr lang="de-DE" baseline="0" noProof="0" dirty="0" smtClean="0"/>
              <a:t> wird durch die joint venture zwischen der </a:t>
            </a:r>
            <a:r>
              <a:rPr lang="en-US" dirty="0" smtClean="0"/>
              <a:t>University of Adelaide, die</a:t>
            </a:r>
            <a:r>
              <a:rPr lang="en-US" baseline="0" dirty="0" smtClean="0"/>
              <a:t> SQC, </a:t>
            </a:r>
            <a:r>
              <a:rPr lang="de-DE" baseline="0" noProof="0" dirty="0" smtClean="0"/>
              <a:t>ebenfalls mit Sitz in Adelaide, die Technologie</a:t>
            </a:r>
            <a:r>
              <a:rPr lang="de-DE" noProof="0" dirty="0" smtClean="0"/>
              <a:t>entwicklung</a:t>
            </a:r>
            <a:r>
              <a:rPr lang="de-DE" baseline="0" noProof="0" dirty="0" smtClean="0"/>
              <a:t> zur Sequestration von Kohlenwasserstoff betreibt und </a:t>
            </a:r>
            <a:r>
              <a:rPr lang="de-DE" noProof="0" dirty="0" smtClean="0"/>
              <a:t>Murdoch University, Western Australia unterstützt.</a:t>
            </a:r>
          </a:p>
          <a:p>
            <a:pPr defTabSz="882305"/>
            <a:r>
              <a:rPr lang="de-DE" noProof="0" dirty="0" smtClean="0"/>
              <a:t>Die Forschung</a:t>
            </a:r>
            <a:r>
              <a:rPr lang="de-DE" baseline="0" noProof="0" dirty="0" smtClean="0"/>
              <a:t> am Centre for Environmental Risk Assessment and Remediation, </a:t>
            </a:r>
            <a:r>
              <a:rPr lang="de-DE" noProof="0" dirty="0" smtClean="0"/>
              <a:t>CERAR, ist allgemein</a:t>
            </a:r>
            <a:r>
              <a:rPr lang="de-DE" baseline="0" noProof="0" dirty="0" smtClean="0"/>
              <a:t> auf Umweltschutz ausgerichtet wozu die Begrenzung von negativen Auswirkungen des Klimaweandels im sozialen-, ökonomischen- und</a:t>
            </a:r>
            <a:r>
              <a:rPr lang="de-DE" noProof="0" dirty="0" smtClean="0"/>
              <a:t> gesundheitlichen Bereich</a:t>
            </a:r>
            <a:r>
              <a:rPr lang="de-DE" baseline="0" noProof="0" dirty="0" smtClean="0"/>
              <a:t> gehört.</a:t>
            </a:r>
            <a:r>
              <a:rPr lang="de-DE" noProof="0" dirty="0" smtClean="0"/>
              <a:t> </a:t>
            </a:r>
          </a:p>
          <a:p>
            <a:r>
              <a:rPr lang="en-US" dirty="0" smtClean="0"/>
              <a:t>South Australian Research and Development Institute scientists create opportunities to position agriculture, food, aquatic and bioscience industries as internationally competitive and ecologically sustainable.</a:t>
            </a:r>
          </a:p>
          <a:p>
            <a:r>
              <a:rPr lang="en-US" dirty="0" smtClean="0">
                <a:hlinkClick r:id="rId3"/>
              </a:rPr>
              <a:t>SARDI</a:t>
            </a:r>
            <a:endParaRPr lang="en-US" dirty="0" smtClean="0"/>
          </a:p>
          <a:p>
            <a:r>
              <a:rPr lang="en-US" dirty="0" smtClean="0"/>
              <a:t>We are a dynamic group leading cutting-edge research into marine </a:t>
            </a:r>
            <a:r>
              <a:rPr lang="en-US" dirty="0" err="1" smtClean="0"/>
              <a:t>biodiscovery</a:t>
            </a:r>
            <a:r>
              <a:rPr lang="en-US" dirty="0" smtClean="0"/>
              <a:t>, novel product development and sustainable production technologies. We develop marine bioprocesses and </a:t>
            </a:r>
            <a:r>
              <a:rPr lang="en-US" dirty="0" err="1" smtClean="0"/>
              <a:t>bioproducts</a:t>
            </a:r>
            <a:r>
              <a:rPr lang="en-US" dirty="0" smtClean="0"/>
              <a:t> for sustainable and profitable seafood, pharmaceutical and preventative nutrition, cosmetics, </a:t>
            </a:r>
            <a:r>
              <a:rPr lang="en-US" dirty="0" err="1" smtClean="0"/>
              <a:t>aquafeeds</a:t>
            </a:r>
            <a:r>
              <a:rPr lang="en-US" dirty="0" smtClean="0"/>
              <a:t>, </a:t>
            </a:r>
            <a:r>
              <a:rPr lang="en-US" dirty="0" err="1" smtClean="0"/>
              <a:t>agri</a:t>
            </a:r>
            <a:r>
              <a:rPr lang="en-US" dirty="0" smtClean="0"/>
              <a:t>-chemicals, biomaterials and biofuels industries. The Centre has led multi-million dollar industry projects in microalgae biofuels and </a:t>
            </a:r>
            <a:r>
              <a:rPr lang="en-US" dirty="0" err="1" smtClean="0"/>
              <a:t>biorefinery</a:t>
            </a:r>
            <a:r>
              <a:rPr lang="en-US" dirty="0" smtClean="0"/>
              <a:t> that produce biofuels as well as high value co-products, and </a:t>
            </a:r>
            <a:r>
              <a:rPr lang="en-US" dirty="0" err="1" smtClean="0"/>
              <a:t>bioproduct</a:t>
            </a:r>
            <a:r>
              <a:rPr lang="en-US" dirty="0" smtClean="0"/>
              <a:t> discovery from </a:t>
            </a:r>
            <a:r>
              <a:rPr lang="en-US" dirty="0" err="1" smtClean="0"/>
              <a:t>macroalgae</a:t>
            </a:r>
            <a:r>
              <a:rPr lang="en-US" dirty="0" smtClean="0"/>
              <a:t>, marine sponges and sponge associated bacteria, and other marine organisms.</a:t>
            </a:r>
          </a:p>
          <a:p>
            <a:r>
              <a:rPr lang="en-US" dirty="0" smtClean="0">
                <a:hlinkClick r:id="rId4"/>
              </a:rPr>
              <a:t>Centre for Marine </a:t>
            </a:r>
            <a:r>
              <a:rPr lang="en-US" dirty="0" err="1" smtClean="0">
                <a:hlinkClick r:id="rId4"/>
              </a:rPr>
              <a:t>Bioproducts</a:t>
            </a:r>
            <a:r>
              <a:rPr lang="en-US" dirty="0" smtClean="0">
                <a:hlinkClick r:id="rId4"/>
              </a:rPr>
              <a:t> Development</a:t>
            </a:r>
            <a:endParaRPr lang="en-US" dirty="0" smtClean="0"/>
          </a:p>
          <a:p>
            <a:r>
              <a:rPr lang="en-US" dirty="0" smtClean="0"/>
              <a:t>MBD has factored production of various forms of algae-based animal feed and high-value human foods into the delivery of a number of waste stream bioremediation projects. </a:t>
            </a:r>
          </a:p>
          <a:p>
            <a:r>
              <a:rPr lang="en-US" dirty="0" smtClean="0">
                <a:hlinkClick r:id="rId5"/>
              </a:rPr>
              <a:t>MBD Energy</a:t>
            </a:r>
            <a:endParaRPr lang="en-US" dirty="0" smtClean="0"/>
          </a:p>
          <a:p>
            <a:pPr rtl="0"/>
            <a:r>
              <a:rPr lang="en-US" dirty="0" err="1" smtClean="0"/>
              <a:t>Cognis</a:t>
            </a:r>
            <a:r>
              <a:rPr lang="en-US" dirty="0" smtClean="0"/>
              <a:t> is a leading Manufacturer and supplier of </a:t>
            </a:r>
            <a:r>
              <a:rPr lang="en-US" dirty="0" err="1" smtClean="0"/>
              <a:t>natual</a:t>
            </a:r>
            <a:r>
              <a:rPr lang="en-US" dirty="0" smtClean="0"/>
              <a:t>-source vitamins extracts and ingredients for nutritional </a:t>
            </a:r>
            <a:r>
              <a:rPr lang="en-US" dirty="0" err="1" smtClean="0"/>
              <a:t>suppliments</a:t>
            </a:r>
            <a:r>
              <a:rPr lang="en-US" dirty="0" smtClean="0"/>
              <a:t>, functional food fortification, food </a:t>
            </a:r>
            <a:r>
              <a:rPr lang="en-US" dirty="0" err="1" smtClean="0"/>
              <a:t>colour</a:t>
            </a:r>
            <a:r>
              <a:rPr lang="en-US" dirty="0" smtClean="0"/>
              <a:t> and animal nutrition.</a:t>
            </a:r>
            <a:br>
              <a:rPr lang="en-US" dirty="0" smtClean="0"/>
            </a:br>
            <a:r>
              <a:rPr lang="en-US" dirty="0" err="1" smtClean="0"/>
              <a:t>Cognis</a:t>
            </a:r>
            <a:r>
              <a:rPr lang="en-US" dirty="0" smtClean="0"/>
              <a:t> Australia is the world's largest producer of algal beta-carotene and carotenoids, branded as </a:t>
            </a:r>
            <a:r>
              <a:rPr lang="en-US" dirty="0" err="1" smtClean="0"/>
              <a:t>Betatene</a:t>
            </a:r>
            <a:r>
              <a:rPr lang="en-US" dirty="0" smtClean="0"/>
              <a:t> Natural Mixed Carotenoids.</a:t>
            </a:r>
          </a:p>
          <a:p>
            <a:pPr rtl="0"/>
            <a:r>
              <a:rPr lang="en-US" dirty="0" smtClean="0">
                <a:hlinkClick r:id="rId6"/>
              </a:rPr>
              <a:t>COGNIS</a:t>
            </a:r>
            <a:endParaRPr lang="en-US" dirty="0" smtClean="0"/>
          </a:p>
          <a:p>
            <a:r>
              <a:rPr lang="en-US" dirty="0" smtClean="0"/>
              <a:t>King Island Kelp Industries is a factory and site for receiving, drying and milling </a:t>
            </a:r>
            <a:r>
              <a:rPr lang="en-US" dirty="0" err="1" smtClean="0"/>
              <a:t>stormcast</a:t>
            </a:r>
            <a:r>
              <a:rPr lang="en-US" dirty="0" smtClean="0"/>
              <a:t> Bull Kelp (</a:t>
            </a:r>
            <a:r>
              <a:rPr lang="en-US" dirty="0" err="1" smtClean="0"/>
              <a:t>Durvillea</a:t>
            </a:r>
            <a:r>
              <a:rPr lang="en-US" dirty="0" smtClean="0"/>
              <a:t> </a:t>
            </a:r>
            <a:r>
              <a:rPr lang="en-US" dirty="0" err="1" smtClean="0"/>
              <a:t>Pototorum</a:t>
            </a:r>
            <a:r>
              <a:rPr lang="en-US" dirty="0" smtClean="0"/>
              <a:t>) for local Australian customers and for export to Scotland &amp; Norway.</a:t>
            </a:r>
          </a:p>
          <a:p>
            <a:r>
              <a:rPr lang="en-US" dirty="0" smtClean="0">
                <a:hlinkClick r:id="rId7"/>
              </a:rPr>
              <a:t>King Island Kelp Industries</a:t>
            </a:r>
            <a:endParaRPr lang="en-US" dirty="0" smtClean="0"/>
          </a:p>
          <a:p>
            <a:r>
              <a:rPr lang="en-US" dirty="0" err="1" smtClean="0"/>
              <a:t>Marinova</a:t>
            </a:r>
            <a:r>
              <a:rPr lang="en-US" dirty="0" smtClean="0"/>
              <a:t> is a progressive Australian biotechnology company dedicated to the development and manufacture of high purity seaweed extracts for the betterment of human health. </a:t>
            </a:r>
            <a:r>
              <a:rPr lang="en-US" dirty="0" err="1" smtClean="0"/>
              <a:t>Marinova</a:t>
            </a:r>
            <a:r>
              <a:rPr lang="en-US" dirty="0" smtClean="0"/>
              <a:t> supplies </a:t>
            </a:r>
            <a:r>
              <a:rPr lang="en-US" dirty="0" err="1" smtClean="0"/>
              <a:t>fucoidan</a:t>
            </a:r>
            <a:r>
              <a:rPr lang="en-US" dirty="0" smtClean="0"/>
              <a:t> to world-renowned research institutions and some of the world’s largest pharmaceutical and </a:t>
            </a:r>
            <a:r>
              <a:rPr lang="en-US" dirty="0" err="1" smtClean="0"/>
              <a:t>nutraceutical</a:t>
            </a:r>
            <a:r>
              <a:rPr lang="en-US" dirty="0" smtClean="0"/>
              <a:t> companies. </a:t>
            </a:r>
          </a:p>
          <a:p>
            <a:r>
              <a:rPr lang="en-US" dirty="0" err="1" smtClean="0">
                <a:hlinkClick r:id="rId8"/>
              </a:rPr>
              <a:t>Marinova</a:t>
            </a:r>
            <a:endParaRPr lang="en-US" dirty="0" smtClean="0"/>
          </a:p>
          <a:p>
            <a:pPr defTabSz="882305"/>
            <a:r>
              <a:rPr lang="en-US" dirty="0"/>
              <a:t>he Institute for Marine and Antarctic Studies (IMAS) pursues multidisciplinary and interdisciplinary work to advance understanding of temperate marine, Southern Ocean, and Antarctic environments.</a:t>
            </a:r>
            <a:r>
              <a:rPr lang="en-US" dirty="0" smtClean="0"/>
              <a:t> </a:t>
            </a:r>
            <a:r>
              <a:rPr lang="en-US" dirty="0">
                <a:hlinkClick r:id="rId9"/>
              </a:rPr>
              <a:t>Institute for Marine and Antarctic Studies</a:t>
            </a:r>
            <a:endParaRPr lang="en-US" dirty="0" smtClean="0"/>
          </a:p>
          <a:p>
            <a:r>
              <a:rPr lang="en-AU" dirty="0" smtClean="0"/>
              <a:t>Australian National Algae Culture Collection - this unique bank of Australian biodiversity contains marine and freshwater </a:t>
            </a:r>
            <a:r>
              <a:rPr lang="en-AU" dirty="0" err="1" smtClean="0"/>
              <a:t>microalgal</a:t>
            </a:r>
            <a:r>
              <a:rPr lang="en-AU" dirty="0" smtClean="0"/>
              <a:t> classes sourced from tropical Australia to Antarctica.</a:t>
            </a:r>
          </a:p>
          <a:p>
            <a:r>
              <a:rPr lang="en-AU" dirty="0" smtClean="0">
                <a:hlinkClick r:id="rId10"/>
              </a:rPr>
              <a:t>CSIRO - </a:t>
            </a:r>
            <a:r>
              <a:rPr lang="en-AU" b="1" dirty="0" smtClean="0">
                <a:hlinkClick r:id="rId10"/>
              </a:rPr>
              <a:t>Australian National Algae Culture Collection</a:t>
            </a:r>
            <a:endParaRPr lang="en-AU" b="1" dirty="0" smtClean="0"/>
          </a:p>
          <a:p>
            <a:r>
              <a:rPr lang="en-US" dirty="0"/>
              <a:t>Through research and vertical communication to industry and other partners, support the development of seaweed and microalgae applied research &amp; development in Australia.</a:t>
            </a:r>
            <a:r>
              <a:rPr lang="en-US" dirty="0" smtClean="0"/>
              <a:t> </a:t>
            </a:r>
          </a:p>
          <a:p>
            <a:r>
              <a:rPr lang="en-US" dirty="0" err="1">
                <a:hlinkClick r:id="rId11"/>
              </a:rPr>
              <a:t>Shoalhaven</a:t>
            </a:r>
            <a:r>
              <a:rPr lang="en-US" dirty="0">
                <a:hlinkClick r:id="rId11"/>
              </a:rPr>
              <a:t> Marine &amp; Freshwater Centre</a:t>
            </a:r>
            <a:endParaRPr lang="en-US" dirty="0" smtClean="0"/>
          </a:p>
          <a:p>
            <a:r>
              <a:rPr lang="en-US" dirty="0" err="1" smtClean="0"/>
              <a:t>Algae.Tec</a:t>
            </a:r>
            <a:r>
              <a:rPr lang="en-US" dirty="0" smtClean="0"/>
              <a:t> uses an enclosed modular high-yield algae growth manufacturing system to produce sustainable and renewable oil for fuel. </a:t>
            </a:r>
          </a:p>
          <a:p>
            <a:r>
              <a:rPr lang="en-US" dirty="0" err="1" smtClean="0">
                <a:hlinkClick r:id="rId12"/>
              </a:rPr>
              <a:t>Algae.Tec</a:t>
            </a:r>
            <a:endParaRPr lang="en-US" dirty="0" smtClean="0"/>
          </a:p>
          <a:p>
            <a:r>
              <a:rPr lang="en-US" dirty="0"/>
              <a:t>Research work with the Royal Botanic Gardens &amp; Domain Trust has resulted in the discovery of more than 50 new species of seaweeds. With 2000 different species of seaweeds in Australia it is the continent with the richest seaweed flora on earth.</a:t>
            </a:r>
            <a:r>
              <a:rPr lang="en-US" dirty="0" smtClean="0"/>
              <a:t> </a:t>
            </a:r>
          </a:p>
          <a:p>
            <a:r>
              <a:rPr lang="en-US" dirty="0">
                <a:hlinkClick r:id="rId13"/>
              </a:rPr>
              <a:t>Sydney Royal Botanic Gardens</a:t>
            </a:r>
            <a:endParaRPr lang="en-US" dirty="0" smtClean="0"/>
          </a:p>
          <a:p>
            <a:r>
              <a:rPr lang="en-US" dirty="0" smtClean="0"/>
              <a:t>A database for the </a:t>
            </a:r>
            <a:r>
              <a:rPr lang="en-US" dirty="0" err="1" smtClean="0"/>
              <a:t>phycologist</a:t>
            </a:r>
            <a:r>
              <a:rPr lang="en-US" dirty="0" smtClean="0"/>
              <a:t> and scientist to search for all the seaweed genera and species we have in our collection here at the National Herbarium of NSW at the Royal Botanic Gardens in Sydney. </a:t>
            </a:r>
            <a:br>
              <a:rPr lang="en-US" dirty="0" smtClean="0"/>
            </a:br>
            <a:r>
              <a:rPr lang="en-US" dirty="0" smtClean="0">
                <a:hlinkClick r:id="rId14"/>
              </a:rPr>
              <a:t>Aussie Algae</a:t>
            </a:r>
            <a:r>
              <a:rPr lang="en-US" dirty="0" smtClean="0"/>
              <a:t> </a:t>
            </a:r>
            <a:r>
              <a:rPr lang="en-US" dirty="0" err="1" smtClean="0"/>
              <a:t>PlantNET</a:t>
            </a:r>
            <a:r>
              <a:rPr lang="en-US" dirty="0" smtClean="0"/>
              <a:t/>
            </a:r>
            <a:br>
              <a:rPr lang="en-US" dirty="0" smtClean="0"/>
            </a:br>
            <a:r>
              <a:rPr lang="en-US" dirty="0" smtClean="0"/>
              <a:t> </a:t>
            </a:r>
            <a:r>
              <a:rPr lang="en-US" dirty="0"/>
              <a:t>SIMS conducts multidisciplinary marine research across five core research themes  - </a:t>
            </a:r>
            <a:r>
              <a:rPr lang="en-US" dirty="0" err="1"/>
              <a:t>Urbanisation</a:t>
            </a:r>
            <a:r>
              <a:rPr lang="en-US" dirty="0"/>
              <a:t>, Biodiversity, Climate Change, Ocean Resources, and Marine Management. </a:t>
            </a:r>
            <a:r>
              <a:rPr lang="en-US" dirty="0" smtClean="0"/>
              <a:t> </a:t>
            </a:r>
          </a:p>
          <a:p>
            <a:r>
              <a:rPr lang="en-US" dirty="0">
                <a:hlinkClick r:id="rId15"/>
              </a:rPr>
              <a:t>SIMS</a:t>
            </a:r>
            <a:endParaRPr lang="en-US" dirty="0" smtClean="0"/>
          </a:p>
          <a:p>
            <a:pPr defTabSz="882305"/>
            <a:r>
              <a:rPr lang="en-US" dirty="0"/>
              <a:t>Development of sustainable high efficiency microalgae production systems for fuel, food and high value products.</a:t>
            </a:r>
            <a:r>
              <a:rPr lang="en-US" dirty="0" smtClean="0"/>
              <a:t> </a:t>
            </a:r>
            <a:r>
              <a:rPr lang="en-US" dirty="0">
                <a:hlinkClick r:id="rId16"/>
              </a:rPr>
              <a:t>University of Queensland Solar Biofuels Consortium</a:t>
            </a:r>
            <a:endParaRPr lang="en-US" dirty="0" smtClean="0"/>
          </a:p>
          <a:p>
            <a:pPr defTabSz="882305"/>
            <a:r>
              <a:rPr lang="en-US" dirty="0"/>
              <a:t>Fisheries, offshore oil and gas, mining, reef tourism and aquaculture industries have all benefited from AIMS research that is geared towards the protection and sustainable development of marine resources. </a:t>
            </a:r>
            <a:r>
              <a:rPr lang="en-US" dirty="0" smtClean="0"/>
              <a:t> </a:t>
            </a:r>
            <a:r>
              <a:rPr lang="en-US" dirty="0">
                <a:hlinkClick r:id="rId17"/>
              </a:rPr>
              <a:t>Australian Institute of Marine Science</a:t>
            </a:r>
            <a:endParaRPr lang="en-US" dirty="0" smtClean="0"/>
          </a:p>
          <a:p>
            <a:r>
              <a:rPr lang="en-US" dirty="0"/>
              <a:t>The </a:t>
            </a:r>
            <a:r>
              <a:rPr lang="en-US" dirty="0" err="1"/>
              <a:t>Macroalgal</a:t>
            </a:r>
            <a:r>
              <a:rPr lang="en-US" dirty="0"/>
              <a:t> Biofuels and </a:t>
            </a:r>
            <a:r>
              <a:rPr lang="en-US" dirty="0" err="1"/>
              <a:t>Bioproducts</a:t>
            </a:r>
            <a:r>
              <a:rPr lang="en-US" dirty="0"/>
              <a:t> project will provide the research, development and demonstration of </a:t>
            </a:r>
            <a:r>
              <a:rPr lang="en-US" dirty="0" err="1"/>
              <a:t>macroalgal</a:t>
            </a:r>
            <a:r>
              <a:rPr lang="en-US" dirty="0"/>
              <a:t> biofuels and co-products (</a:t>
            </a:r>
            <a:r>
              <a:rPr lang="en-US" dirty="0" err="1"/>
              <a:t>fertiliser</a:t>
            </a:r>
            <a:r>
              <a:rPr lang="en-US" dirty="0"/>
              <a:t>, animal feed, human food and </a:t>
            </a:r>
            <a:r>
              <a:rPr lang="en-US" dirty="0" err="1"/>
              <a:t>nutraceuticals</a:t>
            </a:r>
            <a:r>
              <a:rPr lang="en-US" dirty="0"/>
              <a:t>), while providing cost-effective reductions of CO2 emissions from major carbon emitters in Australia. </a:t>
            </a:r>
            <a:r>
              <a:rPr lang="en-US" dirty="0" smtClean="0"/>
              <a:t> </a:t>
            </a:r>
          </a:p>
          <a:p>
            <a:r>
              <a:rPr lang="en-US" dirty="0">
                <a:hlinkClick r:id="rId18"/>
              </a:rPr>
              <a:t>James Cook University</a:t>
            </a:r>
            <a:endParaRPr lang="en-US" dirty="0" smtClean="0"/>
          </a:p>
          <a:p>
            <a:r>
              <a:rPr lang="en-US" dirty="0"/>
              <a:t>Biological know-how, engineering and infrastructure inputs are key to a new partnership project between the MCRC, James Cook University and the private sector, aimed at solving the biological and technical problems associated with remediation of coal mine methane (CMM).</a:t>
            </a:r>
          </a:p>
          <a:p>
            <a:r>
              <a:rPr lang="en-US" dirty="0" smtClean="0"/>
              <a:t>JCU  </a:t>
            </a:r>
            <a:r>
              <a:rPr lang="en-US" dirty="0" smtClean="0">
                <a:hlinkClick r:id="rId19"/>
              </a:rPr>
              <a:t>Microalgae Methane Remediation Project</a:t>
            </a:r>
            <a:endParaRPr lang="en-US" dirty="0" smtClean="0"/>
          </a:p>
          <a:p>
            <a:endParaRPr lang="en-AU" dirty="0"/>
          </a:p>
        </p:txBody>
      </p:sp>
      <p:sp>
        <p:nvSpPr>
          <p:cNvPr id="4" name="Slide Number Placeholder 3"/>
          <p:cNvSpPr>
            <a:spLocks noGrp="1"/>
          </p:cNvSpPr>
          <p:nvPr>
            <p:ph type="sldNum" sz="quarter" idx="10"/>
          </p:nvPr>
        </p:nvSpPr>
        <p:spPr/>
        <p:txBody>
          <a:bodyPr/>
          <a:lstStyle/>
          <a:p>
            <a:pPr>
              <a:defRPr/>
            </a:pPr>
            <a:fld id="{684B83F9-0C66-4762-A9B2-9BE0D23E9CD1}" type="slidenum">
              <a:rPr lang="en-AU" smtClean="0">
                <a:solidFill>
                  <a:prstClr val="black"/>
                </a:solidFill>
              </a:rPr>
              <a:pPr>
                <a:defRPr/>
              </a:pPr>
              <a:t>7</a:t>
            </a:fld>
            <a:endParaRPr lang="en-AU">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p:spPr>
        <p:txBody>
          <a:bodyPr/>
          <a:lstStyle/>
          <a:p>
            <a:pPr eaLnBrk="1" hangingPunct="1"/>
            <a:r>
              <a:rPr lang="en-US" altLang="en-US" dirty="0" smtClean="0"/>
              <a:t>Raceway culturing facility in </a:t>
            </a:r>
            <a:r>
              <a:rPr lang="en-US" altLang="en-US" dirty="0" err="1" smtClean="0"/>
              <a:t>Eilat</a:t>
            </a:r>
            <a:r>
              <a:rPr lang="en-US" altLang="en-US" dirty="0" smtClean="0"/>
              <a:t> in Israel. Prof Ben </a:t>
            </a:r>
            <a:r>
              <a:rPr lang="en-US" altLang="en-US" dirty="0" err="1" smtClean="0"/>
              <a:t>Amotz</a:t>
            </a:r>
            <a:r>
              <a:rPr lang="en-US" altLang="en-US" dirty="0" smtClean="0"/>
              <a:t> leads the facility.</a:t>
            </a:r>
          </a:p>
        </p:txBody>
      </p:sp>
      <p:sp>
        <p:nvSpPr>
          <p:cNvPr id="46084" name="Slide Number Placeholder 3"/>
          <p:cNvSpPr>
            <a:spLocks noGrp="1"/>
          </p:cNvSpPr>
          <p:nvPr>
            <p:ph type="sldNum" sz="quarter" idx="5"/>
          </p:nvPr>
        </p:nvSpPr>
        <p:spPr>
          <a:noFill/>
        </p:spPr>
        <p:txBody>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fld id="{C935986C-3F61-4766-9855-311344E61DAC}" type="slidenum">
              <a:rPr lang="en-AU" altLang="en-US" sz="1200">
                <a:solidFill>
                  <a:srgbClr val="000000"/>
                </a:solidFill>
              </a:rPr>
              <a:pPr eaLnBrk="1" hangingPunct="1"/>
              <a:t>8</a:t>
            </a:fld>
            <a:endParaRPr lang="en-AU" altLang="en-US" sz="1200">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p:spPr>
        <p:txBody>
          <a:bodyPr/>
          <a:lstStyle/>
          <a:p>
            <a:pPr eaLnBrk="1" hangingPunct="1"/>
            <a:r>
              <a:rPr lang="en-US" altLang="en-US" dirty="0" smtClean="0"/>
              <a:t>Some microalgae have distinctive morphological features.</a:t>
            </a:r>
            <a:endParaRPr lang="en-AU" altLang="en-US" dirty="0" smtClean="0"/>
          </a:p>
        </p:txBody>
      </p:sp>
      <p:sp>
        <p:nvSpPr>
          <p:cNvPr id="46084" name="Slide Number Placeholder 3"/>
          <p:cNvSpPr>
            <a:spLocks noGrp="1"/>
          </p:cNvSpPr>
          <p:nvPr>
            <p:ph type="sldNum" sz="quarter" idx="5"/>
          </p:nvPr>
        </p:nvSpPr>
        <p:spPr>
          <a:noFill/>
        </p:spPr>
        <p:txBody>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fld id="{C935986C-3F61-4766-9855-311344E61DAC}" type="slidenum">
              <a:rPr lang="en-AU" altLang="en-US" sz="1200">
                <a:solidFill>
                  <a:srgbClr val="000000"/>
                </a:solidFill>
              </a:rPr>
              <a:pPr eaLnBrk="1" hangingPunct="1"/>
              <a:t>9</a:t>
            </a:fld>
            <a:endParaRPr lang="en-AU" altLang="en-US" sz="1200">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p:spPr>
        <p:txBody>
          <a:bodyPr/>
          <a:lstStyle/>
          <a:p>
            <a:pPr eaLnBrk="1" hangingPunct="1"/>
            <a:endParaRPr lang="en-AU" altLang="en-US" dirty="0" smtClean="0"/>
          </a:p>
        </p:txBody>
      </p:sp>
      <p:sp>
        <p:nvSpPr>
          <p:cNvPr id="46084" name="Slide Number Placeholder 3"/>
          <p:cNvSpPr>
            <a:spLocks noGrp="1"/>
          </p:cNvSpPr>
          <p:nvPr>
            <p:ph type="sldNum" sz="quarter" idx="5"/>
          </p:nvPr>
        </p:nvSpPr>
        <p:spPr>
          <a:noFill/>
        </p:spPr>
        <p:txBody>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fld id="{C935986C-3F61-4766-9855-311344E61DAC}" type="slidenum">
              <a:rPr lang="en-AU" altLang="en-US" sz="1200">
                <a:solidFill>
                  <a:srgbClr val="000000"/>
                </a:solidFill>
              </a:rPr>
              <a:pPr eaLnBrk="1" hangingPunct="1"/>
              <a:t>10</a:t>
            </a:fld>
            <a:endParaRPr lang="en-AU" altLang="en-US" sz="1200">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Dunaliella</a:t>
            </a:r>
            <a:r>
              <a:rPr lang="en-US" baseline="0" dirty="0" smtClean="0"/>
              <a:t> prefers salinity of 25% </a:t>
            </a:r>
            <a:r>
              <a:rPr lang="en-US" baseline="0" dirty="0" err="1" smtClean="0"/>
              <a:t>NaCl</a:t>
            </a:r>
            <a:r>
              <a:rPr lang="en-US" baseline="0" dirty="0" smtClean="0"/>
              <a:t> and 30-40 degrees C WA production in 250 ha open ponds </a:t>
            </a:r>
            <a:br>
              <a:rPr lang="en-US" baseline="0" dirty="0" smtClean="0"/>
            </a:br>
            <a:r>
              <a:rPr lang="en-US" baseline="0" dirty="0" smtClean="0"/>
              <a:t>Growth rate: 1-2 g/m2/day</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Culture density: 2 x 105 cells/mL = 0.25 g/L</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No cell wall: prone to sheer stress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High salinity environment (corrosion of equipment, but good for contamination control</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mn-cs"/>
              </a:rPr>
              <a:t>a carotenoid pigment used in the food, animal feed, </a:t>
            </a:r>
            <a:r>
              <a:rPr lang="en-US" sz="1200" kern="1200" dirty="0" err="1" smtClean="0">
                <a:solidFill>
                  <a:schemeClr val="tx1"/>
                </a:solidFill>
                <a:latin typeface="Times New Roman" pitchFamily="18" charset="0"/>
                <a:ea typeface="+mn-ea"/>
                <a:cs typeface="+mn-cs"/>
              </a:rPr>
              <a:t>nutraceutical</a:t>
            </a:r>
            <a:r>
              <a:rPr lang="en-US" sz="1200" kern="1200" dirty="0" smtClean="0">
                <a:solidFill>
                  <a:schemeClr val="tx1"/>
                </a:solidFill>
                <a:latin typeface="Times New Roman" pitchFamily="18" charset="0"/>
                <a:ea typeface="+mn-ea"/>
                <a:cs typeface="+mn-cs"/>
              </a:rPr>
              <a:t> and cosmetics industries. b-carotene is a precursor to the biosynthesis of vitamin A with essential nutritional activities in growth and reproduction. </a:t>
            </a:r>
            <a:r>
              <a:rPr lang="el-GR" sz="1200" kern="1200" dirty="0" smtClean="0">
                <a:solidFill>
                  <a:schemeClr val="tx1"/>
                </a:solidFill>
                <a:latin typeface="Times New Roman" pitchFamily="18" charset="0"/>
                <a:ea typeface="+mn-ea"/>
                <a:cs typeface="+mn-cs"/>
              </a:rPr>
              <a:t>β</a:t>
            </a:r>
            <a:r>
              <a:rPr lang="en-US" sz="1200" kern="1200" dirty="0" smtClean="0">
                <a:solidFill>
                  <a:schemeClr val="tx1"/>
                </a:solidFill>
                <a:latin typeface="Times New Roman" pitchFamily="18" charset="0"/>
                <a:ea typeface="+mn-ea"/>
                <a:cs typeface="+mn-cs"/>
              </a:rPr>
              <a:t>-carotene also has well documented anti-oxidant and is used extensively in the </a:t>
            </a:r>
            <a:r>
              <a:rPr lang="en-US" sz="1200" kern="1200" dirty="0" err="1" smtClean="0">
                <a:solidFill>
                  <a:schemeClr val="tx1"/>
                </a:solidFill>
                <a:latin typeface="Times New Roman" pitchFamily="18" charset="0"/>
                <a:ea typeface="+mn-ea"/>
                <a:cs typeface="+mn-cs"/>
              </a:rPr>
              <a:t>nutraceutical</a:t>
            </a:r>
            <a:r>
              <a:rPr lang="en-US" sz="1200" kern="1200" dirty="0" smtClean="0">
                <a:solidFill>
                  <a:schemeClr val="tx1"/>
                </a:solidFill>
                <a:latin typeface="Times New Roman" pitchFamily="18" charset="0"/>
                <a:ea typeface="+mn-ea"/>
                <a:cs typeface="+mn-cs"/>
              </a:rPr>
              <a:t> market. </a:t>
            </a:r>
            <a:endParaRPr lang="en-US" baseline="0" dirty="0" smtClean="0"/>
          </a:p>
          <a:p>
            <a:pPr eaLnBrk="1" hangingPunct="1"/>
            <a:endParaRPr lang="en-AU" altLang="en-US" dirty="0" smtClean="0"/>
          </a:p>
        </p:txBody>
      </p:sp>
      <p:sp>
        <p:nvSpPr>
          <p:cNvPr id="46084" name="Slide Number Placeholder 3"/>
          <p:cNvSpPr>
            <a:spLocks noGrp="1"/>
          </p:cNvSpPr>
          <p:nvPr>
            <p:ph type="sldNum" sz="quarter" idx="5"/>
          </p:nvPr>
        </p:nvSpPr>
        <p:spPr>
          <a:noFill/>
        </p:spPr>
        <p:txBody>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fld id="{C935986C-3F61-4766-9855-311344E61DAC}" type="slidenum">
              <a:rPr lang="en-AU" altLang="en-US" sz="1200">
                <a:solidFill>
                  <a:srgbClr val="000000"/>
                </a:solidFill>
              </a:rPr>
              <a:pPr eaLnBrk="1" hangingPunct="1"/>
              <a:t>11</a:t>
            </a:fld>
            <a:endParaRPr lang="en-AU" altLang="en-US" sz="1200">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smtClean="0"/>
              <a:t>Chlorella</a:t>
            </a:r>
            <a:r>
              <a:rPr lang="en-US" dirty="0" smtClean="0"/>
              <a:t> as a human health supplement accounted for about 2000 tons per year. The current market value for Chlorella is $44 per kilogram. - See more at: </a:t>
            </a:r>
            <a:r>
              <a:rPr lang="en-US" u="sng" dirty="0" smtClean="0"/>
              <a:t>http://www.oilgae.com/non_fuel_products/chlorella.html#sthash.cIBOBeHU.dpuf</a:t>
            </a:r>
          </a:p>
          <a:p>
            <a:endParaRPr lang="en-US" dirty="0" smtClean="0"/>
          </a:p>
          <a:p>
            <a:pPr eaLnBrk="1" hangingPunct="1"/>
            <a:endParaRPr lang="en-AU" altLang="en-US" dirty="0" smtClean="0"/>
          </a:p>
        </p:txBody>
      </p:sp>
      <p:sp>
        <p:nvSpPr>
          <p:cNvPr id="46084" name="Slide Number Placeholder 3"/>
          <p:cNvSpPr>
            <a:spLocks noGrp="1"/>
          </p:cNvSpPr>
          <p:nvPr>
            <p:ph type="sldNum" sz="quarter" idx="5"/>
          </p:nvPr>
        </p:nvSpPr>
        <p:spPr>
          <a:noFill/>
        </p:spPr>
        <p:txBody>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fld id="{C935986C-3F61-4766-9855-311344E61DAC}" type="slidenum">
              <a:rPr lang="en-AU" altLang="en-US" sz="1200">
                <a:solidFill>
                  <a:srgbClr val="000000"/>
                </a:solidFill>
              </a:rPr>
              <a:pPr eaLnBrk="1" hangingPunct="1"/>
              <a:t>12</a:t>
            </a:fld>
            <a:endParaRPr lang="en-AU" altLang="en-US" sz="1200">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err="1" smtClean="0"/>
              <a:t>Spirulina</a:t>
            </a:r>
            <a:r>
              <a:rPr lang="en-US" dirty="0" smtClean="0"/>
              <a:t> thrives in extreme alkaline and high pH environments.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i="1" u="sng"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i="0" u="sng" dirty="0" smtClean="0"/>
              <a:t>ftp://ftp.fao.org/docrep/fao/011/i0424e/i0424e00.pdf  </a:t>
            </a:r>
          </a:p>
          <a:p>
            <a:pPr marL="0" marR="0" indent="0" algn="l" defTabSz="914400" rtl="0" eaLnBrk="1" fontAlgn="auto" latinLnBrk="0" hangingPunct="1">
              <a:lnSpc>
                <a:spcPct val="100000"/>
              </a:lnSpc>
              <a:spcBef>
                <a:spcPts val="0"/>
              </a:spcBef>
              <a:spcAft>
                <a:spcPts val="0"/>
              </a:spcAft>
              <a:buClrTx/>
              <a:buSzTx/>
              <a:buFontTx/>
              <a:buNone/>
              <a:tabLst/>
              <a:defRPr/>
            </a:pPr>
            <a:endParaRPr lang="en-US" i="0" u="sng"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i="0" u="sng" dirty="0" smtClean="0"/>
              <a:t>http://www.sciencedirect.com/science/article/pii/0144456588900595  </a:t>
            </a:r>
            <a:r>
              <a:rPr lang="en-US" i="0" dirty="0" smtClean="0"/>
              <a:t>Mass Production of the Blue-green Alga </a:t>
            </a:r>
            <a:r>
              <a:rPr lang="en-US" i="0" dirty="0" err="1" smtClean="0"/>
              <a:t>Spirulina</a:t>
            </a:r>
            <a:r>
              <a:rPr lang="en-US" i="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US" i="0" dirty="0" smtClean="0"/>
              <a:t>An Overview</a:t>
            </a:r>
            <a:r>
              <a:rPr lang="en-US" i="0" baseline="0" dirty="0" smtClean="0"/>
              <a:t> </a:t>
            </a:r>
            <a:r>
              <a:rPr lang="en-US" i="0" dirty="0" err="1" smtClean="0"/>
              <a:t>Avigad</a:t>
            </a:r>
            <a:r>
              <a:rPr lang="en-US" i="0" dirty="0" smtClean="0"/>
              <a:t> </a:t>
            </a:r>
            <a:r>
              <a:rPr lang="en-US" i="0" dirty="0" err="1" smtClean="0"/>
              <a:t>Vonshak</a:t>
            </a:r>
            <a:r>
              <a:rPr lang="en-US" i="0" dirty="0" smtClean="0"/>
              <a:t> &amp; Amos Richmond 1988</a:t>
            </a:r>
          </a:p>
          <a:p>
            <a:endParaRPr lang="en-US" dirty="0" smtClean="0"/>
          </a:p>
          <a:p>
            <a:pPr eaLnBrk="1" hangingPunct="1"/>
            <a:endParaRPr lang="en-AU" altLang="en-US" dirty="0" smtClean="0"/>
          </a:p>
        </p:txBody>
      </p:sp>
      <p:sp>
        <p:nvSpPr>
          <p:cNvPr id="46084" name="Slide Number Placeholder 3"/>
          <p:cNvSpPr>
            <a:spLocks noGrp="1"/>
          </p:cNvSpPr>
          <p:nvPr>
            <p:ph type="sldNum" sz="quarter" idx="5"/>
          </p:nvPr>
        </p:nvSpPr>
        <p:spPr>
          <a:noFill/>
        </p:spPr>
        <p:txBody>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fld id="{C935986C-3F61-4766-9855-311344E61DAC}" type="slidenum">
              <a:rPr lang="en-AU" altLang="en-US" sz="1200">
                <a:solidFill>
                  <a:srgbClr val="000000"/>
                </a:solidFill>
              </a:rPr>
              <a:pPr eaLnBrk="1" hangingPunct="1"/>
              <a:t>13</a:t>
            </a:fld>
            <a:endParaRPr lang="en-AU" altLang="en-US" sz="1200">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p:spPr>
        <p:txBody>
          <a:bodyPr/>
          <a:lstStyle/>
          <a:p>
            <a:pPr eaLnBrk="1" hangingPunct="1"/>
            <a:endParaRPr lang="en-AU" altLang="en-US" dirty="0" smtClean="0"/>
          </a:p>
        </p:txBody>
      </p:sp>
      <p:sp>
        <p:nvSpPr>
          <p:cNvPr id="46084" name="Slide Number Placeholder 3"/>
          <p:cNvSpPr>
            <a:spLocks noGrp="1"/>
          </p:cNvSpPr>
          <p:nvPr>
            <p:ph type="sldNum" sz="quarter" idx="5"/>
          </p:nvPr>
        </p:nvSpPr>
        <p:spPr>
          <a:noFill/>
        </p:spPr>
        <p:txBody>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fld id="{C935986C-3F61-4766-9855-311344E61DAC}" type="slidenum">
              <a:rPr lang="en-AU" altLang="en-US" sz="1200">
                <a:solidFill>
                  <a:srgbClr val="000000"/>
                </a:solidFill>
              </a:rPr>
              <a:pPr eaLnBrk="1" hangingPunct="1"/>
              <a:t>14</a:t>
            </a:fld>
            <a:endParaRPr lang="en-AU" altLang="en-US" sz="1200">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p:spPr>
        <p:txBody>
          <a:bodyPr/>
          <a:lstStyle/>
          <a:p>
            <a:pPr eaLnBrk="1" hangingPunct="1"/>
            <a:endParaRPr lang="en-AU" altLang="en-US" dirty="0" smtClean="0"/>
          </a:p>
        </p:txBody>
      </p:sp>
      <p:sp>
        <p:nvSpPr>
          <p:cNvPr id="46084" name="Slide Number Placeholder 3"/>
          <p:cNvSpPr>
            <a:spLocks noGrp="1"/>
          </p:cNvSpPr>
          <p:nvPr>
            <p:ph type="sldNum" sz="quarter" idx="5"/>
          </p:nvPr>
        </p:nvSpPr>
        <p:spPr>
          <a:noFill/>
        </p:spPr>
        <p:txBody>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fld id="{C935986C-3F61-4766-9855-311344E61DAC}" type="slidenum">
              <a:rPr lang="en-AU" altLang="en-US" sz="1200">
                <a:solidFill>
                  <a:srgbClr val="000000"/>
                </a:solidFill>
              </a:rPr>
              <a:pPr eaLnBrk="1" hangingPunct="1"/>
              <a:t>15</a:t>
            </a:fld>
            <a:endParaRPr lang="en-AU" altLang="en-US" sz="1200">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annual production of DHA in the form of oil is estimated to be 240 tons from </a:t>
            </a:r>
            <a:r>
              <a:rPr lang="en-US" dirty="0" err="1" smtClean="0"/>
              <a:t>Cryptotheconidium</a:t>
            </a:r>
            <a:r>
              <a:rPr lang="en-US" dirty="0" smtClean="0"/>
              <a:t> </a:t>
            </a:r>
            <a:r>
              <a:rPr lang="en-US" dirty="0" err="1" smtClean="0"/>
              <a:t>cohnii</a:t>
            </a:r>
            <a:r>
              <a:rPr lang="en-US" dirty="0" smtClean="0"/>
              <a:t> and 10 tons from </a:t>
            </a:r>
            <a:r>
              <a:rPr lang="en-US" dirty="0" err="1" smtClean="0"/>
              <a:t>Scizochytrium</a:t>
            </a:r>
            <a:r>
              <a:rPr lang="en-US" dirty="0" smtClean="0"/>
              <a:t>. (Source: FAO)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cs typeface="+mn-cs"/>
            </a:endParaRPr>
          </a:p>
          <a:p>
            <a:r>
              <a:rPr lang="en-US" sz="1200" dirty="0" smtClean="0"/>
              <a:t>In 2004, the global Omega-3 fatty acid market was worth US$ 690 million, and growing at about 12%. The Asian Omega-3 polyunsaturated fatty acids (PUFA) ingredients market alone is expected to reach $596.6 million in 2012 (Sources: </a:t>
            </a:r>
            <a:r>
              <a:rPr lang="en-US" sz="1200" dirty="0" err="1" smtClean="0"/>
              <a:t>Seambiotic</a:t>
            </a:r>
            <a:r>
              <a:rPr lang="en-US" sz="1200" dirty="0" smtClean="0"/>
              <a:t>, Frost &amp; Sullivan).</a:t>
            </a:r>
          </a:p>
          <a:p>
            <a:r>
              <a:rPr lang="en-US" sz="1200" dirty="0" smtClean="0"/>
              <a:t>Today, the global market for EPA is estimated to be $300 million and that of DHA is $1.5 billion.</a:t>
            </a:r>
          </a:p>
          <a:p>
            <a:r>
              <a:rPr lang="en-US" sz="1200" dirty="0" smtClean="0"/>
              <a:t>Global demand for Omega-3 in baby and infant food is estimated at $350 million per year. The total global market for Omega-3 for all end products estimated to be over $750 million (2006). </a:t>
            </a:r>
          </a:p>
          <a:p>
            <a:pPr eaLnBrk="1" hangingPunct="1">
              <a:defRPr/>
            </a:pPr>
            <a:endParaRPr lang="en-US" dirty="0" smtClean="0">
              <a:cs typeface="+mn-cs"/>
            </a:endParaRPr>
          </a:p>
          <a:p>
            <a:pPr eaLnBrk="1" hangingPunct="1"/>
            <a:endParaRPr lang="en-AU" altLang="en-US" dirty="0" smtClean="0"/>
          </a:p>
        </p:txBody>
      </p:sp>
      <p:sp>
        <p:nvSpPr>
          <p:cNvPr id="46084" name="Slide Number Placeholder 3"/>
          <p:cNvSpPr>
            <a:spLocks noGrp="1"/>
          </p:cNvSpPr>
          <p:nvPr>
            <p:ph type="sldNum" sz="quarter" idx="5"/>
          </p:nvPr>
        </p:nvSpPr>
        <p:spPr>
          <a:noFill/>
        </p:spPr>
        <p:txBody>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fld id="{C935986C-3F61-4766-9855-311344E61DAC}" type="slidenum">
              <a:rPr lang="en-AU" altLang="en-US" sz="1200">
                <a:solidFill>
                  <a:srgbClr val="000000"/>
                </a:solidFill>
              </a:rPr>
              <a:pPr eaLnBrk="1" hangingPunct="1"/>
              <a:t>16</a:t>
            </a:fld>
            <a:endParaRPr lang="en-AU" altLang="en-US" sz="1200">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pPr>
              <a:defRPr/>
            </a:pPr>
            <a:fld id="{684B83F9-0C66-4762-A9B2-9BE0D23E9CD1}" type="slidenum">
              <a:rPr lang="en-AU" smtClean="0">
                <a:solidFill>
                  <a:prstClr val="black"/>
                </a:solidFill>
              </a:rPr>
              <a:pPr>
                <a:defRPr/>
              </a:pPr>
              <a:t>17</a:t>
            </a:fld>
            <a:endParaRPr lang="en-AU">
              <a:solidFill>
                <a:prstClr val="black"/>
              </a:solidFill>
            </a:endParaRPr>
          </a:p>
        </p:txBody>
      </p:sp>
    </p:spTree>
    <p:extLst>
      <p:ext uri="{BB962C8B-B14F-4D97-AF65-F5344CB8AC3E}">
        <p14:creationId xmlns:p14="http://schemas.microsoft.com/office/powerpoint/2010/main" xmlns="" val="994234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p:spPr>
        <p:txBody>
          <a:bodyPr/>
          <a:lstStyle/>
          <a:p>
            <a:pPr eaLnBrk="1" hangingPunct="1">
              <a:buFontTx/>
              <a:buChar char="•"/>
            </a:pPr>
            <a:r>
              <a:rPr lang="en-US" altLang="en-US" b="1" dirty="0" smtClean="0"/>
              <a:t>Indoor/Outdoor</a:t>
            </a:r>
            <a:r>
              <a:rPr lang="en-US" altLang="en-US" dirty="0" smtClean="0"/>
              <a:t>. Indoor culture allows control over illumination, temperature, nutrient level, contamination with predators and competing algae, whereas outdoor algal systems make it very difficult to grow specific algal cultures for extended periods. </a:t>
            </a:r>
          </a:p>
          <a:p>
            <a:pPr eaLnBrk="1" hangingPunct="1">
              <a:buFontTx/>
              <a:buChar char="•"/>
            </a:pPr>
            <a:r>
              <a:rPr lang="en-US" altLang="en-US" b="1" dirty="0" smtClean="0"/>
              <a:t>Open/Closed</a:t>
            </a:r>
            <a:r>
              <a:rPr lang="en-US" altLang="en-US" dirty="0" smtClean="0"/>
              <a:t>. Open cultures such as uncovered ponds and tanks (indoors or outdoors) are more readily contaminated than closed culture vessels such as tubes, flasks, carboys, bags, etc. </a:t>
            </a:r>
          </a:p>
          <a:p>
            <a:pPr eaLnBrk="1" hangingPunct="1">
              <a:buFontTx/>
              <a:buChar char="•"/>
            </a:pPr>
            <a:r>
              <a:rPr lang="en-US" altLang="en-US" b="1" dirty="0" smtClean="0"/>
              <a:t>Axenic (=sterile)/</a:t>
            </a:r>
            <a:r>
              <a:rPr lang="en-US" altLang="en-US" b="1" dirty="0" err="1" smtClean="0"/>
              <a:t>Xenic</a:t>
            </a:r>
            <a:r>
              <a:rPr lang="en-US" altLang="en-US" dirty="0" smtClean="0"/>
              <a:t>. Axenic cultures are free of any foreign organisms such as bacteria and require a strict sterilization of all glassware, culture media and vessels to avoid contamination. The latter makes it impractical for commercial operations.</a:t>
            </a:r>
            <a:endParaRPr lang="en-AU" altLang="en-US" dirty="0" smtClean="0"/>
          </a:p>
        </p:txBody>
      </p:sp>
      <p:sp>
        <p:nvSpPr>
          <p:cNvPr id="46084" name="Slide Number Placeholder 3"/>
          <p:cNvSpPr>
            <a:spLocks noGrp="1"/>
          </p:cNvSpPr>
          <p:nvPr>
            <p:ph type="sldNum" sz="quarter" idx="5"/>
          </p:nvPr>
        </p:nvSpPr>
        <p:spPr>
          <a:noFill/>
        </p:spPr>
        <p:txBody>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fld id="{C935986C-3F61-4766-9855-311344E61DAC}" type="slidenum">
              <a:rPr lang="en-AU" altLang="en-US" sz="1200">
                <a:solidFill>
                  <a:srgbClr val="000000"/>
                </a:solidFill>
              </a:rPr>
              <a:pPr eaLnBrk="1" hangingPunct="1"/>
              <a:t>18</a:t>
            </a:fld>
            <a:endParaRPr lang="en-AU" altLang="en-US" sz="1200">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p:spPr>
        <p:txBody>
          <a:bodyPr/>
          <a:lstStyle/>
          <a:p>
            <a:pPr eaLnBrk="1" hangingPunct="1">
              <a:buFontTx/>
              <a:buNone/>
            </a:pPr>
            <a:r>
              <a:rPr lang="en-US" altLang="en-US" b="1" dirty="0" smtClean="0"/>
              <a:t>Batch, Continuous, and Semi-Continuous</a:t>
            </a:r>
            <a:r>
              <a:rPr lang="en-US" altLang="en-US" dirty="0" smtClean="0"/>
              <a:t>. These are the three basic types of phytoplankton culture which will be described in the following sections</a:t>
            </a:r>
            <a:endParaRPr lang="en-AU" altLang="en-US" dirty="0" smtClean="0"/>
          </a:p>
        </p:txBody>
      </p:sp>
      <p:sp>
        <p:nvSpPr>
          <p:cNvPr id="46084" name="Slide Number Placeholder 3"/>
          <p:cNvSpPr>
            <a:spLocks noGrp="1"/>
          </p:cNvSpPr>
          <p:nvPr>
            <p:ph type="sldNum" sz="quarter" idx="5"/>
          </p:nvPr>
        </p:nvSpPr>
        <p:spPr>
          <a:noFill/>
        </p:spPr>
        <p:txBody>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fld id="{C935986C-3F61-4766-9855-311344E61DAC}" type="slidenum">
              <a:rPr lang="en-AU" altLang="en-US" sz="1200">
                <a:solidFill>
                  <a:srgbClr val="000000"/>
                </a:solidFill>
              </a:rPr>
              <a:pPr eaLnBrk="1" hangingPunct="1"/>
              <a:t>19</a:t>
            </a:fld>
            <a:endParaRPr lang="en-AU" altLang="en-US" sz="1200">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p:spPr>
        <p:txBody>
          <a:bodyPr/>
          <a:lstStyle/>
          <a:p>
            <a:pPr eaLnBrk="1" hangingPunct="1"/>
            <a:r>
              <a:rPr lang="en-US" altLang="en-US" dirty="0" smtClean="0"/>
              <a:t>I</a:t>
            </a:r>
            <a:r>
              <a:rPr lang="en-US" altLang="en-US" dirty="0" smtClean="0">
                <a:latin typeface="Georgia" pitchFamily="18" charset="0"/>
              </a:rPr>
              <a:t>n a transparent tank, or algal bag system for growing algae the organisms pick up light whilst in the few </a:t>
            </a:r>
            <a:r>
              <a:rPr lang="en-US" altLang="en-US" dirty="0" err="1" smtClean="0">
                <a:latin typeface="Georgia" pitchFamily="18" charset="0"/>
              </a:rPr>
              <a:t>centimetres</a:t>
            </a:r>
            <a:r>
              <a:rPr lang="en-US" altLang="en-US" dirty="0" smtClean="0">
                <a:latin typeface="Georgia" pitchFamily="18" charset="0"/>
              </a:rPr>
              <a:t> near the tank wall or surface where they react with carbon dioxide and nutrients and photosynthesis occurs. Once they move away from that surface then light cannot penetrate and photosynthesis ceases. However, this dark area allows more complex protein building to occur within the algae. By the very nature of a tank the ratio of light to dark area is small and so algal growth is limited</a:t>
            </a:r>
            <a:r>
              <a:rPr lang="en-US" altLang="en-US" dirty="0" smtClean="0"/>
              <a:t>.</a:t>
            </a:r>
          </a:p>
          <a:p>
            <a:pPr eaLnBrk="1" hangingPunct="1"/>
            <a:r>
              <a:rPr lang="en-US" altLang="en-US" dirty="0" smtClean="0">
                <a:latin typeface="Georgia" pitchFamily="18" charset="0"/>
              </a:rPr>
              <a:t>Tubular/ flat panel reactors get round this problem by using narrow diameter tubes that allow the light to penetrate to the </a:t>
            </a:r>
            <a:r>
              <a:rPr lang="en-US" altLang="en-US" dirty="0" err="1" smtClean="0">
                <a:latin typeface="Georgia" pitchFamily="18" charset="0"/>
              </a:rPr>
              <a:t>centre</a:t>
            </a:r>
            <a:r>
              <a:rPr lang="en-US" altLang="en-US" dirty="0" smtClean="0">
                <a:latin typeface="Georgia" pitchFamily="18" charset="0"/>
              </a:rPr>
              <a:t> of the tube. This </a:t>
            </a:r>
            <a:r>
              <a:rPr lang="en-US" altLang="en-US" dirty="0" err="1" smtClean="0">
                <a:latin typeface="Georgia" pitchFamily="18" charset="0"/>
              </a:rPr>
              <a:t>maximises</a:t>
            </a:r>
            <a:r>
              <a:rPr lang="en-US" altLang="en-US" dirty="0" smtClean="0">
                <a:latin typeface="Georgia" pitchFamily="18" charset="0"/>
              </a:rPr>
              <a:t> the surface area available for photosynthesis. Because there is still a requirement for algae to spend time away from the light the tubing is connected to a tank and the algae is constantly recirculated from the tank round the tube and back to the tank.</a:t>
            </a:r>
            <a:r>
              <a:rPr lang="en-US" altLang="en-US" dirty="0" smtClean="0"/>
              <a:t> This manifold system is expandable.</a:t>
            </a:r>
          </a:p>
          <a:p>
            <a:pPr eaLnBrk="1" hangingPunct="1"/>
            <a:endParaRPr lang="en-US" altLang="en-US" dirty="0" smtClean="0"/>
          </a:p>
          <a:p>
            <a:pPr eaLnBrk="1" hangingPunct="1"/>
            <a:endParaRPr lang="en-AU" altLang="en-US" dirty="0" smtClean="0"/>
          </a:p>
        </p:txBody>
      </p:sp>
      <p:sp>
        <p:nvSpPr>
          <p:cNvPr id="46084" name="Slide Number Placeholder 3"/>
          <p:cNvSpPr>
            <a:spLocks noGrp="1"/>
          </p:cNvSpPr>
          <p:nvPr>
            <p:ph type="sldNum" sz="quarter" idx="5"/>
          </p:nvPr>
        </p:nvSpPr>
        <p:spPr>
          <a:noFill/>
        </p:spPr>
        <p:txBody>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fld id="{C935986C-3F61-4766-9855-311344E61DAC}" type="slidenum">
              <a:rPr lang="en-AU" altLang="en-US" sz="1200">
                <a:solidFill>
                  <a:srgbClr val="000000"/>
                </a:solidFill>
              </a:rPr>
              <a:pPr eaLnBrk="1" hangingPunct="1"/>
              <a:t>20</a:t>
            </a:fld>
            <a:endParaRPr lang="en-AU" altLang="en-US" sz="1200">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p:spPr>
        <p:txBody>
          <a:bodyPr/>
          <a:lstStyle/>
          <a:p>
            <a:r>
              <a:rPr lang="en-US" sz="1200" dirty="0" smtClean="0"/>
              <a:t>Fermenter technology</a:t>
            </a:r>
            <a:r>
              <a:rPr lang="en-US" sz="1200" baseline="0" dirty="0" smtClean="0"/>
              <a:t> advantages: </a:t>
            </a:r>
          </a:p>
          <a:p>
            <a:r>
              <a:rPr lang="en-US" sz="1200" baseline="0" dirty="0" smtClean="0"/>
              <a:t>Large pre-existing knowledge base</a:t>
            </a:r>
          </a:p>
          <a:p>
            <a:r>
              <a:rPr lang="en-US" sz="1200" baseline="0" dirty="0" smtClean="0"/>
              <a:t>Sophisticated hardware for automation</a:t>
            </a:r>
          </a:p>
          <a:p>
            <a:r>
              <a:rPr lang="en-US" sz="1200" baseline="0" dirty="0" smtClean="0"/>
              <a:t>World-wide large-scale availability</a:t>
            </a:r>
          </a:p>
          <a:p>
            <a:r>
              <a:rPr lang="en-US" sz="1200" baseline="0" dirty="0" smtClean="0"/>
              <a:t>Relatively low unit operation cost </a:t>
            </a:r>
          </a:p>
          <a:p>
            <a:r>
              <a:rPr lang="en-US" sz="1200" baseline="0" dirty="0" smtClean="0"/>
              <a:t>Cell concentrations of over 50g /L</a:t>
            </a:r>
          </a:p>
          <a:p>
            <a:endParaRPr lang="en-US" sz="1200" baseline="0" dirty="0" smtClean="0"/>
          </a:p>
          <a:p>
            <a:r>
              <a:rPr lang="en-US" sz="1200" baseline="0" dirty="0" smtClean="0"/>
              <a:t>However, needs to be sterile </a:t>
            </a:r>
          </a:p>
          <a:p>
            <a:endParaRPr lang="en-US" sz="1200" baseline="0" dirty="0" smtClean="0"/>
          </a:p>
          <a:p>
            <a:endParaRPr lang="en-US" sz="1200" baseline="0" dirty="0" smtClean="0"/>
          </a:p>
          <a:p>
            <a:endParaRPr lang="en-US" sz="1200" baseline="0" dirty="0" smtClean="0"/>
          </a:p>
          <a:p>
            <a:r>
              <a:rPr lang="en-US" sz="1200" baseline="0" dirty="0" smtClean="0"/>
              <a:t>Providing enough oxygen is often the single most limiting factor </a:t>
            </a:r>
          </a:p>
          <a:p>
            <a:endParaRPr lang="en-US" sz="1200" baseline="0" dirty="0" smtClean="0"/>
          </a:p>
          <a:p>
            <a:r>
              <a:rPr lang="en-US" sz="1200" baseline="0" dirty="0" smtClean="0"/>
              <a:t>96-well plate assays with different carbon sources in the wells </a:t>
            </a:r>
            <a:r>
              <a:rPr lang="en-US" sz="1200" baseline="0" dirty="0" smtClean="0">
                <a:sym typeface="Wingdings" pitchFamily="2" charset="2"/>
              </a:rPr>
              <a:t> straightforward tests to see if your isolated organism can grown </a:t>
            </a:r>
            <a:r>
              <a:rPr lang="en-US" sz="1200" baseline="0" dirty="0" err="1" smtClean="0">
                <a:sym typeface="Wingdings" pitchFamily="2" charset="2"/>
              </a:rPr>
              <a:t>heterotrophically</a:t>
            </a:r>
            <a:endParaRPr lang="en-US" sz="1200" baseline="0" dirty="0" smtClean="0">
              <a:sym typeface="Wingdings" pitchFamily="2" charset="2"/>
            </a:endParaRPr>
          </a:p>
          <a:p>
            <a:endParaRPr lang="en-US" sz="1200" baseline="0" dirty="0" smtClean="0">
              <a:sym typeface="Wingdings" pitchFamily="2" charset="2"/>
            </a:endParaRPr>
          </a:p>
          <a:p>
            <a:r>
              <a:rPr lang="en-US" sz="1200" baseline="0" dirty="0" smtClean="0">
                <a:sym typeface="Wingdings" pitchFamily="2" charset="2"/>
              </a:rPr>
              <a:t>Chlorella and </a:t>
            </a:r>
            <a:r>
              <a:rPr lang="en-US" sz="1200" baseline="0" dirty="0" err="1" smtClean="0">
                <a:sym typeface="Wingdings" pitchFamily="2" charset="2"/>
              </a:rPr>
              <a:t>Tetraselmis</a:t>
            </a:r>
            <a:r>
              <a:rPr lang="en-US" sz="1200" baseline="0" dirty="0" smtClean="0">
                <a:sym typeface="Wingdings" pitchFamily="2" charset="2"/>
              </a:rPr>
              <a:t> are grown </a:t>
            </a:r>
            <a:r>
              <a:rPr lang="en-US" sz="1200" baseline="0" dirty="0" err="1" smtClean="0">
                <a:sym typeface="Wingdings" pitchFamily="2" charset="2"/>
              </a:rPr>
              <a:t>heterotrophically</a:t>
            </a:r>
            <a:r>
              <a:rPr lang="en-US" sz="1200" baseline="0" dirty="0" smtClean="0">
                <a:sym typeface="Wingdings" pitchFamily="2" charset="2"/>
              </a:rPr>
              <a:t> in fermenters </a:t>
            </a:r>
          </a:p>
          <a:p>
            <a:endParaRPr lang="en-US" sz="1200" baseline="0" dirty="0" smtClean="0">
              <a:sym typeface="Wingdings" pitchFamily="2" charset="2"/>
            </a:endParaRPr>
          </a:p>
          <a:p>
            <a:r>
              <a:rPr lang="en-US" sz="1200" dirty="0" smtClean="0"/>
              <a:t>http://www.ncbi.nlm.nih.gov/pubmed/19087364 </a:t>
            </a:r>
            <a:r>
              <a:rPr lang="en-US" sz="1200" i="1" kern="1200" baseline="0" dirty="0" smtClean="0">
                <a:solidFill>
                  <a:schemeClr val="tx1"/>
                </a:solidFill>
                <a:latin typeface="Times New Roman" pitchFamily="18" charset="0"/>
                <a:ea typeface="+mn-ea"/>
                <a:cs typeface="+mn-cs"/>
              </a:rPr>
              <a:t>n-3 Oil sources for use in aquaculture – alternatives to the unsustainable</a:t>
            </a:r>
          </a:p>
          <a:p>
            <a:r>
              <a:rPr lang="en-US" sz="1200" kern="1200" baseline="0" dirty="0" smtClean="0">
                <a:solidFill>
                  <a:schemeClr val="tx1"/>
                </a:solidFill>
                <a:latin typeface="Times New Roman" pitchFamily="18" charset="0"/>
                <a:ea typeface="+mn-ea"/>
                <a:cs typeface="+mn-cs"/>
              </a:rPr>
              <a:t>harvest of wild fish  Matthew R. Miller1,2*, Peter D. Nichols1 and Chris G. Carter3 2008</a:t>
            </a:r>
            <a:endParaRPr lang="en-AU" altLang="en-US" dirty="0" smtClean="0"/>
          </a:p>
        </p:txBody>
      </p:sp>
      <p:sp>
        <p:nvSpPr>
          <p:cNvPr id="46084" name="Slide Number Placeholder 3"/>
          <p:cNvSpPr>
            <a:spLocks noGrp="1"/>
          </p:cNvSpPr>
          <p:nvPr>
            <p:ph type="sldNum" sz="quarter" idx="5"/>
          </p:nvPr>
        </p:nvSpPr>
        <p:spPr>
          <a:noFill/>
        </p:spPr>
        <p:txBody>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fld id="{C935986C-3F61-4766-9855-311344E61DAC}" type="slidenum">
              <a:rPr lang="en-AU" altLang="en-US" sz="1200">
                <a:solidFill>
                  <a:srgbClr val="000000"/>
                </a:solidFill>
              </a:rPr>
              <a:pPr eaLnBrk="1" hangingPunct="1"/>
              <a:t>21</a:t>
            </a:fld>
            <a:endParaRPr lang="en-AU" altLang="en-US" sz="1200">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p:spPr>
        <p:txBody>
          <a:bodyPr/>
          <a:lstStyle/>
          <a:p>
            <a:pPr eaLnBrk="1" hangingPunct="1"/>
            <a:endParaRPr lang="en-AU" altLang="en-US" dirty="0" smtClean="0"/>
          </a:p>
        </p:txBody>
      </p:sp>
      <p:sp>
        <p:nvSpPr>
          <p:cNvPr id="46084" name="Slide Number Placeholder 3"/>
          <p:cNvSpPr>
            <a:spLocks noGrp="1"/>
          </p:cNvSpPr>
          <p:nvPr>
            <p:ph type="sldNum" sz="quarter" idx="5"/>
          </p:nvPr>
        </p:nvSpPr>
        <p:spPr>
          <a:noFill/>
        </p:spPr>
        <p:txBody>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fld id="{C935986C-3F61-4766-9855-311344E61DAC}" type="slidenum">
              <a:rPr lang="en-AU" altLang="en-US" sz="1200">
                <a:solidFill>
                  <a:srgbClr val="000000"/>
                </a:solidFill>
              </a:rPr>
              <a:pPr eaLnBrk="1" hangingPunct="1"/>
              <a:t>22</a:t>
            </a:fld>
            <a:endParaRPr lang="en-AU" altLang="en-US" sz="1200">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p:spPr>
        <p:txBody>
          <a:bodyPr/>
          <a:lstStyle/>
          <a:p>
            <a:pPr eaLnBrk="1" hangingPunct="1"/>
            <a:endParaRPr lang="en-AU" altLang="en-US" dirty="0" smtClean="0"/>
          </a:p>
        </p:txBody>
      </p:sp>
      <p:sp>
        <p:nvSpPr>
          <p:cNvPr id="46084" name="Slide Number Placeholder 3"/>
          <p:cNvSpPr>
            <a:spLocks noGrp="1"/>
          </p:cNvSpPr>
          <p:nvPr>
            <p:ph type="sldNum" sz="quarter" idx="5"/>
          </p:nvPr>
        </p:nvSpPr>
        <p:spPr>
          <a:noFill/>
        </p:spPr>
        <p:txBody>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fld id="{C935986C-3F61-4766-9855-311344E61DAC}" type="slidenum">
              <a:rPr lang="en-AU" altLang="en-US" sz="1200">
                <a:solidFill>
                  <a:srgbClr val="000000"/>
                </a:solidFill>
              </a:rPr>
              <a:pPr eaLnBrk="1" hangingPunct="1"/>
              <a:t>23</a:t>
            </a:fld>
            <a:endParaRPr lang="en-AU" altLang="en-US" sz="1200">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p:spPr>
        <p:txBody>
          <a:bodyPr/>
          <a:lstStyle/>
          <a:p>
            <a:pPr eaLnBrk="1" hangingPunct="1"/>
            <a:endParaRPr lang="en-AU" altLang="en-US" dirty="0" smtClean="0"/>
          </a:p>
        </p:txBody>
      </p:sp>
      <p:sp>
        <p:nvSpPr>
          <p:cNvPr id="46084" name="Slide Number Placeholder 3"/>
          <p:cNvSpPr>
            <a:spLocks noGrp="1"/>
          </p:cNvSpPr>
          <p:nvPr>
            <p:ph type="sldNum" sz="quarter" idx="5"/>
          </p:nvPr>
        </p:nvSpPr>
        <p:spPr>
          <a:noFill/>
        </p:spPr>
        <p:txBody>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fld id="{C935986C-3F61-4766-9855-311344E61DAC}" type="slidenum">
              <a:rPr lang="en-AU" altLang="en-US" sz="1200">
                <a:solidFill>
                  <a:srgbClr val="000000"/>
                </a:solidFill>
              </a:rPr>
              <a:pPr eaLnBrk="1" hangingPunct="1"/>
              <a:t>24</a:t>
            </a:fld>
            <a:endParaRPr lang="en-AU" altLang="en-US" sz="1200">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p:spPr>
        <p:txBody>
          <a:bodyPr/>
          <a:lstStyle/>
          <a:p>
            <a:pPr eaLnBrk="1" hangingPunct="1"/>
            <a:endParaRPr lang="en-AU" altLang="en-US" dirty="0" smtClean="0"/>
          </a:p>
        </p:txBody>
      </p:sp>
      <p:sp>
        <p:nvSpPr>
          <p:cNvPr id="46084" name="Slide Number Placeholder 3"/>
          <p:cNvSpPr>
            <a:spLocks noGrp="1"/>
          </p:cNvSpPr>
          <p:nvPr>
            <p:ph type="sldNum" sz="quarter" idx="5"/>
          </p:nvPr>
        </p:nvSpPr>
        <p:spPr>
          <a:noFill/>
        </p:spPr>
        <p:txBody>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fld id="{C935986C-3F61-4766-9855-311344E61DAC}" type="slidenum">
              <a:rPr lang="en-AU" altLang="en-US" sz="1200">
                <a:solidFill>
                  <a:srgbClr val="000000"/>
                </a:solidFill>
              </a:rPr>
              <a:pPr eaLnBrk="1" hangingPunct="1"/>
              <a:t>25</a:t>
            </a:fld>
            <a:endParaRPr lang="en-AU" altLang="en-US" sz="1200">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02AD6B89-11C1-4CEF-A781-C2ABC7421B80}" type="slidenum">
              <a:rPr lang="en-AU" smtClean="0"/>
              <a:pPr/>
              <a:t>26</a:t>
            </a:fld>
            <a:endParaRPr lang="en-AU"/>
          </a:p>
        </p:txBody>
      </p:sp>
    </p:spTree>
    <p:extLst>
      <p:ext uri="{BB962C8B-B14F-4D97-AF65-F5344CB8AC3E}">
        <p14:creationId xmlns:p14="http://schemas.microsoft.com/office/powerpoint/2010/main" xmlns="" val="11834592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8888" y="720725"/>
            <a:ext cx="4797425" cy="3598863"/>
          </a:xfrm>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02AD6B89-11C1-4CEF-A781-C2ABC7421B80}" type="slidenum">
              <a:rPr lang="en-AU" smtClean="0">
                <a:solidFill>
                  <a:prstClr val="black"/>
                </a:solidFill>
              </a:rPr>
              <a:pPr/>
              <a:t>27</a:t>
            </a:fld>
            <a:endParaRPr lang="en-AU">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8888" y="720725"/>
            <a:ext cx="4797425" cy="3598863"/>
          </a:xfrm>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pPr>
              <a:defRPr/>
            </a:pPr>
            <a:fld id="{684B83F9-0C66-4762-A9B2-9BE0D23E9CD1}" type="slidenum">
              <a:rPr lang="en-AU" smtClean="0">
                <a:solidFill>
                  <a:prstClr val="black"/>
                </a:solidFill>
              </a:rPr>
              <a:pPr>
                <a:defRPr/>
              </a:pPr>
              <a:t>29</a:t>
            </a:fld>
            <a:endParaRPr lang="en-AU">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baseline="0" dirty="0" smtClean="0"/>
          </a:p>
        </p:txBody>
      </p:sp>
      <p:sp>
        <p:nvSpPr>
          <p:cNvPr id="4" name="Slide Number Placeholder 3"/>
          <p:cNvSpPr>
            <a:spLocks noGrp="1"/>
          </p:cNvSpPr>
          <p:nvPr>
            <p:ph type="sldNum" sz="quarter" idx="10"/>
          </p:nvPr>
        </p:nvSpPr>
        <p:spPr/>
        <p:txBody>
          <a:bodyPr/>
          <a:lstStyle/>
          <a:p>
            <a:fld id="{02AD6B89-11C1-4CEF-A781-C2ABC7421B80}" type="slidenum">
              <a:rPr lang="en-AU" smtClean="0">
                <a:solidFill>
                  <a:prstClr val="black"/>
                </a:solidFill>
              </a:rPr>
              <a:pPr/>
              <a:t>30</a:t>
            </a:fld>
            <a:endParaRPr lang="en-AU">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02AD6B89-11C1-4CEF-A781-C2ABC7421B80}" type="slidenum">
              <a:rPr lang="en-AU" smtClean="0">
                <a:solidFill>
                  <a:prstClr val="black"/>
                </a:solidFill>
              </a:rPr>
              <a:pPr/>
              <a:t>31</a:t>
            </a:fld>
            <a:endParaRPr lang="en-AU">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AU"/>
          </a:p>
        </p:txBody>
      </p:sp>
    </p:spTree>
    <p:extLst>
      <p:ext uri="{BB962C8B-B14F-4D97-AF65-F5344CB8AC3E}">
        <p14:creationId xmlns:p14="http://schemas.microsoft.com/office/powerpoint/2010/main" xmlns="" val="1286180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xmlns="" val="4150652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4238655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341438"/>
            <a:ext cx="4038600" cy="4784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341438"/>
            <a:ext cx="4038600" cy="4784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xmlns="" val="3241166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xmlns="" val="1533910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Tree>
    <p:extLst>
      <p:ext uri="{BB962C8B-B14F-4D97-AF65-F5344CB8AC3E}">
        <p14:creationId xmlns:p14="http://schemas.microsoft.com/office/powerpoint/2010/main" xmlns="" val="4168767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682273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045554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672122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xmlns="" val="3598158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15888"/>
            <a:ext cx="2057400" cy="601027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115888"/>
            <a:ext cx="6019800" cy="60102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xmlns="" val="34254481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1A9DD53-30D2-4A4B-9897-14B6890568AF}"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21113223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AE2CC26-CB0F-4F81-A63D-D0B40AEE5DE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13854121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30DBDD4-FA99-4538-9823-1F79E0FBE25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2653947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124D2E7-775B-466D-800F-1CFF87E0AA4F}"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34719469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CF90D48-C257-4A10-B652-48AC92CD3BBB}"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33151557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7CDA344-139C-4057-8B63-7A1ECFFF235B}"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41184951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FFB37A9-24B8-4AB9-B561-D30F53643989}"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3901072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0BABDA4-2106-435E-8212-30290CE07BD7}"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13614723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CFDA7AA-F1BE-4DBF-8235-6C69235956B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36112067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EA1EC3F-98EC-4894-85EC-F24CB9F0BDF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3671614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14361C6-F37E-4853-856B-FE1366F85F0B}"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37562179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AU"/>
          </a:p>
        </p:txBody>
      </p:sp>
    </p:spTree>
    <p:extLst>
      <p:ext uri="{BB962C8B-B14F-4D97-AF65-F5344CB8AC3E}">
        <p14:creationId xmlns:p14="http://schemas.microsoft.com/office/powerpoint/2010/main" xmlns="" val="27981665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xmlns="" val="31354152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31980731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341438"/>
            <a:ext cx="4038600" cy="4784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341438"/>
            <a:ext cx="4038600" cy="4784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xmlns="" val="6832047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xmlns="" val="41729521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Tree>
    <p:extLst>
      <p:ext uri="{BB962C8B-B14F-4D97-AF65-F5344CB8AC3E}">
        <p14:creationId xmlns:p14="http://schemas.microsoft.com/office/powerpoint/2010/main" xmlns="" val="41761180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7867549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29872106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9588640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xmlns="" val="36241813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15888"/>
            <a:ext cx="2057400" cy="601027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115888"/>
            <a:ext cx="6019800" cy="60102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xmlns="" val="3585121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68313" y="115888"/>
            <a:ext cx="6767512" cy="1008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AU" altLang="en-US" smtClean="0"/>
              <a:t>Click to edit Master title style</a:t>
            </a:r>
          </a:p>
        </p:txBody>
      </p:sp>
      <p:sp>
        <p:nvSpPr>
          <p:cNvPr id="2051" name="Rectangle 3"/>
          <p:cNvSpPr>
            <a:spLocks noGrp="1" noChangeArrowheads="1"/>
          </p:cNvSpPr>
          <p:nvPr>
            <p:ph type="body" idx="1"/>
          </p:nvPr>
        </p:nvSpPr>
        <p:spPr bwMode="auto">
          <a:xfrm>
            <a:off x="457200" y="1341438"/>
            <a:ext cx="8229600" cy="4784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AU" altLang="en-US" smtClean="0"/>
              <a:t>Click to edit Master text styles</a:t>
            </a:r>
          </a:p>
          <a:p>
            <a:pPr lvl="1"/>
            <a:r>
              <a:rPr lang="en-AU" altLang="en-US" smtClean="0"/>
              <a:t>Second level</a:t>
            </a:r>
          </a:p>
          <a:p>
            <a:pPr lvl="2"/>
            <a:r>
              <a:rPr lang="en-AU" altLang="en-US" smtClean="0"/>
              <a:t>Third level</a:t>
            </a:r>
          </a:p>
          <a:p>
            <a:pPr lvl="3"/>
            <a:r>
              <a:rPr lang="en-AU" altLang="en-US" smtClean="0"/>
              <a:t>Fourth level</a:t>
            </a:r>
          </a:p>
          <a:p>
            <a:pPr lvl="4"/>
            <a:r>
              <a:rPr lang="en-AU" altLang="en-US" smtClean="0"/>
              <a:t>Fifth level</a:t>
            </a:r>
          </a:p>
        </p:txBody>
      </p:sp>
      <p:cxnSp>
        <p:nvCxnSpPr>
          <p:cNvPr id="12" name="Straight Connector 11"/>
          <p:cNvCxnSpPr/>
          <p:nvPr userDrawn="1"/>
        </p:nvCxnSpPr>
        <p:spPr>
          <a:xfrm>
            <a:off x="468313" y="1196975"/>
            <a:ext cx="8316912" cy="0"/>
          </a:xfrm>
          <a:prstGeom prst="line">
            <a:avLst/>
          </a:prstGeom>
          <a:ln w="3175" cap="flat" cmpd="sng" algn="ctr">
            <a:solidFill>
              <a:srgbClr val="005ABB"/>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2053" name="Picture 9" descr="JCU_Logo_RGB.jpg"/>
          <p:cNvPicPr>
            <a:picLocks noChangeAspect="1"/>
          </p:cNvPicPr>
          <p:nvPr userDrawn="1"/>
        </p:nvPicPr>
        <p:blipFill>
          <a:blip r:embed="rId13" cstate="email">
            <a:extLst>
              <a:ext uri="{28A0092B-C50C-407E-A947-70E740481C1C}">
                <a14:useLocalDpi xmlns:a14="http://schemas.microsoft.com/office/drawing/2010/main" xmlns="" val="0"/>
              </a:ext>
            </a:extLst>
          </a:blip>
          <a:srcRect/>
          <a:stretch>
            <a:fillRect/>
          </a:stretch>
        </p:blipFill>
        <p:spPr bwMode="auto">
          <a:xfrm>
            <a:off x="7235825" y="314325"/>
            <a:ext cx="1584325" cy="833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2" name="Straight Connector 11"/>
          <p:cNvCxnSpPr/>
          <p:nvPr userDrawn="1"/>
        </p:nvCxnSpPr>
        <p:spPr>
          <a:xfrm>
            <a:off x="468313" y="6524625"/>
            <a:ext cx="8316912" cy="0"/>
          </a:xfrm>
          <a:prstGeom prst="line">
            <a:avLst/>
          </a:prstGeom>
          <a:ln w="3175" cap="flat" cmpd="sng" algn="ctr">
            <a:solidFill>
              <a:srgbClr val="005ABB"/>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l" rtl="0" eaLnBrk="0" fontAlgn="base" hangingPunct="0">
        <a:spcBef>
          <a:spcPct val="0"/>
        </a:spcBef>
        <a:spcAft>
          <a:spcPct val="0"/>
        </a:spcAft>
        <a:defRPr sz="3200">
          <a:solidFill>
            <a:srgbClr val="005ABB"/>
          </a:solidFill>
          <a:latin typeface="+mj-lt"/>
          <a:ea typeface="+mj-ea"/>
          <a:cs typeface="+mj-cs"/>
        </a:defRPr>
      </a:lvl1pPr>
      <a:lvl2pPr algn="l" rtl="0" eaLnBrk="0" fontAlgn="base" hangingPunct="0">
        <a:spcBef>
          <a:spcPct val="0"/>
        </a:spcBef>
        <a:spcAft>
          <a:spcPct val="0"/>
        </a:spcAft>
        <a:defRPr sz="3200">
          <a:solidFill>
            <a:srgbClr val="005ABB"/>
          </a:solidFill>
          <a:latin typeface="Times" charset="0"/>
          <a:ea typeface="MS PGothic" pitchFamily="34" charset="-128"/>
          <a:cs typeface="Arial Unicode MS" pitchFamily="34" charset="-128"/>
        </a:defRPr>
      </a:lvl2pPr>
      <a:lvl3pPr algn="l" rtl="0" eaLnBrk="0" fontAlgn="base" hangingPunct="0">
        <a:spcBef>
          <a:spcPct val="0"/>
        </a:spcBef>
        <a:spcAft>
          <a:spcPct val="0"/>
        </a:spcAft>
        <a:defRPr sz="3200">
          <a:solidFill>
            <a:srgbClr val="005ABB"/>
          </a:solidFill>
          <a:latin typeface="Times" charset="0"/>
          <a:ea typeface="MS PGothic" pitchFamily="34" charset="-128"/>
          <a:cs typeface="Arial Unicode MS" pitchFamily="34" charset="-128"/>
        </a:defRPr>
      </a:lvl3pPr>
      <a:lvl4pPr algn="l" rtl="0" eaLnBrk="0" fontAlgn="base" hangingPunct="0">
        <a:spcBef>
          <a:spcPct val="0"/>
        </a:spcBef>
        <a:spcAft>
          <a:spcPct val="0"/>
        </a:spcAft>
        <a:defRPr sz="3200">
          <a:solidFill>
            <a:srgbClr val="005ABB"/>
          </a:solidFill>
          <a:latin typeface="Times" charset="0"/>
          <a:ea typeface="MS PGothic" pitchFamily="34" charset="-128"/>
          <a:cs typeface="Arial Unicode MS" pitchFamily="34" charset="-128"/>
        </a:defRPr>
      </a:lvl4pPr>
      <a:lvl5pPr algn="l" rtl="0" eaLnBrk="0" fontAlgn="base" hangingPunct="0">
        <a:spcBef>
          <a:spcPct val="0"/>
        </a:spcBef>
        <a:spcAft>
          <a:spcPct val="0"/>
        </a:spcAft>
        <a:defRPr sz="3200">
          <a:solidFill>
            <a:srgbClr val="005ABB"/>
          </a:solidFill>
          <a:latin typeface="Times" charset="0"/>
          <a:ea typeface="MS PGothic" pitchFamily="34" charset="-128"/>
          <a:cs typeface="Arial Unicode MS" pitchFamily="34" charset="-128"/>
        </a:defRPr>
      </a:lvl5pPr>
      <a:lvl6pPr marL="457200" algn="l" rtl="0" fontAlgn="base">
        <a:spcBef>
          <a:spcPct val="0"/>
        </a:spcBef>
        <a:spcAft>
          <a:spcPct val="0"/>
        </a:spcAft>
        <a:defRPr sz="3200">
          <a:solidFill>
            <a:srgbClr val="005ABB"/>
          </a:solidFill>
          <a:latin typeface="Times" charset="0"/>
          <a:ea typeface="MS PGothic" pitchFamily="34" charset="-128"/>
          <a:cs typeface="Arial Unicode MS" pitchFamily="34" charset="-128"/>
        </a:defRPr>
      </a:lvl6pPr>
      <a:lvl7pPr marL="914400" algn="l" rtl="0" fontAlgn="base">
        <a:spcBef>
          <a:spcPct val="0"/>
        </a:spcBef>
        <a:spcAft>
          <a:spcPct val="0"/>
        </a:spcAft>
        <a:defRPr sz="3200">
          <a:solidFill>
            <a:srgbClr val="005ABB"/>
          </a:solidFill>
          <a:latin typeface="Times" charset="0"/>
          <a:ea typeface="MS PGothic" pitchFamily="34" charset="-128"/>
          <a:cs typeface="Arial Unicode MS" pitchFamily="34" charset="-128"/>
        </a:defRPr>
      </a:lvl7pPr>
      <a:lvl8pPr marL="1371600" algn="l" rtl="0" fontAlgn="base">
        <a:spcBef>
          <a:spcPct val="0"/>
        </a:spcBef>
        <a:spcAft>
          <a:spcPct val="0"/>
        </a:spcAft>
        <a:defRPr sz="3200">
          <a:solidFill>
            <a:srgbClr val="005ABB"/>
          </a:solidFill>
          <a:latin typeface="Times" charset="0"/>
          <a:ea typeface="MS PGothic" pitchFamily="34" charset="-128"/>
          <a:cs typeface="Arial Unicode MS" pitchFamily="34" charset="-128"/>
        </a:defRPr>
      </a:lvl8pPr>
      <a:lvl9pPr marL="1828800" algn="l" rtl="0" fontAlgn="base">
        <a:spcBef>
          <a:spcPct val="0"/>
        </a:spcBef>
        <a:spcAft>
          <a:spcPct val="0"/>
        </a:spcAft>
        <a:defRPr sz="3200">
          <a:solidFill>
            <a:srgbClr val="005ABB"/>
          </a:solidFill>
          <a:latin typeface="Times" charset="0"/>
          <a:ea typeface="MS PGothic" pitchFamily="34" charset="-128"/>
          <a:cs typeface="Arial Unicode MS" pitchFamily="34"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smtClean="0">
                <a:solidFill>
                  <a:schemeClr val="tx1"/>
                </a:solidFill>
                <a:latin typeface="+mn-lt"/>
              </a:defRPr>
            </a:lvl1pPr>
          </a:lstStyle>
          <a:p>
            <a:pPr>
              <a:defRPr/>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smtClean="0">
                <a:solidFill>
                  <a:schemeClr val="tx1"/>
                </a:solidFill>
                <a:latin typeface="+mn-lt"/>
              </a:defRPr>
            </a:lvl1pPr>
          </a:lstStyle>
          <a:p>
            <a:pPr>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smtClean="0">
                <a:solidFill>
                  <a:schemeClr val="tx1"/>
                </a:solidFill>
                <a:latin typeface="+mn-lt"/>
              </a:defRPr>
            </a:lvl1pPr>
          </a:lstStyle>
          <a:p>
            <a:pPr>
              <a:defRPr/>
            </a:pPr>
            <a:fld id="{2C4B8661-6EB7-4EFF-AA00-B790AE284D2B}"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xmlns="" val="1112054159"/>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115888"/>
            <a:ext cx="6767512" cy="10080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AU" smtClean="0"/>
              <a:t>Click to edit Master title style</a:t>
            </a:r>
          </a:p>
        </p:txBody>
      </p:sp>
      <p:sp>
        <p:nvSpPr>
          <p:cNvPr id="1027" name="Rectangle 3"/>
          <p:cNvSpPr>
            <a:spLocks noGrp="1" noChangeArrowheads="1"/>
          </p:cNvSpPr>
          <p:nvPr>
            <p:ph type="body" idx="1"/>
          </p:nvPr>
        </p:nvSpPr>
        <p:spPr bwMode="auto">
          <a:xfrm>
            <a:off x="457200" y="1341438"/>
            <a:ext cx="8229600" cy="4784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p>
        </p:txBody>
      </p:sp>
      <p:cxnSp>
        <p:nvCxnSpPr>
          <p:cNvPr id="12" name="Straight Connector 11"/>
          <p:cNvCxnSpPr/>
          <p:nvPr userDrawn="1"/>
        </p:nvCxnSpPr>
        <p:spPr>
          <a:xfrm>
            <a:off x="468313" y="1196975"/>
            <a:ext cx="8316912" cy="0"/>
          </a:xfrm>
          <a:prstGeom prst="line">
            <a:avLst/>
          </a:prstGeom>
          <a:ln w="3175" cap="flat" cmpd="sng" algn="ctr">
            <a:solidFill>
              <a:srgbClr val="005ABB"/>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1029" name="Picture 9" descr="JCU_Logo_RGB.jpg"/>
          <p:cNvPicPr>
            <a:picLocks noChangeAspect="1"/>
          </p:cNvPicPr>
          <p:nvPr userDrawn="1"/>
        </p:nvPicPr>
        <p:blipFill>
          <a:blip r:embed="rId13" cstate="email"/>
          <a:srcRect/>
          <a:stretch>
            <a:fillRect/>
          </a:stretch>
        </p:blipFill>
        <p:spPr bwMode="auto">
          <a:xfrm>
            <a:off x="7235825" y="314325"/>
            <a:ext cx="1584325" cy="833438"/>
          </a:xfrm>
          <a:prstGeom prst="rect">
            <a:avLst/>
          </a:prstGeom>
          <a:noFill/>
          <a:ln w="9525">
            <a:noFill/>
            <a:miter lim="800000"/>
            <a:headEnd/>
            <a:tailEnd/>
          </a:ln>
        </p:spPr>
      </p:pic>
      <p:cxnSp>
        <p:nvCxnSpPr>
          <p:cNvPr id="2" name="Straight Connector 11"/>
          <p:cNvCxnSpPr/>
          <p:nvPr userDrawn="1"/>
        </p:nvCxnSpPr>
        <p:spPr>
          <a:xfrm>
            <a:off x="468313" y="6524625"/>
            <a:ext cx="8316912" cy="0"/>
          </a:xfrm>
          <a:prstGeom prst="line">
            <a:avLst/>
          </a:prstGeom>
          <a:ln w="3175" cap="flat" cmpd="sng" algn="ctr">
            <a:solidFill>
              <a:srgbClr val="005ABB"/>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10672014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l" rtl="0" eaLnBrk="0" fontAlgn="base" hangingPunct="0">
        <a:spcBef>
          <a:spcPct val="0"/>
        </a:spcBef>
        <a:spcAft>
          <a:spcPct val="0"/>
        </a:spcAft>
        <a:defRPr sz="3200">
          <a:solidFill>
            <a:srgbClr val="005ABB"/>
          </a:solidFill>
          <a:latin typeface="+mj-lt"/>
          <a:ea typeface="+mj-ea"/>
          <a:cs typeface="+mj-cs"/>
        </a:defRPr>
      </a:lvl1pPr>
      <a:lvl2pPr algn="l" rtl="0" eaLnBrk="0" fontAlgn="base" hangingPunct="0">
        <a:spcBef>
          <a:spcPct val="0"/>
        </a:spcBef>
        <a:spcAft>
          <a:spcPct val="0"/>
        </a:spcAft>
        <a:defRPr sz="3200">
          <a:solidFill>
            <a:srgbClr val="005ABB"/>
          </a:solidFill>
          <a:latin typeface="Times" charset="0"/>
          <a:ea typeface="MS PGothic" pitchFamily="34" charset="-128"/>
          <a:cs typeface="Arial Unicode MS" pitchFamily="34" charset="-128"/>
        </a:defRPr>
      </a:lvl2pPr>
      <a:lvl3pPr algn="l" rtl="0" eaLnBrk="0" fontAlgn="base" hangingPunct="0">
        <a:spcBef>
          <a:spcPct val="0"/>
        </a:spcBef>
        <a:spcAft>
          <a:spcPct val="0"/>
        </a:spcAft>
        <a:defRPr sz="3200">
          <a:solidFill>
            <a:srgbClr val="005ABB"/>
          </a:solidFill>
          <a:latin typeface="Times" charset="0"/>
          <a:ea typeface="MS PGothic" pitchFamily="34" charset="-128"/>
          <a:cs typeface="Arial Unicode MS" pitchFamily="34" charset="-128"/>
        </a:defRPr>
      </a:lvl3pPr>
      <a:lvl4pPr algn="l" rtl="0" eaLnBrk="0" fontAlgn="base" hangingPunct="0">
        <a:spcBef>
          <a:spcPct val="0"/>
        </a:spcBef>
        <a:spcAft>
          <a:spcPct val="0"/>
        </a:spcAft>
        <a:defRPr sz="3200">
          <a:solidFill>
            <a:srgbClr val="005ABB"/>
          </a:solidFill>
          <a:latin typeface="Times" charset="0"/>
          <a:ea typeface="MS PGothic" pitchFamily="34" charset="-128"/>
          <a:cs typeface="Arial Unicode MS" pitchFamily="34" charset="-128"/>
        </a:defRPr>
      </a:lvl4pPr>
      <a:lvl5pPr algn="l" rtl="0" eaLnBrk="0" fontAlgn="base" hangingPunct="0">
        <a:spcBef>
          <a:spcPct val="0"/>
        </a:spcBef>
        <a:spcAft>
          <a:spcPct val="0"/>
        </a:spcAft>
        <a:defRPr sz="3200">
          <a:solidFill>
            <a:srgbClr val="005ABB"/>
          </a:solidFill>
          <a:latin typeface="Times" charset="0"/>
          <a:ea typeface="MS PGothic" pitchFamily="34" charset="-128"/>
          <a:cs typeface="Arial Unicode MS" pitchFamily="34" charset="-128"/>
        </a:defRPr>
      </a:lvl5pPr>
      <a:lvl6pPr marL="457200" algn="l" rtl="0" fontAlgn="base">
        <a:spcBef>
          <a:spcPct val="0"/>
        </a:spcBef>
        <a:spcAft>
          <a:spcPct val="0"/>
        </a:spcAft>
        <a:defRPr sz="3200">
          <a:solidFill>
            <a:srgbClr val="005ABB"/>
          </a:solidFill>
          <a:latin typeface="Times" charset="0"/>
          <a:ea typeface="MS PGothic" pitchFamily="34" charset="-128"/>
          <a:cs typeface="Arial Unicode MS" pitchFamily="34" charset="-128"/>
        </a:defRPr>
      </a:lvl6pPr>
      <a:lvl7pPr marL="914400" algn="l" rtl="0" fontAlgn="base">
        <a:spcBef>
          <a:spcPct val="0"/>
        </a:spcBef>
        <a:spcAft>
          <a:spcPct val="0"/>
        </a:spcAft>
        <a:defRPr sz="3200">
          <a:solidFill>
            <a:srgbClr val="005ABB"/>
          </a:solidFill>
          <a:latin typeface="Times" charset="0"/>
          <a:ea typeface="MS PGothic" pitchFamily="34" charset="-128"/>
          <a:cs typeface="Arial Unicode MS" pitchFamily="34" charset="-128"/>
        </a:defRPr>
      </a:lvl7pPr>
      <a:lvl8pPr marL="1371600" algn="l" rtl="0" fontAlgn="base">
        <a:spcBef>
          <a:spcPct val="0"/>
        </a:spcBef>
        <a:spcAft>
          <a:spcPct val="0"/>
        </a:spcAft>
        <a:defRPr sz="3200">
          <a:solidFill>
            <a:srgbClr val="005ABB"/>
          </a:solidFill>
          <a:latin typeface="Times" charset="0"/>
          <a:ea typeface="MS PGothic" pitchFamily="34" charset="-128"/>
          <a:cs typeface="Arial Unicode MS" pitchFamily="34" charset="-128"/>
        </a:defRPr>
      </a:lvl8pPr>
      <a:lvl9pPr marL="1828800" algn="l" rtl="0" fontAlgn="base">
        <a:spcBef>
          <a:spcPct val="0"/>
        </a:spcBef>
        <a:spcAft>
          <a:spcPct val="0"/>
        </a:spcAft>
        <a:defRPr sz="3200">
          <a:solidFill>
            <a:srgbClr val="005ABB"/>
          </a:solidFill>
          <a:latin typeface="Times" charset="0"/>
          <a:ea typeface="MS PGothic" pitchFamily="34" charset="-128"/>
          <a:cs typeface="Arial Unicode MS" pitchFamily="34"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wm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hyperlink" Target="http://www.renewablesinternational.net/iea-says-peak-oil-behind-us/150/537/29463/"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7.wmf"/><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4.xml"/><Relationship Id="rId5" Type="http://schemas.openxmlformats.org/officeDocument/2006/relationships/image" Target="../media/image7.wmf"/><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7.wmf"/><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wmf"/></Relationships>
</file>

<file path=ppt/slides/_rels/slide7.xml.rels><?xml version="1.0" encoding="UTF-8" standalone="yes"?>
<Relationships xmlns="http://schemas.openxmlformats.org/package/2006/relationships"><Relationship Id="rId8" Type="http://schemas.openxmlformats.org/officeDocument/2006/relationships/image" Target="../media/image23.tiff"/><Relationship Id="rId13" Type="http://schemas.openxmlformats.org/officeDocument/2006/relationships/image" Target="../media/image28.tiff"/><Relationship Id="rId18" Type="http://schemas.openxmlformats.org/officeDocument/2006/relationships/image" Target="../media/image33.tiff"/><Relationship Id="rId26" Type="http://schemas.openxmlformats.org/officeDocument/2006/relationships/image" Target="../media/image41.tiff"/><Relationship Id="rId3" Type="http://schemas.openxmlformats.org/officeDocument/2006/relationships/image" Target="../media/image19.tiff"/><Relationship Id="rId21" Type="http://schemas.openxmlformats.org/officeDocument/2006/relationships/image" Target="../media/image36.jpeg"/><Relationship Id="rId7" Type="http://schemas.openxmlformats.org/officeDocument/2006/relationships/image" Target="../media/image22.tiff"/><Relationship Id="rId12" Type="http://schemas.openxmlformats.org/officeDocument/2006/relationships/image" Target="../media/image27.tiff"/><Relationship Id="rId17" Type="http://schemas.openxmlformats.org/officeDocument/2006/relationships/image" Target="../media/image32.tiff"/><Relationship Id="rId25" Type="http://schemas.openxmlformats.org/officeDocument/2006/relationships/image" Target="../media/image40.tiff"/><Relationship Id="rId2" Type="http://schemas.openxmlformats.org/officeDocument/2006/relationships/notesSlide" Target="../notesSlides/notesSlide7.xml"/><Relationship Id="rId16" Type="http://schemas.openxmlformats.org/officeDocument/2006/relationships/image" Target="../media/image31.tiff"/><Relationship Id="rId20" Type="http://schemas.openxmlformats.org/officeDocument/2006/relationships/image" Target="../media/image35.tiff"/><Relationship Id="rId1" Type="http://schemas.openxmlformats.org/officeDocument/2006/relationships/slideLayout" Target="../slideLayouts/slideLayout29.xml"/><Relationship Id="rId6" Type="http://schemas.openxmlformats.org/officeDocument/2006/relationships/image" Target="../media/image21.tiff"/><Relationship Id="rId11" Type="http://schemas.openxmlformats.org/officeDocument/2006/relationships/image" Target="../media/image26.tiff"/><Relationship Id="rId24" Type="http://schemas.openxmlformats.org/officeDocument/2006/relationships/image" Target="../media/image39.tiff"/><Relationship Id="rId5" Type="http://schemas.openxmlformats.org/officeDocument/2006/relationships/image" Target="../media/image20.tiff"/><Relationship Id="rId15" Type="http://schemas.openxmlformats.org/officeDocument/2006/relationships/image" Target="../media/image30.tiff"/><Relationship Id="rId23" Type="http://schemas.openxmlformats.org/officeDocument/2006/relationships/image" Target="../media/image38.tiff"/><Relationship Id="rId10" Type="http://schemas.openxmlformats.org/officeDocument/2006/relationships/image" Target="../media/image25.tiff"/><Relationship Id="rId19" Type="http://schemas.openxmlformats.org/officeDocument/2006/relationships/image" Target="../media/image34.jpeg"/><Relationship Id="rId4" Type="http://schemas.openxmlformats.org/officeDocument/2006/relationships/hyperlink" Target="http://www.renewablesinternational.net/iea-says-peak-oil-behind-us/150/537/29463/" TargetMode="External"/><Relationship Id="rId9" Type="http://schemas.openxmlformats.org/officeDocument/2006/relationships/image" Target="../media/image24.tiff"/><Relationship Id="rId14" Type="http://schemas.openxmlformats.org/officeDocument/2006/relationships/image" Target="../media/image29.tiff"/><Relationship Id="rId22" Type="http://schemas.openxmlformats.org/officeDocument/2006/relationships/image" Target="../media/image37.jpeg"/><Relationship Id="rId27" Type="http://schemas.openxmlformats.org/officeDocument/2006/relationships/image" Target="../media/image42.png"/></Relationships>
</file>

<file path=ppt/slides/_rels/slide8.xml.rels><?xml version="1.0" encoding="UTF-8" standalone="yes"?>
<Relationships xmlns="http://schemas.openxmlformats.org/package/2006/relationships"><Relationship Id="rId3" Type="http://schemas.openxmlformats.org/officeDocument/2006/relationships/image" Target="../media/image7.wmf"/><Relationship Id="rId7"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9.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7.wmf"/><Relationship Id="rId7" Type="http://schemas.openxmlformats.org/officeDocument/2006/relationships/image" Target="../media/image50.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jpeg"/><Relationship Id="rId4" Type="http://schemas.openxmlformats.org/officeDocument/2006/relationships/image" Target="../media/image47.jpeg"/><Relationship Id="rId9" Type="http://schemas.openxmlformats.org/officeDocument/2006/relationships/image" Target="../media/image52.png"/></Relationships>
</file>

<file path=ppt/slides/_rels/slide10.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53.png"/></Relationships>
</file>

<file path=ppt/slides/_rels/slide11.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2.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13.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jpeg"/></Relationships>
</file>

<file path=ppt/slides/_rels/slide14.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7.wmf"/><Relationship Id="rId7" Type="http://schemas.openxmlformats.org/officeDocument/2006/relationships/image" Target="../media/image65.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5.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68.jpeg"/><Relationship Id="rId4" Type="http://schemas.openxmlformats.org/officeDocument/2006/relationships/image" Target="../media/image67.jpeg"/></Relationships>
</file>

<file path=ppt/slides/_rels/slide16.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wmf"/><Relationship Id="rId7" Type="http://schemas.openxmlformats.org/officeDocument/2006/relationships/image" Target="../media/image72.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png"/></Relationships>
</file>

<file path=ppt/slides/_rels/slide21.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74.jpeg"/><Relationship Id="rId4" Type="http://schemas.openxmlformats.org/officeDocument/2006/relationships/image" Target="../media/image73.jpeg"/></Relationships>
</file>

<file path=ppt/slides/_rels/slide22.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75.jpeg"/></Relationships>
</file>

<file path=ppt/slides/_rels/slide24.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hyperlink" Target="http://www.microalgae.com/" TargetMode="External"/><Relationship Id="rId3" Type="http://schemas.openxmlformats.org/officeDocument/2006/relationships/image" Target="../media/image7.wmf"/><Relationship Id="rId7" Type="http://schemas.openxmlformats.org/officeDocument/2006/relationships/hyperlink" Target="http://www.instant-algae.com/"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76.jpeg"/><Relationship Id="rId5" Type="http://schemas.openxmlformats.org/officeDocument/2006/relationships/hyperlink" Target="http://www.reed-mariculture.com/images/microalgae/all.jpg" TargetMode="External"/><Relationship Id="rId4" Type="http://schemas.openxmlformats.org/officeDocument/2006/relationships/hyperlink" Target="http://www.seafarm.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7.wmf"/></Relationships>
</file>

<file path=ppt/slides/_rels/slide27.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image" Target="../media/image7.wmf"/><Relationship Id="rId2" Type="http://schemas.openxmlformats.org/officeDocument/2006/relationships/notesSlide" Target="../notesSlides/notesSlide27.xml"/><Relationship Id="rId1" Type="http://schemas.openxmlformats.org/officeDocument/2006/relationships/slideLayout" Target="../slideLayouts/slideLayout24.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image" Target="../media/image87.jpeg"/><Relationship Id="rId3" Type="http://schemas.openxmlformats.org/officeDocument/2006/relationships/image" Target="../media/image82.jpeg"/><Relationship Id="rId7" Type="http://schemas.openxmlformats.org/officeDocument/2006/relationships/image" Target="../media/image86.wmf"/><Relationship Id="rId2" Type="http://schemas.openxmlformats.org/officeDocument/2006/relationships/notesSlide" Target="../notesSlides/notesSlide28.xml"/><Relationship Id="rId1" Type="http://schemas.openxmlformats.org/officeDocument/2006/relationships/slideLayout" Target="../slideLayouts/slideLayout29.xml"/><Relationship Id="rId6" Type="http://schemas.openxmlformats.org/officeDocument/2006/relationships/image" Target="../media/image85.jpeg"/><Relationship Id="rId5" Type="http://schemas.openxmlformats.org/officeDocument/2006/relationships/image" Target="../media/image84.png"/><Relationship Id="rId10" Type="http://schemas.openxmlformats.org/officeDocument/2006/relationships/image" Target="../media/image7.wmf"/><Relationship Id="rId4" Type="http://schemas.openxmlformats.org/officeDocument/2006/relationships/image" Target="../media/image83.png"/><Relationship Id="rId9" Type="http://schemas.openxmlformats.org/officeDocument/2006/relationships/image" Target="../media/image88.jpeg"/></Relationships>
</file>

<file path=ppt/slides/_rels/slide30.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image" Target="../media/image3.jpeg"/><Relationship Id="rId7" Type="http://schemas.openxmlformats.org/officeDocument/2006/relationships/image" Target="../media/image92.jpeg"/><Relationship Id="rId2" Type="http://schemas.openxmlformats.org/officeDocument/2006/relationships/notesSlide" Target="../notesSlides/notesSlide29.xml"/><Relationship Id="rId1" Type="http://schemas.openxmlformats.org/officeDocument/2006/relationships/slideLayout" Target="../slideLayouts/slideLayout29.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tiff"/></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wmf"/><Relationship Id="rId2" Type="http://schemas.openxmlformats.org/officeDocument/2006/relationships/notesSlide" Target="../notesSlides/notesSlide30.xml"/><Relationship Id="rId1" Type="http://schemas.openxmlformats.org/officeDocument/2006/relationships/slideLayout" Target="../slideLayouts/slideLayout29.xml"/><Relationship Id="rId6" Type="http://schemas.openxmlformats.org/officeDocument/2006/relationships/image" Target="../media/image95.tiff"/><Relationship Id="rId5" Type="http://schemas.openxmlformats.org/officeDocument/2006/relationships/image" Target="../media/image94.jpeg"/><Relationship Id="rId4" Type="http://schemas.openxmlformats.org/officeDocument/2006/relationships/image" Target="../media/image9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7" descr="JCU_Logo_RGB.jpg"/>
          <p:cNvPicPr>
            <a:picLocks noChangeAspect="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7119938" y="228600"/>
            <a:ext cx="1814512" cy="955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75" name="Rectangle 10"/>
          <p:cNvSpPr>
            <a:spLocks noGrp="1" noChangeArrowheads="1"/>
          </p:cNvSpPr>
          <p:nvPr>
            <p:ph type="ctrTitle" idx="4294967295"/>
          </p:nvPr>
        </p:nvSpPr>
        <p:spPr>
          <a:xfrm>
            <a:off x="857250" y="2357438"/>
            <a:ext cx="7429500" cy="1112837"/>
          </a:xfrm>
        </p:spPr>
        <p:txBody>
          <a:bodyPr/>
          <a:lstStyle/>
          <a:p>
            <a:pPr algn="ctr" eaLnBrk="1" hangingPunct="1"/>
            <a:r>
              <a:rPr lang="en-US" altLang="en-US" dirty="0" err="1" smtClean="0">
                <a:solidFill>
                  <a:srgbClr val="333399"/>
                </a:solidFill>
                <a:latin typeface="Arial" charset="0"/>
              </a:rPr>
              <a:t>Microalgal</a:t>
            </a:r>
            <a:r>
              <a:rPr lang="en-US" altLang="en-US" dirty="0" smtClean="0">
                <a:solidFill>
                  <a:srgbClr val="333399"/>
                </a:solidFill>
                <a:latin typeface="Arial" charset="0"/>
              </a:rPr>
              <a:t> Biotechnology:</a:t>
            </a:r>
            <a:br>
              <a:rPr lang="en-US" altLang="en-US" dirty="0" smtClean="0">
                <a:solidFill>
                  <a:srgbClr val="333399"/>
                </a:solidFill>
                <a:latin typeface="Arial" charset="0"/>
              </a:rPr>
            </a:br>
            <a:r>
              <a:rPr lang="en-US" altLang="en-US" dirty="0" smtClean="0">
                <a:solidFill>
                  <a:srgbClr val="333399"/>
                </a:solidFill>
                <a:latin typeface="Arial" charset="0"/>
              </a:rPr>
              <a:t>the Future of Aquaculture</a:t>
            </a:r>
            <a:r>
              <a:rPr lang="en-US" altLang="en-US" sz="2000" dirty="0" smtClean="0">
                <a:solidFill>
                  <a:srgbClr val="333399"/>
                </a:solidFill>
                <a:latin typeface="Arial" charset="0"/>
              </a:rPr>
              <a:t/>
            </a:r>
            <a:br>
              <a:rPr lang="en-US" altLang="en-US" sz="2000" dirty="0" smtClean="0">
                <a:solidFill>
                  <a:srgbClr val="333399"/>
                </a:solidFill>
                <a:latin typeface="Arial" charset="0"/>
              </a:rPr>
            </a:br>
            <a:r>
              <a:rPr lang="en-US" altLang="en-US" sz="2400" dirty="0" smtClean="0">
                <a:solidFill>
                  <a:srgbClr val="333399"/>
                </a:solidFill>
                <a:latin typeface="Arial" charset="0"/>
              </a:rPr>
              <a:t/>
            </a:r>
            <a:br>
              <a:rPr lang="en-US" altLang="en-US" sz="2400" dirty="0" smtClean="0">
                <a:solidFill>
                  <a:srgbClr val="333399"/>
                </a:solidFill>
                <a:latin typeface="Arial" charset="0"/>
              </a:rPr>
            </a:br>
            <a:r>
              <a:rPr lang="en-US" altLang="en-US" sz="2400" dirty="0" err="1" smtClean="0">
                <a:solidFill>
                  <a:srgbClr val="333399"/>
                </a:solidFill>
                <a:latin typeface="Arial" charset="0"/>
              </a:rPr>
              <a:t>AProf</a:t>
            </a:r>
            <a:r>
              <a:rPr lang="en-US" altLang="en-US" sz="2400" dirty="0" smtClean="0">
                <a:solidFill>
                  <a:srgbClr val="333399"/>
                </a:solidFill>
                <a:latin typeface="Arial" charset="0"/>
              </a:rPr>
              <a:t>. Kirsten Heimann</a:t>
            </a:r>
            <a:r>
              <a:rPr lang="en-US" altLang="en-US" sz="2400" dirty="0" smtClean="0">
                <a:solidFill>
                  <a:srgbClr val="003366"/>
                </a:solidFill>
                <a:latin typeface="Arial" charset="0"/>
              </a:rPr>
              <a:t/>
            </a:r>
            <a:br>
              <a:rPr lang="en-US" altLang="en-US" sz="2400" dirty="0" smtClean="0">
                <a:solidFill>
                  <a:srgbClr val="003366"/>
                </a:solidFill>
                <a:latin typeface="Arial" charset="0"/>
              </a:rPr>
            </a:br>
            <a:r>
              <a:rPr lang="en-US" altLang="en-US" sz="2400" dirty="0" smtClean="0">
                <a:solidFill>
                  <a:srgbClr val="003366"/>
                </a:solidFill>
                <a:latin typeface="Arial" charset="0"/>
              </a:rPr>
              <a:t/>
            </a:r>
            <a:br>
              <a:rPr lang="en-US" altLang="en-US" sz="2400" dirty="0" smtClean="0">
                <a:solidFill>
                  <a:srgbClr val="003366"/>
                </a:solidFill>
                <a:latin typeface="Arial" charset="0"/>
              </a:rPr>
            </a:br>
            <a:r>
              <a:rPr lang="en-US" altLang="en-US" sz="1800" dirty="0" smtClean="0">
                <a:solidFill>
                  <a:srgbClr val="003366"/>
                </a:solidFill>
                <a:latin typeface="Arial" charset="0"/>
              </a:rPr>
              <a:t>College of Marine and Environmental Sciences</a:t>
            </a:r>
            <a:br>
              <a:rPr lang="en-US" altLang="en-US" sz="1800" dirty="0" smtClean="0">
                <a:solidFill>
                  <a:srgbClr val="003366"/>
                </a:solidFill>
                <a:latin typeface="Arial" charset="0"/>
              </a:rPr>
            </a:br>
            <a:r>
              <a:rPr lang="en-US" altLang="en-US" sz="1800" dirty="0" smtClean="0">
                <a:solidFill>
                  <a:srgbClr val="003366"/>
                </a:solidFill>
                <a:latin typeface="Arial" charset="0"/>
              </a:rPr>
              <a:t>James Cook University, Townsville, QLD 4811</a:t>
            </a:r>
            <a:br>
              <a:rPr lang="en-US" altLang="en-US" sz="1800" dirty="0" smtClean="0">
                <a:solidFill>
                  <a:srgbClr val="003366"/>
                </a:solidFill>
                <a:latin typeface="Arial" charset="0"/>
              </a:rPr>
            </a:br>
            <a:r>
              <a:rPr lang="en-US" altLang="en-US" sz="1800" dirty="0" smtClean="0">
                <a:solidFill>
                  <a:srgbClr val="003366"/>
                </a:solidFill>
                <a:latin typeface="Arial" charset="0"/>
              </a:rPr>
              <a:t>kirsten.heimann@jcu.edu.au</a:t>
            </a:r>
            <a:endParaRPr lang="en-US" altLang="en-US" sz="2400" dirty="0" smtClean="0">
              <a:solidFill>
                <a:srgbClr val="003366"/>
              </a:solidFill>
              <a:latin typeface="Arial" charset="0"/>
            </a:endParaRPr>
          </a:p>
        </p:txBody>
      </p:sp>
      <p:grpSp>
        <p:nvGrpSpPr>
          <p:cNvPr id="3076" name="Group 7"/>
          <p:cNvGrpSpPr>
            <a:grpSpLocks/>
          </p:cNvGrpSpPr>
          <p:nvPr/>
        </p:nvGrpSpPr>
        <p:grpSpPr bwMode="auto">
          <a:xfrm>
            <a:off x="1428750" y="4572000"/>
            <a:ext cx="6129338" cy="1643063"/>
            <a:chOff x="1416101" y="4572008"/>
            <a:chExt cx="6129017" cy="1643074"/>
          </a:xfrm>
        </p:grpSpPr>
        <p:pic>
          <p:nvPicPr>
            <p:cNvPr id="3078" name="Picture 8" descr="Scenedesmus 1-2_x100.tif"/>
            <p:cNvPicPr>
              <a:picLocks noChangeAspect="1"/>
            </p:cNvPicPr>
            <p:nvPr/>
          </p:nvPicPr>
          <p:blipFill>
            <a:blip r:embed="rId4" cstate="email">
              <a:extLst>
                <a:ext uri="{28A0092B-C50C-407E-A947-70E740481C1C}">
                  <a14:useLocalDpi xmlns:a14="http://schemas.microsoft.com/office/drawing/2010/main" xmlns="" val="0"/>
                </a:ext>
              </a:extLst>
            </a:blip>
            <a:srcRect l="23529" t="24731" r="22702" b="10449"/>
            <a:stretch>
              <a:fillRect/>
            </a:stretch>
          </p:blipFill>
          <p:spPr bwMode="auto">
            <a:xfrm>
              <a:off x="1416101" y="4572008"/>
              <a:ext cx="1808542" cy="164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9" name="Picture 9" descr="Cushion 6c_x100.tif"/>
            <p:cNvPicPr>
              <a:picLocks noChangeAspect="1"/>
            </p:cNvPicPr>
            <p:nvPr/>
          </p:nvPicPr>
          <p:blipFill>
            <a:blip r:embed="rId5" cstate="email">
              <a:extLst>
                <a:ext uri="{28A0092B-C50C-407E-A947-70E740481C1C}">
                  <a14:useLocalDpi xmlns:a14="http://schemas.microsoft.com/office/drawing/2010/main" xmlns="" val="0"/>
                </a:ext>
              </a:extLst>
            </a:blip>
            <a:srcRect l="47517" t="40112" r="33456" b="34619"/>
            <a:stretch>
              <a:fillRect/>
            </a:stretch>
          </p:blipFill>
          <p:spPr bwMode="auto">
            <a:xfrm>
              <a:off x="5902044" y="4572008"/>
              <a:ext cx="1643074" cy="16430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80" name="Picture 10" descr="Frankeia 1c_x100.tif"/>
            <p:cNvPicPr>
              <a:picLocks noChangeAspect="1"/>
            </p:cNvPicPr>
            <p:nvPr/>
          </p:nvPicPr>
          <p:blipFill>
            <a:blip r:embed="rId6" cstate="email">
              <a:extLst>
                <a:ext uri="{28A0092B-C50C-407E-A947-70E740481C1C}">
                  <a14:useLocalDpi xmlns:a14="http://schemas.microsoft.com/office/drawing/2010/main" xmlns="" val="0"/>
                </a:ext>
              </a:extLst>
            </a:blip>
            <a:srcRect l="42557" t="37537" r="35938" b="42310"/>
            <a:stretch>
              <a:fillRect/>
            </a:stretch>
          </p:blipFill>
          <p:spPr bwMode="auto">
            <a:xfrm>
              <a:off x="3408735" y="4572008"/>
              <a:ext cx="2326531" cy="164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3077" name="Picture 10" descr="NQAIF_Logonobackground"/>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442913" y="171450"/>
            <a:ext cx="968375" cy="957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5"/>
          <p:cNvSpPr>
            <a:spLocks noChangeArrowheads="1"/>
          </p:cNvSpPr>
          <p:nvPr/>
        </p:nvSpPr>
        <p:spPr bwMode="auto">
          <a:xfrm>
            <a:off x="398528" y="1518923"/>
            <a:ext cx="4572000" cy="4939814"/>
          </a:xfrm>
          <a:prstGeom prst="rect">
            <a:avLst/>
          </a:prstGeom>
          <a:noFill/>
          <a:ln w="9525">
            <a:noFill/>
            <a:miter lim="800000"/>
            <a:headEnd/>
            <a:tailEnd/>
          </a:ln>
        </p:spPr>
        <p:txBody>
          <a:bodyPr>
            <a:spAutoFit/>
          </a:bodyPr>
          <a:lstStyle/>
          <a:p>
            <a:pPr>
              <a:spcAft>
                <a:spcPts val="600"/>
              </a:spcAft>
            </a:pPr>
            <a:r>
              <a:rPr lang="en-US" sz="2000" b="0" dirty="0" smtClean="0">
                <a:solidFill>
                  <a:srgbClr val="FF0000"/>
                </a:solidFill>
              </a:rPr>
              <a:t>Energy security</a:t>
            </a:r>
          </a:p>
          <a:p>
            <a:pPr>
              <a:spcAft>
                <a:spcPts val="600"/>
              </a:spcAft>
            </a:pPr>
            <a:r>
              <a:rPr lang="en-US" sz="2000" b="0" dirty="0" smtClean="0">
                <a:solidFill>
                  <a:srgbClr val="FF0000"/>
                </a:solidFill>
              </a:rPr>
              <a:t>Water scarcity</a:t>
            </a:r>
            <a:endParaRPr lang="en-AU" sz="2000" b="0" dirty="0">
              <a:solidFill>
                <a:srgbClr val="808080"/>
              </a:solidFill>
            </a:endParaRPr>
          </a:p>
          <a:p>
            <a:pPr>
              <a:spcAft>
                <a:spcPts val="600"/>
              </a:spcAft>
            </a:pPr>
            <a:r>
              <a:rPr lang="en-AU" sz="2000" b="0" dirty="0" smtClean="0">
                <a:solidFill>
                  <a:srgbClr val="FF0000"/>
                </a:solidFill>
              </a:rPr>
              <a:t>Food security</a:t>
            </a:r>
            <a:endParaRPr lang="en-AU" sz="2000" b="0" dirty="0">
              <a:solidFill>
                <a:srgbClr val="FF0000"/>
              </a:solidFill>
            </a:endParaRPr>
          </a:p>
          <a:p>
            <a:pPr>
              <a:spcAft>
                <a:spcPts val="600"/>
              </a:spcAft>
            </a:pPr>
            <a:r>
              <a:rPr lang="en-AU" sz="2000" b="0" dirty="0" smtClean="0">
                <a:solidFill>
                  <a:srgbClr val="000000"/>
                </a:solidFill>
              </a:rPr>
              <a:t>Nitrogen</a:t>
            </a:r>
            <a:endParaRPr lang="en-AU" sz="2000" b="0" dirty="0">
              <a:solidFill>
                <a:srgbClr val="808080"/>
              </a:solidFill>
            </a:endParaRPr>
          </a:p>
          <a:p>
            <a:pPr>
              <a:spcAft>
                <a:spcPts val="600"/>
              </a:spcAft>
            </a:pPr>
            <a:r>
              <a:rPr lang="en-AU" sz="2000" b="0" dirty="0">
                <a:solidFill>
                  <a:srgbClr val="808080"/>
                </a:solidFill>
              </a:rPr>
              <a:t>Peak </a:t>
            </a:r>
            <a:r>
              <a:rPr lang="en-AU" sz="2000" b="0" dirty="0" smtClean="0">
                <a:solidFill>
                  <a:srgbClr val="FF0000"/>
                </a:solidFill>
              </a:rPr>
              <a:t>Phosphorous</a:t>
            </a:r>
          </a:p>
          <a:p>
            <a:pPr>
              <a:spcAft>
                <a:spcPts val="600"/>
              </a:spcAft>
            </a:pPr>
            <a:endParaRPr lang="en-AU" sz="2000" b="0" dirty="0" smtClean="0">
              <a:solidFill>
                <a:srgbClr val="FF0000"/>
              </a:solidFill>
            </a:endParaRPr>
          </a:p>
          <a:p>
            <a:pPr>
              <a:spcAft>
                <a:spcPts val="600"/>
              </a:spcAft>
            </a:pPr>
            <a:r>
              <a:rPr lang="en-AU" sz="2000" b="0" dirty="0" smtClean="0">
                <a:solidFill>
                  <a:srgbClr val="FF0000"/>
                </a:solidFill>
              </a:rPr>
              <a:t>Population growth</a:t>
            </a:r>
          </a:p>
          <a:p>
            <a:pPr>
              <a:spcAft>
                <a:spcPts val="600"/>
              </a:spcAft>
            </a:pPr>
            <a:endParaRPr lang="en-AU" sz="2000" b="0" dirty="0">
              <a:solidFill>
                <a:srgbClr val="808080"/>
              </a:solidFill>
            </a:endParaRPr>
          </a:p>
          <a:p>
            <a:pPr>
              <a:spcAft>
                <a:spcPts val="600"/>
              </a:spcAft>
            </a:pPr>
            <a:r>
              <a:rPr lang="en-US" sz="2000" b="0" dirty="0" smtClean="0">
                <a:solidFill>
                  <a:srgbClr val="003366"/>
                </a:solidFill>
              </a:rPr>
              <a:t>Australian Perspective:</a:t>
            </a:r>
          </a:p>
          <a:p>
            <a:pPr>
              <a:spcAft>
                <a:spcPts val="600"/>
              </a:spcAft>
            </a:pPr>
            <a:r>
              <a:rPr lang="en-US" sz="2000" b="0" dirty="0" smtClean="0">
                <a:solidFill>
                  <a:srgbClr val="003366"/>
                </a:solidFill>
              </a:rPr>
              <a:t>Arable land: 6%</a:t>
            </a:r>
          </a:p>
          <a:p>
            <a:pPr>
              <a:spcAft>
                <a:spcPts val="600"/>
              </a:spcAft>
            </a:pPr>
            <a:r>
              <a:rPr lang="en-US" sz="2000" b="0" dirty="0" smtClean="0">
                <a:solidFill>
                  <a:srgbClr val="003366"/>
                </a:solidFill>
              </a:rPr>
              <a:t>Limited freshwater resources</a:t>
            </a:r>
            <a:endParaRPr lang="en-US" sz="2000" b="0" dirty="0">
              <a:solidFill>
                <a:srgbClr val="003366"/>
              </a:solidFill>
            </a:endParaRPr>
          </a:p>
          <a:p>
            <a:pPr>
              <a:spcAft>
                <a:spcPts val="600"/>
              </a:spcAft>
            </a:pPr>
            <a:r>
              <a:rPr lang="en-US" sz="2000" b="0" dirty="0" smtClean="0">
                <a:solidFill>
                  <a:srgbClr val="003366"/>
                </a:solidFill>
              </a:rPr>
              <a:t>Large amounts of polluted water resources</a:t>
            </a:r>
            <a:endParaRPr lang="en-US" sz="2000" b="0" dirty="0">
              <a:solidFill>
                <a:srgbClr val="003366"/>
              </a:solidFill>
            </a:endParaRPr>
          </a:p>
        </p:txBody>
      </p:sp>
      <p:sp>
        <p:nvSpPr>
          <p:cNvPr id="16386" name="Rectangle 6"/>
          <p:cNvSpPr>
            <a:spLocks noChangeArrowheads="1"/>
          </p:cNvSpPr>
          <p:nvPr/>
        </p:nvSpPr>
        <p:spPr bwMode="auto">
          <a:xfrm>
            <a:off x="2591350" y="423549"/>
            <a:ext cx="3533340" cy="584775"/>
          </a:xfrm>
          <a:prstGeom prst="rect">
            <a:avLst/>
          </a:prstGeom>
          <a:noFill/>
          <a:ln w="9525">
            <a:noFill/>
            <a:miter lim="800000"/>
            <a:headEnd/>
            <a:tailEnd/>
          </a:ln>
        </p:spPr>
        <p:txBody>
          <a:bodyPr wrap="none">
            <a:spAutoFit/>
          </a:bodyPr>
          <a:lstStyle/>
          <a:p>
            <a:r>
              <a:rPr lang="en-US" sz="3200" b="0" dirty="0" smtClean="0">
                <a:solidFill>
                  <a:srgbClr val="333399"/>
                </a:solidFill>
              </a:rPr>
              <a:t>Global Challenges</a:t>
            </a:r>
            <a:endParaRPr lang="en-US" sz="3200" b="0" dirty="0">
              <a:solidFill>
                <a:srgbClr val="333399"/>
              </a:solidFill>
            </a:endParaRPr>
          </a:p>
        </p:txBody>
      </p:sp>
      <p:sp>
        <p:nvSpPr>
          <p:cNvPr id="6" name="TextBox 5"/>
          <p:cNvSpPr txBox="1"/>
          <p:nvPr/>
        </p:nvSpPr>
        <p:spPr>
          <a:xfrm>
            <a:off x="4694940" y="1286980"/>
            <a:ext cx="4253022" cy="584775"/>
          </a:xfrm>
          <a:prstGeom prst="rect">
            <a:avLst/>
          </a:prstGeom>
          <a:noFill/>
        </p:spPr>
        <p:txBody>
          <a:bodyPr wrap="square" rtlCol="0">
            <a:spAutoFit/>
          </a:bodyPr>
          <a:lstStyle/>
          <a:p>
            <a:pPr algn="ctr"/>
            <a:r>
              <a:rPr lang="en-AU" sz="1400" dirty="0" smtClean="0">
                <a:solidFill>
                  <a:srgbClr val="808080"/>
                </a:solidFill>
              </a:rPr>
              <a:t>2005 Global industrial CO</a:t>
            </a:r>
            <a:r>
              <a:rPr lang="en-AU" sz="1400" baseline="-25000" dirty="0" smtClean="0">
                <a:solidFill>
                  <a:srgbClr val="808080"/>
                </a:solidFill>
              </a:rPr>
              <a:t>2e</a:t>
            </a:r>
            <a:r>
              <a:rPr lang="en-AU" sz="1400" dirty="0" smtClean="0">
                <a:solidFill>
                  <a:srgbClr val="808080"/>
                </a:solidFill>
              </a:rPr>
              <a:t> emissions </a:t>
            </a:r>
            <a:br>
              <a:rPr lang="en-AU" sz="1400" dirty="0" smtClean="0">
                <a:solidFill>
                  <a:srgbClr val="808080"/>
                </a:solidFill>
              </a:rPr>
            </a:br>
            <a:r>
              <a:rPr lang="en-AU" sz="1400" dirty="0" smtClean="0">
                <a:solidFill>
                  <a:srgbClr val="808080"/>
                </a:solidFill>
              </a:rPr>
              <a:t>44.2 billion tons</a:t>
            </a:r>
            <a:r>
              <a:rPr lang="en-AU" sz="1800" dirty="0" smtClean="0">
                <a:solidFill>
                  <a:srgbClr val="808080"/>
                </a:solidFill>
              </a:rPr>
              <a:t> (</a:t>
            </a:r>
            <a:r>
              <a:rPr lang="en-AU" sz="1400" dirty="0" smtClean="0">
                <a:solidFill>
                  <a:srgbClr val="808080"/>
                </a:solidFill>
              </a:rPr>
              <a:t>Herzog, WRI 2009)</a:t>
            </a:r>
            <a:endParaRPr lang="en-AU" sz="1800" dirty="0">
              <a:solidFill>
                <a:srgbClr val="808080"/>
              </a:solidFill>
            </a:endParaRPr>
          </a:p>
        </p:txBody>
      </p:sp>
      <p:sp>
        <p:nvSpPr>
          <p:cNvPr id="14338" name="Rectangle 2">
            <a:hlinkClick r:id="rId3"/>
          </p:cNvPr>
          <p:cNvSpPr>
            <a:spLocks noChangeArrowheads="1"/>
          </p:cNvSpPr>
          <p:nvPr/>
        </p:nvSpPr>
        <p:spPr bwMode="auto">
          <a:xfrm>
            <a:off x="0" y="0"/>
            <a:ext cx="29845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en-AU"/>
          </a:p>
        </p:txBody>
      </p:sp>
      <p:pic>
        <p:nvPicPr>
          <p:cNvPr id="14339" name="Picture 3"/>
          <p:cNvPicPr>
            <a:picLocks noChangeAspect="1" noChangeArrowheads="1"/>
          </p:cNvPicPr>
          <p:nvPr/>
        </p:nvPicPr>
        <p:blipFill>
          <a:blip r:embed="rId4" cstate="email"/>
          <a:srcRect/>
          <a:stretch>
            <a:fillRect/>
          </a:stretch>
        </p:blipFill>
        <p:spPr bwMode="auto">
          <a:xfrm>
            <a:off x="4973220" y="2124075"/>
            <a:ext cx="3696462" cy="3771900"/>
          </a:xfrm>
          <a:prstGeom prst="rect">
            <a:avLst/>
          </a:prstGeom>
          <a:noFill/>
          <a:ln w="9525">
            <a:noFill/>
            <a:miter lim="800000"/>
            <a:headEnd/>
            <a:tailEnd/>
          </a:ln>
          <a:effectLst/>
        </p:spPr>
      </p:pic>
      <p:sp>
        <p:nvSpPr>
          <p:cNvPr id="15" name="Rectangle 14"/>
          <p:cNvSpPr/>
          <p:nvPr/>
        </p:nvSpPr>
        <p:spPr>
          <a:xfrm>
            <a:off x="6027804" y="6185903"/>
            <a:ext cx="1587294" cy="307777"/>
          </a:xfrm>
          <a:prstGeom prst="rect">
            <a:avLst/>
          </a:prstGeom>
        </p:spPr>
        <p:txBody>
          <a:bodyPr wrap="none">
            <a:spAutoFit/>
          </a:bodyPr>
          <a:lstStyle/>
          <a:p>
            <a:r>
              <a:rPr lang="en-AU" sz="1400" dirty="0" smtClean="0">
                <a:solidFill>
                  <a:srgbClr val="808080"/>
                </a:solidFill>
              </a:rPr>
              <a:t>Cobb 2008 GFDL</a:t>
            </a:r>
            <a:endParaRPr lang="en-AU" sz="1400" dirty="0"/>
          </a:p>
        </p:txBody>
      </p:sp>
      <p:pic>
        <p:nvPicPr>
          <p:cNvPr id="11" name="Picture 10" descr="NQAIF_Logonobackground"/>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09414" y="171450"/>
            <a:ext cx="968375" cy="957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3187248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p:cNvGrpSpPr>
          <p:nvPr/>
        </p:nvGrpSpPr>
        <p:grpSpPr bwMode="auto">
          <a:xfrm>
            <a:off x="444500" y="1339850"/>
            <a:ext cx="7904163" cy="5057775"/>
            <a:chOff x="384175" y="981270"/>
            <a:chExt cx="8094396" cy="5810292"/>
          </a:xfrm>
        </p:grpSpPr>
        <p:grpSp>
          <p:nvGrpSpPr>
            <p:cNvPr id="4" name="Group 80"/>
            <p:cNvGrpSpPr>
              <a:grpSpLocks/>
            </p:cNvGrpSpPr>
            <p:nvPr/>
          </p:nvGrpSpPr>
          <p:grpSpPr bwMode="auto">
            <a:xfrm>
              <a:off x="6554351" y="2462213"/>
              <a:ext cx="1878354" cy="1347019"/>
              <a:chOff x="6574195" y="2462213"/>
              <a:chExt cx="1878354" cy="1347019"/>
            </a:xfrm>
          </p:grpSpPr>
          <p:sp>
            <p:nvSpPr>
              <p:cNvPr id="3130" name="Rectangle 23"/>
              <p:cNvSpPr>
                <a:spLocks noChangeArrowheads="1"/>
              </p:cNvSpPr>
              <p:nvPr/>
            </p:nvSpPr>
            <p:spPr bwMode="auto">
              <a:xfrm>
                <a:off x="6615113" y="2462213"/>
                <a:ext cx="1781175" cy="530225"/>
              </a:xfrm>
              <a:prstGeom prst="rect">
                <a:avLst/>
              </a:prstGeom>
              <a:noFill/>
              <a:ln w="38100" algn="ctr">
                <a:solidFill>
                  <a:schemeClr val="tx1"/>
                </a:solidFill>
                <a:miter lim="800000"/>
                <a:headEnd/>
                <a:tailEnd/>
              </a:ln>
            </p:spPr>
            <p:txBody>
              <a:bodyPr wrap="none" anchor="ctr"/>
              <a:lstStyle/>
              <a:p>
                <a:pPr algn="ctr" eaLnBrk="0" hangingPunct="0"/>
                <a:endParaRPr lang="en-US" sz="3000" b="0">
                  <a:solidFill>
                    <a:srgbClr val="F8F8F8"/>
                  </a:solidFill>
                  <a:latin typeface="Times New Roman" pitchFamily="18" charset="0"/>
                </a:endParaRPr>
              </a:p>
            </p:txBody>
          </p:sp>
          <p:sp>
            <p:nvSpPr>
              <p:cNvPr id="3131" name="Text Box 24"/>
              <p:cNvSpPr txBox="1">
                <a:spLocks noChangeArrowheads="1"/>
              </p:cNvSpPr>
              <p:nvPr/>
            </p:nvSpPr>
            <p:spPr bwMode="auto">
              <a:xfrm>
                <a:off x="6574195" y="3420242"/>
                <a:ext cx="1878354" cy="388990"/>
              </a:xfrm>
              <a:prstGeom prst="rect">
                <a:avLst/>
              </a:prstGeom>
              <a:noFill/>
              <a:ln w="9525" algn="ctr">
                <a:noFill/>
                <a:miter lim="800000"/>
                <a:headEnd/>
                <a:tailEnd/>
              </a:ln>
            </p:spPr>
            <p:txBody>
              <a:bodyPr>
                <a:spAutoFit/>
              </a:bodyPr>
              <a:lstStyle/>
              <a:p>
                <a:pPr algn="ctr">
                  <a:spcBef>
                    <a:spcPct val="50000"/>
                  </a:spcBef>
                </a:pPr>
                <a:r>
                  <a:rPr lang="en-US" sz="1600" b="0" dirty="0">
                    <a:solidFill>
                      <a:srgbClr val="FF0000"/>
                    </a:solidFill>
                  </a:rPr>
                  <a:t>Fertilizer/</a:t>
                </a:r>
                <a:r>
                  <a:rPr lang="en-US" sz="1600" b="0" dirty="0" err="1">
                    <a:solidFill>
                      <a:srgbClr val="FF0000"/>
                    </a:solidFill>
                  </a:rPr>
                  <a:t>Biochar</a:t>
                </a:r>
                <a:endParaRPr lang="pt-BR" sz="1600" b="0" dirty="0">
                  <a:solidFill>
                    <a:srgbClr val="FF0000"/>
                  </a:solidFill>
                </a:endParaRPr>
              </a:p>
            </p:txBody>
          </p:sp>
        </p:grpSp>
        <p:grpSp>
          <p:nvGrpSpPr>
            <p:cNvPr id="5" name="Group 83"/>
            <p:cNvGrpSpPr>
              <a:grpSpLocks/>
            </p:cNvGrpSpPr>
            <p:nvPr/>
          </p:nvGrpSpPr>
          <p:grpSpPr bwMode="auto">
            <a:xfrm>
              <a:off x="6508484" y="2559050"/>
              <a:ext cx="1970087" cy="1293411"/>
              <a:chOff x="6508484" y="2559050"/>
              <a:chExt cx="1970087" cy="1293411"/>
            </a:xfrm>
          </p:grpSpPr>
          <p:sp>
            <p:nvSpPr>
              <p:cNvPr id="3128" name="Rectangle 25"/>
              <p:cNvSpPr>
                <a:spLocks noChangeArrowheads="1"/>
              </p:cNvSpPr>
              <p:nvPr/>
            </p:nvSpPr>
            <p:spPr bwMode="auto">
              <a:xfrm>
                <a:off x="6595269" y="3322236"/>
                <a:ext cx="1781175" cy="530225"/>
              </a:xfrm>
              <a:prstGeom prst="rect">
                <a:avLst/>
              </a:prstGeom>
              <a:noFill/>
              <a:ln w="38100" algn="ctr">
                <a:solidFill>
                  <a:schemeClr val="tx1"/>
                </a:solidFill>
                <a:miter lim="800000"/>
                <a:headEnd/>
                <a:tailEnd/>
              </a:ln>
            </p:spPr>
            <p:txBody>
              <a:bodyPr wrap="none" anchor="ctr"/>
              <a:lstStyle/>
              <a:p>
                <a:endParaRPr lang="en-US" sz="2000" b="0">
                  <a:solidFill>
                    <a:srgbClr val="000000"/>
                  </a:solidFill>
                </a:endParaRPr>
              </a:p>
            </p:txBody>
          </p:sp>
          <p:sp>
            <p:nvSpPr>
              <p:cNvPr id="3129" name="Text Box 26"/>
              <p:cNvSpPr txBox="1">
                <a:spLocks noChangeArrowheads="1"/>
              </p:cNvSpPr>
              <p:nvPr/>
            </p:nvSpPr>
            <p:spPr bwMode="auto">
              <a:xfrm>
                <a:off x="6508484" y="2559050"/>
                <a:ext cx="1970087" cy="388992"/>
              </a:xfrm>
              <a:prstGeom prst="rect">
                <a:avLst/>
              </a:prstGeom>
              <a:noFill/>
              <a:ln w="9525" algn="ctr">
                <a:noFill/>
                <a:miter lim="800000"/>
                <a:headEnd/>
                <a:tailEnd/>
              </a:ln>
            </p:spPr>
            <p:txBody>
              <a:bodyPr>
                <a:spAutoFit/>
              </a:bodyPr>
              <a:lstStyle/>
              <a:p>
                <a:pPr algn="ctr">
                  <a:spcBef>
                    <a:spcPct val="50000"/>
                  </a:spcBef>
                </a:pPr>
                <a:r>
                  <a:rPr lang="en-US" sz="1600" b="0" dirty="0">
                    <a:solidFill>
                      <a:srgbClr val="333399"/>
                    </a:solidFill>
                  </a:rPr>
                  <a:t>Algal biofuels</a:t>
                </a:r>
                <a:endParaRPr lang="pt-BR" sz="1600" b="0" dirty="0">
                  <a:solidFill>
                    <a:srgbClr val="333399"/>
                  </a:solidFill>
                </a:endParaRPr>
              </a:p>
            </p:txBody>
          </p:sp>
        </p:grpSp>
        <p:grpSp>
          <p:nvGrpSpPr>
            <p:cNvPr id="6" name="Group 79"/>
            <p:cNvGrpSpPr>
              <a:grpSpLocks/>
            </p:cNvGrpSpPr>
            <p:nvPr/>
          </p:nvGrpSpPr>
          <p:grpSpPr bwMode="auto">
            <a:xfrm>
              <a:off x="6595269" y="1598613"/>
              <a:ext cx="1781175" cy="530225"/>
              <a:chOff x="6588125" y="1598613"/>
              <a:chExt cx="1781175" cy="530225"/>
            </a:xfrm>
          </p:grpSpPr>
          <p:sp>
            <p:nvSpPr>
              <p:cNvPr id="3124" name="Text Box 17"/>
              <p:cNvSpPr txBox="1">
                <a:spLocks noChangeArrowheads="1"/>
              </p:cNvSpPr>
              <p:nvPr/>
            </p:nvSpPr>
            <p:spPr bwMode="auto">
              <a:xfrm>
                <a:off x="6651625" y="1695450"/>
                <a:ext cx="1654175" cy="388991"/>
              </a:xfrm>
              <a:prstGeom prst="rect">
                <a:avLst/>
              </a:prstGeom>
              <a:noFill/>
              <a:ln w="9525" algn="ctr">
                <a:noFill/>
                <a:miter lim="800000"/>
                <a:headEnd/>
                <a:tailEnd/>
              </a:ln>
            </p:spPr>
            <p:txBody>
              <a:bodyPr>
                <a:spAutoFit/>
              </a:bodyPr>
              <a:lstStyle/>
              <a:p>
                <a:pPr algn="ctr">
                  <a:spcBef>
                    <a:spcPct val="50000"/>
                  </a:spcBef>
                </a:pPr>
                <a:r>
                  <a:rPr lang="en-US" sz="1600" b="0" dirty="0">
                    <a:solidFill>
                      <a:srgbClr val="FF0000"/>
                    </a:solidFill>
                  </a:rPr>
                  <a:t>Animal feeds</a:t>
                </a:r>
              </a:p>
            </p:txBody>
          </p:sp>
          <p:sp>
            <p:nvSpPr>
              <p:cNvPr id="58" name="Rectangle 27"/>
              <p:cNvSpPr>
                <a:spLocks noChangeArrowheads="1"/>
              </p:cNvSpPr>
              <p:nvPr/>
            </p:nvSpPr>
            <p:spPr bwMode="auto">
              <a:xfrm>
                <a:off x="6588125" y="1598613"/>
                <a:ext cx="1781175" cy="530225"/>
              </a:xfrm>
              <a:prstGeom prst="rect">
                <a:avLst/>
              </a:prstGeom>
              <a:noFill/>
              <a:ln w="38100" algn="ctr">
                <a:solidFill>
                  <a:schemeClr val="tx1"/>
                </a:solidFill>
                <a:miter lim="800000"/>
                <a:headEnd/>
                <a:tailEnd/>
              </a:ln>
              <a:scene3d>
                <a:camera prst="orthographicFront"/>
                <a:lightRig rig="threePt" dir="t"/>
              </a:scene3d>
              <a:sp3d>
                <a:bevelT/>
              </a:sp3d>
            </p:spPr>
            <p:txBody>
              <a:bodyPr wrap="none" anchor="ctr"/>
              <a:lstStyle/>
              <a:p>
                <a:pPr algn="ctr" eaLnBrk="0" hangingPunct="0">
                  <a:defRPr/>
                </a:pPr>
                <a:endParaRPr lang="en-US" sz="3000" b="0">
                  <a:solidFill>
                    <a:srgbClr val="F8F8F8"/>
                  </a:solidFill>
                  <a:latin typeface="Times New Roman" pitchFamily="18" charset="0"/>
                </a:endParaRPr>
              </a:p>
            </p:txBody>
          </p:sp>
        </p:grpSp>
        <p:grpSp>
          <p:nvGrpSpPr>
            <p:cNvPr id="7" name="Group 81"/>
            <p:cNvGrpSpPr>
              <a:grpSpLocks/>
            </p:cNvGrpSpPr>
            <p:nvPr/>
          </p:nvGrpSpPr>
          <p:grpSpPr bwMode="auto">
            <a:xfrm>
              <a:off x="6595269" y="5849936"/>
              <a:ext cx="1781175" cy="530225"/>
              <a:chOff x="6588125" y="5849936"/>
              <a:chExt cx="1781175" cy="530225"/>
            </a:xfrm>
          </p:grpSpPr>
          <p:sp>
            <p:nvSpPr>
              <p:cNvPr id="3122" name="Rectangle 28"/>
              <p:cNvSpPr>
                <a:spLocks noChangeArrowheads="1"/>
              </p:cNvSpPr>
              <p:nvPr/>
            </p:nvSpPr>
            <p:spPr bwMode="auto">
              <a:xfrm>
                <a:off x="6588125" y="5849936"/>
                <a:ext cx="1781175" cy="530225"/>
              </a:xfrm>
              <a:prstGeom prst="rect">
                <a:avLst/>
              </a:prstGeom>
              <a:noFill/>
              <a:ln w="38100" algn="ctr">
                <a:solidFill>
                  <a:schemeClr val="tx1"/>
                </a:solidFill>
                <a:miter lim="800000"/>
                <a:headEnd/>
                <a:tailEnd/>
              </a:ln>
            </p:spPr>
            <p:txBody>
              <a:bodyPr wrap="none" anchor="ctr"/>
              <a:lstStyle/>
              <a:p>
                <a:pPr algn="ctr" eaLnBrk="0" hangingPunct="0"/>
                <a:endParaRPr lang="en-US" sz="3000" b="0">
                  <a:solidFill>
                    <a:srgbClr val="F8F8F8"/>
                  </a:solidFill>
                  <a:latin typeface="Times New Roman" pitchFamily="18" charset="0"/>
                </a:endParaRPr>
              </a:p>
            </p:txBody>
          </p:sp>
          <p:sp>
            <p:nvSpPr>
              <p:cNvPr id="3123" name="Text Box 29"/>
              <p:cNvSpPr txBox="1">
                <a:spLocks noChangeArrowheads="1"/>
              </p:cNvSpPr>
              <p:nvPr/>
            </p:nvSpPr>
            <p:spPr bwMode="auto">
              <a:xfrm>
                <a:off x="6746872" y="5920554"/>
                <a:ext cx="1463675" cy="388991"/>
              </a:xfrm>
              <a:prstGeom prst="rect">
                <a:avLst/>
              </a:prstGeom>
              <a:noFill/>
              <a:ln w="9525" algn="ctr">
                <a:noFill/>
                <a:miter lim="800000"/>
                <a:headEnd/>
                <a:tailEnd/>
              </a:ln>
            </p:spPr>
            <p:txBody>
              <a:bodyPr>
                <a:spAutoFit/>
              </a:bodyPr>
              <a:lstStyle/>
              <a:p>
                <a:pPr algn="ctr">
                  <a:spcBef>
                    <a:spcPct val="50000"/>
                  </a:spcBef>
                </a:pPr>
                <a:r>
                  <a:rPr lang="en-US" sz="1600" b="0" dirty="0">
                    <a:solidFill>
                      <a:srgbClr val="FF0000"/>
                    </a:solidFill>
                  </a:rPr>
                  <a:t>Carotenoids</a:t>
                </a:r>
                <a:endParaRPr lang="pt-BR" sz="1600" b="0" dirty="0">
                  <a:solidFill>
                    <a:srgbClr val="FF0000"/>
                  </a:solidFill>
                </a:endParaRPr>
              </a:p>
            </p:txBody>
          </p:sp>
        </p:grpSp>
        <p:grpSp>
          <p:nvGrpSpPr>
            <p:cNvPr id="8" name="Group 84"/>
            <p:cNvGrpSpPr>
              <a:grpSpLocks/>
            </p:cNvGrpSpPr>
            <p:nvPr/>
          </p:nvGrpSpPr>
          <p:grpSpPr bwMode="auto">
            <a:xfrm>
              <a:off x="6595269" y="4068763"/>
              <a:ext cx="1781175" cy="530225"/>
              <a:chOff x="6588125" y="4068763"/>
              <a:chExt cx="1781175" cy="530225"/>
            </a:xfrm>
          </p:grpSpPr>
          <p:sp>
            <p:nvSpPr>
              <p:cNvPr id="3120" name="Rectangle 30"/>
              <p:cNvSpPr>
                <a:spLocks noChangeArrowheads="1"/>
              </p:cNvSpPr>
              <p:nvPr/>
            </p:nvSpPr>
            <p:spPr bwMode="auto">
              <a:xfrm>
                <a:off x="6588125" y="4068763"/>
                <a:ext cx="1781175" cy="530225"/>
              </a:xfrm>
              <a:prstGeom prst="rect">
                <a:avLst/>
              </a:prstGeom>
              <a:noFill/>
              <a:ln w="38100" algn="ctr">
                <a:solidFill>
                  <a:schemeClr val="tx1"/>
                </a:solidFill>
                <a:miter lim="800000"/>
                <a:headEnd/>
                <a:tailEnd/>
              </a:ln>
            </p:spPr>
            <p:txBody>
              <a:bodyPr wrap="none" anchor="ctr"/>
              <a:lstStyle/>
              <a:p>
                <a:pPr algn="ctr" eaLnBrk="0" hangingPunct="0"/>
                <a:endParaRPr lang="en-US" sz="3000" b="0">
                  <a:solidFill>
                    <a:srgbClr val="F8F8F8"/>
                  </a:solidFill>
                  <a:latin typeface="Times New Roman" pitchFamily="18" charset="0"/>
                </a:endParaRPr>
              </a:p>
            </p:txBody>
          </p:sp>
          <p:sp>
            <p:nvSpPr>
              <p:cNvPr id="3121" name="Text Box 31"/>
              <p:cNvSpPr txBox="1">
                <a:spLocks noChangeArrowheads="1"/>
              </p:cNvSpPr>
              <p:nvPr/>
            </p:nvSpPr>
            <p:spPr bwMode="auto">
              <a:xfrm>
                <a:off x="6746875" y="4160890"/>
                <a:ext cx="1463675" cy="336550"/>
              </a:xfrm>
              <a:prstGeom prst="rect">
                <a:avLst/>
              </a:prstGeom>
              <a:noFill/>
              <a:ln w="9525" algn="ctr">
                <a:noFill/>
                <a:miter lim="800000"/>
                <a:headEnd/>
                <a:tailEnd/>
              </a:ln>
            </p:spPr>
            <p:txBody>
              <a:bodyPr>
                <a:spAutoFit/>
              </a:bodyPr>
              <a:lstStyle/>
              <a:p>
                <a:pPr algn="ctr">
                  <a:spcBef>
                    <a:spcPct val="50000"/>
                  </a:spcBef>
                </a:pPr>
                <a:r>
                  <a:rPr lang="en-US" sz="1600" b="0">
                    <a:solidFill>
                      <a:srgbClr val="333399"/>
                    </a:solidFill>
                  </a:rPr>
                  <a:t>Biorefining</a:t>
                </a:r>
                <a:endParaRPr lang="pt-BR" sz="1600" b="0">
                  <a:solidFill>
                    <a:srgbClr val="333399"/>
                  </a:solidFill>
                </a:endParaRPr>
              </a:p>
            </p:txBody>
          </p:sp>
        </p:grpSp>
        <p:grpSp>
          <p:nvGrpSpPr>
            <p:cNvPr id="9" name="Group 78"/>
            <p:cNvGrpSpPr>
              <a:grpSpLocks/>
            </p:cNvGrpSpPr>
            <p:nvPr/>
          </p:nvGrpSpPr>
          <p:grpSpPr bwMode="auto">
            <a:xfrm>
              <a:off x="5580063" y="1885950"/>
              <a:ext cx="1891159" cy="3909857"/>
              <a:chOff x="5580063" y="1885950"/>
              <a:chExt cx="1891159" cy="3909857"/>
            </a:xfrm>
          </p:grpSpPr>
          <p:sp>
            <p:nvSpPr>
              <p:cNvPr id="3111" name="Line 22"/>
              <p:cNvSpPr>
                <a:spLocks noChangeShapeType="1"/>
              </p:cNvSpPr>
              <p:nvPr/>
            </p:nvSpPr>
            <p:spPr bwMode="auto">
              <a:xfrm flipV="1">
                <a:off x="5580063" y="4333875"/>
                <a:ext cx="360362" cy="0"/>
              </a:xfrm>
              <a:prstGeom prst="line">
                <a:avLst/>
              </a:prstGeom>
              <a:noFill/>
              <a:ln w="9525">
                <a:solidFill>
                  <a:schemeClr val="bg2"/>
                </a:solidFill>
                <a:round/>
                <a:headEnd/>
                <a:tailEnd/>
              </a:ln>
            </p:spPr>
            <p:txBody>
              <a:bodyPr wrap="none" anchor="ctr"/>
              <a:lstStyle/>
              <a:p>
                <a:endParaRPr lang="en-AU" sz="2000" b="0">
                  <a:solidFill>
                    <a:srgbClr val="000000"/>
                  </a:solidFill>
                </a:endParaRPr>
              </a:p>
            </p:txBody>
          </p:sp>
          <p:sp>
            <p:nvSpPr>
              <p:cNvPr id="3112" name="Line 32"/>
              <p:cNvSpPr>
                <a:spLocks noChangeShapeType="1"/>
              </p:cNvSpPr>
              <p:nvPr/>
            </p:nvSpPr>
            <p:spPr bwMode="auto">
              <a:xfrm flipV="1">
                <a:off x="5940425" y="1885950"/>
                <a:ext cx="0" cy="2447925"/>
              </a:xfrm>
              <a:prstGeom prst="line">
                <a:avLst/>
              </a:prstGeom>
              <a:noFill/>
              <a:ln w="9525">
                <a:solidFill>
                  <a:schemeClr val="tx1"/>
                </a:solidFill>
                <a:round/>
                <a:headEnd/>
                <a:tailEnd/>
              </a:ln>
            </p:spPr>
            <p:txBody>
              <a:bodyPr/>
              <a:lstStyle/>
              <a:p>
                <a:endParaRPr lang="en-AU" sz="2000" b="0">
                  <a:solidFill>
                    <a:srgbClr val="000000"/>
                  </a:solidFill>
                </a:endParaRPr>
              </a:p>
            </p:txBody>
          </p:sp>
          <p:sp>
            <p:nvSpPr>
              <p:cNvPr id="3113" name="Line 33"/>
              <p:cNvSpPr>
                <a:spLocks noChangeShapeType="1"/>
              </p:cNvSpPr>
              <p:nvPr/>
            </p:nvSpPr>
            <p:spPr bwMode="auto">
              <a:xfrm>
                <a:off x="5940425" y="4333877"/>
                <a:ext cx="0" cy="864393"/>
              </a:xfrm>
              <a:prstGeom prst="line">
                <a:avLst/>
              </a:prstGeom>
              <a:noFill/>
              <a:ln w="9525">
                <a:solidFill>
                  <a:schemeClr val="tx1"/>
                </a:solidFill>
                <a:round/>
                <a:headEnd/>
                <a:tailEnd/>
              </a:ln>
            </p:spPr>
            <p:txBody>
              <a:bodyPr/>
              <a:lstStyle/>
              <a:p>
                <a:endParaRPr lang="en-AU" sz="2000" b="0">
                  <a:solidFill>
                    <a:srgbClr val="000000"/>
                  </a:solidFill>
                </a:endParaRPr>
              </a:p>
            </p:txBody>
          </p:sp>
          <p:sp>
            <p:nvSpPr>
              <p:cNvPr id="3114" name="Line 34"/>
              <p:cNvSpPr>
                <a:spLocks noChangeShapeType="1"/>
              </p:cNvSpPr>
              <p:nvPr/>
            </p:nvSpPr>
            <p:spPr bwMode="auto">
              <a:xfrm>
                <a:off x="5940425" y="1885950"/>
                <a:ext cx="503238" cy="0"/>
              </a:xfrm>
              <a:prstGeom prst="line">
                <a:avLst/>
              </a:prstGeom>
              <a:noFill/>
              <a:ln w="9525">
                <a:solidFill>
                  <a:schemeClr val="tx1"/>
                </a:solidFill>
                <a:round/>
                <a:headEnd/>
                <a:tailEnd type="triangle" w="med" len="med"/>
              </a:ln>
            </p:spPr>
            <p:txBody>
              <a:bodyPr/>
              <a:lstStyle/>
              <a:p>
                <a:endParaRPr lang="en-AU" sz="2000" b="0">
                  <a:solidFill>
                    <a:srgbClr val="000000"/>
                  </a:solidFill>
                </a:endParaRPr>
              </a:p>
            </p:txBody>
          </p:sp>
          <p:sp>
            <p:nvSpPr>
              <p:cNvPr id="3115" name="Line 35"/>
              <p:cNvSpPr>
                <a:spLocks noChangeShapeType="1"/>
              </p:cNvSpPr>
              <p:nvPr/>
            </p:nvSpPr>
            <p:spPr bwMode="auto">
              <a:xfrm>
                <a:off x="5940425" y="2749550"/>
                <a:ext cx="503238" cy="0"/>
              </a:xfrm>
              <a:prstGeom prst="line">
                <a:avLst/>
              </a:prstGeom>
              <a:noFill/>
              <a:ln w="9525">
                <a:solidFill>
                  <a:schemeClr val="tx1"/>
                </a:solidFill>
                <a:round/>
                <a:headEnd/>
                <a:tailEnd type="triangle" w="med" len="med"/>
              </a:ln>
            </p:spPr>
            <p:txBody>
              <a:bodyPr/>
              <a:lstStyle/>
              <a:p>
                <a:endParaRPr lang="en-AU" sz="2000" b="0">
                  <a:solidFill>
                    <a:srgbClr val="000000"/>
                  </a:solidFill>
                </a:endParaRPr>
              </a:p>
            </p:txBody>
          </p:sp>
          <p:sp>
            <p:nvSpPr>
              <p:cNvPr id="3116" name="Line 36"/>
              <p:cNvSpPr>
                <a:spLocks noChangeShapeType="1"/>
              </p:cNvSpPr>
              <p:nvPr/>
            </p:nvSpPr>
            <p:spPr bwMode="auto">
              <a:xfrm>
                <a:off x="5940425" y="3614738"/>
                <a:ext cx="503238" cy="0"/>
              </a:xfrm>
              <a:prstGeom prst="line">
                <a:avLst/>
              </a:prstGeom>
              <a:noFill/>
              <a:ln w="9525">
                <a:solidFill>
                  <a:schemeClr val="tx1"/>
                </a:solidFill>
                <a:round/>
                <a:headEnd/>
                <a:tailEnd type="triangle" w="med" len="med"/>
              </a:ln>
            </p:spPr>
            <p:txBody>
              <a:bodyPr/>
              <a:lstStyle/>
              <a:p>
                <a:endParaRPr lang="en-AU" sz="2000" b="0">
                  <a:solidFill>
                    <a:srgbClr val="000000"/>
                  </a:solidFill>
                </a:endParaRPr>
              </a:p>
            </p:txBody>
          </p:sp>
          <p:sp>
            <p:nvSpPr>
              <p:cNvPr id="3117" name="Line 37"/>
              <p:cNvSpPr>
                <a:spLocks noChangeShapeType="1"/>
              </p:cNvSpPr>
              <p:nvPr/>
            </p:nvSpPr>
            <p:spPr bwMode="auto">
              <a:xfrm>
                <a:off x="5940425" y="4333875"/>
                <a:ext cx="503238" cy="0"/>
              </a:xfrm>
              <a:prstGeom prst="line">
                <a:avLst/>
              </a:prstGeom>
              <a:noFill/>
              <a:ln w="9525">
                <a:solidFill>
                  <a:schemeClr val="tx1"/>
                </a:solidFill>
                <a:round/>
                <a:headEnd/>
                <a:tailEnd type="triangle" w="med" len="med"/>
              </a:ln>
            </p:spPr>
            <p:txBody>
              <a:bodyPr/>
              <a:lstStyle/>
              <a:p>
                <a:endParaRPr lang="en-AU" sz="2000" b="0">
                  <a:solidFill>
                    <a:srgbClr val="000000"/>
                  </a:solidFill>
                </a:endParaRPr>
              </a:p>
            </p:txBody>
          </p:sp>
          <p:sp>
            <p:nvSpPr>
              <p:cNvPr id="3118" name="Line 38"/>
              <p:cNvSpPr>
                <a:spLocks noChangeShapeType="1"/>
              </p:cNvSpPr>
              <p:nvPr/>
            </p:nvSpPr>
            <p:spPr bwMode="auto">
              <a:xfrm>
                <a:off x="5940425" y="5199063"/>
                <a:ext cx="503238" cy="0"/>
              </a:xfrm>
              <a:prstGeom prst="line">
                <a:avLst/>
              </a:prstGeom>
              <a:noFill/>
              <a:ln w="9525">
                <a:solidFill>
                  <a:schemeClr val="tx1"/>
                </a:solidFill>
                <a:round/>
                <a:headEnd/>
                <a:tailEnd type="triangle" w="med" len="med"/>
              </a:ln>
            </p:spPr>
            <p:txBody>
              <a:bodyPr/>
              <a:lstStyle/>
              <a:p>
                <a:endParaRPr lang="en-AU" sz="2000" b="0">
                  <a:solidFill>
                    <a:srgbClr val="000000"/>
                  </a:solidFill>
                </a:endParaRPr>
              </a:p>
            </p:txBody>
          </p:sp>
          <p:sp>
            <p:nvSpPr>
              <p:cNvPr id="3119" name="Line 39"/>
              <p:cNvSpPr>
                <a:spLocks noChangeShapeType="1"/>
              </p:cNvSpPr>
              <p:nvPr/>
            </p:nvSpPr>
            <p:spPr bwMode="auto">
              <a:xfrm>
                <a:off x="7471222" y="5583079"/>
                <a:ext cx="0" cy="212728"/>
              </a:xfrm>
              <a:prstGeom prst="line">
                <a:avLst/>
              </a:prstGeom>
              <a:noFill/>
              <a:ln w="9525">
                <a:solidFill>
                  <a:schemeClr val="tx1"/>
                </a:solidFill>
                <a:round/>
                <a:headEnd/>
                <a:tailEnd type="triangle" w="med" len="med"/>
              </a:ln>
            </p:spPr>
            <p:txBody>
              <a:bodyPr/>
              <a:lstStyle/>
              <a:p>
                <a:endParaRPr lang="en-AU" sz="2000" b="0">
                  <a:solidFill>
                    <a:srgbClr val="000000"/>
                  </a:solidFill>
                </a:endParaRPr>
              </a:p>
            </p:txBody>
          </p:sp>
        </p:grpSp>
        <p:grpSp>
          <p:nvGrpSpPr>
            <p:cNvPr id="10" name="Group 82"/>
            <p:cNvGrpSpPr>
              <a:grpSpLocks/>
            </p:cNvGrpSpPr>
            <p:nvPr/>
          </p:nvGrpSpPr>
          <p:grpSpPr bwMode="auto">
            <a:xfrm>
              <a:off x="6602941" y="4967149"/>
              <a:ext cx="1781175" cy="530225"/>
              <a:chOff x="6606910" y="4967149"/>
              <a:chExt cx="1781175" cy="530225"/>
            </a:xfrm>
          </p:grpSpPr>
          <p:sp>
            <p:nvSpPr>
              <p:cNvPr id="3109" name="Rectangle 41"/>
              <p:cNvSpPr>
                <a:spLocks noChangeArrowheads="1"/>
              </p:cNvSpPr>
              <p:nvPr/>
            </p:nvSpPr>
            <p:spPr bwMode="auto">
              <a:xfrm>
                <a:off x="6606910" y="4967149"/>
                <a:ext cx="1781175" cy="530225"/>
              </a:xfrm>
              <a:prstGeom prst="rect">
                <a:avLst/>
              </a:prstGeom>
              <a:noFill/>
              <a:ln w="38100" algn="ctr">
                <a:solidFill>
                  <a:schemeClr val="tx1"/>
                </a:solidFill>
                <a:miter lim="800000"/>
                <a:headEnd/>
                <a:tailEnd/>
              </a:ln>
            </p:spPr>
            <p:txBody>
              <a:bodyPr wrap="none" anchor="ctr"/>
              <a:lstStyle/>
              <a:p>
                <a:endParaRPr lang="en-US" sz="2000" b="0">
                  <a:solidFill>
                    <a:srgbClr val="000000"/>
                  </a:solidFill>
                </a:endParaRPr>
              </a:p>
            </p:txBody>
          </p:sp>
          <p:sp>
            <p:nvSpPr>
              <p:cNvPr id="3110" name="Text Box 42"/>
              <p:cNvSpPr txBox="1">
                <a:spLocks noChangeArrowheads="1"/>
              </p:cNvSpPr>
              <p:nvPr/>
            </p:nvSpPr>
            <p:spPr bwMode="auto">
              <a:xfrm>
                <a:off x="6641305" y="5048443"/>
                <a:ext cx="1697038" cy="388993"/>
              </a:xfrm>
              <a:prstGeom prst="rect">
                <a:avLst/>
              </a:prstGeom>
              <a:noFill/>
              <a:ln w="9525" algn="ctr">
                <a:noFill/>
                <a:miter lim="800000"/>
                <a:headEnd/>
                <a:tailEnd/>
              </a:ln>
            </p:spPr>
            <p:txBody>
              <a:bodyPr>
                <a:spAutoFit/>
              </a:bodyPr>
              <a:lstStyle/>
              <a:p>
                <a:pPr algn="ctr">
                  <a:spcBef>
                    <a:spcPct val="50000"/>
                  </a:spcBef>
                </a:pPr>
                <a:r>
                  <a:rPr lang="en-US" sz="1600" b="0" dirty="0" err="1" smtClean="0">
                    <a:solidFill>
                      <a:srgbClr val="FF0000"/>
                    </a:solidFill>
                  </a:rPr>
                  <a:t>Nutraceuticals</a:t>
                </a:r>
                <a:endParaRPr lang="pt-BR" sz="1600" b="0" dirty="0">
                  <a:solidFill>
                    <a:srgbClr val="FF0000"/>
                  </a:solidFill>
                </a:endParaRPr>
              </a:p>
            </p:txBody>
          </p:sp>
        </p:grpSp>
        <p:grpSp>
          <p:nvGrpSpPr>
            <p:cNvPr id="11" name="Group 73"/>
            <p:cNvGrpSpPr>
              <a:grpSpLocks/>
            </p:cNvGrpSpPr>
            <p:nvPr/>
          </p:nvGrpSpPr>
          <p:grpSpPr bwMode="auto">
            <a:xfrm>
              <a:off x="384175" y="1846263"/>
              <a:ext cx="1700213" cy="4607341"/>
              <a:chOff x="346075" y="1693863"/>
              <a:chExt cx="1700213" cy="4607341"/>
            </a:xfrm>
          </p:grpSpPr>
          <p:pic>
            <p:nvPicPr>
              <p:cNvPr id="35" name="Picture 2"/>
              <p:cNvPicPr>
                <a:picLocks noChangeAspect="1" noChangeArrowheads="1"/>
              </p:cNvPicPr>
              <p:nvPr/>
            </p:nvPicPr>
            <p:blipFill>
              <a:blip r:embed="rId3" cstate="email"/>
              <a:srcRect/>
              <a:stretch>
                <a:fillRect/>
              </a:stretch>
            </p:blipFill>
            <p:spPr bwMode="auto">
              <a:xfrm>
                <a:off x="346581" y="4645758"/>
                <a:ext cx="1699200" cy="1326417"/>
              </a:xfrm>
              <a:prstGeom prst="rect">
                <a:avLst/>
              </a:prstGeom>
              <a:noFill/>
              <a:ln w="9525">
                <a:noFill/>
                <a:miter lim="800000"/>
                <a:headEnd/>
                <a:tailEnd/>
              </a:ln>
              <a:effectLst/>
              <a:scene3d>
                <a:camera prst="orthographicFront"/>
                <a:lightRig rig="threePt" dir="t"/>
              </a:scene3d>
              <a:sp3d>
                <a:bevelT/>
              </a:sp3d>
            </p:spPr>
          </p:pic>
          <p:grpSp>
            <p:nvGrpSpPr>
              <p:cNvPr id="12" name="Group 48"/>
              <p:cNvGrpSpPr>
                <a:grpSpLocks/>
              </p:cNvGrpSpPr>
              <p:nvPr/>
            </p:nvGrpSpPr>
            <p:grpSpPr bwMode="auto">
              <a:xfrm>
                <a:off x="346075" y="1693863"/>
                <a:ext cx="1700213" cy="2447925"/>
                <a:chOff x="498475" y="1322388"/>
                <a:chExt cx="1700213" cy="2447925"/>
              </a:xfrm>
            </p:grpSpPr>
            <p:pic>
              <p:nvPicPr>
                <p:cNvPr id="40" name="Picture 6" descr="57625017"/>
                <p:cNvPicPr>
                  <a:picLocks noChangeAspect="1" noChangeArrowheads="1"/>
                </p:cNvPicPr>
                <p:nvPr/>
              </p:nvPicPr>
              <p:blipFill>
                <a:blip r:embed="rId4" cstate="email"/>
                <a:srcRect/>
                <a:stretch>
                  <a:fillRect/>
                </a:stretch>
              </p:blipFill>
              <p:spPr bwMode="auto">
                <a:xfrm>
                  <a:off x="498475" y="1322388"/>
                  <a:ext cx="1700213" cy="2447925"/>
                </a:xfrm>
                <a:prstGeom prst="rect">
                  <a:avLst/>
                </a:prstGeom>
                <a:noFill/>
                <a:ln w="9525">
                  <a:noFill/>
                  <a:miter lim="800000"/>
                  <a:headEnd/>
                  <a:tailEnd/>
                </a:ln>
                <a:scene3d>
                  <a:camera prst="orthographicFront"/>
                  <a:lightRig rig="threePt" dir="t"/>
                </a:scene3d>
                <a:sp3d>
                  <a:bevelT/>
                </a:sp3d>
              </p:spPr>
            </p:pic>
            <p:sp>
              <p:nvSpPr>
                <p:cNvPr id="3108" name="TextBox 40"/>
                <p:cNvSpPr txBox="1">
                  <a:spLocks noChangeArrowheads="1"/>
                </p:cNvSpPr>
                <p:nvPr/>
              </p:nvSpPr>
              <p:spPr bwMode="auto">
                <a:xfrm>
                  <a:off x="933450" y="1609725"/>
                  <a:ext cx="630766" cy="742621"/>
                </a:xfrm>
                <a:prstGeom prst="rect">
                  <a:avLst/>
                </a:prstGeom>
                <a:noFill/>
                <a:ln w="9525">
                  <a:noFill/>
                  <a:miter lim="800000"/>
                  <a:headEnd/>
                  <a:tailEnd/>
                </a:ln>
              </p:spPr>
              <p:txBody>
                <a:bodyPr wrap="none">
                  <a:spAutoFit/>
                </a:bodyPr>
                <a:lstStyle/>
                <a:p>
                  <a:r>
                    <a:rPr lang="en-AU" sz="2000">
                      <a:solidFill>
                        <a:srgbClr val="FF0000"/>
                      </a:solidFill>
                    </a:rPr>
                    <a:t>CO</a:t>
                  </a:r>
                  <a:r>
                    <a:rPr lang="en-AU" sz="2000" baseline="-25000">
                      <a:solidFill>
                        <a:srgbClr val="FF0000"/>
                      </a:solidFill>
                    </a:rPr>
                    <a:t>2</a:t>
                  </a:r>
                </a:p>
                <a:p>
                  <a:r>
                    <a:rPr lang="en-AU" sz="2000">
                      <a:solidFill>
                        <a:srgbClr val="FF0000"/>
                      </a:solidFill>
                    </a:rPr>
                    <a:t>NO</a:t>
                  </a:r>
                  <a:r>
                    <a:rPr lang="en-AU" sz="2000" baseline="-25000">
                      <a:solidFill>
                        <a:srgbClr val="FF0000"/>
                      </a:solidFill>
                    </a:rPr>
                    <a:t>x</a:t>
                  </a:r>
                </a:p>
              </p:txBody>
            </p:sp>
          </p:grpSp>
          <p:sp>
            <p:nvSpPr>
              <p:cNvPr id="3104" name="TextBox 36"/>
              <p:cNvSpPr txBox="1">
                <a:spLocks noChangeArrowheads="1"/>
              </p:cNvSpPr>
              <p:nvPr/>
            </p:nvSpPr>
            <p:spPr bwMode="auto">
              <a:xfrm>
                <a:off x="514552" y="4143375"/>
                <a:ext cx="1363258" cy="338554"/>
              </a:xfrm>
              <a:prstGeom prst="rect">
                <a:avLst/>
              </a:prstGeom>
              <a:noFill/>
              <a:ln w="9525">
                <a:noFill/>
                <a:miter lim="800000"/>
                <a:headEnd/>
                <a:tailEnd/>
              </a:ln>
            </p:spPr>
            <p:txBody>
              <a:bodyPr wrap="none">
                <a:spAutoFit/>
              </a:bodyPr>
              <a:lstStyle/>
              <a:p>
                <a:r>
                  <a:rPr lang="en-AU" sz="1600" b="0">
                    <a:solidFill>
                      <a:srgbClr val="003366"/>
                    </a:solidFill>
                  </a:rPr>
                  <a:t>Waste gases</a:t>
                </a:r>
              </a:p>
            </p:txBody>
          </p:sp>
          <p:sp>
            <p:nvSpPr>
              <p:cNvPr id="3105" name="TextBox 37"/>
              <p:cNvSpPr txBox="1">
                <a:spLocks noChangeArrowheads="1"/>
              </p:cNvSpPr>
              <p:nvPr/>
            </p:nvSpPr>
            <p:spPr bwMode="auto">
              <a:xfrm>
                <a:off x="536994" y="5962650"/>
                <a:ext cx="1318374" cy="338554"/>
              </a:xfrm>
              <a:prstGeom prst="rect">
                <a:avLst/>
              </a:prstGeom>
              <a:noFill/>
              <a:ln w="9525">
                <a:noFill/>
                <a:miter lim="800000"/>
                <a:headEnd/>
                <a:tailEnd/>
              </a:ln>
            </p:spPr>
            <p:txBody>
              <a:bodyPr wrap="none">
                <a:spAutoFit/>
              </a:bodyPr>
              <a:lstStyle/>
              <a:p>
                <a:r>
                  <a:rPr lang="en-AU" sz="1600" b="0">
                    <a:solidFill>
                      <a:srgbClr val="003366"/>
                    </a:solidFill>
                  </a:rPr>
                  <a:t>Waste water</a:t>
                </a:r>
              </a:p>
            </p:txBody>
          </p:sp>
          <p:sp>
            <p:nvSpPr>
              <p:cNvPr id="3106" name="TextBox 38"/>
              <p:cNvSpPr txBox="1">
                <a:spLocks noChangeArrowheads="1"/>
              </p:cNvSpPr>
              <p:nvPr/>
            </p:nvSpPr>
            <p:spPr bwMode="auto">
              <a:xfrm>
                <a:off x="381000" y="5334000"/>
                <a:ext cx="844195" cy="671894"/>
              </a:xfrm>
              <a:prstGeom prst="rect">
                <a:avLst/>
              </a:prstGeom>
              <a:noFill/>
              <a:ln w="9525">
                <a:noFill/>
                <a:miter lim="800000"/>
                <a:headEnd/>
                <a:tailEnd/>
              </a:ln>
            </p:spPr>
            <p:txBody>
              <a:bodyPr wrap="none">
                <a:spAutoFit/>
              </a:bodyPr>
              <a:lstStyle/>
              <a:p>
                <a:r>
                  <a:rPr lang="en-AU" sz="1600"/>
                  <a:t>N, P</a:t>
                </a:r>
              </a:p>
              <a:p>
                <a:r>
                  <a:rPr lang="en-AU" sz="1600"/>
                  <a:t>Metals</a:t>
                </a:r>
              </a:p>
            </p:txBody>
          </p:sp>
        </p:grpSp>
        <p:cxnSp>
          <p:nvCxnSpPr>
            <p:cNvPr id="17" name="Straight Arrow Connector 16"/>
            <p:cNvCxnSpPr/>
            <p:nvPr/>
          </p:nvCxnSpPr>
          <p:spPr>
            <a:xfrm>
              <a:off x="2084665" y="3069401"/>
              <a:ext cx="682797" cy="1300294"/>
            </a:xfrm>
            <a:prstGeom prst="straightConnector1">
              <a:avLst/>
            </a:prstGeom>
            <a:ln>
              <a:solidFill>
                <a:srgbClr val="00336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2084665" y="4369695"/>
              <a:ext cx="682797" cy="1092394"/>
            </a:xfrm>
            <a:prstGeom prst="straightConnector1">
              <a:avLst/>
            </a:prstGeom>
            <a:ln>
              <a:solidFill>
                <a:srgbClr val="00336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3" name="Group 94"/>
            <p:cNvGrpSpPr>
              <a:grpSpLocks/>
            </p:cNvGrpSpPr>
            <p:nvPr/>
          </p:nvGrpSpPr>
          <p:grpSpPr bwMode="auto">
            <a:xfrm>
              <a:off x="2735354" y="1457909"/>
              <a:ext cx="2887285" cy="5333653"/>
              <a:chOff x="2735354" y="1457909"/>
              <a:chExt cx="2887285" cy="5333653"/>
            </a:xfrm>
          </p:grpSpPr>
          <p:grpSp>
            <p:nvGrpSpPr>
              <p:cNvPr id="14" name="Group 65"/>
              <p:cNvGrpSpPr>
                <a:grpSpLocks/>
              </p:cNvGrpSpPr>
              <p:nvPr/>
            </p:nvGrpSpPr>
            <p:grpSpPr bwMode="auto">
              <a:xfrm>
                <a:off x="2768185" y="4073407"/>
                <a:ext cx="2810192" cy="560921"/>
                <a:chOff x="2733676" y="3804118"/>
                <a:chExt cx="2810192" cy="560921"/>
              </a:xfrm>
            </p:grpSpPr>
            <p:sp>
              <p:nvSpPr>
                <p:cNvPr id="3100" name="Rectangle 6"/>
                <p:cNvSpPr>
                  <a:spLocks noChangeArrowheads="1"/>
                </p:cNvSpPr>
                <p:nvPr/>
              </p:nvSpPr>
              <p:spPr bwMode="auto">
                <a:xfrm>
                  <a:off x="2733676" y="3804118"/>
                  <a:ext cx="2810192" cy="560921"/>
                </a:xfrm>
                <a:prstGeom prst="rect">
                  <a:avLst/>
                </a:prstGeom>
                <a:noFill/>
                <a:ln w="38100" algn="ctr">
                  <a:solidFill>
                    <a:schemeClr val="tx1"/>
                  </a:solidFill>
                  <a:miter lim="800000"/>
                  <a:headEnd/>
                  <a:tailEnd/>
                </a:ln>
              </p:spPr>
              <p:txBody>
                <a:bodyPr wrap="none" anchor="ctr"/>
                <a:lstStyle/>
                <a:p>
                  <a:endParaRPr lang="en-US" sz="2000" b="0">
                    <a:solidFill>
                      <a:srgbClr val="000000"/>
                    </a:solidFill>
                  </a:endParaRPr>
                </a:p>
              </p:txBody>
            </p:sp>
            <p:sp>
              <p:nvSpPr>
                <p:cNvPr id="3101" name="Text Box 7"/>
                <p:cNvSpPr txBox="1">
                  <a:spLocks noChangeArrowheads="1"/>
                </p:cNvSpPr>
                <p:nvPr/>
              </p:nvSpPr>
              <p:spPr bwMode="auto">
                <a:xfrm>
                  <a:off x="2883901" y="3854719"/>
                  <a:ext cx="2495160" cy="459718"/>
                </a:xfrm>
                <a:prstGeom prst="rect">
                  <a:avLst/>
                </a:prstGeom>
                <a:noFill/>
                <a:ln w="9525" algn="ctr">
                  <a:noFill/>
                  <a:miter lim="800000"/>
                  <a:headEnd/>
                  <a:tailEnd/>
                </a:ln>
              </p:spPr>
              <p:txBody>
                <a:bodyPr>
                  <a:spAutoFit/>
                </a:bodyPr>
                <a:lstStyle/>
                <a:p>
                  <a:pPr algn="ctr">
                    <a:spcBef>
                      <a:spcPct val="50000"/>
                    </a:spcBef>
                  </a:pPr>
                  <a:r>
                    <a:rPr lang="en-US" sz="2000">
                      <a:solidFill>
                        <a:srgbClr val="000000"/>
                      </a:solidFill>
                    </a:rPr>
                    <a:t>Algae Cultivation</a:t>
                  </a:r>
                </a:p>
              </p:txBody>
            </p:sp>
          </p:grpSp>
          <p:grpSp>
            <p:nvGrpSpPr>
              <p:cNvPr id="15" name="Group 61"/>
              <p:cNvGrpSpPr>
                <a:grpSpLocks/>
              </p:cNvGrpSpPr>
              <p:nvPr/>
            </p:nvGrpSpPr>
            <p:grpSpPr bwMode="auto">
              <a:xfrm>
                <a:off x="2735354" y="5269735"/>
                <a:ext cx="2887285" cy="1521827"/>
                <a:chOff x="2691320" y="4952821"/>
                <a:chExt cx="2887285" cy="1521827"/>
              </a:xfrm>
            </p:grpSpPr>
            <p:sp>
              <p:nvSpPr>
                <p:cNvPr id="3098" name="Rectangle 9"/>
                <p:cNvSpPr>
                  <a:spLocks noChangeArrowheads="1"/>
                </p:cNvSpPr>
                <p:nvPr/>
              </p:nvSpPr>
              <p:spPr bwMode="auto">
                <a:xfrm>
                  <a:off x="2691320" y="4988193"/>
                  <a:ext cx="2811879" cy="1486455"/>
                </a:xfrm>
                <a:prstGeom prst="rect">
                  <a:avLst/>
                </a:prstGeom>
                <a:noFill/>
                <a:ln w="38100" algn="ctr">
                  <a:solidFill>
                    <a:schemeClr val="bg2"/>
                  </a:solidFill>
                  <a:miter lim="800000"/>
                  <a:headEnd/>
                  <a:tailEnd/>
                </a:ln>
              </p:spPr>
              <p:txBody>
                <a:bodyPr wrap="none" anchor="ctr"/>
                <a:lstStyle/>
                <a:p>
                  <a:endParaRPr lang="en-US" sz="2000" b="0">
                    <a:solidFill>
                      <a:srgbClr val="000000"/>
                    </a:solidFill>
                  </a:endParaRPr>
                </a:p>
              </p:txBody>
            </p:sp>
            <p:sp>
              <p:nvSpPr>
                <p:cNvPr id="3099" name="Text Box 10"/>
                <p:cNvSpPr txBox="1">
                  <a:spLocks noChangeArrowheads="1"/>
                </p:cNvSpPr>
                <p:nvPr/>
              </p:nvSpPr>
              <p:spPr bwMode="auto">
                <a:xfrm>
                  <a:off x="2691320" y="4952821"/>
                  <a:ext cx="2887285" cy="1521827"/>
                </a:xfrm>
                <a:prstGeom prst="rect">
                  <a:avLst/>
                </a:prstGeom>
                <a:noFill/>
                <a:ln w="9525" algn="ctr">
                  <a:noFill/>
                  <a:miter lim="800000"/>
                  <a:headEnd/>
                  <a:tailEnd/>
                </a:ln>
              </p:spPr>
              <p:txBody>
                <a:bodyPr>
                  <a:spAutoFit/>
                </a:bodyPr>
                <a:lstStyle/>
                <a:p>
                  <a:pPr algn="ctr">
                    <a:spcBef>
                      <a:spcPct val="50000"/>
                    </a:spcBef>
                  </a:pPr>
                  <a:r>
                    <a:rPr lang="en-US" sz="1600" b="0">
                      <a:solidFill>
                        <a:srgbClr val="003366"/>
                      </a:solidFill>
                    </a:rPr>
                    <a:t>Outcomes</a:t>
                  </a:r>
                </a:p>
                <a:p>
                  <a:pPr algn="ctr"/>
                  <a:r>
                    <a:rPr lang="en-US" sz="1600" b="0">
                      <a:solidFill>
                        <a:srgbClr val="808080"/>
                      </a:solidFill>
                    </a:rPr>
                    <a:t>GHG emission abatement</a:t>
                  </a:r>
                </a:p>
                <a:p>
                  <a:pPr algn="ctr"/>
                  <a:r>
                    <a:rPr lang="en-US" sz="1600" b="0">
                      <a:solidFill>
                        <a:srgbClr val="808080"/>
                      </a:solidFill>
                    </a:rPr>
                    <a:t>Water recycling</a:t>
                  </a:r>
                </a:p>
                <a:p>
                  <a:pPr algn="ctr"/>
                  <a:r>
                    <a:rPr lang="en-US" sz="1600" b="0">
                      <a:solidFill>
                        <a:srgbClr val="808080"/>
                      </a:solidFill>
                    </a:rPr>
                    <a:t>Nutrient remediation</a:t>
                  </a:r>
                </a:p>
                <a:p>
                  <a:pPr algn="ctr"/>
                  <a:r>
                    <a:rPr lang="en-US" sz="1600" b="0">
                      <a:solidFill>
                        <a:srgbClr val="808080"/>
                      </a:solidFill>
                    </a:rPr>
                    <a:t>Bioremediation (metals)</a:t>
                  </a:r>
                  <a:endParaRPr lang="pt-BR" sz="1600" b="0">
                    <a:solidFill>
                      <a:srgbClr val="808080"/>
                    </a:solidFill>
                  </a:endParaRPr>
                </a:p>
              </p:txBody>
            </p:sp>
          </p:grpSp>
          <p:sp>
            <p:nvSpPr>
              <p:cNvPr id="3094" name="Rectangle 9"/>
              <p:cNvSpPr>
                <a:spLocks noChangeArrowheads="1"/>
              </p:cNvSpPr>
              <p:nvPr/>
            </p:nvSpPr>
            <p:spPr bwMode="auto">
              <a:xfrm>
                <a:off x="2779614" y="1457909"/>
                <a:ext cx="2798763" cy="2156827"/>
              </a:xfrm>
              <a:prstGeom prst="rect">
                <a:avLst/>
              </a:prstGeom>
              <a:noFill/>
              <a:ln w="38100" algn="ctr">
                <a:solidFill>
                  <a:schemeClr val="bg2"/>
                </a:solidFill>
                <a:miter lim="800000"/>
                <a:headEnd/>
                <a:tailEnd/>
              </a:ln>
            </p:spPr>
            <p:txBody>
              <a:bodyPr wrap="none" anchor="ctr"/>
              <a:lstStyle/>
              <a:p>
                <a:endParaRPr lang="en-US" sz="2000" b="0">
                  <a:solidFill>
                    <a:srgbClr val="000000"/>
                  </a:solidFill>
                </a:endParaRPr>
              </a:p>
            </p:txBody>
          </p:sp>
          <p:sp>
            <p:nvSpPr>
              <p:cNvPr id="3095" name="Text Box 10"/>
              <p:cNvSpPr txBox="1">
                <a:spLocks noChangeArrowheads="1"/>
              </p:cNvSpPr>
              <p:nvPr/>
            </p:nvSpPr>
            <p:spPr bwMode="auto">
              <a:xfrm>
                <a:off x="2885671" y="1523494"/>
                <a:ext cx="2560638" cy="1944628"/>
              </a:xfrm>
              <a:prstGeom prst="rect">
                <a:avLst/>
              </a:prstGeom>
              <a:noFill/>
              <a:ln w="9525" algn="ctr">
                <a:noFill/>
                <a:miter lim="800000"/>
                <a:headEnd/>
                <a:tailEnd/>
              </a:ln>
            </p:spPr>
            <p:txBody>
              <a:bodyPr>
                <a:spAutoFit/>
              </a:bodyPr>
              <a:lstStyle/>
              <a:p>
                <a:pPr algn="ctr">
                  <a:spcBef>
                    <a:spcPct val="50000"/>
                  </a:spcBef>
                </a:pPr>
                <a:r>
                  <a:rPr lang="en-US" sz="1600" b="0" dirty="0">
                    <a:solidFill>
                      <a:srgbClr val="003366"/>
                    </a:solidFill>
                  </a:rPr>
                  <a:t>Benefitting Industries</a:t>
                </a:r>
              </a:p>
              <a:p>
                <a:pPr algn="ctr">
                  <a:spcBef>
                    <a:spcPct val="50000"/>
                  </a:spcBef>
                </a:pPr>
                <a:r>
                  <a:rPr lang="en-US" sz="1600" b="0" dirty="0">
                    <a:solidFill>
                      <a:srgbClr val="808080"/>
                    </a:solidFill>
                  </a:rPr>
                  <a:t>Coal-fired Power Stations</a:t>
                </a:r>
                <a:br>
                  <a:rPr lang="en-US" sz="1600" b="0" dirty="0">
                    <a:solidFill>
                      <a:srgbClr val="808080"/>
                    </a:solidFill>
                  </a:rPr>
                </a:br>
                <a:r>
                  <a:rPr lang="en-US" sz="1600" b="0" dirty="0" smtClean="0">
                    <a:solidFill>
                      <a:srgbClr val="808080"/>
                    </a:solidFill>
                  </a:rPr>
                  <a:t>Underground </a:t>
                </a:r>
                <a:r>
                  <a:rPr lang="en-US" sz="1600" b="0" dirty="0">
                    <a:solidFill>
                      <a:srgbClr val="808080"/>
                    </a:solidFill>
                  </a:rPr>
                  <a:t>coal </a:t>
                </a:r>
                <a:r>
                  <a:rPr lang="en-US" sz="1600" b="0" dirty="0" smtClean="0">
                    <a:solidFill>
                      <a:srgbClr val="808080"/>
                    </a:solidFill>
                  </a:rPr>
                  <a:t>mines</a:t>
                </a:r>
                <a:endParaRPr lang="en-US" sz="1400" b="0" dirty="0">
                  <a:solidFill>
                    <a:srgbClr val="003366"/>
                  </a:solidFill>
                </a:endParaRPr>
              </a:p>
              <a:p>
                <a:pPr algn="ctr">
                  <a:spcBef>
                    <a:spcPct val="50000"/>
                  </a:spcBef>
                </a:pPr>
                <a:r>
                  <a:rPr lang="en-US" sz="1600" b="0" dirty="0">
                    <a:solidFill>
                      <a:srgbClr val="808080"/>
                    </a:solidFill>
                  </a:rPr>
                  <a:t>Metal </a:t>
                </a:r>
                <a:r>
                  <a:rPr lang="en-US" sz="1600" b="0" dirty="0" smtClean="0">
                    <a:solidFill>
                      <a:srgbClr val="808080"/>
                    </a:solidFill>
                  </a:rPr>
                  <a:t>refineries</a:t>
                </a:r>
              </a:p>
              <a:p>
                <a:pPr algn="ctr">
                  <a:spcBef>
                    <a:spcPct val="50000"/>
                  </a:spcBef>
                </a:pPr>
                <a:r>
                  <a:rPr lang="en-US" sz="1600" b="0" dirty="0" smtClean="0">
                    <a:solidFill>
                      <a:srgbClr val="808080"/>
                    </a:solidFill>
                  </a:rPr>
                  <a:t>Waste water remediation</a:t>
                </a:r>
                <a:endParaRPr lang="en-US" sz="1600" b="0" dirty="0">
                  <a:solidFill>
                    <a:srgbClr val="808080"/>
                  </a:solidFill>
                </a:endParaRPr>
              </a:p>
            </p:txBody>
          </p:sp>
          <p:cxnSp>
            <p:nvCxnSpPr>
              <p:cNvPr id="29" name="Straight Arrow Connector 28"/>
              <p:cNvCxnSpPr/>
              <p:nvPr/>
            </p:nvCxnSpPr>
            <p:spPr>
              <a:xfrm flipH="1" flipV="1">
                <a:off x="4178575" y="3643865"/>
                <a:ext cx="0" cy="384800"/>
              </a:xfrm>
              <a:prstGeom prst="straightConnector1">
                <a:avLst/>
              </a:prstGeom>
              <a:ln>
                <a:solidFill>
                  <a:srgbClr val="00336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4178575" y="4765438"/>
                <a:ext cx="0" cy="468689"/>
              </a:xfrm>
              <a:prstGeom prst="straightConnector1">
                <a:avLst/>
              </a:prstGeom>
              <a:ln>
                <a:solidFill>
                  <a:srgbClr val="00336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3087" name="TextBox 19"/>
            <p:cNvSpPr txBox="1">
              <a:spLocks noChangeArrowheads="1"/>
            </p:cNvSpPr>
            <p:nvPr/>
          </p:nvSpPr>
          <p:spPr bwMode="auto">
            <a:xfrm>
              <a:off x="664253" y="981270"/>
              <a:ext cx="1167494" cy="459640"/>
            </a:xfrm>
            <a:prstGeom prst="rect">
              <a:avLst/>
            </a:prstGeom>
            <a:noFill/>
            <a:ln w="9525">
              <a:noFill/>
              <a:miter lim="800000"/>
              <a:headEnd/>
              <a:tailEnd/>
            </a:ln>
          </p:spPr>
          <p:txBody>
            <a:bodyPr wrap="none">
              <a:spAutoFit/>
            </a:bodyPr>
            <a:lstStyle/>
            <a:p>
              <a:r>
                <a:rPr lang="en-AU" sz="2000" b="0" dirty="0">
                  <a:solidFill>
                    <a:srgbClr val="333399"/>
                  </a:solidFill>
                </a:rPr>
                <a:t>Problem</a:t>
              </a:r>
            </a:p>
          </p:txBody>
        </p:sp>
        <p:sp>
          <p:nvSpPr>
            <p:cNvPr id="3088" name="TextBox 20"/>
            <p:cNvSpPr txBox="1">
              <a:spLocks noChangeArrowheads="1"/>
            </p:cNvSpPr>
            <p:nvPr/>
          </p:nvSpPr>
          <p:spPr bwMode="auto">
            <a:xfrm>
              <a:off x="3611183" y="981270"/>
              <a:ext cx="1137946" cy="459640"/>
            </a:xfrm>
            <a:prstGeom prst="rect">
              <a:avLst/>
            </a:prstGeom>
            <a:noFill/>
            <a:ln w="9525">
              <a:noFill/>
              <a:miter lim="800000"/>
              <a:headEnd/>
              <a:tailEnd/>
            </a:ln>
          </p:spPr>
          <p:txBody>
            <a:bodyPr wrap="none">
              <a:spAutoFit/>
            </a:bodyPr>
            <a:lstStyle/>
            <a:p>
              <a:r>
                <a:rPr lang="en-AU" sz="2000" b="0">
                  <a:solidFill>
                    <a:srgbClr val="333399"/>
                  </a:solidFill>
                </a:rPr>
                <a:t>Process</a:t>
              </a:r>
            </a:p>
          </p:txBody>
        </p:sp>
        <p:sp>
          <p:nvSpPr>
            <p:cNvPr id="3089" name="TextBox 21"/>
            <p:cNvSpPr txBox="1">
              <a:spLocks noChangeArrowheads="1"/>
            </p:cNvSpPr>
            <p:nvPr/>
          </p:nvSpPr>
          <p:spPr bwMode="auto">
            <a:xfrm>
              <a:off x="6887776" y="981270"/>
              <a:ext cx="1224950" cy="459640"/>
            </a:xfrm>
            <a:prstGeom prst="rect">
              <a:avLst/>
            </a:prstGeom>
            <a:noFill/>
            <a:ln w="9525">
              <a:noFill/>
              <a:miter lim="800000"/>
              <a:headEnd/>
              <a:tailEnd/>
            </a:ln>
          </p:spPr>
          <p:txBody>
            <a:bodyPr wrap="none">
              <a:spAutoFit/>
            </a:bodyPr>
            <a:lstStyle/>
            <a:p>
              <a:r>
                <a:rPr lang="en-AU" sz="2000" b="0">
                  <a:solidFill>
                    <a:srgbClr val="333399"/>
                  </a:solidFill>
                </a:rPr>
                <a:t>Products</a:t>
              </a:r>
            </a:p>
          </p:txBody>
        </p:sp>
        <p:cxnSp>
          <p:nvCxnSpPr>
            <p:cNvPr id="23" name="Straight Arrow Connector 22"/>
            <p:cNvCxnSpPr>
              <a:stCxn id="3088" idx="1"/>
              <a:endCxn id="3087" idx="3"/>
            </p:cNvCxnSpPr>
            <p:nvPr/>
          </p:nvCxnSpPr>
          <p:spPr>
            <a:xfrm rot="10800000">
              <a:off x="1831749" y="1211090"/>
              <a:ext cx="1779435" cy="1824"/>
            </a:xfrm>
            <a:prstGeom prst="straightConnector1">
              <a:avLst/>
            </a:prstGeom>
            <a:ln w="28575">
              <a:solidFill>
                <a:srgbClr val="333399"/>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3088" idx="3"/>
              <a:endCxn id="3089" idx="1"/>
            </p:cNvCxnSpPr>
            <p:nvPr/>
          </p:nvCxnSpPr>
          <p:spPr>
            <a:xfrm>
              <a:off x="4749128" y="1211090"/>
              <a:ext cx="2138648" cy="1824"/>
            </a:xfrm>
            <a:prstGeom prst="straightConnector1">
              <a:avLst/>
            </a:prstGeom>
            <a:ln w="28575">
              <a:solidFill>
                <a:srgbClr val="333399"/>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59" name="Rectangle 2"/>
          <p:cNvSpPr>
            <a:spLocks noChangeArrowheads="1"/>
          </p:cNvSpPr>
          <p:nvPr/>
        </p:nvSpPr>
        <p:spPr bwMode="auto">
          <a:xfrm>
            <a:off x="2361505" y="456850"/>
            <a:ext cx="4000074" cy="584775"/>
          </a:xfrm>
          <a:prstGeom prst="rect">
            <a:avLst/>
          </a:prstGeom>
          <a:noFill/>
          <a:ln w="9525">
            <a:noFill/>
            <a:miter lim="800000"/>
            <a:headEnd/>
            <a:tailEnd/>
          </a:ln>
        </p:spPr>
        <p:txBody>
          <a:bodyPr wrap="square">
            <a:spAutoFit/>
          </a:bodyPr>
          <a:lstStyle/>
          <a:p>
            <a:r>
              <a:rPr lang="en-US" sz="3200" b="0" dirty="0" smtClean="0">
                <a:solidFill>
                  <a:srgbClr val="333399"/>
                </a:solidFill>
              </a:rPr>
              <a:t>Algae Bio-Products</a:t>
            </a:r>
            <a:endParaRPr lang="en-US" sz="3200" b="0" dirty="0">
              <a:solidFill>
                <a:srgbClr val="333399"/>
              </a:solidFill>
            </a:endParaRPr>
          </a:p>
        </p:txBody>
      </p:sp>
      <p:pic>
        <p:nvPicPr>
          <p:cNvPr id="60" name="Picture 10" descr="NQAIF_Logonobackground"/>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42913" y="171450"/>
            <a:ext cx="968375" cy="957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8760811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srcRect/>
          <a:stretch>
            <a:fillRect/>
          </a:stretch>
        </a:blipFill>
        <a:effectLst/>
      </p:bgPr>
    </p:bg>
    <p:spTree>
      <p:nvGrpSpPr>
        <p:cNvPr id="1" name=""/>
        <p:cNvGrpSpPr/>
        <p:nvPr/>
      </p:nvGrpSpPr>
      <p:grpSpPr>
        <a:xfrm>
          <a:off x="0" y="0"/>
          <a:ext cx="0" cy="0"/>
          <a:chOff x="0" y="0"/>
          <a:chExt cx="0" cy="0"/>
        </a:xfrm>
      </p:grpSpPr>
      <p:sp>
        <p:nvSpPr>
          <p:cNvPr id="4098" name="WordArt 4"/>
          <p:cNvSpPr>
            <a:spLocks noChangeArrowheads="1" noChangeShapeType="1" noTextEdit="1"/>
          </p:cNvSpPr>
          <p:nvPr/>
        </p:nvSpPr>
        <p:spPr bwMode="auto">
          <a:xfrm>
            <a:off x="990600" y="762000"/>
            <a:ext cx="7277100" cy="1295400"/>
          </a:xfrm>
          <a:prstGeom prst="rect">
            <a:avLst/>
          </a:prstGeom>
        </p:spPr>
        <p:txBody>
          <a:bodyPr wrap="none" fromWordArt="1">
            <a:prstTxWarp prst="textPlain">
              <a:avLst>
                <a:gd name="adj" fmla="val 50000"/>
              </a:avLst>
            </a:prstTxWarp>
          </a:bodyPr>
          <a:lstStyle/>
          <a:p>
            <a:pPr algn="ctr"/>
            <a:r>
              <a:rPr lang="en-US" sz="36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a:rPr>
              <a:t>Microalgae are the backbone</a:t>
            </a:r>
          </a:p>
          <a:p>
            <a:pPr algn="ctr"/>
            <a:r>
              <a:rPr lang="en-US" sz="36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a:rPr>
              <a:t>of the Aquaculture Industry</a:t>
            </a:r>
            <a:endParaRPr lang="en-AU" sz="36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a:endParaRPr>
          </a:p>
        </p:txBody>
      </p:sp>
    </p:spTree>
    <p:extLst>
      <p:ext uri="{BB962C8B-B14F-4D97-AF65-F5344CB8AC3E}">
        <p14:creationId xmlns:p14="http://schemas.microsoft.com/office/powerpoint/2010/main" xmlns="" val="11893179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6"/>
          <p:cNvSpPr>
            <a:spLocks noChangeArrowheads="1"/>
          </p:cNvSpPr>
          <p:nvPr/>
        </p:nvSpPr>
        <p:spPr bwMode="auto">
          <a:xfrm>
            <a:off x="3351213" y="465138"/>
            <a:ext cx="2441575"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r>
              <a:rPr lang="en-US" altLang="en-US" sz="3600" b="0">
                <a:solidFill>
                  <a:srgbClr val="333399"/>
                </a:solidFill>
              </a:rPr>
              <a:t>Microalgae</a:t>
            </a:r>
          </a:p>
        </p:txBody>
      </p:sp>
      <p:pic>
        <p:nvPicPr>
          <p:cNvPr id="6148" name="Picture 10" descr="NQAIF_Logonobackground"/>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2913" y="171450"/>
            <a:ext cx="968375" cy="957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149" name="Rectangle 5"/>
          <p:cNvSpPr>
            <a:spLocks noChangeArrowheads="1"/>
          </p:cNvSpPr>
          <p:nvPr/>
        </p:nvSpPr>
        <p:spPr bwMode="auto">
          <a:xfrm>
            <a:off x="357188" y="1241425"/>
            <a:ext cx="6521450" cy="5355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r>
              <a:rPr lang="en-AU" altLang="en-US" sz="1800" b="0" dirty="0" smtClean="0">
                <a:solidFill>
                  <a:srgbClr val="000000"/>
                </a:solidFill>
              </a:rPr>
              <a:t>Unicellular (0.2-1mm), </a:t>
            </a:r>
            <a:r>
              <a:rPr lang="en-AU" altLang="en-US" sz="1800" b="0" dirty="0">
                <a:solidFill>
                  <a:srgbClr val="000000"/>
                </a:solidFill>
              </a:rPr>
              <a:t>some </a:t>
            </a:r>
            <a:r>
              <a:rPr lang="en-AU" altLang="en-US" sz="1800" b="0" dirty="0" smtClean="0">
                <a:solidFill>
                  <a:srgbClr val="000000"/>
                </a:solidFill>
              </a:rPr>
              <a:t>photosynthetic</a:t>
            </a:r>
          </a:p>
          <a:p>
            <a:pPr eaLnBrk="1" hangingPunct="1"/>
            <a:r>
              <a:rPr lang="en-US" altLang="en-US" sz="1800" b="0" dirty="0" smtClean="0">
                <a:solidFill>
                  <a:srgbClr val="000000"/>
                </a:solidFill>
              </a:rPr>
              <a:t>50% of global primary productivity</a:t>
            </a:r>
          </a:p>
          <a:p>
            <a:pPr eaLnBrk="1" hangingPunct="1"/>
            <a:endParaRPr lang="en-AU" altLang="en-US" sz="1800" b="0" dirty="0">
              <a:solidFill>
                <a:srgbClr val="000000"/>
              </a:solidFill>
            </a:endParaRPr>
          </a:p>
          <a:p>
            <a:pPr eaLnBrk="1" hangingPunct="1"/>
            <a:r>
              <a:rPr lang="en-US" altLang="en-US" sz="1800" b="0" dirty="0" smtClean="0">
                <a:solidFill>
                  <a:schemeClr val="tx1"/>
                </a:solidFill>
              </a:rPr>
              <a:t>16 phyla (including heterotrophs) – </a:t>
            </a:r>
          </a:p>
          <a:p>
            <a:pPr eaLnBrk="1" hangingPunct="1"/>
            <a:r>
              <a:rPr lang="en-US" altLang="en-US" sz="1800" b="0" dirty="0" smtClean="0">
                <a:solidFill>
                  <a:schemeClr val="tx1"/>
                </a:solidFill>
              </a:rPr>
              <a:t>27,000 – 10 million species</a:t>
            </a:r>
          </a:p>
          <a:p>
            <a:pPr eaLnBrk="1" hangingPunct="1"/>
            <a:endParaRPr lang="en-US" altLang="en-US" sz="1800" b="0" dirty="0">
              <a:solidFill>
                <a:schemeClr val="tx1"/>
              </a:solidFill>
            </a:endParaRPr>
          </a:p>
          <a:p>
            <a:pPr eaLnBrk="1" hangingPunct="1"/>
            <a:r>
              <a:rPr lang="en-US" altLang="en-US" sz="1800" b="0" dirty="0" smtClean="0">
                <a:solidFill>
                  <a:schemeClr val="tx1"/>
                </a:solidFill>
              </a:rPr>
              <a:t>Marine and freshwater</a:t>
            </a:r>
          </a:p>
          <a:p>
            <a:pPr eaLnBrk="1" hangingPunct="1"/>
            <a:endParaRPr lang="en-US" altLang="en-US" sz="1800" b="0" dirty="0">
              <a:solidFill>
                <a:schemeClr val="tx1"/>
              </a:solidFill>
            </a:endParaRPr>
          </a:p>
          <a:p>
            <a:pPr eaLnBrk="1" hangingPunct="1"/>
            <a:r>
              <a:rPr lang="en-US" altLang="en-US" sz="1800" b="0" dirty="0">
                <a:solidFill>
                  <a:schemeClr val="tx1"/>
                </a:solidFill>
              </a:rPr>
              <a:t>Some flagellated, some </a:t>
            </a:r>
            <a:r>
              <a:rPr lang="en-US" altLang="en-US" sz="1800" b="0" dirty="0" smtClean="0">
                <a:solidFill>
                  <a:schemeClr val="tx1"/>
                </a:solidFill>
              </a:rPr>
              <a:t>coccoid (predation </a:t>
            </a:r>
            <a:r>
              <a:rPr lang="en-US" altLang="en-US" sz="1800" b="0" dirty="0">
                <a:solidFill>
                  <a:schemeClr val="tx1"/>
                </a:solidFill>
              </a:rPr>
              <a:t>cues)</a:t>
            </a:r>
          </a:p>
          <a:p>
            <a:pPr eaLnBrk="1" hangingPunct="1"/>
            <a:endParaRPr lang="en-US" altLang="en-US" sz="1800" b="0" dirty="0">
              <a:solidFill>
                <a:schemeClr val="tx1"/>
              </a:solidFill>
            </a:endParaRPr>
          </a:p>
          <a:p>
            <a:pPr eaLnBrk="1" hangingPunct="1"/>
            <a:r>
              <a:rPr lang="en-US" altLang="en-US" sz="1800" b="0" dirty="0">
                <a:solidFill>
                  <a:schemeClr val="tx1"/>
                </a:solidFill>
              </a:rPr>
              <a:t>Differ in their photosynthetic pigments</a:t>
            </a:r>
            <a:br>
              <a:rPr lang="en-US" altLang="en-US" sz="1800" b="0" dirty="0">
                <a:solidFill>
                  <a:schemeClr val="tx1"/>
                </a:solidFill>
              </a:rPr>
            </a:br>
            <a:r>
              <a:rPr lang="en-US" altLang="en-US" sz="1800" b="0" dirty="0">
                <a:solidFill>
                  <a:schemeClr val="tx1"/>
                </a:solidFill>
              </a:rPr>
              <a:t>(pigment </a:t>
            </a:r>
            <a:r>
              <a:rPr lang="en-US" altLang="en-US" sz="1800" b="0" dirty="0" smtClean="0">
                <a:solidFill>
                  <a:schemeClr val="tx1"/>
                </a:solidFill>
              </a:rPr>
              <a:t>enrichment, antioxidants)</a:t>
            </a:r>
            <a:endParaRPr lang="en-US" altLang="en-US" sz="1800" b="0" dirty="0">
              <a:solidFill>
                <a:schemeClr val="tx1"/>
              </a:solidFill>
            </a:endParaRPr>
          </a:p>
          <a:p>
            <a:pPr eaLnBrk="1" hangingPunct="1"/>
            <a:endParaRPr lang="en-US" altLang="en-US" sz="1800" b="0" dirty="0">
              <a:solidFill>
                <a:schemeClr val="tx1"/>
              </a:solidFill>
            </a:endParaRPr>
          </a:p>
          <a:p>
            <a:pPr eaLnBrk="1" hangingPunct="1"/>
            <a:r>
              <a:rPr lang="en-US" altLang="en-US" sz="1800" b="0" dirty="0">
                <a:solidFill>
                  <a:schemeClr val="tx1"/>
                </a:solidFill>
              </a:rPr>
              <a:t>Differ in biochemical composition</a:t>
            </a:r>
            <a:br>
              <a:rPr lang="en-US" altLang="en-US" sz="1800" b="0" dirty="0">
                <a:solidFill>
                  <a:schemeClr val="tx1"/>
                </a:solidFill>
              </a:rPr>
            </a:br>
            <a:r>
              <a:rPr lang="en-US" altLang="en-US" sz="1800" b="0" dirty="0">
                <a:solidFill>
                  <a:schemeClr val="tx1"/>
                </a:solidFill>
              </a:rPr>
              <a:t>(nutritional profile)</a:t>
            </a:r>
          </a:p>
          <a:p>
            <a:pPr eaLnBrk="1" hangingPunct="1"/>
            <a:endParaRPr lang="en-US" altLang="en-US" sz="1800" b="0" dirty="0">
              <a:solidFill>
                <a:schemeClr val="tx1"/>
              </a:solidFill>
            </a:endParaRPr>
          </a:p>
          <a:p>
            <a:pPr eaLnBrk="1" hangingPunct="1"/>
            <a:r>
              <a:rPr lang="en-US" altLang="en-US" sz="1800" b="0" dirty="0">
                <a:solidFill>
                  <a:schemeClr val="tx1"/>
                </a:solidFill>
              </a:rPr>
              <a:t>Differ in size (</a:t>
            </a:r>
            <a:r>
              <a:rPr lang="en-US" altLang="en-US" sz="1800" b="0" dirty="0" err="1">
                <a:solidFill>
                  <a:schemeClr val="tx1"/>
                </a:solidFill>
              </a:rPr>
              <a:t>ingestibility</a:t>
            </a:r>
            <a:r>
              <a:rPr lang="en-US" altLang="en-US" sz="1800" b="0" dirty="0">
                <a:solidFill>
                  <a:schemeClr val="tx1"/>
                </a:solidFill>
              </a:rPr>
              <a:t>)</a:t>
            </a:r>
          </a:p>
          <a:p>
            <a:pPr eaLnBrk="1" hangingPunct="1"/>
            <a:endParaRPr lang="en-US" altLang="en-US" sz="1800" b="0" dirty="0">
              <a:solidFill>
                <a:schemeClr val="tx1"/>
              </a:solidFill>
            </a:endParaRPr>
          </a:p>
          <a:p>
            <a:pPr eaLnBrk="1" hangingPunct="1"/>
            <a:r>
              <a:rPr lang="en-US" altLang="en-US" sz="1800" b="0" dirty="0">
                <a:solidFill>
                  <a:schemeClr val="tx1"/>
                </a:solidFill>
              </a:rPr>
              <a:t>Differ in cell wall components (digestibility)</a:t>
            </a:r>
          </a:p>
        </p:txBody>
      </p:sp>
      <p:sp>
        <p:nvSpPr>
          <p:cNvPr id="6150" name="AutoShape 8" descr="https://encrypted-tbn3.gstatic.com/images?q=tbn:ANd9GcRLuxYdLCRV0Bp-vBQunvRbKseQolUw1Zw8RI7emHgdXSxPL1W0"/>
          <p:cNvSpPr>
            <a:spLocks noChangeAspect="1" noChangeArrowheads="1"/>
          </p:cNvSpPr>
          <p:nvPr/>
        </p:nvSpPr>
        <p:spPr bwMode="auto">
          <a:xfrm>
            <a:off x="168275" y="-2262188"/>
            <a:ext cx="4829175" cy="47244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endParaRPr lang="en-AU" altLang="en-US"/>
          </a:p>
        </p:txBody>
      </p:sp>
      <p:grpSp>
        <p:nvGrpSpPr>
          <p:cNvPr id="6151" name="Group 28"/>
          <p:cNvGrpSpPr>
            <a:grpSpLocks/>
          </p:cNvGrpSpPr>
          <p:nvPr/>
        </p:nvGrpSpPr>
        <p:grpSpPr bwMode="auto">
          <a:xfrm rot="10800000" flipV="1">
            <a:off x="6262688" y="1312863"/>
            <a:ext cx="2560637" cy="5029200"/>
            <a:chOff x="6173473" y="1246189"/>
            <a:chExt cx="2560388" cy="5029991"/>
          </a:xfrm>
        </p:grpSpPr>
        <p:grpSp>
          <p:nvGrpSpPr>
            <p:cNvPr id="6152" name="Group 27"/>
            <p:cNvGrpSpPr>
              <a:grpSpLocks/>
            </p:cNvGrpSpPr>
            <p:nvPr/>
          </p:nvGrpSpPr>
          <p:grpSpPr bwMode="auto">
            <a:xfrm>
              <a:off x="6173473" y="1246189"/>
              <a:ext cx="2547617" cy="3734753"/>
              <a:chOff x="6173473" y="1246189"/>
              <a:chExt cx="2547617" cy="3734753"/>
            </a:xfrm>
          </p:grpSpPr>
          <p:pic>
            <p:nvPicPr>
              <p:cNvPr id="6154" name="Picture 4" descr="NQAIF001_6_100x_crop"/>
              <p:cNvPicPr>
                <a:picLocks noChangeAspect="1" noChangeArrowheads="1"/>
              </p:cNvPicPr>
              <p:nvPr/>
            </p:nvPicPr>
            <p:blipFill>
              <a:blip r:embed="rId4" cstate="email">
                <a:extLst>
                  <a:ext uri="{28A0092B-C50C-407E-A947-70E740481C1C}">
                    <a14:useLocalDpi xmlns:a14="http://schemas.microsoft.com/office/drawing/2010/main" xmlns="" val="0"/>
                  </a:ext>
                </a:extLst>
              </a:blip>
              <a:srcRect/>
              <a:stretch>
                <a:fillRect/>
              </a:stretch>
            </p:blipFill>
            <p:spPr bwMode="auto">
              <a:xfrm rot="5400000">
                <a:off x="7458563" y="1232475"/>
                <a:ext cx="1244918" cy="1272348"/>
              </a:xfrm>
              <a:prstGeom prst="rect">
                <a:avLst/>
              </a:prstGeom>
              <a:noFill/>
              <a:ln w="9525">
                <a:solidFill>
                  <a:schemeClr val="bg1"/>
                </a:solidFill>
                <a:miter lim="800000"/>
                <a:headEnd/>
                <a:tailEnd/>
              </a:ln>
              <a:extLst>
                <a:ext uri="{909E8E84-426E-40DD-AFC4-6F175D3DCCD1}">
                  <a14:hiddenFill xmlns:a14="http://schemas.microsoft.com/office/drawing/2010/main" xmlns="">
                    <a:solidFill>
                      <a:srgbClr val="FFFFFF"/>
                    </a:solidFill>
                  </a14:hiddenFill>
                </a:ext>
              </a:extLst>
            </p:spPr>
          </p:pic>
          <p:pic>
            <p:nvPicPr>
              <p:cNvPr id="6155" name="Picture 5" descr="Nannochloropsis sp_x40_2"/>
              <p:cNvPicPr>
                <a:picLocks noChangeAspect="1" noChangeArrowheads="1"/>
              </p:cNvPicPr>
              <p:nvPr/>
            </p:nvPicPr>
            <p:blipFill>
              <a:blip r:embed="rId5" cstate="email">
                <a:extLst>
                  <a:ext uri="{28A0092B-C50C-407E-A947-70E740481C1C}">
                    <a14:useLocalDpi xmlns:a14="http://schemas.microsoft.com/office/drawing/2010/main" xmlns="" val="0"/>
                  </a:ext>
                </a:extLst>
              </a:blip>
              <a:srcRect l="30568" t="42621" r="21645" b="9251"/>
              <a:stretch>
                <a:fillRect/>
              </a:stretch>
            </p:blipFill>
            <p:spPr bwMode="auto">
              <a:xfrm rot="5400000">
                <a:off x="6843290" y="3102190"/>
                <a:ext cx="2479358" cy="1276241"/>
              </a:xfrm>
              <a:prstGeom prst="rect">
                <a:avLst/>
              </a:prstGeom>
              <a:noFill/>
              <a:ln w="9525">
                <a:solidFill>
                  <a:schemeClr val="bg1"/>
                </a:solidFill>
                <a:miter lim="800000"/>
                <a:headEnd/>
                <a:tailEnd/>
              </a:ln>
              <a:extLst>
                <a:ext uri="{909E8E84-426E-40DD-AFC4-6F175D3DCCD1}">
                  <a14:hiddenFill xmlns:a14="http://schemas.microsoft.com/office/drawing/2010/main" xmlns="">
                    <a:solidFill>
                      <a:srgbClr val="FFFFFF"/>
                    </a:solidFill>
                  </a14:hiddenFill>
                </a:ext>
              </a:extLst>
            </p:spPr>
          </p:pic>
          <p:pic>
            <p:nvPicPr>
              <p:cNvPr id="6156" name="Picture 6" descr="Tetraselmis sp_crop"/>
              <p:cNvPicPr>
                <a:picLocks noChangeAspect="1" noChangeArrowheads="1"/>
              </p:cNvPicPr>
              <p:nvPr/>
            </p:nvPicPr>
            <p:blipFill>
              <a:blip r:embed="rId6" cstate="email">
                <a:extLst>
                  <a:ext uri="{28A0092B-C50C-407E-A947-70E740481C1C}">
                    <a14:useLocalDpi xmlns:a14="http://schemas.microsoft.com/office/drawing/2010/main" xmlns="" val="0"/>
                  </a:ext>
                </a:extLst>
              </a:blip>
              <a:srcRect/>
              <a:stretch>
                <a:fillRect/>
              </a:stretch>
            </p:blipFill>
            <p:spPr bwMode="auto">
              <a:xfrm rot="5400000">
                <a:off x="6187188" y="1232475"/>
                <a:ext cx="1244918" cy="1272348"/>
              </a:xfrm>
              <a:prstGeom prst="rect">
                <a:avLst/>
              </a:prstGeom>
              <a:noFill/>
              <a:ln w="9525">
                <a:solidFill>
                  <a:schemeClr val="bg1"/>
                </a:solidFill>
                <a:miter lim="800000"/>
                <a:headEnd/>
                <a:tailEnd/>
              </a:ln>
              <a:extLst>
                <a:ext uri="{909E8E84-426E-40DD-AFC4-6F175D3DCCD1}">
                  <a14:hiddenFill xmlns:a14="http://schemas.microsoft.com/office/drawing/2010/main" xmlns="">
                    <a:solidFill>
                      <a:srgbClr val="FFFFFF"/>
                    </a:solidFill>
                  </a14:hiddenFill>
                </a:ext>
              </a:extLst>
            </p:spPr>
          </p:pic>
          <p:pic>
            <p:nvPicPr>
              <p:cNvPr id="6157" name="Picture 7" descr="Rhodomonas sp 19-04-05_crop"/>
              <p:cNvPicPr>
                <a:picLocks noChangeAspect="1" noChangeArrowheads="1"/>
              </p:cNvPicPr>
              <p:nvPr/>
            </p:nvPicPr>
            <p:blipFill>
              <a:blip r:embed="rId7" cstate="email">
                <a:extLst>
                  <a:ext uri="{28A0092B-C50C-407E-A947-70E740481C1C}">
                    <a14:useLocalDpi xmlns:a14="http://schemas.microsoft.com/office/drawing/2010/main" xmlns="" val="0"/>
                  </a:ext>
                </a:extLst>
              </a:blip>
              <a:srcRect/>
              <a:stretch>
                <a:fillRect/>
              </a:stretch>
            </p:blipFill>
            <p:spPr bwMode="auto">
              <a:xfrm rot="5400000">
                <a:off x="6187188" y="2476440"/>
                <a:ext cx="1244918" cy="1272348"/>
              </a:xfrm>
              <a:prstGeom prst="rect">
                <a:avLst/>
              </a:prstGeom>
              <a:noFill/>
              <a:ln w="9525">
                <a:solidFill>
                  <a:schemeClr val="bg1"/>
                </a:solidFill>
                <a:miter lim="800000"/>
                <a:headEnd/>
                <a:tailEnd/>
              </a:ln>
              <a:extLst>
                <a:ext uri="{909E8E84-426E-40DD-AFC4-6F175D3DCCD1}">
                  <a14:hiddenFill xmlns:a14="http://schemas.microsoft.com/office/drawing/2010/main" xmlns="">
                    <a:solidFill>
                      <a:srgbClr val="FFFFFF"/>
                    </a:solidFill>
                  </a14:hiddenFill>
                </a:ext>
              </a:extLst>
            </p:spPr>
          </p:pic>
          <p:pic>
            <p:nvPicPr>
              <p:cNvPr id="6158" name="Picture 8" descr="NQAIF254-x100-4"/>
              <p:cNvPicPr>
                <a:picLocks noChangeAspect="1" noChangeArrowheads="1"/>
              </p:cNvPicPr>
              <p:nvPr/>
            </p:nvPicPr>
            <p:blipFill>
              <a:blip r:embed="rId8" cstate="email">
                <a:extLst>
                  <a:ext uri="{28A0092B-C50C-407E-A947-70E740481C1C}">
                    <a14:useLocalDpi xmlns:a14="http://schemas.microsoft.com/office/drawing/2010/main" xmlns="" val="0"/>
                  </a:ext>
                </a:extLst>
              </a:blip>
              <a:srcRect/>
              <a:stretch>
                <a:fillRect/>
              </a:stretch>
            </p:blipFill>
            <p:spPr bwMode="auto">
              <a:xfrm rot="5400000">
                <a:off x="6187188" y="3721358"/>
                <a:ext cx="1244918" cy="1272348"/>
              </a:xfrm>
              <a:prstGeom prst="rect">
                <a:avLst/>
              </a:prstGeom>
              <a:noFill/>
              <a:ln w="9525">
                <a:solidFill>
                  <a:schemeClr val="bg1"/>
                </a:solidFill>
                <a:miter lim="800000"/>
                <a:headEnd/>
                <a:tailEnd/>
              </a:ln>
              <a:extLst>
                <a:ext uri="{909E8E84-426E-40DD-AFC4-6F175D3DCCD1}">
                  <a14:hiddenFill xmlns:a14="http://schemas.microsoft.com/office/drawing/2010/main" xmlns="">
                    <a:solidFill>
                      <a:srgbClr val="FFFFFF"/>
                    </a:solidFill>
                  </a14:hiddenFill>
                </a:ext>
              </a:extLst>
            </p:spPr>
          </p:pic>
          <p:sp>
            <p:nvSpPr>
              <p:cNvPr id="6159" name="Line 21"/>
              <p:cNvSpPr>
                <a:spLocks noChangeShapeType="1"/>
              </p:cNvSpPr>
              <p:nvPr/>
            </p:nvSpPr>
            <p:spPr bwMode="auto">
              <a:xfrm rot="5400000">
                <a:off x="5578445" y="3113566"/>
                <a:ext cx="3734753" cy="0"/>
              </a:xfrm>
              <a:prstGeom prst="line">
                <a:avLst/>
              </a:prstGeom>
              <a:noFill/>
              <a:ln w="28575">
                <a:solidFill>
                  <a:schemeClr val="bg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6160" name="Line 23"/>
              <p:cNvSpPr>
                <a:spLocks noChangeShapeType="1"/>
              </p:cNvSpPr>
              <p:nvPr/>
            </p:nvSpPr>
            <p:spPr bwMode="auto">
              <a:xfrm rot="5400000">
                <a:off x="7448741" y="3707642"/>
                <a:ext cx="0" cy="2544695"/>
              </a:xfrm>
              <a:prstGeom prst="line">
                <a:avLst/>
              </a:prstGeom>
              <a:noFill/>
              <a:ln w="28575">
                <a:solidFill>
                  <a:schemeClr val="bg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6161" name="Line 24"/>
              <p:cNvSpPr>
                <a:spLocks noChangeShapeType="1"/>
              </p:cNvSpPr>
              <p:nvPr/>
            </p:nvSpPr>
            <p:spPr bwMode="auto">
              <a:xfrm rot="5400000">
                <a:off x="7448741" y="-26159"/>
                <a:ext cx="0" cy="2544695"/>
              </a:xfrm>
              <a:prstGeom prst="line">
                <a:avLst/>
              </a:prstGeom>
              <a:noFill/>
              <a:ln w="28575">
                <a:solidFill>
                  <a:schemeClr val="bg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6162" name="Line 25"/>
              <p:cNvSpPr>
                <a:spLocks noChangeShapeType="1"/>
              </p:cNvSpPr>
              <p:nvPr/>
            </p:nvSpPr>
            <p:spPr bwMode="auto">
              <a:xfrm rot="5400000">
                <a:off x="6809647" y="3098899"/>
                <a:ext cx="0" cy="1272348"/>
              </a:xfrm>
              <a:prstGeom prst="line">
                <a:avLst/>
              </a:prstGeom>
              <a:noFill/>
              <a:ln w="28575">
                <a:solidFill>
                  <a:schemeClr val="bg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6163" name="Line 26"/>
              <p:cNvSpPr>
                <a:spLocks noChangeShapeType="1"/>
              </p:cNvSpPr>
              <p:nvPr/>
            </p:nvSpPr>
            <p:spPr bwMode="auto">
              <a:xfrm rot="5400000">
                <a:off x="6809647" y="1854934"/>
                <a:ext cx="0" cy="1272348"/>
              </a:xfrm>
              <a:prstGeom prst="line">
                <a:avLst/>
              </a:prstGeom>
              <a:noFill/>
              <a:ln w="28575">
                <a:solidFill>
                  <a:schemeClr val="bg1"/>
                </a:solidFill>
                <a:round/>
                <a:headEnd/>
                <a:tailEnd/>
              </a:ln>
              <a:extLst>
                <a:ext uri="{909E8E84-426E-40DD-AFC4-6F175D3DCCD1}">
                  <a14:hiddenFill xmlns:a14="http://schemas.microsoft.com/office/drawing/2010/main" xmlns="">
                    <a:noFill/>
                  </a14:hiddenFill>
                </a:ext>
              </a:extLst>
            </p:spPr>
            <p:txBody>
              <a:bodyPr/>
              <a:lstStyle/>
              <a:p>
                <a:endParaRPr lang="en-AU"/>
              </a:p>
            </p:txBody>
          </p:sp>
          <p:sp>
            <p:nvSpPr>
              <p:cNvPr id="6164" name="Line 27"/>
              <p:cNvSpPr>
                <a:spLocks noChangeShapeType="1"/>
              </p:cNvSpPr>
              <p:nvPr/>
            </p:nvSpPr>
            <p:spPr bwMode="auto">
              <a:xfrm rot="5400000">
                <a:off x="8084916" y="1854934"/>
                <a:ext cx="0" cy="1272348"/>
              </a:xfrm>
              <a:prstGeom prst="line">
                <a:avLst/>
              </a:prstGeom>
              <a:noFill/>
              <a:ln w="28575">
                <a:solidFill>
                  <a:schemeClr val="bg1"/>
                </a:solidFill>
                <a:round/>
                <a:headEnd/>
                <a:tailEnd/>
              </a:ln>
              <a:extLst>
                <a:ext uri="{909E8E84-426E-40DD-AFC4-6F175D3DCCD1}">
                  <a14:hiddenFill xmlns:a14="http://schemas.microsoft.com/office/drawing/2010/main" xmlns="">
                    <a:noFill/>
                  </a14:hiddenFill>
                </a:ext>
              </a:extLst>
            </p:spPr>
            <p:txBody>
              <a:bodyPr/>
              <a:lstStyle/>
              <a:p>
                <a:endParaRPr lang="en-AU"/>
              </a:p>
            </p:txBody>
          </p:sp>
        </p:grpSp>
        <p:pic>
          <p:nvPicPr>
            <p:cNvPr id="6153" name="Picture 5" descr="Ankistrodesmus sp x1000 no 5b edited"/>
            <p:cNvPicPr>
              <a:picLocks noChangeAspect="1" noChangeArrowheads="1"/>
            </p:cNvPicPr>
            <p:nvPr/>
          </p:nvPicPr>
          <p:blipFill>
            <a:blip r:embed="rId9" cstate="email">
              <a:extLst>
                <a:ext uri="{28A0092B-C50C-407E-A947-70E740481C1C}">
                  <a14:useLocalDpi xmlns:a14="http://schemas.microsoft.com/office/drawing/2010/main" xmlns="" val="0"/>
                </a:ext>
              </a:extLst>
            </a:blip>
            <a:srcRect/>
            <a:stretch>
              <a:fillRect/>
            </a:stretch>
          </p:blipFill>
          <p:spPr bwMode="auto">
            <a:xfrm rot="-5400000">
              <a:off x="6821881" y="4364201"/>
              <a:ext cx="1275159" cy="254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602527" y="1739907"/>
            <a:ext cx="5370943" cy="4334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171" name="Rectangle 6"/>
          <p:cNvSpPr>
            <a:spLocks noChangeArrowheads="1"/>
          </p:cNvSpPr>
          <p:nvPr/>
        </p:nvSpPr>
        <p:spPr bwMode="auto">
          <a:xfrm>
            <a:off x="2453764" y="465138"/>
            <a:ext cx="4237057"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r>
              <a:rPr lang="en-US" altLang="en-US" sz="3600" b="0" dirty="0" smtClean="0">
                <a:solidFill>
                  <a:srgbClr val="333399"/>
                </a:solidFill>
              </a:rPr>
              <a:t>Microalgae as Feed</a:t>
            </a:r>
            <a:endParaRPr lang="en-US" altLang="en-US" sz="3600" b="0" dirty="0">
              <a:solidFill>
                <a:srgbClr val="333399"/>
              </a:solidFill>
            </a:endParaRPr>
          </a:p>
        </p:txBody>
      </p:sp>
      <p:pic>
        <p:nvPicPr>
          <p:cNvPr id="7173" name="Picture 10" descr="NQAIF_Logonobackground"/>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42913" y="171450"/>
            <a:ext cx="968375" cy="957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74" name="Rectangle 5"/>
          <p:cNvSpPr>
            <a:spLocks noChangeArrowheads="1"/>
          </p:cNvSpPr>
          <p:nvPr/>
        </p:nvSpPr>
        <p:spPr bwMode="auto">
          <a:xfrm>
            <a:off x="357188" y="1241425"/>
            <a:ext cx="6521450" cy="52629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r>
              <a:rPr lang="en-US" altLang="en-US" b="0" dirty="0" smtClean="0">
                <a:solidFill>
                  <a:srgbClr val="002060"/>
                </a:solidFill>
              </a:rPr>
              <a:t>Traditional uses of microalgae in  Aquaculture</a:t>
            </a:r>
            <a:br>
              <a:rPr lang="en-US" altLang="en-US" b="0" dirty="0" smtClean="0">
                <a:solidFill>
                  <a:srgbClr val="002060"/>
                </a:solidFill>
              </a:rPr>
            </a:br>
            <a:endParaRPr lang="en-US" altLang="en-US" b="0" dirty="0" smtClean="0">
              <a:solidFill>
                <a:srgbClr val="002060"/>
              </a:solidFill>
            </a:endParaRPr>
          </a:p>
          <a:p>
            <a:pPr eaLnBrk="1" hangingPunct="1"/>
            <a:r>
              <a:rPr lang="en-US" altLang="en-US" b="0" dirty="0" smtClean="0">
                <a:solidFill>
                  <a:srgbClr val="002060"/>
                </a:solidFill>
              </a:rPr>
              <a:t>Food </a:t>
            </a:r>
            <a:r>
              <a:rPr lang="en-US" altLang="en-US" b="0" dirty="0">
                <a:solidFill>
                  <a:srgbClr val="002060"/>
                </a:solidFill>
              </a:rPr>
              <a:t>for</a:t>
            </a:r>
            <a:r>
              <a:rPr lang="en-US" altLang="en-US" b="0" dirty="0" smtClean="0">
                <a:solidFill>
                  <a:srgbClr val="002060"/>
                </a:solidFill>
              </a:rPr>
              <a:t>:</a:t>
            </a:r>
            <a:endParaRPr lang="en-US" altLang="en-US" b="0" dirty="0">
              <a:solidFill>
                <a:schemeClr val="tx1"/>
              </a:solidFill>
            </a:endParaRPr>
          </a:p>
          <a:p>
            <a:pPr eaLnBrk="1" hangingPunct="1"/>
            <a:r>
              <a:rPr lang="en-US" altLang="en-US" b="0" dirty="0">
                <a:solidFill>
                  <a:schemeClr val="tx1"/>
                </a:solidFill>
              </a:rPr>
              <a:t>All growth stages of </a:t>
            </a:r>
            <a:r>
              <a:rPr lang="en-US" altLang="en-US" b="0" dirty="0" smtClean="0">
                <a:solidFill>
                  <a:schemeClr val="tx1"/>
                </a:solidFill>
              </a:rPr>
              <a:t>bivalves</a:t>
            </a:r>
            <a:endParaRPr lang="en-US" altLang="en-US" b="0" dirty="0">
              <a:solidFill>
                <a:schemeClr val="tx1"/>
              </a:solidFill>
            </a:endParaRPr>
          </a:p>
          <a:p>
            <a:pPr eaLnBrk="1" hangingPunct="1"/>
            <a:r>
              <a:rPr lang="en-US" altLang="en-US" b="0" dirty="0">
                <a:solidFill>
                  <a:schemeClr val="tx1"/>
                </a:solidFill>
              </a:rPr>
              <a:t>Crustacean</a:t>
            </a:r>
            <a:br>
              <a:rPr lang="en-US" altLang="en-US" b="0" dirty="0">
                <a:solidFill>
                  <a:schemeClr val="tx1"/>
                </a:solidFill>
              </a:rPr>
            </a:br>
            <a:r>
              <a:rPr lang="en-US" altLang="en-US" b="0" dirty="0">
                <a:solidFill>
                  <a:schemeClr val="tx1"/>
                </a:solidFill>
              </a:rPr>
              <a:t>some larval stages</a:t>
            </a:r>
          </a:p>
          <a:p>
            <a:pPr eaLnBrk="1" hangingPunct="1"/>
            <a:endParaRPr lang="en-US" altLang="en-US" b="0" dirty="0">
              <a:solidFill>
                <a:schemeClr val="tx1"/>
              </a:solidFill>
            </a:endParaRPr>
          </a:p>
          <a:p>
            <a:pPr eaLnBrk="1" hangingPunct="1"/>
            <a:r>
              <a:rPr lang="en-US" altLang="en-US" b="0" dirty="0">
                <a:solidFill>
                  <a:schemeClr val="tx1"/>
                </a:solidFill>
              </a:rPr>
              <a:t>Some fish larvae</a:t>
            </a:r>
          </a:p>
          <a:p>
            <a:pPr eaLnBrk="1" hangingPunct="1"/>
            <a:endParaRPr lang="en-US" altLang="en-US" b="0" dirty="0">
              <a:solidFill>
                <a:schemeClr val="tx1"/>
              </a:solidFill>
            </a:endParaRPr>
          </a:p>
          <a:p>
            <a:pPr eaLnBrk="1" hangingPunct="1"/>
            <a:r>
              <a:rPr lang="en-US" altLang="en-US" b="0" dirty="0">
                <a:solidFill>
                  <a:schemeClr val="tx1"/>
                </a:solidFill>
              </a:rPr>
              <a:t>Zooplankton</a:t>
            </a:r>
            <a:br>
              <a:rPr lang="en-US" altLang="en-US" b="0" dirty="0">
                <a:solidFill>
                  <a:schemeClr val="tx1"/>
                </a:solidFill>
              </a:rPr>
            </a:br>
            <a:r>
              <a:rPr lang="en-US" altLang="en-US" b="0" dirty="0">
                <a:solidFill>
                  <a:schemeClr val="tx1"/>
                </a:solidFill>
              </a:rPr>
              <a:t>used as food for</a:t>
            </a:r>
            <a:br>
              <a:rPr lang="en-US" altLang="en-US" b="0" dirty="0">
                <a:solidFill>
                  <a:schemeClr val="tx1"/>
                </a:solidFill>
              </a:rPr>
            </a:br>
            <a:r>
              <a:rPr lang="en-US" altLang="en-US" b="0" dirty="0">
                <a:solidFill>
                  <a:schemeClr val="tx1"/>
                </a:solidFill>
              </a:rPr>
              <a:t>larval crustaceans </a:t>
            </a:r>
            <a:br>
              <a:rPr lang="en-US" altLang="en-US" b="0" dirty="0">
                <a:solidFill>
                  <a:schemeClr val="tx1"/>
                </a:solidFill>
              </a:rPr>
            </a:br>
            <a:r>
              <a:rPr lang="en-US" altLang="en-US" b="0" dirty="0">
                <a:solidFill>
                  <a:schemeClr val="tx1"/>
                </a:solidFill>
              </a:rPr>
              <a:t>and fish</a:t>
            </a:r>
          </a:p>
          <a:p>
            <a:pPr eaLnBrk="1" hangingPunct="1"/>
            <a:r>
              <a:rPr lang="en-US" altLang="en-US" b="0" dirty="0">
                <a:solidFill>
                  <a:srgbClr val="FF0000"/>
                </a:solidFill>
              </a:rPr>
              <a:t>Fatty acid enrichment of zooplankton</a:t>
            </a:r>
          </a:p>
        </p:txBody>
      </p:sp>
      <p:sp>
        <p:nvSpPr>
          <p:cNvPr id="7175" name="AutoShape 8" descr="https://encrypted-tbn3.gstatic.com/images?q=tbn:ANd9GcRLuxYdLCRV0Bp-vBQunvRbKseQolUw1Zw8RI7emHgdXSxPL1W0"/>
          <p:cNvSpPr>
            <a:spLocks noChangeAspect="1" noChangeArrowheads="1"/>
          </p:cNvSpPr>
          <p:nvPr/>
        </p:nvSpPr>
        <p:spPr bwMode="auto">
          <a:xfrm>
            <a:off x="168275" y="-2262188"/>
            <a:ext cx="4829175" cy="47244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endParaRPr lang="en-AU" altLang="en-US"/>
          </a:p>
        </p:txBody>
      </p:sp>
    </p:spTree>
    <p:extLst>
      <p:ext uri="{BB962C8B-B14F-4D97-AF65-F5344CB8AC3E}">
        <p14:creationId xmlns:p14="http://schemas.microsoft.com/office/powerpoint/2010/main" xmlns="" val="207870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99796" y="1602499"/>
            <a:ext cx="7238999" cy="4819650"/>
          </a:xfrm>
          <a:prstGeom prst="rect">
            <a:avLst/>
          </a:prstGeom>
        </p:spPr>
      </p:pic>
      <p:sp>
        <p:nvSpPr>
          <p:cNvPr id="16386" name="Rectangle 6"/>
          <p:cNvSpPr>
            <a:spLocks noChangeArrowheads="1"/>
          </p:cNvSpPr>
          <p:nvPr/>
        </p:nvSpPr>
        <p:spPr bwMode="auto">
          <a:xfrm>
            <a:off x="1556103" y="404189"/>
            <a:ext cx="5699189" cy="646331"/>
          </a:xfrm>
          <a:prstGeom prst="rect">
            <a:avLst/>
          </a:prstGeom>
          <a:noFill/>
          <a:ln w="9525">
            <a:noFill/>
            <a:miter lim="800000"/>
            <a:headEnd/>
            <a:tailEnd/>
          </a:ln>
        </p:spPr>
        <p:txBody>
          <a:bodyPr wrap="none">
            <a:spAutoFit/>
          </a:bodyPr>
          <a:lstStyle/>
          <a:p>
            <a:r>
              <a:rPr lang="de-DE" sz="3600" b="0" dirty="0" smtClean="0">
                <a:solidFill>
                  <a:srgbClr val="333399"/>
                </a:solidFill>
              </a:rPr>
              <a:t>Algae business in Australia</a:t>
            </a:r>
            <a:endParaRPr lang="de-DE" sz="3600" b="0" dirty="0">
              <a:solidFill>
                <a:srgbClr val="333399"/>
              </a:solidFill>
            </a:endParaRPr>
          </a:p>
        </p:txBody>
      </p:sp>
      <p:sp>
        <p:nvSpPr>
          <p:cNvPr id="14338" name="Rectangle 2">
            <a:hlinkClick r:id="rId4"/>
          </p:cNvPr>
          <p:cNvSpPr>
            <a:spLocks noChangeArrowheads="1"/>
          </p:cNvSpPr>
          <p:nvPr/>
        </p:nvSpPr>
        <p:spPr bwMode="auto">
          <a:xfrm>
            <a:off x="0" y="0"/>
            <a:ext cx="29845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en-AU" sz="2000" b="0">
              <a:solidFill>
                <a:srgbClr val="000000"/>
              </a:solidFill>
            </a:endParaRPr>
          </a:p>
        </p:txBody>
      </p:sp>
      <p:pic>
        <p:nvPicPr>
          <p:cNvPr id="5" name="Picture 4"/>
          <p:cNvPicPr>
            <a:picLocks noChangeAspect="1"/>
          </p:cNvPicPr>
          <p:nvPr/>
        </p:nvPicPr>
        <p:blipFill>
          <a:blip r:embed="rId5" cstate="email">
            <a:extLst>
              <a:ext uri="{28A0092B-C50C-407E-A947-70E740481C1C}">
                <a14:useLocalDpi xmlns:a14="http://schemas.microsoft.com/office/drawing/2010/main" xmlns="" val="0"/>
              </a:ext>
            </a:extLst>
          </a:blip>
          <a:stretch>
            <a:fillRect/>
          </a:stretch>
        </p:blipFill>
        <p:spPr>
          <a:xfrm>
            <a:off x="2104355" y="3187427"/>
            <a:ext cx="500063" cy="488633"/>
          </a:xfrm>
          <a:prstGeom prst="rect">
            <a:avLst/>
          </a:prstGeom>
        </p:spPr>
      </p:pic>
      <p:pic>
        <p:nvPicPr>
          <p:cNvPr id="4" name="Picture 3"/>
          <p:cNvPicPr>
            <a:picLocks noChangeAspect="1"/>
          </p:cNvPicPr>
          <p:nvPr/>
        </p:nvPicPr>
        <p:blipFill>
          <a:blip r:embed="rId6" cstate="email">
            <a:extLst>
              <a:ext uri="{28A0092B-C50C-407E-A947-70E740481C1C}">
                <a14:useLocalDpi xmlns:a14="http://schemas.microsoft.com/office/drawing/2010/main" xmlns="" val="0"/>
              </a:ext>
            </a:extLst>
          </a:blip>
          <a:stretch>
            <a:fillRect/>
          </a:stretch>
        </p:blipFill>
        <p:spPr>
          <a:xfrm>
            <a:off x="2354387" y="2458897"/>
            <a:ext cx="602933" cy="182880"/>
          </a:xfrm>
          <a:prstGeom prst="rect">
            <a:avLst/>
          </a:prstGeom>
        </p:spPr>
      </p:pic>
      <p:pic>
        <p:nvPicPr>
          <p:cNvPr id="7" name="Picture 6"/>
          <p:cNvPicPr>
            <a:picLocks noChangeAspect="1"/>
          </p:cNvPicPr>
          <p:nvPr/>
        </p:nvPicPr>
        <p:blipFill>
          <a:blip r:embed="rId7" cstate="email">
            <a:extLst>
              <a:ext uri="{28A0092B-C50C-407E-A947-70E740481C1C}">
                <a14:useLocalDpi xmlns:a14="http://schemas.microsoft.com/office/drawing/2010/main" xmlns="" val="0"/>
              </a:ext>
            </a:extLst>
          </a:blip>
          <a:stretch>
            <a:fillRect/>
          </a:stretch>
        </p:blipFill>
        <p:spPr>
          <a:xfrm>
            <a:off x="1990055" y="3775151"/>
            <a:ext cx="614363" cy="474345"/>
          </a:xfrm>
          <a:prstGeom prst="rect">
            <a:avLst/>
          </a:prstGeom>
        </p:spPr>
      </p:pic>
      <p:pic>
        <p:nvPicPr>
          <p:cNvPr id="8" name="Picture 7"/>
          <p:cNvPicPr>
            <a:picLocks noChangeAspect="1"/>
          </p:cNvPicPr>
          <p:nvPr/>
        </p:nvPicPr>
        <p:blipFill>
          <a:blip r:embed="rId8" cstate="email">
            <a:extLst>
              <a:ext uri="{28A0092B-C50C-407E-A947-70E740481C1C}">
                <a14:useLocalDpi xmlns:a14="http://schemas.microsoft.com/office/drawing/2010/main" xmlns="" val="0"/>
              </a:ext>
            </a:extLst>
          </a:blip>
          <a:stretch>
            <a:fillRect/>
          </a:stretch>
        </p:blipFill>
        <p:spPr>
          <a:xfrm>
            <a:off x="4672832" y="3901290"/>
            <a:ext cx="400050" cy="397193"/>
          </a:xfrm>
          <a:prstGeom prst="rect">
            <a:avLst/>
          </a:prstGeom>
        </p:spPr>
      </p:pic>
      <p:pic>
        <p:nvPicPr>
          <p:cNvPr id="9" name="Picture 8"/>
          <p:cNvPicPr>
            <a:picLocks noChangeAspect="1"/>
          </p:cNvPicPr>
          <p:nvPr/>
        </p:nvPicPr>
        <p:blipFill>
          <a:blip r:embed="rId9" cstate="email">
            <a:extLst>
              <a:ext uri="{28A0092B-C50C-407E-A947-70E740481C1C}">
                <a14:useLocalDpi xmlns:a14="http://schemas.microsoft.com/office/drawing/2010/main" xmlns="" val="0"/>
              </a:ext>
            </a:extLst>
          </a:blip>
          <a:stretch>
            <a:fillRect/>
          </a:stretch>
        </p:blipFill>
        <p:spPr>
          <a:xfrm>
            <a:off x="4438517" y="4468702"/>
            <a:ext cx="634365" cy="208598"/>
          </a:xfrm>
          <a:prstGeom prst="rect">
            <a:avLst/>
          </a:prstGeom>
        </p:spPr>
      </p:pic>
      <p:pic>
        <p:nvPicPr>
          <p:cNvPr id="10" name="Picture 9"/>
          <p:cNvPicPr>
            <a:picLocks noChangeAspect="1"/>
          </p:cNvPicPr>
          <p:nvPr/>
        </p:nvPicPr>
        <p:blipFill>
          <a:blip r:embed="rId10" cstate="email">
            <a:extLst>
              <a:ext uri="{28A0092B-C50C-407E-A947-70E740481C1C}">
                <a14:useLocalDpi xmlns:a14="http://schemas.microsoft.com/office/drawing/2010/main" xmlns="" val="0"/>
              </a:ext>
            </a:extLst>
          </a:blip>
          <a:stretch>
            <a:fillRect/>
          </a:stretch>
        </p:blipFill>
        <p:spPr>
          <a:xfrm>
            <a:off x="4569962" y="4680093"/>
            <a:ext cx="502920" cy="191453"/>
          </a:xfrm>
          <a:prstGeom prst="rect">
            <a:avLst/>
          </a:prstGeom>
        </p:spPr>
      </p:pic>
      <p:pic>
        <p:nvPicPr>
          <p:cNvPr id="11" name="Picture 10"/>
          <p:cNvPicPr>
            <a:picLocks noChangeAspect="1"/>
          </p:cNvPicPr>
          <p:nvPr/>
        </p:nvPicPr>
        <p:blipFill>
          <a:blip r:embed="rId11" cstate="email">
            <a:extLst>
              <a:ext uri="{28A0092B-C50C-407E-A947-70E740481C1C}">
                <a14:useLocalDpi xmlns:a14="http://schemas.microsoft.com/office/drawing/2010/main" xmlns="" val="0"/>
              </a:ext>
            </a:extLst>
          </a:blip>
          <a:stretch>
            <a:fillRect/>
          </a:stretch>
        </p:blipFill>
        <p:spPr>
          <a:xfrm>
            <a:off x="5203277" y="4261533"/>
            <a:ext cx="491490" cy="311468"/>
          </a:xfrm>
          <a:prstGeom prst="rect">
            <a:avLst/>
          </a:prstGeom>
        </p:spPr>
      </p:pic>
      <p:pic>
        <p:nvPicPr>
          <p:cNvPr id="12" name="Picture 11"/>
          <p:cNvPicPr>
            <a:picLocks noChangeAspect="1"/>
          </p:cNvPicPr>
          <p:nvPr/>
        </p:nvPicPr>
        <p:blipFill>
          <a:blip r:embed="rId12" cstate="email">
            <a:extLst>
              <a:ext uri="{28A0092B-C50C-407E-A947-70E740481C1C}">
                <a14:useLocalDpi xmlns:a14="http://schemas.microsoft.com/office/drawing/2010/main" xmlns="" val="0"/>
              </a:ext>
            </a:extLst>
          </a:blip>
          <a:stretch>
            <a:fillRect/>
          </a:stretch>
        </p:blipFill>
        <p:spPr>
          <a:xfrm>
            <a:off x="5203277" y="4584366"/>
            <a:ext cx="434340" cy="191453"/>
          </a:xfrm>
          <a:prstGeom prst="rect">
            <a:avLst/>
          </a:prstGeom>
        </p:spPr>
      </p:pic>
      <p:pic>
        <p:nvPicPr>
          <p:cNvPr id="13" name="Picture 12"/>
          <p:cNvPicPr>
            <a:picLocks noChangeAspect="1"/>
          </p:cNvPicPr>
          <p:nvPr/>
        </p:nvPicPr>
        <p:blipFill>
          <a:blip r:embed="rId13" cstate="email">
            <a:extLst>
              <a:ext uri="{28A0092B-C50C-407E-A947-70E740481C1C}">
                <a14:useLocalDpi xmlns:a14="http://schemas.microsoft.com/office/drawing/2010/main" xmlns="" val="0"/>
              </a:ext>
            </a:extLst>
          </a:blip>
          <a:stretch>
            <a:fillRect/>
          </a:stretch>
        </p:blipFill>
        <p:spPr>
          <a:xfrm>
            <a:off x="5665830" y="4728345"/>
            <a:ext cx="465773" cy="171450"/>
          </a:xfrm>
          <a:prstGeom prst="rect">
            <a:avLst/>
          </a:prstGeom>
        </p:spPr>
      </p:pic>
      <p:pic>
        <p:nvPicPr>
          <p:cNvPr id="14" name="Picture 13"/>
          <p:cNvPicPr>
            <a:picLocks noChangeAspect="1"/>
          </p:cNvPicPr>
          <p:nvPr/>
        </p:nvPicPr>
        <p:blipFill>
          <a:blip r:embed="rId14">
            <a:extLst>
              <a:ext uri="{28A0092B-C50C-407E-A947-70E740481C1C}">
                <a14:useLocalDpi xmlns:a14="http://schemas.microsoft.com/office/drawing/2010/main" xmlns="" val="0"/>
              </a:ext>
            </a:extLst>
          </a:blip>
          <a:stretch>
            <a:fillRect/>
          </a:stretch>
        </p:blipFill>
        <p:spPr>
          <a:xfrm>
            <a:off x="5437427" y="4899795"/>
            <a:ext cx="426720" cy="166688"/>
          </a:xfrm>
          <a:prstGeom prst="rect">
            <a:avLst/>
          </a:prstGeom>
        </p:spPr>
      </p:pic>
      <p:pic>
        <p:nvPicPr>
          <p:cNvPr id="16" name="Picture 15"/>
          <p:cNvPicPr>
            <a:picLocks noChangeAspect="1"/>
          </p:cNvPicPr>
          <p:nvPr/>
        </p:nvPicPr>
        <p:blipFill>
          <a:blip r:embed="rId15" cstate="email">
            <a:extLst>
              <a:ext uri="{28A0092B-C50C-407E-A947-70E740481C1C}">
                <a14:useLocalDpi xmlns:a14="http://schemas.microsoft.com/office/drawing/2010/main" xmlns="" val="0"/>
              </a:ext>
            </a:extLst>
          </a:blip>
          <a:stretch>
            <a:fillRect/>
          </a:stretch>
        </p:blipFill>
        <p:spPr>
          <a:xfrm>
            <a:off x="5088812" y="5194428"/>
            <a:ext cx="697230" cy="117158"/>
          </a:xfrm>
          <a:prstGeom prst="rect">
            <a:avLst/>
          </a:prstGeom>
        </p:spPr>
      </p:pic>
      <p:pic>
        <p:nvPicPr>
          <p:cNvPr id="17" name="Picture 16"/>
          <p:cNvPicPr>
            <a:picLocks noChangeAspect="1"/>
          </p:cNvPicPr>
          <p:nvPr/>
        </p:nvPicPr>
        <p:blipFill>
          <a:blip r:embed="rId16" cstate="email">
            <a:extLst>
              <a:ext uri="{28A0092B-C50C-407E-A947-70E740481C1C}">
                <a14:useLocalDpi xmlns:a14="http://schemas.microsoft.com/office/drawing/2010/main" xmlns="" val="0"/>
              </a:ext>
            </a:extLst>
          </a:blip>
          <a:stretch>
            <a:fillRect/>
          </a:stretch>
        </p:blipFill>
        <p:spPr>
          <a:xfrm>
            <a:off x="6131603" y="5351395"/>
            <a:ext cx="691515" cy="188595"/>
          </a:xfrm>
          <a:prstGeom prst="rect">
            <a:avLst/>
          </a:prstGeom>
        </p:spPr>
      </p:pic>
      <p:pic>
        <p:nvPicPr>
          <p:cNvPr id="18" name="Picture 17"/>
          <p:cNvPicPr>
            <a:picLocks noChangeAspect="1"/>
          </p:cNvPicPr>
          <p:nvPr/>
        </p:nvPicPr>
        <p:blipFill>
          <a:blip r:embed="rId17" cstate="email">
            <a:extLst>
              <a:ext uri="{28A0092B-C50C-407E-A947-70E740481C1C}">
                <a14:useLocalDpi xmlns:a14="http://schemas.microsoft.com/office/drawing/2010/main" xmlns="" val="0"/>
              </a:ext>
            </a:extLst>
          </a:blip>
          <a:stretch>
            <a:fillRect/>
          </a:stretch>
        </p:blipFill>
        <p:spPr>
          <a:xfrm>
            <a:off x="6313683" y="5542782"/>
            <a:ext cx="502920" cy="182880"/>
          </a:xfrm>
          <a:prstGeom prst="rect">
            <a:avLst/>
          </a:prstGeom>
        </p:spPr>
      </p:pic>
      <p:pic>
        <p:nvPicPr>
          <p:cNvPr id="19" name="Picture 18"/>
          <p:cNvPicPr>
            <a:picLocks noChangeAspect="1"/>
          </p:cNvPicPr>
          <p:nvPr/>
        </p:nvPicPr>
        <p:blipFill>
          <a:blip r:embed="rId18" cstate="email">
            <a:extLst>
              <a:ext uri="{28A0092B-C50C-407E-A947-70E740481C1C}">
                <a14:useLocalDpi xmlns:a14="http://schemas.microsoft.com/office/drawing/2010/main" xmlns="" val="0"/>
              </a:ext>
            </a:extLst>
          </a:blip>
          <a:stretch>
            <a:fillRect/>
          </a:stretch>
        </p:blipFill>
        <p:spPr>
          <a:xfrm>
            <a:off x="5864147" y="5634222"/>
            <a:ext cx="334328" cy="337185"/>
          </a:xfrm>
          <a:prstGeom prst="rect">
            <a:avLst/>
          </a:prstGeom>
        </p:spPr>
      </p:pic>
      <p:pic>
        <p:nvPicPr>
          <p:cNvPr id="20" name="Picture 19"/>
          <p:cNvPicPr>
            <a:picLocks noChangeAspect="1"/>
          </p:cNvPicPr>
          <p:nvPr/>
        </p:nvPicPr>
        <p:blipFill>
          <a:blip r:embed="rId19" cstate="email">
            <a:extLst>
              <a:ext uri="{28A0092B-C50C-407E-A947-70E740481C1C}">
                <a14:useLocalDpi xmlns:a14="http://schemas.microsoft.com/office/drawing/2010/main" xmlns="" val="0"/>
              </a:ext>
            </a:extLst>
          </a:blip>
          <a:stretch>
            <a:fillRect/>
          </a:stretch>
        </p:blipFill>
        <p:spPr>
          <a:xfrm>
            <a:off x="6477360" y="4535149"/>
            <a:ext cx="417195" cy="377190"/>
          </a:xfrm>
          <a:prstGeom prst="rect">
            <a:avLst/>
          </a:prstGeom>
        </p:spPr>
      </p:pic>
      <p:pic>
        <p:nvPicPr>
          <p:cNvPr id="21" name="Picture 20"/>
          <p:cNvPicPr>
            <a:picLocks noChangeAspect="1"/>
          </p:cNvPicPr>
          <p:nvPr/>
        </p:nvPicPr>
        <p:blipFill>
          <a:blip r:embed="rId20" cstate="email">
            <a:extLst>
              <a:ext uri="{28A0092B-C50C-407E-A947-70E740481C1C}">
                <a14:useLocalDpi xmlns:a14="http://schemas.microsoft.com/office/drawing/2010/main" xmlns="" val="0"/>
              </a:ext>
            </a:extLst>
          </a:blip>
          <a:stretch>
            <a:fillRect/>
          </a:stretch>
        </p:blipFill>
        <p:spPr>
          <a:xfrm>
            <a:off x="6685957" y="4403704"/>
            <a:ext cx="665798" cy="131445"/>
          </a:xfrm>
          <a:prstGeom prst="rect">
            <a:avLst/>
          </a:prstGeom>
        </p:spPr>
      </p:pic>
      <p:pic>
        <p:nvPicPr>
          <p:cNvPr id="22" name="Picture 21"/>
          <p:cNvPicPr>
            <a:picLocks noChangeAspect="1"/>
          </p:cNvPicPr>
          <p:nvPr/>
        </p:nvPicPr>
        <p:blipFill>
          <a:blip r:embed="rId21" cstate="email">
            <a:extLst>
              <a:ext uri="{28A0092B-C50C-407E-A947-70E740481C1C}">
                <a14:useLocalDpi xmlns:a14="http://schemas.microsoft.com/office/drawing/2010/main" xmlns="" val="0"/>
              </a:ext>
            </a:extLst>
          </a:blip>
          <a:stretch>
            <a:fillRect/>
          </a:stretch>
        </p:blipFill>
        <p:spPr>
          <a:xfrm>
            <a:off x="6048735" y="3955355"/>
            <a:ext cx="428625" cy="494348"/>
          </a:xfrm>
          <a:prstGeom prst="rect">
            <a:avLst/>
          </a:prstGeom>
        </p:spPr>
      </p:pic>
      <p:pic>
        <p:nvPicPr>
          <p:cNvPr id="4098" name="Picture 2"/>
          <p:cNvPicPr>
            <a:picLocks noChangeAspect="1" noChangeArrowheads="1"/>
          </p:cNvPicPr>
          <p:nvPr/>
        </p:nvPicPr>
        <p:blipFill>
          <a:blip r:embed="rId22" cstate="email">
            <a:extLst>
              <a:ext uri="{28A0092B-C50C-407E-A947-70E740481C1C}">
                <a14:useLocalDpi xmlns:a14="http://schemas.microsoft.com/office/drawing/2010/main" xmlns="" val="0"/>
              </a:ext>
            </a:extLst>
          </a:blip>
          <a:srcRect/>
          <a:stretch>
            <a:fillRect/>
          </a:stretch>
        </p:blipFill>
        <p:spPr bwMode="auto">
          <a:xfrm>
            <a:off x="6565143" y="4272676"/>
            <a:ext cx="645714" cy="12857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3" name="Picture 22"/>
          <p:cNvPicPr>
            <a:picLocks noChangeAspect="1"/>
          </p:cNvPicPr>
          <p:nvPr/>
        </p:nvPicPr>
        <p:blipFill>
          <a:blip r:embed="rId23" cstate="email">
            <a:extLst>
              <a:ext uri="{28A0092B-C50C-407E-A947-70E740481C1C}">
                <a14:useLocalDpi xmlns:a14="http://schemas.microsoft.com/office/drawing/2010/main" xmlns="" val="0"/>
              </a:ext>
            </a:extLst>
          </a:blip>
          <a:stretch>
            <a:fillRect/>
          </a:stretch>
        </p:blipFill>
        <p:spPr>
          <a:xfrm>
            <a:off x="6783741" y="4060901"/>
            <a:ext cx="420053" cy="188595"/>
          </a:xfrm>
          <a:prstGeom prst="rect">
            <a:avLst/>
          </a:prstGeom>
        </p:spPr>
      </p:pic>
      <p:pic>
        <p:nvPicPr>
          <p:cNvPr id="24" name="Picture 23"/>
          <p:cNvPicPr>
            <a:picLocks noChangeAspect="1"/>
          </p:cNvPicPr>
          <p:nvPr/>
        </p:nvPicPr>
        <p:blipFill>
          <a:blip r:embed="rId24" cstate="email">
            <a:extLst>
              <a:ext uri="{28A0092B-C50C-407E-A947-70E740481C1C}">
                <a14:useLocalDpi xmlns:a14="http://schemas.microsoft.com/office/drawing/2010/main" xmlns="" val="0"/>
              </a:ext>
            </a:extLst>
          </a:blip>
          <a:stretch>
            <a:fillRect/>
          </a:stretch>
        </p:blipFill>
        <p:spPr>
          <a:xfrm>
            <a:off x="6863023" y="3521754"/>
            <a:ext cx="474345" cy="154305"/>
          </a:xfrm>
          <a:prstGeom prst="rect">
            <a:avLst/>
          </a:prstGeom>
        </p:spPr>
      </p:pic>
      <p:pic>
        <p:nvPicPr>
          <p:cNvPr id="25" name="Picture 24"/>
          <p:cNvPicPr>
            <a:picLocks noChangeAspect="1"/>
          </p:cNvPicPr>
          <p:nvPr/>
        </p:nvPicPr>
        <p:blipFill>
          <a:blip r:embed="rId25" cstate="email">
            <a:extLst>
              <a:ext uri="{28A0092B-C50C-407E-A947-70E740481C1C}">
                <a14:useLocalDpi xmlns:a14="http://schemas.microsoft.com/office/drawing/2010/main" xmlns="" val="0"/>
              </a:ext>
            </a:extLst>
          </a:blip>
          <a:stretch>
            <a:fillRect/>
          </a:stretch>
        </p:blipFill>
        <p:spPr>
          <a:xfrm>
            <a:off x="6062743" y="2384602"/>
            <a:ext cx="271463" cy="148590"/>
          </a:xfrm>
          <a:prstGeom prst="rect">
            <a:avLst/>
          </a:prstGeom>
        </p:spPr>
      </p:pic>
      <p:grpSp>
        <p:nvGrpSpPr>
          <p:cNvPr id="28" name="Group 27"/>
          <p:cNvGrpSpPr/>
          <p:nvPr/>
        </p:nvGrpSpPr>
        <p:grpSpPr>
          <a:xfrm>
            <a:off x="5468465" y="2463167"/>
            <a:ext cx="634283" cy="356580"/>
            <a:chOff x="5468465" y="2463167"/>
            <a:chExt cx="634283" cy="356580"/>
          </a:xfrm>
        </p:grpSpPr>
        <p:pic>
          <p:nvPicPr>
            <p:cNvPr id="26" name="Picture 25"/>
            <p:cNvPicPr>
              <a:picLocks noChangeAspect="1"/>
            </p:cNvPicPr>
            <p:nvPr/>
          </p:nvPicPr>
          <p:blipFill>
            <a:blip r:embed="rId26" cstate="email">
              <a:extLst>
                <a:ext uri="{28A0092B-C50C-407E-A947-70E740481C1C}">
                  <a14:useLocalDpi xmlns:a14="http://schemas.microsoft.com/office/drawing/2010/main" xmlns="" val="0"/>
                </a:ext>
              </a:extLst>
            </a:blip>
            <a:stretch>
              <a:fillRect/>
            </a:stretch>
          </p:blipFill>
          <p:spPr>
            <a:xfrm>
              <a:off x="5625545" y="2463167"/>
              <a:ext cx="477203" cy="197168"/>
            </a:xfrm>
            <a:prstGeom prst="rect">
              <a:avLst/>
            </a:prstGeom>
          </p:spPr>
        </p:pic>
        <p:sp>
          <p:nvSpPr>
            <p:cNvPr id="27" name="TextBox 26"/>
            <p:cNvSpPr txBox="1"/>
            <p:nvPr/>
          </p:nvSpPr>
          <p:spPr>
            <a:xfrm>
              <a:off x="5468465" y="2542748"/>
              <a:ext cx="611065" cy="276999"/>
            </a:xfrm>
            <a:prstGeom prst="rect">
              <a:avLst/>
            </a:prstGeom>
            <a:noFill/>
          </p:spPr>
          <p:txBody>
            <a:bodyPr wrap="none" rtlCol="0">
              <a:spAutoFit/>
            </a:bodyPr>
            <a:lstStyle/>
            <a:p>
              <a:r>
                <a:rPr lang="en-US" sz="1200" b="0" dirty="0" smtClean="0">
                  <a:solidFill>
                    <a:srgbClr val="000000"/>
                  </a:solidFill>
                </a:rPr>
                <a:t>Macro</a:t>
              </a:r>
              <a:endParaRPr lang="en-AU" sz="1200" b="0" dirty="0">
                <a:solidFill>
                  <a:srgbClr val="000000"/>
                </a:solidFill>
              </a:endParaRPr>
            </a:p>
          </p:txBody>
        </p:sp>
      </p:grpSp>
      <p:grpSp>
        <p:nvGrpSpPr>
          <p:cNvPr id="30" name="Group 29"/>
          <p:cNvGrpSpPr/>
          <p:nvPr/>
        </p:nvGrpSpPr>
        <p:grpSpPr>
          <a:xfrm>
            <a:off x="5941413" y="2564233"/>
            <a:ext cx="806631" cy="547850"/>
            <a:chOff x="5941413" y="2564233"/>
            <a:chExt cx="806631" cy="547850"/>
          </a:xfrm>
        </p:grpSpPr>
        <p:pic>
          <p:nvPicPr>
            <p:cNvPr id="32" name="Picture 31"/>
            <p:cNvPicPr>
              <a:picLocks noChangeAspect="1"/>
            </p:cNvPicPr>
            <p:nvPr/>
          </p:nvPicPr>
          <p:blipFill>
            <a:blip r:embed="rId26" cstate="email">
              <a:extLst>
                <a:ext uri="{28A0092B-C50C-407E-A947-70E740481C1C}">
                  <a14:useLocalDpi xmlns:a14="http://schemas.microsoft.com/office/drawing/2010/main" xmlns="" val="0"/>
                </a:ext>
              </a:extLst>
            </a:blip>
            <a:stretch>
              <a:fillRect/>
            </a:stretch>
          </p:blipFill>
          <p:spPr>
            <a:xfrm>
              <a:off x="6128397" y="2564233"/>
              <a:ext cx="477203" cy="197168"/>
            </a:xfrm>
            <a:prstGeom prst="rect">
              <a:avLst/>
            </a:prstGeom>
          </p:spPr>
        </p:pic>
        <p:sp>
          <p:nvSpPr>
            <p:cNvPr id="29" name="TextBox 28"/>
            <p:cNvSpPr txBox="1"/>
            <p:nvPr/>
          </p:nvSpPr>
          <p:spPr>
            <a:xfrm>
              <a:off x="5941413" y="2650418"/>
              <a:ext cx="806631" cy="461665"/>
            </a:xfrm>
            <a:prstGeom prst="rect">
              <a:avLst/>
            </a:prstGeom>
            <a:noFill/>
          </p:spPr>
          <p:txBody>
            <a:bodyPr wrap="none" rtlCol="0">
              <a:spAutoFit/>
            </a:bodyPr>
            <a:lstStyle/>
            <a:p>
              <a:r>
                <a:rPr lang="en-US" sz="1200" b="0" dirty="0" smtClean="0">
                  <a:solidFill>
                    <a:srgbClr val="000000"/>
                  </a:solidFill>
                </a:rPr>
                <a:t>Micro &amp;</a:t>
              </a:r>
              <a:br>
                <a:rPr lang="en-US" sz="1200" b="0" dirty="0" smtClean="0">
                  <a:solidFill>
                    <a:srgbClr val="000000"/>
                  </a:solidFill>
                </a:rPr>
              </a:br>
              <a:r>
                <a:rPr lang="en-US" sz="1200" b="0" dirty="0" smtClean="0">
                  <a:solidFill>
                    <a:srgbClr val="000000"/>
                  </a:solidFill>
                </a:rPr>
                <a:t>Microbes</a:t>
              </a:r>
              <a:endParaRPr lang="en-AU" sz="1200" b="0" dirty="0">
                <a:solidFill>
                  <a:srgbClr val="000000"/>
                </a:solidFill>
              </a:endParaRPr>
            </a:p>
          </p:txBody>
        </p:sp>
      </p:grpSp>
      <p:pic>
        <p:nvPicPr>
          <p:cNvPr id="1026" name="Picture 2"/>
          <p:cNvPicPr>
            <a:picLocks noChangeAspect="1" noChangeArrowheads="1"/>
          </p:cNvPicPr>
          <p:nvPr/>
        </p:nvPicPr>
        <p:blipFill>
          <a:blip r:embed="rId27" cstate="email">
            <a:extLst>
              <a:ext uri="{28A0092B-C50C-407E-A947-70E740481C1C}">
                <a14:useLocalDpi xmlns:a14="http://schemas.microsoft.com/office/drawing/2010/main" xmlns="" val="0"/>
              </a:ext>
            </a:extLst>
          </a:blip>
          <a:srcRect/>
          <a:stretch>
            <a:fillRect/>
          </a:stretch>
        </p:blipFill>
        <p:spPr bwMode="auto">
          <a:xfrm>
            <a:off x="385082" y="162832"/>
            <a:ext cx="969963" cy="957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686524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6"/>
          <p:cNvSpPr>
            <a:spLocks noChangeArrowheads="1"/>
          </p:cNvSpPr>
          <p:nvPr/>
        </p:nvSpPr>
        <p:spPr bwMode="auto">
          <a:xfrm>
            <a:off x="2179211" y="420453"/>
            <a:ext cx="4398960"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algn="ctr" eaLnBrk="1" hangingPunct="1"/>
            <a:r>
              <a:rPr lang="en-US" altLang="en-US" sz="3200" b="0" dirty="0" smtClean="0">
                <a:solidFill>
                  <a:srgbClr val="333399"/>
                </a:solidFill>
              </a:rPr>
              <a:t>Commercial Cultivation</a:t>
            </a:r>
            <a:endParaRPr lang="en-US" altLang="en-US" sz="3200" b="0" dirty="0">
              <a:solidFill>
                <a:srgbClr val="333399"/>
              </a:solidFill>
            </a:endParaRPr>
          </a:p>
        </p:txBody>
      </p:sp>
      <p:pic>
        <p:nvPicPr>
          <p:cNvPr id="57" name="Picture 10" descr="NQAIF_Logonobackground"/>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2913" y="171450"/>
            <a:ext cx="968375" cy="957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4536803" y="5822081"/>
            <a:ext cx="4679486" cy="707886"/>
          </a:xfrm>
          <a:prstGeom prst="rect">
            <a:avLst/>
          </a:prstGeom>
          <a:noFill/>
        </p:spPr>
        <p:txBody>
          <a:bodyPr wrap="none" rtlCol="0">
            <a:spAutoFit/>
          </a:bodyPr>
          <a:lstStyle/>
          <a:p>
            <a:pPr algn="ctr"/>
            <a:r>
              <a:rPr lang="en-US" sz="2000" b="0" dirty="0" smtClean="0">
                <a:solidFill>
                  <a:srgbClr val="002060"/>
                </a:solidFill>
              </a:rPr>
              <a:t>Raceway cultivation of </a:t>
            </a:r>
            <a:r>
              <a:rPr lang="en-US" sz="2000" b="0" i="1" dirty="0" err="1" smtClean="0">
                <a:solidFill>
                  <a:srgbClr val="002060"/>
                </a:solidFill>
              </a:rPr>
              <a:t>Dunaliella</a:t>
            </a:r>
            <a:r>
              <a:rPr lang="en-US" sz="2000" b="0" i="1" dirty="0" smtClean="0">
                <a:solidFill>
                  <a:srgbClr val="002060"/>
                </a:solidFill>
              </a:rPr>
              <a:t> </a:t>
            </a:r>
            <a:r>
              <a:rPr lang="en-US" sz="2000" b="0" i="1" dirty="0" err="1" smtClean="0">
                <a:solidFill>
                  <a:srgbClr val="002060"/>
                </a:solidFill>
              </a:rPr>
              <a:t>salina</a:t>
            </a:r>
            <a:r>
              <a:rPr lang="en-US" sz="2000" b="0" dirty="0">
                <a:solidFill>
                  <a:srgbClr val="002060"/>
                </a:solidFill>
              </a:rPr>
              <a:t/>
            </a:r>
            <a:br>
              <a:rPr lang="en-US" sz="2000" b="0" dirty="0">
                <a:solidFill>
                  <a:srgbClr val="002060"/>
                </a:solidFill>
              </a:rPr>
            </a:br>
            <a:r>
              <a:rPr lang="en-US" sz="2000" b="0" dirty="0" err="1" smtClean="0">
                <a:solidFill>
                  <a:srgbClr val="002060"/>
                </a:solidFill>
              </a:rPr>
              <a:t>Eilat</a:t>
            </a:r>
            <a:r>
              <a:rPr lang="en-US" sz="2000" b="0" dirty="0" smtClean="0">
                <a:solidFill>
                  <a:srgbClr val="002060"/>
                </a:solidFill>
              </a:rPr>
              <a:t> (Israel)</a:t>
            </a:r>
            <a:endParaRPr lang="en-AU" sz="2000" b="0" dirty="0">
              <a:solidFill>
                <a:srgbClr val="002060"/>
              </a:solidFill>
            </a:endParaRPr>
          </a:p>
        </p:txBody>
      </p:sp>
      <p:sp>
        <p:nvSpPr>
          <p:cNvPr id="10" name="Rectangle 5"/>
          <p:cNvSpPr>
            <a:spLocks noChangeArrowheads="1"/>
          </p:cNvSpPr>
          <p:nvPr/>
        </p:nvSpPr>
        <p:spPr bwMode="auto">
          <a:xfrm>
            <a:off x="471487" y="1236329"/>
            <a:ext cx="6538913" cy="52629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r>
              <a:rPr lang="en-US" altLang="en-US" b="0" dirty="0">
                <a:solidFill>
                  <a:schemeClr val="tx1"/>
                </a:solidFill>
              </a:rPr>
              <a:t>Semi-extensive:</a:t>
            </a:r>
          </a:p>
          <a:p>
            <a:pPr eaLnBrk="1" hangingPunct="1"/>
            <a:endParaRPr lang="en-US" altLang="en-US" b="0" dirty="0">
              <a:solidFill>
                <a:schemeClr val="tx1"/>
              </a:solidFill>
            </a:endParaRPr>
          </a:p>
          <a:p>
            <a:pPr eaLnBrk="1" hangingPunct="1"/>
            <a:r>
              <a:rPr lang="en-US" altLang="en-US" b="0" dirty="0">
                <a:solidFill>
                  <a:schemeClr val="tx1"/>
                </a:solidFill>
              </a:rPr>
              <a:t>In ponds: 1 ha or</a:t>
            </a:r>
          </a:p>
          <a:p>
            <a:pPr eaLnBrk="1" hangingPunct="1"/>
            <a:r>
              <a:rPr lang="en-US" altLang="en-US" b="0" dirty="0">
                <a:solidFill>
                  <a:schemeClr val="tx1"/>
                </a:solidFill>
              </a:rPr>
              <a:t>In raceways: 50 x 5 x 1 m</a:t>
            </a:r>
          </a:p>
          <a:p>
            <a:pPr eaLnBrk="1" hangingPunct="1"/>
            <a:endParaRPr lang="en-US" altLang="en-US" b="0" dirty="0">
              <a:solidFill>
                <a:schemeClr val="tx1"/>
              </a:solidFill>
            </a:endParaRPr>
          </a:p>
          <a:p>
            <a:pPr eaLnBrk="1" hangingPunct="1"/>
            <a:r>
              <a:rPr lang="en-US" altLang="en-US" b="0" dirty="0">
                <a:solidFill>
                  <a:schemeClr val="tx1"/>
                </a:solidFill>
              </a:rPr>
              <a:t>Used for the cultivation of</a:t>
            </a:r>
            <a:br>
              <a:rPr lang="en-US" altLang="en-US" b="0" dirty="0">
                <a:solidFill>
                  <a:schemeClr val="tx1"/>
                </a:solidFill>
              </a:rPr>
            </a:br>
            <a:r>
              <a:rPr lang="en-US" altLang="en-US" b="0" i="1" dirty="0" err="1" smtClean="0">
                <a:solidFill>
                  <a:schemeClr val="tx1"/>
                </a:solidFill>
              </a:rPr>
              <a:t>Dunaliella</a:t>
            </a:r>
            <a:endParaRPr lang="en-US" altLang="en-US" b="0" i="1" dirty="0">
              <a:solidFill>
                <a:schemeClr val="tx1"/>
              </a:solidFill>
            </a:endParaRPr>
          </a:p>
          <a:p>
            <a:pPr eaLnBrk="1" hangingPunct="1"/>
            <a:r>
              <a:rPr lang="en-US" altLang="en-US" b="0" i="1" dirty="0" err="1">
                <a:solidFill>
                  <a:schemeClr val="tx1"/>
                </a:solidFill>
              </a:rPr>
              <a:t>Spirulina</a:t>
            </a:r>
            <a:endParaRPr lang="en-US" altLang="en-US" b="0" i="1" dirty="0">
              <a:solidFill>
                <a:schemeClr val="tx1"/>
              </a:solidFill>
            </a:endParaRPr>
          </a:p>
          <a:p>
            <a:pPr eaLnBrk="1" hangingPunct="1"/>
            <a:r>
              <a:rPr lang="en-US" altLang="en-US" b="0" i="1" dirty="0" smtClean="0">
                <a:solidFill>
                  <a:schemeClr val="tx1"/>
                </a:solidFill>
              </a:rPr>
              <a:t>Chlorella</a:t>
            </a:r>
          </a:p>
          <a:p>
            <a:pPr eaLnBrk="1" hangingPunct="1"/>
            <a:endParaRPr lang="en-US" altLang="en-US" b="0" i="1" dirty="0">
              <a:solidFill>
                <a:schemeClr val="tx1"/>
              </a:solidFill>
            </a:endParaRPr>
          </a:p>
          <a:p>
            <a:pPr eaLnBrk="1" hangingPunct="1"/>
            <a:r>
              <a:rPr lang="en-US" altLang="en-US" b="0" i="1" dirty="0" smtClean="0">
                <a:solidFill>
                  <a:schemeClr val="tx1"/>
                </a:solidFill>
              </a:rPr>
              <a:t>Chlorella </a:t>
            </a:r>
            <a:r>
              <a:rPr lang="en-US" altLang="en-US" b="0" dirty="0" smtClean="0">
                <a:solidFill>
                  <a:schemeClr val="tx1"/>
                </a:solidFill>
              </a:rPr>
              <a:t>food supplement</a:t>
            </a:r>
          </a:p>
          <a:p>
            <a:pPr eaLnBrk="1" hangingPunct="1"/>
            <a:endParaRPr lang="en-US" altLang="en-US" b="0" i="1" dirty="0" smtClean="0">
              <a:solidFill>
                <a:schemeClr val="tx1"/>
              </a:solidFill>
            </a:endParaRPr>
          </a:p>
          <a:p>
            <a:pPr eaLnBrk="1" hangingPunct="1"/>
            <a:r>
              <a:rPr lang="en-US" altLang="en-US" b="0" i="1" dirty="0" err="1" smtClean="0">
                <a:solidFill>
                  <a:schemeClr val="tx1"/>
                </a:solidFill>
              </a:rPr>
              <a:t>Spirulina</a:t>
            </a:r>
            <a:r>
              <a:rPr lang="en-US" altLang="en-US" b="0" i="1" dirty="0" smtClean="0">
                <a:solidFill>
                  <a:schemeClr val="tx1"/>
                </a:solidFill>
              </a:rPr>
              <a:t> </a:t>
            </a:r>
            <a:r>
              <a:rPr lang="en-US" altLang="en-US" b="0" dirty="0" smtClean="0">
                <a:solidFill>
                  <a:schemeClr val="tx1"/>
                </a:solidFill>
              </a:rPr>
              <a:t>(cyanobacterium)</a:t>
            </a:r>
            <a:br>
              <a:rPr lang="en-US" altLang="en-US" b="0" dirty="0" smtClean="0">
                <a:solidFill>
                  <a:schemeClr val="tx1"/>
                </a:solidFill>
              </a:rPr>
            </a:br>
            <a:r>
              <a:rPr lang="en-US" altLang="en-US" b="0" dirty="0" smtClean="0">
                <a:solidFill>
                  <a:schemeClr val="tx1"/>
                </a:solidFill>
              </a:rPr>
              <a:t>(food supplement)</a:t>
            </a:r>
            <a:endParaRPr lang="en-US" altLang="en-US" b="0" dirty="0">
              <a:solidFill>
                <a:schemeClr val="tx1"/>
              </a:solidFill>
            </a:endParaRPr>
          </a:p>
        </p:txBody>
      </p:sp>
      <p:grpSp>
        <p:nvGrpSpPr>
          <p:cNvPr id="4" name="Group 3"/>
          <p:cNvGrpSpPr>
            <a:grpSpLocks noChangeAspect="1"/>
          </p:cNvGrpSpPr>
          <p:nvPr/>
        </p:nvGrpSpPr>
        <p:grpSpPr>
          <a:xfrm>
            <a:off x="4637063" y="1332661"/>
            <a:ext cx="4253675" cy="4481545"/>
            <a:chOff x="3892550" y="1325229"/>
            <a:chExt cx="5251450" cy="5532771"/>
          </a:xfrm>
        </p:grpSpPr>
        <p:pic>
          <p:nvPicPr>
            <p:cNvPr id="11"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892550" y="3405188"/>
              <a:ext cx="5251450" cy="34528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 name="Picture 7"/>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7239000" y="1343025"/>
              <a:ext cx="1905000" cy="2000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8"/>
            <p:cNvPicPr>
              <a:picLocks noChangeAspect="1" noChangeArrowheads="1"/>
            </p:cNvPicPr>
            <p:nvPr/>
          </p:nvPicPr>
          <p:blipFill>
            <a:blip r:embed="rId6" cstate="email">
              <a:extLst>
                <a:ext uri="{28A0092B-C50C-407E-A947-70E740481C1C}">
                  <a14:useLocalDpi xmlns:a14="http://schemas.microsoft.com/office/drawing/2010/main" xmlns="" val="0"/>
                </a:ext>
              </a:extLst>
            </a:blip>
            <a:srcRect l="3738" t="1088" r="2045" b="1633"/>
            <a:stretch>
              <a:fillRect/>
            </a:stretch>
          </p:blipFill>
          <p:spPr bwMode="auto">
            <a:xfrm>
              <a:off x="4591050" y="1343025"/>
              <a:ext cx="2579688" cy="2000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9"/>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3992551" y="1325229"/>
              <a:ext cx="1638300" cy="1466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xmlns="" val="42044864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10" descr="NQAIF_Logonobackground"/>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2913" y="171450"/>
            <a:ext cx="968375" cy="957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 name="Rectangle 5"/>
          <p:cNvSpPr>
            <a:spLocks noChangeArrowheads="1"/>
          </p:cNvSpPr>
          <p:nvPr/>
        </p:nvSpPr>
        <p:spPr bwMode="auto">
          <a:xfrm>
            <a:off x="137655" y="1308100"/>
            <a:ext cx="6154335" cy="46012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spcAft>
                <a:spcPts val="0"/>
              </a:spcAft>
            </a:pPr>
            <a:r>
              <a:rPr lang="en-US" altLang="en-US" b="0" dirty="0" err="1" smtClean="0">
                <a:solidFill>
                  <a:srgbClr val="002060"/>
                </a:solidFill>
              </a:rPr>
              <a:t>Nutraceuticals</a:t>
            </a:r>
            <a:r>
              <a:rPr lang="en-US" altLang="en-US" b="0" dirty="0" smtClean="0">
                <a:solidFill>
                  <a:srgbClr val="002060"/>
                </a:solidFill>
              </a:rPr>
              <a:t> and pigments/ antioxidants:</a:t>
            </a:r>
          </a:p>
          <a:p>
            <a:pPr eaLnBrk="1" hangingPunct="1">
              <a:spcAft>
                <a:spcPts val="0"/>
              </a:spcAft>
            </a:pPr>
            <a:r>
              <a:rPr lang="en-US" altLang="en-US" b="0" dirty="0" smtClean="0">
                <a:solidFill>
                  <a:srgbClr val="002060"/>
                </a:solidFill>
              </a:rPr>
              <a:t/>
            </a:r>
            <a:br>
              <a:rPr lang="en-US" altLang="en-US" b="0" dirty="0" smtClean="0">
                <a:solidFill>
                  <a:srgbClr val="002060"/>
                </a:solidFill>
              </a:rPr>
            </a:br>
            <a:r>
              <a:rPr lang="en-US" altLang="en-US" sz="1800" b="0" dirty="0" smtClean="0">
                <a:solidFill>
                  <a:srgbClr val="002060"/>
                </a:solidFill>
              </a:rPr>
              <a:t>Human health supplements (e.g. </a:t>
            </a:r>
            <a:r>
              <a:rPr lang="en-US" altLang="en-US" sz="1800" b="0" i="1" dirty="0" smtClean="0">
                <a:solidFill>
                  <a:srgbClr val="002060"/>
                </a:solidFill>
              </a:rPr>
              <a:t>Chlorella, </a:t>
            </a:r>
            <a:r>
              <a:rPr lang="en-US" altLang="en-US" sz="1800" b="0" i="1" dirty="0" err="1" smtClean="0">
                <a:solidFill>
                  <a:srgbClr val="002060"/>
                </a:solidFill>
              </a:rPr>
              <a:t>Spirulina</a:t>
            </a:r>
            <a:r>
              <a:rPr lang="en-US" altLang="en-US" sz="1800" b="0" dirty="0" smtClean="0">
                <a:solidFill>
                  <a:srgbClr val="002060"/>
                </a:solidFill>
              </a:rPr>
              <a:t>)</a:t>
            </a:r>
            <a:endParaRPr lang="en-US" altLang="en-US" sz="1800" b="0" dirty="0">
              <a:solidFill>
                <a:srgbClr val="002060"/>
              </a:solidFill>
            </a:endParaRPr>
          </a:p>
          <a:p>
            <a:pPr eaLnBrk="1" hangingPunct="1"/>
            <a:r>
              <a:rPr lang="en-US" altLang="en-US" sz="1800" b="0" dirty="0" smtClean="0">
                <a:solidFill>
                  <a:srgbClr val="002060"/>
                </a:solidFill>
              </a:rPr>
              <a:t>Pigments/ antioxidants</a:t>
            </a:r>
            <a:endParaRPr lang="en-US" altLang="en-US" sz="1800" b="0" dirty="0">
              <a:solidFill>
                <a:srgbClr val="002060"/>
              </a:solidFill>
            </a:endParaRPr>
          </a:p>
          <a:p>
            <a:pPr eaLnBrk="1" hangingPunct="1"/>
            <a:r>
              <a:rPr lang="en-US" altLang="en-US" sz="1800" b="0" i="1" dirty="0" err="1" smtClean="0">
                <a:solidFill>
                  <a:srgbClr val="002060"/>
                </a:solidFill>
              </a:rPr>
              <a:t>Dunaliella</a:t>
            </a:r>
            <a:r>
              <a:rPr lang="en-US" altLang="en-US" sz="1800" b="0" dirty="0" smtClean="0">
                <a:solidFill>
                  <a:schemeClr val="tx1"/>
                </a:solidFill>
              </a:rPr>
              <a:t> commercial </a:t>
            </a:r>
            <a:r>
              <a:rPr lang="el-GR" altLang="en-US" sz="1800" b="0" dirty="0" smtClean="0">
                <a:solidFill>
                  <a:schemeClr val="tx1"/>
                </a:solidFill>
              </a:rPr>
              <a:t>β</a:t>
            </a:r>
            <a:r>
              <a:rPr lang="en-US" altLang="en-US" sz="1800" b="0" dirty="0" smtClean="0">
                <a:solidFill>
                  <a:schemeClr val="tx1"/>
                </a:solidFill>
              </a:rPr>
              <a:t>-carotene producer</a:t>
            </a:r>
          </a:p>
          <a:p>
            <a:pPr eaLnBrk="1" hangingPunct="1">
              <a:spcAft>
                <a:spcPts val="600"/>
              </a:spcAft>
            </a:pPr>
            <a:r>
              <a:rPr lang="en-US" altLang="en-US" sz="1800" b="0" i="1" dirty="0" err="1" smtClean="0">
                <a:solidFill>
                  <a:srgbClr val="002060"/>
                </a:solidFill>
              </a:rPr>
              <a:t>Haematococcus</a:t>
            </a:r>
            <a:r>
              <a:rPr lang="en-US" altLang="en-US" sz="1800" b="0" dirty="0" smtClean="0">
                <a:solidFill>
                  <a:schemeClr val="tx1"/>
                </a:solidFill>
              </a:rPr>
              <a:t> </a:t>
            </a:r>
            <a:r>
              <a:rPr lang="en-US" altLang="en-US" sz="1800" b="0" dirty="0" err="1" smtClean="0">
                <a:solidFill>
                  <a:schemeClr val="tx1"/>
                </a:solidFill>
              </a:rPr>
              <a:t>astaxanthin</a:t>
            </a:r>
            <a:endParaRPr lang="en-US" altLang="en-US" sz="1800" b="0" dirty="0" smtClean="0">
              <a:solidFill>
                <a:schemeClr val="tx1"/>
              </a:solidFill>
            </a:endParaRPr>
          </a:p>
          <a:p>
            <a:pPr eaLnBrk="1" hangingPunct="1">
              <a:spcAft>
                <a:spcPts val="600"/>
              </a:spcAft>
            </a:pPr>
            <a:endParaRPr lang="en-US" altLang="en-US" sz="1800" b="0" dirty="0">
              <a:solidFill>
                <a:schemeClr val="tx1"/>
              </a:solidFill>
            </a:endParaRPr>
          </a:p>
          <a:p>
            <a:pPr eaLnBrk="1" hangingPunct="1"/>
            <a:r>
              <a:rPr lang="en-US" altLang="en-US" sz="1800" b="0" dirty="0" smtClean="0">
                <a:solidFill>
                  <a:srgbClr val="002060"/>
                </a:solidFill>
              </a:rPr>
              <a:t>Fish oil</a:t>
            </a:r>
            <a:endParaRPr lang="en-US" altLang="en-US" sz="1800" b="0" dirty="0">
              <a:solidFill>
                <a:srgbClr val="002060"/>
              </a:solidFill>
            </a:endParaRPr>
          </a:p>
          <a:p>
            <a:pPr eaLnBrk="1" hangingPunct="1">
              <a:spcAft>
                <a:spcPts val="600"/>
              </a:spcAft>
            </a:pPr>
            <a:r>
              <a:rPr lang="en-US" altLang="en-US" sz="1800" b="0" i="1" dirty="0" err="1" smtClean="0">
                <a:solidFill>
                  <a:srgbClr val="002060"/>
                </a:solidFill>
              </a:rPr>
              <a:t>Isochrysis</a:t>
            </a:r>
            <a:r>
              <a:rPr lang="en-US" altLang="en-US" sz="1800" b="0" i="1" dirty="0" smtClean="0">
                <a:solidFill>
                  <a:srgbClr val="002060"/>
                </a:solidFill>
              </a:rPr>
              <a:t>, </a:t>
            </a:r>
            <a:r>
              <a:rPr lang="en-US" altLang="en-US" sz="1800" b="0" i="1" dirty="0" err="1" smtClean="0">
                <a:solidFill>
                  <a:srgbClr val="002060"/>
                </a:solidFill>
              </a:rPr>
              <a:t>Crypthecodinium</a:t>
            </a:r>
            <a:r>
              <a:rPr lang="en-US" altLang="en-US" sz="1800" b="0" i="1" dirty="0" smtClean="0">
                <a:solidFill>
                  <a:srgbClr val="002060"/>
                </a:solidFill>
              </a:rPr>
              <a:t>, </a:t>
            </a:r>
            <a:br>
              <a:rPr lang="en-US" altLang="en-US" sz="1800" b="0" i="1" dirty="0" smtClean="0">
                <a:solidFill>
                  <a:srgbClr val="002060"/>
                </a:solidFill>
              </a:rPr>
            </a:br>
            <a:r>
              <a:rPr lang="en-US" altLang="en-US" sz="1800" b="0" i="1" dirty="0" err="1" smtClean="0">
                <a:solidFill>
                  <a:srgbClr val="002060"/>
                </a:solidFill>
              </a:rPr>
              <a:t>Schizochytrium</a:t>
            </a:r>
            <a:r>
              <a:rPr lang="en-US" altLang="en-US" sz="1800" b="0" i="1" dirty="0">
                <a:solidFill>
                  <a:srgbClr val="002060"/>
                </a:solidFill>
              </a:rPr>
              <a:t> </a:t>
            </a:r>
            <a:r>
              <a:rPr lang="en-US" altLang="en-US" sz="1800" b="0" dirty="0" smtClean="0">
                <a:solidFill>
                  <a:schemeClr val="tx1"/>
                </a:solidFill>
              </a:rPr>
              <a:t>(DHA)</a:t>
            </a:r>
            <a:endParaRPr lang="en-US" altLang="en-US" sz="1800" b="0" dirty="0">
              <a:solidFill>
                <a:schemeClr val="tx1"/>
              </a:solidFill>
            </a:endParaRPr>
          </a:p>
          <a:p>
            <a:pPr eaLnBrk="1" hangingPunct="1"/>
            <a:r>
              <a:rPr lang="en-US" altLang="en-US" sz="1800" b="0" i="1" dirty="0" err="1" smtClean="0">
                <a:solidFill>
                  <a:srgbClr val="002060"/>
                </a:solidFill>
              </a:rPr>
              <a:t>Pavlova</a:t>
            </a:r>
            <a:r>
              <a:rPr lang="en-US" altLang="en-US" sz="1800" b="0" dirty="0" smtClean="0">
                <a:solidFill>
                  <a:schemeClr val="tx1"/>
                </a:solidFill>
              </a:rPr>
              <a:t> (EPA, DHA)</a:t>
            </a:r>
          </a:p>
          <a:p>
            <a:pPr eaLnBrk="1" hangingPunct="1"/>
            <a:r>
              <a:rPr lang="en-US" altLang="en-US" sz="1800" b="0" dirty="0" smtClean="0">
                <a:solidFill>
                  <a:srgbClr val="002060"/>
                </a:solidFill>
              </a:rPr>
              <a:t>Diatoms, </a:t>
            </a:r>
            <a:r>
              <a:rPr lang="en-US" altLang="en-US" sz="1800" b="0" i="1" dirty="0" err="1" smtClean="0">
                <a:solidFill>
                  <a:srgbClr val="002060"/>
                </a:solidFill>
              </a:rPr>
              <a:t>Nannochloropsis</a:t>
            </a:r>
            <a:r>
              <a:rPr lang="en-US" altLang="en-US" sz="1800" b="0" dirty="0" smtClean="0">
                <a:solidFill>
                  <a:schemeClr val="tx1"/>
                </a:solidFill>
              </a:rPr>
              <a:t> </a:t>
            </a:r>
            <a:r>
              <a:rPr lang="en-US" altLang="en-US" sz="1800" b="0" dirty="0">
                <a:solidFill>
                  <a:schemeClr val="tx1"/>
                </a:solidFill>
              </a:rPr>
              <a:t>(</a:t>
            </a:r>
            <a:r>
              <a:rPr lang="en-US" altLang="en-US" sz="1800" b="0" dirty="0" smtClean="0">
                <a:solidFill>
                  <a:schemeClr val="tx1"/>
                </a:solidFill>
              </a:rPr>
              <a:t>EPA)</a:t>
            </a:r>
            <a:endParaRPr lang="en-US" altLang="en-US" sz="1800" b="0" dirty="0">
              <a:solidFill>
                <a:schemeClr val="tx1"/>
              </a:solidFill>
            </a:endParaRPr>
          </a:p>
          <a:p>
            <a:pPr eaLnBrk="1" hangingPunct="1"/>
            <a:endParaRPr lang="en-US" altLang="en-US" sz="2000" b="0" dirty="0">
              <a:solidFill>
                <a:schemeClr val="tx1"/>
              </a:solidFill>
            </a:endParaRPr>
          </a:p>
          <a:p>
            <a:pPr eaLnBrk="1" hangingPunct="1"/>
            <a:endParaRPr lang="en-US" altLang="en-US" sz="2000" b="0" dirty="0" smtClean="0">
              <a:solidFill>
                <a:schemeClr val="tx1"/>
              </a:solidFill>
            </a:endParaRPr>
          </a:p>
        </p:txBody>
      </p:sp>
      <p:grpSp>
        <p:nvGrpSpPr>
          <p:cNvPr id="14" name="Group 13"/>
          <p:cNvGrpSpPr/>
          <p:nvPr/>
        </p:nvGrpSpPr>
        <p:grpSpPr>
          <a:xfrm>
            <a:off x="6230741" y="1308100"/>
            <a:ext cx="2645813" cy="2541600"/>
            <a:chOff x="2945063" y="1651000"/>
            <a:chExt cx="2645813" cy="2541600"/>
          </a:xfrm>
        </p:grpSpPr>
        <p:pic>
          <p:nvPicPr>
            <p:cNvPr id="12" name="Picture 20" descr="http://www.algaeindustrymagazine.com/wp-content/uploads/Chlorella_01.jpg"/>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21024" t="37473" r="51854" b="27655"/>
            <a:stretch/>
          </p:blipFill>
          <p:spPr bwMode="auto">
            <a:xfrm>
              <a:off x="2945063" y="1651000"/>
              <a:ext cx="2645813" cy="2541600"/>
            </a:xfrm>
            <a:prstGeom prst="rect">
              <a:avLst/>
            </a:prstGeom>
            <a:noFill/>
            <a:extLst>
              <a:ext uri="{909E8E84-426E-40DD-AFC4-6F175D3DCCD1}">
                <a14:hiddenFill xmlns:a14="http://schemas.microsoft.com/office/drawing/2010/main" xmlns="">
                  <a:solidFill>
                    <a:srgbClr val="FFFFFF"/>
                  </a:solidFill>
                </a14:hiddenFill>
              </a:ext>
            </a:extLst>
          </p:spPr>
        </p:pic>
        <p:cxnSp>
          <p:nvCxnSpPr>
            <p:cNvPr id="13" name="Straight Arrow Connector 12"/>
            <p:cNvCxnSpPr/>
            <p:nvPr/>
          </p:nvCxnSpPr>
          <p:spPr>
            <a:xfrm flipH="1">
              <a:off x="4551992" y="2120900"/>
              <a:ext cx="413708" cy="165100"/>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2984500" y="3771900"/>
              <a:ext cx="413708" cy="165100"/>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4758846" y="3213100"/>
              <a:ext cx="413708" cy="165100"/>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4847746" y="2635250"/>
              <a:ext cx="413708" cy="165100"/>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4353173" y="3882358"/>
            <a:ext cx="4523381" cy="2541600"/>
            <a:chOff x="430213" y="1308100"/>
            <a:chExt cx="4523381" cy="2541600"/>
          </a:xfrm>
        </p:grpSpPr>
        <p:grpSp>
          <p:nvGrpSpPr>
            <p:cNvPr id="16" name="Group 15"/>
            <p:cNvGrpSpPr/>
            <p:nvPr/>
          </p:nvGrpSpPr>
          <p:grpSpPr>
            <a:xfrm>
              <a:off x="430213" y="1308100"/>
              <a:ext cx="2514850" cy="2539999"/>
              <a:chOff x="430213" y="1651000"/>
              <a:chExt cx="2514850" cy="2539999"/>
            </a:xfrm>
          </p:grpSpPr>
          <p:pic>
            <p:nvPicPr>
              <p:cNvPr id="11" name="Picture 18" descr="http://cfb.unh.edu/phycokey/Choices/Chlorophyceae/unicells/flagellated/DUNALIELLA/Dunaliella_02_300x333_safl.umn.edu.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30213" y="1651000"/>
                <a:ext cx="2514850" cy="2539999"/>
              </a:xfrm>
              <a:prstGeom prst="rect">
                <a:avLst/>
              </a:prstGeom>
              <a:noFill/>
              <a:extLst>
                <a:ext uri="{909E8E84-426E-40DD-AFC4-6F175D3DCCD1}">
                  <a14:hiddenFill xmlns:a14="http://schemas.microsoft.com/office/drawing/2010/main" xmlns="">
                    <a:solidFill>
                      <a:srgbClr val="FFFFFF"/>
                    </a:solidFill>
                  </a14:hiddenFill>
                </a:ext>
              </a:extLst>
            </p:spPr>
          </p:pic>
          <p:cxnSp>
            <p:nvCxnSpPr>
              <p:cNvPr id="7" name="Straight Arrow Connector 6"/>
              <p:cNvCxnSpPr/>
              <p:nvPr/>
            </p:nvCxnSpPr>
            <p:spPr>
              <a:xfrm>
                <a:off x="481013" y="1651000"/>
                <a:ext cx="279400" cy="279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386013" y="1790700"/>
                <a:ext cx="279400" cy="279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pic>
          <p:nvPicPr>
            <p:cNvPr id="32" name="Picture 31"/>
            <p:cNvPicPr>
              <a:picLocks noChangeAspect="1"/>
            </p:cNvPicPr>
            <p:nvPr/>
          </p:nvPicPr>
          <p:blipFill rotWithShape="1">
            <a:blip r:embed="rId6" cstate="email"/>
            <a:srcRect l="17167" t="35977" r="56117" b="10058"/>
            <a:stretch/>
          </p:blipFill>
          <p:spPr bwMode="auto">
            <a:xfrm>
              <a:off x="2940694" y="1308100"/>
              <a:ext cx="2012900" cy="2541600"/>
            </a:xfrm>
            <a:prstGeom prst="rect">
              <a:avLst/>
            </a:prstGeom>
            <a:ln>
              <a:noFill/>
            </a:ln>
            <a:extLst>
              <a:ext uri="{53640926-AAD7-44D8-BBD7-CCE9431645EC}">
                <a14:shadowObscured xmlns:a14="http://schemas.microsoft.com/office/drawing/2010/main" xmlns=""/>
              </a:ext>
            </a:extLst>
          </p:spPr>
        </p:pic>
      </p:grpSp>
      <p:sp>
        <p:nvSpPr>
          <p:cNvPr id="17" name="Rectangle 6"/>
          <p:cNvSpPr>
            <a:spLocks noChangeArrowheads="1"/>
          </p:cNvSpPr>
          <p:nvPr/>
        </p:nvSpPr>
        <p:spPr bwMode="auto">
          <a:xfrm>
            <a:off x="1975307" y="460375"/>
            <a:ext cx="480452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r>
              <a:rPr lang="en-US" altLang="en-US" sz="2800" b="0" dirty="0" smtClean="0">
                <a:solidFill>
                  <a:srgbClr val="333399"/>
                </a:solidFill>
              </a:rPr>
              <a:t>Microalgae as </a:t>
            </a:r>
            <a:r>
              <a:rPr lang="en-US" altLang="en-US" sz="2800" b="0" dirty="0" err="1" smtClean="0">
                <a:solidFill>
                  <a:srgbClr val="333399"/>
                </a:solidFill>
              </a:rPr>
              <a:t>Nutraceuticals</a:t>
            </a:r>
            <a:endParaRPr lang="en-US" altLang="en-US" sz="2800" b="0" dirty="0">
              <a:solidFill>
                <a:srgbClr val="333399"/>
              </a:solidFill>
            </a:endParaRPr>
          </a:p>
        </p:txBody>
      </p:sp>
      <p:pic>
        <p:nvPicPr>
          <p:cNvPr id="19" name="Picture 2" descr="http://images.iherb.com/l/SNS-01454-1.jpg"/>
          <p:cNvPicPr>
            <a:picLocks noChangeAspect="1" noChangeArrowheads="1"/>
          </p:cNvPicPr>
          <p:nvPr/>
        </p:nvPicPr>
        <p:blipFill>
          <a:blip r:embed="rId7" cstate="email"/>
          <a:srcRect/>
          <a:stretch>
            <a:fillRect/>
          </a:stretch>
        </p:blipFill>
        <p:spPr bwMode="auto">
          <a:xfrm>
            <a:off x="1678073" y="5226764"/>
            <a:ext cx="1260000" cy="1260000"/>
          </a:xfrm>
          <a:prstGeom prst="rect">
            <a:avLst/>
          </a:prstGeom>
          <a:noFill/>
        </p:spPr>
      </p:pic>
      <p:pic>
        <p:nvPicPr>
          <p:cNvPr id="23" name="Picture 2" descr="http://www.cyanotech.com/grx/bioastin.jpg"/>
          <p:cNvPicPr>
            <a:picLocks noChangeAspect="1" noChangeArrowheads="1"/>
          </p:cNvPicPr>
          <p:nvPr/>
        </p:nvPicPr>
        <p:blipFill>
          <a:blip r:embed="rId8" cstate="email"/>
          <a:srcRect/>
          <a:stretch>
            <a:fillRect/>
          </a:stretch>
        </p:blipFill>
        <p:spPr bwMode="auto">
          <a:xfrm>
            <a:off x="194373" y="5226764"/>
            <a:ext cx="987000" cy="1260000"/>
          </a:xfrm>
          <a:prstGeom prst="rect">
            <a:avLst/>
          </a:prstGeom>
          <a:noFill/>
        </p:spPr>
      </p:pic>
      <p:pic>
        <p:nvPicPr>
          <p:cNvPr id="24" name="Picture 23" descr="algae fish oil.png"/>
          <p:cNvPicPr>
            <a:picLocks noChangeAspect="1"/>
          </p:cNvPicPr>
          <p:nvPr/>
        </p:nvPicPr>
        <p:blipFill>
          <a:blip r:embed="rId9" cstate="email"/>
          <a:stretch>
            <a:fillRect/>
          </a:stretch>
        </p:blipFill>
        <p:spPr>
          <a:xfrm>
            <a:off x="3136505" y="5226764"/>
            <a:ext cx="1260000" cy="1260000"/>
          </a:xfrm>
          <a:prstGeom prst="rect">
            <a:avLst/>
          </a:prstGeom>
        </p:spPr>
      </p:pic>
    </p:spTree>
    <p:extLst>
      <p:ext uri="{BB962C8B-B14F-4D97-AF65-F5344CB8AC3E}">
        <p14:creationId xmlns:p14="http://schemas.microsoft.com/office/powerpoint/2010/main" xmlns="" val="11641059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6"/>
          <p:cNvSpPr>
            <a:spLocks noChangeArrowheads="1"/>
          </p:cNvSpPr>
          <p:nvPr/>
        </p:nvSpPr>
        <p:spPr bwMode="auto">
          <a:xfrm>
            <a:off x="1637841" y="525691"/>
            <a:ext cx="5389617"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r>
              <a:rPr lang="en-US" altLang="en-US" b="0" dirty="0" smtClean="0">
                <a:solidFill>
                  <a:srgbClr val="333399"/>
                </a:solidFill>
              </a:rPr>
              <a:t>Extensive Raceway/Pond Productions</a:t>
            </a:r>
            <a:endParaRPr lang="en-US" altLang="en-US" b="0" dirty="0">
              <a:solidFill>
                <a:srgbClr val="333399"/>
              </a:solidFill>
            </a:endParaRPr>
          </a:p>
        </p:txBody>
      </p:sp>
      <p:pic>
        <p:nvPicPr>
          <p:cNvPr id="57" name="Picture 10" descr="NQAIF_Logonobackground"/>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2913" y="171450"/>
            <a:ext cx="968375" cy="957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555167" y="4822353"/>
            <a:ext cx="7786106" cy="1569660"/>
          </a:xfrm>
          <a:prstGeom prst="rect">
            <a:avLst/>
          </a:prstGeom>
          <a:noFill/>
        </p:spPr>
        <p:txBody>
          <a:bodyPr wrap="none" rtlCol="0">
            <a:spAutoFit/>
          </a:bodyPr>
          <a:lstStyle/>
          <a:p>
            <a:r>
              <a:rPr lang="en-US" b="0" i="1" dirty="0" err="1" smtClean="0">
                <a:solidFill>
                  <a:srgbClr val="002060"/>
                </a:solidFill>
              </a:rPr>
              <a:t>Dunaliella</a:t>
            </a:r>
            <a:r>
              <a:rPr lang="en-US" b="0" i="1" dirty="0" smtClean="0">
                <a:solidFill>
                  <a:srgbClr val="002060"/>
                </a:solidFill>
              </a:rPr>
              <a:t> </a:t>
            </a:r>
            <a:r>
              <a:rPr lang="en-US" b="0" i="1" dirty="0" err="1" smtClean="0">
                <a:solidFill>
                  <a:srgbClr val="002060"/>
                </a:solidFill>
              </a:rPr>
              <a:t>salina</a:t>
            </a:r>
            <a:endParaRPr lang="en-US" b="0" i="1" dirty="0" smtClean="0">
              <a:solidFill>
                <a:srgbClr val="002060"/>
              </a:solidFill>
            </a:endParaRPr>
          </a:p>
          <a:p>
            <a:r>
              <a:rPr lang="el-GR" b="0" smtClean="0">
                <a:solidFill>
                  <a:srgbClr val="002060"/>
                </a:solidFill>
              </a:rPr>
              <a:t>β</a:t>
            </a:r>
            <a:r>
              <a:rPr lang="en-US" b="0" smtClean="0">
                <a:solidFill>
                  <a:srgbClr val="002060"/>
                </a:solidFill>
              </a:rPr>
              <a:t>-carotene</a:t>
            </a:r>
            <a:endParaRPr lang="en-US" b="0" dirty="0" smtClean="0">
              <a:solidFill>
                <a:srgbClr val="002060"/>
              </a:solidFill>
            </a:endParaRPr>
          </a:p>
          <a:p>
            <a:r>
              <a:rPr lang="en-US" b="0" dirty="0" smtClean="0">
                <a:solidFill>
                  <a:srgbClr val="002060"/>
                </a:solidFill>
              </a:rPr>
              <a:t>Only case where natural pigment is less expensive than</a:t>
            </a:r>
            <a:br>
              <a:rPr lang="en-US" b="0" dirty="0" smtClean="0">
                <a:solidFill>
                  <a:srgbClr val="002060"/>
                </a:solidFill>
              </a:rPr>
            </a:br>
            <a:r>
              <a:rPr lang="en-US" b="0" dirty="0" smtClean="0">
                <a:solidFill>
                  <a:srgbClr val="002060"/>
                </a:solidFill>
              </a:rPr>
              <a:t>synthetic forms</a:t>
            </a:r>
            <a:endParaRPr lang="en-AU" b="0" dirty="0">
              <a:solidFill>
                <a:srgbClr val="002060"/>
              </a:solidFill>
            </a:endParaRPr>
          </a:p>
        </p:txBody>
      </p:sp>
      <p:pic>
        <p:nvPicPr>
          <p:cNvPr id="8"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812793" y="1328229"/>
            <a:ext cx="4190400" cy="41761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TextBox 2"/>
          <p:cNvSpPr txBox="1"/>
          <p:nvPr/>
        </p:nvSpPr>
        <p:spPr>
          <a:xfrm>
            <a:off x="5515304" y="1371588"/>
            <a:ext cx="2785378" cy="461665"/>
          </a:xfrm>
          <a:prstGeom prst="rect">
            <a:avLst/>
          </a:prstGeom>
          <a:noFill/>
        </p:spPr>
        <p:txBody>
          <a:bodyPr wrap="none" rtlCol="0">
            <a:spAutoFit/>
          </a:bodyPr>
          <a:lstStyle/>
          <a:p>
            <a:r>
              <a:rPr lang="en-US" dirty="0" smtClean="0"/>
              <a:t>Western Australia</a:t>
            </a:r>
            <a:endParaRPr lang="en-AU" dirty="0"/>
          </a:p>
        </p:txBody>
      </p:sp>
      <p:pic>
        <p:nvPicPr>
          <p:cNvPr id="10" name="Picture 4"/>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42913" y="1328229"/>
            <a:ext cx="4253675" cy="27967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1605384" y="1371588"/>
            <a:ext cx="1928733" cy="461665"/>
          </a:xfrm>
          <a:prstGeom prst="rect">
            <a:avLst/>
          </a:prstGeom>
          <a:noFill/>
        </p:spPr>
        <p:txBody>
          <a:bodyPr wrap="none" rtlCol="0">
            <a:spAutoFit/>
          </a:bodyPr>
          <a:lstStyle/>
          <a:p>
            <a:r>
              <a:rPr lang="en-US" dirty="0" err="1" smtClean="0"/>
              <a:t>Eilat</a:t>
            </a:r>
            <a:r>
              <a:rPr lang="en-US" dirty="0" smtClean="0"/>
              <a:t> (Israel)</a:t>
            </a:r>
            <a:endParaRPr lang="en-AU" dirty="0"/>
          </a:p>
        </p:txBody>
      </p:sp>
    </p:spTree>
    <p:extLst>
      <p:ext uri="{BB962C8B-B14F-4D97-AF65-F5344CB8AC3E}">
        <p14:creationId xmlns:p14="http://schemas.microsoft.com/office/powerpoint/2010/main" xmlns="" val="41286085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6"/>
          <p:cNvSpPr>
            <a:spLocks noChangeArrowheads="1"/>
          </p:cNvSpPr>
          <p:nvPr/>
        </p:nvSpPr>
        <p:spPr bwMode="auto">
          <a:xfrm>
            <a:off x="1931763" y="460375"/>
            <a:ext cx="500810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r>
              <a:rPr lang="el-GR" altLang="en-US" sz="2800" b="0" i="1" dirty="0" smtClean="0">
                <a:solidFill>
                  <a:srgbClr val="333399"/>
                </a:solidFill>
              </a:rPr>
              <a:t>β</a:t>
            </a:r>
            <a:r>
              <a:rPr lang="en-US" altLang="en-US" sz="2800" b="0" i="1" dirty="0" smtClean="0">
                <a:solidFill>
                  <a:srgbClr val="333399"/>
                </a:solidFill>
              </a:rPr>
              <a:t>-Carotene – </a:t>
            </a:r>
            <a:r>
              <a:rPr lang="en-US" altLang="en-US" sz="2800" b="0" i="1" dirty="0" err="1" smtClean="0">
                <a:solidFill>
                  <a:srgbClr val="333399"/>
                </a:solidFill>
              </a:rPr>
              <a:t>Dunaliella</a:t>
            </a:r>
            <a:r>
              <a:rPr lang="en-US" altLang="en-US" sz="2800" b="0" i="1" dirty="0" smtClean="0">
                <a:solidFill>
                  <a:srgbClr val="333399"/>
                </a:solidFill>
              </a:rPr>
              <a:t> </a:t>
            </a:r>
            <a:r>
              <a:rPr lang="en-US" altLang="en-US" sz="2800" b="0" i="1" dirty="0" err="1" smtClean="0">
                <a:solidFill>
                  <a:srgbClr val="333399"/>
                </a:solidFill>
              </a:rPr>
              <a:t>salina</a:t>
            </a:r>
            <a:endParaRPr lang="en-US" altLang="en-US" sz="2800" b="0" dirty="0">
              <a:solidFill>
                <a:srgbClr val="333399"/>
              </a:solidFill>
            </a:endParaRPr>
          </a:p>
        </p:txBody>
      </p:sp>
      <p:pic>
        <p:nvPicPr>
          <p:cNvPr id="57" name="Picture 10" descr="NQAIF_Logonobackground"/>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2913" y="171450"/>
            <a:ext cx="968375" cy="957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 name="Rectangle 5"/>
          <p:cNvSpPr>
            <a:spLocks noChangeArrowheads="1"/>
          </p:cNvSpPr>
          <p:nvPr/>
        </p:nvSpPr>
        <p:spPr bwMode="auto">
          <a:xfrm>
            <a:off x="210223" y="1325229"/>
            <a:ext cx="4720999" cy="50629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spcAft>
                <a:spcPts val="600"/>
              </a:spcAft>
            </a:pPr>
            <a:r>
              <a:rPr lang="en-US" altLang="en-US" sz="1800" b="0" dirty="0" smtClean="0">
                <a:solidFill>
                  <a:srgbClr val="002060"/>
                </a:solidFill>
              </a:rPr>
              <a:t>Growth conditions:</a:t>
            </a:r>
          </a:p>
          <a:p>
            <a:pPr eaLnBrk="1" hangingPunct="1">
              <a:spcAft>
                <a:spcPts val="0"/>
              </a:spcAft>
            </a:pPr>
            <a:r>
              <a:rPr lang="en-US" altLang="en-US" sz="1800" b="0" dirty="0" smtClean="0">
                <a:solidFill>
                  <a:srgbClr val="000000"/>
                </a:solidFill>
              </a:rPr>
              <a:t>salinity 30-300 </a:t>
            </a:r>
            <a:r>
              <a:rPr lang="en-US" altLang="en-US" sz="1800" b="0" dirty="0" err="1" smtClean="0">
                <a:solidFill>
                  <a:srgbClr val="000000"/>
                </a:solidFill>
              </a:rPr>
              <a:t>ppt</a:t>
            </a:r>
            <a:r>
              <a:rPr lang="en-US" altLang="en-US" sz="1800" b="0" dirty="0" smtClean="0">
                <a:solidFill>
                  <a:srgbClr val="000000"/>
                </a:solidFill>
              </a:rPr>
              <a:t> </a:t>
            </a:r>
            <a:br>
              <a:rPr lang="en-US" altLang="en-US" sz="1800" b="0" dirty="0" smtClean="0">
                <a:solidFill>
                  <a:srgbClr val="000000"/>
                </a:solidFill>
              </a:rPr>
            </a:br>
            <a:r>
              <a:rPr lang="en-US" altLang="en-US" sz="1800" b="0" dirty="0" smtClean="0">
                <a:solidFill>
                  <a:srgbClr val="000000"/>
                </a:solidFill>
              </a:rPr>
              <a:t>(good for contamination control, but corrosion of equipment)</a:t>
            </a:r>
          </a:p>
          <a:p>
            <a:pPr eaLnBrk="1" hangingPunct="1">
              <a:spcAft>
                <a:spcPts val="0"/>
              </a:spcAft>
            </a:pPr>
            <a:r>
              <a:rPr lang="en-US" altLang="en-US" sz="1800" b="0" dirty="0" smtClean="0">
                <a:solidFill>
                  <a:srgbClr val="000000"/>
                </a:solidFill>
              </a:rPr>
              <a:t>temperature 30-40 °C</a:t>
            </a:r>
          </a:p>
          <a:p>
            <a:pPr eaLnBrk="1" hangingPunct="1">
              <a:spcAft>
                <a:spcPts val="600"/>
              </a:spcAft>
            </a:pPr>
            <a:r>
              <a:rPr lang="el-GR" altLang="en-US" sz="1800" b="0" dirty="0" smtClean="0">
                <a:solidFill>
                  <a:srgbClr val="000000"/>
                </a:solidFill>
              </a:rPr>
              <a:t>β</a:t>
            </a:r>
            <a:r>
              <a:rPr lang="en-US" altLang="en-US" sz="1800" b="0" dirty="0" smtClean="0">
                <a:solidFill>
                  <a:srgbClr val="000000"/>
                </a:solidFill>
              </a:rPr>
              <a:t>-carotene induction by N-limitation; salinity changes</a:t>
            </a:r>
            <a:endParaRPr lang="en-US" altLang="en-US" sz="1800" b="0" dirty="0" smtClean="0">
              <a:solidFill>
                <a:srgbClr val="002060"/>
              </a:solidFill>
            </a:endParaRPr>
          </a:p>
          <a:p>
            <a:pPr eaLnBrk="1" hangingPunct="1">
              <a:spcAft>
                <a:spcPts val="600"/>
              </a:spcAft>
            </a:pPr>
            <a:r>
              <a:rPr lang="el-GR" altLang="en-US" sz="1800" b="0" dirty="0" smtClean="0">
                <a:solidFill>
                  <a:srgbClr val="002060"/>
                </a:solidFill>
              </a:rPr>
              <a:t>β</a:t>
            </a:r>
            <a:r>
              <a:rPr lang="en-US" altLang="en-US" sz="1800" b="0" dirty="0" smtClean="0">
                <a:solidFill>
                  <a:srgbClr val="002060"/>
                </a:solidFill>
              </a:rPr>
              <a:t>-carotene: a carotenoid precursor for</a:t>
            </a:r>
          </a:p>
          <a:p>
            <a:pPr eaLnBrk="1" hangingPunct="1">
              <a:spcAft>
                <a:spcPts val="600"/>
              </a:spcAft>
            </a:pPr>
            <a:r>
              <a:rPr lang="en-US" altLang="en-US" sz="1800" b="0" dirty="0" smtClean="0">
                <a:solidFill>
                  <a:srgbClr val="000000"/>
                </a:solidFill>
              </a:rPr>
              <a:t>Vitamin A</a:t>
            </a:r>
            <a:r>
              <a:rPr lang="en-US" altLang="en-US" sz="1800" b="0" dirty="0">
                <a:solidFill>
                  <a:srgbClr val="000000"/>
                </a:solidFill>
              </a:rPr>
              <a:t> </a:t>
            </a:r>
            <a:r>
              <a:rPr lang="en-US" altLang="en-US" sz="1800" b="0" dirty="0" smtClean="0">
                <a:solidFill>
                  <a:srgbClr val="000000"/>
                </a:solidFill>
              </a:rPr>
              <a:t>(required for growth and reproduction)</a:t>
            </a:r>
          </a:p>
          <a:p>
            <a:pPr eaLnBrk="1" hangingPunct="1">
              <a:spcAft>
                <a:spcPts val="600"/>
              </a:spcAft>
            </a:pPr>
            <a:r>
              <a:rPr lang="en-US" altLang="en-US" sz="1800" b="0" dirty="0" smtClean="0">
                <a:solidFill>
                  <a:srgbClr val="002060"/>
                </a:solidFill>
              </a:rPr>
              <a:t>Markets</a:t>
            </a:r>
          </a:p>
          <a:p>
            <a:pPr eaLnBrk="1" hangingPunct="1">
              <a:spcAft>
                <a:spcPts val="600"/>
              </a:spcAft>
            </a:pPr>
            <a:r>
              <a:rPr lang="en-US" altLang="en-US" sz="1800" b="0" dirty="0">
                <a:solidFill>
                  <a:srgbClr val="002060"/>
                </a:solidFill>
              </a:rPr>
              <a:t>	</a:t>
            </a:r>
            <a:r>
              <a:rPr lang="en-US" altLang="en-US" sz="1800" b="0" dirty="0" smtClean="0">
                <a:solidFill>
                  <a:srgbClr val="000000"/>
                </a:solidFill>
              </a:rPr>
              <a:t>food and feed, </a:t>
            </a:r>
            <a:r>
              <a:rPr lang="en-US" altLang="en-US" sz="1800" b="0" dirty="0" err="1" smtClean="0">
                <a:solidFill>
                  <a:srgbClr val="000000"/>
                </a:solidFill>
              </a:rPr>
              <a:t>neutraceutical</a:t>
            </a:r>
            <a:r>
              <a:rPr lang="en-US" altLang="en-US" sz="1800" b="0" dirty="0" smtClean="0">
                <a:solidFill>
                  <a:srgbClr val="000000"/>
                </a:solidFill>
              </a:rPr>
              <a:t/>
            </a:r>
            <a:br>
              <a:rPr lang="en-US" altLang="en-US" sz="1800" b="0" dirty="0" smtClean="0">
                <a:solidFill>
                  <a:srgbClr val="000000"/>
                </a:solidFill>
              </a:rPr>
            </a:br>
            <a:r>
              <a:rPr lang="en-US" altLang="en-US" sz="1800" b="0" dirty="0" smtClean="0">
                <a:solidFill>
                  <a:srgbClr val="000000"/>
                </a:solidFill>
              </a:rPr>
              <a:t>	cosmetics, </a:t>
            </a:r>
            <a:r>
              <a:rPr lang="en-US" altLang="en-US" sz="1800" b="0" dirty="0" err="1" smtClean="0">
                <a:solidFill>
                  <a:srgbClr val="000000"/>
                </a:solidFill>
              </a:rPr>
              <a:t>colourant</a:t>
            </a:r>
            <a:r>
              <a:rPr lang="en-US" altLang="en-US" sz="1800" b="0" dirty="0" smtClean="0">
                <a:solidFill>
                  <a:srgbClr val="000000"/>
                </a:solidFill>
              </a:rPr>
              <a:t>, antioxidant</a:t>
            </a:r>
          </a:p>
          <a:p>
            <a:pPr eaLnBrk="1" hangingPunct="1">
              <a:spcAft>
                <a:spcPts val="600"/>
              </a:spcAft>
            </a:pPr>
            <a:r>
              <a:rPr lang="en-US" altLang="en-US" sz="1800" b="0" dirty="0" smtClean="0">
                <a:solidFill>
                  <a:srgbClr val="CC3300"/>
                </a:solidFill>
              </a:rPr>
              <a:t>Challenges</a:t>
            </a:r>
          </a:p>
          <a:p>
            <a:pPr eaLnBrk="1" hangingPunct="1"/>
            <a:r>
              <a:rPr lang="en-US" altLang="en-US" sz="1800" b="0" dirty="0" smtClean="0">
                <a:solidFill>
                  <a:srgbClr val="000000"/>
                </a:solidFill>
              </a:rPr>
              <a:t>Culture densities low: 2x10</a:t>
            </a:r>
            <a:r>
              <a:rPr lang="en-US" altLang="en-US" sz="1800" b="0" baseline="30000" dirty="0" smtClean="0">
                <a:solidFill>
                  <a:srgbClr val="000000"/>
                </a:solidFill>
              </a:rPr>
              <a:t>5</a:t>
            </a:r>
            <a:r>
              <a:rPr lang="en-US" altLang="en-US" sz="1800" b="0" dirty="0" smtClean="0">
                <a:solidFill>
                  <a:srgbClr val="000000"/>
                </a:solidFill>
              </a:rPr>
              <a:t> cells/mL</a:t>
            </a:r>
          </a:p>
          <a:p>
            <a:pPr eaLnBrk="1" hangingPunct="1"/>
            <a:r>
              <a:rPr lang="en-US" altLang="en-US" sz="1800" b="0" dirty="0" smtClean="0">
                <a:solidFill>
                  <a:srgbClr val="000000"/>
                </a:solidFill>
              </a:rPr>
              <a:t>Pigment loss due to removal of salt</a:t>
            </a:r>
          </a:p>
        </p:txBody>
      </p:sp>
      <p:pic>
        <p:nvPicPr>
          <p:cNvPr id="8"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812793" y="1654809"/>
            <a:ext cx="4190400" cy="41761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TextBox 8"/>
          <p:cNvSpPr txBox="1"/>
          <p:nvPr/>
        </p:nvSpPr>
        <p:spPr>
          <a:xfrm>
            <a:off x="4564051" y="5822081"/>
            <a:ext cx="4624984" cy="707886"/>
          </a:xfrm>
          <a:prstGeom prst="rect">
            <a:avLst/>
          </a:prstGeom>
          <a:noFill/>
        </p:spPr>
        <p:txBody>
          <a:bodyPr wrap="none" rtlCol="0">
            <a:spAutoFit/>
          </a:bodyPr>
          <a:lstStyle/>
          <a:p>
            <a:pPr algn="ctr"/>
            <a:r>
              <a:rPr lang="en-US" sz="2000" b="0" dirty="0" smtClean="0">
                <a:solidFill>
                  <a:srgbClr val="002060"/>
                </a:solidFill>
              </a:rPr>
              <a:t>Hutt Lagoon (WA) – open pond</a:t>
            </a:r>
            <a:br>
              <a:rPr lang="en-US" sz="2000" b="0" dirty="0" smtClean="0">
                <a:solidFill>
                  <a:srgbClr val="002060"/>
                </a:solidFill>
              </a:rPr>
            </a:br>
            <a:r>
              <a:rPr lang="en-US" sz="2000" b="0" i="1" dirty="0" err="1" smtClean="0">
                <a:solidFill>
                  <a:srgbClr val="002060"/>
                </a:solidFill>
              </a:rPr>
              <a:t>Dunaliella</a:t>
            </a:r>
            <a:r>
              <a:rPr lang="en-US" sz="2000" b="0" i="1" dirty="0" smtClean="0">
                <a:solidFill>
                  <a:srgbClr val="002060"/>
                </a:solidFill>
              </a:rPr>
              <a:t> </a:t>
            </a:r>
            <a:r>
              <a:rPr lang="en-US" sz="2000" b="0" i="1" dirty="0" err="1" smtClean="0">
                <a:solidFill>
                  <a:srgbClr val="002060"/>
                </a:solidFill>
              </a:rPr>
              <a:t>salina</a:t>
            </a:r>
            <a:r>
              <a:rPr lang="en-US" sz="2000" b="0" dirty="0" smtClean="0">
                <a:solidFill>
                  <a:srgbClr val="002060"/>
                </a:solidFill>
              </a:rPr>
              <a:t> </a:t>
            </a:r>
            <a:r>
              <a:rPr lang="el-GR" sz="2000" b="0" dirty="0" smtClean="0">
                <a:solidFill>
                  <a:srgbClr val="002060"/>
                </a:solidFill>
              </a:rPr>
              <a:t>β</a:t>
            </a:r>
            <a:r>
              <a:rPr lang="en-US" sz="2000" b="0" dirty="0" smtClean="0">
                <a:solidFill>
                  <a:srgbClr val="002060"/>
                </a:solidFill>
              </a:rPr>
              <a:t>-carotene production</a:t>
            </a:r>
            <a:endParaRPr lang="en-AU" sz="2000" b="0" dirty="0">
              <a:solidFill>
                <a:srgbClr val="002060"/>
              </a:solidFill>
            </a:endParaRPr>
          </a:p>
        </p:txBody>
      </p:sp>
      <p:grpSp>
        <p:nvGrpSpPr>
          <p:cNvPr id="12" name="Group 11"/>
          <p:cNvGrpSpPr>
            <a:grpSpLocks noChangeAspect="1"/>
          </p:cNvGrpSpPr>
          <p:nvPr/>
        </p:nvGrpSpPr>
        <p:grpSpPr>
          <a:xfrm>
            <a:off x="4812793" y="1393826"/>
            <a:ext cx="4190400" cy="2017381"/>
            <a:chOff x="4438650" y="1279525"/>
            <a:chExt cx="4487863" cy="2160588"/>
          </a:xfrm>
        </p:grpSpPr>
        <p:pic>
          <p:nvPicPr>
            <p:cNvPr id="13" name="Picture 6"/>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438650" y="1279525"/>
              <a:ext cx="2141538" cy="2159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p:cNvPicPr>
              <a:picLocks noChangeAspect="1" noChangeArrowheads="1"/>
            </p:cNvPicPr>
            <p:nvPr/>
          </p:nvPicPr>
          <p:blipFill>
            <a:blip r:embed="rId6" cstate="email">
              <a:extLst>
                <a:ext uri="{28A0092B-C50C-407E-A947-70E740481C1C}">
                  <a14:useLocalDpi xmlns:a14="http://schemas.microsoft.com/office/drawing/2010/main" xmlns="" val="0"/>
                </a:ext>
              </a:extLst>
            </a:blip>
            <a:srcRect/>
            <a:stretch>
              <a:fillRect/>
            </a:stretch>
          </p:blipFill>
          <p:spPr bwMode="auto">
            <a:xfrm>
              <a:off x="6489700" y="1279525"/>
              <a:ext cx="2436813" cy="21605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xmlns="" val="23587380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6"/>
          <p:cNvSpPr>
            <a:spLocks noChangeArrowheads="1"/>
          </p:cNvSpPr>
          <p:nvPr/>
        </p:nvSpPr>
        <p:spPr bwMode="auto">
          <a:xfrm>
            <a:off x="1496323" y="460375"/>
            <a:ext cx="574548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r>
              <a:rPr lang="en-US" altLang="en-US" sz="2800" b="0" dirty="0" smtClean="0">
                <a:solidFill>
                  <a:srgbClr val="333399"/>
                </a:solidFill>
              </a:rPr>
              <a:t>Health Supplement</a:t>
            </a:r>
            <a:r>
              <a:rPr lang="en-US" altLang="en-US" sz="2800" b="0" i="1" dirty="0" smtClean="0">
                <a:solidFill>
                  <a:srgbClr val="333399"/>
                </a:solidFill>
              </a:rPr>
              <a:t> – Chlorella </a:t>
            </a:r>
            <a:r>
              <a:rPr lang="en-US" altLang="en-US" sz="2800" b="0" dirty="0" err="1" smtClean="0">
                <a:solidFill>
                  <a:srgbClr val="333399"/>
                </a:solidFill>
              </a:rPr>
              <a:t>spp</a:t>
            </a:r>
            <a:endParaRPr lang="en-US" altLang="en-US" sz="2800" b="0" dirty="0">
              <a:solidFill>
                <a:srgbClr val="333399"/>
              </a:solidFill>
            </a:endParaRPr>
          </a:p>
        </p:txBody>
      </p:sp>
      <p:pic>
        <p:nvPicPr>
          <p:cNvPr id="57" name="Picture 10" descr="NQAIF_Logonobackground"/>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2913" y="171450"/>
            <a:ext cx="968375" cy="957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 name="Rectangle 5"/>
          <p:cNvSpPr>
            <a:spLocks noChangeArrowheads="1"/>
          </p:cNvSpPr>
          <p:nvPr/>
        </p:nvSpPr>
        <p:spPr bwMode="auto">
          <a:xfrm>
            <a:off x="210223" y="1194597"/>
            <a:ext cx="4720999" cy="53399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spcAft>
                <a:spcPts val="600"/>
              </a:spcAft>
            </a:pPr>
            <a:r>
              <a:rPr lang="en-US" altLang="en-US" sz="1800" b="0" dirty="0" smtClean="0">
                <a:solidFill>
                  <a:srgbClr val="002060"/>
                </a:solidFill>
              </a:rPr>
              <a:t>Growth conditions:</a:t>
            </a:r>
          </a:p>
          <a:p>
            <a:pPr eaLnBrk="1" hangingPunct="1">
              <a:spcAft>
                <a:spcPts val="600"/>
              </a:spcAft>
            </a:pPr>
            <a:r>
              <a:rPr lang="en-US" altLang="en-US" sz="1800" b="0" dirty="0">
                <a:solidFill>
                  <a:srgbClr val="002060"/>
                </a:solidFill>
              </a:rPr>
              <a:t>	</a:t>
            </a:r>
            <a:r>
              <a:rPr lang="en-US" altLang="en-US" sz="1800" b="0" dirty="0" smtClean="0">
                <a:solidFill>
                  <a:srgbClr val="000000"/>
                </a:solidFill>
              </a:rPr>
              <a:t>freshwater</a:t>
            </a:r>
            <a:r>
              <a:rPr lang="en-US" altLang="en-US" sz="1800" b="0" dirty="0" smtClean="0">
                <a:solidFill>
                  <a:srgbClr val="002060"/>
                </a:solidFill>
              </a:rPr>
              <a:t/>
            </a:r>
            <a:br>
              <a:rPr lang="en-US" altLang="en-US" sz="1800" b="0" dirty="0" smtClean="0">
                <a:solidFill>
                  <a:srgbClr val="002060"/>
                </a:solidFill>
              </a:rPr>
            </a:br>
            <a:r>
              <a:rPr lang="en-US" altLang="en-US" sz="1800" b="0" dirty="0" smtClean="0">
                <a:solidFill>
                  <a:srgbClr val="002060"/>
                </a:solidFill>
              </a:rPr>
              <a:t>	</a:t>
            </a:r>
            <a:r>
              <a:rPr lang="en-US" altLang="en-US" sz="1800" b="0" dirty="0" smtClean="0">
                <a:solidFill>
                  <a:srgbClr val="000000"/>
                </a:solidFill>
              </a:rPr>
              <a:t>high nutrients</a:t>
            </a:r>
            <a:br>
              <a:rPr lang="en-US" altLang="en-US" sz="1800" b="0" dirty="0" smtClean="0">
                <a:solidFill>
                  <a:srgbClr val="000000"/>
                </a:solidFill>
              </a:rPr>
            </a:br>
            <a:r>
              <a:rPr lang="en-US" altLang="en-US" sz="1800" b="0" dirty="0" smtClean="0">
                <a:solidFill>
                  <a:srgbClr val="000000"/>
                </a:solidFill>
              </a:rPr>
              <a:t>	phototrophic &amp; heterotrophic	</a:t>
            </a:r>
            <a:endParaRPr lang="en-US" altLang="en-US" sz="1800" b="0" dirty="0" smtClean="0">
              <a:solidFill>
                <a:srgbClr val="002060"/>
              </a:solidFill>
            </a:endParaRPr>
          </a:p>
          <a:p>
            <a:pPr eaLnBrk="1" hangingPunct="1">
              <a:spcAft>
                <a:spcPts val="600"/>
              </a:spcAft>
            </a:pPr>
            <a:r>
              <a:rPr lang="en-US" altLang="en-US" sz="1800" b="0" dirty="0" smtClean="0">
                <a:solidFill>
                  <a:srgbClr val="002060"/>
                </a:solidFill>
              </a:rPr>
              <a:t>Market:</a:t>
            </a:r>
          </a:p>
          <a:p>
            <a:pPr eaLnBrk="1" hangingPunct="1">
              <a:spcAft>
                <a:spcPts val="600"/>
              </a:spcAft>
            </a:pPr>
            <a:r>
              <a:rPr lang="en-US" altLang="en-US" sz="1800" b="0" dirty="0">
                <a:solidFill>
                  <a:srgbClr val="002060"/>
                </a:solidFill>
              </a:rPr>
              <a:t>	</a:t>
            </a:r>
            <a:r>
              <a:rPr lang="en-US" altLang="en-US" sz="1800" b="0" dirty="0" smtClean="0">
                <a:solidFill>
                  <a:srgbClr val="000000"/>
                </a:solidFill>
              </a:rPr>
              <a:t>production 2000t/</a:t>
            </a:r>
            <a:r>
              <a:rPr lang="en-US" altLang="en-US" sz="1800" b="0" dirty="0" err="1" smtClean="0">
                <a:solidFill>
                  <a:srgbClr val="000000"/>
                </a:solidFill>
              </a:rPr>
              <a:t>yr</a:t>
            </a:r>
            <a:r>
              <a:rPr lang="en-US" altLang="en-US" sz="1800" b="0" dirty="0" smtClean="0">
                <a:solidFill>
                  <a:srgbClr val="000000"/>
                </a:solidFill>
              </a:rPr>
              <a:t/>
            </a:r>
            <a:br>
              <a:rPr lang="en-US" altLang="en-US" sz="1800" b="0" dirty="0" smtClean="0">
                <a:solidFill>
                  <a:srgbClr val="000000"/>
                </a:solidFill>
              </a:rPr>
            </a:br>
            <a:r>
              <a:rPr lang="en-US" altLang="en-US" sz="1800" b="0" dirty="0" smtClean="0">
                <a:solidFill>
                  <a:srgbClr val="000000"/>
                </a:solidFill>
              </a:rPr>
              <a:t>	$44/kg</a:t>
            </a:r>
            <a:br>
              <a:rPr lang="en-US" altLang="en-US" sz="1800" b="0" dirty="0" smtClean="0">
                <a:solidFill>
                  <a:srgbClr val="000000"/>
                </a:solidFill>
              </a:rPr>
            </a:br>
            <a:r>
              <a:rPr lang="en-US" altLang="en-US" sz="1800" b="0" dirty="0" smtClean="0">
                <a:solidFill>
                  <a:srgbClr val="000000"/>
                </a:solidFill>
              </a:rPr>
              <a:t>	high in protein and carbohydrate</a:t>
            </a:r>
            <a:br>
              <a:rPr lang="en-US" altLang="en-US" sz="1800" b="0" dirty="0" smtClean="0">
                <a:solidFill>
                  <a:srgbClr val="000000"/>
                </a:solidFill>
              </a:rPr>
            </a:br>
            <a:endParaRPr lang="en-US" altLang="en-US" sz="1800" b="0" dirty="0" smtClean="0">
              <a:solidFill>
                <a:srgbClr val="002060"/>
              </a:solidFill>
            </a:endParaRPr>
          </a:p>
          <a:p>
            <a:pPr eaLnBrk="1" hangingPunct="1">
              <a:spcAft>
                <a:spcPts val="600"/>
              </a:spcAft>
            </a:pPr>
            <a:r>
              <a:rPr lang="en-US" altLang="en-US" sz="1800" b="0" dirty="0" smtClean="0">
                <a:solidFill>
                  <a:srgbClr val="002060"/>
                </a:solidFill>
              </a:rPr>
              <a:t>Potential Market</a:t>
            </a:r>
            <a:br>
              <a:rPr lang="en-US" altLang="en-US" sz="1800" b="0" dirty="0" smtClean="0">
                <a:solidFill>
                  <a:srgbClr val="002060"/>
                </a:solidFill>
              </a:rPr>
            </a:br>
            <a:r>
              <a:rPr lang="en-US" altLang="en-US" sz="1800" b="0" dirty="0" smtClean="0">
                <a:solidFill>
                  <a:srgbClr val="000000"/>
                </a:solidFill>
              </a:rPr>
              <a:t>	renewable fuels</a:t>
            </a:r>
          </a:p>
          <a:p>
            <a:pPr eaLnBrk="1" hangingPunct="1">
              <a:spcAft>
                <a:spcPts val="600"/>
              </a:spcAft>
            </a:pPr>
            <a:endParaRPr lang="en-US" altLang="en-US" sz="1800" b="0" dirty="0" smtClean="0">
              <a:solidFill>
                <a:srgbClr val="000000"/>
              </a:solidFill>
            </a:endParaRPr>
          </a:p>
          <a:p>
            <a:pPr eaLnBrk="1" hangingPunct="1">
              <a:spcAft>
                <a:spcPts val="600"/>
              </a:spcAft>
            </a:pPr>
            <a:r>
              <a:rPr lang="en-US" altLang="en-US" sz="1800" b="0" dirty="0" smtClean="0">
                <a:solidFill>
                  <a:srgbClr val="CC3300"/>
                </a:solidFill>
              </a:rPr>
              <a:t>Challenges</a:t>
            </a:r>
          </a:p>
          <a:p>
            <a:pPr eaLnBrk="1" hangingPunct="1"/>
            <a:r>
              <a:rPr lang="en-US" altLang="en-US" sz="1800" b="0" dirty="0" smtClean="0">
                <a:solidFill>
                  <a:srgbClr val="000000"/>
                </a:solidFill>
              </a:rPr>
              <a:t>Tough cell wall = low digestibility</a:t>
            </a:r>
            <a:br>
              <a:rPr lang="en-US" altLang="en-US" sz="1800" b="0" dirty="0" smtClean="0">
                <a:solidFill>
                  <a:srgbClr val="000000"/>
                </a:solidFill>
              </a:rPr>
            </a:br>
            <a:r>
              <a:rPr lang="en-US" altLang="en-US" sz="1800" b="0" dirty="0" smtClean="0">
                <a:solidFill>
                  <a:srgbClr val="000000"/>
                </a:solidFill>
              </a:rPr>
              <a:t>hinders mechanical extraction for oil-based fuels</a:t>
            </a:r>
          </a:p>
        </p:txBody>
      </p:sp>
      <p:pic>
        <p:nvPicPr>
          <p:cNvPr id="11" name="Picture 4" descr="http://www.greenharmonyliving.com/store/images/ChlorellaTablets.jpg"/>
          <p:cNvPicPr>
            <a:picLocks noChangeAspect="1" noChangeArrowheads="1"/>
          </p:cNvPicPr>
          <p:nvPr/>
        </p:nvPicPr>
        <p:blipFill>
          <a:blip r:embed="rId4" cstate="email"/>
          <a:srcRect/>
          <a:stretch>
            <a:fillRect/>
          </a:stretch>
        </p:blipFill>
        <p:spPr bwMode="auto">
          <a:xfrm>
            <a:off x="4781085" y="4463146"/>
            <a:ext cx="1403813" cy="1360714"/>
          </a:xfrm>
          <a:prstGeom prst="rect">
            <a:avLst/>
          </a:prstGeom>
          <a:noFill/>
        </p:spPr>
      </p:pic>
      <p:pic>
        <p:nvPicPr>
          <p:cNvPr id="15" name="Picture 2" descr="http://chlorella-greenessentials.com/images/cp-2.jpg"/>
          <p:cNvPicPr>
            <a:picLocks noChangeAspect="1" noChangeArrowheads="1"/>
          </p:cNvPicPr>
          <p:nvPr/>
        </p:nvPicPr>
        <p:blipFill>
          <a:blip r:embed="rId5" cstate="email"/>
          <a:srcRect/>
          <a:stretch>
            <a:fillRect/>
          </a:stretch>
        </p:blipFill>
        <p:spPr bwMode="auto">
          <a:xfrm>
            <a:off x="4874331" y="1326445"/>
            <a:ext cx="3976157" cy="3155680"/>
          </a:xfrm>
          <a:prstGeom prst="rect">
            <a:avLst/>
          </a:prstGeom>
          <a:noFill/>
        </p:spPr>
      </p:pic>
      <p:pic>
        <p:nvPicPr>
          <p:cNvPr id="16" name="Picture 12" descr="http://wholeintentions.com/wp-content/uploads/2013/01/H1955_1.jpg"/>
          <p:cNvPicPr>
            <a:picLocks noChangeAspect="1" noChangeArrowheads="1"/>
          </p:cNvPicPr>
          <p:nvPr/>
        </p:nvPicPr>
        <p:blipFill>
          <a:blip r:embed="rId6" cstate="email"/>
          <a:srcRect r="14811" b="8835"/>
          <a:stretch>
            <a:fillRect/>
          </a:stretch>
        </p:blipFill>
        <p:spPr bwMode="auto">
          <a:xfrm>
            <a:off x="6203037" y="4524147"/>
            <a:ext cx="2520049" cy="2021795"/>
          </a:xfrm>
          <a:prstGeom prst="rect">
            <a:avLst/>
          </a:prstGeom>
          <a:noFill/>
        </p:spPr>
      </p:pic>
      <p:cxnSp>
        <p:nvCxnSpPr>
          <p:cNvPr id="3" name="Straight Arrow Connector 2"/>
          <p:cNvCxnSpPr/>
          <p:nvPr/>
        </p:nvCxnSpPr>
        <p:spPr>
          <a:xfrm flipH="1" flipV="1">
            <a:off x="6629400" y="4822371"/>
            <a:ext cx="468086" cy="0"/>
          </a:xfrm>
          <a:prstGeom prst="straightConnector1">
            <a:avLst/>
          </a:prstGeom>
          <a:ln w="28575">
            <a:solidFill>
              <a:srgbClr val="CC33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057659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6"/>
          <p:cNvSpPr>
            <a:spLocks noChangeArrowheads="1"/>
          </p:cNvSpPr>
          <p:nvPr/>
        </p:nvSpPr>
        <p:spPr bwMode="auto">
          <a:xfrm>
            <a:off x="1376577" y="460375"/>
            <a:ext cx="607038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r>
              <a:rPr lang="en-US" altLang="en-US" sz="2800" b="0" dirty="0" smtClean="0">
                <a:solidFill>
                  <a:srgbClr val="333399"/>
                </a:solidFill>
              </a:rPr>
              <a:t>Health Supplement</a:t>
            </a:r>
            <a:r>
              <a:rPr lang="en-US" altLang="en-US" sz="2800" b="0" i="1" dirty="0" smtClean="0">
                <a:solidFill>
                  <a:srgbClr val="333399"/>
                </a:solidFill>
              </a:rPr>
              <a:t> – </a:t>
            </a:r>
            <a:r>
              <a:rPr lang="en-US" altLang="en-US" sz="2800" b="0" i="1" dirty="0" err="1" smtClean="0">
                <a:solidFill>
                  <a:srgbClr val="333399"/>
                </a:solidFill>
              </a:rPr>
              <a:t>Arthrospira</a:t>
            </a:r>
            <a:r>
              <a:rPr lang="en-US" altLang="en-US" sz="2800" b="0" i="1" dirty="0" smtClean="0">
                <a:solidFill>
                  <a:srgbClr val="333399"/>
                </a:solidFill>
              </a:rPr>
              <a:t> </a:t>
            </a:r>
            <a:r>
              <a:rPr lang="en-US" altLang="en-US" sz="2800" b="0" dirty="0" err="1" smtClean="0">
                <a:solidFill>
                  <a:srgbClr val="333399"/>
                </a:solidFill>
              </a:rPr>
              <a:t>spp</a:t>
            </a:r>
            <a:endParaRPr lang="en-US" altLang="en-US" sz="2800" b="0" dirty="0">
              <a:solidFill>
                <a:srgbClr val="333399"/>
              </a:solidFill>
            </a:endParaRPr>
          </a:p>
        </p:txBody>
      </p:sp>
      <p:pic>
        <p:nvPicPr>
          <p:cNvPr id="57" name="Picture 10" descr="NQAIF_Logonobackground"/>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2913" y="171450"/>
            <a:ext cx="968375" cy="957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4" descr="http://www.greenharmonyliving.com/store/images/ChlorellaTablets.jpg"/>
          <p:cNvPicPr>
            <a:picLocks noChangeAspect="1" noChangeArrowheads="1"/>
          </p:cNvPicPr>
          <p:nvPr/>
        </p:nvPicPr>
        <p:blipFill>
          <a:blip r:embed="rId4" cstate="email"/>
          <a:srcRect/>
          <a:stretch>
            <a:fillRect/>
          </a:stretch>
        </p:blipFill>
        <p:spPr bwMode="auto">
          <a:xfrm>
            <a:off x="4144769" y="2702281"/>
            <a:ext cx="1595636" cy="1546648"/>
          </a:xfrm>
          <a:prstGeom prst="rect">
            <a:avLst/>
          </a:prstGeom>
          <a:noFill/>
        </p:spPr>
      </p:pic>
      <p:sp>
        <p:nvSpPr>
          <p:cNvPr id="31" name="Rectangle 5"/>
          <p:cNvSpPr>
            <a:spLocks noChangeArrowheads="1"/>
          </p:cNvSpPr>
          <p:nvPr/>
        </p:nvSpPr>
        <p:spPr bwMode="auto">
          <a:xfrm>
            <a:off x="210223" y="1325229"/>
            <a:ext cx="4720999" cy="49090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spcAft>
                <a:spcPts val="600"/>
              </a:spcAft>
            </a:pPr>
            <a:r>
              <a:rPr lang="en-US" altLang="en-US" sz="1800" b="0" dirty="0" smtClean="0">
                <a:solidFill>
                  <a:srgbClr val="002060"/>
                </a:solidFill>
              </a:rPr>
              <a:t>Growth conditions:</a:t>
            </a:r>
          </a:p>
          <a:p>
            <a:pPr eaLnBrk="1" hangingPunct="1">
              <a:spcAft>
                <a:spcPts val="600"/>
              </a:spcAft>
            </a:pPr>
            <a:r>
              <a:rPr lang="en-US" altLang="en-US" sz="1800" b="0" dirty="0">
                <a:solidFill>
                  <a:srgbClr val="002060"/>
                </a:solidFill>
              </a:rPr>
              <a:t>	</a:t>
            </a:r>
            <a:r>
              <a:rPr lang="en-US" altLang="en-US" sz="1800" b="0" dirty="0" smtClean="0">
                <a:solidFill>
                  <a:srgbClr val="000000"/>
                </a:solidFill>
              </a:rPr>
              <a:t>fresh- to marine, marshes, thermal 	springs</a:t>
            </a:r>
            <a:br>
              <a:rPr lang="en-US" altLang="en-US" sz="1800" b="0" dirty="0" smtClean="0">
                <a:solidFill>
                  <a:srgbClr val="000000"/>
                </a:solidFill>
              </a:rPr>
            </a:br>
            <a:r>
              <a:rPr lang="en-US" altLang="en-US" sz="1800" b="0" dirty="0" smtClean="0">
                <a:solidFill>
                  <a:srgbClr val="002060"/>
                </a:solidFill>
              </a:rPr>
              <a:t>	</a:t>
            </a:r>
            <a:r>
              <a:rPr lang="en-US" altLang="en-US" sz="1800" b="0" dirty="0" smtClean="0">
                <a:solidFill>
                  <a:srgbClr val="000000"/>
                </a:solidFill>
              </a:rPr>
              <a:t>alkaline waters</a:t>
            </a:r>
            <a:r>
              <a:rPr lang="en-US" altLang="en-US" sz="1800" b="0" dirty="0" smtClean="0">
                <a:solidFill>
                  <a:srgbClr val="002060"/>
                </a:solidFill>
              </a:rPr>
              <a:t>, </a:t>
            </a:r>
            <a:r>
              <a:rPr lang="en-US" altLang="en-US" sz="1800" b="0" dirty="0" smtClean="0">
                <a:solidFill>
                  <a:srgbClr val="000000"/>
                </a:solidFill>
              </a:rPr>
              <a:t>high pH (10.6)</a:t>
            </a:r>
            <a:br>
              <a:rPr lang="en-US" altLang="en-US" sz="1800" b="0" dirty="0" smtClean="0">
                <a:solidFill>
                  <a:srgbClr val="000000"/>
                </a:solidFill>
              </a:rPr>
            </a:br>
            <a:r>
              <a:rPr lang="en-US" altLang="en-US" sz="1800" b="0" dirty="0" smtClean="0">
                <a:solidFill>
                  <a:srgbClr val="000000"/>
                </a:solidFill>
              </a:rPr>
              <a:t>	high conductivity 20-70 g </a:t>
            </a:r>
            <a:r>
              <a:rPr lang="en-US" altLang="en-US" sz="1800" b="0" dirty="0" err="1" smtClean="0">
                <a:solidFill>
                  <a:srgbClr val="000000"/>
                </a:solidFill>
              </a:rPr>
              <a:t>NaCl</a:t>
            </a:r>
            <a:r>
              <a:rPr lang="en-US" altLang="en-US" sz="1800" b="0" dirty="0" smtClean="0">
                <a:solidFill>
                  <a:srgbClr val="000000"/>
                </a:solidFill>
              </a:rPr>
              <a:t>/L</a:t>
            </a:r>
            <a:br>
              <a:rPr lang="en-US" altLang="en-US" sz="1800" b="0" dirty="0" smtClean="0">
                <a:solidFill>
                  <a:srgbClr val="000000"/>
                </a:solidFill>
              </a:rPr>
            </a:br>
            <a:r>
              <a:rPr lang="en-US" altLang="en-US" sz="1800" b="0" dirty="0" smtClean="0">
                <a:solidFill>
                  <a:srgbClr val="000000"/>
                </a:solidFill>
              </a:rPr>
              <a:t>	high temperature (&gt;30 °C)	</a:t>
            </a:r>
            <a:endParaRPr lang="en-US" altLang="en-US" sz="1800" b="0" dirty="0" smtClean="0">
              <a:solidFill>
                <a:srgbClr val="002060"/>
              </a:solidFill>
            </a:endParaRPr>
          </a:p>
          <a:p>
            <a:pPr eaLnBrk="1" hangingPunct="1">
              <a:spcAft>
                <a:spcPts val="600"/>
              </a:spcAft>
            </a:pPr>
            <a:r>
              <a:rPr lang="en-US" altLang="en-US" sz="1800" b="0" dirty="0" smtClean="0">
                <a:solidFill>
                  <a:srgbClr val="002060"/>
                </a:solidFill>
              </a:rPr>
              <a:t>Market:</a:t>
            </a:r>
          </a:p>
          <a:p>
            <a:pPr eaLnBrk="1" hangingPunct="1">
              <a:spcAft>
                <a:spcPts val="600"/>
              </a:spcAft>
            </a:pPr>
            <a:r>
              <a:rPr lang="en-US" altLang="en-US" sz="1800" b="0" dirty="0">
                <a:solidFill>
                  <a:srgbClr val="002060"/>
                </a:solidFill>
              </a:rPr>
              <a:t>	</a:t>
            </a:r>
            <a:r>
              <a:rPr lang="en-US" altLang="en-US" sz="1800" b="0" dirty="0" smtClean="0">
                <a:solidFill>
                  <a:srgbClr val="000000"/>
                </a:solidFill>
              </a:rPr>
              <a:t>high in Vitamin B12</a:t>
            </a:r>
            <a:br>
              <a:rPr lang="en-US" altLang="en-US" sz="1800" b="0" dirty="0" smtClean="0">
                <a:solidFill>
                  <a:srgbClr val="000000"/>
                </a:solidFill>
              </a:rPr>
            </a:br>
            <a:r>
              <a:rPr lang="en-US" altLang="en-US" sz="1800" b="0" dirty="0" smtClean="0">
                <a:solidFill>
                  <a:srgbClr val="000000"/>
                </a:solidFill>
              </a:rPr>
              <a:t>	high in protein (60-70% of DW)</a:t>
            </a:r>
            <a:br>
              <a:rPr lang="en-US" altLang="en-US" sz="1800" b="0" dirty="0" smtClean="0">
                <a:solidFill>
                  <a:srgbClr val="000000"/>
                </a:solidFill>
              </a:rPr>
            </a:br>
            <a:r>
              <a:rPr lang="en-US" altLang="en-US" sz="1800" b="0" dirty="0" smtClean="0">
                <a:solidFill>
                  <a:srgbClr val="000000"/>
                </a:solidFill>
              </a:rPr>
              <a:t>	</a:t>
            </a:r>
            <a:r>
              <a:rPr lang="en-US" altLang="en-US" sz="1800" b="0" dirty="0" err="1" smtClean="0">
                <a:solidFill>
                  <a:srgbClr val="000000"/>
                </a:solidFill>
              </a:rPr>
              <a:t>chlorophylla</a:t>
            </a:r>
            <a:r>
              <a:rPr lang="en-US" altLang="en-US" sz="1800" b="0" dirty="0" smtClean="0">
                <a:solidFill>
                  <a:srgbClr val="000000"/>
                </a:solidFill>
              </a:rPr>
              <a:t> </a:t>
            </a:r>
            <a:r>
              <a:rPr lang="en-US" altLang="en-US" sz="1800" b="0" i="1" dirty="0" smtClean="0">
                <a:solidFill>
                  <a:srgbClr val="000000"/>
                </a:solidFill>
              </a:rPr>
              <a:t>a</a:t>
            </a:r>
            <a:r>
              <a:rPr lang="en-US" altLang="en-US" sz="1800" b="0" dirty="0" smtClean="0">
                <a:solidFill>
                  <a:srgbClr val="000000"/>
                </a:solidFill>
              </a:rPr>
              <a:t/>
            </a:r>
            <a:br>
              <a:rPr lang="en-US" altLang="en-US" sz="1800" b="0" dirty="0" smtClean="0">
                <a:solidFill>
                  <a:srgbClr val="000000"/>
                </a:solidFill>
              </a:rPr>
            </a:br>
            <a:r>
              <a:rPr lang="en-US" altLang="en-US" sz="1800" b="0" dirty="0" smtClean="0">
                <a:solidFill>
                  <a:srgbClr val="000000"/>
                </a:solidFill>
              </a:rPr>
              <a:t>	</a:t>
            </a:r>
            <a:r>
              <a:rPr lang="en-US" altLang="en-US" sz="1800" b="0" dirty="0" err="1" smtClean="0">
                <a:solidFill>
                  <a:srgbClr val="000000"/>
                </a:solidFill>
              </a:rPr>
              <a:t>phycobiliproteins</a:t>
            </a:r>
            <a:r>
              <a:rPr lang="en-US" altLang="en-US" sz="1800" b="0" dirty="0" smtClean="0">
                <a:solidFill>
                  <a:srgbClr val="000000"/>
                </a:solidFill>
              </a:rPr>
              <a:t> </a:t>
            </a:r>
            <a:br>
              <a:rPr lang="en-US" altLang="en-US" sz="1800" b="0" dirty="0" smtClean="0">
                <a:solidFill>
                  <a:srgbClr val="000000"/>
                </a:solidFill>
              </a:rPr>
            </a:br>
            <a:r>
              <a:rPr lang="en-US" altLang="en-US" sz="1800" b="0" dirty="0" smtClean="0">
                <a:solidFill>
                  <a:srgbClr val="000000"/>
                </a:solidFill>
              </a:rPr>
              <a:t>	(</a:t>
            </a:r>
            <a:r>
              <a:rPr lang="en-US" altLang="en-US" sz="1800" b="0" dirty="0" err="1" smtClean="0">
                <a:solidFill>
                  <a:srgbClr val="000000"/>
                </a:solidFill>
              </a:rPr>
              <a:t>phycocyanin</a:t>
            </a:r>
            <a:r>
              <a:rPr lang="en-US" altLang="en-US" sz="1800" b="0" dirty="0" smtClean="0">
                <a:solidFill>
                  <a:srgbClr val="000000"/>
                </a:solidFill>
              </a:rPr>
              <a:t>, </a:t>
            </a:r>
            <a:r>
              <a:rPr lang="en-US" altLang="en-US" sz="1800" b="0" dirty="0" err="1" smtClean="0">
                <a:solidFill>
                  <a:srgbClr val="000000"/>
                </a:solidFill>
              </a:rPr>
              <a:t>phycoerythrin</a:t>
            </a:r>
            <a:r>
              <a:rPr lang="en-US" altLang="en-US" sz="1800" b="0" dirty="0" smtClean="0">
                <a:solidFill>
                  <a:srgbClr val="000000"/>
                </a:solidFill>
              </a:rPr>
              <a:t>)</a:t>
            </a:r>
            <a:br>
              <a:rPr lang="en-US" altLang="en-US" sz="1800" b="0" dirty="0" smtClean="0">
                <a:solidFill>
                  <a:srgbClr val="000000"/>
                </a:solidFill>
              </a:rPr>
            </a:br>
            <a:endParaRPr lang="en-US" altLang="en-US" sz="1800" b="0" dirty="0" smtClean="0">
              <a:solidFill>
                <a:srgbClr val="002060"/>
              </a:solidFill>
            </a:endParaRPr>
          </a:p>
          <a:p>
            <a:pPr eaLnBrk="1" hangingPunct="1">
              <a:spcAft>
                <a:spcPts val="600"/>
              </a:spcAft>
            </a:pPr>
            <a:r>
              <a:rPr lang="en-US" altLang="en-US" sz="1800" b="0" dirty="0" smtClean="0">
                <a:solidFill>
                  <a:srgbClr val="CC3300"/>
                </a:solidFill>
              </a:rPr>
              <a:t>Challenges</a:t>
            </a:r>
          </a:p>
          <a:p>
            <a:pPr eaLnBrk="1" hangingPunct="1"/>
            <a:r>
              <a:rPr lang="en-US" altLang="en-US" sz="1800" b="0" dirty="0" smtClean="0">
                <a:solidFill>
                  <a:srgbClr val="000000"/>
                </a:solidFill>
              </a:rPr>
              <a:t>Complex, time-consuming process for desalting</a:t>
            </a:r>
          </a:p>
        </p:txBody>
      </p:sp>
      <p:pic>
        <p:nvPicPr>
          <p:cNvPr id="10" name="Picture 2"/>
          <p:cNvPicPr>
            <a:picLocks noChangeAspect="1" noChangeArrowheads="1"/>
          </p:cNvPicPr>
          <p:nvPr/>
        </p:nvPicPr>
        <p:blipFill>
          <a:blip r:embed="rId5" cstate="email"/>
          <a:srcRect/>
          <a:stretch>
            <a:fillRect/>
          </a:stretch>
        </p:blipFill>
        <p:spPr bwMode="auto">
          <a:xfrm>
            <a:off x="5744275" y="4460336"/>
            <a:ext cx="3034600" cy="2019666"/>
          </a:xfrm>
          <a:prstGeom prst="rect">
            <a:avLst/>
          </a:prstGeom>
          <a:noFill/>
          <a:ln w="9525">
            <a:noFill/>
            <a:miter lim="800000"/>
            <a:headEnd/>
            <a:tailEnd/>
          </a:ln>
          <a:effectLst/>
        </p:spPr>
      </p:pic>
      <p:pic>
        <p:nvPicPr>
          <p:cNvPr id="12" name="Picture 3"/>
          <p:cNvPicPr>
            <a:picLocks noChangeAspect="1" noChangeArrowheads="1"/>
          </p:cNvPicPr>
          <p:nvPr/>
        </p:nvPicPr>
        <p:blipFill>
          <a:blip r:embed="rId6" cstate="email"/>
          <a:srcRect/>
          <a:stretch>
            <a:fillRect/>
          </a:stretch>
        </p:blipFill>
        <p:spPr bwMode="auto">
          <a:xfrm>
            <a:off x="5742614" y="2338025"/>
            <a:ext cx="3028109" cy="2034812"/>
          </a:xfrm>
          <a:prstGeom prst="rect">
            <a:avLst/>
          </a:prstGeom>
          <a:noFill/>
          <a:ln w="9525">
            <a:noFill/>
            <a:miter lim="800000"/>
            <a:headEnd/>
            <a:tailEnd/>
          </a:ln>
          <a:effectLst/>
        </p:spPr>
      </p:pic>
      <p:sp>
        <p:nvSpPr>
          <p:cNvPr id="2" name="TextBox 1"/>
          <p:cNvSpPr txBox="1"/>
          <p:nvPr/>
        </p:nvSpPr>
        <p:spPr>
          <a:xfrm>
            <a:off x="5802078" y="1436911"/>
            <a:ext cx="2906565" cy="830997"/>
          </a:xfrm>
          <a:prstGeom prst="rect">
            <a:avLst/>
          </a:prstGeom>
          <a:noFill/>
        </p:spPr>
        <p:txBody>
          <a:bodyPr wrap="none" rtlCol="0">
            <a:spAutoFit/>
          </a:bodyPr>
          <a:lstStyle/>
          <a:p>
            <a:pPr algn="ctr"/>
            <a:r>
              <a:rPr lang="en-US" b="0" i="1" dirty="0" err="1" smtClean="0">
                <a:solidFill>
                  <a:srgbClr val="002060"/>
                </a:solidFill>
              </a:rPr>
              <a:t>Athrospria</a:t>
            </a:r>
            <a:r>
              <a:rPr lang="en-US" b="0" i="1" dirty="0" smtClean="0">
                <a:solidFill>
                  <a:srgbClr val="002060"/>
                </a:solidFill>
              </a:rPr>
              <a:t> </a:t>
            </a:r>
            <a:r>
              <a:rPr lang="en-US" b="0" dirty="0" smtClean="0">
                <a:solidFill>
                  <a:srgbClr val="002060"/>
                </a:solidFill>
              </a:rPr>
              <a:t>synonym</a:t>
            </a:r>
            <a:r>
              <a:rPr lang="en-US" b="0" i="1" dirty="0" smtClean="0">
                <a:solidFill>
                  <a:srgbClr val="002060"/>
                </a:solidFill>
              </a:rPr>
              <a:t/>
            </a:r>
            <a:br>
              <a:rPr lang="en-US" b="0" i="1" dirty="0" smtClean="0">
                <a:solidFill>
                  <a:srgbClr val="002060"/>
                </a:solidFill>
              </a:rPr>
            </a:br>
            <a:r>
              <a:rPr lang="en-US" b="0" i="1" dirty="0" err="1" smtClean="0">
                <a:solidFill>
                  <a:srgbClr val="002060"/>
                </a:solidFill>
              </a:rPr>
              <a:t>Spirulina</a:t>
            </a:r>
            <a:endParaRPr lang="en-AU" b="0" i="1" dirty="0">
              <a:solidFill>
                <a:srgbClr val="002060"/>
              </a:solidFill>
            </a:endParaRPr>
          </a:p>
        </p:txBody>
      </p:sp>
    </p:spTree>
    <p:extLst>
      <p:ext uri="{BB962C8B-B14F-4D97-AF65-F5344CB8AC3E}">
        <p14:creationId xmlns:p14="http://schemas.microsoft.com/office/powerpoint/2010/main" xmlns="" val="33531126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6"/>
          <p:cNvSpPr>
            <a:spLocks noChangeArrowheads="1"/>
          </p:cNvSpPr>
          <p:nvPr/>
        </p:nvSpPr>
        <p:spPr bwMode="auto">
          <a:xfrm>
            <a:off x="2574037" y="460375"/>
            <a:ext cx="326243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r>
              <a:rPr lang="en-US" altLang="en-US" sz="2800" b="0" dirty="0" err="1" smtClean="0">
                <a:solidFill>
                  <a:srgbClr val="333399"/>
                </a:solidFill>
              </a:rPr>
              <a:t>Astaxanthin</a:t>
            </a:r>
            <a:r>
              <a:rPr lang="en-US" altLang="en-US" sz="2800" b="0" dirty="0" smtClean="0">
                <a:solidFill>
                  <a:srgbClr val="333399"/>
                </a:solidFill>
              </a:rPr>
              <a:t> Market</a:t>
            </a:r>
            <a:endParaRPr lang="en-US" altLang="en-US" sz="2800" b="0" dirty="0">
              <a:solidFill>
                <a:srgbClr val="333399"/>
              </a:solidFill>
            </a:endParaRPr>
          </a:p>
        </p:txBody>
      </p:sp>
      <p:pic>
        <p:nvPicPr>
          <p:cNvPr id="57" name="Picture 10" descr="NQAIF_Logonobackground"/>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2913" y="171450"/>
            <a:ext cx="968375" cy="957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 name="Rectangle 5"/>
          <p:cNvSpPr>
            <a:spLocks noChangeArrowheads="1"/>
          </p:cNvSpPr>
          <p:nvPr/>
        </p:nvSpPr>
        <p:spPr bwMode="auto">
          <a:xfrm>
            <a:off x="308201" y="1373585"/>
            <a:ext cx="4720999" cy="28161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spcAft>
                <a:spcPts val="600"/>
              </a:spcAft>
            </a:pPr>
            <a:r>
              <a:rPr lang="en-US" altLang="en-US" sz="1800" b="0" i="1" dirty="0" err="1" smtClean="0">
                <a:solidFill>
                  <a:srgbClr val="002060"/>
                </a:solidFill>
              </a:rPr>
              <a:t>Haematococcus</a:t>
            </a:r>
            <a:r>
              <a:rPr lang="en-US" altLang="en-US" sz="1800" b="0" i="1" dirty="0" smtClean="0">
                <a:solidFill>
                  <a:srgbClr val="002060"/>
                </a:solidFill>
              </a:rPr>
              <a:t> </a:t>
            </a:r>
            <a:r>
              <a:rPr lang="en-US" altLang="en-US" sz="1800" b="0" i="1" dirty="0" err="1" smtClean="0">
                <a:solidFill>
                  <a:srgbClr val="002060"/>
                </a:solidFill>
              </a:rPr>
              <a:t>pluvialis</a:t>
            </a:r>
            <a:r>
              <a:rPr lang="en-US" altLang="en-US" sz="1800" b="0" i="1" dirty="0" smtClean="0">
                <a:solidFill>
                  <a:srgbClr val="002060"/>
                </a:solidFill>
              </a:rPr>
              <a:t> </a:t>
            </a:r>
            <a:r>
              <a:rPr lang="en-US" altLang="en-US" sz="1800" b="0" dirty="0" smtClean="0">
                <a:solidFill>
                  <a:srgbClr val="002060"/>
                </a:solidFill>
              </a:rPr>
              <a:t>(</a:t>
            </a:r>
            <a:r>
              <a:rPr lang="en-US" altLang="en-US" sz="1800" b="0" dirty="0" err="1" smtClean="0">
                <a:solidFill>
                  <a:srgbClr val="002060"/>
                </a:solidFill>
              </a:rPr>
              <a:t>Chlorophyta</a:t>
            </a:r>
            <a:r>
              <a:rPr lang="en-US" altLang="en-US" sz="1800" b="0" dirty="0" smtClean="0">
                <a:solidFill>
                  <a:srgbClr val="002060"/>
                </a:solidFill>
              </a:rPr>
              <a:t>) </a:t>
            </a:r>
            <a:br>
              <a:rPr lang="en-US" altLang="en-US" sz="1800" b="0" dirty="0" smtClean="0">
                <a:solidFill>
                  <a:srgbClr val="002060"/>
                </a:solidFill>
              </a:rPr>
            </a:br>
            <a:r>
              <a:rPr lang="en-US" altLang="en-US" sz="1800" b="0" dirty="0">
                <a:solidFill>
                  <a:srgbClr val="000000"/>
                </a:solidFill>
              </a:rPr>
              <a:t>Freshwater</a:t>
            </a:r>
          </a:p>
          <a:p>
            <a:pPr eaLnBrk="1" hangingPunct="1"/>
            <a:r>
              <a:rPr lang="en-US" altLang="en-US" sz="1800" b="0" dirty="0">
                <a:solidFill>
                  <a:srgbClr val="000000"/>
                </a:solidFill>
              </a:rPr>
              <a:t>Sensitive</a:t>
            </a:r>
          </a:p>
          <a:p>
            <a:pPr eaLnBrk="1" hangingPunct="1">
              <a:spcAft>
                <a:spcPts val="600"/>
              </a:spcAft>
            </a:pPr>
            <a:r>
              <a:rPr lang="en-US" altLang="en-US" sz="1800" b="0" dirty="0">
                <a:solidFill>
                  <a:srgbClr val="000000"/>
                </a:solidFill>
              </a:rPr>
              <a:t>	&lt; 28 °C</a:t>
            </a:r>
            <a:br>
              <a:rPr lang="en-US" altLang="en-US" sz="1800" b="0" dirty="0">
                <a:solidFill>
                  <a:srgbClr val="000000"/>
                </a:solidFill>
              </a:rPr>
            </a:br>
            <a:r>
              <a:rPr lang="en-US" altLang="en-US" sz="1800" b="0" dirty="0">
                <a:solidFill>
                  <a:srgbClr val="000000"/>
                </a:solidFill>
              </a:rPr>
              <a:t>	prone to contamination</a:t>
            </a:r>
            <a:br>
              <a:rPr lang="en-US" altLang="en-US" sz="1800" b="0" dirty="0">
                <a:solidFill>
                  <a:srgbClr val="000000"/>
                </a:solidFill>
              </a:rPr>
            </a:br>
            <a:r>
              <a:rPr lang="en-US" altLang="en-US" sz="1800" b="0" dirty="0">
                <a:solidFill>
                  <a:srgbClr val="000000"/>
                </a:solidFill>
              </a:rPr>
              <a:t>	salinity intolerant</a:t>
            </a:r>
          </a:p>
          <a:p>
            <a:pPr eaLnBrk="1" hangingPunct="1">
              <a:spcAft>
                <a:spcPts val="600"/>
              </a:spcAft>
            </a:pPr>
            <a:r>
              <a:rPr lang="en-US" altLang="en-US" sz="1800" b="0" dirty="0">
                <a:solidFill>
                  <a:srgbClr val="000000"/>
                </a:solidFill>
              </a:rPr>
              <a:t>Complex life </a:t>
            </a:r>
            <a:r>
              <a:rPr lang="en-US" altLang="en-US" sz="1800" b="0" dirty="0" smtClean="0">
                <a:solidFill>
                  <a:srgbClr val="000000"/>
                </a:solidFill>
              </a:rPr>
              <a:t>history</a:t>
            </a:r>
            <a:endParaRPr lang="en-US" altLang="en-US" sz="1800" b="0" dirty="0">
              <a:solidFill>
                <a:srgbClr val="000000"/>
              </a:solidFill>
            </a:endParaRPr>
          </a:p>
          <a:p>
            <a:pPr eaLnBrk="1" hangingPunct="1">
              <a:spcAft>
                <a:spcPts val="600"/>
              </a:spcAft>
            </a:pPr>
            <a:r>
              <a:rPr lang="en-US" altLang="en-US" sz="1800" b="0" dirty="0" smtClean="0">
                <a:solidFill>
                  <a:srgbClr val="002060"/>
                </a:solidFill>
              </a:rPr>
              <a:t>$100 – 500 kg</a:t>
            </a:r>
            <a:r>
              <a:rPr lang="en-US" altLang="en-US" sz="1800" b="0" baseline="30000" dirty="0" smtClean="0">
                <a:solidFill>
                  <a:srgbClr val="002060"/>
                </a:solidFill>
              </a:rPr>
              <a:t>-1</a:t>
            </a:r>
            <a:r>
              <a:rPr lang="en-US" altLang="en-US" sz="1800" b="0" dirty="0" smtClean="0">
                <a:solidFill>
                  <a:srgbClr val="002060"/>
                </a:solidFill>
              </a:rPr>
              <a:t> DW microalgae</a:t>
            </a:r>
            <a:br>
              <a:rPr lang="en-US" altLang="en-US" sz="1800" b="0" dirty="0" smtClean="0">
                <a:solidFill>
                  <a:srgbClr val="002060"/>
                </a:solidFill>
              </a:rPr>
            </a:br>
            <a:r>
              <a:rPr lang="en-US" altLang="en-US" sz="1800" b="0" dirty="0" smtClean="0">
                <a:solidFill>
                  <a:srgbClr val="002060"/>
                </a:solidFill>
              </a:rPr>
              <a:t>Crop: 5 g L</a:t>
            </a:r>
            <a:r>
              <a:rPr lang="en-US" altLang="en-US" sz="1800" b="0" baseline="30000" dirty="0" smtClean="0">
                <a:solidFill>
                  <a:srgbClr val="002060"/>
                </a:solidFill>
              </a:rPr>
              <a:t>-1</a:t>
            </a: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814458" y="1288763"/>
            <a:ext cx="2162175" cy="21145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0" name="Rectangle 9"/>
          <p:cNvSpPr/>
          <p:nvPr/>
        </p:nvSpPr>
        <p:spPr>
          <a:xfrm>
            <a:off x="7629789" y="3026273"/>
            <a:ext cx="1346844" cy="338554"/>
          </a:xfrm>
          <a:prstGeom prst="rect">
            <a:avLst/>
          </a:prstGeom>
        </p:spPr>
        <p:txBody>
          <a:bodyPr wrap="none">
            <a:spAutoFit/>
          </a:bodyPr>
          <a:lstStyle/>
          <a:p>
            <a:r>
              <a:rPr lang="en-AU" sz="1600" b="0" dirty="0" err="1" smtClean="0">
                <a:solidFill>
                  <a:srgbClr val="002060"/>
                </a:solidFill>
              </a:rPr>
              <a:t>Macrozooids</a:t>
            </a:r>
            <a:endParaRPr lang="en-US" sz="1600" b="0" dirty="0">
              <a:solidFill>
                <a:srgbClr val="002060"/>
              </a:solidFill>
            </a:endParaRPr>
          </a:p>
        </p:txBody>
      </p:sp>
      <p:pic>
        <p:nvPicPr>
          <p:cNvPr id="3077" name="Picture 5"/>
          <p:cNvPicPr>
            <a:picLocks noChangeAspect="1" noChangeArrowheads="1"/>
          </p:cNvPicPr>
          <p:nvPr/>
        </p:nvPicPr>
        <p:blipFill rotWithShape="1">
          <a:blip r:embed="rId5" cstate="email">
            <a:extLst>
              <a:ext uri="{28A0092B-C50C-407E-A947-70E740481C1C}">
                <a14:useLocalDpi xmlns:a14="http://schemas.microsoft.com/office/drawing/2010/main" xmlns="" val="0"/>
              </a:ext>
            </a:extLst>
          </a:blip>
          <a:srcRect l="55035" t="35455" r="10915"/>
          <a:stretch/>
        </p:blipFill>
        <p:spPr bwMode="auto">
          <a:xfrm>
            <a:off x="6814457" y="3403313"/>
            <a:ext cx="2162175" cy="307397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48167" r="6201" b="16037"/>
          <a:stretch/>
        </p:blipFill>
        <p:spPr bwMode="auto">
          <a:xfrm>
            <a:off x="4376058" y="1288763"/>
            <a:ext cx="2438400" cy="310300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Rectangle 7"/>
          <p:cNvSpPr/>
          <p:nvPr/>
        </p:nvSpPr>
        <p:spPr>
          <a:xfrm>
            <a:off x="7688299" y="6128004"/>
            <a:ext cx="1229824" cy="338554"/>
          </a:xfrm>
          <a:prstGeom prst="rect">
            <a:avLst/>
          </a:prstGeom>
        </p:spPr>
        <p:txBody>
          <a:bodyPr wrap="none">
            <a:spAutoFit/>
          </a:bodyPr>
          <a:lstStyle/>
          <a:p>
            <a:r>
              <a:rPr lang="en-AU" sz="1600" b="0" dirty="0" err="1" smtClean="0"/>
              <a:t>Palmelloids</a:t>
            </a:r>
            <a:endParaRPr lang="en-US" sz="1600" b="0" dirty="0"/>
          </a:p>
        </p:txBody>
      </p:sp>
      <p:pic>
        <p:nvPicPr>
          <p:cNvPr id="3078" name="Picture 6"/>
          <p:cNvPicPr>
            <a:picLocks noChangeAspect="1" noChangeArrowheads="1"/>
          </p:cNvPicPr>
          <p:nvPr/>
        </p:nvPicPr>
        <p:blipFill rotWithShape="1">
          <a:blip r:embed="rId7" cstate="email">
            <a:extLst>
              <a:ext uri="{28A0092B-C50C-407E-A947-70E740481C1C}">
                <a14:useLocalDpi xmlns:a14="http://schemas.microsoft.com/office/drawing/2010/main" xmlns="" val="0"/>
              </a:ext>
            </a:extLst>
          </a:blip>
          <a:srcRect l="5328" r="25228" b="10559"/>
          <a:stretch/>
        </p:blipFill>
        <p:spPr bwMode="auto">
          <a:xfrm>
            <a:off x="4376057" y="4391772"/>
            <a:ext cx="2438399" cy="208551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Rectangle 6"/>
          <p:cNvSpPr/>
          <p:nvPr/>
        </p:nvSpPr>
        <p:spPr>
          <a:xfrm>
            <a:off x="5283816" y="6128004"/>
            <a:ext cx="1436612" cy="338554"/>
          </a:xfrm>
          <a:prstGeom prst="rect">
            <a:avLst/>
          </a:prstGeom>
        </p:spPr>
        <p:txBody>
          <a:bodyPr wrap="none">
            <a:spAutoFit/>
          </a:bodyPr>
          <a:lstStyle/>
          <a:p>
            <a:r>
              <a:rPr lang="en-AU" sz="1600" b="0" dirty="0" err="1" smtClean="0"/>
              <a:t>Aplanospores</a:t>
            </a:r>
            <a:endParaRPr lang="en-US" sz="1600" b="0" dirty="0"/>
          </a:p>
        </p:txBody>
      </p:sp>
      <p:sp>
        <p:nvSpPr>
          <p:cNvPr id="9" name="Rectangle 8"/>
          <p:cNvSpPr/>
          <p:nvPr/>
        </p:nvSpPr>
        <p:spPr>
          <a:xfrm>
            <a:off x="4390243" y="1303467"/>
            <a:ext cx="1277914" cy="338554"/>
          </a:xfrm>
          <a:prstGeom prst="rect">
            <a:avLst/>
          </a:prstGeom>
        </p:spPr>
        <p:txBody>
          <a:bodyPr wrap="none">
            <a:spAutoFit/>
          </a:bodyPr>
          <a:lstStyle/>
          <a:p>
            <a:r>
              <a:rPr lang="en-AU" sz="1600" b="0" dirty="0" err="1" smtClean="0">
                <a:solidFill>
                  <a:srgbClr val="002060"/>
                </a:solidFill>
              </a:rPr>
              <a:t>Microzooids</a:t>
            </a:r>
            <a:endParaRPr lang="en-US" sz="1600" b="0" dirty="0">
              <a:solidFill>
                <a:srgbClr val="002060"/>
              </a:solidFill>
            </a:endParaRPr>
          </a:p>
        </p:txBody>
      </p:sp>
      <p:pic>
        <p:nvPicPr>
          <p:cNvPr id="3079" name="Picture 7"/>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1194047" y="4391771"/>
            <a:ext cx="3177439" cy="208770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5923640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6"/>
          <p:cNvSpPr>
            <a:spLocks noChangeArrowheads="1"/>
          </p:cNvSpPr>
          <p:nvPr/>
        </p:nvSpPr>
        <p:spPr bwMode="auto">
          <a:xfrm>
            <a:off x="2291001" y="460375"/>
            <a:ext cx="4584909"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r>
              <a:rPr lang="en-US" altLang="en-US" sz="2800" b="0" i="1" dirty="0" err="1" smtClean="0">
                <a:solidFill>
                  <a:srgbClr val="333399"/>
                </a:solidFill>
              </a:rPr>
              <a:t>Haematococcus</a:t>
            </a:r>
            <a:r>
              <a:rPr lang="en-US" altLang="en-US" sz="2800" b="0" dirty="0" smtClean="0">
                <a:solidFill>
                  <a:srgbClr val="333399"/>
                </a:solidFill>
              </a:rPr>
              <a:t> challenges</a:t>
            </a:r>
            <a:endParaRPr lang="en-US" altLang="en-US" sz="2800" b="0" dirty="0">
              <a:solidFill>
                <a:srgbClr val="333399"/>
              </a:solidFill>
            </a:endParaRPr>
          </a:p>
        </p:txBody>
      </p:sp>
      <p:pic>
        <p:nvPicPr>
          <p:cNvPr id="57" name="Picture 10" descr="NQAIF_Logonobackground"/>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2913" y="171450"/>
            <a:ext cx="968375" cy="957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 name="Rectangle 5"/>
          <p:cNvSpPr>
            <a:spLocks noChangeArrowheads="1"/>
          </p:cNvSpPr>
          <p:nvPr/>
        </p:nvSpPr>
        <p:spPr bwMode="auto">
          <a:xfrm>
            <a:off x="275539" y="1292571"/>
            <a:ext cx="4720999" cy="52475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spcAft>
                <a:spcPts val="600"/>
              </a:spcAft>
            </a:pPr>
            <a:r>
              <a:rPr lang="en-US" altLang="en-US" sz="2000" b="0" dirty="0" smtClean="0">
                <a:solidFill>
                  <a:srgbClr val="002060"/>
                </a:solidFill>
              </a:rPr>
              <a:t>Fastest market growth</a:t>
            </a:r>
          </a:p>
          <a:p>
            <a:pPr eaLnBrk="1" hangingPunct="1">
              <a:spcAft>
                <a:spcPts val="600"/>
              </a:spcAft>
            </a:pPr>
            <a:r>
              <a:rPr lang="en-US" altLang="en-US" sz="2000" b="0" dirty="0" smtClean="0">
                <a:solidFill>
                  <a:srgbClr val="002060"/>
                </a:solidFill>
              </a:rPr>
              <a:t>Market not saturated</a:t>
            </a:r>
            <a:endParaRPr lang="en-US" altLang="en-US" sz="2000" b="0" dirty="0" smtClean="0">
              <a:solidFill>
                <a:srgbClr val="000000"/>
              </a:solidFill>
            </a:endParaRPr>
          </a:p>
          <a:p>
            <a:pPr eaLnBrk="1" hangingPunct="1">
              <a:spcAft>
                <a:spcPts val="600"/>
              </a:spcAft>
            </a:pPr>
            <a:r>
              <a:rPr lang="en-US" altLang="en-US" sz="2000" b="0" dirty="0" smtClean="0">
                <a:solidFill>
                  <a:srgbClr val="CC3300"/>
                </a:solidFill>
              </a:rPr>
              <a:t>Challenges</a:t>
            </a:r>
          </a:p>
          <a:p>
            <a:pPr eaLnBrk="1" hangingPunct="1"/>
            <a:r>
              <a:rPr lang="en-US" altLang="en-US" sz="2000" b="0" dirty="0" smtClean="0">
                <a:solidFill>
                  <a:srgbClr val="000000"/>
                </a:solidFill>
              </a:rPr>
              <a:t>Sensitive</a:t>
            </a:r>
          </a:p>
          <a:p>
            <a:pPr eaLnBrk="1" hangingPunct="1">
              <a:spcAft>
                <a:spcPts val="600"/>
              </a:spcAft>
            </a:pPr>
            <a:r>
              <a:rPr lang="en-US" altLang="en-US" sz="2000" b="0" dirty="0">
                <a:solidFill>
                  <a:srgbClr val="000000"/>
                </a:solidFill>
              </a:rPr>
              <a:t>	</a:t>
            </a:r>
            <a:r>
              <a:rPr lang="en-US" altLang="en-US" sz="2000" b="0" dirty="0" smtClean="0">
                <a:solidFill>
                  <a:srgbClr val="000000"/>
                </a:solidFill>
              </a:rPr>
              <a:t>wall-less vegetative stages</a:t>
            </a:r>
          </a:p>
          <a:p>
            <a:pPr eaLnBrk="1" hangingPunct="1">
              <a:spcAft>
                <a:spcPts val="600"/>
              </a:spcAft>
            </a:pPr>
            <a:r>
              <a:rPr lang="en-US" altLang="en-US" sz="2000" b="0" dirty="0">
                <a:solidFill>
                  <a:srgbClr val="000000"/>
                </a:solidFill>
              </a:rPr>
              <a:t>	</a:t>
            </a:r>
            <a:r>
              <a:rPr lang="en-US" altLang="en-US" sz="2000" b="0" dirty="0" smtClean="0">
                <a:solidFill>
                  <a:srgbClr val="000000"/>
                </a:solidFill>
              </a:rPr>
              <a:t>light sensitive</a:t>
            </a:r>
            <a:br>
              <a:rPr lang="en-US" altLang="en-US" sz="2000" b="0" dirty="0" smtClean="0">
                <a:solidFill>
                  <a:srgbClr val="000000"/>
                </a:solidFill>
              </a:rPr>
            </a:br>
            <a:r>
              <a:rPr lang="en-US" altLang="en-US" sz="2000" b="0" dirty="0" smtClean="0">
                <a:solidFill>
                  <a:srgbClr val="000000"/>
                </a:solidFill>
              </a:rPr>
              <a:t>	(vegetative stages)	</a:t>
            </a:r>
          </a:p>
          <a:p>
            <a:pPr eaLnBrk="1" hangingPunct="1">
              <a:spcAft>
                <a:spcPts val="600"/>
              </a:spcAft>
            </a:pPr>
            <a:r>
              <a:rPr lang="en-US" altLang="en-US" sz="2000" b="0" dirty="0">
                <a:solidFill>
                  <a:srgbClr val="000000"/>
                </a:solidFill>
              </a:rPr>
              <a:t>	</a:t>
            </a:r>
            <a:r>
              <a:rPr lang="en-US" altLang="en-US" sz="2000" b="0" dirty="0" smtClean="0">
                <a:solidFill>
                  <a:srgbClr val="000000"/>
                </a:solidFill>
              </a:rPr>
              <a:t>&lt; 28 °C</a:t>
            </a:r>
            <a:br>
              <a:rPr lang="en-US" altLang="en-US" sz="2000" b="0" dirty="0" smtClean="0">
                <a:solidFill>
                  <a:srgbClr val="000000"/>
                </a:solidFill>
              </a:rPr>
            </a:br>
            <a:r>
              <a:rPr lang="en-US" altLang="en-US" sz="2000" b="0" dirty="0" smtClean="0">
                <a:solidFill>
                  <a:srgbClr val="000000"/>
                </a:solidFill>
              </a:rPr>
              <a:t>	prone to contamination</a:t>
            </a:r>
            <a:br>
              <a:rPr lang="en-US" altLang="en-US" sz="2000" b="0" dirty="0" smtClean="0">
                <a:solidFill>
                  <a:srgbClr val="000000"/>
                </a:solidFill>
              </a:rPr>
            </a:br>
            <a:r>
              <a:rPr lang="en-US" altLang="en-US" sz="2000" b="0" dirty="0" smtClean="0">
                <a:solidFill>
                  <a:srgbClr val="000000"/>
                </a:solidFill>
              </a:rPr>
              <a:t>	salinity intolerant</a:t>
            </a:r>
          </a:p>
          <a:p>
            <a:pPr eaLnBrk="1" hangingPunct="1">
              <a:spcAft>
                <a:spcPts val="600"/>
              </a:spcAft>
            </a:pPr>
            <a:r>
              <a:rPr lang="en-US" altLang="en-US" sz="2000" b="0" dirty="0" smtClean="0">
                <a:solidFill>
                  <a:srgbClr val="000000"/>
                </a:solidFill>
              </a:rPr>
              <a:t>Up-scaling: 2-stage process</a:t>
            </a:r>
            <a:br>
              <a:rPr lang="en-US" altLang="en-US" sz="2000" b="0" dirty="0" smtClean="0">
                <a:solidFill>
                  <a:srgbClr val="000000"/>
                </a:solidFill>
              </a:rPr>
            </a:br>
            <a:r>
              <a:rPr lang="en-US" altLang="en-US" sz="2000" b="0" dirty="0" smtClean="0">
                <a:solidFill>
                  <a:srgbClr val="000000"/>
                </a:solidFill>
              </a:rPr>
              <a:t>	nutrient management</a:t>
            </a:r>
          </a:p>
          <a:p>
            <a:pPr eaLnBrk="1" hangingPunct="1"/>
            <a:r>
              <a:rPr lang="en-US" altLang="en-US" sz="2000" b="0" dirty="0" err="1" smtClean="0">
                <a:solidFill>
                  <a:srgbClr val="000000"/>
                </a:solidFill>
              </a:rPr>
              <a:t>Astaxanthin</a:t>
            </a:r>
            <a:r>
              <a:rPr lang="en-US" altLang="en-US" sz="2000" b="0" dirty="0" smtClean="0">
                <a:solidFill>
                  <a:srgbClr val="000000"/>
                </a:solidFill>
              </a:rPr>
              <a:t> extraction and drying</a:t>
            </a:r>
          </a:p>
          <a:p>
            <a:pPr eaLnBrk="1" hangingPunct="1"/>
            <a:r>
              <a:rPr lang="en-US" altLang="en-US" sz="2000" b="0" dirty="0">
                <a:solidFill>
                  <a:srgbClr val="000000"/>
                </a:solidFill>
              </a:rPr>
              <a:t>	</a:t>
            </a:r>
            <a:r>
              <a:rPr lang="en-US" altLang="en-US" sz="2000" b="0" dirty="0" smtClean="0">
                <a:solidFill>
                  <a:srgbClr val="000000"/>
                </a:solidFill>
              </a:rPr>
              <a:t>reactive to O</a:t>
            </a:r>
            <a:r>
              <a:rPr lang="en-US" altLang="en-US" sz="2000" b="0" baseline="-25000" dirty="0" smtClean="0">
                <a:solidFill>
                  <a:srgbClr val="000000"/>
                </a:solidFill>
              </a:rPr>
              <a:t>2</a:t>
            </a:r>
            <a:r>
              <a:rPr lang="en-US" altLang="en-US" sz="2000" b="0" dirty="0" smtClean="0">
                <a:solidFill>
                  <a:srgbClr val="000000"/>
                </a:solidFill>
              </a:rPr>
              <a:t/>
            </a:r>
            <a:br>
              <a:rPr lang="en-US" altLang="en-US" sz="2000" b="0" dirty="0" smtClean="0">
                <a:solidFill>
                  <a:srgbClr val="000000"/>
                </a:solidFill>
              </a:rPr>
            </a:br>
            <a:r>
              <a:rPr lang="en-US" altLang="en-US" sz="2000" b="0" dirty="0" smtClean="0">
                <a:solidFill>
                  <a:srgbClr val="000000"/>
                </a:solidFill>
              </a:rPr>
              <a:t>	difficult from cysts</a:t>
            </a:r>
          </a:p>
        </p:txBody>
      </p:sp>
      <p:grpSp>
        <p:nvGrpSpPr>
          <p:cNvPr id="5" name="Group 4"/>
          <p:cNvGrpSpPr/>
          <p:nvPr/>
        </p:nvGrpSpPr>
        <p:grpSpPr>
          <a:xfrm>
            <a:off x="4421778" y="1317165"/>
            <a:ext cx="4389120" cy="5105400"/>
            <a:chOff x="4465322" y="1545771"/>
            <a:chExt cx="4389120" cy="5105400"/>
          </a:xfrm>
        </p:grpSpPr>
        <p:pic>
          <p:nvPicPr>
            <p:cNvPr id="4" name="Picture 3"/>
            <p:cNvPicPr>
              <a:picLocks noChangeAspect="1"/>
            </p:cNvPicPr>
            <p:nvPr/>
          </p:nvPicPr>
          <p:blipFill rotWithShape="1">
            <a:blip r:embed="rId4" cstate="email">
              <a:extLst>
                <a:ext uri="{28A0092B-C50C-407E-A947-70E740481C1C}">
                  <a14:useLocalDpi xmlns:a14="http://schemas.microsoft.com/office/drawing/2010/main" xmlns="" val="0"/>
                </a:ext>
              </a:extLst>
            </a:blip>
            <a:srcRect b="25133"/>
            <a:stretch/>
          </p:blipFill>
          <p:spPr>
            <a:xfrm>
              <a:off x="4465322" y="4186662"/>
              <a:ext cx="4389120" cy="2464509"/>
            </a:xfrm>
            <a:prstGeom prst="rect">
              <a:avLst/>
            </a:prstGeom>
          </p:spPr>
        </p:pic>
        <p:pic>
          <p:nvPicPr>
            <p:cNvPr id="3" name="Picture 2"/>
            <p:cNvPicPr>
              <a:picLocks noChangeAspect="1"/>
            </p:cNvPicPr>
            <p:nvPr/>
          </p:nvPicPr>
          <p:blipFill rotWithShape="1">
            <a:blip r:embed="rId5" cstate="email">
              <a:extLst>
                <a:ext uri="{28A0092B-C50C-407E-A947-70E740481C1C}">
                  <a14:useLocalDpi xmlns:a14="http://schemas.microsoft.com/office/drawing/2010/main" xmlns="" val="0"/>
                </a:ext>
              </a:extLst>
            </a:blip>
            <a:srcRect t="6699"/>
            <a:stretch/>
          </p:blipFill>
          <p:spPr>
            <a:xfrm>
              <a:off x="4465322" y="1545771"/>
              <a:ext cx="4389120" cy="3071298"/>
            </a:xfrm>
            <a:prstGeom prst="rect">
              <a:avLst/>
            </a:prstGeom>
          </p:spPr>
        </p:pic>
      </p:grpSp>
    </p:spTree>
    <p:extLst>
      <p:ext uri="{BB962C8B-B14F-4D97-AF65-F5344CB8AC3E}">
        <p14:creationId xmlns:p14="http://schemas.microsoft.com/office/powerpoint/2010/main" xmlns="" val="14624372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6"/>
          <p:cNvSpPr>
            <a:spLocks noChangeArrowheads="1"/>
          </p:cNvSpPr>
          <p:nvPr/>
        </p:nvSpPr>
        <p:spPr bwMode="auto">
          <a:xfrm>
            <a:off x="1964421" y="460375"/>
            <a:ext cx="4743606"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r>
              <a:rPr lang="en-US" altLang="en-US" sz="2800" b="0" dirty="0" smtClean="0">
                <a:solidFill>
                  <a:srgbClr val="333399"/>
                </a:solidFill>
              </a:rPr>
              <a:t>Microalgae Market Overview</a:t>
            </a:r>
            <a:endParaRPr lang="en-US" altLang="en-US" sz="2800" b="0" dirty="0">
              <a:solidFill>
                <a:srgbClr val="333399"/>
              </a:solidFill>
            </a:endParaRPr>
          </a:p>
        </p:txBody>
      </p:sp>
      <p:pic>
        <p:nvPicPr>
          <p:cNvPr id="57" name="Picture 10" descr="NQAIF_Logonobackground"/>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2913" y="171450"/>
            <a:ext cx="968375" cy="957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 name="Rectangle 5"/>
          <p:cNvSpPr>
            <a:spLocks noChangeArrowheads="1"/>
          </p:cNvSpPr>
          <p:nvPr/>
        </p:nvSpPr>
        <p:spPr bwMode="auto">
          <a:xfrm>
            <a:off x="210223" y="1325229"/>
            <a:ext cx="5450348" cy="5216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spcAft>
                <a:spcPts val="600"/>
              </a:spcAft>
            </a:pPr>
            <a:r>
              <a:rPr lang="el-GR" altLang="en-US" sz="1800" b="0" dirty="0" smtClean="0">
                <a:solidFill>
                  <a:srgbClr val="002060"/>
                </a:solidFill>
              </a:rPr>
              <a:t>ω</a:t>
            </a:r>
            <a:r>
              <a:rPr lang="en-US" altLang="en-US" sz="1800" b="0" dirty="0" smtClean="0">
                <a:solidFill>
                  <a:srgbClr val="002060"/>
                </a:solidFill>
              </a:rPr>
              <a:t>3-Market (global)</a:t>
            </a:r>
          </a:p>
          <a:p>
            <a:pPr eaLnBrk="1" hangingPunct="1">
              <a:spcAft>
                <a:spcPts val="600"/>
              </a:spcAft>
            </a:pPr>
            <a:r>
              <a:rPr lang="en-US" altLang="en-US" sz="1800" b="0" dirty="0" smtClean="0">
                <a:solidFill>
                  <a:srgbClr val="000000"/>
                </a:solidFill>
              </a:rPr>
              <a:t>2004:</a:t>
            </a:r>
            <a:br>
              <a:rPr lang="en-US" altLang="en-US" sz="1800" b="0" dirty="0" smtClean="0">
                <a:solidFill>
                  <a:srgbClr val="000000"/>
                </a:solidFill>
              </a:rPr>
            </a:br>
            <a:r>
              <a:rPr lang="en-US" altLang="en-US" sz="1800" b="0" dirty="0" smtClean="0">
                <a:solidFill>
                  <a:srgbClr val="000000"/>
                </a:solidFill>
              </a:rPr>
              <a:t>690 M USD </a:t>
            </a:r>
            <a:br>
              <a:rPr lang="en-US" altLang="en-US" sz="1800" b="0" dirty="0" smtClean="0">
                <a:solidFill>
                  <a:srgbClr val="000000"/>
                </a:solidFill>
              </a:rPr>
            </a:br>
            <a:r>
              <a:rPr lang="en-US" altLang="en-US" sz="1800" b="0" dirty="0" smtClean="0">
                <a:solidFill>
                  <a:srgbClr val="000000"/>
                </a:solidFill>
              </a:rPr>
              <a:t>annual growth 12%	</a:t>
            </a:r>
            <a:endParaRPr lang="en-US" altLang="en-US" sz="1800" b="0" dirty="0" smtClean="0">
              <a:solidFill>
                <a:srgbClr val="002060"/>
              </a:solidFill>
            </a:endParaRPr>
          </a:p>
          <a:p>
            <a:pPr eaLnBrk="1" hangingPunct="1">
              <a:spcAft>
                <a:spcPts val="600"/>
              </a:spcAft>
            </a:pPr>
            <a:r>
              <a:rPr lang="el-GR" altLang="en-US" sz="1800" b="0" dirty="0" smtClean="0">
                <a:solidFill>
                  <a:srgbClr val="002060"/>
                </a:solidFill>
              </a:rPr>
              <a:t>ω</a:t>
            </a:r>
            <a:r>
              <a:rPr lang="en-US" altLang="en-US" sz="1800" b="0" dirty="0" smtClean="0">
                <a:solidFill>
                  <a:srgbClr val="002060"/>
                </a:solidFill>
              </a:rPr>
              <a:t>3-Asian Market</a:t>
            </a:r>
          </a:p>
          <a:p>
            <a:pPr eaLnBrk="1" hangingPunct="1">
              <a:spcAft>
                <a:spcPts val="600"/>
              </a:spcAft>
            </a:pPr>
            <a:r>
              <a:rPr lang="en-US" altLang="en-US" sz="1800" b="0" dirty="0" smtClean="0">
                <a:solidFill>
                  <a:srgbClr val="000000"/>
                </a:solidFill>
              </a:rPr>
              <a:t>2012:</a:t>
            </a:r>
            <a:br>
              <a:rPr lang="en-US" altLang="en-US" sz="1800" b="0" dirty="0" smtClean="0">
                <a:solidFill>
                  <a:srgbClr val="000000"/>
                </a:solidFill>
              </a:rPr>
            </a:br>
            <a:r>
              <a:rPr lang="en-US" altLang="en-US" sz="1800" b="0" dirty="0" smtClean="0">
                <a:solidFill>
                  <a:srgbClr val="000000"/>
                </a:solidFill>
              </a:rPr>
              <a:t>596 M USD</a:t>
            </a:r>
          </a:p>
          <a:p>
            <a:pPr eaLnBrk="1" hangingPunct="1">
              <a:spcAft>
                <a:spcPts val="600"/>
              </a:spcAft>
            </a:pPr>
            <a:r>
              <a:rPr lang="en-US" altLang="en-US" sz="1800" b="0" dirty="0" smtClean="0">
                <a:solidFill>
                  <a:srgbClr val="002060"/>
                </a:solidFill>
              </a:rPr>
              <a:t>EPA Market (global)</a:t>
            </a:r>
          </a:p>
          <a:p>
            <a:pPr eaLnBrk="1" hangingPunct="1">
              <a:spcAft>
                <a:spcPts val="600"/>
              </a:spcAft>
            </a:pPr>
            <a:r>
              <a:rPr lang="en-US" altLang="en-US" sz="1800" b="0" dirty="0" smtClean="0">
                <a:solidFill>
                  <a:srgbClr val="000000"/>
                </a:solidFill>
              </a:rPr>
              <a:t>2014: </a:t>
            </a:r>
            <a:br>
              <a:rPr lang="en-US" altLang="en-US" sz="1800" b="0" dirty="0" smtClean="0">
                <a:solidFill>
                  <a:srgbClr val="000000"/>
                </a:solidFill>
              </a:rPr>
            </a:br>
            <a:r>
              <a:rPr lang="en-US" altLang="en-US" sz="1800" b="0" dirty="0" smtClean="0">
                <a:solidFill>
                  <a:srgbClr val="000000"/>
                </a:solidFill>
              </a:rPr>
              <a:t>300 M USD</a:t>
            </a:r>
          </a:p>
          <a:p>
            <a:pPr eaLnBrk="1" hangingPunct="1">
              <a:spcAft>
                <a:spcPts val="600"/>
              </a:spcAft>
            </a:pPr>
            <a:r>
              <a:rPr lang="en-US" altLang="en-US" sz="1800" b="0" dirty="0" smtClean="0">
                <a:solidFill>
                  <a:srgbClr val="002060"/>
                </a:solidFill>
              </a:rPr>
              <a:t>DHA Market (global)</a:t>
            </a:r>
          </a:p>
          <a:p>
            <a:pPr eaLnBrk="1" hangingPunct="1">
              <a:spcAft>
                <a:spcPts val="600"/>
              </a:spcAft>
            </a:pPr>
            <a:r>
              <a:rPr lang="en-US" altLang="en-US" sz="1800" b="0" dirty="0" smtClean="0">
                <a:solidFill>
                  <a:srgbClr val="000000"/>
                </a:solidFill>
              </a:rPr>
              <a:t>1.5 B USD</a:t>
            </a:r>
          </a:p>
          <a:p>
            <a:pPr eaLnBrk="1" hangingPunct="1">
              <a:spcAft>
                <a:spcPts val="600"/>
              </a:spcAft>
            </a:pPr>
            <a:r>
              <a:rPr lang="en-US" altLang="en-US" sz="1800" b="0" dirty="0" smtClean="0">
                <a:solidFill>
                  <a:srgbClr val="000000"/>
                </a:solidFill>
              </a:rPr>
              <a:t/>
            </a:r>
            <a:br>
              <a:rPr lang="en-US" altLang="en-US" sz="1800" b="0" dirty="0" smtClean="0">
                <a:solidFill>
                  <a:srgbClr val="000000"/>
                </a:solidFill>
              </a:rPr>
            </a:br>
            <a:r>
              <a:rPr lang="el-GR" altLang="en-US" sz="1800" b="0" dirty="0" smtClean="0">
                <a:solidFill>
                  <a:srgbClr val="002060"/>
                </a:solidFill>
              </a:rPr>
              <a:t>ω</a:t>
            </a:r>
            <a:r>
              <a:rPr lang="en-US" altLang="en-US" sz="1800" b="0" dirty="0" smtClean="0">
                <a:solidFill>
                  <a:srgbClr val="002060"/>
                </a:solidFill>
              </a:rPr>
              <a:t>3-Global demand</a:t>
            </a:r>
            <a:endParaRPr lang="en-US" altLang="en-US" sz="1800" b="0" dirty="0">
              <a:solidFill>
                <a:srgbClr val="000000"/>
              </a:solidFill>
            </a:endParaRPr>
          </a:p>
          <a:p>
            <a:pPr eaLnBrk="1" hangingPunct="1">
              <a:spcAft>
                <a:spcPts val="600"/>
              </a:spcAft>
            </a:pPr>
            <a:r>
              <a:rPr lang="en-US" altLang="en-US" sz="1800" b="0" dirty="0" smtClean="0">
                <a:solidFill>
                  <a:srgbClr val="000000"/>
                </a:solidFill>
              </a:rPr>
              <a:t>2006:</a:t>
            </a:r>
            <a:br>
              <a:rPr lang="en-US" altLang="en-US" sz="1800" b="0" dirty="0" smtClean="0">
                <a:solidFill>
                  <a:srgbClr val="000000"/>
                </a:solidFill>
              </a:rPr>
            </a:br>
            <a:r>
              <a:rPr lang="en-US" altLang="en-US" sz="1800" b="0" dirty="0" smtClean="0">
                <a:solidFill>
                  <a:srgbClr val="000000"/>
                </a:solidFill>
              </a:rPr>
              <a:t>baby and infant food: 350 M USD</a:t>
            </a:r>
          </a:p>
        </p:txBody>
      </p:sp>
      <p:sp>
        <p:nvSpPr>
          <p:cNvPr id="11" name="Rectangle 10"/>
          <p:cNvSpPr/>
          <p:nvPr/>
        </p:nvSpPr>
        <p:spPr>
          <a:xfrm>
            <a:off x="413792" y="6505599"/>
            <a:ext cx="7110536" cy="307777"/>
          </a:xfrm>
          <a:prstGeom prst="rect">
            <a:avLst/>
          </a:prstGeom>
        </p:spPr>
        <p:txBody>
          <a:bodyPr wrap="square">
            <a:spAutoFit/>
          </a:bodyPr>
          <a:lstStyle/>
          <a:p>
            <a:r>
              <a:rPr lang="en-AU" sz="1400" b="0" dirty="0" smtClean="0">
                <a:solidFill>
                  <a:srgbClr val="000000"/>
                </a:solidFill>
                <a:latin typeface="Calibri" pitchFamily="34" charset="0"/>
                <a:cs typeface="Calibri" pitchFamily="34" charset="0"/>
              </a:rPr>
              <a:t>Source:  Lucas and Southgate 2012</a:t>
            </a:r>
            <a:endParaRPr lang="en-AU" sz="1400" b="0" dirty="0">
              <a:solidFill>
                <a:srgbClr val="000000"/>
              </a:solidFill>
              <a:latin typeface="Calibri" pitchFamily="34" charset="0"/>
              <a:cs typeface="Calibri" pitchFamily="34" charset="0"/>
            </a:endParaRPr>
          </a:p>
        </p:txBody>
      </p:sp>
      <p:graphicFrame>
        <p:nvGraphicFramePr>
          <p:cNvPr id="13" name="Table 12"/>
          <p:cNvGraphicFramePr>
            <a:graphicFrameLocks noGrp="1"/>
          </p:cNvGraphicFramePr>
          <p:nvPr>
            <p:extLst>
              <p:ext uri="{D42A27DB-BD31-4B8C-83A1-F6EECF244321}">
                <p14:modId xmlns:p14="http://schemas.microsoft.com/office/powerpoint/2010/main" xmlns="" val="3173517079"/>
              </p:ext>
            </p:extLst>
          </p:nvPr>
        </p:nvGraphicFramePr>
        <p:xfrm>
          <a:off x="3111702" y="1578905"/>
          <a:ext cx="5825067" cy="3952240"/>
        </p:xfrm>
        <a:graphic>
          <a:graphicData uri="http://schemas.openxmlformats.org/drawingml/2006/table">
            <a:tbl>
              <a:tblPr firstRow="1" bandRow="1">
                <a:tableStyleId>{5C22544A-7EE6-4342-B048-85BDC9FD1C3A}</a:tableStyleId>
              </a:tblPr>
              <a:tblGrid>
                <a:gridCol w="2359378"/>
                <a:gridCol w="1862667"/>
                <a:gridCol w="1603022"/>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solidFill>
                            <a:schemeClr val="tx1"/>
                          </a:solidFill>
                        </a:rPr>
                        <a:t>Alga			</a:t>
                      </a:r>
                      <a:endParaRPr lang="en-US"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solidFill>
                            <a:schemeClr val="tx1"/>
                          </a:solidFill>
                        </a:rPr>
                        <a:t>annual production</a:t>
                      </a:r>
                    </a:p>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solidFill>
                            <a:schemeClr val="tx1"/>
                          </a:solidFill>
                        </a:rPr>
                        <a:t> (ton dry weight</a:t>
                      </a:r>
                      <a:r>
                        <a:rPr lang="en-AU" i="1" dirty="0" smtClean="0">
                          <a:solidFill>
                            <a:schemeClr val="tx1"/>
                          </a:solidFill>
                        </a:rPr>
                        <a:t>)</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solidFill>
                            <a:schemeClr val="tx1"/>
                          </a:solidFill>
                        </a:rPr>
                        <a:t>annual production</a:t>
                      </a:r>
                    </a:p>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solidFill>
                            <a:schemeClr val="tx1"/>
                          </a:solidFill>
                        </a:rPr>
                        <a:t>(ton DHA </a:t>
                      </a:r>
                      <a:r>
                        <a:rPr lang="en-AU" i="0" dirty="0" smtClean="0">
                          <a:solidFill>
                            <a:schemeClr val="tx1"/>
                          </a:solidFill>
                        </a:rPr>
                        <a:t>oil)</a:t>
                      </a:r>
                    </a:p>
                  </a:txBody>
                  <a:tcPr/>
                </a:tc>
              </a:tr>
              <a:tr h="370840">
                <a:tc>
                  <a:txBody>
                    <a:bodyPr/>
                    <a:lstStyle/>
                    <a:p>
                      <a:r>
                        <a:rPr lang="en-AU" i="1" dirty="0" smtClean="0">
                          <a:solidFill>
                            <a:schemeClr val="tx2"/>
                          </a:solidFill>
                        </a:rPr>
                        <a:t>Chlorella </a:t>
                      </a:r>
                      <a:endParaRPr lang="en-US" dirty="0">
                        <a:solidFill>
                          <a:schemeClr val="tx2"/>
                        </a:solidFill>
                      </a:endParaRPr>
                    </a:p>
                  </a:txBody>
                  <a:tcPr/>
                </a:tc>
                <a:tc>
                  <a:txBody>
                    <a:bodyPr/>
                    <a:lstStyle/>
                    <a:p>
                      <a:r>
                        <a:rPr lang="en-US" dirty="0" smtClean="0">
                          <a:solidFill>
                            <a:schemeClr val="tx2"/>
                          </a:solidFill>
                        </a:rPr>
                        <a:t>2500</a:t>
                      </a:r>
                      <a:endParaRPr lang="en-US" dirty="0">
                        <a:solidFill>
                          <a:schemeClr val="tx2"/>
                        </a:solidFill>
                      </a:endParaRPr>
                    </a:p>
                  </a:txBody>
                  <a:tcPr/>
                </a:tc>
                <a:tc>
                  <a:txBody>
                    <a:bodyPr/>
                    <a:lstStyle/>
                    <a:p>
                      <a:endParaRPr lang="en-US" dirty="0">
                        <a:solidFill>
                          <a:schemeClr val="tx2"/>
                        </a:solidFill>
                      </a:endParaRPr>
                    </a:p>
                  </a:txBody>
                  <a:tcPr/>
                </a:tc>
              </a:tr>
              <a:tr h="370840">
                <a:tc>
                  <a:txBody>
                    <a:bodyPr/>
                    <a:lstStyle/>
                    <a:p>
                      <a:r>
                        <a:rPr lang="en-AU" i="1" dirty="0" err="1" smtClean="0">
                          <a:solidFill>
                            <a:schemeClr val="tx2"/>
                          </a:solidFill>
                        </a:rPr>
                        <a:t>Spirulina</a:t>
                      </a:r>
                      <a:r>
                        <a:rPr lang="en-AU" i="1" dirty="0" smtClean="0">
                          <a:solidFill>
                            <a:schemeClr val="tx2"/>
                          </a:solidFill>
                        </a:rPr>
                        <a:t>	</a:t>
                      </a:r>
                      <a:endParaRPr lang="en-US" dirty="0">
                        <a:solidFill>
                          <a:schemeClr val="tx2"/>
                        </a:solidFill>
                      </a:endParaRPr>
                    </a:p>
                  </a:txBody>
                  <a:tcPr/>
                </a:tc>
                <a:tc>
                  <a:txBody>
                    <a:bodyPr/>
                    <a:lstStyle/>
                    <a:p>
                      <a:r>
                        <a:rPr lang="en-US" dirty="0" smtClean="0">
                          <a:solidFill>
                            <a:schemeClr val="tx2"/>
                          </a:solidFill>
                        </a:rPr>
                        <a:t>4000</a:t>
                      </a:r>
                      <a:endParaRPr lang="en-US" dirty="0">
                        <a:solidFill>
                          <a:schemeClr val="tx2"/>
                        </a:solidFill>
                      </a:endParaRPr>
                    </a:p>
                  </a:txBody>
                  <a:tcPr/>
                </a:tc>
                <a:tc>
                  <a:txBody>
                    <a:bodyPr/>
                    <a:lstStyle/>
                    <a:p>
                      <a:endParaRPr lang="en-US" dirty="0">
                        <a:solidFill>
                          <a:schemeClr val="tx2"/>
                        </a:solidFill>
                      </a:endParaRPr>
                    </a:p>
                  </a:txBody>
                  <a:tcPr/>
                </a:tc>
              </a:tr>
              <a:tr h="370840">
                <a:tc>
                  <a:txBody>
                    <a:bodyPr/>
                    <a:lstStyle/>
                    <a:p>
                      <a:r>
                        <a:rPr lang="en-AU" i="1" dirty="0" err="1" smtClean="0">
                          <a:solidFill>
                            <a:schemeClr val="tx2"/>
                          </a:solidFill>
                        </a:rPr>
                        <a:t>Dunaliella</a:t>
                      </a:r>
                      <a:r>
                        <a:rPr lang="en-AU" i="1" dirty="0" smtClean="0">
                          <a:solidFill>
                            <a:schemeClr val="tx2"/>
                          </a:solidFill>
                        </a:rPr>
                        <a:t> </a:t>
                      </a:r>
                      <a:r>
                        <a:rPr lang="en-AU" i="1" dirty="0" err="1" smtClean="0">
                          <a:solidFill>
                            <a:schemeClr val="tx2"/>
                          </a:solidFill>
                        </a:rPr>
                        <a:t>salina</a:t>
                      </a:r>
                      <a:endParaRPr lang="en-US" dirty="0">
                        <a:solidFill>
                          <a:schemeClr val="tx2"/>
                        </a:solidFill>
                      </a:endParaRPr>
                    </a:p>
                  </a:txBody>
                  <a:tcPr/>
                </a:tc>
                <a:tc>
                  <a:txBody>
                    <a:bodyPr/>
                    <a:lstStyle/>
                    <a:p>
                      <a:r>
                        <a:rPr lang="en-US" dirty="0" smtClean="0">
                          <a:solidFill>
                            <a:schemeClr val="tx2"/>
                          </a:solidFill>
                        </a:rPr>
                        <a:t>2000</a:t>
                      </a:r>
                      <a:endParaRPr lang="en-US" dirty="0">
                        <a:solidFill>
                          <a:schemeClr val="tx2"/>
                        </a:solidFill>
                      </a:endParaRPr>
                    </a:p>
                  </a:txBody>
                  <a:tcPr/>
                </a:tc>
                <a:tc>
                  <a:txBody>
                    <a:bodyPr/>
                    <a:lstStyle/>
                    <a:p>
                      <a:endParaRPr lang="en-US" dirty="0">
                        <a:solidFill>
                          <a:schemeClr val="tx2"/>
                        </a:solidFill>
                      </a:endParaRPr>
                    </a:p>
                  </a:txBody>
                  <a:tcPr/>
                </a:tc>
              </a:tr>
              <a:tr h="370840">
                <a:tc>
                  <a:txBody>
                    <a:bodyPr/>
                    <a:lstStyle/>
                    <a:p>
                      <a:r>
                        <a:rPr lang="en-AU" i="1" dirty="0" err="1" smtClean="0">
                          <a:solidFill>
                            <a:schemeClr val="tx2"/>
                          </a:solidFill>
                        </a:rPr>
                        <a:t>Haematococcus</a:t>
                      </a:r>
                      <a:r>
                        <a:rPr lang="en-AU" i="1" dirty="0" smtClean="0">
                          <a:solidFill>
                            <a:schemeClr val="tx2"/>
                          </a:solidFill>
                        </a:rPr>
                        <a:t> </a:t>
                      </a:r>
                      <a:r>
                        <a:rPr lang="en-AU" i="1" dirty="0" err="1" smtClean="0">
                          <a:solidFill>
                            <a:schemeClr val="tx2"/>
                          </a:solidFill>
                        </a:rPr>
                        <a:t>pluvialis</a:t>
                      </a:r>
                      <a:r>
                        <a:rPr lang="en-AU" i="1" dirty="0" smtClean="0">
                          <a:solidFill>
                            <a:schemeClr val="tx2"/>
                          </a:solidFill>
                        </a:rPr>
                        <a:t> </a:t>
                      </a:r>
                      <a:endParaRPr lang="en-US" dirty="0">
                        <a:solidFill>
                          <a:schemeClr val="tx2"/>
                        </a:solidFill>
                      </a:endParaRPr>
                    </a:p>
                  </a:txBody>
                  <a:tcPr/>
                </a:tc>
                <a:tc>
                  <a:txBody>
                    <a:bodyPr/>
                    <a:lstStyle/>
                    <a:p>
                      <a:r>
                        <a:rPr lang="en-US" dirty="0" smtClean="0">
                          <a:solidFill>
                            <a:schemeClr val="tx2"/>
                          </a:solidFill>
                        </a:rPr>
                        <a:t>200-300</a:t>
                      </a:r>
                      <a:endParaRPr lang="en-US" dirty="0">
                        <a:solidFill>
                          <a:schemeClr val="tx2"/>
                        </a:solidFill>
                      </a:endParaRPr>
                    </a:p>
                  </a:txBody>
                  <a:tcPr/>
                </a:tc>
                <a:tc>
                  <a:txBody>
                    <a:bodyPr/>
                    <a:lstStyle/>
                    <a:p>
                      <a:endParaRPr lang="en-US" dirty="0">
                        <a:solidFill>
                          <a:schemeClr val="tx2"/>
                        </a:solidFill>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err="1" smtClean="0">
                          <a:solidFill>
                            <a:schemeClr val="tx2"/>
                          </a:solidFill>
                        </a:rPr>
                        <a:t>Scizochytrium</a:t>
                      </a:r>
                      <a:endParaRPr lang="en-US" i="1" dirty="0">
                        <a:solidFill>
                          <a:schemeClr val="tx2"/>
                        </a:solidFill>
                      </a:endParaRPr>
                    </a:p>
                  </a:txBody>
                  <a:tcPr/>
                </a:tc>
                <a:tc>
                  <a:txBody>
                    <a:bodyPr/>
                    <a:lstStyle/>
                    <a:p>
                      <a:endParaRPr lang="en-US" dirty="0">
                        <a:solidFill>
                          <a:schemeClr val="tx2"/>
                        </a:solidFill>
                      </a:endParaRPr>
                    </a:p>
                  </a:txBody>
                  <a:tcPr/>
                </a:tc>
                <a:tc>
                  <a:txBody>
                    <a:bodyPr/>
                    <a:lstStyle/>
                    <a:p>
                      <a:r>
                        <a:rPr lang="en-US" dirty="0" smtClean="0">
                          <a:solidFill>
                            <a:schemeClr val="tx2"/>
                          </a:solidFill>
                        </a:rPr>
                        <a:t>10</a:t>
                      </a:r>
                      <a:endParaRPr lang="en-US" dirty="0">
                        <a:solidFill>
                          <a:schemeClr val="tx2"/>
                        </a:solidFill>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err="1" smtClean="0">
                          <a:solidFill>
                            <a:schemeClr val="tx2"/>
                          </a:solidFill>
                        </a:rPr>
                        <a:t>Crypthecodinium</a:t>
                      </a:r>
                      <a:r>
                        <a:rPr lang="en-US" i="1" dirty="0" smtClean="0">
                          <a:solidFill>
                            <a:schemeClr val="tx2"/>
                          </a:solidFill>
                        </a:rPr>
                        <a:t> </a:t>
                      </a:r>
                      <a:r>
                        <a:rPr lang="en-US" i="1" dirty="0" err="1" smtClean="0">
                          <a:solidFill>
                            <a:schemeClr val="tx2"/>
                          </a:solidFill>
                        </a:rPr>
                        <a:t>cohnii</a:t>
                      </a:r>
                      <a:r>
                        <a:rPr lang="en-US" i="1" dirty="0" smtClean="0">
                          <a:solidFill>
                            <a:schemeClr val="tx2"/>
                          </a:solidFill>
                        </a:rPr>
                        <a:t> </a:t>
                      </a:r>
                      <a:endParaRPr lang="en-US" i="1" dirty="0">
                        <a:solidFill>
                          <a:schemeClr val="tx2"/>
                        </a:solidFill>
                      </a:endParaRPr>
                    </a:p>
                  </a:txBody>
                  <a:tcPr/>
                </a:tc>
                <a:tc>
                  <a:txBody>
                    <a:bodyPr/>
                    <a:lstStyle/>
                    <a:p>
                      <a:endParaRPr lang="en-US" dirty="0">
                        <a:solidFill>
                          <a:schemeClr val="tx2"/>
                        </a:solidFill>
                      </a:endParaRPr>
                    </a:p>
                  </a:txBody>
                  <a:tcPr/>
                </a:tc>
                <a:tc>
                  <a:txBody>
                    <a:bodyPr/>
                    <a:lstStyle/>
                    <a:p>
                      <a:r>
                        <a:rPr lang="en-US" dirty="0" smtClean="0">
                          <a:solidFill>
                            <a:schemeClr val="tx2"/>
                          </a:solidFill>
                        </a:rPr>
                        <a:t>240</a:t>
                      </a:r>
                      <a:endParaRPr lang="en-US" dirty="0">
                        <a:solidFill>
                          <a:schemeClr val="tx2"/>
                        </a:solidFill>
                      </a:endParaRPr>
                    </a:p>
                  </a:txBody>
                  <a:tcPr/>
                </a:tc>
              </a:tr>
            </a:tbl>
          </a:graphicData>
        </a:graphic>
      </p:graphicFrame>
      <p:sp>
        <p:nvSpPr>
          <p:cNvPr id="14" name="Rectangle 13"/>
          <p:cNvSpPr/>
          <p:nvPr/>
        </p:nvSpPr>
        <p:spPr>
          <a:xfrm>
            <a:off x="3149073" y="5531145"/>
            <a:ext cx="2954655" cy="276999"/>
          </a:xfrm>
          <a:prstGeom prst="rect">
            <a:avLst/>
          </a:prstGeom>
        </p:spPr>
        <p:txBody>
          <a:bodyPr wrap="none">
            <a:spAutoFit/>
          </a:bodyPr>
          <a:lstStyle/>
          <a:p>
            <a:r>
              <a:rPr lang="en-US" sz="1200" b="0" dirty="0" smtClean="0">
                <a:solidFill>
                  <a:srgbClr val="000000"/>
                </a:solidFill>
              </a:rPr>
              <a:t>*excluding biomass for aquaculture feed </a:t>
            </a:r>
            <a:endParaRPr lang="en-US" sz="1200" b="0" i="1" dirty="0">
              <a:solidFill>
                <a:srgbClr val="000000"/>
              </a:solidFill>
            </a:endParaRPr>
          </a:p>
        </p:txBody>
      </p:sp>
    </p:spTree>
    <p:extLst>
      <p:ext uri="{BB962C8B-B14F-4D97-AF65-F5344CB8AC3E}">
        <p14:creationId xmlns:p14="http://schemas.microsoft.com/office/powerpoint/2010/main" xmlns="" val="19858240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6"/>
          <p:cNvSpPr>
            <a:spLocks noChangeArrowheads="1"/>
          </p:cNvSpPr>
          <p:nvPr/>
        </p:nvSpPr>
        <p:spPr bwMode="auto">
          <a:xfrm>
            <a:off x="1540093" y="535924"/>
            <a:ext cx="5798382" cy="461665"/>
          </a:xfrm>
          <a:prstGeom prst="rect">
            <a:avLst/>
          </a:prstGeom>
          <a:noFill/>
          <a:ln w="9525">
            <a:noFill/>
            <a:miter lim="800000"/>
            <a:headEnd/>
            <a:tailEnd/>
          </a:ln>
        </p:spPr>
        <p:txBody>
          <a:bodyPr wrap="none">
            <a:spAutoFit/>
          </a:bodyPr>
          <a:lstStyle/>
          <a:p>
            <a:r>
              <a:rPr lang="en-AU" b="0" dirty="0" smtClean="0">
                <a:solidFill>
                  <a:srgbClr val="333399"/>
                </a:solidFill>
                <a:ea typeface="MS PGothic" pitchFamily="34" charset="-128"/>
                <a:cs typeface="Arial Unicode MS" pitchFamily="34" charset="-128"/>
              </a:rPr>
              <a:t>Microalgae from Domestication to Market</a:t>
            </a:r>
            <a:endParaRPr lang="en-US" b="0" dirty="0">
              <a:solidFill>
                <a:srgbClr val="333399"/>
              </a:solidFill>
              <a:ea typeface="MS PGothic" pitchFamily="34" charset="-128"/>
              <a:cs typeface="Arial Unicode MS" pitchFamily="34" charset="-128"/>
            </a:endParaRPr>
          </a:p>
        </p:txBody>
      </p:sp>
      <p:grpSp>
        <p:nvGrpSpPr>
          <p:cNvPr id="73" name="Group 72"/>
          <p:cNvGrpSpPr/>
          <p:nvPr/>
        </p:nvGrpSpPr>
        <p:grpSpPr>
          <a:xfrm>
            <a:off x="228570" y="1325563"/>
            <a:ext cx="8686860" cy="5094287"/>
            <a:chOff x="294103" y="1325563"/>
            <a:chExt cx="8686860" cy="5094287"/>
          </a:xfrm>
        </p:grpSpPr>
        <p:grpSp>
          <p:nvGrpSpPr>
            <p:cNvPr id="26" name="Group 29"/>
            <p:cNvGrpSpPr/>
            <p:nvPr/>
          </p:nvGrpSpPr>
          <p:grpSpPr>
            <a:xfrm>
              <a:off x="3386138" y="1325563"/>
              <a:ext cx="1519200" cy="873125"/>
              <a:chOff x="795338" y="1344613"/>
              <a:chExt cx="1519200" cy="873125"/>
            </a:xfrm>
            <a:solidFill>
              <a:srgbClr val="99FFCC"/>
            </a:solidFill>
          </p:grpSpPr>
          <p:sp>
            <p:nvSpPr>
              <p:cNvPr id="28" name="Rectangle 5"/>
              <p:cNvSpPr>
                <a:spLocks noChangeArrowheads="1"/>
              </p:cNvSpPr>
              <p:nvPr/>
            </p:nvSpPr>
            <p:spPr bwMode="auto">
              <a:xfrm>
                <a:off x="795338" y="1344613"/>
                <a:ext cx="1519200" cy="873125"/>
              </a:xfrm>
              <a:prstGeom prst="rect">
                <a:avLst/>
              </a:prstGeom>
              <a:grpFill/>
              <a:ln w="28575">
                <a:solidFill>
                  <a:schemeClr val="tx1"/>
                </a:solidFill>
                <a:miter lim="800000"/>
                <a:headEnd/>
                <a:tailEnd/>
              </a:ln>
            </p:spPr>
            <p:txBody>
              <a:bodyPr wrap="none" anchor="ctr"/>
              <a:lstStyle/>
              <a:p>
                <a:endParaRPr lang="en-US" sz="2000" b="0">
                  <a:solidFill>
                    <a:srgbClr val="000000"/>
                  </a:solidFill>
                </a:endParaRPr>
              </a:p>
            </p:txBody>
          </p:sp>
          <p:sp>
            <p:nvSpPr>
              <p:cNvPr id="29" name="Text Box 6"/>
              <p:cNvSpPr txBox="1">
                <a:spLocks noChangeArrowheads="1"/>
              </p:cNvSpPr>
              <p:nvPr/>
            </p:nvSpPr>
            <p:spPr bwMode="auto">
              <a:xfrm>
                <a:off x="823912" y="1360488"/>
                <a:ext cx="1481137" cy="830997"/>
              </a:xfrm>
              <a:prstGeom prst="rect">
                <a:avLst/>
              </a:prstGeom>
              <a:grpFill/>
              <a:ln w="9525">
                <a:noFill/>
                <a:miter lim="800000"/>
                <a:headEnd/>
                <a:tailEnd/>
              </a:ln>
            </p:spPr>
            <p:txBody>
              <a:bodyPr wrap="square">
                <a:spAutoFit/>
              </a:bodyPr>
              <a:lstStyle/>
              <a:p>
                <a:pPr algn="ctr"/>
                <a:r>
                  <a:rPr lang="en-AU" sz="1600" b="0" dirty="0" smtClean="0">
                    <a:solidFill>
                      <a:srgbClr val="000000"/>
                    </a:solidFill>
                  </a:rPr>
                  <a:t>A</a:t>
                </a:r>
              </a:p>
              <a:p>
                <a:pPr algn="ctr"/>
                <a:r>
                  <a:rPr lang="en-AU" sz="1600" b="0" dirty="0" smtClean="0">
                    <a:solidFill>
                      <a:srgbClr val="000000"/>
                    </a:solidFill>
                  </a:rPr>
                  <a:t>Strain Selection</a:t>
                </a:r>
              </a:p>
            </p:txBody>
          </p:sp>
        </p:grpSp>
        <p:grpSp>
          <p:nvGrpSpPr>
            <p:cNvPr id="30" name="Group 37"/>
            <p:cNvGrpSpPr/>
            <p:nvPr/>
          </p:nvGrpSpPr>
          <p:grpSpPr>
            <a:xfrm>
              <a:off x="6762750" y="1325563"/>
              <a:ext cx="1519200" cy="873125"/>
              <a:chOff x="795338" y="1344613"/>
              <a:chExt cx="1519200" cy="873125"/>
            </a:xfrm>
            <a:solidFill>
              <a:srgbClr val="99FFCC"/>
            </a:solidFill>
          </p:grpSpPr>
          <p:sp>
            <p:nvSpPr>
              <p:cNvPr id="39" name="Rectangle 5"/>
              <p:cNvSpPr>
                <a:spLocks noChangeArrowheads="1"/>
              </p:cNvSpPr>
              <p:nvPr/>
            </p:nvSpPr>
            <p:spPr bwMode="auto">
              <a:xfrm>
                <a:off x="795338" y="1344613"/>
                <a:ext cx="1519200" cy="873125"/>
              </a:xfrm>
              <a:prstGeom prst="rect">
                <a:avLst/>
              </a:prstGeom>
              <a:grpFill/>
              <a:ln w="28575">
                <a:solidFill>
                  <a:schemeClr val="tx1"/>
                </a:solidFill>
                <a:miter lim="800000"/>
                <a:headEnd/>
                <a:tailEnd/>
              </a:ln>
            </p:spPr>
            <p:txBody>
              <a:bodyPr wrap="none" anchor="ctr"/>
              <a:lstStyle/>
              <a:p>
                <a:endParaRPr lang="en-US" sz="2000" b="0">
                  <a:solidFill>
                    <a:srgbClr val="000000"/>
                  </a:solidFill>
                </a:endParaRPr>
              </a:p>
            </p:txBody>
          </p:sp>
          <p:sp>
            <p:nvSpPr>
              <p:cNvPr id="40" name="Text Box 6"/>
              <p:cNvSpPr txBox="1">
                <a:spLocks noChangeArrowheads="1"/>
              </p:cNvSpPr>
              <p:nvPr/>
            </p:nvSpPr>
            <p:spPr bwMode="auto">
              <a:xfrm>
                <a:off x="823913" y="1360488"/>
                <a:ext cx="1479600" cy="830997"/>
              </a:xfrm>
              <a:prstGeom prst="rect">
                <a:avLst/>
              </a:prstGeom>
              <a:grpFill/>
              <a:ln w="9525">
                <a:noFill/>
                <a:miter lim="800000"/>
                <a:headEnd/>
                <a:tailEnd/>
              </a:ln>
            </p:spPr>
            <p:txBody>
              <a:bodyPr>
                <a:spAutoFit/>
              </a:bodyPr>
              <a:lstStyle/>
              <a:p>
                <a:pPr algn="ctr"/>
                <a:r>
                  <a:rPr lang="en-AU" sz="1600" b="0" dirty="0" smtClean="0">
                    <a:solidFill>
                      <a:srgbClr val="000000"/>
                    </a:solidFill>
                  </a:rPr>
                  <a:t>C</a:t>
                </a:r>
                <a:endParaRPr lang="en-AU" sz="1600" b="0" dirty="0">
                  <a:solidFill>
                    <a:srgbClr val="000000"/>
                  </a:solidFill>
                </a:endParaRPr>
              </a:p>
              <a:p>
                <a:pPr algn="ctr"/>
                <a:r>
                  <a:rPr lang="en-AU" sz="1600" b="0" dirty="0" smtClean="0">
                    <a:solidFill>
                      <a:srgbClr val="000000"/>
                    </a:solidFill>
                  </a:rPr>
                  <a:t>Engineering</a:t>
                </a:r>
                <a:br>
                  <a:rPr lang="en-AU" sz="1600" b="0" dirty="0" smtClean="0">
                    <a:solidFill>
                      <a:srgbClr val="000000"/>
                    </a:solidFill>
                  </a:rPr>
                </a:br>
                <a:r>
                  <a:rPr lang="en-AU" sz="1600" b="0" dirty="0" smtClean="0">
                    <a:solidFill>
                      <a:srgbClr val="000000"/>
                    </a:solidFill>
                  </a:rPr>
                  <a:t>Scale-up</a:t>
                </a:r>
              </a:p>
            </p:txBody>
          </p:sp>
        </p:grpSp>
        <p:grpSp>
          <p:nvGrpSpPr>
            <p:cNvPr id="16" name="Group 31"/>
            <p:cNvGrpSpPr/>
            <p:nvPr/>
          </p:nvGrpSpPr>
          <p:grpSpPr>
            <a:xfrm>
              <a:off x="1176338" y="2382837"/>
              <a:ext cx="2143125" cy="874800"/>
              <a:chOff x="642938" y="3468688"/>
              <a:chExt cx="2143125" cy="874800"/>
            </a:xfrm>
          </p:grpSpPr>
          <p:sp>
            <p:nvSpPr>
              <p:cNvPr id="9" name="Rectangle 5"/>
              <p:cNvSpPr>
                <a:spLocks noChangeArrowheads="1"/>
              </p:cNvSpPr>
              <p:nvPr/>
            </p:nvSpPr>
            <p:spPr bwMode="auto">
              <a:xfrm>
                <a:off x="642938" y="3468688"/>
                <a:ext cx="2143125" cy="874800"/>
              </a:xfrm>
              <a:prstGeom prst="rect">
                <a:avLst/>
              </a:prstGeom>
              <a:solidFill>
                <a:srgbClr val="CCFF99"/>
              </a:solidFill>
              <a:ln w="28575">
                <a:solidFill>
                  <a:schemeClr val="tx1"/>
                </a:solidFill>
                <a:miter lim="800000"/>
                <a:headEnd/>
                <a:tailEnd/>
              </a:ln>
            </p:spPr>
            <p:txBody>
              <a:bodyPr wrap="none" anchor="ctr"/>
              <a:lstStyle/>
              <a:p>
                <a:endParaRPr lang="en-US" sz="2000" b="0">
                  <a:solidFill>
                    <a:srgbClr val="000000"/>
                  </a:solidFill>
                </a:endParaRPr>
              </a:p>
            </p:txBody>
          </p:sp>
          <p:sp>
            <p:nvSpPr>
              <p:cNvPr id="10" name="Text Box 6"/>
              <p:cNvSpPr txBox="1">
                <a:spLocks noChangeArrowheads="1"/>
              </p:cNvSpPr>
              <p:nvPr/>
            </p:nvSpPr>
            <p:spPr bwMode="auto">
              <a:xfrm>
                <a:off x="671513" y="3484563"/>
                <a:ext cx="2114550" cy="830997"/>
              </a:xfrm>
              <a:prstGeom prst="rect">
                <a:avLst/>
              </a:prstGeom>
              <a:noFill/>
              <a:ln w="9525">
                <a:noFill/>
                <a:miter lim="800000"/>
                <a:headEnd/>
                <a:tailEnd/>
              </a:ln>
            </p:spPr>
            <p:txBody>
              <a:bodyPr>
                <a:spAutoFit/>
              </a:bodyPr>
              <a:lstStyle/>
              <a:p>
                <a:pPr algn="ctr"/>
                <a:r>
                  <a:rPr lang="en-AU" sz="1600" b="0" dirty="0" smtClean="0">
                    <a:solidFill>
                      <a:srgbClr val="000000"/>
                    </a:solidFill>
                  </a:rPr>
                  <a:t>Neutraceuticals</a:t>
                </a:r>
                <a:endParaRPr lang="en-AU" sz="1600" b="0" dirty="0">
                  <a:solidFill>
                    <a:srgbClr val="000000"/>
                  </a:solidFill>
                </a:endParaRPr>
              </a:p>
              <a:p>
                <a:pPr algn="ctr"/>
                <a:r>
                  <a:rPr lang="en-AU" sz="1600" b="0" dirty="0" smtClean="0">
                    <a:solidFill>
                      <a:srgbClr val="000000"/>
                    </a:solidFill>
                  </a:rPr>
                  <a:t>Food</a:t>
                </a:r>
                <a:br>
                  <a:rPr lang="en-AU" sz="1600" b="0" dirty="0" smtClean="0">
                    <a:solidFill>
                      <a:srgbClr val="000000"/>
                    </a:solidFill>
                  </a:rPr>
                </a:br>
                <a:r>
                  <a:rPr lang="en-AU" sz="1600" b="0" dirty="0" smtClean="0">
                    <a:solidFill>
                      <a:srgbClr val="000000"/>
                    </a:solidFill>
                  </a:rPr>
                  <a:t>Antioxidants</a:t>
                </a:r>
              </a:p>
            </p:txBody>
          </p:sp>
        </p:grpSp>
        <p:grpSp>
          <p:nvGrpSpPr>
            <p:cNvPr id="19" name="Group 24"/>
            <p:cNvGrpSpPr/>
            <p:nvPr/>
          </p:nvGrpSpPr>
          <p:grpSpPr>
            <a:xfrm>
              <a:off x="1176338" y="3424238"/>
              <a:ext cx="2143125" cy="873125"/>
              <a:chOff x="642938" y="4522788"/>
              <a:chExt cx="2143125" cy="873125"/>
            </a:xfrm>
          </p:grpSpPr>
          <p:sp>
            <p:nvSpPr>
              <p:cNvPr id="4" name="Rectangle 5"/>
              <p:cNvSpPr>
                <a:spLocks noChangeArrowheads="1"/>
              </p:cNvSpPr>
              <p:nvPr/>
            </p:nvSpPr>
            <p:spPr bwMode="auto">
              <a:xfrm>
                <a:off x="642938" y="4522788"/>
                <a:ext cx="2143125" cy="873125"/>
              </a:xfrm>
              <a:prstGeom prst="rect">
                <a:avLst/>
              </a:prstGeom>
              <a:solidFill>
                <a:srgbClr val="CCFF99"/>
              </a:solidFill>
              <a:ln w="28575">
                <a:solidFill>
                  <a:schemeClr val="tx1"/>
                </a:solidFill>
                <a:miter lim="800000"/>
                <a:headEnd/>
                <a:tailEnd/>
              </a:ln>
            </p:spPr>
            <p:txBody>
              <a:bodyPr wrap="none" anchor="ctr"/>
              <a:lstStyle/>
              <a:p>
                <a:endParaRPr lang="en-US" sz="2000" b="0">
                  <a:solidFill>
                    <a:srgbClr val="000000"/>
                  </a:solidFill>
                </a:endParaRPr>
              </a:p>
            </p:txBody>
          </p:sp>
          <p:sp>
            <p:nvSpPr>
              <p:cNvPr id="13" name="Text Box 6"/>
              <p:cNvSpPr txBox="1">
                <a:spLocks noChangeArrowheads="1"/>
              </p:cNvSpPr>
              <p:nvPr/>
            </p:nvSpPr>
            <p:spPr bwMode="auto">
              <a:xfrm>
                <a:off x="671513" y="4538663"/>
                <a:ext cx="2114550" cy="830997"/>
              </a:xfrm>
              <a:prstGeom prst="rect">
                <a:avLst/>
              </a:prstGeom>
              <a:noFill/>
              <a:ln w="9525">
                <a:noFill/>
                <a:miter lim="800000"/>
                <a:headEnd/>
                <a:tailEnd/>
              </a:ln>
            </p:spPr>
            <p:txBody>
              <a:bodyPr>
                <a:spAutoFit/>
              </a:bodyPr>
              <a:lstStyle/>
              <a:p>
                <a:pPr algn="ctr"/>
                <a:r>
                  <a:rPr lang="en-AU" sz="1600" b="0" dirty="0" smtClean="0">
                    <a:solidFill>
                      <a:srgbClr val="000000"/>
                    </a:solidFill>
                  </a:rPr>
                  <a:t>Specialist Chemicals</a:t>
                </a:r>
                <a:br>
                  <a:rPr lang="en-AU" sz="1600" b="0" dirty="0" smtClean="0">
                    <a:solidFill>
                      <a:srgbClr val="000000"/>
                    </a:solidFill>
                  </a:rPr>
                </a:br>
                <a:r>
                  <a:rPr lang="en-AU" sz="1600" b="0" dirty="0" smtClean="0">
                    <a:solidFill>
                      <a:srgbClr val="000000"/>
                    </a:solidFill>
                  </a:rPr>
                  <a:t>Pigments</a:t>
                </a:r>
                <a:br>
                  <a:rPr lang="en-AU" sz="1600" b="0" dirty="0" smtClean="0">
                    <a:solidFill>
                      <a:srgbClr val="000000"/>
                    </a:solidFill>
                  </a:rPr>
                </a:br>
                <a:r>
                  <a:rPr lang="el-GR" sz="1600" b="0" dirty="0" smtClean="0">
                    <a:solidFill>
                      <a:srgbClr val="000000"/>
                    </a:solidFill>
                  </a:rPr>
                  <a:t>ω</a:t>
                </a:r>
                <a:r>
                  <a:rPr lang="en-AU" sz="1600" b="0" dirty="0" smtClean="0">
                    <a:solidFill>
                      <a:srgbClr val="000000"/>
                    </a:solidFill>
                  </a:rPr>
                  <a:t>-3 Fatty acids</a:t>
                </a:r>
                <a:endParaRPr lang="en-AU" sz="1600" b="0" dirty="0">
                  <a:solidFill>
                    <a:srgbClr val="000000"/>
                  </a:solidFill>
                </a:endParaRPr>
              </a:p>
            </p:txBody>
          </p:sp>
        </p:grpSp>
        <p:grpSp>
          <p:nvGrpSpPr>
            <p:cNvPr id="24" name="Group 33"/>
            <p:cNvGrpSpPr/>
            <p:nvPr/>
          </p:nvGrpSpPr>
          <p:grpSpPr>
            <a:xfrm>
              <a:off x="1176338" y="4487863"/>
              <a:ext cx="2143125" cy="873125"/>
              <a:chOff x="6572250" y="5573713"/>
              <a:chExt cx="2143125" cy="873125"/>
            </a:xfrm>
          </p:grpSpPr>
          <p:sp>
            <p:nvSpPr>
              <p:cNvPr id="6" name="Rectangle 5"/>
              <p:cNvSpPr>
                <a:spLocks noChangeArrowheads="1"/>
              </p:cNvSpPr>
              <p:nvPr/>
            </p:nvSpPr>
            <p:spPr bwMode="auto">
              <a:xfrm>
                <a:off x="6572250" y="5573713"/>
                <a:ext cx="2143125" cy="873125"/>
              </a:xfrm>
              <a:prstGeom prst="rect">
                <a:avLst/>
              </a:prstGeom>
              <a:solidFill>
                <a:srgbClr val="CCFF99"/>
              </a:solidFill>
              <a:ln w="28575">
                <a:solidFill>
                  <a:schemeClr val="tx1"/>
                </a:solidFill>
                <a:miter lim="800000"/>
                <a:headEnd/>
                <a:tailEnd/>
              </a:ln>
            </p:spPr>
            <p:txBody>
              <a:bodyPr wrap="none" anchor="ctr"/>
              <a:lstStyle/>
              <a:p>
                <a:endParaRPr lang="en-US" sz="2000" b="0">
                  <a:solidFill>
                    <a:srgbClr val="000000"/>
                  </a:solidFill>
                </a:endParaRPr>
              </a:p>
            </p:txBody>
          </p:sp>
          <p:sp>
            <p:nvSpPr>
              <p:cNvPr id="15" name="Text Box 6"/>
              <p:cNvSpPr txBox="1">
                <a:spLocks noChangeArrowheads="1"/>
              </p:cNvSpPr>
              <p:nvPr/>
            </p:nvSpPr>
            <p:spPr bwMode="auto">
              <a:xfrm>
                <a:off x="6600825" y="5589588"/>
                <a:ext cx="2114550" cy="830997"/>
              </a:xfrm>
              <a:prstGeom prst="rect">
                <a:avLst/>
              </a:prstGeom>
              <a:noFill/>
              <a:ln w="9525">
                <a:noFill/>
                <a:miter lim="800000"/>
                <a:headEnd/>
                <a:tailEnd/>
              </a:ln>
            </p:spPr>
            <p:txBody>
              <a:bodyPr>
                <a:spAutoFit/>
              </a:bodyPr>
              <a:lstStyle/>
              <a:p>
                <a:pPr algn="ctr"/>
                <a:r>
                  <a:rPr lang="en-AU" sz="1600" b="0" dirty="0" smtClean="0">
                    <a:solidFill>
                      <a:srgbClr val="000000"/>
                    </a:solidFill>
                  </a:rPr>
                  <a:t>Animal feed</a:t>
                </a:r>
                <a:br>
                  <a:rPr lang="en-AU" sz="1600" b="0" dirty="0" smtClean="0">
                    <a:solidFill>
                      <a:srgbClr val="000000"/>
                    </a:solidFill>
                  </a:rPr>
                </a:br>
                <a:r>
                  <a:rPr lang="en-AU" sz="1600" b="0" dirty="0" smtClean="0">
                    <a:solidFill>
                      <a:srgbClr val="000000"/>
                    </a:solidFill>
                  </a:rPr>
                  <a:t>Aquaculture</a:t>
                </a:r>
                <a:br>
                  <a:rPr lang="en-AU" sz="1600" b="0" dirty="0" smtClean="0">
                    <a:solidFill>
                      <a:srgbClr val="000000"/>
                    </a:solidFill>
                  </a:rPr>
                </a:br>
                <a:r>
                  <a:rPr lang="en-AU" sz="1600" b="0" dirty="0" smtClean="0">
                    <a:solidFill>
                      <a:srgbClr val="000000"/>
                    </a:solidFill>
                  </a:rPr>
                  <a:t>Agriculture</a:t>
                </a:r>
                <a:endParaRPr lang="en-AU" sz="1600" b="0" dirty="0">
                  <a:solidFill>
                    <a:srgbClr val="000000"/>
                  </a:solidFill>
                </a:endParaRPr>
              </a:p>
            </p:txBody>
          </p:sp>
        </p:grpSp>
        <p:grpSp>
          <p:nvGrpSpPr>
            <p:cNvPr id="35" name="Group 33"/>
            <p:cNvGrpSpPr/>
            <p:nvPr/>
          </p:nvGrpSpPr>
          <p:grpSpPr>
            <a:xfrm>
              <a:off x="1176338" y="5546725"/>
              <a:ext cx="2143125" cy="873125"/>
              <a:chOff x="6572250" y="5573713"/>
              <a:chExt cx="2143125" cy="873125"/>
            </a:xfrm>
          </p:grpSpPr>
          <p:sp>
            <p:nvSpPr>
              <p:cNvPr id="38" name="Rectangle 37"/>
              <p:cNvSpPr>
                <a:spLocks noChangeArrowheads="1"/>
              </p:cNvSpPr>
              <p:nvPr/>
            </p:nvSpPr>
            <p:spPr bwMode="auto">
              <a:xfrm>
                <a:off x="6572250" y="5573713"/>
                <a:ext cx="2143125" cy="873125"/>
              </a:xfrm>
              <a:prstGeom prst="rect">
                <a:avLst/>
              </a:prstGeom>
              <a:solidFill>
                <a:srgbClr val="CCFF99"/>
              </a:solidFill>
              <a:ln w="28575">
                <a:solidFill>
                  <a:schemeClr val="tx1"/>
                </a:solidFill>
                <a:miter lim="800000"/>
                <a:headEnd/>
                <a:tailEnd/>
              </a:ln>
            </p:spPr>
            <p:txBody>
              <a:bodyPr wrap="none" anchor="ctr"/>
              <a:lstStyle/>
              <a:p>
                <a:endParaRPr lang="en-US" sz="2000" b="0">
                  <a:solidFill>
                    <a:srgbClr val="000000"/>
                  </a:solidFill>
                </a:endParaRPr>
              </a:p>
            </p:txBody>
          </p:sp>
          <p:sp>
            <p:nvSpPr>
              <p:cNvPr id="41" name="Text Box 6"/>
              <p:cNvSpPr txBox="1">
                <a:spLocks noChangeArrowheads="1"/>
              </p:cNvSpPr>
              <p:nvPr/>
            </p:nvSpPr>
            <p:spPr bwMode="auto">
              <a:xfrm>
                <a:off x="6600825" y="5589588"/>
                <a:ext cx="2114550" cy="830997"/>
              </a:xfrm>
              <a:prstGeom prst="rect">
                <a:avLst/>
              </a:prstGeom>
              <a:noFill/>
              <a:ln w="9525">
                <a:noFill/>
                <a:miter lim="800000"/>
                <a:headEnd/>
                <a:tailEnd/>
              </a:ln>
            </p:spPr>
            <p:txBody>
              <a:bodyPr>
                <a:spAutoFit/>
              </a:bodyPr>
              <a:lstStyle/>
              <a:p>
                <a:pPr algn="ctr"/>
                <a:r>
                  <a:rPr lang="en-AU" sz="1600" b="0" dirty="0" smtClean="0">
                    <a:solidFill>
                      <a:srgbClr val="000000"/>
                    </a:solidFill>
                  </a:rPr>
                  <a:t>Bioenergy</a:t>
                </a:r>
              </a:p>
              <a:p>
                <a:pPr algn="ctr"/>
                <a:r>
                  <a:rPr lang="en-AU" sz="1600" b="0" dirty="0" smtClean="0">
                    <a:solidFill>
                      <a:srgbClr val="000000"/>
                    </a:solidFill>
                  </a:rPr>
                  <a:t>Biofuel</a:t>
                </a:r>
                <a:br>
                  <a:rPr lang="en-AU" sz="1600" b="0" dirty="0" smtClean="0">
                    <a:solidFill>
                      <a:srgbClr val="000000"/>
                    </a:solidFill>
                  </a:rPr>
                </a:br>
                <a:r>
                  <a:rPr lang="en-AU" sz="1600" b="0" dirty="0" err="1" smtClean="0">
                    <a:solidFill>
                      <a:srgbClr val="000000"/>
                    </a:solidFill>
                  </a:rPr>
                  <a:t>Biochar</a:t>
                </a:r>
                <a:endParaRPr lang="en-AU" sz="1600" b="0" dirty="0">
                  <a:solidFill>
                    <a:srgbClr val="000000"/>
                  </a:solidFill>
                </a:endParaRPr>
              </a:p>
            </p:txBody>
          </p:sp>
        </p:grpSp>
        <p:grpSp>
          <p:nvGrpSpPr>
            <p:cNvPr id="46" name="Group 29"/>
            <p:cNvGrpSpPr/>
            <p:nvPr/>
          </p:nvGrpSpPr>
          <p:grpSpPr>
            <a:xfrm>
              <a:off x="5072063" y="1325563"/>
              <a:ext cx="1519200" cy="873125"/>
              <a:chOff x="795338" y="1344613"/>
              <a:chExt cx="1519200" cy="873125"/>
            </a:xfrm>
            <a:solidFill>
              <a:srgbClr val="99FFCC"/>
            </a:solidFill>
          </p:grpSpPr>
          <p:sp>
            <p:nvSpPr>
              <p:cNvPr id="47" name="Rectangle 5"/>
              <p:cNvSpPr>
                <a:spLocks noChangeArrowheads="1"/>
              </p:cNvSpPr>
              <p:nvPr/>
            </p:nvSpPr>
            <p:spPr bwMode="auto">
              <a:xfrm>
                <a:off x="795338" y="1344613"/>
                <a:ext cx="1519200" cy="873125"/>
              </a:xfrm>
              <a:prstGeom prst="rect">
                <a:avLst/>
              </a:prstGeom>
              <a:grpFill/>
              <a:ln w="28575">
                <a:solidFill>
                  <a:schemeClr val="tx1"/>
                </a:solidFill>
                <a:miter lim="800000"/>
                <a:headEnd/>
                <a:tailEnd/>
              </a:ln>
            </p:spPr>
            <p:txBody>
              <a:bodyPr wrap="none" anchor="ctr"/>
              <a:lstStyle/>
              <a:p>
                <a:endParaRPr lang="en-US" sz="2000" b="0">
                  <a:solidFill>
                    <a:srgbClr val="000000"/>
                  </a:solidFill>
                </a:endParaRPr>
              </a:p>
            </p:txBody>
          </p:sp>
          <p:sp>
            <p:nvSpPr>
              <p:cNvPr id="48" name="Text Box 6"/>
              <p:cNvSpPr txBox="1">
                <a:spLocks noChangeArrowheads="1"/>
              </p:cNvSpPr>
              <p:nvPr/>
            </p:nvSpPr>
            <p:spPr bwMode="auto">
              <a:xfrm>
                <a:off x="823913" y="1360488"/>
                <a:ext cx="1479600" cy="830997"/>
              </a:xfrm>
              <a:prstGeom prst="rect">
                <a:avLst/>
              </a:prstGeom>
              <a:grpFill/>
              <a:ln w="9525">
                <a:noFill/>
                <a:miter lim="800000"/>
                <a:headEnd/>
                <a:tailEnd/>
              </a:ln>
            </p:spPr>
            <p:txBody>
              <a:bodyPr>
                <a:spAutoFit/>
              </a:bodyPr>
              <a:lstStyle/>
              <a:p>
                <a:pPr algn="ctr"/>
                <a:r>
                  <a:rPr lang="en-AU" sz="1600" b="0" dirty="0" smtClean="0">
                    <a:solidFill>
                      <a:srgbClr val="000000"/>
                    </a:solidFill>
                  </a:rPr>
                  <a:t>B</a:t>
                </a:r>
              </a:p>
              <a:p>
                <a:pPr algn="ctr"/>
                <a:r>
                  <a:rPr lang="en-AU" sz="1600" b="0" dirty="0" smtClean="0">
                    <a:solidFill>
                      <a:srgbClr val="000000"/>
                    </a:solidFill>
                  </a:rPr>
                  <a:t>Products</a:t>
                </a:r>
                <a:br>
                  <a:rPr lang="en-AU" sz="1600" b="0" dirty="0" smtClean="0">
                    <a:solidFill>
                      <a:srgbClr val="000000"/>
                    </a:solidFill>
                  </a:rPr>
                </a:br>
                <a:r>
                  <a:rPr lang="en-AU" sz="1600" b="0" dirty="0" smtClean="0">
                    <a:solidFill>
                      <a:srgbClr val="000000"/>
                    </a:solidFill>
                  </a:rPr>
                  <a:t>Biochemistry </a:t>
                </a:r>
              </a:p>
            </p:txBody>
          </p:sp>
        </p:grpSp>
        <p:sp>
          <p:nvSpPr>
            <p:cNvPr id="49" name="Right Arrow 48"/>
            <p:cNvSpPr/>
            <p:nvPr/>
          </p:nvSpPr>
          <p:spPr>
            <a:xfrm rot="5400000">
              <a:off x="6426111" y="4225837"/>
              <a:ext cx="4035600" cy="352425"/>
            </a:xfrm>
            <a:prstGeom prst="rightArrow">
              <a:avLst/>
            </a:prstGeom>
            <a:gradFill flip="none" rotWithShape="1">
              <a:gsLst>
                <a:gs pos="0">
                  <a:srgbClr val="DDEBCF"/>
                </a:gs>
                <a:gs pos="50000">
                  <a:srgbClr val="9CB86E"/>
                </a:gs>
                <a:gs pos="100000">
                  <a:srgbClr val="156B13"/>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000" b="0">
                <a:solidFill>
                  <a:srgbClr val="FFFFFF"/>
                </a:solidFill>
              </a:endParaRPr>
            </a:p>
          </p:txBody>
        </p:sp>
        <p:sp>
          <p:nvSpPr>
            <p:cNvPr id="51" name="Right Arrow 50"/>
            <p:cNvSpPr/>
            <p:nvPr/>
          </p:nvSpPr>
          <p:spPr>
            <a:xfrm rot="16200000" flipV="1">
              <a:off x="-1155790" y="4225837"/>
              <a:ext cx="4035600" cy="352425"/>
            </a:xfrm>
            <a:prstGeom prst="rightArrow">
              <a:avLst/>
            </a:prstGeom>
            <a:gradFill flip="none" rotWithShape="1">
              <a:gsLst>
                <a:gs pos="0">
                  <a:srgbClr val="DDEBCF"/>
                </a:gs>
                <a:gs pos="50000">
                  <a:srgbClr val="9CB86E"/>
                </a:gs>
                <a:gs pos="100000">
                  <a:srgbClr val="156B13"/>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000" b="0">
                <a:solidFill>
                  <a:srgbClr val="FFFFFF"/>
                </a:solidFill>
              </a:endParaRPr>
            </a:p>
          </p:txBody>
        </p:sp>
        <p:sp>
          <p:nvSpPr>
            <p:cNvPr id="52" name="TextBox 51"/>
            <p:cNvSpPr txBox="1"/>
            <p:nvPr/>
          </p:nvSpPr>
          <p:spPr>
            <a:xfrm rot="16200000" flipH="1">
              <a:off x="-382044" y="4201994"/>
              <a:ext cx="1752403" cy="400110"/>
            </a:xfrm>
            <a:prstGeom prst="rect">
              <a:avLst/>
            </a:prstGeom>
            <a:noFill/>
          </p:spPr>
          <p:txBody>
            <a:bodyPr wrap="none" rtlCol="0">
              <a:spAutoFit/>
            </a:bodyPr>
            <a:lstStyle/>
            <a:p>
              <a:r>
                <a:rPr lang="en-AU" sz="2000" b="0" dirty="0" smtClean="0">
                  <a:solidFill>
                    <a:srgbClr val="000000"/>
                  </a:solidFill>
                </a:rPr>
                <a:t>Product value</a:t>
              </a:r>
              <a:endParaRPr lang="en-AU" sz="2000" b="0" dirty="0">
                <a:solidFill>
                  <a:srgbClr val="000000"/>
                </a:solidFill>
              </a:endParaRPr>
            </a:p>
          </p:txBody>
        </p:sp>
        <p:sp>
          <p:nvSpPr>
            <p:cNvPr id="53" name="TextBox 52"/>
            <p:cNvSpPr txBox="1"/>
            <p:nvPr/>
          </p:nvSpPr>
          <p:spPr>
            <a:xfrm rot="5400000">
              <a:off x="7848601" y="4201994"/>
              <a:ext cx="1864613" cy="400110"/>
            </a:xfrm>
            <a:prstGeom prst="rect">
              <a:avLst/>
            </a:prstGeom>
            <a:noFill/>
          </p:spPr>
          <p:txBody>
            <a:bodyPr wrap="none" rtlCol="0">
              <a:spAutoFit/>
            </a:bodyPr>
            <a:lstStyle/>
            <a:p>
              <a:r>
                <a:rPr lang="en-AU" sz="2000" b="0" dirty="0" smtClean="0">
                  <a:solidFill>
                    <a:srgbClr val="000000"/>
                  </a:solidFill>
                </a:rPr>
                <a:t>Market volume</a:t>
              </a:r>
              <a:endParaRPr lang="en-AU" sz="2000" b="0" dirty="0">
                <a:solidFill>
                  <a:srgbClr val="000000"/>
                </a:solidFill>
              </a:endParaRPr>
            </a:p>
          </p:txBody>
        </p:sp>
        <p:cxnSp>
          <p:nvCxnSpPr>
            <p:cNvPr id="61" name="Straight Arrow Connector 60"/>
            <p:cNvCxnSpPr/>
            <p:nvPr/>
          </p:nvCxnSpPr>
          <p:spPr>
            <a:xfrm>
              <a:off x="3319463" y="2814211"/>
              <a:ext cx="5053012" cy="518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a:off x="3319463" y="3858206"/>
              <a:ext cx="5053012" cy="518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a:off x="3319463" y="4921831"/>
              <a:ext cx="5053012" cy="518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a:off x="3319463" y="5980693"/>
              <a:ext cx="5053012" cy="518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a:stCxn id="28" idx="2"/>
            </p:cNvCxnSpPr>
            <p:nvPr/>
          </p:nvCxnSpPr>
          <p:spPr>
            <a:xfrm rot="5400000">
              <a:off x="2253051" y="4089013"/>
              <a:ext cx="3783012" cy="2363"/>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5400000">
              <a:off x="3940157" y="4089014"/>
              <a:ext cx="3783012" cy="2363"/>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5400000">
              <a:off x="5630844" y="4089014"/>
              <a:ext cx="3783012" cy="2363"/>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428624" y="184603"/>
            <a:ext cx="969963" cy="957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857854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6"/>
          <p:cNvSpPr>
            <a:spLocks noChangeArrowheads="1"/>
          </p:cNvSpPr>
          <p:nvPr/>
        </p:nvSpPr>
        <p:spPr bwMode="auto">
          <a:xfrm>
            <a:off x="1496323" y="166453"/>
            <a:ext cx="5764720" cy="10772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algn="ctr" eaLnBrk="1" hangingPunct="1"/>
            <a:r>
              <a:rPr lang="en-US" altLang="en-US" sz="3200" b="0" dirty="0" err="1" smtClean="0">
                <a:solidFill>
                  <a:srgbClr val="333399"/>
                </a:solidFill>
              </a:rPr>
              <a:t>Microalgal</a:t>
            </a:r>
            <a:r>
              <a:rPr lang="en-US" altLang="en-US" sz="3200" b="0" dirty="0" smtClean="0">
                <a:solidFill>
                  <a:srgbClr val="333399"/>
                </a:solidFill>
              </a:rPr>
              <a:t> Cultivation Methods</a:t>
            </a:r>
            <a:br>
              <a:rPr lang="en-US" altLang="en-US" sz="3200" b="0" dirty="0" smtClean="0">
                <a:solidFill>
                  <a:srgbClr val="333399"/>
                </a:solidFill>
              </a:rPr>
            </a:br>
            <a:r>
              <a:rPr lang="en-US" altLang="en-US" sz="3200" b="0" dirty="0" smtClean="0">
                <a:solidFill>
                  <a:srgbClr val="333399"/>
                </a:solidFill>
              </a:rPr>
              <a:t>Overview</a:t>
            </a:r>
            <a:endParaRPr lang="en-US" altLang="en-US" sz="3200" b="0" dirty="0">
              <a:solidFill>
                <a:srgbClr val="333399"/>
              </a:solidFill>
            </a:endParaRPr>
          </a:p>
        </p:txBody>
      </p:sp>
      <p:pic>
        <p:nvPicPr>
          <p:cNvPr id="57" name="Picture 10" descr="NQAIF_Logonobackground"/>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2913" y="171450"/>
            <a:ext cx="968375" cy="957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6" name="Group 124"/>
          <p:cNvGraphicFramePr>
            <a:graphicFrameLocks noGrp="1"/>
          </p:cNvGraphicFramePr>
          <p:nvPr>
            <p:extLst>
              <p:ext uri="{D42A27DB-BD31-4B8C-83A1-F6EECF244321}">
                <p14:modId xmlns:p14="http://schemas.microsoft.com/office/powerpoint/2010/main" xmlns="" val="1759634466"/>
              </p:ext>
            </p:extLst>
          </p:nvPr>
        </p:nvGraphicFramePr>
        <p:xfrm>
          <a:off x="280988" y="1682750"/>
          <a:ext cx="8582025" cy="4535644"/>
        </p:xfrm>
        <a:graphic>
          <a:graphicData uri="http://schemas.openxmlformats.org/drawingml/2006/table">
            <a:tbl>
              <a:tblPr/>
              <a:tblGrid>
                <a:gridCol w="2462212"/>
                <a:gridCol w="3563938"/>
                <a:gridCol w="2555875"/>
              </a:tblGrid>
              <a:tr h="515902">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smtClean="0">
                          <a:ln>
                            <a:noFill/>
                          </a:ln>
                          <a:solidFill>
                            <a:srgbClr val="002060"/>
                          </a:solidFill>
                          <a:effectLst/>
                          <a:latin typeface="Arial" charset="0"/>
                        </a:rPr>
                        <a:t>Culture type</a:t>
                      </a:r>
                    </a:p>
                  </a:txBody>
                  <a:tcPr marT="45717" marB="4571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smtClean="0">
                          <a:ln>
                            <a:noFill/>
                          </a:ln>
                          <a:solidFill>
                            <a:srgbClr val="002060"/>
                          </a:solidFill>
                          <a:effectLst/>
                          <a:latin typeface="Arial" charset="0"/>
                        </a:rPr>
                        <a:t>Advantages</a:t>
                      </a:r>
                    </a:p>
                  </a:txBody>
                  <a:tcPr marT="45717" marB="4571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smtClean="0">
                          <a:ln>
                            <a:noFill/>
                          </a:ln>
                          <a:solidFill>
                            <a:srgbClr val="002060"/>
                          </a:solidFill>
                          <a:effectLst/>
                          <a:latin typeface="Arial" charset="0"/>
                        </a:rPr>
                        <a:t>Disadvantages</a:t>
                      </a:r>
                    </a:p>
                  </a:txBody>
                  <a:tcPr marT="45717" marB="4571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822902">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Arial" charset="0"/>
                        </a:rPr>
                        <a:t>Indoors</a:t>
                      </a:r>
                    </a:p>
                  </a:txBody>
                  <a:tcPr marT="45717" marB="4571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Arial" charset="0"/>
                        </a:rPr>
                        <a:t>High degree of control (predictable)</a:t>
                      </a:r>
                    </a:p>
                  </a:txBody>
                  <a:tcPr marT="45717" marB="4571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Arial" charset="0"/>
                        </a:rPr>
                        <a:t>expensive</a:t>
                      </a:r>
                    </a:p>
                  </a:txBody>
                  <a:tcPr marT="45717" marB="4571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515902">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Arial" charset="0"/>
                        </a:rPr>
                        <a:t>Outdoors</a:t>
                      </a:r>
                    </a:p>
                  </a:txBody>
                  <a:tcPr marT="45717" marB="4571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Arial" charset="0"/>
                        </a:rPr>
                        <a:t>Cheaper</a:t>
                      </a:r>
                    </a:p>
                  </a:txBody>
                  <a:tcPr marT="45717" marB="4571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Arial" charset="0"/>
                        </a:rPr>
                        <a:t>Less predictable</a:t>
                      </a:r>
                    </a:p>
                  </a:txBody>
                  <a:tcPr marT="45717" marB="4571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517489">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Arial" charset="0"/>
                        </a:rPr>
                        <a:t>Closed</a:t>
                      </a:r>
                    </a:p>
                  </a:txBody>
                  <a:tcPr marT="45717" marB="4571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Arial" charset="0"/>
                        </a:rPr>
                        <a:t>Contamination less likely</a:t>
                      </a:r>
                    </a:p>
                  </a:txBody>
                  <a:tcPr marT="45717" marB="4571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Arial" charset="0"/>
                        </a:rPr>
                        <a:t>Expensive </a:t>
                      </a:r>
                    </a:p>
                  </a:txBody>
                  <a:tcPr marT="45717" marB="4571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822902">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Arial" charset="0"/>
                        </a:rPr>
                        <a:t>Open</a:t>
                      </a:r>
                    </a:p>
                  </a:txBody>
                  <a:tcPr marT="45717" marB="4571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Arial" charset="0"/>
                        </a:rPr>
                        <a:t>Cheaper</a:t>
                      </a:r>
                    </a:p>
                  </a:txBody>
                  <a:tcPr marT="45717" marB="4571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Arial" charset="0"/>
                        </a:rPr>
                        <a:t>Contamination more likely</a:t>
                      </a:r>
                    </a:p>
                  </a:txBody>
                  <a:tcPr marT="45717" marB="4571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822902">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Arial" charset="0"/>
                        </a:rPr>
                        <a:t>Axenic</a:t>
                      </a:r>
                    </a:p>
                  </a:txBody>
                  <a:tcPr marT="45717" marB="4571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Arial" charset="0"/>
                        </a:rPr>
                        <a:t>Less prone to crashes</a:t>
                      </a:r>
                    </a:p>
                  </a:txBody>
                  <a:tcPr marT="45717" marB="4571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Arial" charset="0"/>
                        </a:rPr>
                        <a:t>Expensive, difficult</a:t>
                      </a:r>
                    </a:p>
                  </a:txBody>
                  <a:tcPr marT="45717" marB="4571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517489">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Arial" charset="0"/>
                        </a:rPr>
                        <a:t>Non-axenic</a:t>
                      </a:r>
                    </a:p>
                  </a:txBody>
                  <a:tcPr marT="45717" marB="4571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Arial" charset="0"/>
                        </a:rPr>
                        <a:t>Cheaper, less difficult</a:t>
                      </a:r>
                    </a:p>
                  </a:txBody>
                  <a:tcPr marT="45717" marB="4571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Arial" charset="0"/>
                        </a:rPr>
                        <a:t>Prone to crashes</a:t>
                      </a:r>
                    </a:p>
                  </a:txBody>
                  <a:tcPr marT="45717" marB="4571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42094209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6"/>
          <p:cNvSpPr>
            <a:spLocks noChangeArrowheads="1"/>
          </p:cNvSpPr>
          <p:nvPr/>
        </p:nvSpPr>
        <p:spPr bwMode="auto">
          <a:xfrm>
            <a:off x="1392930" y="420453"/>
            <a:ext cx="5971507"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algn="ctr" eaLnBrk="1" hangingPunct="1"/>
            <a:r>
              <a:rPr lang="en-US" altLang="en-US" sz="3200" b="0" dirty="0" err="1" smtClean="0">
                <a:solidFill>
                  <a:srgbClr val="333399"/>
                </a:solidFill>
              </a:rPr>
              <a:t>Microalgal</a:t>
            </a:r>
            <a:r>
              <a:rPr lang="en-US" altLang="en-US" sz="3200" b="0" dirty="0" smtClean="0">
                <a:solidFill>
                  <a:srgbClr val="333399"/>
                </a:solidFill>
              </a:rPr>
              <a:t> Cultivation Principles</a:t>
            </a:r>
            <a:endParaRPr lang="en-US" altLang="en-US" sz="3200" b="0" dirty="0">
              <a:solidFill>
                <a:srgbClr val="333399"/>
              </a:solidFill>
            </a:endParaRPr>
          </a:p>
        </p:txBody>
      </p:sp>
      <p:pic>
        <p:nvPicPr>
          <p:cNvPr id="57" name="Picture 10" descr="NQAIF_Logonobackground"/>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2913" y="171450"/>
            <a:ext cx="968375" cy="957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7" name="Group 50"/>
          <p:cNvGraphicFramePr>
            <a:graphicFrameLocks noGrp="1"/>
          </p:cNvGraphicFramePr>
          <p:nvPr>
            <p:extLst>
              <p:ext uri="{D42A27DB-BD31-4B8C-83A1-F6EECF244321}">
                <p14:modId xmlns:p14="http://schemas.microsoft.com/office/powerpoint/2010/main" xmlns="" val="825890480"/>
              </p:ext>
            </p:extLst>
          </p:nvPr>
        </p:nvGraphicFramePr>
        <p:xfrm>
          <a:off x="280988" y="1454150"/>
          <a:ext cx="8582025" cy="4886699"/>
        </p:xfrm>
        <a:graphic>
          <a:graphicData uri="http://schemas.openxmlformats.org/drawingml/2006/table">
            <a:tbl>
              <a:tblPr/>
              <a:tblGrid>
                <a:gridCol w="2462212"/>
                <a:gridCol w="3563938"/>
                <a:gridCol w="2555875"/>
              </a:tblGrid>
              <a:tr h="515891">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smtClean="0">
                          <a:ln>
                            <a:noFill/>
                          </a:ln>
                          <a:solidFill>
                            <a:srgbClr val="002060"/>
                          </a:solidFill>
                          <a:effectLst/>
                          <a:latin typeface="Arial" charset="0"/>
                        </a:rPr>
                        <a:t>Culture type</a:t>
                      </a:r>
                    </a:p>
                  </a:txBody>
                  <a:tcPr marT="45716" marB="4571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smtClean="0">
                          <a:ln>
                            <a:noFill/>
                          </a:ln>
                          <a:solidFill>
                            <a:srgbClr val="002060"/>
                          </a:solidFill>
                          <a:effectLst/>
                          <a:latin typeface="Arial" charset="0"/>
                        </a:rPr>
                        <a:t>Advantages</a:t>
                      </a:r>
                    </a:p>
                  </a:txBody>
                  <a:tcPr marT="45716" marB="4571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smtClean="0">
                          <a:ln>
                            <a:noFill/>
                          </a:ln>
                          <a:solidFill>
                            <a:srgbClr val="002060"/>
                          </a:solidFill>
                          <a:effectLst/>
                          <a:latin typeface="Arial" charset="0"/>
                        </a:rPr>
                        <a:t>Disadvantages</a:t>
                      </a:r>
                    </a:p>
                  </a:txBody>
                  <a:tcPr marT="45716" marB="4571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2285792">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Arial" charset="0"/>
                        </a:rPr>
                        <a:t>Continuous</a:t>
                      </a:r>
                    </a:p>
                  </a:txBody>
                  <a:tcPr marT="45716" marB="4571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Arial" charset="0"/>
                        </a:rPr>
                        <a:t>Efficient, provides a consistent supply of high quality cells, automation, highest rate of production over extended periods of time </a:t>
                      </a:r>
                    </a:p>
                  </a:txBody>
                  <a:tcPr marT="45716" marB="4571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Arial" charset="0"/>
                        </a:rPr>
                        <a:t>Difficult, usually only produces small quantities, complex, equipment costs may be high</a:t>
                      </a:r>
                    </a:p>
                  </a:txBody>
                  <a:tcPr marT="45716" marB="4571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822885">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Arial" charset="0"/>
                        </a:rPr>
                        <a:t>Semi-continuous</a:t>
                      </a:r>
                    </a:p>
                  </a:txBody>
                  <a:tcPr marT="45716" marB="4571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Arial" charset="0"/>
                        </a:rPr>
                        <a:t>Easier, somewhat efficient</a:t>
                      </a:r>
                    </a:p>
                  </a:txBody>
                  <a:tcPr marT="45716" marB="4571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Arial" charset="0"/>
                        </a:rPr>
                        <a:t>Sporadic quality, less reliable</a:t>
                      </a:r>
                    </a:p>
                  </a:txBody>
                  <a:tcPr marT="45716" marB="4571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1261757">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Arial" charset="0"/>
                        </a:rPr>
                        <a:t>Batch</a:t>
                      </a:r>
                    </a:p>
                  </a:txBody>
                  <a:tcPr marT="45716" marB="4571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Arial" charset="0"/>
                        </a:rPr>
                        <a:t>Easiest, most reliable</a:t>
                      </a:r>
                    </a:p>
                  </a:txBody>
                  <a:tcPr marT="45716" marB="4571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Arial" charset="0"/>
                        </a:rPr>
                        <a:t>Least efficient,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Arial" charset="0"/>
                        </a:rPr>
                        <a:t>Quality can vary dramatically</a:t>
                      </a:r>
                    </a:p>
                  </a:txBody>
                  <a:tcPr marT="45716" marB="4571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38036846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6"/>
          <p:cNvSpPr>
            <a:spLocks noChangeArrowheads="1"/>
          </p:cNvSpPr>
          <p:nvPr/>
        </p:nvSpPr>
        <p:spPr bwMode="auto">
          <a:xfrm>
            <a:off x="1458223" y="460375"/>
            <a:ext cx="5864106"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r>
              <a:rPr lang="en-US" altLang="en-US" sz="3000" b="0" dirty="0" smtClean="0">
                <a:solidFill>
                  <a:srgbClr val="333399"/>
                </a:solidFill>
              </a:rPr>
              <a:t>Commercial Continuous </a:t>
            </a:r>
            <a:r>
              <a:rPr lang="en-US" altLang="en-US" sz="3000" b="0" dirty="0">
                <a:solidFill>
                  <a:srgbClr val="333399"/>
                </a:solidFill>
              </a:rPr>
              <a:t>S</a:t>
            </a:r>
            <a:r>
              <a:rPr lang="en-US" altLang="en-US" sz="3000" b="0" dirty="0" smtClean="0">
                <a:solidFill>
                  <a:srgbClr val="333399"/>
                </a:solidFill>
              </a:rPr>
              <a:t>ystems</a:t>
            </a:r>
            <a:endParaRPr lang="en-US" altLang="en-US" sz="3000" b="0" dirty="0">
              <a:solidFill>
                <a:srgbClr val="333399"/>
              </a:solidFill>
            </a:endParaRPr>
          </a:p>
        </p:txBody>
      </p:sp>
      <p:sp>
        <p:nvSpPr>
          <p:cNvPr id="31" name="Rectangle 5"/>
          <p:cNvSpPr>
            <a:spLocks noChangeArrowheads="1"/>
          </p:cNvSpPr>
          <p:nvPr/>
        </p:nvSpPr>
        <p:spPr bwMode="auto">
          <a:xfrm>
            <a:off x="471487" y="1198229"/>
            <a:ext cx="7796213" cy="31136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spcAft>
                <a:spcPts val="1000"/>
              </a:spcAft>
            </a:pPr>
            <a:r>
              <a:rPr lang="en-US" altLang="en-US" b="0" dirty="0" smtClean="0">
                <a:solidFill>
                  <a:srgbClr val="002060"/>
                </a:solidFill>
              </a:rPr>
              <a:t>Photo-bioreactors</a:t>
            </a:r>
            <a:r>
              <a:rPr lang="en-US" altLang="en-US" sz="2000" b="0" i="1" dirty="0" smtClean="0">
                <a:solidFill>
                  <a:srgbClr val="002060"/>
                </a:solidFill>
              </a:rPr>
              <a:t/>
            </a:r>
            <a:br>
              <a:rPr lang="en-US" altLang="en-US" sz="2000" b="0" i="1" dirty="0" smtClean="0">
                <a:solidFill>
                  <a:srgbClr val="002060"/>
                </a:solidFill>
              </a:rPr>
            </a:br>
            <a:r>
              <a:rPr lang="en-US" altLang="en-US" sz="2000" b="0" dirty="0" smtClean="0">
                <a:solidFill>
                  <a:srgbClr val="002060"/>
                </a:solidFill>
              </a:rPr>
              <a:t>Flat Panel</a:t>
            </a:r>
            <a:br>
              <a:rPr lang="en-US" altLang="en-US" sz="2000" b="0" dirty="0" smtClean="0">
                <a:solidFill>
                  <a:srgbClr val="002060"/>
                </a:solidFill>
              </a:rPr>
            </a:br>
            <a:r>
              <a:rPr lang="en-US" altLang="en-US" sz="2000" b="0" dirty="0" smtClean="0">
                <a:solidFill>
                  <a:srgbClr val="002060"/>
                </a:solidFill>
              </a:rPr>
              <a:t>Tubular</a:t>
            </a:r>
            <a:endParaRPr lang="en-US" altLang="en-US" sz="2000" b="0" dirty="0" smtClean="0">
              <a:solidFill>
                <a:schemeClr val="tx1"/>
              </a:solidFill>
            </a:endParaRPr>
          </a:p>
          <a:p>
            <a:pPr eaLnBrk="1" hangingPunct="1">
              <a:spcAft>
                <a:spcPts val="0"/>
              </a:spcAft>
            </a:pPr>
            <a:r>
              <a:rPr lang="en-US" altLang="en-US" b="0" dirty="0" smtClean="0">
                <a:solidFill>
                  <a:srgbClr val="002060"/>
                </a:solidFill>
              </a:rPr>
              <a:t>Disadvantages:</a:t>
            </a:r>
          </a:p>
          <a:p>
            <a:pPr eaLnBrk="1" hangingPunct="1">
              <a:spcAft>
                <a:spcPts val="1000"/>
              </a:spcAft>
            </a:pPr>
            <a:r>
              <a:rPr lang="en-US" altLang="en-US" sz="2000" b="0" dirty="0" smtClean="0">
                <a:solidFill>
                  <a:schemeClr val="tx1"/>
                </a:solidFill>
              </a:rPr>
              <a:t>Biomass fouling</a:t>
            </a:r>
            <a:br>
              <a:rPr lang="en-US" altLang="en-US" sz="2000" b="0" dirty="0" smtClean="0">
                <a:solidFill>
                  <a:schemeClr val="tx1"/>
                </a:solidFill>
              </a:rPr>
            </a:br>
            <a:r>
              <a:rPr lang="en-US" altLang="en-US" sz="2000" b="0" dirty="0" smtClean="0">
                <a:solidFill>
                  <a:schemeClr val="tx1"/>
                </a:solidFill>
              </a:rPr>
              <a:t>(light limitation)</a:t>
            </a:r>
            <a:br>
              <a:rPr lang="en-US" altLang="en-US" sz="2000" b="0" dirty="0" smtClean="0">
                <a:solidFill>
                  <a:schemeClr val="tx1"/>
                </a:solidFill>
              </a:rPr>
            </a:br>
            <a:r>
              <a:rPr lang="en-US" altLang="en-US" sz="2000" b="0" dirty="0" smtClean="0">
                <a:solidFill>
                  <a:schemeClr val="tx1"/>
                </a:solidFill>
              </a:rPr>
              <a:t>Oxygen build up in light</a:t>
            </a:r>
            <a:br>
              <a:rPr lang="en-US" altLang="en-US" sz="2000" b="0" dirty="0" smtClean="0">
                <a:solidFill>
                  <a:schemeClr val="tx1"/>
                </a:solidFill>
              </a:rPr>
            </a:br>
            <a:r>
              <a:rPr lang="en-US" altLang="en-US" sz="2000" b="0" dirty="0" smtClean="0">
                <a:solidFill>
                  <a:schemeClr val="tx1"/>
                </a:solidFill>
              </a:rPr>
              <a:t>compartment</a:t>
            </a:r>
            <a:br>
              <a:rPr lang="en-US" altLang="en-US" sz="2000" b="0" dirty="0" smtClean="0">
                <a:solidFill>
                  <a:schemeClr val="tx1"/>
                </a:solidFill>
              </a:rPr>
            </a:br>
            <a:r>
              <a:rPr lang="en-US" altLang="en-US" sz="2000" b="0" dirty="0" smtClean="0">
                <a:solidFill>
                  <a:schemeClr val="tx1"/>
                </a:solidFill>
              </a:rPr>
              <a:t>Expensive</a:t>
            </a:r>
          </a:p>
        </p:txBody>
      </p:sp>
      <p:pic>
        <p:nvPicPr>
          <p:cNvPr id="57" name="Picture 10" descr="NQAIF_Logonobackground"/>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2913" y="171450"/>
            <a:ext cx="968375" cy="957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2"/>
          <p:cNvPicPr>
            <a:picLocks noChangeAspect="1" noChangeArrowheads="1"/>
          </p:cNvPicPr>
          <p:nvPr/>
        </p:nvPicPr>
        <p:blipFill rotWithShape="1">
          <a:blip r:embed="rId4" cstate="email">
            <a:extLst>
              <a:ext uri="{28A0092B-C50C-407E-A947-70E740481C1C}">
                <a14:useLocalDpi xmlns:a14="http://schemas.microsoft.com/office/drawing/2010/main" xmlns="" val="0"/>
              </a:ext>
            </a:extLst>
          </a:blip>
          <a:srcRect t="13090" b="17982"/>
          <a:stretch/>
        </p:blipFill>
        <p:spPr bwMode="auto">
          <a:xfrm>
            <a:off x="1816353" y="3987799"/>
            <a:ext cx="4690645" cy="24511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220" name="Picture 4" descr="http://www.lifesciences.fraunhofer.de/en/leuchtturmprojekte/geschaeftsfeld_4/lipidreiche-algenbiomasse/_jcr_content/stage/image.img.jpg/Buehne_Algen.1346273177168.jpg"/>
          <p:cNvPicPr>
            <a:picLocks noChangeAspect="1" noChangeArrowheads="1"/>
          </p:cNvPicPr>
          <p:nvPr/>
        </p:nvPicPr>
        <p:blipFill rotWithShape="1">
          <a:blip r:embed="rId5">
            <a:extLst>
              <a:ext uri="{28A0092B-C50C-407E-A947-70E740481C1C}">
                <a14:useLocalDpi xmlns:a14="http://schemas.microsoft.com/office/drawing/2010/main" xmlns="" val="0"/>
              </a:ext>
            </a:extLst>
          </a:blip>
          <a:srcRect r="50000"/>
          <a:stretch/>
        </p:blipFill>
        <p:spPr bwMode="auto">
          <a:xfrm>
            <a:off x="6520517" y="1269999"/>
            <a:ext cx="2520000" cy="2019848"/>
          </a:xfrm>
          <a:prstGeom prst="rect">
            <a:avLst/>
          </a:prstGeom>
          <a:noFill/>
          <a:extLst>
            <a:ext uri="{909E8E84-426E-40DD-AFC4-6F175D3DCCD1}">
              <a14:hiddenFill xmlns:a14="http://schemas.microsoft.com/office/drawing/2010/main" xmlns="">
                <a:solidFill>
                  <a:srgbClr val="FFFFFF"/>
                </a:solidFill>
              </a14:hiddenFill>
            </a:ext>
          </a:extLst>
        </p:spPr>
      </p:pic>
      <p:pic>
        <p:nvPicPr>
          <p:cNvPr id="9224" name="Picture 8" descr="http://www.arup.com/%7E/media/Images/Projects/S/Solarleaf/Biq5_900x600.ashx?mh=800&amp;mw=1000"/>
          <p:cNvPicPr>
            <a:picLocks noChangeAspect="1" noChangeArrowheads="1"/>
          </p:cNvPicPr>
          <p:nvPr/>
        </p:nvPicPr>
        <p:blipFill>
          <a:blip r:embed="rId6" cstate="email">
            <a:extLst>
              <a:ext uri="{28A0092B-C50C-407E-A947-70E740481C1C}">
                <a14:useLocalDpi xmlns:a14="http://schemas.microsoft.com/office/drawing/2010/main" xmlns="" val="0"/>
              </a:ext>
            </a:extLst>
          </a:blip>
          <a:srcRect/>
          <a:stretch>
            <a:fillRect/>
          </a:stretch>
        </p:blipFill>
        <p:spPr bwMode="auto">
          <a:xfrm>
            <a:off x="6506998" y="3287713"/>
            <a:ext cx="2520000" cy="1678576"/>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6532398" y="5092700"/>
            <a:ext cx="2598788" cy="1200329"/>
          </a:xfrm>
          <a:prstGeom prst="rect">
            <a:avLst/>
          </a:prstGeom>
          <a:noFill/>
        </p:spPr>
        <p:txBody>
          <a:bodyPr wrap="none" rtlCol="0">
            <a:spAutoFit/>
          </a:bodyPr>
          <a:lstStyle/>
          <a:p>
            <a:r>
              <a:rPr lang="en-US" b="0" dirty="0" smtClean="0">
                <a:solidFill>
                  <a:schemeClr val="tx1"/>
                </a:solidFill>
              </a:rPr>
              <a:t>The BIQ House</a:t>
            </a:r>
            <a:br>
              <a:rPr lang="en-US" b="0" dirty="0" smtClean="0">
                <a:solidFill>
                  <a:schemeClr val="tx1"/>
                </a:solidFill>
              </a:rPr>
            </a:br>
            <a:r>
              <a:rPr lang="en-US" b="0" dirty="0" smtClean="0">
                <a:solidFill>
                  <a:schemeClr val="tx1"/>
                </a:solidFill>
              </a:rPr>
              <a:t>Hamburg</a:t>
            </a:r>
            <a:br>
              <a:rPr lang="en-US" b="0" dirty="0" smtClean="0">
                <a:solidFill>
                  <a:schemeClr val="tx1"/>
                </a:solidFill>
              </a:rPr>
            </a:br>
            <a:r>
              <a:rPr lang="en-US" b="0" dirty="0" smtClean="0">
                <a:solidFill>
                  <a:schemeClr val="tx1"/>
                </a:solidFill>
              </a:rPr>
              <a:t>flat panel facades</a:t>
            </a:r>
            <a:endParaRPr lang="en-AU" b="0" dirty="0">
              <a:solidFill>
                <a:schemeClr val="tx1"/>
              </a:solidFill>
            </a:endParaRPr>
          </a:p>
        </p:txBody>
      </p:sp>
      <p:pic>
        <p:nvPicPr>
          <p:cNvPr id="9226" name="Picture 10" descr="http://novatev.com/mediac/400_0/media/DIR_67120/Architectural%7Ephotbioreactor%7E2.jpg"/>
          <p:cNvPicPr>
            <a:picLocks noChangeAspect="1" noChangeArrowheads="1"/>
          </p:cNvPicPr>
          <p:nvPr/>
        </p:nvPicPr>
        <p:blipFill rotWithShape="1">
          <a:blip r:embed="rId7" cstate="email">
            <a:extLst>
              <a:ext uri="{28A0092B-C50C-407E-A947-70E740481C1C}">
                <a14:useLocalDpi xmlns:a14="http://schemas.microsoft.com/office/drawing/2010/main" xmlns="" val="0"/>
              </a:ext>
            </a:extLst>
          </a:blip>
          <a:srcRect l="33213" r="273" b="16479"/>
          <a:stretch/>
        </p:blipFill>
        <p:spPr bwMode="auto">
          <a:xfrm>
            <a:off x="3962399" y="1248194"/>
            <a:ext cx="2409550" cy="2019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757092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6"/>
          <p:cNvSpPr>
            <a:spLocks noChangeArrowheads="1"/>
          </p:cNvSpPr>
          <p:nvPr/>
        </p:nvSpPr>
        <p:spPr bwMode="auto">
          <a:xfrm>
            <a:off x="1507209" y="525691"/>
            <a:ext cx="588494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r>
              <a:rPr lang="en-US" altLang="en-US" sz="2800" b="0" dirty="0" smtClean="0">
                <a:solidFill>
                  <a:srgbClr val="333399"/>
                </a:solidFill>
              </a:rPr>
              <a:t>Heterotrophic Fermenter Cultivation</a:t>
            </a:r>
            <a:endParaRPr lang="en-US" altLang="en-US" sz="2800" b="0" dirty="0">
              <a:solidFill>
                <a:srgbClr val="333399"/>
              </a:solidFill>
            </a:endParaRPr>
          </a:p>
        </p:txBody>
      </p:sp>
      <p:pic>
        <p:nvPicPr>
          <p:cNvPr id="57" name="Picture 10" descr="NQAIF_Logonobackground"/>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2913" y="171450"/>
            <a:ext cx="968375" cy="957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442912" y="1244609"/>
            <a:ext cx="4346801" cy="5247590"/>
          </a:xfrm>
          <a:prstGeom prst="rect">
            <a:avLst/>
          </a:prstGeom>
          <a:noFill/>
        </p:spPr>
        <p:txBody>
          <a:bodyPr wrap="square" rtlCol="0">
            <a:spAutoFit/>
          </a:bodyPr>
          <a:lstStyle/>
          <a:p>
            <a:r>
              <a:rPr lang="en-US" sz="2000" b="0" dirty="0" err="1" smtClean="0">
                <a:solidFill>
                  <a:srgbClr val="002060"/>
                </a:solidFill>
              </a:rPr>
              <a:t>Dinophyta</a:t>
            </a:r>
            <a:endParaRPr lang="en-US" sz="2000" b="0" dirty="0" smtClean="0">
              <a:solidFill>
                <a:srgbClr val="002060"/>
              </a:solidFill>
            </a:endParaRPr>
          </a:p>
          <a:p>
            <a:r>
              <a:rPr lang="en-US" sz="2000" b="0" i="1" dirty="0" err="1" smtClean="0">
                <a:solidFill>
                  <a:srgbClr val="000000"/>
                </a:solidFill>
              </a:rPr>
              <a:t>Schizochytrium</a:t>
            </a:r>
            <a:endParaRPr lang="en-US" sz="2000" b="0" i="1" dirty="0" smtClean="0">
              <a:solidFill>
                <a:srgbClr val="000000"/>
              </a:solidFill>
            </a:endParaRPr>
          </a:p>
          <a:p>
            <a:pPr>
              <a:spcAft>
                <a:spcPts val="600"/>
              </a:spcAft>
            </a:pPr>
            <a:r>
              <a:rPr lang="en-US" sz="2000" b="0" i="1" dirty="0" err="1" smtClean="0">
                <a:solidFill>
                  <a:srgbClr val="000000"/>
                </a:solidFill>
              </a:rPr>
              <a:t>Crypthecodinium</a:t>
            </a:r>
            <a:r>
              <a:rPr lang="en-US" sz="2000" b="0" i="1" dirty="0" smtClean="0">
                <a:solidFill>
                  <a:srgbClr val="000000"/>
                </a:solidFill>
              </a:rPr>
              <a:t/>
            </a:r>
            <a:br>
              <a:rPr lang="en-US" sz="2000" b="0" i="1" dirty="0" smtClean="0">
                <a:solidFill>
                  <a:srgbClr val="000000"/>
                </a:solidFill>
              </a:rPr>
            </a:br>
            <a:r>
              <a:rPr lang="en-US" sz="2000" b="0" dirty="0" smtClean="0">
                <a:solidFill>
                  <a:srgbClr val="000000"/>
                </a:solidFill>
              </a:rPr>
              <a:t>(</a:t>
            </a:r>
            <a:r>
              <a:rPr lang="en-US" sz="2000" b="0" dirty="0" err="1" smtClean="0">
                <a:solidFill>
                  <a:srgbClr val="000000"/>
                </a:solidFill>
              </a:rPr>
              <a:t>Martek</a:t>
            </a:r>
            <a:r>
              <a:rPr lang="en-US" sz="2000" b="0" dirty="0" smtClean="0">
                <a:solidFill>
                  <a:srgbClr val="000000"/>
                </a:solidFill>
              </a:rPr>
              <a:t>, USA)</a:t>
            </a:r>
          </a:p>
          <a:p>
            <a:pPr>
              <a:spcAft>
                <a:spcPts val="600"/>
              </a:spcAft>
            </a:pPr>
            <a:r>
              <a:rPr lang="en-US" sz="2000" b="0" dirty="0" err="1" smtClean="0">
                <a:solidFill>
                  <a:srgbClr val="002060"/>
                </a:solidFill>
              </a:rPr>
              <a:t>Chlorophyta</a:t>
            </a:r>
            <a:r>
              <a:rPr lang="en-US" sz="2000" b="0" dirty="0" smtClean="0">
                <a:solidFill>
                  <a:srgbClr val="002060"/>
                </a:solidFill>
              </a:rPr>
              <a:t/>
            </a:r>
            <a:br>
              <a:rPr lang="en-US" sz="2000" b="0" dirty="0" smtClean="0">
                <a:solidFill>
                  <a:srgbClr val="002060"/>
                </a:solidFill>
              </a:rPr>
            </a:br>
            <a:r>
              <a:rPr lang="en-US" sz="2000" b="0" i="1" dirty="0" smtClean="0">
                <a:solidFill>
                  <a:srgbClr val="000000"/>
                </a:solidFill>
              </a:rPr>
              <a:t>Chlorella</a:t>
            </a:r>
            <a:br>
              <a:rPr lang="en-US" sz="2000" b="0" i="1" dirty="0" smtClean="0">
                <a:solidFill>
                  <a:srgbClr val="000000"/>
                </a:solidFill>
              </a:rPr>
            </a:br>
            <a:r>
              <a:rPr lang="en-US" sz="2000" b="0" i="1" dirty="0" err="1" smtClean="0">
                <a:solidFill>
                  <a:srgbClr val="000000"/>
                </a:solidFill>
              </a:rPr>
              <a:t>Tetraselmis</a:t>
            </a:r>
            <a:endParaRPr lang="en-US" sz="2000" b="0" dirty="0" smtClean="0">
              <a:solidFill>
                <a:srgbClr val="000000"/>
              </a:solidFill>
            </a:endParaRPr>
          </a:p>
          <a:p>
            <a:pPr>
              <a:spcAft>
                <a:spcPts val="600"/>
              </a:spcAft>
            </a:pPr>
            <a:r>
              <a:rPr lang="en-US" sz="2000" b="0" dirty="0" smtClean="0">
                <a:solidFill>
                  <a:srgbClr val="002060"/>
                </a:solidFill>
              </a:rPr>
              <a:t>Technology Advantages</a:t>
            </a:r>
            <a:br>
              <a:rPr lang="en-US" sz="2000" b="0" dirty="0" smtClean="0">
                <a:solidFill>
                  <a:srgbClr val="002060"/>
                </a:solidFill>
              </a:rPr>
            </a:br>
            <a:r>
              <a:rPr lang="en-US" sz="2000" b="0" dirty="0" smtClean="0">
                <a:solidFill>
                  <a:srgbClr val="000000"/>
                </a:solidFill>
              </a:rPr>
              <a:t>large prior knowledge</a:t>
            </a:r>
            <a:br>
              <a:rPr lang="en-US" sz="2000" b="0" dirty="0" smtClean="0">
                <a:solidFill>
                  <a:srgbClr val="000000"/>
                </a:solidFill>
              </a:rPr>
            </a:br>
            <a:r>
              <a:rPr lang="en-US" sz="2000" b="0" dirty="0" smtClean="0">
                <a:solidFill>
                  <a:srgbClr val="000000"/>
                </a:solidFill>
              </a:rPr>
              <a:t>existing hardware for automation</a:t>
            </a:r>
            <a:br>
              <a:rPr lang="en-US" sz="2000" b="0" dirty="0" smtClean="0">
                <a:solidFill>
                  <a:srgbClr val="000000"/>
                </a:solidFill>
              </a:rPr>
            </a:br>
            <a:r>
              <a:rPr lang="en-US" sz="2000" b="0" dirty="0" smtClean="0">
                <a:solidFill>
                  <a:srgbClr val="000000"/>
                </a:solidFill>
              </a:rPr>
              <a:t>large scale and globally available</a:t>
            </a:r>
            <a:br>
              <a:rPr lang="en-US" sz="2000" b="0" dirty="0" smtClean="0">
                <a:solidFill>
                  <a:srgbClr val="000000"/>
                </a:solidFill>
              </a:rPr>
            </a:br>
            <a:r>
              <a:rPr lang="en-US" sz="2000" b="0" dirty="0" smtClean="0">
                <a:solidFill>
                  <a:srgbClr val="000000"/>
                </a:solidFill>
              </a:rPr>
              <a:t>low unit operation costs</a:t>
            </a:r>
            <a:r>
              <a:rPr lang="en-US" sz="2000" b="0" dirty="0">
                <a:solidFill>
                  <a:srgbClr val="000000"/>
                </a:solidFill>
              </a:rPr>
              <a:t/>
            </a:r>
            <a:br>
              <a:rPr lang="en-US" sz="2000" b="0" dirty="0">
                <a:solidFill>
                  <a:srgbClr val="000000"/>
                </a:solidFill>
              </a:rPr>
            </a:br>
            <a:r>
              <a:rPr lang="en-US" sz="2000" b="0" dirty="0" smtClean="0">
                <a:solidFill>
                  <a:srgbClr val="000000"/>
                </a:solidFill>
              </a:rPr>
              <a:t>high culture densities (&gt;50 g L</a:t>
            </a:r>
            <a:r>
              <a:rPr lang="en-US" sz="2000" b="0" baseline="30000" dirty="0" smtClean="0">
                <a:solidFill>
                  <a:srgbClr val="000000"/>
                </a:solidFill>
              </a:rPr>
              <a:t>-1</a:t>
            </a:r>
            <a:r>
              <a:rPr lang="en-US" sz="2000" b="0" dirty="0" smtClean="0">
                <a:solidFill>
                  <a:srgbClr val="000000"/>
                </a:solidFill>
              </a:rPr>
              <a:t>)</a:t>
            </a:r>
          </a:p>
          <a:p>
            <a:pPr>
              <a:spcAft>
                <a:spcPts val="600"/>
              </a:spcAft>
            </a:pPr>
            <a:r>
              <a:rPr lang="en-US" sz="2000" b="0" dirty="0" smtClean="0">
                <a:solidFill>
                  <a:srgbClr val="CC3300"/>
                </a:solidFill>
              </a:rPr>
              <a:t>Challenges</a:t>
            </a:r>
            <a:br>
              <a:rPr lang="en-US" sz="2000" b="0" dirty="0" smtClean="0">
                <a:solidFill>
                  <a:srgbClr val="CC3300"/>
                </a:solidFill>
              </a:rPr>
            </a:br>
            <a:r>
              <a:rPr lang="en-US" sz="2000" b="0" dirty="0" smtClean="0">
                <a:solidFill>
                  <a:srgbClr val="000000"/>
                </a:solidFill>
              </a:rPr>
              <a:t>axenic cultures (sterile, no bacteria)</a:t>
            </a:r>
            <a:br>
              <a:rPr lang="en-US" sz="2000" b="0" dirty="0" smtClean="0">
                <a:solidFill>
                  <a:srgbClr val="000000"/>
                </a:solidFill>
              </a:rPr>
            </a:br>
            <a:r>
              <a:rPr lang="en-US" sz="2000" b="0" dirty="0" smtClean="0">
                <a:solidFill>
                  <a:srgbClr val="000000"/>
                </a:solidFill>
              </a:rPr>
              <a:t>oxygen demand</a:t>
            </a:r>
          </a:p>
        </p:txBody>
      </p:sp>
      <p:pic>
        <p:nvPicPr>
          <p:cNvPr id="10" name="Picture 2" descr="Algae fermentation tanks at Alltech’s Kentucky facility"/>
          <p:cNvPicPr>
            <a:picLocks noChangeAspect="1" noChangeArrowheads="1"/>
          </p:cNvPicPr>
          <p:nvPr/>
        </p:nvPicPr>
        <p:blipFill>
          <a:blip r:embed="rId4" cstate="email"/>
          <a:srcRect/>
          <a:stretch>
            <a:fillRect/>
          </a:stretch>
        </p:blipFill>
        <p:spPr bwMode="auto">
          <a:xfrm>
            <a:off x="4994736" y="3901927"/>
            <a:ext cx="3906000" cy="2587846"/>
          </a:xfrm>
          <a:prstGeom prst="rect">
            <a:avLst/>
          </a:prstGeom>
          <a:noFill/>
        </p:spPr>
      </p:pic>
      <p:pic>
        <p:nvPicPr>
          <p:cNvPr id="13" name="Picture 4" descr="http://www.algaeindustrymagazine.com/wp-content/uploads/FermentalgFermenters.jpg"/>
          <p:cNvPicPr>
            <a:picLocks noChangeAspect="1" noChangeArrowheads="1"/>
          </p:cNvPicPr>
          <p:nvPr/>
        </p:nvPicPr>
        <p:blipFill>
          <a:blip r:embed="rId5" cstate="print"/>
          <a:srcRect/>
          <a:stretch>
            <a:fillRect/>
          </a:stretch>
        </p:blipFill>
        <p:spPr bwMode="auto">
          <a:xfrm>
            <a:off x="4994737" y="1240163"/>
            <a:ext cx="3904506" cy="2619022"/>
          </a:xfrm>
          <a:prstGeom prst="rect">
            <a:avLst/>
          </a:prstGeom>
          <a:noFill/>
        </p:spPr>
      </p:pic>
    </p:spTree>
    <p:extLst>
      <p:ext uri="{BB962C8B-B14F-4D97-AF65-F5344CB8AC3E}">
        <p14:creationId xmlns:p14="http://schemas.microsoft.com/office/powerpoint/2010/main" xmlns="" val="4187827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6"/>
          <p:cNvSpPr>
            <a:spLocks noChangeArrowheads="1"/>
          </p:cNvSpPr>
          <p:nvPr/>
        </p:nvSpPr>
        <p:spPr bwMode="auto">
          <a:xfrm>
            <a:off x="1703157" y="460375"/>
            <a:ext cx="5519653"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r>
              <a:rPr lang="en-US" altLang="en-US" sz="2800" b="0" dirty="0" err="1" smtClean="0">
                <a:solidFill>
                  <a:srgbClr val="333399"/>
                </a:solidFill>
              </a:rPr>
              <a:t>Microalgal</a:t>
            </a:r>
            <a:r>
              <a:rPr lang="en-US" altLang="en-US" sz="2800" b="0" dirty="0" smtClean="0">
                <a:solidFill>
                  <a:srgbClr val="333399"/>
                </a:solidFill>
              </a:rPr>
              <a:t> Cultivation Technology</a:t>
            </a:r>
            <a:endParaRPr lang="en-US" altLang="en-US" sz="2800" b="0" dirty="0">
              <a:solidFill>
                <a:srgbClr val="333399"/>
              </a:solidFill>
            </a:endParaRPr>
          </a:p>
        </p:txBody>
      </p:sp>
      <p:pic>
        <p:nvPicPr>
          <p:cNvPr id="57" name="Picture 10" descr="NQAIF_Logonobackground"/>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2913" y="171450"/>
            <a:ext cx="968375" cy="957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14"/>
          <p:cNvSpPr>
            <a:spLocks noChangeArrowheads="1"/>
          </p:cNvSpPr>
          <p:nvPr/>
        </p:nvSpPr>
        <p:spPr bwMode="auto">
          <a:xfrm>
            <a:off x="1758058" y="1663248"/>
            <a:ext cx="409229" cy="4544607"/>
          </a:xfrm>
          <a:prstGeom prst="downArrow">
            <a:avLst>
              <a:gd name="adj1" fmla="val 50000"/>
              <a:gd name="adj2" fmla="val 236120"/>
            </a:avLst>
          </a:prstGeom>
          <a:gradFill rotWithShape="1">
            <a:gsLst>
              <a:gs pos="0">
                <a:srgbClr val="009900"/>
              </a:gs>
              <a:gs pos="100000">
                <a:srgbClr val="FF0000"/>
              </a:gs>
            </a:gsLst>
            <a:lin ang="5400000" scaled="1"/>
          </a:gra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en-AU" b="0">
              <a:latin typeface="Arial" panose="020B0604020202020204" pitchFamily="34" charset="0"/>
              <a:cs typeface="Arial" panose="020B0604020202020204" pitchFamily="34" charset="0"/>
            </a:endParaRPr>
          </a:p>
        </p:txBody>
      </p:sp>
      <p:sp>
        <p:nvSpPr>
          <p:cNvPr id="7" name="Text Box 11"/>
          <p:cNvSpPr txBox="1">
            <a:spLocks noChangeArrowheads="1"/>
          </p:cNvSpPr>
          <p:nvPr/>
        </p:nvSpPr>
        <p:spPr bwMode="auto">
          <a:xfrm>
            <a:off x="1348829" y="3039987"/>
            <a:ext cx="1403255" cy="584393"/>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spcBef>
                <a:spcPct val="50000"/>
              </a:spcBef>
            </a:pPr>
            <a:r>
              <a:rPr lang="en-AU" sz="1600" b="0" dirty="0">
                <a:solidFill>
                  <a:srgbClr val="000000"/>
                </a:solidFill>
                <a:latin typeface="Arial" panose="020B0604020202020204" pitchFamily="34" charset="0"/>
                <a:cs typeface="Arial" panose="020B0604020202020204" pitchFamily="34" charset="0"/>
              </a:rPr>
              <a:t>Management Intensity</a:t>
            </a:r>
          </a:p>
        </p:txBody>
      </p:sp>
      <p:sp>
        <p:nvSpPr>
          <p:cNvPr id="8" name="Text Box 15"/>
          <p:cNvSpPr txBox="1">
            <a:spLocks noChangeArrowheads="1"/>
          </p:cNvSpPr>
          <p:nvPr/>
        </p:nvSpPr>
        <p:spPr bwMode="auto">
          <a:xfrm>
            <a:off x="2951854" y="1226176"/>
            <a:ext cx="3110279" cy="52876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buSzPct val="80000"/>
            </a:pPr>
            <a:r>
              <a:rPr lang="en-AU" sz="1600" b="0" u="sng" dirty="0" smtClean="0">
                <a:solidFill>
                  <a:srgbClr val="000000"/>
                </a:solidFill>
                <a:latin typeface="Arial" panose="020B0604020202020204" pitchFamily="34" charset="0"/>
                <a:cs typeface="Arial" panose="020B0604020202020204" pitchFamily="34" charset="0"/>
              </a:rPr>
              <a:t>Ponds</a:t>
            </a:r>
            <a:endParaRPr lang="en-AU" sz="1600" b="0" dirty="0" smtClean="0">
              <a:solidFill>
                <a:srgbClr val="000000"/>
              </a:solidFill>
              <a:latin typeface="Arial" panose="020B0604020202020204" pitchFamily="34" charset="0"/>
              <a:cs typeface="Arial" panose="020B0604020202020204" pitchFamily="34" charset="0"/>
            </a:endParaRPr>
          </a:p>
          <a:p>
            <a:pPr>
              <a:lnSpc>
                <a:spcPct val="60000"/>
              </a:lnSpc>
              <a:spcBef>
                <a:spcPct val="50000"/>
              </a:spcBef>
            </a:pPr>
            <a:r>
              <a:rPr lang="en-AU" sz="1600" b="0" dirty="0" smtClean="0">
                <a:solidFill>
                  <a:srgbClr val="000000"/>
                </a:solidFill>
                <a:latin typeface="Arial" panose="020B0604020202020204" pitchFamily="34" charset="0"/>
                <a:cs typeface="Arial" panose="020B0604020202020204" pitchFamily="34" charset="0"/>
              </a:rPr>
              <a:t>Aquaculture production </a:t>
            </a:r>
          </a:p>
          <a:p>
            <a:pPr>
              <a:lnSpc>
                <a:spcPct val="60000"/>
              </a:lnSpc>
              <a:spcBef>
                <a:spcPct val="50000"/>
              </a:spcBef>
            </a:pPr>
            <a:r>
              <a:rPr lang="en-AU" sz="1600" b="0" dirty="0" smtClean="0">
                <a:solidFill>
                  <a:srgbClr val="000000"/>
                </a:solidFill>
                <a:latin typeface="Arial" panose="020B0604020202020204" pitchFamily="34" charset="0"/>
                <a:cs typeface="Arial" panose="020B0604020202020204" pitchFamily="34" charset="0"/>
              </a:rPr>
              <a:t>Low control     </a:t>
            </a:r>
          </a:p>
          <a:p>
            <a:pPr>
              <a:lnSpc>
                <a:spcPct val="60000"/>
              </a:lnSpc>
              <a:spcBef>
                <a:spcPct val="50000"/>
              </a:spcBef>
            </a:pPr>
            <a:r>
              <a:rPr lang="en-AU" sz="1600" b="0" dirty="0" smtClean="0">
                <a:solidFill>
                  <a:srgbClr val="000000"/>
                </a:solidFill>
                <a:latin typeface="Arial" panose="020B0604020202020204" pitchFamily="34" charset="0"/>
                <a:cs typeface="Arial" panose="020B0604020202020204" pitchFamily="34" charset="0"/>
              </a:rPr>
              <a:t>Optional </a:t>
            </a:r>
            <a:r>
              <a:rPr lang="en-AU" sz="1600" b="0" dirty="0">
                <a:solidFill>
                  <a:srgbClr val="000000"/>
                </a:solidFill>
                <a:latin typeface="Arial" panose="020B0604020202020204" pitchFamily="34" charset="0"/>
                <a:cs typeface="Arial" panose="020B0604020202020204" pitchFamily="34" charset="0"/>
              </a:rPr>
              <a:t>nutrient </a:t>
            </a:r>
            <a:r>
              <a:rPr lang="en-AU" sz="1600" b="0" dirty="0" smtClean="0">
                <a:solidFill>
                  <a:srgbClr val="000000"/>
                </a:solidFill>
                <a:latin typeface="Arial" panose="020B0604020202020204" pitchFamily="34" charset="0"/>
                <a:cs typeface="Arial" panose="020B0604020202020204" pitchFamily="34" charset="0"/>
              </a:rPr>
              <a:t>addition</a:t>
            </a:r>
          </a:p>
          <a:p>
            <a:pPr>
              <a:lnSpc>
                <a:spcPct val="60000"/>
              </a:lnSpc>
              <a:spcBef>
                <a:spcPct val="50000"/>
              </a:spcBef>
            </a:pPr>
            <a:r>
              <a:rPr lang="en-AU" sz="1600" b="0" u="sng" dirty="0" smtClean="0">
                <a:solidFill>
                  <a:srgbClr val="000000"/>
                </a:solidFill>
                <a:latin typeface="Arial" panose="020B0604020202020204" pitchFamily="34" charset="0"/>
                <a:cs typeface="Arial" panose="020B0604020202020204" pitchFamily="34" charset="0"/>
              </a:rPr>
              <a:t> </a:t>
            </a:r>
          </a:p>
          <a:p>
            <a:pPr>
              <a:lnSpc>
                <a:spcPct val="60000"/>
              </a:lnSpc>
              <a:spcBef>
                <a:spcPct val="50000"/>
              </a:spcBef>
            </a:pPr>
            <a:r>
              <a:rPr lang="en-AU" sz="1600" b="0" u="sng" dirty="0" smtClean="0">
                <a:solidFill>
                  <a:srgbClr val="000000"/>
                </a:solidFill>
                <a:latin typeface="Arial" panose="020B0604020202020204" pitchFamily="34" charset="0"/>
                <a:cs typeface="Arial" panose="020B0604020202020204" pitchFamily="34" charset="0"/>
              </a:rPr>
              <a:t>Raceways</a:t>
            </a:r>
            <a:endParaRPr lang="en-AU" sz="1600" b="0" dirty="0" smtClean="0">
              <a:solidFill>
                <a:srgbClr val="000000"/>
              </a:solidFill>
              <a:latin typeface="Arial" panose="020B0604020202020204" pitchFamily="34" charset="0"/>
              <a:cs typeface="Arial" panose="020B0604020202020204" pitchFamily="34" charset="0"/>
            </a:endParaRPr>
          </a:p>
          <a:p>
            <a:pPr>
              <a:lnSpc>
                <a:spcPct val="60000"/>
              </a:lnSpc>
              <a:spcBef>
                <a:spcPct val="50000"/>
              </a:spcBef>
            </a:pPr>
            <a:r>
              <a:rPr lang="en-AU" sz="1600" b="0" dirty="0" smtClean="0">
                <a:solidFill>
                  <a:srgbClr val="000000"/>
                </a:solidFill>
                <a:latin typeface="Arial" panose="020B0604020202020204" pitchFamily="34" charset="0"/>
                <a:cs typeface="Arial" panose="020B0604020202020204" pitchFamily="34" charset="0"/>
              </a:rPr>
              <a:t>Aquaculture production </a:t>
            </a:r>
          </a:p>
          <a:p>
            <a:pPr>
              <a:lnSpc>
                <a:spcPct val="60000"/>
              </a:lnSpc>
              <a:spcBef>
                <a:spcPct val="50000"/>
              </a:spcBef>
            </a:pPr>
            <a:r>
              <a:rPr lang="en-AU" sz="1600" b="0" dirty="0" smtClean="0">
                <a:solidFill>
                  <a:srgbClr val="000000"/>
                </a:solidFill>
                <a:latin typeface="Arial" panose="020B0604020202020204" pitchFamily="34" charset="0"/>
                <a:cs typeface="Arial" panose="020B0604020202020204" pitchFamily="34" charset="0"/>
              </a:rPr>
              <a:t>Control over mixing</a:t>
            </a:r>
          </a:p>
          <a:p>
            <a:pPr>
              <a:lnSpc>
                <a:spcPct val="60000"/>
              </a:lnSpc>
              <a:spcBef>
                <a:spcPct val="50000"/>
              </a:spcBef>
            </a:pPr>
            <a:r>
              <a:rPr lang="en-AU" sz="1600" b="0" dirty="0" smtClean="0">
                <a:solidFill>
                  <a:srgbClr val="000000"/>
                </a:solidFill>
                <a:latin typeface="Arial" panose="020B0604020202020204" pitchFamily="34" charset="0"/>
                <a:cs typeface="Arial" panose="020B0604020202020204" pitchFamily="34" charset="0"/>
              </a:rPr>
              <a:t>Optional nutrient addition</a:t>
            </a:r>
          </a:p>
          <a:p>
            <a:pPr>
              <a:spcBef>
                <a:spcPct val="50000"/>
              </a:spcBef>
              <a:buSzPct val="80000"/>
            </a:pPr>
            <a:endParaRPr lang="en-AU" sz="1600" b="0" u="sng" dirty="0" smtClean="0">
              <a:solidFill>
                <a:srgbClr val="000000"/>
              </a:solidFill>
              <a:latin typeface="Arial" panose="020B0604020202020204" pitchFamily="34" charset="0"/>
              <a:cs typeface="Arial" panose="020B0604020202020204" pitchFamily="34" charset="0"/>
            </a:endParaRPr>
          </a:p>
          <a:p>
            <a:pPr>
              <a:spcBef>
                <a:spcPct val="50000"/>
              </a:spcBef>
              <a:buSzPct val="80000"/>
            </a:pPr>
            <a:r>
              <a:rPr lang="en-AU" sz="1600" b="0" u="sng" dirty="0" smtClean="0">
                <a:solidFill>
                  <a:srgbClr val="000000"/>
                </a:solidFill>
                <a:latin typeface="Arial" panose="020B0604020202020204" pitchFamily="34" charset="0"/>
                <a:cs typeface="Arial" panose="020B0604020202020204" pitchFamily="34" charset="0"/>
              </a:rPr>
              <a:t>Vertical bags </a:t>
            </a:r>
          </a:p>
          <a:p>
            <a:pPr>
              <a:lnSpc>
                <a:spcPct val="60000"/>
              </a:lnSpc>
              <a:spcBef>
                <a:spcPct val="50000"/>
              </a:spcBef>
            </a:pPr>
            <a:r>
              <a:rPr lang="en-AU" sz="1600" b="0" dirty="0" smtClean="0">
                <a:solidFill>
                  <a:srgbClr val="000000"/>
                </a:solidFill>
                <a:latin typeface="Arial" panose="020B0604020202020204" pitchFamily="34" charset="0"/>
                <a:cs typeface="Arial" panose="020B0604020202020204" pitchFamily="34" charset="0"/>
              </a:rPr>
              <a:t>Aquaculture feed production</a:t>
            </a:r>
          </a:p>
          <a:p>
            <a:pPr>
              <a:lnSpc>
                <a:spcPct val="60000"/>
              </a:lnSpc>
              <a:spcBef>
                <a:spcPct val="50000"/>
              </a:spcBef>
            </a:pPr>
            <a:r>
              <a:rPr lang="en-AU" sz="1600" b="0" dirty="0" smtClean="0">
                <a:solidFill>
                  <a:srgbClr val="000000"/>
                </a:solidFill>
                <a:latin typeface="Arial" panose="020B0604020202020204" pitchFamily="34" charset="0"/>
                <a:cs typeface="Arial" panose="020B0604020202020204" pitchFamily="34" charset="0"/>
              </a:rPr>
              <a:t>High control</a:t>
            </a:r>
          </a:p>
          <a:p>
            <a:pPr>
              <a:lnSpc>
                <a:spcPct val="60000"/>
              </a:lnSpc>
              <a:spcBef>
                <a:spcPct val="50000"/>
              </a:spcBef>
            </a:pPr>
            <a:r>
              <a:rPr lang="en-AU" sz="1600" b="0" dirty="0" smtClean="0">
                <a:solidFill>
                  <a:srgbClr val="000000"/>
                </a:solidFill>
                <a:latin typeface="Arial" panose="020B0604020202020204" pitchFamily="34" charset="0"/>
                <a:cs typeface="Arial" panose="020B0604020202020204" pitchFamily="34" charset="0"/>
              </a:rPr>
              <a:t>    </a:t>
            </a:r>
            <a:endParaRPr lang="en-AU" sz="1600" b="0" u="sng" dirty="0" smtClean="0">
              <a:solidFill>
                <a:srgbClr val="000000"/>
              </a:solidFill>
              <a:latin typeface="Arial" panose="020B0604020202020204" pitchFamily="34" charset="0"/>
              <a:cs typeface="Arial" panose="020B0604020202020204" pitchFamily="34" charset="0"/>
            </a:endParaRPr>
          </a:p>
          <a:p>
            <a:pPr>
              <a:lnSpc>
                <a:spcPct val="60000"/>
              </a:lnSpc>
              <a:spcBef>
                <a:spcPct val="50000"/>
              </a:spcBef>
            </a:pPr>
            <a:r>
              <a:rPr lang="en-AU" sz="1600" b="0" u="sng" dirty="0" smtClean="0">
                <a:solidFill>
                  <a:srgbClr val="000000"/>
                </a:solidFill>
                <a:latin typeface="Arial" panose="020B0604020202020204" pitchFamily="34" charset="0"/>
                <a:cs typeface="Arial" panose="020B0604020202020204" pitchFamily="34" charset="0"/>
              </a:rPr>
              <a:t>PBRs/</a:t>
            </a:r>
            <a:r>
              <a:rPr lang="en-AU" sz="1600" b="0" u="sng" dirty="0" err="1" smtClean="0">
                <a:solidFill>
                  <a:srgbClr val="000000"/>
                </a:solidFill>
                <a:latin typeface="Arial" panose="020B0604020202020204" pitchFamily="34" charset="0"/>
                <a:cs typeface="Arial" panose="020B0604020202020204" pitchFamily="34" charset="0"/>
              </a:rPr>
              <a:t>fermenters</a:t>
            </a:r>
            <a:endParaRPr lang="en-AU" sz="1600" b="0" u="sng" dirty="0">
              <a:solidFill>
                <a:srgbClr val="000000"/>
              </a:solidFill>
              <a:latin typeface="Arial" panose="020B0604020202020204" pitchFamily="34" charset="0"/>
              <a:cs typeface="Arial" panose="020B0604020202020204" pitchFamily="34" charset="0"/>
            </a:endParaRPr>
          </a:p>
          <a:p>
            <a:pPr>
              <a:lnSpc>
                <a:spcPct val="60000"/>
              </a:lnSpc>
              <a:spcBef>
                <a:spcPct val="50000"/>
              </a:spcBef>
            </a:pPr>
            <a:r>
              <a:rPr lang="en-AU" sz="1600" b="0" dirty="0" smtClean="0">
                <a:solidFill>
                  <a:srgbClr val="000000"/>
                </a:solidFill>
                <a:latin typeface="Arial" panose="020B0604020202020204" pitchFamily="34" charset="0"/>
                <a:cs typeface="Arial" panose="020B0604020202020204" pitchFamily="34" charset="0"/>
              </a:rPr>
              <a:t>Full </a:t>
            </a:r>
            <a:r>
              <a:rPr lang="en-AU" sz="1600" b="0" dirty="0">
                <a:solidFill>
                  <a:srgbClr val="000000"/>
                </a:solidFill>
                <a:latin typeface="Arial" panose="020B0604020202020204" pitchFamily="34" charset="0"/>
                <a:cs typeface="Arial" panose="020B0604020202020204" pitchFamily="34" charset="0"/>
              </a:rPr>
              <a:t>environment control</a:t>
            </a:r>
          </a:p>
          <a:p>
            <a:pPr>
              <a:lnSpc>
                <a:spcPct val="60000"/>
              </a:lnSpc>
              <a:spcBef>
                <a:spcPct val="50000"/>
              </a:spcBef>
            </a:pPr>
            <a:r>
              <a:rPr lang="en-AU" sz="1600" b="0" dirty="0" err="1" smtClean="0">
                <a:solidFill>
                  <a:srgbClr val="000000"/>
                </a:solidFill>
                <a:latin typeface="Arial" panose="020B0604020202020204" pitchFamily="34" charset="0"/>
                <a:cs typeface="Arial" panose="020B0604020202020204" pitchFamily="34" charset="0"/>
              </a:rPr>
              <a:t>Axenic</a:t>
            </a:r>
            <a:r>
              <a:rPr lang="en-AU" sz="1600" b="0" dirty="0" smtClean="0">
                <a:solidFill>
                  <a:srgbClr val="000000"/>
                </a:solidFill>
                <a:latin typeface="Arial" panose="020B0604020202020204" pitchFamily="34" charset="0"/>
                <a:cs typeface="Arial" panose="020B0604020202020204" pitchFamily="34" charset="0"/>
              </a:rPr>
              <a:t> </a:t>
            </a:r>
            <a:r>
              <a:rPr lang="en-AU" sz="1600" b="0" dirty="0">
                <a:solidFill>
                  <a:srgbClr val="000000"/>
                </a:solidFill>
                <a:latin typeface="Arial" panose="020B0604020202020204" pitchFamily="34" charset="0"/>
                <a:cs typeface="Arial" panose="020B0604020202020204" pitchFamily="34" charset="0"/>
              </a:rPr>
              <a:t>cultures</a:t>
            </a:r>
          </a:p>
          <a:p>
            <a:pPr>
              <a:lnSpc>
                <a:spcPct val="60000"/>
              </a:lnSpc>
              <a:spcBef>
                <a:spcPct val="50000"/>
              </a:spcBef>
            </a:pPr>
            <a:r>
              <a:rPr lang="en-AU" sz="1600" b="0" dirty="0" smtClean="0">
                <a:solidFill>
                  <a:srgbClr val="000000"/>
                </a:solidFill>
                <a:latin typeface="Arial" panose="020B0604020202020204" pitchFamily="34" charset="0"/>
                <a:cs typeface="Arial" panose="020B0604020202020204" pitchFamily="34" charset="0"/>
              </a:rPr>
              <a:t>Genetically modified </a:t>
            </a:r>
            <a:r>
              <a:rPr lang="en-AU" sz="1600" b="0" dirty="0">
                <a:solidFill>
                  <a:srgbClr val="000000"/>
                </a:solidFill>
                <a:latin typeface="Arial" panose="020B0604020202020204" pitchFamily="34" charset="0"/>
                <a:cs typeface="Arial" panose="020B0604020202020204" pitchFamily="34" charset="0"/>
              </a:rPr>
              <a:t>organisms</a:t>
            </a:r>
          </a:p>
        </p:txBody>
      </p:sp>
      <p:sp>
        <p:nvSpPr>
          <p:cNvPr id="9" name="AutoShape 14"/>
          <p:cNvSpPr>
            <a:spLocks noChangeArrowheads="1"/>
          </p:cNvSpPr>
          <p:nvPr/>
        </p:nvSpPr>
        <p:spPr bwMode="auto">
          <a:xfrm>
            <a:off x="6407303" y="1668435"/>
            <a:ext cx="409229" cy="4544607"/>
          </a:xfrm>
          <a:prstGeom prst="downArrow">
            <a:avLst>
              <a:gd name="adj1" fmla="val 50000"/>
              <a:gd name="adj2" fmla="val 236120"/>
            </a:avLst>
          </a:prstGeom>
          <a:gradFill rotWithShape="1">
            <a:gsLst>
              <a:gs pos="50000">
                <a:srgbClr val="804D00"/>
              </a:gs>
              <a:gs pos="66000">
                <a:srgbClr val="009900"/>
              </a:gs>
              <a:gs pos="5000">
                <a:srgbClr val="FF0000"/>
              </a:gs>
            </a:gsLst>
            <a:lin ang="5400000" scaled="1"/>
          </a:gradFill>
          <a:ln w="9525">
            <a:solidFill>
              <a:schemeClr val="tx1"/>
            </a:solidFill>
            <a:miter lim="800000"/>
            <a:headEnd/>
            <a:tailEnd/>
          </a:ln>
          <a:effectLst/>
        </p:spPr>
        <p:txBody>
          <a:bodyPr vert="eaVert" wrap="none" anchor="ctr"/>
          <a:lstStyle/>
          <a:p>
            <a:endParaRPr lang="en-AU" b="0">
              <a:latin typeface="Arial" panose="020B0604020202020204" pitchFamily="34" charset="0"/>
              <a:cs typeface="Arial" panose="020B0604020202020204" pitchFamily="34" charset="0"/>
            </a:endParaRPr>
          </a:p>
        </p:txBody>
      </p:sp>
      <p:sp>
        <p:nvSpPr>
          <p:cNvPr id="10" name="Text Box 11"/>
          <p:cNvSpPr txBox="1">
            <a:spLocks noChangeArrowheads="1"/>
          </p:cNvSpPr>
          <p:nvPr/>
        </p:nvSpPr>
        <p:spPr bwMode="auto">
          <a:xfrm>
            <a:off x="5940152" y="3045174"/>
            <a:ext cx="1259239" cy="861774"/>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spcBef>
                <a:spcPct val="50000"/>
              </a:spcBef>
            </a:pPr>
            <a:r>
              <a:rPr lang="en-AU" sz="1600" b="0" dirty="0" smtClean="0">
                <a:solidFill>
                  <a:srgbClr val="000000"/>
                </a:solidFill>
                <a:latin typeface="Arial" panose="020B0604020202020204" pitchFamily="34" charset="0"/>
                <a:cs typeface="Arial" panose="020B0604020202020204" pitchFamily="34" charset="0"/>
              </a:rPr>
              <a:t>Biomass productivity</a:t>
            </a:r>
          </a:p>
          <a:p>
            <a:pPr algn="ctr">
              <a:spcBef>
                <a:spcPct val="50000"/>
              </a:spcBef>
            </a:pPr>
            <a:r>
              <a:rPr lang="en-AU" sz="1200" b="0" dirty="0" smtClean="0">
                <a:solidFill>
                  <a:srgbClr val="000000"/>
                </a:solidFill>
                <a:latin typeface="Arial" panose="020B0604020202020204" pitchFamily="34" charset="0"/>
                <a:cs typeface="Arial" panose="020B0604020202020204" pitchFamily="34" charset="0"/>
              </a:rPr>
              <a:t>(g DW m</a:t>
            </a:r>
            <a:r>
              <a:rPr lang="en-AU" sz="1200" b="0" baseline="30000" dirty="0" smtClean="0">
                <a:solidFill>
                  <a:srgbClr val="000000"/>
                </a:solidFill>
                <a:latin typeface="Arial" panose="020B0604020202020204" pitchFamily="34" charset="0"/>
                <a:cs typeface="Arial" panose="020B0604020202020204" pitchFamily="34" charset="0"/>
              </a:rPr>
              <a:t>-2</a:t>
            </a:r>
            <a:r>
              <a:rPr lang="en-AU" sz="1200" b="0" dirty="0" smtClean="0">
                <a:solidFill>
                  <a:srgbClr val="000000"/>
                </a:solidFill>
                <a:latin typeface="Arial" panose="020B0604020202020204" pitchFamily="34" charset="0"/>
                <a:cs typeface="Arial" panose="020B0604020202020204" pitchFamily="34" charset="0"/>
              </a:rPr>
              <a:t> d</a:t>
            </a:r>
            <a:r>
              <a:rPr lang="en-AU" sz="1200" b="0" baseline="30000" dirty="0" smtClean="0">
                <a:solidFill>
                  <a:srgbClr val="000000"/>
                </a:solidFill>
                <a:latin typeface="Arial" panose="020B0604020202020204" pitchFamily="34" charset="0"/>
                <a:cs typeface="Arial" panose="020B0604020202020204" pitchFamily="34" charset="0"/>
              </a:rPr>
              <a:t>-1</a:t>
            </a:r>
            <a:r>
              <a:rPr lang="en-AU" sz="1200" b="0" dirty="0" smtClean="0">
                <a:solidFill>
                  <a:srgbClr val="000000"/>
                </a:solidFill>
                <a:latin typeface="Arial" panose="020B0604020202020204" pitchFamily="34" charset="0"/>
                <a:cs typeface="Arial" panose="020B0604020202020204" pitchFamily="34" charset="0"/>
              </a:rPr>
              <a:t>)</a:t>
            </a:r>
            <a:endParaRPr lang="en-AU" sz="1200" b="0" baseline="30000" dirty="0">
              <a:solidFill>
                <a:srgbClr val="000000"/>
              </a:solidFill>
              <a:latin typeface="Arial" panose="020B0604020202020204" pitchFamily="34" charset="0"/>
              <a:cs typeface="Arial" panose="020B0604020202020204" pitchFamily="34" charset="0"/>
            </a:endParaRPr>
          </a:p>
        </p:txBody>
      </p:sp>
      <p:sp>
        <p:nvSpPr>
          <p:cNvPr id="11" name="TextBox 10"/>
          <p:cNvSpPr txBox="1"/>
          <p:nvPr/>
        </p:nvSpPr>
        <p:spPr>
          <a:xfrm>
            <a:off x="7236296" y="2506369"/>
            <a:ext cx="1907704" cy="2062103"/>
          </a:xfrm>
          <a:prstGeom prst="rect">
            <a:avLst/>
          </a:prstGeom>
          <a:noFill/>
        </p:spPr>
        <p:txBody>
          <a:bodyPr wrap="square" rtlCol="0">
            <a:spAutoFit/>
          </a:bodyPr>
          <a:lstStyle/>
          <a:p>
            <a:pPr marL="285750" indent="-285750">
              <a:lnSpc>
                <a:spcPct val="200000"/>
              </a:lnSpc>
              <a:buFont typeface="Arial" pitchFamily="34" charset="0"/>
              <a:buChar char="•"/>
            </a:pPr>
            <a:r>
              <a:rPr lang="en-AU" sz="1600" b="0" dirty="0" smtClean="0">
                <a:solidFill>
                  <a:srgbClr val="002060"/>
                </a:solidFill>
                <a:latin typeface="Arial" panose="020B0604020202020204" pitchFamily="34" charset="0"/>
                <a:cs typeface="Arial" panose="020B0604020202020204" pitchFamily="34" charset="0"/>
              </a:rPr>
              <a:t>Light</a:t>
            </a:r>
          </a:p>
          <a:p>
            <a:pPr marL="285750" indent="-285750">
              <a:lnSpc>
                <a:spcPct val="200000"/>
              </a:lnSpc>
              <a:buFont typeface="Arial" pitchFamily="34" charset="0"/>
              <a:buChar char="•"/>
            </a:pPr>
            <a:r>
              <a:rPr lang="en-AU" sz="1600" b="0" dirty="0" smtClean="0">
                <a:solidFill>
                  <a:srgbClr val="002060"/>
                </a:solidFill>
                <a:latin typeface="Arial" panose="020B0604020202020204" pitchFamily="34" charset="0"/>
                <a:cs typeface="Arial" panose="020B0604020202020204" pitchFamily="34" charset="0"/>
              </a:rPr>
              <a:t>Temperature</a:t>
            </a:r>
          </a:p>
          <a:p>
            <a:pPr marL="285750" indent="-285750">
              <a:lnSpc>
                <a:spcPct val="200000"/>
              </a:lnSpc>
              <a:buFont typeface="Arial" pitchFamily="34" charset="0"/>
              <a:buChar char="•"/>
            </a:pPr>
            <a:r>
              <a:rPr lang="en-AU" sz="1600" b="0" dirty="0" smtClean="0">
                <a:solidFill>
                  <a:srgbClr val="002060"/>
                </a:solidFill>
                <a:latin typeface="Arial" panose="020B0604020202020204" pitchFamily="34" charset="0"/>
                <a:cs typeface="Arial" panose="020B0604020202020204" pitchFamily="34" charset="0"/>
              </a:rPr>
              <a:t>Nutrients</a:t>
            </a:r>
          </a:p>
          <a:p>
            <a:pPr marL="285750" indent="-285750">
              <a:lnSpc>
                <a:spcPct val="200000"/>
              </a:lnSpc>
              <a:buFont typeface="Arial" pitchFamily="34" charset="0"/>
              <a:buChar char="•"/>
            </a:pPr>
            <a:r>
              <a:rPr lang="en-AU" sz="1600" b="0" dirty="0" smtClean="0">
                <a:solidFill>
                  <a:srgbClr val="002060"/>
                </a:solidFill>
                <a:latin typeface="Arial" panose="020B0604020202020204" pitchFamily="34" charset="0"/>
                <a:cs typeface="Arial" panose="020B0604020202020204" pitchFamily="34" charset="0"/>
              </a:rPr>
              <a:t>Carbon (pH)</a:t>
            </a:r>
          </a:p>
        </p:txBody>
      </p:sp>
      <p:cxnSp>
        <p:nvCxnSpPr>
          <p:cNvPr id="12" name="Straight Connector 11"/>
          <p:cNvCxnSpPr/>
          <p:nvPr/>
        </p:nvCxnSpPr>
        <p:spPr>
          <a:xfrm>
            <a:off x="338667" y="1203479"/>
            <a:ext cx="8421511"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2467058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6"/>
          <p:cNvSpPr>
            <a:spLocks noChangeArrowheads="1"/>
          </p:cNvSpPr>
          <p:nvPr/>
        </p:nvSpPr>
        <p:spPr bwMode="auto">
          <a:xfrm>
            <a:off x="1692273" y="460375"/>
            <a:ext cx="5330177"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r>
              <a:rPr lang="en-US" altLang="en-US" b="0" dirty="0" smtClean="0">
                <a:solidFill>
                  <a:srgbClr val="333399"/>
                </a:solidFill>
              </a:rPr>
              <a:t>Factors Affecting Biochemical Profiles</a:t>
            </a:r>
            <a:endParaRPr lang="en-US" altLang="en-US" b="0" dirty="0">
              <a:solidFill>
                <a:srgbClr val="333399"/>
              </a:solidFill>
            </a:endParaRPr>
          </a:p>
        </p:txBody>
      </p:sp>
      <p:sp>
        <p:nvSpPr>
          <p:cNvPr id="31" name="Rectangle 5"/>
          <p:cNvSpPr>
            <a:spLocks noChangeArrowheads="1"/>
          </p:cNvSpPr>
          <p:nvPr/>
        </p:nvSpPr>
        <p:spPr bwMode="auto">
          <a:xfrm>
            <a:off x="471487" y="1325229"/>
            <a:ext cx="6538913" cy="50577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spcAft>
                <a:spcPts val="1000"/>
              </a:spcAft>
            </a:pPr>
            <a:r>
              <a:rPr lang="en-US" altLang="en-US" b="0" dirty="0" smtClean="0">
                <a:solidFill>
                  <a:srgbClr val="002060"/>
                </a:solidFill>
              </a:rPr>
              <a:t>Factors</a:t>
            </a:r>
            <a:r>
              <a:rPr lang="en-US" altLang="en-US" sz="2000" b="0" i="1" dirty="0" smtClean="0">
                <a:solidFill>
                  <a:srgbClr val="002060"/>
                </a:solidFill>
              </a:rPr>
              <a:t/>
            </a:r>
            <a:br>
              <a:rPr lang="en-US" altLang="en-US" sz="2000" b="0" i="1" dirty="0" smtClean="0">
                <a:solidFill>
                  <a:srgbClr val="002060"/>
                </a:solidFill>
              </a:rPr>
            </a:br>
            <a:r>
              <a:rPr lang="en-US" altLang="en-US" sz="2000" b="0" dirty="0">
                <a:solidFill>
                  <a:srgbClr val="000000"/>
                </a:solidFill>
              </a:rPr>
              <a:t>L</a:t>
            </a:r>
            <a:r>
              <a:rPr lang="en-US" altLang="en-US" sz="2000" b="0" dirty="0" smtClean="0">
                <a:solidFill>
                  <a:srgbClr val="000000"/>
                </a:solidFill>
              </a:rPr>
              <a:t>ight (photo-period and intensity)</a:t>
            </a:r>
          </a:p>
          <a:p>
            <a:pPr eaLnBrk="1" hangingPunct="1">
              <a:spcAft>
                <a:spcPts val="1000"/>
              </a:spcAft>
            </a:pPr>
            <a:r>
              <a:rPr lang="en-US" altLang="en-US" sz="2000" b="0" dirty="0" smtClean="0">
                <a:solidFill>
                  <a:srgbClr val="000000"/>
                </a:solidFill>
              </a:rPr>
              <a:t>Temperature</a:t>
            </a:r>
          </a:p>
          <a:p>
            <a:pPr eaLnBrk="1" hangingPunct="1">
              <a:spcAft>
                <a:spcPts val="1000"/>
              </a:spcAft>
            </a:pPr>
            <a:r>
              <a:rPr lang="en-US" altLang="en-US" sz="2000" b="0" dirty="0" smtClean="0">
                <a:solidFill>
                  <a:srgbClr val="000000"/>
                </a:solidFill>
              </a:rPr>
              <a:t>Nutrient-status (nitrogen availability)</a:t>
            </a:r>
          </a:p>
          <a:p>
            <a:pPr eaLnBrk="1" hangingPunct="1">
              <a:spcAft>
                <a:spcPts val="1000"/>
              </a:spcAft>
            </a:pPr>
            <a:r>
              <a:rPr lang="en-US" altLang="en-US" sz="2000" b="0" dirty="0" smtClean="0">
                <a:solidFill>
                  <a:srgbClr val="000000"/>
                </a:solidFill>
              </a:rPr>
              <a:t>Nutrition (media)</a:t>
            </a:r>
          </a:p>
          <a:p>
            <a:pPr eaLnBrk="1" hangingPunct="1">
              <a:spcAft>
                <a:spcPts val="1000"/>
              </a:spcAft>
            </a:pPr>
            <a:r>
              <a:rPr lang="en-US" altLang="en-US" sz="2000" b="0" dirty="0" smtClean="0">
                <a:solidFill>
                  <a:srgbClr val="000000"/>
                </a:solidFill>
              </a:rPr>
              <a:t>Salinity</a:t>
            </a:r>
          </a:p>
          <a:p>
            <a:pPr eaLnBrk="1" hangingPunct="1">
              <a:spcAft>
                <a:spcPts val="1000"/>
              </a:spcAft>
            </a:pPr>
            <a:r>
              <a:rPr lang="en-US" altLang="en-US" sz="2000" b="0" dirty="0" smtClean="0">
                <a:solidFill>
                  <a:srgbClr val="000000"/>
                </a:solidFill>
              </a:rPr>
              <a:t>Carbon availability (CO</a:t>
            </a:r>
            <a:r>
              <a:rPr lang="en-US" altLang="en-US" sz="2000" b="0" baseline="-25000" dirty="0" smtClean="0">
                <a:solidFill>
                  <a:srgbClr val="000000"/>
                </a:solidFill>
              </a:rPr>
              <a:t>2</a:t>
            </a:r>
            <a:r>
              <a:rPr lang="en-US" altLang="en-US" sz="2000" b="0" dirty="0" smtClean="0">
                <a:solidFill>
                  <a:srgbClr val="000000"/>
                </a:solidFill>
              </a:rPr>
              <a:t>)</a:t>
            </a:r>
          </a:p>
          <a:p>
            <a:pPr eaLnBrk="1" hangingPunct="1">
              <a:spcAft>
                <a:spcPts val="1000"/>
              </a:spcAft>
            </a:pPr>
            <a:r>
              <a:rPr lang="en-US" altLang="en-US" sz="2000" b="0" dirty="0" smtClean="0">
                <a:solidFill>
                  <a:srgbClr val="000000"/>
                </a:solidFill>
              </a:rPr>
              <a:t>Growth phase</a:t>
            </a:r>
          </a:p>
          <a:p>
            <a:pPr eaLnBrk="1" hangingPunct="1">
              <a:spcAft>
                <a:spcPts val="1000"/>
              </a:spcAft>
            </a:pPr>
            <a:endParaRPr lang="en-US" altLang="en-US" sz="2000" b="0" dirty="0">
              <a:solidFill>
                <a:srgbClr val="000000"/>
              </a:solidFill>
            </a:endParaRPr>
          </a:p>
          <a:p>
            <a:pPr eaLnBrk="1" hangingPunct="1"/>
            <a:r>
              <a:rPr lang="en-US" altLang="en-US" b="0" dirty="0" smtClean="0">
                <a:solidFill>
                  <a:srgbClr val="002060"/>
                </a:solidFill>
              </a:rPr>
              <a:t>Affect the biochemical </a:t>
            </a:r>
            <a:br>
              <a:rPr lang="en-US" altLang="en-US" b="0" dirty="0" smtClean="0">
                <a:solidFill>
                  <a:srgbClr val="002060"/>
                </a:solidFill>
              </a:rPr>
            </a:br>
            <a:r>
              <a:rPr lang="en-US" altLang="en-US" b="0" dirty="0" smtClean="0">
                <a:solidFill>
                  <a:srgbClr val="002060"/>
                </a:solidFill>
              </a:rPr>
              <a:t>composition and therefore</a:t>
            </a:r>
            <a:br>
              <a:rPr lang="en-US" altLang="en-US" b="0" dirty="0" smtClean="0">
                <a:solidFill>
                  <a:srgbClr val="002060"/>
                </a:solidFill>
              </a:rPr>
            </a:br>
            <a:r>
              <a:rPr lang="en-US" altLang="en-US" b="0" dirty="0" err="1" smtClean="0">
                <a:solidFill>
                  <a:srgbClr val="002060"/>
                </a:solidFill>
              </a:rPr>
              <a:t>bioproduct</a:t>
            </a:r>
            <a:r>
              <a:rPr lang="en-US" altLang="en-US" b="0" dirty="0" smtClean="0">
                <a:solidFill>
                  <a:srgbClr val="002060"/>
                </a:solidFill>
              </a:rPr>
              <a:t> potential of microalgae</a:t>
            </a:r>
            <a:endParaRPr lang="en-US" altLang="en-US" sz="2000" b="0" dirty="0">
              <a:solidFill>
                <a:srgbClr val="000000"/>
              </a:solidFill>
            </a:endParaRPr>
          </a:p>
        </p:txBody>
      </p:sp>
      <p:pic>
        <p:nvPicPr>
          <p:cNvPr id="57" name="Picture 10" descr="NQAIF_Logonobackground"/>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2913" y="171450"/>
            <a:ext cx="968375" cy="957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338" name="Picture 2" descr="http://2.bp.blogspot.com/-UmjgxnxBEFY/UvNrT19E3oI/AAAAAAAABWQ/4o1GOg1FcR8/s1600/Fig.+1++Spirulina+as+fish+feed.JPG"/>
          <p:cNvPicPr>
            <a:picLocks noChangeAspect="1" noChangeArrowheads="1"/>
          </p:cNvPicPr>
          <p:nvPr/>
        </p:nvPicPr>
        <p:blipFill>
          <a:blip r:embed="rId4" cstate="email">
            <a:extLst>
              <a:ext uri="{28A0092B-C50C-407E-A947-70E740481C1C}">
                <a14:useLocalDpi xmlns:a14="http://schemas.microsoft.com/office/drawing/2010/main" xmlns="" val="0"/>
              </a:ext>
            </a:extLst>
          </a:blip>
          <a:srcRect/>
          <a:stretch>
            <a:fillRect/>
          </a:stretch>
        </p:blipFill>
        <p:spPr bwMode="auto">
          <a:xfrm>
            <a:off x="5629275" y="1325229"/>
            <a:ext cx="3181350" cy="30765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521292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6"/>
          <p:cNvSpPr>
            <a:spLocks noChangeArrowheads="1"/>
          </p:cNvSpPr>
          <p:nvPr/>
        </p:nvSpPr>
        <p:spPr bwMode="auto">
          <a:xfrm>
            <a:off x="1867134" y="195483"/>
            <a:ext cx="5032147"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algn="ctr" eaLnBrk="1" hangingPunct="1"/>
            <a:r>
              <a:rPr lang="en-US" altLang="en-US" sz="3000" b="0" dirty="0" smtClean="0">
                <a:solidFill>
                  <a:srgbClr val="333399"/>
                </a:solidFill>
              </a:rPr>
              <a:t>Potential for other cultivation</a:t>
            </a:r>
            <a:br>
              <a:rPr lang="en-US" altLang="en-US" sz="3000" b="0" dirty="0" smtClean="0">
                <a:solidFill>
                  <a:srgbClr val="333399"/>
                </a:solidFill>
              </a:rPr>
            </a:br>
            <a:r>
              <a:rPr lang="en-US" altLang="en-US" sz="3000" b="0" dirty="0" smtClean="0">
                <a:solidFill>
                  <a:srgbClr val="333399"/>
                </a:solidFill>
              </a:rPr>
              <a:t>strategies</a:t>
            </a:r>
            <a:endParaRPr lang="en-US" altLang="en-US" sz="3000" b="0" dirty="0">
              <a:solidFill>
                <a:srgbClr val="333399"/>
              </a:solidFill>
            </a:endParaRPr>
          </a:p>
        </p:txBody>
      </p:sp>
      <p:pic>
        <p:nvPicPr>
          <p:cNvPr id="57" name="Picture 10" descr="NQAIF_Logonobackground"/>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2913" y="171450"/>
            <a:ext cx="968375" cy="957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 name="Rectangle 5"/>
          <p:cNvSpPr>
            <a:spLocks noChangeArrowheads="1"/>
          </p:cNvSpPr>
          <p:nvPr/>
        </p:nvSpPr>
        <p:spPr bwMode="auto">
          <a:xfrm>
            <a:off x="395285" y="1635483"/>
            <a:ext cx="8604526" cy="48320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r>
              <a:rPr lang="en-US" altLang="en-US" b="0" dirty="0" smtClean="0">
                <a:solidFill>
                  <a:srgbClr val="002060"/>
                </a:solidFill>
              </a:rPr>
              <a:t>Despite the proven value of microalgae </a:t>
            </a:r>
            <a:r>
              <a:rPr lang="en-US" altLang="en-US" b="0" dirty="0" err="1" smtClean="0">
                <a:solidFill>
                  <a:srgbClr val="002060"/>
                </a:solidFill>
              </a:rPr>
              <a:t>bioproducts</a:t>
            </a:r>
            <a:r>
              <a:rPr lang="en-US" altLang="en-US" b="0" dirty="0" smtClean="0">
                <a:solidFill>
                  <a:srgbClr val="002060"/>
                </a:solidFill>
              </a:rPr>
              <a:t>, the</a:t>
            </a:r>
            <a:br>
              <a:rPr lang="en-US" altLang="en-US" b="0" dirty="0" smtClean="0">
                <a:solidFill>
                  <a:srgbClr val="002060"/>
                </a:solidFill>
              </a:rPr>
            </a:br>
            <a:r>
              <a:rPr lang="en-US" altLang="en-US" b="0" dirty="0" smtClean="0">
                <a:solidFill>
                  <a:srgbClr val="002060"/>
                </a:solidFill>
              </a:rPr>
              <a:t>general problems associated with traditional cultivation</a:t>
            </a:r>
            <a:br>
              <a:rPr lang="en-US" altLang="en-US" b="0" dirty="0" smtClean="0">
                <a:solidFill>
                  <a:srgbClr val="002060"/>
                </a:solidFill>
              </a:rPr>
            </a:br>
            <a:r>
              <a:rPr lang="en-US" altLang="en-US" b="0" dirty="0" smtClean="0">
                <a:solidFill>
                  <a:srgbClr val="002060"/>
                </a:solidFill>
              </a:rPr>
              <a:t>methods ask for other strategies to overcome the </a:t>
            </a:r>
            <a:br>
              <a:rPr lang="en-US" altLang="en-US" b="0" dirty="0" smtClean="0">
                <a:solidFill>
                  <a:srgbClr val="002060"/>
                </a:solidFill>
              </a:rPr>
            </a:br>
            <a:r>
              <a:rPr lang="en-US" altLang="en-US" b="0" dirty="0" smtClean="0">
                <a:solidFill>
                  <a:srgbClr val="002060"/>
                </a:solidFill>
              </a:rPr>
              <a:t>economic disadvantages</a:t>
            </a:r>
          </a:p>
          <a:p>
            <a:pPr eaLnBrk="1" hangingPunct="1"/>
            <a:endParaRPr lang="en-US" altLang="en-US" b="0" dirty="0">
              <a:solidFill>
                <a:srgbClr val="002060"/>
              </a:solidFill>
            </a:endParaRPr>
          </a:p>
          <a:p>
            <a:pPr eaLnBrk="1" hangingPunct="1"/>
            <a:r>
              <a:rPr lang="en-US" altLang="en-US" b="0" dirty="0" smtClean="0">
                <a:solidFill>
                  <a:srgbClr val="002060"/>
                </a:solidFill>
              </a:rPr>
              <a:t>Dried microalgae</a:t>
            </a:r>
          </a:p>
          <a:p>
            <a:pPr eaLnBrk="1" hangingPunct="1"/>
            <a:r>
              <a:rPr lang="en-US" altLang="en-US" b="0" dirty="0" smtClean="0">
                <a:solidFill>
                  <a:srgbClr val="002060"/>
                </a:solidFill>
              </a:rPr>
              <a:t>Microalgae concentrates</a:t>
            </a:r>
          </a:p>
          <a:p>
            <a:pPr eaLnBrk="1" hangingPunct="1"/>
            <a:endParaRPr lang="en-US" altLang="en-US" sz="2000" b="0" dirty="0" smtClean="0">
              <a:solidFill>
                <a:srgbClr val="000000"/>
              </a:solidFill>
              <a:latin typeface="Arial"/>
            </a:endParaRPr>
          </a:p>
          <a:p>
            <a:pPr eaLnBrk="1" hangingPunct="1"/>
            <a:r>
              <a:rPr lang="en-US" altLang="en-US" sz="2000" b="0" dirty="0" smtClean="0">
                <a:solidFill>
                  <a:srgbClr val="002060"/>
                </a:solidFill>
                <a:latin typeface="Arial"/>
              </a:rPr>
              <a:t>Advantages:</a:t>
            </a:r>
          </a:p>
          <a:p>
            <a:pPr eaLnBrk="1" hangingPunct="1"/>
            <a:r>
              <a:rPr lang="en-US" altLang="en-US" sz="2000" b="0" dirty="0" smtClean="0">
                <a:solidFill>
                  <a:srgbClr val="000000"/>
                </a:solidFill>
                <a:latin typeface="Arial"/>
              </a:rPr>
              <a:t>Can be produced in central locations and distributed to hatcheries</a:t>
            </a:r>
          </a:p>
          <a:p>
            <a:pPr eaLnBrk="1" hangingPunct="1"/>
            <a:endParaRPr lang="en-US" altLang="en-US" sz="2000" b="0" dirty="0">
              <a:solidFill>
                <a:srgbClr val="002060"/>
              </a:solidFill>
              <a:latin typeface="Arial"/>
            </a:endParaRPr>
          </a:p>
          <a:p>
            <a:pPr eaLnBrk="1" hangingPunct="1"/>
            <a:r>
              <a:rPr lang="en-US" altLang="en-US" sz="2000" b="0" dirty="0" smtClean="0">
                <a:solidFill>
                  <a:srgbClr val="002060"/>
                </a:solidFill>
                <a:latin typeface="Arial"/>
              </a:rPr>
              <a:t>Disadvantage:</a:t>
            </a:r>
          </a:p>
          <a:p>
            <a:pPr eaLnBrk="1" hangingPunct="1"/>
            <a:r>
              <a:rPr lang="en-US" altLang="en-US" sz="2000" b="0" dirty="0" smtClean="0">
                <a:solidFill>
                  <a:srgbClr val="CC3300"/>
                </a:solidFill>
                <a:latin typeface="Arial"/>
              </a:rPr>
              <a:t>Expense will not really change</a:t>
            </a:r>
          </a:p>
          <a:p>
            <a:pPr eaLnBrk="1" hangingPunct="1"/>
            <a:endParaRPr lang="en-US" altLang="en-US" sz="2000" b="0" dirty="0">
              <a:solidFill>
                <a:srgbClr val="CC3300"/>
              </a:solidFill>
              <a:latin typeface="Arial"/>
            </a:endParaRPr>
          </a:p>
        </p:txBody>
      </p:sp>
    </p:spTree>
    <p:extLst>
      <p:ext uri="{BB962C8B-B14F-4D97-AF65-F5344CB8AC3E}">
        <p14:creationId xmlns:p14="http://schemas.microsoft.com/office/powerpoint/2010/main" xmlns="" val="6953158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6"/>
          <p:cNvSpPr>
            <a:spLocks noChangeArrowheads="1"/>
          </p:cNvSpPr>
          <p:nvPr/>
        </p:nvSpPr>
        <p:spPr bwMode="auto">
          <a:xfrm>
            <a:off x="2350451" y="467633"/>
            <a:ext cx="406553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algn="ctr" eaLnBrk="1" hangingPunct="1"/>
            <a:r>
              <a:rPr lang="en-US" altLang="en-US" sz="2800" b="0" dirty="0" err="1" smtClean="0">
                <a:solidFill>
                  <a:srgbClr val="333399"/>
                </a:solidFill>
              </a:rPr>
              <a:t>Microalgal</a:t>
            </a:r>
            <a:r>
              <a:rPr lang="en-US" altLang="en-US" sz="2800" b="0" dirty="0" smtClean="0">
                <a:solidFill>
                  <a:srgbClr val="333399"/>
                </a:solidFill>
              </a:rPr>
              <a:t> Concentrates</a:t>
            </a:r>
            <a:endParaRPr lang="en-US" altLang="en-US" sz="2800" b="0" dirty="0">
              <a:solidFill>
                <a:srgbClr val="333399"/>
              </a:solidFill>
            </a:endParaRPr>
          </a:p>
        </p:txBody>
      </p:sp>
      <p:pic>
        <p:nvPicPr>
          <p:cNvPr id="57" name="Picture 10" descr="NQAIF_Logonobackground"/>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2913" y="171450"/>
            <a:ext cx="968375" cy="957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 name="Rectangle 5"/>
          <p:cNvSpPr>
            <a:spLocks noChangeArrowheads="1"/>
          </p:cNvSpPr>
          <p:nvPr/>
        </p:nvSpPr>
        <p:spPr bwMode="auto">
          <a:xfrm>
            <a:off x="442913" y="1221815"/>
            <a:ext cx="8472480" cy="48423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b="1">
                <a:solidFill>
                  <a:srgbClr val="FFFF00"/>
                </a:solidFill>
                <a:latin typeface="Arial" charset="0"/>
              </a:defRPr>
            </a:lvl1pPr>
            <a:lvl2pPr marL="742950" indent="-285750" eaLnBrk="0" hangingPunct="0">
              <a:defRPr sz="2400" b="1">
                <a:solidFill>
                  <a:srgbClr val="FFFF00"/>
                </a:solidFill>
                <a:latin typeface="Arial" charset="0"/>
              </a:defRPr>
            </a:lvl2pPr>
            <a:lvl3pPr marL="1143000" indent="-228600" eaLnBrk="0" hangingPunct="0">
              <a:defRPr sz="2400" b="1">
                <a:solidFill>
                  <a:srgbClr val="FFFF00"/>
                </a:solidFill>
                <a:latin typeface="Arial" charset="0"/>
              </a:defRPr>
            </a:lvl3pPr>
            <a:lvl4pPr marL="1600200" indent="-228600" eaLnBrk="0" hangingPunct="0">
              <a:defRPr sz="2400" b="1">
                <a:solidFill>
                  <a:srgbClr val="FFFF00"/>
                </a:solidFill>
                <a:latin typeface="Arial" charset="0"/>
              </a:defRPr>
            </a:lvl4pPr>
            <a:lvl5pPr marL="2057400" indent="-228600" eaLnBrk="0" hangingPunct="0">
              <a:defRPr sz="2400" b="1">
                <a:solidFill>
                  <a:srgbClr val="FFFF00"/>
                </a:solidFill>
                <a:latin typeface="Arial" charset="0"/>
              </a:defRPr>
            </a:lvl5pPr>
            <a:lvl6pPr marL="2514600" indent="-228600" eaLnBrk="0" fontAlgn="base" hangingPunct="0">
              <a:spcBef>
                <a:spcPct val="0"/>
              </a:spcBef>
              <a:spcAft>
                <a:spcPct val="0"/>
              </a:spcAft>
              <a:defRPr sz="2400" b="1">
                <a:solidFill>
                  <a:srgbClr val="FFFF00"/>
                </a:solidFill>
                <a:latin typeface="Arial" charset="0"/>
              </a:defRPr>
            </a:lvl6pPr>
            <a:lvl7pPr marL="2971800" indent="-228600" eaLnBrk="0" fontAlgn="base" hangingPunct="0">
              <a:spcBef>
                <a:spcPct val="0"/>
              </a:spcBef>
              <a:spcAft>
                <a:spcPct val="0"/>
              </a:spcAft>
              <a:defRPr sz="2400" b="1">
                <a:solidFill>
                  <a:srgbClr val="FFFF00"/>
                </a:solidFill>
                <a:latin typeface="Arial" charset="0"/>
              </a:defRPr>
            </a:lvl7pPr>
            <a:lvl8pPr marL="3429000" indent="-228600" eaLnBrk="0" fontAlgn="base" hangingPunct="0">
              <a:spcBef>
                <a:spcPct val="0"/>
              </a:spcBef>
              <a:spcAft>
                <a:spcPct val="0"/>
              </a:spcAft>
              <a:defRPr sz="2400" b="1">
                <a:solidFill>
                  <a:srgbClr val="FFFF00"/>
                </a:solidFill>
                <a:latin typeface="Arial" charset="0"/>
              </a:defRPr>
            </a:lvl8pPr>
            <a:lvl9pPr marL="3886200" indent="-228600" eaLnBrk="0" fontAlgn="base" hangingPunct="0">
              <a:spcBef>
                <a:spcPct val="0"/>
              </a:spcBef>
              <a:spcAft>
                <a:spcPct val="0"/>
              </a:spcAft>
              <a:defRPr sz="2400" b="1">
                <a:solidFill>
                  <a:srgbClr val="FFFF00"/>
                </a:solidFill>
                <a:latin typeface="Arial" charset="0"/>
              </a:defRPr>
            </a:lvl9pPr>
          </a:lstStyle>
          <a:p>
            <a:pPr eaLnBrk="1" hangingPunct="1">
              <a:spcAft>
                <a:spcPts val="1000"/>
              </a:spcAft>
            </a:pPr>
            <a:r>
              <a:rPr lang="en-US" altLang="en-US" b="0" dirty="0" smtClean="0">
                <a:solidFill>
                  <a:srgbClr val="002060"/>
                </a:solidFill>
              </a:rPr>
              <a:t>Problems with concentrates </a:t>
            </a:r>
            <a:br>
              <a:rPr lang="en-US" altLang="en-US" b="0" dirty="0" smtClean="0">
                <a:solidFill>
                  <a:srgbClr val="002060"/>
                </a:solidFill>
              </a:rPr>
            </a:br>
            <a:r>
              <a:rPr lang="en-US" altLang="en-US" sz="2000" b="0" dirty="0" smtClean="0">
                <a:solidFill>
                  <a:srgbClr val="000000"/>
                </a:solidFill>
              </a:rPr>
              <a:t>shelf-life limited</a:t>
            </a:r>
            <a:br>
              <a:rPr lang="en-US" altLang="en-US" sz="2000" b="0" dirty="0" smtClean="0">
                <a:solidFill>
                  <a:srgbClr val="000000"/>
                </a:solidFill>
              </a:rPr>
            </a:br>
            <a:r>
              <a:rPr lang="en-US" altLang="en-US" sz="2000" b="0" dirty="0" smtClean="0">
                <a:solidFill>
                  <a:srgbClr val="000000"/>
                </a:solidFill>
              </a:rPr>
              <a:t>problems with transportation</a:t>
            </a:r>
            <a:endParaRPr lang="en-US" altLang="en-US" b="0" dirty="0" smtClean="0">
              <a:solidFill>
                <a:srgbClr val="002060"/>
              </a:solidFill>
            </a:endParaRPr>
          </a:p>
          <a:p>
            <a:pPr eaLnBrk="1" hangingPunct="1"/>
            <a:r>
              <a:rPr lang="en-US" altLang="en-US" b="0" dirty="0" smtClean="0">
                <a:solidFill>
                  <a:srgbClr val="002060"/>
                </a:solidFill>
              </a:rPr>
              <a:t>Commercial production in the USA</a:t>
            </a:r>
          </a:p>
          <a:p>
            <a:pPr eaLnBrk="1" hangingPunct="1"/>
            <a:r>
              <a:rPr lang="en-US" altLang="en-US" sz="1800" b="0" dirty="0" smtClean="0">
                <a:solidFill>
                  <a:srgbClr val="000000"/>
                </a:solidFill>
              </a:rPr>
              <a:t>Reed </a:t>
            </a:r>
            <a:r>
              <a:rPr lang="en-US" altLang="en-US" sz="1800" b="0" dirty="0" err="1" smtClean="0">
                <a:solidFill>
                  <a:srgbClr val="000000"/>
                </a:solidFill>
              </a:rPr>
              <a:t>Mariculture</a:t>
            </a:r>
            <a:r>
              <a:rPr lang="en-US" altLang="en-US" sz="1800" b="0" dirty="0" smtClean="0">
                <a:solidFill>
                  <a:srgbClr val="000000"/>
                </a:solidFill>
              </a:rPr>
              <a:t> (</a:t>
            </a:r>
            <a:r>
              <a:rPr lang="en-US" altLang="en-US" sz="1800" b="0" dirty="0" smtClean="0">
                <a:solidFill>
                  <a:srgbClr val="000000"/>
                </a:solidFill>
                <a:hlinkClick r:id="rId4"/>
              </a:rPr>
              <a:t>www.seafarm.com</a:t>
            </a:r>
            <a:r>
              <a:rPr lang="en-US" altLang="en-US" sz="1800" b="0" dirty="0" smtClean="0">
                <a:solidFill>
                  <a:srgbClr val="000000"/>
                </a:solidFill>
              </a:rPr>
              <a:t>); </a:t>
            </a:r>
          </a:p>
          <a:p>
            <a:pPr eaLnBrk="1" hangingPunct="1"/>
            <a:r>
              <a:rPr lang="en-US" altLang="en-US" sz="1800" b="0" dirty="0" smtClean="0">
                <a:solidFill>
                  <a:srgbClr val="000000"/>
                </a:solidFill>
              </a:rPr>
              <a:t>Shelf </a:t>
            </a:r>
            <a:r>
              <a:rPr lang="en-US" altLang="en-US" sz="1800" b="0" dirty="0">
                <a:solidFill>
                  <a:srgbClr val="000000"/>
                </a:solidFill>
              </a:rPr>
              <a:t>life: 12-14 weeks at 4 °C, 2 years at -20°C</a:t>
            </a:r>
          </a:p>
          <a:p>
            <a:pPr eaLnBrk="1" hangingPunct="1"/>
            <a:r>
              <a:rPr lang="en-US" altLang="en-US" sz="1800" b="0" dirty="0" smtClean="0">
                <a:solidFill>
                  <a:srgbClr val="000000"/>
                </a:solidFill>
              </a:rPr>
              <a:t>Can be shipped to Australia</a:t>
            </a:r>
          </a:p>
          <a:p>
            <a:pPr eaLnBrk="1" hangingPunct="1"/>
            <a:r>
              <a:rPr lang="en-US" altLang="en-US" sz="1800" b="0" dirty="0" smtClean="0">
                <a:solidFill>
                  <a:srgbClr val="000000"/>
                </a:solidFill>
              </a:rPr>
              <a:t>Good range of species, incl. </a:t>
            </a:r>
            <a:r>
              <a:rPr lang="en-US" altLang="en-US" sz="1800" b="0" i="1" dirty="0" err="1" smtClean="0">
                <a:solidFill>
                  <a:srgbClr val="000000"/>
                </a:solidFill>
              </a:rPr>
              <a:t>Pavlova</a:t>
            </a:r>
            <a:r>
              <a:rPr lang="en-US" altLang="en-US" sz="1800" b="0" i="1" dirty="0" smtClean="0">
                <a:solidFill>
                  <a:srgbClr val="000000"/>
                </a:solidFill>
              </a:rPr>
              <a:t>, </a:t>
            </a:r>
            <a:r>
              <a:rPr lang="en-US" altLang="en-US" sz="1800" b="0" i="1" dirty="0" err="1" smtClean="0">
                <a:solidFill>
                  <a:srgbClr val="000000"/>
                </a:solidFill>
              </a:rPr>
              <a:t>Isochrysis</a:t>
            </a:r>
            <a:r>
              <a:rPr lang="en-US" altLang="en-US" sz="1800" b="0" dirty="0" smtClean="0">
                <a:solidFill>
                  <a:srgbClr val="000000"/>
                </a:solidFill>
              </a:rPr>
              <a:t>)</a:t>
            </a:r>
          </a:p>
          <a:p>
            <a:pPr eaLnBrk="1" hangingPunct="1"/>
            <a:r>
              <a:rPr lang="en-US" altLang="en-US" sz="1800" b="0" dirty="0" smtClean="0">
                <a:solidFill>
                  <a:srgbClr val="000000"/>
                </a:solidFill>
              </a:rPr>
              <a:t>3-4.6 billion cells mL</a:t>
            </a:r>
            <a:r>
              <a:rPr lang="en-US" altLang="en-US" sz="1800" b="0" baseline="30000" dirty="0" smtClean="0">
                <a:solidFill>
                  <a:srgbClr val="000000"/>
                </a:solidFill>
              </a:rPr>
              <a:t>-1</a:t>
            </a:r>
            <a:r>
              <a:rPr lang="en-US" altLang="en-US" sz="1800" b="0" dirty="0" smtClean="0">
                <a:solidFill>
                  <a:srgbClr val="000000"/>
                </a:solidFill>
              </a:rPr>
              <a:t>, </a:t>
            </a:r>
            <a:r>
              <a:rPr lang="en-US" altLang="en-US" sz="1800" b="0" u="sng" dirty="0" smtClean="0">
                <a:solidFill>
                  <a:srgbClr val="000000"/>
                </a:solidFill>
              </a:rPr>
              <a:t>but</a:t>
            </a:r>
            <a:r>
              <a:rPr lang="en-US" altLang="en-US" sz="1800" b="0" dirty="0" smtClean="0">
                <a:solidFill>
                  <a:srgbClr val="000000"/>
                </a:solidFill>
              </a:rPr>
              <a:t> not live and not viable</a:t>
            </a:r>
          </a:p>
          <a:p>
            <a:pPr eaLnBrk="1" hangingPunct="1">
              <a:spcAft>
                <a:spcPts val="1000"/>
              </a:spcAft>
            </a:pPr>
            <a:r>
              <a:rPr lang="en-AU" altLang="en-US" sz="1800" b="0" dirty="0">
                <a:solidFill>
                  <a:srgbClr val="000000"/>
                </a:solidFill>
              </a:rPr>
              <a:t>1 mL ‘Instant Algae is equivalent to 1800 L @ 2.17 million </a:t>
            </a:r>
            <a:r>
              <a:rPr lang="en-AU" altLang="en-US" sz="1800" b="0" dirty="0" smtClean="0">
                <a:solidFill>
                  <a:srgbClr val="000000"/>
                </a:solidFill>
              </a:rPr>
              <a:t>cells mL</a:t>
            </a:r>
            <a:r>
              <a:rPr lang="en-AU" altLang="en-US" sz="1800" b="0" baseline="30000" dirty="0" smtClean="0">
                <a:solidFill>
                  <a:srgbClr val="000000"/>
                </a:solidFill>
              </a:rPr>
              <a:t>-1</a:t>
            </a:r>
            <a:endParaRPr lang="en-US" altLang="en-US" sz="1800" b="0" baseline="30000" dirty="0">
              <a:solidFill>
                <a:srgbClr val="000000"/>
              </a:solidFill>
            </a:endParaRPr>
          </a:p>
          <a:p>
            <a:pPr eaLnBrk="1" hangingPunct="1"/>
            <a:r>
              <a:rPr lang="en-US" altLang="en-US" b="0" dirty="0" smtClean="0">
                <a:solidFill>
                  <a:srgbClr val="002060"/>
                </a:solidFill>
              </a:rPr>
              <a:t>Advantages (as per advertisement):</a:t>
            </a:r>
          </a:p>
          <a:p>
            <a:pPr eaLnBrk="1" hangingPunct="1"/>
            <a:r>
              <a:rPr lang="en-US" altLang="en-US" sz="1800" b="0" dirty="0" smtClean="0">
                <a:solidFill>
                  <a:srgbClr val="000000"/>
                </a:solidFill>
              </a:rPr>
              <a:t>Cells intact (although not viable retains the nutritional value)</a:t>
            </a:r>
          </a:p>
          <a:p>
            <a:pPr eaLnBrk="1" hangingPunct="1"/>
            <a:r>
              <a:rPr lang="en-US" altLang="en-US" sz="1800" b="0" dirty="0" smtClean="0">
                <a:solidFill>
                  <a:srgbClr val="000000"/>
                </a:solidFill>
              </a:rPr>
              <a:t>Cost savings (no infrastructure, </a:t>
            </a:r>
            <a:r>
              <a:rPr lang="en-US" altLang="en-US" sz="1800" b="0" dirty="0" err="1" smtClean="0">
                <a:solidFill>
                  <a:srgbClr val="000000"/>
                </a:solidFill>
              </a:rPr>
              <a:t>labour</a:t>
            </a:r>
            <a:r>
              <a:rPr lang="en-US" altLang="en-US" sz="1800" b="0" dirty="0" smtClean="0">
                <a:solidFill>
                  <a:srgbClr val="000000"/>
                </a:solidFill>
              </a:rPr>
              <a:t>, trained personnel requirements)</a:t>
            </a:r>
          </a:p>
          <a:p>
            <a:pPr eaLnBrk="1" hangingPunct="1"/>
            <a:r>
              <a:rPr lang="en-US" altLang="en-US" sz="1800" b="0" dirty="0" smtClean="0">
                <a:solidFill>
                  <a:srgbClr val="000000"/>
                </a:solidFill>
              </a:rPr>
              <a:t>No worries about culture crashes; cells disperse instantly in water </a:t>
            </a:r>
          </a:p>
          <a:p>
            <a:pPr eaLnBrk="1" hangingPunct="1"/>
            <a:r>
              <a:rPr lang="en-US" altLang="en-US" sz="1800" b="0" dirty="0" smtClean="0">
                <a:solidFill>
                  <a:srgbClr val="000000"/>
                </a:solidFill>
              </a:rPr>
              <a:t>No culture timing requirements (</a:t>
            </a:r>
            <a:r>
              <a:rPr lang="en-US" altLang="en-US" sz="1800" b="0" dirty="0" err="1" smtClean="0">
                <a:solidFill>
                  <a:srgbClr val="000000"/>
                </a:solidFill>
              </a:rPr>
              <a:t>phytoplanton</a:t>
            </a:r>
            <a:r>
              <a:rPr lang="en-US" altLang="en-US" sz="1800" b="0" dirty="0" smtClean="0">
                <a:solidFill>
                  <a:srgbClr val="000000"/>
                </a:solidFill>
              </a:rPr>
              <a:t> timed with zooplankton production), </a:t>
            </a:r>
          </a:p>
        </p:txBody>
      </p:sp>
      <p:pic>
        <p:nvPicPr>
          <p:cNvPr id="136" name="Picture 5" descr="all_small">
            <a:hlinkClick r:id="rId5"/>
          </p:cNvPr>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6181945" y="1221815"/>
            <a:ext cx="2874963" cy="1928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6455549" y="3150628"/>
            <a:ext cx="2327753" cy="830997"/>
          </a:xfrm>
          <a:prstGeom prst="rect">
            <a:avLst/>
          </a:prstGeom>
          <a:noFill/>
        </p:spPr>
        <p:txBody>
          <a:bodyPr wrap="none" rtlCol="0">
            <a:spAutoFit/>
          </a:bodyPr>
          <a:lstStyle/>
          <a:p>
            <a:r>
              <a:rPr lang="en-US" sz="1600" b="0" dirty="0" smtClean="0">
                <a:solidFill>
                  <a:srgbClr val="002060"/>
                </a:solidFill>
              </a:rPr>
              <a:t>‘Instant Algae”</a:t>
            </a:r>
          </a:p>
          <a:p>
            <a:r>
              <a:rPr lang="en-US" sz="1600" b="0" dirty="0" smtClean="0">
                <a:solidFill>
                  <a:srgbClr val="002060"/>
                </a:solidFill>
                <a:hlinkClick r:id="rId7"/>
              </a:rPr>
              <a:t>www.Instant-Algae.com</a:t>
            </a:r>
            <a:endParaRPr lang="en-US" sz="1600" b="0" dirty="0" smtClean="0">
              <a:solidFill>
                <a:srgbClr val="002060"/>
              </a:solidFill>
            </a:endParaRPr>
          </a:p>
          <a:p>
            <a:r>
              <a:rPr lang="en-US" sz="1600" b="0" dirty="0" smtClean="0">
                <a:solidFill>
                  <a:srgbClr val="002060"/>
                </a:solidFill>
                <a:hlinkClick r:id="rId8"/>
              </a:rPr>
              <a:t>www.Microalgae.com</a:t>
            </a:r>
            <a:r>
              <a:rPr lang="en-AU" sz="1600" b="0" dirty="0" smtClean="0">
                <a:solidFill>
                  <a:srgbClr val="002060"/>
                </a:solidFill>
              </a:rPr>
              <a:t> </a:t>
            </a:r>
            <a:endParaRPr lang="en-US" sz="1600" b="0" dirty="0" smtClean="0">
              <a:solidFill>
                <a:srgbClr val="002060"/>
              </a:solidFill>
            </a:endParaRPr>
          </a:p>
        </p:txBody>
      </p:sp>
    </p:spTree>
    <p:extLst>
      <p:ext uri="{BB962C8B-B14F-4D97-AF65-F5344CB8AC3E}">
        <p14:creationId xmlns:p14="http://schemas.microsoft.com/office/powerpoint/2010/main" xmlns="" val="15999595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arvesting for disclosure cropped"/>
          <p:cNvPicPr>
            <a:picLocks noChangeAspect="1" noChangeArrowheads="1"/>
          </p:cNvPicPr>
          <p:nvPr/>
        </p:nvPicPr>
        <p:blipFill>
          <a:blip r:embed="rId3" cstate="email"/>
          <a:srcRect/>
          <a:stretch>
            <a:fillRect/>
          </a:stretch>
        </p:blipFill>
        <p:spPr bwMode="auto">
          <a:xfrm>
            <a:off x="586853" y="1378424"/>
            <a:ext cx="8134066" cy="4999818"/>
          </a:xfrm>
          <a:prstGeom prst="rect">
            <a:avLst/>
          </a:prstGeom>
          <a:noFill/>
          <a:ln w="9525">
            <a:noFill/>
            <a:miter lim="800000"/>
            <a:headEnd/>
            <a:tailEnd/>
          </a:ln>
        </p:spPr>
      </p:pic>
      <p:sp>
        <p:nvSpPr>
          <p:cNvPr id="5" name="Rectangle 10"/>
          <p:cNvSpPr txBox="1">
            <a:spLocks noChangeArrowheads="1"/>
          </p:cNvSpPr>
          <p:nvPr/>
        </p:nvSpPr>
        <p:spPr>
          <a:xfrm>
            <a:off x="2793271" y="385746"/>
            <a:ext cx="3095897" cy="685800"/>
          </a:xfrm>
          <a:prstGeom prst="rect">
            <a:avLst/>
          </a:prstGeom>
        </p:spPr>
        <p:txBody>
          <a:bodyPr vert="horz" lIns="91440" tIns="45720" rIns="91440" bIns="45720" rtlCol="0" anchor="ctr">
            <a:normAutofit/>
          </a:bodyPr>
          <a:lstStyle/>
          <a:p>
            <a:pPr lvl="0">
              <a:spcBef>
                <a:spcPct val="0"/>
              </a:spcBef>
            </a:pPr>
            <a:r>
              <a:rPr lang="en-US" sz="2400" b="0" dirty="0" smtClean="0">
                <a:solidFill>
                  <a:srgbClr val="333399"/>
                </a:solidFill>
              </a:rPr>
              <a:t>Phototrophic </a:t>
            </a:r>
            <a:r>
              <a:rPr lang="en-US" b="0" dirty="0">
                <a:solidFill>
                  <a:srgbClr val="333399"/>
                </a:solidFill>
              </a:rPr>
              <a:t>B</a:t>
            </a:r>
            <a:r>
              <a:rPr lang="en-US" sz="2400" b="0" dirty="0" smtClean="0">
                <a:solidFill>
                  <a:srgbClr val="333399"/>
                </a:solidFill>
              </a:rPr>
              <a:t>iofilms</a:t>
            </a:r>
          </a:p>
        </p:txBody>
      </p:sp>
      <p:sp>
        <p:nvSpPr>
          <p:cNvPr id="6" name="TextBox 5"/>
          <p:cNvSpPr txBox="1"/>
          <p:nvPr/>
        </p:nvSpPr>
        <p:spPr>
          <a:xfrm>
            <a:off x="368484" y="6496331"/>
            <a:ext cx="2649636" cy="338554"/>
          </a:xfrm>
          <a:prstGeom prst="rect">
            <a:avLst/>
          </a:prstGeom>
          <a:noFill/>
        </p:spPr>
        <p:txBody>
          <a:bodyPr wrap="none" rtlCol="0">
            <a:spAutoFit/>
          </a:bodyPr>
          <a:lstStyle/>
          <a:p>
            <a:r>
              <a:rPr lang="en-AU" sz="1600" b="0" dirty="0" smtClean="0">
                <a:solidFill>
                  <a:srgbClr val="333399"/>
                </a:solidFill>
              </a:rPr>
              <a:t>Berner, F. and Heimann, K.</a:t>
            </a:r>
            <a:endParaRPr lang="en-AU" sz="1600" b="0" dirty="0">
              <a:solidFill>
                <a:srgbClr val="333399"/>
              </a:solidFill>
            </a:endParaRPr>
          </a:p>
        </p:txBody>
      </p:sp>
      <p:pic>
        <p:nvPicPr>
          <p:cNvPr id="9" name="Picture 10" descr="NQAIF_Logonobackground"/>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42913" y="171450"/>
            <a:ext cx="968375" cy="957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8664141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6"/>
          <p:cNvSpPr>
            <a:spLocks noChangeArrowheads="1"/>
          </p:cNvSpPr>
          <p:nvPr/>
        </p:nvSpPr>
        <p:spPr bwMode="auto">
          <a:xfrm>
            <a:off x="2248179" y="484188"/>
            <a:ext cx="4362092" cy="461665"/>
          </a:xfrm>
          <a:prstGeom prst="rect">
            <a:avLst/>
          </a:prstGeom>
          <a:noFill/>
          <a:ln w="9525">
            <a:noFill/>
            <a:miter lim="800000"/>
            <a:headEnd/>
            <a:tailEnd/>
          </a:ln>
        </p:spPr>
        <p:txBody>
          <a:bodyPr wrap="none">
            <a:spAutoFit/>
          </a:bodyPr>
          <a:lstStyle/>
          <a:p>
            <a:r>
              <a:rPr lang="en-US" b="0" dirty="0" smtClean="0">
                <a:solidFill>
                  <a:srgbClr val="333399"/>
                </a:solidFill>
                <a:ea typeface="MS PGothic" pitchFamily="34" charset="-128"/>
                <a:cs typeface="Arial Unicode MS" pitchFamily="34" charset="-128"/>
              </a:rPr>
              <a:t>Biofilm vs. Suspension Culture</a:t>
            </a:r>
            <a:endParaRPr lang="en-US" b="0" baseline="-25000" dirty="0">
              <a:solidFill>
                <a:srgbClr val="333399"/>
              </a:solidFill>
            </a:endParaRPr>
          </a:p>
        </p:txBody>
      </p:sp>
      <p:sp>
        <p:nvSpPr>
          <p:cNvPr id="17" name="Rectangle 16"/>
          <p:cNvSpPr>
            <a:spLocks noChangeArrowheads="1"/>
          </p:cNvSpPr>
          <p:nvPr/>
        </p:nvSpPr>
        <p:spPr bwMode="auto">
          <a:xfrm>
            <a:off x="409252" y="1243261"/>
            <a:ext cx="6363023" cy="4176464"/>
          </a:xfrm>
          <a:prstGeom prst="rect">
            <a:avLst/>
          </a:prstGeom>
          <a:noFill/>
          <a:ln w="9525">
            <a:noFill/>
            <a:miter lim="800000"/>
            <a:headEnd/>
            <a:tailEnd/>
          </a:ln>
        </p:spPr>
        <p:txBody>
          <a:bodyPr lIns="99060" rIns="99060"/>
          <a:lstStyle/>
          <a:p>
            <a:pPr>
              <a:lnSpc>
                <a:spcPct val="113000"/>
              </a:lnSpc>
              <a:spcBef>
                <a:spcPts val="300"/>
              </a:spcBef>
              <a:spcAft>
                <a:spcPts val="300"/>
              </a:spcAft>
              <a:tabLst>
                <a:tab pos="180975" algn="l"/>
              </a:tabLst>
            </a:pPr>
            <a:r>
              <a:rPr lang="en-US" sz="1800" b="0" dirty="0" smtClean="0">
                <a:solidFill>
                  <a:srgbClr val="333399"/>
                </a:solidFill>
              </a:rPr>
              <a:t/>
            </a:r>
            <a:br>
              <a:rPr lang="en-US" sz="1800" b="0" dirty="0" smtClean="0">
                <a:solidFill>
                  <a:srgbClr val="333399"/>
                </a:solidFill>
              </a:rPr>
            </a:br>
            <a:endParaRPr lang="en-US" sz="1800" b="0" dirty="0" smtClean="0">
              <a:solidFill>
                <a:srgbClr val="000000"/>
              </a:solidFill>
            </a:endParaRPr>
          </a:p>
          <a:p>
            <a:pPr marL="180975" indent="-180975">
              <a:lnSpc>
                <a:spcPct val="114000"/>
              </a:lnSpc>
              <a:spcBef>
                <a:spcPts val="300"/>
              </a:spcBef>
              <a:spcAft>
                <a:spcPts val="300"/>
              </a:spcAft>
            </a:pPr>
            <a:endParaRPr lang="en-US" sz="1800" b="0" kern="1600" spc="20" dirty="0" smtClean="0">
              <a:solidFill>
                <a:srgbClr val="000000"/>
              </a:solidFill>
              <a:latin typeface="Arial" pitchFamily="34" charset="0"/>
              <a:cs typeface="Arial"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xmlns="" val="1523879959"/>
              </p:ext>
            </p:extLst>
          </p:nvPr>
        </p:nvGraphicFramePr>
        <p:xfrm>
          <a:off x="540098" y="1310679"/>
          <a:ext cx="4308349" cy="5118180"/>
        </p:xfrm>
        <a:graphic>
          <a:graphicData uri="http://schemas.openxmlformats.org/drawingml/2006/table">
            <a:tbl>
              <a:tblPr firstRow="1" bandRow="1">
                <a:tableStyleId>{5C22544A-7EE6-4342-B048-85BDC9FD1C3A}</a:tableStyleId>
              </a:tblPr>
              <a:tblGrid>
                <a:gridCol w="2043614"/>
                <a:gridCol w="1105786"/>
                <a:gridCol w="1158949"/>
              </a:tblGrid>
              <a:tr h="322165">
                <a:tc>
                  <a:txBody>
                    <a:bodyPr/>
                    <a:lstStyle/>
                    <a:p>
                      <a:r>
                        <a:rPr lang="en-US" sz="1600" b="0" dirty="0" smtClean="0">
                          <a:solidFill>
                            <a:srgbClr val="333399"/>
                          </a:solidFill>
                          <a:latin typeface="Arial" panose="020B0604020202020204" pitchFamily="34" charset="0"/>
                          <a:cs typeface="Arial" panose="020B0604020202020204" pitchFamily="34" charset="0"/>
                        </a:rPr>
                        <a:t>Parameter</a:t>
                      </a:r>
                      <a:endParaRPr lang="en-AU" sz="1600" b="0" dirty="0">
                        <a:solidFill>
                          <a:srgbClr val="333399"/>
                        </a:solidFill>
                        <a:latin typeface="Arial" panose="020B0604020202020204" pitchFamily="34" charset="0"/>
                        <a:cs typeface="Arial" panose="020B0604020202020204" pitchFamily="34" charset="0"/>
                      </a:endParaRPr>
                    </a:p>
                  </a:txBody>
                  <a:tcPr>
                    <a:noFill/>
                  </a:tcPr>
                </a:tc>
                <a:tc>
                  <a:txBody>
                    <a:bodyPr/>
                    <a:lstStyle/>
                    <a:p>
                      <a:pPr algn="ctr"/>
                      <a:r>
                        <a:rPr lang="en-US" sz="1600" b="0" dirty="0" smtClean="0">
                          <a:solidFill>
                            <a:srgbClr val="333399"/>
                          </a:solidFill>
                          <a:latin typeface="Arial" panose="020B0604020202020204" pitchFamily="34" charset="0"/>
                          <a:cs typeface="Arial" panose="020B0604020202020204" pitchFamily="34" charset="0"/>
                        </a:rPr>
                        <a:t>BF</a:t>
                      </a:r>
                      <a:endParaRPr lang="en-AU" sz="1600" b="0" dirty="0">
                        <a:solidFill>
                          <a:srgbClr val="333399"/>
                        </a:solidFill>
                        <a:latin typeface="Arial" panose="020B0604020202020204" pitchFamily="34" charset="0"/>
                        <a:cs typeface="Arial" panose="020B0604020202020204" pitchFamily="34" charset="0"/>
                      </a:endParaRPr>
                    </a:p>
                  </a:txBody>
                  <a:tcPr>
                    <a:noFill/>
                  </a:tcPr>
                </a:tc>
                <a:tc>
                  <a:txBody>
                    <a:bodyPr/>
                    <a:lstStyle/>
                    <a:p>
                      <a:pPr algn="ctr"/>
                      <a:r>
                        <a:rPr lang="en-US" sz="1600" b="0" dirty="0" smtClean="0">
                          <a:solidFill>
                            <a:srgbClr val="333399"/>
                          </a:solidFill>
                          <a:latin typeface="Arial" panose="020B0604020202020204" pitchFamily="34" charset="0"/>
                          <a:cs typeface="Arial" panose="020B0604020202020204" pitchFamily="34" charset="0"/>
                        </a:rPr>
                        <a:t>SC</a:t>
                      </a:r>
                      <a:endParaRPr lang="en-AU" sz="1600" b="0" dirty="0">
                        <a:solidFill>
                          <a:srgbClr val="333399"/>
                        </a:solidFill>
                        <a:latin typeface="Arial" panose="020B0604020202020204" pitchFamily="34" charset="0"/>
                        <a:cs typeface="Arial" panose="020B0604020202020204" pitchFamily="34" charset="0"/>
                      </a:endParaRPr>
                    </a:p>
                  </a:txBody>
                  <a:tcPr>
                    <a:noFill/>
                  </a:tcPr>
                </a:tc>
              </a:tr>
              <a:tr h="322165">
                <a:tc>
                  <a:txBody>
                    <a:bodyPr/>
                    <a:lstStyle/>
                    <a:p>
                      <a:r>
                        <a:rPr lang="en-US" sz="1600" dirty="0" smtClean="0">
                          <a:solidFill>
                            <a:srgbClr val="333399"/>
                          </a:solidFill>
                          <a:latin typeface="Arial" panose="020B0604020202020204" pitchFamily="34" charset="0"/>
                          <a:cs typeface="Arial" panose="020B0604020202020204" pitchFamily="34" charset="0"/>
                        </a:rPr>
                        <a:t>Energy (E)</a:t>
                      </a:r>
                      <a:endParaRPr lang="en-AU" sz="1600" dirty="0">
                        <a:solidFill>
                          <a:srgbClr val="333399"/>
                        </a:solidFill>
                        <a:latin typeface="Arial" panose="020B0604020202020204" pitchFamily="34" charset="0"/>
                        <a:cs typeface="Arial" panose="020B0604020202020204" pitchFamily="34" charset="0"/>
                      </a:endParaRPr>
                    </a:p>
                  </a:txBody>
                  <a:tcPr>
                    <a:noFill/>
                  </a:tcPr>
                </a:tc>
                <a:tc>
                  <a:txBody>
                    <a:bodyPr/>
                    <a:lstStyle/>
                    <a:p>
                      <a:pPr algn="ctr"/>
                      <a:endParaRPr lang="en-AU" sz="1600" dirty="0">
                        <a:solidFill>
                          <a:schemeClr val="tx1"/>
                        </a:solidFill>
                        <a:latin typeface="Arial" panose="020B0604020202020204" pitchFamily="34" charset="0"/>
                        <a:cs typeface="Arial" panose="020B0604020202020204" pitchFamily="34" charset="0"/>
                      </a:endParaRPr>
                    </a:p>
                  </a:txBody>
                  <a:tcPr>
                    <a:noFill/>
                  </a:tcPr>
                </a:tc>
                <a:tc>
                  <a:txBody>
                    <a:bodyPr/>
                    <a:lstStyle/>
                    <a:p>
                      <a:pPr algn="ctr"/>
                      <a:endParaRPr lang="en-AU" sz="1600">
                        <a:solidFill>
                          <a:schemeClr val="tx1"/>
                        </a:solidFill>
                        <a:latin typeface="Arial" panose="020B0604020202020204" pitchFamily="34" charset="0"/>
                        <a:cs typeface="Arial" panose="020B0604020202020204" pitchFamily="34" charset="0"/>
                      </a:endParaRPr>
                    </a:p>
                  </a:txBody>
                  <a:tcPr>
                    <a:noFill/>
                  </a:tcPr>
                </a:tc>
              </a:tr>
              <a:tr h="322165">
                <a:tc>
                  <a:txBody>
                    <a:bodyPr/>
                    <a:lstStyle/>
                    <a:p>
                      <a:r>
                        <a:rPr lang="en-US" sz="1600" dirty="0" err="1" smtClean="0">
                          <a:solidFill>
                            <a:schemeClr val="tx1"/>
                          </a:solidFill>
                          <a:latin typeface="Arial" panose="020B0604020202020204" pitchFamily="34" charset="0"/>
                          <a:cs typeface="Arial" panose="020B0604020202020204" pitchFamily="34" charset="0"/>
                        </a:rPr>
                        <a:t>Resupension</a:t>
                      </a:r>
                      <a:endParaRPr lang="en-AU" sz="1600" dirty="0">
                        <a:solidFill>
                          <a:schemeClr val="tx1"/>
                        </a:solidFill>
                        <a:latin typeface="Arial" panose="020B0604020202020204" pitchFamily="34" charset="0"/>
                        <a:cs typeface="Arial" panose="020B0604020202020204" pitchFamily="34" charset="0"/>
                      </a:endParaRPr>
                    </a:p>
                  </a:txBody>
                  <a:tcPr>
                    <a:noFill/>
                  </a:tcPr>
                </a:tc>
                <a:tc>
                  <a:txBody>
                    <a:bodyPr/>
                    <a:lstStyle/>
                    <a:p>
                      <a:pPr algn="ctr"/>
                      <a:r>
                        <a:rPr lang="en-US" sz="1600" dirty="0" smtClean="0">
                          <a:solidFill>
                            <a:schemeClr val="tx1"/>
                          </a:solidFill>
                          <a:latin typeface="Arial" panose="020B0604020202020204" pitchFamily="34" charset="0"/>
                          <a:cs typeface="Arial" panose="020B0604020202020204" pitchFamily="34" charset="0"/>
                        </a:rPr>
                        <a:t>-</a:t>
                      </a:r>
                      <a:endParaRPr lang="en-AU" sz="1600" dirty="0">
                        <a:solidFill>
                          <a:schemeClr val="tx1"/>
                        </a:solidFill>
                        <a:latin typeface="Arial" panose="020B0604020202020204" pitchFamily="34" charset="0"/>
                        <a:cs typeface="Arial" panose="020B0604020202020204" pitchFamily="34" charset="0"/>
                      </a:endParaRPr>
                    </a:p>
                  </a:txBody>
                  <a:tcPr>
                    <a:noFill/>
                  </a:tcPr>
                </a:tc>
                <a:tc>
                  <a:txBody>
                    <a:bodyPr/>
                    <a:lstStyle/>
                    <a:p>
                      <a:pPr algn="ctr"/>
                      <a:r>
                        <a:rPr lang="en-US" sz="1600" dirty="0" smtClean="0">
                          <a:solidFill>
                            <a:schemeClr val="tx1"/>
                          </a:solidFill>
                          <a:latin typeface="Arial" panose="020B0604020202020204" pitchFamily="34" charset="0"/>
                          <a:cs typeface="Arial" panose="020B0604020202020204" pitchFamily="34" charset="0"/>
                        </a:rPr>
                        <a:t>+</a:t>
                      </a:r>
                      <a:endParaRPr lang="en-AU" sz="1600" dirty="0">
                        <a:solidFill>
                          <a:schemeClr val="tx1"/>
                        </a:solidFill>
                        <a:latin typeface="Arial" panose="020B0604020202020204" pitchFamily="34" charset="0"/>
                        <a:cs typeface="Arial" panose="020B0604020202020204" pitchFamily="34" charset="0"/>
                      </a:endParaRPr>
                    </a:p>
                  </a:txBody>
                  <a:tcPr>
                    <a:noFill/>
                  </a:tcPr>
                </a:tc>
              </a:tr>
              <a:tr h="322165">
                <a:tc>
                  <a:txBody>
                    <a:bodyPr/>
                    <a:lstStyle/>
                    <a:p>
                      <a:r>
                        <a:rPr lang="en-US" sz="1600" dirty="0" smtClean="0">
                          <a:solidFill>
                            <a:schemeClr val="tx1"/>
                          </a:solidFill>
                          <a:latin typeface="Arial" panose="020B0604020202020204" pitchFamily="34" charset="0"/>
                          <a:cs typeface="Arial" panose="020B0604020202020204" pitchFamily="34" charset="0"/>
                        </a:rPr>
                        <a:t>Dewatering</a:t>
                      </a:r>
                      <a:endParaRPr lang="en-AU" sz="1600" dirty="0">
                        <a:solidFill>
                          <a:schemeClr val="tx1"/>
                        </a:solidFill>
                        <a:latin typeface="Arial" panose="020B0604020202020204" pitchFamily="34" charset="0"/>
                        <a:cs typeface="Arial" panose="020B0604020202020204" pitchFamily="34" charset="0"/>
                      </a:endParaRPr>
                    </a:p>
                  </a:txBody>
                  <a:tcPr>
                    <a:noFill/>
                  </a:tcPr>
                </a:tc>
                <a:tc>
                  <a:txBody>
                    <a:bodyPr/>
                    <a:lstStyle/>
                    <a:p>
                      <a:pPr algn="ctr"/>
                      <a:r>
                        <a:rPr lang="en-US" sz="1600" dirty="0" smtClean="0">
                          <a:solidFill>
                            <a:schemeClr val="tx1"/>
                          </a:solidFill>
                          <a:latin typeface="Arial" panose="020B0604020202020204" pitchFamily="34" charset="0"/>
                          <a:cs typeface="Arial" panose="020B0604020202020204" pitchFamily="34" charset="0"/>
                        </a:rPr>
                        <a:t>-</a:t>
                      </a:r>
                      <a:endParaRPr lang="en-AU" sz="1600" dirty="0">
                        <a:solidFill>
                          <a:schemeClr val="tx1"/>
                        </a:solidFill>
                        <a:latin typeface="Arial" panose="020B0604020202020204" pitchFamily="34" charset="0"/>
                        <a:cs typeface="Arial" panose="020B0604020202020204" pitchFamily="34" charset="0"/>
                      </a:endParaRPr>
                    </a:p>
                  </a:txBody>
                  <a:tcPr>
                    <a:noFill/>
                  </a:tcPr>
                </a:tc>
                <a:tc>
                  <a:txBody>
                    <a:bodyPr/>
                    <a:lstStyle/>
                    <a:p>
                      <a:pPr algn="ctr"/>
                      <a:r>
                        <a:rPr lang="en-US" sz="1600" dirty="0" smtClean="0">
                          <a:solidFill>
                            <a:schemeClr val="tx1"/>
                          </a:solidFill>
                          <a:latin typeface="Arial" panose="020B0604020202020204" pitchFamily="34" charset="0"/>
                          <a:cs typeface="Arial" panose="020B0604020202020204" pitchFamily="34" charset="0"/>
                        </a:rPr>
                        <a:t>+</a:t>
                      </a:r>
                      <a:endParaRPr lang="en-AU" sz="1600" dirty="0">
                        <a:solidFill>
                          <a:schemeClr val="tx1"/>
                        </a:solidFill>
                        <a:latin typeface="Arial" panose="020B0604020202020204" pitchFamily="34" charset="0"/>
                        <a:cs typeface="Arial" panose="020B0604020202020204" pitchFamily="34" charset="0"/>
                      </a:endParaRPr>
                    </a:p>
                  </a:txBody>
                  <a:tcPr>
                    <a:noFill/>
                  </a:tcPr>
                </a:tc>
              </a:tr>
              <a:tr h="322165">
                <a:tc>
                  <a:txBody>
                    <a:bodyPr/>
                    <a:lstStyle/>
                    <a:p>
                      <a:r>
                        <a:rPr lang="en-US" sz="1600" dirty="0" smtClean="0">
                          <a:solidFill>
                            <a:schemeClr val="tx1"/>
                          </a:solidFill>
                          <a:latin typeface="Arial" panose="020B0604020202020204" pitchFamily="34" charset="0"/>
                          <a:cs typeface="Arial" panose="020B0604020202020204" pitchFamily="34" charset="0"/>
                        </a:rPr>
                        <a:t>CO</a:t>
                      </a:r>
                      <a:r>
                        <a:rPr lang="en-US" sz="1600" baseline="-25000" dirty="0" smtClean="0">
                          <a:solidFill>
                            <a:schemeClr val="tx1"/>
                          </a:solidFill>
                          <a:latin typeface="Arial" panose="020B0604020202020204" pitchFamily="34" charset="0"/>
                          <a:cs typeface="Arial" panose="020B0604020202020204" pitchFamily="34" charset="0"/>
                        </a:rPr>
                        <a:t>2</a:t>
                      </a:r>
                      <a:r>
                        <a:rPr lang="en-US" sz="1600" dirty="0" smtClean="0">
                          <a:solidFill>
                            <a:schemeClr val="tx1"/>
                          </a:solidFill>
                          <a:latin typeface="Arial" panose="020B0604020202020204" pitchFamily="34" charset="0"/>
                          <a:cs typeface="Arial" panose="020B0604020202020204" pitchFamily="34" charset="0"/>
                        </a:rPr>
                        <a:t> delivery</a:t>
                      </a:r>
                      <a:endParaRPr lang="en-AU" sz="1600" dirty="0">
                        <a:solidFill>
                          <a:schemeClr val="tx1"/>
                        </a:solidFill>
                        <a:latin typeface="Arial" panose="020B0604020202020204" pitchFamily="34" charset="0"/>
                        <a:cs typeface="Arial" panose="020B0604020202020204" pitchFamily="34" charset="0"/>
                      </a:endParaRPr>
                    </a:p>
                  </a:txBody>
                  <a:tcPr>
                    <a:noFill/>
                  </a:tcPr>
                </a:tc>
                <a:tc>
                  <a:txBody>
                    <a:bodyPr/>
                    <a:lstStyle/>
                    <a:p>
                      <a:pPr algn="ctr"/>
                      <a:r>
                        <a:rPr lang="en-US" sz="1600" dirty="0" smtClean="0">
                          <a:solidFill>
                            <a:schemeClr val="tx1"/>
                          </a:solidFill>
                          <a:latin typeface="Arial" panose="020B0604020202020204" pitchFamily="34" charset="0"/>
                          <a:cs typeface="Arial" panose="020B0604020202020204" pitchFamily="34" charset="0"/>
                        </a:rPr>
                        <a:t>-</a:t>
                      </a:r>
                      <a:endParaRPr lang="en-AU" sz="1600" dirty="0">
                        <a:solidFill>
                          <a:schemeClr val="tx1"/>
                        </a:solidFill>
                        <a:latin typeface="Arial" panose="020B0604020202020204" pitchFamily="34" charset="0"/>
                        <a:cs typeface="Arial" panose="020B0604020202020204" pitchFamily="34" charset="0"/>
                      </a:endParaRPr>
                    </a:p>
                  </a:txBody>
                  <a:tcPr>
                    <a:noFill/>
                  </a:tcPr>
                </a:tc>
                <a:tc>
                  <a:txBody>
                    <a:bodyPr/>
                    <a:lstStyle/>
                    <a:p>
                      <a:pPr algn="ctr"/>
                      <a:r>
                        <a:rPr lang="en-US" sz="1600" dirty="0" smtClean="0">
                          <a:solidFill>
                            <a:schemeClr val="tx1"/>
                          </a:solidFill>
                          <a:latin typeface="Arial" panose="020B0604020202020204" pitchFamily="34" charset="0"/>
                          <a:cs typeface="Arial" panose="020B0604020202020204" pitchFamily="34" charset="0"/>
                        </a:rPr>
                        <a:t>+</a:t>
                      </a:r>
                      <a:endParaRPr lang="en-AU" sz="1600" dirty="0">
                        <a:solidFill>
                          <a:schemeClr val="tx1"/>
                        </a:solidFill>
                        <a:latin typeface="Arial" panose="020B0604020202020204" pitchFamily="34" charset="0"/>
                        <a:cs typeface="Arial" panose="020B0604020202020204" pitchFamily="34" charset="0"/>
                      </a:endParaRPr>
                    </a:p>
                  </a:txBody>
                  <a:tcPr>
                    <a:noFill/>
                  </a:tcPr>
                </a:tc>
              </a:tr>
              <a:tr h="322165">
                <a:tc>
                  <a:txBody>
                    <a:bodyPr/>
                    <a:lstStyle/>
                    <a:p>
                      <a:r>
                        <a:rPr lang="en-US" sz="1600" dirty="0" smtClean="0">
                          <a:solidFill>
                            <a:srgbClr val="333399"/>
                          </a:solidFill>
                          <a:latin typeface="Arial" panose="020B0604020202020204" pitchFamily="34" charset="0"/>
                          <a:cs typeface="Arial" panose="020B0604020202020204" pitchFamily="34" charset="0"/>
                        </a:rPr>
                        <a:t>Water</a:t>
                      </a:r>
                      <a:endParaRPr lang="en-AU" sz="1600" dirty="0">
                        <a:solidFill>
                          <a:srgbClr val="333399"/>
                        </a:solidFill>
                        <a:latin typeface="Arial" panose="020B0604020202020204" pitchFamily="34" charset="0"/>
                        <a:cs typeface="Arial" panose="020B0604020202020204" pitchFamily="34" charset="0"/>
                      </a:endParaRPr>
                    </a:p>
                  </a:txBody>
                  <a:tcPr>
                    <a:noFill/>
                  </a:tcPr>
                </a:tc>
                <a:tc>
                  <a:txBody>
                    <a:bodyPr/>
                    <a:lstStyle/>
                    <a:p>
                      <a:pPr algn="ctr"/>
                      <a:endParaRPr lang="en-AU" sz="1600">
                        <a:solidFill>
                          <a:schemeClr val="tx1"/>
                        </a:solidFill>
                        <a:latin typeface="Arial" panose="020B0604020202020204" pitchFamily="34" charset="0"/>
                        <a:cs typeface="Arial" panose="020B0604020202020204" pitchFamily="34" charset="0"/>
                      </a:endParaRPr>
                    </a:p>
                  </a:txBody>
                  <a:tcPr>
                    <a:noFill/>
                  </a:tcPr>
                </a:tc>
                <a:tc>
                  <a:txBody>
                    <a:bodyPr/>
                    <a:lstStyle/>
                    <a:p>
                      <a:pPr algn="ctr"/>
                      <a:endParaRPr lang="en-AU" sz="1600">
                        <a:solidFill>
                          <a:schemeClr val="tx1"/>
                        </a:solidFill>
                        <a:latin typeface="Arial" panose="020B0604020202020204" pitchFamily="34" charset="0"/>
                        <a:cs typeface="Arial" panose="020B0604020202020204" pitchFamily="34" charset="0"/>
                      </a:endParaRPr>
                    </a:p>
                  </a:txBody>
                  <a:tcPr>
                    <a:noFill/>
                  </a:tcPr>
                </a:tc>
              </a:tr>
              <a:tr h="322165">
                <a:tc>
                  <a:txBody>
                    <a:bodyPr/>
                    <a:lstStyle/>
                    <a:p>
                      <a:r>
                        <a:rPr lang="en-US" sz="1600" dirty="0" smtClean="0">
                          <a:solidFill>
                            <a:schemeClr val="tx1"/>
                          </a:solidFill>
                          <a:latin typeface="Arial" panose="020B0604020202020204" pitchFamily="34" charset="0"/>
                          <a:cs typeface="Arial" panose="020B0604020202020204" pitchFamily="34" charset="0"/>
                        </a:rPr>
                        <a:t>volumes</a:t>
                      </a:r>
                      <a:endParaRPr lang="en-AU" sz="1600" dirty="0">
                        <a:solidFill>
                          <a:schemeClr val="tx1"/>
                        </a:solidFill>
                        <a:latin typeface="Arial" panose="020B0604020202020204" pitchFamily="34" charset="0"/>
                        <a:cs typeface="Arial" panose="020B0604020202020204" pitchFamily="34" charset="0"/>
                      </a:endParaRPr>
                    </a:p>
                  </a:txBody>
                  <a:tcPr>
                    <a:noFill/>
                  </a:tcPr>
                </a:tc>
                <a:tc>
                  <a:txBody>
                    <a:bodyPr/>
                    <a:lstStyle/>
                    <a:p>
                      <a:pPr algn="ctr"/>
                      <a:r>
                        <a:rPr lang="en-US" sz="1600" dirty="0" smtClean="0">
                          <a:solidFill>
                            <a:schemeClr val="tx1"/>
                          </a:solidFill>
                          <a:latin typeface="Arial" panose="020B0604020202020204" pitchFamily="34" charset="0"/>
                          <a:cs typeface="Arial" panose="020B0604020202020204" pitchFamily="34" charset="0"/>
                        </a:rPr>
                        <a:t>small</a:t>
                      </a:r>
                      <a:endParaRPr lang="en-AU" sz="1600" dirty="0">
                        <a:solidFill>
                          <a:schemeClr val="tx1"/>
                        </a:solidFill>
                        <a:latin typeface="Arial" panose="020B0604020202020204" pitchFamily="34" charset="0"/>
                        <a:cs typeface="Arial" panose="020B0604020202020204" pitchFamily="34" charset="0"/>
                      </a:endParaRPr>
                    </a:p>
                  </a:txBody>
                  <a:tcPr>
                    <a:noFill/>
                  </a:tcPr>
                </a:tc>
                <a:tc>
                  <a:txBody>
                    <a:bodyPr/>
                    <a:lstStyle/>
                    <a:p>
                      <a:pPr algn="ctr"/>
                      <a:r>
                        <a:rPr lang="en-US" sz="1600" dirty="0" smtClean="0">
                          <a:solidFill>
                            <a:schemeClr val="tx1"/>
                          </a:solidFill>
                          <a:latin typeface="Arial" panose="020B0604020202020204" pitchFamily="34" charset="0"/>
                          <a:cs typeface="Arial" panose="020B0604020202020204" pitchFamily="34" charset="0"/>
                        </a:rPr>
                        <a:t>large</a:t>
                      </a:r>
                      <a:endParaRPr lang="en-AU" sz="1600" dirty="0">
                        <a:solidFill>
                          <a:schemeClr val="tx1"/>
                        </a:solidFill>
                        <a:latin typeface="Arial" panose="020B0604020202020204" pitchFamily="34" charset="0"/>
                        <a:cs typeface="Arial" panose="020B0604020202020204" pitchFamily="34" charset="0"/>
                      </a:endParaRPr>
                    </a:p>
                  </a:txBody>
                  <a:tcPr>
                    <a:noFill/>
                  </a:tcPr>
                </a:tc>
              </a:tr>
              <a:tr h="322165">
                <a:tc>
                  <a:txBody>
                    <a:bodyPr/>
                    <a:lstStyle/>
                    <a:p>
                      <a:r>
                        <a:rPr lang="en-US" sz="1600" dirty="0" smtClean="0">
                          <a:solidFill>
                            <a:schemeClr val="tx1"/>
                          </a:solidFill>
                          <a:latin typeface="Arial" panose="020B0604020202020204" pitchFamily="34" charset="0"/>
                          <a:cs typeface="Arial" panose="020B0604020202020204" pitchFamily="34" charset="0"/>
                        </a:rPr>
                        <a:t>E recirculation</a:t>
                      </a:r>
                      <a:endParaRPr lang="en-AU" sz="1600" dirty="0">
                        <a:solidFill>
                          <a:schemeClr val="tx1"/>
                        </a:solidFill>
                        <a:latin typeface="Arial" panose="020B0604020202020204" pitchFamily="34" charset="0"/>
                        <a:cs typeface="Arial" panose="020B0604020202020204" pitchFamily="34" charset="0"/>
                      </a:endParaRPr>
                    </a:p>
                  </a:txBody>
                  <a:tcPr>
                    <a:noFill/>
                  </a:tcPr>
                </a:tc>
                <a:tc>
                  <a:txBody>
                    <a:bodyPr/>
                    <a:lstStyle/>
                    <a:p>
                      <a:pPr algn="ctr"/>
                      <a:r>
                        <a:rPr lang="en-US" sz="1600" dirty="0" smtClean="0">
                          <a:solidFill>
                            <a:schemeClr val="tx1"/>
                          </a:solidFill>
                          <a:latin typeface="Arial" panose="020B0604020202020204" pitchFamily="34" charset="0"/>
                          <a:cs typeface="Arial" panose="020B0604020202020204" pitchFamily="34" charset="0"/>
                        </a:rPr>
                        <a:t>+</a:t>
                      </a:r>
                      <a:endParaRPr lang="en-AU" sz="1600" dirty="0">
                        <a:solidFill>
                          <a:schemeClr val="tx1"/>
                        </a:solidFill>
                        <a:latin typeface="Arial" panose="020B0604020202020204" pitchFamily="34" charset="0"/>
                        <a:cs typeface="Arial" panose="020B0604020202020204" pitchFamily="34" charset="0"/>
                      </a:endParaRPr>
                    </a:p>
                  </a:txBody>
                  <a:tcPr>
                    <a:noFill/>
                  </a:tcPr>
                </a:tc>
                <a:tc>
                  <a:txBody>
                    <a:bodyPr/>
                    <a:lstStyle/>
                    <a:p>
                      <a:pPr algn="ctr"/>
                      <a:r>
                        <a:rPr lang="en-US" sz="1600" dirty="0" smtClean="0">
                          <a:solidFill>
                            <a:schemeClr val="tx1"/>
                          </a:solidFill>
                          <a:latin typeface="Arial" panose="020B0604020202020204" pitchFamily="34" charset="0"/>
                          <a:cs typeface="Arial" panose="020B0604020202020204" pitchFamily="34" charset="0"/>
                        </a:rPr>
                        <a:t>++++</a:t>
                      </a:r>
                      <a:endParaRPr lang="en-AU" sz="1600" dirty="0">
                        <a:solidFill>
                          <a:schemeClr val="tx1"/>
                        </a:solidFill>
                        <a:latin typeface="Arial" panose="020B0604020202020204" pitchFamily="34" charset="0"/>
                        <a:cs typeface="Arial" panose="020B0604020202020204" pitchFamily="34" charset="0"/>
                      </a:endParaRPr>
                    </a:p>
                  </a:txBody>
                  <a:tcPr>
                    <a:noFill/>
                  </a:tcPr>
                </a:tc>
              </a:tr>
              <a:tr h="322165">
                <a:tc>
                  <a:txBody>
                    <a:bodyPr/>
                    <a:lstStyle/>
                    <a:p>
                      <a:r>
                        <a:rPr lang="en-US" sz="1600" dirty="0" smtClean="0">
                          <a:solidFill>
                            <a:srgbClr val="333399"/>
                          </a:solidFill>
                          <a:latin typeface="Arial" panose="020B0604020202020204" pitchFamily="34" charset="0"/>
                          <a:cs typeface="Arial" panose="020B0604020202020204" pitchFamily="34" charset="0"/>
                        </a:rPr>
                        <a:t>Gas-exchange</a:t>
                      </a:r>
                      <a:endParaRPr lang="en-AU" sz="1600" dirty="0">
                        <a:solidFill>
                          <a:srgbClr val="333399"/>
                        </a:solidFill>
                        <a:latin typeface="Arial" panose="020B0604020202020204" pitchFamily="34" charset="0"/>
                        <a:cs typeface="Arial" panose="020B0604020202020204" pitchFamily="34" charset="0"/>
                      </a:endParaRPr>
                    </a:p>
                  </a:txBody>
                  <a:tcPr>
                    <a:noFill/>
                  </a:tcPr>
                </a:tc>
                <a:tc>
                  <a:txBody>
                    <a:bodyPr/>
                    <a:lstStyle/>
                    <a:p>
                      <a:pPr algn="ctr"/>
                      <a:endParaRPr lang="en-AU" sz="1600" dirty="0">
                        <a:solidFill>
                          <a:schemeClr val="tx1"/>
                        </a:solidFill>
                        <a:latin typeface="Arial" panose="020B0604020202020204" pitchFamily="34" charset="0"/>
                        <a:cs typeface="Arial" panose="020B0604020202020204" pitchFamily="34" charset="0"/>
                      </a:endParaRPr>
                    </a:p>
                  </a:txBody>
                  <a:tcPr>
                    <a:noFill/>
                  </a:tcPr>
                </a:tc>
                <a:tc>
                  <a:txBody>
                    <a:bodyPr/>
                    <a:lstStyle/>
                    <a:p>
                      <a:pPr algn="ctr"/>
                      <a:endParaRPr lang="en-AU" sz="1600" dirty="0">
                        <a:solidFill>
                          <a:schemeClr val="tx1"/>
                        </a:solidFill>
                        <a:latin typeface="Arial" panose="020B0604020202020204" pitchFamily="34" charset="0"/>
                        <a:cs typeface="Arial" panose="020B0604020202020204" pitchFamily="34" charset="0"/>
                      </a:endParaRPr>
                    </a:p>
                  </a:txBody>
                  <a:tcPr>
                    <a:noFill/>
                  </a:tcPr>
                </a:tc>
              </a:tr>
              <a:tr h="350110">
                <a:tc>
                  <a:txBody>
                    <a:bodyPr/>
                    <a:lstStyle/>
                    <a:p>
                      <a:r>
                        <a:rPr lang="en-US" sz="1600" dirty="0" smtClean="0">
                          <a:solidFill>
                            <a:schemeClr val="tx1"/>
                          </a:solidFill>
                          <a:latin typeface="Arial" panose="020B0604020202020204" pitchFamily="34" charset="0"/>
                          <a:cs typeface="Arial" panose="020B0604020202020204" pitchFamily="34" charset="0"/>
                        </a:rPr>
                        <a:t>oxygen</a:t>
                      </a:r>
                      <a:endParaRPr lang="en-AU" sz="1600" dirty="0">
                        <a:solidFill>
                          <a:schemeClr val="tx1"/>
                        </a:solidFill>
                        <a:latin typeface="Arial" panose="020B0604020202020204" pitchFamily="34" charset="0"/>
                        <a:cs typeface="Arial" panose="020B0604020202020204" pitchFamily="34" charset="0"/>
                      </a:endParaRPr>
                    </a:p>
                  </a:txBody>
                  <a:tcPr>
                    <a:noFill/>
                  </a:tcPr>
                </a:tc>
                <a:tc>
                  <a:txBody>
                    <a:bodyPr/>
                    <a:lstStyle/>
                    <a:p>
                      <a:pPr algn="ctr"/>
                      <a:r>
                        <a:rPr lang="en-US" sz="1600" dirty="0" smtClean="0">
                          <a:solidFill>
                            <a:schemeClr val="tx1"/>
                          </a:solidFill>
                          <a:latin typeface="Arial" panose="020B0604020202020204" pitchFamily="34" charset="0"/>
                          <a:cs typeface="Arial" panose="020B0604020202020204" pitchFamily="34" charset="0"/>
                        </a:rPr>
                        <a:t>good</a:t>
                      </a:r>
                      <a:endParaRPr lang="en-AU" sz="1600" dirty="0">
                        <a:solidFill>
                          <a:schemeClr val="tx1"/>
                        </a:solidFill>
                        <a:latin typeface="Arial" panose="020B0604020202020204" pitchFamily="34" charset="0"/>
                        <a:cs typeface="Arial" panose="020B0604020202020204" pitchFamily="34" charset="0"/>
                      </a:endParaRPr>
                    </a:p>
                  </a:txBody>
                  <a:tcPr>
                    <a:noFill/>
                  </a:tcPr>
                </a:tc>
                <a:tc>
                  <a:txBody>
                    <a:bodyPr/>
                    <a:lstStyle/>
                    <a:p>
                      <a:pPr algn="ctr"/>
                      <a:r>
                        <a:rPr lang="en-US" sz="1600" dirty="0" smtClean="0">
                          <a:solidFill>
                            <a:schemeClr val="tx1"/>
                          </a:solidFill>
                          <a:latin typeface="Arial" panose="020B0604020202020204" pitchFamily="34" charset="0"/>
                          <a:cs typeface="Arial" panose="020B0604020202020204" pitchFamily="34" charset="0"/>
                        </a:rPr>
                        <a:t>poor</a:t>
                      </a:r>
                      <a:endParaRPr lang="en-AU" sz="1600" dirty="0">
                        <a:solidFill>
                          <a:schemeClr val="tx1"/>
                        </a:solidFill>
                        <a:latin typeface="Arial" panose="020B0604020202020204" pitchFamily="34" charset="0"/>
                        <a:cs typeface="Arial" panose="020B0604020202020204" pitchFamily="34" charset="0"/>
                      </a:endParaRPr>
                    </a:p>
                  </a:txBody>
                  <a:tcPr>
                    <a:noFill/>
                  </a:tcPr>
                </a:tc>
              </a:tr>
              <a:tr h="350110">
                <a:tc>
                  <a:txBody>
                    <a:bodyPr/>
                    <a:lstStyle/>
                    <a:p>
                      <a:r>
                        <a:rPr lang="en-US" sz="1600" dirty="0" smtClean="0">
                          <a:solidFill>
                            <a:schemeClr val="tx1"/>
                          </a:solidFill>
                          <a:latin typeface="Arial" panose="020B0604020202020204" pitchFamily="34" charset="0"/>
                          <a:cs typeface="Arial" panose="020B0604020202020204" pitchFamily="34" charset="0"/>
                        </a:rPr>
                        <a:t>CO</a:t>
                      </a:r>
                      <a:r>
                        <a:rPr lang="en-US" sz="1600" baseline="-25000" dirty="0" smtClean="0">
                          <a:solidFill>
                            <a:schemeClr val="tx1"/>
                          </a:solidFill>
                          <a:latin typeface="Arial" panose="020B0604020202020204" pitchFamily="34" charset="0"/>
                          <a:cs typeface="Arial" panose="020B0604020202020204" pitchFamily="34" charset="0"/>
                        </a:rPr>
                        <a:t>2</a:t>
                      </a:r>
                      <a:r>
                        <a:rPr lang="en-US" sz="1600" dirty="0" smtClean="0">
                          <a:solidFill>
                            <a:schemeClr val="tx1"/>
                          </a:solidFill>
                          <a:latin typeface="Arial" panose="020B0604020202020204" pitchFamily="34" charset="0"/>
                          <a:cs typeface="Arial" panose="020B0604020202020204" pitchFamily="34" charset="0"/>
                        </a:rPr>
                        <a:t> delivery</a:t>
                      </a:r>
                      <a:endParaRPr lang="en-AU" sz="1600" dirty="0">
                        <a:solidFill>
                          <a:schemeClr val="tx1"/>
                        </a:solidFill>
                        <a:latin typeface="Arial" panose="020B0604020202020204" pitchFamily="34" charset="0"/>
                        <a:cs typeface="Arial" panose="020B0604020202020204" pitchFamily="34" charset="0"/>
                      </a:endParaRPr>
                    </a:p>
                  </a:txBody>
                  <a:tcPr>
                    <a:noFill/>
                  </a:tcPr>
                </a:tc>
                <a:tc>
                  <a:txBody>
                    <a:bodyPr/>
                    <a:lstStyle/>
                    <a:p>
                      <a:pPr algn="ctr"/>
                      <a:r>
                        <a:rPr lang="en-US" sz="1600" dirty="0" smtClean="0">
                          <a:solidFill>
                            <a:schemeClr val="tx1"/>
                          </a:solidFill>
                          <a:latin typeface="Arial" panose="020B0604020202020204" pitchFamily="34" charset="0"/>
                          <a:cs typeface="Arial" panose="020B0604020202020204" pitchFamily="34" charset="0"/>
                        </a:rPr>
                        <a:t>diffusion</a:t>
                      </a:r>
                      <a:endParaRPr lang="en-AU" sz="1600" dirty="0">
                        <a:solidFill>
                          <a:schemeClr val="tx1"/>
                        </a:solidFill>
                        <a:latin typeface="Arial" panose="020B0604020202020204" pitchFamily="34" charset="0"/>
                        <a:cs typeface="Arial" panose="020B0604020202020204" pitchFamily="34" charset="0"/>
                      </a:endParaRPr>
                    </a:p>
                  </a:txBody>
                  <a:tcPr>
                    <a:noFill/>
                  </a:tcPr>
                </a:tc>
                <a:tc>
                  <a:txBody>
                    <a:bodyPr/>
                    <a:lstStyle/>
                    <a:p>
                      <a:pPr algn="ctr"/>
                      <a:r>
                        <a:rPr lang="en-US" sz="1600" dirty="0" err="1" smtClean="0">
                          <a:solidFill>
                            <a:schemeClr val="tx1"/>
                          </a:solidFill>
                          <a:latin typeface="Arial" panose="020B0604020202020204" pitchFamily="34" charset="0"/>
                          <a:cs typeface="Arial" panose="020B0604020202020204" pitchFamily="34" charset="0"/>
                        </a:rPr>
                        <a:t>Venturi</a:t>
                      </a:r>
                      <a:endParaRPr lang="en-AU" sz="1600" dirty="0">
                        <a:solidFill>
                          <a:schemeClr val="tx1"/>
                        </a:solidFill>
                        <a:latin typeface="Arial" panose="020B0604020202020204" pitchFamily="34" charset="0"/>
                        <a:cs typeface="Arial" panose="020B0604020202020204" pitchFamily="34" charset="0"/>
                      </a:endParaRPr>
                    </a:p>
                  </a:txBody>
                  <a:tcPr>
                    <a:noFill/>
                  </a:tcPr>
                </a:tc>
              </a:tr>
              <a:tr h="350110">
                <a:tc>
                  <a:txBody>
                    <a:bodyPr/>
                    <a:lstStyle/>
                    <a:p>
                      <a:r>
                        <a:rPr lang="en-US" sz="1600" dirty="0" smtClean="0">
                          <a:solidFill>
                            <a:srgbClr val="333399"/>
                          </a:solidFill>
                          <a:latin typeface="Arial" panose="020B0604020202020204" pitchFamily="34" charset="0"/>
                          <a:cs typeface="Arial" panose="020B0604020202020204" pitchFamily="34" charset="0"/>
                        </a:rPr>
                        <a:t>System costs</a:t>
                      </a:r>
                      <a:endParaRPr lang="en-AU" sz="1600" dirty="0">
                        <a:solidFill>
                          <a:srgbClr val="333399"/>
                        </a:solidFill>
                        <a:latin typeface="Arial" panose="020B0604020202020204" pitchFamily="34" charset="0"/>
                        <a:cs typeface="Arial" panose="020B0604020202020204" pitchFamily="34" charset="0"/>
                      </a:endParaRPr>
                    </a:p>
                  </a:txBody>
                  <a:tcPr>
                    <a:noFill/>
                  </a:tcPr>
                </a:tc>
                <a:tc>
                  <a:txBody>
                    <a:bodyPr/>
                    <a:lstStyle/>
                    <a:p>
                      <a:pPr algn="ctr"/>
                      <a:endParaRPr lang="en-AU" sz="1600" dirty="0">
                        <a:solidFill>
                          <a:schemeClr val="tx1"/>
                        </a:solidFill>
                        <a:latin typeface="Arial" panose="020B0604020202020204" pitchFamily="34" charset="0"/>
                        <a:cs typeface="Arial" panose="020B0604020202020204" pitchFamily="34" charset="0"/>
                      </a:endParaRPr>
                    </a:p>
                  </a:txBody>
                  <a:tcPr>
                    <a:noFill/>
                  </a:tcPr>
                </a:tc>
                <a:tc>
                  <a:txBody>
                    <a:bodyPr/>
                    <a:lstStyle/>
                    <a:p>
                      <a:pPr algn="ctr"/>
                      <a:endParaRPr lang="en-AU" sz="1600" dirty="0">
                        <a:solidFill>
                          <a:schemeClr val="tx1"/>
                        </a:solidFill>
                        <a:latin typeface="Arial" panose="020B0604020202020204" pitchFamily="34" charset="0"/>
                        <a:cs typeface="Arial" panose="020B0604020202020204" pitchFamily="34" charset="0"/>
                      </a:endParaRPr>
                    </a:p>
                  </a:txBody>
                  <a:tcPr>
                    <a:noFill/>
                  </a:tcPr>
                </a:tc>
              </a:tr>
              <a:tr h="350110">
                <a:tc>
                  <a:txBody>
                    <a:bodyPr/>
                    <a:lstStyle/>
                    <a:p>
                      <a:r>
                        <a:rPr lang="en-US" sz="1600" dirty="0" smtClean="0">
                          <a:solidFill>
                            <a:schemeClr val="tx1"/>
                          </a:solidFill>
                          <a:latin typeface="Arial" panose="020B0604020202020204" pitchFamily="34" charset="0"/>
                          <a:cs typeface="Arial" panose="020B0604020202020204" pitchFamily="34" charset="0"/>
                        </a:rPr>
                        <a:t>open</a:t>
                      </a:r>
                      <a:endParaRPr lang="en-AU" sz="1600" dirty="0">
                        <a:solidFill>
                          <a:schemeClr val="tx1"/>
                        </a:solidFill>
                        <a:latin typeface="Arial" panose="020B0604020202020204" pitchFamily="34" charset="0"/>
                        <a:cs typeface="Arial" panose="020B0604020202020204" pitchFamily="34" charset="0"/>
                      </a:endParaRPr>
                    </a:p>
                  </a:txBody>
                  <a:tcPr>
                    <a:noFill/>
                  </a:tcPr>
                </a:tc>
                <a:tc>
                  <a:txBody>
                    <a:bodyPr/>
                    <a:lstStyle/>
                    <a:p>
                      <a:pPr algn="ctr"/>
                      <a:r>
                        <a:rPr lang="en-US" sz="1600" dirty="0" smtClean="0">
                          <a:solidFill>
                            <a:schemeClr val="tx1"/>
                          </a:solidFill>
                          <a:latin typeface="Arial" panose="020B0604020202020204" pitchFamily="34" charset="0"/>
                          <a:cs typeface="Arial" panose="020B0604020202020204" pitchFamily="34" charset="0"/>
                        </a:rPr>
                        <a:t>low</a:t>
                      </a:r>
                      <a:endParaRPr lang="en-AU" sz="1600" dirty="0">
                        <a:solidFill>
                          <a:schemeClr val="tx1"/>
                        </a:solidFill>
                        <a:latin typeface="Arial" panose="020B0604020202020204" pitchFamily="34" charset="0"/>
                        <a:cs typeface="Arial" panose="020B0604020202020204" pitchFamily="34" charset="0"/>
                      </a:endParaRPr>
                    </a:p>
                  </a:txBody>
                  <a:tcPr>
                    <a:noFill/>
                  </a:tcPr>
                </a:tc>
                <a:tc>
                  <a:txBody>
                    <a:bodyPr/>
                    <a:lstStyle/>
                    <a:p>
                      <a:pPr algn="ctr"/>
                      <a:r>
                        <a:rPr lang="en-US" sz="1600" dirty="0" smtClean="0">
                          <a:solidFill>
                            <a:schemeClr val="tx1"/>
                          </a:solidFill>
                          <a:latin typeface="Arial" panose="020B0604020202020204" pitchFamily="34" charset="0"/>
                          <a:cs typeface="Arial" panose="020B0604020202020204" pitchFamily="34" charset="0"/>
                        </a:rPr>
                        <a:t>low</a:t>
                      </a:r>
                      <a:endParaRPr lang="en-AU" sz="1600" dirty="0">
                        <a:solidFill>
                          <a:schemeClr val="tx1"/>
                        </a:solidFill>
                        <a:latin typeface="Arial" panose="020B0604020202020204" pitchFamily="34" charset="0"/>
                        <a:cs typeface="Arial" panose="020B0604020202020204" pitchFamily="34" charset="0"/>
                      </a:endParaRPr>
                    </a:p>
                  </a:txBody>
                  <a:tcPr>
                    <a:noFill/>
                  </a:tcPr>
                </a:tc>
              </a:tr>
              <a:tr h="350110">
                <a:tc>
                  <a:txBody>
                    <a:bodyPr/>
                    <a:lstStyle/>
                    <a:p>
                      <a:r>
                        <a:rPr lang="en-US" sz="1600" dirty="0" smtClean="0">
                          <a:solidFill>
                            <a:schemeClr val="tx1"/>
                          </a:solidFill>
                          <a:latin typeface="Arial" panose="020B0604020202020204" pitchFamily="34" charset="0"/>
                          <a:cs typeface="Arial" panose="020B0604020202020204" pitchFamily="34" charset="0"/>
                        </a:rPr>
                        <a:t>closed</a:t>
                      </a:r>
                      <a:endParaRPr lang="en-AU" sz="1600" dirty="0">
                        <a:solidFill>
                          <a:schemeClr val="tx1"/>
                        </a:solidFill>
                        <a:latin typeface="Arial" panose="020B0604020202020204" pitchFamily="34" charset="0"/>
                        <a:cs typeface="Arial" panose="020B0604020202020204" pitchFamily="34" charset="0"/>
                      </a:endParaRPr>
                    </a:p>
                  </a:txBody>
                  <a:tcPr>
                    <a:noFill/>
                  </a:tcPr>
                </a:tc>
                <a:tc>
                  <a:txBody>
                    <a:bodyPr/>
                    <a:lstStyle/>
                    <a:p>
                      <a:pPr algn="ctr"/>
                      <a:r>
                        <a:rPr lang="en-US" sz="1600" dirty="0" smtClean="0">
                          <a:solidFill>
                            <a:schemeClr val="tx1"/>
                          </a:solidFill>
                          <a:latin typeface="Arial" panose="020B0604020202020204" pitchFamily="34" charset="0"/>
                          <a:cs typeface="Arial" panose="020B0604020202020204" pitchFamily="34" charset="0"/>
                        </a:rPr>
                        <a:t>+</a:t>
                      </a:r>
                      <a:endParaRPr lang="en-AU" sz="1600" dirty="0">
                        <a:solidFill>
                          <a:schemeClr val="tx1"/>
                        </a:solidFill>
                        <a:latin typeface="Arial" panose="020B0604020202020204" pitchFamily="34" charset="0"/>
                        <a:cs typeface="Arial" panose="020B0604020202020204" pitchFamily="34" charset="0"/>
                      </a:endParaRPr>
                    </a:p>
                  </a:txBody>
                  <a:tcPr>
                    <a:noFill/>
                  </a:tcPr>
                </a:tc>
                <a:tc>
                  <a:txBody>
                    <a:bodyPr/>
                    <a:lstStyle/>
                    <a:p>
                      <a:pPr algn="ctr"/>
                      <a:r>
                        <a:rPr lang="en-US" sz="1600" dirty="0" smtClean="0">
                          <a:solidFill>
                            <a:schemeClr val="tx1"/>
                          </a:solidFill>
                          <a:latin typeface="Arial" panose="020B0604020202020204" pitchFamily="34" charset="0"/>
                          <a:cs typeface="Arial" panose="020B0604020202020204" pitchFamily="34" charset="0"/>
                        </a:rPr>
                        <a:t>++++</a:t>
                      </a:r>
                      <a:endParaRPr lang="en-AU" sz="1600" dirty="0">
                        <a:solidFill>
                          <a:schemeClr val="tx1"/>
                        </a:solidFill>
                        <a:latin typeface="Arial" panose="020B0604020202020204" pitchFamily="34" charset="0"/>
                        <a:cs typeface="Arial" panose="020B0604020202020204" pitchFamily="34" charset="0"/>
                      </a:endParaRPr>
                    </a:p>
                  </a:txBody>
                  <a:tcPr>
                    <a:noFill/>
                  </a:tcPr>
                </a:tc>
              </a:tr>
              <a:tr h="350110">
                <a:tc>
                  <a:txBody>
                    <a:bodyPr/>
                    <a:lstStyle/>
                    <a:p>
                      <a:r>
                        <a:rPr lang="en-US" sz="1600" dirty="0" smtClean="0">
                          <a:solidFill>
                            <a:srgbClr val="333399"/>
                          </a:solidFill>
                          <a:latin typeface="Arial" panose="020B0604020202020204" pitchFamily="34" charset="0"/>
                          <a:cs typeface="Arial" panose="020B0604020202020204" pitchFamily="34" charset="0"/>
                        </a:rPr>
                        <a:t>Harvest</a:t>
                      </a:r>
                      <a:r>
                        <a:rPr lang="en-US" sz="1600" baseline="0" dirty="0" smtClean="0">
                          <a:solidFill>
                            <a:srgbClr val="333399"/>
                          </a:solidFill>
                          <a:latin typeface="Arial" panose="020B0604020202020204" pitchFamily="34" charset="0"/>
                          <a:cs typeface="Arial" panose="020B0604020202020204" pitchFamily="34" charset="0"/>
                        </a:rPr>
                        <a:t> handling</a:t>
                      </a:r>
                      <a:endParaRPr lang="en-AU" sz="1600" dirty="0">
                        <a:solidFill>
                          <a:srgbClr val="333399"/>
                        </a:solidFill>
                        <a:latin typeface="Arial" panose="020B0604020202020204" pitchFamily="34" charset="0"/>
                        <a:cs typeface="Arial" panose="020B0604020202020204" pitchFamily="34" charset="0"/>
                      </a:endParaRPr>
                    </a:p>
                  </a:txBody>
                  <a:tcPr>
                    <a:noFill/>
                  </a:tcPr>
                </a:tc>
                <a:tc>
                  <a:txBody>
                    <a:bodyPr/>
                    <a:lstStyle/>
                    <a:p>
                      <a:pPr algn="ctr"/>
                      <a:r>
                        <a:rPr lang="en-US" sz="1600" dirty="0" smtClean="0">
                          <a:solidFill>
                            <a:srgbClr val="333399"/>
                          </a:solidFill>
                          <a:latin typeface="Arial" panose="020B0604020202020204" pitchFamily="34" charset="0"/>
                          <a:cs typeface="Arial" panose="020B0604020202020204" pitchFamily="34" charset="0"/>
                        </a:rPr>
                        <a:t>scraping</a:t>
                      </a:r>
                      <a:endParaRPr lang="en-AU" sz="1600" dirty="0">
                        <a:solidFill>
                          <a:srgbClr val="333399"/>
                        </a:solidFill>
                        <a:latin typeface="Arial" panose="020B0604020202020204" pitchFamily="34" charset="0"/>
                        <a:cs typeface="Arial" panose="020B0604020202020204" pitchFamily="34" charset="0"/>
                      </a:endParaRPr>
                    </a:p>
                  </a:txBody>
                  <a:tcPr>
                    <a:noFill/>
                  </a:tcPr>
                </a:tc>
                <a:tc>
                  <a:txBody>
                    <a:bodyPr/>
                    <a:lstStyle/>
                    <a:p>
                      <a:pPr algn="ctr"/>
                      <a:r>
                        <a:rPr lang="en-US" sz="1600" dirty="0" smtClean="0">
                          <a:solidFill>
                            <a:srgbClr val="333399"/>
                          </a:solidFill>
                          <a:latin typeface="Arial" panose="020B0604020202020204" pitchFamily="34" charset="0"/>
                          <a:cs typeface="Arial" panose="020B0604020202020204" pitchFamily="34" charset="0"/>
                        </a:rPr>
                        <a:t>technical</a:t>
                      </a:r>
                      <a:endParaRPr lang="en-AU" sz="1600" dirty="0">
                        <a:solidFill>
                          <a:srgbClr val="333399"/>
                        </a:solidFill>
                        <a:latin typeface="Arial" panose="020B0604020202020204" pitchFamily="34" charset="0"/>
                        <a:cs typeface="Arial" panose="020B0604020202020204" pitchFamily="34" charset="0"/>
                      </a:endParaRPr>
                    </a:p>
                  </a:txBody>
                  <a:tcPr>
                    <a:noFill/>
                  </a:tcPr>
                </a:tc>
              </a:tr>
            </a:tbl>
          </a:graphicData>
        </a:graphic>
      </p:graphicFrame>
      <p:grpSp>
        <p:nvGrpSpPr>
          <p:cNvPr id="9" name="Group 8"/>
          <p:cNvGrpSpPr/>
          <p:nvPr/>
        </p:nvGrpSpPr>
        <p:grpSpPr>
          <a:xfrm>
            <a:off x="5428142" y="1198222"/>
            <a:ext cx="3326233" cy="5290056"/>
            <a:chOff x="5428142" y="1155690"/>
            <a:chExt cx="3326233" cy="5290056"/>
          </a:xfrm>
        </p:grpSpPr>
        <p:pic>
          <p:nvPicPr>
            <p:cNvPr id="2" name="Picture 1"/>
            <p:cNvPicPr>
              <a:picLocks noChangeAspect="1"/>
            </p:cNvPicPr>
            <p:nvPr/>
          </p:nvPicPr>
          <p:blipFill rotWithShape="1">
            <a:blip r:embed="rId3" cstate="email">
              <a:extLst>
                <a:ext uri="{28A0092B-C50C-407E-A947-70E740481C1C}">
                  <a14:useLocalDpi xmlns:a14="http://schemas.microsoft.com/office/drawing/2010/main" xmlns="" val="0"/>
                </a:ext>
              </a:extLst>
            </a:blip>
            <a:srcRect l="14863" r="38055"/>
            <a:stretch/>
          </p:blipFill>
          <p:spPr>
            <a:xfrm>
              <a:off x="5428142" y="2053746"/>
              <a:ext cx="1238124" cy="4392000"/>
            </a:xfrm>
            <a:prstGeom prst="rect">
              <a:avLst/>
            </a:prstGeom>
          </p:spPr>
        </p:pic>
        <p:grpSp>
          <p:nvGrpSpPr>
            <p:cNvPr id="6" name="Group 5"/>
            <p:cNvGrpSpPr/>
            <p:nvPr/>
          </p:nvGrpSpPr>
          <p:grpSpPr>
            <a:xfrm>
              <a:off x="6810375" y="2054989"/>
              <a:ext cx="1944000" cy="4390757"/>
              <a:chOff x="6810375" y="1597770"/>
              <a:chExt cx="1944000" cy="4390757"/>
            </a:xfrm>
          </p:grpSpPr>
          <p:pic>
            <p:nvPicPr>
              <p:cNvPr id="11" name="Picture 10" descr="DSCF0722.jpg"/>
              <p:cNvPicPr>
                <a:picLocks noChangeAspect="1"/>
              </p:cNvPicPr>
              <p:nvPr/>
            </p:nvPicPr>
            <p:blipFill>
              <a:blip r:embed="rId4" cstate="email"/>
              <a:stretch>
                <a:fillRect/>
              </a:stretch>
            </p:blipFill>
            <p:spPr>
              <a:xfrm>
                <a:off x="6810375" y="3200828"/>
                <a:ext cx="1944000" cy="1676699"/>
              </a:xfrm>
              <a:prstGeom prst="rect">
                <a:avLst/>
              </a:prstGeom>
            </p:spPr>
          </p:pic>
          <p:pic>
            <p:nvPicPr>
              <p:cNvPr id="1026" name="Picture 2"/>
              <p:cNvPicPr preferRelativeResize="0">
                <a:picLocks noChangeArrowheads="1"/>
              </p:cNvPicPr>
              <p:nvPr/>
            </p:nvPicPr>
            <p:blipFill>
              <a:blip r:embed="rId5" cstate="email"/>
              <a:srcRect/>
              <a:stretch>
                <a:fillRect/>
              </a:stretch>
            </p:blipFill>
            <p:spPr bwMode="auto">
              <a:xfrm>
                <a:off x="6810375" y="1597770"/>
                <a:ext cx="1944000" cy="1577340"/>
              </a:xfrm>
              <a:prstGeom prst="rect">
                <a:avLst/>
              </a:prstGeom>
              <a:noFill/>
              <a:ln w="9525">
                <a:noFill/>
                <a:miter lim="800000"/>
                <a:headEnd/>
                <a:tailEnd/>
              </a:ln>
              <a:effectLst/>
            </p:spPr>
          </p:pic>
          <p:pic>
            <p:nvPicPr>
              <p:cNvPr id="5" name="Picture 4"/>
              <p:cNvPicPr>
                <a:picLocks noChangeAspect="1"/>
              </p:cNvPicPr>
              <p:nvPr/>
            </p:nvPicPr>
            <p:blipFill rotWithShape="1">
              <a:blip r:embed="rId6" cstate="email">
                <a:extLst>
                  <a:ext uri="{28A0092B-C50C-407E-A947-70E740481C1C}">
                    <a14:useLocalDpi xmlns:a14="http://schemas.microsoft.com/office/drawing/2010/main" xmlns="" val="0"/>
                  </a:ext>
                </a:extLst>
              </a:blip>
              <a:srcRect l="4476" t="23298" r="9767" b="14109"/>
              <a:stretch/>
            </p:blipFill>
            <p:spPr>
              <a:xfrm>
                <a:off x="6810375" y="4924340"/>
                <a:ext cx="1944000" cy="1064187"/>
              </a:xfrm>
              <a:prstGeom prst="rect">
                <a:avLst/>
              </a:prstGeom>
            </p:spPr>
          </p:pic>
        </p:grpSp>
        <p:sp>
          <p:nvSpPr>
            <p:cNvPr id="8" name="TextBox 7"/>
            <p:cNvSpPr txBox="1"/>
            <p:nvPr/>
          </p:nvSpPr>
          <p:spPr>
            <a:xfrm>
              <a:off x="5608623" y="1155690"/>
              <a:ext cx="877163" cy="646331"/>
            </a:xfrm>
            <a:prstGeom prst="rect">
              <a:avLst/>
            </a:prstGeom>
            <a:noFill/>
          </p:spPr>
          <p:txBody>
            <a:bodyPr wrap="none" rtlCol="0">
              <a:spAutoFit/>
            </a:bodyPr>
            <a:lstStyle/>
            <a:p>
              <a:pPr algn="ctr"/>
              <a:r>
                <a:rPr lang="en-US" sz="1800" b="0" dirty="0" smtClean="0">
                  <a:solidFill>
                    <a:srgbClr val="000000"/>
                  </a:solidFill>
                </a:rPr>
                <a:t>Biofilm</a:t>
              </a:r>
              <a:br>
                <a:rPr lang="en-US" sz="1800" b="0" dirty="0" smtClean="0">
                  <a:solidFill>
                    <a:srgbClr val="000000"/>
                  </a:solidFill>
                </a:rPr>
              </a:br>
              <a:r>
                <a:rPr lang="en-US" sz="1800" b="0" dirty="0" smtClean="0">
                  <a:solidFill>
                    <a:srgbClr val="000000"/>
                  </a:solidFill>
                </a:rPr>
                <a:t>(BF)</a:t>
              </a:r>
              <a:endParaRPr lang="en-AU" sz="1800" b="0" dirty="0">
                <a:solidFill>
                  <a:srgbClr val="000000"/>
                </a:solidFill>
              </a:endParaRPr>
            </a:p>
          </p:txBody>
        </p:sp>
        <p:sp>
          <p:nvSpPr>
            <p:cNvPr id="15" name="TextBox 14"/>
            <p:cNvSpPr txBox="1"/>
            <p:nvPr/>
          </p:nvSpPr>
          <p:spPr>
            <a:xfrm>
              <a:off x="7087314" y="1155690"/>
              <a:ext cx="1390124" cy="923330"/>
            </a:xfrm>
            <a:prstGeom prst="rect">
              <a:avLst/>
            </a:prstGeom>
            <a:noFill/>
          </p:spPr>
          <p:txBody>
            <a:bodyPr wrap="none" rtlCol="0">
              <a:spAutoFit/>
            </a:bodyPr>
            <a:lstStyle/>
            <a:p>
              <a:pPr algn="ctr"/>
              <a:r>
                <a:rPr lang="en-US" sz="1800" b="0" dirty="0" smtClean="0">
                  <a:solidFill>
                    <a:srgbClr val="000000"/>
                  </a:solidFill>
                </a:rPr>
                <a:t>Suspension</a:t>
              </a:r>
              <a:br>
                <a:rPr lang="en-US" sz="1800" b="0" dirty="0" smtClean="0">
                  <a:solidFill>
                    <a:srgbClr val="000000"/>
                  </a:solidFill>
                </a:rPr>
              </a:br>
              <a:r>
                <a:rPr lang="en-US" sz="1800" b="0" dirty="0" smtClean="0">
                  <a:solidFill>
                    <a:srgbClr val="000000"/>
                  </a:solidFill>
                </a:rPr>
                <a:t>Cultures</a:t>
              </a:r>
              <a:br>
                <a:rPr lang="en-US" sz="1800" b="0" dirty="0" smtClean="0">
                  <a:solidFill>
                    <a:srgbClr val="000000"/>
                  </a:solidFill>
                </a:rPr>
              </a:br>
              <a:r>
                <a:rPr lang="en-US" sz="1800" b="0" dirty="0" smtClean="0">
                  <a:solidFill>
                    <a:srgbClr val="000000"/>
                  </a:solidFill>
                </a:rPr>
                <a:t>(SC)</a:t>
              </a:r>
              <a:endParaRPr lang="en-AU" sz="1800" b="0" dirty="0">
                <a:solidFill>
                  <a:srgbClr val="000000"/>
                </a:solidFill>
              </a:endParaRPr>
            </a:p>
          </p:txBody>
        </p:sp>
      </p:grpSp>
      <p:pic>
        <p:nvPicPr>
          <p:cNvPr id="14" name="Picture 10" descr="NQAIF_Logonobackground"/>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442913" y="171450"/>
            <a:ext cx="968375" cy="957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8559057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3"/>
          <p:cNvGrpSpPr/>
          <p:nvPr/>
        </p:nvGrpSpPr>
        <p:grpSpPr>
          <a:xfrm>
            <a:off x="290975" y="1333264"/>
            <a:ext cx="8562051" cy="900000"/>
            <a:chOff x="428596" y="1450414"/>
            <a:chExt cx="8562051" cy="900000"/>
          </a:xfrm>
        </p:grpSpPr>
        <p:grpSp>
          <p:nvGrpSpPr>
            <p:cNvPr id="3" name="Group 25"/>
            <p:cNvGrpSpPr/>
            <p:nvPr/>
          </p:nvGrpSpPr>
          <p:grpSpPr>
            <a:xfrm>
              <a:off x="428596" y="1450414"/>
              <a:ext cx="625097" cy="900000"/>
              <a:chOff x="428596" y="1430352"/>
              <a:chExt cx="625097" cy="900000"/>
            </a:xfrm>
          </p:grpSpPr>
          <p:pic>
            <p:nvPicPr>
              <p:cNvPr id="11" name="Picture 6" descr="57625017"/>
              <p:cNvPicPr>
                <a:picLocks noChangeAspect="1" noChangeArrowheads="1"/>
              </p:cNvPicPr>
              <p:nvPr/>
            </p:nvPicPr>
            <p:blipFill>
              <a:blip r:embed="rId3" cstate="email"/>
              <a:srcRect/>
              <a:stretch>
                <a:fillRect/>
              </a:stretch>
            </p:blipFill>
            <p:spPr bwMode="auto">
              <a:xfrm>
                <a:off x="428596" y="1430352"/>
                <a:ext cx="625097" cy="900000"/>
              </a:xfrm>
              <a:prstGeom prst="rect">
                <a:avLst/>
              </a:prstGeom>
              <a:noFill/>
              <a:ln w="9525">
                <a:noFill/>
                <a:miter lim="800000"/>
                <a:headEnd/>
                <a:tailEnd/>
              </a:ln>
            </p:spPr>
          </p:pic>
          <p:sp>
            <p:nvSpPr>
              <p:cNvPr id="12" name="Rectangle 9"/>
              <p:cNvSpPr>
                <a:spLocks noChangeArrowheads="1"/>
              </p:cNvSpPr>
              <p:nvPr/>
            </p:nvSpPr>
            <p:spPr bwMode="auto">
              <a:xfrm>
                <a:off x="428596" y="1500174"/>
                <a:ext cx="473206" cy="461665"/>
              </a:xfrm>
              <a:prstGeom prst="rect">
                <a:avLst/>
              </a:prstGeom>
              <a:noFill/>
              <a:ln w="9525">
                <a:noFill/>
                <a:miter lim="800000"/>
                <a:headEnd/>
                <a:tailEnd/>
              </a:ln>
            </p:spPr>
            <p:txBody>
              <a:bodyPr wrap="none">
                <a:spAutoFit/>
              </a:bodyPr>
              <a:lstStyle/>
              <a:p>
                <a:r>
                  <a:rPr lang="en-AU" sz="1200" b="0" dirty="0" smtClean="0">
                    <a:solidFill>
                      <a:srgbClr val="003366"/>
                    </a:solidFill>
                  </a:rPr>
                  <a:t>CO</a:t>
                </a:r>
                <a:r>
                  <a:rPr lang="en-AU" sz="1200" b="0" baseline="-25000" dirty="0" smtClean="0">
                    <a:solidFill>
                      <a:srgbClr val="003366"/>
                    </a:solidFill>
                  </a:rPr>
                  <a:t>2</a:t>
                </a:r>
              </a:p>
              <a:p>
                <a:r>
                  <a:rPr lang="en-AU" sz="1200" b="0" dirty="0" smtClean="0">
                    <a:solidFill>
                      <a:srgbClr val="003366"/>
                    </a:solidFill>
                  </a:rPr>
                  <a:t>NO</a:t>
                </a:r>
                <a:r>
                  <a:rPr lang="en-AU" sz="1200" b="0" baseline="-25000" dirty="0" smtClean="0">
                    <a:solidFill>
                      <a:srgbClr val="003366"/>
                    </a:solidFill>
                  </a:rPr>
                  <a:t>x</a:t>
                </a:r>
                <a:endParaRPr lang="en-US" sz="1200" b="0" baseline="-25000" dirty="0">
                  <a:solidFill>
                    <a:srgbClr val="003366"/>
                  </a:solidFill>
                </a:endParaRPr>
              </a:p>
            </p:txBody>
          </p:sp>
        </p:grpSp>
        <p:pic>
          <p:nvPicPr>
            <p:cNvPr id="14" name="Picture 2"/>
            <p:cNvPicPr>
              <a:picLocks noChangeAspect="1" noChangeArrowheads="1"/>
            </p:cNvPicPr>
            <p:nvPr/>
          </p:nvPicPr>
          <p:blipFill>
            <a:blip r:embed="rId4" cstate="email"/>
            <a:srcRect/>
            <a:stretch>
              <a:fillRect/>
            </a:stretch>
          </p:blipFill>
          <p:spPr bwMode="auto">
            <a:xfrm>
              <a:off x="1428728" y="1450414"/>
              <a:ext cx="1152941" cy="900000"/>
            </a:xfrm>
            <a:prstGeom prst="rect">
              <a:avLst/>
            </a:prstGeom>
            <a:noFill/>
            <a:ln w="9525">
              <a:noFill/>
              <a:miter lim="800000"/>
              <a:headEnd/>
              <a:tailEnd/>
            </a:ln>
            <a:effectLst/>
          </p:spPr>
        </p:pic>
        <p:pic>
          <p:nvPicPr>
            <p:cNvPr id="15" name="Picture 3"/>
            <p:cNvPicPr>
              <a:picLocks noChangeAspect="1" noChangeArrowheads="1"/>
            </p:cNvPicPr>
            <p:nvPr/>
          </p:nvPicPr>
          <p:blipFill>
            <a:blip r:embed="rId5" cstate="email"/>
            <a:srcRect/>
            <a:stretch>
              <a:fillRect/>
            </a:stretch>
          </p:blipFill>
          <p:spPr bwMode="auto">
            <a:xfrm>
              <a:off x="2928926" y="1450414"/>
              <a:ext cx="900000" cy="900000"/>
            </a:xfrm>
            <a:prstGeom prst="rect">
              <a:avLst/>
            </a:prstGeom>
            <a:noFill/>
            <a:ln w="9525">
              <a:noFill/>
              <a:miter lim="800000"/>
              <a:headEnd/>
              <a:tailEnd/>
            </a:ln>
            <a:effectLst/>
          </p:spPr>
        </p:pic>
        <p:pic>
          <p:nvPicPr>
            <p:cNvPr id="16" name="Picture 9" descr="PB090006"/>
            <p:cNvPicPr>
              <a:picLocks noChangeAspect="1" noChangeArrowheads="1"/>
            </p:cNvPicPr>
            <p:nvPr/>
          </p:nvPicPr>
          <p:blipFill>
            <a:blip r:embed="rId6" cstate="email"/>
            <a:srcRect l="12323" r="9344"/>
            <a:stretch>
              <a:fillRect/>
            </a:stretch>
          </p:blipFill>
          <p:spPr bwMode="auto">
            <a:xfrm>
              <a:off x="4214810" y="1450414"/>
              <a:ext cx="940141" cy="900000"/>
            </a:xfrm>
            <a:prstGeom prst="rect">
              <a:avLst/>
            </a:prstGeom>
            <a:noFill/>
            <a:ln w="9525">
              <a:noFill/>
              <a:miter lim="800000"/>
              <a:headEnd/>
              <a:tailEnd/>
            </a:ln>
          </p:spPr>
        </p:pic>
        <p:pic>
          <p:nvPicPr>
            <p:cNvPr id="19" name="Picture 5" descr="C:\Documents and Settings\jc132757\Local Settings\Temporary Internet Files\Content.IE5\9AG88AV0\MC900286652[1].wmf"/>
            <p:cNvPicPr>
              <a:picLocks noChangeAspect="1" noChangeArrowheads="1"/>
            </p:cNvPicPr>
            <p:nvPr/>
          </p:nvPicPr>
          <p:blipFill>
            <a:blip r:embed="rId7" cstate="print"/>
            <a:srcRect/>
            <a:stretch>
              <a:fillRect/>
            </a:stretch>
          </p:blipFill>
          <p:spPr bwMode="auto">
            <a:xfrm>
              <a:off x="8001024" y="1450414"/>
              <a:ext cx="989623" cy="900000"/>
            </a:xfrm>
            <a:prstGeom prst="rect">
              <a:avLst/>
            </a:prstGeom>
            <a:noFill/>
          </p:spPr>
        </p:pic>
        <p:pic>
          <p:nvPicPr>
            <p:cNvPr id="24" name="Picture 5"/>
            <p:cNvPicPr>
              <a:picLocks noChangeAspect="1" noChangeArrowheads="1"/>
            </p:cNvPicPr>
            <p:nvPr/>
          </p:nvPicPr>
          <p:blipFill>
            <a:blip r:embed="rId8" cstate="email"/>
            <a:srcRect t="7723" r="40575"/>
            <a:stretch>
              <a:fillRect/>
            </a:stretch>
          </p:blipFill>
          <p:spPr bwMode="auto">
            <a:xfrm flipH="1">
              <a:off x="6858016" y="1450414"/>
              <a:ext cx="782187" cy="900000"/>
            </a:xfrm>
            <a:prstGeom prst="rect">
              <a:avLst/>
            </a:prstGeom>
            <a:noFill/>
            <a:ln w="9525">
              <a:noFill/>
              <a:miter lim="800000"/>
              <a:headEnd/>
              <a:tailEnd/>
            </a:ln>
            <a:effectLst/>
          </p:spPr>
        </p:pic>
        <p:pic>
          <p:nvPicPr>
            <p:cNvPr id="25" name="Picture 8"/>
            <p:cNvPicPr preferRelativeResize="0">
              <a:picLocks noChangeArrowheads="1"/>
            </p:cNvPicPr>
            <p:nvPr/>
          </p:nvPicPr>
          <p:blipFill>
            <a:blip r:embed="rId9" cstate="email"/>
            <a:srcRect t="24671" r="28562"/>
            <a:stretch>
              <a:fillRect/>
            </a:stretch>
          </p:blipFill>
          <p:spPr bwMode="auto">
            <a:xfrm>
              <a:off x="5429256" y="1450414"/>
              <a:ext cx="1285885" cy="900000"/>
            </a:xfrm>
            <a:prstGeom prst="rect">
              <a:avLst/>
            </a:prstGeom>
            <a:noFill/>
            <a:ln w="9525">
              <a:noFill/>
              <a:miter lim="800000"/>
              <a:headEnd/>
              <a:tailEnd/>
            </a:ln>
            <a:effectLst/>
          </p:spPr>
        </p:pic>
        <p:sp>
          <p:nvSpPr>
            <p:cNvPr id="27" name="TextBox 26"/>
            <p:cNvSpPr txBox="1"/>
            <p:nvPr/>
          </p:nvSpPr>
          <p:spPr>
            <a:xfrm>
              <a:off x="1071538" y="1700359"/>
              <a:ext cx="333746" cy="400110"/>
            </a:xfrm>
            <a:prstGeom prst="rect">
              <a:avLst/>
            </a:prstGeom>
            <a:noFill/>
          </p:spPr>
          <p:txBody>
            <a:bodyPr wrap="none" rtlCol="0">
              <a:spAutoFit/>
            </a:bodyPr>
            <a:lstStyle/>
            <a:p>
              <a:r>
                <a:rPr lang="en-AU" sz="2000" b="0" dirty="0" smtClean="0">
                  <a:solidFill>
                    <a:srgbClr val="000000"/>
                  </a:solidFill>
                </a:rPr>
                <a:t>+</a:t>
              </a:r>
              <a:endParaRPr lang="en-AU" sz="2000" b="0" dirty="0">
                <a:solidFill>
                  <a:srgbClr val="000000"/>
                </a:solidFill>
              </a:endParaRPr>
            </a:p>
          </p:txBody>
        </p:sp>
        <p:sp>
          <p:nvSpPr>
            <p:cNvPr id="28" name="TextBox 27"/>
            <p:cNvSpPr txBox="1"/>
            <p:nvPr/>
          </p:nvSpPr>
          <p:spPr>
            <a:xfrm>
              <a:off x="2583611" y="1700359"/>
              <a:ext cx="333746" cy="400110"/>
            </a:xfrm>
            <a:prstGeom prst="rect">
              <a:avLst/>
            </a:prstGeom>
            <a:noFill/>
          </p:spPr>
          <p:txBody>
            <a:bodyPr wrap="none" rtlCol="0">
              <a:spAutoFit/>
            </a:bodyPr>
            <a:lstStyle/>
            <a:p>
              <a:r>
                <a:rPr lang="en-AU" sz="2000" b="0" dirty="0" smtClean="0">
                  <a:solidFill>
                    <a:srgbClr val="000000"/>
                  </a:solidFill>
                </a:rPr>
                <a:t>+</a:t>
              </a:r>
              <a:endParaRPr lang="en-AU" sz="2000" b="0" dirty="0">
                <a:solidFill>
                  <a:srgbClr val="000000"/>
                </a:solidFill>
              </a:endParaRPr>
            </a:p>
          </p:txBody>
        </p:sp>
        <p:sp>
          <p:nvSpPr>
            <p:cNvPr id="29" name="TextBox 28"/>
            <p:cNvSpPr txBox="1"/>
            <p:nvPr/>
          </p:nvSpPr>
          <p:spPr>
            <a:xfrm>
              <a:off x="3857620" y="1700359"/>
              <a:ext cx="333746" cy="400110"/>
            </a:xfrm>
            <a:prstGeom prst="rect">
              <a:avLst/>
            </a:prstGeom>
            <a:noFill/>
          </p:spPr>
          <p:txBody>
            <a:bodyPr wrap="none" rtlCol="0">
              <a:spAutoFit/>
            </a:bodyPr>
            <a:lstStyle/>
            <a:p>
              <a:r>
                <a:rPr lang="en-AU" sz="2000" b="0" dirty="0" smtClean="0">
                  <a:solidFill>
                    <a:srgbClr val="000000"/>
                  </a:solidFill>
                </a:rPr>
                <a:t>=</a:t>
              </a:r>
              <a:endParaRPr lang="en-AU" sz="2000" b="0" dirty="0">
                <a:solidFill>
                  <a:srgbClr val="000000"/>
                </a:solidFill>
              </a:endParaRPr>
            </a:p>
          </p:txBody>
        </p:sp>
        <p:sp>
          <p:nvSpPr>
            <p:cNvPr id="30" name="TextBox 29"/>
            <p:cNvSpPr txBox="1"/>
            <p:nvPr/>
          </p:nvSpPr>
          <p:spPr>
            <a:xfrm>
              <a:off x="5095510" y="1700359"/>
              <a:ext cx="333746" cy="400110"/>
            </a:xfrm>
            <a:prstGeom prst="rect">
              <a:avLst/>
            </a:prstGeom>
            <a:noFill/>
          </p:spPr>
          <p:txBody>
            <a:bodyPr wrap="none" rtlCol="0">
              <a:spAutoFit/>
            </a:bodyPr>
            <a:lstStyle/>
            <a:p>
              <a:r>
                <a:rPr lang="en-AU" sz="2000" b="0" dirty="0" smtClean="0">
                  <a:solidFill>
                    <a:srgbClr val="000000"/>
                  </a:solidFill>
                </a:rPr>
                <a:t>+</a:t>
              </a:r>
              <a:endParaRPr lang="en-AU" sz="2000" b="0" dirty="0">
                <a:solidFill>
                  <a:srgbClr val="000000"/>
                </a:solidFill>
              </a:endParaRPr>
            </a:p>
          </p:txBody>
        </p:sp>
        <p:sp>
          <p:nvSpPr>
            <p:cNvPr id="31" name="TextBox 30"/>
            <p:cNvSpPr txBox="1"/>
            <p:nvPr/>
          </p:nvSpPr>
          <p:spPr>
            <a:xfrm>
              <a:off x="7643834" y="1700359"/>
              <a:ext cx="333746" cy="400110"/>
            </a:xfrm>
            <a:prstGeom prst="rect">
              <a:avLst/>
            </a:prstGeom>
            <a:noFill/>
          </p:spPr>
          <p:txBody>
            <a:bodyPr wrap="none" rtlCol="0">
              <a:spAutoFit/>
            </a:bodyPr>
            <a:lstStyle/>
            <a:p>
              <a:r>
                <a:rPr lang="en-AU" sz="2000" b="0" dirty="0" smtClean="0">
                  <a:solidFill>
                    <a:srgbClr val="000000"/>
                  </a:solidFill>
                </a:rPr>
                <a:t>+</a:t>
              </a:r>
              <a:endParaRPr lang="en-AU" sz="2000" b="0" dirty="0">
                <a:solidFill>
                  <a:srgbClr val="000000"/>
                </a:solidFill>
              </a:endParaRPr>
            </a:p>
          </p:txBody>
        </p:sp>
        <p:sp>
          <p:nvSpPr>
            <p:cNvPr id="32" name="TextBox 31"/>
            <p:cNvSpPr txBox="1"/>
            <p:nvPr/>
          </p:nvSpPr>
          <p:spPr>
            <a:xfrm>
              <a:off x="6667146" y="1700359"/>
              <a:ext cx="333746" cy="400110"/>
            </a:xfrm>
            <a:prstGeom prst="rect">
              <a:avLst/>
            </a:prstGeom>
            <a:noFill/>
          </p:spPr>
          <p:txBody>
            <a:bodyPr wrap="none" rtlCol="0">
              <a:spAutoFit/>
            </a:bodyPr>
            <a:lstStyle/>
            <a:p>
              <a:r>
                <a:rPr lang="en-AU" sz="2000" b="0" dirty="0" smtClean="0">
                  <a:solidFill>
                    <a:srgbClr val="000000"/>
                  </a:solidFill>
                </a:rPr>
                <a:t>+</a:t>
              </a:r>
              <a:endParaRPr lang="en-AU" sz="2000" b="0" dirty="0">
                <a:solidFill>
                  <a:srgbClr val="000000"/>
                </a:solidFill>
              </a:endParaRPr>
            </a:p>
          </p:txBody>
        </p:sp>
      </p:grpSp>
      <p:sp>
        <p:nvSpPr>
          <p:cNvPr id="26" name="Rectangle 11"/>
          <p:cNvSpPr txBox="1">
            <a:spLocks noChangeArrowheads="1"/>
          </p:cNvSpPr>
          <p:nvPr/>
        </p:nvSpPr>
        <p:spPr>
          <a:xfrm>
            <a:off x="3344352" y="151267"/>
            <a:ext cx="1946102" cy="1008062"/>
          </a:xfrm>
          <a:prstGeom prst="rect">
            <a:avLst/>
          </a:prstGeom>
        </p:spPr>
        <p:txBody>
          <a:bodyPr/>
          <a:lstStyle/>
          <a:p>
            <a:pPr>
              <a:defRPr/>
            </a:pPr>
            <a:endParaRPr lang="de-DE" b="0" kern="0" dirty="0" smtClean="0">
              <a:solidFill>
                <a:srgbClr val="333399"/>
              </a:solidFill>
              <a:latin typeface="Arial"/>
              <a:ea typeface="MS PGothic"/>
              <a:cs typeface="Arial Unicode MS"/>
            </a:endParaRPr>
          </a:p>
          <a:p>
            <a:pPr>
              <a:defRPr/>
            </a:pPr>
            <a:r>
              <a:rPr lang="de-DE" b="0" kern="0" dirty="0" smtClean="0">
                <a:solidFill>
                  <a:srgbClr val="333399"/>
                </a:solidFill>
                <a:latin typeface="Arial"/>
                <a:ea typeface="MS PGothic"/>
                <a:cs typeface="Arial Unicode MS"/>
              </a:rPr>
              <a:t>Conclusions</a:t>
            </a:r>
          </a:p>
        </p:txBody>
      </p:sp>
      <p:sp>
        <p:nvSpPr>
          <p:cNvPr id="33" name="TextBox 32"/>
          <p:cNvSpPr txBox="1"/>
          <p:nvPr/>
        </p:nvSpPr>
        <p:spPr>
          <a:xfrm>
            <a:off x="393981" y="2311373"/>
            <a:ext cx="8558881" cy="4247317"/>
          </a:xfrm>
          <a:prstGeom prst="rect">
            <a:avLst/>
          </a:prstGeom>
          <a:noFill/>
        </p:spPr>
        <p:txBody>
          <a:bodyPr wrap="none" rtlCol="0">
            <a:spAutoFit/>
          </a:bodyPr>
          <a:lstStyle/>
          <a:p>
            <a:r>
              <a:rPr lang="en-AU" sz="1800" b="0" dirty="0" smtClean="0">
                <a:solidFill>
                  <a:srgbClr val="003366"/>
                </a:solidFill>
              </a:rPr>
              <a:t>Biomass productivity and carbon – wastewater remediation potential: </a:t>
            </a:r>
            <a:br>
              <a:rPr lang="en-AU" sz="1800" b="0" dirty="0" smtClean="0">
                <a:solidFill>
                  <a:srgbClr val="003366"/>
                </a:solidFill>
              </a:rPr>
            </a:br>
            <a:endParaRPr lang="en-AU" sz="1800" b="0" dirty="0" smtClean="0">
              <a:solidFill>
                <a:srgbClr val="003366"/>
              </a:solidFill>
            </a:endParaRPr>
          </a:p>
          <a:p>
            <a:r>
              <a:rPr lang="en-AU" sz="1800" b="0" dirty="0" smtClean="0">
                <a:solidFill>
                  <a:srgbClr val="808080"/>
                </a:solidFill>
              </a:rPr>
              <a:t>Achievable and superior to terrestrial crops</a:t>
            </a:r>
            <a:br>
              <a:rPr lang="en-AU" sz="1800" b="0" dirty="0" smtClean="0">
                <a:solidFill>
                  <a:srgbClr val="808080"/>
                </a:solidFill>
              </a:rPr>
            </a:br>
            <a:endParaRPr lang="en-AU" sz="1800" b="0" dirty="0" smtClean="0">
              <a:solidFill>
                <a:srgbClr val="808080"/>
              </a:solidFill>
            </a:endParaRPr>
          </a:p>
          <a:p>
            <a:r>
              <a:rPr lang="en-AU" sz="1800" b="0" dirty="0" smtClean="0">
                <a:solidFill>
                  <a:srgbClr val="808080"/>
                </a:solidFill>
              </a:rPr>
              <a:t>simple commercially viable systems exist to produce sufficient biomass today</a:t>
            </a:r>
            <a:endParaRPr lang="en-AU" sz="1800" b="0" baseline="30000" dirty="0" smtClean="0">
              <a:solidFill>
                <a:srgbClr val="808080"/>
              </a:solidFill>
            </a:endParaRPr>
          </a:p>
          <a:p>
            <a:endParaRPr lang="en-AU" sz="1800" b="0" dirty="0" smtClean="0">
              <a:solidFill>
                <a:srgbClr val="003366"/>
              </a:solidFill>
            </a:endParaRPr>
          </a:p>
          <a:p>
            <a:r>
              <a:rPr lang="en-AU" sz="1800" b="0" dirty="0" smtClean="0">
                <a:solidFill>
                  <a:srgbClr val="003366"/>
                </a:solidFill>
              </a:rPr>
              <a:t>Oil yield and end product suitability: </a:t>
            </a:r>
            <a:br>
              <a:rPr lang="en-AU" sz="1800" b="0" dirty="0" smtClean="0">
                <a:solidFill>
                  <a:srgbClr val="003366"/>
                </a:solidFill>
              </a:rPr>
            </a:br>
            <a:endParaRPr lang="en-AU" sz="1800" b="0" dirty="0" smtClean="0">
              <a:solidFill>
                <a:srgbClr val="003366"/>
              </a:solidFill>
            </a:endParaRPr>
          </a:p>
          <a:p>
            <a:r>
              <a:rPr lang="en-AU" sz="1800" b="0" dirty="0" smtClean="0">
                <a:solidFill>
                  <a:srgbClr val="808080"/>
                </a:solidFill>
              </a:rPr>
              <a:t>Pigments are great </a:t>
            </a:r>
            <a:r>
              <a:rPr lang="en-AU" sz="1800" b="0" dirty="0" err="1" smtClean="0">
                <a:solidFill>
                  <a:srgbClr val="808080"/>
                </a:solidFill>
              </a:rPr>
              <a:t>bioproducts</a:t>
            </a:r>
            <a:r>
              <a:rPr lang="en-AU" sz="1800" b="0" dirty="0" smtClean="0">
                <a:solidFill>
                  <a:srgbClr val="808080"/>
                </a:solidFill>
              </a:rPr>
              <a:t> but market size is limiting</a:t>
            </a:r>
            <a:br>
              <a:rPr lang="en-AU" sz="1800" b="0" dirty="0" smtClean="0">
                <a:solidFill>
                  <a:srgbClr val="808080"/>
                </a:solidFill>
              </a:rPr>
            </a:br>
            <a:endParaRPr lang="en-AU" sz="1800" b="0" dirty="0" smtClean="0">
              <a:solidFill>
                <a:srgbClr val="808080"/>
              </a:solidFill>
            </a:endParaRPr>
          </a:p>
          <a:p>
            <a:r>
              <a:rPr lang="en-AU" sz="1800" b="0" dirty="0" smtClean="0">
                <a:solidFill>
                  <a:srgbClr val="808080"/>
                </a:solidFill>
              </a:rPr>
              <a:t>Fatty acid profiles are suitable for biopolymers, biodiesel without alterations to</a:t>
            </a:r>
            <a:br>
              <a:rPr lang="en-AU" sz="1800" b="0" dirty="0" smtClean="0">
                <a:solidFill>
                  <a:srgbClr val="808080"/>
                </a:solidFill>
              </a:rPr>
            </a:br>
            <a:r>
              <a:rPr lang="en-AU" sz="1800" b="0" dirty="0" smtClean="0">
                <a:solidFill>
                  <a:srgbClr val="808080"/>
                </a:solidFill>
              </a:rPr>
              <a:t>existing biomass extraction and refining processes</a:t>
            </a:r>
            <a:br>
              <a:rPr lang="en-AU" sz="1800" b="0" dirty="0" smtClean="0">
                <a:solidFill>
                  <a:srgbClr val="808080"/>
                </a:solidFill>
              </a:rPr>
            </a:br>
            <a:endParaRPr lang="en-AU" sz="1800" b="0" dirty="0" smtClean="0">
              <a:solidFill>
                <a:srgbClr val="808080"/>
              </a:solidFill>
            </a:endParaRPr>
          </a:p>
          <a:p>
            <a:r>
              <a:rPr lang="en-AU" sz="1800" b="0" dirty="0" smtClean="0">
                <a:solidFill>
                  <a:srgbClr val="808080"/>
                </a:solidFill>
              </a:rPr>
              <a:t>High PUFA – omega-3 fatty acid content of some strains is commercially attractive</a:t>
            </a:r>
            <a:br>
              <a:rPr lang="en-AU" sz="1800" b="0" dirty="0" smtClean="0">
                <a:solidFill>
                  <a:srgbClr val="808080"/>
                </a:solidFill>
              </a:rPr>
            </a:br>
            <a:r>
              <a:rPr lang="en-AU" sz="1800" b="0" dirty="0" smtClean="0">
                <a:solidFill>
                  <a:srgbClr val="808080"/>
                </a:solidFill>
              </a:rPr>
              <a:t>$ ,000s</a:t>
            </a:r>
          </a:p>
        </p:txBody>
      </p:sp>
      <p:pic>
        <p:nvPicPr>
          <p:cNvPr id="22" name="Picture 10" descr="NQAIF_Logonobackground"/>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442913" y="171450"/>
            <a:ext cx="968375" cy="957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180132910"/>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954" name="Picture 7" descr="JCU_Logo_RGB.jpg"/>
          <p:cNvPicPr>
            <a:picLocks noChangeAspect="1"/>
          </p:cNvPicPr>
          <p:nvPr/>
        </p:nvPicPr>
        <p:blipFill>
          <a:blip r:embed="rId3" cstate="email"/>
          <a:srcRect/>
          <a:stretch>
            <a:fillRect/>
          </a:stretch>
        </p:blipFill>
        <p:spPr bwMode="auto">
          <a:xfrm>
            <a:off x="7119938" y="228600"/>
            <a:ext cx="1814512" cy="955675"/>
          </a:xfrm>
          <a:prstGeom prst="rect">
            <a:avLst/>
          </a:prstGeom>
          <a:noFill/>
          <a:ln w="9525">
            <a:noFill/>
            <a:miter lim="800000"/>
            <a:headEnd/>
            <a:tailEnd/>
          </a:ln>
        </p:spPr>
      </p:pic>
      <p:sp>
        <p:nvSpPr>
          <p:cNvPr id="12" name="Rectangle 10"/>
          <p:cNvSpPr txBox="1">
            <a:spLocks noChangeArrowheads="1"/>
          </p:cNvSpPr>
          <p:nvPr/>
        </p:nvSpPr>
        <p:spPr>
          <a:xfrm>
            <a:off x="1628536" y="385746"/>
            <a:ext cx="5488434" cy="685800"/>
          </a:xfrm>
          <a:prstGeom prst="rect">
            <a:avLst/>
          </a:prstGeom>
        </p:spPr>
        <p:txBody>
          <a:bodyPr vert="horz" lIns="91440" tIns="45720" rIns="91440" bIns="45720" rtlCol="0" anchor="ctr">
            <a:normAutofit/>
          </a:bodyPr>
          <a:lstStyle/>
          <a:p>
            <a:r>
              <a:rPr lang="en-US" b="0" dirty="0" err="1" smtClean="0">
                <a:solidFill>
                  <a:srgbClr val="333399"/>
                </a:solidFill>
              </a:rPr>
              <a:t>Microalgal</a:t>
            </a:r>
            <a:r>
              <a:rPr lang="en-US" b="0" dirty="0" smtClean="0">
                <a:solidFill>
                  <a:srgbClr val="333399"/>
                </a:solidFill>
              </a:rPr>
              <a:t> Biotechnology – The Future</a:t>
            </a:r>
          </a:p>
        </p:txBody>
      </p:sp>
      <p:pic>
        <p:nvPicPr>
          <p:cNvPr id="61" name="Picture 60"/>
          <p:cNvPicPr>
            <a:picLocks noChangeAspect="1"/>
          </p:cNvPicPr>
          <p:nvPr/>
        </p:nvPicPr>
        <p:blipFill>
          <a:blip r:embed="rId4" cstate="email">
            <a:extLst>
              <a:ext uri="{28A0092B-C50C-407E-A947-70E740481C1C}">
                <a14:useLocalDpi xmlns:a14="http://schemas.microsoft.com/office/drawing/2010/main" xmlns="" val="0"/>
              </a:ext>
            </a:extLst>
          </a:blip>
          <a:stretch>
            <a:fillRect/>
          </a:stretch>
        </p:blipFill>
        <p:spPr>
          <a:xfrm>
            <a:off x="2173383" y="5045788"/>
            <a:ext cx="2581200" cy="1427678"/>
          </a:xfrm>
          <a:prstGeom prst="rect">
            <a:avLst/>
          </a:prstGeom>
        </p:spPr>
      </p:pic>
      <p:pic>
        <p:nvPicPr>
          <p:cNvPr id="64" name="Picture 63"/>
          <p:cNvPicPr>
            <a:picLocks noChangeAspect="1"/>
          </p:cNvPicPr>
          <p:nvPr/>
        </p:nvPicPr>
        <p:blipFill rotWithShape="1">
          <a:blip r:embed="rId5" cstate="email">
            <a:extLst>
              <a:ext uri="{28A0092B-C50C-407E-A947-70E740481C1C}">
                <a14:useLocalDpi xmlns:a14="http://schemas.microsoft.com/office/drawing/2010/main" xmlns="" val="0"/>
              </a:ext>
            </a:extLst>
          </a:blip>
          <a:srcRect b="12535"/>
          <a:stretch/>
        </p:blipFill>
        <p:spPr>
          <a:xfrm>
            <a:off x="2173384" y="1272300"/>
            <a:ext cx="2582355" cy="3772164"/>
          </a:xfrm>
          <a:prstGeom prst="rect">
            <a:avLst/>
          </a:prstGeom>
        </p:spPr>
      </p:pic>
      <p:pic>
        <p:nvPicPr>
          <p:cNvPr id="65" name="Picture 64" descr="DSCF0722.jpg"/>
          <p:cNvPicPr>
            <a:picLocks noChangeAspect="1"/>
          </p:cNvPicPr>
          <p:nvPr/>
        </p:nvPicPr>
        <p:blipFill>
          <a:blip r:embed="rId6" cstate="email"/>
          <a:stretch>
            <a:fillRect/>
          </a:stretch>
        </p:blipFill>
        <p:spPr>
          <a:xfrm>
            <a:off x="4737770" y="1268126"/>
            <a:ext cx="2581200" cy="2226284"/>
          </a:xfrm>
          <a:prstGeom prst="rect">
            <a:avLst/>
          </a:prstGeom>
        </p:spPr>
      </p:pic>
      <p:pic>
        <p:nvPicPr>
          <p:cNvPr id="66" name="Picture 65"/>
          <p:cNvPicPr>
            <a:picLocks noChangeAspect="1"/>
          </p:cNvPicPr>
          <p:nvPr/>
        </p:nvPicPr>
        <p:blipFill rotWithShape="1">
          <a:blip r:embed="rId7" cstate="email">
            <a:extLst>
              <a:ext uri="{28A0092B-C50C-407E-A947-70E740481C1C}">
                <a14:useLocalDpi xmlns:a14="http://schemas.microsoft.com/office/drawing/2010/main" xmlns="" val="0"/>
              </a:ext>
            </a:extLst>
          </a:blip>
          <a:srcRect l="23019" t="16665" r="32726" b="8928"/>
          <a:stretch/>
        </p:blipFill>
        <p:spPr>
          <a:xfrm>
            <a:off x="6369603" y="2271050"/>
            <a:ext cx="949367" cy="1223360"/>
          </a:xfrm>
          <a:prstGeom prst="rect">
            <a:avLst/>
          </a:prstGeom>
        </p:spPr>
      </p:pic>
      <p:sp>
        <p:nvSpPr>
          <p:cNvPr id="2" name="TextBox 1"/>
          <p:cNvSpPr txBox="1"/>
          <p:nvPr/>
        </p:nvSpPr>
        <p:spPr>
          <a:xfrm>
            <a:off x="173191" y="1158927"/>
            <a:ext cx="2010487" cy="2246769"/>
          </a:xfrm>
          <a:prstGeom prst="rect">
            <a:avLst/>
          </a:prstGeom>
          <a:noFill/>
        </p:spPr>
        <p:txBody>
          <a:bodyPr wrap="none" rtlCol="0">
            <a:spAutoFit/>
          </a:bodyPr>
          <a:lstStyle/>
          <a:p>
            <a:r>
              <a:rPr lang="en-US" sz="2000" b="0" dirty="0" smtClean="0">
                <a:solidFill>
                  <a:srgbClr val="333399"/>
                </a:solidFill>
              </a:rPr>
              <a:t>Inputs:</a:t>
            </a:r>
          </a:p>
          <a:p>
            <a:endParaRPr lang="en-US" sz="2000" b="0" dirty="0">
              <a:solidFill>
                <a:srgbClr val="000000"/>
              </a:solidFill>
            </a:endParaRPr>
          </a:p>
          <a:p>
            <a:r>
              <a:rPr lang="en-US" sz="2000" b="0" dirty="0" smtClean="0">
                <a:solidFill>
                  <a:srgbClr val="000000"/>
                </a:solidFill>
              </a:rPr>
              <a:t>Water source?</a:t>
            </a:r>
          </a:p>
          <a:p>
            <a:endParaRPr lang="en-US" sz="2000" b="0" dirty="0">
              <a:solidFill>
                <a:srgbClr val="000000"/>
              </a:solidFill>
            </a:endParaRPr>
          </a:p>
          <a:p>
            <a:r>
              <a:rPr lang="en-US" sz="2000" b="0" dirty="0" smtClean="0">
                <a:solidFill>
                  <a:srgbClr val="000000"/>
                </a:solidFill>
              </a:rPr>
              <a:t>Self-established</a:t>
            </a:r>
            <a:br>
              <a:rPr lang="en-US" sz="2000" b="0" dirty="0" smtClean="0">
                <a:solidFill>
                  <a:srgbClr val="000000"/>
                </a:solidFill>
              </a:rPr>
            </a:br>
            <a:r>
              <a:rPr lang="en-US" sz="2000" b="0" dirty="0" smtClean="0">
                <a:solidFill>
                  <a:srgbClr val="000000"/>
                </a:solidFill>
              </a:rPr>
              <a:t>local algae</a:t>
            </a:r>
            <a:br>
              <a:rPr lang="en-US" sz="2000" b="0" dirty="0" smtClean="0">
                <a:solidFill>
                  <a:srgbClr val="000000"/>
                </a:solidFill>
              </a:rPr>
            </a:br>
            <a:r>
              <a:rPr lang="en-US" sz="2000" b="0" dirty="0" smtClean="0">
                <a:solidFill>
                  <a:srgbClr val="000000"/>
                </a:solidFill>
              </a:rPr>
              <a:t>consortia</a:t>
            </a:r>
            <a:endParaRPr lang="en-AU" sz="2000" b="0" dirty="0">
              <a:solidFill>
                <a:srgbClr val="000000"/>
              </a:solidFill>
            </a:endParaRPr>
          </a:p>
        </p:txBody>
      </p:sp>
      <p:sp>
        <p:nvSpPr>
          <p:cNvPr id="3" name="TextBox 2"/>
          <p:cNvSpPr txBox="1"/>
          <p:nvPr/>
        </p:nvSpPr>
        <p:spPr>
          <a:xfrm>
            <a:off x="4794021" y="3675171"/>
            <a:ext cx="1824538" cy="2862322"/>
          </a:xfrm>
          <a:prstGeom prst="rect">
            <a:avLst/>
          </a:prstGeom>
          <a:noFill/>
        </p:spPr>
        <p:txBody>
          <a:bodyPr wrap="none" rtlCol="0">
            <a:spAutoFit/>
          </a:bodyPr>
          <a:lstStyle/>
          <a:p>
            <a:r>
              <a:rPr lang="en-US" sz="2000" b="0" dirty="0" smtClean="0">
                <a:solidFill>
                  <a:srgbClr val="333399"/>
                </a:solidFill>
              </a:rPr>
              <a:t>Processes</a:t>
            </a:r>
          </a:p>
          <a:p>
            <a:r>
              <a:rPr lang="en-US" sz="2000" b="0" i="1" dirty="0" smtClean="0">
                <a:solidFill>
                  <a:srgbClr val="000000"/>
                </a:solidFill>
              </a:rPr>
              <a:t>Anaerobic</a:t>
            </a:r>
            <a:br>
              <a:rPr lang="en-US" sz="2000" b="0" i="1" dirty="0" smtClean="0">
                <a:solidFill>
                  <a:srgbClr val="000000"/>
                </a:solidFill>
              </a:rPr>
            </a:br>
            <a:r>
              <a:rPr lang="en-US" sz="2000" b="0" i="1" dirty="0" smtClean="0">
                <a:solidFill>
                  <a:srgbClr val="000000"/>
                </a:solidFill>
              </a:rPr>
              <a:t>Digestion</a:t>
            </a:r>
            <a:r>
              <a:rPr lang="en-US" sz="2000" b="0" dirty="0" smtClean="0">
                <a:solidFill>
                  <a:srgbClr val="000000"/>
                </a:solidFill>
              </a:rPr>
              <a:t/>
            </a:r>
            <a:br>
              <a:rPr lang="en-US" sz="2000" b="0" dirty="0" smtClean="0">
                <a:solidFill>
                  <a:srgbClr val="000000"/>
                </a:solidFill>
              </a:rPr>
            </a:br>
            <a:r>
              <a:rPr lang="en-US" sz="2000" b="0" dirty="0" smtClean="0">
                <a:solidFill>
                  <a:srgbClr val="000000"/>
                </a:solidFill>
              </a:rPr>
              <a:t> wet biomass</a:t>
            </a:r>
          </a:p>
          <a:p>
            <a:r>
              <a:rPr lang="en-US" sz="2000" b="0" dirty="0">
                <a:solidFill>
                  <a:srgbClr val="000000"/>
                </a:solidFill>
              </a:rPr>
              <a:t> </a:t>
            </a:r>
            <a:r>
              <a:rPr lang="en-US" sz="2000" b="0" dirty="0" smtClean="0">
                <a:solidFill>
                  <a:srgbClr val="000000"/>
                </a:solidFill>
              </a:rPr>
              <a:t>liquid </a:t>
            </a:r>
            <a:r>
              <a:rPr lang="en-US" sz="2000" b="0" dirty="0" err="1" smtClean="0">
                <a:solidFill>
                  <a:srgbClr val="000000"/>
                </a:solidFill>
              </a:rPr>
              <a:t>fertiliser</a:t>
            </a:r>
            <a:r>
              <a:rPr lang="en-US" sz="2000" b="0" dirty="0" smtClean="0">
                <a:solidFill>
                  <a:srgbClr val="000000"/>
                </a:solidFill>
              </a:rPr>
              <a:t/>
            </a:r>
            <a:br>
              <a:rPr lang="en-US" sz="2000" b="0" dirty="0" smtClean="0">
                <a:solidFill>
                  <a:srgbClr val="000000"/>
                </a:solidFill>
              </a:rPr>
            </a:br>
            <a:r>
              <a:rPr lang="en-US" sz="2000" b="0" dirty="0" smtClean="0">
                <a:solidFill>
                  <a:srgbClr val="000000"/>
                </a:solidFill>
              </a:rPr>
              <a:t> compost</a:t>
            </a:r>
            <a:br>
              <a:rPr lang="en-US" sz="2000" b="0" dirty="0" smtClean="0">
                <a:solidFill>
                  <a:srgbClr val="000000"/>
                </a:solidFill>
              </a:rPr>
            </a:br>
            <a:r>
              <a:rPr lang="en-US" sz="2000" b="0" dirty="0" smtClean="0">
                <a:solidFill>
                  <a:srgbClr val="000000"/>
                </a:solidFill>
              </a:rPr>
              <a:t> (sludge)</a:t>
            </a:r>
            <a:br>
              <a:rPr lang="en-US" sz="2000" b="0" dirty="0" smtClean="0">
                <a:solidFill>
                  <a:srgbClr val="000000"/>
                </a:solidFill>
              </a:rPr>
            </a:br>
            <a:r>
              <a:rPr lang="en-US" sz="2000" b="0" dirty="0" smtClean="0">
                <a:solidFill>
                  <a:srgbClr val="000000"/>
                </a:solidFill>
              </a:rPr>
              <a:t> biogas </a:t>
            </a:r>
            <a:br>
              <a:rPr lang="en-US" sz="2000" b="0" dirty="0" smtClean="0">
                <a:solidFill>
                  <a:srgbClr val="000000"/>
                </a:solidFill>
              </a:rPr>
            </a:br>
            <a:r>
              <a:rPr lang="en-US" sz="2000" b="0" dirty="0" smtClean="0">
                <a:solidFill>
                  <a:srgbClr val="000000"/>
                </a:solidFill>
              </a:rPr>
              <a:t>(CH</a:t>
            </a:r>
            <a:r>
              <a:rPr lang="en-US" sz="2000" b="0" baseline="-25000" dirty="0" smtClean="0">
                <a:solidFill>
                  <a:srgbClr val="000000"/>
                </a:solidFill>
              </a:rPr>
              <a:t>4</a:t>
            </a:r>
            <a:r>
              <a:rPr lang="en-US" sz="2000" b="0" dirty="0" smtClean="0">
                <a:solidFill>
                  <a:srgbClr val="000000"/>
                </a:solidFill>
              </a:rPr>
              <a:t>,</a:t>
            </a:r>
            <a:r>
              <a:rPr lang="en-US" sz="2000" b="0" dirty="0">
                <a:solidFill>
                  <a:srgbClr val="000000"/>
                </a:solidFill>
              </a:rPr>
              <a:t> </a:t>
            </a:r>
            <a:r>
              <a:rPr lang="en-US" sz="2000" b="0" dirty="0" smtClean="0">
                <a:solidFill>
                  <a:srgbClr val="000000"/>
                </a:solidFill>
              </a:rPr>
              <a:t>CO</a:t>
            </a:r>
            <a:r>
              <a:rPr lang="en-US" sz="2000" b="0" baseline="-25000" dirty="0" smtClean="0">
                <a:solidFill>
                  <a:srgbClr val="000000"/>
                </a:solidFill>
              </a:rPr>
              <a:t>2</a:t>
            </a:r>
            <a:r>
              <a:rPr lang="en-US" sz="2000" b="0" dirty="0" smtClean="0">
                <a:solidFill>
                  <a:srgbClr val="000000"/>
                </a:solidFill>
              </a:rPr>
              <a:t>)</a:t>
            </a:r>
          </a:p>
        </p:txBody>
      </p:sp>
      <p:sp>
        <p:nvSpPr>
          <p:cNvPr id="4" name="Rectangle 3"/>
          <p:cNvSpPr/>
          <p:nvPr/>
        </p:nvSpPr>
        <p:spPr>
          <a:xfrm>
            <a:off x="6617496" y="3982873"/>
            <a:ext cx="1965960" cy="1938992"/>
          </a:xfrm>
          <a:prstGeom prst="rect">
            <a:avLst/>
          </a:prstGeom>
        </p:spPr>
        <p:txBody>
          <a:bodyPr wrap="square">
            <a:spAutoFit/>
          </a:bodyPr>
          <a:lstStyle/>
          <a:p>
            <a:r>
              <a:rPr lang="en-US" sz="2000" b="0" i="1" dirty="0">
                <a:solidFill>
                  <a:srgbClr val="000000"/>
                </a:solidFill>
              </a:rPr>
              <a:t>Pyrolysis</a:t>
            </a:r>
          </a:p>
          <a:p>
            <a:r>
              <a:rPr lang="en-US" sz="2000" b="0" dirty="0">
                <a:solidFill>
                  <a:srgbClr val="000000"/>
                </a:solidFill>
              </a:rPr>
              <a:t> </a:t>
            </a:r>
            <a:endParaRPr lang="en-US" sz="2000" b="0" dirty="0" smtClean="0">
              <a:solidFill>
                <a:srgbClr val="000000"/>
              </a:solidFill>
            </a:endParaRPr>
          </a:p>
          <a:p>
            <a:r>
              <a:rPr lang="en-US" sz="2000" b="0" dirty="0" smtClean="0">
                <a:solidFill>
                  <a:srgbClr val="000000"/>
                </a:solidFill>
              </a:rPr>
              <a:t> dried </a:t>
            </a:r>
            <a:r>
              <a:rPr lang="en-US" sz="2000" b="0" dirty="0">
                <a:solidFill>
                  <a:srgbClr val="000000"/>
                </a:solidFill>
              </a:rPr>
              <a:t>biomass</a:t>
            </a:r>
          </a:p>
          <a:p>
            <a:r>
              <a:rPr lang="en-US" sz="2000" b="0" dirty="0">
                <a:solidFill>
                  <a:srgbClr val="000000"/>
                </a:solidFill>
              </a:rPr>
              <a:t> </a:t>
            </a:r>
            <a:r>
              <a:rPr lang="en-US" sz="2000" b="0" dirty="0" err="1" smtClean="0">
                <a:solidFill>
                  <a:srgbClr val="000000"/>
                </a:solidFill>
              </a:rPr>
              <a:t>biochar</a:t>
            </a:r>
            <a:r>
              <a:rPr lang="en-US" sz="2000" b="0" dirty="0" smtClean="0">
                <a:solidFill>
                  <a:srgbClr val="000000"/>
                </a:solidFill>
              </a:rPr>
              <a:t/>
            </a:r>
            <a:br>
              <a:rPr lang="en-US" sz="2000" b="0" dirty="0" smtClean="0">
                <a:solidFill>
                  <a:srgbClr val="000000"/>
                </a:solidFill>
              </a:rPr>
            </a:br>
            <a:r>
              <a:rPr lang="en-US" sz="2000" b="0" dirty="0" smtClean="0">
                <a:solidFill>
                  <a:srgbClr val="000000"/>
                </a:solidFill>
              </a:rPr>
              <a:t> pyrolysis oil</a:t>
            </a:r>
            <a:r>
              <a:rPr lang="en-US" sz="2000" b="0" dirty="0">
                <a:solidFill>
                  <a:srgbClr val="000000"/>
                </a:solidFill>
              </a:rPr>
              <a:t/>
            </a:r>
            <a:br>
              <a:rPr lang="en-US" sz="2000" b="0" dirty="0">
                <a:solidFill>
                  <a:srgbClr val="000000"/>
                </a:solidFill>
              </a:rPr>
            </a:br>
            <a:r>
              <a:rPr lang="en-US" sz="2000" b="0" dirty="0">
                <a:solidFill>
                  <a:srgbClr val="000000"/>
                </a:solidFill>
              </a:rPr>
              <a:t> gas (CO</a:t>
            </a:r>
            <a:r>
              <a:rPr lang="en-US" sz="2000" b="0" baseline="-25000" dirty="0">
                <a:solidFill>
                  <a:srgbClr val="000000"/>
                </a:solidFill>
              </a:rPr>
              <a:t>2</a:t>
            </a:r>
            <a:r>
              <a:rPr lang="en-US" sz="2000" b="0" dirty="0">
                <a:solidFill>
                  <a:srgbClr val="000000"/>
                </a:solidFill>
              </a:rPr>
              <a:t>)</a:t>
            </a:r>
            <a:endParaRPr lang="en-AU" sz="2000" b="0" dirty="0">
              <a:solidFill>
                <a:srgbClr val="000000"/>
              </a:solidFill>
            </a:endParaRPr>
          </a:p>
        </p:txBody>
      </p:sp>
      <p:sp>
        <p:nvSpPr>
          <p:cNvPr id="5" name="TextBox 4"/>
          <p:cNvSpPr txBox="1"/>
          <p:nvPr/>
        </p:nvSpPr>
        <p:spPr>
          <a:xfrm>
            <a:off x="7425570" y="1158927"/>
            <a:ext cx="1609736" cy="2323713"/>
          </a:xfrm>
          <a:prstGeom prst="rect">
            <a:avLst/>
          </a:prstGeom>
          <a:noFill/>
        </p:spPr>
        <p:txBody>
          <a:bodyPr wrap="none" rtlCol="0">
            <a:spAutoFit/>
          </a:bodyPr>
          <a:lstStyle/>
          <a:p>
            <a:r>
              <a:rPr lang="en-US" sz="2000" b="0" dirty="0" smtClean="0">
                <a:solidFill>
                  <a:srgbClr val="333399"/>
                </a:solidFill>
              </a:rPr>
              <a:t>Recycling</a:t>
            </a:r>
            <a:r>
              <a:rPr lang="en-US" sz="2000" b="0" dirty="0" smtClean="0">
                <a:solidFill>
                  <a:srgbClr val="000000"/>
                </a:solidFill>
              </a:rPr>
              <a:t/>
            </a:r>
            <a:br>
              <a:rPr lang="en-US" sz="2000" b="0" dirty="0" smtClean="0">
                <a:solidFill>
                  <a:srgbClr val="000000"/>
                </a:solidFill>
              </a:rPr>
            </a:br>
            <a:r>
              <a:rPr lang="en-US" sz="2000" b="0" dirty="0" smtClean="0">
                <a:solidFill>
                  <a:srgbClr val="000000"/>
                </a:solidFill>
              </a:rPr>
              <a:t>waste gases</a:t>
            </a:r>
          </a:p>
          <a:p>
            <a:r>
              <a:rPr lang="en-US" sz="2000" b="0" dirty="0" smtClean="0">
                <a:solidFill>
                  <a:srgbClr val="000000"/>
                </a:solidFill>
              </a:rPr>
              <a:t>CH</a:t>
            </a:r>
            <a:r>
              <a:rPr lang="en-US" sz="2000" b="0" baseline="-25000" dirty="0" smtClean="0">
                <a:solidFill>
                  <a:srgbClr val="000000"/>
                </a:solidFill>
              </a:rPr>
              <a:t>4</a:t>
            </a:r>
            <a:r>
              <a:rPr lang="en-US" sz="2000" b="0" dirty="0">
                <a:solidFill>
                  <a:srgbClr val="000000"/>
                </a:solidFill>
              </a:rPr>
              <a:t> </a:t>
            </a:r>
            <a:r>
              <a:rPr lang="en-US" sz="2000" b="0" dirty="0" smtClean="0">
                <a:solidFill>
                  <a:srgbClr val="000000"/>
                </a:solidFill>
              </a:rPr>
              <a:t>to CO</a:t>
            </a:r>
            <a:r>
              <a:rPr lang="en-US" sz="2000" b="0" baseline="-25000" dirty="0" smtClean="0">
                <a:solidFill>
                  <a:srgbClr val="000000"/>
                </a:solidFill>
              </a:rPr>
              <a:t>2</a:t>
            </a:r>
          </a:p>
          <a:p>
            <a:pPr>
              <a:spcAft>
                <a:spcPts val="600"/>
              </a:spcAft>
            </a:pPr>
            <a:r>
              <a:rPr lang="en-US" sz="2000" b="0" dirty="0" smtClean="0">
                <a:solidFill>
                  <a:srgbClr val="000000"/>
                </a:solidFill>
              </a:rPr>
              <a:t>Wastewater</a:t>
            </a:r>
            <a:endParaRPr lang="en-US" sz="2000" b="0" dirty="0">
              <a:solidFill>
                <a:srgbClr val="000000"/>
              </a:solidFill>
            </a:endParaRPr>
          </a:p>
          <a:p>
            <a:r>
              <a:rPr lang="en-US" sz="2000" b="0" dirty="0" smtClean="0">
                <a:solidFill>
                  <a:srgbClr val="333399"/>
                </a:solidFill>
              </a:rPr>
              <a:t>At scale:</a:t>
            </a:r>
            <a:r>
              <a:rPr lang="en-US" sz="2000" b="0" dirty="0" smtClean="0">
                <a:solidFill>
                  <a:srgbClr val="000000"/>
                </a:solidFill>
              </a:rPr>
              <a:t/>
            </a:r>
            <a:br>
              <a:rPr lang="en-US" sz="2000" b="0" dirty="0" smtClean="0">
                <a:solidFill>
                  <a:srgbClr val="000000"/>
                </a:solidFill>
              </a:rPr>
            </a:br>
            <a:r>
              <a:rPr lang="en-US" sz="2000" b="0" dirty="0" smtClean="0">
                <a:solidFill>
                  <a:srgbClr val="000000"/>
                </a:solidFill>
              </a:rPr>
              <a:t>heating,</a:t>
            </a:r>
          </a:p>
          <a:p>
            <a:r>
              <a:rPr lang="en-US" sz="2000" b="0" dirty="0" smtClean="0">
                <a:solidFill>
                  <a:srgbClr val="000000"/>
                </a:solidFill>
              </a:rPr>
              <a:t>electricity</a:t>
            </a:r>
          </a:p>
        </p:txBody>
      </p:sp>
      <p:pic>
        <p:nvPicPr>
          <p:cNvPr id="13" name="Picture 10" descr="NQAIF_Logonobackground"/>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442913" y="171450"/>
            <a:ext cx="968375" cy="957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6367497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954" name="Picture 7" descr="JCU_Logo_RGB.jpg"/>
          <p:cNvPicPr>
            <a:picLocks noChangeAspect="1"/>
          </p:cNvPicPr>
          <p:nvPr/>
        </p:nvPicPr>
        <p:blipFill>
          <a:blip r:embed="rId3" cstate="email"/>
          <a:srcRect/>
          <a:stretch>
            <a:fillRect/>
          </a:stretch>
        </p:blipFill>
        <p:spPr bwMode="auto">
          <a:xfrm>
            <a:off x="7119938" y="228600"/>
            <a:ext cx="1814512" cy="955675"/>
          </a:xfrm>
          <a:prstGeom prst="rect">
            <a:avLst/>
          </a:prstGeom>
          <a:noFill/>
          <a:ln w="9525">
            <a:noFill/>
            <a:miter lim="800000"/>
            <a:headEnd/>
            <a:tailEnd/>
          </a:ln>
        </p:spPr>
      </p:pic>
      <p:grpSp>
        <p:nvGrpSpPr>
          <p:cNvPr id="3" name="Group 2"/>
          <p:cNvGrpSpPr/>
          <p:nvPr/>
        </p:nvGrpSpPr>
        <p:grpSpPr>
          <a:xfrm>
            <a:off x="424055" y="1396891"/>
            <a:ext cx="8388992" cy="5118089"/>
            <a:chOff x="409541" y="1340768"/>
            <a:chExt cx="8388992" cy="5118089"/>
          </a:xfrm>
        </p:grpSpPr>
        <p:pic>
          <p:nvPicPr>
            <p:cNvPr id="18" name="Picture 3"/>
            <p:cNvPicPr>
              <a:picLocks noChangeAspect="1" noChangeArrowheads="1"/>
            </p:cNvPicPr>
            <p:nvPr/>
          </p:nvPicPr>
          <p:blipFill>
            <a:blip r:embed="rId4" cstate="print"/>
            <a:srcRect/>
            <a:stretch>
              <a:fillRect/>
            </a:stretch>
          </p:blipFill>
          <p:spPr bwMode="auto">
            <a:xfrm>
              <a:off x="409541" y="1366068"/>
              <a:ext cx="8388992" cy="4889589"/>
            </a:xfrm>
            <a:prstGeom prst="rect">
              <a:avLst/>
            </a:prstGeom>
            <a:noFill/>
            <a:ln w="9525">
              <a:noFill/>
              <a:miter lim="800000"/>
              <a:headEnd/>
              <a:tailEnd/>
            </a:ln>
            <a:effectLst/>
          </p:spPr>
        </p:pic>
        <p:sp>
          <p:nvSpPr>
            <p:cNvPr id="20" name="Content Placeholder 2"/>
            <p:cNvSpPr txBox="1">
              <a:spLocks/>
            </p:cNvSpPr>
            <p:nvPr/>
          </p:nvSpPr>
          <p:spPr>
            <a:xfrm>
              <a:off x="409541" y="1340768"/>
              <a:ext cx="8388992" cy="5118089"/>
            </a:xfrm>
            <a:prstGeom prst="rect">
              <a:avLst/>
            </a:prstGeom>
          </p:spPr>
          <p:txBody>
            <a:bodyPr>
              <a:normAutofit fontScale="55000" lnSpcReduction="20000"/>
            </a:bodyPr>
            <a:lstStyle/>
            <a:p>
              <a:pPr marL="457200" indent="-457200" algn="ctr" eaLnBrk="0" hangingPunct="0">
                <a:lnSpc>
                  <a:spcPct val="120000"/>
                </a:lnSpc>
                <a:spcBef>
                  <a:spcPct val="20000"/>
                </a:spcBef>
                <a:spcAft>
                  <a:spcPts val="500"/>
                </a:spcAft>
                <a:defRPr/>
              </a:pPr>
              <a:r>
                <a:rPr lang="en-US" sz="2800" b="0" kern="0" dirty="0" err="1" smtClean="0">
                  <a:latin typeface="Arial"/>
                  <a:cs typeface="Arial" pitchFamily="34" charset="0"/>
                </a:rPr>
                <a:t>AProf</a:t>
              </a:r>
              <a:r>
                <a:rPr lang="en-US" sz="2800" b="0" kern="0" dirty="0" smtClean="0">
                  <a:latin typeface="Arial"/>
                  <a:cs typeface="Arial" pitchFamily="34" charset="0"/>
                </a:rPr>
                <a:t>. Kirsten Heimann</a:t>
              </a:r>
            </a:p>
            <a:p>
              <a:pPr marL="457200" indent="-457200" algn="ctr" eaLnBrk="0" hangingPunct="0">
                <a:lnSpc>
                  <a:spcPct val="120000"/>
                </a:lnSpc>
                <a:spcBef>
                  <a:spcPct val="20000"/>
                </a:spcBef>
                <a:defRPr/>
              </a:pPr>
              <a:r>
                <a:rPr lang="en-US" sz="2800" b="0" kern="0" dirty="0" smtClean="0">
                  <a:latin typeface="Arial"/>
                  <a:cs typeface="Arial" pitchFamily="34" charset="0"/>
                </a:rPr>
                <a:t>Postdocs:</a:t>
              </a:r>
            </a:p>
            <a:p>
              <a:pPr marL="457200" indent="-457200" algn="ctr" eaLnBrk="0" hangingPunct="0">
                <a:lnSpc>
                  <a:spcPct val="120000"/>
                </a:lnSpc>
                <a:spcBef>
                  <a:spcPct val="20000"/>
                </a:spcBef>
                <a:defRPr/>
              </a:pPr>
              <a:r>
                <a:rPr lang="en-US" b="0" kern="0" dirty="0" smtClean="0">
                  <a:solidFill>
                    <a:srgbClr val="FFFFFF">
                      <a:lumMod val="85000"/>
                    </a:srgbClr>
                  </a:solidFill>
                  <a:latin typeface="Arial"/>
                  <a:cs typeface="Arial" pitchFamily="34" charset="0"/>
                </a:rPr>
                <a:t>Obuli Kartik (methane)</a:t>
              </a:r>
            </a:p>
            <a:p>
              <a:pPr marL="457200" indent="-457200" algn="ctr" eaLnBrk="0" hangingPunct="0">
                <a:lnSpc>
                  <a:spcPct val="120000"/>
                </a:lnSpc>
                <a:spcBef>
                  <a:spcPct val="20000"/>
                </a:spcBef>
                <a:defRPr/>
              </a:pPr>
              <a:r>
                <a:rPr lang="en-US" b="0" kern="0" dirty="0" smtClean="0">
                  <a:solidFill>
                    <a:srgbClr val="FFFFFF">
                      <a:lumMod val="85000"/>
                    </a:srgbClr>
                  </a:solidFill>
                  <a:latin typeface="Arial"/>
                  <a:cs typeface="Arial" pitchFamily="34" charset="0"/>
                </a:rPr>
                <a:t>Samuel Cires (</a:t>
              </a:r>
              <a:r>
                <a:rPr lang="en-US" b="0" kern="0" dirty="0" err="1" smtClean="0">
                  <a:solidFill>
                    <a:srgbClr val="FFFFFF">
                      <a:lumMod val="85000"/>
                    </a:srgbClr>
                  </a:solidFill>
                  <a:latin typeface="Arial"/>
                  <a:cs typeface="Arial" pitchFamily="34" charset="0"/>
                </a:rPr>
                <a:t>cyano</a:t>
              </a:r>
              <a:r>
                <a:rPr lang="en-US" b="0" kern="0" dirty="0" smtClean="0">
                  <a:solidFill>
                    <a:srgbClr val="FFFFFF">
                      <a:lumMod val="85000"/>
                    </a:srgbClr>
                  </a:solidFill>
                  <a:latin typeface="Arial"/>
                  <a:cs typeface="Arial" pitchFamily="34" charset="0"/>
                </a:rPr>
                <a:t>)</a:t>
              </a:r>
            </a:p>
            <a:p>
              <a:pPr marL="457200" indent="-457200" eaLnBrk="0" hangingPunct="0">
                <a:lnSpc>
                  <a:spcPct val="120000"/>
                </a:lnSpc>
                <a:spcBef>
                  <a:spcPct val="20000"/>
                </a:spcBef>
                <a:defRPr/>
              </a:pPr>
              <a:r>
                <a:rPr lang="en-US" sz="2800" b="0" kern="0" dirty="0" smtClean="0">
                  <a:cs typeface="Arial" pitchFamily="34" charset="0"/>
                </a:rPr>
                <a:t>RAs:							PhD students</a:t>
              </a:r>
              <a:endParaRPr lang="en-US" b="0" kern="0" dirty="0" smtClean="0">
                <a:latin typeface="Arial"/>
                <a:cs typeface="Arial" pitchFamily="34" charset="0"/>
              </a:endParaRPr>
            </a:p>
            <a:p>
              <a:pPr marL="457200" indent="-457200" eaLnBrk="0" hangingPunct="0">
                <a:lnSpc>
                  <a:spcPct val="120000"/>
                </a:lnSpc>
                <a:spcBef>
                  <a:spcPts val="0"/>
                </a:spcBef>
                <a:defRPr/>
              </a:pPr>
              <a:r>
                <a:rPr lang="en-US" b="0" kern="0" dirty="0" smtClean="0">
                  <a:solidFill>
                    <a:srgbClr val="FFFFFF">
                      <a:lumMod val="85000"/>
                    </a:srgbClr>
                  </a:solidFill>
                  <a:latin typeface="Arial"/>
                  <a:cs typeface="Arial" pitchFamily="34" charset="0"/>
                </a:rPr>
                <a:t>Stan Hudson (project logistics)			    </a:t>
              </a:r>
              <a:r>
                <a:rPr lang="en-US" b="0" kern="0" dirty="0">
                  <a:solidFill>
                    <a:srgbClr val="FFFFFF">
                      <a:lumMod val="85000"/>
                    </a:srgbClr>
                  </a:solidFill>
                  <a:latin typeface="Arial"/>
                  <a:cs typeface="Arial" pitchFamily="34" charset="0"/>
                </a:rPr>
                <a:t>	</a:t>
              </a:r>
              <a:r>
                <a:rPr lang="en-US" b="0" kern="0" dirty="0" smtClean="0">
                  <a:solidFill>
                    <a:srgbClr val="FFFFFF">
                      <a:lumMod val="85000"/>
                    </a:srgbClr>
                  </a:solidFill>
                  <a:latin typeface="Arial"/>
                  <a:cs typeface="Arial" pitchFamily="34" charset="0"/>
                </a:rPr>
                <a:t>Ali </a:t>
              </a:r>
              <a:r>
                <a:rPr lang="en-US" b="0" kern="0" dirty="0" err="1" smtClean="0">
                  <a:solidFill>
                    <a:srgbClr val="FFFFFF">
                      <a:lumMod val="85000"/>
                    </a:srgbClr>
                  </a:solidFill>
                  <a:latin typeface="Arial"/>
                  <a:cs typeface="Arial" pitchFamily="34" charset="0"/>
                </a:rPr>
                <a:t>Razaghi</a:t>
              </a:r>
              <a:r>
                <a:rPr lang="en-US" b="0" kern="0" dirty="0" smtClean="0">
                  <a:solidFill>
                    <a:srgbClr val="FFFFFF">
                      <a:lumMod val="85000"/>
                    </a:srgbClr>
                  </a:solidFill>
                  <a:latin typeface="Arial"/>
                  <a:cs typeface="Arial" pitchFamily="34" charset="0"/>
                </a:rPr>
                <a:t> (CH</a:t>
              </a:r>
              <a:r>
                <a:rPr lang="en-US" b="0" kern="0" baseline="-25000" dirty="0" smtClean="0">
                  <a:solidFill>
                    <a:srgbClr val="FFFFFF">
                      <a:lumMod val="85000"/>
                    </a:srgbClr>
                  </a:solidFill>
                  <a:latin typeface="Arial"/>
                  <a:cs typeface="Arial" pitchFamily="34" charset="0"/>
                </a:rPr>
                <a:t>4</a:t>
              </a:r>
              <a:r>
                <a:rPr lang="en-US" b="0" kern="0" dirty="0" smtClean="0">
                  <a:solidFill>
                    <a:srgbClr val="FFFFFF">
                      <a:lumMod val="85000"/>
                    </a:srgbClr>
                  </a:solidFill>
                  <a:latin typeface="Arial"/>
                  <a:cs typeface="Arial" pitchFamily="34" charset="0"/>
                </a:rPr>
                <a:t>)</a:t>
              </a:r>
            </a:p>
            <a:p>
              <a:pPr marL="457200" indent="-457200" eaLnBrk="0" hangingPunct="0">
                <a:lnSpc>
                  <a:spcPct val="120000"/>
                </a:lnSpc>
                <a:spcBef>
                  <a:spcPts val="0"/>
                </a:spcBef>
                <a:defRPr/>
              </a:pPr>
              <a:r>
                <a:rPr lang="en-US" b="0" kern="0" dirty="0" smtClean="0">
                  <a:solidFill>
                    <a:srgbClr val="FFFFFF">
                      <a:lumMod val="85000"/>
                    </a:srgbClr>
                  </a:solidFill>
                  <a:latin typeface="Arial"/>
                  <a:cs typeface="Arial" pitchFamily="34" charset="0"/>
                </a:rPr>
                <a:t>Saravanan Nadarajan (methane)</a:t>
              </a:r>
              <a:r>
                <a:rPr lang="en-US" b="0" kern="0" dirty="0">
                  <a:solidFill>
                    <a:srgbClr val="FFFFFF">
                      <a:lumMod val="85000"/>
                    </a:srgbClr>
                  </a:solidFill>
                  <a:latin typeface="Arial"/>
                  <a:cs typeface="Arial" pitchFamily="34" charset="0"/>
                </a:rPr>
                <a:t>	</a:t>
              </a:r>
              <a:r>
                <a:rPr lang="en-US" b="0" kern="0" dirty="0" smtClean="0">
                  <a:solidFill>
                    <a:srgbClr val="FFFFFF">
                      <a:lumMod val="85000"/>
                    </a:srgbClr>
                  </a:solidFill>
                  <a:latin typeface="Arial"/>
                  <a:cs typeface="Arial" pitchFamily="34" charset="0"/>
                </a:rPr>
                <a:t>	       		</a:t>
              </a:r>
              <a:r>
                <a:rPr lang="en-US" b="0" kern="0" dirty="0" smtClean="0">
                  <a:solidFill>
                    <a:srgbClr val="FFFFFF">
                      <a:lumMod val="85000"/>
                    </a:srgbClr>
                  </a:solidFill>
                  <a:cs typeface="Arial" pitchFamily="34" charset="0"/>
                </a:rPr>
                <a:t>Karthigeyan Padmavathy </a:t>
              </a:r>
              <a:r>
                <a:rPr lang="en-US" b="0" kern="0" dirty="0">
                  <a:solidFill>
                    <a:srgbClr val="FFFFFF">
                      <a:lumMod val="85000"/>
                    </a:srgbClr>
                  </a:solidFill>
                  <a:cs typeface="Arial" pitchFamily="34" charset="0"/>
                </a:rPr>
                <a:t>(</a:t>
              </a:r>
              <a:r>
                <a:rPr lang="en-US" b="0" kern="0" dirty="0" smtClean="0">
                  <a:solidFill>
                    <a:srgbClr val="FFFFFF">
                      <a:lumMod val="85000"/>
                    </a:srgbClr>
                  </a:solidFill>
                  <a:cs typeface="Arial" pitchFamily="34" charset="0"/>
                </a:rPr>
                <a:t>CP; CH</a:t>
              </a:r>
              <a:r>
                <a:rPr lang="en-US" b="0" kern="0" baseline="-25000" dirty="0" smtClean="0">
                  <a:solidFill>
                    <a:srgbClr val="FFFFFF">
                      <a:lumMod val="85000"/>
                    </a:srgbClr>
                  </a:solidFill>
                  <a:cs typeface="Arial" pitchFamily="34" charset="0"/>
                </a:rPr>
                <a:t>4</a:t>
              </a:r>
              <a:r>
                <a:rPr lang="en-US" b="0" kern="0" dirty="0" smtClean="0">
                  <a:solidFill>
                    <a:srgbClr val="FFFFFF">
                      <a:lumMod val="85000"/>
                    </a:srgbClr>
                  </a:solidFill>
                  <a:cs typeface="Arial" pitchFamily="34" charset="0"/>
                </a:rPr>
                <a:t>)</a:t>
              </a:r>
              <a:endParaRPr lang="en-US" b="0" kern="0" dirty="0" smtClean="0">
                <a:solidFill>
                  <a:srgbClr val="FFFFFF">
                    <a:lumMod val="85000"/>
                  </a:srgbClr>
                </a:solidFill>
                <a:latin typeface="Arial"/>
                <a:cs typeface="Arial" pitchFamily="34" charset="0"/>
              </a:endParaRPr>
            </a:p>
            <a:p>
              <a:pPr marL="457200" indent="-457200" eaLnBrk="0" hangingPunct="0">
                <a:lnSpc>
                  <a:spcPct val="120000"/>
                </a:lnSpc>
                <a:spcBef>
                  <a:spcPts val="0"/>
                </a:spcBef>
                <a:defRPr/>
              </a:pPr>
              <a:r>
                <a:rPr lang="en-US" b="0" kern="0" dirty="0" smtClean="0">
                  <a:solidFill>
                    <a:srgbClr val="FFFFFF">
                      <a:lumMod val="85000"/>
                    </a:srgbClr>
                  </a:solidFill>
                  <a:latin typeface="Arial"/>
                  <a:cs typeface="Arial" pitchFamily="34" charset="0"/>
                </a:rPr>
                <a:t>Carlos Alvarez Roa (</a:t>
              </a:r>
              <a:r>
                <a:rPr lang="en-US" b="0" kern="0" dirty="0" err="1" smtClean="0">
                  <a:solidFill>
                    <a:srgbClr val="FFFFFF">
                      <a:lumMod val="85000"/>
                    </a:srgbClr>
                  </a:solidFill>
                  <a:latin typeface="Arial"/>
                  <a:cs typeface="Arial" pitchFamily="34" charset="0"/>
                </a:rPr>
                <a:t>cyano</a:t>
              </a:r>
              <a:r>
                <a:rPr lang="en-US" b="0" kern="0" dirty="0" smtClean="0">
                  <a:solidFill>
                    <a:srgbClr val="FFFFFF">
                      <a:lumMod val="85000"/>
                    </a:srgbClr>
                  </a:solidFill>
                  <a:latin typeface="Arial"/>
                  <a:cs typeface="Arial" pitchFamily="34" charset="0"/>
                </a:rPr>
                <a:t>)</a:t>
              </a:r>
              <a:r>
                <a:rPr lang="en-US" b="0" kern="0" dirty="0">
                  <a:solidFill>
                    <a:srgbClr val="FFFFFF">
                      <a:lumMod val="85000"/>
                    </a:srgbClr>
                  </a:solidFill>
                  <a:cs typeface="Arial" pitchFamily="34" charset="0"/>
                </a:rPr>
                <a:t> </a:t>
              </a:r>
              <a:r>
                <a:rPr lang="en-US" b="0" kern="0" dirty="0" smtClean="0">
                  <a:solidFill>
                    <a:srgbClr val="FFFFFF">
                      <a:lumMod val="85000"/>
                    </a:srgbClr>
                  </a:solidFill>
                  <a:cs typeface="Arial" pitchFamily="34" charset="0"/>
                </a:rPr>
                <a:t>				Chinnathambi </a:t>
              </a:r>
              <a:r>
                <a:rPr lang="en-US" b="0" kern="0" dirty="0">
                  <a:solidFill>
                    <a:srgbClr val="FFFFFF">
                      <a:lumMod val="85000"/>
                    </a:srgbClr>
                  </a:solidFill>
                  <a:cs typeface="Arial" pitchFamily="34" charset="0"/>
                </a:rPr>
                <a:t>Velu (</a:t>
              </a:r>
              <a:r>
                <a:rPr lang="en-US" b="0" kern="0" dirty="0" err="1">
                  <a:solidFill>
                    <a:srgbClr val="FFFFFF">
                      <a:lumMod val="85000"/>
                    </a:srgbClr>
                  </a:solidFill>
                  <a:cs typeface="Arial" pitchFamily="34" charset="0"/>
                </a:rPr>
                <a:t>cyano</a:t>
              </a:r>
              <a:r>
                <a:rPr lang="en-US" b="0" kern="0" dirty="0" smtClean="0">
                  <a:solidFill>
                    <a:srgbClr val="FFFFFF">
                      <a:lumMod val="85000"/>
                    </a:srgbClr>
                  </a:solidFill>
                  <a:cs typeface="Arial" pitchFamily="34" charset="0"/>
                </a:rPr>
                <a:t>)</a:t>
              </a:r>
              <a:endParaRPr lang="en-US" b="0" kern="0" dirty="0" smtClean="0">
                <a:solidFill>
                  <a:srgbClr val="FFFFFF">
                    <a:lumMod val="85000"/>
                  </a:srgbClr>
                </a:solidFill>
                <a:latin typeface="Arial"/>
                <a:cs typeface="Arial" pitchFamily="34" charset="0"/>
              </a:endParaRPr>
            </a:p>
            <a:p>
              <a:pPr marL="457200" indent="-457200" eaLnBrk="0" hangingPunct="0">
                <a:lnSpc>
                  <a:spcPct val="120000"/>
                </a:lnSpc>
                <a:spcBef>
                  <a:spcPts val="0"/>
                </a:spcBef>
                <a:defRPr/>
              </a:pPr>
              <a:r>
                <a:rPr lang="en-US" b="0" kern="0" dirty="0" smtClean="0">
                  <a:solidFill>
                    <a:srgbClr val="FFFFFF">
                      <a:lumMod val="85000"/>
                    </a:srgbClr>
                  </a:solidFill>
                  <a:cs typeface="Arial" pitchFamily="34" charset="0"/>
                </a:rPr>
                <a:t>							G. </a:t>
              </a:r>
              <a:r>
                <a:rPr lang="en-US" b="0" kern="0" dirty="0" err="1">
                  <a:solidFill>
                    <a:srgbClr val="FFFFFF">
                      <a:lumMod val="85000"/>
                    </a:srgbClr>
                  </a:solidFill>
                  <a:cs typeface="Arial" pitchFamily="34" charset="0"/>
                </a:rPr>
                <a:t>Subaschandrabose</a:t>
              </a:r>
              <a:r>
                <a:rPr lang="en-US" b="0" kern="0" dirty="0">
                  <a:solidFill>
                    <a:srgbClr val="FFFFFF">
                      <a:lumMod val="85000"/>
                    </a:srgbClr>
                  </a:solidFill>
                  <a:cs typeface="Arial" pitchFamily="34" charset="0"/>
                </a:rPr>
                <a:t> (Gobi, </a:t>
              </a:r>
              <a:r>
                <a:rPr lang="en-US" b="0" kern="0" dirty="0" smtClean="0">
                  <a:solidFill>
                    <a:srgbClr val="FFFFFF">
                      <a:lumMod val="85000"/>
                    </a:srgbClr>
                  </a:solidFill>
                  <a:cs typeface="Arial" pitchFamily="34" charset="0"/>
                </a:rPr>
                <a:t>micro)</a:t>
              </a:r>
              <a:endParaRPr lang="en-US" b="0" kern="0" dirty="0" smtClean="0">
                <a:solidFill>
                  <a:srgbClr val="FFFFFF">
                    <a:lumMod val="85000"/>
                  </a:srgbClr>
                </a:solidFill>
                <a:latin typeface="Arial"/>
                <a:cs typeface="Arial" pitchFamily="34" charset="0"/>
              </a:endParaRPr>
            </a:p>
            <a:p>
              <a:pPr marL="457200" indent="-457200" eaLnBrk="0" hangingPunct="0">
                <a:lnSpc>
                  <a:spcPct val="120000"/>
                </a:lnSpc>
                <a:spcBef>
                  <a:spcPts val="0"/>
                </a:spcBef>
                <a:defRPr/>
              </a:pPr>
              <a:r>
                <a:rPr lang="en-US" b="0" kern="0" dirty="0" smtClean="0">
                  <a:solidFill>
                    <a:srgbClr val="FFFFFF">
                      <a:lumMod val="85000"/>
                    </a:srgbClr>
                  </a:solidFill>
                  <a:latin typeface="Arial"/>
                  <a:cs typeface="Arial" pitchFamily="34" charset="0"/>
                </a:rPr>
                <a:t>					</a:t>
              </a:r>
              <a:r>
                <a:rPr lang="en-US" b="0" kern="0" dirty="0">
                  <a:solidFill>
                    <a:srgbClr val="FFFFFF">
                      <a:lumMod val="85000"/>
                    </a:srgbClr>
                  </a:solidFill>
                  <a:latin typeface="Arial"/>
                  <a:cs typeface="Arial" pitchFamily="34" charset="0"/>
                </a:rPr>
                <a:t> </a:t>
              </a:r>
              <a:r>
                <a:rPr lang="en-US" b="0" kern="0" dirty="0" smtClean="0">
                  <a:solidFill>
                    <a:srgbClr val="FFFFFF">
                      <a:lumMod val="85000"/>
                    </a:srgbClr>
                  </a:solidFill>
                  <a:latin typeface="Arial"/>
                  <a:cs typeface="Arial" pitchFamily="34" charset="0"/>
                </a:rPr>
                <a:t>  </a:t>
              </a:r>
              <a:r>
                <a:rPr lang="en-US" b="0" kern="0" dirty="0">
                  <a:solidFill>
                    <a:srgbClr val="FFFFFF">
                      <a:lumMod val="85000"/>
                    </a:srgbClr>
                  </a:solidFill>
                  <a:latin typeface="Arial"/>
                  <a:cs typeface="Arial" pitchFamily="34" charset="0"/>
                </a:rPr>
                <a:t>	</a:t>
              </a:r>
              <a:r>
                <a:rPr lang="en-US" b="0" kern="0" dirty="0" smtClean="0">
                  <a:solidFill>
                    <a:srgbClr val="FFFFFF">
                      <a:lumMod val="85000"/>
                    </a:srgbClr>
                  </a:solidFill>
                  <a:latin typeface="Arial"/>
                  <a:cs typeface="Arial" pitchFamily="34" charset="0"/>
                </a:rPr>
                <a:t>	Nick von Alvensleben (micro)						Florian Berner (micro)							Prashant M. Nair (micro)</a:t>
              </a:r>
              <a:r>
                <a:rPr lang="en-US" b="0" kern="0" dirty="0">
                  <a:solidFill>
                    <a:srgbClr val="000000"/>
                  </a:solidFill>
                  <a:cs typeface="Arial" pitchFamily="34" charset="0"/>
                </a:rPr>
                <a:t/>
              </a:r>
              <a:br>
                <a:rPr lang="en-US" b="0" kern="0" dirty="0">
                  <a:solidFill>
                    <a:srgbClr val="000000"/>
                  </a:solidFill>
                  <a:cs typeface="Arial" pitchFamily="34" charset="0"/>
                </a:rPr>
              </a:br>
              <a:r>
                <a:rPr lang="en-US" b="0" kern="0" dirty="0" smtClean="0">
                  <a:solidFill>
                    <a:srgbClr val="000000"/>
                  </a:solidFill>
                  <a:cs typeface="Arial" pitchFamily="34" charset="0"/>
                </a:rPr>
                <a:t>						</a:t>
              </a:r>
              <a:r>
                <a:rPr lang="en-US" b="0" kern="0" dirty="0" smtClean="0">
                  <a:solidFill>
                    <a:srgbClr val="FFFFFF"/>
                  </a:solidFill>
                  <a:cs typeface="Arial" pitchFamily="34" charset="0"/>
                </a:rPr>
                <a:t>Martino Malerba (micro)</a:t>
              </a:r>
              <a:br>
                <a:rPr lang="en-US" b="0" kern="0" dirty="0" smtClean="0">
                  <a:solidFill>
                    <a:srgbClr val="FFFFFF"/>
                  </a:solidFill>
                  <a:cs typeface="Arial" pitchFamily="34" charset="0"/>
                </a:rPr>
              </a:br>
              <a:r>
                <a:rPr lang="en-US" b="0" kern="0" dirty="0" smtClean="0">
                  <a:solidFill>
                    <a:srgbClr val="FFFFFF"/>
                  </a:solidFill>
                  <a:cs typeface="Arial" pitchFamily="34" charset="0"/>
                </a:rPr>
                <a:t>						Danilo Malara (micro)</a:t>
              </a:r>
              <a:br>
                <a:rPr lang="en-US" b="0" kern="0" dirty="0" smtClean="0">
                  <a:solidFill>
                    <a:srgbClr val="FFFFFF"/>
                  </a:solidFill>
                  <a:cs typeface="Arial" pitchFamily="34" charset="0"/>
                </a:rPr>
              </a:br>
              <a:r>
                <a:rPr lang="en-US" b="0" kern="0" dirty="0" smtClean="0">
                  <a:solidFill>
                    <a:srgbClr val="FFFFFF"/>
                  </a:solidFill>
                  <a:cs typeface="Arial" pitchFamily="34" charset="0"/>
                </a:rPr>
                <a:t>						</a:t>
              </a:r>
              <a:endParaRPr lang="en-US" b="0" kern="0" dirty="0" smtClean="0">
                <a:solidFill>
                  <a:srgbClr val="000000"/>
                </a:solidFill>
                <a:latin typeface="Arial"/>
                <a:cs typeface="Arial" pitchFamily="34" charset="0"/>
              </a:endParaRPr>
            </a:p>
            <a:p>
              <a:pPr marL="457200" indent="-457200" algn="ctr" eaLnBrk="0" hangingPunct="0">
                <a:spcBef>
                  <a:spcPct val="20000"/>
                </a:spcBef>
                <a:defRPr/>
              </a:pPr>
              <a:endParaRPr lang="en-US" sz="1000" b="0" kern="0" dirty="0" smtClean="0">
                <a:solidFill>
                  <a:srgbClr val="000066"/>
                </a:solidFill>
                <a:latin typeface="Arial"/>
                <a:cs typeface="Arial" pitchFamily="34" charset="0"/>
              </a:endParaRPr>
            </a:p>
            <a:p>
              <a:pPr marL="457200" indent="-457200" algn="ctr" eaLnBrk="0" hangingPunct="0">
                <a:spcBef>
                  <a:spcPct val="20000"/>
                </a:spcBef>
                <a:defRPr/>
              </a:pPr>
              <a:endParaRPr lang="en-US" sz="1000" b="0" kern="0" dirty="0">
                <a:solidFill>
                  <a:srgbClr val="000066"/>
                </a:solidFill>
                <a:latin typeface="Arial"/>
                <a:cs typeface="Arial" pitchFamily="34" charset="0"/>
              </a:endParaRPr>
            </a:p>
            <a:p>
              <a:pPr marL="457200" indent="-457200" algn="ctr" eaLnBrk="0" hangingPunct="0">
                <a:spcBef>
                  <a:spcPct val="20000"/>
                </a:spcBef>
                <a:defRPr/>
              </a:pPr>
              <a:endParaRPr lang="en-US" sz="1400" b="0" kern="0" dirty="0" smtClean="0">
                <a:solidFill>
                  <a:srgbClr val="000066"/>
                </a:solidFill>
                <a:latin typeface="Arial"/>
                <a:cs typeface="Arial" pitchFamily="34" charset="0"/>
              </a:endParaRPr>
            </a:p>
            <a:p>
              <a:pPr marL="457200" indent="-457200" algn="ctr" eaLnBrk="0" hangingPunct="0">
                <a:spcBef>
                  <a:spcPct val="20000"/>
                </a:spcBef>
                <a:defRPr/>
              </a:pPr>
              <a:endParaRPr lang="en-US" b="0" kern="0" dirty="0">
                <a:solidFill>
                  <a:srgbClr val="000066"/>
                </a:solidFill>
                <a:latin typeface="Arial"/>
                <a:cs typeface="Arial" pitchFamily="34" charset="0"/>
              </a:endParaRPr>
            </a:p>
            <a:p>
              <a:pPr marL="457200" indent="-457200" algn="ctr" eaLnBrk="0" hangingPunct="0">
                <a:lnSpc>
                  <a:spcPct val="120000"/>
                </a:lnSpc>
                <a:spcBef>
                  <a:spcPct val="20000"/>
                </a:spcBef>
                <a:defRPr/>
              </a:pPr>
              <a:r>
                <a:rPr lang="en-US" sz="2900" b="0" kern="0" dirty="0" smtClean="0">
                  <a:cs typeface="Arial" pitchFamily="34" charset="0"/>
                </a:rPr>
                <a:t>	</a:t>
              </a:r>
            </a:p>
            <a:p>
              <a:pPr marL="457200" indent="-457200" algn="ctr" eaLnBrk="0" hangingPunct="0">
                <a:lnSpc>
                  <a:spcPct val="120000"/>
                </a:lnSpc>
                <a:spcBef>
                  <a:spcPct val="20000"/>
                </a:spcBef>
                <a:defRPr/>
              </a:pPr>
              <a:r>
                <a:rPr lang="en-US" sz="2900" b="0" kern="0" dirty="0" smtClean="0">
                  <a:solidFill>
                    <a:srgbClr val="000066"/>
                  </a:solidFill>
                  <a:cs typeface="Arial" pitchFamily="34" charset="0"/>
                </a:rPr>
                <a:t>   Visiting Research Fellow:</a:t>
              </a:r>
              <a:r>
                <a:rPr lang="en-US" sz="2000" b="0" kern="0" dirty="0">
                  <a:solidFill>
                    <a:srgbClr val="000066"/>
                  </a:solidFill>
                  <a:cs typeface="Arial" pitchFamily="34" charset="0"/>
                </a:rPr>
                <a:t>	</a:t>
              </a:r>
              <a:endParaRPr lang="en-US" sz="2000" b="0" kern="0" dirty="0" smtClean="0">
                <a:solidFill>
                  <a:srgbClr val="000066"/>
                </a:solidFill>
                <a:cs typeface="Arial" pitchFamily="34" charset="0"/>
              </a:endParaRPr>
            </a:p>
            <a:p>
              <a:pPr marL="457200" indent="-457200" algn="ctr" eaLnBrk="0" hangingPunct="0">
                <a:lnSpc>
                  <a:spcPct val="120000"/>
                </a:lnSpc>
                <a:spcBef>
                  <a:spcPct val="20000"/>
                </a:spcBef>
                <a:defRPr/>
              </a:pPr>
              <a:r>
                <a:rPr lang="en-US" b="0" kern="0" dirty="0" smtClean="0">
                  <a:solidFill>
                    <a:srgbClr val="000000"/>
                  </a:solidFill>
                  <a:latin typeface="Arial" pitchFamily="34" charset="0"/>
                  <a:cs typeface="Arial" pitchFamily="34" charset="0"/>
                </a:rPr>
                <a:t>Virginia Loza</a:t>
              </a:r>
            </a:p>
            <a:p>
              <a:pPr marL="457200" indent="-457200" algn="ctr" eaLnBrk="0" hangingPunct="0">
                <a:spcBef>
                  <a:spcPct val="20000"/>
                </a:spcBef>
                <a:defRPr/>
              </a:pPr>
              <a:endParaRPr lang="en-US" sz="2000" kern="0" dirty="0">
                <a:solidFill>
                  <a:srgbClr val="000000"/>
                </a:solidFill>
                <a:latin typeface="Arial"/>
              </a:endParaRPr>
            </a:p>
          </p:txBody>
        </p:sp>
      </p:grpSp>
      <p:sp>
        <p:nvSpPr>
          <p:cNvPr id="22" name="Rectangle 10"/>
          <p:cNvSpPr txBox="1">
            <a:spLocks noChangeArrowheads="1"/>
          </p:cNvSpPr>
          <p:nvPr/>
        </p:nvSpPr>
        <p:spPr>
          <a:xfrm>
            <a:off x="1921035" y="374147"/>
            <a:ext cx="4426009" cy="760667"/>
          </a:xfrm>
          <a:prstGeom prst="rect">
            <a:avLst/>
          </a:prstGeom>
        </p:spPr>
        <p:txBody>
          <a:bodyPr vert="horz" lIns="91440" tIns="45720" rIns="91440" bIns="45720" rtlCol="0" anchor="ctr">
            <a:normAutofit/>
          </a:bodyPr>
          <a:lstStyle/>
          <a:p>
            <a:r>
              <a:rPr lang="en-US" sz="2200" b="0" dirty="0" smtClean="0">
                <a:solidFill>
                  <a:srgbClr val="333399"/>
                </a:solidFill>
              </a:rPr>
              <a:t>The Team</a:t>
            </a:r>
          </a:p>
        </p:txBody>
      </p:sp>
      <p:pic>
        <p:nvPicPr>
          <p:cNvPr id="7" name="Picture 6" descr="\\BAXTERIT-C\MBD Biodiesel\090_Library, Database, Website\090_060 Artwork\Current Logo\090_060 0905 MBD Logo final.jpg"/>
          <p:cNvPicPr/>
          <p:nvPr/>
        </p:nvPicPr>
        <p:blipFill>
          <a:blip r:embed="rId5" cstate="email"/>
          <a:srcRect/>
          <a:stretch>
            <a:fillRect/>
          </a:stretch>
        </p:blipFill>
        <p:spPr bwMode="auto">
          <a:xfrm>
            <a:off x="5715196" y="500042"/>
            <a:ext cx="1428760" cy="571504"/>
          </a:xfrm>
          <a:prstGeom prst="rect">
            <a:avLst/>
          </a:prstGeom>
          <a:noFill/>
          <a:ln w="9525">
            <a:noFill/>
            <a:miter lim="800000"/>
            <a:headEnd/>
            <a:tailEnd/>
          </a:ln>
        </p:spPr>
      </p:pic>
      <p:pic>
        <p:nvPicPr>
          <p:cNvPr id="8" name="Picture 7" descr="AMCRC-rgb-150.tif"/>
          <p:cNvPicPr>
            <a:picLocks noChangeAspect="1"/>
          </p:cNvPicPr>
          <p:nvPr/>
        </p:nvPicPr>
        <p:blipFill>
          <a:blip r:embed="rId6" cstate="email"/>
          <a:stretch>
            <a:fillRect/>
          </a:stretch>
        </p:blipFill>
        <p:spPr>
          <a:xfrm>
            <a:off x="4024899" y="132270"/>
            <a:ext cx="1723030" cy="1004931"/>
          </a:xfrm>
          <a:prstGeom prst="rect">
            <a:avLst/>
          </a:prstGeom>
        </p:spPr>
      </p:pic>
      <p:pic>
        <p:nvPicPr>
          <p:cNvPr id="9" name="Picture 10" descr="NQAIF_Logonobackground"/>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442913" y="171450"/>
            <a:ext cx="968375" cy="957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801091459"/>
      </p:ext>
    </p:extLst>
  </p:cSld>
  <p:clrMapOvr>
    <a:masterClrMapping/>
  </p:clrMapOvr>
  <p:timing>
    <p:tnLst>
      <p:par>
        <p:cTn id="1" dur="indefinite" restart="never" nodeType="tmRoot"/>
      </p:par>
    </p:tnLst>
  </p:timing>
</p:sld>
</file>

<file path=ppt/theme/theme1.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imes"/>
        <a:ea typeface="MS PGothic"/>
        <a:cs typeface="Arial Unicode MS"/>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400" b="1" i="0" u="none" strike="noStrike" cap="none" normalizeH="0" baseline="0" smtClean="0">
            <a:ln>
              <a:noFill/>
            </a:ln>
            <a:solidFill>
              <a:srgbClr val="FFFF00"/>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400" b="1" i="0" u="none" strike="noStrike" cap="none" normalizeH="0" baseline="0" smtClean="0">
            <a:ln>
              <a:noFill/>
            </a:ln>
            <a:solidFill>
              <a:srgbClr val="FFFF00"/>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imes"/>
        <a:ea typeface="MS PGothic"/>
        <a:cs typeface="Arial Unicode MS"/>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4385</TotalTime>
  <Words>1561</Words>
  <Application>Microsoft Office PowerPoint</Application>
  <PresentationFormat>On-screen Show (4:3)</PresentationFormat>
  <Paragraphs>526</Paragraphs>
  <Slides>31</Slides>
  <Notes>30</Notes>
  <HiddenSlides>0</HiddenSlides>
  <MMClips>0</MMClips>
  <ScaleCrop>false</ScaleCrop>
  <HeadingPairs>
    <vt:vector size="4" baseType="variant">
      <vt:variant>
        <vt:lpstr>Theme</vt:lpstr>
      </vt:variant>
      <vt:variant>
        <vt:i4>3</vt:i4>
      </vt:variant>
      <vt:variant>
        <vt:lpstr>Slide Titles</vt:lpstr>
      </vt:variant>
      <vt:variant>
        <vt:i4>31</vt:i4>
      </vt:variant>
    </vt:vector>
  </HeadingPairs>
  <TitlesOfParts>
    <vt:vector size="34" baseType="lpstr">
      <vt:lpstr>1_Default Design</vt:lpstr>
      <vt:lpstr>Default Design</vt:lpstr>
      <vt:lpstr>2_Default Design</vt:lpstr>
      <vt:lpstr>Microalgal Biotechnology: the Future of Aquaculture  AProf. Kirsten Heimann  College of Marine and Environmental Sciences James Cook University, Townsville, QLD 4811 kirsten.heimann@jcu.edu.au</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Company>James Cook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Kirsten Heimann</dc:creator>
  <cp:lastModifiedBy>Tripura</cp:lastModifiedBy>
  <cp:revision>334</cp:revision>
  <dcterms:created xsi:type="dcterms:W3CDTF">2003-08-11T04:42:39Z</dcterms:created>
  <dcterms:modified xsi:type="dcterms:W3CDTF">2015-08-17T09:59:46Z</dcterms:modified>
</cp:coreProperties>
</file>