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ppt" ContentType="application/vnd.ms-powerpoi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281" r:id="rId2"/>
    <p:sldId id="282" r:id="rId3"/>
    <p:sldId id="257" r:id="rId4"/>
    <p:sldId id="279"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5" r:id="rId22"/>
    <p:sldId id="276" r:id="rId23"/>
    <p:sldId id="277" r:id="rId24"/>
    <p:sldId id="278" r:id="rId25"/>
    <p:sldId id="274" r:id="rId26"/>
    <p:sldId id="280" r:id="rId27"/>
    <p:sldId id="28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146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D57A1A-F8D4-4485-9809-F16493D592CD}" type="datetimeFigureOut">
              <a:rPr lang="en-US" smtClean="0"/>
              <a:pPr/>
              <a:t>11/17/2014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D59995-6996-4B2B-B9A7-13BCE6FA5962}" type="slidenum">
              <a:rPr lang="en-US" smtClean="0"/>
              <a:pPr/>
              <a:t>‹#›</a:t>
            </a:fld>
            <a:endParaRPr lang="en-US"/>
          </a:p>
        </p:txBody>
      </p:sp>
    </p:spTree>
    <p:extLst>
      <p:ext uri="{BB962C8B-B14F-4D97-AF65-F5344CB8AC3E}">
        <p14:creationId xmlns:p14="http://schemas.microsoft.com/office/powerpoint/2010/main" xmlns="" val="295239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92A2DB-0868-46F5-83A8-E100362207B9}" type="datetime1">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2536900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1575D-3650-4B7B-A1AC-9B19B3BF469F}" type="datetime1">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940423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B8F8A8-14B0-4721-A976-43E10E093283}" type="datetime1">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652311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1BC052-61B5-4B3B-8044-5F2A89F989C2}" type="datetime1">
              <a:rPr lang="en-US" smtClean="0"/>
              <a:pPr/>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2181804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C0F51E-6610-4A38-B665-7381A76204D8}" type="datetime1">
              <a:rPr lang="en-US" smtClean="0"/>
              <a:pPr/>
              <a:t>11/17/2014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2759489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2AEC8E-799B-40B6-9673-6602B14B69DF}" type="datetime1">
              <a:rPr lang="en-US" smtClean="0"/>
              <a:pPr/>
              <a:t>11/17/2014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179526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B7B2C7-C525-4700-BD0F-941575E85568}" type="datetime1">
              <a:rPr lang="en-US" smtClean="0"/>
              <a:pPr/>
              <a:t>11/17/2014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751944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351664-76A3-4EB2-A0D4-195E54C2D23C}" type="datetime1">
              <a:rPr lang="en-US" smtClean="0"/>
              <a:pPr/>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655752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9FDD0F-37EC-4CAC-8FFF-AA0FC2310126}" type="datetime1">
              <a:rPr lang="en-US" smtClean="0"/>
              <a:pPr/>
              <a:t>11/17/2014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1493736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E207F1-2861-4EFC-A950-0EBA67524937}" type="datetime1">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1445710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A0FA4F-5782-48AC-80A9-D793067DBC1E}" type="datetime1">
              <a:rPr lang="en-US" smtClean="0"/>
              <a:pPr/>
              <a:t>11/17/2014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2241241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827FEB-E406-487A-8AB0-419E688BD3B5}" type="datetime1">
              <a:rPr lang="en-US" smtClean="0"/>
              <a:pPr/>
              <a:t>11/17/2014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27457F-C654-4A16-A1E7-D3D3525FB5E6}" type="slidenum">
              <a:rPr lang="en-US" smtClean="0"/>
              <a:pPr/>
              <a:t>‹#›</a:t>
            </a:fld>
            <a:endParaRPr lang="en-US"/>
          </a:p>
        </p:txBody>
      </p:sp>
    </p:spTree>
    <p:extLst>
      <p:ext uri="{BB962C8B-B14F-4D97-AF65-F5344CB8AC3E}">
        <p14:creationId xmlns:p14="http://schemas.microsoft.com/office/powerpoint/2010/main" xmlns="" val="3101981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Microsoft_Office_PowerPoint_97-2003_Presentation1.ppt"/><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55563" y="378560"/>
            <a:ext cx="8991600" cy="1297840"/>
          </a:xfrm>
        </p:spPr>
        <p:txBody>
          <a:bodyPr>
            <a:noAutofit/>
          </a:bodyPr>
          <a:lstStyle/>
          <a:p>
            <a:pPr eaLnBrk="1" hangingPunct="1"/>
            <a:r>
              <a:rPr lang="en-US" sz="4000" b="1" dirty="0" err="1" smtClean="0">
                <a:solidFill>
                  <a:srgbClr val="0000FF"/>
                </a:solidFill>
              </a:rPr>
              <a:t>Dy</a:t>
            </a:r>
            <a:r>
              <a:rPr lang="en-US" sz="4000" b="1" dirty="0" smtClean="0">
                <a:solidFill>
                  <a:srgbClr val="0000FF"/>
                </a:solidFill>
              </a:rPr>
              <a:t>-FREE HIGH STRENGTH, HIGH COERCIVITY Nd</a:t>
            </a:r>
            <a:r>
              <a:rPr lang="en-US" sz="4000" b="1" baseline="-25000" dirty="0" smtClean="0">
                <a:solidFill>
                  <a:srgbClr val="0000FF"/>
                </a:solidFill>
              </a:rPr>
              <a:t>2</a:t>
            </a:r>
            <a:r>
              <a:rPr lang="en-US" sz="4000" b="1" dirty="0" smtClean="0">
                <a:solidFill>
                  <a:srgbClr val="0000FF"/>
                </a:solidFill>
              </a:rPr>
              <a:t>Fe</a:t>
            </a:r>
            <a:r>
              <a:rPr lang="en-US" sz="4000" b="1" baseline="-25000" dirty="0" smtClean="0">
                <a:solidFill>
                  <a:srgbClr val="0000FF"/>
                </a:solidFill>
              </a:rPr>
              <a:t>14</a:t>
            </a:r>
            <a:r>
              <a:rPr lang="en-US" sz="4000" b="1" dirty="0" smtClean="0">
                <a:solidFill>
                  <a:srgbClr val="0000FF"/>
                </a:solidFill>
              </a:rPr>
              <a:t> PERMANENT MAGNETS</a:t>
            </a:r>
          </a:p>
        </p:txBody>
      </p:sp>
      <p:sp>
        <p:nvSpPr>
          <p:cNvPr id="9219" name="Rectangle 3"/>
          <p:cNvSpPr>
            <a:spLocks noGrp="1" noChangeArrowheads="1"/>
          </p:cNvSpPr>
          <p:nvPr>
            <p:ph type="subTitle" idx="1"/>
          </p:nvPr>
        </p:nvSpPr>
        <p:spPr>
          <a:xfrm>
            <a:off x="130280" y="2359888"/>
            <a:ext cx="8915400" cy="1145312"/>
          </a:xfrm>
        </p:spPr>
        <p:txBody>
          <a:bodyPr>
            <a:noAutofit/>
          </a:bodyPr>
          <a:lstStyle/>
          <a:p>
            <a:pPr>
              <a:lnSpc>
                <a:spcPct val="80000"/>
              </a:lnSpc>
            </a:pPr>
            <a:r>
              <a:rPr lang="en-US" dirty="0" smtClean="0">
                <a:solidFill>
                  <a:srgbClr val="C00000"/>
                </a:solidFill>
              </a:rPr>
              <a:t>K.A. Gschneidner, Jr.</a:t>
            </a:r>
          </a:p>
          <a:p>
            <a:pPr eaLnBrk="1" hangingPunct="1">
              <a:lnSpc>
                <a:spcPct val="80000"/>
              </a:lnSpc>
            </a:pPr>
            <a:r>
              <a:rPr lang="en-US" sz="2000" dirty="0" smtClean="0">
                <a:solidFill>
                  <a:schemeClr val="tx1"/>
                </a:solidFill>
              </a:rPr>
              <a:t>The Ames Laboratory and Department of Materials Science and Engineering</a:t>
            </a:r>
          </a:p>
          <a:p>
            <a:pPr eaLnBrk="1" hangingPunct="1">
              <a:lnSpc>
                <a:spcPct val="80000"/>
              </a:lnSpc>
            </a:pPr>
            <a:r>
              <a:rPr lang="en-US" sz="2000" dirty="0" smtClean="0">
                <a:solidFill>
                  <a:schemeClr val="tx1"/>
                </a:solidFill>
              </a:rPr>
              <a:t>Iowa State University, Ames, Iowa, 50011 USA</a:t>
            </a:r>
          </a:p>
        </p:txBody>
      </p:sp>
      <p:pic>
        <p:nvPicPr>
          <p:cNvPr id="6" name="Picture 5" descr="Logo_AL_Tag_DOE-Horiz.jpg"/>
          <p:cNvPicPr>
            <a:picLocks noChangeAspect="1"/>
          </p:cNvPicPr>
          <p:nvPr/>
        </p:nvPicPr>
        <p:blipFill>
          <a:blip r:embed="rId2" cstate="print"/>
          <a:stretch>
            <a:fillRect/>
          </a:stretch>
        </p:blipFill>
        <p:spPr>
          <a:xfrm>
            <a:off x="7162800" y="6349504"/>
            <a:ext cx="1828800" cy="420654"/>
          </a:xfrm>
          <a:prstGeom prst="rect">
            <a:avLst/>
          </a:prstGeom>
        </p:spPr>
      </p:pic>
      <p:pic>
        <p:nvPicPr>
          <p:cNvPr id="7" name="Picture 6" descr="New_DOE_Logo_Color_Screen-Res-Small_042808.jpg"/>
          <p:cNvPicPr>
            <a:picLocks noChangeAspect="1"/>
          </p:cNvPicPr>
          <p:nvPr/>
        </p:nvPicPr>
        <p:blipFill>
          <a:blip r:embed="rId3" cstate="print"/>
          <a:stretch>
            <a:fillRect/>
          </a:stretch>
        </p:blipFill>
        <p:spPr>
          <a:xfrm>
            <a:off x="122904" y="6304491"/>
            <a:ext cx="1828800" cy="465667"/>
          </a:xfrm>
          <a:prstGeom prst="rect">
            <a:avLst/>
          </a:prstGeom>
        </p:spPr>
      </p:pic>
      <p:sp>
        <p:nvSpPr>
          <p:cNvPr id="8" name="TextBox 7"/>
          <p:cNvSpPr txBox="1"/>
          <p:nvPr/>
        </p:nvSpPr>
        <p:spPr>
          <a:xfrm>
            <a:off x="490997" y="3657600"/>
            <a:ext cx="8202630" cy="1034129"/>
          </a:xfrm>
          <a:prstGeom prst="rect">
            <a:avLst/>
          </a:prstGeom>
          <a:noFill/>
        </p:spPr>
        <p:txBody>
          <a:bodyPr wrap="square" rtlCol="0">
            <a:spAutoFit/>
          </a:bodyPr>
          <a:lstStyle/>
          <a:p>
            <a:pPr algn="ctr">
              <a:lnSpc>
                <a:spcPct val="80000"/>
              </a:lnSpc>
            </a:pPr>
            <a:r>
              <a:rPr lang="en-US" dirty="0" smtClean="0">
                <a:solidFill>
                  <a:srgbClr val="009900"/>
                </a:solidFill>
              </a:rPr>
              <a:t>3</a:t>
            </a:r>
            <a:r>
              <a:rPr lang="en-US" baseline="30000" dirty="0" smtClean="0">
                <a:solidFill>
                  <a:srgbClr val="009900"/>
                </a:solidFill>
              </a:rPr>
              <a:t>rd</a:t>
            </a:r>
            <a:r>
              <a:rPr lang="en-US" dirty="0" smtClean="0">
                <a:solidFill>
                  <a:srgbClr val="009900"/>
                </a:solidFill>
              </a:rPr>
              <a:t> International Conference and Exhibition on Materials and Engineering</a:t>
            </a:r>
          </a:p>
          <a:p>
            <a:pPr algn="ctr">
              <a:lnSpc>
                <a:spcPct val="80000"/>
              </a:lnSpc>
            </a:pPr>
            <a:r>
              <a:rPr lang="en-US" dirty="0" smtClean="0">
                <a:solidFill>
                  <a:srgbClr val="009900"/>
                </a:solidFill>
              </a:rPr>
              <a:t>San Antonio, Texas, USA</a:t>
            </a:r>
          </a:p>
          <a:p>
            <a:pPr algn="ctr">
              <a:lnSpc>
                <a:spcPct val="80000"/>
              </a:lnSpc>
            </a:pPr>
            <a:r>
              <a:rPr lang="en-US" dirty="0" smtClean="0">
                <a:solidFill>
                  <a:srgbClr val="009900"/>
                </a:solidFill>
              </a:rPr>
              <a:t>October 6, 2014</a:t>
            </a:r>
          </a:p>
          <a:p>
            <a:endParaRPr lang="en-US" dirty="0"/>
          </a:p>
        </p:txBody>
      </p:sp>
      <p:sp>
        <p:nvSpPr>
          <p:cNvPr id="12292" name="Rectangle 4"/>
          <p:cNvSpPr>
            <a:spLocks noChangeArrowheads="1"/>
          </p:cNvSpPr>
          <p:nvPr/>
        </p:nvSpPr>
        <p:spPr bwMode="auto">
          <a:xfrm>
            <a:off x="3886200" y="6093050"/>
            <a:ext cx="365760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600" b="0"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I</a:t>
            </a:r>
            <a:r>
              <a:rPr kumimoji="0" lang="en-US" sz="2000" b="0"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OWA</a:t>
            </a:r>
            <a:r>
              <a:rPr kumimoji="0" lang="en-US" sz="2600" b="0"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 S</a:t>
            </a:r>
            <a:r>
              <a:rPr kumimoji="0" lang="en-US" sz="2000" b="0"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TATE </a:t>
            </a:r>
            <a:r>
              <a:rPr kumimoji="0" lang="en-US" sz="2600" b="0"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U</a:t>
            </a:r>
            <a:r>
              <a:rPr kumimoji="0" lang="en-US" sz="2000" b="0" i="0" u="none" strike="noStrike" cap="none" normalizeH="0" baseline="0" dirty="0" smtClean="0">
                <a:ln>
                  <a:noFill/>
                </a:ln>
                <a:solidFill>
                  <a:srgbClr val="CC0000"/>
                </a:solidFill>
                <a:effectLst/>
                <a:latin typeface="Times New Roman" pitchFamily="18" charset="0"/>
                <a:ea typeface="Times New Roman" pitchFamily="18" charset="0"/>
                <a:cs typeface="Times New Roman" pitchFamily="18" charset="0"/>
              </a:rPr>
              <a:t>NIVERSITY</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0" i="0" u="none" strike="noStrike" cap="none" normalizeH="0" baseline="0" dirty="0" smtClean="0">
                <a:ln>
                  <a:noFill/>
                </a:ln>
                <a:solidFill>
                  <a:srgbClr val="5A5A5A"/>
                </a:solidFill>
                <a:effectLst/>
                <a:latin typeface="Times New Roman" pitchFamily="18" charset="0"/>
                <a:ea typeface="Times New Roman" pitchFamily="18" charset="0"/>
                <a:cs typeface="Times New Roman" pitchFamily="18" charset="0"/>
              </a:rPr>
              <a:t>OF SCIENCE AND TECHNOLOGY</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 name="TextBox 9"/>
          <p:cNvSpPr txBox="1"/>
          <p:nvPr/>
        </p:nvSpPr>
        <p:spPr>
          <a:xfrm>
            <a:off x="159800" y="4953000"/>
            <a:ext cx="8530925" cy="584775"/>
          </a:xfrm>
          <a:prstGeom prst="rect">
            <a:avLst/>
          </a:prstGeom>
          <a:noFill/>
        </p:spPr>
        <p:txBody>
          <a:bodyPr wrap="none" rtlCol="0">
            <a:spAutoFit/>
          </a:bodyPr>
          <a:lstStyle/>
          <a:p>
            <a:r>
              <a:rPr lang="en-US" sz="1600" dirty="0" smtClean="0"/>
              <a:t>Research supported by the U.S. Department of Energy, Advanced Research Projects Agency-Energy , </a:t>
            </a:r>
          </a:p>
          <a:p>
            <a:r>
              <a:rPr lang="en-US" sz="1600" dirty="0" smtClean="0"/>
              <a:t>Rare Earth Alternatives in Critical Technologies for Energy (REACT)</a:t>
            </a:r>
          </a:p>
        </p:txBody>
      </p:sp>
      <p:pic>
        <p:nvPicPr>
          <p:cNvPr id="9" name="Picture 29" descr="index.jpg"/>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2057400" y="6192308"/>
            <a:ext cx="1828800" cy="57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58996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330"/>
            <a:ext cx="8229600" cy="1143000"/>
          </a:xfrm>
        </p:spPr>
        <p:txBody>
          <a:bodyPr>
            <a:normAutofit/>
          </a:bodyPr>
          <a:lstStyle/>
          <a:p>
            <a:r>
              <a:rPr lang="en-US" b="1" dirty="0">
                <a:solidFill>
                  <a:srgbClr val="0000FF"/>
                </a:solidFill>
              </a:rPr>
              <a:t>BASIC </a:t>
            </a:r>
            <a:r>
              <a:rPr lang="en-US" b="1" dirty="0" smtClean="0">
                <a:solidFill>
                  <a:srgbClr val="0000FF"/>
                </a:solidFill>
              </a:rPr>
              <a:t>DEFINITIONS – I </a:t>
            </a:r>
            <a:endParaRPr lang="en-US" dirty="0"/>
          </a:p>
        </p:txBody>
      </p:sp>
      <p:sp>
        <p:nvSpPr>
          <p:cNvPr id="3" name="Slide Number Placeholder 2"/>
          <p:cNvSpPr>
            <a:spLocks noGrp="1"/>
          </p:cNvSpPr>
          <p:nvPr>
            <p:ph type="sldNum" sz="quarter" idx="12"/>
          </p:nvPr>
        </p:nvSpPr>
        <p:spPr/>
        <p:txBody>
          <a:bodyPr/>
          <a:lstStyle/>
          <a:p>
            <a:fld id="{8B27457F-C654-4A16-A1E7-D3D3525FB5E6}" type="slidenum">
              <a:rPr lang="en-US" smtClean="0"/>
              <a:pPr/>
              <a:t>4</a:t>
            </a:fld>
            <a:endParaRPr lang="en-US"/>
          </a:p>
        </p:txBody>
      </p:sp>
      <p:sp>
        <p:nvSpPr>
          <p:cNvPr id="5" name="Rectangle 4"/>
          <p:cNvSpPr/>
          <p:nvPr/>
        </p:nvSpPr>
        <p:spPr>
          <a:xfrm>
            <a:off x="3395845" y="925948"/>
            <a:ext cx="2352311" cy="523220"/>
          </a:xfrm>
          <a:prstGeom prst="rect">
            <a:avLst/>
          </a:prstGeom>
        </p:spPr>
        <p:txBody>
          <a:bodyPr wrap="none">
            <a:spAutoFit/>
          </a:bodyPr>
          <a:lstStyle/>
          <a:p>
            <a:r>
              <a:rPr lang="en-US" sz="2800" b="1" dirty="0">
                <a:solidFill>
                  <a:srgbClr val="009900"/>
                </a:solidFill>
              </a:rPr>
              <a:t>B vs. H Curves </a:t>
            </a:r>
          </a:p>
        </p:txBody>
      </p:sp>
      <p:pic>
        <p:nvPicPr>
          <p:cNvPr id="6" name="Content Placeholder 3"/>
          <p:cNvPicPr>
            <a:picLocks noChangeAspect="1"/>
          </p:cNvPicPr>
          <p:nvPr/>
        </p:nvPicPr>
        <p:blipFill>
          <a:blip r:embed="rId2">
            <a:extLst>
              <a:ext uri="{28A0092B-C50C-407E-A947-70E740481C1C}">
                <a14:useLocalDpi xmlns:a14="http://schemas.microsoft.com/office/drawing/2010/main" xmlns="" val="0"/>
              </a:ext>
            </a:extLst>
          </a:blip>
          <a:srcRect l="11253" t="5249" r="10193" b="9579"/>
          <a:stretch>
            <a:fillRect/>
          </a:stretch>
        </p:blipFill>
        <p:spPr>
          <a:xfrm>
            <a:off x="1747838" y="1473184"/>
            <a:ext cx="5648325" cy="4679950"/>
          </a:xfrm>
          <a:prstGeom prst="rect">
            <a:avLst/>
          </a:prstGeom>
        </p:spPr>
      </p:pic>
    </p:spTree>
    <p:extLst>
      <p:ext uri="{BB962C8B-B14F-4D97-AF65-F5344CB8AC3E}">
        <p14:creationId xmlns:p14="http://schemas.microsoft.com/office/powerpoint/2010/main" xmlns="" val="531748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4"/>
          <p:cNvGrpSpPr>
            <a:grpSpLocks noChangeAspect="1"/>
          </p:cNvGrpSpPr>
          <p:nvPr/>
        </p:nvGrpSpPr>
        <p:grpSpPr bwMode="auto">
          <a:xfrm>
            <a:off x="1552826" y="609601"/>
            <a:ext cx="6038349" cy="4573754"/>
            <a:chOff x="1125944" y="838200"/>
            <a:chExt cx="7465193" cy="5655853"/>
          </a:xfrm>
        </p:grpSpPr>
        <p:sp>
          <p:nvSpPr>
            <p:cNvPr id="2052" name="TextBox 130"/>
            <p:cNvSpPr txBox="1">
              <a:spLocks noChangeArrowheads="1"/>
            </p:cNvSpPr>
            <p:nvPr/>
          </p:nvSpPr>
          <p:spPr bwMode="auto">
            <a:xfrm>
              <a:off x="3947994" y="1237196"/>
              <a:ext cx="1207333" cy="338568"/>
            </a:xfrm>
            <a:prstGeom prst="rect">
              <a:avLst/>
            </a:prstGeom>
            <a:noFill/>
            <a:ln w="9525">
              <a:noFill/>
              <a:miter lim="800000"/>
              <a:headEnd/>
              <a:tailEnd/>
            </a:ln>
          </p:spPr>
          <p:txBody>
            <a:bodyPr wrap="none">
              <a:spAutoFit/>
            </a:bodyPr>
            <a:lstStyle/>
            <a:p>
              <a:r>
                <a:rPr lang="en-US" sz="1600">
                  <a:latin typeface="Calibri" pitchFamily="34" charset="0"/>
                </a:rPr>
                <a:t>B = 4</a:t>
              </a:r>
              <a:r>
                <a:rPr lang="en-US" sz="1600">
                  <a:latin typeface="Symbol" pitchFamily="18" charset="2"/>
                </a:rPr>
                <a:t>p</a:t>
              </a:r>
              <a:r>
                <a:rPr lang="en-US" sz="1600">
                  <a:latin typeface="Calibri" pitchFamily="34" charset="0"/>
                </a:rPr>
                <a:t>M + H</a:t>
              </a:r>
            </a:p>
          </p:txBody>
        </p:sp>
        <p:sp>
          <p:nvSpPr>
            <p:cNvPr id="2053" name="TextBox 240"/>
            <p:cNvSpPr txBox="1">
              <a:spLocks noChangeArrowheads="1"/>
            </p:cNvSpPr>
            <p:nvPr/>
          </p:nvSpPr>
          <p:spPr bwMode="auto">
            <a:xfrm>
              <a:off x="2133556" y="3557046"/>
              <a:ext cx="2037654" cy="338568"/>
            </a:xfrm>
            <a:prstGeom prst="rect">
              <a:avLst/>
            </a:prstGeom>
            <a:noFill/>
            <a:ln w="9525">
              <a:noFill/>
              <a:miter lim="800000"/>
              <a:headEnd/>
              <a:tailEnd/>
            </a:ln>
          </p:spPr>
          <p:txBody>
            <a:bodyPr wrap="none">
              <a:spAutoFit/>
            </a:bodyPr>
            <a:lstStyle/>
            <a:p>
              <a:r>
                <a:rPr lang="en-US" sz="1600">
                  <a:solidFill>
                    <a:srgbClr val="0070C0"/>
                  </a:solidFill>
                  <a:latin typeface="Calibri" pitchFamily="34" charset="0"/>
                </a:rPr>
                <a:t>BH</a:t>
              </a:r>
              <a:r>
                <a:rPr lang="en-US" sz="1600" baseline="-25000">
                  <a:solidFill>
                    <a:srgbClr val="0070C0"/>
                  </a:solidFill>
                  <a:latin typeface="Calibri" pitchFamily="34" charset="0"/>
                </a:rPr>
                <a:t>max</a:t>
              </a:r>
              <a:r>
                <a:rPr lang="en-US" sz="1600">
                  <a:solidFill>
                    <a:srgbClr val="0070C0"/>
                  </a:solidFill>
                  <a:latin typeface="Calibri" pitchFamily="34" charset="0"/>
                </a:rPr>
                <a:t> = -8.8 MGOe</a:t>
              </a:r>
            </a:p>
          </p:txBody>
        </p:sp>
        <p:sp>
          <p:nvSpPr>
            <p:cNvPr id="2054" name="TextBox 241"/>
            <p:cNvSpPr txBox="1">
              <a:spLocks noChangeArrowheads="1"/>
            </p:cNvSpPr>
            <p:nvPr/>
          </p:nvSpPr>
          <p:spPr bwMode="auto">
            <a:xfrm>
              <a:off x="2153219" y="3861859"/>
              <a:ext cx="2037654" cy="338568"/>
            </a:xfrm>
            <a:prstGeom prst="rect">
              <a:avLst/>
            </a:prstGeom>
            <a:noFill/>
            <a:ln w="9525">
              <a:noFill/>
              <a:miter lim="800000"/>
              <a:headEnd/>
              <a:tailEnd/>
            </a:ln>
          </p:spPr>
          <p:txBody>
            <a:bodyPr wrap="none">
              <a:spAutoFit/>
            </a:bodyPr>
            <a:lstStyle/>
            <a:p>
              <a:r>
                <a:rPr lang="en-US" sz="1600">
                  <a:solidFill>
                    <a:srgbClr val="61CE52"/>
                  </a:solidFill>
                  <a:latin typeface="Calibri" pitchFamily="34" charset="0"/>
                </a:rPr>
                <a:t>BH</a:t>
              </a:r>
              <a:r>
                <a:rPr lang="en-US" sz="1600" baseline="-25000">
                  <a:solidFill>
                    <a:srgbClr val="61CE52"/>
                  </a:solidFill>
                  <a:latin typeface="Calibri" pitchFamily="34" charset="0"/>
                </a:rPr>
                <a:t>max</a:t>
              </a:r>
              <a:r>
                <a:rPr lang="en-US" sz="1600">
                  <a:solidFill>
                    <a:srgbClr val="61CE52"/>
                  </a:solidFill>
                  <a:latin typeface="Calibri" pitchFamily="34" charset="0"/>
                </a:rPr>
                <a:t> = -5.1 MGOe</a:t>
              </a:r>
            </a:p>
          </p:txBody>
        </p:sp>
        <p:sp>
          <p:nvSpPr>
            <p:cNvPr id="2055" name="TextBox 242"/>
            <p:cNvSpPr txBox="1">
              <a:spLocks noChangeArrowheads="1"/>
            </p:cNvSpPr>
            <p:nvPr/>
          </p:nvSpPr>
          <p:spPr bwMode="auto">
            <a:xfrm>
              <a:off x="2133556" y="3252234"/>
              <a:ext cx="1869667" cy="338568"/>
            </a:xfrm>
            <a:prstGeom prst="rect">
              <a:avLst/>
            </a:prstGeom>
            <a:noFill/>
            <a:ln w="9525">
              <a:noFill/>
              <a:miter lim="800000"/>
              <a:headEnd/>
              <a:tailEnd/>
            </a:ln>
          </p:spPr>
          <p:txBody>
            <a:bodyPr wrap="none">
              <a:spAutoFit/>
            </a:bodyPr>
            <a:lstStyle/>
            <a:p>
              <a:r>
                <a:rPr lang="en-US" sz="1600">
                  <a:solidFill>
                    <a:srgbClr val="FF0000"/>
                  </a:solidFill>
                  <a:latin typeface="Calibri" pitchFamily="34" charset="0"/>
                </a:rPr>
                <a:t>BH</a:t>
              </a:r>
              <a:r>
                <a:rPr lang="en-US" sz="1600" baseline="-25000">
                  <a:solidFill>
                    <a:srgbClr val="FF0000"/>
                  </a:solidFill>
                  <a:latin typeface="Calibri" pitchFamily="34" charset="0"/>
                </a:rPr>
                <a:t>max</a:t>
              </a:r>
              <a:r>
                <a:rPr lang="en-US" sz="1600">
                  <a:solidFill>
                    <a:srgbClr val="FF0000"/>
                  </a:solidFill>
                  <a:latin typeface="Calibri" pitchFamily="34" charset="0"/>
                </a:rPr>
                <a:t> = -28.7 MGOe</a:t>
              </a:r>
            </a:p>
          </p:txBody>
        </p:sp>
        <p:sp>
          <p:nvSpPr>
            <p:cNvPr id="2056" name="AutoShape 3"/>
            <p:cNvSpPr>
              <a:spLocks noChangeAspect="1" noChangeArrowheads="1"/>
            </p:cNvSpPr>
            <p:nvPr/>
          </p:nvSpPr>
          <p:spPr bwMode="auto">
            <a:xfrm>
              <a:off x="1436274" y="838200"/>
              <a:ext cx="7154863" cy="5648325"/>
            </a:xfrm>
            <a:prstGeom prst="rect">
              <a:avLst/>
            </a:prstGeom>
            <a:noFill/>
            <a:ln w="9525">
              <a:noFill/>
              <a:miter lim="800000"/>
              <a:headEnd/>
              <a:tailEnd/>
            </a:ln>
          </p:spPr>
          <p:txBody>
            <a:bodyPr/>
            <a:lstStyle/>
            <a:p>
              <a:endParaRPr lang="en-US"/>
            </a:p>
          </p:txBody>
        </p:sp>
        <p:sp>
          <p:nvSpPr>
            <p:cNvPr id="2057" name="Rectangle 14"/>
            <p:cNvSpPr>
              <a:spLocks noChangeArrowheads="1"/>
            </p:cNvSpPr>
            <p:nvPr/>
          </p:nvSpPr>
          <p:spPr bwMode="auto">
            <a:xfrm>
              <a:off x="3896699" y="6242202"/>
              <a:ext cx="2214935" cy="251851"/>
            </a:xfrm>
            <a:prstGeom prst="rect">
              <a:avLst/>
            </a:prstGeom>
            <a:noFill/>
            <a:ln w="9525">
              <a:noFill/>
              <a:miter lim="800000"/>
              <a:headEnd/>
              <a:tailEnd/>
            </a:ln>
          </p:spPr>
          <p:txBody>
            <a:bodyPr wrap="none" lIns="0" tIns="0" rIns="0" bIns="0">
              <a:spAutoFit/>
            </a:bodyPr>
            <a:lstStyle/>
            <a:p>
              <a:r>
                <a:rPr lang="en-US" dirty="0">
                  <a:solidFill>
                    <a:srgbClr val="000000"/>
                  </a:solidFill>
                </a:rPr>
                <a:t>Magnetic Field, H (</a:t>
              </a:r>
              <a:r>
                <a:rPr lang="en-US" dirty="0" err="1">
                  <a:solidFill>
                    <a:srgbClr val="000000"/>
                  </a:solidFill>
                </a:rPr>
                <a:t>kOe</a:t>
              </a:r>
              <a:r>
                <a:rPr lang="en-US" dirty="0">
                  <a:solidFill>
                    <a:srgbClr val="000000"/>
                  </a:solidFill>
                </a:rPr>
                <a:t>)</a:t>
              </a:r>
              <a:endParaRPr lang="en-US" dirty="0"/>
            </a:p>
          </p:txBody>
        </p:sp>
        <p:sp>
          <p:nvSpPr>
            <p:cNvPr id="2058" name="Line 15"/>
            <p:cNvSpPr>
              <a:spLocks noChangeShapeType="1"/>
            </p:cNvSpPr>
            <p:nvPr/>
          </p:nvSpPr>
          <p:spPr bwMode="auto">
            <a:xfrm>
              <a:off x="1822450" y="5811838"/>
              <a:ext cx="6049963" cy="1588"/>
            </a:xfrm>
            <a:prstGeom prst="line">
              <a:avLst/>
            </a:prstGeom>
            <a:noFill/>
            <a:ln w="8">
              <a:solidFill>
                <a:srgbClr val="000000"/>
              </a:solidFill>
              <a:round/>
              <a:headEnd/>
              <a:tailEnd/>
            </a:ln>
          </p:spPr>
          <p:txBody>
            <a:bodyPr/>
            <a:lstStyle/>
            <a:p>
              <a:endParaRPr lang="en-US"/>
            </a:p>
          </p:txBody>
        </p:sp>
        <p:sp>
          <p:nvSpPr>
            <p:cNvPr id="2059" name="Line 16"/>
            <p:cNvSpPr>
              <a:spLocks noChangeShapeType="1"/>
            </p:cNvSpPr>
            <p:nvPr/>
          </p:nvSpPr>
          <p:spPr bwMode="auto">
            <a:xfrm flipV="1">
              <a:off x="2225675" y="5811838"/>
              <a:ext cx="1588" cy="60325"/>
            </a:xfrm>
            <a:prstGeom prst="line">
              <a:avLst/>
            </a:prstGeom>
            <a:noFill/>
            <a:ln w="8">
              <a:solidFill>
                <a:srgbClr val="000000"/>
              </a:solidFill>
              <a:round/>
              <a:headEnd/>
              <a:tailEnd/>
            </a:ln>
          </p:spPr>
          <p:txBody>
            <a:bodyPr/>
            <a:lstStyle/>
            <a:p>
              <a:endParaRPr lang="en-US"/>
            </a:p>
          </p:txBody>
        </p:sp>
        <p:sp>
          <p:nvSpPr>
            <p:cNvPr id="2060" name="Line 17"/>
            <p:cNvSpPr>
              <a:spLocks noChangeShapeType="1"/>
            </p:cNvSpPr>
            <p:nvPr/>
          </p:nvSpPr>
          <p:spPr bwMode="auto">
            <a:xfrm flipV="1">
              <a:off x="3033713" y="5811838"/>
              <a:ext cx="1588" cy="60325"/>
            </a:xfrm>
            <a:prstGeom prst="line">
              <a:avLst/>
            </a:prstGeom>
            <a:noFill/>
            <a:ln w="8">
              <a:solidFill>
                <a:srgbClr val="000000"/>
              </a:solidFill>
              <a:round/>
              <a:headEnd/>
              <a:tailEnd/>
            </a:ln>
          </p:spPr>
          <p:txBody>
            <a:bodyPr/>
            <a:lstStyle/>
            <a:p>
              <a:endParaRPr lang="en-US"/>
            </a:p>
          </p:txBody>
        </p:sp>
        <p:sp>
          <p:nvSpPr>
            <p:cNvPr id="2061" name="Line 18"/>
            <p:cNvSpPr>
              <a:spLocks noChangeShapeType="1"/>
            </p:cNvSpPr>
            <p:nvPr/>
          </p:nvSpPr>
          <p:spPr bwMode="auto">
            <a:xfrm flipV="1">
              <a:off x="3838575" y="5811838"/>
              <a:ext cx="1588" cy="60325"/>
            </a:xfrm>
            <a:prstGeom prst="line">
              <a:avLst/>
            </a:prstGeom>
            <a:noFill/>
            <a:ln w="8">
              <a:solidFill>
                <a:srgbClr val="000000"/>
              </a:solidFill>
              <a:round/>
              <a:headEnd/>
              <a:tailEnd/>
            </a:ln>
          </p:spPr>
          <p:txBody>
            <a:bodyPr/>
            <a:lstStyle/>
            <a:p>
              <a:endParaRPr lang="en-US"/>
            </a:p>
          </p:txBody>
        </p:sp>
        <p:sp>
          <p:nvSpPr>
            <p:cNvPr id="2062" name="Line 19"/>
            <p:cNvSpPr>
              <a:spLocks noChangeShapeType="1"/>
            </p:cNvSpPr>
            <p:nvPr/>
          </p:nvSpPr>
          <p:spPr bwMode="auto">
            <a:xfrm flipV="1">
              <a:off x="4646613" y="5811838"/>
              <a:ext cx="1588" cy="60325"/>
            </a:xfrm>
            <a:prstGeom prst="line">
              <a:avLst/>
            </a:prstGeom>
            <a:noFill/>
            <a:ln w="8">
              <a:solidFill>
                <a:srgbClr val="000000"/>
              </a:solidFill>
              <a:round/>
              <a:headEnd/>
              <a:tailEnd/>
            </a:ln>
          </p:spPr>
          <p:txBody>
            <a:bodyPr/>
            <a:lstStyle/>
            <a:p>
              <a:endParaRPr lang="en-US"/>
            </a:p>
          </p:txBody>
        </p:sp>
        <p:sp>
          <p:nvSpPr>
            <p:cNvPr id="2063" name="Line 20"/>
            <p:cNvSpPr>
              <a:spLocks noChangeShapeType="1"/>
            </p:cNvSpPr>
            <p:nvPr/>
          </p:nvSpPr>
          <p:spPr bwMode="auto">
            <a:xfrm flipV="1">
              <a:off x="5453063" y="5811838"/>
              <a:ext cx="1588" cy="60325"/>
            </a:xfrm>
            <a:prstGeom prst="line">
              <a:avLst/>
            </a:prstGeom>
            <a:noFill/>
            <a:ln w="8">
              <a:solidFill>
                <a:srgbClr val="000000"/>
              </a:solidFill>
              <a:round/>
              <a:headEnd/>
              <a:tailEnd/>
            </a:ln>
          </p:spPr>
          <p:txBody>
            <a:bodyPr/>
            <a:lstStyle/>
            <a:p>
              <a:endParaRPr lang="en-US"/>
            </a:p>
          </p:txBody>
        </p:sp>
        <p:sp>
          <p:nvSpPr>
            <p:cNvPr id="2064" name="Line 21"/>
            <p:cNvSpPr>
              <a:spLocks noChangeShapeType="1"/>
            </p:cNvSpPr>
            <p:nvPr/>
          </p:nvSpPr>
          <p:spPr bwMode="auto">
            <a:xfrm flipV="1">
              <a:off x="6259513" y="5811838"/>
              <a:ext cx="1588" cy="60325"/>
            </a:xfrm>
            <a:prstGeom prst="line">
              <a:avLst/>
            </a:prstGeom>
            <a:noFill/>
            <a:ln w="8">
              <a:solidFill>
                <a:srgbClr val="000000"/>
              </a:solidFill>
              <a:round/>
              <a:headEnd/>
              <a:tailEnd/>
            </a:ln>
          </p:spPr>
          <p:txBody>
            <a:bodyPr/>
            <a:lstStyle/>
            <a:p>
              <a:endParaRPr lang="en-US"/>
            </a:p>
          </p:txBody>
        </p:sp>
        <p:sp>
          <p:nvSpPr>
            <p:cNvPr id="2065" name="Line 22"/>
            <p:cNvSpPr>
              <a:spLocks noChangeShapeType="1"/>
            </p:cNvSpPr>
            <p:nvPr/>
          </p:nvSpPr>
          <p:spPr bwMode="auto">
            <a:xfrm flipV="1">
              <a:off x="7065963" y="5811838"/>
              <a:ext cx="1588" cy="60325"/>
            </a:xfrm>
            <a:prstGeom prst="line">
              <a:avLst/>
            </a:prstGeom>
            <a:noFill/>
            <a:ln w="8">
              <a:solidFill>
                <a:srgbClr val="000000"/>
              </a:solidFill>
              <a:round/>
              <a:headEnd/>
              <a:tailEnd/>
            </a:ln>
          </p:spPr>
          <p:txBody>
            <a:bodyPr/>
            <a:lstStyle/>
            <a:p>
              <a:endParaRPr lang="en-US"/>
            </a:p>
          </p:txBody>
        </p:sp>
        <p:sp>
          <p:nvSpPr>
            <p:cNvPr id="2066" name="Line 23"/>
            <p:cNvSpPr>
              <a:spLocks noChangeShapeType="1"/>
            </p:cNvSpPr>
            <p:nvPr/>
          </p:nvSpPr>
          <p:spPr bwMode="auto">
            <a:xfrm flipV="1">
              <a:off x="7872413" y="5811838"/>
              <a:ext cx="1588" cy="60325"/>
            </a:xfrm>
            <a:prstGeom prst="line">
              <a:avLst/>
            </a:prstGeom>
            <a:noFill/>
            <a:ln w="8">
              <a:solidFill>
                <a:srgbClr val="000000"/>
              </a:solidFill>
              <a:round/>
              <a:headEnd/>
              <a:tailEnd/>
            </a:ln>
          </p:spPr>
          <p:txBody>
            <a:bodyPr/>
            <a:lstStyle/>
            <a:p>
              <a:endParaRPr lang="en-US"/>
            </a:p>
          </p:txBody>
        </p:sp>
        <p:sp>
          <p:nvSpPr>
            <p:cNvPr id="2067" name="Line 24"/>
            <p:cNvSpPr>
              <a:spLocks noChangeShapeType="1"/>
            </p:cNvSpPr>
            <p:nvPr/>
          </p:nvSpPr>
          <p:spPr bwMode="auto">
            <a:xfrm flipV="1">
              <a:off x="1822450" y="5811838"/>
              <a:ext cx="1588" cy="36513"/>
            </a:xfrm>
            <a:prstGeom prst="line">
              <a:avLst/>
            </a:prstGeom>
            <a:noFill/>
            <a:ln w="8">
              <a:solidFill>
                <a:srgbClr val="000000"/>
              </a:solidFill>
              <a:round/>
              <a:headEnd/>
              <a:tailEnd/>
            </a:ln>
          </p:spPr>
          <p:txBody>
            <a:bodyPr/>
            <a:lstStyle/>
            <a:p>
              <a:endParaRPr lang="en-US"/>
            </a:p>
          </p:txBody>
        </p:sp>
        <p:sp>
          <p:nvSpPr>
            <p:cNvPr id="2068" name="Line 25"/>
            <p:cNvSpPr>
              <a:spLocks noChangeShapeType="1"/>
            </p:cNvSpPr>
            <p:nvPr/>
          </p:nvSpPr>
          <p:spPr bwMode="auto">
            <a:xfrm flipV="1">
              <a:off x="2628900" y="5811838"/>
              <a:ext cx="1588" cy="36513"/>
            </a:xfrm>
            <a:prstGeom prst="line">
              <a:avLst/>
            </a:prstGeom>
            <a:noFill/>
            <a:ln w="8">
              <a:solidFill>
                <a:srgbClr val="000000"/>
              </a:solidFill>
              <a:round/>
              <a:headEnd/>
              <a:tailEnd/>
            </a:ln>
          </p:spPr>
          <p:txBody>
            <a:bodyPr/>
            <a:lstStyle/>
            <a:p>
              <a:endParaRPr lang="en-US"/>
            </a:p>
          </p:txBody>
        </p:sp>
        <p:sp>
          <p:nvSpPr>
            <p:cNvPr id="2069" name="Line 26"/>
            <p:cNvSpPr>
              <a:spLocks noChangeShapeType="1"/>
            </p:cNvSpPr>
            <p:nvPr/>
          </p:nvSpPr>
          <p:spPr bwMode="auto">
            <a:xfrm flipV="1">
              <a:off x="3435350" y="5811838"/>
              <a:ext cx="1588" cy="36513"/>
            </a:xfrm>
            <a:prstGeom prst="line">
              <a:avLst/>
            </a:prstGeom>
            <a:noFill/>
            <a:ln w="8">
              <a:solidFill>
                <a:srgbClr val="000000"/>
              </a:solidFill>
              <a:round/>
              <a:headEnd/>
              <a:tailEnd/>
            </a:ln>
          </p:spPr>
          <p:txBody>
            <a:bodyPr/>
            <a:lstStyle/>
            <a:p>
              <a:endParaRPr lang="en-US"/>
            </a:p>
          </p:txBody>
        </p:sp>
        <p:sp>
          <p:nvSpPr>
            <p:cNvPr id="2070" name="Line 27"/>
            <p:cNvSpPr>
              <a:spLocks noChangeShapeType="1"/>
            </p:cNvSpPr>
            <p:nvPr/>
          </p:nvSpPr>
          <p:spPr bwMode="auto">
            <a:xfrm flipV="1">
              <a:off x="4243388" y="5811838"/>
              <a:ext cx="1588" cy="36513"/>
            </a:xfrm>
            <a:prstGeom prst="line">
              <a:avLst/>
            </a:prstGeom>
            <a:noFill/>
            <a:ln w="8">
              <a:solidFill>
                <a:srgbClr val="000000"/>
              </a:solidFill>
              <a:round/>
              <a:headEnd/>
              <a:tailEnd/>
            </a:ln>
          </p:spPr>
          <p:txBody>
            <a:bodyPr/>
            <a:lstStyle/>
            <a:p>
              <a:endParaRPr lang="en-US"/>
            </a:p>
          </p:txBody>
        </p:sp>
        <p:sp>
          <p:nvSpPr>
            <p:cNvPr id="2071" name="Line 28"/>
            <p:cNvSpPr>
              <a:spLocks noChangeShapeType="1"/>
            </p:cNvSpPr>
            <p:nvPr/>
          </p:nvSpPr>
          <p:spPr bwMode="auto">
            <a:xfrm flipV="1">
              <a:off x="5048250" y="5811838"/>
              <a:ext cx="1588" cy="36513"/>
            </a:xfrm>
            <a:prstGeom prst="line">
              <a:avLst/>
            </a:prstGeom>
            <a:noFill/>
            <a:ln w="8">
              <a:solidFill>
                <a:srgbClr val="000000"/>
              </a:solidFill>
              <a:round/>
              <a:headEnd/>
              <a:tailEnd/>
            </a:ln>
          </p:spPr>
          <p:txBody>
            <a:bodyPr/>
            <a:lstStyle/>
            <a:p>
              <a:endParaRPr lang="en-US"/>
            </a:p>
          </p:txBody>
        </p:sp>
        <p:sp>
          <p:nvSpPr>
            <p:cNvPr id="2072" name="Line 29"/>
            <p:cNvSpPr>
              <a:spLocks noChangeShapeType="1"/>
            </p:cNvSpPr>
            <p:nvPr/>
          </p:nvSpPr>
          <p:spPr bwMode="auto">
            <a:xfrm flipV="1">
              <a:off x="5856288" y="5811838"/>
              <a:ext cx="1588" cy="36513"/>
            </a:xfrm>
            <a:prstGeom prst="line">
              <a:avLst/>
            </a:prstGeom>
            <a:noFill/>
            <a:ln w="8">
              <a:solidFill>
                <a:srgbClr val="000000"/>
              </a:solidFill>
              <a:round/>
              <a:headEnd/>
              <a:tailEnd/>
            </a:ln>
          </p:spPr>
          <p:txBody>
            <a:bodyPr/>
            <a:lstStyle/>
            <a:p>
              <a:endParaRPr lang="en-US"/>
            </a:p>
          </p:txBody>
        </p:sp>
        <p:sp>
          <p:nvSpPr>
            <p:cNvPr id="2073" name="Line 30"/>
            <p:cNvSpPr>
              <a:spLocks noChangeShapeType="1"/>
            </p:cNvSpPr>
            <p:nvPr/>
          </p:nvSpPr>
          <p:spPr bwMode="auto">
            <a:xfrm flipV="1">
              <a:off x="6662738" y="5811838"/>
              <a:ext cx="1588" cy="36513"/>
            </a:xfrm>
            <a:prstGeom prst="line">
              <a:avLst/>
            </a:prstGeom>
            <a:noFill/>
            <a:ln w="8">
              <a:solidFill>
                <a:srgbClr val="000000"/>
              </a:solidFill>
              <a:round/>
              <a:headEnd/>
              <a:tailEnd/>
            </a:ln>
          </p:spPr>
          <p:txBody>
            <a:bodyPr/>
            <a:lstStyle/>
            <a:p>
              <a:endParaRPr lang="en-US"/>
            </a:p>
          </p:txBody>
        </p:sp>
        <p:sp>
          <p:nvSpPr>
            <p:cNvPr id="2074" name="Line 31"/>
            <p:cNvSpPr>
              <a:spLocks noChangeShapeType="1"/>
            </p:cNvSpPr>
            <p:nvPr/>
          </p:nvSpPr>
          <p:spPr bwMode="auto">
            <a:xfrm flipV="1">
              <a:off x="7469188" y="5811838"/>
              <a:ext cx="1588" cy="36513"/>
            </a:xfrm>
            <a:prstGeom prst="line">
              <a:avLst/>
            </a:prstGeom>
            <a:noFill/>
            <a:ln w="8">
              <a:solidFill>
                <a:srgbClr val="000000"/>
              </a:solidFill>
              <a:round/>
              <a:headEnd/>
              <a:tailEnd/>
            </a:ln>
          </p:spPr>
          <p:txBody>
            <a:bodyPr/>
            <a:lstStyle/>
            <a:p>
              <a:endParaRPr lang="en-US"/>
            </a:p>
          </p:txBody>
        </p:sp>
        <p:sp>
          <p:nvSpPr>
            <p:cNvPr id="2075" name="Rectangle 32"/>
            <p:cNvSpPr>
              <a:spLocks noChangeArrowheads="1"/>
            </p:cNvSpPr>
            <p:nvPr/>
          </p:nvSpPr>
          <p:spPr bwMode="auto">
            <a:xfrm>
              <a:off x="2105025" y="5953125"/>
              <a:ext cx="300038" cy="212725"/>
            </a:xfrm>
            <a:prstGeom prst="rect">
              <a:avLst/>
            </a:prstGeom>
            <a:noFill/>
            <a:ln w="9525">
              <a:noFill/>
              <a:miter lim="800000"/>
              <a:headEnd/>
              <a:tailEnd/>
            </a:ln>
          </p:spPr>
          <p:txBody>
            <a:bodyPr wrap="none" lIns="0" tIns="0" rIns="0" bIns="0">
              <a:spAutoFit/>
            </a:bodyPr>
            <a:lstStyle/>
            <a:p>
              <a:r>
                <a:rPr lang="en-US" sz="1300">
                  <a:solidFill>
                    <a:srgbClr val="000000"/>
                  </a:solidFill>
                </a:rPr>
                <a:t>-14</a:t>
              </a:r>
              <a:endParaRPr lang="en-US"/>
            </a:p>
          </p:txBody>
        </p:sp>
        <p:sp>
          <p:nvSpPr>
            <p:cNvPr id="2076" name="Rectangle 33"/>
            <p:cNvSpPr>
              <a:spLocks noChangeArrowheads="1"/>
            </p:cNvSpPr>
            <p:nvPr/>
          </p:nvSpPr>
          <p:spPr bwMode="auto">
            <a:xfrm>
              <a:off x="2911475" y="5953125"/>
              <a:ext cx="300038" cy="212725"/>
            </a:xfrm>
            <a:prstGeom prst="rect">
              <a:avLst/>
            </a:prstGeom>
            <a:noFill/>
            <a:ln w="9525">
              <a:noFill/>
              <a:miter lim="800000"/>
              <a:headEnd/>
              <a:tailEnd/>
            </a:ln>
          </p:spPr>
          <p:txBody>
            <a:bodyPr wrap="none" lIns="0" tIns="0" rIns="0" bIns="0">
              <a:spAutoFit/>
            </a:bodyPr>
            <a:lstStyle/>
            <a:p>
              <a:r>
                <a:rPr lang="en-US" sz="1300">
                  <a:solidFill>
                    <a:srgbClr val="000000"/>
                  </a:solidFill>
                </a:rPr>
                <a:t>-12</a:t>
              </a:r>
              <a:endParaRPr lang="en-US"/>
            </a:p>
          </p:txBody>
        </p:sp>
        <p:sp>
          <p:nvSpPr>
            <p:cNvPr id="2077" name="Rectangle 34"/>
            <p:cNvSpPr>
              <a:spLocks noChangeArrowheads="1"/>
            </p:cNvSpPr>
            <p:nvPr/>
          </p:nvSpPr>
          <p:spPr bwMode="auto">
            <a:xfrm>
              <a:off x="3717925" y="5953125"/>
              <a:ext cx="300038" cy="212725"/>
            </a:xfrm>
            <a:prstGeom prst="rect">
              <a:avLst/>
            </a:prstGeom>
            <a:noFill/>
            <a:ln w="9525">
              <a:noFill/>
              <a:miter lim="800000"/>
              <a:headEnd/>
              <a:tailEnd/>
            </a:ln>
          </p:spPr>
          <p:txBody>
            <a:bodyPr wrap="none" lIns="0" tIns="0" rIns="0" bIns="0">
              <a:spAutoFit/>
            </a:bodyPr>
            <a:lstStyle/>
            <a:p>
              <a:r>
                <a:rPr lang="en-US" sz="1300">
                  <a:solidFill>
                    <a:srgbClr val="000000"/>
                  </a:solidFill>
                </a:rPr>
                <a:t>-10</a:t>
              </a:r>
              <a:endParaRPr lang="en-US"/>
            </a:p>
          </p:txBody>
        </p:sp>
        <p:sp>
          <p:nvSpPr>
            <p:cNvPr id="2078" name="Rectangle 35"/>
            <p:cNvSpPr>
              <a:spLocks noChangeArrowheads="1"/>
            </p:cNvSpPr>
            <p:nvPr/>
          </p:nvSpPr>
          <p:spPr bwMode="auto">
            <a:xfrm>
              <a:off x="4570413" y="5953125"/>
              <a:ext cx="211138" cy="212725"/>
            </a:xfrm>
            <a:prstGeom prst="rect">
              <a:avLst/>
            </a:prstGeom>
            <a:noFill/>
            <a:ln w="9525">
              <a:noFill/>
              <a:miter lim="800000"/>
              <a:headEnd/>
              <a:tailEnd/>
            </a:ln>
          </p:spPr>
          <p:txBody>
            <a:bodyPr wrap="none" lIns="0" tIns="0" rIns="0" bIns="0">
              <a:spAutoFit/>
            </a:bodyPr>
            <a:lstStyle/>
            <a:p>
              <a:r>
                <a:rPr lang="en-US" sz="1300">
                  <a:solidFill>
                    <a:srgbClr val="000000"/>
                  </a:solidFill>
                </a:rPr>
                <a:t>-8</a:t>
              </a:r>
              <a:endParaRPr lang="en-US"/>
            </a:p>
          </p:txBody>
        </p:sp>
        <p:sp>
          <p:nvSpPr>
            <p:cNvPr id="2079" name="Rectangle 36"/>
            <p:cNvSpPr>
              <a:spLocks noChangeArrowheads="1"/>
            </p:cNvSpPr>
            <p:nvPr/>
          </p:nvSpPr>
          <p:spPr bwMode="auto">
            <a:xfrm>
              <a:off x="5378450" y="5953125"/>
              <a:ext cx="211138" cy="212725"/>
            </a:xfrm>
            <a:prstGeom prst="rect">
              <a:avLst/>
            </a:prstGeom>
            <a:noFill/>
            <a:ln w="9525">
              <a:noFill/>
              <a:miter lim="800000"/>
              <a:headEnd/>
              <a:tailEnd/>
            </a:ln>
          </p:spPr>
          <p:txBody>
            <a:bodyPr wrap="none" lIns="0" tIns="0" rIns="0" bIns="0">
              <a:spAutoFit/>
            </a:bodyPr>
            <a:lstStyle/>
            <a:p>
              <a:r>
                <a:rPr lang="en-US" sz="1300">
                  <a:solidFill>
                    <a:srgbClr val="000000"/>
                  </a:solidFill>
                </a:rPr>
                <a:t>-6</a:t>
              </a:r>
              <a:endParaRPr lang="en-US"/>
            </a:p>
          </p:txBody>
        </p:sp>
        <p:sp>
          <p:nvSpPr>
            <p:cNvPr id="2080" name="Rectangle 37"/>
            <p:cNvSpPr>
              <a:spLocks noChangeArrowheads="1"/>
            </p:cNvSpPr>
            <p:nvPr/>
          </p:nvSpPr>
          <p:spPr bwMode="auto">
            <a:xfrm>
              <a:off x="6183313" y="5953125"/>
              <a:ext cx="211138" cy="212725"/>
            </a:xfrm>
            <a:prstGeom prst="rect">
              <a:avLst/>
            </a:prstGeom>
            <a:noFill/>
            <a:ln w="9525">
              <a:noFill/>
              <a:miter lim="800000"/>
              <a:headEnd/>
              <a:tailEnd/>
            </a:ln>
          </p:spPr>
          <p:txBody>
            <a:bodyPr wrap="none" lIns="0" tIns="0" rIns="0" bIns="0">
              <a:spAutoFit/>
            </a:bodyPr>
            <a:lstStyle/>
            <a:p>
              <a:r>
                <a:rPr lang="en-US" sz="1300">
                  <a:solidFill>
                    <a:srgbClr val="000000"/>
                  </a:solidFill>
                </a:rPr>
                <a:t>-4</a:t>
              </a:r>
              <a:endParaRPr lang="en-US"/>
            </a:p>
          </p:txBody>
        </p:sp>
        <p:sp>
          <p:nvSpPr>
            <p:cNvPr id="2081" name="Rectangle 38"/>
            <p:cNvSpPr>
              <a:spLocks noChangeArrowheads="1"/>
            </p:cNvSpPr>
            <p:nvPr/>
          </p:nvSpPr>
          <p:spPr bwMode="auto">
            <a:xfrm>
              <a:off x="6991350" y="5953125"/>
              <a:ext cx="211138" cy="212725"/>
            </a:xfrm>
            <a:prstGeom prst="rect">
              <a:avLst/>
            </a:prstGeom>
            <a:noFill/>
            <a:ln w="9525">
              <a:noFill/>
              <a:miter lim="800000"/>
              <a:headEnd/>
              <a:tailEnd/>
            </a:ln>
          </p:spPr>
          <p:txBody>
            <a:bodyPr wrap="none" lIns="0" tIns="0" rIns="0" bIns="0">
              <a:spAutoFit/>
            </a:bodyPr>
            <a:lstStyle/>
            <a:p>
              <a:r>
                <a:rPr lang="en-US" sz="1300">
                  <a:solidFill>
                    <a:srgbClr val="000000"/>
                  </a:solidFill>
                </a:rPr>
                <a:t>-2</a:t>
              </a:r>
              <a:endParaRPr lang="en-US"/>
            </a:p>
          </p:txBody>
        </p:sp>
        <p:sp>
          <p:nvSpPr>
            <p:cNvPr id="2082" name="Rectangle 39"/>
            <p:cNvSpPr>
              <a:spLocks noChangeArrowheads="1"/>
            </p:cNvSpPr>
            <p:nvPr/>
          </p:nvSpPr>
          <p:spPr bwMode="auto">
            <a:xfrm>
              <a:off x="7826375" y="5953125"/>
              <a:ext cx="158750" cy="212725"/>
            </a:xfrm>
            <a:prstGeom prst="rect">
              <a:avLst/>
            </a:prstGeom>
            <a:noFill/>
            <a:ln w="9525">
              <a:noFill/>
              <a:miter lim="800000"/>
              <a:headEnd/>
              <a:tailEnd/>
            </a:ln>
          </p:spPr>
          <p:txBody>
            <a:bodyPr wrap="none" lIns="0" tIns="0" rIns="0" bIns="0">
              <a:spAutoFit/>
            </a:bodyPr>
            <a:lstStyle/>
            <a:p>
              <a:r>
                <a:rPr lang="en-US" sz="1300">
                  <a:solidFill>
                    <a:srgbClr val="000000"/>
                  </a:solidFill>
                </a:rPr>
                <a:t>0</a:t>
              </a:r>
              <a:endParaRPr lang="en-US"/>
            </a:p>
          </p:txBody>
        </p:sp>
        <p:sp>
          <p:nvSpPr>
            <p:cNvPr id="2083" name="Line 40"/>
            <p:cNvSpPr>
              <a:spLocks noChangeShapeType="1"/>
            </p:cNvSpPr>
            <p:nvPr/>
          </p:nvSpPr>
          <p:spPr bwMode="auto">
            <a:xfrm>
              <a:off x="1822450" y="1568450"/>
              <a:ext cx="6049963" cy="1588"/>
            </a:xfrm>
            <a:prstGeom prst="line">
              <a:avLst/>
            </a:prstGeom>
            <a:noFill/>
            <a:ln w="8">
              <a:solidFill>
                <a:srgbClr val="000000"/>
              </a:solidFill>
              <a:round/>
              <a:headEnd/>
              <a:tailEnd/>
            </a:ln>
          </p:spPr>
          <p:txBody>
            <a:bodyPr/>
            <a:lstStyle/>
            <a:p>
              <a:endParaRPr lang="en-US"/>
            </a:p>
          </p:txBody>
        </p:sp>
        <p:sp>
          <p:nvSpPr>
            <p:cNvPr id="2084" name="Rectangle 41"/>
            <p:cNvSpPr>
              <a:spLocks noChangeArrowheads="1"/>
            </p:cNvSpPr>
            <p:nvPr/>
          </p:nvSpPr>
          <p:spPr bwMode="auto">
            <a:xfrm rot="16200000" flipH="1">
              <a:off x="770719" y="3490526"/>
              <a:ext cx="987450" cy="276999"/>
            </a:xfrm>
            <a:prstGeom prst="rect">
              <a:avLst/>
            </a:prstGeom>
            <a:noFill/>
            <a:ln w="9525">
              <a:noFill/>
              <a:miter lim="800000"/>
              <a:headEnd/>
              <a:tailEnd/>
            </a:ln>
          </p:spPr>
          <p:txBody>
            <a:bodyPr wrap="none" lIns="0" tIns="0" rIns="0" bIns="0">
              <a:spAutoFit/>
            </a:bodyPr>
            <a:lstStyle/>
            <a:p>
              <a:r>
                <a:rPr lang="en-US">
                  <a:solidFill>
                    <a:srgbClr val="000000"/>
                  </a:solidFill>
                </a:rPr>
                <a:t>M, B (kG)</a:t>
              </a:r>
              <a:endParaRPr lang="en-US"/>
            </a:p>
          </p:txBody>
        </p:sp>
        <p:sp>
          <p:nvSpPr>
            <p:cNvPr id="2085" name="Line 42"/>
            <p:cNvSpPr>
              <a:spLocks noChangeShapeType="1"/>
            </p:cNvSpPr>
            <p:nvPr/>
          </p:nvSpPr>
          <p:spPr bwMode="auto">
            <a:xfrm flipV="1">
              <a:off x="1822450" y="1568450"/>
              <a:ext cx="1588" cy="4243388"/>
            </a:xfrm>
            <a:prstGeom prst="line">
              <a:avLst/>
            </a:prstGeom>
            <a:noFill/>
            <a:ln w="8">
              <a:solidFill>
                <a:srgbClr val="000000"/>
              </a:solidFill>
              <a:round/>
              <a:headEnd/>
              <a:tailEnd/>
            </a:ln>
          </p:spPr>
          <p:txBody>
            <a:bodyPr/>
            <a:lstStyle/>
            <a:p>
              <a:endParaRPr lang="en-US"/>
            </a:p>
          </p:txBody>
        </p:sp>
        <p:sp>
          <p:nvSpPr>
            <p:cNvPr id="2086" name="Line 43"/>
            <p:cNvSpPr>
              <a:spLocks noChangeShapeType="1"/>
            </p:cNvSpPr>
            <p:nvPr/>
          </p:nvSpPr>
          <p:spPr bwMode="auto">
            <a:xfrm>
              <a:off x="1762125" y="5811838"/>
              <a:ext cx="60325" cy="1588"/>
            </a:xfrm>
            <a:prstGeom prst="line">
              <a:avLst/>
            </a:prstGeom>
            <a:noFill/>
            <a:ln w="8">
              <a:solidFill>
                <a:srgbClr val="000000"/>
              </a:solidFill>
              <a:round/>
              <a:headEnd/>
              <a:tailEnd/>
            </a:ln>
          </p:spPr>
          <p:txBody>
            <a:bodyPr/>
            <a:lstStyle/>
            <a:p>
              <a:endParaRPr lang="en-US"/>
            </a:p>
          </p:txBody>
        </p:sp>
        <p:sp>
          <p:nvSpPr>
            <p:cNvPr id="2087" name="Line 44"/>
            <p:cNvSpPr>
              <a:spLocks noChangeShapeType="1"/>
            </p:cNvSpPr>
            <p:nvPr/>
          </p:nvSpPr>
          <p:spPr bwMode="auto">
            <a:xfrm>
              <a:off x="1762125" y="5245100"/>
              <a:ext cx="60325" cy="1588"/>
            </a:xfrm>
            <a:prstGeom prst="line">
              <a:avLst/>
            </a:prstGeom>
            <a:noFill/>
            <a:ln w="8">
              <a:solidFill>
                <a:srgbClr val="000000"/>
              </a:solidFill>
              <a:round/>
              <a:headEnd/>
              <a:tailEnd/>
            </a:ln>
          </p:spPr>
          <p:txBody>
            <a:bodyPr/>
            <a:lstStyle/>
            <a:p>
              <a:endParaRPr lang="en-US"/>
            </a:p>
          </p:txBody>
        </p:sp>
        <p:sp>
          <p:nvSpPr>
            <p:cNvPr id="2088" name="Line 45"/>
            <p:cNvSpPr>
              <a:spLocks noChangeShapeType="1"/>
            </p:cNvSpPr>
            <p:nvPr/>
          </p:nvSpPr>
          <p:spPr bwMode="auto">
            <a:xfrm>
              <a:off x="1762125" y="4679950"/>
              <a:ext cx="60325" cy="1588"/>
            </a:xfrm>
            <a:prstGeom prst="line">
              <a:avLst/>
            </a:prstGeom>
            <a:noFill/>
            <a:ln w="8">
              <a:solidFill>
                <a:srgbClr val="000000"/>
              </a:solidFill>
              <a:round/>
              <a:headEnd/>
              <a:tailEnd/>
            </a:ln>
          </p:spPr>
          <p:txBody>
            <a:bodyPr/>
            <a:lstStyle/>
            <a:p>
              <a:endParaRPr lang="en-US"/>
            </a:p>
          </p:txBody>
        </p:sp>
        <p:sp>
          <p:nvSpPr>
            <p:cNvPr id="2089" name="Line 46"/>
            <p:cNvSpPr>
              <a:spLocks noChangeShapeType="1"/>
            </p:cNvSpPr>
            <p:nvPr/>
          </p:nvSpPr>
          <p:spPr bwMode="auto">
            <a:xfrm>
              <a:off x="1762125" y="4114800"/>
              <a:ext cx="60325" cy="1588"/>
            </a:xfrm>
            <a:prstGeom prst="line">
              <a:avLst/>
            </a:prstGeom>
            <a:noFill/>
            <a:ln w="8">
              <a:solidFill>
                <a:srgbClr val="000000"/>
              </a:solidFill>
              <a:round/>
              <a:headEnd/>
              <a:tailEnd/>
            </a:ln>
          </p:spPr>
          <p:txBody>
            <a:bodyPr/>
            <a:lstStyle/>
            <a:p>
              <a:endParaRPr lang="en-US"/>
            </a:p>
          </p:txBody>
        </p:sp>
        <p:sp>
          <p:nvSpPr>
            <p:cNvPr id="2090" name="Line 47"/>
            <p:cNvSpPr>
              <a:spLocks noChangeShapeType="1"/>
            </p:cNvSpPr>
            <p:nvPr/>
          </p:nvSpPr>
          <p:spPr bwMode="auto">
            <a:xfrm>
              <a:off x="1762125" y="3548063"/>
              <a:ext cx="60325" cy="1588"/>
            </a:xfrm>
            <a:prstGeom prst="line">
              <a:avLst/>
            </a:prstGeom>
            <a:noFill/>
            <a:ln w="8">
              <a:solidFill>
                <a:srgbClr val="000000"/>
              </a:solidFill>
              <a:round/>
              <a:headEnd/>
              <a:tailEnd/>
            </a:ln>
          </p:spPr>
          <p:txBody>
            <a:bodyPr/>
            <a:lstStyle/>
            <a:p>
              <a:endParaRPr lang="en-US"/>
            </a:p>
          </p:txBody>
        </p:sp>
        <p:sp>
          <p:nvSpPr>
            <p:cNvPr id="2091" name="Line 48"/>
            <p:cNvSpPr>
              <a:spLocks noChangeShapeType="1"/>
            </p:cNvSpPr>
            <p:nvPr/>
          </p:nvSpPr>
          <p:spPr bwMode="auto">
            <a:xfrm>
              <a:off x="1762125" y="2982913"/>
              <a:ext cx="60325" cy="1588"/>
            </a:xfrm>
            <a:prstGeom prst="line">
              <a:avLst/>
            </a:prstGeom>
            <a:noFill/>
            <a:ln w="8">
              <a:solidFill>
                <a:srgbClr val="000000"/>
              </a:solidFill>
              <a:round/>
              <a:headEnd/>
              <a:tailEnd/>
            </a:ln>
          </p:spPr>
          <p:txBody>
            <a:bodyPr/>
            <a:lstStyle/>
            <a:p>
              <a:endParaRPr lang="en-US"/>
            </a:p>
          </p:txBody>
        </p:sp>
        <p:sp>
          <p:nvSpPr>
            <p:cNvPr id="2092" name="Line 49"/>
            <p:cNvSpPr>
              <a:spLocks noChangeShapeType="1"/>
            </p:cNvSpPr>
            <p:nvPr/>
          </p:nvSpPr>
          <p:spPr bwMode="auto">
            <a:xfrm>
              <a:off x="1762125" y="2417763"/>
              <a:ext cx="60325" cy="1588"/>
            </a:xfrm>
            <a:prstGeom prst="line">
              <a:avLst/>
            </a:prstGeom>
            <a:noFill/>
            <a:ln w="8">
              <a:solidFill>
                <a:srgbClr val="000000"/>
              </a:solidFill>
              <a:round/>
              <a:headEnd/>
              <a:tailEnd/>
            </a:ln>
          </p:spPr>
          <p:txBody>
            <a:bodyPr/>
            <a:lstStyle/>
            <a:p>
              <a:endParaRPr lang="en-US"/>
            </a:p>
          </p:txBody>
        </p:sp>
        <p:sp>
          <p:nvSpPr>
            <p:cNvPr id="2093" name="Line 50"/>
            <p:cNvSpPr>
              <a:spLocks noChangeShapeType="1"/>
            </p:cNvSpPr>
            <p:nvPr/>
          </p:nvSpPr>
          <p:spPr bwMode="auto">
            <a:xfrm>
              <a:off x="1762125" y="1851025"/>
              <a:ext cx="60325" cy="1588"/>
            </a:xfrm>
            <a:prstGeom prst="line">
              <a:avLst/>
            </a:prstGeom>
            <a:noFill/>
            <a:ln w="8">
              <a:solidFill>
                <a:srgbClr val="000000"/>
              </a:solidFill>
              <a:round/>
              <a:headEnd/>
              <a:tailEnd/>
            </a:ln>
          </p:spPr>
          <p:txBody>
            <a:bodyPr/>
            <a:lstStyle/>
            <a:p>
              <a:endParaRPr lang="en-US"/>
            </a:p>
          </p:txBody>
        </p:sp>
        <p:sp>
          <p:nvSpPr>
            <p:cNvPr id="2094" name="Rectangle 51"/>
            <p:cNvSpPr>
              <a:spLocks noChangeArrowheads="1"/>
            </p:cNvSpPr>
            <p:nvPr/>
          </p:nvSpPr>
          <p:spPr bwMode="auto">
            <a:xfrm>
              <a:off x="1585913" y="5715000"/>
              <a:ext cx="158750" cy="212725"/>
            </a:xfrm>
            <a:prstGeom prst="rect">
              <a:avLst/>
            </a:prstGeom>
            <a:noFill/>
            <a:ln w="9525">
              <a:noFill/>
              <a:miter lim="800000"/>
              <a:headEnd/>
              <a:tailEnd/>
            </a:ln>
          </p:spPr>
          <p:txBody>
            <a:bodyPr wrap="none" lIns="0" tIns="0" rIns="0" bIns="0">
              <a:spAutoFit/>
            </a:bodyPr>
            <a:lstStyle/>
            <a:p>
              <a:r>
                <a:rPr lang="en-US" sz="1300">
                  <a:solidFill>
                    <a:srgbClr val="000000"/>
                  </a:solidFill>
                </a:rPr>
                <a:t>0</a:t>
              </a:r>
              <a:endParaRPr lang="en-US"/>
            </a:p>
          </p:txBody>
        </p:sp>
        <p:sp>
          <p:nvSpPr>
            <p:cNvPr id="2095" name="Rectangle 52"/>
            <p:cNvSpPr>
              <a:spLocks noChangeArrowheads="1"/>
            </p:cNvSpPr>
            <p:nvPr/>
          </p:nvSpPr>
          <p:spPr bwMode="auto">
            <a:xfrm>
              <a:off x="1585913" y="5148263"/>
              <a:ext cx="158750" cy="212725"/>
            </a:xfrm>
            <a:prstGeom prst="rect">
              <a:avLst/>
            </a:prstGeom>
            <a:noFill/>
            <a:ln w="9525">
              <a:noFill/>
              <a:miter lim="800000"/>
              <a:headEnd/>
              <a:tailEnd/>
            </a:ln>
          </p:spPr>
          <p:txBody>
            <a:bodyPr wrap="none" lIns="0" tIns="0" rIns="0" bIns="0">
              <a:spAutoFit/>
            </a:bodyPr>
            <a:lstStyle/>
            <a:p>
              <a:r>
                <a:rPr lang="en-US" sz="1300">
                  <a:solidFill>
                    <a:srgbClr val="000000"/>
                  </a:solidFill>
                </a:rPr>
                <a:t>2</a:t>
              </a:r>
              <a:endParaRPr lang="en-US"/>
            </a:p>
          </p:txBody>
        </p:sp>
        <p:sp>
          <p:nvSpPr>
            <p:cNvPr id="2096" name="Rectangle 53"/>
            <p:cNvSpPr>
              <a:spLocks noChangeArrowheads="1"/>
            </p:cNvSpPr>
            <p:nvPr/>
          </p:nvSpPr>
          <p:spPr bwMode="auto">
            <a:xfrm>
              <a:off x="1585913" y="4583113"/>
              <a:ext cx="158750" cy="212725"/>
            </a:xfrm>
            <a:prstGeom prst="rect">
              <a:avLst/>
            </a:prstGeom>
            <a:noFill/>
            <a:ln w="9525">
              <a:noFill/>
              <a:miter lim="800000"/>
              <a:headEnd/>
              <a:tailEnd/>
            </a:ln>
          </p:spPr>
          <p:txBody>
            <a:bodyPr wrap="none" lIns="0" tIns="0" rIns="0" bIns="0">
              <a:spAutoFit/>
            </a:bodyPr>
            <a:lstStyle/>
            <a:p>
              <a:r>
                <a:rPr lang="en-US" sz="1300">
                  <a:solidFill>
                    <a:srgbClr val="000000"/>
                  </a:solidFill>
                </a:rPr>
                <a:t>4</a:t>
              </a:r>
              <a:endParaRPr lang="en-US"/>
            </a:p>
          </p:txBody>
        </p:sp>
        <p:sp>
          <p:nvSpPr>
            <p:cNvPr id="2097" name="Rectangle 54"/>
            <p:cNvSpPr>
              <a:spLocks noChangeArrowheads="1"/>
            </p:cNvSpPr>
            <p:nvPr/>
          </p:nvSpPr>
          <p:spPr bwMode="auto">
            <a:xfrm>
              <a:off x="1585913" y="4017963"/>
              <a:ext cx="158750" cy="212725"/>
            </a:xfrm>
            <a:prstGeom prst="rect">
              <a:avLst/>
            </a:prstGeom>
            <a:noFill/>
            <a:ln w="9525">
              <a:noFill/>
              <a:miter lim="800000"/>
              <a:headEnd/>
              <a:tailEnd/>
            </a:ln>
          </p:spPr>
          <p:txBody>
            <a:bodyPr wrap="none" lIns="0" tIns="0" rIns="0" bIns="0">
              <a:spAutoFit/>
            </a:bodyPr>
            <a:lstStyle/>
            <a:p>
              <a:r>
                <a:rPr lang="en-US" sz="1300">
                  <a:solidFill>
                    <a:srgbClr val="000000"/>
                  </a:solidFill>
                </a:rPr>
                <a:t>6</a:t>
              </a:r>
              <a:endParaRPr lang="en-US"/>
            </a:p>
          </p:txBody>
        </p:sp>
        <p:sp>
          <p:nvSpPr>
            <p:cNvPr id="2098" name="Rectangle 55"/>
            <p:cNvSpPr>
              <a:spLocks noChangeArrowheads="1"/>
            </p:cNvSpPr>
            <p:nvPr/>
          </p:nvSpPr>
          <p:spPr bwMode="auto">
            <a:xfrm>
              <a:off x="1585913" y="3451225"/>
              <a:ext cx="158750" cy="212725"/>
            </a:xfrm>
            <a:prstGeom prst="rect">
              <a:avLst/>
            </a:prstGeom>
            <a:noFill/>
            <a:ln w="9525">
              <a:noFill/>
              <a:miter lim="800000"/>
              <a:headEnd/>
              <a:tailEnd/>
            </a:ln>
          </p:spPr>
          <p:txBody>
            <a:bodyPr wrap="none" lIns="0" tIns="0" rIns="0" bIns="0">
              <a:spAutoFit/>
            </a:bodyPr>
            <a:lstStyle/>
            <a:p>
              <a:r>
                <a:rPr lang="en-US" sz="1300">
                  <a:solidFill>
                    <a:srgbClr val="000000"/>
                  </a:solidFill>
                </a:rPr>
                <a:t>8</a:t>
              </a:r>
              <a:endParaRPr lang="en-US"/>
            </a:p>
          </p:txBody>
        </p:sp>
        <p:sp>
          <p:nvSpPr>
            <p:cNvPr id="2099" name="Rectangle 56"/>
            <p:cNvSpPr>
              <a:spLocks noChangeArrowheads="1"/>
            </p:cNvSpPr>
            <p:nvPr/>
          </p:nvSpPr>
          <p:spPr bwMode="auto">
            <a:xfrm>
              <a:off x="1492250" y="2886075"/>
              <a:ext cx="247650" cy="212725"/>
            </a:xfrm>
            <a:prstGeom prst="rect">
              <a:avLst/>
            </a:prstGeom>
            <a:noFill/>
            <a:ln w="9525">
              <a:noFill/>
              <a:miter lim="800000"/>
              <a:headEnd/>
              <a:tailEnd/>
            </a:ln>
          </p:spPr>
          <p:txBody>
            <a:bodyPr wrap="none" lIns="0" tIns="0" rIns="0" bIns="0">
              <a:spAutoFit/>
            </a:bodyPr>
            <a:lstStyle/>
            <a:p>
              <a:r>
                <a:rPr lang="en-US" sz="1300">
                  <a:solidFill>
                    <a:srgbClr val="000000"/>
                  </a:solidFill>
                </a:rPr>
                <a:t>10</a:t>
              </a:r>
              <a:endParaRPr lang="en-US"/>
            </a:p>
          </p:txBody>
        </p:sp>
        <p:sp>
          <p:nvSpPr>
            <p:cNvPr id="2100" name="Rectangle 57"/>
            <p:cNvSpPr>
              <a:spLocks noChangeArrowheads="1"/>
            </p:cNvSpPr>
            <p:nvPr/>
          </p:nvSpPr>
          <p:spPr bwMode="auto">
            <a:xfrm>
              <a:off x="1492250" y="2320925"/>
              <a:ext cx="247650" cy="212725"/>
            </a:xfrm>
            <a:prstGeom prst="rect">
              <a:avLst/>
            </a:prstGeom>
            <a:noFill/>
            <a:ln w="9525">
              <a:noFill/>
              <a:miter lim="800000"/>
              <a:headEnd/>
              <a:tailEnd/>
            </a:ln>
          </p:spPr>
          <p:txBody>
            <a:bodyPr wrap="none" lIns="0" tIns="0" rIns="0" bIns="0">
              <a:spAutoFit/>
            </a:bodyPr>
            <a:lstStyle/>
            <a:p>
              <a:r>
                <a:rPr lang="en-US" sz="1300">
                  <a:solidFill>
                    <a:srgbClr val="000000"/>
                  </a:solidFill>
                </a:rPr>
                <a:t>12</a:t>
              </a:r>
              <a:endParaRPr lang="en-US"/>
            </a:p>
          </p:txBody>
        </p:sp>
        <p:sp>
          <p:nvSpPr>
            <p:cNvPr id="2101" name="Rectangle 58"/>
            <p:cNvSpPr>
              <a:spLocks noChangeArrowheads="1"/>
            </p:cNvSpPr>
            <p:nvPr/>
          </p:nvSpPr>
          <p:spPr bwMode="auto">
            <a:xfrm>
              <a:off x="1492250" y="1754188"/>
              <a:ext cx="247650" cy="212725"/>
            </a:xfrm>
            <a:prstGeom prst="rect">
              <a:avLst/>
            </a:prstGeom>
            <a:noFill/>
            <a:ln w="9525">
              <a:noFill/>
              <a:miter lim="800000"/>
              <a:headEnd/>
              <a:tailEnd/>
            </a:ln>
          </p:spPr>
          <p:txBody>
            <a:bodyPr wrap="none" lIns="0" tIns="0" rIns="0" bIns="0">
              <a:spAutoFit/>
            </a:bodyPr>
            <a:lstStyle/>
            <a:p>
              <a:r>
                <a:rPr lang="en-US" sz="1300">
                  <a:solidFill>
                    <a:srgbClr val="000000"/>
                  </a:solidFill>
                </a:rPr>
                <a:t>14</a:t>
              </a:r>
              <a:endParaRPr lang="en-US"/>
            </a:p>
          </p:txBody>
        </p:sp>
        <p:sp>
          <p:nvSpPr>
            <p:cNvPr id="2102" name="Line 59"/>
            <p:cNvSpPr>
              <a:spLocks noChangeShapeType="1"/>
            </p:cNvSpPr>
            <p:nvPr/>
          </p:nvSpPr>
          <p:spPr bwMode="auto">
            <a:xfrm flipV="1">
              <a:off x="7872413" y="1568450"/>
              <a:ext cx="1588" cy="4243388"/>
            </a:xfrm>
            <a:prstGeom prst="line">
              <a:avLst/>
            </a:prstGeom>
            <a:noFill/>
            <a:ln w="8">
              <a:solidFill>
                <a:srgbClr val="000000"/>
              </a:solidFill>
              <a:round/>
              <a:headEnd/>
              <a:tailEnd/>
            </a:ln>
          </p:spPr>
          <p:txBody>
            <a:bodyPr/>
            <a:lstStyle/>
            <a:p>
              <a:endParaRPr lang="en-US"/>
            </a:p>
          </p:txBody>
        </p:sp>
        <p:sp>
          <p:nvSpPr>
            <p:cNvPr id="2103" name="Line 60"/>
            <p:cNvSpPr>
              <a:spLocks noChangeShapeType="1"/>
            </p:cNvSpPr>
            <p:nvPr/>
          </p:nvSpPr>
          <p:spPr bwMode="auto">
            <a:xfrm flipH="1">
              <a:off x="7673975" y="2344738"/>
              <a:ext cx="198438" cy="33338"/>
            </a:xfrm>
            <a:prstGeom prst="line">
              <a:avLst/>
            </a:prstGeom>
            <a:noFill/>
            <a:ln w="8">
              <a:solidFill>
                <a:srgbClr val="FF0000"/>
              </a:solidFill>
              <a:round/>
              <a:headEnd/>
              <a:tailEnd/>
            </a:ln>
          </p:spPr>
          <p:txBody>
            <a:bodyPr/>
            <a:lstStyle/>
            <a:p>
              <a:endParaRPr lang="en-US"/>
            </a:p>
          </p:txBody>
        </p:sp>
        <p:sp>
          <p:nvSpPr>
            <p:cNvPr id="2104" name="Freeform 61"/>
            <p:cNvSpPr>
              <a:spLocks/>
            </p:cNvSpPr>
            <p:nvPr/>
          </p:nvSpPr>
          <p:spPr bwMode="auto">
            <a:xfrm flipV="1">
              <a:off x="3822700" y="2378075"/>
              <a:ext cx="3851275" cy="3205163"/>
            </a:xfrm>
            <a:custGeom>
              <a:avLst/>
              <a:gdLst>
                <a:gd name="T0" fmla="*/ 3851275 w 3182"/>
                <a:gd name="T1" fmla="*/ 3205163 h 2643"/>
                <a:gd name="T2" fmla="*/ 3647939 w 3182"/>
                <a:gd name="T3" fmla="*/ 3168782 h 2643"/>
                <a:gd name="T4" fmla="*/ 3445814 w 3182"/>
                <a:gd name="T5" fmla="*/ 3126338 h 2643"/>
                <a:gd name="T6" fmla="*/ 3242478 w 3182"/>
                <a:gd name="T7" fmla="*/ 3080255 h 2643"/>
                <a:gd name="T8" fmla="*/ 3040353 w 3182"/>
                <a:gd name="T9" fmla="*/ 3035385 h 2643"/>
                <a:gd name="T10" fmla="*/ 2837017 w 3182"/>
                <a:gd name="T11" fmla="*/ 2990515 h 2643"/>
                <a:gd name="T12" fmla="*/ 2634892 w 3182"/>
                <a:gd name="T13" fmla="*/ 2944433 h 2643"/>
                <a:gd name="T14" fmla="*/ 2431556 w 3182"/>
                <a:gd name="T15" fmla="*/ 2897138 h 2643"/>
                <a:gd name="T16" fmla="*/ 2229431 w 3182"/>
                <a:gd name="T17" fmla="*/ 2848630 h 2643"/>
                <a:gd name="T18" fmla="*/ 2026095 w 3182"/>
                <a:gd name="T19" fmla="*/ 2794058 h 2643"/>
                <a:gd name="T20" fmla="*/ 1822759 w 3182"/>
                <a:gd name="T21" fmla="*/ 2733423 h 2643"/>
                <a:gd name="T22" fmla="*/ 1620634 w 3182"/>
                <a:gd name="T23" fmla="*/ 2661874 h 2643"/>
                <a:gd name="T24" fmla="*/ 1418509 w 3182"/>
                <a:gd name="T25" fmla="*/ 2574560 h 2643"/>
                <a:gd name="T26" fmla="*/ 1215173 w 3182"/>
                <a:gd name="T27" fmla="*/ 2460566 h 2643"/>
                <a:gd name="T28" fmla="*/ 1013047 w 3182"/>
                <a:gd name="T29" fmla="*/ 2261683 h 2643"/>
                <a:gd name="T30" fmla="*/ 810922 w 3182"/>
                <a:gd name="T31" fmla="*/ 1899086 h 2643"/>
                <a:gd name="T32" fmla="*/ 607586 w 3182"/>
                <a:gd name="T33" fmla="*/ 1528001 h 2643"/>
                <a:gd name="T34" fmla="*/ 405461 w 3182"/>
                <a:gd name="T35" fmla="*/ 1022305 h 2643"/>
                <a:gd name="T36" fmla="*/ 203336 w 3182"/>
                <a:gd name="T37" fmla="*/ 557841 h 2643"/>
                <a:gd name="T38" fmla="*/ 0 w 3182"/>
                <a:gd name="T39" fmla="*/ 0 h 26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2"/>
                <a:gd name="T61" fmla="*/ 0 h 2643"/>
                <a:gd name="T62" fmla="*/ 3182 w 3182"/>
                <a:gd name="T63" fmla="*/ 2643 h 264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2" h="2643">
                  <a:moveTo>
                    <a:pt x="3182" y="2643"/>
                  </a:moveTo>
                  <a:lnTo>
                    <a:pt x="3014" y="2613"/>
                  </a:lnTo>
                  <a:lnTo>
                    <a:pt x="2847" y="2578"/>
                  </a:lnTo>
                  <a:lnTo>
                    <a:pt x="2679" y="2540"/>
                  </a:lnTo>
                  <a:lnTo>
                    <a:pt x="2512" y="2503"/>
                  </a:lnTo>
                  <a:lnTo>
                    <a:pt x="2344" y="2466"/>
                  </a:lnTo>
                  <a:lnTo>
                    <a:pt x="2177" y="2428"/>
                  </a:lnTo>
                  <a:lnTo>
                    <a:pt x="2009" y="2389"/>
                  </a:lnTo>
                  <a:lnTo>
                    <a:pt x="1842" y="2349"/>
                  </a:lnTo>
                  <a:lnTo>
                    <a:pt x="1674" y="2304"/>
                  </a:lnTo>
                  <a:lnTo>
                    <a:pt x="1506" y="2254"/>
                  </a:lnTo>
                  <a:lnTo>
                    <a:pt x="1339" y="2195"/>
                  </a:lnTo>
                  <a:lnTo>
                    <a:pt x="1172" y="2123"/>
                  </a:lnTo>
                  <a:lnTo>
                    <a:pt x="1004" y="2029"/>
                  </a:lnTo>
                  <a:lnTo>
                    <a:pt x="837" y="1865"/>
                  </a:lnTo>
                  <a:lnTo>
                    <a:pt x="670" y="1566"/>
                  </a:lnTo>
                  <a:lnTo>
                    <a:pt x="502" y="1260"/>
                  </a:lnTo>
                  <a:lnTo>
                    <a:pt x="335" y="843"/>
                  </a:lnTo>
                  <a:lnTo>
                    <a:pt x="168" y="460"/>
                  </a:lnTo>
                  <a:lnTo>
                    <a:pt x="0" y="0"/>
                  </a:lnTo>
                </a:path>
              </a:pathLst>
            </a:custGeom>
            <a:noFill/>
            <a:ln w="8">
              <a:solidFill>
                <a:srgbClr val="FF0000"/>
              </a:solidFill>
              <a:prstDash val="solid"/>
              <a:round/>
              <a:headEnd/>
              <a:tailEnd/>
            </a:ln>
          </p:spPr>
          <p:txBody>
            <a:bodyPr/>
            <a:lstStyle/>
            <a:p>
              <a:endParaRPr lang="en-US"/>
            </a:p>
          </p:txBody>
        </p:sp>
        <p:sp>
          <p:nvSpPr>
            <p:cNvPr id="2105" name="Line 62"/>
            <p:cNvSpPr>
              <a:spLocks noChangeShapeType="1"/>
            </p:cNvSpPr>
            <p:nvPr/>
          </p:nvSpPr>
          <p:spPr bwMode="auto">
            <a:xfrm flipH="1">
              <a:off x="3740150" y="5583238"/>
              <a:ext cx="82550" cy="228600"/>
            </a:xfrm>
            <a:prstGeom prst="line">
              <a:avLst/>
            </a:prstGeom>
            <a:noFill/>
            <a:ln w="8">
              <a:solidFill>
                <a:srgbClr val="FF0000"/>
              </a:solidFill>
              <a:round/>
              <a:headEnd/>
              <a:tailEnd/>
            </a:ln>
          </p:spPr>
          <p:txBody>
            <a:bodyPr/>
            <a:lstStyle/>
            <a:p>
              <a:endParaRPr lang="en-US"/>
            </a:p>
          </p:txBody>
        </p:sp>
        <p:sp>
          <p:nvSpPr>
            <p:cNvPr id="2106" name="Rectangle 63"/>
            <p:cNvSpPr>
              <a:spLocks noChangeArrowheads="1"/>
            </p:cNvSpPr>
            <p:nvPr/>
          </p:nvSpPr>
          <p:spPr bwMode="auto">
            <a:xfrm>
              <a:off x="7627938" y="2333625"/>
              <a:ext cx="90488" cy="90488"/>
            </a:xfrm>
            <a:prstGeom prst="rect">
              <a:avLst/>
            </a:prstGeom>
            <a:solidFill>
              <a:srgbClr val="FF0000"/>
            </a:solidFill>
            <a:ln w="8">
              <a:solidFill>
                <a:srgbClr val="000000"/>
              </a:solidFill>
              <a:miter lim="800000"/>
              <a:headEnd/>
              <a:tailEnd/>
            </a:ln>
          </p:spPr>
          <p:txBody>
            <a:bodyPr/>
            <a:lstStyle/>
            <a:p>
              <a:endParaRPr lang="en-US"/>
            </a:p>
          </p:txBody>
        </p:sp>
        <p:sp>
          <p:nvSpPr>
            <p:cNvPr id="2107" name="Rectangle 64"/>
            <p:cNvSpPr>
              <a:spLocks noChangeArrowheads="1"/>
            </p:cNvSpPr>
            <p:nvPr/>
          </p:nvSpPr>
          <p:spPr bwMode="auto">
            <a:xfrm>
              <a:off x="7424738" y="2370138"/>
              <a:ext cx="90488" cy="90488"/>
            </a:xfrm>
            <a:prstGeom prst="rect">
              <a:avLst/>
            </a:prstGeom>
            <a:solidFill>
              <a:srgbClr val="FF0000"/>
            </a:solidFill>
            <a:ln w="8">
              <a:solidFill>
                <a:srgbClr val="000000"/>
              </a:solidFill>
              <a:miter lim="800000"/>
              <a:headEnd/>
              <a:tailEnd/>
            </a:ln>
          </p:spPr>
          <p:txBody>
            <a:bodyPr/>
            <a:lstStyle/>
            <a:p>
              <a:endParaRPr lang="en-US"/>
            </a:p>
          </p:txBody>
        </p:sp>
        <p:sp>
          <p:nvSpPr>
            <p:cNvPr id="2108" name="Rectangle 65"/>
            <p:cNvSpPr>
              <a:spLocks noChangeArrowheads="1"/>
            </p:cNvSpPr>
            <p:nvPr/>
          </p:nvSpPr>
          <p:spPr bwMode="auto">
            <a:xfrm>
              <a:off x="7223125" y="2413000"/>
              <a:ext cx="88900" cy="88900"/>
            </a:xfrm>
            <a:prstGeom prst="rect">
              <a:avLst/>
            </a:prstGeom>
            <a:solidFill>
              <a:srgbClr val="FF0000"/>
            </a:solidFill>
            <a:ln w="8">
              <a:solidFill>
                <a:srgbClr val="000000"/>
              </a:solidFill>
              <a:miter lim="800000"/>
              <a:headEnd/>
              <a:tailEnd/>
            </a:ln>
          </p:spPr>
          <p:txBody>
            <a:bodyPr/>
            <a:lstStyle/>
            <a:p>
              <a:endParaRPr lang="en-US"/>
            </a:p>
          </p:txBody>
        </p:sp>
        <p:sp>
          <p:nvSpPr>
            <p:cNvPr id="2109" name="Rectangle 66"/>
            <p:cNvSpPr>
              <a:spLocks noChangeArrowheads="1"/>
            </p:cNvSpPr>
            <p:nvPr/>
          </p:nvSpPr>
          <p:spPr bwMode="auto">
            <a:xfrm>
              <a:off x="7019925" y="2459038"/>
              <a:ext cx="88900" cy="88900"/>
            </a:xfrm>
            <a:prstGeom prst="rect">
              <a:avLst/>
            </a:prstGeom>
            <a:solidFill>
              <a:srgbClr val="FF0000"/>
            </a:solidFill>
            <a:ln w="8">
              <a:solidFill>
                <a:srgbClr val="000000"/>
              </a:solidFill>
              <a:miter lim="800000"/>
              <a:headEnd/>
              <a:tailEnd/>
            </a:ln>
          </p:spPr>
          <p:txBody>
            <a:bodyPr/>
            <a:lstStyle/>
            <a:p>
              <a:endParaRPr lang="en-US"/>
            </a:p>
          </p:txBody>
        </p:sp>
        <p:sp>
          <p:nvSpPr>
            <p:cNvPr id="2110" name="Rectangle 67"/>
            <p:cNvSpPr>
              <a:spLocks noChangeArrowheads="1"/>
            </p:cNvSpPr>
            <p:nvPr/>
          </p:nvSpPr>
          <p:spPr bwMode="auto">
            <a:xfrm>
              <a:off x="6818313" y="2503488"/>
              <a:ext cx="88900" cy="90488"/>
            </a:xfrm>
            <a:prstGeom prst="rect">
              <a:avLst/>
            </a:prstGeom>
            <a:solidFill>
              <a:srgbClr val="FF0000"/>
            </a:solidFill>
            <a:ln w="8">
              <a:solidFill>
                <a:srgbClr val="000000"/>
              </a:solidFill>
              <a:miter lim="800000"/>
              <a:headEnd/>
              <a:tailEnd/>
            </a:ln>
          </p:spPr>
          <p:txBody>
            <a:bodyPr/>
            <a:lstStyle/>
            <a:p>
              <a:endParaRPr lang="en-US"/>
            </a:p>
          </p:txBody>
        </p:sp>
        <p:sp>
          <p:nvSpPr>
            <p:cNvPr id="2111" name="Rectangle 68"/>
            <p:cNvSpPr>
              <a:spLocks noChangeArrowheads="1"/>
            </p:cNvSpPr>
            <p:nvPr/>
          </p:nvSpPr>
          <p:spPr bwMode="auto">
            <a:xfrm>
              <a:off x="6615113" y="2547938"/>
              <a:ext cx="88900" cy="90488"/>
            </a:xfrm>
            <a:prstGeom prst="rect">
              <a:avLst/>
            </a:prstGeom>
            <a:solidFill>
              <a:srgbClr val="FF0000"/>
            </a:solidFill>
            <a:ln w="8">
              <a:solidFill>
                <a:srgbClr val="000000"/>
              </a:solidFill>
              <a:miter lim="800000"/>
              <a:headEnd/>
              <a:tailEnd/>
            </a:ln>
          </p:spPr>
          <p:txBody>
            <a:bodyPr/>
            <a:lstStyle/>
            <a:p>
              <a:endParaRPr lang="en-US"/>
            </a:p>
          </p:txBody>
        </p:sp>
        <p:sp>
          <p:nvSpPr>
            <p:cNvPr id="2112" name="Rectangle 69"/>
            <p:cNvSpPr>
              <a:spLocks noChangeArrowheads="1"/>
            </p:cNvSpPr>
            <p:nvPr/>
          </p:nvSpPr>
          <p:spPr bwMode="auto">
            <a:xfrm>
              <a:off x="6411913" y="2593975"/>
              <a:ext cx="90488" cy="90488"/>
            </a:xfrm>
            <a:prstGeom prst="rect">
              <a:avLst/>
            </a:prstGeom>
            <a:solidFill>
              <a:srgbClr val="FF0000"/>
            </a:solidFill>
            <a:ln w="8">
              <a:solidFill>
                <a:srgbClr val="000000"/>
              </a:solidFill>
              <a:miter lim="800000"/>
              <a:headEnd/>
              <a:tailEnd/>
            </a:ln>
          </p:spPr>
          <p:txBody>
            <a:bodyPr/>
            <a:lstStyle/>
            <a:p>
              <a:endParaRPr lang="en-US"/>
            </a:p>
          </p:txBody>
        </p:sp>
        <p:sp>
          <p:nvSpPr>
            <p:cNvPr id="2113" name="Rectangle 70"/>
            <p:cNvSpPr>
              <a:spLocks noChangeArrowheads="1"/>
            </p:cNvSpPr>
            <p:nvPr/>
          </p:nvSpPr>
          <p:spPr bwMode="auto">
            <a:xfrm>
              <a:off x="6208713" y="2641600"/>
              <a:ext cx="90488" cy="90488"/>
            </a:xfrm>
            <a:prstGeom prst="rect">
              <a:avLst/>
            </a:prstGeom>
            <a:solidFill>
              <a:srgbClr val="FF0000"/>
            </a:solidFill>
            <a:ln w="8">
              <a:solidFill>
                <a:srgbClr val="000000"/>
              </a:solidFill>
              <a:miter lim="800000"/>
              <a:headEnd/>
              <a:tailEnd/>
            </a:ln>
          </p:spPr>
          <p:txBody>
            <a:bodyPr/>
            <a:lstStyle/>
            <a:p>
              <a:endParaRPr lang="en-US"/>
            </a:p>
          </p:txBody>
        </p:sp>
        <p:sp>
          <p:nvSpPr>
            <p:cNvPr id="2114" name="Rectangle 71"/>
            <p:cNvSpPr>
              <a:spLocks noChangeArrowheads="1"/>
            </p:cNvSpPr>
            <p:nvPr/>
          </p:nvSpPr>
          <p:spPr bwMode="auto">
            <a:xfrm>
              <a:off x="6007100" y="2690813"/>
              <a:ext cx="88900" cy="88900"/>
            </a:xfrm>
            <a:prstGeom prst="rect">
              <a:avLst/>
            </a:prstGeom>
            <a:solidFill>
              <a:srgbClr val="FF0000"/>
            </a:solidFill>
            <a:ln w="8">
              <a:solidFill>
                <a:srgbClr val="000000"/>
              </a:solidFill>
              <a:miter lim="800000"/>
              <a:headEnd/>
              <a:tailEnd/>
            </a:ln>
          </p:spPr>
          <p:txBody>
            <a:bodyPr/>
            <a:lstStyle/>
            <a:p>
              <a:endParaRPr lang="en-US"/>
            </a:p>
          </p:txBody>
        </p:sp>
        <p:sp>
          <p:nvSpPr>
            <p:cNvPr id="2115" name="Rectangle 72"/>
            <p:cNvSpPr>
              <a:spLocks noChangeArrowheads="1"/>
            </p:cNvSpPr>
            <p:nvPr/>
          </p:nvSpPr>
          <p:spPr bwMode="auto">
            <a:xfrm>
              <a:off x="5803900" y="2744788"/>
              <a:ext cx="88900" cy="90488"/>
            </a:xfrm>
            <a:prstGeom prst="rect">
              <a:avLst/>
            </a:prstGeom>
            <a:solidFill>
              <a:srgbClr val="FF0000"/>
            </a:solidFill>
            <a:ln w="8">
              <a:solidFill>
                <a:srgbClr val="000000"/>
              </a:solidFill>
              <a:miter lim="800000"/>
              <a:headEnd/>
              <a:tailEnd/>
            </a:ln>
          </p:spPr>
          <p:txBody>
            <a:bodyPr/>
            <a:lstStyle/>
            <a:p>
              <a:endParaRPr lang="en-US"/>
            </a:p>
          </p:txBody>
        </p:sp>
        <p:sp>
          <p:nvSpPr>
            <p:cNvPr id="2116" name="Rectangle 73"/>
            <p:cNvSpPr>
              <a:spLocks noChangeArrowheads="1"/>
            </p:cNvSpPr>
            <p:nvPr/>
          </p:nvSpPr>
          <p:spPr bwMode="auto">
            <a:xfrm>
              <a:off x="5600700" y="2805113"/>
              <a:ext cx="88900" cy="90488"/>
            </a:xfrm>
            <a:prstGeom prst="rect">
              <a:avLst/>
            </a:prstGeom>
            <a:solidFill>
              <a:srgbClr val="FF0000"/>
            </a:solidFill>
            <a:ln w="8">
              <a:solidFill>
                <a:srgbClr val="000000"/>
              </a:solidFill>
              <a:miter lim="800000"/>
              <a:headEnd/>
              <a:tailEnd/>
            </a:ln>
          </p:spPr>
          <p:txBody>
            <a:bodyPr/>
            <a:lstStyle/>
            <a:p>
              <a:endParaRPr lang="en-US"/>
            </a:p>
          </p:txBody>
        </p:sp>
        <p:sp>
          <p:nvSpPr>
            <p:cNvPr id="2117" name="Rectangle 74"/>
            <p:cNvSpPr>
              <a:spLocks noChangeArrowheads="1"/>
            </p:cNvSpPr>
            <p:nvPr/>
          </p:nvSpPr>
          <p:spPr bwMode="auto">
            <a:xfrm>
              <a:off x="5399088" y="2876550"/>
              <a:ext cx="88900" cy="90488"/>
            </a:xfrm>
            <a:prstGeom prst="rect">
              <a:avLst/>
            </a:prstGeom>
            <a:solidFill>
              <a:srgbClr val="FF0000"/>
            </a:solidFill>
            <a:ln w="8">
              <a:solidFill>
                <a:srgbClr val="000000"/>
              </a:solidFill>
              <a:miter lim="800000"/>
              <a:headEnd/>
              <a:tailEnd/>
            </a:ln>
          </p:spPr>
          <p:txBody>
            <a:bodyPr/>
            <a:lstStyle/>
            <a:p>
              <a:endParaRPr lang="en-US"/>
            </a:p>
          </p:txBody>
        </p:sp>
        <p:sp>
          <p:nvSpPr>
            <p:cNvPr id="2118" name="Rectangle 75"/>
            <p:cNvSpPr>
              <a:spLocks noChangeArrowheads="1"/>
            </p:cNvSpPr>
            <p:nvPr/>
          </p:nvSpPr>
          <p:spPr bwMode="auto">
            <a:xfrm>
              <a:off x="5195888" y="2963863"/>
              <a:ext cx="90488" cy="90488"/>
            </a:xfrm>
            <a:prstGeom prst="rect">
              <a:avLst/>
            </a:prstGeom>
            <a:solidFill>
              <a:srgbClr val="FF0000"/>
            </a:solidFill>
            <a:ln w="8">
              <a:solidFill>
                <a:srgbClr val="000000"/>
              </a:solidFill>
              <a:miter lim="800000"/>
              <a:headEnd/>
              <a:tailEnd/>
            </a:ln>
          </p:spPr>
          <p:txBody>
            <a:bodyPr/>
            <a:lstStyle/>
            <a:p>
              <a:endParaRPr lang="en-US"/>
            </a:p>
          </p:txBody>
        </p:sp>
        <p:sp>
          <p:nvSpPr>
            <p:cNvPr id="2119" name="Rectangle 76"/>
            <p:cNvSpPr>
              <a:spLocks noChangeArrowheads="1"/>
            </p:cNvSpPr>
            <p:nvPr/>
          </p:nvSpPr>
          <p:spPr bwMode="auto">
            <a:xfrm>
              <a:off x="4992688" y="3078163"/>
              <a:ext cx="90488" cy="88900"/>
            </a:xfrm>
            <a:prstGeom prst="rect">
              <a:avLst/>
            </a:prstGeom>
            <a:solidFill>
              <a:srgbClr val="FF0000"/>
            </a:solidFill>
            <a:ln w="8">
              <a:solidFill>
                <a:srgbClr val="000000"/>
              </a:solidFill>
              <a:miter lim="800000"/>
              <a:headEnd/>
              <a:tailEnd/>
            </a:ln>
          </p:spPr>
          <p:txBody>
            <a:bodyPr/>
            <a:lstStyle/>
            <a:p>
              <a:endParaRPr lang="en-US"/>
            </a:p>
          </p:txBody>
        </p:sp>
        <p:sp>
          <p:nvSpPr>
            <p:cNvPr id="2120" name="Rectangle 77"/>
            <p:cNvSpPr>
              <a:spLocks noChangeArrowheads="1"/>
            </p:cNvSpPr>
            <p:nvPr/>
          </p:nvSpPr>
          <p:spPr bwMode="auto">
            <a:xfrm>
              <a:off x="4791075" y="3276600"/>
              <a:ext cx="88900" cy="90488"/>
            </a:xfrm>
            <a:prstGeom prst="rect">
              <a:avLst/>
            </a:prstGeom>
            <a:solidFill>
              <a:srgbClr val="FF0000"/>
            </a:solidFill>
            <a:ln w="8">
              <a:solidFill>
                <a:srgbClr val="000000"/>
              </a:solidFill>
              <a:miter lim="800000"/>
              <a:headEnd/>
              <a:tailEnd/>
            </a:ln>
          </p:spPr>
          <p:txBody>
            <a:bodyPr/>
            <a:lstStyle/>
            <a:p>
              <a:endParaRPr lang="en-US"/>
            </a:p>
          </p:txBody>
        </p:sp>
        <p:sp>
          <p:nvSpPr>
            <p:cNvPr id="2121" name="Rectangle 78"/>
            <p:cNvSpPr>
              <a:spLocks noChangeArrowheads="1"/>
            </p:cNvSpPr>
            <p:nvPr/>
          </p:nvSpPr>
          <p:spPr bwMode="auto">
            <a:xfrm>
              <a:off x="4589463" y="3640138"/>
              <a:ext cx="88900" cy="88900"/>
            </a:xfrm>
            <a:prstGeom prst="rect">
              <a:avLst/>
            </a:prstGeom>
            <a:solidFill>
              <a:srgbClr val="FF0000"/>
            </a:solidFill>
            <a:ln w="8">
              <a:solidFill>
                <a:srgbClr val="000000"/>
              </a:solidFill>
              <a:miter lim="800000"/>
              <a:headEnd/>
              <a:tailEnd/>
            </a:ln>
          </p:spPr>
          <p:txBody>
            <a:bodyPr/>
            <a:lstStyle/>
            <a:p>
              <a:endParaRPr lang="en-US"/>
            </a:p>
          </p:txBody>
        </p:sp>
        <p:sp>
          <p:nvSpPr>
            <p:cNvPr id="2122" name="Rectangle 79"/>
            <p:cNvSpPr>
              <a:spLocks noChangeArrowheads="1"/>
            </p:cNvSpPr>
            <p:nvPr/>
          </p:nvSpPr>
          <p:spPr bwMode="auto">
            <a:xfrm>
              <a:off x="4386263" y="4010025"/>
              <a:ext cx="88900" cy="90488"/>
            </a:xfrm>
            <a:prstGeom prst="rect">
              <a:avLst/>
            </a:prstGeom>
            <a:solidFill>
              <a:srgbClr val="FF0000"/>
            </a:solidFill>
            <a:ln w="8">
              <a:solidFill>
                <a:srgbClr val="000000"/>
              </a:solidFill>
              <a:miter lim="800000"/>
              <a:headEnd/>
              <a:tailEnd/>
            </a:ln>
          </p:spPr>
          <p:txBody>
            <a:bodyPr/>
            <a:lstStyle/>
            <a:p>
              <a:endParaRPr lang="en-US"/>
            </a:p>
          </p:txBody>
        </p:sp>
        <p:sp>
          <p:nvSpPr>
            <p:cNvPr id="2123" name="Rectangle 80"/>
            <p:cNvSpPr>
              <a:spLocks noChangeArrowheads="1"/>
            </p:cNvSpPr>
            <p:nvPr/>
          </p:nvSpPr>
          <p:spPr bwMode="auto">
            <a:xfrm>
              <a:off x="4183063" y="4516438"/>
              <a:ext cx="90488" cy="88900"/>
            </a:xfrm>
            <a:prstGeom prst="rect">
              <a:avLst/>
            </a:prstGeom>
            <a:solidFill>
              <a:srgbClr val="FF0000"/>
            </a:solidFill>
            <a:ln w="8">
              <a:solidFill>
                <a:srgbClr val="000000"/>
              </a:solidFill>
              <a:miter lim="800000"/>
              <a:headEnd/>
              <a:tailEnd/>
            </a:ln>
          </p:spPr>
          <p:txBody>
            <a:bodyPr/>
            <a:lstStyle/>
            <a:p>
              <a:endParaRPr lang="en-US"/>
            </a:p>
          </p:txBody>
        </p:sp>
        <p:sp>
          <p:nvSpPr>
            <p:cNvPr id="2124" name="Rectangle 81"/>
            <p:cNvSpPr>
              <a:spLocks noChangeArrowheads="1"/>
            </p:cNvSpPr>
            <p:nvPr/>
          </p:nvSpPr>
          <p:spPr bwMode="auto">
            <a:xfrm>
              <a:off x="3981450" y="4979988"/>
              <a:ext cx="90488" cy="90488"/>
            </a:xfrm>
            <a:prstGeom prst="rect">
              <a:avLst/>
            </a:prstGeom>
            <a:solidFill>
              <a:srgbClr val="FF0000"/>
            </a:solidFill>
            <a:ln w="8">
              <a:solidFill>
                <a:srgbClr val="000000"/>
              </a:solidFill>
              <a:miter lim="800000"/>
              <a:headEnd/>
              <a:tailEnd/>
            </a:ln>
          </p:spPr>
          <p:txBody>
            <a:bodyPr/>
            <a:lstStyle/>
            <a:p>
              <a:endParaRPr lang="en-US"/>
            </a:p>
          </p:txBody>
        </p:sp>
        <p:sp>
          <p:nvSpPr>
            <p:cNvPr id="2125" name="Rectangle 82"/>
            <p:cNvSpPr>
              <a:spLocks noChangeArrowheads="1"/>
            </p:cNvSpPr>
            <p:nvPr/>
          </p:nvSpPr>
          <p:spPr bwMode="auto">
            <a:xfrm>
              <a:off x="3778250" y="5537200"/>
              <a:ext cx="88900" cy="90488"/>
            </a:xfrm>
            <a:prstGeom prst="rect">
              <a:avLst/>
            </a:prstGeom>
            <a:solidFill>
              <a:srgbClr val="FF0000"/>
            </a:solidFill>
            <a:ln w="8">
              <a:solidFill>
                <a:srgbClr val="000000"/>
              </a:solidFill>
              <a:miter lim="800000"/>
              <a:headEnd/>
              <a:tailEnd/>
            </a:ln>
          </p:spPr>
          <p:txBody>
            <a:bodyPr/>
            <a:lstStyle/>
            <a:p>
              <a:endParaRPr lang="en-US"/>
            </a:p>
          </p:txBody>
        </p:sp>
        <p:sp>
          <p:nvSpPr>
            <p:cNvPr id="2126" name="Line 83"/>
            <p:cNvSpPr>
              <a:spLocks noChangeShapeType="1"/>
            </p:cNvSpPr>
            <p:nvPr/>
          </p:nvSpPr>
          <p:spPr bwMode="auto">
            <a:xfrm flipH="1">
              <a:off x="7673975" y="2344738"/>
              <a:ext cx="198438" cy="173038"/>
            </a:xfrm>
            <a:prstGeom prst="line">
              <a:avLst/>
            </a:prstGeom>
            <a:noFill/>
            <a:ln w="19050">
              <a:solidFill>
                <a:srgbClr val="FF0000"/>
              </a:solidFill>
              <a:round/>
              <a:headEnd/>
              <a:tailEnd/>
            </a:ln>
          </p:spPr>
          <p:txBody>
            <a:bodyPr/>
            <a:lstStyle/>
            <a:p>
              <a:endParaRPr lang="en-US"/>
            </a:p>
          </p:txBody>
        </p:sp>
        <p:sp>
          <p:nvSpPr>
            <p:cNvPr id="2127" name="Freeform 84"/>
            <p:cNvSpPr>
              <a:spLocks/>
            </p:cNvSpPr>
            <p:nvPr/>
          </p:nvSpPr>
          <p:spPr bwMode="auto">
            <a:xfrm flipV="1">
              <a:off x="4835525" y="2517775"/>
              <a:ext cx="2838450" cy="2932113"/>
            </a:xfrm>
            <a:custGeom>
              <a:avLst/>
              <a:gdLst>
                <a:gd name="T0" fmla="*/ 2838450 w 2345"/>
                <a:gd name="T1" fmla="*/ 2932113 h 2419"/>
                <a:gd name="T2" fmla="*/ 2635098 w 2345"/>
                <a:gd name="T3" fmla="*/ 2752720 h 2419"/>
                <a:gd name="T4" fmla="*/ 2432957 w 2345"/>
                <a:gd name="T5" fmla="*/ 2568478 h 2419"/>
                <a:gd name="T6" fmla="*/ 2229605 w 2345"/>
                <a:gd name="T7" fmla="*/ 2380599 h 2419"/>
                <a:gd name="T8" fmla="*/ 2027464 w 2345"/>
                <a:gd name="T9" fmla="*/ 2192721 h 2419"/>
                <a:gd name="T10" fmla="*/ 1824112 w 2345"/>
                <a:gd name="T11" fmla="*/ 2006055 h 2419"/>
                <a:gd name="T12" fmla="*/ 1621971 w 2345"/>
                <a:gd name="T13" fmla="*/ 1818177 h 2419"/>
                <a:gd name="T14" fmla="*/ 1418620 w 2345"/>
                <a:gd name="T15" fmla="*/ 1629086 h 2419"/>
                <a:gd name="T16" fmla="*/ 1216478 w 2345"/>
                <a:gd name="T17" fmla="*/ 1438784 h 2419"/>
                <a:gd name="T18" fmla="*/ 1013127 w 2345"/>
                <a:gd name="T19" fmla="*/ 1241209 h 2419"/>
                <a:gd name="T20" fmla="*/ 809775 w 2345"/>
                <a:gd name="T21" fmla="*/ 1038785 h 2419"/>
                <a:gd name="T22" fmla="*/ 607634 w 2345"/>
                <a:gd name="T23" fmla="*/ 825452 h 2419"/>
                <a:gd name="T24" fmla="*/ 405493 w 2345"/>
                <a:gd name="T25" fmla="*/ 596362 h 2419"/>
                <a:gd name="T26" fmla="*/ 202141 w 2345"/>
                <a:gd name="T27" fmla="*/ 340605 h 2419"/>
                <a:gd name="T28" fmla="*/ 0 w 2345"/>
                <a:gd name="T29" fmla="*/ 0 h 24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345"/>
                <a:gd name="T46" fmla="*/ 0 h 2419"/>
                <a:gd name="T47" fmla="*/ 2345 w 2345"/>
                <a:gd name="T48" fmla="*/ 2419 h 24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345" h="2419">
                  <a:moveTo>
                    <a:pt x="2345" y="2419"/>
                  </a:moveTo>
                  <a:lnTo>
                    <a:pt x="2177" y="2271"/>
                  </a:lnTo>
                  <a:lnTo>
                    <a:pt x="2010" y="2119"/>
                  </a:lnTo>
                  <a:lnTo>
                    <a:pt x="1842" y="1964"/>
                  </a:lnTo>
                  <a:lnTo>
                    <a:pt x="1675" y="1809"/>
                  </a:lnTo>
                  <a:lnTo>
                    <a:pt x="1507" y="1655"/>
                  </a:lnTo>
                  <a:lnTo>
                    <a:pt x="1340" y="1500"/>
                  </a:lnTo>
                  <a:lnTo>
                    <a:pt x="1172" y="1344"/>
                  </a:lnTo>
                  <a:lnTo>
                    <a:pt x="1005" y="1187"/>
                  </a:lnTo>
                  <a:lnTo>
                    <a:pt x="837" y="1024"/>
                  </a:lnTo>
                  <a:lnTo>
                    <a:pt x="669" y="857"/>
                  </a:lnTo>
                  <a:lnTo>
                    <a:pt x="502" y="681"/>
                  </a:lnTo>
                  <a:lnTo>
                    <a:pt x="335" y="492"/>
                  </a:lnTo>
                  <a:lnTo>
                    <a:pt x="167" y="281"/>
                  </a:lnTo>
                  <a:lnTo>
                    <a:pt x="0" y="0"/>
                  </a:lnTo>
                </a:path>
              </a:pathLst>
            </a:custGeom>
            <a:noFill/>
            <a:ln w="19050">
              <a:solidFill>
                <a:srgbClr val="FF0000"/>
              </a:solidFill>
              <a:prstDash val="solid"/>
              <a:round/>
              <a:headEnd/>
              <a:tailEnd/>
            </a:ln>
          </p:spPr>
          <p:txBody>
            <a:bodyPr/>
            <a:lstStyle/>
            <a:p>
              <a:endParaRPr lang="en-US"/>
            </a:p>
          </p:txBody>
        </p:sp>
        <p:sp>
          <p:nvSpPr>
            <p:cNvPr id="2128" name="Line 85"/>
            <p:cNvSpPr>
              <a:spLocks noChangeShapeType="1"/>
            </p:cNvSpPr>
            <p:nvPr/>
          </p:nvSpPr>
          <p:spPr bwMode="auto">
            <a:xfrm flipH="1">
              <a:off x="4692650" y="5449888"/>
              <a:ext cx="142875" cy="361950"/>
            </a:xfrm>
            <a:prstGeom prst="line">
              <a:avLst/>
            </a:prstGeom>
            <a:noFill/>
            <a:ln w="19050">
              <a:solidFill>
                <a:srgbClr val="FF0000"/>
              </a:solidFill>
              <a:round/>
              <a:headEnd/>
              <a:tailEnd/>
            </a:ln>
          </p:spPr>
          <p:txBody>
            <a:bodyPr/>
            <a:lstStyle/>
            <a:p>
              <a:endParaRPr lang="en-US"/>
            </a:p>
          </p:txBody>
        </p:sp>
        <p:sp>
          <p:nvSpPr>
            <p:cNvPr id="2129" name="Line 86"/>
            <p:cNvSpPr>
              <a:spLocks noChangeShapeType="1"/>
            </p:cNvSpPr>
            <p:nvPr/>
          </p:nvSpPr>
          <p:spPr bwMode="auto">
            <a:xfrm flipH="1">
              <a:off x="7669213" y="3838575"/>
              <a:ext cx="203200" cy="101600"/>
            </a:xfrm>
            <a:prstGeom prst="line">
              <a:avLst/>
            </a:prstGeom>
            <a:noFill/>
            <a:ln w="8">
              <a:solidFill>
                <a:srgbClr val="00FF00"/>
              </a:solidFill>
              <a:round/>
              <a:headEnd/>
              <a:tailEnd/>
            </a:ln>
          </p:spPr>
          <p:txBody>
            <a:bodyPr/>
            <a:lstStyle/>
            <a:p>
              <a:endParaRPr lang="en-US"/>
            </a:p>
          </p:txBody>
        </p:sp>
        <p:sp>
          <p:nvSpPr>
            <p:cNvPr id="2130" name="Freeform 87"/>
            <p:cNvSpPr>
              <a:spLocks/>
            </p:cNvSpPr>
            <p:nvPr/>
          </p:nvSpPr>
          <p:spPr bwMode="auto">
            <a:xfrm flipV="1">
              <a:off x="7062788" y="3940175"/>
              <a:ext cx="606425" cy="1031875"/>
            </a:xfrm>
            <a:custGeom>
              <a:avLst/>
              <a:gdLst>
                <a:gd name="T0" fmla="*/ 606425 w 502"/>
                <a:gd name="T1" fmla="*/ 1031875 h 851"/>
                <a:gd name="T2" fmla="*/ 404686 w 502"/>
                <a:gd name="T3" fmla="*/ 885157 h 851"/>
                <a:gd name="T4" fmla="*/ 201739 w 502"/>
                <a:gd name="T5" fmla="*/ 544432 h 851"/>
                <a:gd name="T6" fmla="*/ 0 w 502"/>
                <a:gd name="T7" fmla="*/ 0 h 851"/>
                <a:gd name="T8" fmla="*/ 0 60000 65536"/>
                <a:gd name="T9" fmla="*/ 0 60000 65536"/>
                <a:gd name="T10" fmla="*/ 0 60000 65536"/>
                <a:gd name="T11" fmla="*/ 0 60000 65536"/>
                <a:gd name="T12" fmla="*/ 0 w 502"/>
                <a:gd name="T13" fmla="*/ 0 h 851"/>
                <a:gd name="T14" fmla="*/ 502 w 502"/>
                <a:gd name="T15" fmla="*/ 851 h 851"/>
              </a:gdLst>
              <a:ahLst/>
              <a:cxnLst>
                <a:cxn ang="T8">
                  <a:pos x="T0" y="T1"/>
                </a:cxn>
                <a:cxn ang="T9">
                  <a:pos x="T2" y="T3"/>
                </a:cxn>
                <a:cxn ang="T10">
                  <a:pos x="T4" y="T5"/>
                </a:cxn>
                <a:cxn ang="T11">
                  <a:pos x="T6" y="T7"/>
                </a:cxn>
              </a:cxnLst>
              <a:rect l="T12" t="T13" r="T14" b="T15"/>
              <a:pathLst>
                <a:path w="502" h="851">
                  <a:moveTo>
                    <a:pt x="502" y="851"/>
                  </a:moveTo>
                  <a:lnTo>
                    <a:pt x="335" y="730"/>
                  </a:lnTo>
                  <a:lnTo>
                    <a:pt x="167" y="449"/>
                  </a:lnTo>
                  <a:lnTo>
                    <a:pt x="0" y="0"/>
                  </a:lnTo>
                </a:path>
              </a:pathLst>
            </a:custGeom>
            <a:noFill/>
            <a:ln w="8">
              <a:solidFill>
                <a:srgbClr val="00FF00"/>
              </a:solidFill>
              <a:prstDash val="solid"/>
              <a:round/>
              <a:headEnd/>
              <a:tailEnd/>
            </a:ln>
          </p:spPr>
          <p:txBody>
            <a:bodyPr/>
            <a:lstStyle/>
            <a:p>
              <a:endParaRPr lang="en-US"/>
            </a:p>
          </p:txBody>
        </p:sp>
        <p:sp>
          <p:nvSpPr>
            <p:cNvPr id="2131" name="Line 88"/>
            <p:cNvSpPr>
              <a:spLocks noChangeShapeType="1"/>
            </p:cNvSpPr>
            <p:nvPr/>
          </p:nvSpPr>
          <p:spPr bwMode="auto">
            <a:xfrm flipH="1">
              <a:off x="6869113" y="4972050"/>
              <a:ext cx="193675" cy="839788"/>
            </a:xfrm>
            <a:prstGeom prst="line">
              <a:avLst/>
            </a:prstGeom>
            <a:noFill/>
            <a:ln w="8">
              <a:solidFill>
                <a:srgbClr val="00FF00"/>
              </a:solidFill>
              <a:round/>
              <a:headEnd/>
              <a:tailEnd/>
            </a:ln>
          </p:spPr>
          <p:txBody>
            <a:bodyPr/>
            <a:lstStyle/>
            <a:p>
              <a:endParaRPr lang="en-US"/>
            </a:p>
          </p:txBody>
        </p:sp>
        <p:sp>
          <p:nvSpPr>
            <p:cNvPr id="2132" name="Rectangle 90"/>
            <p:cNvSpPr>
              <a:spLocks noChangeArrowheads="1"/>
            </p:cNvSpPr>
            <p:nvPr/>
          </p:nvSpPr>
          <p:spPr bwMode="auto">
            <a:xfrm>
              <a:off x="7624763" y="3895725"/>
              <a:ext cx="88900" cy="88900"/>
            </a:xfrm>
            <a:prstGeom prst="rect">
              <a:avLst/>
            </a:prstGeom>
            <a:solidFill>
              <a:srgbClr val="00FF00"/>
            </a:solidFill>
            <a:ln w="8">
              <a:solidFill>
                <a:srgbClr val="000000"/>
              </a:solidFill>
              <a:miter lim="800000"/>
              <a:headEnd/>
              <a:tailEnd/>
            </a:ln>
          </p:spPr>
          <p:txBody>
            <a:bodyPr/>
            <a:lstStyle/>
            <a:p>
              <a:endParaRPr lang="en-US"/>
            </a:p>
          </p:txBody>
        </p:sp>
        <p:sp>
          <p:nvSpPr>
            <p:cNvPr id="2133" name="Rectangle 91"/>
            <p:cNvSpPr>
              <a:spLocks noChangeArrowheads="1"/>
            </p:cNvSpPr>
            <p:nvPr/>
          </p:nvSpPr>
          <p:spPr bwMode="auto">
            <a:xfrm>
              <a:off x="7423150" y="4041775"/>
              <a:ext cx="88900" cy="90488"/>
            </a:xfrm>
            <a:prstGeom prst="rect">
              <a:avLst/>
            </a:prstGeom>
            <a:solidFill>
              <a:srgbClr val="00FF00"/>
            </a:solidFill>
            <a:ln w="8">
              <a:solidFill>
                <a:srgbClr val="000000"/>
              </a:solidFill>
              <a:miter lim="800000"/>
              <a:headEnd/>
              <a:tailEnd/>
            </a:ln>
          </p:spPr>
          <p:txBody>
            <a:bodyPr/>
            <a:lstStyle/>
            <a:p>
              <a:endParaRPr lang="en-US"/>
            </a:p>
          </p:txBody>
        </p:sp>
        <p:sp>
          <p:nvSpPr>
            <p:cNvPr id="2134" name="Rectangle 92"/>
            <p:cNvSpPr>
              <a:spLocks noChangeArrowheads="1"/>
            </p:cNvSpPr>
            <p:nvPr/>
          </p:nvSpPr>
          <p:spPr bwMode="auto">
            <a:xfrm>
              <a:off x="7219950" y="4383088"/>
              <a:ext cx="88900" cy="88900"/>
            </a:xfrm>
            <a:prstGeom prst="rect">
              <a:avLst/>
            </a:prstGeom>
            <a:solidFill>
              <a:srgbClr val="00FF00"/>
            </a:solidFill>
            <a:ln w="8">
              <a:solidFill>
                <a:srgbClr val="000000"/>
              </a:solidFill>
              <a:miter lim="800000"/>
              <a:headEnd/>
              <a:tailEnd/>
            </a:ln>
          </p:spPr>
          <p:txBody>
            <a:bodyPr/>
            <a:lstStyle/>
            <a:p>
              <a:endParaRPr lang="en-US"/>
            </a:p>
          </p:txBody>
        </p:sp>
        <p:sp>
          <p:nvSpPr>
            <p:cNvPr id="2135" name="Rectangle 93"/>
            <p:cNvSpPr>
              <a:spLocks noChangeArrowheads="1"/>
            </p:cNvSpPr>
            <p:nvPr/>
          </p:nvSpPr>
          <p:spPr bwMode="auto">
            <a:xfrm>
              <a:off x="7016750" y="4926013"/>
              <a:ext cx="90488" cy="90488"/>
            </a:xfrm>
            <a:prstGeom prst="rect">
              <a:avLst/>
            </a:prstGeom>
            <a:solidFill>
              <a:srgbClr val="00FF00"/>
            </a:solidFill>
            <a:ln w="8">
              <a:solidFill>
                <a:srgbClr val="000000"/>
              </a:solidFill>
              <a:miter lim="800000"/>
              <a:headEnd/>
              <a:tailEnd/>
            </a:ln>
          </p:spPr>
          <p:txBody>
            <a:bodyPr/>
            <a:lstStyle/>
            <a:p>
              <a:endParaRPr lang="en-US"/>
            </a:p>
          </p:txBody>
        </p:sp>
        <p:sp>
          <p:nvSpPr>
            <p:cNvPr id="2136" name="Line 94"/>
            <p:cNvSpPr>
              <a:spLocks noChangeShapeType="1"/>
            </p:cNvSpPr>
            <p:nvPr/>
          </p:nvSpPr>
          <p:spPr bwMode="auto">
            <a:xfrm flipH="1">
              <a:off x="7669213" y="3838575"/>
              <a:ext cx="203200" cy="242888"/>
            </a:xfrm>
            <a:prstGeom prst="line">
              <a:avLst/>
            </a:prstGeom>
            <a:noFill/>
            <a:ln w="19050">
              <a:solidFill>
                <a:srgbClr val="00FF00"/>
              </a:solidFill>
              <a:round/>
              <a:headEnd/>
              <a:tailEnd/>
            </a:ln>
          </p:spPr>
          <p:txBody>
            <a:bodyPr/>
            <a:lstStyle/>
            <a:p>
              <a:endParaRPr lang="en-US"/>
            </a:p>
          </p:txBody>
        </p:sp>
        <p:sp>
          <p:nvSpPr>
            <p:cNvPr id="2137" name="Freeform 95"/>
            <p:cNvSpPr>
              <a:spLocks/>
            </p:cNvSpPr>
            <p:nvPr/>
          </p:nvSpPr>
          <p:spPr bwMode="auto">
            <a:xfrm flipV="1">
              <a:off x="7062788" y="4081463"/>
              <a:ext cx="606425" cy="1458913"/>
            </a:xfrm>
            <a:custGeom>
              <a:avLst/>
              <a:gdLst>
                <a:gd name="T0" fmla="*/ 606425 w 502"/>
                <a:gd name="T1" fmla="*/ 1458913 h 1203"/>
                <a:gd name="T2" fmla="*/ 404686 w 502"/>
                <a:gd name="T3" fmla="*/ 1170283 h 1203"/>
                <a:gd name="T4" fmla="*/ 201739 w 502"/>
                <a:gd name="T5" fmla="*/ 687617 h 1203"/>
                <a:gd name="T6" fmla="*/ 0 w 502"/>
                <a:gd name="T7" fmla="*/ 0 h 1203"/>
                <a:gd name="T8" fmla="*/ 0 60000 65536"/>
                <a:gd name="T9" fmla="*/ 0 60000 65536"/>
                <a:gd name="T10" fmla="*/ 0 60000 65536"/>
                <a:gd name="T11" fmla="*/ 0 60000 65536"/>
                <a:gd name="T12" fmla="*/ 0 w 502"/>
                <a:gd name="T13" fmla="*/ 0 h 1203"/>
                <a:gd name="T14" fmla="*/ 502 w 502"/>
                <a:gd name="T15" fmla="*/ 1203 h 1203"/>
              </a:gdLst>
              <a:ahLst/>
              <a:cxnLst>
                <a:cxn ang="T8">
                  <a:pos x="T0" y="T1"/>
                </a:cxn>
                <a:cxn ang="T9">
                  <a:pos x="T2" y="T3"/>
                </a:cxn>
                <a:cxn ang="T10">
                  <a:pos x="T4" y="T5"/>
                </a:cxn>
                <a:cxn ang="T11">
                  <a:pos x="T6" y="T7"/>
                </a:cxn>
              </a:cxnLst>
              <a:rect l="T12" t="T13" r="T14" b="T15"/>
              <a:pathLst>
                <a:path w="502" h="1203">
                  <a:moveTo>
                    <a:pt x="502" y="1203"/>
                  </a:moveTo>
                  <a:lnTo>
                    <a:pt x="335" y="965"/>
                  </a:lnTo>
                  <a:lnTo>
                    <a:pt x="167" y="567"/>
                  </a:lnTo>
                  <a:lnTo>
                    <a:pt x="0" y="0"/>
                  </a:lnTo>
                </a:path>
              </a:pathLst>
            </a:custGeom>
            <a:noFill/>
            <a:ln w="19050">
              <a:solidFill>
                <a:srgbClr val="00FF00"/>
              </a:solidFill>
              <a:prstDash val="solid"/>
              <a:round/>
              <a:headEnd/>
              <a:tailEnd/>
            </a:ln>
          </p:spPr>
          <p:txBody>
            <a:bodyPr/>
            <a:lstStyle/>
            <a:p>
              <a:endParaRPr lang="en-US"/>
            </a:p>
          </p:txBody>
        </p:sp>
        <p:sp>
          <p:nvSpPr>
            <p:cNvPr id="2138" name="Line 96"/>
            <p:cNvSpPr>
              <a:spLocks noChangeShapeType="1"/>
            </p:cNvSpPr>
            <p:nvPr/>
          </p:nvSpPr>
          <p:spPr bwMode="auto">
            <a:xfrm flipH="1">
              <a:off x="7008813" y="5540375"/>
              <a:ext cx="53975" cy="271463"/>
            </a:xfrm>
            <a:prstGeom prst="line">
              <a:avLst/>
            </a:prstGeom>
            <a:noFill/>
            <a:ln w="19050">
              <a:solidFill>
                <a:srgbClr val="00FF00"/>
              </a:solidFill>
              <a:round/>
              <a:headEnd/>
              <a:tailEnd/>
            </a:ln>
          </p:spPr>
          <p:txBody>
            <a:bodyPr/>
            <a:lstStyle/>
            <a:p>
              <a:endParaRPr lang="en-US"/>
            </a:p>
          </p:txBody>
        </p:sp>
        <p:sp>
          <p:nvSpPr>
            <p:cNvPr id="2139" name="Line 97"/>
            <p:cNvSpPr>
              <a:spLocks noChangeShapeType="1"/>
            </p:cNvSpPr>
            <p:nvPr/>
          </p:nvSpPr>
          <p:spPr bwMode="auto">
            <a:xfrm flipH="1">
              <a:off x="7672388" y="3844925"/>
              <a:ext cx="200025" cy="49213"/>
            </a:xfrm>
            <a:prstGeom prst="line">
              <a:avLst/>
            </a:prstGeom>
            <a:noFill/>
            <a:ln w="8">
              <a:solidFill>
                <a:srgbClr val="000000"/>
              </a:solidFill>
              <a:round/>
              <a:headEnd/>
              <a:tailEnd/>
            </a:ln>
          </p:spPr>
          <p:txBody>
            <a:bodyPr/>
            <a:lstStyle/>
            <a:p>
              <a:endParaRPr lang="en-US"/>
            </a:p>
          </p:txBody>
        </p:sp>
        <p:sp>
          <p:nvSpPr>
            <p:cNvPr id="2140" name="Freeform 98"/>
            <p:cNvSpPr>
              <a:spLocks/>
            </p:cNvSpPr>
            <p:nvPr/>
          </p:nvSpPr>
          <p:spPr bwMode="auto">
            <a:xfrm flipV="1">
              <a:off x="2000250" y="3894138"/>
              <a:ext cx="5672138" cy="1530350"/>
            </a:xfrm>
            <a:custGeom>
              <a:avLst/>
              <a:gdLst>
                <a:gd name="T0" fmla="*/ 5672138 w 4688"/>
                <a:gd name="T1" fmla="*/ 1530350 h 1263"/>
                <a:gd name="T2" fmla="*/ 5468870 w 4688"/>
                <a:gd name="T3" fmla="*/ 1479460 h 1263"/>
                <a:gd name="T4" fmla="*/ 5266813 w 4688"/>
                <a:gd name="T5" fmla="*/ 1427357 h 1263"/>
                <a:gd name="T6" fmla="*/ 5064755 w 4688"/>
                <a:gd name="T7" fmla="*/ 1369197 h 1263"/>
                <a:gd name="T8" fmla="*/ 4861486 w 4688"/>
                <a:gd name="T9" fmla="*/ 1318306 h 1263"/>
                <a:gd name="T10" fmla="*/ 4658218 w 4688"/>
                <a:gd name="T11" fmla="*/ 1269839 h 1263"/>
                <a:gd name="T12" fmla="*/ 4456161 w 4688"/>
                <a:gd name="T13" fmla="*/ 1223795 h 1263"/>
                <a:gd name="T14" fmla="*/ 4252893 w 4688"/>
                <a:gd name="T15" fmla="*/ 1182598 h 1263"/>
                <a:gd name="T16" fmla="*/ 4052045 w 4688"/>
                <a:gd name="T17" fmla="*/ 1140189 h 1263"/>
                <a:gd name="T18" fmla="*/ 3848778 w 4688"/>
                <a:gd name="T19" fmla="*/ 1101416 h 1263"/>
                <a:gd name="T20" fmla="*/ 3645510 w 4688"/>
                <a:gd name="T21" fmla="*/ 1062642 h 1263"/>
                <a:gd name="T22" fmla="*/ 3443452 w 4688"/>
                <a:gd name="T23" fmla="*/ 1027503 h 1263"/>
                <a:gd name="T24" fmla="*/ 3240184 w 4688"/>
                <a:gd name="T25" fmla="*/ 994788 h 1263"/>
                <a:gd name="T26" fmla="*/ 3038127 w 4688"/>
                <a:gd name="T27" fmla="*/ 957226 h 1263"/>
                <a:gd name="T28" fmla="*/ 2836069 w 4688"/>
                <a:gd name="T29" fmla="*/ 924511 h 1263"/>
                <a:gd name="T30" fmla="*/ 2632801 w 4688"/>
                <a:gd name="T31" fmla="*/ 891795 h 1263"/>
                <a:gd name="T32" fmla="*/ 2429533 w 4688"/>
                <a:gd name="T33" fmla="*/ 860292 h 1263"/>
                <a:gd name="T34" fmla="*/ 2228685 w 4688"/>
                <a:gd name="T35" fmla="*/ 823941 h 1263"/>
                <a:gd name="T36" fmla="*/ 2025418 w 4688"/>
                <a:gd name="T37" fmla="*/ 790014 h 1263"/>
                <a:gd name="T38" fmla="*/ 1822150 w 4688"/>
                <a:gd name="T39" fmla="*/ 753664 h 1263"/>
                <a:gd name="T40" fmla="*/ 1620092 w 4688"/>
                <a:gd name="T41" fmla="*/ 719737 h 1263"/>
                <a:gd name="T42" fmla="*/ 1418035 w 4688"/>
                <a:gd name="T43" fmla="*/ 680963 h 1263"/>
                <a:gd name="T44" fmla="*/ 1214767 w 4688"/>
                <a:gd name="T45" fmla="*/ 633708 h 1263"/>
                <a:gd name="T46" fmla="*/ 1012709 w 4688"/>
                <a:gd name="T47" fmla="*/ 579182 h 1263"/>
                <a:gd name="T48" fmla="*/ 810651 w 4688"/>
                <a:gd name="T49" fmla="*/ 512540 h 1263"/>
                <a:gd name="T50" fmla="*/ 607383 w 4688"/>
                <a:gd name="T51" fmla="*/ 427723 h 1263"/>
                <a:gd name="T52" fmla="*/ 405326 w 4688"/>
                <a:gd name="T53" fmla="*/ 319883 h 1263"/>
                <a:gd name="T54" fmla="*/ 202058 w 4688"/>
                <a:gd name="T55" fmla="*/ 186598 h 1263"/>
                <a:gd name="T56" fmla="*/ 0 w 4688"/>
                <a:gd name="T57" fmla="*/ 0 h 126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688"/>
                <a:gd name="T88" fmla="*/ 0 h 1263"/>
                <a:gd name="T89" fmla="*/ 4688 w 4688"/>
                <a:gd name="T90" fmla="*/ 1263 h 126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688" h="1263">
                  <a:moveTo>
                    <a:pt x="4688" y="1263"/>
                  </a:moveTo>
                  <a:lnTo>
                    <a:pt x="4520" y="1221"/>
                  </a:lnTo>
                  <a:lnTo>
                    <a:pt x="4353" y="1178"/>
                  </a:lnTo>
                  <a:lnTo>
                    <a:pt x="4186" y="1130"/>
                  </a:lnTo>
                  <a:lnTo>
                    <a:pt x="4018" y="1088"/>
                  </a:lnTo>
                  <a:lnTo>
                    <a:pt x="3850" y="1048"/>
                  </a:lnTo>
                  <a:lnTo>
                    <a:pt x="3683" y="1010"/>
                  </a:lnTo>
                  <a:lnTo>
                    <a:pt x="3515" y="976"/>
                  </a:lnTo>
                  <a:lnTo>
                    <a:pt x="3349" y="941"/>
                  </a:lnTo>
                  <a:lnTo>
                    <a:pt x="3181" y="909"/>
                  </a:lnTo>
                  <a:lnTo>
                    <a:pt x="3013" y="877"/>
                  </a:lnTo>
                  <a:lnTo>
                    <a:pt x="2846" y="848"/>
                  </a:lnTo>
                  <a:lnTo>
                    <a:pt x="2678" y="821"/>
                  </a:lnTo>
                  <a:lnTo>
                    <a:pt x="2511" y="790"/>
                  </a:lnTo>
                  <a:lnTo>
                    <a:pt x="2344" y="763"/>
                  </a:lnTo>
                  <a:lnTo>
                    <a:pt x="2176" y="736"/>
                  </a:lnTo>
                  <a:lnTo>
                    <a:pt x="2008" y="710"/>
                  </a:lnTo>
                  <a:lnTo>
                    <a:pt x="1842" y="680"/>
                  </a:lnTo>
                  <a:lnTo>
                    <a:pt x="1674" y="652"/>
                  </a:lnTo>
                  <a:lnTo>
                    <a:pt x="1506" y="622"/>
                  </a:lnTo>
                  <a:lnTo>
                    <a:pt x="1339" y="594"/>
                  </a:lnTo>
                  <a:lnTo>
                    <a:pt x="1172" y="562"/>
                  </a:lnTo>
                  <a:lnTo>
                    <a:pt x="1004" y="523"/>
                  </a:lnTo>
                  <a:lnTo>
                    <a:pt x="837" y="478"/>
                  </a:lnTo>
                  <a:lnTo>
                    <a:pt x="670" y="423"/>
                  </a:lnTo>
                  <a:lnTo>
                    <a:pt x="502" y="353"/>
                  </a:lnTo>
                  <a:lnTo>
                    <a:pt x="335" y="264"/>
                  </a:lnTo>
                  <a:lnTo>
                    <a:pt x="167" y="154"/>
                  </a:lnTo>
                  <a:lnTo>
                    <a:pt x="0" y="0"/>
                  </a:lnTo>
                </a:path>
              </a:pathLst>
            </a:custGeom>
            <a:noFill/>
            <a:ln w="8">
              <a:solidFill>
                <a:srgbClr val="000000"/>
              </a:solidFill>
              <a:prstDash val="solid"/>
              <a:round/>
              <a:headEnd/>
              <a:tailEnd/>
            </a:ln>
          </p:spPr>
          <p:txBody>
            <a:bodyPr/>
            <a:lstStyle/>
            <a:p>
              <a:endParaRPr lang="en-US"/>
            </a:p>
          </p:txBody>
        </p:sp>
        <p:sp>
          <p:nvSpPr>
            <p:cNvPr id="2141" name="Line 99"/>
            <p:cNvSpPr>
              <a:spLocks noChangeShapeType="1"/>
            </p:cNvSpPr>
            <p:nvPr/>
          </p:nvSpPr>
          <p:spPr bwMode="auto">
            <a:xfrm flipH="1">
              <a:off x="1822450" y="5424488"/>
              <a:ext cx="177800" cy="346075"/>
            </a:xfrm>
            <a:prstGeom prst="line">
              <a:avLst/>
            </a:prstGeom>
            <a:noFill/>
            <a:ln w="8">
              <a:solidFill>
                <a:srgbClr val="000000"/>
              </a:solidFill>
              <a:round/>
              <a:headEnd/>
              <a:tailEnd/>
            </a:ln>
          </p:spPr>
          <p:txBody>
            <a:bodyPr/>
            <a:lstStyle/>
            <a:p>
              <a:endParaRPr lang="en-US"/>
            </a:p>
          </p:txBody>
        </p:sp>
        <p:sp>
          <p:nvSpPr>
            <p:cNvPr id="2142" name="Oval 100"/>
            <p:cNvSpPr>
              <a:spLocks noChangeArrowheads="1"/>
            </p:cNvSpPr>
            <p:nvPr/>
          </p:nvSpPr>
          <p:spPr bwMode="auto">
            <a:xfrm>
              <a:off x="7621588" y="3841750"/>
              <a:ext cx="87313" cy="90488"/>
            </a:xfrm>
            <a:prstGeom prst="ellipse">
              <a:avLst/>
            </a:prstGeom>
            <a:solidFill>
              <a:srgbClr val="0000FF"/>
            </a:solidFill>
            <a:ln w="8">
              <a:solidFill>
                <a:srgbClr val="000000"/>
              </a:solidFill>
              <a:round/>
              <a:headEnd/>
              <a:tailEnd/>
            </a:ln>
          </p:spPr>
          <p:txBody>
            <a:bodyPr/>
            <a:lstStyle/>
            <a:p>
              <a:endParaRPr lang="en-US"/>
            </a:p>
          </p:txBody>
        </p:sp>
        <p:sp>
          <p:nvSpPr>
            <p:cNvPr id="2143" name="Oval 101"/>
            <p:cNvSpPr>
              <a:spLocks noChangeArrowheads="1"/>
            </p:cNvSpPr>
            <p:nvPr/>
          </p:nvSpPr>
          <p:spPr bwMode="auto">
            <a:xfrm>
              <a:off x="7418388" y="3892550"/>
              <a:ext cx="88900" cy="90488"/>
            </a:xfrm>
            <a:prstGeom prst="ellipse">
              <a:avLst/>
            </a:prstGeom>
            <a:solidFill>
              <a:srgbClr val="0000FF"/>
            </a:solidFill>
            <a:ln w="8">
              <a:solidFill>
                <a:srgbClr val="000000"/>
              </a:solidFill>
              <a:round/>
              <a:headEnd/>
              <a:tailEnd/>
            </a:ln>
          </p:spPr>
          <p:txBody>
            <a:bodyPr/>
            <a:lstStyle/>
            <a:p>
              <a:endParaRPr lang="en-US"/>
            </a:p>
          </p:txBody>
        </p:sp>
        <p:sp>
          <p:nvSpPr>
            <p:cNvPr id="2144" name="Oval 102"/>
            <p:cNvSpPr>
              <a:spLocks noChangeArrowheads="1"/>
            </p:cNvSpPr>
            <p:nvPr/>
          </p:nvSpPr>
          <p:spPr bwMode="auto">
            <a:xfrm>
              <a:off x="7215188" y="3944938"/>
              <a:ext cx="90488" cy="88900"/>
            </a:xfrm>
            <a:prstGeom prst="ellipse">
              <a:avLst/>
            </a:prstGeom>
            <a:solidFill>
              <a:srgbClr val="0000FF"/>
            </a:solidFill>
            <a:ln w="8">
              <a:solidFill>
                <a:srgbClr val="000000"/>
              </a:solidFill>
              <a:round/>
              <a:headEnd/>
              <a:tailEnd/>
            </a:ln>
          </p:spPr>
          <p:txBody>
            <a:bodyPr/>
            <a:lstStyle/>
            <a:p>
              <a:endParaRPr lang="en-US"/>
            </a:p>
          </p:txBody>
        </p:sp>
        <p:sp>
          <p:nvSpPr>
            <p:cNvPr id="2145" name="Oval 103"/>
            <p:cNvSpPr>
              <a:spLocks noChangeArrowheads="1"/>
            </p:cNvSpPr>
            <p:nvPr/>
          </p:nvSpPr>
          <p:spPr bwMode="auto">
            <a:xfrm>
              <a:off x="7013575" y="4003675"/>
              <a:ext cx="90488" cy="88900"/>
            </a:xfrm>
            <a:prstGeom prst="ellipse">
              <a:avLst/>
            </a:prstGeom>
            <a:solidFill>
              <a:srgbClr val="0000FF"/>
            </a:solidFill>
            <a:ln w="8">
              <a:solidFill>
                <a:srgbClr val="000000"/>
              </a:solidFill>
              <a:round/>
              <a:headEnd/>
              <a:tailEnd/>
            </a:ln>
          </p:spPr>
          <p:txBody>
            <a:bodyPr/>
            <a:lstStyle/>
            <a:p>
              <a:endParaRPr lang="en-US"/>
            </a:p>
          </p:txBody>
        </p:sp>
        <p:sp>
          <p:nvSpPr>
            <p:cNvPr id="2146" name="Oval 104"/>
            <p:cNvSpPr>
              <a:spLocks noChangeArrowheads="1"/>
            </p:cNvSpPr>
            <p:nvPr/>
          </p:nvSpPr>
          <p:spPr bwMode="auto">
            <a:xfrm>
              <a:off x="6810375" y="4054475"/>
              <a:ext cx="90488" cy="88900"/>
            </a:xfrm>
            <a:prstGeom prst="ellipse">
              <a:avLst/>
            </a:prstGeom>
            <a:solidFill>
              <a:srgbClr val="0000FF"/>
            </a:solidFill>
            <a:ln w="8">
              <a:solidFill>
                <a:srgbClr val="000000"/>
              </a:solidFill>
              <a:round/>
              <a:headEnd/>
              <a:tailEnd/>
            </a:ln>
          </p:spPr>
          <p:txBody>
            <a:bodyPr/>
            <a:lstStyle/>
            <a:p>
              <a:endParaRPr lang="en-US"/>
            </a:p>
          </p:txBody>
        </p:sp>
        <p:sp>
          <p:nvSpPr>
            <p:cNvPr id="2147" name="Oval 105"/>
            <p:cNvSpPr>
              <a:spLocks noChangeArrowheads="1"/>
            </p:cNvSpPr>
            <p:nvPr/>
          </p:nvSpPr>
          <p:spPr bwMode="auto">
            <a:xfrm>
              <a:off x="6607175" y="4102100"/>
              <a:ext cx="88900" cy="90488"/>
            </a:xfrm>
            <a:prstGeom prst="ellipse">
              <a:avLst/>
            </a:prstGeom>
            <a:solidFill>
              <a:srgbClr val="0000FF"/>
            </a:solidFill>
            <a:ln w="8">
              <a:solidFill>
                <a:srgbClr val="000000"/>
              </a:solidFill>
              <a:round/>
              <a:headEnd/>
              <a:tailEnd/>
            </a:ln>
          </p:spPr>
          <p:txBody>
            <a:bodyPr/>
            <a:lstStyle/>
            <a:p>
              <a:endParaRPr lang="en-US"/>
            </a:p>
          </p:txBody>
        </p:sp>
        <p:sp>
          <p:nvSpPr>
            <p:cNvPr id="2148" name="Oval 106"/>
            <p:cNvSpPr>
              <a:spLocks noChangeArrowheads="1"/>
            </p:cNvSpPr>
            <p:nvPr/>
          </p:nvSpPr>
          <p:spPr bwMode="auto">
            <a:xfrm>
              <a:off x="6405563" y="4148138"/>
              <a:ext cx="87313" cy="90488"/>
            </a:xfrm>
            <a:prstGeom prst="ellipse">
              <a:avLst/>
            </a:prstGeom>
            <a:solidFill>
              <a:srgbClr val="0000FF"/>
            </a:solidFill>
            <a:ln w="8">
              <a:solidFill>
                <a:srgbClr val="000000"/>
              </a:solidFill>
              <a:round/>
              <a:headEnd/>
              <a:tailEnd/>
            </a:ln>
          </p:spPr>
          <p:txBody>
            <a:bodyPr/>
            <a:lstStyle/>
            <a:p>
              <a:endParaRPr lang="en-US"/>
            </a:p>
          </p:txBody>
        </p:sp>
        <p:sp>
          <p:nvSpPr>
            <p:cNvPr id="2149" name="Oval 107"/>
            <p:cNvSpPr>
              <a:spLocks noChangeArrowheads="1"/>
            </p:cNvSpPr>
            <p:nvPr/>
          </p:nvSpPr>
          <p:spPr bwMode="auto">
            <a:xfrm>
              <a:off x="6202363" y="4189413"/>
              <a:ext cx="87313" cy="90488"/>
            </a:xfrm>
            <a:prstGeom prst="ellipse">
              <a:avLst/>
            </a:prstGeom>
            <a:solidFill>
              <a:srgbClr val="0000FF"/>
            </a:solidFill>
            <a:ln w="8">
              <a:solidFill>
                <a:srgbClr val="000000"/>
              </a:solidFill>
              <a:round/>
              <a:headEnd/>
              <a:tailEnd/>
            </a:ln>
          </p:spPr>
          <p:txBody>
            <a:bodyPr/>
            <a:lstStyle/>
            <a:p>
              <a:endParaRPr lang="en-US"/>
            </a:p>
          </p:txBody>
        </p:sp>
        <p:sp>
          <p:nvSpPr>
            <p:cNvPr id="2150" name="Oval 108"/>
            <p:cNvSpPr>
              <a:spLocks noChangeArrowheads="1"/>
            </p:cNvSpPr>
            <p:nvPr/>
          </p:nvSpPr>
          <p:spPr bwMode="auto">
            <a:xfrm>
              <a:off x="6000750" y="4232275"/>
              <a:ext cx="90488" cy="88900"/>
            </a:xfrm>
            <a:prstGeom prst="ellipse">
              <a:avLst/>
            </a:prstGeom>
            <a:solidFill>
              <a:srgbClr val="0000FF"/>
            </a:solidFill>
            <a:ln w="8">
              <a:solidFill>
                <a:srgbClr val="000000"/>
              </a:solidFill>
              <a:round/>
              <a:headEnd/>
              <a:tailEnd/>
            </a:ln>
          </p:spPr>
          <p:txBody>
            <a:bodyPr/>
            <a:lstStyle/>
            <a:p>
              <a:endParaRPr lang="en-US"/>
            </a:p>
          </p:txBody>
        </p:sp>
        <p:sp>
          <p:nvSpPr>
            <p:cNvPr id="2151" name="Oval 109"/>
            <p:cNvSpPr>
              <a:spLocks noChangeArrowheads="1"/>
            </p:cNvSpPr>
            <p:nvPr/>
          </p:nvSpPr>
          <p:spPr bwMode="auto">
            <a:xfrm>
              <a:off x="5797550" y="4270375"/>
              <a:ext cx="90488" cy="90488"/>
            </a:xfrm>
            <a:prstGeom prst="ellipse">
              <a:avLst/>
            </a:prstGeom>
            <a:solidFill>
              <a:srgbClr val="0000FF"/>
            </a:solidFill>
            <a:ln w="8">
              <a:solidFill>
                <a:srgbClr val="000000"/>
              </a:solidFill>
              <a:round/>
              <a:headEnd/>
              <a:tailEnd/>
            </a:ln>
          </p:spPr>
          <p:txBody>
            <a:bodyPr/>
            <a:lstStyle/>
            <a:p>
              <a:endParaRPr lang="en-US"/>
            </a:p>
          </p:txBody>
        </p:sp>
        <p:sp>
          <p:nvSpPr>
            <p:cNvPr id="2152" name="Oval 110"/>
            <p:cNvSpPr>
              <a:spLocks noChangeArrowheads="1"/>
            </p:cNvSpPr>
            <p:nvPr/>
          </p:nvSpPr>
          <p:spPr bwMode="auto">
            <a:xfrm>
              <a:off x="5594350" y="4310063"/>
              <a:ext cx="90488" cy="88900"/>
            </a:xfrm>
            <a:prstGeom prst="ellipse">
              <a:avLst/>
            </a:prstGeom>
            <a:solidFill>
              <a:srgbClr val="0000FF"/>
            </a:solidFill>
            <a:ln w="8">
              <a:solidFill>
                <a:srgbClr val="000000"/>
              </a:solidFill>
              <a:round/>
              <a:headEnd/>
              <a:tailEnd/>
            </a:ln>
          </p:spPr>
          <p:txBody>
            <a:bodyPr/>
            <a:lstStyle/>
            <a:p>
              <a:endParaRPr lang="en-US"/>
            </a:p>
          </p:txBody>
        </p:sp>
        <p:sp>
          <p:nvSpPr>
            <p:cNvPr id="2153" name="Oval 111"/>
            <p:cNvSpPr>
              <a:spLocks noChangeArrowheads="1"/>
            </p:cNvSpPr>
            <p:nvPr/>
          </p:nvSpPr>
          <p:spPr bwMode="auto">
            <a:xfrm>
              <a:off x="5392738" y="4344988"/>
              <a:ext cx="88900" cy="88900"/>
            </a:xfrm>
            <a:prstGeom prst="ellipse">
              <a:avLst/>
            </a:prstGeom>
            <a:solidFill>
              <a:srgbClr val="0000FF"/>
            </a:solidFill>
            <a:ln w="8">
              <a:solidFill>
                <a:srgbClr val="000000"/>
              </a:solidFill>
              <a:round/>
              <a:headEnd/>
              <a:tailEnd/>
            </a:ln>
          </p:spPr>
          <p:txBody>
            <a:bodyPr/>
            <a:lstStyle/>
            <a:p>
              <a:endParaRPr lang="en-US"/>
            </a:p>
          </p:txBody>
        </p:sp>
        <p:sp>
          <p:nvSpPr>
            <p:cNvPr id="2154" name="Oval 112"/>
            <p:cNvSpPr>
              <a:spLocks noChangeArrowheads="1"/>
            </p:cNvSpPr>
            <p:nvPr/>
          </p:nvSpPr>
          <p:spPr bwMode="auto">
            <a:xfrm>
              <a:off x="5189538" y="4378325"/>
              <a:ext cx="87313" cy="87313"/>
            </a:xfrm>
            <a:prstGeom prst="ellipse">
              <a:avLst/>
            </a:prstGeom>
            <a:solidFill>
              <a:srgbClr val="0000FF"/>
            </a:solidFill>
            <a:ln w="8">
              <a:solidFill>
                <a:srgbClr val="000000"/>
              </a:solidFill>
              <a:round/>
              <a:headEnd/>
              <a:tailEnd/>
            </a:ln>
          </p:spPr>
          <p:txBody>
            <a:bodyPr/>
            <a:lstStyle/>
            <a:p>
              <a:endParaRPr lang="en-US"/>
            </a:p>
          </p:txBody>
        </p:sp>
        <p:sp>
          <p:nvSpPr>
            <p:cNvPr id="2155" name="Oval 113"/>
            <p:cNvSpPr>
              <a:spLocks noChangeArrowheads="1"/>
            </p:cNvSpPr>
            <p:nvPr/>
          </p:nvSpPr>
          <p:spPr bwMode="auto">
            <a:xfrm>
              <a:off x="4987925" y="4414838"/>
              <a:ext cx="88900" cy="90488"/>
            </a:xfrm>
            <a:prstGeom prst="ellipse">
              <a:avLst/>
            </a:prstGeom>
            <a:solidFill>
              <a:srgbClr val="0000FF"/>
            </a:solidFill>
            <a:ln w="8">
              <a:solidFill>
                <a:srgbClr val="000000"/>
              </a:solidFill>
              <a:round/>
              <a:headEnd/>
              <a:tailEnd/>
            </a:ln>
          </p:spPr>
          <p:txBody>
            <a:bodyPr/>
            <a:lstStyle/>
            <a:p>
              <a:endParaRPr lang="en-US"/>
            </a:p>
          </p:txBody>
        </p:sp>
        <p:sp>
          <p:nvSpPr>
            <p:cNvPr id="2156" name="Oval 114"/>
            <p:cNvSpPr>
              <a:spLocks noChangeArrowheads="1"/>
            </p:cNvSpPr>
            <p:nvPr/>
          </p:nvSpPr>
          <p:spPr bwMode="auto">
            <a:xfrm>
              <a:off x="4784725" y="4448175"/>
              <a:ext cx="90488" cy="88900"/>
            </a:xfrm>
            <a:prstGeom prst="ellipse">
              <a:avLst/>
            </a:prstGeom>
            <a:solidFill>
              <a:srgbClr val="0000FF"/>
            </a:solidFill>
            <a:ln w="8">
              <a:solidFill>
                <a:srgbClr val="000000"/>
              </a:solidFill>
              <a:round/>
              <a:headEnd/>
              <a:tailEnd/>
            </a:ln>
          </p:spPr>
          <p:txBody>
            <a:bodyPr/>
            <a:lstStyle/>
            <a:p>
              <a:endParaRPr lang="en-US"/>
            </a:p>
          </p:txBody>
        </p:sp>
        <p:sp>
          <p:nvSpPr>
            <p:cNvPr id="2157" name="Oval 115"/>
            <p:cNvSpPr>
              <a:spLocks noChangeArrowheads="1"/>
            </p:cNvSpPr>
            <p:nvPr/>
          </p:nvSpPr>
          <p:spPr bwMode="auto">
            <a:xfrm>
              <a:off x="4581525" y="4479925"/>
              <a:ext cx="90488" cy="88900"/>
            </a:xfrm>
            <a:prstGeom prst="ellipse">
              <a:avLst/>
            </a:prstGeom>
            <a:solidFill>
              <a:srgbClr val="0000FF"/>
            </a:solidFill>
            <a:ln w="8">
              <a:solidFill>
                <a:srgbClr val="000000"/>
              </a:solidFill>
              <a:round/>
              <a:headEnd/>
              <a:tailEnd/>
            </a:ln>
          </p:spPr>
          <p:txBody>
            <a:bodyPr/>
            <a:lstStyle/>
            <a:p>
              <a:endParaRPr lang="en-US"/>
            </a:p>
          </p:txBody>
        </p:sp>
        <p:sp>
          <p:nvSpPr>
            <p:cNvPr id="2158" name="Oval 116"/>
            <p:cNvSpPr>
              <a:spLocks noChangeArrowheads="1"/>
            </p:cNvSpPr>
            <p:nvPr/>
          </p:nvSpPr>
          <p:spPr bwMode="auto">
            <a:xfrm>
              <a:off x="4378325" y="4511675"/>
              <a:ext cx="90488" cy="88900"/>
            </a:xfrm>
            <a:prstGeom prst="ellipse">
              <a:avLst/>
            </a:prstGeom>
            <a:solidFill>
              <a:srgbClr val="0000FF"/>
            </a:solidFill>
            <a:ln w="8">
              <a:solidFill>
                <a:srgbClr val="000000"/>
              </a:solidFill>
              <a:round/>
              <a:headEnd/>
              <a:tailEnd/>
            </a:ln>
          </p:spPr>
          <p:txBody>
            <a:bodyPr/>
            <a:lstStyle/>
            <a:p>
              <a:endParaRPr lang="en-US"/>
            </a:p>
          </p:txBody>
        </p:sp>
        <p:sp>
          <p:nvSpPr>
            <p:cNvPr id="2159" name="Oval 117"/>
            <p:cNvSpPr>
              <a:spLocks noChangeArrowheads="1"/>
            </p:cNvSpPr>
            <p:nvPr/>
          </p:nvSpPr>
          <p:spPr bwMode="auto">
            <a:xfrm>
              <a:off x="4178300" y="4548188"/>
              <a:ext cx="88900" cy="90488"/>
            </a:xfrm>
            <a:prstGeom prst="ellipse">
              <a:avLst/>
            </a:prstGeom>
            <a:solidFill>
              <a:srgbClr val="0000FF"/>
            </a:solidFill>
            <a:ln w="8">
              <a:solidFill>
                <a:srgbClr val="000000"/>
              </a:solidFill>
              <a:round/>
              <a:headEnd/>
              <a:tailEnd/>
            </a:ln>
          </p:spPr>
          <p:txBody>
            <a:bodyPr/>
            <a:lstStyle/>
            <a:p>
              <a:endParaRPr lang="en-US"/>
            </a:p>
          </p:txBody>
        </p:sp>
        <p:sp>
          <p:nvSpPr>
            <p:cNvPr id="2160" name="Oval 118"/>
            <p:cNvSpPr>
              <a:spLocks noChangeArrowheads="1"/>
            </p:cNvSpPr>
            <p:nvPr/>
          </p:nvSpPr>
          <p:spPr bwMode="auto">
            <a:xfrm>
              <a:off x="3975100" y="4583113"/>
              <a:ext cx="88900" cy="88900"/>
            </a:xfrm>
            <a:prstGeom prst="ellipse">
              <a:avLst/>
            </a:prstGeom>
            <a:solidFill>
              <a:srgbClr val="0000FF"/>
            </a:solidFill>
            <a:ln w="8">
              <a:solidFill>
                <a:srgbClr val="000000"/>
              </a:solidFill>
              <a:round/>
              <a:headEnd/>
              <a:tailEnd/>
            </a:ln>
          </p:spPr>
          <p:txBody>
            <a:bodyPr/>
            <a:lstStyle/>
            <a:p>
              <a:endParaRPr lang="en-US"/>
            </a:p>
          </p:txBody>
        </p:sp>
        <p:sp>
          <p:nvSpPr>
            <p:cNvPr id="2161" name="Oval 119"/>
            <p:cNvSpPr>
              <a:spLocks noChangeArrowheads="1"/>
            </p:cNvSpPr>
            <p:nvPr/>
          </p:nvSpPr>
          <p:spPr bwMode="auto">
            <a:xfrm>
              <a:off x="3771900" y="4619625"/>
              <a:ext cx="88900" cy="88900"/>
            </a:xfrm>
            <a:prstGeom prst="ellipse">
              <a:avLst/>
            </a:prstGeom>
            <a:solidFill>
              <a:srgbClr val="0000FF"/>
            </a:solidFill>
            <a:ln w="8">
              <a:solidFill>
                <a:srgbClr val="000000"/>
              </a:solidFill>
              <a:round/>
              <a:headEnd/>
              <a:tailEnd/>
            </a:ln>
          </p:spPr>
          <p:txBody>
            <a:bodyPr/>
            <a:lstStyle/>
            <a:p>
              <a:endParaRPr lang="en-US"/>
            </a:p>
          </p:txBody>
        </p:sp>
        <p:sp>
          <p:nvSpPr>
            <p:cNvPr id="2162" name="Oval 120"/>
            <p:cNvSpPr>
              <a:spLocks noChangeArrowheads="1"/>
            </p:cNvSpPr>
            <p:nvPr/>
          </p:nvSpPr>
          <p:spPr bwMode="auto">
            <a:xfrm>
              <a:off x="3568700" y="4652963"/>
              <a:ext cx="90488" cy="88900"/>
            </a:xfrm>
            <a:prstGeom prst="ellipse">
              <a:avLst/>
            </a:prstGeom>
            <a:solidFill>
              <a:srgbClr val="0000FF"/>
            </a:solidFill>
            <a:ln w="8">
              <a:solidFill>
                <a:srgbClr val="000000"/>
              </a:solidFill>
              <a:round/>
              <a:headEnd/>
              <a:tailEnd/>
            </a:ln>
          </p:spPr>
          <p:txBody>
            <a:bodyPr/>
            <a:lstStyle/>
            <a:p>
              <a:endParaRPr lang="en-US"/>
            </a:p>
          </p:txBody>
        </p:sp>
        <p:sp>
          <p:nvSpPr>
            <p:cNvPr id="2163" name="Oval 121"/>
            <p:cNvSpPr>
              <a:spLocks noChangeArrowheads="1"/>
            </p:cNvSpPr>
            <p:nvPr/>
          </p:nvSpPr>
          <p:spPr bwMode="auto">
            <a:xfrm>
              <a:off x="3367088" y="4691063"/>
              <a:ext cx="88900" cy="90488"/>
            </a:xfrm>
            <a:prstGeom prst="ellipse">
              <a:avLst/>
            </a:prstGeom>
            <a:solidFill>
              <a:srgbClr val="0000FF"/>
            </a:solidFill>
            <a:ln w="8">
              <a:solidFill>
                <a:srgbClr val="000000"/>
              </a:solidFill>
              <a:round/>
              <a:headEnd/>
              <a:tailEnd/>
            </a:ln>
          </p:spPr>
          <p:txBody>
            <a:bodyPr/>
            <a:lstStyle/>
            <a:p>
              <a:endParaRPr lang="en-US"/>
            </a:p>
          </p:txBody>
        </p:sp>
        <p:sp>
          <p:nvSpPr>
            <p:cNvPr id="2164" name="Oval 122"/>
            <p:cNvSpPr>
              <a:spLocks noChangeArrowheads="1"/>
            </p:cNvSpPr>
            <p:nvPr/>
          </p:nvSpPr>
          <p:spPr bwMode="auto">
            <a:xfrm>
              <a:off x="3163888" y="4738688"/>
              <a:ext cx="88900" cy="90488"/>
            </a:xfrm>
            <a:prstGeom prst="ellipse">
              <a:avLst/>
            </a:prstGeom>
            <a:solidFill>
              <a:srgbClr val="0000FF"/>
            </a:solidFill>
            <a:ln w="8">
              <a:solidFill>
                <a:srgbClr val="000000"/>
              </a:solidFill>
              <a:round/>
              <a:headEnd/>
              <a:tailEnd/>
            </a:ln>
          </p:spPr>
          <p:txBody>
            <a:bodyPr/>
            <a:lstStyle/>
            <a:p>
              <a:endParaRPr lang="en-US"/>
            </a:p>
          </p:txBody>
        </p:sp>
        <p:sp>
          <p:nvSpPr>
            <p:cNvPr id="2165" name="Oval 123"/>
            <p:cNvSpPr>
              <a:spLocks noChangeArrowheads="1"/>
            </p:cNvSpPr>
            <p:nvPr/>
          </p:nvSpPr>
          <p:spPr bwMode="auto">
            <a:xfrm>
              <a:off x="2962275" y="4792663"/>
              <a:ext cx="88900" cy="90488"/>
            </a:xfrm>
            <a:prstGeom prst="ellipse">
              <a:avLst/>
            </a:prstGeom>
            <a:solidFill>
              <a:srgbClr val="0000FF"/>
            </a:solidFill>
            <a:ln w="8">
              <a:solidFill>
                <a:srgbClr val="000000"/>
              </a:solidFill>
              <a:round/>
              <a:headEnd/>
              <a:tailEnd/>
            </a:ln>
          </p:spPr>
          <p:txBody>
            <a:bodyPr/>
            <a:lstStyle/>
            <a:p>
              <a:endParaRPr lang="en-US"/>
            </a:p>
          </p:txBody>
        </p:sp>
        <p:sp>
          <p:nvSpPr>
            <p:cNvPr id="2166" name="Oval 124"/>
            <p:cNvSpPr>
              <a:spLocks noChangeArrowheads="1"/>
            </p:cNvSpPr>
            <p:nvPr/>
          </p:nvSpPr>
          <p:spPr bwMode="auto">
            <a:xfrm>
              <a:off x="2759075" y="4859338"/>
              <a:ext cx="88900" cy="90488"/>
            </a:xfrm>
            <a:prstGeom prst="ellipse">
              <a:avLst/>
            </a:prstGeom>
            <a:solidFill>
              <a:srgbClr val="0000FF"/>
            </a:solidFill>
            <a:ln w="8">
              <a:solidFill>
                <a:srgbClr val="000000"/>
              </a:solidFill>
              <a:round/>
              <a:headEnd/>
              <a:tailEnd/>
            </a:ln>
          </p:spPr>
          <p:txBody>
            <a:bodyPr/>
            <a:lstStyle/>
            <a:p>
              <a:endParaRPr lang="en-US"/>
            </a:p>
          </p:txBody>
        </p:sp>
        <p:sp>
          <p:nvSpPr>
            <p:cNvPr id="2167" name="Oval 125"/>
            <p:cNvSpPr>
              <a:spLocks noChangeArrowheads="1"/>
            </p:cNvSpPr>
            <p:nvPr/>
          </p:nvSpPr>
          <p:spPr bwMode="auto">
            <a:xfrm>
              <a:off x="2555875" y="4945063"/>
              <a:ext cx="88900" cy="88900"/>
            </a:xfrm>
            <a:prstGeom prst="ellipse">
              <a:avLst/>
            </a:prstGeom>
            <a:solidFill>
              <a:srgbClr val="0000FF"/>
            </a:solidFill>
            <a:ln w="8">
              <a:solidFill>
                <a:srgbClr val="000000"/>
              </a:solidFill>
              <a:round/>
              <a:headEnd/>
              <a:tailEnd/>
            </a:ln>
          </p:spPr>
          <p:txBody>
            <a:bodyPr/>
            <a:lstStyle/>
            <a:p>
              <a:endParaRPr lang="en-US"/>
            </a:p>
          </p:txBody>
        </p:sp>
        <p:sp>
          <p:nvSpPr>
            <p:cNvPr id="2168" name="Oval 126"/>
            <p:cNvSpPr>
              <a:spLocks noChangeArrowheads="1"/>
            </p:cNvSpPr>
            <p:nvPr/>
          </p:nvSpPr>
          <p:spPr bwMode="auto">
            <a:xfrm>
              <a:off x="2354263" y="5053013"/>
              <a:ext cx="88900" cy="88900"/>
            </a:xfrm>
            <a:prstGeom prst="ellipse">
              <a:avLst/>
            </a:prstGeom>
            <a:solidFill>
              <a:srgbClr val="0000FF"/>
            </a:solidFill>
            <a:ln w="8">
              <a:solidFill>
                <a:srgbClr val="000000"/>
              </a:solidFill>
              <a:round/>
              <a:headEnd/>
              <a:tailEnd/>
            </a:ln>
          </p:spPr>
          <p:txBody>
            <a:bodyPr/>
            <a:lstStyle/>
            <a:p>
              <a:endParaRPr lang="en-US"/>
            </a:p>
          </p:txBody>
        </p:sp>
        <p:sp>
          <p:nvSpPr>
            <p:cNvPr id="2169" name="Oval 127"/>
            <p:cNvSpPr>
              <a:spLocks noChangeArrowheads="1"/>
            </p:cNvSpPr>
            <p:nvPr/>
          </p:nvSpPr>
          <p:spPr bwMode="auto">
            <a:xfrm>
              <a:off x="2151063" y="5186363"/>
              <a:ext cx="88900" cy="88900"/>
            </a:xfrm>
            <a:prstGeom prst="ellipse">
              <a:avLst/>
            </a:prstGeom>
            <a:solidFill>
              <a:srgbClr val="0000FF"/>
            </a:solidFill>
            <a:ln w="8">
              <a:solidFill>
                <a:srgbClr val="000000"/>
              </a:solidFill>
              <a:round/>
              <a:headEnd/>
              <a:tailEnd/>
            </a:ln>
          </p:spPr>
          <p:txBody>
            <a:bodyPr/>
            <a:lstStyle/>
            <a:p>
              <a:endParaRPr lang="en-US"/>
            </a:p>
          </p:txBody>
        </p:sp>
        <p:sp>
          <p:nvSpPr>
            <p:cNvPr id="2170" name="Oval 128"/>
            <p:cNvSpPr>
              <a:spLocks noChangeArrowheads="1"/>
            </p:cNvSpPr>
            <p:nvPr/>
          </p:nvSpPr>
          <p:spPr bwMode="auto">
            <a:xfrm>
              <a:off x="1949450" y="5372100"/>
              <a:ext cx="88900" cy="90488"/>
            </a:xfrm>
            <a:prstGeom prst="ellipse">
              <a:avLst/>
            </a:prstGeom>
            <a:solidFill>
              <a:srgbClr val="0000FF"/>
            </a:solidFill>
            <a:ln w="8">
              <a:solidFill>
                <a:srgbClr val="000000"/>
              </a:solidFill>
              <a:round/>
              <a:headEnd/>
              <a:tailEnd/>
            </a:ln>
          </p:spPr>
          <p:txBody>
            <a:bodyPr/>
            <a:lstStyle/>
            <a:p>
              <a:endParaRPr lang="en-US"/>
            </a:p>
          </p:txBody>
        </p:sp>
        <p:sp>
          <p:nvSpPr>
            <p:cNvPr id="2171" name="Line 129"/>
            <p:cNvSpPr>
              <a:spLocks noChangeShapeType="1"/>
            </p:cNvSpPr>
            <p:nvPr/>
          </p:nvSpPr>
          <p:spPr bwMode="auto">
            <a:xfrm flipH="1">
              <a:off x="7672388" y="3844925"/>
              <a:ext cx="200025" cy="188913"/>
            </a:xfrm>
            <a:prstGeom prst="line">
              <a:avLst/>
            </a:prstGeom>
            <a:noFill/>
            <a:ln w="19050">
              <a:solidFill>
                <a:srgbClr val="0000FF"/>
              </a:solidFill>
              <a:round/>
              <a:headEnd/>
              <a:tailEnd/>
            </a:ln>
          </p:spPr>
          <p:txBody>
            <a:bodyPr/>
            <a:lstStyle/>
            <a:p>
              <a:endParaRPr lang="en-US"/>
            </a:p>
          </p:txBody>
        </p:sp>
        <p:sp>
          <p:nvSpPr>
            <p:cNvPr id="2172" name="Freeform 130"/>
            <p:cNvSpPr>
              <a:spLocks/>
            </p:cNvSpPr>
            <p:nvPr/>
          </p:nvSpPr>
          <p:spPr bwMode="auto">
            <a:xfrm flipV="1">
              <a:off x="5848350" y="4033838"/>
              <a:ext cx="1824038" cy="1708150"/>
            </a:xfrm>
            <a:custGeom>
              <a:avLst/>
              <a:gdLst>
                <a:gd name="T0" fmla="*/ 1824038 w 1507"/>
                <a:gd name="T1" fmla="*/ 1708150 h 1409"/>
                <a:gd name="T2" fmla="*/ 1620695 w 1507"/>
                <a:gd name="T3" fmla="*/ 1514180 h 1409"/>
                <a:gd name="T4" fmla="*/ 1418562 w 1507"/>
                <a:gd name="T5" fmla="*/ 1320210 h 1409"/>
                <a:gd name="T6" fmla="*/ 1216429 w 1507"/>
                <a:gd name="T7" fmla="*/ 1121390 h 1409"/>
                <a:gd name="T8" fmla="*/ 1013085 w 1507"/>
                <a:gd name="T9" fmla="*/ 927420 h 1409"/>
                <a:gd name="T10" fmla="*/ 809742 w 1507"/>
                <a:gd name="T11" fmla="*/ 737087 h 1409"/>
                <a:gd name="T12" fmla="*/ 607609 w 1507"/>
                <a:gd name="T13" fmla="*/ 549178 h 1409"/>
                <a:gd name="T14" fmla="*/ 404266 w 1507"/>
                <a:gd name="T15" fmla="*/ 364906 h 1409"/>
                <a:gd name="T16" fmla="*/ 203343 w 1507"/>
                <a:gd name="T17" fmla="*/ 181847 h 1409"/>
                <a:gd name="T18" fmla="*/ 0 w 1507"/>
                <a:gd name="T19" fmla="*/ 0 h 14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07"/>
                <a:gd name="T31" fmla="*/ 0 h 1409"/>
                <a:gd name="T32" fmla="*/ 1507 w 1507"/>
                <a:gd name="T33" fmla="*/ 1409 h 14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07" h="1409">
                  <a:moveTo>
                    <a:pt x="1507" y="1409"/>
                  </a:moveTo>
                  <a:lnTo>
                    <a:pt x="1339" y="1249"/>
                  </a:lnTo>
                  <a:lnTo>
                    <a:pt x="1172" y="1089"/>
                  </a:lnTo>
                  <a:lnTo>
                    <a:pt x="1005" y="925"/>
                  </a:lnTo>
                  <a:lnTo>
                    <a:pt x="837" y="765"/>
                  </a:lnTo>
                  <a:lnTo>
                    <a:pt x="669" y="608"/>
                  </a:lnTo>
                  <a:lnTo>
                    <a:pt x="502" y="453"/>
                  </a:lnTo>
                  <a:lnTo>
                    <a:pt x="334" y="301"/>
                  </a:lnTo>
                  <a:lnTo>
                    <a:pt x="168" y="150"/>
                  </a:lnTo>
                  <a:lnTo>
                    <a:pt x="0" y="0"/>
                  </a:lnTo>
                </a:path>
              </a:pathLst>
            </a:custGeom>
            <a:noFill/>
            <a:ln w="19050">
              <a:solidFill>
                <a:srgbClr val="0000FF"/>
              </a:solidFill>
              <a:prstDash val="solid"/>
              <a:round/>
              <a:headEnd/>
              <a:tailEnd/>
            </a:ln>
          </p:spPr>
          <p:txBody>
            <a:bodyPr/>
            <a:lstStyle/>
            <a:p>
              <a:endParaRPr lang="en-US"/>
            </a:p>
          </p:txBody>
        </p:sp>
        <p:sp>
          <p:nvSpPr>
            <p:cNvPr id="2173" name="Line 131"/>
            <p:cNvSpPr>
              <a:spLocks noChangeShapeType="1"/>
            </p:cNvSpPr>
            <p:nvPr/>
          </p:nvSpPr>
          <p:spPr bwMode="auto">
            <a:xfrm flipH="1">
              <a:off x="5770563" y="5741988"/>
              <a:ext cx="77788" cy="69850"/>
            </a:xfrm>
            <a:prstGeom prst="line">
              <a:avLst/>
            </a:prstGeom>
            <a:noFill/>
            <a:ln w="19050">
              <a:solidFill>
                <a:srgbClr val="0000FF"/>
              </a:solidFill>
              <a:round/>
              <a:headEnd/>
              <a:tailEnd/>
            </a:ln>
          </p:spPr>
          <p:txBody>
            <a:bodyPr/>
            <a:lstStyle/>
            <a:p>
              <a:endParaRPr lang="en-US"/>
            </a:p>
          </p:txBody>
        </p:sp>
        <p:sp>
          <p:nvSpPr>
            <p:cNvPr id="2174" name="Rectangle 132"/>
            <p:cNvSpPr>
              <a:spLocks noChangeArrowheads="1"/>
            </p:cNvSpPr>
            <p:nvPr/>
          </p:nvSpPr>
          <p:spPr bwMode="auto">
            <a:xfrm>
              <a:off x="2830513" y="1711325"/>
              <a:ext cx="1458733" cy="200055"/>
            </a:xfrm>
            <a:prstGeom prst="rect">
              <a:avLst/>
            </a:prstGeom>
            <a:noFill/>
            <a:ln w="9525">
              <a:noFill/>
              <a:miter lim="800000"/>
              <a:headEnd/>
              <a:tailEnd/>
            </a:ln>
          </p:spPr>
          <p:txBody>
            <a:bodyPr wrap="none" lIns="0" tIns="0" rIns="0" bIns="0">
              <a:spAutoFit/>
            </a:bodyPr>
            <a:lstStyle/>
            <a:p>
              <a:r>
                <a:rPr lang="en-US" sz="1300">
                  <a:solidFill>
                    <a:srgbClr val="000000"/>
                  </a:solidFill>
                </a:rPr>
                <a:t>Spindle Magnet (M)</a:t>
              </a:r>
              <a:endParaRPr lang="en-US"/>
            </a:p>
          </p:txBody>
        </p:sp>
        <p:sp>
          <p:nvSpPr>
            <p:cNvPr id="2175" name="Line 133"/>
            <p:cNvSpPr>
              <a:spLocks noChangeShapeType="1"/>
            </p:cNvSpPr>
            <p:nvPr/>
          </p:nvSpPr>
          <p:spPr bwMode="auto">
            <a:xfrm>
              <a:off x="2359025" y="1806575"/>
              <a:ext cx="377825" cy="1588"/>
            </a:xfrm>
            <a:prstGeom prst="line">
              <a:avLst/>
            </a:prstGeom>
            <a:noFill/>
            <a:ln w="8">
              <a:solidFill>
                <a:srgbClr val="FF0000"/>
              </a:solidFill>
              <a:round/>
              <a:headEnd/>
              <a:tailEnd/>
            </a:ln>
          </p:spPr>
          <p:txBody>
            <a:bodyPr/>
            <a:lstStyle/>
            <a:p>
              <a:endParaRPr lang="en-US"/>
            </a:p>
          </p:txBody>
        </p:sp>
        <p:sp>
          <p:nvSpPr>
            <p:cNvPr id="2176" name="Rectangle 134"/>
            <p:cNvSpPr>
              <a:spLocks noChangeArrowheads="1"/>
            </p:cNvSpPr>
            <p:nvPr/>
          </p:nvSpPr>
          <p:spPr bwMode="auto">
            <a:xfrm>
              <a:off x="2503488" y="1762125"/>
              <a:ext cx="88900" cy="88900"/>
            </a:xfrm>
            <a:prstGeom prst="rect">
              <a:avLst/>
            </a:prstGeom>
            <a:solidFill>
              <a:srgbClr val="FF0000"/>
            </a:solidFill>
            <a:ln w="8">
              <a:solidFill>
                <a:srgbClr val="000000"/>
              </a:solidFill>
              <a:miter lim="800000"/>
              <a:headEnd/>
              <a:tailEnd/>
            </a:ln>
          </p:spPr>
          <p:txBody>
            <a:bodyPr/>
            <a:lstStyle/>
            <a:p>
              <a:endParaRPr lang="en-US"/>
            </a:p>
          </p:txBody>
        </p:sp>
        <p:sp>
          <p:nvSpPr>
            <p:cNvPr id="2177" name="Rectangle 135"/>
            <p:cNvSpPr>
              <a:spLocks noChangeArrowheads="1"/>
            </p:cNvSpPr>
            <p:nvPr/>
          </p:nvSpPr>
          <p:spPr bwMode="auto">
            <a:xfrm>
              <a:off x="2830513" y="1920875"/>
              <a:ext cx="1429879" cy="200055"/>
            </a:xfrm>
            <a:prstGeom prst="rect">
              <a:avLst/>
            </a:prstGeom>
            <a:noFill/>
            <a:ln w="9525">
              <a:noFill/>
              <a:miter lim="800000"/>
              <a:headEnd/>
              <a:tailEnd/>
            </a:ln>
          </p:spPr>
          <p:txBody>
            <a:bodyPr wrap="none" lIns="0" tIns="0" rIns="0" bIns="0">
              <a:spAutoFit/>
            </a:bodyPr>
            <a:lstStyle/>
            <a:p>
              <a:r>
                <a:rPr lang="en-US" sz="1300" dirty="0">
                  <a:solidFill>
                    <a:srgbClr val="000000"/>
                  </a:solidFill>
                </a:rPr>
                <a:t>Spindle Magnet (B)</a:t>
              </a:r>
              <a:endParaRPr lang="en-US" dirty="0"/>
            </a:p>
          </p:txBody>
        </p:sp>
        <p:sp>
          <p:nvSpPr>
            <p:cNvPr id="2178" name="Line 136"/>
            <p:cNvSpPr>
              <a:spLocks noChangeShapeType="1"/>
            </p:cNvSpPr>
            <p:nvPr/>
          </p:nvSpPr>
          <p:spPr bwMode="auto">
            <a:xfrm>
              <a:off x="2359025" y="2016125"/>
              <a:ext cx="377825" cy="1588"/>
            </a:xfrm>
            <a:prstGeom prst="line">
              <a:avLst/>
            </a:prstGeom>
            <a:noFill/>
            <a:ln w="24">
              <a:solidFill>
                <a:srgbClr val="FF0000"/>
              </a:solidFill>
              <a:round/>
              <a:headEnd/>
              <a:tailEnd/>
            </a:ln>
          </p:spPr>
          <p:txBody>
            <a:bodyPr/>
            <a:lstStyle/>
            <a:p>
              <a:endParaRPr lang="en-US"/>
            </a:p>
          </p:txBody>
        </p:sp>
        <p:sp>
          <p:nvSpPr>
            <p:cNvPr id="2179" name="Rectangle 137"/>
            <p:cNvSpPr>
              <a:spLocks noChangeArrowheads="1"/>
            </p:cNvSpPr>
            <p:nvPr/>
          </p:nvSpPr>
          <p:spPr bwMode="auto">
            <a:xfrm>
              <a:off x="2830513" y="2130425"/>
              <a:ext cx="1030731" cy="200055"/>
            </a:xfrm>
            <a:prstGeom prst="rect">
              <a:avLst/>
            </a:prstGeom>
            <a:noFill/>
            <a:ln w="9525">
              <a:noFill/>
              <a:miter lim="800000"/>
              <a:headEnd/>
              <a:tailEnd/>
            </a:ln>
          </p:spPr>
          <p:txBody>
            <a:bodyPr wrap="none" lIns="0" tIns="0" rIns="0" bIns="0">
              <a:spAutoFit/>
            </a:bodyPr>
            <a:lstStyle/>
            <a:p>
              <a:r>
                <a:rPr lang="en-US" sz="1300" dirty="0">
                  <a:solidFill>
                    <a:srgbClr val="000000"/>
                  </a:solidFill>
                </a:rPr>
                <a:t>CEA-1-55 (M)</a:t>
              </a:r>
              <a:endParaRPr lang="en-US" dirty="0"/>
            </a:p>
          </p:txBody>
        </p:sp>
        <p:sp>
          <p:nvSpPr>
            <p:cNvPr id="2180" name="Line 138"/>
            <p:cNvSpPr>
              <a:spLocks noChangeShapeType="1"/>
            </p:cNvSpPr>
            <p:nvPr/>
          </p:nvSpPr>
          <p:spPr bwMode="auto">
            <a:xfrm>
              <a:off x="2359025" y="2225675"/>
              <a:ext cx="377825" cy="1588"/>
            </a:xfrm>
            <a:prstGeom prst="line">
              <a:avLst/>
            </a:prstGeom>
            <a:noFill/>
            <a:ln w="8">
              <a:solidFill>
                <a:srgbClr val="00FF00"/>
              </a:solidFill>
              <a:round/>
              <a:headEnd/>
              <a:tailEnd/>
            </a:ln>
          </p:spPr>
          <p:txBody>
            <a:bodyPr/>
            <a:lstStyle/>
            <a:p>
              <a:endParaRPr lang="en-US"/>
            </a:p>
          </p:txBody>
        </p:sp>
        <p:sp>
          <p:nvSpPr>
            <p:cNvPr id="2181" name="Rectangle 139"/>
            <p:cNvSpPr>
              <a:spLocks noChangeArrowheads="1"/>
            </p:cNvSpPr>
            <p:nvPr/>
          </p:nvSpPr>
          <p:spPr bwMode="auto">
            <a:xfrm>
              <a:off x="2503488" y="2181225"/>
              <a:ext cx="88900" cy="88900"/>
            </a:xfrm>
            <a:prstGeom prst="rect">
              <a:avLst/>
            </a:prstGeom>
            <a:solidFill>
              <a:srgbClr val="00FF00"/>
            </a:solidFill>
            <a:ln w="8">
              <a:solidFill>
                <a:srgbClr val="000000"/>
              </a:solidFill>
              <a:miter lim="800000"/>
              <a:headEnd/>
              <a:tailEnd/>
            </a:ln>
          </p:spPr>
          <p:txBody>
            <a:bodyPr/>
            <a:lstStyle/>
            <a:p>
              <a:endParaRPr lang="en-US"/>
            </a:p>
          </p:txBody>
        </p:sp>
        <p:sp>
          <p:nvSpPr>
            <p:cNvPr id="2182" name="Rectangle 140"/>
            <p:cNvSpPr>
              <a:spLocks noChangeArrowheads="1"/>
            </p:cNvSpPr>
            <p:nvPr/>
          </p:nvSpPr>
          <p:spPr bwMode="auto">
            <a:xfrm>
              <a:off x="2830513" y="2339975"/>
              <a:ext cx="1001877" cy="200055"/>
            </a:xfrm>
            <a:prstGeom prst="rect">
              <a:avLst/>
            </a:prstGeom>
            <a:noFill/>
            <a:ln w="9525">
              <a:noFill/>
              <a:miter lim="800000"/>
              <a:headEnd/>
              <a:tailEnd/>
            </a:ln>
          </p:spPr>
          <p:txBody>
            <a:bodyPr wrap="none" lIns="0" tIns="0" rIns="0" bIns="0">
              <a:spAutoFit/>
            </a:bodyPr>
            <a:lstStyle/>
            <a:p>
              <a:r>
                <a:rPr lang="en-US" sz="1300">
                  <a:solidFill>
                    <a:srgbClr val="000000"/>
                  </a:solidFill>
                </a:rPr>
                <a:t>CEA-1-55 (B)</a:t>
              </a:r>
              <a:endParaRPr lang="en-US"/>
            </a:p>
          </p:txBody>
        </p:sp>
        <p:sp>
          <p:nvSpPr>
            <p:cNvPr id="2183" name="Line 141"/>
            <p:cNvSpPr>
              <a:spLocks noChangeShapeType="1"/>
            </p:cNvSpPr>
            <p:nvPr/>
          </p:nvSpPr>
          <p:spPr bwMode="auto">
            <a:xfrm>
              <a:off x="2359025" y="2435225"/>
              <a:ext cx="377825" cy="1588"/>
            </a:xfrm>
            <a:prstGeom prst="line">
              <a:avLst/>
            </a:prstGeom>
            <a:noFill/>
            <a:ln w="15">
              <a:solidFill>
                <a:srgbClr val="00FF00"/>
              </a:solidFill>
              <a:round/>
              <a:headEnd/>
              <a:tailEnd/>
            </a:ln>
          </p:spPr>
          <p:txBody>
            <a:bodyPr/>
            <a:lstStyle/>
            <a:p>
              <a:endParaRPr lang="en-US"/>
            </a:p>
          </p:txBody>
        </p:sp>
        <p:sp>
          <p:nvSpPr>
            <p:cNvPr id="2184" name="Rectangle 142"/>
            <p:cNvSpPr>
              <a:spLocks noChangeArrowheads="1"/>
            </p:cNvSpPr>
            <p:nvPr/>
          </p:nvSpPr>
          <p:spPr bwMode="auto">
            <a:xfrm>
              <a:off x="2830513" y="2549525"/>
              <a:ext cx="1524456" cy="200055"/>
            </a:xfrm>
            <a:prstGeom prst="rect">
              <a:avLst/>
            </a:prstGeom>
            <a:noFill/>
            <a:ln w="9525">
              <a:noFill/>
              <a:miter lim="800000"/>
              <a:headEnd/>
              <a:tailEnd/>
            </a:ln>
          </p:spPr>
          <p:txBody>
            <a:bodyPr wrap="none" lIns="0" tIns="0" rIns="0" bIns="0">
              <a:spAutoFit/>
            </a:bodyPr>
            <a:lstStyle/>
            <a:p>
              <a:r>
                <a:rPr lang="en-US" sz="1300">
                  <a:solidFill>
                    <a:srgbClr val="000000"/>
                  </a:solidFill>
                </a:rPr>
                <a:t>Speaker Magnet (M)</a:t>
              </a:r>
              <a:endParaRPr lang="en-US"/>
            </a:p>
          </p:txBody>
        </p:sp>
        <p:sp>
          <p:nvSpPr>
            <p:cNvPr id="2185" name="Line 143"/>
            <p:cNvSpPr>
              <a:spLocks noChangeShapeType="1"/>
            </p:cNvSpPr>
            <p:nvPr/>
          </p:nvSpPr>
          <p:spPr bwMode="auto">
            <a:xfrm>
              <a:off x="2359025" y="2644775"/>
              <a:ext cx="377825" cy="1588"/>
            </a:xfrm>
            <a:prstGeom prst="line">
              <a:avLst/>
            </a:prstGeom>
            <a:noFill/>
            <a:ln w="8">
              <a:solidFill>
                <a:srgbClr val="000000"/>
              </a:solidFill>
              <a:round/>
              <a:headEnd/>
              <a:tailEnd/>
            </a:ln>
          </p:spPr>
          <p:txBody>
            <a:bodyPr/>
            <a:lstStyle/>
            <a:p>
              <a:endParaRPr lang="en-US"/>
            </a:p>
          </p:txBody>
        </p:sp>
        <p:sp>
          <p:nvSpPr>
            <p:cNvPr id="2186" name="Oval 144"/>
            <p:cNvSpPr>
              <a:spLocks noChangeArrowheads="1"/>
            </p:cNvSpPr>
            <p:nvPr/>
          </p:nvSpPr>
          <p:spPr bwMode="auto">
            <a:xfrm>
              <a:off x="2497138" y="2593975"/>
              <a:ext cx="88900" cy="88900"/>
            </a:xfrm>
            <a:prstGeom prst="ellipse">
              <a:avLst/>
            </a:prstGeom>
            <a:solidFill>
              <a:srgbClr val="0000FF"/>
            </a:solidFill>
            <a:ln w="8">
              <a:solidFill>
                <a:srgbClr val="000000"/>
              </a:solidFill>
              <a:round/>
              <a:headEnd/>
              <a:tailEnd/>
            </a:ln>
          </p:spPr>
          <p:txBody>
            <a:bodyPr/>
            <a:lstStyle/>
            <a:p>
              <a:endParaRPr lang="en-US"/>
            </a:p>
          </p:txBody>
        </p:sp>
        <p:sp>
          <p:nvSpPr>
            <p:cNvPr id="2187" name="Rectangle 145"/>
            <p:cNvSpPr>
              <a:spLocks noChangeArrowheads="1"/>
            </p:cNvSpPr>
            <p:nvPr/>
          </p:nvSpPr>
          <p:spPr bwMode="auto">
            <a:xfrm>
              <a:off x="2830513" y="2759075"/>
              <a:ext cx="1495602" cy="200055"/>
            </a:xfrm>
            <a:prstGeom prst="rect">
              <a:avLst/>
            </a:prstGeom>
            <a:noFill/>
            <a:ln w="9525">
              <a:noFill/>
              <a:miter lim="800000"/>
              <a:headEnd/>
              <a:tailEnd/>
            </a:ln>
          </p:spPr>
          <p:txBody>
            <a:bodyPr wrap="none" lIns="0" tIns="0" rIns="0" bIns="0">
              <a:spAutoFit/>
            </a:bodyPr>
            <a:lstStyle/>
            <a:p>
              <a:r>
                <a:rPr lang="en-US" sz="1300">
                  <a:solidFill>
                    <a:srgbClr val="000000"/>
                  </a:solidFill>
                </a:rPr>
                <a:t>Speaker Magnet (B)</a:t>
              </a:r>
              <a:endParaRPr lang="en-US"/>
            </a:p>
          </p:txBody>
        </p:sp>
        <p:sp>
          <p:nvSpPr>
            <p:cNvPr id="2188" name="Line 146"/>
            <p:cNvSpPr>
              <a:spLocks noChangeShapeType="1"/>
            </p:cNvSpPr>
            <p:nvPr/>
          </p:nvSpPr>
          <p:spPr bwMode="auto">
            <a:xfrm>
              <a:off x="2359025" y="2854325"/>
              <a:ext cx="377825" cy="1588"/>
            </a:xfrm>
            <a:prstGeom prst="line">
              <a:avLst/>
            </a:prstGeom>
            <a:noFill/>
            <a:ln w="18">
              <a:solidFill>
                <a:srgbClr val="0000FF"/>
              </a:solidFill>
              <a:round/>
              <a:headEnd/>
              <a:tailEnd/>
            </a:ln>
          </p:spPr>
          <p:txBody>
            <a:bodyPr/>
            <a:lstStyle/>
            <a:p>
              <a:endParaRPr lang="en-US"/>
            </a:p>
          </p:txBody>
        </p:sp>
        <p:sp>
          <p:nvSpPr>
            <p:cNvPr id="2189" name="Rectangle 147"/>
            <p:cNvSpPr>
              <a:spLocks noChangeArrowheads="1"/>
            </p:cNvSpPr>
            <p:nvPr/>
          </p:nvSpPr>
          <p:spPr bwMode="auto">
            <a:xfrm>
              <a:off x="6045200" y="3990975"/>
              <a:ext cx="1827213" cy="1820863"/>
            </a:xfrm>
            <a:prstGeom prst="rect">
              <a:avLst/>
            </a:prstGeom>
            <a:noFill/>
            <a:ln w="5">
              <a:solidFill>
                <a:srgbClr val="FF0000"/>
              </a:solidFill>
              <a:miter lim="800000"/>
              <a:headEnd/>
              <a:tailEnd/>
            </a:ln>
          </p:spPr>
          <p:txBody>
            <a:bodyPr/>
            <a:lstStyle/>
            <a:p>
              <a:endParaRPr lang="en-US"/>
            </a:p>
          </p:txBody>
        </p:sp>
        <p:sp>
          <p:nvSpPr>
            <p:cNvPr id="2190" name="Line 148"/>
            <p:cNvSpPr>
              <a:spLocks noChangeShapeType="1"/>
            </p:cNvSpPr>
            <p:nvPr/>
          </p:nvSpPr>
          <p:spPr bwMode="auto">
            <a:xfrm flipV="1">
              <a:off x="7831138" y="5768975"/>
              <a:ext cx="41275" cy="42863"/>
            </a:xfrm>
            <a:prstGeom prst="line">
              <a:avLst/>
            </a:prstGeom>
            <a:noFill/>
            <a:ln w="5">
              <a:solidFill>
                <a:srgbClr val="FF0000"/>
              </a:solidFill>
              <a:round/>
              <a:headEnd/>
              <a:tailEnd/>
            </a:ln>
          </p:spPr>
          <p:txBody>
            <a:bodyPr/>
            <a:lstStyle/>
            <a:p>
              <a:endParaRPr lang="en-US"/>
            </a:p>
          </p:txBody>
        </p:sp>
        <p:sp>
          <p:nvSpPr>
            <p:cNvPr id="2191" name="Line 149"/>
            <p:cNvSpPr>
              <a:spLocks noChangeShapeType="1"/>
            </p:cNvSpPr>
            <p:nvPr/>
          </p:nvSpPr>
          <p:spPr bwMode="auto">
            <a:xfrm flipV="1">
              <a:off x="7708900" y="5648325"/>
              <a:ext cx="163513" cy="163513"/>
            </a:xfrm>
            <a:prstGeom prst="line">
              <a:avLst/>
            </a:prstGeom>
            <a:noFill/>
            <a:ln w="5">
              <a:solidFill>
                <a:srgbClr val="FF0000"/>
              </a:solidFill>
              <a:round/>
              <a:headEnd/>
              <a:tailEnd/>
            </a:ln>
          </p:spPr>
          <p:txBody>
            <a:bodyPr/>
            <a:lstStyle/>
            <a:p>
              <a:endParaRPr lang="en-US"/>
            </a:p>
          </p:txBody>
        </p:sp>
        <p:sp>
          <p:nvSpPr>
            <p:cNvPr id="2192" name="Line 150"/>
            <p:cNvSpPr>
              <a:spLocks noChangeShapeType="1"/>
            </p:cNvSpPr>
            <p:nvPr/>
          </p:nvSpPr>
          <p:spPr bwMode="auto">
            <a:xfrm flipV="1">
              <a:off x="7588250" y="5526088"/>
              <a:ext cx="284163" cy="285750"/>
            </a:xfrm>
            <a:prstGeom prst="line">
              <a:avLst/>
            </a:prstGeom>
            <a:noFill/>
            <a:ln w="5">
              <a:solidFill>
                <a:srgbClr val="FF0000"/>
              </a:solidFill>
              <a:round/>
              <a:headEnd/>
              <a:tailEnd/>
            </a:ln>
          </p:spPr>
          <p:txBody>
            <a:bodyPr/>
            <a:lstStyle/>
            <a:p>
              <a:endParaRPr lang="en-US"/>
            </a:p>
          </p:txBody>
        </p:sp>
        <p:sp>
          <p:nvSpPr>
            <p:cNvPr id="2193" name="Line 151"/>
            <p:cNvSpPr>
              <a:spLocks noChangeShapeType="1"/>
            </p:cNvSpPr>
            <p:nvPr/>
          </p:nvSpPr>
          <p:spPr bwMode="auto">
            <a:xfrm flipV="1">
              <a:off x="7467600" y="5405438"/>
              <a:ext cx="404813" cy="406400"/>
            </a:xfrm>
            <a:prstGeom prst="line">
              <a:avLst/>
            </a:prstGeom>
            <a:noFill/>
            <a:ln w="5">
              <a:solidFill>
                <a:srgbClr val="FF0000"/>
              </a:solidFill>
              <a:round/>
              <a:headEnd/>
              <a:tailEnd/>
            </a:ln>
          </p:spPr>
          <p:txBody>
            <a:bodyPr/>
            <a:lstStyle/>
            <a:p>
              <a:endParaRPr lang="en-US"/>
            </a:p>
          </p:txBody>
        </p:sp>
        <p:sp>
          <p:nvSpPr>
            <p:cNvPr id="2194" name="Line 152"/>
            <p:cNvSpPr>
              <a:spLocks noChangeShapeType="1"/>
            </p:cNvSpPr>
            <p:nvPr/>
          </p:nvSpPr>
          <p:spPr bwMode="auto">
            <a:xfrm flipV="1">
              <a:off x="7346950" y="5284788"/>
              <a:ext cx="525463" cy="527050"/>
            </a:xfrm>
            <a:prstGeom prst="line">
              <a:avLst/>
            </a:prstGeom>
            <a:noFill/>
            <a:ln w="5">
              <a:solidFill>
                <a:srgbClr val="FF0000"/>
              </a:solidFill>
              <a:round/>
              <a:headEnd/>
              <a:tailEnd/>
            </a:ln>
          </p:spPr>
          <p:txBody>
            <a:bodyPr/>
            <a:lstStyle/>
            <a:p>
              <a:endParaRPr lang="en-US"/>
            </a:p>
          </p:txBody>
        </p:sp>
        <p:sp>
          <p:nvSpPr>
            <p:cNvPr id="2195" name="Line 153"/>
            <p:cNvSpPr>
              <a:spLocks noChangeShapeType="1"/>
            </p:cNvSpPr>
            <p:nvPr/>
          </p:nvSpPr>
          <p:spPr bwMode="auto">
            <a:xfrm flipV="1">
              <a:off x="7226300" y="5162550"/>
              <a:ext cx="646113" cy="649288"/>
            </a:xfrm>
            <a:prstGeom prst="line">
              <a:avLst/>
            </a:prstGeom>
            <a:noFill/>
            <a:ln w="5">
              <a:solidFill>
                <a:srgbClr val="FF0000"/>
              </a:solidFill>
              <a:round/>
              <a:headEnd/>
              <a:tailEnd/>
            </a:ln>
          </p:spPr>
          <p:txBody>
            <a:bodyPr/>
            <a:lstStyle/>
            <a:p>
              <a:endParaRPr lang="en-US"/>
            </a:p>
          </p:txBody>
        </p:sp>
        <p:sp>
          <p:nvSpPr>
            <p:cNvPr id="2196" name="Line 154"/>
            <p:cNvSpPr>
              <a:spLocks noChangeShapeType="1"/>
            </p:cNvSpPr>
            <p:nvPr/>
          </p:nvSpPr>
          <p:spPr bwMode="auto">
            <a:xfrm flipV="1">
              <a:off x="7104063" y="5041900"/>
              <a:ext cx="768350" cy="769938"/>
            </a:xfrm>
            <a:prstGeom prst="line">
              <a:avLst/>
            </a:prstGeom>
            <a:noFill/>
            <a:ln w="5">
              <a:solidFill>
                <a:srgbClr val="FF0000"/>
              </a:solidFill>
              <a:round/>
              <a:headEnd/>
              <a:tailEnd/>
            </a:ln>
          </p:spPr>
          <p:txBody>
            <a:bodyPr/>
            <a:lstStyle/>
            <a:p>
              <a:endParaRPr lang="en-US"/>
            </a:p>
          </p:txBody>
        </p:sp>
        <p:sp>
          <p:nvSpPr>
            <p:cNvPr id="2197" name="Line 155"/>
            <p:cNvSpPr>
              <a:spLocks noChangeShapeType="1"/>
            </p:cNvSpPr>
            <p:nvPr/>
          </p:nvSpPr>
          <p:spPr bwMode="auto">
            <a:xfrm flipV="1">
              <a:off x="6983413" y="4921250"/>
              <a:ext cx="889000" cy="890588"/>
            </a:xfrm>
            <a:prstGeom prst="line">
              <a:avLst/>
            </a:prstGeom>
            <a:noFill/>
            <a:ln w="5">
              <a:solidFill>
                <a:srgbClr val="FF0000"/>
              </a:solidFill>
              <a:round/>
              <a:headEnd/>
              <a:tailEnd/>
            </a:ln>
          </p:spPr>
          <p:txBody>
            <a:bodyPr/>
            <a:lstStyle/>
            <a:p>
              <a:endParaRPr lang="en-US"/>
            </a:p>
          </p:txBody>
        </p:sp>
        <p:sp>
          <p:nvSpPr>
            <p:cNvPr id="2198" name="Line 156"/>
            <p:cNvSpPr>
              <a:spLocks noChangeShapeType="1"/>
            </p:cNvSpPr>
            <p:nvPr/>
          </p:nvSpPr>
          <p:spPr bwMode="auto">
            <a:xfrm flipV="1">
              <a:off x="6862763" y="4799013"/>
              <a:ext cx="1009650" cy="1012825"/>
            </a:xfrm>
            <a:prstGeom prst="line">
              <a:avLst/>
            </a:prstGeom>
            <a:noFill/>
            <a:ln w="5">
              <a:solidFill>
                <a:srgbClr val="FF0000"/>
              </a:solidFill>
              <a:round/>
              <a:headEnd/>
              <a:tailEnd/>
            </a:ln>
          </p:spPr>
          <p:txBody>
            <a:bodyPr/>
            <a:lstStyle/>
            <a:p>
              <a:endParaRPr lang="en-US"/>
            </a:p>
          </p:txBody>
        </p:sp>
        <p:sp>
          <p:nvSpPr>
            <p:cNvPr id="2199" name="Line 157"/>
            <p:cNvSpPr>
              <a:spLocks noChangeShapeType="1"/>
            </p:cNvSpPr>
            <p:nvPr/>
          </p:nvSpPr>
          <p:spPr bwMode="auto">
            <a:xfrm flipV="1">
              <a:off x="6742113" y="4678363"/>
              <a:ext cx="1130300" cy="1133475"/>
            </a:xfrm>
            <a:prstGeom prst="line">
              <a:avLst/>
            </a:prstGeom>
            <a:noFill/>
            <a:ln w="5">
              <a:solidFill>
                <a:srgbClr val="FF0000"/>
              </a:solidFill>
              <a:round/>
              <a:headEnd/>
              <a:tailEnd/>
            </a:ln>
          </p:spPr>
          <p:txBody>
            <a:bodyPr/>
            <a:lstStyle/>
            <a:p>
              <a:endParaRPr lang="en-US"/>
            </a:p>
          </p:txBody>
        </p:sp>
        <p:sp>
          <p:nvSpPr>
            <p:cNvPr id="2200" name="Line 158"/>
            <p:cNvSpPr>
              <a:spLocks noChangeShapeType="1"/>
            </p:cNvSpPr>
            <p:nvPr/>
          </p:nvSpPr>
          <p:spPr bwMode="auto">
            <a:xfrm flipV="1">
              <a:off x="6619875" y="4557713"/>
              <a:ext cx="1252538" cy="1254125"/>
            </a:xfrm>
            <a:prstGeom prst="line">
              <a:avLst/>
            </a:prstGeom>
            <a:noFill/>
            <a:ln w="5">
              <a:solidFill>
                <a:srgbClr val="FF0000"/>
              </a:solidFill>
              <a:round/>
              <a:headEnd/>
              <a:tailEnd/>
            </a:ln>
          </p:spPr>
          <p:txBody>
            <a:bodyPr/>
            <a:lstStyle/>
            <a:p>
              <a:endParaRPr lang="en-US"/>
            </a:p>
          </p:txBody>
        </p:sp>
        <p:sp>
          <p:nvSpPr>
            <p:cNvPr id="2201" name="Line 159"/>
            <p:cNvSpPr>
              <a:spLocks noChangeShapeType="1"/>
            </p:cNvSpPr>
            <p:nvPr/>
          </p:nvSpPr>
          <p:spPr bwMode="auto">
            <a:xfrm flipV="1">
              <a:off x="6499225" y="4435475"/>
              <a:ext cx="1373188" cy="1376363"/>
            </a:xfrm>
            <a:prstGeom prst="line">
              <a:avLst/>
            </a:prstGeom>
            <a:noFill/>
            <a:ln w="5">
              <a:solidFill>
                <a:srgbClr val="FF0000"/>
              </a:solidFill>
              <a:round/>
              <a:headEnd/>
              <a:tailEnd/>
            </a:ln>
          </p:spPr>
          <p:txBody>
            <a:bodyPr/>
            <a:lstStyle/>
            <a:p>
              <a:endParaRPr lang="en-US"/>
            </a:p>
          </p:txBody>
        </p:sp>
        <p:sp>
          <p:nvSpPr>
            <p:cNvPr id="2202" name="Line 160"/>
            <p:cNvSpPr>
              <a:spLocks noChangeShapeType="1"/>
            </p:cNvSpPr>
            <p:nvPr/>
          </p:nvSpPr>
          <p:spPr bwMode="auto">
            <a:xfrm flipV="1">
              <a:off x="6378575" y="4314825"/>
              <a:ext cx="1493838" cy="1497013"/>
            </a:xfrm>
            <a:prstGeom prst="line">
              <a:avLst/>
            </a:prstGeom>
            <a:noFill/>
            <a:ln w="5">
              <a:solidFill>
                <a:srgbClr val="FF0000"/>
              </a:solidFill>
              <a:round/>
              <a:headEnd/>
              <a:tailEnd/>
            </a:ln>
          </p:spPr>
          <p:txBody>
            <a:bodyPr/>
            <a:lstStyle/>
            <a:p>
              <a:endParaRPr lang="en-US"/>
            </a:p>
          </p:txBody>
        </p:sp>
        <p:sp>
          <p:nvSpPr>
            <p:cNvPr id="2203" name="Line 161"/>
            <p:cNvSpPr>
              <a:spLocks noChangeShapeType="1"/>
            </p:cNvSpPr>
            <p:nvPr/>
          </p:nvSpPr>
          <p:spPr bwMode="auto">
            <a:xfrm flipV="1">
              <a:off x="6257925" y="4192588"/>
              <a:ext cx="1614488" cy="1619250"/>
            </a:xfrm>
            <a:prstGeom prst="line">
              <a:avLst/>
            </a:prstGeom>
            <a:noFill/>
            <a:ln w="5">
              <a:solidFill>
                <a:srgbClr val="FF0000"/>
              </a:solidFill>
              <a:round/>
              <a:headEnd/>
              <a:tailEnd/>
            </a:ln>
          </p:spPr>
          <p:txBody>
            <a:bodyPr/>
            <a:lstStyle/>
            <a:p>
              <a:endParaRPr lang="en-US"/>
            </a:p>
          </p:txBody>
        </p:sp>
        <p:sp>
          <p:nvSpPr>
            <p:cNvPr id="2204" name="Line 162"/>
            <p:cNvSpPr>
              <a:spLocks noChangeShapeType="1"/>
            </p:cNvSpPr>
            <p:nvPr/>
          </p:nvSpPr>
          <p:spPr bwMode="auto">
            <a:xfrm flipV="1">
              <a:off x="6137275" y="4071938"/>
              <a:ext cx="1735138" cy="1739900"/>
            </a:xfrm>
            <a:prstGeom prst="line">
              <a:avLst/>
            </a:prstGeom>
            <a:noFill/>
            <a:ln w="5">
              <a:solidFill>
                <a:srgbClr val="FF0000"/>
              </a:solidFill>
              <a:round/>
              <a:headEnd/>
              <a:tailEnd/>
            </a:ln>
          </p:spPr>
          <p:txBody>
            <a:bodyPr/>
            <a:lstStyle/>
            <a:p>
              <a:endParaRPr lang="en-US"/>
            </a:p>
          </p:txBody>
        </p:sp>
        <p:sp>
          <p:nvSpPr>
            <p:cNvPr id="2205" name="Line 163"/>
            <p:cNvSpPr>
              <a:spLocks noChangeShapeType="1"/>
            </p:cNvSpPr>
            <p:nvPr/>
          </p:nvSpPr>
          <p:spPr bwMode="auto">
            <a:xfrm flipV="1">
              <a:off x="6045200" y="3990975"/>
              <a:ext cx="1787525" cy="1790700"/>
            </a:xfrm>
            <a:prstGeom prst="line">
              <a:avLst/>
            </a:prstGeom>
            <a:noFill/>
            <a:ln w="5">
              <a:solidFill>
                <a:srgbClr val="FF0000"/>
              </a:solidFill>
              <a:round/>
              <a:headEnd/>
              <a:tailEnd/>
            </a:ln>
          </p:spPr>
          <p:txBody>
            <a:bodyPr/>
            <a:lstStyle/>
            <a:p>
              <a:endParaRPr lang="en-US"/>
            </a:p>
          </p:txBody>
        </p:sp>
        <p:sp>
          <p:nvSpPr>
            <p:cNvPr id="2206" name="Line 164"/>
            <p:cNvSpPr>
              <a:spLocks noChangeShapeType="1"/>
            </p:cNvSpPr>
            <p:nvPr/>
          </p:nvSpPr>
          <p:spPr bwMode="auto">
            <a:xfrm flipV="1">
              <a:off x="6045200" y="3990975"/>
              <a:ext cx="1666875" cy="1668463"/>
            </a:xfrm>
            <a:prstGeom prst="line">
              <a:avLst/>
            </a:prstGeom>
            <a:noFill/>
            <a:ln w="5">
              <a:solidFill>
                <a:srgbClr val="FF0000"/>
              </a:solidFill>
              <a:round/>
              <a:headEnd/>
              <a:tailEnd/>
            </a:ln>
          </p:spPr>
          <p:txBody>
            <a:bodyPr/>
            <a:lstStyle/>
            <a:p>
              <a:endParaRPr lang="en-US"/>
            </a:p>
          </p:txBody>
        </p:sp>
        <p:sp>
          <p:nvSpPr>
            <p:cNvPr id="2207" name="Line 165"/>
            <p:cNvSpPr>
              <a:spLocks noChangeShapeType="1"/>
            </p:cNvSpPr>
            <p:nvPr/>
          </p:nvSpPr>
          <p:spPr bwMode="auto">
            <a:xfrm flipV="1">
              <a:off x="6045200" y="3990975"/>
              <a:ext cx="1546225" cy="1547813"/>
            </a:xfrm>
            <a:prstGeom prst="line">
              <a:avLst/>
            </a:prstGeom>
            <a:noFill/>
            <a:ln w="5">
              <a:solidFill>
                <a:srgbClr val="FF0000"/>
              </a:solidFill>
              <a:round/>
              <a:headEnd/>
              <a:tailEnd/>
            </a:ln>
          </p:spPr>
          <p:txBody>
            <a:bodyPr/>
            <a:lstStyle/>
            <a:p>
              <a:endParaRPr lang="en-US"/>
            </a:p>
          </p:txBody>
        </p:sp>
        <p:sp>
          <p:nvSpPr>
            <p:cNvPr id="2208" name="Line 166"/>
            <p:cNvSpPr>
              <a:spLocks noChangeShapeType="1"/>
            </p:cNvSpPr>
            <p:nvPr/>
          </p:nvSpPr>
          <p:spPr bwMode="auto">
            <a:xfrm flipV="1">
              <a:off x="6045200" y="3990975"/>
              <a:ext cx="1425575" cy="1427163"/>
            </a:xfrm>
            <a:prstGeom prst="line">
              <a:avLst/>
            </a:prstGeom>
            <a:noFill/>
            <a:ln w="5">
              <a:solidFill>
                <a:srgbClr val="FF0000"/>
              </a:solidFill>
              <a:round/>
              <a:headEnd/>
              <a:tailEnd/>
            </a:ln>
          </p:spPr>
          <p:txBody>
            <a:bodyPr/>
            <a:lstStyle/>
            <a:p>
              <a:endParaRPr lang="en-US"/>
            </a:p>
          </p:txBody>
        </p:sp>
        <p:sp>
          <p:nvSpPr>
            <p:cNvPr id="2209" name="Line 167"/>
            <p:cNvSpPr>
              <a:spLocks noChangeShapeType="1"/>
            </p:cNvSpPr>
            <p:nvPr/>
          </p:nvSpPr>
          <p:spPr bwMode="auto">
            <a:xfrm flipV="1">
              <a:off x="6045200" y="3990975"/>
              <a:ext cx="1303338" cy="1304925"/>
            </a:xfrm>
            <a:prstGeom prst="line">
              <a:avLst/>
            </a:prstGeom>
            <a:noFill/>
            <a:ln w="5">
              <a:solidFill>
                <a:srgbClr val="FF0000"/>
              </a:solidFill>
              <a:round/>
              <a:headEnd/>
              <a:tailEnd/>
            </a:ln>
          </p:spPr>
          <p:txBody>
            <a:bodyPr/>
            <a:lstStyle/>
            <a:p>
              <a:endParaRPr lang="en-US"/>
            </a:p>
          </p:txBody>
        </p:sp>
        <p:sp>
          <p:nvSpPr>
            <p:cNvPr id="2210" name="Line 168"/>
            <p:cNvSpPr>
              <a:spLocks noChangeShapeType="1"/>
            </p:cNvSpPr>
            <p:nvPr/>
          </p:nvSpPr>
          <p:spPr bwMode="auto">
            <a:xfrm flipV="1">
              <a:off x="6045200" y="3990975"/>
              <a:ext cx="1182688" cy="1184275"/>
            </a:xfrm>
            <a:prstGeom prst="line">
              <a:avLst/>
            </a:prstGeom>
            <a:noFill/>
            <a:ln w="5">
              <a:solidFill>
                <a:srgbClr val="FF0000"/>
              </a:solidFill>
              <a:round/>
              <a:headEnd/>
              <a:tailEnd/>
            </a:ln>
          </p:spPr>
          <p:txBody>
            <a:bodyPr/>
            <a:lstStyle/>
            <a:p>
              <a:endParaRPr lang="en-US"/>
            </a:p>
          </p:txBody>
        </p:sp>
        <p:sp>
          <p:nvSpPr>
            <p:cNvPr id="2211" name="Line 169"/>
            <p:cNvSpPr>
              <a:spLocks noChangeShapeType="1"/>
            </p:cNvSpPr>
            <p:nvPr/>
          </p:nvSpPr>
          <p:spPr bwMode="auto">
            <a:xfrm flipV="1">
              <a:off x="6045200" y="3990975"/>
              <a:ext cx="1062038" cy="1063625"/>
            </a:xfrm>
            <a:prstGeom prst="line">
              <a:avLst/>
            </a:prstGeom>
            <a:noFill/>
            <a:ln w="5">
              <a:solidFill>
                <a:srgbClr val="FF0000"/>
              </a:solidFill>
              <a:round/>
              <a:headEnd/>
              <a:tailEnd/>
            </a:ln>
          </p:spPr>
          <p:txBody>
            <a:bodyPr/>
            <a:lstStyle/>
            <a:p>
              <a:endParaRPr lang="en-US"/>
            </a:p>
          </p:txBody>
        </p:sp>
        <p:sp>
          <p:nvSpPr>
            <p:cNvPr id="2212" name="Line 170"/>
            <p:cNvSpPr>
              <a:spLocks noChangeShapeType="1"/>
            </p:cNvSpPr>
            <p:nvPr/>
          </p:nvSpPr>
          <p:spPr bwMode="auto">
            <a:xfrm flipV="1">
              <a:off x="6045200" y="3990975"/>
              <a:ext cx="941388" cy="941388"/>
            </a:xfrm>
            <a:prstGeom prst="line">
              <a:avLst/>
            </a:prstGeom>
            <a:noFill/>
            <a:ln w="5">
              <a:solidFill>
                <a:srgbClr val="FF0000"/>
              </a:solidFill>
              <a:round/>
              <a:headEnd/>
              <a:tailEnd/>
            </a:ln>
          </p:spPr>
          <p:txBody>
            <a:bodyPr/>
            <a:lstStyle/>
            <a:p>
              <a:endParaRPr lang="en-US"/>
            </a:p>
          </p:txBody>
        </p:sp>
        <p:sp>
          <p:nvSpPr>
            <p:cNvPr id="2213" name="Line 171"/>
            <p:cNvSpPr>
              <a:spLocks noChangeShapeType="1"/>
            </p:cNvSpPr>
            <p:nvPr/>
          </p:nvSpPr>
          <p:spPr bwMode="auto">
            <a:xfrm flipV="1">
              <a:off x="6045200" y="3990975"/>
              <a:ext cx="819150" cy="820738"/>
            </a:xfrm>
            <a:prstGeom prst="line">
              <a:avLst/>
            </a:prstGeom>
            <a:noFill/>
            <a:ln w="5">
              <a:solidFill>
                <a:srgbClr val="FF0000"/>
              </a:solidFill>
              <a:round/>
              <a:headEnd/>
              <a:tailEnd/>
            </a:ln>
          </p:spPr>
          <p:txBody>
            <a:bodyPr/>
            <a:lstStyle/>
            <a:p>
              <a:endParaRPr lang="en-US"/>
            </a:p>
          </p:txBody>
        </p:sp>
        <p:sp>
          <p:nvSpPr>
            <p:cNvPr id="2214" name="Line 172"/>
            <p:cNvSpPr>
              <a:spLocks noChangeShapeType="1"/>
            </p:cNvSpPr>
            <p:nvPr/>
          </p:nvSpPr>
          <p:spPr bwMode="auto">
            <a:xfrm flipV="1">
              <a:off x="6045200" y="3990975"/>
              <a:ext cx="698500" cy="700088"/>
            </a:xfrm>
            <a:prstGeom prst="line">
              <a:avLst/>
            </a:prstGeom>
            <a:noFill/>
            <a:ln w="5">
              <a:solidFill>
                <a:srgbClr val="FF0000"/>
              </a:solidFill>
              <a:round/>
              <a:headEnd/>
              <a:tailEnd/>
            </a:ln>
          </p:spPr>
          <p:txBody>
            <a:bodyPr/>
            <a:lstStyle/>
            <a:p>
              <a:endParaRPr lang="en-US"/>
            </a:p>
          </p:txBody>
        </p:sp>
        <p:sp>
          <p:nvSpPr>
            <p:cNvPr id="2215" name="Line 173"/>
            <p:cNvSpPr>
              <a:spLocks noChangeShapeType="1"/>
            </p:cNvSpPr>
            <p:nvPr/>
          </p:nvSpPr>
          <p:spPr bwMode="auto">
            <a:xfrm flipV="1">
              <a:off x="6045200" y="3990975"/>
              <a:ext cx="577850" cy="577850"/>
            </a:xfrm>
            <a:prstGeom prst="line">
              <a:avLst/>
            </a:prstGeom>
            <a:noFill/>
            <a:ln w="5">
              <a:solidFill>
                <a:srgbClr val="FF0000"/>
              </a:solidFill>
              <a:round/>
              <a:headEnd/>
              <a:tailEnd/>
            </a:ln>
          </p:spPr>
          <p:txBody>
            <a:bodyPr/>
            <a:lstStyle/>
            <a:p>
              <a:endParaRPr lang="en-US"/>
            </a:p>
          </p:txBody>
        </p:sp>
        <p:sp>
          <p:nvSpPr>
            <p:cNvPr id="2216" name="Line 174"/>
            <p:cNvSpPr>
              <a:spLocks noChangeShapeType="1"/>
            </p:cNvSpPr>
            <p:nvPr/>
          </p:nvSpPr>
          <p:spPr bwMode="auto">
            <a:xfrm flipV="1">
              <a:off x="6045200" y="3990975"/>
              <a:ext cx="457200" cy="457200"/>
            </a:xfrm>
            <a:prstGeom prst="line">
              <a:avLst/>
            </a:prstGeom>
            <a:noFill/>
            <a:ln w="5">
              <a:solidFill>
                <a:srgbClr val="FF0000"/>
              </a:solidFill>
              <a:round/>
              <a:headEnd/>
              <a:tailEnd/>
            </a:ln>
          </p:spPr>
          <p:txBody>
            <a:bodyPr/>
            <a:lstStyle/>
            <a:p>
              <a:endParaRPr lang="en-US"/>
            </a:p>
          </p:txBody>
        </p:sp>
        <p:sp>
          <p:nvSpPr>
            <p:cNvPr id="2217" name="Line 175"/>
            <p:cNvSpPr>
              <a:spLocks noChangeShapeType="1"/>
            </p:cNvSpPr>
            <p:nvPr/>
          </p:nvSpPr>
          <p:spPr bwMode="auto">
            <a:xfrm flipV="1">
              <a:off x="6045200" y="3990975"/>
              <a:ext cx="336550" cy="334963"/>
            </a:xfrm>
            <a:prstGeom prst="line">
              <a:avLst/>
            </a:prstGeom>
            <a:noFill/>
            <a:ln w="5">
              <a:solidFill>
                <a:srgbClr val="FF0000"/>
              </a:solidFill>
              <a:round/>
              <a:headEnd/>
              <a:tailEnd/>
            </a:ln>
          </p:spPr>
          <p:txBody>
            <a:bodyPr/>
            <a:lstStyle/>
            <a:p>
              <a:endParaRPr lang="en-US"/>
            </a:p>
          </p:txBody>
        </p:sp>
        <p:sp>
          <p:nvSpPr>
            <p:cNvPr id="2218" name="Line 176"/>
            <p:cNvSpPr>
              <a:spLocks noChangeShapeType="1"/>
            </p:cNvSpPr>
            <p:nvPr/>
          </p:nvSpPr>
          <p:spPr bwMode="auto">
            <a:xfrm flipV="1">
              <a:off x="6045200" y="3990975"/>
              <a:ext cx="214313" cy="214313"/>
            </a:xfrm>
            <a:prstGeom prst="line">
              <a:avLst/>
            </a:prstGeom>
            <a:noFill/>
            <a:ln w="5">
              <a:solidFill>
                <a:srgbClr val="FF0000"/>
              </a:solidFill>
              <a:round/>
              <a:headEnd/>
              <a:tailEnd/>
            </a:ln>
          </p:spPr>
          <p:txBody>
            <a:bodyPr/>
            <a:lstStyle/>
            <a:p>
              <a:endParaRPr lang="en-US"/>
            </a:p>
          </p:txBody>
        </p:sp>
        <p:sp>
          <p:nvSpPr>
            <p:cNvPr id="2219" name="Line 177"/>
            <p:cNvSpPr>
              <a:spLocks noChangeShapeType="1"/>
            </p:cNvSpPr>
            <p:nvPr/>
          </p:nvSpPr>
          <p:spPr bwMode="auto">
            <a:xfrm flipV="1">
              <a:off x="6045200" y="3990975"/>
              <a:ext cx="93663" cy="93663"/>
            </a:xfrm>
            <a:prstGeom prst="line">
              <a:avLst/>
            </a:prstGeom>
            <a:noFill/>
            <a:ln w="5">
              <a:solidFill>
                <a:srgbClr val="FF0000"/>
              </a:solidFill>
              <a:round/>
              <a:headEnd/>
              <a:tailEnd/>
            </a:ln>
          </p:spPr>
          <p:txBody>
            <a:bodyPr/>
            <a:lstStyle/>
            <a:p>
              <a:endParaRPr lang="en-US"/>
            </a:p>
          </p:txBody>
        </p:sp>
        <p:sp>
          <p:nvSpPr>
            <p:cNvPr id="2220" name="Rectangle 178"/>
            <p:cNvSpPr>
              <a:spLocks noChangeArrowheads="1"/>
            </p:cNvSpPr>
            <p:nvPr/>
          </p:nvSpPr>
          <p:spPr bwMode="auto">
            <a:xfrm>
              <a:off x="6888163" y="4762500"/>
              <a:ext cx="984250" cy="1049338"/>
            </a:xfrm>
            <a:prstGeom prst="rect">
              <a:avLst/>
            </a:prstGeom>
            <a:noFill/>
            <a:ln w="5">
              <a:solidFill>
                <a:srgbClr val="0000FF"/>
              </a:solidFill>
              <a:miter lim="800000"/>
              <a:headEnd/>
              <a:tailEnd/>
            </a:ln>
          </p:spPr>
          <p:txBody>
            <a:bodyPr/>
            <a:lstStyle/>
            <a:p>
              <a:endParaRPr lang="en-US"/>
            </a:p>
          </p:txBody>
        </p:sp>
        <p:sp>
          <p:nvSpPr>
            <p:cNvPr id="2221" name="Line 179"/>
            <p:cNvSpPr>
              <a:spLocks noChangeShapeType="1"/>
            </p:cNvSpPr>
            <p:nvPr/>
          </p:nvSpPr>
          <p:spPr bwMode="auto">
            <a:xfrm>
              <a:off x="6888163" y="5776913"/>
              <a:ext cx="34925" cy="34925"/>
            </a:xfrm>
            <a:prstGeom prst="line">
              <a:avLst/>
            </a:prstGeom>
            <a:noFill/>
            <a:ln w="5">
              <a:solidFill>
                <a:srgbClr val="0000FF"/>
              </a:solidFill>
              <a:round/>
              <a:headEnd/>
              <a:tailEnd/>
            </a:ln>
          </p:spPr>
          <p:txBody>
            <a:bodyPr/>
            <a:lstStyle/>
            <a:p>
              <a:endParaRPr lang="en-US"/>
            </a:p>
          </p:txBody>
        </p:sp>
        <p:sp>
          <p:nvSpPr>
            <p:cNvPr id="2222" name="Line 180"/>
            <p:cNvSpPr>
              <a:spLocks noChangeShapeType="1"/>
            </p:cNvSpPr>
            <p:nvPr/>
          </p:nvSpPr>
          <p:spPr bwMode="auto">
            <a:xfrm>
              <a:off x="6888163" y="5716588"/>
              <a:ext cx="95250" cy="95250"/>
            </a:xfrm>
            <a:prstGeom prst="line">
              <a:avLst/>
            </a:prstGeom>
            <a:noFill/>
            <a:ln w="5">
              <a:solidFill>
                <a:srgbClr val="0000FF"/>
              </a:solidFill>
              <a:round/>
              <a:headEnd/>
              <a:tailEnd/>
            </a:ln>
          </p:spPr>
          <p:txBody>
            <a:bodyPr/>
            <a:lstStyle/>
            <a:p>
              <a:endParaRPr lang="en-US"/>
            </a:p>
          </p:txBody>
        </p:sp>
        <p:sp>
          <p:nvSpPr>
            <p:cNvPr id="2223" name="Line 181"/>
            <p:cNvSpPr>
              <a:spLocks noChangeShapeType="1"/>
            </p:cNvSpPr>
            <p:nvPr/>
          </p:nvSpPr>
          <p:spPr bwMode="auto">
            <a:xfrm>
              <a:off x="6888163" y="5654675"/>
              <a:ext cx="155575" cy="157163"/>
            </a:xfrm>
            <a:prstGeom prst="line">
              <a:avLst/>
            </a:prstGeom>
            <a:noFill/>
            <a:ln w="5">
              <a:solidFill>
                <a:srgbClr val="0000FF"/>
              </a:solidFill>
              <a:round/>
              <a:headEnd/>
              <a:tailEnd/>
            </a:ln>
          </p:spPr>
          <p:txBody>
            <a:bodyPr/>
            <a:lstStyle/>
            <a:p>
              <a:endParaRPr lang="en-US"/>
            </a:p>
          </p:txBody>
        </p:sp>
        <p:sp>
          <p:nvSpPr>
            <p:cNvPr id="2224" name="Line 182"/>
            <p:cNvSpPr>
              <a:spLocks noChangeShapeType="1"/>
            </p:cNvSpPr>
            <p:nvPr/>
          </p:nvSpPr>
          <p:spPr bwMode="auto">
            <a:xfrm>
              <a:off x="6888163" y="5594350"/>
              <a:ext cx="215900" cy="217488"/>
            </a:xfrm>
            <a:prstGeom prst="line">
              <a:avLst/>
            </a:prstGeom>
            <a:noFill/>
            <a:ln w="5">
              <a:solidFill>
                <a:srgbClr val="0000FF"/>
              </a:solidFill>
              <a:round/>
              <a:headEnd/>
              <a:tailEnd/>
            </a:ln>
          </p:spPr>
          <p:txBody>
            <a:bodyPr/>
            <a:lstStyle/>
            <a:p>
              <a:endParaRPr lang="en-US"/>
            </a:p>
          </p:txBody>
        </p:sp>
        <p:sp>
          <p:nvSpPr>
            <p:cNvPr id="2225" name="Line 183"/>
            <p:cNvSpPr>
              <a:spLocks noChangeShapeType="1"/>
            </p:cNvSpPr>
            <p:nvPr/>
          </p:nvSpPr>
          <p:spPr bwMode="auto">
            <a:xfrm>
              <a:off x="6888163" y="5534025"/>
              <a:ext cx="276225" cy="277813"/>
            </a:xfrm>
            <a:prstGeom prst="line">
              <a:avLst/>
            </a:prstGeom>
            <a:noFill/>
            <a:ln w="5">
              <a:solidFill>
                <a:srgbClr val="0000FF"/>
              </a:solidFill>
              <a:round/>
              <a:headEnd/>
              <a:tailEnd/>
            </a:ln>
          </p:spPr>
          <p:txBody>
            <a:bodyPr/>
            <a:lstStyle/>
            <a:p>
              <a:endParaRPr lang="en-US"/>
            </a:p>
          </p:txBody>
        </p:sp>
        <p:sp>
          <p:nvSpPr>
            <p:cNvPr id="2226" name="Line 184"/>
            <p:cNvSpPr>
              <a:spLocks noChangeShapeType="1"/>
            </p:cNvSpPr>
            <p:nvPr/>
          </p:nvSpPr>
          <p:spPr bwMode="auto">
            <a:xfrm>
              <a:off x="6888163" y="5473700"/>
              <a:ext cx="338138" cy="338138"/>
            </a:xfrm>
            <a:prstGeom prst="line">
              <a:avLst/>
            </a:prstGeom>
            <a:noFill/>
            <a:ln w="5">
              <a:solidFill>
                <a:srgbClr val="0000FF"/>
              </a:solidFill>
              <a:round/>
              <a:headEnd/>
              <a:tailEnd/>
            </a:ln>
          </p:spPr>
          <p:txBody>
            <a:bodyPr/>
            <a:lstStyle/>
            <a:p>
              <a:endParaRPr lang="en-US"/>
            </a:p>
          </p:txBody>
        </p:sp>
        <p:sp>
          <p:nvSpPr>
            <p:cNvPr id="2227" name="Line 185"/>
            <p:cNvSpPr>
              <a:spLocks noChangeShapeType="1"/>
            </p:cNvSpPr>
            <p:nvPr/>
          </p:nvSpPr>
          <p:spPr bwMode="auto">
            <a:xfrm>
              <a:off x="6888163" y="5413375"/>
              <a:ext cx="398463" cy="398463"/>
            </a:xfrm>
            <a:prstGeom prst="line">
              <a:avLst/>
            </a:prstGeom>
            <a:noFill/>
            <a:ln w="5">
              <a:solidFill>
                <a:srgbClr val="0000FF"/>
              </a:solidFill>
              <a:round/>
              <a:headEnd/>
              <a:tailEnd/>
            </a:ln>
          </p:spPr>
          <p:txBody>
            <a:bodyPr/>
            <a:lstStyle/>
            <a:p>
              <a:endParaRPr lang="en-US"/>
            </a:p>
          </p:txBody>
        </p:sp>
        <p:sp>
          <p:nvSpPr>
            <p:cNvPr id="2228" name="Line 186"/>
            <p:cNvSpPr>
              <a:spLocks noChangeShapeType="1"/>
            </p:cNvSpPr>
            <p:nvPr/>
          </p:nvSpPr>
          <p:spPr bwMode="auto">
            <a:xfrm>
              <a:off x="6888163" y="5351463"/>
              <a:ext cx="458788" cy="460375"/>
            </a:xfrm>
            <a:prstGeom prst="line">
              <a:avLst/>
            </a:prstGeom>
            <a:noFill/>
            <a:ln w="5">
              <a:solidFill>
                <a:srgbClr val="0000FF"/>
              </a:solidFill>
              <a:round/>
              <a:headEnd/>
              <a:tailEnd/>
            </a:ln>
          </p:spPr>
          <p:txBody>
            <a:bodyPr/>
            <a:lstStyle/>
            <a:p>
              <a:endParaRPr lang="en-US"/>
            </a:p>
          </p:txBody>
        </p:sp>
        <p:sp>
          <p:nvSpPr>
            <p:cNvPr id="2229" name="Line 187"/>
            <p:cNvSpPr>
              <a:spLocks noChangeShapeType="1"/>
            </p:cNvSpPr>
            <p:nvPr/>
          </p:nvSpPr>
          <p:spPr bwMode="auto">
            <a:xfrm>
              <a:off x="6888163" y="5291138"/>
              <a:ext cx="519113" cy="520700"/>
            </a:xfrm>
            <a:prstGeom prst="line">
              <a:avLst/>
            </a:prstGeom>
            <a:noFill/>
            <a:ln w="5">
              <a:solidFill>
                <a:srgbClr val="0000FF"/>
              </a:solidFill>
              <a:round/>
              <a:headEnd/>
              <a:tailEnd/>
            </a:ln>
          </p:spPr>
          <p:txBody>
            <a:bodyPr/>
            <a:lstStyle/>
            <a:p>
              <a:endParaRPr lang="en-US"/>
            </a:p>
          </p:txBody>
        </p:sp>
        <p:sp>
          <p:nvSpPr>
            <p:cNvPr id="2230" name="Line 188"/>
            <p:cNvSpPr>
              <a:spLocks noChangeShapeType="1"/>
            </p:cNvSpPr>
            <p:nvPr/>
          </p:nvSpPr>
          <p:spPr bwMode="auto">
            <a:xfrm>
              <a:off x="6888163" y="5230813"/>
              <a:ext cx="579438" cy="581025"/>
            </a:xfrm>
            <a:prstGeom prst="line">
              <a:avLst/>
            </a:prstGeom>
            <a:noFill/>
            <a:ln w="5">
              <a:solidFill>
                <a:srgbClr val="0000FF"/>
              </a:solidFill>
              <a:round/>
              <a:headEnd/>
              <a:tailEnd/>
            </a:ln>
          </p:spPr>
          <p:txBody>
            <a:bodyPr/>
            <a:lstStyle/>
            <a:p>
              <a:endParaRPr lang="en-US"/>
            </a:p>
          </p:txBody>
        </p:sp>
        <p:sp>
          <p:nvSpPr>
            <p:cNvPr id="2231" name="Line 189"/>
            <p:cNvSpPr>
              <a:spLocks noChangeShapeType="1"/>
            </p:cNvSpPr>
            <p:nvPr/>
          </p:nvSpPr>
          <p:spPr bwMode="auto">
            <a:xfrm>
              <a:off x="6888163" y="5170488"/>
              <a:ext cx="639763" cy="641350"/>
            </a:xfrm>
            <a:prstGeom prst="line">
              <a:avLst/>
            </a:prstGeom>
            <a:noFill/>
            <a:ln w="5">
              <a:solidFill>
                <a:srgbClr val="0000FF"/>
              </a:solidFill>
              <a:round/>
              <a:headEnd/>
              <a:tailEnd/>
            </a:ln>
          </p:spPr>
          <p:txBody>
            <a:bodyPr/>
            <a:lstStyle/>
            <a:p>
              <a:endParaRPr lang="en-US"/>
            </a:p>
          </p:txBody>
        </p:sp>
        <p:sp>
          <p:nvSpPr>
            <p:cNvPr id="2232" name="Line 190"/>
            <p:cNvSpPr>
              <a:spLocks noChangeShapeType="1"/>
            </p:cNvSpPr>
            <p:nvPr/>
          </p:nvSpPr>
          <p:spPr bwMode="auto">
            <a:xfrm>
              <a:off x="6888163" y="5110163"/>
              <a:ext cx="700088" cy="701675"/>
            </a:xfrm>
            <a:prstGeom prst="line">
              <a:avLst/>
            </a:prstGeom>
            <a:noFill/>
            <a:ln w="5">
              <a:solidFill>
                <a:srgbClr val="0000FF"/>
              </a:solidFill>
              <a:round/>
              <a:headEnd/>
              <a:tailEnd/>
            </a:ln>
          </p:spPr>
          <p:txBody>
            <a:bodyPr/>
            <a:lstStyle/>
            <a:p>
              <a:endParaRPr lang="en-US"/>
            </a:p>
          </p:txBody>
        </p:sp>
        <p:sp>
          <p:nvSpPr>
            <p:cNvPr id="2233" name="Line 191"/>
            <p:cNvSpPr>
              <a:spLocks noChangeShapeType="1"/>
            </p:cNvSpPr>
            <p:nvPr/>
          </p:nvSpPr>
          <p:spPr bwMode="auto">
            <a:xfrm>
              <a:off x="6888163" y="5049838"/>
              <a:ext cx="760413" cy="762000"/>
            </a:xfrm>
            <a:prstGeom prst="line">
              <a:avLst/>
            </a:prstGeom>
            <a:noFill/>
            <a:ln w="5">
              <a:solidFill>
                <a:srgbClr val="0000FF"/>
              </a:solidFill>
              <a:round/>
              <a:headEnd/>
              <a:tailEnd/>
            </a:ln>
          </p:spPr>
          <p:txBody>
            <a:bodyPr/>
            <a:lstStyle/>
            <a:p>
              <a:endParaRPr lang="en-US"/>
            </a:p>
          </p:txBody>
        </p:sp>
        <p:sp>
          <p:nvSpPr>
            <p:cNvPr id="2234" name="Line 192"/>
            <p:cNvSpPr>
              <a:spLocks noChangeShapeType="1"/>
            </p:cNvSpPr>
            <p:nvPr/>
          </p:nvSpPr>
          <p:spPr bwMode="auto">
            <a:xfrm>
              <a:off x="6888163" y="4987925"/>
              <a:ext cx="820738" cy="823913"/>
            </a:xfrm>
            <a:prstGeom prst="line">
              <a:avLst/>
            </a:prstGeom>
            <a:noFill/>
            <a:ln w="5">
              <a:solidFill>
                <a:srgbClr val="0000FF"/>
              </a:solidFill>
              <a:round/>
              <a:headEnd/>
              <a:tailEnd/>
            </a:ln>
          </p:spPr>
          <p:txBody>
            <a:bodyPr/>
            <a:lstStyle/>
            <a:p>
              <a:endParaRPr lang="en-US"/>
            </a:p>
          </p:txBody>
        </p:sp>
        <p:sp>
          <p:nvSpPr>
            <p:cNvPr id="2235" name="Line 193"/>
            <p:cNvSpPr>
              <a:spLocks noChangeShapeType="1"/>
            </p:cNvSpPr>
            <p:nvPr/>
          </p:nvSpPr>
          <p:spPr bwMode="auto">
            <a:xfrm>
              <a:off x="6888163" y="4927600"/>
              <a:ext cx="882650" cy="884238"/>
            </a:xfrm>
            <a:prstGeom prst="line">
              <a:avLst/>
            </a:prstGeom>
            <a:noFill/>
            <a:ln w="5">
              <a:solidFill>
                <a:srgbClr val="0000FF"/>
              </a:solidFill>
              <a:round/>
              <a:headEnd/>
              <a:tailEnd/>
            </a:ln>
          </p:spPr>
          <p:txBody>
            <a:bodyPr/>
            <a:lstStyle/>
            <a:p>
              <a:endParaRPr lang="en-US"/>
            </a:p>
          </p:txBody>
        </p:sp>
        <p:sp>
          <p:nvSpPr>
            <p:cNvPr id="2236" name="Line 194"/>
            <p:cNvSpPr>
              <a:spLocks noChangeShapeType="1"/>
            </p:cNvSpPr>
            <p:nvPr/>
          </p:nvSpPr>
          <p:spPr bwMode="auto">
            <a:xfrm>
              <a:off x="6888163" y="4867275"/>
              <a:ext cx="942975" cy="944563"/>
            </a:xfrm>
            <a:prstGeom prst="line">
              <a:avLst/>
            </a:prstGeom>
            <a:noFill/>
            <a:ln w="5">
              <a:solidFill>
                <a:srgbClr val="0000FF"/>
              </a:solidFill>
              <a:round/>
              <a:headEnd/>
              <a:tailEnd/>
            </a:ln>
          </p:spPr>
          <p:txBody>
            <a:bodyPr/>
            <a:lstStyle/>
            <a:p>
              <a:endParaRPr lang="en-US"/>
            </a:p>
          </p:txBody>
        </p:sp>
        <p:sp>
          <p:nvSpPr>
            <p:cNvPr id="2237" name="Line 195"/>
            <p:cNvSpPr>
              <a:spLocks noChangeShapeType="1"/>
            </p:cNvSpPr>
            <p:nvPr/>
          </p:nvSpPr>
          <p:spPr bwMode="auto">
            <a:xfrm>
              <a:off x="6888163" y="4806950"/>
              <a:ext cx="984250" cy="985838"/>
            </a:xfrm>
            <a:prstGeom prst="line">
              <a:avLst/>
            </a:prstGeom>
            <a:noFill/>
            <a:ln w="5">
              <a:solidFill>
                <a:srgbClr val="0000FF"/>
              </a:solidFill>
              <a:round/>
              <a:headEnd/>
              <a:tailEnd/>
            </a:ln>
          </p:spPr>
          <p:txBody>
            <a:bodyPr/>
            <a:lstStyle/>
            <a:p>
              <a:endParaRPr lang="en-US"/>
            </a:p>
          </p:txBody>
        </p:sp>
        <p:sp>
          <p:nvSpPr>
            <p:cNvPr id="2238" name="Line 196"/>
            <p:cNvSpPr>
              <a:spLocks noChangeShapeType="1"/>
            </p:cNvSpPr>
            <p:nvPr/>
          </p:nvSpPr>
          <p:spPr bwMode="auto">
            <a:xfrm>
              <a:off x="6905625" y="4762500"/>
              <a:ext cx="966788" cy="969963"/>
            </a:xfrm>
            <a:prstGeom prst="line">
              <a:avLst/>
            </a:prstGeom>
            <a:noFill/>
            <a:ln w="5">
              <a:solidFill>
                <a:srgbClr val="0000FF"/>
              </a:solidFill>
              <a:round/>
              <a:headEnd/>
              <a:tailEnd/>
            </a:ln>
          </p:spPr>
          <p:txBody>
            <a:bodyPr/>
            <a:lstStyle/>
            <a:p>
              <a:endParaRPr lang="en-US"/>
            </a:p>
          </p:txBody>
        </p:sp>
        <p:sp>
          <p:nvSpPr>
            <p:cNvPr id="2239" name="Line 197"/>
            <p:cNvSpPr>
              <a:spLocks noChangeShapeType="1"/>
            </p:cNvSpPr>
            <p:nvPr/>
          </p:nvSpPr>
          <p:spPr bwMode="auto">
            <a:xfrm>
              <a:off x="6965950" y="4762500"/>
              <a:ext cx="906463" cy="909638"/>
            </a:xfrm>
            <a:prstGeom prst="line">
              <a:avLst/>
            </a:prstGeom>
            <a:noFill/>
            <a:ln w="5">
              <a:solidFill>
                <a:srgbClr val="0000FF"/>
              </a:solidFill>
              <a:round/>
              <a:headEnd/>
              <a:tailEnd/>
            </a:ln>
          </p:spPr>
          <p:txBody>
            <a:bodyPr/>
            <a:lstStyle/>
            <a:p>
              <a:endParaRPr lang="en-US"/>
            </a:p>
          </p:txBody>
        </p:sp>
        <p:sp>
          <p:nvSpPr>
            <p:cNvPr id="2240" name="Line 198"/>
            <p:cNvSpPr>
              <a:spLocks noChangeShapeType="1"/>
            </p:cNvSpPr>
            <p:nvPr/>
          </p:nvSpPr>
          <p:spPr bwMode="auto">
            <a:xfrm>
              <a:off x="7026275" y="4762500"/>
              <a:ext cx="846138" cy="849313"/>
            </a:xfrm>
            <a:prstGeom prst="line">
              <a:avLst/>
            </a:prstGeom>
            <a:noFill/>
            <a:ln w="5">
              <a:solidFill>
                <a:srgbClr val="0000FF"/>
              </a:solidFill>
              <a:round/>
              <a:headEnd/>
              <a:tailEnd/>
            </a:ln>
          </p:spPr>
          <p:txBody>
            <a:bodyPr/>
            <a:lstStyle/>
            <a:p>
              <a:endParaRPr lang="en-US"/>
            </a:p>
          </p:txBody>
        </p:sp>
        <p:sp>
          <p:nvSpPr>
            <p:cNvPr id="2241" name="Line 199"/>
            <p:cNvSpPr>
              <a:spLocks noChangeShapeType="1"/>
            </p:cNvSpPr>
            <p:nvPr/>
          </p:nvSpPr>
          <p:spPr bwMode="auto">
            <a:xfrm>
              <a:off x="7086600" y="4762500"/>
              <a:ext cx="785813" cy="788988"/>
            </a:xfrm>
            <a:prstGeom prst="line">
              <a:avLst/>
            </a:prstGeom>
            <a:noFill/>
            <a:ln w="5">
              <a:solidFill>
                <a:srgbClr val="0000FF"/>
              </a:solidFill>
              <a:round/>
              <a:headEnd/>
              <a:tailEnd/>
            </a:ln>
          </p:spPr>
          <p:txBody>
            <a:bodyPr/>
            <a:lstStyle/>
            <a:p>
              <a:endParaRPr lang="en-US"/>
            </a:p>
          </p:txBody>
        </p:sp>
        <p:sp>
          <p:nvSpPr>
            <p:cNvPr id="2242" name="Line 200"/>
            <p:cNvSpPr>
              <a:spLocks noChangeShapeType="1"/>
            </p:cNvSpPr>
            <p:nvPr/>
          </p:nvSpPr>
          <p:spPr bwMode="auto">
            <a:xfrm>
              <a:off x="7146925" y="4762500"/>
              <a:ext cx="725488" cy="728663"/>
            </a:xfrm>
            <a:prstGeom prst="line">
              <a:avLst/>
            </a:prstGeom>
            <a:noFill/>
            <a:ln w="5">
              <a:solidFill>
                <a:srgbClr val="0000FF"/>
              </a:solidFill>
              <a:round/>
              <a:headEnd/>
              <a:tailEnd/>
            </a:ln>
          </p:spPr>
          <p:txBody>
            <a:bodyPr/>
            <a:lstStyle/>
            <a:p>
              <a:endParaRPr lang="en-US"/>
            </a:p>
          </p:txBody>
        </p:sp>
        <p:sp>
          <p:nvSpPr>
            <p:cNvPr id="2243" name="Line 201"/>
            <p:cNvSpPr>
              <a:spLocks noChangeShapeType="1"/>
            </p:cNvSpPr>
            <p:nvPr/>
          </p:nvSpPr>
          <p:spPr bwMode="auto">
            <a:xfrm>
              <a:off x="7207250" y="4762500"/>
              <a:ext cx="665163" cy="666750"/>
            </a:xfrm>
            <a:prstGeom prst="line">
              <a:avLst/>
            </a:prstGeom>
            <a:noFill/>
            <a:ln w="5">
              <a:solidFill>
                <a:srgbClr val="0000FF"/>
              </a:solidFill>
              <a:round/>
              <a:headEnd/>
              <a:tailEnd/>
            </a:ln>
          </p:spPr>
          <p:txBody>
            <a:bodyPr/>
            <a:lstStyle/>
            <a:p>
              <a:endParaRPr lang="en-US"/>
            </a:p>
          </p:txBody>
        </p:sp>
        <p:sp>
          <p:nvSpPr>
            <p:cNvPr id="2244" name="Line 202"/>
            <p:cNvSpPr>
              <a:spLocks noChangeShapeType="1"/>
            </p:cNvSpPr>
            <p:nvPr/>
          </p:nvSpPr>
          <p:spPr bwMode="auto">
            <a:xfrm>
              <a:off x="7267575" y="4762500"/>
              <a:ext cx="604838" cy="606425"/>
            </a:xfrm>
            <a:prstGeom prst="line">
              <a:avLst/>
            </a:prstGeom>
            <a:noFill/>
            <a:ln w="5">
              <a:solidFill>
                <a:srgbClr val="0000FF"/>
              </a:solidFill>
              <a:round/>
              <a:headEnd/>
              <a:tailEnd/>
            </a:ln>
          </p:spPr>
          <p:txBody>
            <a:bodyPr/>
            <a:lstStyle/>
            <a:p>
              <a:endParaRPr lang="en-US"/>
            </a:p>
          </p:txBody>
        </p:sp>
        <p:sp>
          <p:nvSpPr>
            <p:cNvPr id="2245" name="Line 203"/>
            <p:cNvSpPr>
              <a:spLocks noChangeShapeType="1"/>
            </p:cNvSpPr>
            <p:nvPr/>
          </p:nvSpPr>
          <p:spPr bwMode="auto">
            <a:xfrm>
              <a:off x="7327900" y="4762500"/>
              <a:ext cx="544513" cy="546100"/>
            </a:xfrm>
            <a:prstGeom prst="line">
              <a:avLst/>
            </a:prstGeom>
            <a:noFill/>
            <a:ln w="5">
              <a:solidFill>
                <a:srgbClr val="0000FF"/>
              </a:solidFill>
              <a:round/>
              <a:headEnd/>
              <a:tailEnd/>
            </a:ln>
          </p:spPr>
          <p:txBody>
            <a:bodyPr/>
            <a:lstStyle/>
            <a:p>
              <a:endParaRPr lang="en-US"/>
            </a:p>
          </p:txBody>
        </p:sp>
        <p:sp>
          <p:nvSpPr>
            <p:cNvPr id="2246" name="Line 204"/>
            <p:cNvSpPr>
              <a:spLocks noChangeShapeType="1"/>
            </p:cNvSpPr>
            <p:nvPr/>
          </p:nvSpPr>
          <p:spPr bwMode="auto">
            <a:xfrm>
              <a:off x="7388225" y="4762500"/>
              <a:ext cx="484188" cy="485775"/>
            </a:xfrm>
            <a:prstGeom prst="line">
              <a:avLst/>
            </a:prstGeom>
            <a:noFill/>
            <a:ln w="5">
              <a:solidFill>
                <a:srgbClr val="0000FF"/>
              </a:solidFill>
              <a:round/>
              <a:headEnd/>
              <a:tailEnd/>
            </a:ln>
          </p:spPr>
          <p:txBody>
            <a:bodyPr/>
            <a:lstStyle/>
            <a:p>
              <a:endParaRPr lang="en-US"/>
            </a:p>
          </p:txBody>
        </p:sp>
        <p:sp>
          <p:nvSpPr>
            <p:cNvPr id="2247" name="Line 205"/>
            <p:cNvSpPr>
              <a:spLocks noChangeShapeType="1"/>
            </p:cNvSpPr>
            <p:nvPr/>
          </p:nvSpPr>
          <p:spPr bwMode="auto">
            <a:xfrm>
              <a:off x="7450138" y="4762500"/>
              <a:ext cx="422275" cy="425450"/>
            </a:xfrm>
            <a:prstGeom prst="line">
              <a:avLst/>
            </a:prstGeom>
            <a:noFill/>
            <a:ln w="5">
              <a:solidFill>
                <a:srgbClr val="0000FF"/>
              </a:solidFill>
              <a:round/>
              <a:headEnd/>
              <a:tailEnd/>
            </a:ln>
          </p:spPr>
          <p:txBody>
            <a:bodyPr/>
            <a:lstStyle/>
            <a:p>
              <a:endParaRPr lang="en-US"/>
            </a:p>
          </p:txBody>
        </p:sp>
        <p:sp>
          <p:nvSpPr>
            <p:cNvPr id="2248" name="Line 206"/>
            <p:cNvSpPr>
              <a:spLocks noChangeShapeType="1"/>
            </p:cNvSpPr>
            <p:nvPr/>
          </p:nvSpPr>
          <p:spPr bwMode="auto">
            <a:xfrm>
              <a:off x="7510463" y="4762500"/>
              <a:ext cx="361950" cy="363538"/>
            </a:xfrm>
            <a:prstGeom prst="line">
              <a:avLst/>
            </a:prstGeom>
            <a:noFill/>
            <a:ln w="5">
              <a:solidFill>
                <a:srgbClr val="0000FF"/>
              </a:solidFill>
              <a:round/>
              <a:headEnd/>
              <a:tailEnd/>
            </a:ln>
          </p:spPr>
          <p:txBody>
            <a:bodyPr/>
            <a:lstStyle/>
            <a:p>
              <a:endParaRPr lang="en-US"/>
            </a:p>
          </p:txBody>
        </p:sp>
        <p:sp>
          <p:nvSpPr>
            <p:cNvPr id="2249" name="Line 207"/>
            <p:cNvSpPr>
              <a:spLocks noChangeShapeType="1"/>
            </p:cNvSpPr>
            <p:nvPr/>
          </p:nvSpPr>
          <p:spPr bwMode="auto">
            <a:xfrm>
              <a:off x="7570788" y="4762500"/>
              <a:ext cx="301625" cy="303213"/>
            </a:xfrm>
            <a:prstGeom prst="line">
              <a:avLst/>
            </a:prstGeom>
            <a:noFill/>
            <a:ln w="5">
              <a:solidFill>
                <a:srgbClr val="0000FF"/>
              </a:solidFill>
              <a:round/>
              <a:headEnd/>
              <a:tailEnd/>
            </a:ln>
          </p:spPr>
          <p:txBody>
            <a:bodyPr/>
            <a:lstStyle/>
            <a:p>
              <a:endParaRPr lang="en-US"/>
            </a:p>
          </p:txBody>
        </p:sp>
        <p:sp>
          <p:nvSpPr>
            <p:cNvPr id="2250" name="Line 208"/>
            <p:cNvSpPr>
              <a:spLocks noChangeShapeType="1"/>
            </p:cNvSpPr>
            <p:nvPr/>
          </p:nvSpPr>
          <p:spPr bwMode="auto">
            <a:xfrm>
              <a:off x="7631113" y="4762500"/>
              <a:ext cx="241300" cy="242888"/>
            </a:xfrm>
            <a:prstGeom prst="line">
              <a:avLst/>
            </a:prstGeom>
            <a:noFill/>
            <a:ln w="5">
              <a:solidFill>
                <a:srgbClr val="0000FF"/>
              </a:solidFill>
              <a:round/>
              <a:headEnd/>
              <a:tailEnd/>
            </a:ln>
          </p:spPr>
          <p:txBody>
            <a:bodyPr/>
            <a:lstStyle/>
            <a:p>
              <a:endParaRPr lang="en-US"/>
            </a:p>
          </p:txBody>
        </p:sp>
        <p:sp>
          <p:nvSpPr>
            <p:cNvPr id="2251" name="Line 209"/>
            <p:cNvSpPr>
              <a:spLocks noChangeShapeType="1"/>
            </p:cNvSpPr>
            <p:nvPr/>
          </p:nvSpPr>
          <p:spPr bwMode="auto">
            <a:xfrm>
              <a:off x="7691438" y="4762500"/>
              <a:ext cx="180975" cy="182563"/>
            </a:xfrm>
            <a:prstGeom prst="line">
              <a:avLst/>
            </a:prstGeom>
            <a:noFill/>
            <a:ln w="5">
              <a:solidFill>
                <a:srgbClr val="0000FF"/>
              </a:solidFill>
              <a:round/>
              <a:headEnd/>
              <a:tailEnd/>
            </a:ln>
          </p:spPr>
          <p:txBody>
            <a:bodyPr/>
            <a:lstStyle/>
            <a:p>
              <a:endParaRPr lang="en-US"/>
            </a:p>
          </p:txBody>
        </p:sp>
        <p:sp>
          <p:nvSpPr>
            <p:cNvPr id="2252" name="Line 210"/>
            <p:cNvSpPr>
              <a:spLocks noChangeShapeType="1"/>
            </p:cNvSpPr>
            <p:nvPr/>
          </p:nvSpPr>
          <p:spPr bwMode="auto">
            <a:xfrm>
              <a:off x="7751763" y="4762500"/>
              <a:ext cx="120650" cy="122238"/>
            </a:xfrm>
            <a:prstGeom prst="line">
              <a:avLst/>
            </a:prstGeom>
            <a:noFill/>
            <a:ln w="5">
              <a:solidFill>
                <a:srgbClr val="0000FF"/>
              </a:solidFill>
              <a:round/>
              <a:headEnd/>
              <a:tailEnd/>
            </a:ln>
          </p:spPr>
          <p:txBody>
            <a:bodyPr/>
            <a:lstStyle/>
            <a:p>
              <a:endParaRPr lang="en-US"/>
            </a:p>
          </p:txBody>
        </p:sp>
        <p:sp>
          <p:nvSpPr>
            <p:cNvPr id="2253" name="Line 211"/>
            <p:cNvSpPr>
              <a:spLocks noChangeShapeType="1"/>
            </p:cNvSpPr>
            <p:nvPr/>
          </p:nvSpPr>
          <p:spPr bwMode="auto">
            <a:xfrm>
              <a:off x="7812088" y="4762500"/>
              <a:ext cx="60325" cy="61913"/>
            </a:xfrm>
            <a:prstGeom prst="line">
              <a:avLst/>
            </a:prstGeom>
            <a:noFill/>
            <a:ln w="5">
              <a:solidFill>
                <a:srgbClr val="0000FF"/>
              </a:solidFill>
              <a:round/>
              <a:headEnd/>
              <a:tailEnd/>
            </a:ln>
          </p:spPr>
          <p:txBody>
            <a:bodyPr/>
            <a:lstStyle/>
            <a:p>
              <a:endParaRPr lang="en-US"/>
            </a:p>
          </p:txBody>
        </p:sp>
        <p:sp>
          <p:nvSpPr>
            <p:cNvPr id="2254" name="Line 213"/>
            <p:cNvSpPr>
              <a:spLocks noChangeShapeType="1"/>
            </p:cNvSpPr>
            <p:nvPr/>
          </p:nvSpPr>
          <p:spPr bwMode="auto">
            <a:xfrm>
              <a:off x="7872413" y="4762500"/>
              <a:ext cx="1588" cy="1588"/>
            </a:xfrm>
            <a:prstGeom prst="line">
              <a:avLst/>
            </a:prstGeom>
            <a:noFill/>
            <a:ln w="5">
              <a:solidFill>
                <a:srgbClr val="0000FF"/>
              </a:solidFill>
              <a:round/>
              <a:headEnd/>
              <a:tailEnd/>
            </a:ln>
          </p:spPr>
          <p:txBody>
            <a:bodyPr/>
            <a:lstStyle/>
            <a:p>
              <a:endParaRPr lang="en-US"/>
            </a:p>
          </p:txBody>
        </p:sp>
        <p:sp>
          <p:nvSpPr>
            <p:cNvPr id="2255" name="Rectangle 214"/>
            <p:cNvSpPr>
              <a:spLocks noChangeArrowheads="1"/>
            </p:cNvSpPr>
            <p:nvPr/>
          </p:nvSpPr>
          <p:spPr bwMode="auto">
            <a:xfrm>
              <a:off x="7469188" y="4357688"/>
              <a:ext cx="403225" cy="1454150"/>
            </a:xfrm>
            <a:prstGeom prst="rect">
              <a:avLst/>
            </a:prstGeom>
            <a:noFill/>
            <a:ln w="5">
              <a:solidFill>
                <a:srgbClr val="00FF00"/>
              </a:solidFill>
              <a:miter lim="800000"/>
              <a:headEnd/>
              <a:tailEnd/>
            </a:ln>
          </p:spPr>
          <p:txBody>
            <a:bodyPr/>
            <a:lstStyle/>
            <a:p>
              <a:endParaRPr lang="en-US"/>
            </a:p>
          </p:txBody>
        </p:sp>
        <p:sp>
          <p:nvSpPr>
            <p:cNvPr id="2256" name="Line 215"/>
            <p:cNvSpPr>
              <a:spLocks noChangeShapeType="1"/>
            </p:cNvSpPr>
            <p:nvPr/>
          </p:nvSpPr>
          <p:spPr bwMode="auto">
            <a:xfrm>
              <a:off x="7469188" y="5751513"/>
              <a:ext cx="58738" cy="60325"/>
            </a:xfrm>
            <a:prstGeom prst="line">
              <a:avLst/>
            </a:prstGeom>
            <a:noFill/>
            <a:ln w="5">
              <a:solidFill>
                <a:srgbClr val="00FF00"/>
              </a:solidFill>
              <a:round/>
              <a:headEnd/>
              <a:tailEnd/>
            </a:ln>
          </p:spPr>
          <p:txBody>
            <a:bodyPr/>
            <a:lstStyle/>
            <a:p>
              <a:endParaRPr lang="en-US"/>
            </a:p>
          </p:txBody>
        </p:sp>
        <p:sp>
          <p:nvSpPr>
            <p:cNvPr id="2257" name="Line 216"/>
            <p:cNvSpPr>
              <a:spLocks noChangeShapeType="1"/>
            </p:cNvSpPr>
            <p:nvPr/>
          </p:nvSpPr>
          <p:spPr bwMode="auto">
            <a:xfrm>
              <a:off x="7469188" y="5691188"/>
              <a:ext cx="119063" cy="120650"/>
            </a:xfrm>
            <a:prstGeom prst="line">
              <a:avLst/>
            </a:prstGeom>
            <a:noFill/>
            <a:ln w="5">
              <a:solidFill>
                <a:srgbClr val="00FF00"/>
              </a:solidFill>
              <a:round/>
              <a:headEnd/>
              <a:tailEnd/>
            </a:ln>
          </p:spPr>
          <p:txBody>
            <a:bodyPr/>
            <a:lstStyle/>
            <a:p>
              <a:endParaRPr lang="en-US"/>
            </a:p>
          </p:txBody>
        </p:sp>
        <p:sp>
          <p:nvSpPr>
            <p:cNvPr id="2258" name="Line 217"/>
            <p:cNvSpPr>
              <a:spLocks noChangeShapeType="1"/>
            </p:cNvSpPr>
            <p:nvPr/>
          </p:nvSpPr>
          <p:spPr bwMode="auto">
            <a:xfrm>
              <a:off x="7469188" y="5630863"/>
              <a:ext cx="179388" cy="180975"/>
            </a:xfrm>
            <a:prstGeom prst="line">
              <a:avLst/>
            </a:prstGeom>
            <a:noFill/>
            <a:ln w="5">
              <a:solidFill>
                <a:srgbClr val="00FF00"/>
              </a:solidFill>
              <a:round/>
              <a:headEnd/>
              <a:tailEnd/>
            </a:ln>
          </p:spPr>
          <p:txBody>
            <a:bodyPr/>
            <a:lstStyle/>
            <a:p>
              <a:endParaRPr lang="en-US"/>
            </a:p>
          </p:txBody>
        </p:sp>
        <p:sp>
          <p:nvSpPr>
            <p:cNvPr id="2259" name="Line 218"/>
            <p:cNvSpPr>
              <a:spLocks noChangeShapeType="1"/>
            </p:cNvSpPr>
            <p:nvPr/>
          </p:nvSpPr>
          <p:spPr bwMode="auto">
            <a:xfrm>
              <a:off x="7469188" y="5570538"/>
              <a:ext cx="239713" cy="241300"/>
            </a:xfrm>
            <a:prstGeom prst="line">
              <a:avLst/>
            </a:prstGeom>
            <a:noFill/>
            <a:ln w="5">
              <a:solidFill>
                <a:srgbClr val="00FF00"/>
              </a:solidFill>
              <a:round/>
              <a:headEnd/>
              <a:tailEnd/>
            </a:ln>
          </p:spPr>
          <p:txBody>
            <a:bodyPr/>
            <a:lstStyle/>
            <a:p>
              <a:endParaRPr lang="en-US"/>
            </a:p>
          </p:txBody>
        </p:sp>
        <p:sp>
          <p:nvSpPr>
            <p:cNvPr id="2260" name="Line 219"/>
            <p:cNvSpPr>
              <a:spLocks noChangeShapeType="1"/>
            </p:cNvSpPr>
            <p:nvPr/>
          </p:nvSpPr>
          <p:spPr bwMode="auto">
            <a:xfrm>
              <a:off x="7469188" y="5510213"/>
              <a:ext cx="301625" cy="301625"/>
            </a:xfrm>
            <a:prstGeom prst="line">
              <a:avLst/>
            </a:prstGeom>
            <a:noFill/>
            <a:ln w="5">
              <a:solidFill>
                <a:srgbClr val="00FF00"/>
              </a:solidFill>
              <a:round/>
              <a:headEnd/>
              <a:tailEnd/>
            </a:ln>
          </p:spPr>
          <p:txBody>
            <a:bodyPr/>
            <a:lstStyle/>
            <a:p>
              <a:endParaRPr lang="en-US"/>
            </a:p>
          </p:txBody>
        </p:sp>
        <p:sp>
          <p:nvSpPr>
            <p:cNvPr id="2261" name="Line 220"/>
            <p:cNvSpPr>
              <a:spLocks noChangeShapeType="1"/>
            </p:cNvSpPr>
            <p:nvPr/>
          </p:nvSpPr>
          <p:spPr bwMode="auto">
            <a:xfrm>
              <a:off x="7469188" y="5449888"/>
              <a:ext cx="361950" cy="361950"/>
            </a:xfrm>
            <a:prstGeom prst="line">
              <a:avLst/>
            </a:prstGeom>
            <a:noFill/>
            <a:ln w="5">
              <a:solidFill>
                <a:srgbClr val="00FF00"/>
              </a:solidFill>
              <a:round/>
              <a:headEnd/>
              <a:tailEnd/>
            </a:ln>
          </p:spPr>
          <p:txBody>
            <a:bodyPr/>
            <a:lstStyle/>
            <a:p>
              <a:endParaRPr lang="en-US"/>
            </a:p>
          </p:txBody>
        </p:sp>
        <p:sp>
          <p:nvSpPr>
            <p:cNvPr id="2262" name="Line 221"/>
            <p:cNvSpPr>
              <a:spLocks noChangeShapeType="1"/>
            </p:cNvSpPr>
            <p:nvPr/>
          </p:nvSpPr>
          <p:spPr bwMode="auto">
            <a:xfrm>
              <a:off x="7469188" y="5387975"/>
              <a:ext cx="403225" cy="404813"/>
            </a:xfrm>
            <a:prstGeom prst="line">
              <a:avLst/>
            </a:prstGeom>
            <a:noFill/>
            <a:ln w="5">
              <a:solidFill>
                <a:srgbClr val="00FF00"/>
              </a:solidFill>
              <a:round/>
              <a:headEnd/>
              <a:tailEnd/>
            </a:ln>
          </p:spPr>
          <p:txBody>
            <a:bodyPr/>
            <a:lstStyle/>
            <a:p>
              <a:endParaRPr lang="en-US"/>
            </a:p>
          </p:txBody>
        </p:sp>
        <p:sp>
          <p:nvSpPr>
            <p:cNvPr id="2263" name="Line 222"/>
            <p:cNvSpPr>
              <a:spLocks noChangeShapeType="1"/>
            </p:cNvSpPr>
            <p:nvPr/>
          </p:nvSpPr>
          <p:spPr bwMode="auto">
            <a:xfrm>
              <a:off x="7469188" y="5327650"/>
              <a:ext cx="403225" cy="404813"/>
            </a:xfrm>
            <a:prstGeom prst="line">
              <a:avLst/>
            </a:prstGeom>
            <a:noFill/>
            <a:ln w="5">
              <a:solidFill>
                <a:srgbClr val="00FF00"/>
              </a:solidFill>
              <a:round/>
              <a:headEnd/>
              <a:tailEnd/>
            </a:ln>
          </p:spPr>
          <p:txBody>
            <a:bodyPr/>
            <a:lstStyle/>
            <a:p>
              <a:endParaRPr lang="en-US"/>
            </a:p>
          </p:txBody>
        </p:sp>
        <p:sp>
          <p:nvSpPr>
            <p:cNvPr id="2264" name="Line 223"/>
            <p:cNvSpPr>
              <a:spLocks noChangeShapeType="1"/>
            </p:cNvSpPr>
            <p:nvPr/>
          </p:nvSpPr>
          <p:spPr bwMode="auto">
            <a:xfrm>
              <a:off x="7469188" y="5267325"/>
              <a:ext cx="403225" cy="404813"/>
            </a:xfrm>
            <a:prstGeom prst="line">
              <a:avLst/>
            </a:prstGeom>
            <a:noFill/>
            <a:ln w="5">
              <a:solidFill>
                <a:srgbClr val="00FF00"/>
              </a:solidFill>
              <a:round/>
              <a:headEnd/>
              <a:tailEnd/>
            </a:ln>
          </p:spPr>
          <p:txBody>
            <a:bodyPr/>
            <a:lstStyle/>
            <a:p>
              <a:endParaRPr lang="en-US"/>
            </a:p>
          </p:txBody>
        </p:sp>
        <p:sp>
          <p:nvSpPr>
            <p:cNvPr id="2265" name="Line 224"/>
            <p:cNvSpPr>
              <a:spLocks noChangeShapeType="1"/>
            </p:cNvSpPr>
            <p:nvPr/>
          </p:nvSpPr>
          <p:spPr bwMode="auto">
            <a:xfrm>
              <a:off x="7469188" y="5207000"/>
              <a:ext cx="403225" cy="404813"/>
            </a:xfrm>
            <a:prstGeom prst="line">
              <a:avLst/>
            </a:prstGeom>
            <a:noFill/>
            <a:ln w="5">
              <a:solidFill>
                <a:srgbClr val="00FF00"/>
              </a:solidFill>
              <a:round/>
              <a:headEnd/>
              <a:tailEnd/>
            </a:ln>
          </p:spPr>
          <p:txBody>
            <a:bodyPr/>
            <a:lstStyle/>
            <a:p>
              <a:endParaRPr lang="en-US"/>
            </a:p>
          </p:txBody>
        </p:sp>
        <p:sp>
          <p:nvSpPr>
            <p:cNvPr id="2266" name="Line 225"/>
            <p:cNvSpPr>
              <a:spLocks noChangeShapeType="1"/>
            </p:cNvSpPr>
            <p:nvPr/>
          </p:nvSpPr>
          <p:spPr bwMode="auto">
            <a:xfrm>
              <a:off x="7469188" y="5146675"/>
              <a:ext cx="403225" cy="404813"/>
            </a:xfrm>
            <a:prstGeom prst="line">
              <a:avLst/>
            </a:prstGeom>
            <a:noFill/>
            <a:ln w="5">
              <a:solidFill>
                <a:srgbClr val="00FF00"/>
              </a:solidFill>
              <a:round/>
              <a:headEnd/>
              <a:tailEnd/>
            </a:ln>
          </p:spPr>
          <p:txBody>
            <a:bodyPr/>
            <a:lstStyle/>
            <a:p>
              <a:endParaRPr lang="en-US"/>
            </a:p>
          </p:txBody>
        </p:sp>
        <p:sp>
          <p:nvSpPr>
            <p:cNvPr id="2267" name="Line 226"/>
            <p:cNvSpPr>
              <a:spLocks noChangeShapeType="1"/>
            </p:cNvSpPr>
            <p:nvPr/>
          </p:nvSpPr>
          <p:spPr bwMode="auto">
            <a:xfrm>
              <a:off x="7469188" y="5084763"/>
              <a:ext cx="403225" cy="406400"/>
            </a:xfrm>
            <a:prstGeom prst="line">
              <a:avLst/>
            </a:prstGeom>
            <a:noFill/>
            <a:ln w="5">
              <a:solidFill>
                <a:srgbClr val="00FF00"/>
              </a:solidFill>
              <a:round/>
              <a:headEnd/>
              <a:tailEnd/>
            </a:ln>
          </p:spPr>
          <p:txBody>
            <a:bodyPr/>
            <a:lstStyle/>
            <a:p>
              <a:endParaRPr lang="en-US"/>
            </a:p>
          </p:txBody>
        </p:sp>
        <p:sp>
          <p:nvSpPr>
            <p:cNvPr id="2268" name="Line 227"/>
            <p:cNvSpPr>
              <a:spLocks noChangeShapeType="1"/>
            </p:cNvSpPr>
            <p:nvPr/>
          </p:nvSpPr>
          <p:spPr bwMode="auto">
            <a:xfrm>
              <a:off x="7469188" y="5024438"/>
              <a:ext cx="403225" cy="404813"/>
            </a:xfrm>
            <a:prstGeom prst="line">
              <a:avLst/>
            </a:prstGeom>
            <a:noFill/>
            <a:ln w="5">
              <a:solidFill>
                <a:srgbClr val="00FF00"/>
              </a:solidFill>
              <a:round/>
              <a:headEnd/>
              <a:tailEnd/>
            </a:ln>
          </p:spPr>
          <p:txBody>
            <a:bodyPr/>
            <a:lstStyle/>
            <a:p>
              <a:endParaRPr lang="en-US"/>
            </a:p>
          </p:txBody>
        </p:sp>
        <p:sp>
          <p:nvSpPr>
            <p:cNvPr id="2269" name="Line 228"/>
            <p:cNvSpPr>
              <a:spLocks noChangeShapeType="1"/>
            </p:cNvSpPr>
            <p:nvPr/>
          </p:nvSpPr>
          <p:spPr bwMode="auto">
            <a:xfrm>
              <a:off x="7469188" y="4964113"/>
              <a:ext cx="403225" cy="404813"/>
            </a:xfrm>
            <a:prstGeom prst="line">
              <a:avLst/>
            </a:prstGeom>
            <a:noFill/>
            <a:ln w="5">
              <a:solidFill>
                <a:srgbClr val="00FF00"/>
              </a:solidFill>
              <a:round/>
              <a:headEnd/>
              <a:tailEnd/>
            </a:ln>
          </p:spPr>
          <p:txBody>
            <a:bodyPr/>
            <a:lstStyle/>
            <a:p>
              <a:endParaRPr lang="en-US"/>
            </a:p>
          </p:txBody>
        </p:sp>
        <p:sp>
          <p:nvSpPr>
            <p:cNvPr id="2270" name="Line 229"/>
            <p:cNvSpPr>
              <a:spLocks noChangeShapeType="1"/>
            </p:cNvSpPr>
            <p:nvPr/>
          </p:nvSpPr>
          <p:spPr bwMode="auto">
            <a:xfrm>
              <a:off x="7469188" y="4903788"/>
              <a:ext cx="403225" cy="404813"/>
            </a:xfrm>
            <a:prstGeom prst="line">
              <a:avLst/>
            </a:prstGeom>
            <a:noFill/>
            <a:ln w="5">
              <a:solidFill>
                <a:srgbClr val="00FF00"/>
              </a:solidFill>
              <a:round/>
              <a:headEnd/>
              <a:tailEnd/>
            </a:ln>
          </p:spPr>
          <p:txBody>
            <a:bodyPr/>
            <a:lstStyle/>
            <a:p>
              <a:endParaRPr lang="en-US"/>
            </a:p>
          </p:txBody>
        </p:sp>
        <p:sp>
          <p:nvSpPr>
            <p:cNvPr id="2271" name="Line 230"/>
            <p:cNvSpPr>
              <a:spLocks noChangeShapeType="1"/>
            </p:cNvSpPr>
            <p:nvPr/>
          </p:nvSpPr>
          <p:spPr bwMode="auto">
            <a:xfrm>
              <a:off x="7469188" y="4843463"/>
              <a:ext cx="403225" cy="404813"/>
            </a:xfrm>
            <a:prstGeom prst="line">
              <a:avLst/>
            </a:prstGeom>
            <a:noFill/>
            <a:ln w="5">
              <a:solidFill>
                <a:srgbClr val="00FF00"/>
              </a:solidFill>
              <a:round/>
              <a:headEnd/>
              <a:tailEnd/>
            </a:ln>
          </p:spPr>
          <p:txBody>
            <a:bodyPr/>
            <a:lstStyle/>
            <a:p>
              <a:endParaRPr lang="en-US"/>
            </a:p>
          </p:txBody>
        </p:sp>
        <p:sp>
          <p:nvSpPr>
            <p:cNvPr id="2272" name="Line 231"/>
            <p:cNvSpPr>
              <a:spLocks noChangeShapeType="1"/>
            </p:cNvSpPr>
            <p:nvPr/>
          </p:nvSpPr>
          <p:spPr bwMode="auto">
            <a:xfrm>
              <a:off x="7469188" y="4783138"/>
              <a:ext cx="403225" cy="404813"/>
            </a:xfrm>
            <a:prstGeom prst="line">
              <a:avLst/>
            </a:prstGeom>
            <a:noFill/>
            <a:ln w="5">
              <a:solidFill>
                <a:srgbClr val="00FF00"/>
              </a:solidFill>
              <a:round/>
              <a:headEnd/>
              <a:tailEnd/>
            </a:ln>
          </p:spPr>
          <p:txBody>
            <a:bodyPr/>
            <a:lstStyle/>
            <a:p>
              <a:endParaRPr lang="en-US"/>
            </a:p>
          </p:txBody>
        </p:sp>
        <p:sp>
          <p:nvSpPr>
            <p:cNvPr id="2273" name="Line 232"/>
            <p:cNvSpPr>
              <a:spLocks noChangeShapeType="1"/>
            </p:cNvSpPr>
            <p:nvPr/>
          </p:nvSpPr>
          <p:spPr bwMode="auto">
            <a:xfrm>
              <a:off x="7469188" y="4721225"/>
              <a:ext cx="403225" cy="404813"/>
            </a:xfrm>
            <a:prstGeom prst="line">
              <a:avLst/>
            </a:prstGeom>
            <a:noFill/>
            <a:ln w="5">
              <a:solidFill>
                <a:srgbClr val="00FF00"/>
              </a:solidFill>
              <a:round/>
              <a:headEnd/>
              <a:tailEnd/>
            </a:ln>
          </p:spPr>
          <p:txBody>
            <a:bodyPr/>
            <a:lstStyle/>
            <a:p>
              <a:endParaRPr lang="en-US"/>
            </a:p>
          </p:txBody>
        </p:sp>
        <p:sp>
          <p:nvSpPr>
            <p:cNvPr id="2274" name="Line 233"/>
            <p:cNvSpPr>
              <a:spLocks noChangeShapeType="1"/>
            </p:cNvSpPr>
            <p:nvPr/>
          </p:nvSpPr>
          <p:spPr bwMode="auto">
            <a:xfrm>
              <a:off x="7469188" y="4660900"/>
              <a:ext cx="403225" cy="404813"/>
            </a:xfrm>
            <a:prstGeom prst="line">
              <a:avLst/>
            </a:prstGeom>
            <a:noFill/>
            <a:ln w="5">
              <a:solidFill>
                <a:srgbClr val="00FF00"/>
              </a:solidFill>
              <a:round/>
              <a:headEnd/>
              <a:tailEnd/>
            </a:ln>
          </p:spPr>
          <p:txBody>
            <a:bodyPr/>
            <a:lstStyle/>
            <a:p>
              <a:endParaRPr lang="en-US"/>
            </a:p>
          </p:txBody>
        </p:sp>
        <p:sp>
          <p:nvSpPr>
            <p:cNvPr id="2275" name="Line 234"/>
            <p:cNvSpPr>
              <a:spLocks noChangeShapeType="1"/>
            </p:cNvSpPr>
            <p:nvPr/>
          </p:nvSpPr>
          <p:spPr bwMode="auto">
            <a:xfrm>
              <a:off x="7469188" y="4600575"/>
              <a:ext cx="403225" cy="404813"/>
            </a:xfrm>
            <a:prstGeom prst="line">
              <a:avLst/>
            </a:prstGeom>
            <a:noFill/>
            <a:ln w="5">
              <a:solidFill>
                <a:srgbClr val="00FF00"/>
              </a:solidFill>
              <a:round/>
              <a:headEnd/>
              <a:tailEnd/>
            </a:ln>
          </p:spPr>
          <p:txBody>
            <a:bodyPr/>
            <a:lstStyle/>
            <a:p>
              <a:endParaRPr lang="en-US"/>
            </a:p>
          </p:txBody>
        </p:sp>
        <p:sp>
          <p:nvSpPr>
            <p:cNvPr id="2276" name="Line 235"/>
            <p:cNvSpPr>
              <a:spLocks noChangeShapeType="1"/>
            </p:cNvSpPr>
            <p:nvPr/>
          </p:nvSpPr>
          <p:spPr bwMode="auto">
            <a:xfrm>
              <a:off x="7469188" y="4540250"/>
              <a:ext cx="403225" cy="404813"/>
            </a:xfrm>
            <a:prstGeom prst="line">
              <a:avLst/>
            </a:prstGeom>
            <a:noFill/>
            <a:ln w="5">
              <a:solidFill>
                <a:srgbClr val="00FF00"/>
              </a:solidFill>
              <a:round/>
              <a:headEnd/>
              <a:tailEnd/>
            </a:ln>
          </p:spPr>
          <p:txBody>
            <a:bodyPr/>
            <a:lstStyle/>
            <a:p>
              <a:endParaRPr lang="en-US"/>
            </a:p>
          </p:txBody>
        </p:sp>
        <p:sp>
          <p:nvSpPr>
            <p:cNvPr id="2277" name="Line 236"/>
            <p:cNvSpPr>
              <a:spLocks noChangeShapeType="1"/>
            </p:cNvSpPr>
            <p:nvPr/>
          </p:nvSpPr>
          <p:spPr bwMode="auto">
            <a:xfrm>
              <a:off x="7469188" y="4479925"/>
              <a:ext cx="403225" cy="404813"/>
            </a:xfrm>
            <a:prstGeom prst="line">
              <a:avLst/>
            </a:prstGeom>
            <a:noFill/>
            <a:ln w="5">
              <a:solidFill>
                <a:srgbClr val="00FF00"/>
              </a:solidFill>
              <a:round/>
              <a:headEnd/>
              <a:tailEnd/>
            </a:ln>
          </p:spPr>
          <p:txBody>
            <a:bodyPr/>
            <a:lstStyle/>
            <a:p>
              <a:endParaRPr lang="en-US"/>
            </a:p>
          </p:txBody>
        </p:sp>
        <p:sp>
          <p:nvSpPr>
            <p:cNvPr id="2278" name="Line 237"/>
            <p:cNvSpPr>
              <a:spLocks noChangeShapeType="1"/>
            </p:cNvSpPr>
            <p:nvPr/>
          </p:nvSpPr>
          <p:spPr bwMode="auto">
            <a:xfrm>
              <a:off x="7469188" y="4419600"/>
              <a:ext cx="403225" cy="404813"/>
            </a:xfrm>
            <a:prstGeom prst="line">
              <a:avLst/>
            </a:prstGeom>
            <a:noFill/>
            <a:ln w="5">
              <a:solidFill>
                <a:srgbClr val="00FF00"/>
              </a:solidFill>
              <a:round/>
              <a:headEnd/>
              <a:tailEnd/>
            </a:ln>
          </p:spPr>
          <p:txBody>
            <a:bodyPr/>
            <a:lstStyle/>
            <a:p>
              <a:endParaRPr lang="en-US"/>
            </a:p>
          </p:txBody>
        </p:sp>
        <p:sp>
          <p:nvSpPr>
            <p:cNvPr id="2279" name="Line 238"/>
            <p:cNvSpPr>
              <a:spLocks noChangeShapeType="1"/>
            </p:cNvSpPr>
            <p:nvPr/>
          </p:nvSpPr>
          <p:spPr bwMode="auto">
            <a:xfrm>
              <a:off x="7469188" y="4357688"/>
              <a:ext cx="403225" cy="404813"/>
            </a:xfrm>
            <a:prstGeom prst="line">
              <a:avLst/>
            </a:prstGeom>
            <a:noFill/>
            <a:ln w="5">
              <a:solidFill>
                <a:srgbClr val="00FF00"/>
              </a:solidFill>
              <a:round/>
              <a:headEnd/>
              <a:tailEnd/>
            </a:ln>
          </p:spPr>
          <p:txBody>
            <a:bodyPr/>
            <a:lstStyle/>
            <a:p>
              <a:endParaRPr lang="en-US"/>
            </a:p>
          </p:txBody>
        </p:sp>
        <p:sp>
          <p:nvSpPr>
            <p:cNvPr id="2280" name="Line 239"/>
            <p:cNvSpPr>
              <a:spLocks noChangeShapeType="1"/>
            </p:cNvSpPr>
            <p:nvPr/>
          </p:nvSpPr>
          <p:spPr bwMode="auto">
            <a:xfrm>
              <a:off x="7529513" y="4357688"/>
              <a:ext cx="342900" cy="344488"/>
            </a:xfrm>
            <a:prstGeom prst="line">
              <a:avLst/>
            </a:prstGeom>
            <a:noFill/>
            <a:ln w="5">
              <a:solidFill>
                <a:srgbClr val="00FF00"/>
              </a:solidFill>
              <a:round/>
              <a:headEnd/>
              <a:tailEnd/>
            </a:ln>
          </p:spPr>
          <p:txBody>
            <a:bodyPr/>
            <a:lstStyle/>
            <a:p>
              <a:endParaRPr lang="en-US"/>
            </a:p>
          </p:txBody>
        </p:sp>
        <p:sp>
          <p:nvSpPr>
            <p:cNvPr id="2281" name="Line 240"/>
            <p:cNvSpPr>
              <a:spLocks noChangeShapeType="1"/>
            </p:cNvSpPr>
            <p:nvPr/>
          </p:nvSpPr>
          <p:spPr bwMode="auto">
            <a:xfrm>
              <a:off x="7589838" y="4357688"/>
              <a:ext cx="282575" cy="284163"/>
            </a:xfrm>
            <a:prstGeom prst="line">
              <a:avLst/>
            </a:prstGeom>
            <a:noFill/>
            <a:ln w="5">
              <a:solidFill>
                <a:srgbClr val="00FF00"/>
              </a:solidFill>
              <a:round/>
              <a:headEnd/>
              <a:tailEnd/>
            </a:ln>
          </p:spPr>
          <p:txBody>
            <a:bodyPr/>
            <a:lstStyle/>
            <a:p>
              <a:endParaRPr lang="en-US"/>
            </a:p>
          </p:txBody>
        </p:sp>
        <p:sp>
          <p:nvSpPr>
            <p:cNvPr id="2282" name="Line 241"/>
            <p:cNvSpPr>
              <a:spLocks noChangeShapeType="1"/>
            </p:cNvSpPr>
            <p:nvPr/>
          </p:nvSpPr>
          <p:spPr bwMode="auto">
            <a:xfrm>
              <a:off x="7650163" y="4357688"/>
              <a:ext cx="222250" cy="223838"/>
            </a:xfrm>
            <a:prstGeom prst="line">
              <a:avLst/>
            </a:prstGeom>
            <a:noFill/>
            <a:ln w="5">
              <a:solidFill>
                <a:srgbClr val="00FF00"/>
              </a:solidFill>
              <a:round/>
              <a:headEnd/>
              <a:tailEnd/>
            </a:ln>
          </p:spPr>
          <p:txBody>
            <a:bodyPr/>
            <a:lstStyle/>
            <a:p>
              <a:endParaRPr lang="en-US"/>
            </a:p>
          </p:txBody>
        </p:sp>
        <p:sp>
          <p:nvSpPr>
            <p:cNvPr id="2283" name="Line 242"/>
            <p:cNvSpPr>
              <a:spLocks noChangeShapeType="1"/>
            </p:cNvSpPr>
            <p:nvPr/>
          </p:nvSpPr>
          <p:spPr bwMode="auto">
            <a:xfrm>
              <a:off x="7710488" y="4357688"/>
              <a:ext cx="161925" cy="163513"/>
            </a:xfrm>
            <a:prstGeom prst="line">
              <a:avLst/>
            </a:prstGeom>
            <a:noFill/>
            <a:ln w="5">
              <a:solidFill>
                <a:srgbClr val="00FF00"/>
              </a:solidFill>
              <a:round/>
              <a:headEnd/>
              <a:tailEnd/>
            </a:ln>
          </p:spPr>
          <p:txBody>
            <a:bodyPr/>
            <a:lstStyle/>
            <a:p>
              <a:endParaRPr lang="en-US"/>
            </a:p>
          </p:txBody>
        </p:sp>
        <p:sp>
          <p:nvSpPr>
            <p:cNvPr id="2284" name="Line 243"/>
            <p:cNvSpPr>
              <a:spLocks noChangeShapeType="1"/>
            </p:cNvSpPr>
            <p:nvPr/>
          </p:nvSpPr>
          <p:spPr bwMode="auto">
            <a:xfrm>
              <a:off x="7770813" y="4357688"/>
              <a:ext cx="101600" cy="101600"/>
            </a:xfrm>
            <a:prstGeom prst="line">
              <a:avLst/>
            </a:prstGeom>
            <a:noFill/>
            <a:ln w="5">
              <a:solidFill>
                <a:srgbClr val="00FF00"/>
              </a:solidFill>
              <a:round/>
              <a:headEnd/>
              <a:tailEnd/>
            </a:ln>
          </p:spPr>
          <p:txBody>
            <a:bodyPr/>
            <a:lstStyle/>
            <a:p>
              <a:endParaRPr lang="en-US"/>
            </a:p>
          </p:txBody>
        </p:sp>
      </p:grpSp>
      <p:sp>
        <p:nvSpPr>
          <p:cNvPr id="2051" name="Rectangle 8"/>
          <p:cNvSpPr>
            <a:spLocks noChangeArrowheads="1"/>
          </p:cNvSpPr>
          <p:nvPr/>
        </p:nvSpPr>
        <p:spPr bwMode="auto">
          <a:xfrm>
            <a:off x="3488178" y="533400"/>
            <a:ext cx="2387192" cy="430887"/>
          </a:xfrm>
          <a:prstGeom prst="rect">
            <a:avLst/>
          </a:prstGeom>
          <a:noFill/>
          <a:ln w="9525">
            <a:noFill/>
            <a:miter lim="800000"/>
            <a:headEnd/>
            <a:tailEnd/>
          </a:ln>
        </p:spPr>
        <p:txBody>
          <a:bodyPr wrap="none" lIns="0" tIns="0" rIns="0" bIns="0">
            <a:spAutoFit/>
          </a:bodyPr>
          <a:lstStyle/>
          <a:p>
            <a:r>
              <a:rPr lang="en-US" sz="2800" b="1" dirty="0" smtClean="0">
                <a:solidFill>
                  <a:srgbClr val="0000FF"/>
                </a:solidFill>
              </a:rPr>
              <a:t>B</a:t>
            </a:r>
            <a:r>
              <a:rPr lang="en-US" sz="2800" b="1" baseline="-25000" dirty="0" smtClean="0">
                <a:solidFill>
                  <a:srgbClr val="0000FF"/>
                </a:solidFill>
              </a:rPr>
              <a:t>r</a:t>
            </a:r>
            <a:r>
              <a:rPr lang="en-US" sz="2800" b="1" dirty="0" smtClean="0">
                <a:solidFill>
                  <a:srgbClr val="0000FF"/>
                </a:solidFill>
              </a:rPr>
              <a:t>, </a:t>
            </a:r>
            <a:r>
              <a:rPr lang="en-US" sz="2800" b="1" dirty="0" err="1" smtClean="0">
                <a:solidFill>
                  <a:srgbClr val="0000FF"/>
                </a:solidFill>
              </a:rPr>
              <a:t>H</a:t>
            </a:r>
            <a:r>
              <a:rPr lang="en-US" sz="2800" b="1" baseline="-25000" dirty="0" err="1" smtClean="0">
                <a:solidFill>
                  <a:srgbClr val="0000FF"/>
                </a:solidFill>
              </a:rPr>
              <a:t>c</a:t>
            </a:r>
            <a:r>
              <a:rPr lang="en-US" sz="2800" b="1" dirty="0" smtClean="0">
                <a:solidFill>
                  <a:srgbClr val="0000FF"/>
                </a:solidFill>
              </a:rPr>
              <a:t>, </a:t>
            </a:r>
            <a:r>
              <a:rPr lang="en-US" sz="2800" b="1" dirty="0" err="1" smtClean="0">
                <a:solidFill>
                  <a:srgbClr val="0000FF"/>
                </a:solidFill>
              </a:rPr>
              <a:t>H</a:t>
            </a:r>
            <a:r>
              <a:rPr lang="en-US" sz="2800" b="1" baseline="-25000" dirty="0" err="1" smtClean="0">
                <a:solidFill>
                  <a:srgbClr val="0000FF"/>
                </a:solidFill>
              </a:rPr>
              <a:t>c</a:t>
            </a:r>
            <a:r>
              <a:rPr lang="en-US" sz="2800" b="1" baseline="-50000" dirty="0" err="1" smtClean="0">
                <a:solidFill>
                  <a:srgbClr val="0000FF"/>
                </a:solidFill>
              </a:rPr>
              <a:t>i</a:t>
            </a:r>
            <a:r>
              <a:rPr lang="en-US" sz="2800" b="1" dirty="0" smtClean="0">
                <a:solidFill>
                  <a:srgbClr val="0000FF"/>
                </a:solidFill>
              </a:rPr>
              <a:t>, </a:t>
            </a:r>
            <a:r>
              <a:rPr lang="en-US" sz="2800" b="1" dirty="0" err="1" smtClean="0">
                <a:solidFill>
                  <a:srgbClr val="0000FF"/>
                </a:solidFill>
              </a:rPr>
              <a:t>BH</a:t>
            </a:r>
            <a:r>
              <a:rPr lang="en-US" sz="2800" b="1" baseline="-25000" dirty="0" err="1" smtClean="0">
                <a:solidFill>
                  <a:srgbClr val="0000FF"/>
                </a:solidFill>
              </a:rPr>
              <a:t>max</a:t>
            </a:r>
            <a:endParaRPr lang="en-US" sz="2800" b="1" baseline="-25000" dirty="0">
              <a:solidFill>
                <a:srgbClr val="0000FF"/>
              </a:solidFill>
            </a:endParaRPr>
          </a:p>
        </p:txBody>
      </p:sp>
      <p:sp>
        <p:nvSpPr>
          <p:cNvPr id="3" name="Rectangle 2"/>
          <p:cNvSpPr/>
          <p:nvPr/>
        </p:nvSpPr>
        <p:spPr>
          <a:xfrm>
            <a:off x="2608001" y="-46180"/>
            <a:ext cx="4716676" cy="646331"/>
          </a:xfrm>
          <a:prstGeom prst="rect">
            <a:avLst/>
          </a:prstGeom>
        </p:spPr>
        <p:txBody>
          <a:bodyPr wrap="none">
            <a:spAutoFit/>
          </a:bodyPr>
          <a:lstStyle/>
          <a:p>
            <a:r>
              <a:rPr lang="en-US" sz="3600" b="1" dirty="0" smtClean="0">
                <a:solidFill>
                  <a:srgbClr val="0000FF"/>
                </a:solidFill>
              </a:rPr>
              <a:t>BASIC DEFINITIONS – II</a:t>
            </a:r>
            <a:r>
              <a:rPr lang="en-US" b="1" dirty="0" smtClean="0">
                <a:solidFill>
                  <a:srgbClr val="0000FF"/>
                </a:solidFill>
              </a:rPr>
              <a:t> </a:t>
            </a:r>
            <a:endParaRPr lang="en-US" dirty="0"/>
          </a:p>
        </p:txBody>
      </p:sp>
      <p:sp>
        <p:nvSpPr>
          <p:cNvPr id="4" name="TextBox 3"/>
          <p:cNvSpPr txBox="1"/>
          <p:nvPr/>
        </p:nvSpPr>
        <p:spPr>
          <a:xfrm>
            <a:off x="304800" y="5638800"/>
            <a:ext cx="6716582" cy="1200329"/>
          </a:xfrm>
          <a:prstGeom prst="rect">
            <a:avLst/>
          </a:prstGeom>
          <a:noFill/>
        </p:spPr>
        <p:txBody>
          <a:bodyPr wrap="none" rtlCol="0">
            <a:spAutoFit/>
          </a:bodyPr>
          <a:lstStyle/>
          <a:p>
            <a:r>
              <a:rPr lang="en-US" dirty="0" smtClean="0"/>
              <a:t>B</a:t>
            </a:r>
            <a:r>
              <a:rPr lang="en-US" baseline="-25000" dirty="0" smtClean="0"/>
              <a:t>r</a:t>
            </a:r>
            <a:r>
              <a:rPr lang="en-US" dirty="0" smtClean="0"/>
              <a:t>    </a:t>
            </a:r>
            <a:r>
              <a:rPr lang="en-US" dirty="0" err="1" smtClean="0"/>
              <a:t>Remanence</a:t>
            </a:r>
            <a:r>
              <a:rPr lang="en-US" dirty="0" smtClean="0"/>
              <a:t> (</a:t>
            </a:r>
            <a:r>
              <a:rPr lang="en-US" dirty="0" err="1" smtClean="0"/>
              <a:t>kG</a:t>
            </a:r>
            <a:r>
              <a:rPr lang="en-US" dirty="0" smtClean="0"/>
              <a:t>)</a:t>
            </a:r>
          </a:p>
          <a:p>
            <a:r>
              <a:rPr lang="en-US" dirty="0" err="1" smtClean="0"/>
              <a:t>H</a:t>
            </a:r>
            <a:r>
              <a:rPr lang="en-US" baseline="-25000" dirty="0" err="1" smtClean="0"/>
              <a:t>c</a:t>
            </a:r>
            <a:r>
              <a:rPr lang="en-US" dirty="0" smtClean="0"/>
              <a:t>    </a:t>
            </a:r>
            <a:r>
              <a:rPr lang="en-US" dirty="0" err="1" smtClean="0"/>
              <a:t>Coercivity</a:t>
            </a:r>
            <a:r>
              <a:rPr lang="en-US" dirty="0" smtClean="0"/>
              <a:t> (</a:t>
            </a:r>
            <a:r>
              <a:rPr lang="en-US" dirty="0" err="1" smtClean="0"/>
              <a:t>kOe</a:t>
            </a:r>
            <a:r>
              <a:rPr lang="en-US" dirty="0" smtClean="0"/>
              <a:t>) (line with data point)s</a:t>
            </a:r>
          </a:p>
          <a:p>
            <a:r>
              <a:rPr lang="en-US" dirty="0" err="1" smtClean="0"/>
              <a:t>H</a:t>
            </a:r>
            <a:r>
              <a:rPr lang="en-US" baseline="-25000" dirty="0" err="1" smtClean="0"/>
              <a:t>c</a:t>
            </a:r>
            <a:r>
              <a:rPr lang="en-US" baseline="-50000" dirty="0" err="1" smtClean="0"/>
              <a:t>i</a:t>
            </a:r>
            <a:r>
              <a:rPr lang="en-US" dirty="0" smtClean="0"/>
              <a:t>    Intrinsic </a:t>
            </a:r>
            <a:r>
              <a:rPr lang="en-US" dirty="0" err="1" smtClean="0"/>
              <a:t>Coercivity</a:t>
            </a:r>
            <a:r>
              <a:rPr lang="en-US" dirty="0"/>
              <a:t> (</a:t>
            </a:r>
            <a:r>
              <a:rPr lang="en-US" dirty="0" err="1"/>
              <a:t>kOe</a:t>
            </a:r>
            <a:r>
              <a:rPr lang="en-US" dirty="0"/>
              <a:t>) </a:t>
            </a:r>
            <a:r>
              <a:rPr lang="en-US" dirty="0" smtClean="0"/>
              <a:t>(solid line)</a:t>
            </a:r>
          </a:p>
          <a:p>
            <a:r>
              <a:rPr lang="en-US" dirty="0" err="1" smtClean="0"/>
              <a:t>BH</a:t>
            </a:r>
            <a:r>
              <a:rPr lang="en-US" baseline="-25000" dirty="0" err="1" smtClean="0"/>
              <a:t>max</a:t>
            </a:r>
            <a:r>
              <a:rPr lang="en-US" baseline="-25000" dirty="0" smtClean="0"/>
              <a:t> </a:t>
            </a:r>
            <a:r>
              <a:rPr lang="en-US" dirty="0" smtClean="0"/>
              <a:t>    Maximum Energy </a:t>
            </a:r>
            <a:r>
              <a:rPr lang="en-US" dirty="0"/>
              <a:t>Product (</a:t>
            </a:r>
            <a:r>
              <a:rPr lang="en-US" dirty="0" err="1" smtClean="0"/>
              <a:t>MGOe</a:t>
            </a:r>
            <a:r>
              <a:rPr lang="en-US" dirty="0" smtClean="0"/>
              <a:t>) (largest area under curve)</a:t>
            </a:r>
            <a:endParaRPr lang="en-US" baseline="-25000" dirty="0" smtClean="0"/>
          </a:p>
        </p:txBody>
      </p:sp>
      <p:sp>
        <p:nvSpPr>
          <p:cNvPr id="5" name="TextBox 4"/>
          <p:cNvSpPr txBox="1"/>
          <p:nvPr/>
        </p:nvSpPr>
        <p:spPr>
          <a:xfrm>
            <a:off x="2062524" y="4536361"/>
            <a:ext cx="370614" cy="338554"/>
          </a:xfrm>
          <a:prstGeom prst="rect">
            <a:avLst/>
          </a:prstGeom>
          <a:noFill/>
        </p:spPr>
        <p:txBody>
          <a:bodyPr wrap="none" rtlCol="0">
            <a:spAutoFit/>
          </a:bodyPr>
          <a:lstStyle/>
          <a:p>
            <a:r>
              <a:rPr lang="en-US" sz="1600" dirty="0" err="1" smtClean="0"/>
              <a:t>H</a:t>
            </a:r>
            <a:r>
              <a:rPr lang="en-US" sz="1600" baseline="-25000" dirty="0" err="1" smtClean="0"/>
              <a:t>c</a:t>
            </a:r>
            <a:endParaRPr lang="en-US" sz="1600" dirty="0"/>
          </a:p>
        </p:txBody>
      </p:sp>
      <p:sp>
        <p:nvSpPr>
          <p:cNvPr id="6" name="Rectangle 5"/>
          <p:cNvSpPr/>
          <p:nvPr/>
        </p:nvSpPr>
        <p:spPr>
          <a:xfrm>
            <a:off x="5190927" y="4572000"/>
            <a:ext cx="402674" cy="338554"/>
          </a:xfrm>
          <a:prstGeom prst="rect">
            <a:avLst/>
          </a:prstGeom>
        </p:spPr>
        <p:txBody>
          <a:bodyPr wrap="none">
            <a:spAutoFit/>
          </a:bodyPr>
          <a:lstStyle/>
          <a:p>
            <a:r>
              <a:rPr lang="en-US" sz="1600" dirty="0" err="1" smtClean="0"/>
              <a:t>H</a:t>
            </a:r>
            <a:r>
              <a:rPr lang="en-US" sz="1600" baseline="-25000" dirty="0" err="1" smtClean="0"/>
              <a:t>c</a:t>
            </a:r>
            <a:r>
              <a:rPr lang="en-US" sz="1600" baseline="-50000" dirty="0" err="1" smtClean="0"/>
              <a:t>i</a:t>
            </a:r>
            <a:endParaRPr lang="en-US" sz="1600" dirty="0"/>
          </a:p>
        </p:txBody>
      </p:sp>
      <p:sp>
        <p:nvSpPr>
          <p:cNvPr id="7" name="TextBox 6"/>
          <p:cNvSpPr txBox="1"/>
          <p:nvPr/>
        </p:nvSpPr>
        <p:spPr>
          <a:xfrm>
            <a:off x="5780987" y="5223168"/>
            <a:ext cx="1624612" cy="338554"/>
          </a:xfrm>
          <a:prstGeom prst="rect">
            <a:avLst/>
          </a:prstGeom>
          <a:noFill/>
        </p:spPr>
        <p:txBody>
          <a:bodyPr wrap="none" rtlCol="0">
            <a:spAutoFit/>
          </a:bodyPr>
          <a:lstStyle/>
          <a:p>
            <a:r>
              <a:rPr lang="en-US" sz="1600" dirty="0" smtClean="0"/>
              <a:t>Area under curve</a:t>
            </a:r>
            <a:endParaRPr lang="en-US" sz="1600" dirty="0"/>
          </a:p>
        </p:txBody>
      </p:sp>
      <p:cxnSp>
        <p:nvCxnSpPr>
          <p:cNvPr id="9" name="Straight Arrow Connector 8"/>
          <p:cNvCxnSpPr>
            <a:stCxn id="7" idx="0"/>
          </p:cNvCxnSpPr>
          <p:nvPr/>
        </p:nvCxnSpPr>
        <p:spPr>
          <a:xfrm flipV="1">
            <a:off x="6593293" y="4631664"/>
            <a:ext cx="3351" cy="64008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966544" y="1646380"/>
            <a:ext cx="344966" cy="338554"/>
          </a:xfrm>
          <a:prstGeom prst="rect">
            <a:avLst/>
          </a:prstGeom>
          <a:noFill/>
        </p:spPr>
        <p:txBody>
          <a:bodyPr wrap="none" rtlCol="0">
            <a:spAutoFit/>
          </a:bodyPr>
          <a:lstStyle/>
          <a:p>
            <a:r>
              <a:rPr lang="en-US" sz="1600" dirty="0" smtClean="0"/>
              <a:t>B</a:t>
            </a:r>
            <a:r>
              <a:rPr lang="en-US" sz="1600" baseline="-25000" dirty="0" smtClean="0"/>
              <a:t>r</a:t>
            </a:r>
            <a:endParaRPr lang="en-US" sz="1600" dirty="0"/>
          </a:p>
        </p:txBody>
      </p:sp>
    </p:spTree>
    <p:extLst>
      <p:ext uri="{BB962C8B-B14F-4D97-AF65-F5344CB8AC3E}">
        <p14:creationId xmlns:p14="http://schemas.microsoft.com/office/powerpoint/2010/main" xmlns="" val="2381041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rmAutofit fontScale="90000"/>
          </a:bodyPr>
          <a:lstStyle/>
          <a:p>
            <a:r>
              <a:rPr lang="en-US" b="1" dirty="0" smtClean="0">
                <a:solidFill>
                  <a:srgbClr val="0000FF"/>
                </a:solidFill>
              </a:rPr>
              <a:t>NEODYMIUM-IRON-BORON PERMANENT MAGNETS Nd</a:t>
            </a:r>
            <a:r>
              <a:rPr lang="en-US" b="1" baseline="-25000" dirty="0" smtClean="0">
                <a:solidFill>
                  <a:srgbClr val="0000FF"/>
                </a:solidFill>
              </a:rPr>
              <a:t>2</a:t>
            </a:r>
            <a:r>
              <a:rPr lang="en-US" b="1" dirty="0" smtClean="0">
                <a:solidFill>
                  <a:srgbClr val="0000FF"/>
                </a:solidFill>
              </a:rPr>
              <a:t>Fe</a:t>
            </a:r>
            <a:r>
              <a:rPr lang="en-US" b="1" baseline="-25000" dirty="0" smtClean="0">
                <a:solidFill>
                  <a:srgbClr val="0000FF"/>
                </a:solidFill>
              </a:rPr>
              <a:t>14</a:t>
            </a:r>
            <a:r>
              <a:rPr lang="en-US" b="1" dirty="0" smtClean="0">
                <a:solidFill>
                  <a:srgbClr val="0000FF"/>
                </a:solidFill>
              </a:rPr>
              <a:t>B</a:t>
            </a:r>
            <a:endParaRPr lang="en-US" dirty="0"/>
          </a:p>
        </p:txBody>
      </p:sp>
      <p:sp>
        <p:nvSpPr>
          <p:cNvPr id="3" name="Content Placeholder 2"/>
          <p:cNvSpPr>
            <a:spLocks noGrp="1"/>
          </p:cNvSpPr>
          <p:nvPr>
            <p:ph idx="1"/>
          </p:nvPr>
        </p:nvSpPr>
        <p:spPr>
          <a:xfrm>
            <a:off x="457200" y="1337310"/>
            <a:ext cx="8229600" cy="5783580"/>
          </a:xfrm>
        </p:spPr>
        <p:txBody>
          <a:bodyPr>
            <a:normAutofit fontScale="70000" lnSpcReduction="20000"/>
          </a:bodyPr>
          <a:lstStyle/>
          <a:p>
            <a:pPr marL="0" indent="0">
              <a:buNone/>
            </a:pPr>
            <a:r>
              <a:rPr lang="en-US" dirty="0" smtClean="0">
                <a:solidFill>
                  <a:srgbClr val="C00000"/>
                </a:solidFill>
              </a:rPr>
              <a:t>Strongest permanent magnet</a:t>
            </a:r>
          </a:p>
          <a:p>
            <a:pPr marL="0" indent="0">
              <a:buNone/>
            </a:pPr>
            <a:r>
              <a:rPr lang="en-US" dirty="0" smtClean="0">
                <a:solidFill>
                  <a:srgbClr val="C00000"/>
                </a:solidFill>
              </a:rPr>
              <a:t>   Fe – magnetic properties due to iron</a:t>
            </a:r>
          </a:p>
          <a:p>
            <a:pPr marL="0" indent="0">
              <a:buNone/>
            </a:pPr>
            <a:r>
              <a:rPr lang="en-US" dirty="0" smtClean="0">
                <a:solidFill>
                  <a:srgbClr val="C00000"/>
                </a:solidFill>
              </a:rPr>
              <a:t>   </a:t>
            </a:r>
            <a:r>
              <a:rPr lang="en-US" dirty="0" err="1" smtClean="0">
                <a:solidFill>
                  <a:srgbClr val="C00000"/>
                </a:solidFill>
              </a:rPr>
              <a:t>Nd</a:t>
            </a:r>
            <a:r>
              <a:rPr lang="en-US" dirty="0" smtClean="0">
                <a:solidFill>
                  <a:srgbClr val="C00000"/>
                </a:solidFill>
              </a:rPr>
              <a:t> – locks the iron magnetic moments, keeps them from rotating </a:t>
            </a:r>
          </a:p>
          <a:p>
            <a:pPr marL="0" indent="0">
              <a:buNone/>
            </a:pPr>
            <a:r>
              <a:rPr lang="en-US" dirty="0">
                <a:solidFill>
                  <a:srgbClr val="C00000"/>
                </a:solidFill>
              </a:rPr>
              <a:t> </a:t>
            </a:r>
            <a:r>
              <a:rPr lang="en-US" dirty="0" smtClean="0">
                <a:solidFill>
                  <a:srgbClr val="C00000"/>
                </a:solidFill>
              </a:rPr>
              <a:t>           (</a:t>
            </a:r>
            <a:r>
              <a:rPr lang="en-US" dirty="0" err="1" smtClean="0">
                <a:solidFill>
                  <a:srgbClr val="C00000"/>
                </a:solidFill>
              </a:rPr>
              <a:t>coercivity</a:t>
            </a:r>
            <a:r>
              <a:rPr lang="en-US" dirty="0" smtClean="0">
                <a:solidFill>
                  <a:srgbClr val="C00000"/>
                </a:solidFill>
              </a:rPr>
              <a:t>)</a:t>
            </a:r>
          </a:p>
          <a:p>
            <a:pPr marL="0" indent="0">
              <a:buNone/>
            </a:pPr>
            <a:endParaRPr lang="en-US" dirty="0">
              <a:solidFill>
                <a:srgbClr val="C00000"/>
              </a:solidFill>
            </a:endParaRPr>
          </a:p>
          <a:p>
            <a:pPr marL="0" indent="0">
              <a:buNone/>
            </a:pPr>
            <a:r>
              <a:rPr lang="en-US" dirty="0" smtClean="0">
                <a:solidFill>
                  <a:srgbClr val="009900"/>
                </a:solidFill>
              </a:rPr>
              <a:t>Applications</a:t>
            </a:r>
          </a:p>
          <a:p>
            <a:pPr marL="0" indent="0">
              <a:buNone/>
            </a:pPr>
            <a:r>
              <a:rPr lang="en-US" dirty="0" smtClean="0">
                <a:solidFill>
                  <a:srgbClr val="009900"/>
                </a:solidFill>
              </a:rPr>
              <a:t>   electric motors (cars, wind </a:t>
            </a:r>
            <a:r>
              <a:rPr lang="en-US" dirty="0">
                <a:solidFill>
                  <a:srgbClr val="009900"/>
                </a:solidFill>
              </a:rPr>
              <a:t>turbines, elevators)</a:t>
            </a:r>
            <a:endParaRPr lang="en-US" dirty="0" smtClean="0">
              <a:solidFill>
                <a:srgbClr val="009900"/>
              </a:solidFill>
            </a:endParaRPr>
          </a:p>
          <a:p>
            <a:pPr marL="0" indent="0">
              <a:buNone/>
            </a:pPr>
            <a:r>
              <a:rPr lang="en-US" dirty="0" smtClean="0">
                <a:solidFill>
                  <a:srgbClr val="009900"/>
                </a:solidFill>
              </a:rPr>
              <a:t>   spindle magnet of computers</a:t>
            </a:r>
          </a:p>
          <a:p>
            <a:pPr marL="0" indent="0">
              <a:buNone/>
            </a:pPr>
            <a:r>
              <a:rPr lang="en-US" dirty="0">
                <a:solidFill>
                  <a:srgbClr val="009900"/>
                </a:solidFill>
              </a:rPr>
              <a:t> </a:t>
            </a:r>
            <a:r>
              <a:rPr lang="en-US" dirty="0" smtClean="0">
                <a:solidFill>
                  <a:srgbClr val="009900"/>
                </a:solidFill>
              </a:rPr>
              <a:t>  speakers (ear buds)</a:t>
            </a:r>
          </a:p>
          <a:p>
            <a:pPr marL="0" indent="0">
              <a:buNone/>
            </a:pPr>
            <a:r>
              <a:rPr lang="en-US" dirty="0">
                <a:solidFill>
                  <a:srgbClr val="009900"/>
                </a:solidFill>
              </a:rPr>
              <a:t> </a:t>
            </a:r>
            <a:r>
              <a:rPr lang="en-US" dirty="0" smtClean="0">
                <a:solidFill>
                  <a:srgbClr val="009900"/>
                </a:solidFill>
              </a:rPr>
              <a:t>  magnetic refrigerators</a:t>
            </a:r>
          </a:p>
          <a:p>
            <a:pPr marL="0" indent="0">
              <a:buNone/>
            </a:pPr>
            <a:endParaRPr lang="en-US" dirty="0"/>
          </a:p>
          <a:p>
            <a:pPr marL="0" indent="0">
              <a:buNone/>
            </a:pPr>
            <a:r>
              <a:rPr lang="en-US" dirty="0" smtClean="0">
                <a:solidFill>
                  <a:srgbClr val="0000FF"/>
                </a:solidFill>
              </a:rPr>
              <a:t>Role of </a:t>
            </a:r>
            <a:r>
              <a:rPr lang="en-US" dirty="0" err="1" smtClean="0">
                <a:solidFill>
                  <a:srgbClr val="0000FF"/>
                </a:solidFill>
              </a:rPr>
              <a:t>Dy</a:t>
            </a:r>
            <a:endParaRPr lang="en-US" dirty="0" smtClean="0">
              <a:solidFill>
                <a:srgbClr val="0000FF"/>
              </a:solidFill>
            </a:endParaRPr>
          </a:p>
          <a:p>
            <a:pPr marL="0" indent="0">
              <a:buNone/>
            </a:pPr>
            <a:r>
              <a:rPr lang="en-US" dirty="0" smtClean="0">
                <a:solidFill>
                  <a:srgbClr val="0000FF"/>
                </a:solidFill>
              </a:rPr>
              <a:t>   added to Nd</a:t>
            </a:r>
            <a:r>
              <a:rPr lang="en-US" baseline="-25000" dirty="0" smtClean="0">
                <a:solidFill>
                  <a:srgbClr val="0000FF"/>
                </a:solidFill>
              </a:rPr>
              <a:t>2</a:t>
            </a:r>
            <a:r>
              <a:rPr lang="en-US" dirty="0" smtClean="0">
                <a:solidFill>
                  <a:srgbClr val="0000FF"/>
                </a:solidFill>
              </a:rPr>
              <a:t>Fe</a:t>
            </a:r>
            <a:r>
              <a:rPr lang="en-US" baseline="-25000" dirty="0" smtClean="0">
                <a:solidFill>
                  <a:srgbClr val="0000FF"/>
                </a:solidFill>
              </a:rPr>
              <a:t>14</a:t>
            </a:r>
            <a:r>
              <a:rPr lang="en-US" dirty="0" smtClean="0">
                <a:solidFill>
                  <a:srgbClr val="0000FF"/>
                </a:solidFill>
              </a:rPr>
              <a:t>B to further increase the </a:t>
            </a:r>
            <a:r>
              <a:rPr lang="en-US" dirty="0" err="1" smtClean="0">
                <a:solidFill>
                  <a:srgbClr val="0000FF"/>
                </a:solidFill>
              </a:rPr>
              <a:t>coercivity</a:t>
            </a:r>
            <a:r>
              <a:rPr lang="en-US" dirty="0" smtClean="0">
                <a:solidFill>
                  <a:srgbClr val="0000FF"/>
                </a:solidFill>
              </a:rPr>
              <a:t> (1 to 10%)</a:t>
            </a:r>
          </a:p>
          <a:p>
            <a:pPr marL="0" indent="0">
              <a:buNone/>
            </a:pPr>
            <a:r>
              <a:rPr lang="en-US" dirty="0" smtClean="0">
                <a:solidFill>
                  <a:srgbClr val="0000FF"/>
                </a:solidFill>
              </a:rPr>
              <a:t>   increases the high temperature useful limit</a:t>
            </a:r>
            <a:endParaRPr lang="en-US" dirty="0">
              <a:solidFill>
                <a:srgbClr val="0000FF"/>
              </a:solidFill>
            </a:endParaRPr>
          </a:p>
        </p:txBody>
      </p:sp>
      <p:sp>
        <p:nvSpPr>
          <p:cNvPr id="4" name="Slide Number Placeholder 3"/>
          <p:cNvSpPr>
            <a:spLocks noGrp="1"/>
          </p:cNvSpPr>
          <p:nvPr>
            <p:ph type="sldNum" sz="quarter" idx="12"/>
          </p:nvPr>
        </p:nvSpPr>
        <p:spPr/>
        <p:txBody>
          <a:bodyPr/>
          <a:lstStyle/>
          <a:p>
            <a:fld id="{8B27457F-C654-4A16-A1E7-D3D3525FB5E6}" type="slidenum">
              <a:rPr lang="en-US" smtClean="0"/>
              <a:pPr/>
              <a:t>6</a:t>
            </a:fld>
            <a:endParaRPr lang="en-US"/>
          </a:p>
        </p:txBody>
      </p:sp>
    </p:spTree>
    <p:extLst>
      <p:ext uri="{BB962C8B-B14F-4D97-AF65-F5344CB8AC3E}">
        <p14:creationId xmlns:p14="http://schemas.microsoft.com/office/powerpoint/2010/main" xmlns="" val="777393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smtClean="0">
                <a:solidFill>
                  <a:srgbClr val="0000FF"/>
                </a:solidFill>
              </a:rPr>
              <a:t>DYSPROSIUM</a:t>
            </a:r>
            <a:endParaRPr lang="en-US" dirty="0"/>
          </a:p>
        </p:txBody>
      </p:sp>
      <p:sp>
        <p:nvSpPr>
          <p:cNvPr id="3" name="Content Placeholder 2"/>
          <p:cNvSpPr>
            <a:spLocks noGrp="1"/>
          </p:cNvSpPr>
          <p:nvPr>
            <p:ph idx="1"/>
          </p:nvPr>
        </p:nvSpPr>
        <p:spPr>
          <a:xfrm>
            <a:off x="457200" y="1066800"/>
            <a:ext cx="8229600" cy="5257800"/>
          </a:xfrm>
        </p:spPr>
        <p:txBody>
          <a:bodyPr>
            <a:normAutofit fontScale="70000" lnSpcReduction="20000"/>
          </a:bodyPr>
          <a:lstStyle/>
          <a:p>
            <a:pPr marL="0" indent="0">
              <a:buNone/>
            </a:pPr>
            <a:r>
              <a:rPr lang="en-US" dirty="0" smtClean="0">
                <a:solidFill>
                  <a:srgbClr val="C00000"/>
                </a:solidFill>
              </a:rPr>
              <a:t>USEFULLNESS</a:t>
            </a:r>
          </a:p>
          <a:p>
            <a:pPr marL="0" indent="0">
              <a:buNone/>
            </a:pPr>
            <a:r>
              <a:rPr lang="en-US" dirty="0">
                <a:solidFill>
                  <a:srgbClr val="C00000"/>
                </a:solidFill>
              </a:rPr>
              <a:t> </a:t>
            </a:r>
            <a:r>
              <a:rPr lang="en-US" dirty="0" smtClean="0">
                <a:solidFill>
                  <a:srgbClr val="C00000"/>
                </a:solidFill>
              </a:rPr>
              <a:t>  Magnet weighs less for the same strength compared to magnets </a:t>
            </a:r>
          </a:p>
          <a:p>
            <a:pPr marL="0" indent="0">
              <a:buNone/>
            </a:pPr>
            <a:r>
              <a:rPr lang="en-US" dirty="0">
                <a:solidFill>
                  <a:srgbClr val="C00000"/>
                </a:solidFill>
              </a:rPr>
              <a:t> </a:t>
            </a:r>
            <a:r>
              <a:rPr lang="en-US" dirty="0" smtClean="0">
                <a:solidFill>
                  <a:srgbClr val="C00000"/>
                </a:solidFill>
              </a:rPr>
              <a:t>     without </a:t>
            </a:r>
            <a:r>
              <a:rPr lang="en-US" dirty="0" err="1" smtClean="0">
                <a:solidFill>
                  <a:srgbClr val="C00000"/>
                </a:solidFill>
              </a:rPr>
              <a:t>Dy</a:t>
            </a:r>
            <a:r>
              <a:rPr lang="en-US" dirty="0" smtClean="0">
                <a:solidFill>
                  <a:srgbClr val="C00000"/>
                </a:solidFill>
              </a:rPr>
              <a:t> (automobiles – CART requirements)</a:t>
            </a:r>
          </a:p>
          <a:p>
            <a:pPr marL="0" indent="0">
              <a:buNone/>
            </a:pPr>
            <a:r>
              <a:rPr lang="en-US" dirty="0">
                <a:solidFill>
                  <a:srgbClr val="C00000"/>
                </a:solidFill>
              </a:rPr>
              <a:t> </a:t>
            </a:r>
            <a:r>
              <a:rPr lang="en-US" dirty="0" smtClean="0">
                <a:solidFill>
                  <a:srgbClr val="C00000"/>
                </a:solidFill>
              </a:rPr>
              <a:t>  Improves high temperature performance</a:t>
            </a:r>
          </a:p>
          <a:p>
            <a:pPr marL="0" indent="0">
              <a:buNone/>
            </a:pPr>
            <a:endParaRPr lang="en-US" dirty="0"/>
          </a:p>
          <a:p>
            <a:pPr marL="0" indent="0">
              <a:buNone/>
            </a:pPr>
            <a:r>
              <a:rPr lang="en-US" dirty="0" smtClean="0">
                <a:solidFill>
                  <a:srgbClr val="009900"/>
                </a:solidFill>
              </a:rPr>
              <a:t>DRAWBACKS</a:t>
            </a:r>
          </a:p>
          <a:p>
            <a:pPr marL="0" indent="0">
              <a:buNone/>
            </a:pPr>
            <a:r>
              <a:rPr lang="en-US" dirty="0">
                <a:solidFill>
                  <a:srgbClr val="009900"/>
                </a:solidFill>
              </a:rPr>
              <a:t> </a:t>
            </a:r>
            <a:r>
              <a:rPr lang="en-US" dirty="0" smtClean="0">
                <a:solidFill>
                  <a:srgbClr val="009900"/>
                </a:solidFill>
              </a:rPr>
              <a:t>  Supply of </a:t>
            </a:r>
            <a:r>
              <a:rPr lang="en-US" dirty="0" err="1" smtClean="0">
                <a:solidFill>
                  <a:srgbClr val="009900"/>
                </a:solidFill>
              </a:rPr>
              <a:t>Dy</a:t>
            </a:r>
            <a:r>
              <a:rPr lang="en-US" dirty="0" smtClean="0">
                <a:solidFill>
                  <a:srgbClr val="009900"/>
                </a:solidFill>
              </a:rPr>
              <a:t> in the world is limited</a:t>
            </a:r>
          </a:p>
          <a:p>
            <a:pPr marL="0" indent="0">
              <a:buNone/>
            </a:pPr>
            <a:r>
              <a:rPr lang="en-US" dirty="0">
                <a:solidFill>
                  <a:srgbClr val="009900"/>
                </a:solidFill>
              </a:rPr>
              <a:t> </a:t>
            </a:r>
            <a:r>
              <a:rPr lang="en-US" dirty="0" smtClean="0">
                <a:solidFill>
                  <a:srgbClr val="009900"/>
                </a:solidFill>
              </a:rPr>
              <a:t>  One of Dept. of Energy’s critical elements (most critical)</a:t>
            </a:r>
          </a:p>
          <a:p>
            <a:pPr marL="0" indent="0">
              <a:buNone/>
            </a:pPr>
            <a:r>
              <a:rPr lang="en-US" dirty="0">
                <a:solidFill>
                  <a:srgbClr val="009900"/>
                </a:solidFill>
              </a:rPr>
              <a:t> </a:t>
            </a:r>
            <a:r>
              <a:rPr lang="en-US" dirty="0" smtClean="0">
                <a:solidFill>
                  <a:srgbClr val="009900"/>
                </a:solidFill>
              </a:rPr>
              <a:t>  Expensive</a:t>
            </a:r>
          </a:p>
          <a:p>
            <a:pPr marL="0" indent="0">
              <a:buNone/>
            </a:pPr>
            <a:endParaRPr lang="en-US" dirty="0"/>
          </a:p>
          <a:p>
            <a:pPr marL="0" indent="0">
              <a:buNone/>
            </a:pPr>
            <a:r>
              <a:rPr lang="en-US" dirty="0" smtClean="0">
                <a:solidFill>
                  <a:srgbClr val="0000FF"/>
                </a:solidFill>
              </a:rPr>
              <a:t>DOE’s ARPA-E REACT PROGRAM	</a:t>
            </a:r>
          </a:p>
          <a:p>
            <a:pPr marL="0" indent="0">
              <a:buNone/>
            </a:pPr>
            <a:r>
              <a:rPr lang="en-US" dirty="0">
                <a:solidFill>
                  <a:srgbClr val="0000FF"/>
                </a:solidFill>
              </a:rPr>
              <a:t> </a:t>
            </a:r>
            <a:r>
              <a:rPr lang="en-US" dirty="0" smtClean="0">
                <a:solidFill>
                  <a:srgbClr val="0000FF"/>
                </a:solidFill>
              </a:rPr>
              <a:t>  Rare Earth Alternatives in Critical Technology for energy</a:t>
            </a:r>
          </a:p>
          <a:p>
            <a:pPr marL="0" indent="0">
              <a:buNone/>
            </a:pPr>
            <a:r>
              <a:rPr lang="en-US" dirty="0">
                <a:solidFill>
                  <a:srgbClr val="0000FF"/>
                </a:solidFill>
              </a:rPr>
              <a:t> </a:t>
            </a:r>
            <a:r>
              <a:rPr lang="en-US" dirty="0" smtClean="0">
                <a:solidFill>
                  <a:srgbClr val="0000FF"/>
                </a:solidFill>
              </a:rPr>
              <a:t>  Get rid of </a:t>
            </a:r>
            <a:r>
              <a:rPr lang="en-US" dirty="0" err="1" smtClean="0">
                <a:solidFill>
                  <a:srgbClr val="0000FF"/>
                </a:solidFill>
              </a:rPr>
              <a:t>Dy</a:t>
            </a:r>
            <a:r>
              <a:rPr lang="en-US" dirty="0" smtClean="0">
                <a:solidFill>
                  <a:srgbClr val="0000FF"/>
                </a:solidFill>
              </a:rPr>
              <a:t>, or reduce the amount needed</a:t>
            </a:r>
          </a:p>
          <a:p>
            <a:pPr marL="0" indent="0">
              <a:buNone/>
            </a:pPr>
            <a:r>
              <a:rPr lang="en-US" dirty="0">
                <a:solidFill>
                  <a:srgbClr val="0000FF"/>
                </a:solidFill>
              </a:rPr>
              <a:t> </a:t>
            </a:r>
            <a:r>
              <a:rPr lang="en-US" dirty="0" smtClean="0">
                <a:solidFill>
                  <a:srgbClr val="0000FF"/>
                </a:solidFill>
              </a:rPr>
              <a:t>  Reduce </a:t>
            </a:r>
            <a:r>
              <a:rPr lang="en-US" dirty="0" err="1" smtClean="0">
                <a:solidFill>
                  <a:srgbClr val="0000FF"/>
                </a:solidFill>
              </a:rPr>
              <a:t>Nd</a:t>
            </a:r>
            <a:r>
              <a:rPr lang="en-US" dirty="0" smtClean="0">
                <a:solidFill>
                  <a:srgbClr val="0000FF"/>
                </a:solidFill>
              </a:rPr>
              <a:t> content, or replace it with new non-rare earth magnets</a:t>
            </a:r>
          </a:p>
        </p:txBody>
      </p:sp>
      <p:sp>
        <p:nvSpPr>
          <p:cNvPr id="4" name="Slide Number Placeholder 3"/>
          <p:cNvSpPr>
            <a:spLocks noGrp="1"/>
          </p:cNvSpPr>
          <p:nvPr>
            <p:ph type="sldNum" sz="quarter" idx="12"/>
          </p:nvPr>
        </p:nvSpPr>
        <p:spPr/>
        <p:txBody>
          <a:bodyPr/>
          <a:lstStyle/>
          <a:p>
            <a:fld id="{8B27457F-C654-4A16-A1E7-D3D3525FB5E6}" type="slidenum">
              <a:rPr lang="en-US" smtClean="0"/>
              <a:pPr/>
              <a:t>7</a:t>
            </a:fld>
            <a:endParaRPr lang="en-US"/>
          </a:p>
        </p:txBody>
      </p:sp>
    </p:spTree>
    <p:extLst>
      <p:ext uri="{BB962C8B-B14F-4D97-AF65-F5344CB8AC3E}">
        <p14:creationId xmlns:p14="http://schemas.microsoft.com/office/powerpoint/2010/main" xmlns="" val="4137343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solidFill>
                  <a:srgbClr val="0000FF"/>
                </a:solidFill>
              </a:rPr>
              <a:t>WHY CERIUM</a:t>
            </a:r>
            <a:endParaRPr lang="en-US" dirty="0"/>
          </a:p>
        </p:txBody>
      </p:sp>
      <p:sp>
        <p:nvSpPr>
          <p:cNvPr id="3" name="Content Placeholder 2"/>
          <p:cNvSpPr>
            <a:spLocks noGrp="1"/>
          </p:cNvSpPr>
          <p:nvPr>
            <p:ph idx="1"/>
          </p:nvPr>
        </p:nvSpPr>
        <p:spPr>
          <a:xfrm>
            <a:off x="457200" y="1295400"/>
            <a:ext cx="8534400" cy="5105400"/>
          </a:xfrm>
        </p:spPr>
        <p:txBody>
          <a:bodyPr>
            <a:normAutofit fontScale="77500" lnSpcReduction="20000"/>
          </a:bodyPr>
          <a:lstStyle/>
          <a:p>
            <a:pPr marL="0" indent="0">
              <a:buNone/>
            </a:pPr>
            <a:r>
              <a:rPr lang="en-US" dirty="0" smtClean="0">
                <a:solidFill>
                  <a:srgbClr val="C00000"/>
                </a:solidFill>
              </a:rPr>
              <a:t>Most abundant rare earth</a:t>
            </a:r>
          </a:p>
          <a:p>
            <a:pPr marL="0" indent="0">
              <a:buNone/>
            </a:pPr>
            <a:r>
              <a:rPr lang="en-US" dirty="0">
                <a:solidFill>
                  <a:srgbClr val="C00000"/>
                </a:solidFill>
              </a:rPr>
              <a:t> </a:t>
            </a:r>
            <a:r>
              <a:rPr lang="en-US" dirty="0" smtClean="0">
                <a:solidFill>
                  <a:srgbClr val="C00000"/>
                </a:solidFill>
              </a:rPr>
              <a:t>  Ce needs to be removed to get at the other rare earth   </a:t>
            </a:r>
          </a:p>
          <a:p>
            <a:pPr marL="0" indent="0">
              <a:buNone/>
            </a:pPr>
            <a:r>
              <a:rPr lang="en-US" dirty="0">
                <a:solidFill>
                  <a:srgbClr val="C00000"/>
                </a:solidFill>
              </a:rPr>
              <a:t> </a:t>
            </a:r>
            <a:r>
              <a:rPr lang="en-US" dirty="0" smtClean="0">
                <a:solidFill>
                  <a:srgbClr val="C00000"/>
                </a:solidFill>
              </a:rPr>
              <a:t>     elements in the separation process</a:t>
            </a:r>
          </a:p>
          <a:p>
            <a:pPr marL="0" indent="0">
              <a:buNone/>
            </a:pPr>
            <a:r>
              <a:rPr lang="en-US" dirty="0" smtClean="0">
                <a:solidFill>
                  <a:srgbClr val="C00000"/>
                </a:solidFill>
              </a:rPr>
              <a:t>   50% excess Ce supply over demand</a:t>
            </a:r>
          </a:p>
          <a:p>
            <a:pPr marL="0" indent="0">
              <a:buNone/>
            </a:pPr>
            <a:endParaRPr lang="en-US" dirty="0"/>
          </a:p>
          <a:p>
            <a:pPr marL="0" indent="0">
              <a:buNone/>
            </a:pPr>
            <a:r>
              <a:rPr lang="en-US" dirty="0" smtClean="0">
                <a:solidFill>
                  <a:srgbClr val="009900"/>
                </a:solidFill>
              </a:rPr>
              <a:t>General Motors found that in La</a:t>
            </a:r>
            <a:r>
              <a:rPr lang="en-US" baseline="-25000" dirty="0" smtClean="0">
                <a:solidFill>
                  <a:srgbClr val="009900"/>
                </a:solidFill>
              </a:rPr>
              <a:t>2</a:t>
            </a:r>
            <a:r>
              <a:rPr lang="en-US" dirty="0" smtClean="0">
                <a:solidFill>
                  <a:srgbClr val="009900"/>
                </a:solidFill>
              </a:rPr>
              <a:t>Fe</a:t>
            </a:r>
            <a:r>
              <a:rPr lang="en-US" baseline="-25000" dirty="0" smtClean="0">
                <a:solidFill>
                  <a:srgbClr val="009900"/>
                </a:solidFill>
              </a:rPr>
              <a:t>14</a:t>
            </a:r>
            <a:r>
              <a:rPr lang="en-US" dirty="0" smtClean="0">
                <a:solidFill>
                  <a:srgbClr val="009900"/>
                </a:solidFill>
              </a:rPr>
              <a:t>B-Nd</a:t>
            </a:r>
            <a:r>
              <a:rPr lang="en-US" baseline="-25000" dirty="0" smtClean="0">
                <a:solidFill>
                  <a:srgbClr val="009900"/>
                </a:solidFill>
              </a:rPr>
              <a:t>2</a:t>
            </a:r>
            <a:r>
              <a:rPr lang="en-US" dirty="0" smtClean="0">
                <a:solidFill>
                  <a:srgbClr val="009900"/>
                </a:solidFill>
              </a:rPr>
              <a:t>Fe</a:t>
            </a:r>
            <a:r>
              <a:rPr lang="en-US" baseline="-25000" dirty="0" smtClean="0">
                <a:solidFill>
                  <a:srgbClr val="009900"/>
                </a:solidFill>
              </a:rPr>
              <a:t>14</a:t>
            </a:r>
            <a:r>
              <a:rPr lang="en-US" dirty="0" smtClean="0">
                <a:solidFill>
                  <a:srgbClr val="009900"/>
                </a:solidFill>
              </a:rPr>
              <a:t>B </a:t>
            </a:r>
          </a:p>
          <a:p>
            <a:pPr marL="0" indent="0">
              <a:buNone/>
            </a:pPr>
            <a:r>
              <a:rPr lang="en-US" dirty="0">
                <a:solidFill>
                  <a:srgbClr val="009900"/>
                </a:solidFill>
              </a:rPr>
              <a:t> </a:t>
            </a:r>
            <a:r>
              <a:rPr lang="en-US" dirty="0" smtClean="0">
                <a:solidFill>
                  <a:srgbClr val="009900"/>
                </a:solidFill>
              </a:rPr>
              <a:t>  pseudo binary system two</a:t>
            </a:r>
            <a:r>
              <a:rPr lang="en-US" dirty="0">
                <a:solidFill>
                  <a:srgbClr val="009900"/>
                </a:solidFill>
              </a:rPr>
              <a:t> </a:t>
            </a:r>
            <a:r>
              <a:rPr lang="en-US" dirty="0" smtClean="0">
                <a:solidFill>
                  <a:srgbClr val="009900"/>
                </a:solidFill>
              </a:rPr>
              <a:t>phases formed after high </a:t>
            </a:r>
          </a:p>
          <a:p>
            <a:pPr marL="0" indent="0">
              <a:buNone/>
            </a:pPr>
            <a:r>
              <a:rPr lang="en-US" dirty="0">
                <a:solidFill>
                  <a:srgbClr val="009900"/>
                </a:solidFill>
              </a:rPr>
              <a:t> </a:t>
            </a:r>
            <a:r>
              <a:rPr lang="en-US" dirty="0" smtClean="0">
                <a:solidFill>
                  <a:srgbClr val="009900"/>
                </a:solidFill>
              </a:rPr>
              <a:t>  temperature anneal – will Ce do the same?</a:t>
            </a:r>
          </a:p>
          <a:p>
            <a:pPr marL="0" indent="0">
              <a:buNone/>
            </a:pPr>
            <a:endParaRPr lang="en-US" dirty="0"/>
          </a:p>
          <a:p>
            <a:pPr marL="0" indent="0">
              <a:buNone/>
            </a:pPr>
            <a:r>
              <a:rPr lang="en-US" dirty="0" smtClean="0">
                <a:solidFill>
                  <a:srgbClr val="0000FF"/>
                </a:solidFill>
              </a:rPr>
              <a:t>Ce is a mixed </a:t>
            </a:r>
            <a:r>
              <a:rPr lang="en-US" dirty="0" err="1" smtClean="0">
                <a:solidFill>
                  <a:srgbClr val="0000FF"/>
                </a:solidFill>
              </a:rPr>
              <a:t>valent</a:t>
            </a:r>
            <a:r>
              <a:rPr lang="en-US" dirty="0" smtClean="0">
                <a:solidFill>
                  <a:srgbClr val="0000FF"/>
                </a:solidFill>
              </a:rPr>
              <a:t> metal with a history of doing </a:t>
            </a:r>
          </a:p>
          <a:p>
            <a:pPr marL="0" indent="0">
              <a:buNone/>
            </a:pPr>
            <a:r>
              <a:rPr lang="en-US" dirty="0">
                <a:solidFill>
                  <a:srgbClr val="0000FF"/>
                </a:solidFill>
              </a:rPr>
              <a:t> </a:t>
            </a:r>
            <a:r>
              <a:rPr lang="en-US" dirty="0" smtClean="0">
                <a:solidFill>
                  <a:srgbClr val="0000FF"/>
                </a:solidFill>
              </a:rPr>
              <a:t>  unusual and strange things </a:t>
            </a:r>
          </a:p>
          <a:p>
            <a:pPr marL="0" indent="0">
              <a:buNone/>
            </a:pPr>
            <a:endParaRPr lang="en-US" dirty="0">
              <a:solidFill>
                <a:srgbClr val="0000FF"/>
              </a:solidFill>
            </a:endParaRPr>
          </a:p>
          <a:p>
            <a:pPr marL="0" indent="0">
              <a:buNone/>
            </a:pPr>
            <a:r>
              <a:rPr lang="en-US" dirty="0" smtClean="0">
                <a:solidFill>
                  <a:srgbClr val="C00000"/>
                </a:solidFill>
              </a:rPr>
              <a:t>The Ce valence is 3.4 in Ce</a:t>
            </a:r>
            <a:r>
              <a:rPr lang="en-US" baseline="-25000" dirty="0" smtClean="0">
                <a:solidFill>
                  <a:srgbClr val="C00000"/>
                </a:solidFill>
              </a:rPr>
              <a:t>2</a:t>
            </a:r>
            <a:r>
              <a:rPr lang="en-US" dirty="0" smtClean="0">
                <a:solidFill>
                  <a:srgbClr val="C00000"/>
                </a:solidFill>
              </a:rPr>
              <a:t>Fe</a:t>
            </a:r>
            <a:r>
              <a:rPr lang="en-US" baseline="-25000" dirty="0" smtClean="0">
                <a:solidFill>
                  <a:srgbClr val="C00000"/>
                </a:solidFill>
              </a:rPr>
              <a:t>14</a:t>
            </a:r>
            <a:r>
              <a:rPr lang="en-US" dirty="0" smtClean="0">
                <a:solidFill>
                  <a:srgbClr val="C00000"/>
                </a:solidFill>
              </a:rPr>
              <a:t>B</a:t>
            </a:r>
          </a:p>
          <a:p>
            <a:pPr marL="0" indent="0">
              <a:buNone/>
            </a:pPr>
            <a:endParaRPr lang="en-US" dirty="0"/>
          </a:p>
        </p:txBody>
      </p:sp>
      <p:sp>
        <p:nvSpPr>
          <p:cNvPr id="4" name="Slide Number Placeholder 3"/>
          <p:cNvSpPr>
            <a:spLocks noGrp="1"/>
          </p:cNvSpPr>
          <p:nvPr>
            <p:ph type="sldNum" sz="quarter" idx="12"/>
          </p:nvPr>
        </p:nvSpPr>
        <p:spPr/>
        <p:txBody>
          <a:bodyPr/>
          <a:lstStyle/>
          <a:p>
            <a:fld id="{6A9ACA30-2450-4F55-8B31-793FF3C6F799}" type="slidenum">
              <a:rPr lang="en-US" smtClean="0"/>
              <a:pPr/>
              <a:t>8</a:t>
            </a:fld>
            <a:endParaRPr lang="en-US"/>
          </a:p>
        </p:txBody>
      </p:sp>
    </p:spTree>
    <p:extLst>
      <p:ext uri="{BB962C8B-B14F-4D97-AF65-F5344CB8AC3E}">
        <p14:creationId xmlns:p14="http://schemas.microsoft.com/office/powerpoint/2010/main" xmlns="" val="346454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FIRST SURPRISE IN </a:t>
            </a:r>
            <a:br>
              <a:rPr lang="en-US" b="1" dirty="0" smtClean="0">
                <a:solidFill>
                  <a:srgbClr val="0000FF"/>
                </a:solidFill>
              </a:rPr>
            </a:br>
            <a:r>
              <a:rPr lang="en-US" b="1" dirty="0" smtClean="0">
                <a:solidFill>
                  <a:srgbClr val="0000FF"/>
                </a:solidFill>
              </a:rPr>
              <a:t>(Nd</a:t>
            </a:r>
            <a:r>
              <a:rPr lang="en-US" b="1" baseline="-25000" dirty="0" smtClean="0">
                <a:solidFill>
                  <a:srgbClr val="0000FF"/>
                </a:solidFill>
              </a:rPr>
              <a:t>1-x</a:t>
            </a:r>
            <a:r>
              <a:rPr lang="en-US" b="1" dirty="0" smtClean="0">
                <a:solidFill>
                  <a:srgbClr val="0000FF"/>
                </a:solidFill>
              </a:rPr>
              <a:t>Ce</a:t>
            </a:r>
            <a:r>
              <a:rPr lang="en-US" b="1" baseline="-25000" dirty="0" smtClean="0">
                <a:solidFill>
                  <a:srgbClr val="0000FF"/>
                </a:solidFill>
              </a:rPr>
              <a:t>x</a:t>
            </a:r>
            <a:r>
              <a:rPr lang="en-US" b="1" dirty="0" smtClean="0">
                <a:solidFill>
                  <a:srgbClr val="0000FF"/>
                </a:solidFill>
              </a:rPr>
              <a:t>)</a:t>
            </a:r>
            <a:r>
              <a:rPr lang="en-US" b="1" baseline="-25000" dirty="0" smtClean="0">
                <a:solidFill>
                  <a:srgbClr val="0000FF"/>
                </a:solidFill>
              </a:rPr>
              <a:t>2</a:t>
            </a:r>
            <a:r>
              <a:rPr lang="en-US" b="1" dirty="0" smtClean="0">
                <a:solidFill>
                  <a:srgbClr val="0000FF"/>
                </a:solidFill>
              </a:rPr>
              <a:t>Fe</a:t>
            </a:r>
            <a:r>
              <a:rPr lang="en-US" b="1" baseline="-25000" dirty="0" smtClean="0">
                <a:solidFill>
                  <a:srgbClr val="0000FF"/>
                </a:solidFill>
              </a:rPr>
              <a:t>14</a:t>
            </a:r>
            <a:r>
              <a:rPr lang="en-US" b="1" dirty="0" smtClean="0">
                <a:solidFill>
                  <a:srgbClr val="0000FF"/>
                </a:solidFill>
              </a:rPr>
              <a:t>B SYSTEM</a:t>
            </a:r>
            <a:endParaRPr lang="en-US" dirty="0"/>
          </a:p>
        </p:txBody>
      </p:sp>
      <p:sp>
        <p:nvSpPr>
          <p:cNvPr id="3" name="Content Placeholder 2"/>
          <p:cNvSpPr>
            <a:spLocks noGrp="1"/>
          </p:cNvSpPr>
          <p:nvPr>
            <p:ph idx="1"/>
          </p:nvPr>
        </p:nvSpPr>
        <p:spPr>
          <a:xfrm>
            <a:off x="457200" y="2057400"/>
            <a:ext cx="8229600" cy="4525963"/>
          </a:xfrm>
        </p:spPr>
        <p:txBody>
          <a:bodyPr/>
          <a:lstStyle/>
          <a:p>
            <a:pPr marL="0" indent="0">
              <a:buNone/>
            </a:pPr>
            <a:r>
              <a:rPr lang="en-US" dirty="0" smtClean="0">
                <a:solidFill>
                  <a:srgbClr val="C00000"/>
                </a:solidFill>
              </a:rPr>
              <a:t>An anomaly in the </a:t>
            </a:r>
            <a:r>
              <a:rPr lang="en-US" i="1" dirty="0">
                <a:solidFill>
                  <a:srgbClr val="C00000"/>
                </a:solidFill>
              </a:rPr>
              <a:t>c</a:t>
            </a:r>
            <a:r>
              <a:rPr lang="en-US" dirty="0" smtClean="0">
                <a:solidFill>
                  <a:srgbClr val="C00000"/>
                </a:solidFill>
              </a:rPr>
              <a:t> lattice parameter vs. Ce </a:t>
            </a:r>
          </a:p>
          <a:p>
            <a:pPr marL="0" indent="0">
              <a:buNone/>
            </a:pPr>
            <a:r>
              <a:rPr lang="en-US" dirty="0">
                <a:solidFill>
                  <a:srgbClr val="C00000"/>
                </a:solidFill>
              </a:rPr>
              <a:t> </a:t>
            </a:r>
            <a:r>
              <a:rPr lang="en-US" dirty="0" smtClean="0">
                <a:solidFill>
                  <a:srgbClr val="C00000"/>
                </a:solidFill>
              </a:rPr>
              <a:t>  concentration plot at ~20% Ce substitution </a:t>
            </a:r>
          </a:p>
          <a:p>
            <a:pPr marL="0" indent="0">
              <a:buNone/>
            </a:pPr>
            <a:r>
              <a:rPr lang="en-US" dirty="0">
                <a:solidFill>
                  <a:srgbClr val="C00000"/>
                </a:solidFill>
              </a:rPr>
              <a:t> </a:t>
            </a:r>
            <a:r>
              <a:rPr lang="en-US" dirty="0" smtClean="0">
                <a:solidFill>
                  <a:srgbClr val="C00000"/>
                </a:solidFill>
              </a:rPr>
              <a:t>  for </a:t>
            </a:r>
            <a:r>
              <a:rPr lang="en-US" dirty="0" err="1" smtClean="0">
                <a:solidFill>
                  <a:srgbClr val="C00000"/>
                </a:solidFill>
              </a:rPr>
              <a:t>Nd</a:t>
            </a:r>
            <a:r>
              <a:rPr lang="en-US" dirty="0" smtClean="0">
                <a:solidFill>
                  <a:srgbClr val="C00000"/>
                </a:solidFill>
              </a:rPr>
              <a:t>!</a:t>
            </a:r>
          </a:p>
          <a:p>
            <a:pPr marL="0" indent="0">
              <a:buNone/>
            </a:pPr>
            <a:endParaRPr lang="en-US" dirty="0" smtClean="0">
              <a:solidFill>
                <a:srgbClr val="C00000"/>
              </a:solidFill>
            </a:endParaRPr>
          </a:p>
          <a:p>
            <a:pPr marL="0" indent="0">
              <a:buNone/>
            </a:pPr>
            <a:r>
              <a:rPr lang="en-US" dirty="0" smtClean="0">
                <a:solidFill>
                  <a:srgbClr val="009900"/>
                </a:solidFill>
              </a:rPr>
              <a:t>An increase in coercive field at ~20% Ce </a:t>
            </a:r>
          </a:p>
          <a:p>
            <a:pPr marL="0" indent="0">
              <a:buNone/>
            </a:pPr>
            <a:r>
              <a:rPr lang="en-US" dirty="0" smtClean="0">
                <a:solidFill>
                  <a:srgbClr val="009900"/>
                </a:solidFill>
              </a:rPr>
              <a:t>   concentration (Slide 8)!</a:t>
            </a:r>
            <a:endParaRPr lang="en-US" dirty="0">
              <a:solidFill>
                <a:srgbClr val="009900"/>
              </a:solidFill>
            </a:endParaRPr>
          </a:p>
        </p:txBody>
      </p:sp>
      <p:sp>
        <p:nvSpPr>
          <p:cNvPr id="4" name="Slide Number Placeholder 3"/>
          <p:cNvSpPr>
            <a:spLocks noGrp="1"/>
          </p:cNvSpPr>
          <p:nvPr>
            <p:ph type="sldNum" sz="quarter" idx="12"/>
          </p:nvPr>
        </p:nvSpPr>
        <p:spPr/>
        <p:txBody>
          <a:bodyPr/>
          <a:lstStyle/>
          <a:p>
            <a:fld id="{6A9ACA30-2450-4F55-8B31-793FF3C6F799}" type="slidenum">
              <a:rPr lang="en-US" smtClean="0"/>
              <a:pPr/>
              <a:t>9</a:t>
            </a:fld>
            <a:endParaRPr lang="en-US" dirty="0"/>
          </a:p>
        </p:txBody>
      </p:sp>
    </p:spTree>
    <p:extLst>
      <p:ext uri="{BB962C8B-B14F-4D97-AF65-F5344CB8AC3E}">
        <p14:creationId xmlns:p14="http://schemas.microsoft.com/office/powerpoint/2010/main" xmlns="" val="146744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47700" y="995212"/>
            <a:ext cx="7848600" cy="5715000"/>
            <a:chOff x="1143000" y="2141682"/>
            <a:chExt cx="5197772" cy="2628900"/>
          </a:xfrm>
        </p:grpSpPr>
        <p:pic>
          <p:nvPicPr>
            <p:cNvPr id="5" name="Picture 4"/>
            <p:cNvPicPr/>
            <p:nvPr/>
          </p:nvPicPr>
          <p:blipFill>
            <a:blip r:embed="rId2" cstate="print">
              <a:extLst>
                <a:ext uri="{28A0092B-C50C-407E-A947-70E740481C1C}">
                  <a14:useLocalDpi xmlns:a14="http://schemas.microsoft.com/office/drawing/2010/main" xmlns="" val="0"/>
                </a:ext>
              </a:extLst>
            </a:blip>
            <a:stretch>
              <a:fillRect/>
            </a:stretch>
          </p:blipFill>
          <p:spPr>
            <a:xfrm>
              <a:off x="1143000" y="2141682"/>
              <a:ext cx="2740660" cy="2628900"/>
            </a:xfrm>
            <a:prstGeom prst="rect">
              <a:avLst/>
            </a:prstGeom>
          </p:spPr>
        </p:pic>
        <p:pic>
          <p:nvPicPr>
            <p:cNvPr id="6" name="Picture 5"/>
            <p:cNvPicPr/>
            <p:nvPr/>
          </p:nvPicPr>
          <p:blipFill>
            <a:blip r:embed="rId3" cstate="print">
              <a:extLst>
                <a:ext uri="{28A0092B-C50C-407E-A947-70E740481C1C}">
                  <a14:useLocalDpi xmlns:a14="http://schemas.microsoft.com/office/drawing/2010/main" xmlns="" val="0"/>
                </a:ext>
              </a:extLst>
            </a:blip>
            <a:stretch>
              <a:fillRect/>
            </a:stretch>
          </p:blipFill>
          <p:spPr>
            <a:xfrm>
              <a:off x="3597572" y="2244444"/>
              <a:ext cx="2743200" cy="2438400"/>
            </a:xfrm>
            <a:prstGeom prst="rect">
              <a:avLst/>
            </a:prstGeom>
          </p:spPr>
        </p:pic>
      </p:grpSp>
      <p:sp>
        <p:nvSpPr>
          <p:cNvPr id="2" name="Title 1"/>
          <p:cNvSpPr>
            <a:spLocks noGrp="1"/>
          </p:cNvSpPr>
          <p:nvPr>
            <p:ph type="title"/>
          </p:nvPr>
        </p:nvSpPr>
        <p:spPr>
          <a:xfrm>
            <a:off x="457200" y="25266"/>
            <a:ext cx="8229600" cy="1143000"/>
          </a:xfrm>
        </p:spPr>
        <p:txBody>
          <a:bodyPr>
            <a:noAutofit/>
          </a:bodyPr>
          <a:lstStyle/>
          <a:p>
            <a:r>
              <a:rPr lang="en-US" sz="3600" b="1" dirty="0">
                <a:solidFill>
                  <a:srgbClr val="0000FF"/>
                </a:solidFill>
              </a:rPr>
              <a:t>BH</a:t>
            </a:r>
            <a:r>
              <a:rPr lang="en-US" sz="3600" b="1" baseline="-25000" dirty="0">
                <a:solidFill>
                  <a:srgbClr val="0000FF"/>
                </a:solidFill>
              </a:rPr>
              <a:t>MAX</a:t>
            </a:r>
            <a:r>
              <a:rPr lang="en-US" sz="3600" b="1" dirty="0">
                <a:solidFill>
                  <a:srgbClr val="0000FF"/>
                </a:solidFill>
              </a:rPr>
              <a:t>, B</a:t>
            </a:r>
            <a:r>
              <a:rPr lang="en-US" sz="3600" b="1" baseline="-25000" dirty="0">
                <a:solidFill>
                  <a:srgbClr val="0000FF"/>
                </a:solidFill>
              </a:rPr>
              <a:t>r</a:t>
            </a:r>
            <a:r>
              <a:rPr lang="en-US" sz="3600" b="1" dirty="0">
                <a:solidFill>
                  <a:srgbClr val="0000FF"/>
                </a:solidFill>
              </a:rPr>
              <a:t>, </a:t>
            </a:r>
            <a:r>
              <a:rPr lang="en-US" sz="3600" b="1" dirty="0" err="1" smtClean="0">
                <a:solidFill>
                  <a:srgbClr val="0000FF"/>
                </a:solidFill>
              </a:rPr>
              <a:t>H</a:t>
            </a:r>
            <a:r>
              <a:rPr lang="en-US" sz="3600" b="1" baseline="-25000" dirty="0" err="1" smtClean="0">
                <a:solidFill>
                  <a:srgbClr val="0000FF"/>
                </a:solidFill>
              </a:rPr>
              <a:t>c</a:t>
            </a:r>
            <a:r>
              <a:rPr lang="en-US" sz="3600" b="1" dirty="0" smtClean="0">
                <a:solidFill>
                  <a:srgbClr val="0000FF"/>
                </a:solidFill>
              </a:rPr>
              <a:t>, </a:t>
            </a:r>
            <a:r>
              <a:rPr lang="en-US" sz="3600" b="1" dirty="0">
                <a:solidFill>
                  <a:srgbClr val="0000FF"/>
                </a:solidFill>
              </a:rPr>
              <a:t>H</a:t>
            </a:r>
            <a:r>
              <a:rPr lang="en-US" sz="3600" b="1" baseline="-25000" dirty="0">
                <a:solidFill>
                  <a:srgbClr val="0000FF"/>
                </a:solidFill>
              </a:rPr>
              <a:t>A</a:t>
            </a:r>
            <a:r>
              <a:rPr lang="en-US" sz="3600" b="1" dirty="0">
                <a:solidFill>
                  <a:srgbClr val="0000FF"/>
                </a:solidFill>
              </a:rPr>
              <a:t> </a:t>
            </a:r>
            <a:r>
              <a:rPr lang="en-US" sz="3600" b="1" dirty="0" smtClean="0">
                <a:solidFill>
                  <a:srgbClr val="0000FF"/>
                </a:solidFill>
              </a:rPr>
              <a:t>AND </a:t>
            </a:r>
            <a:r>
              <a:rPr lang="en-US" sz="3600" b="1" dirty="0">
                <a:solidFill>
                  <a:srgbClr val="0000FF"/>
                </a:solidFill>
              </a:rPr>
              <a:t>M</a:t>
            </a:r>
            <a:r>
              <a:rPr lang="en-US" sz="3600" b="1" baseline="-25000" dirty="0">
                <a:solidFill>
                  <a:srgbClr val="0000FF"/>
                </a:solidFill>
              </a:rPr>
              <a:t>S</a:t>
            </a:r>
            <a:r>
              <a:rPr lang="en-US" sz="3600" b="1" dirty="0">
                <a:solidFill>
                  <a:srgbClr val="0000FF"/>
                </a:solidFill>
              </a:rPr>
              <a:t> </a:t>
            </a:r>
            <a:r>
              <a:rPr lang="en-US" sz="3600" b="1" dirty="0" smtClean="0">
                <a:solidFill>
                  <a:srgbClr val="0000FF"/>
                </a:solidFill>
              </a:rPr>
              <a:t>OF</a:t>
            </a:r>
            <a:br>
              <a:rPr lang="en-US" sz="3600" b="1" dirty="0" smtClean="0">
                <a:solidFill>
                  <a:srgbClr val="0000FF"/>
                </a:solidFill>
              </a:rPr>
            </a:br>
            <a:r>
              <a:rPr lang="en-US" sz="3600" b="1" dirty="0" smtClean="0">
                <a:solidFill>
                  <a:srgbClr val="0000FF"/>
                </a:solidFill>
              </a:rPr>
              <a:t>(</a:t>
            </a:r>
            <a:r>
              <a:rPr lang="en-US" sz="3600" b="1" dirty="0">
                <a:solidFill>
                  <a:srgbClr val="0000FF"/>
                </a:solidFill>
              </a:rPr>
              <a:t>Nd</a:t>
            </a:r>
            <a:r>
              <a:rPr lang="en-US" sz="3600" b="1" baseline="-25000" dirty="0">
                <a:solidFill>
                  <a:srgbClr val="0000FF"/>
                </a:solidFill>
              </a:rPr>
              <a:t>1-x</a:t>
            </a:r>
            <a:r>
              <a:rPr lang="en-US" sz="3600" b="1" dirty="0">
                <a:solidFill>
                  <a:srgbClr val="0000FF"/>
                </a:solidFill>
              </a:rPr>
              <a:t>Ce</a:t>
            </a:r>
            <a:r>
              <a:rPr lang="en-US" sz="3600" b="1" baseline="-25000" dirty="0">
                <a:solidFill>
                  <a:srgbClr val="0000FF"/>
                </a:solidFill>
              </a:rPr>
              <a:t>x</a:t>
            </a:r>
            <a:r>
              <a:rPr lang="en-US" sz="3600" b="1" dirty="0">
                <a:solidFill>
                  <a:srgbClr val="0000FF"/>
                </a:solidFill>
              </a:rPr>
              <a:t>)</a:t>
            </a:r>
            <a:r>
              <a:rPr lang="en-US" sz="3600" b="1" baseline="-25000" dirty="0">
                <a:solidFill>
                  <a:srgbClr val="0000FF"/>
                </a:solidFill>
              </a:rPr>
              <a:t>2</a:t>
            </a:r>
            <a:r>
              <a:rPr lang="en-US" sz="3600" b="1" dirty="0">
                <a:solidFill>
                  <a:srgbClr val="0000FF"/>
                </a:solidFill>
              </a:rPr>
              <a:t>Fe</a:t>
            </a:r>
            <a:r>
              <a:rPr lang="en-US" sz="3600" b="1" baseline="-25000" dirty="0">
                <a:solidFill>
                  <a:srgbClr val="0000FF"/>
                </a:solidFill>
              </a:rPr>
              <a:t>14</a:t>
            </a:r>
            <a:r>
              <a:rPr lang="en-US" sz="3600" b="1" dirty="0">
                <a:solidFill>
                  <a:srgbClr val="0000FF"/>
                </a:solidFill>
              </a:rPr>
              <a:t>B </a:t>
            </a:r>
            <a:r>
              <a:rPr lang="en-US" sz="3600" b="1" dirty="0" smtClean="0">
                <a:solidFill>
                  <a:srgbClr val="0000FF"/>
                </a:solidFill>
              </a:rPr>
              <a:t>RIBBONS</a:t>
            </a:r>
            <a:endParaRPr lang="en-US" sz="3600" b="1" dirty="0">
              <a:solidFill>
                <a:srgbClr val="0000FF"/>
              </a:solidFill>
            </a:endParaRPr>
          </a:p>
        </p:txBody>
      </p:sp>
      <p:sp>
        <p:nvSpPr>
          <p:cNvPr id="3" name="Slide Number Placeholder 2"/>
          <p:cNvSpPr>
            <a:spLocks noGrp="1"/>
          </p:cNvSpPr>
          <p:nvPr>
            <p:ph type="sldNum" sz="quarter" idx="12"/>
          </p:nvPr>
        </p:nvSpPr>
        <p:spPr/>
        <p:txBody>
          <a:bodyPr/>
          <a:lstStyle/>
          <a:p>
            <a:fld id="{6A9ACA30-2450-4F55-8B31-793FF3C6F799}" type="slidenum">
              <a:rPr lang="en-US" smtClean="0"/>
              <a:pPr/>
              <a:t>10</a:t>
            </a:fld>
            <a:endParaRPr lang="en-US"/>
          </a:p>
        </p:txBody>
      </p:sp>
      <p:sp>
        <p:nvSpPr>
          <p:cNvPr id="7" name="TextBox 6"/>
          <p:cNvSpPr txBox="1"/>
          <p:nvPr/>
        </p:nvSpPr>
        <p:spPr>
          <a:xfrm>
            <a:off x="1867316" y="1269992"/>
            <a:ext cx="476412" cy="369332"/>
          </a:xfrm>
          <a:prstGeom prst="rect">
            <a:avLst/>
          </a:prstGeom>
          <a:noFill/>
        </p:spPr>
        <p:txBody>
          <a:bodyPr wrap="none" rtlCol="0">
            <a:spAutoFit/>
          </a:bodyPr>
          <a:lstStyle/>
          <a:p>
            <a:r>
              <a:rPr lang="en-US" dirty="0" smtClean="0"/>
              <a:t>0.2</a:t>
            </a:r>
            <a:endParaRPr lang="en-US" dirty="0"/>
          </a:p>
        </p:txBody>
      </p:sp>
      <p:sp>
        <p:nvSpPr>
          <p:cNvPr id="8" name="TextBox 7"/>
          <p:cNvSpPr txBox="1"/>
          <p:nvPr/>
        </p:nvSpPr>
        <p:spPr>
          <a:xfrm>
            <a:off x="5715000" y="1302324"/>
            <a:ext cx="476412" cy="369332"/>
          </a:xfrm>
          <a:prstGeom prst="rect">
            <a:avLst/>
          </a:prstGeom>
          <a:noFill/>
        </p:spPr>
        <p:txBody>
          <a:bodyPr wrap="none" rtlCol="0">
            <a:spAutoFit/>
          </a:bodyPr>
          <a:lstStyle/>
          <a:p>
            <a:r>
              <a:rPr lang="en-US" dirty="0" smtClean="0"/>
              <a:t>0.2</a:t>
            </a:r>
            <a:endParaRPr lang="en-US" dirty="0"/>
          </a:p>
        </p:txBody>
      </p:sp>
      <p:cxnSp>
        <p:nvCxnSpPr>
          <p:cNvPr id="10" name="Straight Connector 9"/>
          <p:cNvCxnSpPr>
            <a:stCxn id="7" idx="2"/>
          </p:cNvCxnSpPr>
          <p:nvPr/>
        </p:nvCxnSpPr>
        <p:spPr>
          <a:xfrm>
            <a:off x="2105522" y="1639324"/>
            <a:ext cx="0" cy="4456676"/>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953206" y="1624374"/>
            <a:ext cx="0" cy="1957026"/>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943970" y="4038600"/>
            <a:ext cx="0" cy="1957026"/>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06060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SECOND SURPRISE IN </a:t>
            </a:r>
            <a:br>
              <a:rPr lang="en-US" b="1" dirty="0" smtClean="0">
                <a:solidFill>
                  <a:srgbClr val="0000FF"/>
                </a:solidFill>
              </a:rPr>
            </a:br>
            <a:r>
              <a:rPr lang="en-US" b="1" dirty="0">
                <a:solidFill>
                  <a:srgbClr val="0000FF"/>
                </a:solidFill>
              </a:rPr>
              <a:t>(Nd</a:t>
            </a:r>
            <a:r>
              <a:rPr lang="en-US" b="1" baseline="-25000" dirty="0">
                <a:solidFill>
                  <a:srgbClr val="0000FF"/>
                </a:solidFill>
              </a:rPr>
              <a:t>1-x</a:t>
            </a:r>
            <a:r>
              <a:rPr lang="en-US" b="1" dirty="0">
                <a:solidFill>
                  <a:srgbClr val="0000FF"/>
                </a:solidFill>
              </a:rPr>
              <a:t>Ce</a:t>
            </a:r>
            <a:r>
              <a:rPr lang="en-US" b="1" baseline="-25000" dirty="0">
                <a:solidFill>
                  <a:srgbClr val="0000FF"/>
                </a:solidFill>
              </a:rPr>
              <a:t>x</a:t>
            </a:r>
            <a:r>
              <a:rPr lang="en-US" b="1" dirty="0">
                <a:solidFill>
                  <a:srgbClr val="0000FF"/>
                </a:solidFill>
              </a:rPr>
              <a:t>)</a:t>
            </a:r>
            <a:r>
              <a:rPr lang="en-US" b="1" baseline="-25000" dirty="0">
                <a:solidFill>
                  <a:srgbClr val="0000FF"/>
                </a:solidFill>
              </a:rPr>
              <a:t>2</a:t>
            </a:r>
            <a:r>
              <a:rPr lang="en-US" b="1" dirty="0">
                <a:solidFill>
                  <a:srgbClr val="0000FF"/>
                </a:solidFill>
              </a:rPr>
              <a:t>Fe</a:t>
            </a:r>
            <a:r>
              <a:rPr lang="en-US" b="1" baseline="-25000" dirty="0">
                <a:solidFill>
                  <a:srgbClr val="0000FF"/>
                </a:solidFill>
              </a:rPr>
              <a:t>14</a:t>
            </a:r>
            <a:r>
              <a:rPr lang="en-US" b="1" dirty="0">
                <a:solidFill>
                  <a:srgbClr val="0000FF"/>
                </a:solidFill>
              </a:rPr>
              <a:t>B </a:t>
            </a:r>
            <a:r>
              <a:rPr lang="en-US" b="1" dirty="0" smtClean="0">
                <a:solidFill>
                  <a:srgbClr val="0000FF"/>
                </a:solidFill>
              </a:rPr>
              <a:t>SYSTEM</a:t>
            </a:r>
            <a:endParaRPr lang="en-US" dirty="0"/>
          </a:p>
        </p:txBody>
      </p:sp>
      <p:sp>
        <p:nvSpPr>
          <p:cNvPr id="3" name="Content Placeholder 2"/>
          <p:cNvSpPr>
            <a:spLocks noGrp="1"/>
          </p:cNvSpPr>
          <p:nvPr>
            <p:ph idx="1"/>
          </p:nvPr>
        </p:nvSpPr>
        <p:spPr>
          <a:xfrm>
            <a:off x="457200" y="2179637"/>
            <a:ext cx="8229600" cy="4525963"/>
          </a:xfrm>
        </p:spPr>
        <p:txBody>
          <a:bodyPr/>
          <a:lstStyle/>
          <a:p>
            <a:pPr marL="0" indent="0">
              <a:buNone/>
            </a:pPr>
            <a:r>
              <a:rPr lang="en-US" dirty="0" smtClean="0">
                <a:solidFill>
                  <a:srgbClr val="C00000"/>
                </a:solidFill>
              </a:rPr>
              <a:t>The drop-cast ingots of (Nd</a:t>
            </a:r>
            <a:r>
              <a:rPr lang="en-US" baseline="-25000" dirty="0" smtClean="0">
                <a:solidFill>
                  <a:srgbClr val="C00000"/>
                </a:solidFill>
              </a:rPr>
              <a:t>1-x</a:t>
            </a:r>
            <a:r>
              <a:rPr lang="en-US" dirty="0" smtClean="0">
                <a:solidFill>
                  <a:srgbClr val="C00000"/>
                </a:solidFill>
              </a:rPr>
              <a:t>Ce</a:t>
            </a:r>
            <a:r>
              <a:rPr lang="en-US" baseline="-25000" dirty="0" smtClean="0">
                <a:solidFill>
                  <a:srgbClr val="C00000"/>
                </a:solidFill>
              </a:rPr>
              <a:t>x</a:t>
            </a:r>
            <a:r>
              <a:rPr lang="en-US" dirty="0" smtClean="0">
                <a:solidFill>
                  <a:srgbClr val="C00000"/>
                </a:solidFill>
              </a:rPr>
              <a:t>)</a:t>
            </a:r>
            <a:r>
              <a:rPr lang="en-US" baseline="-25000" dirty="0" smtClean="0">
                <a:solidFill>
                  <a:srgbClr val="C00000"/>
                </a:solidFill>
              </a:rPr>
              <a:t>2</a:t>
            </a:r>
            <a:r>
              <a:rPr lang="en-US" dirty="0" smtClean="0">
                <a:solidFill>
                  <a:srgbClr val="C00000"/>
                </a:solidFill>
              </a:rPr>
              <a:t>Fe</a:t>
            </a:r>
            <a:r>
              <a:rPr lang="en-US" baseline="-25000" dirty="0" smtClean="0">
                <a:solidFill>
                  <a:srgbClr val="C00000"/>
                </a:solidFill>
              </a:rPr>
              <a:t>14</a:t>
            </a:r>
            <a:r>
              <a:rPr lang="en-US" dirty="0" smtClean="0">
                <a:solidFill>
                  <a:srgbClr val="C00000"/>
                </a:solidFill>
              </a:rPr>
              <a:t>B are two </a:t>
            </a:r>
          </a:p>
          <a:p>
            <a:pPr marL="0" indent="0">
              <a:buNone/>
            </a:pPr>
            <a:r>
              <a:rPr lang="en-US" dirty="0">
                <a:solidFill>
                  <a:srgbClr val="C00000"/>
                </a:solidFill>
              </a:rPr>
              <a:t> </a:t>
            </a:r>
            <a:r>
              <a:rPr lang="en-US" dirty="0" smtClean="0">
                <a:solidFill>
                  <a:srgbClr val="C00000"/>
                </a:solidFill>
              </a:rPr>
              <a:t>  phase alloys, with micron size Ce-rich grains in </a:t>
            </a:r>
          </a:p>
          <a:p>
            <a:pPr marL="0" indent="0">
              <a:buNone/>
            </a:pPr>
            <a:r>
              <a:rPr lang="en-US" dirty="0">
                <a:solidFill>
                  <a:srgbClr val="C00000"/>
                </a:solidFill>
              </a:rPr>
              <a:t> </a:t>
            </a:r>
            <a:r>
              <a:rPr lang="en-US" dirty="0" smtClean="0">
                <a:solidFill>
                  <a:srgbClr val="C00000"/>
                </a:solidFill>
              </a:rPr>
              <a:t>  </a:t>
            </a:r>
            <a:r>
              <a:rPr lang="en-US" dirty="0" err="1" smtClean="0">
                <a:solidFill>
                  <a:srgbClr val="C00000"/>
                </a:solidFill>
              </a:rPr>
              <a:t>Nd</a:t>
            </a:r>
            <a:r>
              <a:rPr lang="en-US" dirty="0" smtClean="0">
                <a:solidFill>
                  <a:srgbClr val="C00000"/>
                </a:solidFill>
              </a:rPr>
              <a:t>-rich matrix (Slide 10)!</a:t>
            </a:r>
          </a:p>
          <a:p>
            <a:pPr marL="0" indent="0">
              <a:buNone/>
            </a:pPr>
            <a:endParaRPr lang="en-US" dirty="0">
              <a:solidFill>
                <a:srgbClr val="C00000"/>
              </a:solidFill>
            </a:endParaRPr>
          </a:p>
          <a:p>
            <a:pPr marL="0" indent="0">
              <a:buNone/>
            </a:pPr>
            <a:r>
              <a:rPr lang="en-US" dirty="0" smtClean="0">
                <a:solidFill>
                  <a:srgbClr val="009900"/>
                </a:solidFill>
              </a:rPr>
              <a:t>The two-phase region extends from x ~0.15 to x ~0.4 (Slide 10).</a:t>
            </a:r>
            <a:endParaRPr lang="en-US" dirty="0">
              <a:solidFill>
                <a:srgbClr val="009900"/>
              </a:solidFill>
            </a:endParaRPr>
          </a:p>
        </p:txBody>
      </p:sp>
      <p:sp>
        <p:nvSpPr>
          <p:cNvPr id="4" name="Slide Number Placeholder 3"/>
          <p:cNvSpPr>
            <a:spLocks noGrp="1"/>
          </p:cNvSpPr>
          <p:nvPr>
            <p:ph type="sldNum" sz="quarter" idx="12"/>
          </p:nvPr>
        </p:nvSpPr>
        <p:spPr/>
        <p:txBody>
          <a:bodyPr/>
          <a:lstStyle/>
          <a:p>
            <a:fld id="{6A9ACA30-2450-4F55-8B31-793FF3C6F799}" type="slidenum">
              <a:rPr lang="en-US" smtClean="0"/>
              <a:pPr/>
              <a:t>11</a:t>
            </a:fld>
            <a:endParaRPr lang="en-US"/>
          </a:p>
        </p:txBody>
      </p:sp>
    </p:spTree>
    <p:extLst>
      <p:ext uri="{BB962C8B-B14F-4D97-AF65-F5344CB8AC3E}">
        <p14:creationId xmlns:p14="http://schemas.microsoft.com/office/powerpoint/2010/main" xmlns="" val="2771988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sz="3600" b="1" dirty="0">
                <a:solidFill>
                  <a:srgbClr val="0000FF"/>
                </a:solidFill>
              </a:rPr>
              <a:t>SEM </a:t>
            </a:r>
            <a:r>
              <a:rPr lang="en-US" sz="3600" b="1" dirty="0" smtClean="0">
                <a:solidFill>
                  <a:srgbClr val="0000FF"/>
                </a:solidFill>
              </a:rPr>
              <a:t>IMAGES OF (</a:t>
            </a:r>
            <a:r>
              <a:rPr lang="en-US" sz="3600" b="1" dirty="0">
                <a:solidFill>
                  <a:srgbClr val="0000FF"/>
                </a:solidFill>
              </a:rPr>
              <a:t>Nd</a:t>
            </a:r>
            <a:r>
              <a:rPr lang="en-US" sz="3600" b="1" baseline="-25000" dirty="0">
                <a:solidFill>
                  <a:srgbClr val="0000FF"/>
                </a:solidFill>
              </a:rPr>
              <a:t>1-x</a:t>
            </a:r>
            <a:r>
              <a:rPr lang="en-US" sz="3600" b="1" dirty="0">
                <a:solidFill>
                  <a:srgbClr val="0000FF"/>
                </a:solidFill>
              </a:rPr>
              <a:t>Ce</a:t>
            </a:r>
            <a:r>
              <a:rPr lang="en-US" sz="3600" b="1" baseline="-25000" dirty="0">
                <a:solidFill>
                  <a:srgbClr val="0000FF"/>
                </a:solidFill>
              </a:rPr>
              <a:t>x</a:t>
            </a:r>
            <a:r>
              <a:rPr lang="en-US" sz="3600" b="1" dirty="0">
                <a:solidFill>
                  <a:srgbClr val="0000FF"/>
                </a:solidFill>
              </a:rPr>
              <a:t>)</a:t>
            </a:r>
            <a:r>
              <a:rPr lang="en-US" sz="3600" b="1" baseline="-25000" dirty="0">
                <a:solidFill>
                  <a:srgbClr val="0000FF"/>
                </a:solidFill>
              </a:rPr>
              <a:t>2</a:t>
            </a:r>
            <a:r>
              <a:rPr lang="en-US" sz="3600" b="1" dirty="0">
                <a:solidFill>
                  <a:srgbClr val="0000FF"/>
                </a:solidFill>
              </a:rPr>
              <a:t>Fe</a:t>
            </a:r>
            <a:r>
              <a:rPr lang="en-US" sz="3600" b="1" baseline="-25000" dirty="0">
                <a:solidFill>
                  <a:srgbClr val="0000FF"/>
                </a:solidFill>
              </a:rPr>
              <a:t>14</a:t>
            </a:r>
            <a:r>
              <a:rPr lang="en-US" sz="3600" b="1" dirty="0">
                <a:solidFill>
                  <a:srgbClr val="0000FF"/>
                </a:solidFill>
              </a:rPr>
              <a:t>B </a:t>
            </a:r>
            <a:r>
              <a:rPr lang="en-US" sz="3600" b="1" dirty="0" smtClean="0">
                <a:solidFill>
                  <a:srgbClr val="0000FF"/>
                </a:solidFill>
              </a:rPr>
              <a:t/>
            </a:r>
            <a:br>
              <a:rPr lang="en-US" sz="3600" b="1" dirty="0" smtClean="0">
                <a:solidFill>
                  <a:srgbClr val="0000FF"/>
                </a:solidFill>
              </a:rPr>
            </a:br>
            <a:r>
              <a:rPr lang="en-US" sz="3600" b="1" dirty="0" smtClean="0">
                <a:solidFill>
                  <a:srgbClr val="0000FF"/>
                </a:solidFill>
              </a:rPr>
              <a:t>DROP CAST ALLOYS</a:t>
            </a:r>
            <a:endParaRPr lang="en-US" sz="3600" b="1" dirty="0">
              <a:solidFill>
                <a:srgbClr val="0000FF"/>
              </a:solidFill>
            </a:endParaRPr>
          </a:p>
        </p:txBody>
      </p:sp>
      <p:sp>
        <p:nvSpPr>
          <p:cNvPr id="3" name="Slide Number Placeholder 2"/>
          <p:cNvSpPr>
            <a:spLocks noGrp="1"/>
          </p:cNvSpPr>
          <p:nvPr>
            <p:ph type="sldNum" sz="quarter" idx="12"/>
          </p:nvPr>
        </p:nvSpPr>
        <p:spPr/>
        <p:txBody>
          <a:bodyPr/>
          <a:lstStyle/>
          <a:p>
            <a:fld id="{6A9ACA30-2450-4F55-8B31-793FF3C6F799}" type="slidenum">
              <a:rPr lang="en-US" smtClean="0"/>
              <a:pPr/>
              <a:t>12</a:t>
            </a:fld>
            <a:endParaRPr lang="en-US"/>
          </a:p>
        </p:txBody>
      </p:sp>
      <p:pic>
        <p:nvPicPr>
          <p:cNvPr id="3075" name="Picture 3" descr="H:\CJSMITH\Desktop\KG In Progress\REPM2014_Aug\Figures\Figure 3\Fig 3.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874" y="2057400"/>
            <a:ext cx="8810252" cy="4038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3997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THIRD SURPRISE – THE EFFECT OF COBALT ADDITIONS</a:t>
            </a:r>
            <a:endParaRPr lang="en-US" dirty="0"/>
          </a:p>
        </p:txBody>
      </p:sp>
      <p:sp>
        <p:nvSpPr>
          <p:cNvPr id="3" name="Content Placeholder 2"/>
          <p:cNvSpPr>
            <a:spLocks noGrp="1"/>
          </p:cNvSpPr>
          <p:nvPr>
            <p:ph idx="1"/>
          </p:nvPr>
        </p:nvSpPr>
        <p:spPr>
          <a:xfrm>
            <a:off x="1181100" y="1981200"/>
            <a:ext cx="6781800" cy="4525963"/>
          </a:xfrm>
        </p:spPr>
        <p:txBody>
          <a:bodyPr/>
          <a:lstStyle/>
          <a:p>
            <a:pPr marL="0" indent="0">
              <a:buNone/>
            </a:pPr>
            <a:r>
              <a:rPr lang="en-US" dirty="0" smtClean="0">
                <a:solidFill>
                  <a:srgbClr val="C00000"/>
                </a:solidFill>
              </a:rPr>
              <a:t>Cobalt was added to increase the  </a:t>
            </a:r>
          </a:p>
          <a:p>
            <a:pPr marL="0" indent="0">
              <a:buNone/>
            </a:pPr>
            <a:r>
              <a:rPr lang="en-US" dirty="0">
                <a:solidFill>
                  <a:srgbClr val="C00000"/>
                </a:solidFill>
              </a:rPr>
              <a:t> </a:t>
            </a:r>
            <a:r>
              <a:rPr lang="en-US" dirty="0" smtClean="0">
                <a:solidFill>
                  <a:srgbClr val="C00000"/>
                </a:solidFill>
              </a:rPr>
              <a:t>  ordering temperature – which it does</a:t>
            </a:r>
          </a:p>
          <a:p>
            <a:pPr marL="0" indent="0">
              <a:buNone/>
            </a:pPr>
            <a:endParaRPr lang="en-US" dirty="0"/>
          </a:p>
          <a:p>
            <a:pPr marL="0" indent="0">
              <a:buNone/>
            </a:pPr>
            <a:r>
              <a:rPr lang="en-US" dirty="0" smtClean="0">
                <a:solidFill>
                  <a:srgbClr val="009900"/>
                </a:solidFill>
              </a:rPr>
              <a:t>But it squares up the BH loop (Slide 12)!</a:t>
            </a:r>
          </a:p>
          <a:p>
            <a:pPr marL="0" indent="0">
              <a:buNone/>
            </a:pPr>
            <a:r>
              <a:rPr lang="en-US" dirty="0">
                <a:solidFill>
                  <a:srgbClr val="009900"/>
                </a:solidFill>
              </a:rPr>
              <a:t> </a:t>
            </a:r>
            <a:r>
              <a:rPr lang="en-US" dirty="0" smtClean="0">
                <a:solidFill>
                  <a:srgbClr val="009900"/>
                </a:solidFill>
              </a:rPr>
              <a:t>  Wow!</a:t>
            </a:r>
            <a:endParaRPr lang="en-US" dirty="0">
              <a:solidFill>
                <a:srgbClr val="009900"/>
              </a:solidFill>
            </a:endParaRPr>
          </a:p>
        </p:txBody>
      </p:sp>
      <p:sp>
        <p:nvSpPr>
          <p:cNvPr id="4" name="Slide Number Placeholder 3"/>
          <p:cNvSpPr>
            <a:spLocks noGrp="1"/>
          </p:cNvSpPr>
          <p:nvPr>
            <p:ph type="sldNum" sz="quarter" idx="12"/>
          </p:nvPr>
        </p:nvSpPr>
        <p:spPr/>
        <p:txBody>
          <a:bodyPr/>
          <a:lstStyle/>
          <a:p>
            <a:fld id="{6A9ACA30-2450-4F55-8B31-793FF3C6F799}" type="slidenum">
              <a:rPr lang="en-US" smtClean="0"/>
              <a:pPr/>
              <a:t>13</a:t>
            </a:fld>
            <a:endParaRPr lang="en-US"/>
          </a:p>
        </p:txBody>
      </p:sp>
    </p:spTree>
    <p:extLst>
      <p:ext uri="{BB962C8B-B14F-4D97-AF65-F5344CB8AC3E}">
        <p14:creationId xmlns:p14="http://schemas.microsoft.com/office/powerpoint/2010/main" xmlns="" val="303119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b="1" dirty="0" smtClean="0">
                <a:solidFill>
                  <a:srgbClr val="0000FF"/>
                </a:solidFill>
              </a:rPr>
              <a:t>MAGNETIZATION VS. FIELD FOR (Nd</a:t>
            </a:r>
            <a:r>
              <a:rPr lang="en-US" b="1" baseline="-25000" dirty="0" smtClean="0">
                <a:solidFill>
                  <a:srgbClr val="0000FF"/>
                </a:solidFill>
              </a:rPr>
              <a:t>0.8</a:t>
            </a:r>
            <a:r>
              <a:rPr lang="en-US" b="1" dirty="0" smtClean="0">
                <a:solidFill>
                  <a:srgbClr val="0000FF"/>
                </a:solidFill>
              </a:rPr>
              <a:t>Ce</a:t>
            </a:r>
            <a:r>
              <a:rPr lang="en-US" b="1" baseline="-25000" dirty="0" smtClean="0">
                <a:solidFill>
                  <a:srgbClr val="0000FF"/>
                </a:solidFill>
              </a:rPr>
              <a:t>0.2</a:t>
            </a:r>
            <a:r>
              <a:rPr lang="en-US" b="1" dirty="0" smtClean="0">
                <a:solidFill>
                  <a:srgbClr val="0000FF"/>
                </a:solidFill>
              </a:rPr>
              <a:t>)</a:t>
            </a:r>
            <a:r>
              <a:rPr lang="en-US" b="1" baseline="-25000" dirty="0" smtClean="0">
                <a:solidFill>
                  <a:srgbClr val="0000FF"/>
                </a:solidFill>
              </a:rPr>
              <a:t>2</a:t>
            </a:r>
            <a:r>
              <a:rPr lang="en-US" b="1" dirty="0" smtClean="0">
                <a:solidFill>
                  <a:srgbClr val="0000FF"/>
                </a:solidFill>
              </a:rPr>
              <a:t>Fe</a:t>
            </a:r>
            <a:r>
              <a:rPr lang="en-US" b="1" baseline="-25000" dirty="0" smtClean="0">
                <a:solidFill>
                  <a:srgbClr val="0000FF"/>
                </a:solidFill>
              </a:rPr>
              <a:t>14-y</a:t>
            </a:r>
            <a:r>
              <a:rPr lang="en-US" b="1" dirty="0" smtClean="0">
                <a:solidFill>
                  <a:srgbClr val="0000FF"/>
                </a:solidFill>
              </a:rPr>
              <a:t>Co</a:t>
            </a:r>
            <a:r>
              <a:rPr lang="en-US" b="1" baseline="-25000" dirty="0" smtClean="0">
                <a:solidFill>
                  <a:srgbClr val="0000FF"/>
                </a:solidFill>
              </a:rPr>
              <a:t>y</a:t>
            </a:r>
            <a:r>
              <a:rPr lang="en-US" b="1" dirty="0" smtClean="0">
                <a:solidFill>
                  <a:srgbClr val="0000FF"/>
                </a:solidFill>
              </a:rPr>
              <a:t>B ALLOYS</a:t>
            </a:r>
            <a:endParaRPr lang="en-US" b="1" dirty="0">
              <a:solidFill>
                <a:srgbClr val="0000FF"/>
              </a:solidFill>
            </a:endParaRPr>
          </a:p>
        </p:txBody>
      </p:sp>
      <p:sp>
        <p:nvSpPr>
          <p:cNvPr id="3" name="Slide Number Placeholder 2"/>
          <p:cNvSpPr>
            <a:spLocks noGrp="1"/>
          </p:cNvSpPr>
          <p:nvPr>
            <p:ph type="sldNum" sz="quarter" idx="12"/>
          </p:nvPr>
        </p:nvSpPr>
        <p:spPr/>
        <p:txBody>
          <a:bodyPr/>
          <a:lstStyle/>
          <a:p>
            <a:fld id="{6A9ACA30-2450-4F55-8B31-793FF3C6F799}" type="slidenum">
              <a:rPr lang="en-US" smtClean="0"/>
              <a:pPr/>
              <a:t>14</a:t>
            </a:fld>
            <a:endParaRPr lang="en-US"/>
          </a:p>
        </p:txBody>
      </p:sp>
      <p:pic>
        <p:nvPicPr>
          <p:cNvPr id="4" name="Picture 3" descr="Graph1.tif"/>
          <p:cNvPicPr/>
          <p:nvPr/>
        </p:nvPicPr>
        <p:blipFill>
          <a:blip r:embed="rId2" cstate="print">
            <a:extLst>
              <a:ext uri="{28A0092B-C50C-407E-A947-70E740481C1C}">
                <a14:useLocalDpi xmlns:a14="http://schemas.microsoft.com/office/drawing/2010/main" xmlns="" val="0"/>
              </a:ext>
            </a:extLst>
          </a:blip>
          <a:srcRect l="6754" t="3333" r="12808" b="2222"/>
          <a:stretch>
            <a:fillRect/>
          </a:stretch>
        </p:blipFill>
        <p:spPr bwMode="auto">
          <a:xfrm>
            <a:off x="1981200" y="1622424"/>
            <a:ext cx="5181600" cy="5006975"/>
          </a:xfrm>
          <a:prstGeom prst="rect">
            <a:avLst/>
          </a:prstGeom>
          <a:noFill/>
          <a:ln>
            <a:noFill/>
          </a:ln>
          <a:extLst/>
        </p:spPr>
      </p:pic>
    </p:spTree>
    <p:extLst>
      <p:ext uri="{BB962C8B-B14F-4D97-AF65-F5344CB8AC3E}">
        <p14:creationId xmlns:p14="http://schemas.microsoft.com/office/powerpoint/2010/main" xmlns="" val="793232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b="1" dirty="0" smtClean="0">
                <a:solidFill>
                  <a:srgbClr val="0000FF"/>
                </a:solidFill>
              </a:rPr>
              <a:t>ADDITION OF </a:t>
            </a:r>
            <a:r>
              <a:rPr lang="en-US" b="1" dirty="0" err="1" smtClean="0">
                <a:solidFill>
                  <a:srgbClr val="0000FF"/>
                </a:solidFill>
              </a:rPr>
              <a:t>TiC</a:t>
            </a:r>
            <a:r>
              <a:rPr lang="en-US" b="1" dirty="0" smtClean="0">
                <a:solidFill>
                  <a:srgbClr val="0000FF"/>
                </a:solidFill>
              </a:rPr>
              <a:t> OR </a:t>
            </a:r>
            <a:r>
              <a:rPr lang="en-US" b="1" dirty="0" err="1" smtClean="0">
                <a:solidFill>
                  <a:srgbClr val="0000FF"/>
                </a:solidFill>
              </a:rPr>
              <a:t>ZrC</a:t>
            </a:r>
            <a:r>
              <a:rPr lang="en-US" b="1" dirty="0" smtClean="0">
                <a:solidFill>
                  <a:srgbClr val="0000FF"/>
                </a:solidFill>
              </a:rPr>
              <a:t> GRAIN REFINERS</a:t>
            </a:r>
            <a:endParaRPr lang="en-US" dirty="0"/>
          </a:p>
        </p:txBody>
      </p:sp>
      <p:sp>
        <p:nvSpPr>
          <p:cNvPr id="3" name="Content Placeholder 2"/>
          <p:cNvSpPr>
            <a:spLocks noGrp="1"/>
          </p:cNvSpPr>
          <p:nvPr>
            <p:ph idx="1"/>
          </p:nvPr>
        </p:nvSpPr>
        <p:spPr>
          <a:xfrm>
            <a:off x="1257300" y="2408237"/>
            <a:ext cx="6629400" cy="4525963"/>
          </a:xfrm>
        </p:spPr>
        <p:txBody>
          <a:bodyPr/>
          <a:lstStyle/>
          <a:p>
            <a:pPr marL="0" indent="0">
              <a:buNone/>
            </a:pPr>
            <a:r>
              <a:rPr lang="en-US" dirty="0" smtClean="0">
                <a:solidFill>
                  <a:srgbClr val="C00000"/>
                </a:solidFill>
              </a:rPr>
              <a:t>Increased </a:t>
            </a:r>
            <a:r>
              <a:rPr lang="en-US" dirty="0" err="1" smtClean="0">
                <a:solidFill>
                  <a:srgbClr val="C00000"/>
                </a:solidFill>
              </a:rPr>
              <a:t>BH</a:t>
            </a:r>
            <a:r>
              <a:rPr lang="en-US" baseline="-25000" dirty="0" err="1" smtClean="0">
                <a:solidFill>
                  <a:srgbClr val="C00000"/>
                </a:solidFill>
              </a:rPr>
              <a:t>max</a:t>
            </a:r>
            <a:r>
              <a:rPr lang="en-US" dirty="0" smtClean="0">
                <a:solidFill>
                  <a:srgbClr val="C00000"/>
                </a:solidFill>
              </a:rPr>
              <a:t> as expected (Slide 14)</a:t>
            </a:r>
          </a:p>
          <a:p>
            <a:pPr marL="0" indent="0">
              <a:buNone/>
            </a:pPr>
            <a:endParaRPr lang="en-US" dirty="0">
              <a:solidFill>
                <a:srgbClr val="C00000"/>
              </a:solidFill>
            </a:endParaRPr>
          </a:p>
          <a:p>
            <a:pPr marL="0" indent="0">
              <a:buNone/>
            </a:pPr>
            <a:r>
              <a:rPr lang="en-US" dirty="0" err="1">
                <a:solidFill>
                  <a:srgbClr val="009900"/>
                </a:solidFill>
              </a:rPr>
              <a:t>Z</a:t>
            </a:r>
            <a:r>
              <a:rPr lang="en-US" dirty="0" err="1" smtClean="0">
                <a:solidFill>
                  <a:srgbClr val="009900"/>
                </a:solidFill>
              </a:rPr>
              <a:t>rC</a:t>
            </a:r>
            <a:r>
              <a:rPr lang="en-US" dirty="0" smtClean="0">
                <a:solidFill>
                  <a:srgbClr val="009900"/>
                </a:solidFill>
              </a:rPr>
              <a:t> is better than </a:t>
            </a:r>
            <a:r>
              <a:rPr lang="en-US" dirty="0" err="1" smtClean="0">
                <a:solidFill>
                  <a:srgbClr val="009900"/>
                </a:solidFill>
              </a:rPr>
              <a:t>TiC</a:t>
            </a:r>
            <a:endParaRPr lang="en-US" dirty="0">
              <a:solidFill>
                <a:srgbClr val="009900"/>
              </a:solidFill>
            </a:endParaRPr>
          </a:p>
        </p:txBody>
      </p:sp>
      <p:sp>
        <p:nvSpPr>
          <p:cNvPr id="4" name="Slide Number Placeholder 3"/>
          <p:cNvSpPr>
            <a:spLocks noGrp="1"/>
          </p:cNvSpPr>
          <p:nvPr>
            <p:ph type="sldNum" sz="quarter" idx="12"/>
          </p:nvPr>
        </p:nvSpPr>
        <p:spPr/>
        <p:txBody>
          <a:bodyPr/>
          <a:lstStyle/>
          <a:p>
            <a:fld id="{6A9ACA30-2450-4F55-8B31-793FF3C6F799}" type="slidenum">
              <a:rPr lang="en-US" smtClean="0"/>
              <a:pPr/>
              <a:t>15</a:t>
            </a:fld>
            <a:endParaRPr lang="en-US"/>
          </a:p>
        </p:txBody>
      </p:sp>
    </p:spTree>
    <p:extLst>
      <p:ext uri="{BB962C8B-B14F-4D97-AF65-F5344CB8AC3E}">
        <p14:creationId xmlns:p14="http://schemas.microsoft.com/office/powerpoint/2010/main" xmlns="" val="3750875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2.tif"/>
          <p:cNvPicPr>
            <a:picLocks noChangeAspect="1"/>
          </p:cNvPicPr>
          <p:nvPr/>
        </p:nvPicPr>
        <p:blipFill>
          <a:blip r:embed="rId2" cstate="print">
            <a:extLst>
              <a:ext uri="{28A0092B-C50C-407E-A947-70E740481C1C}">
                <a14:useLocalDpi xmlns:a14="http://schemas.microsoft.com/office/drawing/2010/main" xmlns="" val="0"/>
              </a:ext>
            </a:extLst>
          </a:blip>
          <a:srcRect t="8948" r="5833" b="4842"/>
          <a:stretch>
            <a:fillRect/>
          </a:stretch>
        </p:blipFill>
        <p:spPr bwMode="auto">
          <a:xfrm>
            <a:off x="327891" y="1833412"/>
            <a:ext cx="861060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noAutofit/>
          </a:bodyPr>
          <a:lstStyle/>
          <a:p>
            <a:r>
              <a:rPr lang="en-US" sz="3600" b="1" dirty="0">
                <a:solidFill>
                  <a:srgbClr val="0000FF"/>
                </a:solidFill>
              </a:rPr>
              <a:t>MAGNETIZATION VERSUS FIELD </a:t>
            </a:r>
            <a:r>
              <a:rPr lang="en-US" sz="3600" b="1" dirty="0" smtClean="0">
                <a:solidFill>
                  <a:srgbClr val="0000FF"/>
                </a:solidFill>
              </a:rPr>
              <a:t>OF </a:t>
            </a:r>
            <a:r>
              <a:rPr lang="en-US" sz="3600" b="1" dirty="0">
                <a:solidFill>
                  <a:srgbClr val="0000FF"/>
                </a:solidFill>
              </a:rPr>
              <a:t>(</a:t>
            </a:r>
            <a:r>
              <a:rPr lang="en-US" sz="3600" b="1" dirty="0" smtClean="0">
                <a:solidFill>
                  <a:srgbClr val="0000FF"/>
                </a:solidFill>
              </a:rPr>
              <a:t>Nd</a:t>
            </a:r>
            <a:r>
              <a:rPr lang="en-US" sz="3600" b="1" baseline="-25000" dirty="0" smtClean="0">
                <a:solidFill>
                  <a:srgbClr val="0000FF"/>
                </a:solidFill>
              </a:rPr>
              <a:t>0.8</a:t>
            </a:r>
            <a:r>
              <a:rPr lang="en-US" sz="3600" b="1" dirty="0" smtClean="0">
                <a:solidFill>
                  <a:srgbClr val="0000FF"/>
                </a:solidFill>
              </a:rPr>
              <a:t>Ce</a:t>
            </a:r>
            <a:r>
              <a:rPr lang="en-US" sz="3600" b="1" baseline="-25000" dirty="0" smtClean="0">
                <a:solidFill>
                  <a:srgbClr val="0000FF"/>
                </a:solidFill>
              </a:rPr>
              <a:t>0.2</a:t>
            </a:r>
            <a:r>
              <a:rPr lang="en-US" sz="3600" b="1" dirty="0" smtClean="0">
                <a:solidFill>
                  <a:srgbClr val="0000FF"/>
                </a:solidFill>
              </a:rPr>
              <a:t>)</a:t>
            </a:r>
            <a:r>
              <a:rPr lang="en-US" sz="3600" b="1" baseline="-25000" dirty="0" smtClean="0">
                <a:solidFill>
                  <a:srgbClr val="0000FF"/>
                </a:solidFill>
              </a:rPr>
              <a:t>~2</a:t>
            </a:r>
            <a:r>
              <a:rPr lang="en-US" sz="3600" b="1" dirty="0" smtClean="0">
                <a:solidFill>
                  <a:srgbClr val="0000FF"/>
                </a:solidFill>
              </a:rPr>
              <a:t>Fe</a:t>
            </a:r>
            <a:r>
              <a:rPr lang="en-US" sz="3600" b="1" baseline="-25000" dirty="0" smtClean="0">
                <a:solidFill>
                  <a:srgbClr val="0000FF"/>
                </a:solidFill>
              </a:rPr>
              <a:t>14</a:t>
            </a:r>
            <a:r>
              <a:rPr lang="en-US" sz="3600" b="1" dirty="0" smtClean="0">
                <a:solidFill>
                  <a:srgbClr val="0000FF"/>
                </a:solidFill>
              </a:rPr>
              <a:t>B </a:t>
            </a:r>
            <a:r>
              <a:rPr lang="en-US" sz="3600" b="1" dirty="0">
                <a:solidFill>
                  <a:srgbClr val="0000FF"/>
                </a:solidFill>
              </a:rPr>
              <a:t>WITH AND WITHOUT ADDED </a:t>
            </a:r>
            <a:r>
              <a:rPr lang="en-US" sz="3600" b="1" dirty="0" err="1">
                <a:solidFill>
                  <a:srgbClr val="0000FF"/>
                </a:solidFill>
              </a:rPr>
              <a:t>TiC</a:t>
            </a:r>
            <a:r>
              <a:rPr lang="en-US" sz="3600" b="1" dirty="0">
                <a:solidFill>
                  <a:srgbClr val="0000FF"/>
                </a:solidFill>
              </a:rPr>
              <a:t> MELT SPUN RIBBONS</a:t>
            </a:r>
            <a:endParaRPr lang="en-US" sz="3600" dirty="0"/>
          </a:p>
        </p:txBody>
      </p:sp>
      <p:sp>
        <p:nvSpPr>
          <p:cNvPr id="3" name="Slide Number Placeholder 2"/>
          <p:cNvSpPr>
            <a:spLocks noGrp="1"/>
          </p:cNvSpPr>
          <p:nvPr>
            <p:ph type="sldNum" sz="quarter" idx="12"/>
          </p:nvPr>
        </p:nvSpPr>
        <p:spPr/>
        <p:txBody>
          <a:bodyPr/>
          <a:lstStyle/>
          <a:p>
            <a:fld id="{6A9ACA30-2450-4F55-8B31-793FF3C6F799}" type="slidenum">
              <a:rPr lang="en-US" smtClean="0"/>
              <a:pPr/>
              <a:t>16</a:t>
            </a:fld>
            <a:endParaRPr lang="en-US"/>
          </a:p>
        </p:txBody>
      </p:sp>
      <p:sp>
        <p:nvSpPr>
          <p:cNvPr id="5" name="TextBox 4"/>
          <p:cNvSpPr txBox="1"/>
          <p:nvPr/>
        </p:nvSpPr>
        <p:spPr>
          <a:xfrm>
            <a:off x="6240541" y="4934146"/>
            <a:ext cx="2684261" cy="1200329"/>
          </a:xfrm>
          <a:prstGeom prst="rect">
            <a:avLst/>
          </a:prstGeom>
          <a:noFill/>
        </p:spPr>
        <p:txBody>
          <a:bodyPr wrap="none" rtlCol="0">
            <a:spAutoFit/>
          </a:bodyPr>
          <a:lstStyle/>
          <a:p>
            <a:r>
              <a:rPr lang="en-US" dirty="0" smtClean="0">
                <a:solidFill>
                  <a:srgbClr val="C00000"/>
                </a:solidFill>
              </a:rPr>
              <a:t>Shape of </a:t>
            </a:r>
            <a:r>
              <a:rPr lang="en-US" dirty="0" smtClean="0">
                <a:solidFill>
                  <a:srgbClr val="0000FF"/>
                </a:solidFill>
              </a:rPr>
              <a:t>blue</a:t>
            </a:r>
            <a:r>
              <a:rPr lang="en-US" dirty="0" smtClean="0">
                <a:solidFill>
                  <a:srgbClr val="C00000"/>
                </a:solidFill>
              </a:rPr>
              <a:t> curve is just </a:t>
            </a:r>
          </a:p>
          <a:p>
            <a:r>
              <a:rPr lang="en-US" dirty="0">
                <a:solidFill>
                  <a:srgbClr val="C00000"/>
                </a:solidFill>
              </a:rPr>
              <a:t>w</a:t>
            </a:r>
            <a:r>
              <a:rPr lang="en-US" dirty="0" smtClean="0">
                <a:solidFill>
                  <a:srgbClr val="C00000"/>
                </a:solidFill>
              </a:rPr>
              <a:t>hat the magnet design</a:t>
            </a:r>
          </a:p>
          <a:p>
            <a:r>
              <a:rPr lang="en-US" dirty="0">
                <a:solidFill>
                  <a:srgbClr val="C00000"/>
                </a:solidFill>
              </a:rPr>
              <a:t>e</a:t>
            </a:r>
            <a:r>
              <a:rPr lang="en-US" dirty="0" smtClean="0">
                <a:solidFill>
                  <a:srgbClr val="C00000"/>
                </a:solidFill>
              </a:rPr>
              <a:t>ngineers want in the</a:t>
            </a:r>
          </a:p>
          <a:p>
            <a:r>
              <a:rPr lang="en-US" dirty="0">
                <a:solidFill>
                  <a:srgbClr val="C00000"/>
                </a:solidFill>
              </a:rPr>
              <a:t>s</a:t>
            </a:r>
            <a:r>
              <a:rPr lang="en-US" dirty="0" smtClean="0">
                <a:solidFill>
                  <a:srgbClr val="C00000"/>
                </a:solidFill>
              </a:rPr>
              <a:t>econd quadrant</a:t>
            </a:r>
            <a:endParaRPr lang="en-US" dirty="0">
              <a:solidFill>
                <a:srgbClr val="C00000"/>
              </a:solidFill>
            </a:endParaRPr>
          </a:p>
        </p:txBody>
      </p:sp>
    </p:spTree>
    <p:extLst>
      <p:ext uri="{BB962C8B-B14F-4D97-AF65-F5344CB8AC3E}">
        <p14:creationId xmlns:p14="http://schemas.microsoft.com/office/powerpoint/2010/main" xmlns="" val="3425185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b="1" dirty="0" smtClean="0">
                <a:solidFill>
                  <a:srgbClr val="0000FF"/>
                </a:solidFill>
              </a:rPr>
              <a:t>FOURTH SURPRISE – TEMPERATURE DEPENDENCE OF </a:t>
            </a:r>
            <a:r>
              <a:rPr lang="en-US" b="1" dirty="0" err="1" smtClean="0">
                <a:solidFill>
                  <a:srgbClr val="0000FF"/>
                </a:solidFill>
              </a:rPr>
              <a:t>H</a:t>
            </a:r>
            <a:r>
              <a:rPr lang="en-US" b="1" baseline="-25000" dirty="0" err="1" smtClean="0">
                <a:solidFill>
                  <a:srgbClr val="0000FF"/>
                </a:solidFill>
              </a:rPr>
              <a:t>c</a:t>
            </a:r>
            <a:endParaRPr lang="en-US" baseline="-25000" dirty="0"/>
          </a:p>
        </p:txBody>
      </p:sp>
      <p:sp>
        <p:nvSpPr>
          <p:cNvPr id="3" name="Content Placeholder 2"/>
          <p:cNvSpPr>
            <a:spLocks noGrp="1"/>
          </p:cNvSpPr>
          <p:nvPr>
            <p:ph idx="1"/>
          </p:nvPr>
        </p:nvSpPr>
        <p:spPr>
          <a:xfrm>
            <a:off x="457200" y="1600200"/>
            <a:ext cx="8305800" cy="4953000"/>
          </a:xfrm>
        </p:spPr>
        <p:txBody>
          <a:bodyPr>
            <a:normAutofit fontScale="92500" lnSpcReduction="20000"/>
          </a:bodyPr>
          <a:lstStyle/>
          <a:p>
            <a:pPr marL="0" indent="0">
              <a:buNone/>
            </a:pPr>
            <a:r>
              <a:rPr lang="en-US" dirty="0" smtClean="0">
                <a:solidFill>
                  <a:srgbClr val="C00000"/>
                </a:solidFill>
              </a:rPr>
              <a:t>The temperature dependence of the </a:t>
            </a:r>
            <a:r>
              <a:rPr lang="en-US" dirty="0" err="1" smtClean="0">
                <a:solidFill>
                  <a:srgbClr val="C00000"/>
                </a:solidFill>
              </a:rPr>
              <a:t>coercivity</a:t>
            </a:r>
            <a:r>
              <a:rPr lang="en-US" dirty="0" smtClean="0">
                <a:solidFill>
                  <a:srgbClr val="C00000"/>
                </a:solidFill>
              </a:rPr>
              <a:t> </a:t>
            </a:r>
          </a:p>
          <a:p>
            <a:pPr marL="0" indent="0">
              <a:buNone/>
            </a:pPr>
            <a:r>
              <a:rPr lang="en-US" dirty="0">
                <a:solidFill>
                  <a:srgbClr val="C00000"/>
                </a:solidFill>
              </a:rPr>
              <a:t> </a:t>
            </a:r>
            <a:r>
              <a:rPr lang="en-US" dirty="0" smtClean="0">
                <a:solidFill>
                  <a:srgbClr val="C00000"/>
                </a:solidFill>
              </a:rPr>
              <a:t>  drops much slower than that of a sintered </a:t>
            </a:r>
          </a:p>
          <a:p>
            <a:pPr marL="0" indent="0">
              <a:buNone/>
            </a:pPr>
            <a:r>
              <a:rPr lang="en-US" dirty="0">
                <a:solidFill>
                  <a:srgbClr val="C00000"/>
                </a:solidFill>
              </a:rPr>
              <a:t> </a:t>
            </a:r>
            <a:r>
              <a:rPr lang="en-US" dirty="0" smtClean="0">
                <a:solidFill>
                  <a:srgbClr val="C00000"/>
                </a:solidFill>
              </a:rPr>
              <a:t>  </a:t>
            </a:r>
            <a:r>
              <a:rPr lang="en-US" dirty="0" err="1" smtClean="0">
                <a:solidFill>
                  <a:srgbClr val="C00000"/>
                </a:solidFill>
              </a:rPr>
              <a:t>Nd</a:t>
            </a:r>
            <a:r>
              <a:rPr lang="en-US" dirty="0" smtClean="0">
                <a:solidFill>
                  <a:srgbClr val="C00000"/>
                </a:solidFill>
              </a:rPr>
              <a:t>-</a:t>
            </a:r>
            <a:r>
              <a:rPr lang="en-US" dirty="0" err="1" smtClean="0">
                <a:solidFill>
                  <a:srgbClr val="C00000"/>
                </a:solidFill>
              </a:rPr>
              <a:t>Dy</a:t>
            </a:r>
            <a:r>
              <a:rPr lang="en-US" dirty="0" smtClean="0">
                <a:solidFill>
                  <a:srgbClr val="C00000"/>
                </a:solidFill>
              </a:rPr>
              <a:t>-Fe-B alloy (Slide 16)!  Wow!</a:t>
            </a:r>
          </a:p>
          <a:p>
            <a:pPr marL="0" indent="0">
              <a:buNone/>
            </a:pPr>
            <a:endParaRPr lang="en-US" dirty="0"/>
          </a:p>
          <a:p>
            <a:pPr marL="0" indent="0">
              <a:buNone/>
            </a:pPr>
            <a:r>
              <a:rPr lang="en-US" dirty="0" smtClean="0">
                <a:solidFill>
                  <a:srgbClr val="009900"/>
                </a:solidFill>
              </a:rPr>
              <a:t>At ~500 K (~225°C) </a:t>
            </a:r>
            <a:r>
              <a:rPr lang="en-US" dirty="0" err="1" smtClean="0">
                <a:solidFill>
                  <a:srgbClr val="009900"/>
                </a:solidFill>
              </a:rPr>
              <a:t>H</a:t>
            </a:r>
            <a:r>
              <a:rPr lang="en-US" baseline="-25000" dirty="0" err="1" smtClean="0">
                <a:solidFill>
                  <a:srgbClr val="009900"/>
                </a:solidFill>
              </a:rPr>
              <a:t>c</a:t>
            </a:r>
            <a:r>
              <a:rPr lang="en-US" dirty="0" smtClean="0">
                <a:solidFill>
                  <a:srgbClr val="009900"/>
                </a:solidFill>
              </a:rPr>
              <a:t> is larger than that of a</a:t>
            </a:r>
          </a:p>
          <a:p>
            <a:pPr marL="0" indent="0">
              <a:buNone/>
            </a:pPr>
            <a:r>
              <a:rPr lang="en-US" dirty="0">
                <a:solidFill>
                  <a:srgbClr val="009900"/>
                </a:solidFill>
              </a:rPr>
              <a:t> </a:t>
            </a:r>
            <a:r>
              <a:rPr lang="en-US" dirty="0" smtClean="0">
                <a:solidFill>
                  <a:srgbClr val="009900"/>
                </a:solidFill>
              </a:rPr>
              <a:t>  sintered </a:t>
            </a:r>
            <a:r>
              <a:rPr lang="en-US" dirty="0" err="1" smtClean="0">
                <a:solidFill>
                  <a:srgbClr val="009900"/>
                </a:solidFill>
              </a:rPr>
              <a:t>Nd</a:t>
            </a:r>
            <a:r>
              <a:rPr lang="en-US" dirty="0" smtClean="0">
                <a:solidFill>
                  <a:srgbClr val="009900"/>
                </a:solidFill>
              </a:rPr>
              <a:t>-</a:t>
            </a:r>
            <a:r>
              <a:rPr lang="en-US" dirty="0" err="1" smtClean="0">
                <a:solidFill>
                  <a:srgbClr val="009900"/>
                </a:solidFill>
              </a:rPr>
              <a:t>Dy</a:t>
            </a:r>
            <a:r>
              <a:rPr lang="en-US" dirty="0" smtClean="0">
                <a:solidFill>
                  <a:srgbClr val="009900"/>
                </a:solidFill>
              </a:rPr>
              <a:t>-Fe-B alloy (Slide 16)!  </a:t>
            </a:r>
          </a:p>
          <a:p>
            <a:pPr marL="0" indent="0">
              <a:buNone/>
            </a:pPr>
            <a:r>
              <a:rPr lang="en-US" dirty="0">
                <a:solidFill>
                  <a:srgbClr val="009900"/>
                </a:solidFill>
              </a:rPr>
              <a:t> </a:t>
            </a:r>
            <a:r>
              <a:rPr lang="en-US" dirty="0" smtClean="0">
                <a:solidFill>
                  <a:srgbClr val="009900"/>
                </a:solidFill>
              </a:rPr>
              <a:t>  Wow!  Wow!</a:t>
            </a:r>
          </a:p>
          <a:p>
            <a:pPr marL="0" indent="0">
              <a:buNone/>
            </a:pPr>
            <a:endParaRPr lang="en-US" dirty="0">
              <a:solidFill>
                <a:srgbClr val="009900"/>
              </a:solidFill>
            </a:endParaRPr>
          </a:p>
          <a:p>
            <a:pPr marL="0" indent="0">
              <a:buNone/>
            </a:pPr>
            <a:r>
              <a:rPr lang="en-US" dirty="0" smtClean="0">
                <a:solidFill>
                  <a:srgbClr val="0000FF"/>
                </a:solidFill>
              </a:rPr>
              <a:t>The temperature under the hood of an automobile </a:t>
            </a:r>
          </a:p>
          <a:p>
            <a:pPr marL="0" indent="0">
              <a:buNone/>
            </a:pPr>
            <a:r>
              <a:rPr lang="en-US" dirty="0">
                <a:solidFill>
                  <a:srgbClr val="0000FF"/>
                </a:solidFill>
              </a:rPr>
              <a:t> </a:t>
            </a:r>
            <a:r>
              <a:rPr lang="en-US" dirty="0" smtClean="0">
                <a:solidFill>
                  <a:srgbClr val="0000FF"/>
                </a:solidFill>
              </a:rPr>
              <a:t>  may reach 475 K </a:t>
            </a:r>
            <a:r>
              <a:rPr lang="en-US" dirty="0">
                <a:solidFill>
                  <a:srgbClr val="0000FF"/>
                </a:solidFill>
              </a:rPr>
              <a:t>(</a:t>
            </a:r>
            <a:r>
              <a:rPr lang="en-US" dirty="0" smtClean="0">
                <a:solidFill>
                  <a:srgbClr val="0000FF"/>
                </a:solidFill>
              </a:rPr>
              <a:t>200°C) during a hot summer day.</a:t>
            </a:r>
            <a:endParaRPr lang="en-US" dirty="0">
              <a:solidFill>
                <a:srgbClr val="0000FF"/>
              </a:solidFill>
            </a:endParaRPr>
          </a:p>
        </p:txBody>
      </p:sp>
      <p:sp>
        <p:nvSpPr>
          <p:cNvPr id="4" name="Slide Number Placeholder 3"/>
          <p:cNvSpPr>
            <a:spLocks noGrp="1"/>
          </p:cNvSpPr>
          <p:nvPr>
            <p:ph type="sldNum" sz="quarter" idx="12"/>
          </p:nvPr>
        </p:nvSpPr>
        <p:spPr/>
        <p:txBody>
          <a:bodyPr/>
          <a:lstStyle/>
          <a:p>
            <a:fld id="{6A9ACA30-2450-4F55-8B31-793FF3C6F799}" type="slidenum">
              <a:rPr lang="en-US" smtClean="0"/>
              <a:pPr/>
              <a:t>17</a:t>
            </a:fld>
            <a:endParaRPr lang="en-US"/>
          </a:p>
        </p:txBody>
      </p:sp>
    </p:spTree>
    <p:extLst>
      <p:ext uri="{BB962C8B-B14F-4D97-AF65-F5344CB8AC3E}">
        <p14:creationId xmlns:p14="http://schemas.microsoft.com/office/powerpoint/2010/main" xmlns="" val="2492075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6172"/>
            <a:ext cx="8991600" cy="1143000"/>
          </a:xfrm>
        </p:spPr>
        <p:txBody>
          <a:bodyPr>
            <a:noAutofit/>
          </a:bodyPr>
          <a:lstStyle/>
          <a:p>
            <a:r>
              <a:rPr lang="en-US" sz="2400" b="1" dirty="0" smtClean="0">
                <a:solidFill>
                  <a:srgbClr val="0000FF"/>
                </a:solidFill>
              </a:rPr>
              <a:t>COERCIVITY AS A FUNCTION OF TEMPERATURE FOR (</a:t>
            </a:r>
            <a:r>
              <a:rPr lang="en-US" sz="2400" b="1" dirty="0">
                <a:solidFill>
                  <a:srgbClr val="0000FF"/>
                </a:solidFill>
              </a:rPr>
              <a:t>Nd</a:t>
            </a:r>
            <a:r>
              <a:rPr lang="en-US" sz="2400" b="1" baseline="-25000" dirty="0">
                <a:solidFill>
                  <a:srgbClr val="0000FF"/>
                </a:solidFill>
              </a:rPr>
              <a:t>0.8</a:t>
            </a:r>
            <a:r>
              <a:rPr lang="en-US" sz="2400" b="1" dirty="0">
                <a:solidFill>
                  <a:srgbClr val="0000FF"/>
                </a:solidFill>
              </a:rPr>
              <a:t>Ce</a:t>
            </a:r>
            <a:r>
              <a:rPr lang="en-US" sz="2400" b="1" baseline="-25000" dirty="0">
                <a:solidFill>
                  <a:srgbClr val="0000FF"/>
                </a:solidFill>
              </a:rPr>
              <a:t>0.2</a:t>
            </a:r>
            <a:r>
              <a:rPr lang="en-US" sz="2400" b="1" dirty="0">
                <a:solidFill>
                  <a:srgbClr val="0000FF"/>
                </a:solidFill>
              </a:rPr>
              <a:t>)</a:t>
            </a:r>
            <a:r>
              <a:rPr lang="en-US" sz="2400" b="1" baseline="-25000" dirty="0">
                <a:solidFill>
                  <a:srgbClr val="0000FF"/>
                </a:solidFill>
              </a:rPr>
              <a:t>2+z</a:t>
            </a:r>
            <a:r>
              <a:rPr lang="en-US" sz="2400" b="1" dirty="0">
                <a:solidFill>
                  <a:srgbClr val="0000FF"/>
                </a:solidFill>
              </a:rPr>
              <a:t>Fe</a:t>
            </a:r>
            <a:r>
              <a:rPr lang="en-US" sz="2400" b="1" baseline="-25000" dirty="0">
                <a:solidFill>
                  <a:srgbClr val="0000FF"/>
                </a:solidFill>
              </a:rPr>
              <a:t>12</a:t>
            </a:r>
            <a:r>
              <a:rPr lang="en-US" sz="2400" b="1" dirty="0">
                <a:solidFill>
                  <a:srgbClr val="0000FF"/>
                </a:solidFill>
              </a:rPr>
              <a:t>Co</a:t>
            </a:r>
            <a:r>
              <a:rPr lang="en-US" sz="2400" b="1" baseline="-25000" dirty="0">
                <a:solidFill>
                  <a:srgbClr val="0000FF"/>
                </a:solidFill>
              </a:rPr>
              <a:t>2</a:t>
            </a:r>
            <a:r>
              <a:rPr lang="en-US" sz="2400" b="1" dirty="0">
                <a:solidFill>
                  <a:srgbClr val="0000FF"/>
                </a:solidFill>
              </a:rPr>
              <a:t>B </a:t>
            </a:r>
            <a:r>
              <a:rPr lang="en-US" sz="2400" b="1" dirty="0" smtClean="0">
                <a:solidFill>
                  <a:srgbClr val="0000FF"/>
                </a:solidFill>
              </a:rPr>
              <a:t>RIBBONS WITH EXCESS RARE EARTH AND/OR </a:t>
            </a:r>
            <a:r>
              <a:rPr lang="en-US" sz="2400" b="1" dirty="0" err="1" smtClean="0">
                <a:solidFill>
                  <a:srgbClr val="0000FF"/>
                </a:solidFill>
              </a:rPr>
              <a:t>TiC</a:t>
            </a:r>
            <a:r>
              <a:rPr lang="en-US" sz="2400" b="1" dirty="0">
                <a:solidFill>
                  <a:srgbClr val="0000FF"/>
                </a:solidFill>
              </a:rPr>
              <a:t>, </a:t>
            </a:r>
            <a:r>
              <a:rPr lang="en-US" sz="2400" b="1" dirty="0" err="1">
                <a:solidFill>
                  <a:srgbClr val="0000FF"/>
                </a:solidFill>
              </a:rPr>
              <a:t>ZrC</a:t>
            </a:r>
            <a:r>
              <a:rPr lang="en-US" sz="2400" b="1" dirty="0">
                <a:solidFill>
                  <a:srgbClr val="0000FF"/>
                </a:solidFill>
              </a:rPr>
              <a:t> </a:t>
            </a:r>
            <a:r>
              <a:rPr lang="en-US" sz="2400" b="1" dirty="0" smtClean="0">
                <a:solidFill>
                  <a:srgbClr val="0000FF"/>
                </a:solidFill>
              </a:rPr>
              <a:t>AS A FUNCTION OF TEMPERATURE.  </a:t>
            </a:r>
            <a:endParaRPr lang="en-US" sz="2400" b="1" dirty="0">
              <a:solidFill>
                <a:srgbClr val="0000FF"/>
              </a:solidFill>
            </a:endParaRPr>
          </a:p>
        </p:txBody>
      </p:sp>
      <p:sp>
        <p:nvSpPr>
          <p:cNvPr id="3" name="Slide Number Placeholder 2"/>
          <p:cNvSpPr>
            <a:spLocks noGrp="1"/>
          </p:cNvSpPr>
          <p:nvPr>
            <p:ph type="sldNum" sz="quarter" idx="12"/>
          </p:nvPr>
        </p:nvSpPr>
        <p:spPr/>
        <p:txBody>
          <a:bodyPr/>
          <a:lstStyle/>
          <a:p>
            <a:fld id="{6A9ACA30-2450-4F55-8B31-793FF3C6F799}" type="slidenum">
              <a:rPr lang="en-US" smtClean="0"/>
              <a:pPr/>
              <a:t>18</a:t>
            </a:fld>
            <a:endParaRPr lang="en-US"/>
          </a:p>
        </p:txBody>
      </p:sp>
      <p:pic>
        <p:nvPicPr>
          <p:cNvPr id="5" name="Picture 4" descr="TempDependence_ExcessR-0"/>
          <p:cNvPicPr/>
          <p:nvPr/>
        </p:nvPicPr>
        <p:blipFill>
          <a:blip r:embed="rId2" cstate="print">
            <a:extLst>
              <a:ext uri="{28A0092B-C50C-407E-A947-70E740481C1C}">
                <a14:useLocalDpi xmlns:a14="http://schemas.microsoft.com/office/drawing/2010/main" xmlns="" val="0"/>
              </a:ext>
            </a:extLst>
          </a:blip>
          <a:srcRect l="4523" t="6189" r="11603" b="3664"/>
          <a:stretch>
            <a:fillRect/>
          </a:stretch>
        </p:blipFill>
        <p:spPr bwMode="auto">
          <a:xfrm>
            <a:off x="2209800" y="1392372"/>
            <a:ext cx="4724400" cy="5105400"/>
          </a:xfrm>
          <a:prstGeom prst="rect">
            <a:avLst/>
          </a:prstGeom>
          <a:noFill/>
          <a:ln>
            <a:noFill/>
          </a:ln>
        </p:spPr>
      </p:pic>
      <p:sp>
        <p:nvSpPr>
          <p:cNvPr id="6" name="TextBox 5"/>
          <p:cNvSpPr txBox="1"/>
          <p:nvPr/>
        </p:nvSpPr>
        <p:spPr>
          <a:xfrm>
            <a:off x="5897420" y="4877260"/>
            <a:ext cx="184731" cy="274320"/>
          </a:xfrm>
          <a:prstGeom prst="rect">
            <a:avLst/>
          </a:prstGeom>
          <a:solidFill>
            <a:srgbClr val="FFC000">
              <a:alpha val="63000"/>
            </a:srgbClr>
          </a:solidFill>
        </p:spPr>
        <p:txBody>
          <a:bodyPr wrap="none" rtlCol="0">
            <a:spAutoFit/>
          </a:bodyPr>
          <a:lstStyle/>
          <a:p>
            <a:endParaRPr lang="en-US" dirty="0"/>
          </a:p>
        </p:txBody>
      </p:sp>
      <p:cxnSp>
        <p:nvCxnSpPr>
          <p:cNvPr id="10" name="Straight Arrow Connector 9"/>
          <p:cNvCxnSpPr/>
          <p:nvPr/>
        </p:nvCxnSpPr>
        <p:spPr>
          <a:xfrm flipH="1">
            <a:off x="6172200" y="5010728"/>
            <a:ext cx="838200" cy="0"/>
          </a:xfrm>
          <a:prstGeom prst="straightConnector1">
            <a:avLst/>
          </a:prstGeom>
          <a:ln w="95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961920" y="4830608"/>
            <a:ext cx="1662763" cy="369332"/>
          </a:xfrm>
          <a:prstGeom prst="rect">
            <a:avLst/>
          </a:prstGeom>
          <a:noFill/>
        </p:spPr>
        <p:txBody>
          <a:bodyPr wrap="none" rtlCol="0">
            <a:spAutoFit/>
          </a:bodyPr>
          <a:lstStyle/>
          <a:p>
            <a:r>
              <a:rPr lang="en-US" dirty="0" smtClean="0">
                <a:solidFill>
                  <a:srgbClr val="C00000"/>
                </a:solidFill>
              </a:rPr>
              <a:t>Note cross-over</a:t>
            </a:r>
            <a:endParaRPr lang="en-US" dirty="0">
              <a:solidFill>
                <a:srgbClr val="C00000"/>
              </a:solidFill>
            </a:endParaRPr>
          </a:p>
        </p:txBody>
      </p:sp>
    </p:spTree>
    <p:extLst>
      <p:ext uri="{BB962C8B-B14F-4D97-AF65-F5344CB8AC3E}">
        <p14:creationId xmlns:p14="http://schemas.microsoft.com/office/powerpoint/2010/main" xmlns="" val="40649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b="1" dirty="0" smtClean="0">
                <a:solidFill>
                  <a:srgbClr val="0000FF"/>
                </a:solidFill>
              </a:rPr>
              <a:t>SYNERGISM BETWEEN MIXVALENT </a:t>
            </a:r>
            <a:br>
              <a:rPr lang="en-US" b="1" dirty="0" smtClean="0">
                <a:solidFill>
                  <a:srgbClr val="0000FF"/>
                </a:solidFill>
              </a:rPr>
            </a:br>
            <a:r>
              <a:rPr lang="en-US" b="1" dirty="0" smtClean="0">
                <a:solidFill>
                  <a:srgbClr val="0000FF"/>
                </a:solidFill>
              </a:rPr>
              <a:t>Ce AND Co </a:t>
            </a:r>
            <a:endParaRPr lang="en-US" dirty="0"/>
          </a:p>
        </p:txBody>
      </p:sp>
      <p:sp>
        <p:nvSpPr>
          <p:cNvPr id="3" name="Content Placeholder 2"/>
          <p:cNvSpPr>
            <a:spLocks noGrp="1"/>
          </p:cNvSpPr>
          <p:nvPr>
            <p:ph idx="1"/>
          </p:nvPr>
        </p:nvSpPr>
        <p:spPr>
          <a:xfrm>
            <a:off x="457200" y="1295400"/>
            <a:ext cx="8229600" cy="5257800"/>
          </a:xfrm>
        </p:spPr>
        <p:txBody>
          <a:bodyPr>
            <a:normAutofit fontScale="85000" lnSpcReduction="10000"/>
          </a:bodyPr>
          <a:lstStyle/>
          <a:p>
            <a:pPr marL="0" indent="0">
              <a:buNone/>
            </a:pPr>
            <a:r>
              <a:rPr lang="en-US" dirty="0" smtClean="0">
                <a:solidFill>
                  <a:srgbClr val="C00000"/>
                </a:solidFill>
              </a:rPr>
              <a:t>Cobalt addition:</a:t>
            </a:r>
          </a:p>
          <a:p>
            <a:pPr marL="0" indent="0">
              <a:buNone/>
            </a:pPr>
            <a:r>
              <a:rPr lang="en-US" dirty="0">
                <a:solidFill>
                  <a:srgbClr val="C00000"/>
                </a:solidFill>
              </a:rPr>
              <a:t> </a:t>
            </a:r>
            <a:r>
              <a:rPr lang="en-US" dirty="0" smtClean="0">
                <a:solidFill>
                  <a:srgbClr val="C00000"/>
                </a:solidFill>
              </a:rPr>
              <a:t>  Increases T</a:t>
            </a:r>
            <a:r>
              <a:rPr lang="en-US" baseline="-25000" dirty="0" smtClean="0">
                <a:solidFill>
                  <a:srgbClr val="C00000"/>
                </a:solidFill>
              </a:rPr>
              <a:t>c</a:t>
            </a:r>
            <a:r>
              <a:rPr lang="en-US" dirty="0" smtClean="0">
                <a:solidFill>
                  <a:srgbClr val="C00000"/>
                </a:solidFill>
              </a:rPr>
              <a:t> as expected</a:t>
            </a:r>
          </a:p>
          <a:p>
            <a:pPr marL="0" indent="0">
              <a:buNone/>
            </a:pPr>
            <a:r>
              <a:rPr lang="en-US" dirty="0"/>
              <a:t> </a:t>
            </a:r>
            <a:r>
              <a:rPr lang="en-US" dirty="0" smtClean="0"/>
              <a:t>  </a:t>
            </a:r>
            <a:r>
              <a:rPr lang="en-US" dirty="0" smtClean="0">
                <a:solidFill>
                  <a:srgbClr val="009900"/>
                </a:solidFill>
              </a:rPr>
              <a:t>Increases both </a:t>
            </a:r>
            <a:r>
              <a:rPr lang="en-US" dirty="0" err="1" smtClean="0">
                <a:solidFill>
                  <a:srgbClr val="009900"/>
                </a:solidFill>
              </a:rPr>
              <a:t>H</a:t>
            </a:r>
            <a:r>
              <a:rPr lang="en-US" baseline="-25000" dirty="0" err="1" smtClean="0">
                <a:solidFill>
                  <a:srgbClr val="009900"/>
                </a:solidFill>
              </a:rPr>
              <a:t>c</a:t>
            </a:r>
            <a:r>
              <a:rPr lang="en-US" dirty="0" smtClean="0">
                <a:solidFill>
                  <a:srgbClr val="009900"/>
                </a:solidFill>
              </a:rPr>
              <a:t> and </a:t>
            </a:r>
            <a:r>
              <a:rPr lang="en-US" dirty="0" err="1" smtClean="0">
                <a:solidFill>
                  <a:srgbClr val="009900"/>
                </a:solidFill>
              </a:rPr>
              <a:t>BH</a:t>
            </a:r>
            <a:r>
              <a:rPr lang="en-US" baseline="-25000" dirty="0" err="1" smtClean="0">
                <a:solidFill>
                  <a:srgbClr val="009900"/>
                </a:solidFill>
              </a:rPr>
              <a:t>max</a:t>
            </a:r>
            <a:r>
              <a:rPr lang="en-US" baseline="-25000" dirty="0" smtClean="0">
                <a:solidFill>
                  <a:srgbClr val="009900"/>
                </a:solidFill>
              </a:rPr>
              <a:t> </a:t>
            </a:r>
            <a:r>
              <a:rPr lang="en-US" dirty="0" smtClean="0">
                <a:solidFill>
                  <a:srgbClr val="009900"/>
                </a:solidFill>
              </a:rPr>
              <a:t>   Wow!</a:t>
            </a:r>
            <a:endParaRPr lang="en-US" baseline="-25000" dirty="0" smtClean="0">
              <a:solidFill>
                <a:srgbClr val="009900"/>
              </a:solidFill>
            </a:endParaRPr>
          </a:p>
          <a:p>
            <a:pPr marL="0" indent="0">
              <a:buNone/>
            </a:pPr>
            <a:r>
              <a:rPr lang="en-US" dirty="0">
                <a:solidFill>
                  <a:srgbClr val="009900"/>
                </a:solidFill>
              </a:rPr>
              <a:t> </a:t>
            </a:r>
            <a:r>
              <a:rPr lang="en-US" dirty="0" smtClean="0">
                <a:solidFill>
                  <a:srgbClr val="009900"/>
                </a:solidFill>
              </a:rPr>
              <a:t>  Smaller temperature dependence of </a:t>
            </a:r>
            <a:r>
              <a:rPr lang="en-US" dirty="0" err="1">
                <a:solidFill>
                  <a:srgbClr val="009900"/>
                </a:solidFill>
              </a:rPr>
              <a:t>H</a:t>
            </a:r>
            <a:r>
              <a:rPr lang="en-US" baseline="-25000" dirty="0" err="1">
                <a:solidFill>
                  <a:srgbClr val="009900"/>
                </a:solidFill>
              </a:rPr>
              <a:t>c</a:t>
            </a:r>
            <a:r>
              <a:rPr lang="en-US" dirty="0">
                <a:solidFill>
                  <a:srgbClr val="009900"/>
                </a:solidFill>
              </a:rPr>
              <a:t> and </a:t>
            </a:r>
            <a:r>
              <a:rPr lang="en-US" dirty="0" err="1" smtClean="0">
                <a:solidFill>
                  <a:srgbClr val="009900"/>
                </a:solidFill>
              </a:rPr>
              <a:t>BH</a:t>
            </a:r>
            <a:r>
              <a:rPr lang="en-US" baseline="-25000" dirty="0" err="1" smtClean="0">
                <a:solidFill>
                  <a:srgbClr val="009900"/>
                </a:solidFill>
              </a:rPr>
              <a:t>max</a:t>
            </a:r>
            <a:r>
              <a:rPr lang="en-US" dirty="0" smtClean="0">
                <a:solidFill>
                  <a:srgbClr val="009900"/>
                </a:solidFill>
              </a:rPr>
              <a:t>; </a:t>
            </a:r>
          </a:p>
          <a:p>
            <a:pPr marL="0" indent="0">
              <a:buNone/>
            </a:pPr>
            <a:r>
              <a:rPr lang="en-US" dirty="0">
                <a:solidFill>
                  <a:srgbClr val="009900"/>
                </a:solidFill>
              </a:rPr>
              <a:t> </a:t>
            </a:r>
            <a:r>
              <a:rPr lang="en-US" dirty="0" smtClean="0">
                <a:solidFill>
                  <a:srgbClr val="009900"/>
                </a:solidFill>
              </a:rPr>
              <a:t>     These are better than sintered </a:t>
            </a:r>
            <a:r>
              <a:rPr lang="en-US" dirty="0" err="1" smtClean="0">
                <a:solidFill>
                  <a:srgbClr val="009900"/>
                </a:solidFill>
              </a:rPr>
              <a:t>Nd</a:t>
            </a:r>
            <a:r>
              <a:rPr lang="en-US" dirty="0" smtClean="0">
                <a:solidFill>
                  <a:srgbClr val="009900"/>
                </a:solidFill>
              </a:rPr>
              <a:t>-</a:t>
            </a:r>
            <a:r>
              <a:rPr lang="en-US" dirty="0" err="1" smtClean="0">
                <a:solidFill>
                  <a:srgbClr val="009900"/>
                </a:solidFill>
              </a:rPr>
              <a:t>Dy</a:t>
            </a:r>
            <a:r>
              <a:rPr lang="en-US" dirty="0" smtClean="0">
                <a:solidFill>
                  <a:srgbClr val="009900"/>
                </a:solidFill>
              </a:rPr>
              <a:t>-Fe-B magnet </a:t>
            </a:r>
          </a:p>
          <a:p>
            <a:pPr marL="0" indent="0">
              <a:buNone/>
            </a:pPr>
            <a:r>
              <a:rPr lang="en-US" dirty="0">
                <a:solidFill>
                  <a:srgbClr val="009900"/>
                </a:solidFill>
              </a:rPr>
              <a:t> </a:t>
            </a:r>
            <a:r>
              <a:rPr lang="en-US" dirty="0" smtClean="0">
                <a:solidFill>
                  <a:srgbClr val="009900"/>
                </a:solidFill>
              </a:rPr>
              <a:t>     above ~475 K (~200°C); i.e. magnetic properties </a:t>
            </a:r>
          </a:p>
          <a:p>
            <a:pPr marL="0" indent="0">
              <a:buNone/>
            </a:pPr>
            <a:r>
              <a:rPr lang="en-US" dirty="0">
                <a:solidFill>
                  <a:srgbClr val="009900"/>
                </a:solidFill>
              </a:rPr>
              <a:t> </a:t>
            </a:r>
            <a:r>
              <a:rPr lang="en-US" dirty="0" smtClean="0">
                <a:solidFill>
                  <a:srgbClr val="009900"/>
                </a:solidFill>
              </a:rPr>
              <a:t>     of co-doped </a:t>
            </a:r>
            <a:r>
              <a:rPr lang="en-US" dirty="0" err="1" smtClean="0">
                <a:solidFill>
                  <a:srgbClr val="009900"/>
                </a:solidFill>
              </a:rPr>
              <a:t>Ce,Co</a:t>
            </a:r>
            <a:r>
              <a:rPr lang="en-US" dirty="0" smtClean="0">
                <a:solidFill>
                  <a:srgbClr val="009900"/>
                </a:solidFill>
              </a:rPr>
              <a:t> better than sintered </a:t>
            </a:r>
            <a:r>
              <a:rPr lang="en-US" dirty="0" err="1" smtClean="0">
                <a:solidFill>
                  <a:srgbClr val="009900"/>
                </a:solidFill>
              </a:rPr>
              <a:t>Dy</a:t>
            </a:r>
            <a:r>
              <a:rPr lang="en-US" dirty="0" smtClean="0">
                <a:solidFill>
                  <a:srgbClr val="009900"/>
                </a:solidFill>
              </a:rPr>
              <a:t> </a:t>
            </a:r>
          </a:p>
          <a:p>
            <a:pPr marL="0" indent="0">
              <a:buNone/>
            </a:pPr>
            <a:r>
              <a:rPr lang="en-US" dirty="0">
                <a:solidFill>
                  <a:srgbClr val="009900"/>
                </a:solidFill>
              </a:rPr>
              <a:t> </a:t>
            </a:r>
            <a:r>
              <a:rPr lang="en-US" dirty="0" smtClean="0">
                <a:solidFill>
                  <a:srgbClr val="009900"/>
                </a:solidFill>
              </a:rPr>
              <a:t>     containing magnets</a:t>
            </a:r>
          </a:p>
          <a:p>
            <a:pPr marL="0" indent="0">
              <a:buNone/>
            </a:pPr>
            <a:endParaRPr lang="en-US" dirty="0"/>
          </a:p>
          <a:p>
            <a:pPr marL="0" indent="0">
              <a:buNone/>
            </a:pPr>
            <a:r>
              <a:rPr lang="en-US" dirty="0" smtClean="0">
                <a:solidFill>
                  <a:srgbClr val="0000FF"/>
                </a:solidFill>
              </a:rPr>
              <a:t>Ce and Co occupy adjoining crystallographic sites in </a:t>
            </a:r>
          </a:p>
          <a:p>
            <a:pPr marL="0" indent="0">
              <a:buNone/>
            </a:pPr>
            <a:r>
              <a:rPr lang="en-US" dirty="0">
                <a:solidFill>
                  <a:srgbClr val="0000FF"/>
                </a:solidFill>
              </a:rPr>
              <a:t> </a:t>
            </a:r>
            <a:r>
              <a:rPr lang="en-US" dirty="0" smtClean="0">
                <a:solidFill>
                  <a:srgbClr val="0000FF"/>
                </a:solidFill>
              </a:rPr>
              <a:t>  Nd</a:t>
            </a:r>
            <a:r>
              <a:rPr lang="en-US" baseline="-25000" dirty="0" smtClean="0">
                <a:solidFill>
                  <a:srgbClr val="0000FF"/>
                </a:solidFill>
              </a:rPr>
              <a:t>2</a:t>
            </a:r>
            <a:r>
              <a:rPr lang="en-US" dirty="0" smtClean="0">
                <a:solidFill>
                  <a:srgbClr val="0000FF"/>
                </a:solidFill>
              </a:rPr>
              <a:t>Fe</a:t>
            </a:r>
            <a:r>
              <a:rPr lang="en-US" baseline="-25000" dirty="0" smtClean="0">
                <a:solidFill>
                  <a:srgbClr val="0000FF"/>
                </a:solidFill>
              </a:rPr>
              <a:t>14</a:t>
            </a:r>
            <a:r>
              <a:rPr lang="en-US" dirty="0" smtClean="0">
                <a:solidFill>
                  <a:srgbClr val="0000FF"/>
                </a:solidFill>
              </a:rPr>
              <a:t>B structure (Slide 18)</a:t>
            </a:r>
          </a:p>
          <a:p>
            <a:pPr marL="0" indent="0">
              <a:buNone/>
            </a:pPr>
            <a:endParaRPr lang="en-US" dirty="0"/>
          </a:p>
        </p:txBody>
      </p:sp>
      <p:sp>
        <p:nvSpPr>
          <p:cNvPr id="4" name="Slide Number Placeholder 3"/>
          <p:cNvSpPr>
            <a:spLocks noGrp="1"/>
          </p:cNvSpPr>
          <p:nvPr>
            <p:ph type="sldNum" sz="quarter" idx="12"/>
          </p:nvPr>
        </p:nvSpPr>
        <p:spPr/>
        <p:txBody>
          <a:bodyPr/>
          <a:lstStyle/>
          <a:p>
            <a:fld id="{6A9ACA30-2450-4F55-8B31-793FF3C6F799}" type="slidenum">
              <a:rPr lang="en-US" smtClean="0"/>
              <a:pPr/>
              <a:t>19</a:t>
            </a:fld>
            <a:endParaRPr lang="en-US"/>
          </a:p>
        </p:txBody>
      </p:sp>
    </p:spTree>
    <p:extLst>
      <p:ext uri="{BB962C8B-B14F-4D97-AF65-F5344CB8AC3E}">
        <p14:creationId xmlns:p14="http://schemas.microsoft.com/office/powerpoint/2010/main" xmlns="" val="1389477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11610" y="0"/>
            <a:ext cx="4720780" cy="707886"/>
          </a:xfrm>
          <a:prstGeom prst="rect">
            <a:avLst/>
          </a:prstGeom>
          <a:noFill/>
        </p:spPr>
        <p:txBody>
          <a:bodyPr wrap="none" rtlCol="0">
            <a:spAutoFit/>
          </a:bodyPr>
          <a:lstStyle/>
          <a:p>
            <a:r>
              <a:rPr lang="en-US" sz="4000" b="1" dirty="0" smtClean="0">
                <a:solidFill>
                  <a:srgbClr val="0000FF"/>
                </a:solidFill>
              </a:rPr>
              <a:t>Nd</a:t>
            </a:r>
            <a:r>
              <a:rPr lang="en-US" sz="4000" b="1" baseline="-25000" dirty="0" smtClean="0">
                <a:solidFill>
                  <a:srgbClr val="0000FF"/>
                </a:solidFill>
              </a:rPr>
              <a:t>2</a:t>
            </a:r>
            <a:r>
              <a:rPr lang="en-US" sz="4000" b="1" dirty="0" smtClean="0">
                <a:solidFill>
                  <a:srgbClr val="0000FF"/>
                </a:solidFill>
              </a:rPr>
              <a:t>Fe</a:t>
            </a:r>
            <a:r>
              <a:rPr lang="en-US" sz="4000" b="1" baseline="-25000" dirty="0" smtClean="0">
                <a:solidFill>
                  <a:srgbClr val="0000FF"/>
                </a:solidFill>
              </a:rPr>
              <a:t>14</a:t>
            </a:r>
            <a:r>
              <a:rPr lang="en-US" sz="4000" b="1" dirty="0" smtClean="0">
                <a:solidFill>
                  <a:srgbClr val="0000FF"/>
                </a:solidFill>
              </a:rPr>
              <a:t>B STRUCTURE</a:t>
            </a:r>
            <a:endParaRPr lang="en-US" sz="4000" b="1" dirty="0">
              <a:solidFill>
                <a:srgbClr val="0000FF"/>
              </a:solidFill>
            </a:endParaRPr>
          </a:p>
        </p:txBody>
      </p:sp>
      <p:grpSp>
        <p:nvGrpSpPr>
          <p:cNvPr id="4" name="Group 3"/>
          <p:cNvGrpSpPr/>
          <p:nvPr/>
        </p:nvGrpSpPr>
        <p:grpSpPr>
          <a:xfrm>
            <a:off x="1219200" y="1066799"/>
            <a:ext cx="6584869" cy="4564441"/>
            <a:chOff x="1219200" y="1066799"/>
            <a:chExt cx="6584869" cy="4564441"/>
          </a:xfrm>
        </p:grpSpPr>
        <p:grpSp>
          <p:nvGrpSpPr>
            <p:cNvPr id="2" name="Group 1"/>
            <p:cNvGrpSpPr/>
            <p:nvPr/>
          </p:nvGrpSpPr>
          <p:grpSpPr>
            <a:xfrm>
              <a:off x="1219200" y="1066799"/>
              <a:ext cx="6584869" cy="4564441"/>
              <a:chOff x="713411" y="1058392"/>
              <a:chExt cx="7319258" cy="5258649"/>
            </a:xfrm>
          </p:grpSpPr>
          <p:pic>
            <p:nvPicPr>
              <p:cNvPr id="6" name="Picture 5" descr="Screen Shot 2014-03-19 at 11.59.38 AM.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3411" y="1058392"/>
                <a:ext cx="4275724" cy="5258649"/>
              </a:xfrm>
              <a:prstGeom prst="rect">
                <a:avLst/>
              </a:prstGeom>
            </p:spPr>
          </p:pic>
          <p:pic>
            <p:nvPicPr>
              <p:cNvPr id="7" name="Picture 6" descr="Screen Shot 2014-03-19 at 11.59.58 A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946655" y="1567991"/>
                <a:ext cx="2086014" cy="4294335"/>
              </a:xfrm>
              <a:prstGeom prst="rect">
                <a:avLst/>
              </a:prstGeom>
            </p:spPr>
          </p:pic>
        </p:grpSp>
        <p:sp>
          <p:nvSpPr>
            <p:cNvPr id="3" name="TextBox 2"/>
            <p:cNvSpPr txBox="1"/>
            <p:nvPr/>
          </p:nvSpPr>
          <p:spPr>
            <a:xfrm>
              <a:off x="6622476" y="2101280"/>
              <a:ext cx="847436" cy="369332"/>
            </a:xfrm>
            <a:prstGeom prst="rect">
              <a:avLst/>
            </a:prstGeom>
            <a:noFill/>
            <a:ln w="19050">
              <a:solidFill>
                <a:srgbClr val="C00000"/>
              </a:solidFill>
            </a:ln>
          </p:spPr>
          <p:txBody>
            <a:bodyPr wrap="square" rtlCol="0">
              <a:spAutoFit/>
            </a:bodyPr>
            <a:lstStyle/>
            <a:p>
              <a:endParaRPr lang="en-US" dirty="0"/>
            </a:p>
          </p:txBody>
        </p:sp>
      </p:grpSp>
      <p:sp>
        <p:nvSpPr>
          <p:cNvPr id="5" name="Slide Number Placeholder 4"/>
          <p:cNvSpPr>
            <a:spLocks noGrp="1"/>
          </p:cNvSpPr>
          <p:nvPr>
            <p:ph type="sldNum" sz="quarter" idx="12"/>
          </p:nvPr>
        </p:nvSpPr>
        <p:spPr/>
        <p:txBody>
          <a:bodyPr/>
          <a:lstStyle/>
          <a:p>
            <a:fld id="{6A9ACA30-2450-4F55-8B31-793FF3C6F799}" type="slidenum">
              <a:rPr lang="en-US" smtClean="0"/>
              <a:pPr/>
              <a:t>20</a:t>
            </a:fld>
            <a:endParaRPr lang="en-US"/>
          </a:p>
        </p:txBody>
      </p:sp>
      <p:sp>
        <p:nvSpPr>
          <p:cNvPr id="10" name="TextBox 9"/>
          <p:cNvSpPr txBox="1"/>
          <p:nvPr/>
        </p:nvSpPr>
        <p:spPr>
          <a:xfrm>
            <a:off x="1712435" y="5791200"/>
            <a:ext cx="5719130" cy="400110"/>
          </a:xfrm>
          <a:prstGeom prst="rect">
            <a:avLst/>
          </a:prstGeom>
          <a:noFill/>
        </p:spPr>
        <p:txBody>
          <a:bodyPr wrap="none" rtlCol="0">
            <a:spAutoFit/>
          </a:bodyPr>
          <a:lstStyle/>
          <a:p>
            <a:r>
              <a:rPr lang="en-US" sz="2000" dirty="0" smtClean="0">
                <a:solidFill>
                  <a:srgbClr val="C00000"/>
                </a:solidFill>
              </a:rPr>
              <a:t>Ce occupies </a:t>
            </a:r>
            <a:r>
              <a:rPr lang="en-US" sz="2000" dirty="0" err="1" smtClean="0">
                <a:solidFill>
                  <a:srgbClr val="C00000"/>
                </a:solidFill>
              </a:rPr>
              <a:t>Nd</a:t>
            </a:r>
            <a:r>
              <a:rPr lang="en-US" sz="2000" dirty="0" smtClean="0">
                <a:solidFill>
                  <a:srgbClr val="C00000"/>
                </a:solidFill>
              </a:rPr>
              <a:t>(4f) sites; and Co occupies Fe(4c) sites</a:t>
            </a:r>
          </a:p>
        </p:txBody>
      </p:sp>
      <p:sp>
        <p:nvSpPr>
          <p:cNvPr id="11" name="Rectangle 10"/>
          <p:cNvSpPr/>
          <p:nvPr/>
        </p:nvSpPr>
        <p:spPr>
          <a:xfrm>
            <a:off x="228600" y="6400800"/>
            <a:ext cx="7162800" cy="338554"/>
          </a:xfrm>
          <a:prstGeom prst="rect">
            <a:avLst/>
          </a:prstGeom>
        </p:spPr>
        <p:txBody>
          <a:bodyPr wrap="square">
            <a:spAutoFit/>
          </a:bodyPr>
          <a:lstStyle/>
          <a:p>
            <a:r>
              <a:rPr lang="en-US" sz="1600" dirty="0"/>
              <a:t>Ref.: L. </a:t>
            </a:r>
            <a:r>
              <a:rPr lang="en-US" sz="1600" dirty="0" err="1"/>
              <a:t>Ke</a:t>
            </a:r>
            <a:r>
              <a:rPr lang="en-US" sz="1600" dirty="0"/>
              <a:t>, D. </a:t>
            </a:r>
            <a:r>
              <a:rPr lang="en-US" sz="1600" dirty="0" err="1"/>
              <a:t>Kukusta</a:t>
            </a:r>
            <a:r>
              <a:rPr lang="en-US" sz="1600" dirty="0"/>
              <a:t>, V. </a:t>
            </a:r>
            <a:r>
              <a:rPr lang="en-US" sz="1600" dirty="0" err="1"/>
              <a:t>Antropov</a:t>
            </a:r>
            <a:r>
              <a:rPr lang="en-US" sz="1600" dirty="0"/>
              <a:t>, Ames Laboratory Seminar, March 2014.</a:t>
            </a:r>
          </a:p>
        </p:txBody>
      </p:sp>
      <p:sp>
        <p:nvSpPr>
          <p:cNvPr id="13" name="TextBox 12"/>
          <p:cNvSpPr txBox="1"/>
          <p:nvPr/>
        </p:nvSpPr>
        <p:spPr>
          <a:xfrm>
            <a:off x="6615549" y="4551216"/>
            <a:ext cx="847436" cy="369332"/>
          </a:xfrm>
          <a:prstGeom prst="rect">
            <a:avLst/>
          </a:prstGeom>
          <a:noFill/>
          <a:ln w="19050">
            <a:solidFill>
              <a:srgbClr val="C00000"/>
            </a:solidFill>
          </a:ln>
        </p:spPr>
        <p:txBody>
          <a:bodyPr wrap="square" rtlCol="0">
            <a:spAutoFit/>
          </a:bodyPr>
          <a:lstStyle/>
          <a:p>
            <a:endParaRPr lang="en-US" dirty="0"/>
          </a:p>
        </p:txBody>
      </p:sp>
    </p:spTree>
    <p:extLst>
      <p:ext uri="{BB962C8B-B14F-4D97-AF65-F5344CB8AC3E}">
        <p14:creationId xmlns:p14="http://schemas.microsoft.com/office/powerpoint/2010/main" xmlns="" val="993966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00FF"/>
                </a:solidFill>
              </a:rPr>
              <a:t>PROCESSING COMMERCIAL (Nd</a:t>
            </a:r>
            <a:r>
              <a:rPr lang="en-US" b="1" baseline="-25000" dirty="0" smtClean="0">
                <a:solidFill>
                  <a:srgbClr val="0000FF"/>
                </a:solidFill>
              </a:rPr>
              <a:t>0.8</a:t>
            </a:r>
            <a:r>
              <a:rPr lang="en-US" b="1" dirty="0" smtClean="0">
                <a:solidFill>
                  <a:srgbClr val="0000FF"/>
                </a:solidFill>
              </a:rPr>
              <a:t>Ce</a:t>
            </a:r>
            <a:r>
              <a:rPr lang="en-US" b="1" baseline="-25000" dirty="0" smtClean="0">
                <a:solidFill>
                  <a:srgbClr val="0000FF"/>
                </a:solidFill>
              </a:rPr>
              <a:t>0.2</a:t>
            </a:r>
            <a:r>
              <a:rPr lang="en-US" b="1" dirty="0" smtClean="0">
                <a:solidFill>
                  <a:srgbClr val="0000FF"/>
                </a:solidFill>
              </a:rPr>
              <a:t>)</a:t>
            </a:r>
            <a:r>
              <a:rPr lang="en-US" b="1" baseline="-25000" dirty="0">
                <a:solidFill>
                  <a:srgbClr val="0000FF"/>
                </a:solidFill>
              </a:rPr>
              <a:t>2</a:t>
            </a:r>
            <a:r>
              <a:rPr lang="en-US" b="1" baseline="-25000" dirty="0" smtClean="0">
                <a:solidFill>
                  <a:srgbClr val="0000FF"/>
                </a:solidFill>
              </a:rPr>
              <a:t>.4</a:t>
            </a:r>
            <a:r>
              <a:rPr lang="en-US" b="1" dirty="0" smtClean="0">
                <a:solidFill>
                  <a:srgbClr val="0000FF"/>
                </a:solidFill>
              </a:rPr>
              <a:t>Fe</a:t>
            </a:r>
            <a:r>
              <a:rPr lang="en-US" b="1" baseline="-25000" dirty="0" smtClean="0">
                <a:solidFill>
                  <a:srgbClr val="0000FF"/>
                </a:solidFill>
              </a:rPr>
              <a:t>12</a:t>
            </a:r>
            <a:r>
              <a:rPr lang="en-US" b="1" dirty="0" smtClean="0">
                <a:solidFill>
                  <a:srgbClr val="0000FF"/>
                </a:solidFill>
              </a:rPr>
              <a:t>Co</a:t>
            </a:r>
            <a:r>
              <a:rPr lang="en-US" b="1" baseline="-25000" dirty="0" smtClean="0">
                <a:solidFill>
                  <a:srgbClr val="0000FF"/>
                </a:solidFill>
              </a:rPr>
              <a:t>2</a:t>
            </a:r>
            <a:r>
              <a:rPr lang="en-US" b="1" dirty="0" smtClean="0">
                <a:solidFill>
                  <a:srgbClr val="0000FF"/>
                </a:solidFill>
              </a:rPr>
              <a:t>B</a:t>
            </a:r>
            <a:endParaRPr lang="en-US" dirty="0"/>
          </a:p>
        </p:txBody>
      </p:sp>
      <p:sp>
        <p:nvSpPr>
          <p:cNvPr id="3" name="Content Placeholder 2"/>
          <p:cNvSpPr>
            <a:spLocks noGrp="1"/>
          </p:cNvSpPr>
          <p:nvPr>
            <p:ph idx="1"/>
          </p:nvPr>
        </p:nvSpPr>
        <p:spPr>
          <a:xfrm>
            <a:off x="228600" y="1794156"/>
            <a:ext cx="8686800" cy="4525963"/>
          </a:xfrm>
        </p:spPr>
        <p:txBody>
          <a:bodyPr>
            <a:normAutofit fontScale="92500"/>
          </a:bodyPr>
          <a:lstStyle/>
          <a:p>
            <a:pPr marL="0" indent="0">
              <a:buNone/>
            </a:pPr>
            <a:r>
              <a:rPr lang="en-US" dirty="0" smtClean="0">
                <a:solidFill>
                  <a:srgbClr val="C00000"/>
                </a:solidFill>
              </a:rPr>
              <a:t>Ce and </a:t>
            </a:r>
            <a:r>
              <a:rPr lang="en-US" dirty="0" err="1" smtClean="0">
                <a:solidFill>
                  <a:srgbClr val="C00000"/>
                </a:solidFill>
              </a:rPr>
              <a:t>Nd</a:t>
            </a:r>
            <a:r>
              <a:rPr lang="en-US" dirty="0">
                <a:solidFill>
                  <a:srgbClr val="C00000"/>
                </a:solidFill>
              </a:rPr>
              <a:t> </a:t>
            </a:r>
            <a:r>
              <a:rPr lang="en-US" dirty="0" smtClean="0">
                <a:solidFill>
                  <a:srgbClr val="C00000"/>
                </a:solidFill>
              </a:rPr>
              <a:t>– commercial grade metals (~98 at.% pure)</a:t>
            </a:r>
          </a:p>
          <a:p>
            <a:pPr marL="0" indent="0">
              <a:buNone/>
            </a:pPr>
            <a:r>
              <a:rPr lang="en-US" dirty="0" smtClean="0">
                <a:solidFill>
                  <a:srgbClr val="C00000"/>
                </a:solidFill>
              </a:rPr>
              <a:t>Ferrous boron – commercial grade (~2 at.% non-</a:t>
            </a:r>
          </a:p>
          <a:p>
            <a:pPr marL="0" indent="0">
              <a:buNone/>
            </a:pPr>
            <a:r>
              <a:rPr lang="en-US" dirty="0">
                <a:solidFill>
                  <a:srgbClr val="C00000"/>
                </a:solidFill>
              </a:rPr>
              <a:t> </a:t>
            </a:r>
            <a:r>
              <a:rPr lang="en-US" dirty="0" smtClean="0">
                <a:solidFill>
                  <a:srgbClr val="C00000"/>
                </a:solidFill>
              </a:rPr>
              <a:t>  ferrous impurities)</a:t>
            </a:r>
          </a:p>
          <a:p>
            <a:pPr marL="0" indent="0">
              <a:buNone/>
            </a:pPr>
            <a:endParaRPr lang="en-US" dirty="0"/>
          </a:p>
          <a:p>
            <a:pPr marL="0" indent="0">
              <a:buNone/>
            </a:pPr>
            <a:r>
              <a:rPr lang="en-US" dirty="0" smtClean="0">
                <a:solidFill>
                  <a:srgbClr val="009900"/>
                </a:solidFill>
              </a:rPr>
              <a:t>MQ1(1)    melt spun ribbons – isotropic grains</a:t>
            </a:r>
          </a:p>
          <a:p>
            <a:pPr marL="0" indent="0">
              <a:buNone/>
            </a:pPr>
            <a:r>
              <a:rPr lang="en-US" dirty="0" smtClean="0">
                <a:solidFill>
                  <a:srgbClr val="009900"/>
                </a:solidFill>
              </a:rPr>
              <a:t>MQ2(2)    hot pressed magnet (ingot) – isotropic </a:t>
            </a:r>
          </a:p>
          <a:p>
            <a:pPr marL="0" indent="0">
              <a:buNone/>
            </a:pPr>
            <a:r>
              <a:rPr lang="en-US" dirty="0">
                <a:solidFill>
                  <a:srgbClr val="009900"/>
                </a:solidFill>
              </a:rPr>
              <a:t> </a:t>
            </a:r>
            <a:r>
              <a:rPr lang="en-US" dirty="0" smtClean="0">
                <a:solidFill>
                  <a:srgbClr val="009900"/>
                </a:solidFill>
              </a:rPr>
              <a:t>                    grains</a:t>
            </a:r>
          </a:p>
          <a:p>
            <a:pPr marL="0" indent="0">
              <a:buNone/>
            </a:pPr>
            <a:r>
              <a:rPr lang="en-US" dirty="0" smtClean="0">
                <a:solidFill>
                  <a:srgbClr val="009900"/>
                </a:solidFill>
              </a:rPr>
              <a:t>MQ3(3)    die upset magnet ingot – anisotropic</a:t>
            </a:r>
            <a:endParaRPr lang="en-US" dirty="0">
              <a:solidFill>
                <a:srgbClr val="009900"/>
              </a:solidFill>
            </a:endParaRPr>
          </a:p>
        </p:txBody>
      </p:sp>
      <p:sp>
        <p:nvSpPr>
          <p:cNvPr id="4" name="Slide Number Placeholder 3"/>
          <p:cNvSpPr>
            <a:spLocks noGrp="1"/>
          </p:cNvSpPr>
          <p:nvPr>
            <p:ph type="sldNum" sz="quarter" idx="12"/>
          </p:nvPr>
        </p:nvSpPr>
        <p:spPr/>
        <p:txBody>
          <a:bodyPr/>
          <a:lstStyle/>
          <a:p>
            <a:fld id="{8B27457F-C654-4A16-A1E7-D3D3525FB5E6}" type="slidenum">
              <a:rPr lang="en-US" smtClean="0"/>
              <a:pPr/>
              <a:t>21</a:t>
            </a:fld>
            <a:endParaRPr lang="en-US"/>
          </a:p>
        </p:txBody>
      </p:sp>
    </p:spTree>
    <p:extLst>
      <p:ext uri="{BB962C8B-B14F-4D97-AF65-F5344CB8AC3E}">
        <p14:creationId xmlns:p14="http://schemas.microsoft.com/office/powerpoint/2010/main" xmlns="" val="2527788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278"/>
            <a:ext cx="8229600" cy="1143000"/>
          </a:xfrm>
        </p:spPr>
        <p:txBody>
          <a:bodyPr/>
          <a:lstStyle/>
          <a:p>
            <a:r>
              <a:rPr lang="en-US" b="1" dirty="0" smtClean="0">
                <a:solidFill>
                  <a:srgbClr val="0000FF"/>
                </a:solidFill>
              </a:rPr>
              <a:t>B-H CURVES </a:t>
            </a:r>
            <a:r>
              <a:rPr lang="en-US" b="1" dirty="0">
                <a:solidFill>
                  <a:srgbClr val="0000FF"/>
                </a:solidFill>
              </a:rPr>
              <a:t>(</a:t>
            </a:r>
            <a:r>
              <a:rPr lang="en-US" b="1" dirty="0" smtClean="0">
                <a:solidFill>
                  <a:srgbClr val="0000FF"/>
                </a:solidFill>
              </a:rPr>
              <a:t>Nd</a:t>
            </a:r>
            <a:r>
              <a:rPr lang="en-US" b="1" baseline="-25000" dirty="0" smtClean="0">
                <a:solidFill>
                  <a:srgbClr val="0000FF"/>
                </a:solidFill>
              </a:rPr>
              <a:t>0.8</a:t>
            </a:r>
            <a:r>
              <a:rPr lang="en-US" b="1" dirty="0" smtClean="0">
                <a:solidFill>
                  <a:srgbClr val="0000FF"/>
                </a:solidFill>
              </a:rPr>
              <a:t>Ce</a:t>
            </a:r>
            <a:r>
              <a:rPr lang="en-US" b="1" baseline="-25000" dirty="0" smtClean="0">
                <a:solidFill>
                  <a:srgbClr val="0000FF"/>
                </a:solidFill>
              </a:rPr>
              <a:t>0.2</a:t>
            </a:r>
            <a:r>
              <a:rPr lang="en-US" b="1" dirty="0" smtClean="0">
                <a:solidFill>
                  <a:srgbClr val="0000FF"/>
                </a:solidFill>
              </a:rPr>
              <a:t>)</a:t>
            </a:r>
            <a:r>
              <a:rPr lang="en-US" b="1" baseline="-25000" dirty="0" smtClean="0">
                <a:solidFill>
                  <a:srgbClr val="0000FF"/>
                </a:solidFill>
              </a:rPr>
              <a:t>2.4</a:t>
            </a:r>
            <a:r>
              <a:rPr lang="en-US" b="1" dirty="0" smtClean="0">
                <a:solidFill>
                  <a:srgbClr val="0000FF"/>
                </a:solidFill>
              </a:rPr>
              <a:t>Fe</a:t>
            </a:r>
            <a:r>
              <a:rPr lang="en-US" b="1" baseline="-25000" dirty="0" smtClean="0">
                <a:solidFill>
                  <a:srgbClr val="0000FF"/>
                </a:solidFill>
              </a:rPr>
              <a:t>12</a:t>
            </a:r>
            <a:r>
              <a:rPr lang="en-US" b="1" dirty="0" smtClean="0">
                <a:solidFill>
                  <a:srgbClr val="0000FF"/>
                </a:solidFill>
              </a:rPr>
              <a:t>Co</a:t>
            </a:r>
            <a:r>
              <a:rPr lang="en-US" b="1" baseline="-25000" dirty="0" smtClean="0">
                <a:solidFill>
                  <a:srgbClr val="0000FF"/>
                </a:solidFill>
              </a:rPr>
              <a:t>2</a:t>
            </a:r>
            <a:r>
              <a:rPr lang="en-US" b="1" dirty="0" smtClean="0">
                <a:solidFill>
                  <a:srgbClr val="0000FF"/>
                </a:solidFill>
              </a:rPr>
              <a:t>B</a:t>
            </a:r>
            <a:endParaRPr lang="en-US" dirty="0"/>
          </a:p>
        </p:txBody>
      </p:sp>
      <p:sp>
        <p:nvSpPr>
          <p:cNvPr id="3" name="Slide Number Placeholder 2"/>
          <p:cNvSpPr>
            <a:spLocks noGrp="1"/>
          </p:cNvSpPr>
          <p:nvPr>
            <p:ph type="sldNum" sz="quarter" idx="12"/>
          </p:nvPr>
        </p:nvSpPr>
        <p:spPr/>
        <p:txBody>
          <a:bodyPr/>
          <a:lstStyle/>
          <a:p>
            <a:fld id="{8B27457F-C654-4A16-A1E7-D3D3525FB5E6}" type="slidenum">
              <a:rPr lang="en-US" smtClean="0"/>
              <a:pPr/>
              <a:t>22</a:t>
            </a:fld>
            <a:endParaRPr lang="en-US"/>
          </a:p>
        </p:txBody>
      </p:sp>
      <p:sp>
        <p:nvSpPr>
          <p:cNvPr id="4" name="TextBox 3"/>
          <p:cNvSpPr txBox="1"/>
          <p:nvPr/>
        </p:nvSpPr>
        <p:spPr>
          <a:xfrm>
            <a:off x="5927533" y="2438400"/>
            <a:ext cx="2606867" cy="1384995"/>
          </a:xfrm>
          <a:prstGeom prst="rect">
            <a:avLst/>
          </a:prstGeom>
          <a:noFill/>
        </p:spPr>
        <p:txBody>
          <a:bodyPr wrap="none" rtlCol="0">
            <a:spAutoFit/>
          </a:bodyPr>
          <a:lstStyle/>
          <a:p>
            <a:r>
              <a:rPr lang="en-US" sz="2800" dirty="0" smtClean="0">
                <a:solidFill>
                  <a:srgbClr val="009900"/>
                </a:solidFill>
              </a:rPr>
              <a:t>#1 – ribbons</a:t>
            </a:r>
          </a:p>
          <a:p>
            <a:r>
              <a:rPr lang="en-US" sz="2800" dirty="0" smtClean="0">
                <a:solidFill>
                  <a:srgbClr val="009900"/>
                </a:solidFill>
              </a:rPr>
              <a:t>#2 – hot pressed</a:t>
            </a:r>
          </a:p>
          <a:p>
            <a:r>
              <a:rPr lang="en-US" sz="2800" dirty="0" smtClean="0">
                <a:solidFill>
                  <a:srgbClr val="009900"/>
                </a:solidFill>
              </a:rPr>
              <a:t>#3 – die upset</a:t>
            </a:r>
            <a:endParaRPr lang="en-US" sz="2800" dirty="0">
              <a:solidFill>
                <a:srgbClr val="009900"/>
              </a:solidFill>
            </a:endParaRPr>
          </a:p>
        </p:txBody>
      </p:sp>
      <p:grpSp>
        <p:nvGrpSpPr>
          <p:cNvPr id="6" name="Group 5"/>
          <p:cNvGrpSpPr/>
          <p:nvPr/>
        </p:nvGrpSpPr>
        <p:grpSpPr>
          <a:xfrm>
            <a:off x="768546" y="1447800"/>
            <a:ext cx="4946454" cy="4800600"/>
            <a:chOff x="447964" y="1447800"/>
            <a:chExt cx="4946454" cy="4800600"/>
          </a:xfrm>
        </p:grpSpPr>
        <p:pic>
          <p:nvPicPr>
            <p:cNvPr id="1026" name="Picture 2" descr="H:\CJSMITH\Desktop\KG In Progress\MS2014_Oct\MS2014_10-14\Slide 19a.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7964" y="1447800"/>
              <a:ext cx="4946454" cy="48006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4442691" y="4488996"/>
              <a:ext cx="614217" cy="548640"/>
            </a:xfrm>
            <a:prstGeom prst="rect">
              <a:avLst/>
            </a:prstGeom>
            <a:solidFill>
              <a:schemeClr val="bg1"/>
            </a:solidFill>
          </p:spPr>
          <p:txBody>
            <a:bodyPr wrap="square" rtlCol="0">
              <a:spAutoFit/>
            </a:bodyPr>
            <a:lstStyle/>
            <a:p>
              <a:endParaRPr lang="en-US" dirty="0"/>
            </a:p>
          </p:txBody>
        </p:sp>
      </p:grpSp>
    </p:spTree>
    <p:extLst>
      <p:ext uri="{BB962C8B-B14F-4D97-AF65-F5344CB8AC3E}">
        <p14:creationId xmlns:p14="http://schemas.microsoft.com/office/powerpoint/2010/main" xmlns="" val="2792132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533400" y="1447800"/>
            <a:ext cx="3779838" cy="3779838"/>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1"/>
          <p:cNvSpPr/>
          <p:nvPr/>
        </p:nvSpPr>
        <p:spPr>
          <a:xfrm>
            <a:off x="1066800" y="152400"/>
            <a:ext cx="7235186" cy="707886"/>
          </a:xfrm>
          <a:prstGeom prst="rect">
            <a:avLst/>
          </a:prstGeom>
        </p:spPr>
        <p:txBody>
          <a:bodyPr wrap="none">
            <a:spAutoFit/>
          </a:bodyPr>
          <a:lstStyle/>
          <a:p>
            <a:r>
              <a:rPr lang="en-US" sz="4000" b="1" dirty="0">
                <a:solidFill>
                  <a:srgbClr val="0000FF"/>
                </a:solidFill>
              </a:rPr>
              <a:t>(</a:t>
            </a:r>
            <a:r>
              <a:rPr lang="en-US" sz="4000" b="1" dirty="0" smtClean="0">
                <a:solidFill>
                  <a:srgbClr val="0000FF"/>
                </a:solidFill>
              </a:rPr>
              <a:t>Nd</a:t>
            </a:r>
            <a:r>
              <a:rPr lang="en-US" sz="4000" b="1" baseline="-25000" dirty="0" smtClean="0">
                <a:solidFill>
                  <a:srgbClr val="0000FF"/>
                </a:solidFill>
              </a:rPr>
              <a:t>0.8</a:t>
            </a:r>
            <a:r>
              <a:rPr lang="en-US" sz="4000" b="1" dirty="0" smtClean="0">
                <a:solidFill>
                  <a:srgbClr val="0000FF"/>
                </a:solidFill>
              </a:rPr>
              <a:t>Ce</a:t>
            </a:r>
            <a:r>
              <a:rPr lang="en-US" sz="4000" b="1" baseline="-25000" dirty="0" smtClean="0">
                <a:solidFill>
                  <a:srgbClr val="0000FF"/>
                </a:solidFill>
              </a:rPr>
              <a:t>0.2</a:t>
            </a:r>
            <a:r>
              <a:rPr lang="en-US" sz="4000" b="1" dirty="0" smtClean="0">
                <a:solidFill>
                  <a:srgbClr val="0000FF"/>
                </a:solidFill>
              </a:rPr>
              <a:t>)</a:t>
            </a:r>
            <a:r>
              <a:rPr lang="en-US" sz="4000" b="1" baseline="-25000" dirty="0" smtClean="0">
                <a:solidFill>
                  <a:srgbClr val="0000FF"/>
                </a:solidFill>
              </a:rPr>
              <a:t>2.4</a:t>
            </a:r>
            <a:r>
              <a:rPr lang="en-US" sz="4000" b="1" dirty="0" smtClean="0">
                <a:solidFill>
                  <a:srgbClr val="0000FF"/>
                </a:solidFill>
              </a:rPr>
              <a:t>Fe</a:t>
            </a:r>
            <a:r>
              <a:rPr lang="en-US" sz="4000" b="1" baseline="-25000" dirty="0" smtClean="0">
                <a:solidFill>
                  <a:srgbClr val="0000FF"/>
                </a:solidFill>
              </a:rPr>
              <a:t>12</a:t>
            </a:r>
            <a:r>
              <a:rPr lang="en-US" sz="4000" b="1" dirty="0" smtClean="0">
                <a:solidFill>
                  <a:srgbClr val="0000FF"/>
                </a:solidFill>
              </a:rPr>
              <a:t>Co</a:t>
            </a:r>
            <a:r>
              <a:rPr lang="en-US" sz="4000" b="1" baseline="-25000" dirty="0" smtClean="0">
                <a:solidFill>
                  <a:srgbClr val="0000FF"/>
                </a:solidFill>
              </a:rPr>
              <a:t>2</a:t>
            </a:r>
            <a:r>
              <a:rPr lang="en-US" sz="4000" b="1" dirty="0" smtClean="0">
                <a:solidFill>
                  <a:srgbClr val="0000FF"/>
                </a:solidFill>
              </a:rPr>
              <a:t>B: DIE UPSET</a:t>
            </a:r>
            <a:endParaRPr lang="en-US" sz="4000" dirty="0"/>
          </a:p>
        </p:txBody>
      </p:sp>
      <p:sp>
        <p:nvSpPr>
          <p:cNvPr id="3" name="TextBox 2"/>
          <p:cNvSpPr txBox="1"/>
          <p:nvPr/>
        </p:nvSpPr>
        <p:spPr>
          <a:xfrm>
            <a:off x="685800" y="5410200"/>
            <a:ext cx="3162404" cy="461665"/>
          </a:xfrm>
          <a:prstGeom prst="rect">
            <a:avLst/>
          </a:prstGeom>
          <a:noFill/>
        </p:spPr>
        <p:txBody>
          <a:bodyPr wrap="none" rtlCol="0">
            <a:spAutoFit/>
          </a:bodyPr>
          <a:lstStyle/>
          <a:p>
            <a:r>
              <a:rPr lang="en-US" sz="2400" dirty="0" smtClean="0"/>
              <a:t>Bright-field TEM images</a:t>
            </a:r>
            <a:endParaRPr lang="en-US" sz="2400" dirty="0"/>
          </a:p>
        </p:txBody>
      </p:sp>
      <p:pic>
        <p:nvPicPr>
          <p:cNvPr id="2050" name="Picture 2" descr="H:\CJSMITH\Desktop\KG In Progress\MS2014_Oct\MS2014_10-14\Slide19b.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95800" y="1401620"/>
            <a:ext cx="4346575" cy="3987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2939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B27457F-C654-4A16-A1E7-D3D3525FB5E6}" type="slidenum">
              <a:rPr lang="en-US" smtClean="0"/>
              <a:pPr/>
              <a:t>24</a:t>
            </a:fld>
            <a:endParaRPr lang="en-US"/>
          </a:p>
        </p:txBody>
      </p:sp>
      <p:graphicFrame>
        <p:nvGraphicFramePr>
          <p:cNvPr id="2" name="Object 1"/>
          <p:cNvGraphicFramePr>
            <a:graphicFrameLocks noChangeAspect="1"/>
          </p:cNvGraphicFramePr>
          <p:nvPr>
            <p:extLst>
              <p:ext uri="{D42A27DB-BD31-4B8C-83A1-F6EECF244321}">
                <p14:modId xmlns:p14="http://schemas.microsoft.com/office/powerpoint/2010/main" xmlns="" val="3331456676"/>
              </p:ext>
            </p:extLst>
          </p:nvPr>
        </p:nvGraphicFramePr>
        <p:xfrm>
          <a:off x="416078" y="810480"/>
          <a:ext cx="8311845" cy="6233160"/>
        </p:xfrm>
        <a:graphic>
          <a:graphicData uri="http://schemas.openxmlformats.org/presentationml/2006/ole">
            <p:oleObj spid="_x0000_s1028" name="Presentation" r:id="rId3" imgW="4267088" imgH="3200373" progId="PowerPoint.Show.8">
              <p:embed/>
            </p:oleObj>
          </a:graphicData>
        </a:graphic>
      </p:graphicFrame>
      <p:sp>
        <p:nvSpPr>
          <p:cNvPr id="4" name="Rectangle 3"/>
          <p:cNvSpPr/>
          <p:nvPr/>
        </p:nvSpPr>
        <p:spPr>
          <a:xfrm>
            <a:off x="2171888" y="358914"/>
            <a:ext cx="4800225" cy="707886"/>
          </a:xfrm>
          <a:prstGeom prst="rect">
            <a:avLst/>
          </a:prstGeom>
        </p:spPr>
        <p:txBody>
          <a:bodyPr wrap="none">
            <a:spAutoFit/>
          </a:bodyPr>
          <a:lstStyle/>
          <a:p>
            <a:r>
              <a:rPr lang="en-US" sz="4000" b="1" dirty="0">
                <a:solidFill>
                  <a:srgbClr val="0000FF"/>
                </a:solidFill>
              </a:rPr>
              <a:t>(Nd</a:t>
            </a:r>
            <a:r>
              <a:rPr lang="en-US" sz="4000" b="1" baseline="-25000" dirty="0">
                <a:solidFill>
                  <a:srgbClr val="0000FF"/>
                </a:solidFill>
              </a:rPr>
              <a:t>0.8</a:t>
            </a:r>
            <a:r>
              <a:rPr lang="en-US" sz="4000" b="1" dirty="0">
                <a:solidFill>
                  <a:srgbClr val="0000FF"/>
                </a:solidFill>
              </a:rPr>
              <a:t>Ce</a:t>
            </a:r>
            <a:r>
              <a:rPr lang="en-US" sz="4000" b="1" baseline="-25000" dirty="0">
                <a:solidFill>
                  <a:srgbClr val="0000FF"/>
                </a:solidFill>
              </a:rPr>
              <a:t>0.2</a:t>
            </a:r>
            <a:r>
              <a:rPr lang="en-US" sz="4000" b="1" dirty="0">
                <a:solidFill>
                  <a:srgbClr val="0000FF"/>
                </a:solidFill>
              </a:rPr>
              <a:t>)</a:t>
            </a:r>
            <a:r>
              <a:rPr lang="en-US" sz="4000" b="1" baseline="-25000" dirty="0">
                <a:solidFill>
                  <a:srgbClr val="0000FF"/>
                </a:solidFill>
              </a:rPr>
              <a:t>2.4</a:t>
            </a:r>
            <a:r>
              <a:rPr lang="en-US" sz="4000" b="1" dirty="0">
                <a:solidFill>
                  <a:srgbClr val="0000FF"/>
                </a:solidFill>
              </a:rPr>
              <a:t>Fe</a:t>
            </a:r>
            <a:r>
              <a:rPr lang="en-US" sz="4000" b="1" baseline="-25000" dirty="0">
                <a:solidFill>
                  <a:srgbClr val="0000FF"/>
                </a:solidFill>
              </a:rPr>
              <a:t>12</a:t>
            </a:r>
            <a:r>
              <a:rPr lang="en-US" sz="4000" b="1" dirty="0">
                <a:solidFill>
                  <a:srgbClr val="0000FF"/>
                </a:solidFill>
              </a:rPr>
              <a:t>Co</a:t>
            </a:r>
            <a:r>
              <a:rPr lang="en-US" sz="4000" b="1" baseline="-25000" dirty="0">
                <a:solidFill>
                  <a:srgbClr val="0000FF"/>
                </a:solidFill>
              </a:rPr>
              <a:t>2</a:t>
            </a:r>
            <a:r>
              <a:rPr lang="en-US" sz="4000" b="1" dirty="0">
                <a:solidFill>
                  <a:srgbClr val="0000FF"/>
                </a:solidFill>
              </a:rPr>
              <a:t>B</a:t>
            </a:r>
            <a:endParaRPr lang="en-US" sz="4000" dirty="0"/>
          </a:p>
        </p:txBody>
      </p:sp>
      <p:sp>
        <p:nvSpPr>
          <p:cNvPr id="5" name="TextBox 4"/>
          <p:cNvSpPr txBox="1"/>
          <p:nvPr/>
        </p:nvSpPr>
        <p:spPr>
          <a:xfrm>
            <a:off x="1692560" y="1050628"/>
            <a:ext cx="822960" cy="274320"/>
          </a:xfrm>
          <a:prstGeom prst="rect">
            <a:avLst/>
          </a:prstGeom>
          <a:solidFill>
            <a:schemeClr val="bg1"/>
          </a:solidFill>
          <a:ln>
            <a:noFill/>
          </a:ln>
        </p:spPr>
        <p:txBody>
          <a:bodyPr wrap="none" rtlCol="0">
            <a:spAutoFit/>
          </a:bodyPr>
          <a:lstStyle/>
          <a:p>
            <a:endParaRPr lang="en-US" dirty="0"/>
          </a:p>
        </p:txBody>
      </p:sp>
    </p:spTree>
    <p:extLst>
      <p:ext uri="{BB962C8B-B14F-4D97-AF65-F5344CB8AC3E}">
        <p14:creationId xmlns:p14="http://schemas.microsoft.com/office/powerpoint/2010/main" xmlns="" val="10586152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solidFill>
                  <a:srgbClr val="0000FF"/>
                </a:solidFill>
              </a:rPr>
              <a:t>CONCLUSIONS</a:t>
            </a:r>
            <a:endParaRPr lang="en-US" dirty="0"/>
          </a:p>
        </p:txBody>
      </p:sp>
      <p:sp>
        <p:nvSpPr>
          <p:cNvPr id="3" name="Content Placeholder 2"/>
          <p:cNvSpPr>
            <a:spLocks noGrp="1"/>
          </p:cNvSpPr>
          <p:nvPr>
            <p:ph idx="1"/>
          </p:nvPr>
        </p:nvSpPr>
        <p:spPr>
          <a:xfrm>
            <a:off x="381000" y="1143000"/>
            <a:ext cx="8229600" cy="4525963"/>
          </a:xfrm>
        </p:spPr>
        <p:txBody>
          <a:bodyPr>
            <a:normAutofit fontScale="85000" lnSpcReduction="20000"/>
          </a:bodyPr>
          <a:lstStyle/>
          <a:p>
            <a:pPr marL="0" indent="0">
              <a:buNone/>
            </a:pPr>
            <a:r>
              <a:rPr lang="en-US" dirty="0" smtClean="0">
                <a:solidFill>
                  <a:srgbClr val="C00000"/>
                </a:solidFill>
              </a:rPr>
              <a:t>The co-doped </a:t>
            </a:r>
            <a:r>
              <a:rPr lang="en-US" dirty="0" err="1" smtClean="0">
                <a:solidFill>
                  <a:srgbClr val="C00000"/>
                </a:solidFill>
              </a:rPr>
              <a:t>Ce,Co</a:t>
            </a:r>
            <a:r>
              <a:rPr lang="en-US" dirty="0" smtClean="0">
                <a:solidFill>
                  <a:srgbClr val="C00000"/>
                </a:solidFill>
              </a:rPr>
              <a:t> Nd</a:t>
            </a:r>
            <a:r>
              <a:rPr lang="en-US" baseline="-25000" dirty="0" smtClean="0">
                <a:solidFill>
                  <a:srgbClr val="C00000"/>
                </a:solidFill>
              </a:rPr>
              <a:t>2</a:t>
            </a:r>
            <a:r>
              <a:rPr lang="en-US" dirty="0" smtClean="0">
                <a:solidFill>
                  <a:srgbClr val="C00000"/>
                </a:solidFill>
              </a:rPr>
              <a:t>Fe</a:t>
            </a:r>
            <a:r>
              <a:rPr lang="en-US" baseline="-25000" dirty="0" smtClean="0">
                <a:solidFill>
                  <a:srgbClr val="C00000"/>
                </a:solidFill>
              </a:rPr>
              <a:t>14</a:t>
            </a:r>
            <a:r>
              <a:rPr lang="en-US" dirty="0" smtClean="0">
                <a:solidFill>
                  <a:srgbClr val="C00000"/>
                </a:solidFill>
              </a:rPr>
              <a:t>B Permanent Magnets are:</a:t>
            </a:r>
          </a:p>
          <a:p>
            <a:pPr marL="0" indent="0">
              <a:buNone/>
            </a:pPr>
            <a:endParaRPr lang="en-US" sz="1500" dirty="0" smtClean="0">
              <a:solidFill>
                <a:srgbClr val="C00000"/>
              </a:solidFill>
            </a:endParaRPr>
          </a:p>
          <a:p>
            <a:pPr marL="514350" indent="-514350">
              <a:buAutoNum type="arabicPeriod"/>
            </a:pPr>
            <a:r>
              <a:rPr lang="en-US" dirty="0" smtClean="0">
                <a:solidFill>
                  <a:srgbClr val="009900"/>
                </a:solidFill>
              </a:rPr>
              <a:t>Competitive with some </a:t>
            </a:r>
            <a:r>
              <a:rPr lang="en-US" dirty="0" err="1" smtClean="0">
                <a:solidFill>
                  <a:srgbClr val="009900"/>
                </a:solidFill>
              </a:rPr>
              <a:t>Dy</a:t>
            </a:r>
            <a:r>
              <a:rPr lang="en-US" dirty="0" smtClean="0">
                <a:solidFill>
                  <a:srgbClr val="009900"/>
                </a:solidFill>
              </a:rPr>
              <a:t>-doped sintered magnets, especially at T &gt; 475 K (&gt;200°C)</a:t>
            </a:r>
          </a:p>
          <a:p>
            <a:pPr marL="514350" indent="-514350">
              <a:buAutoNum type="arabicPeriod"/>
            </a:pPr>
            <a:r>
              <a:rPr lang="en-US" dirty="0" smtClean="0">
                <a:solidFill>
                  <a:srgbClr val="009900"/>
                </a:solidFill>
              </a:rPr>
              <a:t>Larger </a:t>
            </a:r>
            <a:r>
              <a:rPr lang="en-US" dirty="0" err="1" smtClean="0">
                <a:solidFill>
                  <a:srgbClr val="009900"/>
                </a:solidFill>
              </a:rPr>
              <a:t>H</a:t>
            </a:r>
            <a:r>
              <a:rPr lang="en-US" baseline="-25000" dirty="0" err="1" smtClean="0">
                <a:solidFill>
                  <a:srgbClr val="009900"/>
                </a:solidFill>
              </a:rPr>
              <a:t>c</a:t>
            </a:r>
            <a:r>
              <a:rPr lang="en-US" dirty="0" smtClean="0">
                <a:solidFill>
                  <a:srgbClr val="009900"/>
                </a:solidFill>
              </a:rPr>
              <a:t>(</a:t>
            </a:r>
            <a:r>
              <a:rPr lang="en-US" dirty="0" err="1" smtClean="0">
                <a:solidFill>
                  <a:srgbClr val="009900"/>
                </a:solidFill>
              </a:rPr>
              <a:t>H</a:t>
            </a:r>
            <a:r>
              <a:rPr lang="en-US" baseline="-25000" dirty="0" err="1" smtClean="0">
                <a:solidFill>
                  <a:srgbClr val="009900"/>
                </a:solidFill>
              </a:rPr>
              <a:t>c</a:t>
            </a:r>
            <a:r>
              <a:rPr lang="en-US" baseline="-50000" dirty="0" err="1" smtClean="0">
                <a:solidFill>
                  <a:srgbClr val="009900"/>
                </a:solidFill>
              </a:rPr>
              <a:t>i</a:t>
            </a:r>
            <a:r>
              <a:rPr lang="en-US" dirty="0" smtClean="0">
                <a:solidFill>
                  <a:srgbClr val="009900"/>
                </a:solidFill>
              </a:rPr>
              <a:t>) and </a:t>
            </a:r>
            <a:r>
              <a:rPr lang="en-US" dirty="0" err="1" smtClean="0">
                <a:solidFill>
                  <a:srgbClr val="009900"/>
                </a:solidFill>
              </a:rPr>
              <a:t>BH</a:t>
            </a:r>
            <a:r>
              <a:rPr lang="en-US" baseline="-25000" dirty="0" err="1" smtClean="0">
                <a:solidFill>
                  <a:srgbClr val="009900"/>
                </a:solidFill>
              </a:rPr>
              <a:t>max</a:t>
            </a:r>
            <a:r>
              <a:rPr lang="en-US" dirty="0" smtClean="0">
                <a:solidFill>
                  <a:srgbClr val="009900"/>
                </a:solidFill>
              </a:rPr>
              <a:t> values using commercial </a:t>
            </a:r>
          </a:p>
          <a:p>
            <a:pPr marL="0" indent="0">
              <a:buNone/>
            </a:pPr>
            <a:r>
              <a:rPr lang="en-US" dirty="0">
                <a:solidFill>
                  <a:srgbClr val="009900"/>
                </a:solidFill>
              </a:rPr>
              <a:t> </a:t>
            </a:r>
            <a:r>
              <a:rPr lang="en-US" dirty="0" smtClean="0">
                <a:solidFill>
                  <a:srgbClr val="009900"/>
                </a:solidFill>
              </a:rPr>
              <a:t>         grade rare earths, and lower purity </a:t>
            </a:r>
            <a:r>
              <a:rPr lang="en-US" smtClean="0">
                <a:solidFill>
                  <a:srgbClr val="009900"/>
                </a:solidFill>
              </a:rPr>
              <a:t>ferrous boron</a:t>
            </a:r>
            <a:endParaRPr lang="en-US" dirty="0" smtClean="0">
              <a:solidFill>
                <a:srgbClr val="009900"/>
              </a:solidFill>
            </a:endParaRPr>
          </a:p>
          <a:p>
            <a:pPr marL="514350" indent="-514350">
              <a:buFont typeface="+mj-lt"/>
              <a:buAutoNum type="arabicPeriod" startAt="3"/>
            </a:pPr>
            <a:r>
              <a:rPr lang="en-US" dirty="0" smtClean="0">
                <a:solidFill>
                  <a:srgbClr val="0000FF"/>
                </a:solidFill>
              </a:rPr>
              <a:t>Will help reduce the strain on </a:t>
            </a:r>
            <a:r>
              <a:rPr lang="en-US" dirty="0" err="1" smtClean="0">
                <a:solidFill>
                  <a:srgbClr val="0000FF"/>
                </a:solidFill>
              </a:rPr>
              <a:t>Dy</a:t>
            </a:r>
            <a:r>
              <a:rPr lang="en-US" dirty="0" smtClean="0">
                <a:solidFill>
                  <a:srgbClr val="0000FF"/>
                </a:solidFill>
              </a:rPr>
              <a:t> markets</a:t>
            </a:r>
          </a:p>
          <a:p>
            <a:pPr marL="514350" indent="-514350">
              <a:buFont typeface="+mj-lt"/>
              <a:buAutoNum type="arabicPeriod" startAt="3"/>
            </a:pPr>
            <a:r>
              <a:rPr lang="en-US" dirty="0" smtClean="0">
                <a:solidFill>
                  <a:srgbClr val="0000FF"/>
                </a:solidFill>
              </a:rPr>
              <a:t>Will relieve the demand for </a:t>
            </a:r>
            <a:r>
              <a:rPr lang="en-US" dirty="0" err="1" smtClean="0">
                <a:solidFill>
                  <a:srgbClr val="0000FF"/>
                </a:solidFill>
              </a:rPr>
              <a:t>Nd</a:t>
            </a:r>
            <a:endParaRPr lang="en-US" dirty="0" smtClean="0">
              <a:solidFill>
                <a:srgbClr val="0000FF"/>
              </a:solidFill>
            </a:endParaRPr>
          </a:p>
          <a:p>
            <a:pPr marL="514350" indent="-514350">
              <a:buFont typeface="+mj-lt"/>
              <a:buAutoNum type="arabicPeriod" startAt="3"/>
            </a:pPr>
            <a:r>
              <a:rPr lang="en-US" dirty="0" smtClean="0">
                <a:solidFill>
                  <a:srgbClr val="C00000"/>
                </a:solidFill>
              </a:rPr>
              <a:t>Will help utilize some of the Ce surplus</a:t>
            </a:r>
          </a:p>
          <a:p>
            <a:pPr marL="514350" indent="-514350">
              <a:buFont typeface="+mj-lt"/>
              <a:buAutoNum type="arabicPeriod" startAt="3"/>
            </a:pPr>
            <a:r>
              <a:rPr lang="en-US" dirty="0" smtClean="0">
                <a:solidFill>
                  <a:srgbClr val="C00000"/>
                </a:solidFill>
              </a:rPr>
              <a:t>Mixed </a:t>
            </a:r>
            <a:r>
              <a:rPr lang="en-US" dirty="0" err="1" smtClean="0">
                <a:solidFill>
                  <a:srgbClr val="C00000"/>
                </a:solidFill>
              </a:rPr>
              <a:t>valent</a:t>
            </a:r>
            <a:r>
              <a:rPr lang="en-US" dirty="0" smtClean="0">
                <a:solidFill>
                  <a:srgbClr val="C00000"/>
                </a:solidFill>
              </a:rPr>
              <a:t> Ce still has some amazing tricks up her sleeve!</a:t>
            </a:r>
            <a:endParaRPr lang="en-US" dirty="0">
              <a:solidFill>
                <a:srgbClr val="C00000"/>
              </a:solidFill>
            </a:endParaRPr>
          </a:p>
        </p:txBody>
      </p:sp>
      <p:sp>
        <p:nvSpPr>
          <p:cNvPr id="4" name="Slide Number Placeholder 3"/>
          <p:cNvSpPr>
            <a:spLocks noGrp="1"/>
          </p:cNvSpPr>
          <p:nvPr>
            <p:ph type="sldNum" sz="quarter" idx="12"/>
          </p:nvPr>
        </p:nvSpPr>
        <p:spPr/>
        <p:txBody>
          <a:bodyPr/>
          <a:lstStyle/>
          <a:p>
            <a:fld id="{6A9ACA30-2450-4F55-8B31-793FF3C6F799}" type="slidenum">
              <a:rPr lang="en-US" smtClean="0"/>
              <a:pPr/>
              <a:t>25</a:t>
            </a:fld>
            <a:endParaRPr lang="en-US"/>
          </a:p>
        </p:txBody>
      </p:sp>
    </p:spTree>
    <p:extLst>
      <p:ext uri="{BB962C8B-B14F-4D97-AF65-F5344CB8AC3E}">
        <p14:creationId xmlns:p14="http://schemas.microsoft.com/office/powerpoint/2010/main" xmlns="" val="2682003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504"/>
            <a:ext cx="8229600" cy="1143000"/>
          </a:xfrm>
        </p:spPr>
        <p:txBody>
          <a:bodyPr/>
          <a:lstStyle/>
          <a:p>
            <a:r>
              <a:rPr lang="en-US" b="1" dirty="0" smtClean="0">
                <a:solidFill>
                  <a:srgbClr val="0000FF"/>
                </a:solidFill>
              </a:rPr>
              <a:t>ACKNOWLEDGEMENTS</a:t>
            </a:r>
            <a:endParaRPr lang="en-US" dirty="0"/>
          </a:p>
        </p:txBody>
      </p:sp>
      <p:sp>
        <p:nvSpPr>
          <p:cNvPr id="3" name="Content Placeholder 2"/>
          <p:cNvSpPr>
            <a:spLocks noGrp="1"/>
          </p:cNvSpPr>
          <p:nvPr>
            <p:ph idx="1"/>
          </p:nvPr>
        </p:nvSpPr>
        <p:spPr>
          <a:xfrm>
            <a:off x="457200" y="819716"/>
            <a:ext cx="8229600" cy="5410200"/>
          </a:xfrm>
        </p:spPr>
        <p:txBody>
          <a:bodyPr>
            <a:noAutofit/>
          </a:bodyPr>
          <a:lstStyle/>
          <a:p>
            <a:pPr marL="0" indent="0">
              <a:lnSpc>
                <a:spcPct val="80000"/>
              </a:lnSpc>
              <a:buNone/>
            </a:pPr>
            <a:r>
              <a:rPr lang="en-US" sz="1600" dirty="0" smtClean="0"/>
              <a:t>The </a:t>
            </a:r>
            <a:r>
              <a:rPr lang="en-US" sz="1600" dirty="0"/>
              <a:t>Ames Laboratory and Department of Materials Science and </a:t>
            </a:r>
            <a:r>
              <a:rPr lang="en-US" sz="1600" dirty="0" smtClean="0"/>
              <a:t>Engineering and Iowa </a:t>
            </a:r>
            <a:r>
              <a:rPr lang="en-US" sz="1600" dirty="0"/>
              <a:t>State University, Ames, Iowa, </a:t>
            </a:r>
            <a:r>
              <a:rPr lang="en-US" sz="1600"/>
              <a:t>50011 </a:t>
            </a:r>
            <a:r>
              <a:rPr lang="en-US" sz="1600" smtClean="0"/>
              <a:t>USA</a:t>
            </a:r>
            <a:endParaRPr lang="en-US" sz="1600" dirty="0" smtClean="0">
              <a:solidFill>
                <a:srgbClr val="C00000"/>
              </a:solidFill>
            </a:endParaRPr>
          </a:p>
          <a:p>
            <a:pPr marL="0" indent="0">
              <a:lnSpc>
                <a:spcPct val="80000"/>
              </a:lnSpc>
              <a:buNone/>
            </a:pPr>
            <a:r>
              <a:rPr lang="en-US" sz="1600" dirty="0" smtClean="0">
                <a:solidFill>
                  <a:srgbClr val="C00000"/>
                </a:solidFill>
              </a:rPr>
              <a:t>   R.W</a:t>
            </a:r>
            <a:r>
              <a:rPr lang="en-US" sz="1600" dirty="0">
                <a:solidFill>
                  <a:srgbClr val="C00000"/>
                </a:solidFill>
              </a:rPr>
              <a:t>. </a:t>
            </a:r>
            <a:r>
              <a:rPr lang="en-US" sz="1600" dirty="0" smtClean="0">
                <a:solidFill>
                  <a:srgbClr val="C00000"/>
                </a:solidFill>
              </a:rPr>
              <a:t>McCallum</a:t>
            </a:r>
          </a:p>
          <a:p>
            <a:pPr marL="0" indent="0">
              <a:lnSpc>
                <a:spcPct val="80000"/>
              </a:lnSpc>
              <a:buNone/>
            </a:pPr>
            <a:r>
              <a:rPr lang="en-US" sz="1600" dirty="0" smtClean="0">
                <a:solidFill>
                  <a:srgbClr val="C00000"/>
                </a:solidFill>
              </a:rPr>
              <a:t>   M</a:t>
            </a:r>
            <a:r>
              <a:rPr lang="en-US" sz="1600" dirty="0">
                <a:solidFill>
                  <a:srgbClr val="C00000"/>
                </a:solidFill>
              </a:rPr>
              <a:t>. </a:t>
            </a:r>
            <a:r>
              <a:rPr lang="en-US" sz="1600" dirty="0" smtClean="0">
                <a:solidFill>
                  <a:srgbClr val="C00000"/>
                </a:solidFill>
              </a:rPr>
              <a:t>Khan </a:t>
            </a:r>
            <a:r>
              <a:rPr lang="en-US" sz="1400" dirty="0" smtClean="0"/>
              <a:t>(</a:t>
            </a:r>
            <a:r>
              <a:rPr lang="en-US" sz="1400" dirty="0"/>
              <a:t>Current address: Department of Physics, Miami University, Oxford, Ohio, </a:t>
            </a:r>
            <a:r>
              <a:rPr lang="en-US" sz="1400" dirty="0" smtClean="0"/>
              <a:t>USA) </a:t>
            </a:r>
          </a:p>
          <a:p>
            <a:pPr marL="0" indent="0">
              <a:lnSpc>
                <a:spcPct val="80000"/>
              </a:lnSpc>
              <a:buNone/>
            </a:pPr>
            <a:r>
              <a:rPr lang="en-US" sz="1600" dirty="0" smtClean="0">
                <a:solidFill>
                  <a:srgbClr val="C00000"/>
                </a:solidFill>
              </a:rPr>
              <a:t>   A.K</a:t>
            </a:r>
            <a:r>
              <a:rPr lang="en-US" sz="1600" dirty="0">
                <a:solidFill>
                  <a:srgbClr val="C00000"/>
                </a:solidFill>
              </a:rPr>
              <a:t>. </a:t>
            </a:r>
            <a:r>
              <a:rPr lang="en-US" sz="1600" dirty="0" smtClean="0">
                <a:solidFill>
                  <a:srgbClr val="C00000"/>
                </a:solidFill>
              </a:rPr>
              <a:t>Pathak</a:t>
            </a:r>
          </a:p>
          <a:p>
            <a:pPr marL="0" indent="0">
              <a:lnSpc>
                <a:spcPct val="80000"/>
              </a:lnSpc>
              <a:buNone/>
            </a:pPr>
            <a:r>
              <a:rPr lang="en-US" sz="1600" dirty="0" smtClean="0">
                <a:solidFill>
                  <a:srgbClr val="C00000"/>
                </a:solidFill>
              </a:rPr>
              <a:t>   V.K</a:t>
            </a:r>
            <a:r>
              <a:rPr lang="en-US" sz="1600" dirty="0">
                <a:solidFill>
                  <a:srgbClr val="C00000"/>
                </a:solidFill>
              </a:rPr>
              <a:t>. </a:t>
            </a:r>
            <a:r>
              <a:rPr lang="en-US" sz="1600" dirty="0" err="1" smtClean="0">
                <a:solidFill>
                  <a:srgbClr val="C00000"/>
                </a:solidFill>
              </a:rPr>
              <a:t>Pecharsky</a:t>
            </a:r>
            <a:endParaRPr lang="en-US" sz="1600" dirty="0" smtClean="0">
              <a:solidFill>
                <a:srgbClr val="C00000"/>
              </a:solidFill>
            </a:endParaRPr>
          </a:p>
          <a:p>
            <a:pPr marL="0" indent="0">
              <a:lnSpc>
                <a:spcPct val="80000"/>
              </a:lnSpc>
              <a:buNone/>
            </a:pPr>
            <a:r>
              <a:rPr lang="en-US" sz="1600" dirty="0" smtClean="0">
                <a:solidFill>
                  <a:srgbClr val="C00000"/>
                </a:solidFill>
              </a:rPr>
              <a:t>   L</a:t>
            </a:r>
            <a:r>
              <a:rPr lang="en-US" sz="1600" dirty="0">
                <a:solidFill>
                  <a:srgbClr val="C00000"/>
                </a:solidFill>
              </a:rPr>
              <a:t>. </a:t>
            </a:r>
            <a:r>
              <a:rPr lang="en-US" sz="1600" dirty="0" smtClean="0">
                <a:solidFill>
                  <a:srgbClr val="C00000"/>
                </a:solidFill>
              </a:rPr>
              <a:t>Zhou</a:t>
            </a:r>
          </a:p>
          <a:p>
            <a:pPr marL="0" indent="0">
              <a:lnSpc>
                <a:spcPct val="80000"/>
              </a:lnSpc>
              <a:buNone/>
            </a:pPr>
            <a:r>
              <a:rPr lang="en-US" sz="1600" dirty="0" smtClean="0">
                <a:solidFill>
                  <a:srgbClr val="C00000"/>
                </a:solidFill>
              </a:rPr>
              <a:t>   K</a:t>
            </a:r>
            <a:r>
              <a:rPr lang="en-US" sz="1600" dirty="0">
                <a:solidFill>
                  <a:srgbClr val="C00000"/>
                </a:solidFill>
              </a:rPr>
              <a:t>. </a:t>
            </a:r>
            <a:r>
              <a:rPr lang="en-US" sz="1600" dirty="0" smtClean="0">
                <a:solidFill>
                  <a:srgbClr val="C00000"/>
                </a:solidFill>
              </a:rPr>
              <a:t>Sun</a:t>
            </a:r>
          </a:p>
          <a:p>
            <a:pPr marL="0" indent="0">
              <a:lnSpc>
                <a:spcPct val="80000"/>
              </a:lnSpc>
              <a:buNone/>
            </a:pPr>
            <a:r>
              <a:rPr lang="en-US" sz="1600" dirty="0" smtClean="0">
                <a:solidFill>
                  <a:srgbClr val="C00000"/>
                </a:solidFill>
              </a:rPr>
              <a:t>   K.W</a:t>
            </a:r>
            <a:r>
              <a:rPr lang="en-US" sz="1600" dirty="0">
                <a:solidFill>
                  <a:srgbClr val="C00000"/>
                </a:solidFill>
              </a:rPr>
              <a:t>. </a:t>
            </a:r>
            <a:r>
              <a:rPr lang="en-US" sz="1600" dirty="0" smtClean="0">
                <a:solidFill>
                  <a:srgbClr val="C00000"/>
                </a:solidFill>
              </a:rPr>
              <a:t>Dennis</a:t>
            </a:r>
          </a:p>
          <a:p>
            <a:pPr marL="0" indent="0">
              <a:lnSpc>
                <a:spcPct val="80000"/>
              </a:lnSpc>
              <a:buNone/>
            </a:pPr>
            <a:r>
              <a:rPr lang="en-US" sz="1600" dirty="0" smtClean="0">
                <a:solidFill>
                  <a:srgbClr val="C00000"/>
                </a:solidFill>
              </a:rPr>
              <a:t>   M.J</a:t>
            </a:r>
            <a:r>
              <a:rPr lang="en-US" sz="1600" dirty="0">
                <a:solidFill>
                  <a:srgbClr val="C00000"/>
                </a:solidFill>
              </a:rPr>
              <a:t>. </a:t>
            </a:r>
            <a:r>
              <a:rPr lang="en-US" sz="1600" dirty="0" smtClean="0">
                <a:solidFill>
                  <a:srgbClr val="C00000"/>
                </a:solidFill>
              </a:rPr>
              <a:t>Kramer</a:t>
            </a:r>
          </a:p>
          <a:p>
            <a:pPr marL="0" indent="0">
              <a:lnSpc>
                <a:spcPct val="80000"/>
              </a:lnSpc>
              <a:buNone/>
            </a:pPr>
            <a:endParaRPr lang="en-US" sz="1000" dirty="0">
              <a:solidFill>
                <a:srgbClr val="C00000"/>
              </a:solidFill>
            </a:endParaRPr>
          </a:p>
          <a:p>
            <a:pPr marL="0" indent="0">
              <a:lnSpc>
                <a:spcPct val="80000"/>
              </a:lnSpc>
              <a:buNone/>
            </a:pPr>
            <a:r>
              <a:rPr lang="en-US" sz="1600" dirty="0" err="1"/>
              <a:t>Molycorp</a:t>
            </a:r>
            <a:r>
              <a:rPr lang="en-US" sz="1600" dirty="0"/>
              <a:t> </a:t>
            </a:r>
            <a:r>
              <a:rPr lang="en-US" sz="1600" dirty="0" err="1"/>
              <a:t>Magnequench</a:t>
            </a:r>
            <a:r>
              <a:rPr lang="en-US" sz="1600" dirty="0"/>
              <a:t>, Singapore</a:t>
            </a:r>
          </a:p>
          <a:p>
            <a:pPr marL="0" indent="0">
              <a:lnSpc>
                <a:spcPct val="80000"/>
              </a:lnSpc>
              <a:buNone/>
            </a:pPr>
            <a:r>
              <a:rPr lang="en-US" sz="1600" dirty="0" smtClean="0">
                <a:solidFill>
                  <a:srgbClr val="C00000"/>
                </a:solidFill>
              </a:rPr>
              <a:t>   D. Brown</a:t>
            </a:r>
          </a:p>
          <a:p>
            <a:pPr marL="0" indent="0">
              <a:lnSpc>
                <a:spcPct val="80000"/>
              </a:lnSpc>
              <a:buNone/>
            </a:pPr>
            <a:endParaRPr lang="en-US" sz="1000" dirty="0">
              <a:solidFill>
                <a:srgbClr val="C00000"/>
              </a:solidFill>
            </a:endParaRPr>
          </a:p>
          <a:p>
            <a:pPr marL="0" indent="0">
              <a:lnSpc>
                <a:spcPct val="80000"/>
              </a:lnSpc>
              <a:buNone/>
            </a:pPr>
            <a:r>
              <a:rPr lang="en-US" sz="1600" dirty="0"/>
              <a:t>MEDA Engineering and Technical Services, Southfield, MI</a:t>
            </a:r>
          </a:p>
          <a:p>
            <a:pPr marL="0" indent="0">
              <a:lnSpc>
                <a:spcPct val="80000"/>
              </a:lnSpc>
              <a:buNone/>
            </a:pPr>
            <a:r>
              <a:rPr lang="en-US" sz="1600" dirty="0" smtClean="0">
                <a:solidFill>
                  <a:srgbClr val="C00000"/>
                </a:solidFill>
              </a:rPr>
              <a:t>   C. Zhou</a:t>
            </a:r>
          </a:p>
          <a:p>
            <a:pPr marL="0" indent="0">
              <a:lnSpc>
                <a:spcPct val="80000"/>
              </a:lnSpc>
              <a:buNone/>
            </a:pPr>
            <a:endParaRPr lang="en-US" sz="1000" dirty="0">
              <a:solidFill>
                <a:srgbClr val="C00000"/>
              </a:solidFill>
            </a:endParaRPr>
          </a:p>
          <a:p>
            <a:pPr marL="0" indent="0">
              <a:lnSpc>
                <a:spcPct val="80000"/>
              </a:lnSpc>
              <a:buNone/>
            </a:pPr>
            <a:r>
              <a:rPr lang="en-US" sz="1600" dirty="0" smtClean="0"/>
              <a:t>General Motors R&amp;D Center, Warren, MI</a:t>
            </a:r>
          </a:p>
          <a:p>
            <a:pPr marL="0" indent="0">
              <a:lnSpc>
                <a:spcPct val="80000"/>
              </a:lnSpc>
              <a:buNone/>
            </a:pPr>
            <a:r>
              <a:rPr lang="en-US" sz="1600" dirty="0" smtClean="0">
                <a:solidFill>
                  <a:srgbClr val="C00000"/>
                </a:solidFill>
              </a:rPr>
              <a:t>   F.E. Pinkerton</a:t>
            </a:r>
          </a:p>
          <a:p>
            <a:pPr marL="0" indent="0">
              <a:lnSpc>
                <a:spcPct val="80000"/>
              </a:lnSpc>
              <a:buNone/>
            </a:pPr>
            <a:endParaRPr lang="en-US" sz="1600" dirty="0">
              <a:solidFill>
                <a:srgbClr val="C00000"/>
              </a:solidFill>
            </a:endParaRPr>
          </a:p>
          <a:p>
            <a:pPr marL="0" indent="0">
              <a:buNone/>
            </a:pPr>
            <a:r>
              <a:rPr lang="en-US" sz="1600" dirty="0" smtClean="0">
                <a:solidFill>
                  <a:srgbClr val="0000FF"/>
                </a:solidFill>
              </a:rPr>
              <a:t>REFERENCE</a:t>
            </a:r>
            <a:r>
              <a:rPr lang="en-US" sz="1600" dirty="0" smtClean="0"/>
              <a:t>: “</a:t>
            </a:r>
            <a:r>
              <a:rPr lang="en-US" sz="1600" dirty="0" err="1" smtClean="0"/>
              <a:t>Dy</a:t>
            </a:r>
            <a:r>
              <a:rPr lang="en-US" sz="1600" dirty="0" smtClean="0"/>
              <a:t>-free, Reduced </a:t>
            </a:r>
            <a:r>
              <a:rPr lang="en-US" sz="1600" dirty="0" err="1" smtClean="0"/>
              <a:t>Nd</a:t>
            </a:r>
            <a:r>
              <a:rPr lang="en-US" sz="1600" dirty="0" smtClean="0"/>
              <a:t>, High Performance Nd</a:t>
            </a:r>
            <a:r>
              <a:rPr lang="en-US" sz="1600" baseline="-25000" dirty="0" smtClean="0"/>
              <a:t>2</a:t>
            </a:r>
            <a:r>
              <a:rPr lang="en-US" sz="1600" dirty="0" smtClean="0"/>
              <a:t>Fe</a:t>
            </a:r>
            <a:r>
              <a:rPr lang="en-US" sz="1600" baseline="-25000" dirty="0" smtClean="0"/>
              <a:t>14</a:t>
            </a:r>
            <a:r>
              <a:rPr lang="en-US" sz="1600" dirty="0" smtClean="0"/>
              <a:t>B-based Permanent Magnets,” </a:t>
            </a:r>
            <a:r>
              <a:rPr lang="en-US" sz="1600" i="1" dirty="0" smtClean="0"/>
              <a:t>Proceedings </a:t>
            </a:r>
            <a:r>
              <a:rPr lang="en-US" sz="1600" i="1" dirty="0"/>
              <a:t>23rd International Workshop on Rare Earth and Future Permanent Magnets and Their Applications (REPM 2014</a:t>
            </a:r>
            <a:r>
              <a:rPr lang="en-US" sz="1600" dirty="0"/>
              <a:t>), G.C. </a:t>
            </a:r>
            <a:r>
              <a:rPr lang="en-US" sz="1600" dirty="0" err="1"/>
              <a:t>Hadjipanayis</a:t>
            </a:r>
            <a:r>
              <a:rPr lang="en-US" sz="1600" dirty="0"/>
              <a:t>, C.H. Chen, J.P. Liu, editors, pp. 403-406, Annapolis, Maryland, USA (August 17-21</a:t>
            </a:r>
            <a:r>
              <a:rPr lang="en-US" sz="1600" dirty="0" smtClean="0"/>
              <a:t>, 2014)</a:t>
            </a:r>
            <a:endParaRPr lang="en-US" sz="1600" dirty="0">
              <a:solidFill>
                <a:srgbClr val="C00000"/>
              </a:solidFill>
            </a:endParaRPr>
          </a:p>
        </p:txBody>
      </p:sp>
      <p:sp>
        <p:nvSpPr>
          <p:cNvPr id="4" name="Slide Number Placeholder 3"/>
          <p:cNvSpPr>
            <a:spLocks noGrp="1"/>
          </p:cNvSpPr>
          <p:nvPr>
            <p:ph type="sldNum" sz="quarter" idx="12"/>
          </p:nvPr>
        </p:nvSpPr>
        <p:spPr/>
        <p:txBody>
          <a:bodyPr/>
          <a:lstStyle/>
          <a:p>
            <a:fld id="{8B27457F-C654-4A16-A1E7-D3D3525FB5E6}" type="slidenum">
              <a:rPr lang="en-US" smtClean="0"/>
              <a:pPr/>
              <a:t>26</a:t>
            </a:fld>
            <a:endParaRPr lang="en-US"/>
          </a:p>
        </p:txBody>
      </p:sp>
    </p:spTree>
    <p:extLst>
      <p:ext uri="{BB962C8B-B14F-4D97-AF65-F5344CB8AC3E}">
        <p14:creationId xmlns:p14="http://schemas.microsoft.com/office/powerpoint/2010/main" xmlns="" val="4034291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1268</Words>
  <Application>Microsoft Office PowerPoint</Application>
  <PresentationFormat>On-screen Show (4:3)</PresentationFormat>
  <Paragraphs>238</Paragraphs>
  <Slides>27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Presentation</vt:lpstr>
      <vt:lpstr>About OMICS Group</vt:lpstr>
      <vt:lpstr>About OMICS Group Conferences</vt:lpstr>
      <vt:lpstr>Dy-FREE HIGH STRENGTH, HIGH COERCIVITY Nd2Fe14 PERMANENT MAGNETS</vt:lpstr>
      <vt:lpstr>BASIC DEFINITIONS – I </vt:lpstr>
      <vt:lpstr>Slide 5</vt:lpstr>
      <vt:lpstr>NEODYMIUM-IRON-BORON PERMANENT MAGNETS Nd2Fe14B</vt:lpstr>
      <vt:lpstr>DYSPROSIUM</vt:lpstr>
      <vt:lpstr>WHY CERIUM</vt:lpstr>
      <vt:lpstr>FIRST SURPRISE IN  (Nd1-xCex)2Fe14B SYSTEM</vt:lpstr>
      <vt:lpstr>BHMAX, Br, Hc, HA AND MS OF (Nd1-xCex)2Fe14B RIBBONS</vt:lpstr>
      <vt:lpstr>SECOND SURPRISE IN  (Nd1-xCex)2Fe14B SYSTEM</vt:lpstr>
      <vt:lpstr>SEM IMAGES OF (Nd1-xCex)2Fe14B  DROP CAST ALLOYS</vt:lpstr>
      <vt:lpstr>THIRD SURPRISE – THE EFFECT OF COBALT ADDITIONS</vt:lpstr>
      <vt:lpstr>MAGNETIZATION VS. FIELD FOR (Nd0.8Ce0.2)2Fe14-yCoyB ALLOYS</vt:lpstr>
      <vt:lpstr>ADDITION OF TiC OR ZrC GRAIN REFINERS</vt:lpstr>
      <vt:lpstr>MAGNETIZATION VERSUS FIELD OF (Nd0.8Ce0.2)~2Fe14B WITH AND WITHOUT ADDED TiC MELT SPUN RIBBONS</vt:lpstr>
      <vt:lpstr>FOURTH SURPRISE – TEMPERATURE DEPENDENCE OF Hc</vt:lpstr>
      <vt:lpstr>COERCIVITY AS A FUNCTION OF TEMPERATURE FOR (Nd0.8Ce0.2)2+zFe12Co2B RIBBONS WITH EXCESS RARE EARTH AND/OR TiC, ZrC AS A FUNCTION OF TEMPERATURE.  </vt:lpstr>
      <vt:lpstr>SYNERGISM BETWEEN MIXVALENT  Ce AND Co </vt:lpstr>
      <vt:lpstr>Slide 20</vt:lpstr>
      <vt:lpstr>PROCESSING COMMERCIAL (Nd0.8Ce0.2)2.4Fe12Co2B</vt:lpstr>
      <vt:lpstr>B-H CURVES (Nd0.8Ce0.2)2.4Fe12Co2B</vt:lpstr>
      <vt:lpstr>Slide 23</vt:lpstr>
      <vt:lpstr>Slide 24</vt:lpstr>
      <vt:lpstr>CONCLUSIONS</vt:lpstr>
      <vt:lpstr>ACKNOWLEDGEMENTS</vt:lpstr>
      <vt:lpstr>Let Us Meet Again</vt:lpstr>
    </vt:vector>
  </TitlesOfParts>
  <Company>The Ames Laboratory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Dy-FREE, REDUCED Nd, HIGH PERFORMANCE Nd2Fe14B-BASED PERMANENT MAGNETS</dc:title>
  <dc:creator>Information Systems</dc:creator>
  <cp:lastModifiedBy>swetha-g</cp:lastModifiedBy>
  <cp:revision>52</cp:revision>
  <dcterms:created xsi:type="dcterms:W3CDTF">2014-09-23T17:45:06Z</dcterms:created>
  <dcterms:modified xsi:type="dcterms:W3CDTF">2014-11-17T14:29:16Z</dcterms:modified>
</cp:coreProperties>
</file>