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29"/>
  </p:notesMasterIdLst>
  <p:sldIdLst>
    <p:sldId id="401" r:id="rId2"/>
    <p:sldId id="332" r:id="rId3"/>
    <p:sldId id="434" r:id="rId4"/>
    <p:sldId id="426" r:id="rId5"/>
    <p:sldId id="423" r:id="rId6"/>
    <p:sldId id="342" r:id="rId7"/>
    <p:sldId id="427" r:id="rId8"/>
    <p:sldId id="431" r:id="rId9"/>
    <p:sldId id="406" r:id="rId10"/>
    <p:sldId id="428" r:id="rId11"/>
    <p:sldId id="421" r:id="rId12"/>
    <p:sldId id="425" r:id="rId13"/>
    <p:sldId id="432" r:id="rId14"/>
    <p:sldId id="415" r:id="rId15"/>
    <p:sldId id="371" r:id="rId16"/>
    <p:sldId id="407" r:id="rId17"/>
    <p:sldId id="408" r:id="rId18"/>
    <p:sldId id="409" r:id="rId19"/>
    <p:sldId id="414" r:id="rId20"/>
    <p:sldId id="417" r:id="rId21"/>
    <p:sldId id="416" r:id="rId22"/>
    <p:sldId id="411" r:id="rId23"/>
    <p:sldId id="413" r:id="rId24"/>
    <p:sldId id="412" r:id="rId25"/>
    <p:sldId id="410" r:id="rId26"/>
    <p:sldId id="418" r:id="rId27"/>
    <p:sldId id="433" r:id="rId28"/>
  </p:sldIdLst>
  <p:sldSz cx="9144000" cy="6858000" type="screen4x3"/>
  <p:notesSz cx="6858000" cy="9144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4D4D4D"/>
    <a:srgbClr val="333333"/>
    <a:srgbClr val="EAEAEA"/>
    <a:srgbClr val="DFE7F5"/>
    <a:srgbClr val="D6E1F2"/>
    <a:srgbClr val="D8E5F0"/>
    <a:srgbClr val="F0F0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2" autoAdjust="0"/>
    <p:restoredTop sz="94668" autoAdjust="0"/>
  </p:normalViewPr>
  <p:slideViewPr>
    <p:cSldViewPr snapToGrid="0">
      <p:cViewPr>
        <p:scale>
          <a:sx n="104" d="100"/>
          <a:sy n="104" d="100"/>
        </p:scale>
        <p:origin x="-84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Fattening 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9.1867180134036899E-2"/>
          <c:y val="7.7912510535083093E-2"/>
          <c:w val="0.860217427311879"/>
          <c:h val="0.83017067285567203"/>
        </c:manualLayout>
      </c:layout>
      <c:lineChart>
        <c:grouping val="standard"/>
        <c:varyColors val="0"/>
        <c:ser>
          <c:idx val="0"/>
          <c:order val="0"/>
          <c:tx>
            <c:v>Incidence risk</c:v>
          </c:tx>
          <c:dLbls>
            <c:dLbl>
              <c:idx val="0"/>
              <c:layout>
                <c:manualLayout>
                  <c:x val="-6.0679611650485497E-3"/>
                  <c:y val="4.63954318344041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10F-4F78-9B51-7A229939E70A}"/>
                </c:ext>
              </c:extLst>
            </c:dLbl>
            <c:dLbl>
              <c:idx val="2"/>
              <c:layout>
                <c:manualLayout>
                  <c:x val="-2.0226537216828499E-3"/>
                  <c:y val="-3.56887937187723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10F-4F78-9B51-7A229939E70A}"/>
                </c:ext>
              </c:extLst>
            </c:dLbl>
            <c:dLbl>
              <c:idx val="3"/>
              <c:layout>
                <c:manualLayout>
                  <c:x val="-2.0226537216828499E-3"/>
                  <c:y val="-2.141327623126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10F-4F78-9B51-7A229939E70A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Fattenning!$D$3:$D$7</c:f>
                <c:numCache>
                  <c:formatCode>General</c:formatCode>
                  <c:ptCount val="5"/>
                  <c:pt idx="0">
                    <c:v>8.0000000000000196E-2</c:v>
                  </c:pt>
                  <c:pt idx="1">
                    <c:v>0.09</c:v>
                  </c:pt>
                  <c:pt idx="2">
                    <c:v>0.1</c:v>
                  </c:pt>
                  <c:pt idx="3">
                    <c:v>6.0000000000000102E-2</c:v>
                  </c:pt>
                  <c:pt idx="4">
                    <c:v>0.05</c:v>
                  </c:pt>
                </c:numCache>
              </c:numRef>
            </c:plus>
            <c:minus>
              <c:numRef>
                <c:f>Fattenning!$D$3:$D$7</c:f>
                <c:numCache>
                  <c:formatCode>General</c:formatCode>
                  <c:ptCount val="5"/>
                  <c:pt idx="0">
                    <c:v>8.0000000000000196E-2</c:v>
                  </c:pt>
                  <c:pt idx="1">
                    <c:v>0.09</c:v>
                  </c:pt>
                  <c:pt idx="2">
                    <c:v>0.1</c:v>
                  </c:pt>
                  <c:pt idx="3">
                    <c:v>6.0000000000000102E-2</c:v>
                  </c:pt>
                  <c:pt idx="4">
                    <c:v>0.05</c:v>
                  </c:pt>
                </c:numCache>
              </c:numRef>
            </c:minus>
          </c:errBars>
          <c:cat>
            <c:numRef>
              <c:f>Fattenning!$B$3:$B$7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Fattenning!$C$3:$C$7</c:f>
              <c:numCache>
                <c:formatCode>0%</c:formatCode>
                <c:ptCount val="5"/>
                <c:pt idx="0">
                  <c:v>0.23</c:v>
                </c:pt>
                <c:pt idx="1">
                  <c:v>0.28999999999999998</c:v>
                </c:pt>
                <c:pt idx="2">
                  <c:v>0.19</c:v>
                </c:pt>
                <c:pt idx="3">
                  <c:v>0.16</c:v>
                </c:pt>
                <c:pt idx="4">
                  <c:v>0.09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210F-4F78-9B51-7A229939E7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438976"/>
        <c:axId val="35440512"/>
      </c:lineChart>
      <c:catAx>
        <c:axId val="354389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5440512"/>
        <c:crosses val="autoZero"/>
        <c:auto val="1"/>
        <c:lblAlgn val="ctr"/>
        <c:lblOffset val="100"/>
        <c:noMultiLvlLbl val="0"/>
      </c:catAx>
      <c:valAx>
        <c:axId val="35440512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crossAx val="354389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Nucleus</a:t>
            </a:r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8.2225460187576399E-2"/>
          <c:y val="5.2607164393019101E-2"/>
          <c:w val="0.81885265266625995"/>
          <c:h val="0.86351765485712795"/>
        </c:manualLayout>
      </c:layout>
      <c:lineChart>
        <c:grouping val="standard"/>
        <c:varyColors val="0"/>
        <c:ser>
          <c:idx val="0"/>
          <c:order val="0"/>
          <c:tx>
            <c:v>Incidence risk</c:v>
          </c:tx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nucleus!$D$3:$D$7</c:f>
                <c:numCache>
                  <c:formatCode>General</c:formatCode>
                  <c:ptCount val="5"/>
                  <c:pt idx="0">
                    <c:v>0.11</c:v>
                  </c:pt>
                  <c:pt idx="1">
                    <c:v>0.12</c:v>
                  </c:pt>
                  <c:pt idx="2">
                    <c:v>0.1</c:v>
                  </c:pt>
                  <c:pt idx="3">
                    <c:v>0.12</c:v>
                  </c:pt>
                  <c:pt idx="4">
                    <c:v>0.1</c:v>
                  </c:pt>
                </c:numCache>
              </c:numRef>
            </c:plus>
            <c:minus>
              <c:numRef>
                <c:f>nucleus!$D$3:$D$7</c:f>
                <c:numCache>
                  <c:formatCode>General</c:formatCode>
                  <c:ptCount val="5"/>
                  <c:pt idx="0">
                    <c:v>0.11</c:v>
                  </c:pt>
                  <c:pt idx="1">
                    <c:v>0.12</c:v>
                  </c:pt>
                  <c:pt idx="2">
                    <c:v>0.1</c:v>
                  </c:pt>
                  <c:pt idx="3">
                    <c:v>0.12</c:v>
                  </c:pt>
                  <c:pt idx="4">
                    <c:v>0.1</c:v>
                  </c:pt>
                </c:numCache>
              </c:numRef>
            </c:minus>
          </c:errBars>
          <c:cat>
            <c:numRef>
              <c:f>nucleus!$B$3:$B$7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nucleus!$C$3:$C$7</c:f>
              <c:numCache>
                <c:formatCode>0%</c:formatCode>
                <c:ptCount val="5"/>
                <c:pt idx="0">
                  <c:v>0.25</c:v>
                </c:pt>
                <c:pt idx="1">
                  <c:v>0.23</c:v>
                </c:pt>
                <c:pt idx="2">
                  <c:v>0.15</c:v>
                </c:pt>
                <c:pt idx="3">
                  <c:v>0.2</c:v>
                </c:pt>
                <c:pt idx="4">
                  <c:v>0.22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E3C7-4C38-AFB9-9BBFA08FAE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4264832"/>
        <c:axId val="64274816"/>
      </c:lineChart>
      <c:catAx>
        <c:axId val="642648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64274816"/>
        <c:crosses val="autoZero"/>
        <c:auto val="1"/>
        <c:lblAlgn val="ctr"/>
        <c:lblOffset val="100"/>
        <c:noMultiLvlLbl val="0"/>
      </c:catAx>
      <c:valAx>
        <c:axId val="64274816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crossAx val="64264832"/>
        <c:crosses val="autoZero"/>
        <c:crossBetween val="between"/>
        <c:majorUnit val="0.05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Multiplier</a:t>
            </a:r>
          </a:p>
        </c:rich>
      </c:tx>
      <c:layout/>
      <c:overlay val="1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Incidence risk</c:v>
          </c:tx>
          <c:dLbls>
            <c:dLbl>
              <c:idx val="0"/>
              <c:layout>
                <c:manualLayout>
                  <c:x val="-7.8485687903970605E-2"/>
                  <c:y val="6.07441154138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58D-4304-9F3B-6CC4B14C3E00}"/>
                </c:ext>
              </c:extLst>
            </c:dLbl>
            <c:dLbl>
              <c:idx val="1"/>
              <c:layout>
                <c:manualLayout>
                  <c:x val="-1.15420129270545E-2"/>
                  <c:y val="5.69476082004555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58D-4304-9F3B-6CC4B14C3E00}"/>
                </c:ext>
              </c:extLst>
            </c:dLbl>
            <c:dLbl>
              <c:idx val="2"/>
              <c:layout>
                <c:manualLayout>
                  <c:x val="4.6168051708217897E-3"/>
                  <c:y val="4.17615793470008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58D-4304-9F3B-6CC4B14C3E00}"/>
                </c:ext>
              </c:extLst>
            </c:dLbl>
            <c:dLbl>
              <c:idx val="3"/>
              <c:layout>
                <c:manualLayout>
                  <c:x val="6.9252077562327796E-3"/>
                  <c:y val="-3.03720577069096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58D-4304-9F3B-6CC4B14C3E0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Multiplier!$F$3:$F$7</c:f>
                <c:numCache>
                  <c:formatCode>General</c:formatCode>
                  <c:ptCount val="5"/>
                  <c:pt idx="0">
                    <c:v>0.1</c:v>
                  </c:pt>
                  <c:pt idx="1">
                    <c:v>0.09</c:v>
                  </c:pt>
                  <c:pt idx="2">
                    <c:v>0.1</c:v>
                  </c:pt>
                  <c:pt idx="3">
                    <c:v>0.11</c:v>
                  </c:pt>
                  <c:pt idx="4">
                    <c:v>0.08</c:v>
                  </c:pt>
                </c:numCache>
              </c:numRef>
            </c:plus>
            <c:minus>
              <c:numRef>
                <c:f>Multiplier!$F$3:$F$7</c:f>
                <c:numCache>
                  <c:formatCode>General</c:formatCode>
                  <c:ptCount val="5"/>
                  <c:pt idx="0">
                    <c:v>0.1</c:v>
                  </c:pt>
                  <c:pt idx="1">
                    <c:v>0.09</c:v>
                  </c:pt>
                  <c:pt idx="2">
                    <c:v>0.1</c:v>
                  </c:pt>
                  <c:pt idx="3">
                    <c:v>0.11</c:v>
                  </c:pt>
                  <c:pt idx="4">
                    <c:v>0.08</c:v>
                  </c:pt>
                </c:numCache>
              </c:numRef>
            </c:minus>
          </c:errBars>
          <c:cat>
            <c:numRef>
              <c:f>Multiplier!$B$3:$B$7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Multiplier!$E$3:$E$7</c:f>
              <c:numCache>
                <c:formatCode>0%</c:formatCode>
                <c:ptCount val="5"/>
                <c:pt idx="0">
                  <c:v>0.39</c:v>
                </c:pt>
                <c:pt idx="1">
                  <c:v>0.15</c:v>
                </c:pt>
                <c:pt idx="2">
                  <c:v>0.19</c:v>
                </c:pt>
                <c:pt idx="3">
                  <c:v>0.21</c:v>
                </c:pt>
                <c:pt idx="4">
                  <c:v>0.14000000000000001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B58D-4304-9F3B-6CC4B14C3E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4301696"/>
        <c:axId val="64311680"/>
      </c:lineChart>
      <c:catAx>
        <c:axId val="643016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64311680"/>
        <c:crosses val="autoZero"/>
        <c:auto val="1"/>
        <c:lblAlgn val="ctr"/>
        <c:lblOffset val="100"/>
        <c:noMultiLvlLbl val="0"/>
      </c:catAx>
      <c:valAx>
        <c:axId val="64311680"/>
        <c:scaling>
          <c:orientation val="minMax"/>
          <c:max val="0.5"/>
        </c:scaling>
        <c:delete val="0"/>
        <c:axPos val="l"/>
        <c:numFmt formatCode="0%" sourceLinked="1"/>
        <c:majorTickMark val="out"/>
        <c:minorTickMark val="none"/>
        <c:tickLblPos val="nextTo"/>
        <c:crossAx val="64301696"/>
        <c:crosses val="autoZero"/>
        <c:crossBetween val="between"/>
        <c:majorUnit val="0.1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Convential sow herds</a:t>
            </a:r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7.7960629921260002E-2"/>
          <c:y val="5.6030183727034097E-2"/>
          <c:w val="0.87759492563429697"/>
          <c:h val="0.83261956838728501"/>
        </c:manualLayout>
      </c:layout>
      <c:lineChart>
        <c:grouping val="standard"/>
        <c:varyColors val="0"/>
        <c:ser>
          <c:idx val="0"/>
          <c:order val="0"/>
          <c:tx>
            <c:v>Incidence</c:v>
          </c:tx>
          <c:dLbls>
            <c:dLbl>
              <c:idx val="0"/>
              <c:layout>
                <c:manualLayout>
                  <c:x val="8.3333333333333506E-3"/>
                  <c:y val="6.01851851851850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92E-4143-8275-1D53FC346EE6}"/>
                </c:ext>
              </c:extLst>
            </c:dLbl>
            <c:dLbl>
              <c:idx val="1"/>
              <c:layout>
                <c:manualLayout>
                  <c:x val="-1.1111111111111099E-2"/>
                  <c:y val="8.33333333333333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92E-4143-8275-1D53FC346EE6}"/>
                </c:ext>
              </c:extLst>
            </c:dLbl>
            <c:dLbl>
              <c:idx val="2"/>
              <c:layout>
                <c:manualLayout>
                  <c:x val="-2.7777777777778E-3"/>
                  <c:y val="4.6296296296296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92E-4143-8275-1D53FC346EE6}"/>
                </c:ext>
              </c:extLst>
            </c:dLbl>
            <c:dLbl>
              <c:idx val="3"/>
              <c:layout>
                <c:manualLayout>
                  <c:x val="0"/>
                  <c:y val="6.48148148148148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92E-4143-8275-1D53FC346EE6}"/>
                </c:ext>
              </c:extLst>
            </c:dLbl>
            <c:dLbl>
              <c:idx val="4"/>
              <c:layout>
                <c:manualLayout>
                  <c:x val="8.3333333333333506E-3"/>
                  <c:y val="6.01851851851850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92E-4143-8275-1D53FC346EE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Integrated!$C$3:$C$7</c:f>
                <c:numCache>
                  <c:formatCode>General</c:formatCode>
                  <c:ptCount val="5"/>
                  <c:pt idx="0">
                    <c:v>0.05</c:v>
                  </c:pt>
                  <c:pt idx="1">
                    <c:v>0.09</c:v>
                  </c:pt>
                  <c:pt idx="2">
                    <c:v>0.06</c:v>
                  </c:pt>
                  <c:pt idx="3">
                    <c:v>0.06</c:v>
                  </c:pt>
                  <c:pt idx="4">
                    <c:v>7.0000000000000007E-2</c:v>
                  </c:pt>
                </c:numCache>
              </c:numRef>
            </c:plus>
            <c:minus>
              <c:numRef>
                <c:f>Integrated!$C$3:$C$7</c:f>
                <c:numCache>
                  <c:formatCode>General</c:formatCode>
                  <c:ptCount val="5"/>
                  <c:pt idx="0">
                    <c:v>0.05</c:v>
                  </c:pt>
                  <c:pt idx="1">
                    <c:v>0.09</c:v>
                  </c:pt>
                  <c:pt idx="2">
                    <c:v>0.06</c:v>
                  </c:pt>
                  <c:pt idx="3">
                    <c:v>0.06</c:v>
                  </c:pt>
                  <c:pt idx="4">
                    <c:v>7.0000000000000007E-2</c:v>
                  </c:pt>
                </c:numCache>
              </c:numRef>
            </c:minus>
          </c:errBars>
          <c:cat>
            <c:numRef>
              <c:f>Integrated!$A$3:$A$7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Integrated!$B$3:$B$7</c:f>
              <c:numCache>
                <c:formatCode>0%</c:formatCode>
                <c:ptCount val="5"/>
                <c:pt idx="0">
                  <c:v>0.31</c:v>
                </c:pt>
                <c:pt idx="1">
                  <c:v>0.36</c:v>
                </c:pt>
                <c:pt idx="2">
                  <c:v>0.26</c:v>
                </c:pt>
                <c:pt idx="3">
                  <c:v>0.31</c:v>
                </c:pt>
                <c:pt idx="4">
                  <c:v>0.28999999999999998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C92E-4143-8275-1D53FC346E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0528768"/>
        <c:axId val="90534656"/>
      </c:lineChart>
      <c:catAx>
        <c:axId val="90528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90534656"/>
        <c:crosses val="autoZero"/>
        <c:auto val="1"/>
        <c:lblAlgn val="ctr"/>
        <c:lblOffset val="100"/>
        <c:noMultiLvlLbl val="0"/>
      </c:catAx>
      <c:valAx>
        <c:axId val="90534656"/>
        <c:scaling>
          <c:orientation val="minMax"/>
          <c:max val="0.5"/>
        </c:scaling>
        <c:delete val="0"/>
        <c:axPos val="l"/>
        <c:numFmt formatCode="0%" sourceLinked="1"/>
        <c:majorTickMark val="out"/>
        <c:minorTickMark val="none"/>
        <c:tickLblPos val="nextTo"/>
        <c:crossAx val="90528768"/>
        <c:crosses val="autoZero"/>
        <c:crossBetween val="between"/>
        <c:majorUnit val="0.1"/>
        <c:minorUnit val="0.01"/>
      </c:valAx>
    </c:plotArea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5B4F52-3015-4398-BD7F-C537B750AEDD}" type="doc">
      <dgm:prSet loTypeId="urn:microsoft.com/office/officeart/2005/8/layout/hierarchy2" loCatId="hierarchy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A72FADFE-72B8-4AD4-9EEA-60F0B3C866FA}">
      <dgm:prSet phldrT="[Tekst]"/>
      <dgm:spPr>
        <a:solidFill>
          <a:srgbClr val="FFC000"/>
        </a:solidFill>
      </dgm:spPr>
      <dgm:t>
        <a:bodyPr/>
        <a:lstStyle/>
        <a:p>
          <a:r>
            <a:rPr lang="nb-NO" dirty="0" err="1">
              <a:solidFill>
                <a:schemeClr val="tx2"/>
              </a:solidFill>
            </a:rPr>
            <a:t>county</a:t>
          </a:r>
          <a:endParaRPr lang="en-GB" dirty="0">
            <a:solidFill>
              <a:schemeClr val="tx2"/>
            </a:solidFill>
          </a:endParaRPr>
        </a:p>
      </dgm:t>
    </dgm:pt>
    <dgm:pt modelId="{7C3F0CC9-085D-4E9A-BAAE-C95C616A66BF}" type="parTrans" cxnId="{10CF5466-02B4-4ABE-9003-476327FCC3BD}">
      <dgm:prSet/>
      <dgm:spPr/>
      <dgm:t>
        <a:bodyPr/>
        <a:lstStyle/>
        <a:p>
          <a:endParaRPr lang="en-GB"/>
        </a:p>
      </dgm:t>
    </dgm:pt>
    <dgm:pt modelId="{6C818CA2-5656-4CE0-B332-6B2826CB6E43}" type="sibTrans" cxnId="{10CF5466-02B4-4ABE-9003-476327FCC3BD}">
      <dgm:prSet/>
      <dgm:spPr/>
      <dgm:t>
        <a:bodyPr/>
        <a:lstStyle/>
        <a:p>
          <a:endParaRPr lang="en-GB"/>
        </a:p>
      </dgm:t>
    </dgm:pt>
    <dgm:pt modelId="{313F179A-23E8-4081-BEB2-69BE598649EA}">
      <dgm:prSet phldrT="[Tekst]"/>
      <dgm:spPr/>
      <dgm:t>
        <a:bodyPr/>
        <a:lstStyle/>
        <a:p>
          <a:r>
            <a:rPr lang="nb-NO" dirty="0"/>
            <a:t>Herd A </a:t>
          </a:r>
          <a:endParaRPr lang="en-GB" dirty="0"/>
        </a:p>
      </dgm:t>
    </dgm:pt>
    <dgm:pt modelId="{7BD4663C-0440-4FD8-831D-C3D4FADB0C41}" type="parTrans" cxnId="{8E0AF071-7DF2-4F06-B359-9A30C083EC86}">
      <dgm:prSet/>
      <dgm:spPr/>
      <dgm:t>
        <a:bodyPr/>
        <a:lstStyle/>
        <a:p>
          <a:endParaRPr lang="en-GB"/>
        </a:p>
      </dgm:t>
    </dgm:pt>
    <dgm:pt modelId="{2D1FFD09-57E5-49CE-BE8D-FA86634D6E28}" type="sibTrans" cxnId="{8E0AF071-7DF2-4F06-B359-9A30C083EC86}">
      <dgm:prSet/>
      <dgm:spPr/>
      <dgm:t>
        <a:bodyPr/>
        <a:lstStyle/>
        <a:p>
          <a:endParaRPr lang="en-GB"/>
        </a:p>
      </dgm:t>
    </dgm:pt>
    <dgm:pt modelId="{CEF872AA-071D-4B4D-9D03-30E795DA148D}">
      <dgm:prSet phldrT="[Tekst]"/>
      <dgm:spPr>
        <a:solidFill>
          <a:schemeClr val="tx1">
            <a:lumMod val="60000"/>
            <a:lumOff val="40000"/>
          </a:schemeClr>
        </a:solidFill>
      </dgm:spPr>
      <dgm:t>
        <a:bodyPr/>
        <a:lstStyle/>
        <a:p>
          <a:r>
            <a:rPr lang="nb-NO" dirty="0" err="1"/>
            <a:t>Testdate</a:t>
          </a:r>
          <a:r>
            <a:rPr lang="nb-NO" dirty="0"/>
            <a:t> 1</a:t>
          </a:r>
          <a:endParaRPr lang="en-GB" dirty="0"/>
        </a:p>
      </dgm:t>
    </dgm:pt>
    <dgm:pt modelId="{8110AEBF-D55F-4B4A-A132-70F60D5D5014}" type="parTrans" cxnId="{72F170E8-EC11-4FA8-8D8D-40D820795AFC}">
      <dgm:prSet/>
      <dgm:spPr/>
      <dgm:t>
        <a:bodyPr/>
        <a:lstStyle/>
        <a:p>
          <a:endParaRPr lang="en-GB"/>
        </a:p>
      </dgm:t>
    </dgm:pt>
    <dgm:pt modelId="{67D87CC0-D847-4E6F-BCE6-13BE94E9B007}" type="sibTrans" cxnId="{72F170E8-EC11-4FA8-8D8D-40D820795AFC}">
      <dgm:prSet/>
      <dgm:spPr/>
      <dgm:t>
        <a:bodyPr/>
        <a:lstStyle/>
        <a:p>
          <a:endParaRPr lang="en-GB"/>
        </a:p>
      </dgm:t>
    </dgm:pt>
    <dgm:pt modelId="{5F4A2A75-A517-4378-A372-BA45F670035D}">
      <dgm:prSet phldrT="[Tekst]"/>
      <dgm:spPr>
        <a:solidFill>
          <a:schemeClr val="tx1">
            <a:lumMod val="60000"/>
            <a:lumOff val="40000"/>
          </a:schemeClr>
        </a:solidFill>
      </dgm:spPr>
      <dgm:t>
        <a:bodyPr/>
        <a:lstStyle/>
        <a:p>
          <a:r>
            <a:rPr lang="nb-NO" dirty="0" err="1"/>
            <a:t>Testdate</a:t>
          </a:r>
          <a:r>
            <a:rPr lang="nb-NO" dirty="0"/>
            <a:t> 2 </a:t>
          </a:r>
          <a:endParaRPr lang="en-GB" dirty="0"/>
        </a:p>
      </dgm:t>
    </dgm:pt>
    <dgm:pt modelId="{F7B80D16-A1D1-44CB-AF54-DAE487FB28B3}" type="parTrans" cxnId="{46B5BA43-D607-40DA-82B6-377CE1D38129}">
      <dgm:prSet/>
      <dgm:spPr/>
      <dgm:t>
        <a:bodyPr/>
        <a:lstStyle/>
        <a:p>
          <a:endParaRPr lang="en-GB"/>
        </a:p>
      </dgm:t>
    </dgm:pt>
    <dgm:pt modelId="{3CFCD03B-C32E-4742-BC9C-966C32E74AA2}" type="sibTrans" cxnId="{46B5BA43-D607-40DA-82B6-377CE1D38129}">
      <dgm:prSet/>
      <dgm:spPr/>
      <dgm:t>
        <a:bodyPr/>
        <a:lstStyle/>
        <a:p>
          <a:endParaRPr lang="en-GB"/>
        </a:p>
      </dgm:t>
    </dgm:pt>
    <dgm:pt modelId="{AC0F8A2C-3187-4DC8-9036-6C7E6AD099B3}">
      <dgm:prSet phldrT="[Tekst]"/>
      <dgm:spPr/>
      <dgm:t>
        <a:bodyPr/>
        <a:lstStyle/>
        <a:p>
          <a:r>
            <a:rPr lang="en-SG" dirty="0"/>
            <a:t>Herd B</a:t>
          </a:r>
          <a:endParaRPr lang="en-GB" dirty="0"/>
        </a:p>
      </dgm:t>
    </dgm:pt>
    <dgm:pt modelId="{FFEA72E5-E6C1-4FE8-B25F-90BB788D9053}" type="parTrans" cxnId="{06824D4A-2AE3-4F59-A5C1-8911E873FED1}">
      <dgm:prSet/>
      <dgm:spPr/>
      <dgm:t>
        <a:bodyPr/>
        <a:lstStyle/>
        <a:p>
          <a:endParaRPr lang="en-GB"/>
        </a:p>
      </dgm:t>
    </dgm:pt>
    <dgm:pt modelId="{E1613D9A-31F8-40AE-9D1C-23AAC6D8B623}" type="sibTrans" cxnId="{06824D4A-2AE3-4F59-A5C1-8911E873FED1}">
      <dgm:prSet/>
      <dgm:spPr/>
      <dgm:t>
        <a:bodyPr/>
        <a:lstStyle/>
        <a:p>
          <a:endParaRPr lang="en-GB"/>
        </a:p>
      </dgm:t>
    </dgm:pt>
    <dgm:pt modelId="{73A34C61-5276-45BD-9E55-B82A575B0A59}">
      <dgm:prSet phldrT="[Tekst]"/>
      <dgm:spPr>
        <a:solidFill>
          <a:schemeClr val="tx1">
            <a:lumMod val="60000"/>
            <a:lumOff val="40000"/>
          </a:schemeClr>
        </a:solidFill>
      </dgm:spPr>
      <dgm:t>
        <a:bodyPr/>
        <a:lstStyle/>
        <a:p>
          <a:r>
            <a:rPr lang="en-SG" dirty="0" err="1"/>
            <a:t>Test</a:t>
          </a:r>
          <a:r>
            <a:rPr lang="en-SG" baseline="0" dirty="0" err="1"/>
            <a:t>date</a:t>
          </a:r>
          <a:r>
            <a:rPr lang="en-SG" baseline="0" dirty="0"/>
            <a:t> 3</a:t>
          </a:r>
          <a:endParaRPr lang="en-GB" dirty="0"/>
        </a:p>
      </dgm:t>
    </dgm:pt>
    <dgm:pt modelId="{8AE17718-55F1-455A-BE75-2D5632E77B2F}" type="parTrans" cxnId="{18F3FD63-F7B6-4CA6-8FEB-D67305FA9BCF}">
      <dgm:prSet/>
      <dgm:spPr/>
      <dgm:t>
        <a:bodyPr/>
        <a:lstStyle/>
        <a:p>
          <a:endParaRPr lang="en-GB"/>
        </a:p>
      </dgm:t>
    </dgm:pt>
    <dgm:pt modelId="{4B3695CB-E6CC-40A8-BB1D-9E8574E34359}" type="sibTrans" cxnId="{18F3FD63-F7B6-4CA6-8FEB-D67305FA9BCF}">
      <dgm:prSet/>
      <dgm:spPr/>
      <dgm:t>
        <a:bodyPr/>
        <a:lstStyle/>
        <a:p>
          <a:endParaRPr lang="en-GB"/>
        </a:p>
      </dgm:t>
    </dgm:pt>
    <dgm:pt modelId="{52D2B104-52F0-47FE-9195-8C9CB7DF821B}">
      <dgm:prSet phldrT="[Tekst]"/>
      <dgm:spPr>
        <a:solidFill>
          <a:schemeClr val="tx1">
            <a:lumMod val="60000"/>
            <a:lumOff val="40000"/>
          </a:schemeClr>
        </a:solidFill>
      </dgm:spPr>
      <dgm:t>
        <a:bodyPr/>
        <a:lstStyle/>
        <a:p>
          <a:r>
            <a:rPr lang="en-SG" dirty="0" err="1"/>
            <a:t>Testdate</a:t>
          </a:r>
          <a:r>
            <a:rPr lang="en-SG" dirty="0"/>
            <a:t> 1</a:t>
          </a:r>
          <a:endParaRPr lang="en-GB" dirty="0"/>
        </a:p>
      </dgm:t>
    </dgm:pt>
    <dgm:pt modelId="{D8F6860E-82E9-4012-8B61-EF2659AF90A1}" type="parTrans" cxnId="{E5F628DE-2CD8-40F8-8B69-7BFBE88A2FA5}">
      <dgm:prSet/>
      <dgm:spPr/>
      <dgm:t>
        <a:bodyPr/>
        <a:lstStyle/>
        <a:p>
          <a:endParaRPr lang="en-GB"/>
        </a:p>
      </dgm:t>
    </dgm:pt>
    <dgm:pt modelId="{9AA65237-DE6F-44CF-A86B-A020C55E9445}" type="sibTrans" cxnId="{E5F628DE-2CD8-40F8-8B69-7BFBE88A2FA5}">
      <dgm:prSet/>
      <dgm:spPr/>
      <dgm:t>
        <a:bodyPr/>
        <a:lstStyle/>
        <a:p>
          <a:endParaRPr lang="en-GB"/>
        </a:p>
      </dgm:t>
    </dgm:pt>
    <dgm:pt modelId="{E794EC7C-74B4-40A5-B4F1-A172776811C4}">
      <dgm:prSet phldrT="[Tekst]"/>
      <dgm:spPr>
        <a:solidFill>
          <a:schemeClr val="tx1">
            <a:lumMod val="60000"/>
            <a:lumOff val="40000"/>
          </a:schemeClr>
        </a:solidFill>
      </dgm:spPr>
      <dgm:t>
        <a:bodyPr/>
        <a:lstStyle/>
        <a:p>
          <a:r>
            <a:rPr lang="en-SG" dirty="0" err="1"/>
            <a:t>Testdate</a:t>
          </a:r>
          <a:r>
            <a:rPr lang="en-SG" dirty="0"/>
            <a:t> 2</a:t>
          </a:r>
          <a:endParaRPr lang="en-GB" dirty="0"/>
        </a:p>
      </dgm:t>
    </dgm:pt>
    <dgm:pt modelId="{0BD5EA35-FFCE-49C1-BA37-7A2B020FD218}" type="parTrans" cxnId="{AB5F52D0-0CB6-41D0-B10E-2151153ED684}">
      <dgm:prSet/>
      <dgm:spPr/>
      <dgm:t>
        <a:bodyPr/>
        <a:lstStyle/>
        <a:p>
          <a:endParaRPr lang="en-GB"/>
        </a:p>
      </dgm:t>
    </dgm:pt>
    <dgm:pt modelId="{491B9D2A-6546-48AE-9B88-3C65AD5DD7C6}" type="sibTrans" cxnId="{AB5F52D0-0CB6-41D0-B10E-2151153ED684}">
      <dgm:prSet/>
      <dgm:spPr/>
      <dgm:t>
        <a:bodyPr/>
        <a:lstStyle/>
        <a:p>
          <a:endParaRPr lang="en-GB"/>
        </a:p>
      </dgm:t>
    </dgm:pt>
    <dgm:pt modelId="{0045F0DF-FD77-4D98-A26A-7EF45C656951}">
      <dgm:prSet phldrT="[Tekst]"/>
      <dgm:spPr>
        <a:solidFill>
          <a:schemeClr val="tx1">
            <a:lumMod val="60000"/>
            <a:lumOff val="40000"/>
          </a:schemeClr>
        </a:solidFill>
      </dgm:spPr>
      <dgm:t>
        <a:bodyPr/>
        <a:lstStyle/>
        <a:p>
          <a:r>
            <a:rPr lang="nb-NO" dirty="0" err="1"/>
            <a:t>Testdate</a:t>
          </a:r>
          <a:r>
            <a:rPr lang="nb-NO" dirty="0"/>
            <a:t> 3 </a:t>
          </a:r>
          <a:endParaRPr lang="en-GB" dirty="0"/>
        </a:p>
      </dgm:t>
    </dgm:pt>
    <dgm:pt modelId="{B39C50C0-5B53-405E-92CB-D2BB4840401C}" type="parTrans" cxnId="{0BAE654B-7EA2-4EDB-A85F-73CE444E7198}">
      <dgm:prSet/>
      <dgm:spPr/>
      <dgm:t>
        <a:bodyPr/>
        <a:lstStyle/>
        <a:p>
          <a:endParaRPr lang="en-GB"/>
        </a:p>
      </dgm:t>
    </dgm:pt>
    <dgm:pt modelId="{D8DF65F0-31B1-40F8-BCF1-B8246855D1C6}" type="sibTrans" cxnId="{0BAE654B-7EA2-4EDB-A85F-73CE444E7198}">
      <dgm:prSet/>
      <dgm:spPr/>
      <dgm:t>
        <a:bodyPr/>
        <a:lstStyle/>
        <a:p>
          <a:endParaRPr lang="en-GB"/>
        </a:p>
      </dgm:t>
    </dgm:pt>
    <dgm:pt modelId="{1E7D95D3-0105-46A4-AFF2-4A0144A38D5E}" type="pres">
      <dgm:prSet presAssocID="{325B4F52-3015-4398-BD7F-C537B750AEDD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A453BFB-CF79-4A18-A025-DAE91A61A52F}" type="pres">
      <dgm:prSet presAssocID="{A72FADFE-72B8-4AD4-9EEA-60F0B3C866FA}" presName="root1" presStyleCnt="0"/>
      <dgm:spPr/>
    </dgm:pt>
    <dgm:pt modelId="{0E65DA14-2B4A-43DD-BEB1-63D3047E4525}" type="pres">
      <dgm:prSet presAssocID="{A72FADFE-72B8-4AD4-9EEA-60F0B3C866FA}" presName="LevelOneTextNode" presStyleLbl="node0" presStyleIdx="0" presStyleCnt="1" custScaleX="59301" custScaleY="38000" custLinFactNeighborX="-5523" custLinFactNeighborY="-68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E1B9E84-0161-4ADF-85DD-E179D8AAE156}" type="pres">
      <dgm:prSet presAssocID="{A72FADFE-72B8-4AD4-9EEA-60F0B3C866FA}" presName="level2hierChild" presStyleCnt="0"/>
      <dgm:spPr/>
    </dgm:pt>
    <dgm:pt modelId="{79D39C78-C587-4AE9-B297-F0587F66AF71}" type="pres">
      <dgm:prSet presAssocID="{7BD4663C-0440-4FD8-831D-C3D4FADB0C41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1B1187D9-4D9C-4A33-B517-71AFB75C0CED}" type="pres">
      <dgm:prSet presAssocID="{7BD4663C-0440-4FD8-831D-C3D4FADB0C41}" presName="connTx" presStyleLbl="parChTrans1D2" presStyleIdx="0" presStyleCnt="2"/>
      <dgm:spPr/>
      <dgm:t>
        <a:bodyPr/>
        <a:lstStyle/>
        <a:p>
          <a:endParaRPr lang="en-US"/>
        </a:p>
      </dgm:t>
    </dgm:pt>
    <dgm:pt modelId="{549CA776-D063-4F5E-A574-C6E8797327F1}" type="pres">
      <dgm:prSet presAssocID="{313F179A-23E8-4081-BEB2-69BE598649EA}" presName="root2" presStyleCnt="0"/>
      <dgm:spPr/>
    </dgm:pt>
    <dgm:pt modelId="{A3927F89-1025-45D7-9924-4A066CF8BD56}" type="pres">
      <dgm:prSet presAssocID="{313F179A-23E8-4081-BEB2-69BE598649EA}" presName="LevelTwoTextNode" presStyleLbl="node2" presStyleIdx="0" presStyleCnt="2" custScaleX="48456" custScaleY="335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5034E66-6ADC-4A58-859F-D8691830FDF4}" type="pres">
      <dgm:prSet presAssocID="{313F179A-23E8-4081-BEB2-69BE598649EA}" presName="level3hierChild" presStyleCnt="0"/>
      <dgm:spPr/>
    </dgm:pt>
    <dgm:pt modelId="{0E393B2D-D42B-4700-A58E-2EE0E9F0FDFC}" type="pres">
      <dgm:prSet presAssocID="{8110AEBF-D55F-4B4A-A132-70F60D5D5014}" presName="conn2-1" presStyleLbl="parChTrans1D3" presStyleIdx="0" presStyleCnt="6"/>
      <dgm:spPr/>
      <dgm:t>
        <a:bodyPr/>
        <a:lstStyle/>
        <a:p>
          <a:endParaRPr lang="en-US"/>
        </a:p>
      </dgm:t>
    </dgm:pt>
    <dgm:pt modelId="{03517E08-EBD0-4326-8C5E-56C659197D66}" type="pres">
      <dgm:prSet presAssocID="{8110AEBF-D55F-4B4A-A132-70F60D5D5014}" presName="connTx" presStyleLbl="parChTrans1D3" presStyleIdx="0" presStyleCnt="6"/>
      <dgm:spPr/>
      <dgm:t>
        <a:bodyPr/>
        <a:lstStyle/>
        <a:p>
          <a:endParaRPr lang="en-US"/>
        </a:p>
      </dgm:t>
    </dgm:pt>
    <dgm:pt modelId="{56D2AEBB-BC83-4D82-8284-2639734F5B32}" type="pres">
      <dgm:prSet presAssocID="{CEF872AA-071D-4B4D-9D03-30E795DA148D}" presName="root2" presStyleCnt="0"/>
      <dgm:spPr/>
    </dgm:pt>
    <dgm:pt modelId="{F6D8351C-B128-42B8-9142-8C648C9163D8}" type="pres">
      <dgm:prSet presAssocID="{CEF872AA-071D-4B4D-9D03-30E795DA148D}" presName="LevelTwoTextNode" presStyleLbl="node3" presStyleIdx="0" presStyleCnt="6" custScaleX="50768" custScaleY="2619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DECD568-0C3C-4A97-BD98-284D4AC1133B}" type="pres">
      <dgm:prSet presAssocID="{CEF872AA-071D-4B4D-9D03-30E795DA148D}" presName="level3hierChild" presStyleCnt="0"/>
      <dgm:spPr/>
    </dgm:pt>
    <dgm:pt modelId="{AD8C651F-9B99-41DB-A270-C719BF3C14F2}" type="pres">
      <dgm:prSet presAssocID="{F7B80D16-A1D1-44CB-AF54-DAE487FB28B3}" presName="conn2-1" presStyleLbl="parChTrans1D3" presStyleIdx="1" presStyleCnt="6"/>
      <dgm:spPr/>
      <dgm:t>
        <a:bodyPr/>
        <a:lstStyle/>
        <a:p>
          <a:endParaRPr lang="en-US"/>
        </a:p>
      </dgm:t>
    </dgm:pt>
    <dgm:pt modelId="{20AFA644-FD49-4F1A-BBD2-F069BE04C951}" type="pres">
      <dgm:prSet presAssocID="{F7B80D16-A1D1-44CB-AF54-DAE487FB28B3}" presName="connTx" presStyleLbl="parChTrans1D3" presStyleIdx="1" presStyleCnt="6"/>
      <dgm:spPr/>
      <dgm:t>
        <a:bodyPr/>
        <a:lstStyle/>
        <a:p>
          <a:endParaRPr lang="en-US"/>
        </a:p>
      </dgm:t>
    </dgm:pt>
    <dgm:pt modelId="{F83FDAE5-5020-4DB1-AECD-CF4D802F30C2}" type="pres">
      <dgm:prSet presAssocID="{5F4A2A75-A517-4378-A372-BA45F670035D}" presName="root2" presStyleCnt="0"/>
      <dgm:spPr/>
    </dgm:pt>
    <dgm:pt modelId="{F99443D0-5C4D-4ECB-8482-74F9B03BDFA8}" type="pres">
      <dgm:prSet presAssocID="{5F4A2A75-A517-4378-A372-BA45F670035D}" presName="LevelTwoTextNode" presStyleLbl="node3" presStyleIdx="1" presStyleCnt="6" custScaleX="49084" custScaleY="2160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3871A4F-00B9-42AC-BC48-CD0160A3899A}" type="pres">
      <dgm:prSet presAssocID="{5F4A2A75-A517-4378-A372-BA45F670035D}" presName="level3hierChild" presStyleCnt="0"/>
      <dgm:spPr/>
    </dgm:pt>
    <dgm:pt modelId="{D62BC644-46B1-4F7B-B358-2BACABA9D74A}" type="pres">
      <dgm:prSet presAssocID="{8AE17718-55F1-455A-BE75-2D5632E77B2F}" presName="conn2-1" presStyleLbl="parChTrans1D3" presStyleIdx="2" presStyleCnt="6"/>
      <dgm:spPr/>
      <dgm:t>
        <a:bodyPr/>
        <a:lstStyle/>
        <a:p>
          <a:endParaRPr lang="en-US"/>
        </a:p>
      </dgm:t>
    </dgm:pt>
    <dgm:pt modelId="{1A7E0A45-D01A-47AF-A3F4-8167CA35370A}" type="pres">
      <dgm:prSet presAssocID="{8AE17718-55F1-455A-BE75-2D5632E77B2F}" presName="connTx" presStyleLbl="parChTrans1D3" presStyleIdx="2" presStyleCnt="6"/>
      <dgm:spPr/>
      <dgm:t>
        <a:bodyPr/>
        <a:lstStyle/>
        <a:p>
          <a:endParaRPr lang="en-US"/>
        </a:p>
      </dgm:t>
    </dgm:pt>
    <dgm:pt modelId="{CAF6F5F7-9492-49CE-9F88-534910D2BE8E}" type="pres">
      <dgm:prSet presAssocID="{73A34C61-5276-45BD-9E55-B82A575B0A59}" presName="root2" presStyleCnt="0"/>
      <dgm:spPr/>
    </dgm:pt>
    <dgm:pt modelId="{72F16E34-3340-4394-B135-FA929BA65F51}" type="pres">
      <dgm:prSet presAssocID="{73A34C61-5276-45BD-9E55-B82A575B0A59}" presName="LevelTwoTextNode" presStyleLbl="node3" presStyleIdx="2" presStyleCnt="6" custScaleX="51181" custScaleY="2466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596F2A4-FD7C-4130-AFEC-3D8D873D37CC}" type="pres">
      <dgm:prSet presAssocID="{73A34C61-5276-45BD-9E55-B82A575B0A59}" presName="level3hierChild" presStyleCnt="0"/>
      <dgm:spPr/>
    </dgm:pt>
    <dgm:pt modelId="{A6F64971-3850-4814-BB88-F28437839D84}" type="pres">
      <dgm:prSet presAssocID="{FFEA72E5-E6C1-4FE8-B25F-90BB788D9053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36A46EF5-4066-4AF9-8A56-0D6146C0CC0A}" type="pres">
      <dgm:prSet presAssocID="{FFEA72E5-E6C1-4FE8-B25F-90BB788D9053}" presName="connTx" presStyleLbl="parChTrans1D2" presStyleIdx="1" presStyleCnt="2"/>
      <dgm:spPr/>
      <dgm:t>
        <a:bodyPr/>
        <a:lstStyle/>
        <a:p>
          <a:endParaRPr lang="en-US"/>
        </a:p>
      </dgm:t>
    </dgm:pt>
    <dgm:pt modelId="{F24FAC18-2ECE-47D7-A6E7-7DEDD18FF660}" type="pres">
      <dgm:prSet presAssocID="{AC0F8A2C-3187-4DC8-9036-6C7E6AD099B3}" presName="root2" presStyleCnt="0"/>
      <dgm:spPr/>
    </dgm:pt>
    <dgm:pt modelId="{4A60CC43-95BC-4BCE-B0E1-D7719343E7E8}" type="pres">
      <dgm:prSet presAssocID="{AC0F8A2C-3187-4DC8-9036-6C7E6AD099B3}" presName="LevelTwoTextNode" presStyleLbl="node2" presStyleIdx="1" presStyleCnt="2" custScaleX="46537" custScaleY="31029" custLinFactNeighborX="2729" custLinFactNeighborY="766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D0C31A3-A702-4656-BD03-D428412F82AE}" type="pres">
      <dgm:prSet presAssocID="{AC0F8A2C-3187-4DC8-9036-6C7E6AD099B3}" presName="level3hierChild" presStyleCnt="0"/>
      <dgm:spPr/>
    </dgm:pt>
    <dgm:pt modelId="{EDFB7E5A-C26F-469C-A392-7B3DE527723D}" type="pres">
      <dgm:prSet presAssocID="{D8F6860E-82E9-4012-8B61-EF2659AF90A1}" presName="conn2-1" presStyleLbl="parChTrans1D3" presStyleIdx="3" presStyleCnt="6"/>
      <dgm:spPr/>
      <dgm:t>
        <a:bodyPr/>
        <a:lstStyle/>
        <a:p>
          <a:endParaRPr lang="en-US"/>
        </a:p>
      </dgm:t>
    </dgm:pt>
    <dgm:pt modelId="{ED5A04E1-9ECA-4461-8C6A-E4DFBBBF4610}" type="pres">
      <dgm:prSet presAssocID="{D8F6860E-82E9-4012-8B61-EF2659AF90A1}" presName="connTx" presStyleLbl="parChTrans1D3" presStyleIdx="3" presStyleCnt="6"/>
      <dgm:spPr/>
      <dgm:t>
        <a:bodyPr/>
        <a:lstStyle/>
        <a:p>
          <a:endParaRPr lang="en-US"/>
        </a:p>
      </dgm:t>
    </dgm:pt>
    <dgm:pt modelId="{2DF9953A-7AF6-47D2-B25A-3367CAF07D05}" type="pres">
      <dgm:prSet presAssocID="{52D2B104-52F0-47FE-9195-8C9CB7DF821B}" presName="root2" presStyleCnt="0"/>
      <dgm:spPr/>
    </dgm:pt>
    <dgm:pt modelId="{FB1F236B-2F14-490A-8D66-00C42E45DFA8}" type="pres">
      <dgm:prSet presAssocID="{52D2B104-52F0-47FE-9195-8C9CB7DF821B}" presName="LevelTwoTextNode" presStyleLbl="node3" presStyleIdx="3" presStyleCnt="6" custScaleX="54143" custScaleY="2499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8D00E0-A692-4434-AB24-43DDDD1492F3}" type="pres">
      <dgm:prSet presAssocID="{52D2B104-52F0-47FE-9195-8C9CB7DF821B}" presName="level3hierChild" presStyleCnt="0"/>
      <dgm:spPr/>
    </dgm:pt>
    <dgm:pt modelId="{836B8912-B670-4FF8-9D7A-018906C4311C}" type="pres">
      <dgm:prSet presAssocID="{0BD5EA35-FFCE-49C1-BA37-7A2B020FD218}" presName="conn2-1" presStyleLbl="parChTrans1D3" presStyleIdx="4" presStyleCnt="6"/>
      <dgm:spPr/>
      <dgm:t>
        <a:bodyPr/>
        <a:lstStyle/>
        <a:p>
          <a:endParaRPr lang="en-US"/>
        </a:p>
      </dgm:t>
    </dgm:pt>
    <dgm:pt modelId="{D853CBF2-3674-4D7E-BF1A-A502EA3DC516}" type="pres">
      <dgm:prSet presAssocID="{0BD5EA35-FFCE-49C1-BA37-7A2B020FD218}" presName="connTx" presStyleLbl="parChTrans1D3" presStyleIdx="4" presStyleCnt="6"/>
      <dgm:spPr/>
      <dgm:t>
        <a:bodyPr/>
        <a:lstStyle/>
        <a:p>
          <a:endParaRPr lang="en-US"/>
        </a:p>
      </dgm:t>
    </dgm:pt>
    <dgm:pt modelId="{2FDF2AFD-A61B-473E-BAD1-A83D6038D1C0}" type="pres">
      <dgm:prSet presAssocID="{E794EC7C-74B4-40A5-B4F1-A172776811C4}" presName="root2" presStyleCnt="0"/>
      <dgm:spPr/>
    </dgm:pt>
    <dgm:pt modelId="{13AC5334-9383-489E-A732-A60A85FCBA6C}" type="pres">
      <dgm:prSet presAssocID="{E794EC7C-74B4-40A5-B4F1-A172776811C4}" presName="LevelTwoTextNode" presStyleLbl="node3" presStyleIdx="4" presStyleCnt="6" custScaleX="54631" custScaleY="2160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412B7B4-CB19-43FF-A2F9-29FF18644B5C}" type="pres">
      <dgm:prSet presAssocID="{E794EC7C-74B4-40A5-B4F1-A172776811C4}" presName="level3hierChild" presStyleCnt="0"/>
      <dgm:spPr/>
    </dgm:pt>
    <dgm:pt modelId="{526D7463-FE35-4759-A6AA-D0E12B98871D}" type="pres">
      <dgm:prSet presAssocID="{B39C50C0-5B53-405E-92CB-D2BB4840401C}" presName="conn2-1" presStyleLbl="parChTrans1D3" presStyleIdx="5" presStyleCnt="6"/>
      <dgm:spPr/>
      <dgm:t>
        <a:bodyPr/>
        <a:lstStyle/>
        <a:p>
          <a:endParaRPr lang="en-US"/>
        </a:p>
      </dgm:t>
    </dgm:pt>
    <dgm:pt modelId="{8D14ED6D-ABDD-4710-8DDF-FDC7CDEE0925}" type="pres">
      <dgm:prSet presAssocID="{B39C50C0-5B53-405E-92CB-D2BB4840401C}" presName="connTx" presStyleLbl="parChTrans1D3" presStyleIdx="5" presStyleCnt="6"/>
      <dgm:spPr/>
      <dgm:t>
        <a:bodyPr/>
        <a:lstStyle/>
        <a:p>
          <a:endParaRPr lang="en-US"/>
        </a:p>
      </dgm:t>
    </dgm:pt>
    <dgm:pt modelId="{FB07DE5C-B55E-47F3-BDEB-3298E758CC5D}" type="pres">
      <dgm:prSet presAssocID="{0045F0DF-FD77-4D98-A26A-7EF45C656951}" presName="root2" presStyleCnt="0"/>
      <dgm:spPr/>
    </dgm:pt>
    <dgm:pt modelId="{726BDB2F-894A-42E5-9DDA-2DECDA5DCFF2}" type="pres">
      <dgm:prSet presAssocID="{0045F0DF-FD77-4D98-A26A-7EF45C656951}" presName="LevelTwoTextNode" presStyleLbl="node3" presStyleIdx="5" presStyleCnt="6" custScaleX="54341" custScaleY="2632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BE2E7B2-55F9-4BCE-979E-824B3561CC5A}" type="pres">
      <dgm:prSet presAssocID="{0045F0DF-FD77-4D98-A26A-7EF45C656951}" presName="level3hierChild" presStyleCnt="0"/>
      <dgm:spPr/>
    </dgm:pt>
  </dgm:ptLst>
  <dgm:cxnLst>
    <dgm:cxn modelId="{D49269B8-4C04-4D39-8223-431B94451197}" type="presOf" srcId="{F7B80D16-A1D1-44CB-AF54-DAE487FB28B3}" destId="{20AFA644-FD49-4F1A-BBD2-F069BE04C951}" srcOrd="1" destOrd="0" presId="urn:microsoft.com/office/officeart/2005/8/layout/hierarchy2"/>
    <dgm:cxn modelId="{10CF5466-02B4-4ABE-9003-476327FCC3BD}" srcId="{325B4F52-3015-4398-BD7F-C537B750AEDD}" destId="{A72FADFE-72B8-4AD4-9EEA-60F0B3C866FA}" srcOrd="0" destOrd="0" parTransId="{7C3F0CC9-085D-4E9A-BAAE-C95C616A66BF}" sibTransId="{6C818CA2-5656-4CE0-B332-6B2826CB6E43}"/>
    <dgm:cxn modelId="{1CEF2B3C-50C7-4272-82C0-127A5A76E747}" type="presOf" srcId="{D8F6860E-82E9-4012-8B61-EF2659AF90A1}" destId="{EDFB7E5A-C26F-469C-A392-7B3DE527723D}" srcOrd="0" destOrd="0" presId="urn:microsoft.com/office/officeart/2005/8/layout/hierarchy2"/>
    <dgm:cxn modelId="{C0907158-661C-4DD5-AD7D-43E46ADC53B6}" type="presOf" srcId="{AC0F8A2C-3187-4DC8-9036-6C7E6AD099B3}" destId="{4A60CC43-95BC-4BCE-B0E1-D7719343E7E8}" srcOrd="0" destOrd="0" presId="urn:microsoft.com/office/officeart/2005/8/layout/hierarchy2"/>
    <dgm:cxn modelId="{72F170E8-EC11-4FA8-8D8D-40D820795AFC}" srcId="{313F179A-23E8-4081-BEB2-69BE598649EA}" destId="{CEF872AA-071D-4B4D-9D03-30E795DA148D}" srcOrd="0" destOrd="0" parTransId="{8110AEBF-D55F-4B4A-A132-70F60D5D5014}" sibTransId="{67D87CC0-D847-4E6F-BCE6-13BE94E9B007}"/>
    <dgm:cxn modelId="{2F715B17-B01D-471D-B372-1F675EB66575}" type="presOf" srcId="{0BD5EA35-FFCE-49C1-BA37-7A2B020FD218}" destId="{D853CBF2-3674-4D7E-BF1A-A502EA3DC516}" srcOrd="1" destOrd="0" presId="urn:microsoft.com/office/officeart/2005/8/layout/hierarchy2"/>
    <dgm:cxn modelId="{18F3FD63-F7B6-4CA6-8FEB-D67305FA9BCF}" srcId="{313F179A-23E8-4081-BEB2-69BE598649EA}" destId="{73A34C61-5276-45BD-9E55-B82A575B0A59}" srcOrd="2" destOrd="0" parTransId="{8AE17718-55F1-455A-BE75-2D5632E77B2F}" sibTransId="{4B3695CB-E6CC-40A8-BB1D-9E8574E34359}"/>
    <dgm:cxn modelId="{8EC3C5BC-F0B4-4013-8E45-1E7DB9EEE453}" type="presOf" srcId="{D8F6860E-82E9-4012-8B61-EF2659AF90A1}" destId="{ED5A04E1-9ECA-4461-8C6A-E4DFBBBF4610}" srcOrd="1" destOrd="0" presId="urn:microsoft.com/office/officeart/2005/8/layout/hierarchy2"/>
    <dgm:cxn modelId="{87CE250E-B6C8-4898-A8CB-29098E4CD493}" type="presOf" srcId="{73A34C61-5276-45BD-9E55-B82A575B0A59}" destId="{72F16E34-3340-4394-B135-FA929BA65F51}" srcOrd="0" destOrd="0" presId="urn:microsoft.com/office/officeart/2005/8/layout/hierarchy2"/>
    <dgm:cxn modelId="{46B5BA43-D607-40DA-82B6-377CE1D38129}" srcId="{313F179A-23E8-4081-BEB2-69BE598649EA}" destId="{5F4A2A75-A517-4378-A372-BA45F670035D}" srcOrd="1" destOrd="0" parTransId="{F7B80D16-A1D1-44CB-AF54-DAE487FB28B3}" sibTransId="{3CFCD03B-C32E-4742-BC9C-966C32E74AA2}"/>
    <dgm:cxn modelId="{70AE9BCE-B7FD-46D1-8BA1-6E4B9DEF6B5E}" type="presOf" srcId="{8110AEBF-D55F-4B4A-A132-70F60D5D5014}" destId="{03517E08-EBD0-4326-8C5E-56C659197D66}" srcOrd="1" destOrd="0" presId="urn:microsoft.com/office/officeart/2005/8/layout/hierarchy2"/>
    <dgm:cxn modelId="{AA104D9F-6139-4F41-B4EC-5D17A9BA475F}" type="presOf" srcId="{52D2B104-52F0-47FE-9195-8C9CB7DF821B}" destId="{FB1F236B-2F14-490A-8D66-00C42E45DFA8}" srcOrd="0" destOrd="0" presId="urn:microsoft.com/office/officeart/2005/8/layout/hierarchy2"/>
    <dgm:cxn modelId="{CC1F8444-DBBC-4FBB-B996-295B10867305}" type="presOf" srcId="{7BD4663C-0440-4FD8-831D-C3D4FADB0C41}" destId="{1B1187D9-4D9C-4A33-B517-71AFB75C0CED}" srcOrd="1" destOrd="0" presId="urn:microsoft.com/office/officeart/2005/8/layout/hierarchy2"/>
    <dgm:cxn modelId="{0BAE654B-7EA2-4EDB-A85F-73CE444E7198}" srcId="{AC0F8A2C-3187-4DC8-9036-6C7E6AD099B3}" destId="{0045F0DF-FD77-4D98-A26A-7EF45C656951}" srcOrd="2" destOrd="0" parTransId="{B39C50C0-5B53-405E-92CB-D2BB4840401C}" sibTransId="{D8DF65F0-31B1-40F8-BCF1-B8246855D1C6}"/>
    <dgm:cxn modelId="{29769F5B-074B-486D-A46F-D2EC6A311903}" type="presOf" srcId="{325B4F52-3015-4398-BD7F-C537B750AEDD}" destId="{1E7D95D3-0105-46A4-AFF2-4A0144A38D5E}" srcOrd="0" destOrd="0" presId="urn:microsoft.com/office/officeart/2005/8/layout/hierarchy2"/>
    <dgm:cxn modelId="{3BD8C2DF-1AD1-4F47-8F48-9212331A3829}" type="presOf" srcId="{5F4A2A75-A517-4378-A372-BA45F670035D}" destId="{F99443D0-5C4D-4ECB-8482-74F9B03BDFA8}" srcOrd="0" destOrd="0" presId="urn:microsoft.com/office/officeart/2005/8/layout/hierarchy2"/>
    <dgm:cxn modelId="{E5F628DE-2CD8-40F8-8B69-7BFBE88A2FA5}" srcId="{AC0F8A2C-3187-4DC8-9036-6C7E6AD099B3}" destId="{52D2B104-52F0-47FE-9195-8C9CB7DF821B}" srcOrd="0" destOrd="0" parTransId="{D8F6860E-82E9-4012-8B61-EF2659AF90A1}" sibTransId="{9AA65237-DE6F-44CF-A86B-A020C55E9445}"/>
    <dgm:cxn modelId="{8E0AF071-7DF2-4F06-B359-9A30C083EC86}" srcId="{A72FADFE-72B8-4AD4-9EEA-60F0B3C866FA}" destId="{313F179A-23E8-4081-BEB2-69BE598649EA}" srcOrd="0" destOrd="0" parTransId="{7BD4663C-0440-4FD8-831D-C3D4FADB0C41}" sibTransId="{2D1FFD09-57E5-49CE-BE8D-FA86634D6E28}"/>
    <dgm:cxn modelId="{FC359FBA-8BB2-45F3-BA23-9E062B5D9E1B}" type="presOf" srcId="{7BD4663C-0440-4FD8-831D-C3D4FADB0C41}" destId="{79D39C78-C587-4AE9-B297-F0587F66AF71}" srcOrd="0" destOrd="0" presId="urn:microsoft.com/office/officeart/2005/8/layout/hierarchy2"/>
    <dgm:cxn modelId="{C32B186E-0EC7-44E0-80BE-DC9775705616}" type="presOf" srcId="{8AE17718-55F1-455A-BE75-2D5632E77B2F}" destId="{D62BC644-46B1-4F7B-B358-2BACABA9D74A}" srcOrd="0" destOrd="0" presId="urn:microsoft.com/office/officeart/2005/8/layout/hierarchy2"/>
    <dgm:cxn modelId="{26124DD0-04EF-48E7-9807-C3AEFAF6ACC3}" type="presOf" srcId="{B39C50C0-5B53-405E-92CB-D2BB4840401C}" destId="{8D14ED6D-ABDD-4710-8DDF-FDC7CDEE0925}" srcOrd="1" destOrd="0" presId="urn:microsoft.com/office/officeart/2005/8/layout/hierarchy2"/>
    <dgm:cxn modelId="{06824D4A-2AE3-4F59-A5C1-8911E873FED1}" srcId="{A72FADFE-72B8-4AD4-9EEA-60F0B3C866FA}" destId="{AC0F8A2C-3187-4DC8-9036-6C7E6AD099B3}" srcOrd="1" destOrd="0" parTransId="{FFEA72E5-E6C1-4FE8-B25F-90BB788D9053}" sibTransId="{E1613D9A-31F8-40AE-9D1C-23AAC6D8B623}"/>
    <dgm:cxn modelId="{E2D920AE-5DFC-4A09-9B0A-EF6527E9C846}" type="presOf" srcId="{F7B80D16-A1D1-44CB-AF54-DAE487FB28B3}" destId="{AD8C651F-9B99-41DB-A270-C719BF3C14F2}" srcOrd="0" destOrd="0" presId="urn:microsoft.com/office/officeart/2005/8/layout/hierarchy2"/>
    <dgm:cxn modelId="{70CE157D-5279-464B-8196-076CA1544A0E}" type="presOf" srcId="{0045F0DF-FD77-4D98-A26A-7EF45C656951}" destId="{726BDB2F-894A-42E5-9DDA-2DECDA5DCFF2}" srcOrd="0" destOrd="0" presId="urn:microsoft.com/office/officeart/2005/8/layout/hierarchy2"/>
    <dgm:cxn modelId="{3DC733C0-AF96-4457-926F-4152810FA294}" type="presOf" srcId="{FFEA72E5-E6C1-4FE8-B25F-90BB788D9053}" destId="{A6F64971-3850-4814-BB88-F28437839D84}" srcOrd="0" destOrd="0" presId="urn:microsoft.com/office/officeart/2005/8/layout/hierarchy2"/>
    <dgm:cxn modelId="{AB5F52D0-0CB6-41D0-B10E-2151153ED684}" srcId="{AC0F8A2C-3187-4DC8-9036-6C7E6AD099B3}" destId="{E794EC7C-74B4-40A5-B4F1-A172776811C4}" srcOrd="1" destOrd="0" parTransId="{0BD5EA35-FFCE-49C1-BA37-7A2B020FD218}" sibTransId="{491B9D2A-6546-48AE-9B88-3C65AD5DD7C6}"/>
    <dgm:cxn modelId="{CD5EE984-90D0-48B4-92F1-1FA8326976CE}" type="presOf" srcId="{8110AEBF-D55F-4B4A-A132-70F60D5D5014}" destId="{0E393B2D-D42B-4700-A58E-2EE0E9F0FDFC}" srcOrd="0" destOrd="0" presId="urn:microsoft.com/office/officeart/2005/8/layout/hierarchy2"/>
    <dgm:cxn modelId="{0F64A28E-6195-4348-938F-77CEF09DA287}" type="presOf" srcId="{A72FADFE-72B8-4AD4-9EEA-60F0B3C866FA}" destId="{0E65DA14-2B4A-43DD-BEB1-63D3047E4525}" srcOrd="0" destOrd="0" presId="urn:microsoft.com/office/officeart/2005/8/layout/hierarchy2"/>
    <dgm:cxn modelId="{455FEC3C-E0A9-4DD6-AB0C-9EB343E7D159}" type="presOf" srcId="{FFEA72E5-E6C1-4FE8-B25F-90BB788D9053}" destId="{36A46EF5-4066-4AF9-8A56-0D6146C0CC0A}" srcOrd="1" destOrd="0" presId="urn:microsoft.com/office/officeart/2005/8/layout/hierarchy2"/>
    <dgm:cxn modelId="{B40E5F46-0969-44C1-AF86-3509BD6FB159}" type="presOf" srcId="{B39C50C0-5B53-405E-92CB-D2BB4840401C}" destId="{526D7463-FE35-4759-A6AA-D0E12B98871D}" srcOrd="0" destOrd="0" presId="urn:microsoft.com/office/officeart/2005/8/layout/hierarchy2"/>
    <dgm:cxn modelId="{64097666-C6D2-4C57-BCAA-689383579350}" type="presOf" srcId="{8AE17718-55F1-455A-BE75-2D5632E77B2F}" destId="{1A7E0A45-D01A-47AF-A3F4-8167CA35370A}" srcOrd="1" destOrd="0" presId="urn:microsoft.com/office/officeart/2005/8/layout/hierarchy2"/>
    <dgm:cxn modelId="{061CDF11-5A53-4134-BB0A-4A2AA6DEDB7B}" type="presOf" srcId="{0BD5EA35-FFCE-49C1-BA37-7A2B020FD218}" destId="{836B8912-B670-4FF8-9D7A-018906C4311C}" srcOrd="0" destOrd="0" presId="urn:microsoft.com/office/officeart/2005/8/layout/hierarchy2"/>
    <dgm:cxn modelId="{29805102-8738-4944-B05A-F53202B2F2BA}" type="presOf" srcId="{313F179A-23E8-4081-BEB2-69BE598649EA}" destId="{A3927F89-1025-45D7-9924-4A066CF8BD56}" srcOrd="0" destOrd="0" presId="urn:microsoft.com/office/officeart/2005/8/layout/hierarchy2"/>
    <dgm:cxn modelId="{D149BF36-361C-4919-8BE7-3AF93413FDA7}" type="presOf" srcId="{E794EC7C-74B4-40A5-B4F1-A172776811C4}" destId="{13AC5334-9383-489E-A732-A60A85FCBA6C}" srcOrd="0" destOrd="0" presId="urn:microsoft.com/office/officeart/2005/8/layout/hierarchy2"/>
    <dgm:cxn modelId="{E77F1063-E771-4649-AA83-EFE840B7F5DA}" type="presOf" srcId="{CEF872AA-071D-4B4D-9D03-30E795DA148D}" destId="{F6D8351C-B128-42B8-9142-8C648C9163D8}" srcOrd="0" destOrd="0" presId="urn:microsoft.com/office/officeart/2005/8/layout/hierarchy2"/>
    <dgm:cxn modelId="{AB167538-02FB-45BE-A0FE-B06845E3414D}" type="presParOf" srcId="{1E7D95D3-0105-46A4-AFF2-4A0144A38D5E}" destId="{6A453BFB-CF79-4A18-A025-DAE91A61A52F}" srcOrd="0" destOrd="0" presId="urn:microsoft.com/office/officeart/2005/8/layout/hierarchy2"/>
    <dgm:cxn modelId="{42C42D20-4F57-44FF-A306-103CD56421AE}" type="presParOf" srcId="{6A453BFB-CF79-4A18-A025-DAE91A61A52F}" destId="{0E65DA14-2B4A-43DD-BEB1-63D3047E4525}" srcOrd="0" destOrd="0" presId="urn:microsoft.com/office/officeart/2005/8/layout/hierarchy2"/>
    <dgm:cxn modelId="{C06E3020-9AAC-4451-82F8-3138F72C53A3}" type="presParOf" srcId="{6A453BFB-CF79-4A18-A025-DAE91A61A52F}" destId="{2E1B9E84-0161-4ADF-85DD-E179D8AAE156}" srcOrd="1" destOrd="0" presId="urn:microsoft.com/office/officeart/2005/8/layout/hierarchy2"/>
    <dgm:cxn modelId="{0655553B-A87E-4D29-9AC5-195CF15A9AE0}" type="presParOf" srcId="{2E1B9E84-0161-4ADF-85DD-E179D8AAE156}" destId="{79D39C78-C587-4AE9-B297-F0587F66AF71}" srcOrd="0" destOrd="0" presId="urn:microsoft.com/office/officeart/2005/8/layout/hierarchy2"/>
    <dgm:cxn modelId="{820DA2A9-9A98-401E-AF10-8641715B2FBF}" type="presParOf" srcId="{79D39C78-C587-4AE9-B297-F0587F66AF71}" destId="{1B1187D9-4D9C-4A33-B517-71AFB75C0CED}" srcOrd="0" destOrd="0" presId="urn:microsoft.com/office/officeart/2005/8/layout/hierarchy2"/>
    <dgm:cxn modelId="{49BD02A7-129C-45A8-8A2E-10CD7E09997F}" type="presParOf" srcId="{2E1B9E84-0161-4ADF-85DD-E179D8AAE156}" destId="{549CA776-D063-4F5E-A574-C6E8797327F1}" srcOrd="1" destOrd="0" presId="urn:microsoft.com/office/officeart/2005/8/layout/hierarchy2"/>
    <dgm:cxn modelId="{94D0FD33-FA02-4479-888C-BB51DB129ED8}" type="presParOf" srcId="{549CA776-D063-4F5E-A574-C6E8797327F1}" destId="{A3927F89-1025-45D7-9924-4A066CF8BD56}" srcOrd="0" destOrd="0" presId="urn:microsoft.com/office/officeart/2005/8/layout/hierarchy2"/>
    <dgm:cxn modelId="{00C32773-5118-4738-B3D2-DBA9158AC3E9}" type="presParOf" srcId="{549CA776-D063-4F5E-A574-C6E8797327F1}" destId="{25034E66-6ADC-4A58-859F-D8691830FDF4}" srcOrd="1" destOrd="0" presId="urn:microsoft.com/office/officeart/2005/8/layout/hierarchy2"/>
    <dgm:cxn modelId="{FC9DEF74-1098-43F4-A124-83D555A3B814}" type="presParOf" srcId="{25034E66-6ADC-4A58-859F-D8691830FDF4}" destId="{0E393B2D-D42B-4700-A58E-2EE0E9F0FDFC}" srcOrd="0" destOrd="0" presId="urn:microsoft.com/office/officeart/2005/8/layout/hierarchy2"/>
    <dgm:cxn modelId="{2DF7E61A-6E48-4BBE-A7B7-5AD9A2CE3881}" type="presParOf" srcId="{0E393B2D-D42B-4700-A58E-2EE0E9F0FDFC}" destId="{03517E08-EBD0-4326-8C5E-56C659197D66}" srcOrd="0" destOrd="0" presId="urn:microsoft.com/office/officeart/2005/8/layout/hierarchy2"/>
    <dgm:cxn modelId="{380FF29B-88DD-441A-9FF1-9AFFE9E1A7F4}" type="presParOf" srcId="{25034E66-6ADC-4A58-859F-D8691830FDF4}" destId="{56D2AEBB-BC83-4D82-8284-2639734F5B32}" srcOrd="1" destOrd="0" presId="urn:microsoft.com/office/officeart/2005/8/layout/hierarchy2"/>
    <dgm:cxn modelId="{395C97B6-C02D-47A4-AE1F-908473CCE690}" type="presParOf" srcId="{56D2AEBB-BC83-4D82-8284-2639734F5B32}" destId="{F6D8351C-B128-42B8-9142-8C648C9163D8}" srcOrd="0" destOrd="0" presId="urn:microsoft.com/office/officeart/2005/8/layout/hierarchy2"/>
    <dgm:cxn modelId="{DFFCAA88-0D77-4F90-9B6B-D30A4C1B39B1}" type="presParOf" srcId="{56D2AEBB-BC83-4D82-8284-2639734F5B32}" destId="{8DECD568-0C3C-4A97-BD98-284D4AC1133B}" srcOrd="1" destOrd="0" presId="urn:microsoft.com/office/officeart/2005/8/layout/hierarchy2"/>
    <dgm:cxn modelId="{7C9911EF-44C9-410F-A75A-08E17EDABE22}" type="presParOf" srcId="{25034E66-6ADC-4A58-859F-D8691830FDF4}" destId="{AD8C651F-9B99-41DB-A270-C719BF3C14F2}" srcOrd="2" destOrd="0" presId="urn:microsoft.com/office/officeart/2005/8/layout/hierarchy2"/>
    <dgm:cxn modelId="{55BFEB11-6094-4B57-9FB4-61EAFD5DD32A}" type="presParOf" srcId="{AD8C651F-9B99-41DB-A270-C719BF3C14F2}" destId="{20AFA644-FD49-4F1A-BBD2-F069BE04C951}" srcOrd="0" destOrd="0" presId="urn:microsoft.com/office/officeart/2005/8/layout/hierarchy2"/>
    <dgm:cxn modelId="{949BEDC1-8509-448C-BAF5-600B30785EFF}" type="presParOf" srcId="{25034E66-6ADC-4A58-859F-D8691830FDF4}" destId="{F83FDAE5-5020-4DB1-AECD-CF4D802F30C2}" srcOrd="3" destOrd="0" presId="urn:microsoft.com/office/officeart/2005/8/layout/hierarchy2"/>
    <dgm:cxn modelId="{5D0C7842-3D26-4CD8-A99B-8E32BA21CDE1}" type="presParOf" srcId="{F83FDAE5-5020-4DB1-AECD-CF4D802F30C2}" destId="{F99443D0-5C4D-4ECB-8482-74F9B03BDFA8}" srcOrd="0" destOrd="0" presId="urn:microsoft.com/office/officeart/2005/8/layout/hierarchy2"/>
    <dgm:cxn modelId="{99BAD1FD-D8B0-4217-8FDC-1B6DC7A8335E}" type="presParOf" srcId="{F83FDAE5-5020-4DB1-AECD-CF4D802F30C2}" destId="{83871A4F-00B9-42AC-BC48-CD0160A3899A}" srcOrd="1" destOrd="0" presId="urn:microsoft.com/office/officeart/2005/8/layout/hierarchy2"/>
    <dgm:cxn modelId="{00BCEC53-FACD-4670-9FBE-092CA830D94A}" type="presParOf" srcId="{25034E66-6ADC-4A58-859F-D8691830FDF4}" destId="{D62BC644-46B1-4F7B-B358-2BACABA9D74A}" srcOrd="4" destOrd="0" presId="urn:microsoft.com/office/officeart/2005/8/layout/hierarchy2"/>
    <dgm:cxn modelId="{23C9A735-8119-4C92-AF49-2875DCF1ABC2}" type="presParOf" srcId="{D62BC644-46B1-4F7B-B358-2BACABA9D74A}" destId="{1A7E0A45-D01A-47AF-A3F4-8167CA35370A}" srcOrd="0" destOrd="0" presId="urn:microsoft.com/office/officeart/2005/8/layout/hierarchy2"/>
    <dgm:cxn modelId="{6B8792B4-2AE4-42E2-B7AA-F2F151613561}" type="presParOf" srcId="{25034E66-6ADC-4A58-859F-D8691830FDF4}" destId="{CAF6F5F7-9492-49CE-9F88-534910D2BE8E}" srcOrd="5" destOrd="0" presId="urn:microsoft.com/office/officeart/2005/8/layout/hierarchy2"/>
    <dgm:cxn modelId="{E571A0E4-4B6C-437F-B411-DAEC65EBE1C2}" type="presParOf" srcId="{CAF6F5F7-9492-49CE-9F88-534910D2BE8E}" destId="{72F16E34-3340-4394-B135-FA929BA65F51}" srcOrd="0" destOrd="0" presId="urn:microsoft.com/office/officeart/2005/8/layout/hierarchy2"/>
    <dgm:cxn modelId="{EEE4E382-D9AF-46E6-9F9C-3CCD668FA2D0}" type="presParOf" srcId="{CAF6F5F7-9492-49CE-9F88-534910D2BE8E}" destId="{D596F2A4-FD7C-4130-AFEC-3D8D873D37CC}" srcOrd="1" destOrd="0" presId="urn:microsoft.com/office/officeart/2005/8/layout/hierarchy2"/>
    <dgm:cxn modelId="{485D4738-DF88-4949-ADB5-AE879455C79F}" type="presParOf" srcId="{2E1B9E84-0161-4ADF-85DD-E179D8AAE156}" destId="{A6F64971-3850-4814-BB88-F28437839D84}" srcOrd="2" destOrd="0" presId="urn:microsoft.com/office/officeart/2005/8/layout/hierarchy2"/>
    <dgm:cxn modelId="{0598993C-6BDA-4FED-A482-51C9B6FF9E1E}" type="presParOf" srcId="{A6F64971-3850-4814-BB88-F28437839D84}" destId="{36A46EF5-4066-4AF9-8A56-0D6146C0CC0A}" srcOrd="0" destOrd="0" presId="urn:microsoft.com/office/officeart/2005/8/layout/hierarchy2"/>
    <dgm:cxn modelId="{F0BA5AA0-8EA8-4E4C-8159-C1245A9DB2F9}" type="presParOf" srcId="{2E1B9E84-0161-4ADF-85DD-E179D8AAE156}" destId="{F24FAC18-2ECE-47D7-A6E7-7DEDD18FF660}" srcOrd="3" destOrd="0" presId="urn:microsoft.com/office/officeart/2005/8/layout/hierarchy2"/>
    <dgm:cxn modelId="{512748D6-9EA6-4A40-9AF6-7CBE3C2691F9}" type="presParOf" srcId="{F24FAC18-2ECE-47D7-A6E7-7DEDD18FF660}" destId="{4A60CC43-95BC-4BCE-B0E1-D7719343E7E8}" srcOrd="0" destOrd="0" presId="urn:microsoft.com/office/officeart/2005/8/layout/hierarchy2"/>
    <dgm:cxn modelId="{D9E455A5-3645-4AEF-BD3C-4F6E11BFFF23}" type="presParOf" srcId="{F24FAC18-2ECE-47D7-A6E7-7DEDD18FF660}" destId="{0D0C31A3-A702-4656-BD03-D428412F82AE}" srcOrd="1" destOrd="0" presId="urn:microsoft.com/office/officeart/2005/8/layout/hierarchy2"/>
    <dgm:cxn modelId="{41708F91-10EF-4881-BAC1-8653BF78A346}" type="presParOf" srcId="{0D0C31A3-A702-4656-BD03-D428412F82AE}" destId="{EDFB7E5A-C26F-469C-A392-7B3DE527723D}" srcOrd="0" destOrd="0" presId="urn:microsoft.com/office/officeart/2005/8/layout/hierarchy2"/>
    <dgm:cxn modelId="{4A8D0C4A-86B1-47BF-B69A-E5FA1AEA50CE}" type="presParOf" srcId="{EDFB7E5A-C26F-469C-A392-7B3DE527723D}" destId="{ED5A04E1-9ECA-4461-8C6A-E4DFBBBF4610}" srcOrd="0" destOrd="0" presId="urn:microsoft.com/office/officeart/2005/8/layout/hierarchy2"/>
    <dgm:cxn modelId="{2520A7D0-FB3A-4DE6-B367-BCFC04E90B51}" type="presParOf" srcId="{0D0C31A3-A702-4656-BD03-D428412F82AE}" destId="{2DF9953A-7AF6-47D2-B25A-3367CAF07D05}" srcOrd="1" destOrd="0" presId="urn:microsoft.com/office/officeart/2005/8/layout/hierarchy2"/>
    <dgm:cxn modelId="{3A566031-93FE-4535-85B4-05B748CFE834}" type="presParOf" srcId="{2DF9953A-7AF6-47D2-B25A-3367CAF07D05}" destId="{FB1F236B-2F14-490A-8D66-00C42E45DFA8}" srcOrd="0" destOrd="0" presId="urn:microsoft.com/office/officeart/2005/8/layout/hierarchy2"/>
    <dgm:cxn modelId="{A41799BE-6603-4086-A19A-4D39DDC25AFC}" type="presParOf" srcId="{2DF9953A-7AF6-47D2-B25A-3367CAF07D05}" destId="{858D00E0-A692-4434-AB24-43DDDD1492F3}" srcOrd="1" destOrd="0" presId="urn:microsoft.com/office/officeart/2005/8/layout/hierarchy2"/>
    <dgm:cxn modelId="{19588307-495E-497C-BF46-4B8C1FA9EE5F}" type="presParOf" srcId="{0D0C31A3-A702-4656-BD03-D428412F82AE}" destId="{836B8912-B670-4FF8-9D7A-018906C4311C}" srcOrd="2" destOrd="0" presId="urn:microsoft.com/office/officeart/2005/8/layout/hierarchy2"/>
    <dgm:cxn modelId="{23D6D2BE-0C0F-41E9-925C-E3D0380166B0}" type="presParOf" srcId="{836B8912-B670-4FF8-9D7A-018906C4311C}" destId="{D853CBF2-3674-4D7E-BF1A-A502EA3DC516}" srcOrd="0" destOrd="0" presId="urn:microsoft.com/office/officeart/2005/8/layout/hierarchy2"/>
    <dgm:cxn modelId="{10164575-F057-452F-9086-32FA3383A5A2}" type="presParOf" srcId="{0D0C31A3-A702-4656-BD03-D428412F82AE}" destId="{2FDF2AFD-A61B-473E-BAD1-A83D6038D1C0}" srcOrd="3" destOrd="0" presId="urn:microsoft.com/office/officeart/2005/8/layout/hierarchy2"/>
    <dgm:cxn modelId="{514373B4-5003-4802-A6FD-D0BDFC57CF3F}" type="presParOf" srcId="{2FDF2AFD-A61B-473E-BAD1-A83D6038D1C0}" destId="{13AC5334-9383-489E-A732-A60A85FCBA6C}" srcOrd="0" destOrd="0" presId="urn:microsoft.com/office/officeart/2005/8/layout/hierarchy2"/>
    <dgm:cxn modelId="{56A25E61-A858-4937-A61A-CB9D2B762980}" type="presParOf" srcId="{2FDF2AFD-A61B-473E-BAD1-A83D6038D1C0}" destId="{0412B7B4-CB19-43FF-A2F9-29FF18644B5C}" srcOrd="1" destOrd="0" presId="urn:microsoft.com/office/officeart/2005/8/layout/hierarchy2"/>
    <dgm:cxn modelId="{56CB5685-840C-4896-A206-07C799AEF084}" type="presParOf" srcId="{0D0C31A3-A702-4656-BD03-D428412F82AE}" destId="{526D7463-FE35-4759-A6AA-D0E12B98871D}" srcOrd="4" destOrd="0" presId="urn:microsoft.com/office/officeart/2005/8/layout/hierarchy2"/>
    <dgm:cxn modelId="{B4D5F685-9498-4AA3-95BC-28B97847B4DB}" type="presParOf" srcId="{526D7463-FE35-4759-A6AA-D0E12B98871D}" destId="{8D14ED6D-ABDD-4710-8DDF-FDC7CDEE0925}" srcOrd="0" destOrd="0" presId="urn:microsoft.com/office/officeart/2005/8/layout/hierarchy2"/>
    <dgm:cxn modelId="{BBFBDC23-2F42-45EB-B03E-1EA3B63DC6EC}" type="presParOf" srcId="{0D0C31A3-A702-4656-BD03-D428412F82AE}" destId="{FB07DE5C-B55E-47F3-BDEB-3298E758CC5D}" srcOrd="5" destOrd="0" presId="urn:microsoft.com/office/officeart/2005/8/layout/hierarchy2"/>
    <dgm:cxn modelId="{E87B55F5-2A2C-421F-9B63-3232BDDFC916}" type="presParOf" srcId="{FB07DE5C-B55E-47F3-BDEB-3298E758CC5D}" destId="{726BDB2F-894A-42E5-9DDA-2DECDA5DCFF2}" srcOrd="0" destOrd="0" presId="urn:microsoft.com/office/officeart/2005/8/layout/hierarchy2"/>
    <dgm:cxn modelId="{B6797D2C-AE55-4FE5-BE75-CDD6BED2C3AC}" type="presParOf" srcId="{FB07DE5C-B55E-47F3-BDEB-3298E758CC5D}" destId="{ABE2E7B2-55F9-4BCE-979E-824B3561CC5A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65DA14-2B4A-43DD-BEB1-63D3047E4525}">
      <dsp:nvSpPr>
        <dsp:cNvPr id="0" name=""/>
        <dsp:cNvSpPr/>
      </dsp:nvSpPr>
      <dsp:spPr>
        <a:xfrm>
          <a:off x="0" y="2002336"/>
          <a:ext cx="1918189" cy="614586"/>
        </a:xfrm>
        <a:prstGeom prst="roundRect">
          <a:avLst>
            <a:gd name="adj" fmla="val 10000"/>
          </a:avLst>
        </a:prstGeom>
        <a:solidFill>
          <a:srgbClr val="FFC00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200" kern="1200" dirty="0" err="1">
              <a:solidFill>
                <a:schemeClr val="tx2"/>
              </a:solidFill>
            </a:rPr>
            <a:t>county</a:t>
          </a:r>
          <a:endParaRPr lang="en-GB" sz="2200" kern="1200" dirty="0">
            <a:solidFill>
              <a:schemeClr val="tx2"/>
            </a:solidFill>
          </a:endParaRPr>
        </a:p>
      </dsp:txBody>
      <dsp:txXfrm>
        <a:off x="18001" y="2020337"/>
        <a:ext cx="1882187" cy="578584"/>
      </dsp:txXfrm>
    </dsp:sp>
    <dsp:sp modelId="{79D39C78-C587-4AE9-B297-F0587F66AF71}">
      <dsp:nvSpPr>
        <dsp:cNvPr id="0" name=""/>
        <dsp:cNvSpPr/>
      </dsp:nvSpPr>
      <dsp:spPr>
        <a:xfrm rot="19460469">
          <a:off x="1768524" y="1813098"/>
          <a:ext cx="1596448" cy="62402"/>
        </a:xfrm>
        <a:custGeom>
          <a:avLst/>
          <a:gdLst/>
          <a:ahLst/>
          <a:cxnLst/>
          <a:rect l="0" t="0" r="0" b="0"/>
          <a:pathLst>
            <a:path>
              <a:moveTo>
                <a:pt x="0" y="31201"/>
              </a:moveTo>
              <a:lnTo>
                <a:pt x="1596448" y="3120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600" kern="1200"/>
        </a:p>
      </dsp:txBody>
      <dsp:txXfrm>
        <a:off x="2526837" y="1804388"/>
        <a:ext cx="79822" cy="79822"/>
      </dsp:txXfrm>
    </dsp:sp>
    <dsp:sp modelId="{A3927F89-1025-45D7-9924-4A066CF8BD56}">
      <dsp:nvSpPr>
        <dsp:cNvPr id="0" name=""/>
        <dsp:cNvSpPr/>
      </dsp:nvSpPr>
      <dsp:spPr>
        <a:xfrm>
          <a:off x="3215307" y="1108064"/>
          <a:ext cx="1567389" cy="5418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200" kern="1200" dirty="0"/>
            <a:t>Herd A </a:t>
          </a:r>
          <a:endParaRPr lang="en-GB" sz="2200" kern="1200" dirty="0"/>
        </a:p>
      </dsp:txBody>
      <dsp:txXfrm>
        <a:off x="3231176" y="1123933"/>
        <a:ext cx="1535651" cy="510068"/>
      </dsp:txXfrm>
    </dsp:sp>
    <dsp:sp modelId="{0E393B2D-D42B-4700-A58E-2EE0E9F0FDFC}">
      <dsp:nvSpPr>
        <dsp:cNvPr id="0" name=""/>
        <dsp:cNvSpPr/>
      </dsp:nvSpPr>
      <dsp:spPr>
        <a:xfrm rot="20070824">
          <a:off x="4712956" y="1039386"/>
          <a:ext cx="1433347" cy="62402"/>
        </a:xfrm>
        <a:custGeom>
          <a:avLst/>
          <a:gdLst/>
          <a:ahLst/>
          <a:cxnLst/>
          <a:rect l="0" t="0" r="0" b="0"/>
          <a:pathLst>
            <a:path>
              <a:moveTo>
                <a:pt x="0" y="31201"/>
              </a:moveTo>
              <a:lnTo>
                <a:pt x="1433347" y="3120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5393797" y="1034753"/>
        <a:ext cx="71667" cy="71667"/>
      </dsp:txXfrm>
    </dsp:sp>
    <dsp:sp modelId="{F6D8351C-B128-42B8-9142-8C648C9163D8}">
      <dsp:nvSpPr>
        <dsp:cNvPr id="0" name=""/>
        <dsp:cNvSpPr/>
      </dsp:nvSpPr>
      <dsp:spPr>
        <a:xfrm>
          <a:off x="6076564" y="550408"/>
          <a:ext cx="1642175" cy="423595"/>
        </a:xfrm>
        <a:prstGeom prst="roundRect">
          <a:avLst>
            <a:gd name="adj" fmla="val 10000"/>
          </a:avLst>
        </a:prstGeom>
        <a:solidFill>
          <a:schemeClr val="tx1">
            <a:lumMod val="60000"/>
            <a:lumOff val="4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200" kern="1200" dirty="0" err="1"/>
            <a:t>Testdate</a:t>
          </a:r>
          <a:r>
            <a:rPr lang="nb-NO" sz="2200" kern="1200" dirty="0"/>
            <a:t> 1</a:t>
          </a:r>
          <a:endParaRPr lang="en-GB" sz="2200" kern="1200" dirty="0"/>
        </a:p>
      </dsp:txBody>
      <dsp:txXfrm>
        <a:off x="6088971" y="562815"/>
        <a:ext cx="1617361" cy="398781"/>
      </dsp:txXfrm>
    </dsp:sp>
    <dsp:sp modelId="{AD8C651F-9B99-41DB-A270-C719BF3C14F2}">
      <dsp:nvSpPr>
        <dsp:cNvPr id="0" name=""/>
        <dsp:cNvSpPr/>
      </dsp:nvSpPr>
      <dsp:spPr>
        <a:xfrm rot="32765">
          <a:off x="4782668" y="1353933"/>
          <a:ext cx="1293925" cy="62402"/>
        </a:xfrm>
        <a:custGeom>
          <a:avLst/>
          <a:gdLst/>
          <a:ahLst/>
          <a:cxnLst/>
          <a:rect l="0" t="0" r="0" b="0"/>
          <a:pathLst>
            <a:path>
              <a:moveTo>
                <a:pt x="0" y="31201"/>
              </a:moveTo>
              <a:lnTo>
                <a:pt x="1293925" y="3120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5397282" y="1352786"/>
        <a:ext cx="64696" cy="64696"/>
      </dsp:txXfrm>
    </dsp:sp>
    <dsp:sp modelId="{F99443D0-5C4D-4ECB-8482-74F9B03BDFA8}">
      <dsp:nvSpPr>
        <dsp:cNvPr id="0" name=""/>
        <dsp:cNvSpPr/>
      </dsp:nvSpPr>
      <dsp:spPr>
        <a:xfrm>
          <a:off x="6076564" y="1216604"/>
          <a:ext cx="1587703" cy="349392"/>
        </a:xfrm>
        <a:prstGeom prst="roundRect">
          <a:avLst>
            <a:gd name="adj" fmla="val 10000"/>
          </a:avLst>
        </a:prstGeom>
        <a:solidFill>
          <a:schemeClr val="tx1">
            <a:lumMod val="60000"/>
            <a:lumOff val="4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200" kern="1200" dirty="0" err="1"/>
            <a:t>Testdate</a:t>
          </a:r>
          <a:r>
            <a:rPr lang="nb-NO" sz="2200" kern="1200" dirty="0"/>
            <a:t> 2 </a:t>
          </a:r>
          <a:endParaRPr lang="en-GB" sz="2200" kern="1200" dirty="0"/>
        </a:p>
      </dsp:txBody>
      <dsp:txXfrm>
        <a:off x="6086797" y="1226837"/>
        <a:ext cx="1567237" cy="328926"/>
      </dsp:txXfrm>
    </dsp:sp>
    <dsp:sp modelId="{D62BC644-46B1-4F7B-B358-2BACABA9D74A}">
      <dsp:nvSpPr>
        <dsp:cNvPr id="0" name=""/>
        <dsp:cNvSpPr/>
      </dsp:nvSpPr>
      <dsp:spPr>
        <a:xfrm rot="1555776">
          <a:off x="4710282" y="1662314"/>
          <a:ext cx="1438697" cy="62402"/>
        </a:xfrm>
        <a:custGeom>
          <a:avLst/>
          <a:gdLst/>
          <a:ahLst/>
          <a:cxnLst/>
          <a:rect l="0" t="0" r="0" b="0"/>
          <a:pathLst>
            <a:path>
              <a:moveTo>
                <a:pt x="0" y="31201"/>
              </a:moveTo>
              <a:lnTo>
                <a:pt x="1438697" y="3120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5393663" y="1657547"/>
        <a:ext cx="71934" cy="71934"/>
      </dsp:txXfrm>
    </dsp:sp>
    <dsp:sp modelId="{72F16E34-3340-4394-B135-FA929BA65F51}">
      <dsp:nvSpPr>
        <dsp:cNvPr id="0" name=""/>
        <dsp:cNvSpPr/>
      </dsp:nvSpPr>
      <dsp:spPr>
        <a:xfrm>
          <a:off x="6076564" y="1808596"/>
          <a:ext cx="1655534" cy="398931"/>
        </a:xfrm>
        <a:prstGeom prst="roundRect">
          <a:avLst>
            <a:gd name="adj" fmla="val 10000"/>
          </a:avLst>
        </a:prstGeom>
        <a:solidFill>
          <a:schemeClr val="tx1">
            <a:lumMod val="60000"/>
            <a:lumOff val="4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2200" kern="1200" dirty="0" err="1"/>
            <a:t>Test</a:t>
          </a:r>
          <a:r>
            <a:rPr lang="en-SG" sz="2200" kern="1200" baseline="0" dirty="0" err="1"/>
            <a:t>date</a:t>
          </a:r>
          <a:r>
            <a:rPr lang="en-SG" sz="2200" kern="1200" baseline="0" dirty="0"/>
            <a:t> 3</a:t>
          </a:r>
          <a:endParaRPr lang="en-GB" sz="2200" kern="1200" dirty="0"/>
        </a:p>
      </dsp:txBody>
      <dsp:txXfrm>
        <a:off x="6088248" y="1820280"/>
        <a:ext cx="1632166" cy="375563"/>
      </dsp:txXfrm>
    </dsp:sp>
    <dsp:sp modelId="{A6F64971-3850-4814-BB88-F28437839D84}">
      <dsp:nvSpPr>
        <dsp:cNvPr id="0" name=""/>
        <dsp:cNvSpPr/>
      </dsp:nvSpPr>
      <dsp:spPr>
        <a:xfrm rot="2302002">
          <a:off x="1727405" y="2826798"/>
          <a:ext cx="1766959" cy="62402"/>
        </a:xfrm>
        <a:custGeom>
          <a:avLst/>
          <a:gdLst/>
          <a:ahLst/>
          <a:cxnLst/>
          <a:rect l="0" t="0" r="0" b="0"/>
          <a:pathLst>
            <a:path>
              <a:moveTo>
                <a:pt x="0" y="31201"/>
              </a:moveTo>
              <a:lnTo>
                <a:pt x="1766959" y="3120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600" kern="1200"/>
        </a:p>
      </dsp:txBody>
      <dsp:txXfrm>
        <a:off x="2566711" y="2813825"/>
        <a:ext cx="88347" cy="88347"/>
      </dsp:txXfrm>
    </dsp:sp>
    <dsp:sp modelId="{4A60CC43-95BC-4BCE-B0E1-D7719343E7E8}">
      <dsp:nvSpPr>
        <dsp:cNvPr id="0" name=""/>
        <dsp:cNvSpPr/>
      </dsp:nvSpPr>
      <dsp:spPr>
        <a:xfrm>
          <a:off x="3303581" y="3155447"/>
          <a:ext cx="1505316" cy="5018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2200" kern="1200" dirty="0"/>
            <a:t>Herd B</a:t>
          </a:r>
          <a:endParaRPr lang="en-GB" sz="2200" kern="1200" dirty="0"/>
        </a:p>
      </dsp:txBody>
      <dsp:txXfrm>
        <a:off x="3318279" y="3170145"/>
        <a:ext cx="1475920" cy="472446"/>
      </dsp:txXfrm>
    </dsp:sp>
    <dsp:sp modelId="{EDFB7E5A-C26F-469C-A392-7B3DE527723D}">
      <dsp:nvSpPr>
        <dsp:cNvPr id="0" name=""/>
        <dsp:cNvSpPr/>
      </dsp:nvSpPr>
      <dsp:spPr>
        <a:xfrm rot="19678409">
          <a:off x="4700684" y="2998110"/>
          <a:ext cx="1422020" cy="62402"/>
        </a:xfrm>
        <a:custGeom>
          <a:avLst/>
          <a:gdLst/>
          <a:ahLst/>
          <a:cxnLst/>
          <a:rect l="0" t="0" r="0" b="0"/>
          <a:pathLst>
            <a:path>
              <a:moveTo>
                <a:pt x="0" y="31201"/>
              </a:moveTo>
              <a:lnTo>
                <a:pt x="1422020" y="3120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5376144" y="2993760"/>
        <a:ext cx="71101" cy="71101"/>
      </dsp:txXfrm>
    </dsp:sp>
    <dsp:sp modelId="{FB1F236B-2F14-490A-8D66-00C42E45DFA8}">
      <dsp:nvSpPr>
        <dsp:cNvPr id="0" name=""/>
        <dsp:cNvSpPr/>
      </dsp:nvSpPr>
      <dsp:spPr>
        <a:xfrm>
          <a:off x="6014490" y="2450128"/>
          <a:ext cx="1751345" cy="404252"/>
        </a:xfrm>
        <a:prstGeom prst="roundRect">
          <a:avLst>
            <a:gd name="adj" fmla="val 10000"/>
          </a:avLst>
        </a:prstGeom>
        <a:solidFill>
          <a:schemeClr val="tx1">
            <a:lumMod val="60000"/>
            <a:lumOff val="4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2200" kern="1200" dirty="0" err="1"/>
            <a:t>Testdate</a:t>
          </a:r>
          <a:r>
            <a:rPr lang="en-SG" sz="2200" kern="1200" dirty="0"/>
            <a:t> 1</a:t>
          </a:r>
          <a:endParaRPr lang="en-GB" sz="2200" kern="1200" dirty="0"/>
        </a:p>
      </dsp:txBody>
      <dsp:txXfrm>
        <a:off x="6026330" y="2461968"/>
        <a:ext cx="1727665" cy="380572"/>
      </dsp:txXfrm>
    </dsp:sp>
    <dsp:sp modelId="{836B8912-B670-4FF8-9D7A-018906C4311C}">
      <dsp:nvSpPr>
        <dsp:cNvPr id="0" name=""/>
        <dsp:cNvSpPr/>
      </dsp:nvSpPr>
      <dsp:spPr>
        <a:xfrm rot="21217513">
          <a:off x="4805148" y="3307821"/>
          <a:ext cx="1213093" cy="62402"/>
        </a:xfrm>
        <a:custGeom>
          <a:avLst/>
          <a:gdLst/>
          <a:ahLst/>
          <a:cxnLst/>
          <a:rect l="0" t="0" r="0" b="0"/>
          <a:pathLst>
            <a:path>
              <a:moveTo>
                <a:pt x="0" y="31201"/>
              </a:moveTo>
              <a:lnTo>
                <a:pt x="1213093" y="3120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5381367" y="3308695"/>
        <a:ext cx="60654" cy="60654"/>
      </dsp:txXfrm>
    </dsp:sp>
    <dsp:sp modelId="{13AC5334-9383-489E-A732-A60A85FCBA6C}">
      <dsp:nvSpPr>
        <dsp:cNvPr id="0" name=""/>
        <dsp:cNvSpPr/>
      </dsp:nvSpPr>
      <dsp:spPr>
        <a:xfrm>
          <a:off x="6014490" y="3096980"/>
          <a:ext cx="1767130" cy="349392"/>
        </a:xfrm>
        <a:prstGeom prst="roundRect">
          <a:avLst>
            <a:gd name="adj" fmla="val 10000"/>
          </a:avLst>
        </a:prstGeom>
        <a:solidFill>
          <a:schemeClr val="tx1">
            <a:lumMod val="60000"/>
            <a:lumOff val="4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2200" kern="1200" dirty="0" err="1"/>
            <a:t>Testdate</a:t>
          </a:r>
          <a:r>
            <a:rPr lang="en-SG" sz="2200" kern="1200" dirty="0"/>
            <a:t> 2</a:t>
          </a:r>
          <a:endParaRPr lang="en-GB" sz="2200" kern="1200" dirty="0"/>
        </a:p>
      </dsp:txBody>
      <dsp:txXfrm>
        <a:off x="6024723" y="3107213"/>
        <a:ext cx="1746664" cy="328926"/>
      </dsp:txXfrm>
    </dsp:sp>
    <dsp:sp modelId="{526D7463-FE35-4759-A6AA-D0E12B98871D}">
      <dsp:nvSpPr>
        <dsp:cNvPr id="0" name=""/>
        <dsp:cNvSpPr/>
      </dsp:nvSpPr>
      <dsp:spPr>
        <a:xfrm rot="1340609">
          <a:off x="4759967" y="3622926"/>
          <a:ext cx="1303453" cy="62402"/>
        </a:xfrm>
        <a:custGeom>
          <a:avLst/>
          <a:gdLst/>
          <a:ahLst/>
          <a:cxnLst/>
          <a:rect l="0" t="0" r="0" b="0"/>
          <a:pathLst>
            <a:path>
              <a:moveTo>
                <a:pt x="0" y="31201"/>
              </a:moveTo>
              <a:lnTo>
                <a:pt x="1303453" y="3120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5379108" y="3621541"/>
        <a:ext cx="65172" cy="65172"/>
      </dsp:txXfrm>
    </dsp:sp>
    <dsp:sp modelId="{726BDB2F-894A-42E5-9DDA-2DECDA5DCFF2}">
      <dsp:nvSpPr>
        <dsp:cNvPr id="0" name=""/>
        <dsp:cNvSpPr/>
      </dsp:nvSpPr>
      <dsp:spPr>
        <a:xfrm>
          <a:off x="6014490" y="3688972"/>
          <a:ext cx="1757750" cy="425827"/>
        </a:xfrm>
        <a:prstGeom prst="roundRect">
          <a:avLst>
            <a:gd name="adj" fmla="val 10000"/>
          </a:avLst>
        </a:prstGeom>
        <a:solidFill>
          <a:schemeClr val="tx1">
            <a:lumMod val="60000"/>
            <a:lumOff val="4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200" kern="1200" dirty="0" err="1"/>
            <a:t>Testdate</a:t>
          </a:r>
          <a:r>
            <a:rPr lang="nb-NO" sz="2200" kern="1200" dirty="0"/>
            <a:t> 3 </a:t>
          </a:r>
          <a:endParaRPr lang="en-GB" sz="2200" kern="1200" dirty="0"/>
        </a:p>
      </dsp:txBody>
      <dsp:txXfrm>
        <a:off x="6026962" y="3701444"/>
        <a:ext cx="1732806" cy="4008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0DE2D8AC-5F84-4130-B7B9-D74A39285D17}" type="slidenum">
              <a:rPr lang="nb-NO" altLang="en-US"/>
              <a:pPr/>
              <a:t>‹#›</a:t>
            </a:fld>
            <a:endParaRPr lang="nb-NO" altLang="en-US"/>
          </a:p>
        </p:txBody>
      </p:sp>
    </p:spTree>
    <p:extLst>
      <p:ext uri="{BB962C8B-B14F-4D97-AF65-F5344CB8AC3E}">
        <p14:creationId xmlns:p14="http://schemas.microsoft.com/office/powerpoint/2010/main" val="3223853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dirty="0" err="1"/>
              <a:t>Takk</a:t>
            </a:r>
            <a:r>
              <a:rPr lang="en-SG" dirty="0"/>
              <a:t> at du </a:t>
            </a:r>
            <a:r>
              <a:rPr lang="en-SG" dirty="0" err="1"/>
              <a:t>kom</a:t>
            </a:r>
            <a:r>
              <a:rPr lang="en-SG" dirty="0"/>
              <a:t>.</a:t>
            </a:r>
            <a:r>
              <a:rPr lang="en-SG" baseline="0" dirty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E2D8AC-5F84-4130-B7B9-D74A39285D17}" type="slidenum">
              <a:rPr lang="nb-NO" altLang="en-US" smtClean="0"/>
              <a:pPr/>
              <a:t>1</a:t>
            </a:fld>
            <a:endParaRPr lang="nb-NO" altLang="en-US"/>
          </a:p>
        </p:txBody>
      </p:sp>
    </p:spTree>
    <p:extLst>
      <p:ext uri="{BB962C8B-B14F-4D97-AF65-F5344CB8AC3E}">
        <p14:creationId xmlns:p14="http://schemas.microsoft.com/office/powerpoint/2010/main" val="1772316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Forekomst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spredning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influensa</a:t>
            </a:r>
            <a:r>
              <a:rPr lang="en-US" dirty="0" smtClean="0"/>
              <a:t> A (H1N1) pdm09 virus </a:t>
            </a:r>
            <a:r>
              <a:rPr lang="en-US" dirty="0" err="1" smtClean="0"/>
              <a:t>infeksjon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norske</a:t>
            </a:r>
            <a:r>
              <a:rPr lang="en-US" dirty="0" smtClean="0"/>
              <a:t> </a:t>
            </a:r>
            <a:r>
              <a:rPr lang="en-US" dirty="0" err="1" smtClean="0"/>
              <a:t>grisebesetninger</a:t>
            </a:r>
            <a:r>
              <a:rPr lang="en-US" dirty="0" smtClean="0"/>
              <a:t> </a:t>
            </a:r>
            <a:r>
              <a:rPr lang="en-US" dirty="0" err="1" smtClean="0"/>
              <a:t>basert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aktive</a:t>
            </a:r>
            <a:r>
              <a:rPr lang="en-US" dirty="0" smtClean="0"/>
              <a:t> serosurveillance 2010-2014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E2D8AC-5F84-4130-B7B9-D74A39285D17}" type="slidenum">
              <a:rPr lang="nb-NO" altLang="en-US" smtClean="0"/>
              <a:pPr/>
              <a:t>2</a:t>
            </a:fld>
            <a:endParaRPr lang="nb-NO" altLang="en-US"/>
          </a:p>
        </p:txBody>
      </p:sp>
    </p:spTree>
    <p:extLst>
      <p:ext uri="{BB962C8B-B14F-4D97-AF65-F5344CB8AC3E}">
        <p14:creationId xmlns:p14="http://schemas.microsoft.com/office/powerpoint/2010/main" val="2495432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Norge</a:t>
            </a:r>
            <a:r>
              <a:rPr lang="en-US" dirty="0" smtClean="0"/>
              <a:t> </a:t>
            </a:r>
            <a:r>
              <a:rPr lang="en-US" dirty="0" err="1" smtClean="0"/>
              <a:t>har</a:t>
            </a:r>
            <a:r>
              <a:rPr lang="en-US" dirty="0" smtClean="0"/>
              <a:t> en </a:t>
            </a:r>
            <a:r>
              <a:rPr lang="en-US" dirty="0" err="1" smtClean="0"/>
              <a:t>onging</a:t>
            </a:r>
            <a:r>
              <a:rPr lang="en-US" dirty="0" smtClean="0"/>
              <a:t> </a:t>
            </a:r>
            <a:r>
              <a:rPr lang="en-US" dirty="0" err="1" smtClean="0"/>
              <a:t>aktiv</a:t>
            </a:r>
            <a:r>
              <a:rPr lang="en-US" dirty="0" smtClean="0"/>
              <a:t> </a:t>
            </a:r>
            <a:r>
              <a:rPr lang="en-US" dirty="0" err="1" smtClean="0"/>
              <a:t>seroveilance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spesifikk</a:t>
            </a:r>
            <a:r>
              <a:rPr lang="en-US" dirty="0" smtClean="0"/>
              <a:t> </a:t>
            </a:r>
            <a:r>
              <a:rPr lang="en-US" dirty="0" err="1" smtClean="0"/>
              <a:t>gris</a:t>
            </a:r>
            <a:r>
              <a:rPr lang="en-US" dirty="0" smtClean="0"/>
              <a:t> </a:t>
            </a:r>
            <a:r>
              <a:rPr lang="en-US" dirty="0" err="1" smtClean="0"/>
              <a:t>virussykdom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Norge</a:t>
            </a:r>
            <a:r>
              <a:rPr lang="en-US" dirty="0" smtClean="0"/>
              <a:t> er </a:t>
            </a:r>
            <a:r>
              <a:rPr lang="en-US" dirty="0" err="1" smtClean="0"/>
              <a:t>fri.</a:t>
            </a:r>
            <a:r>
              <a:rPr lang="en-US" dirty="0" smtClean="0"/>
              <a:t> </a:t>
            </a:r>
            <a:r>
              <a:rPr lang="en-US" dirty="0" err="1" smtClean="0"/>
              <a:t>Slik</a:t>
            </a:r>
            <a:r>
              <a:rPr lang="en-US" dirty="0" smtClean="0"/>
              <a:t> at </a:t>
            </a:r>
            <a:r>
              <a:rPr lang="en-US" dirty="0" err="1" smtClean="0"/>
              <a:t>målet</a:t>
            </a:r>
            <a:r>
              <a:rPr lang="en-US" dirty="0" smtClean="0"/>
              <a:t> for </a:t>
            </a:r>
            <a:r>
              <a:rPr lang="en-US" dirty="0" err="1" smtClean="0"/>
              <a:t>løpende</a:t>
            </a:r>
            <a:r>
              <a:rPr lang="en-US" dirty="0" smtClean="0"/>
              <a:t> </a:t>
            </a:r>
            <a:r>
              <a:rPr lang="en-US" dirty="0" err="1" smtClean="0"/>
              <a:t>overvåkning</a:t>
            </a:r>
            <a:r>
              <a:rPr lang="en-US" dirty="0" smtClean="0"/>
              <a:t> er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dokumentere</a:t>
            </a:r>
            <a:r>
              <a:rPr lang="en-US" dirty="0" smtClean="0"/>
              <a:t> </a:t>
            </a:r>
            <a:r>
              <a:rPr lang="en-US" dirty="0" err="1" smtClean="0"/>
              <a:t>frihet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for </a:t>
            </a:r>
            <a:r>
              <a:rPr lang="en-US" dirty="0" err="1" smtClean="0"/>
              <a:t>deteksjon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tilfelle</a:t>
            </a:r>
            <a:r>
              <a:rPr lang="en-US" dirty="0" smtClean="0"/>
              <a:t> o </a:t>
            </a:r>
            <a:r>
              <a:rPr lang="en-US" dirty="0" err="1" smtClean="0"/>
              <a:t>angrepet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E2D8AC-5F84-4130-B7B9-D74A39285D17}" type="slidenum">
              <a:rPr lang="nb-NO" altLang="en-US" smtClean="0"/>
              <a:pPr/>
              <a:t>4</a:t>
            </a:fld>
            <a:endParaRPr lang="nb-NO" altLang="en-US"/>
          </a:p>
        </p:txBody>
      </p:sp>
    </p:spTree>
    <p:extLst>
      <p:ext uri="{BB962C8B-B14F-4D97-AF65-F5344CB8AC3E}">
        <p14:creationId xmlns:p14="http://schemas.microsoft.com/office/powerpoint/2010/main" val="38477739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Tidslinje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nasjonal</a:t>
            </a:r>
            <a:r>
              <a:rPr lang="en-US" dirty="0" smtClean="0"/>
              <a:t> serosurveillance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influensa</a:t>
            </a:r>
            <a:r>
              <a:rPr lang="en-US" dirty="0" smtClean="0"/>
              <a:t> A virus </a:t>
            </a:r>
            <a:r>
              <a:rPr lang="en-US" dirty="0" err="1" smtClean="0"/>
              <a:t>infeksjon</a:t>
            </a:r>
            <a:r>
              <a:rPr lang="en-US" dirty="0" smtClean="0"/>
              <a:t>. </a:t>
            </a:r>
            <a:r>
              <a:rPr lang="en-US" dirty="0" err="1" smtClean="0"/>
              <a:t>Overvåking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influensa</a:t>
            </a:r>
            <a:r>
              <a:rPr lang="en-US" dirty="0" smtClean="0"/>
              <a:t> A virus hos </a:t>
            </a:r>
            <a:r>
              <a:rPr lang="en-US" dirty="0" err="1" smtClean="0"/>
              <a:t>gris</a:t>
            </a:r>
            <a:r>
              <a:rPr lang="en-US" dirty="0" smtClean="0"/>
              <a:t> </a:t>
            </a:r>
            <a:r>
              <a:rPr lang="en-US" dirty="0" err="1" smtClean="0"/>
              <a:t>begynte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1997, </a:t>
            </a:r>
            <a:r>
              <a:rPr lang="en-US" dirty="0" err="1" smtClean="0"/>
              <a:t>mer</a:t>
            </a:r>
            <a:r>
              <a:rPr lang="en-US" dirty="0" smtClean="0"/>
              <a:t> </a:t>
            </a:r>
            <a:r>
              <a:rPr lang="en-US" dirty="0" err="1" smtClean="0"/>
              <a:t>enn</a:t>
            </a:r>
            <a:r>
              <a:rPr lang="en-US" dirty="0" smtClean="0"/>
              <a:t> et </a:t>
            </a:r>
            <a:r>
              <a:rPr lang="en-US" dirty="0" err="1" smtClean="0"/>
              <a:t>tiår</a:t>
            </a:r>
            <a:r>
              <a:rPr lang="en-US" dirty="0" smtClean="0"/>
              <a:t> </a:t>
            </a:r>
            <a:r>
              <a:rPr lang="en-US" dirty="0" err="1" smtClean="0"/>
              <a:t>før</a:t>
            </a:r>
            <a:r>
              <a:rPr lang="en-US" dirty="0" smtClean="0"/>
              <a:t> 2009. </a:t>
            </a:r>
            <a:r>
              <a:rPr lang="en-US" dirty="0" err="1" smtClean="0"/>
              <a:t>Denne</a:t>
            </a:r>
            <a:r>
              <a:rPr lang="en-US" dirty="0" smtClean="0"/>
              <a:t> </a:t>
            </a:r>
            <a:r>
              <a:rPr lang="en-US" dirty="0" err="1" smtClean="0"/>
              <a:t>viktige</a:t>
            </a:r>
            <a:r>
              <a:rPr lang="en-US" dirty="0" smtClean="0"/>
              <a:t>, </a:t>
            </a:r>
            <a:r>
              <a:rPr lang="en-US" dirty="0" err="1" smtClean="0"/>
              <a:t>konsekvent</a:t>
            </a:r>
            <a:r>
              <a:rPr lang="en-US" dirty="0" smtClean="0"/>
              <a:t> negative </a:t>
            </a:r>
            <a:r>
              <a:rPr lang="en-US" dirty="0" err="1" smtClean="0"/>
              <a:t>påvisning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influensavirus</a:t>
            </a:r>
            <a:r>
              <a:rPr lang="en-US" dirty="0" smtClean="0"/>
              <a:t> </a:t>
            </a:r>
            <a:r>
              <a:rPr lang="en-US" dirty="0" err="1" smtClean="0"/>
              <a:t>bekreftet</a:t>
            </a:r>
            <a:r>
              <a:rPr lang="en-US" dirty="0" smtClean="0"/>
              <a:t> at </a:t>
            </a:r>
            <a:r>
              <a:rPr lang="en-US" dirty="0" err="1" smtClean="0"/>
              <a:t>norske</a:t>
            </a:r>
            <a:r>
              <a:rPr lang="en-US" dirty="0" smtClean="0"/>
              <a:t> </a:t>
            </a:r>
            <a:r>
              <a:rPr lang="en-US" dirty="0" err="1" smtClean="0"/>
              <a:t>grisen</a:t>
            </a:r>
            <a:r>
              <a:rPr lang="en-US" dirty="0" smtClean="0"/>
              <a:t> </a:t>
            </a:r>
            <a:r>
              <a:rPr lang="en-US" dirty="0" err="1" smtClean="0"/>
              <a:t>befolkningen</a:t>
            </a:r>
            <a:r>
              <a:rPr lang="en-US" dirty="0" smtClean="0"/>
              <a:t> </a:t>
            </a:r>
            <a:r>
              <a:rPr lang="en-US" dirty="0" err="1" smtClean="0"/>
              <a:t>var</a:t>
            </a:r>
            <a:r>
              <a:rPr lang="en-US" dirty="0" smtClean="0"/>
              <a:t> </a:t>
            </a:r>
            <a:r>
              <a:rPr lang="en-US" dirty="0" err="1" smtClean="0"/>
              <a:t>naiv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Første</a:t>
            </a:r>
            <a:r>
              <a:rPr lang="en-US" dirty="0" smtClean="0"/>
              <a:t> </a:t>
            </a:r>
            <a:r>
              <a:rPr lang="en-US" dirty="0" err="1" smtClean="0"/>
              <a:t>påvisning</a:t>
            </a:r>
            <a:r>
              <a:rPr lang="en-US" dirty="0" smtClean="0"/>
              <a:t> </a:t>
            </a:r>
            <a:r>
              <a:rPr lang="en-US" dirty="0" err="1" smtClean="0"/>
              <a:t>var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humane </a:t>
            </a:r>
            <a:r>
              <a:rPr lang="en-US" dirty="0" err="1" smtClean="0"/>
              <a:t>tilfeller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USA </a:t>
            </a:r>
            <a:r>
              <a:rPr lang="en-US" dirty="0" err="1" smtClean="0"/>
              <a:t>og</a:t>
            </a:r>
            <a:r>
              <a:rPr lang="en-US" dirty="0" smtClean="0"/>
              <a:t> Mexico</a:t>
            </a:r>
          </a:p>
          <a:p>
            <a:r>
              <a:rPr lang="en-US" dirty="0" err="1" smtClean="0"/>
              <a:t>menneskelige</a:t>
            </a:r>
            <a:r>
              <a:rPr lang="en-US" dirty="0" smtClean="0"/>
              <a:t> </a:t>
            </a:r>
            <a:r>
              <a:rPr lang="en-US" dirty="0" err="1" smtClean="0"/>
              <a:t>tilfeller</a:t>
            </a:r>
            <a:r>
              <a:rPr lang="en-US" dirty="0" smtClean="0"/>
              <a:t> </a:t>
            </a:r>
            <a:r>
              <a:rPr lang="en-US" dirty="0" err="1" smtClean="0"/>
              <a:t>også</a:t>
            </a:r>
            <a:r>
              <a:rPr lang="en-US" dirty="0" smtClean="0"/>
              <a:t> </a:t>
            </a:r>
            <a:r>
              <a:rPr lang="en-US" dirty="0" err="1" smtClean="0"/>
              <a:t>rapportert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Norge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juni</a:t>
            </a:r>
            <a:r>
              <a:rPr lang="en-US" dirty="0" smtClean="0"/>
              <a:t> 2009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E2D8AC-5F84-4130-B7B9-D74A39285D17}" type="slidenum">
              <a:rPr lang="nb-NO" altLang="en-US" smtClean="0"/>
              <a:pPr/>
              <a:t>5</a:t>
            </a:fld>
            <a:endParaRPr lang="nb-NO" altLang="en-US"/>
          </a:p>
        </p:txBody>
      </p:sp>
    </p:spTree>
    <p:extLst>
      <p:ext uri="{BB962C8B-B14F-4D97-AF65-F5344CB8AC3E}">
        <p14:creationId xmlns:p14="http://schemas.microsoft.com/office/powerpoint/2010/main" val="33611048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nb-NO" altLang="en-US" dirty="0" smtClean="0">
                <a:latin typeface="Arial" panose="020B0604020202020204" pitchFamily="34" charset="0"/>
              </a:rPr>
              <a:t>  Farm null diagnostisert på 12 oktober 2009</a:t>
            </a:r>
            <a:endParaRPr lang="nb-NO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Ingen</a:t>
            </a:r>
            <a:r>
              <a:rPr lang="en-US" dirty="0" smtClean="0"/>
              <a:t> </a:t>
            </a:r>
            <a:r>
              <a:rPr lang="en-US" dirty="0" err="1" smtClean="0"/>
              <a:t>tiltak</a:t>
            </a:r>
            <a:r>
              <a:rPr lang="en-US" baseline="0" dirty="0" smtClean="0"/>
              <a:t> </a:t>
            </a:r>
            <a:r>
              <a:rPr lang="en-US" dirty="0" err="1" smtClean="0"/>
              <a:t>ble</a:t>
            </a:r>
            <a:r>
              <a:rPr lang="en-US" dirty="0" smtClean="0"/>
              <a:t> </a:t>
            </a:r>
            <a:r>
              <a:rPr lang="en-US" dirty="0" err="1" smtClean="0"/>
              <a:t>iverksatt</a:t>
            </a:r>
            <a:r>
              <a:rPr lang="en-US" dirty="0" smtClean="0"/>
              <a:t> , </a:t>
            </a:r>
          </a:p>
          <a:p>
            <a:endParaRPr lang="en-US" dirty="0" smtClean="0"/>
          </a:p>
          <a:p>
            <a:r>
              <a:rPr lang="en-US" dirty="0" err="1" smtClean="0"/>
              <a:t>innledende</a:t>
            </a:r>
            <a:r>
              <a:rPr lang="en-US" dirty="0" smtClean="0"/>
              <a:t> </a:t>
            </a:r>
            <a:r>
              <a:rPr lang="en-US" dirty="0" err="1" smtClean="0"/>
              <a:t>forsøk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utrydde</a:t>
            </a:r>
            <a:r>
              <a:rPr lang="en-US" dirty="0" smtClean="0"/>
              <a:t> </a:t>
            </a:r>
            <a:r>
              <a:rPr lang="en-US" dirty="0" err="1" smtClean="0"/>
              <a:t>infeksjonen</a:t>
            </a:r>
            <a:r>
              <a:rPr lang="en-US" dirty="0" smtClean="0"/>
              <a:t> </a:t>
            </a:r>
            <a:r>
              <a:rPr lang="en-US" dirty="0" err="1" smtClean="0"/>
              <a:t>ved</a:t>
            </a:r>
            <a:r>
              <a:rPr lang="en-US" dirty="0" smtClean="0"/>
              <a:t> </a:t>
            </a:r>
            <a:r>
              <a:rPr lang="en-US" dirty="0" err="1" smtClean="0"/>
              <a:t>slakting</a:t>
            </a:r>
            <a:r>
              <a:rPr lang="en-US" dirty="0" smtClean="0"/>
              <a:t> </a:t>
            </a:r>
            <a:r>
              <a:rPr lang="en-US" dirty="0" err="1" smtClean="0"/>
              <a:t>ble</a:t>
            </a:r>
            <a:r>
              <a:rPr lang="en-US" dirty="0" smtClean="0"/>
              <a:t> </a:t>
            </a:r>
            <a:r>
              <a:rPr lang="en-US" dirty="0" err="1" smtClean="0"/>
              <a:t>forlatt</a:t>
            </a:r>
            <a:r>
              <a:rPr lang="en-US" dirty="0" smtClean="0"/>
              <a:t> </a:t>
            </a:r>
            <a:r>
              <a:rPr lang="en-US" dirty="0" err="1" smtClean="0"/>
              <a:t>etter</a:t>
            </a:r>
            <a:r>
              <a:rPr lang="en-US" dirty="0" smtClean="0"/>
              <a:t> at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ble</a:t>
            </a:r>
            <a:r>
              <a:rPr lang="en-US" dirty="0" smtClean="0"/>
              <a:t> </a:t>
            </a:r>
            <a:r>
              <a:rPr lang="en-US" dirty="0" err="1" smtClean="0"/>
              <a:t>kjent</a:t>
            </a:r>
            <a:r>
              <a:rPr lang="en-US" dirty="0" smtClean="0"/>
              <a:t> at </a:t>
            </a:r>
            <a:r>
              <a:rPr lang="en-US" dirty="0" err="1" smtClean="0"/>
              <a:t>infeksjonen</a:t>
            </a:r>
            <a:r>
              <a:rPr lang="en-US" dirty="0" smtClean="0"/>
              <a:t> </a:t>
            </a:r>
            <a:r>
              <a:rPr lang="en-US" dirty="0" err="1" smtClean="0"/>
              <a:t>var</a:t>
            </a:r>
            <a:r>
              <a:rPr lang="en-US" dirty="0" smtClean="0"/>
              <a:t> </a:t>
            </a:r>
            <a:r>
              <a:rPr lang="en-US" dirty="0" err="1" smtClean="0"/>
              <a:t>utbredt</a:t>
            </a:r>
            <a:r>
              <a:rPr lang="en-US" dirty="0" smtClean="0"/>
              <a:t> over </a:t>
            </a:r>
            <a:r>
              <a:rPr lang="en-US" dirty="0" err="1" smtClean="0"/>
              <a:t>hele</a:t>
            </a:r>
            <a:r>
              <a:rPr lang="en-US" dirty="0" smtClean="0"/>
              <a:t> </a:t>
            </a:r>
            <a:r>
              <a:rPr lang="en-US" dirty="0" err="1" smtClean="0"/>
              <a:t>Norge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Ingen</a:t>
            </a:r>
            <a:r>
              <a:rPr lang="en-US" dirty="0" smtClean="0"/>
              <a:t> </a:t>
            </a:r>
            <a:r>
              <a:rPr lang="en-US" dirty="0" err="1" smtClean="0"/>
              <a:t>vaksinasjon</a:t>
            </a:r>
            <a:endParaRPr lang="en-US" dirty="0" smtClean="0"/>
          </a:p>
          <a:p>
            <a:r>
              <a:rPr lang="en-US" dirty="0" err="1" smtClean="0"/>
              <a:t>Ingen</a:t>
            </a:r>
            <a:r>
              <a:rPr lang="en-US" dirty="0" smtClean="0"/>
              <a:t> </a:t>
            </a:r>
            <a:r>
              <a:rPr lang="en-US" dirty="0" err="1" smtClean="0"/>
              <a:t>direkte</a:t>
            </a:r>
            <a:r>
              <a:rPr lang="en-US" dirty="0" smtClean="0"/>
              <a:t> </a:t>
            </a:r>
            <a:r>
              <a:rPr lang="en-US" dirty="0" err="1" smtClean="0"/>
              <a:t>brukes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</a:t>
            </a:r>
            <a:r>
              <a:rPr lang="en-US" dirty="0" err="1" smtClean="0"/>
              <a:t>griser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Gris </a:t>
            </a:r>
            <a:r>
              <a:rPr lang="en-US" dirty="0" err="1" smtClean="0"/>
              <a:t>bønder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avstå</a:t>
            </a:r>
            <a:r>
              <a:rPr lang="en-US" dirty="0" smtClean="0"/>
              <a:t> </a:t>
            </a:r>
            <a:r>
              <a:rPr lang="en-US" dirty="0" err="1" smtClean="0"/>
              <a:t>fra</a:t>
            </a:r>
            <a:r>
              <a:rPr lang="en-US" dirty="0" smtClean="0"/>
              <a:t>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arbeide</a:t>
            </a:r>
            <a:r>
              <a:rPr lang="en-US" dirty="0" smtClean="0"/>
              <a:t> med </a:t>
            </a:r>
            <a:r>
              <a:rPr lang="en-US" dirty="0" err="1" smtClean="0"/>
              <a:t>griser</a:t>
            </a:r>
            <a:r>
              <a:rPr lang="en-US" dirty="0" smtClean="0"/>
              <a:t> </a:t>
            </a:r>
            <a:r>
              <a:rPr lang="en-US" dirty="0" err="1" smtClean="0"/>
              <a:t>dersom</a:t>
            </a:r>
            <a:r>
              <a:rPr lang="en-US" dirty="0" smtClean="0"/>
              <a:t> de </a:t>
            </a:r>
            <a:r>
              <a:rPr lang="en-US" dirty="0" err="1" smtClean="0"/>
              <a:t>har</a:t>
            </a:r>
            <a:r>
              <a:rPr lang="en-US" dirty="0" smtClean="0"/>
              <a:t> </a:t>
            </a:r>
            <a:r>
              <a:rPr lang="en-US" dirty="0" err="1" smtClean="0"/>
              <a:t>influensalignende</a:t>
            </a:r>
            <a:r>
              <a:rPr lang="en-US" dirty="0" smtClean="0"/>
              <a:t> </a:t>
            </a:r>
            <a:r>
              <a:rPr lang="en-US" dirty="0" err="1" smtClean="0"/>
              <a:t>sykdommer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err="1" smtClean="0"/>
              <a:t>Årlig</a:t>
            </a:r>
            <a:r>
              <a:rPr lang="en-US" dirty="0" smtClean="0"/>
              <a:t> </a:t>
            </a:r>
            <a:r>
              <a:rPr lang="en-US" dirty="0" err="1" smtClean="0"/>
              <a:t>vaksinasjon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svinebønder</a:t>
            </a:r>
            <a:r>
              <a:rPr lang="en-US" dirty="0" smtClean="0"/>
              <a:t> mot </a:t>
            </a:r>
            <a:r>
              <a:rPr lang="en-US" dirty="0" err="1" smtClean="0"/>
              <a:t>menneskelige</a:t>
            </a:r>
            <a:r>
              <a:rPr lang="en-US" dirty="0" smtClean="0"/>
              <a:t> </a:t>
            </a:r>
            <a:r>
              <a:rPr lang="en-US" dirty="0" err="1" smtClean="0"/>
              <a:t>influensavirus</a:t>
            </a:r>
            <a:r>
              <a:rPr lang="en-US" dirty="0" smtClean="0"/>
              <a:t> for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hindre</a:t>
            </a:r>
            <a:r>
              <a:rPr lang="en-US" dirty="0" smtClean="0"/>
              <a:t> </a:t>
            </a:r>
            <a:r>
              <a:rPr lang="en-US" dirty="0" err="1" smtClean="0"/>
              <a:t>ny</a:t>
            </a:r>
            <a:r>
              <a:rPr lang="en-US" dirty="0" smtClean="0"/>
              <a:t> </a:t>
            </a:r>
            <a:r>
              <a:rPr lang="en-US" dirty="0" err="1" smtClean="0"/>
              <a:t>infeksjon</a:t>
            </a:r>
            <a:r>
              <a:rPr lang="en-US" dirty="0" smtClean="0"/>
              <a:t> hos </a:t>
            </a:r>
            <a:r>
              <a:rPr lang="en-US" dirty="0" err="1" smtClean="0"/>
              <a:t>gris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Redusere</a:t>
            </a:r>
            <a:r>
              <a:rPr lang="en-US" dirty="0" smtClean="0"/>
              <a:t> </a:t>
            </a:r>
            <a:r>
              <a:rPr lang="en-US" dirty="0" err="1" smtClean="0"/>
              <a:t>sannsynligheten</a:t>
            </a:r>
            <a:r>
              <a:rPr lang="en-US" dirty="0" smtClean="0"/>
              <a:t> for coinfections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griser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ulike</a:t>
            </a:r>
            <a:r>
              <a:rPr lang="en-US" dirty="0" smtClean="0"/>
              <a:t> stammer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influensavirus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dermed</a:t>
            </a:r>
            <a:r>
              <a:rPr lang="en-US" dirty="0" smtClean="0"/>
              <a:t> </a:t>
            </a:r>
            <a:r>
              <a:rPr lang="en-US" dirty="0" err="1" smtClean="0"/>
              <a:t>reassortments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E2D8AC-5F84-4130-B7B9-D74A39285D17}" type="slidenum">
              <a:rPr lang="nb-NO" altLang="en-US" smtClean="0"/>
              <a:pPr/>
              <a:t>8</a:t>
            </a:fld>
            <a:endParaRPr lang="nb-NO" altLang="en-US"/>
          </a:p>
        </p:txBody>
      </p:sp>
    </p:spTree>
    <p:extLst>
      <p:ext uri="{BB962C8B-B14F-4D97-AF65-F5344CB8AC3E}">
        <p14:creationId xmlns:p14="http://schemas.microsoft.com/office/powerpoint/2010/main" val="36585744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PRCV</a:t>
            </a:r>
            <a:r>
              <a:rPr lang="en-SG" dirty="0"/>
              <a:t>=</a:t>
            </a:r>
            <a:r>
              <a:rPr lang="en-SG" baseline="0" dirty="0"/>
              <a:t> porcine respiratory corona </a:t>
            </a:r>
            <a:r>
              <a:rPr lang="en-SG" baseline="0" dirty="0" err="1"/>
              <a:t>viru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E2D8AC-5F84-4130-B7B9-D74A39285D17}" type="slidenum">
              <a:rPr lang="nb-NO" altLang="en-US" smtClean="0"/>
              <a:pPr/>
              <a:t>11</a:t>
            </a:fld>
            <a:endParaRPr lang="nb-NO" altLang="en-US"/>
          </a:p>
        </p:txBody>
      </p:sp>
    </p:spTree>
    <p:extLst>
      <p:ext uri="{BB962C8B-B14F-4D97-AF65-F5344CB8AC3E}">
        <p14:creationId xmlns:p14="http://schemas.microsoft.com/office/powerpoint/2010/main" val="39056087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E2D8AC-5F84-4130-B7B9-D74A39285D17}" type="slidenum">
              <a:rPr lang="nb-NO" altLang="en-US" smtClean="0"/>
              <a:pPr/>
              <a:t>12</a:t>
            </a:fld>
            <a:endParaRPr lang="nb-NO" altLang="en-US"/>
          </a:p>
        </p:txBody>
      </p:sp>
    </p:spTree>
    <p:extLst>
      <p:ext uri="{BB962C8B-B14F-4D97-AF65-F5344CB8AC3E}">
        <p14:creationId xmlns:p14="http://schemas.microsoft.com/office/powerpoint/2010/main" val="13815419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1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Mixed logistic regression of binomial outcome that a herd test was positive for antibodies against influenza A(H1N1)pdm09 measuring the three categorical fixed effects – 1. Year of test, 2. Production class, and 3. Herd size. County and herd ID were included as random effects to account for non-fixed effects associated with county and the individual herd. </a:t>
            </a:r>
            <a:r>
              <a:rPr lang="en-ZA" sz="1200" b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 </a:t>
            </a:r>
            <a:endParaRPr lang="en-GB" sz="1200" b="1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r>
              <a:rPr lang="en-ZA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 Table 3: Please consider adding a column with group sizes (n)</a:t>
            </a:r>
            <a:endParaRPr lang="en-GB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E2D8AC-5F84-4130-B7B9-D74A39285D17}" type="slidenum">
              <a:rPr lang="nb-NO" altLang="en-US" smtClean="0"/>
              <a:pPr/>
              <a:t>19</a:t>
            </a:fld>
            <a:endParaRPr lang="nb-NO" altLang="en-US"/>
          </a:p>
        </p:txBody>
      </p:sp>
    </p:spTree>
    <p:extLst>
      <p:ext uri="{BB962C8B-B14F-4D97-AF65-F5344CB8AC3E}">
        <p14:creationId xmlns:p14="http://schemas.microsoft.com/office/powerpoint/2010/main" val="28481336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E2D8AC-5F84-4130-B7B9-D74A39285D17}" type="slidenum">
              <a:rPr lang="nb-NO" altLang="en-US" smtClean="0"/>
              <a:pPr/>
              <a:t>21</a:t>
            </a:fld>
            <a:endParaRPr lang="nb-NO" altLang="en-US"/>
          </a:p>
        </p:txBody>
      </p:sp>
    </p:spTree>
    <p:extLst>
      <p:ext uri="{BB962C8B-B14F-4D97-AF65-F5344CB8AC3E}">
        <p14:creationId xmlns:p14="http://schemas.microsoft.com/office/powerpoint/2010/main" val="2032086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vetinstlogo_rgb_midde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213" y="5570538"/>
            <a:ext cx="343217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 descr="PP14_ut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85788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5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5213" y="614363"/>
            <a:ext cx="7392987" cy="2986087"/>
          </a:xfrm>
        </p:spPr>
        <p:txBody>
          <a:bodyPr/>
          <a:lstStyle>
            <a:lvl1pPr>
              <a:defRPr>
                <a:solidFill>
                  <a:srgbClr val="4D4D4D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5213" y="2593975"/>
            <a:ext cx="7405687" cy="2808288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800"/>
            </a:lvl1pPr>
          </a:lstStyle>
          <a:p>
            <a:r>
              <a:rPr lang="nb-NO"/>
              <a:t>Klikk for å redigere undertittelstil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1837944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116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97788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3" y="1612900"/>
            <a:ext cx="3741737" cy="4478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9350" y="1612900"/>
            <a:ext cx="3743325" cy="4478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6103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9873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2846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3434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1265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8565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2769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700" y="307975"/>
            <a:ext cx="1933575" cy="57832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5213" y="307975"/>
            <a:ext cx="5653087" cy="57832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26143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065213" y="307975"/>
            <a:ext cx="7739062" cy="5783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47828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065213" y="307975"/>
            <a:ext cx="7739062" cy="1531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065213" y="1612900"/>
            <a:ext cx="3741737" cy="2162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959350" y="1612900"/>
            <a:ext cx="3743325" cy="2162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065213" y="3927475"/>
            <a:ext cx="3741737" cy="2163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9350" y="3927475"/>
            <a:ext cx="3743325" cy="2163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22256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3" y="307975"/>
            <a:ext cx="7739062" cy="1531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3" y="1612900"/>
            <a:ext cx="3741737" cy="4478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959350" y="1612900"/>
            <a:ext cx="3743325" cy="2162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959350" y="3927475"/>
            <a:ext cx="3743325" cy="2163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33943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8881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tel, tekst og 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65213" y="307975"/>
            <a:ext cx="7739062" cy="1531938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1065213" y="1612900"/>
            <a:ext cx="3741737" cy="4478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2"/>
          </p:nvPr>
        </p:nvSpPr>
        <p:spPr>
          <a:xfrm>
            <a:off x="4959350" y="1612900"/>
            <a:ext cx="3743325" cy="216217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3"/>
          </p:nvPr>
        </p:nvSpPr>
        <p:spPr>
          <a:xfrm>
            <a:off x="4959350" y="3927475"/>
            <a:ext cx="3743325" cy="216376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116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5213" y="307975"/>
            <a:ext cx="7739062" cy="153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5213" y="1612900"/>
            <a:ext cx="7637462" cy="447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en-US"/>
              <a:t>Click to edit Master text styles</a:t>
            </a:r>
          </a:p>
          <a:p>
            <a:pPr lvl="1"/>
            <a:r>
              <a:rPr lang="nb-NO" altLang="en-US"/>
              <a:t>Second level</a:t>
            </a:r>
          </a:p>
          <a:p>
            <a:pPr lvl="2"/>
            <a:r>
              <a:rPr lang="nb-NO" altLang="en-US"/>
              <a:t>Third level</a:t>
            </a:r>
          </a:p>
          <a:p>
            <a:pPr lvl="3"/>
            <a:r>
              <a:rPr lang="nb-NO" altLang="en-US"/>
              <a:t>Fourth level</a:t>
            </a:r>
          </a:p>
          <a:p>
            <a:pPr lvl="4"/>
            <a:r>
              <a:rPr lang="nb-NO" altLang="en-US"/>
              <a:t>Fifth level</a:t>
            </a:r>
          </a:p>
        </p:txBody>
      </p:sp>
      <p:pic>
        <p:nvPicPr>
          <p:cNvPr id="1028" name="Picture 12" descr="PP15_e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85788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  <p:sldLayoutId id="2147483876" r:id="rId13"/>
    <p:sldLayoutId id="2147483878" r:id="rId14"/>
    <p:sldLayoutId id="2147483879" r:id="rId15"/>
    <p:sldLayoutId id="2147483880" r:id="rId16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 panose="05000000000000000000" pitchFamily="2" charset="2"/>
        <a:buChar char="n"/>
        <a:defRPr sz="2400">
          <a:solidFill>
            <a:srgbClr val="4D4D4D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Trebuchet MS" panose="020B0603020202020204" pitchFamily="34" charset="0"/>
        <a:buChar char="●"/>
        <a:defRPr sz="2400">
          <a:solidFill>
            <a:srgbClr val="4D4D4D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>
          <a:solidFill>
            <a:srgbClr val="4D4D4D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Times New Roman" panose="02020603050405020304" pitchFamily="18" charset="0"/>
        <a:buChar char="–"/>
        <a:defRPr>
          <a:solidFill>
            <a:srgbClr val="4D4D4D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defRPr sz="1600">
          <a:solidFill>
            <a:srgbClr val="4D4D4D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defRPr sz="1600">
          <a:solidFill>
            <a:srgbClr val="4D4D4D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defRPr sz="1600">
          <a:solidFill>
            <a:srgbClr val="4D4D4D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defRPr sz="1600">
          <a:solidFill>
            <a:srgbClr val="4D4D4D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defRPr sz="1600">
          <a:solidFill>
            <a:srgbClr val="4D4D4D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cid:image001.png@01D1850E.E4C028D0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33744">
              <a:srgbClr val="FFC000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SG" sz="3600" dirty="0" err="1"/>
              <a:t>Alle</a:t>
            </a:r>
            <a:r>
              <a:rPr lang="en-SG" sz="3600" dirty="0"/>
              <a:t> </a:t>
            </a:r>
            <a:r>
              <a:rPr lang="en-SG" sz="3600" dirty="0" err="1"/>
              <a:t>sp</a:t>
            </a:r>
            <a:r>
              <a:rPr lang="nb-NO" sz="3600" dirty="0"/>
              <a:t>ør hva som er meningen med livet, men ingen hva som er meningen med døden</a:t>
            </a:r>
            <a:endParaRPr lang="en-GB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52513" y="3369479"/>
            <a:ext cx="7405687" cy="2808288"/>
          </a:xfrm>
        </p:spPr>
        <p:txBody>
          <a:bodyPr/>
          <a:lstStyle/>
          <a:p>
            <a:r>
              <a:rPr lang="nb-NO" dirty="0"/>
              <a:t>Sitat fra Sorgenfri av Jo Nesbø</a:t>
            </a:r>
            <a:endParaRPr lang="en-GB" dirty="0"/>
          </a:p>
        </p:txBody>
      </p:sp>
      <p:sp>
        <p:nvSpPr>
          <p:cNvPr id="4" name="TekstSylinder 3"/>
          <p:cNvSpPr txBox="1"/>
          <p:nvPr/>
        </p:nvSpPr>
        <p:spPr>
          <a:xfrm>
            <a:off x="877824" y="4535424"/>
            <a:ext cx="7891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 err="1" smtClean="0">
                <a:solidFill>
                  <a:srgbClr val="FF0000"/>
                </a:solidFill>
              </a:rPr>
              <a:t>Translation</a:t>
            </a:r>
            <a:r>
              <a:rPr lang="nb-NO" sz="1600" dirty="0" smtClean="0">
                <a:solidFill>
                  <a:srgbClr val="FF0000"/>
                </a:solidFill>
              </a:rPr>
              <a:t>:</a:t>
            </a:r>
          </a:p>
          <a:p>
            <a:endParaRPr lang="nb-NO" dirty="0" smtClean="0"/>
          </a:p>
          <a:p>
            <a:r>
              <a:rPr lang="nb-NO" dirty="0" err="1" smtClean="0"/>
              <a:t>Everyone</a:t>
            </a:r>
            <a:r>
              <a:rPr lang="nb-NO" dirty="0" smtClean="0"/>
              <a:t> </a:t>
            </a:r>
            <a:r>
              <a:rPr lang="nb-NO" dirty="0" err="1" smtClean="0"/>
              <a:t>wants</a:t>
            </a:r>
            <a:r>
              <a:rPr lang="nb-NO" dirty="0" smtClean="0"/>
              <a:t> to </a:t>
            </a:r>
            <a:r>
              <a:rPr lang="nb-NO" dirty="0" err="1" smtClean="0"/>
              <a:t>known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meaning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life</a:t>
            </a:r>
            <a:r>
              <a:rPr lang="nb-NO" dirty="0" smtClean="0"/>
              <a:t>, </a:t>
            </a:r>
            <a:r>
              <a:rPr lang="nb-NO" dirty="0" err="1" smtClean="0"/>
              <a:t>but</a:t>
            </a:r>
            <a:r>
              <a:rPr lang="nb-NO" dirty="0" smtClean="0"/>
              <a:t> none ask </a:t>
            </a:r>
            <a:r>
              <a:rPr lang="nb-NO" dirty="0" err="1" smtClean="0"/>
              <a:t>about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meaning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death</a:t>
            </a:r>
            <a:r>
              <a:rPr lang="nb-NO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658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73124" y="346075"/>
            <a:ext cx="7864475" cy="1725002"/>
          </a:xfrm>
        </p:spPr>
        <p:txBody>
          <a:bodyPr/>
          <a:lstStyle/>
          <a:p>
            <a:pPr algn="ctr"/>
            <a:r>
              <a:rPr lang="en-GB" sz="2800" dirty="0"/>
              <a:t>Occurrence and spread of influenza A(H1N1)pdm09 virus infection in Norwegian pig herds based on active serosurveillance from 2010 to 2014 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30031" y="2547814"/>
            <a:ext cx="7948245" cy="1164493"/>
          </a:xfrm>
        </p:spPr>
        <p:txBody>
          <a:bodyPr/>
          <a:lstStyle/>
          <a:p>
            <a:pPr marL="342900" indent="-342900">
              <a:lnSpc>
                <a:spcPct val="80000"/>
              </a:lnSpc>
              <a:defRPr/>
            </a:pPr>
            <a:endParaRPr lang="en-ZA" sz="2000" b="1" dirty="0"/>
          </a:p>
          <a:p>
            <a:pPr algn="l">
              <a:defRPr/>
            </a:pPr>
            <a:r>
              <a:rPr lang="en-US" sz="2000" dirty="0"/>
              <a:t>Chiek Er</a:t>
            </a:r>
            <a:r>
              <a:rPr lang="en-US" sz="2000" baseline="30000" dirty="0"/>
              <a:t>1*</a:t>
            </a:r>
            <a:r>
              <a:rPr lang="en-US" sz="2000" dirty="0"/>
              <a:t>, </a:t>
            </a:r>
            <a:r>
              <a:rPr lang="nn-NO" sz="2000" dirty="0"/>
              <a:t>E. Skjerve</a:t>
            </a:r>
            <a:r>
              <a:rPr lang="en-US" sz="2000" baseline="30000" dirty="0"/>
              <a:t>2</a:t>
            </a:r>
            <a:r>
              <a:rPr lang="nn-NO" sz="2000" dirty="0"/>
              <a:t>,</a:t>
            </a:r>
            <a:r>
              <a:rPr lang="en-US" sz="2000" dirty="0"/>
              <a:t> Edgar Brun</a:t>
            </a:r>
            <a:r>
              <a:rPr lang="en-US" sz="2000" baseline="30000" dirty="0"/>
              <a:t>1</a:t>
            </a:r>
            <a:r>
              <a:rPr lang="en-US" sz="2000" dirty="0"/>
              <a:t>, Tore Framstad</a:t>
            </a:r>
            <a:r>
              <a:rPr lang="en-US" sz="2000" baseline="30000" dirty="0"/>
              <a:t>2</a:t>
            </a:r>
            <a:r>
              <a:rPr lang="en-US" sz="2000" dirty="0"/>
              <a:t>,</a:t>
            </a:r>
            <a:r>
              <a:rPr lang="en-US" sz="2000" baseline="30000" dirty="0"/>
              <a:t>,</a:t>
            </a:r>
            <a:r>
              <a:rPr lang="en-US" sz="2000" dirty="0"/>
              <a:t>Bjørn </a:t>
            </a:r>
            <a:r>
              <a:rPr lang="en-US" sz="2000" dirty="0" err="1"/>
              <a:t>Lium</a:t>
            </a:r>
            <a:r>
              <a:rPr lang="en-SG" sz="2000" baseline="30000" dirty="0"/>
              <a:t>3</a:t>
            </a:r>
            <a:endParaRPr lang="en-GB" sz="2000" dirty="0"/>
          </a:p>
          <a:p>
            <a:pPr marL="342900" indent="-342900">
              <a:lnSpc>
                <a:spcPct val="80000"/>
              </a:lnSpc>
              <a:defRPr/>
            </a:pPr>
            <a:endParaRPr lang="en-US" sz="1800" dirty="0"/>
          </a:p>
          <a:p>
            <a:pPr marL="342900" indent="-342900" algn="l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endParaRPr lang="en-US" sz="1600" dirty="0"/>
          </a:p>
          <a:p>
            <a:pPr marL="342900" indent="-342900" algn="l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endParaRPr lang="en-US" sz="1600" dirty="0"/>
          </a:p>
          <a:p>
            <a:pPr algn="l">
              <a:lnSpc>
                <a:spcPct val="80000"/>
              </a:lnSpc>
              <a:defRPr/>
            </a:pPr>
            <a:endParaRPr lang="en-US" sz="1600" dirty="0"/>
          </a:p>
          <a:p>
            <a:pPr marL="342900" indent="-342900" algn="l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r>
              <a:rPr lang="en-US" sz="1600" dirty="0"/>
              <a:t>National Veterinary Institute, Oslo, Norway, </a:t>
            </a:r>
          </a:p>
          <a:p>
            <a:pPr marL="342900" indent="-342900" algn="l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r>
              <a:rPr lang="en-US" sz="1600" dirty="0"/>
              <a:t>Norwegian University of Life Sciences</a:t>
            </a:r>
          </a:p>
          <a:p>
            <a:pPr marL="342900" indent="-342900" algn="l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r>
              <a:rPr lang="en-US" sz="1600" dirty="0" err="1"/>
              <a:t>Pensjonist</a:t>
            </a:r>
            <a:endParaRPr lang="en-US" sz="1600" dirty="0"/>
          </a:p>
          <a:p>
            <a:pPr algn="l">
              <a:lnSpc>
                <a:spcPct val="80000"/>
              </a:lnSpc>
              <a:defRPr/>
            </a:pPr>
            <a:endParaRPr lang="en-US" sz="1600" dirty="0"/>
          </a:p>
          <a:p>
            <a:pPr marL="342900" indent="-342900" algn="l">
              <a:lnSpc>
                <a:spcPct val="80000"/>
              </a:lnSpc>
              <a:defRPr/>
            </a:pP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137" y="1307593"/>
            <a:ext cx="8272862" cy="3573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3161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National surveillance and control program of reportable diseases in Norwegian pigs</a:t>
            </a:r>
            <a:br>
              <a:rPr lang="en-US" dirty="0" smtClean="0"/>
            </a:b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(Between 500 and 750 pig herds tested every year)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Content Placeholder 3" descr="landrace.jpe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8" r="2088"/>
          <a:stretch>
            <a:fillRect/>
          </a:stretch>
        </p:blipFill>
        <p:spPr>
          <a:xfrm>
            <a:off x="2694608" y="3046205"/>
            <a:ext cx="3799370" cy="2227816"/>
          </a:xfrm>
        </p:spPr>
      </p:pic>
      <p:sp>
        <p:nvSpPr>
          <p:cNvPr id="8" name="TextBox 7"/>
          <p:cNvSpPr txBox="1"/>
          <p:nvPr/>
        </p:nvSpPr>
        <p:spPr>
          <a:xfrm>
            <a:off x="1060174" y="2506870"/>
            <a:ext cx="11595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AD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20226" y="2151270"/>
            <a:ext cx="11595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PRRS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00540" y="3949148"/>
            <a:ext cx="11595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PRCV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90506" y="2069548"/>
            <a:ext cx="11595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TGE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485270" y="3907183"/>
            <a:ext cx="11595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PED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17913" y="5720522"/>
            <a:ext cx="52898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Influenza A virus</a:t>
            </a:r>
          </a:p>
          <a:p>
            <a:r>
              <a:rPr lang="en-US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swIAVs</a:t>
            </a:r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endemic in European pigs (H1N1, H1N2, H3N2)</a:t>
            </a:r>
            <a:endParaRPr 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490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/>
          <p:cNvCxnSpPr/>
          <p:nvPr/>
        </p:nvCxnSpPr>
        <p:spPr bwMode="auto">
          <a:xfrm flipV="1">
            <a:off x="971825" y="3423478"/>
            <a:ext cx="7984436" cy="4417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>
            <a:glow rad="114300">
              <a:schemeClr val="accent1">
                <a:lumMod val="40000"/>
                <a:lumOff val="60000"/>
                <a:alpha val="75000"/>
              </a:schemeClr>
            </a:glow>
          </a:effectLst>
        </p:spPr>
      </p:cxnSp>
      <p:sp>
        <p:nvSpPr>
          <p:cNvPr id="9" name="TextBox 8"/>
          <p:cNvSpPr txBox="1"/>
          <p:nvPr/>
        </p:nvSpPr>
        <p:spPr>
          <a:xfrm>
            <a:off x="1402521" y="2716695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1997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39913" y="1104347"/>
            <a:ext cx="20761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Serosurveillance of influenza A virus in pigs began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711739" y="3787913"/>
            <a:ext cx="1358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a</a:t>
            </a:r>
            <a:r>
              <a:rPr lang="en-US" dirty="0" err="1" smtClean="0">
                <a:solidFill>
                  <a:srgbClr val="FF0000"/>
                </a:solidFill>
              </a:rPr>
              <a:t>pr</a:t>
            </a:r>
            <a:r>
              <a:rPr lang="en-US" dirty="0" smtClean="0">
                <a:solidFill>
                  <a:srgbClr val="FF0000"/>
                </a:solidFill>
              </a:rPr>
              <a:t> 09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57130" y="4682435"/>
            <a:ext cx="17448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H1N1pdm09 detected in humans in USA &amp; Mexico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22868" y="2694609"/>
            <a:ext cx="949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j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un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09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91566" y="1104348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445"/>
                </a:solidFill>
              </a:rPr>
              <a:t>Human cases reported in Norway</a:t>
            </a:r>
            <a:endParaRPr lang="en-US" dirty="0">
              <a:solidFill>
                <a:srgbClr val="007445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50522" y="3787913"/>
            <a:ext cx="1214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10 </a:t>
            </a:r>
            <a:r>
              <a:rPr lang="en-US" dirty="0" err="1" smtClean="0">
                <a:solidFill>
                  <a:srgbClr val="0000FF"/>
                </a:solidFill>
              </a:rPr>
              <a:t>okt</a:t>
            </a:r>
            <a:r>
              <a:rPr lang="en-US" dirty="0" smtClean="0">
                <a:solidFill>
                  <a:srgbClr val="0000FF"/>
                </a:solidFill>
              </a:rPr>
              <a:t> 09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84260" y="4638261"/>
            <a:ext cx="1634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Pig farm zero confirmed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99651" y="2694608"/>
            <a:ext cx="1247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23 </a:t>
            </a:r>
            <a:r>
              <a:rPr lang="en-US" dirty="0" err="1" smtClean="0">
                <a:solidFill>
                  <a:srgbClr val="FF0000"/>
                </a:solidFill>
              </a:rPr>
              <a:t>okt</a:t>
            </a:r>
            <a:r>
              <a:rPr lang="en-US" dirty="0" smtClean="0">
                <a:solidFill>
                  <a:srgbClr val="FF0000"/>
                </a:solidFill>
              </a:rPr>
              <a:t> 09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367131" y="1104348"/>
            <a:ext cx="1689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23 +</a:t>
            </a:r>
            <a:r>
              <a:rPr lang="en-US" dirty="0" err="1" smtClean="0">
                <a:solidFill>
                  <a:srgbClr val="FF0000"/>
                </a:solidFill>
              </a:rPr>
              <a:t>ve</a:t>
            </a:r>
            <a:r>
              <a:rPr lang="en-US" dirty="0" smtClean="0">
                <a:solidFill>
                  <a:srgbClr val="FF0000"/>
                </a:solidFill>
              </a:rPr>
              <a:t> pig farms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250609" y="3787913"/>
            <a:ext cx="1402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31</a:t>
            </a:r>
            <a:r>
              <a:rPr lang="en-US" baseline="30000" dirty="0" smtClean="0">
                <a:solidFill>
                  <a:schemeClr val="accent1">
                    <a:lumMod val="75000"/>
                  </a:schemeClr>
                </a:solidFill>
              </a:rPr>
              <a:t>st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des 09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95391" y="4572000"/>
            <a:ext cx="166756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445"/>
                </a:solidFill>
              </a:rPr>
              <a:t>91/215 or 42%</a:t>
            </a:r>
          </a:p>
          <a:p>
            <a:r>
              <a:rPr lang="en-US" dirty="0" smtClean="0">
                <a:solidFill>
                  <a:srgbClr val="007445"/>
                </a:solidFill>
              </a:rPr>
              <a:t>Tested positive in targeted surveillance  </a:t>
            </a:r>
            <a:endParaRPr lang="en-US" dirty="0">
              <a:solidFill>
                <a:srgbClr val="007445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365998" y="2650435"/>
            <a:ext cx="1391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31</a:t>
            </a:r>
            <a:r>
              <a:rPr lang="en-US" baseline="30000" dirty="0" smtClean="0"/>
              <a:t>st</a:t>
            </a:r>
            <a:r>
              <a:rPr lang="en-US" dirty="0" smtClean="0"/>
              <a:t> des 14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6880087" y="1104348"/>
            <a:ext cx="22639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Approx. 1500 or 75% pig herds tested</a:t>
            </a:r>
          </a:p>
          <a:p>
            <a:r>
              <a:rPr lang="en-US" dirty="0" smtClean="0"/>
              <a:t>Cumulative herd prevalence – 53%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51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748" y="490782"/>
            <a:ext cx="7967663" cy="563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4" descr="SAB Map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7550" y="3122613"/>
            <a:ext cx="1866900" cy="198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Line 5"/>
          <p:cNvSpPr>
            <a:spLocks noChangeShapeType="1"/>
          </p:cNvSpPr>
          <p:nvPr/>
        </p:nvSpPr>
        <p:spPr bwMode="auto">
          <a:xfrm>
            <a:off x="5133975" y="3382963"/>
            <a:ext cx="2732088" cy="892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2398590" y="490782"/>
            <a:ext cx="4478948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SG" sz="3200" dirty="0">
                <a:solidFill>
                  <a:srgbClr val="FF0000"/>
                </a:solidFill>
              </a:rPr>
              <a:t>Pig Farm Zero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Infection dynamics</a:t>
            </a:r>
            <a:endParaRPr lang="en-US" dirty="0"/>
          </a:p>
        </p:txBody>
      </p:sp>
      <p:pic>
        <p:nvPicPr>
          <p:cNvPr id="4" name="Content Placeholder 3" descr="infection dynamics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" r="232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85441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Intervention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None directly applied to pigs. </a:t>
            </a:r>
          </a:p>
          <a:p>
            <a:endParaRPr lang="en-US" dirty="0"/>
          </a:p>
          <a:p>
            <a:r>
              <a:rPr lang="en-US" dirty="0"/>
              <a:t>Pig </a:t>
            </a:r>
            <a:r>
              <a:rPr lang="en-US" dirty="0" smtClean="0"/>
              <a:t>farmers </a:t>
            </a:r>
            <a:r>
              <a:rPr lang="en-US" dirty="0"/>
              <a:t>to refrain from working with pigs if they have Influenza like illnesses.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Annual vaccination of pig farmers against human influenza viruses to prevent new infection in pigs</a:t>
            </a:r>
          </a:p>
          <a:p>
            <a:endParaRPr lang="en-US" dirty="0" smtClean="0"/>
          </a:p>
          <a:p>
            <a:r>
              <a:rPr lang="en-US" dirty="0" smtClean="0"/>
              <a:t>Reduce probability of coinfections in pigs of different strains of influenza virus and hence </a:t>
            </a:r>
            <a:r>
              <a:rPr lang="en-US" dirty="0" err="1" smtClean="0"/>
              <a:t>reassortments</a:t>
            </a:r>
            <a:r>
              <a:rPr lang="en-US" dirty="0" smtClean="0"/>
              <a:t>.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845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84" y="0"/>
            <a:ext cx="8542116" cy="6597569"/>
          </a:xfrm>
          <a:prstGeom prst="rect">
            <a:avLst/>
          </a:prstGeom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1347304" y="5919304"/>
            <a:ext cx="4825999" cy="1046440"/>
          </a:xfrm>
          <a:prstGeom prst="rect">
            <a:avLst/>
          </a:prstGeom>
          <a:solidFill>
            <a:srgbClr val="D6E1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en-US" sz="1400" dirty="0" err="1"/>
              <a:t>Sow</a:t>
            </a:r>
            <a:r>
              <a:rPr lang="nb-NO" altLang="en-US" sz="1400" dirty="0"/>
              <a:t> herds: </a:t>
            </a:r>
            <a:r>
              <a:rPr lang="nb-NO" altLang="en-US" sz="1400" dirty="0" err="1"/>
              <a:t>approx</a:t>
            </a:r>
            <a:r>
              <a:rPr lang="nb-NO" altLang="en-US" sz="1400" dirty="0"/>
              <a:t> 1,100 </a:t>
            </a:r>
            <a:r>
              <a:rPr lang="nb-NO" altLang="en-US" sz="1400" dirty="0" smtClean="0"/>
              <a:t>;</a:t>
            </a:r>
            <a:r>
              <a:rPr lang="nb-NO" altLang="en-US" sz="1400" dirty="0"/>
              <a:t> </a:t>
            </a:r>
            <a:r>
              <a:rPr lang="nb-NO" altLang="en-US" sz="1400" dirty="0" err="1" smtClean="0"/>
              <a:t>Sows</a:t>
            </a:r>
            <a:r>
              <a:rPr lang="nb-NO" altLang="en-US" sz="1400" dirty="0"/>
              <a:t>: 80,000</a:t>
            </a:r>
          </a:p>
          <a:p>
            <a:pPr eaLnBrk="1" hangingPunct="1">
              <a:spcBef>
                <a:spcPct val="50000"/>
              </a:spcBef>
            </a:pPr>
            <a:r>
              <a:rPr lang="nb-NO" altLang="en-US" sz="1400" dirty="0" err="1"/>
              <a:t>Fattening</a:t>
            </a:r>
            <a:r>
              <a:rPr lang="nb-NO" altLang="en-US" sz="1400" dirty="0"/>
              <a:t> herds: </a:t>
            </a:r>
            <a:r>
              <a:rPr lang="nb-NO" altLang="en-US" sz="1400" dirty="0" err="1"/>
              <a:t>approx</a:t>
            </a:r>
            <a:r>
              <a:rPr lang="nb-NO" altLang="en-US" sz="1400" dirty="0"/>
              <a:t> </a:t>
            </a:r>
            <a:r>
              <a:rPr lang="nb-NO" altLang="en-US" sz="1400" dirty="0" smtClean="0"/>
              <a:t>900; </a:t>
            </a:r>
            <a:r>
              <a:rPr lang="nb-NO" altLang="en-US" sz="1400" dirty="0" err="1" smtClean="0"/>
              <a:t>Pigs</a:t>
            </a:r>
            <a:r>
              <a:rPr lang="nb-NO" altLang="en-US" sz="1400" dirty="0" smtClean="0"/>
              <a:t> </a:t>
            </a:r>
            <a:r>
              <a:rPr lang="nb-NO" altLang="en-US" sz="1400" dirty="0" err="1"/>
              <a:t>slaughtered</a:t>
            </a:r>
            <a:r>
              <a:rPr lang="nb-NO" altLang="en-US" sz="1400" dirty="0"/>
              <a:t>: 1.6 million </a:t>
            </a:r>
          </a:p>
          <a:p>
            <a:pPr eaLnBrk="1" hangingPunct="1">
              <a:spcBef>
                <a:spcPct val="50000"/>
              </a:spcBef>
            </a:pPr>
            <a:endParaRPr lang="nb-NO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306957" y="187739"/>
            <a:ext cx="29927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2010 - 2014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558530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390" y="274638"/>
            <a:ext cx="7571409" cy="1143000"/>
          </a:xfrm>
        </p:spPr>
        <p:txBody>
          <a:bodyPr/>
          <a:lstStyle/>
          <a:p>
            <a:r>
              <a:rPr lang="en-US" dirty="0"/>
              <a:t>Epidemiological profiling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7026" y="2174875"/>
            <a:ext cx="4040188" cy="3951288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dirty="0">
                <a:solidFill>
                  <a:srgbClr val="FF6600"/>
                </a:solidFill>
              </a:rPr>
              <a:t>Herd Prevalence</a:t>
            </a:r>
          </a:p>
          <a:p>
            <a:pPr>
              <a:lnSpc>
                <a:spcPct val="200000"/>
              </a:lnSpc>
            </a:pPr>
            <a:r>
              <a:rPr lang="en-US" dirty="0">
                <a:solidFill>
                  <a:srgbClr val="008000"/>
                </a:solidFill>
              </a:rPr>
              <a:t>Herd Incidence</a:t>
            </a:r>
          </a:p>
          <a:p>
            <a:pPr>
              <a:lnSpc>
                <a:spcPct val="200000"/>
              </a:lnSpc>
            </a:pPr>
            <a:r>
              <a:rPr lang="en-US" dirty="0">
                <a:solidFill>
                  <a:srgbClr val="0000FF"/>
                </a:solidFill>
              </a:rPr>
              <a:t>Animal prevalence</a:t>
            </a:r>
          </a:p>
          <a:p>
            <a:pPr>
              <a:lnSpc>
                <a:spcPct val="200000"/>
              </a:lnSpc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Herd sensitivity</a:t>
            </a:r>
          </a:p>
          <a:p>
            <a:pPr>
              <a:lnSpc>
                <a:spcPct val="200000"/>
              </a:lnSpc>
            </a:pPr>
            <a:r>
              <a:rPr lang="en-US" dirty="0">
                <a:solidFill>
                  <a:srgbClr val="660066"/>
                </a:solidFill>
              </a:rPr>
              <a:t>Infection Dynamics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Variables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Year</a:t>
            </a:r>
          </a:p>
          <a:p>
            <a:pPr lvl="1"/>
            <a:r>
              <a:rPr lang="en-US" dirty="0" smtClean="0"/>
              <a:t>2010, 2011, 2012, 2013, 2014</a:t>
            </a:r>
          </a:p>
          <a:p>
            <a:r>
              <a:rPr lang="en-US" dirty="0" smtClean="0"/>
              <a:t>Production types</a:t>
            </a:r>
          </a:p>
          <a:p>
            <a:pPr lvl="1"/>
            <a:r>
              <a:rPr lang="en-US" dirty="0" smtClean="0"/>
              <a:t>Nucleus, multiplier, conventional sow herds, sow pools &amp; </a:t>
            </a:r>
            <a:r>
              <a:rPr lang="en-US" dirty="0" err="1" smtClean="0"/>
              <a:t>fattning</a:t>
            </a:r>
            <a:endParaRPr lang="en-US" dirty="0" smtClean="0"/>
          </a:p>
          <a:p>
            <a:r>
              <a:rPr lang="en-US" dirty="0" smtClean="0"/>
              <a:t>Herd size</a:t>
            </a:r>
          </a:p>
          <a:p>
            <a:pPr lvl="1"/>
            <a:r>
              <a:rPr lang="en-US" dirty="0" smtClean="0"/>
              <a:t>Small </a:t>
            </a:r>
          </a:p>
          <a:p>
            <a:pPr lvl="1"/>
            <a:r>
              <a:rPr lang="en-US" dirty="0" smtClean="0"/>
              <a:t>Medium</a:t>
            </a:r>
          </a:p>
          <a:p>
            <a:pPr lvl="1"/>
            <a:r>
              <a:rPr lang="en-US" dirty="0" smtClean="0"/>
              <a:t>Large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74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H1N1pdm09 </a:t>
            </a:r>
            <a:r>
              <a:rPr lang="nb-NO" dirty="0" err="1" smtClean="0"/>
              <a:t>diagnosis</a:t>
            </a:r>
            <a:r>
              <a:rPr lang="nb-NO" dirty="0" smtClean="0"/>
              <a:t> is a 2 </a:t>
            </a:r>
            <a:r>
              <a:rPr lang="nb-NO" dirty="0" err="1" smtClean="0"/>
              <a:t>step</a:t>
            </a:r>
            <a:r>
              <a:rPr lang="nb-NO" dirty="0" smtClean="0"/>
              <a:t> </a:t>
            </a:r>
            <a:r>
              <a:rPr lang="nb-NO" dirty="0" err="1" smtClean="0"/>
              <a:t>process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Screening test = ELISA test for </a:t>
            </a:r>
            <a:r>
              <a:rPr lang="nb-NO" dirty="0" err="1"/>
              <a:t>antibodies</a:t>
            </a:r>
            <a:r>
              <a:rPr lang="nb-NO" dirty="0"/>
              <a:t> </a:t>
            </a:r>
            <a:r>
              <a:rPr lang="nb-NO" dirty="0" err="1"/>
              <a:t>against</a:t>
            </a:r>
            <a:r>
              <a:rPr lang="nb-NO" dirty="0"/>
              <a:t> </a:t>
            </a:r>
            <a:r>
              <a:rPr lang="nb-NO" dirty="0" err="1"/>
              <a:t>influenza</a:t>
            </a:r>
            <a:r>
              <a:rPr lang="nb-NO" dirty="0"/>
              <a:t> A </a:t>
            </a:r>
            <a:r>
              <a:rPr lang="nb-NO" dirty="0" err="1" smtClean="0"/>
              <a:t>viruses</a:t>
            </a:r>
            <a:r>
              <a:rPr lang="nb-NO" dirty="0" smtClean="0"/>
              <a:t> (93% sensitive, 99% </a:t>
            </a:r>
            <a:r>
              <a:rPr lang="nb-NO" dirty="0" err="1" smtClean="0"/>
              <a:t>specific</a:t>
            </a:r>
            <a:r>
              <a:rPr lang="nb-NO" dirty="0" smtClean="0"/>
              <a:t>)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 err="1"/>
              <a:t>Hemaglutinnation</a:t>
            </a:r>
            <a:r>
              <a:rPr lang="nb-NO" dirty="0"/>
              <a:t> </a:t>
            </a:r>
            <a:r>
              <a:rPr lang="nb-NO" dirty="0" err="1"/>
              <a:t>inhibition</a:t>
            </a:r>
            <a:r>
              <a:rPr lang="nb-NO" dirty="0"/>
              <a:t> test to </a:t>
            </a:r>
            <a:r>
              <a:rPr lang="nb-NO" dirty="0" err="1"/>
              <a:t>identify</a:t>
            </a:r>
            <a:r>
              <a:rPr lang="nb-NO" dirty="0"/>
              <a:t> </a:t>
            </a:r>
            <a:r>
              <a:rPr lang="nb-NO" dirty="0" err="1"/>
              <a:t>specific</a:t>
            </a:r>
            <a:r>
              <a:rPr lang="nb-NO" dirty="0"/>
              <a:t> </a:t>
            </a:r>
            <a:r>
              <a:rPr lang="nb-NO" dirty="0" err="1"/>
              <a:t>antibodies</a:t>
            </a:r>
            <a:r>
              <a:rPr lang="nb-NO" dirty="0"/>
              <a:t> </a:t>
            </a:r>
            <a:r>
              <a:rPr lang="nb-NO" dirty="0" err="1"/>
              <a:t>against</a:t>
            </a:r>
            <a:r>
              <a:rPr lang="nb-NO" dirty="0"/>
              <a:t> </a:t>
            </a:r>
            <a:r>
              <a:rPr lang="nb-NO" dirty="0" smtClean="0"/>
              <a:t>4 </a:t>
            </a:r>
            <a:r>
              <a:rPr lang="nb-NO" dirty="0" err="1"/>
              <a:t>specific</a:t>
            </a:r>
            <a:r>
              <a:rPr lang="nb-NO" dirty="0"/>
              <a:t> </a:t>
            </a:r>
            <a:r>
              <a:rPr lang="nb-NO" dirty="0" smtClean="0"/>
              <a:t>antigens </a:t>
            </a:r>
          </a:p>
          <a:p>
            <a:pPr lvl="1"/>
            <a:r>
              <a:rPr lang="nb-NO" dirty="0" smtClean="0"/>
              <a:t>H1N1pdm09</a:t>
            </a:r>
          </a:p>
          <a:p>
            <a:pPr lvl="1"/>
            <a:r>
              <a:rPr lang="nb-NO" dirty="0" smtClean="0"/>
              <a:t>swH1N1</a:t>
            </a:r>
          </a:p>
          <a:p>
            <a:pPr lvl="1"/>
            <a:r>
              <a:rPr lang="nb-NO" dirty="0" smtClean="0"/>
              <a:t>H1N2</a:t>
            </a:r>
          </a:p>
          <a:p>
            <a:pPr lvl="1"/>
            <a:r>
              <a:rPr lang="nb-NO" dirty="0" smtClean="0"/>
              <a:t>H3N2</a:t>
            </a:r>
            <a:endParaRPr lang="nb-NO" dirty="0"/>
          </a:p>
          <a:p>
            <a:endParaRPr lang="nb-NO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5774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e 96"/>
          <p:cNvGrpSpPr>
            <a:grpSpLocks/>
          </p:cNvGrpSpPr>
          <p:nvPr/>
        </p:nvGrpSpPr>
        <p:grpSpPr>
          <a:xfrm>
            <a:off x="1954696" y="1803676"/>
            <a:ext cx="5488608" cy="3961020"/>
            <a:chOff x="0" y="0"/>
            <a:chExt cx="4198620" cy="3162300"/>
          </a:xfrm>
        </p:grpSpPr>
        <p:sp>
          <p:nvSpPr>
            <p:cNvPr id="3" name="Isosceles Triangle 2"/>
            <p:cNvSpPr/>
            <p:nvPr/>
          </p:nvSpPr>
          <p:spPr>
            <a:xfrm>
              <a:off x="0" y="0"/>
              <a:ext cx="4198620" cy="3162300"/>
            </a:xfrm>
            <a:prstGeom prst="triangl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cxnSp>
          <p:nvCxnSpPr>
            <p:cNvPr id="4" name="Straight Connector 3"/>
            <p:cNvCxnSpPr/>
            <p:nvPr/>
          </p:nvCxnSpPr>
          <p:spPr>
            <a:xfrm flipV="1">
              <a:off x="1571625" y="828675"/>
              <a:ext cx="1074420" cy="76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>
              <a:off x="533400" y="2362200"/>
              <a:ext cx="3154680" cy="228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Flowchart: Connector 26"/>
            <p:cNvSpPr/>
            <p:nvPr/>
          </p:nvSpPr>
          <p:spPr>
            <a:xfrm>
              <a:off x="1876425" y="523875"/>
              <a:ext cx="140970" cy="140970"/>
            </a:xfrm>
            <a:prstGeom prst="flowChartConnector">
              <a:avLst/>
            </a:prstGeom>
            <a:solidFill>
              <a:srgbClr val="FF00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" name="Flowchart: Connector 32"/>
            <p:cNvSpPr/>
            <p:nvPr/>
          </p:nvSpPr>
          <p:spPr>
            <a:xfrm>
              <a:off x="1905000" y="1971675"/>
              <a:ext cx="83820" cy="83820"/>
            </a:xfrm>
            <a:prstGeom prst="flowChartConnector">
              <a:avLst/>
            </a:prstGeom>
            <a:solidFill>
              <a:srgbClr val="9BBB59"/>
            </a:solidFill>
            <a:ln w="25400" cap="flat" cmpd="sng" algn="ctr">
              <a:solidFill>
                <a:srgbClr val="9BBB59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" name="Flowchart: Connector 34"/>
            <p:cNvSpPr/>
            <p:nvPr/>
          </p:nvSpPr>
          <p:spPr>
            <a:xfrm>
              <a:off x="2162175" y="1971675"/>
              <a:ext cx="83820" cy="83820"/>
            </a:xfrm>
            <a:prstGeom prst="flowChartConnector">
              <a:avLst/>
            </a:prstGeom>
            <a:solidFill>
              <a:srgbClr val="9BBB59"/>
            </a:solidFill>
            <a:ln w="25400" cap="flat" cmpd="sng" algn="ctr">
              <a:solidFill>
                <a:srgbClr val="9BBB59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" name="Flowchart: Connector 35"/>
            <p:cNvSpPr/>
            <p:nvPr/>
          </p:nvSpPr>
          <p:spPr>
            <a:xfrm>
              <a:off x="2466975" y="1971675"/>
              <a:ext cx="83820" cy="83820"/>
            </a:xfrm>
            <a:prstGeom prst="flowChartConnector">
              <a:avLst/>
            </a:prstGeom>
            <a:solidFill>
              <a:srgbClr val="9BBB59"/>
            </a:solidFill>
            <a:ln w="25400" cap="flat" cmpd="sng" algn="ctr">
              <a:solidFill>
                <a:srgbClr val="9BBB59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" name="Flowchart: Connector 36"/>
            <p:cNvSpPr/>
            <p:nvPr/>
          </p:nvSpPr>
          <p:spPr>
            <a:xfrm>
              <a:off x="2733675" y="1971675"/>
              <a:ext cx="83820" cy="83820"/>
            </a:xfrm>
            <a:prstGeom prst="flowChartConnector">
              <a:avLst/>
            </a:prstGeom>
            <a:solidFill>
              <a:srgbClr val="9BBB59"/>
            </a:solidFill>
            <a:ln w="25400" cap="flat" cmpd="sng" algn="ctr">
              <a:solidFill>
                <a:srgbClr val="9BBB59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" name="Flowchart: Connector 37"/>
            <p:cNvSpPr/>
            <p:nvPr/>
          </p:nvSpPr>
          <p:spPr>
            <a:xfrm>
              <a:off x="3038475" y="1971675"/>
              <a:ext cx="83820" cy="83820"/>
            </a:xfrm>
            <a:prstGeom prst="flowChartConnector">
              <a:avLst/>
            </a:prstGeom>
            <a:solidFill>
              <a:srgbClr val="9BBB59"/>
            </a:solidFill>
            <a:ln w="25400" cap="flat" cmpd="sng" algn="ctr">
              <a:solidFill>
                <a:srgbClr val="9BBB59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533400" y="2590800"/>
              <a:ext cx="179070" cy="121920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1819275" y="2609850"/>
              <a:ext cx="179070" cy="121920"/>
            </a:xfrm>
            <a:prstGeom prst="round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1457325" y="2609850"/>
              <a:ext cx="179070" cy="121920"/>
            </a:xfrm>
            <a:prstGeom prst="round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809625" y="2600325"/>
              <a:ext cx="179070" cy="121920"/>
            </a:xfrm>
            <a:prstGeom prst="round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1123950" y="2600325"/>
              <a:ext cx="179070" cy="121920"/>
            </a:xfrm>
            <a:prstGeom prst="round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2162175" y="2609850"/>
              <a:ext cx="179070" cy="121920"/>
            </a:xfrm>
            <a:prstGeom prst="round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2495550" y="2619375"/>
              <a:ext cx="179070" cy="121920"/>
            </a:xfrm>
            <a:prstGeom prst="round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2762250" y="2628900"/>
              <a:ext cx="179070" cy="121920"/>
            </a:xfrm>
            <a:prstGeom prst="round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3038475" y="2628900"/>
              <a:ext cx="179070" cy="121920"/>
            </a:xfrm>
            <a:prstGeom prst="round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3324225" y="2619375"/>
              <a:ext cx="179070" cy="121920"/>
            </a:xfrm>
            <a:prstGeom prst="round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3505200" y="2876550"/>
              <a:ext cx="179070" cy="121920"/>
            </a:xfrm>
            <a:prstGeom prst="round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657225" y="2867025"/>
              <a:ext cx="179070" cy="121920"/>
            </a:xfrm>
            <a:prstGeom prst="round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962025" y="2867025"/>
              <a:ext cx="179070" cy="121920"/>
            </a:xfrm>
            <a:prstGeom prst="round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1905000" y="2876550"/>
              <a:ext cx="179070" cy="121920"/>
            </a:xfrm>
            <a:prstGeom prst="round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2295525" y="2876550"/>
              <a:ext cx="179070" cy="121920"/>
            </a:xfrm>
            <a:prstGeom prst="round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2724150" y="2876550"/>
              <a:ext cx="179070" cy="121920"/>
            </a:xfrm>
            <a:prstGeom prst="round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3095625" y="2876550"/>
              <a:ext cx="179070" cy="121920"/>
            </a:xfrm>
            <a:prstGeom prst="round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352425" y="2867025"/>
              <a:ext cx="179070" cy="121920"/>
            </a:xfrm>
            <a:prstGeom prst="round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1228725" y="2876550"/>
              <a:ext cx="179070" cy="121920"/>
            </a:xfrm>
            <a:prstGeom prst="round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1533525" y="2876550"/>
              <a:ext cx="179070" cy="121920"/>
            </a:xfrm>
            <a:prstGeom prst="round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cxnSp>
          <p:nvCxnSpPr>
            <p:cNvPr id="32" name="Straight Connector 31"/>
            <p:cNvCxnSpPr/>
            <p:nvPr/>
          </p:nvCxnSpPr>
          <p:spPr>
            <a:xfrm flipV="1">
              <a:off x="1095375" y="1524000"/>
              <a:ext cx="2034540" cy="1143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Flowchart: Connector 26"/>
            <p:cNvSpPr/>
            <p:nvPr/>
          </p:nvSpPr>
          <p:spPr>
            <a:xfrm>
              <a:off x="2162175" y="523875"/>
              <a:ext cx="140970" cy="140970"/>
            </a:xfrm>
            <a:prstGeom prst="flowChartConnector">
              <a:avLst/>
            </a:prstGeom>
            <a:solidFill>
              <a:srgbClr val="FF00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4" name="Flowchart: Connector 27"/>
            <p:cNvSpPr/>
            <p:nvPr/>
          </p:nvSpPr>
          <p:spPr>
            <a:xfrm>
              <a:off x="1533525" y="1181100"/>
              <a:ext cx="167640" cy="125730"/>
            </a:xfrm>
            <a:prstGeom prst="flowChartConnector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5" name="Flowchart: Connector 29"/>
            <p:cNvSpPr/>
            <p:nvPr/>
          </p:nvSpPr>
          <p:spPr>
            <a:xfrm>
              <a:off x="2524125" y="1181100"/>
              <a:ext cx="167640" cy="125730"/>
            </a:xfrm>
            <a:prstGeom prst="flowChartConnector">
              <a:avLst/>
            </a:prstGeom>
            <a:solidFill>
              <a:srgbClr val="009A5C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6" name="Flowchart: Connector 30"/>
            <p:cNvSpPr/>
            <p:nvPr/>
          </p:nvSpPr>
          <p:spPr>
            <a:xfrm>
              <a:off x="2019300" y="1171575"/>
              <a:ext cx="167640" cy="125730"/>
            </a:xfrm>
            <a:prstGeom prst="flowChartConnector">
              <a:avLst/>
            </a:prstGeom>
            <a:solidFill>
              <a:srgbClr val="009A5C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7" name="Flowchart: Connector 31"/>
            <p:cNvSpPr/>
            <p:nvPr/>
          </p:nvSpPr>
          <p:spPr>
            <a:xfrm>
              <a:off x="1343025" y="1971675"/>
              <a:ext cx="83820" cy="83820"/>
            </a:xfrm>
            <a:prstGeom prst="flowChartConnector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8" name="Flowchart: Connector 33"/>
            <p:cNvSpPr/>
            <p:nvPr/>
          </p:nvSpPr>
          <p:spPr>
            <a:xfrm>
              <a:off x="1638300" y="1971675"/>
              <a:ext cx="83820" cy="83820"/>
            </a:xfrm>
            <a:prstGeom prst="flowChartConnector">
              <a:avLst/>
            </a:prstGeom>
            <a:solidFill>
              <a:srgbClr val="9BBB59"/>
            </a:solidFill>
            <a:ln w="25400" cap="flat" cmpd="sng" algn="ctr">
              <a:solidFill>
                <a:srgbClr val="9BBB59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9" name="Flowchart: Connector 38"/>
            <p:cNvSpPr/>
            <p:nvPr/>
          </p:nvSpPr>
          <p:spPr>
            <a:xfrm>
              <a:off x="1000125" y="1981200"/>
              <a:ext cx="83820" cy="83820"/>
            </a:xfrm>
            <a:prstGeom prst="flowChartConnector">
              <a:avLst/>
            </a:prstGeom>
            <a:solidFill>
              <a:srgbClr val="9BBB59"/>
            </a:solidFill>
            <a:ln w="25400" cap="flat" cmpd="sng" algn="ctr">
              <a:solidFill>
                <a:srgbClr val="9BBB59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cxnSp>
        <p:nvCxnSpPr>
          <p:cNvPr id="41" name="Straight Connector 40"/>
          <p:cNvCxnSpPr>
            <a:stCxn id="3" idx="0"/>
            <a:endCxn id="3" idx="2"/>
          </p:cNvCxnSpPr>
          <p:nvPr/>
        </p:nvCxnSpPr>
        <p:spPr bwMode="auto">
          <a:xfrm flipH="1">
            <a:off x="1954696" y="1803676"/>
            <a:ext cx="2744304" cy="39610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/>
          <p:cNvCxnSpPr>
            <a:stCxn id="3" idx="0"/>
            <a:endCxn id="3" idx="4"/>
          </p:cNvCxnSpPr>
          <p:nvPr/>
        </p:nvCxnSpPr>
        <p:spPr bwMode="auto">
          <a:xfrm>
            <a:off x="4699000" y="1803676"/>
            <a:ext cx="2744304" cy="39610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/>
          <p:cNvCxnSpPr>
            <a:stCxn id="3" idx="2"/>
            <a:endCxn id="3" idx="4"/>
          </p:cNvCxnSpPr>
          <p:nvPr/>
        </p:nvCxnSpPr>
        <p:spPr bwMode="auto">
          <a:xfrm>
            <a:off x="1954696" y="5764696"/>
            <a:ext cx="548860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Straight Arrow Connector 46"/>
          <p:cNvCxnSpPr/>
          <p:nvPr/>
        </p:nvCxnSpPr>
        <p:spPr bwMode="auto">
          <a:xfrm>
            <a:off x="4538869" y="2694609"/>
            <a:ext cx="132522" cy="46382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3" name="Straight Arrow Connector 52"/>
          <p:cNvCxnSpPr/>
          <p:nvPr/>
        </p:nvCxnSpPr>
        <p:spPr bwMode="auto">
          <a:xfrm flipH="1">
            <a:off x="4141304" y="2606261"/>
            <a:ext cx="254000" cy="46382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6" name="Straight Arrow Connector 55"/>
          <p:cNvCxnSpPr/>
          <p:nvPr/>
        </p:nvCxnSpPr>
        <p:spPr bwMode="auto">
          <a:xfrm>
            <a:off x="4936435" y="2661478"/>
            <a:ext cx="342348" cy="57426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8" name="Straight Arrow Connector 57"/>
          <p:cNvCxnSpPr/>
          <p:nvPr/>
        </p:nvCxnSpPr>
        <p:spPr bwMode="auto">
          <a:xfrm flipH="1">
            <a:off x="3401390" y="3478696"/>
            <a:ext cx="508001" cy="7509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9" name="Straight Arrow Connector 58"/>
          <p:cNvCxnSpPr/>
          <p:nvPr/>
        </p:nvCxnSpPr>
        <p:spPr bwMode="auto">
          <a:xfrm flipH="1">
            <a:off x="3721653" y="3489739"/>
            <a:ext cx="320260" cy="77304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4" name="Straight Arrow Connector 63"/>
          <p:cNvCxnSpPr/>
          <p:nvPr/>
        </p:nvCxnSpPr>
        <p:spPr bwMode="auto">
          <a:xfrm>
            <a:off x="4130261" y="3500783"/>
            <a:ext cx="11045" cy="77304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8" name="Straight Arrow Connector 67"/>
          <p:cNvCxnSpPr/>
          <p:nvPr/>
        </p:nvCxnSpPr>
        <p:spPr bwMode="auto">
          <a:xfrm flipH="1">
            <a:off x="4538870" y="4450522"/>
            <a:ext cx="231914" cy="58530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3" name="Text Box 17"/>
          <p:cNvSpPr txBox="1">
            <a:spLocks/>
          </p:cNvSpPr>
          <p:nvPr/>
        </p:nvSpPr>
        <p:spPr>
          <a:xfrm>
            <a:off x="5034887" y="2025650"/>
            <a:ext cx="708660" cy="26670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en-GB" sz="1200">
                <a:effectLst/>
                <a:latin typeface="Times New Roman"/>
                <a:ea typeface="Times New Roman"/>
                <a:cs typeface="Times New Roman"/>
              </a:rPr>
              <a:t>Nucleus</a:t>
            </a:r>
            <a:endParaRPr lang="en-US" sz="1200">
              <a:effectLst/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4" name="Text Box 19"/>
          <p:cNvSpPr txBox="1">
            <a:spLocks/>
          </p:cNvSpPr>
          <p:nvPr/>
        </p:nvSpPr>
        <p:spPr>
          <a:xfrm>
            <a:off x="5496284" y="2689777"/>
            <a:ext cx="1287780" cy="28575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en-GB" sz="1200">
                <a:effectLst/>
                <a:latin typeface="Times New Roman"/>
                <a:ea typeface="Times New Roman"/>
                <a:cs typeface="Times New Roman"/>
              </a:rPr>
              <a:t>Multiplier </a:t>
            </a:r>
            <a:endParaRPr lang="en-US" sz="1200">
              <a:effectLst/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5" name="Text Box 20"/>
          <p:cNvSpPr txBox="1">
            <a:spLocks/>
          </p:cNvSpPr>
          <p:nvPr/>
        </p:nvSpPr>
        <p:spPr>
          <a:xfrm>
            <a:off x="6213972" y="3579605"/>
            <a:ext cx="1840230" cy="78105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en-GB" sz="1200">
                <a:effectLst/>
                <a:latin typeface="Times New Roman"/>
                <a:ea typeface="Times New Roman"/>
                <a:cs typeface="Times New Roman"/>
              </a:rPr>
              <a:t>Conventional sow herds (integrated and piglet producing herds) and sow pools</a:t>
            </a:r>
            <a:endParaRPr lang="en-US" sz="1200">
              <a:effectLst/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6" name="Text Box 25"/>
          <p:cNvSpPr txBox="1">
            <a:spLocks/>
          </p:cNvSpPr>
          <p:nvPr/>
        </p:nvSpPr>
        <p:spPr>
          <a:xfrm>
            <a:off x="6967952" y="4909102"/>
            <a:ext cx="1171575" cy="41910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nb-NO" sz="1200" dirty="0" err="1">
                <a:effectLst/>
                <a:latin typeface="Times New Roman"/>
                <a:ea typeface="Times New Roman"/>
                <a:cs typeface="Times New Roman"/>
              </a:rPr>
              <a:t>Fattening</a:t>
            </a:r>
            <a:r>
              <a:rPr lang="nb-NO" sz="1200" dirty="0">
                <a:effectLst/>
                <a:latin typeface="Times New Roman"/>
                <a:ea typeface="Times New Roman"/>
                <a:cs typeface="Times New Roman"/>
              </a:rPr>
              <a:t> herds</a:t>
            </a:r>
            <a:endParaRPr lang="en-US" sz="1200" dirty="0">
              <a:effectLst/>
              <a:latin typeface="Times New Roman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nb-NO" sz="1200" dirty="0"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en-US" sz="1200" dirty="0">
              <a:effectLst/>
              <a:latin typeface="Times New Roman"/>
              <a:ea typeface="Times New Roman"/>
              <a:cs typeface="Times New Roman"/>
            </a:endParaRPr>
          </a:p>
        </p:txBody>
      </p:sp>
      <p:cxnSp>
        <p:nvCxnSpPr>
          <p:cNvPr id="86" name="Straight Arrow Connector 85"/>
          <p:cNvCxnSpPr/>
          <p:nvPr/>
        </p:nvCxnSpPr>
        <p:spPr bwMode="auto">
          <a:xfrm flipH="1">
            <a:off x="4384262" y="4417391"/>
            <a:ext cx="132521" cy="60739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4" name="Straight Arrow Connector 93"/>
          <p:cNvCxnSpPr/>
          <p:nvPr/>
        </p:nvCxnSpPr>
        <p:spPr bwMode="auto">
          <a:xfrm>
            <a:off x="4207566" y="4373218"/>
            <a:ext cx="88347" cy="6846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7" name="Straight Arrow Connector 96"/>
          <p:cNvCxnSpPr/>
          <p:nvPr/>
        </p:nvCxnSpPr>
        <p:spPr bwMode="auto">
          <a:xfrm flipH="1">
            <a:off x="4251741" y="3511826"/>
            <a:ext cx="364433" cy="77304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0" name="TextBox 99"/>
          <p:cNvSpPr txBox="1"/>
          <p:nvPr/>
        </p:nvSpPr>
        <p:spPr>
          <a:xfrm>
            <a:off x="1192696" y="640522"/>
            <a:ext cx="72776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Top down pyramid structure of breeding and pig production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44256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347" y="1666875"/>
            <a:ext cx="6316869" cy="45395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97833" y="771135"/>
            <a:ext cx="5295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Human influenza surveillance in Norway by FHI </a:t>
            </a:r>
          </a:p>
          <a:p>
            <a:r>
              <a:rPr lang="en-US" dirty="0" smtClean="0"/>
              <a:t>during 2015-2016 flu season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44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/>
              <a:t>Number of pig herds tested, by production class from 2010  to 2014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7055990"/>
              </p:ext>
            </p:extLst>
          </p:nvPr>
        </p:nvGraphicFramePr>
        <p:xfrm>
          <a:off x="1065213" y="1839914"/>
          <a:ext cx="7739063" cy="4977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64773">
                  <a:extLst>
                    <a:ext uri="{9D8B030D-6E8A-4147-A177-3AD203B41FA5}">
                      <a16:colId xmlns:a16="http://schemas.microsoft.com/office/drawing/2014/main" xmlns="" val="2470400815"/>
                    </a:ext>
                  </a:extLst>
                </a:gridCol>
                <a:gridCol w="944710">
                  <a:extLst>
                    <a:ext uri="{9D8B030D-6E8A-4147-A177-3AD203B41FA5}">
                      <a16:colId xmlns:a16="http://schemas.microsoft.com/office/drawing/2014/main" xmlns="" val="80774886"/>
                    </a:ext>
                  </a:extLst>
                </a:gridCol>
                <a:gridCol w="1065916">
                  <a:extLst>
                    <a:ext uri="{9D8B030D-6E8A-4147-A177-3AD203B41FA5}">
                      <a16:colId xmlns:a16="http://schemas.microsoft.com/office/drawing/2014/main" xmlns="" val="3634559649"/>
                    </a:ext>
                  </a:extLst>
                </a:gridCol>
                <a:gridCol w="1065916">
                  <a:extLst>
                    <a:ext uri="{9D8B030D-6E8A-4147-A177-3AD203B41FA5}">
                      <a16:colId xmlns:a16="http://schemas.microsoft.com/office/drawing/2014/main" xmlns="" val="3476151758"/>
                    </a:ext>
                  </a:extLst>
                </a:gridCol>
                <a:gridCol w="1065916">
                  <a:extLst>
                    <a:ext uri="{9D8B030D-6E8A-4147-A177-3AD203B41FA5}">
                      <a16:colId xmlns:a16="http://schemas.microsoft.com/office/drawing/2014/main" xmlns="" val="4231135548"/>
                    </a:ext>
                  </a:extLst>
                </a:gridCol>
                <a:gridCol w="1065916">
                  <a:extLst>
                    <a:ext uri="{9D8B030D-6E8A-4147-A177-3AD203B41FA5}">
                      <a16:colId xmlns:a16="http://schemas.microsoft.com/office/drawing/2014/main" xmlns="" val="3185861494"/>
                    </a:ext>
                  </a:extLst>
                </a:gridCol>
                <a:gridCol w="1065916">
                  <a:extLst>
                    <a:ext uri="{9D8B030D-6E8A-4147-A177-3AD203B41FA5}">
                      <a16:colId xmlns:a16="http://schemas.microsoft.com/office/drawing/2014/main" xmlns="" val="3826537855"/>
                    </a:ext>
                  </a:extLst>
                </a:gridCol>
              </a:tblGrid>
              <a:tr h="1116907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800" dirty="0">
                          <a:effectLst/>
                        </a:rPr>
                        <a:t>Production class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800" dirty="0">
                          <a:effectLst/>
                        </a:rPr>
                        <a:t>2010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800" dirty="0">
                          <a:effectLst/>
                        </a:rPr>
                        <a:t>2011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800" dirty="0">
                          <a:effectLst/>
                        </a:rPr>
                        <a:t>2012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800" dirty="0">
                          <a:effectLst/>
                        </a:rPr>
                        <a:t>2013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800" dirty="0">
                          <a:effectLst/>
                        </a:rPr>
                        <a:t>2014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800" dirty="0">
                          <a:effectLst/>
                        </a:rPr>
                        <a:t>Total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297626481"/>
                  </a:ext>
                </a:extLst>
              </a:tr>
              <a:tr h="512307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600" dirty="0">
                          <a:effectLst/>
                        </a:rPr>
                        <a:t>Fattening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800" dirty="0">
                          <a:effectLst/>
                        </a:rPr>
                        <a:t>50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800">
                          <a:effectLst/>
                        </a:rPr>
                        <a:t>79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800">
                          <a:effectLst/>
                        </a:rPr>
                        <a:t>64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800">
                          <a:effectLst/>
                        </a:rPr>
                        <a:t>65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800">
                          <a:effectLst/>
                        </a:rPr>
                        <a:t>47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800" dirty="0">
                          <a:effectLst/>
                        </a:rPr>
                        <a:t>305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213364244"/>
                  </a:ext>
                </a:extLst>
              </a:tr>
              <a:tr h="512307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600" dirty="0">
                          <a:effectLst/>
                        </a:rPr>
                        <a:t>Nucleus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800">
                          <a:effectLst/>
                        </a:rPr>
                        <a:t>52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800" dirty="0">
                          <a:effectLst/>
                        </a:rPr>
                        <a:t>79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800" dirty="0">
                          <a:effectLst/>
                        </a:rPr>
                        <a:t>78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800">
                          <a:effectLst/>
                        </a:rPr>
                        <a:t>82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800">
                          <a:effectLst/>
                        </a:rPr>
                        <a:t>71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800">
                          <a:effectLst/>
                        </a:rPr>
                        <a:t>362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622644091"/>
                  </a:ext>
                </a:extLst>
              </a:tr>
              <a:tr h="512307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600" dirty="0">
                          <a:effectLst/>
                        </a:rPr>
                        <a:t>Multiplier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800">
                          <a:effectLst/>
                        </a:rPr>
                        <a:t>73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800">
                          <a:effectLst/>
                        </a:rPr>
                        <a:t>117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800" dirty="0">
                          <a:effectLst/>
                        </a:rPr>
                        <a:t>152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800" dirty="0">
                          <a:effectLst/>
                        </a:rPr>
                        <a:t>148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800">
                          <a:effectLst/>
                        </a:rPr>
                        <a:t>137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800">
                          <a:effectLst/>
                        </a:rPr>
                        <a:t>627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961010427"/>
                  </a:ext>
                </a:extLst>
              </a:tr>
              <a:tr h="1116907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600" dirty="0">
                          <a:effectLst/>
                        </a:rPr>
                        <a:t>Conv. sow herd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800">
                          <a:effectLst/>
                        </a:rPr>
                        <a:t>302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800">
                          <a:effectLst/>
                        </a:rPr>
                        <a:t>950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800">
                          <a:effectLst/>
                        </a:rPr>
                        <a:t>996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800" dirty="0">
                          <a:effectLst/>
                        </a:rPr>
                        <a:t>1047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800" dirty="0">
                          <a:effectLst/>
                        </a:rPr>
                        <a:t>798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800">
                          <a:effectLst/>
                        </a:rPr>
                        <a:t>4093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120627029"/>
                  </a:ext>
                </a:extLst>
              </a:tr>
              <a:tr h="512307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600" dirty="0">
                          <a:effectLst/>
                        </a:rPr>
                        <a:t>Sow pool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800">
                          <a:effectLst/>
                        </a:rPr>
                        <a:t>13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800">
                          <a:effectLst/>
                        </a:rPr>
                        <a:t>63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800">
                          <a:effectLst/>
                        </a:rPr>
                        <a:t>71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800">
                          <a:effectLst/>
                        </a:rPr>
                        <a:t>59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800" dirty="0">
                          <a:effectLst/>
                        </a:rPr>
                        <a:t>50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800">
                          <a:effectLst/>
                        </a:rPr>
                        <a:t>256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390218186"/>
                  </a:ext>
                </a:extLst>
              </a:tr>
              <a:tr h="512307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600" dirty="0">
                          <a:effectLst/>
                        </a:rPr>
                        <a:t>Total 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800">
                          <a:effectLst/>
                        </a:rPr>
                        <a:t>490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800">
                          <a:effectLst/>
                        </a:rPr>
                        <a:t>1288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800">
                          <a:effectLst/>
                        </a:rPr>
                        <a:t>1361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800">
                          <a:effectLst/>
                        </a:rPr>
                        <a:t>1401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800" dirty="0">
                          <a:effectLst/>
                        </a:rPr>
                        <a:t>1103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800" dirty="0">
                          <a:effectLst/>
                        </a:rPr>
                        <a:t>5643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9576714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5179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en-US"/>
              <a:t>Data – Hierachichal with 3 levels</a:t>
            </a:r>
            <a:endParaRPr lang="en-GB" altLang="en-US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1694373"/>
              </p:ext>
            </p:extLst>
          </p:nvPr>
        </p:nvGraphicFramePr>
        <p:xfrm>
          <a:off x="1065212" y="1426029"/>
          <a:ext cx="7784873" cy="46652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8436" name="TekstSylinder 4"/>
          <p:cNvSpPr txBox="1">
            <a:spLocks noChangeArrowheads="1"/>
          </p:cNvSpPr>
          <p:nvPr/>
        </p:nvSpPr>
        <p:spPr bwMode="auto">
          <a:xfrm>
            <a:off x="1524000" y="3090863"/>
            <a:ext cx="11318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/>
            <a:r>
              <a:rPr lang="nb-NO" altLang="en-US" dirty="0"/>
              <a:t>N=19</a:t>
            </a:r>
            <a:endParaRPr lang="en-GB" altLang="en-US" dirty="0"/>
          </a:p>
        </p:txBody>
      </p:sp>
      <p:sp>
        <p:nvSpPr>
          <p:cNvPr id="18437" name="TekstSylinder 5"/>
          <p:cNvSpPr txBox="1">
            <a:spLocks noChangeArrowheads="1"/>
          </p:cNvSpPr>
          <p:nvPr/>
        </p:nvSpPr>
        <p:spPr bwMode="auto">
          <a:xfrm>
            <a:off x="4368800" y="2095500"/>
            <a:ext cx="1131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/>
            <a:r>
              <a:rPr lang="nb-NO" altLang="en-US" dirty="0"/>
              <a:t>N=1568</a:t>
            </a:r>
            <a:endParaRPr lang="en-GB" altLang="en-US" dirty="0"/>
          </a:p>
        </p:txBody>
      </p:sp>
      <p:sp>
        <p:nvSpPr>
          <p:cNvPr id="18438" name="TekstSylinder 6"/>
          <p:cNvSpPr txBox="1">
            <a:spLocks noChangeArrowheads="1"/>
          </p:cNvSpPr>
          <p:nvPr/>
        </p:nvSpPr>
        <p:spPr bwMode="auto">
          <a:xfrm>
            <a:off x="7185025" y="1512888"/>
            <a:ext cx="11318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/>
            <a:r>
              <a:rPr lang="nb-NO" altLang="en-US"/>
              <a:t>N=5865</a:t>
            </a:r>
            <a:endParaRPr lang="en-GB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1404938" y="307975"/>
            <a:ext cx="7739062" cy="1531938"/>
          </a:xfrm>
        </p:spPr>
        <p:txBody>
          <a:bodyPr/>
          <a:lstStyle/>
          <a:p>
            <a:r>
              <a:rPr lang="en-SG" dirty="0"/>
              <a:t>Herd seroprevalence – temporal &amp; spatial </a:t>
            </a:r>
            <a:endParaRPr lang="en-GB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123997373"/>
              </p:ext>
            </p:extLst>
          </p:nvPr>
        </p:nvGraphicFramePr>
        <p:xfrm>
          <a:off x="1506538" y="1612900"/>
          <a:ext cx="3818731" cy="8066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8731">
                  <a:extLst>
                    <a:ext uri="{9D8B030D-6E8A-4147-A177-3AD203B41FA5}">
                      <a16:colId xmlns:a16="http://schemas.microsoft.com/office/drawing/2014/main" xmlns="" val="2623978736"/>
                    </a:ext>
                  </a:extLst>
                </a:gridCol>
              </a:tblGrid>
              <a:tr h="435819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93040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73211125"/>
                  </a:ext>
                </a:extLst>
              </a:tr>
            </a:tbl>
          </a:graphicData>
        </a:graphic>
      </p:graphicFrame>
      <p:pic>
        <p:nvPicPr>
          <p:cNvPr id="7" name="Bild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299" y="1175613"/>
            <a:ext cx="4089239" cy="2563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Bild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5538" y="1204580"/>
            <a:ext cx="3747770" cy="250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Bilde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663" y="3800535"/>
            <a:ext cx="3825875" cy="248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Bilde 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133" y="3738622"/>
            <a:ext cx="3686175" cy="25228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686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/>
              <a:t>Herd seroprevalence, temporal patterns by production class </a:t>
            </a:r>
            <a:endParaRPr lang="en-GB" dirty="0"/>
          </a:p>
        </p:txBody>
      </p:sp>
      <p:pic>
        <p:nvPicPr>
          <p:cNvPr id="4" name="Bilde 8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111" y="1839913"/>
            <a:ext cx="3635016" cy="2430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Bilde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229" y="1839913"/>
            <a:ext cx="3804920" cy="255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Bilde 1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213" y="4392613"/>
            <a:ext cx="3635016" cy="2503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Bilde 12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446" y="4392613"/>
            <a:ext cx="3626485" cy="25190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219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/>
              <a:t>Herd seroprevalence, temporal patterns in fattening herds </a:t>
            </a:r>
            <a:endParaRPr lang="en-GB" dirty="0"/>
          </a:p>
        </p:txBody>
      </p:sp>
      <p:pic>
        <p:nvPicPr>
          <p:cNvPr id="4" name="Bilde 2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6285" y="1701479"/>
            <a:ext cx="6724890" cy="42479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7068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/>
              <a:t>Mixed logistic regression on binary outcome of seropositivity in a herd test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5849628"/>
              </p:ext>
            </p:extLst>
          </p:nvPr>
        </p:nvGraphicFramePr>
        <p:xfrm>
          <a:off x="1167983" y="1392419"/>
          <a:ext cx="7291385" cy="49694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75843">
                  <a:extLst>
                    <a:ext uri="{9D8B030D-6E8A-4147-A177-3AD203B41FA5}">
                      <a16:colId xmlns:a16="http://schemas.microsoft.com/office/drawing/2014/main" xmlns="" val="2004345497"/>
                    </a:ext>
                  </a:extLst>
                </a:gridCol>
                <a:gridCol w="2501982">
                  <a:extLst>
                    <a:ext uri="{9D8B030D-6E8A-4147-A177-3AD203B41FA5}">
                      <a16:colId xmlns:a16="http://schemas.microsoft.com/office/drawing/2014/main" xmlns="" val="3905735096"/>
                    </a:ext>
                  </a:extLst>
                </a:gridCol>
                <a:gridCol w="1467821">
                  <a:extLst>
                    <a:ext uri="{9D8B030D-6E8A-4147-A177-3AD203B41FA5}">
                      <a16:colId xmlns:a16="http://schemas.microsoft.com/office/drawing/2014/main" xmlns="" val="275214614"/>
                    </a:ext>
                  </a:extLst>
                </a:gridCol>
                <a:gridCol w="1645739">
                  <a:extLst>
                    <a:ext uri="{9D8B030D-6E8A-4147-A177-3AD203B41FA5}">
                      <a16:colId xmlns:a16="http://schemas.microsoft.com/office/drawing/2014/main" xmlns="" val="1656670397"/>
                    </a:ext>
                  </a:extLst>
                </a:gridCol>
              </a:tblGrid>
              <a:tr h="7868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 dirty="0">
                          <a:effectLst/>
                        </a:rPr>
                        <a:t>Number of observations (n=5643)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200" dirty="0">
                          <a:effectLst/>
                        </a:rPr>
                        <a:t>Fixed effects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1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200" dirty="0">
                          <a:effectLst/>
                        </a:rPr>
                        <a:t>Odds Ratio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1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200" dirty="0">
                          <a:effectLst/>
                        </a:rPr>
                        <a:t>P values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4169593158"/>
                  </a:ext>
                </a:extLst>
              </a:tr>
              <a:tr h="2695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 dirty="0">
                          <a:solidFill>
                            <a:srgbClr val="FF6600"/>
                          </a:solidFill>
                          <a:effectLst/>
                        </a:rPr>
                        <a:t>Year of test (n=5)</a:t>
                      </a:r>
                      <a:endParaRPr lang="en-GB" sz="1200" dirty="0">
                        <a:solidFill>
                          <a:srgbClr val="FF66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en-GB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en-GB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868624264"/>
                  </a:ext>
                </a:extLst>
              </a:tr>
              <a:tr h="2695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>
                          <a:effectLst/>
                        </a:rPr>
                        <a:t>490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>
                          <a:effectLst/>
                        </a:rPr>
                        <a:t>2010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 dirty="0">
                          <a:effectLst/>
                        </a:rPr>
                        <a:t>1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en-GB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3391964173"/>
                  </a:ext>
                </a:extLst>
              </a:tr>
              <a:tr h="2556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>
                          <a:effectLst/>
                        </a:rPr>
                        <a:t>1288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>
                          <a:effectLst/>
                        </a:rPr>
                        <a:t>2011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 dirty="0">
                          <a:effectLst/>
                        </a:rPr>
                        <a:t>1.02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 dirty="0">
                          <a:effectLst/>
                        </a:rPr>
                        <a:t>0.89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118928978"/>
                  </a:ext>
                </a:extLst>
              </a:tr>
              <a:tr h="2556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>
                          <a:effectLst/>
                        </a:rPr>
                        <a:t>1361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>
                          <a:effectLst/>
                        </a:rPr>
                        <a:t>2012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>
                          <a:effectLst/>
                        </a:rPr>
                        <a:t>1.07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 dirty="0">
                          <a:effectLst/>
                        </a:rPr>
                        <a:t>0.62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2385901973"/>
                  </a:ext>
                </a:extLst>
              </a:tr>
              <a:tr h="2556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>
                          <a:effectLst/>
                        </a:rPr>
                        <a:t>1401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 dirty="0">
                          <a:effectLst/>
                        </a:rPr>
                        <a:t>2013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>
                          <a:effectLst/>
                        </a:rPr>
                        <a:t>0.82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>
                          <a:effectLst/>
                        </a:rPr>
                        <a:t>0.14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703088883"/>
                  </a:ext>
                </a:extLst>
              </a:tr>
              <a:tr h="2556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>
                          <a:effectLst/>
                        </a:rPr>
                        <a:t>1103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>
                          <a:effectLst/>
                        </a:rPr>
                        <a:t>2014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>
                          <a:effectLst/>
                        </a:rPr>
                        <a:t>0.88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>
                          <a:effectLst/>
                        </a:rPr>
                        <a:t>0.35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2587784978"/>
                  </a:ext>
                </a:extLst>
              </a:tr>
              <a:tr h="2695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 dirty="0">
                          <a:solidFill>
                            <a:srgbClr val="FF6600"/>
                          </a:solidFill>
                          <a:effectLst/>
                        </a:rPr>
                        <a:t>Production class (n=5)</a:t>
                      </a:r>
                      <a:endParaRPr lang="en-GB" sz="1200" dirty="0">
                        <a:solidFill>
                          <a:srgbClr val="FF66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en-GB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en-GB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466533242"/>
                  </a:ext>
                </a:extLst>
              </a:tr>
              <a:tr h="2695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>
                          <a:effectLst/>
                        </a:rPr>
                        <a:t>305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>
                          <a:effectLst/>
                        </a:rPr>
                        <a:t>Fattening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>
                          <a:effectLst/>
                        </a:rPr>
                        <a:t>1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en-GB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437912877"/>
                  </a:ext>
                </a:extLst>
              </a:tr>
              <a:tr h="2556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>
                          <a:effectLst/>
                        </a:rPr>
                        <a:t>362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>
                          <a:effectLst/>
                        </a:rPr>
                        <a:t>Nucleus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>
                          <a:effectLst/>
                        </a:rPr>
                        <a:t>2.78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>
                          <a:effectLst/>
                        </a:rPr>
                        <a:t>&lt;0.001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243377673"/>
                  </a:ext>
                </a:extLst>
              </a:tr>
              <a:tr h="2556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>
                          <a:effectLst/>
                        </a:rPr>
                        <a:t>627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>
                          <a:effectLst/>
                        </a:rPr>
                        <a:t>Multiplier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>
                          <a:effectLst/>
                        </a:rPr>
                        <a:t>4.72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>
                          <a:effectLst/>
                        </a:rPr>
                        <a:t>&lt;0.001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3348023001"/>
                  </a:ext>
                </a:extLst>
              </a:tr>
              <a:tr h="2556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>
                          <a:effectLst/>
                        </a:rPr>
                        <a:t>4093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>
                          <a:effectLst/>
                        </a:rPr>
                        <a:t>Conventional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>
                          <a:effectLst/>
                        </a:rPr>
                        <a:t>2.63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>
                          <a:effectLst/>
                        </a:rPr>
                        <a:t>&lt;0.001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2985308698"/>
                  </a:ext>
                </a:extLst>
              </a:tr>
              <a:tr h="2556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>
                          <a:effectLst/>
                        </a:rPr>
                        <a:t>256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>
                          <a:effectLst/>
                        </a:rPr>
                        <a:t>Sow pool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>
                          <a:effectLst/>
                        </a:rPr>
                        <a:t>24.04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>
                          <a:effectLst/>
                        </a:rPr>
                        <a:t>&lt;0.001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211085209"/>
                  </a:ext>
                </a:extLst>
              </a:tr>
              <a:tr h="2778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 dirty="0">
                          <a:solidFill>
                            <a:srgbClr val="FF6600"/>
                          </a:solidFill>
                          <a:effectLst/>
                        </a:rPr>
                        <a:t>Herd size (3 quantiles)</a:t>
                      </a:r>
                      <a:endParaRPr lang="en-GB" sz="1200" dirty="0">
                        <a:solidFill>
                          <a:srgbClr val="FF66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en-GB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52922572"/>
                  </a:ext>
                </a:extLst>
              </a:tr>
              <a:tr h="2695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>
                          <a:effectLst/>
                        </a:rPr>
                        <a:t>1679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>
                          <a:effectLst/>
                        </a:rPr>
                        <a:t>small 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>
                          <a:effectLst/>
                        </a:rPr>
                        <a:t>1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en-GB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2408925168"/>
                  </a:ext>
                </a:extLst>
              </a:tr>
              <a:tr h="2556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>
                          <a:effectLst/>
                        </a:rPr>
                        <a:t>1909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>
                          <a:effectLst/>
                        </a:rPr>
                        <a:t>medium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>
                          <a:effectLst/>
                        </a:rPr>
                        <a:t>1.85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>
                          <a:effectLst/>
                        </a:rPr>
                        <a:t>&lt;0.001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294052779"/>
                  </a:ext>
                </a:extLst>
              </a:tr>
              <a:tr h="2556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>
                          <a:effectLst/>
                        </a:rPr>
                        <a:t>1851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>
                          <a:effectLst/>
                        </a:rPr>
                        <a:t>large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>
                          <a:effectLst/>
                        </a:rPr>
                        <a:t>1.63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SG" sz="1100" dirty="0">
                          <a:effectLst/>
                        </a:rPr>
                        <a:t>&lt;0.001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36165505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6670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/>
              <a:t>Incidence risk by production class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2637363"/>
              </p:ext>
            </p:extLst>
          </p:nvPr>
        </p:nvGraphicFramePr>
        <p:xfrm>
          <a:off x="1065213" y="1839912"/>
          <a:ext cx="3960079" cy="24982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976985790"/>
              </p:ext>
            </p:extLst>
          </p:nvPr>
        </p:nvGraphicFramePr>
        <p:xfrm>
          <a:off x="5118833" y="1691444"/>
          <a:ext cx="4298950" cy="2646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183321986"/>
              </p:ext>
            </p:extLst>
          </p:nvPr>
        </p:nvGraphicFramePr>
        <p:xfrm>
          <a:off x="1115939" y="4495971"/>
          <a:ext cx="3909353" cy="2367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131546119"/>
              </p:ext>
            </p:extLst>
          </p:nvPr>
        </p:nvGraphicFramePr>
        <p:xfrm>
          <a:off x="5025292" y="4580131"/>
          <a:ext cx="3911600" cy="2282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215366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3" y="307975"/>
            <a:ext cx="7739062" cy="1231656"/>
          </a:xfrm>
        </p:spPr>
        <p:txBody>
          <a:bodyPr/>
          <a:lstStyle/>
          <a:p>
            <a:r>
              <a:rPr lang="en-SG" dirty="0"/>
              <a:t>Incidence risk – mixed logistic regression </a:t>
            </a:r>
            <a:r>
              <a:rPr lang="en-SG" dirty="0" smtClean="0"/>
              <a:t>positive next year </a:t>
            </a:r>
            <a:r>
              <a:rPr lang="en-SG" dirty="0"/>
              <a:t>/ negative </a:t>
            </a:r>
            <a:r>
              <a:rPr lang="en-SG" dirty="0" smtClean="0"/>
              <a:t>this </a:t>
            </a:r>
            <a:r>
              <a:rPr lang="en-SG" dirty="0"/>
              <a:t>year </a:t>
            </a:r>
            <a:endParaRPr lang="en-GB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3732486"/>
              </p:ext>
            </p:extLst>
          </p:nvPr>
        </p:nvGraphicFramePr>
        <p:xfrm>
          <a:off x="1086175" y="1635864"/>
          <a:ext cx="7758741" cy="46352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85507">
                  <a:extLst>
                    <a:ext uri="{9D8B030D-6E8A-4147-A177-3AD203B41FA5}">
                      <a16:colId xmlns:a16="http://schemas.microsoft.com/office/drawing/2014/main" xmlns="" val="2303872856"/>
                    </a:ext>
                  </a:extLst>
                </a:gridCol>
                <a:gridCol w="3437494">
                  <a:extLst>
                    <a:ext uri="{9D8B030D-6E8A-4147-A177-3AD203B41FA5}">
                      <a16:colId xmlns:a16="http://schemas.microsoft.com/office/drawing/2014/main" xmlns="" val="3774217863"/>
                    </a:ext>
                  </a:extLst>
                </a:gridCol>
                <a:gridCol w="1467870">
                  <a:extLst>
                    <a:ext uri="{9D8B030D-6E8A-4147-A177-3AD203B41FA5}">
                      <a16:colId xmlns:a16="http://schemas.microsoft.com/office/drawing/2014/main" xmlns="" val="546766979"/>
                    </a:ext>
                  </a:extLst>
                </a:gridCol>
                <a:gridCol w="1467870">
                  <a:extLst>
                    <a:ext uri="{9D8B030D-6E8A-4147-A177-3AD203B41FA5}">
                      <a16:colId xmlns:a16="http://schemas.microsoft.com/office/drawing/2014/main" xmlns="" val="1665085287"/>
                    </a:ext>
                  </a:extLst>
                </a:gridCol>
              </a:tblGrid>
              <a:tr h="509954"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N</a:t>
                      </a:r>
                      <a:r>
                        <a:rPr lang="en-SG" sz="1200" b="0" i="0" u="none" strike="noStrike" baseline="0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herds</a:t>
                      </a:r>
                      <a:endParaRPr lang="en-GB" sz="1200" b="1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 dirty="0">
                          <a:solidFill>
                            <a:schemeClr val="tx2"/>
                          </a:solidFill>
                          <a:effectLst/>
                        </a:rPr>
                        <a:t>Fixed effects </a:t>
                      </a:r>
                      <a:endParaRPr lang="en-GB" sz="1200" b="1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solidFill>
                            <a:schemeClr val="tx2"/>
                          </a:solidFill>
                          <a:effectLst/>
                        </a:rPr>
                        <a:t>Odds Ratio</a:t>
                      </a:r>
                      <a:endParaRPr lang="en-GB" sz="1200" b="1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solidFill>
                            <a:schemeClr val="tx2"/>
                          </a:solidFill>
                          <a:effectLst/>
                        </a:rPr>
                        <a:t>P values</a:t>
                      </a:r>
                      <a:endParaRPr lang="en-GB" sz="1200" b="1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253241223"/>
                  </a:ext>
                </a:extLst>
              </a:tr>
              <a:tr h="254977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Year of test (n=5)</a:t>
                      </a:r>
                      <a:endParaRPr lang="en-GB" sz="12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389785587"/>
                  </a:ext>
                </a:extLst>
              </a:tr>
              <a:tr h="25497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 dirty="0">
                          <a:effectLst/>
                        </a:rPr>
                        <a:t>174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 dirty="0">
                          <a:effectLst/>
                        </a:rPr>
                        <a:t>2010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1</a:t>
                      </a:r>
                      <a:endParaRPr lang="en-GB" sz="11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850753943"/>
                  </a:ext>
                </a:extLst>
              </a:tr>
              <a:tr h="25497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 dirty="0">
                          <a:effectLst/>
                        </a:rPr>
                        <a:t>406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 dirty="0">
                          <a:effectLst/>
                        </a:rPr>
                        <a:t>2011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1.29</a:t>
                      </a:r>
                      <a:endParaRPr lang="en-GB" sz="11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0.59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398873078"/>
                  </a:ext>
                </a:extLst>
              </a:tr>
              <a:tr h="25497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 dirty="0">
                          <a:effectLst/>
                        </a:rPr>
                        <a:t>358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 dirty="0">
                          <a:effectLst/>
                        </a:rPr>
                        <a:t>2012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5.7</a:t>
                      </a:r>
                      <a:endParaRPr lang="en-GB" sz="1100" b="0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 dirty="0">
                          <a:effectLst/>
                        </a:rPr>
                        <a:t>&lt;0.001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6596880"/>
                  </a:ext>
                </a:extLst>
              </a:tr>
              <a:tr h="25497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 dirty="0">
                          <a:effectLst/>
                        </a:rPr>
                        <a:t>389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 dirty="0">
                          <a:effectLst/>
                        </a:rPr>
                        <a:t>2013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6.39</a:t>
                      </a:r>
                      <a:endParaRPr lang="en-GB" sz="1100" b="0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 dirty="0">
                          <a:effectLst/>
                        </a:rPr>
                        <a:t>&lt;0.001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79497583"/>
                  </a:ext>
                </a:extLst>
              </a:tr>
              <a:tr h="25497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 dirty="0">
                          <a:effectLst/>
                        </a:rPr>
                        <a:t> 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4070744462"/>
                  </a:ext>
                </a:extLst>
              </a:tr>
              <a:tr h="290050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Production class (n=4)</a:t>
                      </a:r>
                      <a:endParaRPr lang="en-GB" sz="12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4262895460"/>
                  </a:ext>
                </a:extLst>
              </a:tr>
              <a:tr h="25497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 dirty="0">
                          <a:effectLst/>
                        </a:rPr>
                        <a:t>258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u="none" strike="noStrike" dirty="0">
                          <a:effectLst/>
                        </a:rPr>
                        <a:t>Fattening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1</a:t>
                      </a:r>
                      <a:endParaRPr lang="en-GB" sz="1100" b="0" i="0" u="none" strike="noStrike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2913329793"/>
                  </a:ext>
                </a:extLst>
              </a:tr>
              <a:tr h="25497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157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u="none" strike="noStrike" dirty="0">
                          <a:effectLst/>
                        </a:rPr>
                        <a:t>Nucleus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6.26</a:t>
                      </a:r>
                      <a:endParaRPr lang="en-GB" sz="1100" b="0" i="0" u="none" strike="noStrike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0.036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3099393710"/>
                  </a:ext>
                </a:extLst>
              </a:tr>
              <a:tr h="25497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155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u="none" strike="noStrike" dirty="0">
                          <a:effectLst/>
                        </a:rPr>
                        <a:t>Multiplier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47.95</a:t>
                      </a:r>
                      <a:endParaRPr lang="en-GB" sz="1100" b="0" i="0" u="none" strike="noStrike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&lt;0.001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784427205"/>
                  </a:ext>
                </a:extLst>
              </a:tr>
              <a:tr h="25497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757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u="none" strike="noStrike" dirty="0">
                          <a:effectLst/>
                        </a:rPr>
                        <a:t>Conventional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9.74</a:t>
                      </a:r>
                      <a:endParaRPr lang="en-GB" sz="1100" b="0" i="0" u="none" strike="noStrike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&lt;0.001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901273197"/>
                  </a:ext>
                </a:extLst>
              </a:tr>
              <a:tr h="254977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Herd size (3 quantiles)</a:t>
                      </a:r>
                      <a:endParaRPr lang="en-GB" sz="12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3495569847"/>
                  </a:ext>
                </a:extLst>
              </a:tr>
              <a:tr h="25497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 dirty="0">
                          <a:effectLst/>
                        </a:rPr>
                        <a:t>399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u="none" strike="noStrike" dirty="0">
                          <a:effectLst/>
                        </a:rPr>
                        <a:t>small (&lt;350)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 dirty="0">
                          <a:solidFill>
                            <a:srgbClr val="7030A0"/>
                          </a:solidFill>
                          <a:effectLst/>
                        </a:rPr>
                        <a:t>1</a:t>
                      </a:r>
                      <a:endParaRPr lang="en-GB" sz="1100" b="0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176913699"/>
                  </a:ext>
                </a:extLst>
              </a:tr>
              <a:tr h="25497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 dirty="0">
                          <a:effectLst/>
                        </a:rPr>
                        <a:t>405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u="none" strike="noStrike" dirty="0">
                          <a:effectLst/>
                        </a:rPr>
                        <a:t>(medium) 350-665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 dirty="0">
                          <a:solidFill>
                            <a:srgbClr val="7030A0"/>
                          </a:solidFill>
                          <a:effectLst/>
                        </a:rPr>
                        <a:t>6.31</a:t>
                      </a:r>
                      <a:endParaRPr lang="en-GB" sz="1100" b="0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0.001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577818920"/>
                  </a:ext>
                </a:extLst>
              </a:tr>
              <a:tr h="25497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 dirty="0">
                          <a:effectLst/>
                        </a:rPr>
                        <a:t>469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u="none" strike="noStrike" dirty="0">
                          <a:effectLst/>
                        </a:rPr>
                        <a:t>large (&gt;665)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 dirty="0">
                          <a:solidFill>
                            <a:srgbClr val="7030A0"/>
                          </a:solidFill>
                          <a:effectLst/>
                        </a:rPr>
                        <a:t>9.24</a:t>
                      </a:r>
                      <a:endParaRPr lang="en-GB" sz="1100" b="0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&lt;0.001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128262715"/>
                  </a:ext>
                </a:extLst>
              </a:tr>
              <a:tr h="265600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Constant</a:t>
                      </a:r>
                      <a:endParaRPr lang="en-GB" sz="12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 dirty="0">
                          <a:effectLst/>
                        </a:rPr>
                        <a:t>0.00043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 dirty="0">
                          <a:effectLst/>
                        </a:rPr>
                        <a:t>&lt;0.001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34371353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615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Bilde 7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565" r="-9565"/>
          <a:stretch>
            <a:fillRect/>
          </a:stretch>
        </p:blipFill>
        <p:spPr bwMode="auto">
          <a:xfrm>
            <a:off x="88348" y="154609"/>
            <a:ext cx="8779565" cy="62506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5767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/>
              <a:t>Sample size per herd test</a:t>
            </a:r>
            <a:endParaRPr lang="en-GB" dirty="0"/>
          </a:p>
        </p:txBody>
      </p:sp>
      <p:pic>
        <p:nvPicPr>
          <p:cNvPr id="5" name="Bilde 1" descr="cid:image001.png@01D1850E.E4C028D0"/>
          <p:cNvPicPr>
            <a:picLocks noGrp="1"/>
          </p:cNvPicPr>
          <p:nvPr>
            <p:ph idx="1"/>
          </p:nvPr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9" y="1121229"/>
            <a:ext cx="8795657" cy="50183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3001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3" y="331421"/>
            <a:ext cx="7739062" cy="1223840"/>
          </a:xfrm>
        </p:spPr>
        <p:txBody>
          <a:bodyPr/>
          <a:lstStyle/>
          <a:p>
            <a:r>
              <a:rPr lang="en-SG" dirty="0"/>
              <a:t>Herd test sensitivity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8116" y="2192385"/>
                <a:ext cx="8276492" cy="3832592"/>
              </a:xfr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lvl="0"/>
                <a:endParaRPr lang="en-SG" sz="1800" i="1" dirty="0"/>
              </a:p>
              <a:p>
                <a:pPr lvl="0"/>
                <a14:m>
                  <m:oMath xmlns:m="http://schemas.openxmlformats.org/officeDocument/2006/math">
                    <m:r>
                      <a:rPr lang="en-GB" sz="1800" i="1" smtClean="0">
                        <a:latin typeface="Cambria Math" panose="02040503050406030204" pitchFamily="18" charset="0"/>
                      </a:rPr>
                      <m:t>𝑃𝑟𝑜𝑏𝑎𝑏𝑖𝑙𝑖𝑡𝑦</m:t>
                    </m:r>
                    <m:r>
                      <a:rPr lang="en-GB" sz="180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800" i="1" smtClean="0">
                        <a:latin typeface="Cambria Math" panose="02040503050406030204" pitchFamily="18" charset="0"/>
                      </a:rPr>
                      <m:t>𝑜𝑓</m:t>
                    </m:r>
                    <m:r>
                      <a:rPr lang="en-GB" sz="180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800" i="1" smtClean="0">
                        <a:latin typeface="Cambria Math" panose="02040503050406030204" pitchFamily="18" charset="0"/>
                      </a:rPr>
                      <m:t>𝑓𝑎𝑙𝑠𝑒</m:t>
                    </m:r>
                    <m:r>
                      <a:rPr lang="en-GB" sz="180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800" i="1" smtClean="0">
                        <a:latin typeface="Cambria Math" panose="02040503050406030204" pitchFamily="18" charset="0"/>
                      </a:rPr>
                      <m:t>𝑛𝑒𝑔𝑎𝑡𝑖𝑣𝑒</m:t>
                    </m:r>
                    <m:r>
                      <a:rPr lang="en-GB" sz="180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800" i="1" smtClean="0">
                        <a:latin typeface="Cambria Math" panose="02040503050406030204" pitchFamily="18" charset="0"/>
                      </a:rPr>
                      <m:t>h𝑒𝑟𝑑</m:t>
                    </m:r>
                  </m:oMath>
                </a14:m>
                <a:endParaRPr lang="en-SG" sz="1800" i="1" dirty="0"/>
              </a:p>
              <a:p>
                <a:pPr marL="0" lvl="0" indent="0">
                  <a:buNone/>
                </a:pPr>
                <a14:m>
                  <m:oMath xmlns:m="http://schemas.openxmlformats.org/officeDocument/2006/math">
                    <m:r>
                      <a:rPr lang="en-SG" sz="1800" b="0" i="1" smtClean="0">
                        <a:latin typeface="Cambria Math" panose="02040503050406030204" pitchFamily="18" charset="0"/>
                      </a:rPr>
                      <m:t>               </m:t>
                    </m:r>
                    <m:r>
                      <a:rPr lang="en-GB" sz="180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SG" sz="1800" i="1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800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GB" sz="1800" i="1">
                                <a:latin typeface="Cambria Math"/>
                              </a:rPr>
                            </m:ctrlPr>
                          </m:dPr>
                          <m:e>
                            <m:d>
                              <m:dPr>
                                <m:ctrlPr>
                                  <a:rPr lang="en-GB" sz="18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GB" sz="1800" i="1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GB" sz="1800" i="1" smtClean="0">
                                    <a:solidFill>
                                      <a:schemeClr val="tx1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𝑎𝑛𝑖𝑚𝑎𝑙</m:t>
                                </m:r>
                                <m:r>
                                  <a:rPr lang="en-GB" sz="1800" i="1" smtClean="0">
                                    <a:solidFill>
                                      <a:schemeClr val="tx1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800" i="1" smtClean="0">
                                    <a:solidFill>
                                      <a:schemeClr val="tx1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𝑝𝑟𝑒𝑣𝑎𝑙𝑒𝑛𝑐𝑒</m:t>
                                </m:r>
                              </m:e>
                            </m:d>
                            <m:r>
                              <a:rPr lang="en-GB" sz="18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d>
                              <m:dPr>
                                <m:ctrlPr>
                                  <a:rPr lang="en-GB" sz="18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GB" sz="1800" i="1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GB" sz="180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𝑠𝑒𝑛𝑠𝑖𝑡𝑖𝑣𝑖𝑡𝑦</m:t>
                                </m:r>
                                <m:r>
                                  <a:rPr lang="en-GB" sz="180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80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𝑜𝑓</m:t>
                                </m:r>
                                <m:r>
                                  <a:rPr lang="en-GB" sz="180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80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𝐸𝐿𝐼𝑆𝐴</m:t>
                                </m:r>
                                <m:r>
                                  <a:rPr lang="en-GB" sz="180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80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𝑡𝑒𝑠𝑡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SG" sz="1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𝑝𝑖𝑔𝑠</m:t>
                        </m:r>
                        <m:r>
                          <a:rPr lang="en-SG" sz="1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SG" sz="1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𝑠𝑎𝑚𝑝𝑙𝑒𝑑</m:t>
                        </m:r>
                      </m:sup>
                    </m:sSup>
                  </m:oMath>
                </a14:m>
                <a:endParaRPr lang="en-GB" sz="1800" dirty="0">
                  <a:effectLst/>
                </a:endParaRPr>
              </a:p>
              <a:p>
                <a:endParaRPr lang="en-GB" dirty="0">
                  <a:effectLst/>
                </a:endParaRPr>
              </a:p>
              <a:p>
                <a:pPr lvl="0"/>
                <a:endParaRPr lang="en-GB" sz="1800" i="1" dirty="0"/>
              </a:p>
              <a:p>
                <a:pPr lvl="0"/>
                <a:endParaRPr lang="en-GB" sz="1800" i="1" dirty="0"/>
              </a:p>
              <a:p>
                <a:pPr lvl="0"/>
                <a14:m>
                  <m:oMath xmlns:m="http://schemas.openxmlformats.org/officeDocument/2006/math">
                    <m:r>
                      <a:rPr lang="en-GB" sz="1800" i="1">
                        <a:latin typeface="Cambria Math" panose="02040503050406030204" pitchFamily="18" charset="0"/>
                      </a:rPr>
                      <m:t>𝐻𝑒𝑟𝑑</m:t>
                    </m:r>
                    <m:r>
                      <a:rPr lang="en-GB" sz="18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800" i="1">
                        <a:latin typeface="Cambria Math" panose="02040503050406030204" pitchFamily="18" charset="0"/>
                      </a:rPr>
                      <m:t>𝑠𝑒𝑛𝑠𝑖𝑡𝑖𝑣𝑖𝑡𝑦</m:t>
                    </m:r>
                  </m:oMath>
                </a14:m>
                <a:endParaRPr lang="en-SG" sz="1800" i="1" dirty="0"/>
              </a:p>
              <a:p>
                <a:pPr marL="0" lvl="0" indent="0">
                  <a:buNone/>
                </a:pPr>
                <a:r>
                  <a:rPr lang="en-GB" sz="1800" dirty="0"/>
                  <a:t>            </a:t>
                </a:r>
                <a14:m>
                  <m:oMath xmlns:m="http://schemas.openxmlformats.org/officeDocument/2006/math">
                    <m:r>
                      <a:rPr lang="en-GB" sz="1800" i="1">
                        <a:latin typeface="Cambria Math" panose="02040503050406030204" pitchFamily="18" charset="0"/>
                      </a:rPr>
                      <m:t>=1−</m:t>
                    </m:r>
                    <m:r>
                      <a:rPr lang="en-GB" sz="1800" i="1">
                        <a:latin typeface="Cambria Math" panose="02040503050406030204" pitchFamily="18" charset="0"/>
                      </a:rPr>
                      <m:t>𝑝𝑟𝑜𝑏𝑎𝑏𝑖𝑙𝑖𝑡𝑦</m:t>
                    </m:r>
                    <m:r>
                      <a:rPr lang="en-GB" sz="18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800" i="1">
                        <a:latin typeface="Cambria Math" panose="02040503050406030204" pitchFamily="18" charset="0"/>
                      </a:rPr>
                      <m:t>𝑜𝑓</m:t>
                    </m:r>
                    <m:r>
                      <a:rPr lang="en-GB" sz="18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800" i="1">
                        <a:latin typeface="Cambria Math" panose="02040503050406030204" pitchFamily="18" charset="0"/>
                      </a:rPr>
                      <m:t>𝑓𝑎𝑙𝑠𝑒</m:t>
                    </m:r>
                    <m:r>
                      <a:rPr lang="en-GB" sz="18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800" i="1">
                        <a:latin typeface="Cambria Math" panose="02040503050406030204" pitchFamily="18" charset="0"/>
                      </a:rPr>
                      <m:t>𝑛𝑒𝑔𝑎𝑡𝑖𝑣𝑒</m:t>
                    </m:r>
                    <m:r>
                      <a:rPr lang="en-GB" sz="18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800" i="1">
                        <a:latin typeface="Cambria Math" panose="02040503050406030204" pitchFamily="18" charset="0"/>
                      </a:rPr>
                      <m:t>h𝑒𝑟𝑑</m:t>
                    </m:r>
                  </m:oMath>
                </a14:m>
                <a:r>
                  <a:rPr lang="en-GB" sz="1800" dirty="0">
                    <a:effectLst/>
                  </a:rPr>
                  <a:t> = </a:t>
                </a:r>
                <a:r>
                  <a:rPr lang="en-GB" sz="1800" i="1" dirty="0">
                    <a:solidFill>
                      <a:srgbClr val="FF0000"/>
                    </a:solidFill>
                    <a:effectLst/>
                  </a:rPr>
                  <a:t>Apparent Animal prevalence</a:t>
                </a: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8116" y="2192385"/>
                <a:ext cx="8276492" cy="3832592"/>
              </a:xfrm>
              <a:blipFill rotWithShape="1">
                <a:blip r:embed="rId2"/>
                <a:stretch>
                  <a:fillRect l="-2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946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246" y="93786"/>
            <a:ext cx="8253045" cy="851876"/>
          </a:xfrm>
        </p:spPr>
        <p:txBody>
          <a:bodyPr/>
          <a:lstStyle/>
          <a:p>
            <a:r>
              <a:rPr lang="en-SG" sz="2800" dirty="0"/>
              <a:t>Apparent animal prevalence /Herd test sensitivity</a:t>
            </a:r>
            <a:endParaRPr lang="en-GB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5813372"/>
              </p:ext>
            </p:extLst>
          </p:nvPr>
        </p:nvGraphicFramePr>
        <p:xfrm>
          <a:off x="711201" y="1101968"/>
          <a:ext cx="8213968" cy="56505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23339">
                  <a:extLst>
                    <a:ext uri="{9D8B030D-6E8A-4147-A177-3AD203B41FA5}">
                      <a16:colId xmlns:a16="http://schemas.microsoft.com/office/drawing/2014/main" xmlns="" val="1226834032"/>
                    </a:ext>
                  </a:extLst>
                </a:gridCol>
                <a:gridCol w="1155729">
                  <a:extLst>
                    <a:ext uri="{9D8B030D-6E8A-4147-A177-3AD203B41FA5}">
                      <a16:colId xmlns:a16="http://schemas.microsoft.com/office/drawing/2014/main" xmlns="" val="1554047253"/>
                    </a:ext>
                  </a:extLst>
                </a:gridCol>
                <a:gridCol w="1097990">
                  <a:extLst>
                    <a:ext uri="{9D8B030D-6E8A-4147-A177-3AD203B41FA5}">
                      <a16:colId xmlns:a16="http://schemas.microsoft.com/office/drawing/2014/main" xmlns="" val="3652512199"/>
                    </a:ext>
                  </a:extLst>
                </a:gridCol>
                <a:gridCol w="1454673">
                  <a:extLst>
                    <a:ext uri="{9D8B030D-6E8A-4147-A177-3AD203B41FA5}">
                      <a16:colId xmlns:a16="http://schemas.microsoft.com/office/drawing/2014/main" xmlns="" val="3447933343"/>
                    </a:ext>
                  </a:extLst>
                </a:gridCol>
                <a:gridCol w="1155729">
                  <a:extLst>
                    <a:ext uri="{9D8B030D-6E8A-4147-A177-3AD203B41FA5}">
                      <a16:colId xmlns:a16="http://schemas.microsoft.com/office/drawing/2014/main" xmlns="" val="185715756"/>
                    </a:ext>
                  </a:extLst>
                </a:gridCol>
                <a:gridCol w="1226508">
                  <a:extLst>
                    <a:ext uri="{9D8B030D-6E8A-4147-A177-3AD203B41FA5}">
                      <a16:colId xmlns:a16="http://schemas.microsoft.com/office/drawing/2014/main" xmlns="" val="991381119"/>
                    </a:ext>
                  </a:extLst>
                </a:gridCol>
              </a:tblGrid>
              <a:tr h="4287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GB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Animal prevalence (percentile)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92746649"/>
                  </a:ext>
                </a:extLst>
              </a:tr>
              <a:tr h="934661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# Pigs sampled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20% (10th)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30%(25th)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60% (median)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81% (75th)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100%(90th)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2825750821"/>
                  </a:ext>
                </a:extLst>
              </a:tr>
              <a:tr h="428715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13 %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23 %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53 %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74 %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93 %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251964447"/>
                  </a:ext>
                </a:extLst>
              </a:tr>
              <a:tr h="428715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2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24 %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41 %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78 %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93 %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100 %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199146965"/>
                  </a:ext>
                </a:extLst>
              </a:tr>
              <a:tr h="428715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3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34 %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54 %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90 %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98 %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100 %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3635493234"/>
                  </a:ext>
                </a:extLst>
              </a:tr>
              <a:tr h="428715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4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43 %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65 %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95 %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100 %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100 %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4281080317"/>
                  </a:ext>
                </a:extLst>
              </a:tr>
              <a:tr h="428715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5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50 %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73 %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98 %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100 %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100 %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885764268"/>
                  </a:ext>
                </a:extLst>
              </a:tr>
              <a:tr h="428715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6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57 %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79 %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99 %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100 %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100 %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3780320562"/>
                  </a:ext>
                </a:extLst>
              </a:tr>
              <a:tr h="428715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7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62 %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84 %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99 %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100 %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100 %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230606437"/>
                  </a:ext>
                </a:extLst>
              </a:tr>
              <a:tr h="428715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8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67 %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88 %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100 %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100 %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100 %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397435004"/>
                  </a:ext>
                </a:extLst>
              </a:tr>
              <a:tr h="428715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9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71 %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90 %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100 %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100 %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100 %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2618171917"/>
                  </a:ext>
                </a:extLst>
              </a:tr>
              <a:tr h="428715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10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75 %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93 %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100 %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100 %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100 %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5708679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882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/>
              <a:t>Pig </a:t>
            </a:r>
            <a:r>
              <a:rPr lang="en-SG"/>
              <a:t>farming density </a:t>
            </a:r>
            <a:r>
              <a:rPr lang="en-SG" dirty="0"/>
              <a:t>– mean distance to four nearest pig herds</a:t>
            </a:r>
            <a:endParaRPr lang="en-GB" dirty="0"/>
          </a:p>
        </p:txBody>
      </p:sp>
      <p:pic>
        <p:nvPicPr>
          <p:cNvPr id="4" name="Bilde 1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79" y="1721864"/>
            <a:ext cx="4062718" cy="2240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Bilde 1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4955" y="1785709"/>
            <a:ext cx="3849320" cy="2176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Bilde 12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79" y="4230086"/>
            <a:ext cx="4062718" cy="1927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Bilde 1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4955" y="4230086"/>
            <a:ext cx="3849320" cy="19278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8876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31907" y="1270105"/>
            <a:ext cx="716665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“</a:t>
            </a:r>
            <a:r>
              <a:rPr lang="en-US" sz="3600" dirty="0">
                <a:solidFill>
                  <a:srgbClr val="CC3300"/>
                </a:solidFill>
              </a:rPr>
              <a:t>If you know the enemy and know yourself, you need not fear the result of a hundred battles</a:t>
            </a:r>
            <a:r>
              <a:rPr lang="en-US" sz="3600" dirty="0" smtClean="0">
                <a:solidFill>
                  <a:srgbClr val="CC3300"/>
                </a:solidFill>
              </a:rPr>
              <a:t>.” </a:t>
            </a:r>
          </a:p>
          <a:p>
            <a:endParaRPr lang="en-US" sz="3600" dirty="0">
              <a:solidFill>
                <a:srgbClr val="CC3300"/>
              </a:solidFill>
            </a:endParaRPr>
          </a:p>
          <a:p>
            <a:r>
              <a:rPr lang="en-US" sz="3600" dirty="0">
                <a:solidFill>
                  <a:srgbClr val="CC3300"/>
                </a:solidFill>
              </a:rPr>
              <a:t>― Sun Tzu, The Art of War</a:t>
            </a:r>
          </a:p>
        </p:txBody>
      </p:sp>
    </p:spTree>
    <p:extLst>
      <p:ext uri="{BB962C8B-B14F-4D97-AF65-F5344CB8AC3E}">
        <p14:creationId xmlns:p14="http://schemas.microsoft.com/office/powerpoint/2010/main" val="387514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1_Vetinst_eng">
  <a:themeElements>
    <a:clrScheme name="01_Vetinst_eng 1">
      <a:dk1>
        <a:srgbClr val="003399"/>
      </a:dk1>
      <a:lt1>
        <a:srgbClr val="FFFFFF"/>
      </a:lt1>
      <a:dk2>
        <a:srgbClr val="000000"/>
      </a:dk2>
      <a:lt2>
        <a:srgbClr val="808080"/>
      </a:lt2>
      <a:accent1>
        <a:srgbClr val="009A5C"/>
      </a:accent1>
      <a:accent2>
        <a:srgbClr val="E2E8F0"/>
      </a:accent2>
      <a:accent3>
        <a:srgbClr val="FFFFFF"/>
      </a:accent3>
      <a:accent4>
        <a:srgbClr val="002A82"/>
      </a:accent4>
      <a:accent5>
        <a:srgbClr val="AACAB5"/>
      </a:accent5>
      <a:accent6>
        <a:srgbClr val="CDD2D9"/>
      </a:accent6>
      <a:hlink>
        <a:srgbClr val="E23128"/>
      </a:hlink>
      <a:folHlink>
        <a:srgbClr val="FFCC00"/>
      </a:folHlink>
    </a:clrScheme>
    <a:fontScheme name="01_Vetinst_eng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</a:defRPr>
        </a:defPPr>
      </a:lstStyle>
    </a:lnDef>
  </a:objectDefaults>
  <a:extraClrSchemeLst>
    <a:extraClrScheme>
      <a:clrScheme name="01_Vetinst_eng 1">
        <a:dk1>
          <a:srgbClr val="003399"/>
        </a:dk1>
        <a:lt1>
          <a:srgbClr val="FFFFFF"/>
        </a:lt1>
        <a:dk2>
          <a:srgbClr val="000000"/>
        </a:dk2>
        <a:lt2>
          <a:srgbClr val="808080"/>
        </a:lt2>
        <a:accent1>
          <a:srgbClr val="009A5C"/>
        </a:accent1>
        <a:accent2>
          <a:srgbClr val="E2E8F0"/>
        </a:accent2>
        <a:accent3>
          <a:srgbClr val="FFFFFF"/>
        </a:accent3>
        <a:accent4>
          <a:srgbClr val="002A82"/>
        </a:accent4>
        <a:accent5>
          <a:srgbClr val="AACAB5"/>
        </a:accent5>
        <a:accent6>
          <a:srgbClr val="CDD2D9"/>
        </a:accent6>
        <a:hlink>
          <a:srgbClr val="E23128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01_Vetinst_eng</Template>
  <TotalTime>8014</TotalTime>
  <Words>1268</Words>
  <Application>Microsoft Office PowerPoint</Application>
  <PresentationFormat>Skjermfremvisning (4:3)</PresentationFormat>
  <Paragraphs>395</Paragraphs>
  <Slides>27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27</vt:i4>
      </vt:variant>
    </vt:vector>
  </HeadingPairs>
  <TitlesOfParts>
    <vt:vector size="28" baseType="lpstr">
      <vt:lpstr>01_Vetinst_eng</vt:lpstr>
      <vt:lpstr>Alle spør hva som er meningen med livet, men ingen hva som er meningen med døden</vt:lpstr>
      <vt:lpstr>Occurrence and spread of influenza A(H1N1)pdm09 virus infection in Norwegian pig herds based on active serosurveillance from 2010 to 2014 </vt:lpstr>
      <vt:lpstr>PowerPoint-presentasjon</vt:lpstr>
      <vt:lpstr>National surveillance and control program of reportable diseases in Norwegian pigs (Between 500 and 750 pig herds tested every year)</vt:lpstr>
      <vt:lpstr>PowerPoint-presentasjon</vt:lpstr>
      <vt:lpstr>PowerPoint-presentasjon</vt:lpstr>
      <vt:lpstr>Infection dynamics</vt:lpstr>
      <vt:lpstr>Intervention measures</vt:lpstr>
      <vt:lpstr>PowerPoint-presentasjon</vt:lpstr>
      <vt:lpstr>Epidemiological profiling</vt:lpstr>
      <vt:lpstr>H1N1pdm09 diagnosis is a 2 step process</vt:lpstr>
      <vt:lpstr>PowerPoint-presentasjon</vt:lpstr>
      <vt:lpstr>PowerPoint-presentasjon</vt:lpstr>
      <vt:lpstr>Number of pig herds tested, by production class from 2010  to 2014</vt:lpstr>
      <vt:lpstr>Data – Hierachichal with 3 levels</vt:lpstr>
      <vt:lpstr>Herd seroprevalence – temporal &amp; spatial </vt:lpstr>
      <vt:lpstr>Herd seroprevalence, temporal patterns by production class </vt:lpstr>
      <vt:lpstr>Herd seroprevalence, temporal patterns in fattening herds </vt:lpstr>
      <vt:lpstr>Mixed logistic regression on binary outcome of seropositivity in a herd test</vt:lpstr>
      <vt:lpstr>Incidence risk by production class</vt:lpstr>
      <vt:lpstr>Incidence risk – mixed logistic regression positive next year / negative this year </vt:lpstr>
      <vt:lpstr>PowerPoint-presentasjon</vt:lpstr>
      <vt:lpstr>Sample size per herd test</vt:lpstr>
      <vt:lpstr>Herd test sensitivity</vt:lpstr>
      <vt:lpstr>Apparent animal prevalence /Herd test sensitivity</vt:lpstr>
      <vt:lpstr>Pig farming density – mean distance to four nearest pig herds</vt:lpstr>
      <vt:lpstr>PowerPoint-presentasjon</vt:lpstr>
    </vt:vector>
  </TitlesOfParts>
  <Company>Veterinærinsituttet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Animal, human and plant virologists – different backgrounds but the same aims</dc:title>
  <dc:creator>Anna Germundsson</dc:creator>
  <cp:lastModifiedBy>Er, Chiek</cp:lastModifiedBy>
  <cp:revision>218</cp:revision>
  <dcterms:created xsi:type="dcterms:W3CDTF">2010-06-21T07:41:45Z</dcterms:created>
  <dcterms:modified xsi:type="dcterms:W3CDTF">2017-08-17T09:02:08Z</dcterms:modified>
</cp:coreProperties>
</file>