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7" r:id="rId2"/>
    <p:sldId id="294" r:id="rId3"/>
    <p:sldId id="278" r:id="rId4"/>
    <p:sldId id="275" r:id="rId5"/>
    <p:sldId id="299" r:id="rId6"/>
    <p:sldId id="259" r:id="rId7"/>
    <p:sldId id="295" r:id="rId8"/>
    <p:sldId id="276" r:id="rId9"/>
    <p:sldId id="279" r:id="rId10"/>
    <p:sldId id="280" r:id="rId11"/>
    <p:sldId id="296" r:id="rId12"/>
    <p:sldId id="281" r:id="rId13"/>
    <p:sldId id="282" r:id="rId14"/>
    <p:sldId id="283" r:id="rId15"/>
    <p:sldId id="284" r:id="rId16"/>
    <p:sldId id="297" r:id="rId17"/>
    <p:sldId id="285" r:id="rId18"/>
    <p:sldId id="287" r:id="rId19"/>
    <p:sldId id="298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 crystalinity + anti microbial '!$A$116</c:f>
              <c:strCache>
                <c:ptCount val="1"/>
                <c:pt idx="0">
                  <c:v>Nonsterile MSW</c:v>
                </c:pt>
              </c:strCache>
            </c:strRef>
          </c:tx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' crystalinity + anti microbial '!$B$115:$H$115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12</c:v>
                </c:pt>
                <c:pt idx="4">
                  <c:v>24</c:v>
                </c:pt>
                <c:pt idx="5">
                  <c:v>48</c:v>
                </c:pt>
                <c:pt idx="6">
                  <c:v>72</c:v>
                </c:pt>
              </c:numCache>
            </c:numRef>
          </c:xVal>
          <c:yVal>
            <c:numRef>
              <c:f>' crystalinity + anti microbial '!$B$116:$H$116</c:f>
              <c:numCache>
                <c:formatCode>General</c:formatCode>
                <c:ptCount val="7"/>
                <c:pt idx="0">
                  <c:v>0</c:v>
                </c:pt>
                <c:pt idx="1">
                  <c:v>8.7131487777580539</c:v>
                </c:pt>
                <c:pt idx="2">
                  <c:v>23.105216824324408</c:v>
                </c:pt>
                <c:pt idx="3">
                  <c:v>36.739260746676813</c:v>
                </c:pt>
                <c:pt idx="4">
                  <c:v>33.758876356688901</c:v>
                </c:pt>
                <c:pt idx="5">
                  <c:v>0.57113528403833103</c:v>
                </c:pt>
                <c:pt idx="6">
                  <c:v>0.59948174161122403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487488"/>
        <c:axId val="273488064"/>
      </c:scatterChart>
      <c:valAx>
        <c:axId val="2734874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(hrs.)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73488064"/>
        <c:crosses val="autoZero"/>
        <c:crossBetween val="midCat"/>
      </c:valAx>
      <c:valAx>
        <c:axId val="2734880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Glucose yield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73487488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 crystalinity + anti microbial '!$A$105</c:f>
              <c:strCache>
                <c:ptCount val="1"/>
                <c:pt idx="0">
                  <c:v>Antibiotic</c:v>
                </c:pt>
              </c:strCache>
            </c:strRef>
          </c:tx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' crystalinity + anti microbial '!$B$104:$H$104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12</c:v>
                </c:pt>
                <c:pt idx="4">
                  <c:v>24</c:v>
                </c:pt>
                <c:pt idx="5">
                  <c:v>48</c:v>
                </c:pt>
                <c:pt idx="6">
                  <c:v>72</c:v>
                </c:pt>
              </c:numCache>
            </c:numRef>
          </c:xVal>
          <c:yVal>
            <c:numRef>
              <c:f>' crystalinity + anti microbial '!$B$105:$H$105</c:f>
              <c:numCache>
                <c:formatCode>General</c:formatCode>
                <c:ptCount val="7"/>
                <c:pt idx="0">
                  <c:v>0</c:v>
                </c:pt>
                <c:pt idx="1">
                  <c:v>8.9080375834818977</c:v>
                </c:pt>
                <c:pt idx="2">
                  <c:v>20.635646420552298</c:v>
                </c:pt>
                <c:pt idx="3">
                  <c:v>25.050184012894938</c:v>
                </c:pt>
                <c:pt idx="4">
                  <c:v>29.43500898583709</c:v>
                </c:pt>
                <c:pt idx="5">
                  <c:v>33.766233766233782</c:v>
                </c:pt>
                <c:pt idx="6">
                  <c:v>34.077922077922082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 crystalinity + anti microbial '!$A$106</c:f>
              <c:strCache>
                <c:ptCount val="1"/>
                <c:pt idx="0">
                  <c:v>Sodium azide 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' crystalinity + anti microbial '!$B$110:$H$110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1.2</c:v>
                  </c:pt>
                  <c:pt idx="2">
                    <c:v>2.2000000000000002</c:v>
                  </c:pt>
                  <c:pt idx="3">
                    <c:v>5.3</c:v>
                  </c:pt>
                  <c:pt idx="4">
                    <c:v>6.5</c:v>
                  </c:pt>
                  <c:pt idx="5">
                    <c:v>3.3</c:v>
                  </c:pt>
                  <c:pt idx="6">
                    <c:v>6.3</c:v>
                  </c:pt>
                </c:numCache>
              </c:numRef>
            </c:plus>
            <c:minus>
              <c:numRef>
                <c:f>' crystalinity + anti microbial '!$B$110:$H$110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1.2</c:v>
                  </c:pt>
                  <c:pt idx="2">
                    <c:v>2.2000000000000002</c:v>
                  </c:pt>
                  <c:pt idx="3">
                    <c:v>5.3</c:v>
                  </c:pt>
                  <c:pt idx="4">
                    <c:v>6.5</c:v>
                  </c:pt>
                  <c:pt idx="5">
                    <c:v>3.3</c:v>
                  </c:pt>
                  <c:pt idx="6">
                    <c:v>6.3</c:v>
                  </c:pt>
                </c:numCache>
              </c:numRef>
            </c:minus>
          </c:errBars>
          <c:xVal>
            <c:numRef>
              <c:f>' crystalinity + anti microbial '!$B$104:$H$104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12</c:v>
                </c:pt>
                <c:pt idx="4">
                  <c:v>24</c:v>
                </c:pt>
                <c:pt idx="5">
                  <c:v>48</c:v>
                </c:pt>
                <c:pt idx="6">
                  <c:v>72</c:v>
                </c:pt>
              </c:numCache>
            </c:numRef>
          </c:xVal>
          <c:yVal>
            <c:numRef>
              <c:f>' crystalinity + anti microbial '!$B$106:$H$106</c:f>
              <c:numCache>
                <c:formatCode>General</c:formatCode>
                <c:ptCount val="7"/>
                <c:pt idx="0">
                  <c:v>0</c:v>
                </c:pt>
                <c:pt idx="1">
                  <c:v>6.0144349854680774</c:v>
                </c:pt>
                <c:pt idx="2">
                  <c:v>15.173604128281861</c:v>
                </c:pt>
                <c:pt idx="3">
                  <c:v>19.668308374983159</c:v>
                </c:pt>
                <c:pt idx="4">
                  <c:v>22.893311006244431</c:v>
                </c:pt>
                <c:pt idx="5">
                  <c:v>24.13015977486533</c:v>
                </c:pt>
                <c:pt idx="6">
                  <c:v>28.428585174421279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 crystalinity + anti microbial '!$A$107</c:f>
              <c:strCache>
                <c:ptCount val="1"/>
                <c:pt idx="0">
                  <c:v>Sterile MSW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' crystalinity + anti microbial '!$B$111:$H$111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1.1000000000000001</c:v>
                  </c:pt>
                  <c:pt idx="2">
                    <c:v>2.5</c:v>
                  </c:pt>
                  <c:pt idx="3">
                    <c:v>2.5</c:v>
                  </c:pt>
                  <c:pt idx="4">
                    <c:v>5.2</c:v>
                  </c:pt>
                  <c:pt idx="5">
                    <c:v>2.5</c:v>
                  </c:pt>
                  <c:pt idx="6">
                    <c:v>1.2</c:v>
                  </c:pt>
                </c:numCache>
              </c:numRef>
            </c:plus>
            <c:minus>
              <c:numRef>
                <c:f>' crystalinity + anti microbial '!$B$111:$H$111</c:f>
                <c:numCache>
                  <c:formatCode>General</c:formatCode>
                  <c:ptCount val="7"/>
                  <c:pt idx="0">
                    <c:v>0</c:v>
                  </c:pt>
                  <c:pt idx="1">
                    <c:v>1.1000000000000001</c:v>
                  </c:pt>
                  <c:pt idx="2">
                    <c:v>2.5</c:v>
                  </c:pt>
                  <c:pt idx="3">
                    <c:v>2.5</c:v>
                  </c:pt>
                  <c:pt idx="4">
                    <c:v>5.2</c:v>
                  </c:pt>
                  <c:pt idx="5">
                    <c:v>2.5</c:v>
                  </c:pt>
                  <c:pt idx="6">
                    <c:v>1.2</c:v>
                  </c:pt>
                </c:numCache>
              </c:numRef>
            </c:minus>
          </c:errBars>
          <c:xVal>
            <c:numRef>
              <c:f>' crystalinity + anti microbial '!$B$104:$H$104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12</c:v>
                </c:pt>
                <c:pt idx="4">
                  <c:v>24</c:v>
                </c:pt>
                <c:pt idx="5">
                  <c:v>48</c:v>
                </c:pt>
                <c:pt idx="6">
                  <c:v>72</c:v>
                </c:pt>
              </c:numCache>
            </c:numRef>
          </c:xVal>
          <c:yVal>
            <c:numRef>
              <c:f>' crystalinity + anti microbial '!$B$107:$H$107</c:f>
              <c:numCache>
                <c:formatCode>General</c:formatCode>
                <c:ptCount val="7"/>
                <c:pt idx="0">
                  <c:v>0</c:v>
                </c:pt>
                <c:pt idx="1">
                  <c:v>9.72101795978665</c:v>
                </c:pt>
                <c:pt idx="2">
                  <c:v>15.18586941398952</c:v>
                </c:pt>
                <c:pt idx="3">
                  <c:v>19.621823928762598</c:v>
                </c:pt>
                <c:pt idx="4">
                  <c:v>25.421396612704491</c:v>
                </c:pt>
                <c:pt idx="5">
                  <c:v>31.08309832734043</c:v>
                </c:pt>
                <c:pt idx="6">
                  <c:v>33.571428571428477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488640"/>
        <c:axId val="261235264"/>
      </c:scatterChart>
      <c:valAx>
        <c:axId val="2734886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(hrs)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61235264"/>
        <c:crosses val="autoZero"/>
        <c:crossBetween val="midCat"/>
      </c:valAx>
      <c:valAx>
        <c:axId val="2612352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Glucose yield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73488640"/>
        <c:crosses val="autoZero"/>
        <c:crossBetween val="midCat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FPU!$X$92</c:f>
              <c:strCache>
                <c:ptCount val="1"/>
                <c:pt idx="0">
                  <c:v>15 FPU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FPU!$Y$97:$AD$97</c:f>
                <c:numCache>
                  <c:formatCode>General</c:formatCode>
                  <c:ptCount val="6"/>
                  <c:pt idx="0">
                    <c:v>9.5555253474628593E-2</c:v>
                  </c:pt>
                  <c:pt idx="1">
                    <c:v>1.945093418567849</c:v>
                  </c:pt>
                  <c:pt idx="2">
                    <c:v>1.0532868932812669</c:v>
                  </c:pt>
                  <c:pt idx="3">
                    <c:v>0.96996088106331901</c:v>
                  </c:pt>
                  <c:pt idx="4">
                    <c:v>0.83244419375144896</c:v>
                  </c:pt>
                  <c:pt idx="5">
                    <c:v>0.59268612616005301</c:v>
                  </c:pt>
                </c:numCache>
              </c:numRef>
            </c:plus>
            <c:minus>
              <c:numRef>
                <c:f>FPU!$Y$97:$AD$97</c:f>
                <c:numCache>
                  <c:formatCode>General</c:formatCode>
                  <c:ptCount val="6"/>
                  <c:pt idx="0">
                    <c:v>9.5555253474628593E-2</c:v>
                  </c:pt>
                  <c:pt idx="1">
                    <c:v>1.945093418567849</c:v>
                  </c:pt>
                  <c:pt idx="2">
                    <c:v>1.0532868932812669</c:v>
                  </c:pt>
                  <c:pt idx="3">
                    <c:v>0.96996088106331901</c:v>
                  </c:pt>
                  <c:pt idx="4">
                    <c:v>0.83244419375144896</c:v>
                  </c:pt>
                  <c:pt idx="5">
                    <c:v>0.59268612616005301</c:v>
                  </c:pt>
                </c:numCache>
              </c:numRef>
            </c:minus>
          </c:errBars>
          <c:xVal>
            <c:numRef>
              <c:f>FPU!$Y$91:$AD$91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6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FPU!$Y$92:$AD$92</c:f>
              <c:numCache>
                <c:formatCode>General</c:formatCode>
                <c:ptCount val="6"/>
                <c:pt idx="0">
                  <c:v>0.90572948613595905</c:v>
                </c:pt>
                <c:pt idx="1">
                  <c:v>14.349628188005321</c:v>
                </c:pt>
                <c:pt idx="2">
                  <c:v>18.244324227304411</c:v>
                </c:pt>
                <c:pt idx="3">
                  <c:v>22.194435854202201</c:v>
                </c:pt>
                <c:pt idx="4">
                  <c:v>24.38461918859381</c:v>
                </c:pt>
                <c:pt idx="5">
                  <c:v>26.354232929720421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FPU!$X$93</c:f>
              <c:strCache>
                <c:ptCount val="1"/>
                <c:pt idx="0">
                  <c:v>30FPU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FPU!$Y$98:$AD$98</c:f>
                <c:numCache>
                  <c:formatCode>General</c:formatCode>
                  <c:ptCount val="6"/>
                  <c:pt idx="0">
                    <c:v>0.12909115950078201</c:v>
                  </c:pt>
                  <c:pt idx="1">
                    <c:v>1.35618243588928</c:v>
                  </c:pt>
                  <c:pt idx="2">
                    <c:v>2.508316285118223</c:v>
                  </c:pt>
                  <c:pt idx="3">
                    <c:v>1.664705055344889</c:v>
                  </c:pt>
                  <c:pt idx="4">
                    <c:v>0.46105420375997502</c:v>
                  </c:pt>
                  <c:pt idx="5">
                    <c:v>0.40345548131881498</c:v>
                  </c:pt>
                </c:numCache>
              </c:numRef>
            </c:plus>
            <c:minus>
              <c:numRef>
                <c:f>FPU!$Y$98:$AD$98</c:f>
                <c:numCache>
                  <c:formatCode>General</c:formatCode>
                  <c:ptCount val="6"/>
                  <c:pt idx="0">
                    <c:v>0.12909115950078201</c:v>
                  </c:pt>
                  <c:pt idx="1">
                    <c:v>1.35618243588928</c:v>
                  </c:pt>
                  <c:pt idx="2">
                    <c:v>2.508316285118223</c:v>
                  </c:pt>
                  <c:pt idx="3">
                    <c:v>1.664705055344889</c:v>
                  </c:pt>
                  <c:pt idx="4">
                    <c:v>0.46105420375997502</c:v>
                  </c:pt>
                  <c:pt idx="5">
                    <c:v>0.40345548131881498</c:v>
                  </c:pt>
                </c:numCache>
              </c:numRef>
            </c:minus>
          </c:errBars>
          <c:xVal>
            <c:numRef>
              <c:f>FPU!$Y$91:$AD$91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6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FPU!$Y$93:$AD$93</c:f>
              <c:numCache>
                <c:formatCode>General</c:formatCode>
                <c:ptCount val="6"/>
                <c:pt idx="0">
                  <c:v>1.593099952543924</c:v>
                </c:pt>
                <c:pt idx="1">
                  <c:v>24.921790378430181</c:v>
                </c:pt>
                <c:pt idx="2">
                  <c:v>28.1354954630593</c:v>
                </c:pt>
                <c:pt idx="3">
                  <c:v>30.022203463203461</c:v>
                </c:pt>
                <c:pt idx="4">
                  <c:v>31.878787878787811</c:v>
                </c:pt>
                <c:pt idx="5">
                  <c:v>32.816666666666407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FPU!$X$94</c:f>
              <c:strCache>
                <c:ptCount val="1"/>
                <c:pt idx="0">
                  <c:v>60FPU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FPU!$Y$99:$AD$99</c:f>
                <c:numCache>
                  <c:formatCode>General</c:formatCode>
                  <c:ptCount val="6"/>
                  <c:pt idx="0">
                    <c:v>0.11909678206486</c:v>
                  </c:pt>
                  <c:pt idx="1">
                    <c:v>3.0833426079089472</c:v>
                  </c:pt>
                  <c:pt idx="2">
                    <c:v>1.875500590148496</c:v>
                  </c:pt>
                  <c:pt idx="3">
                    <c:v>1.6512230083277999</c:v>
                  </c:pt>
                  <c:pt idx="4">
                    <c:v>0.32389430737168301</c:v>
                  </c:pt>
                  <c:pt idx="5">
                    <c:v>0.41429436541877401</c:v>
                  </c:pt>
                </c:numCache>
              </c:numRef>
            </c:plus>
            <c:minus>
              <c:numRef>
                <c:f>FPU!$Y$99:$AD$99</c:f>
                <c:numCache>
                  <c:formatCode>General</c:formatCode>
                  <c:ptCount val="6"/>
                  <c:pt idx="0">
                    <c:v>0.11909678206486</c:v>
                  </c:pt>
                  <c:pt idx="1">
                    <c:v>3.0833426079089472</c:v>
                  </c:pt>
                  <c:pt idx="2">
                    <c:v>1.875500590148496</c:v>
                  </c:pt>
                  <c:pt idx="3">
                    <c:v>1.6512230083277999</c:v>
                  </c:pt>
                  <c:pt idx="4">
                    <c:v>0.32389430737168301</c:v>
                  </c:pt>
                  <c:pt idx="5">
                    <c:v>0.41429436541877401</c:v>
                  </c:pt>
                </c:numCache>
              </c:numRef>
            </c:minus>
          </c:errBars>
          <c:xVal>
            <c:numRef>
              <c:f>FPU!$Y$91:$AD$91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6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FPU!$Y$94:$AD$94</c:f>
              <c:numCache>
                <c:formatCode>General</c:formatCode>
                <c:ptCount val="6"/>
                <c:pt idx="0">
                  <c:v>2.3800618303062482</c:v>
                </c:pt>
                <c:pt idx="1">
                  <c:v>26.021791639270699</c:v>
                </c:pt>
                <c:pt idx="2">
                  <c:v>29.620048722286722</c:v>
                </c:pt>
                <c:pt idx="3">
                  <c:v>30.623044325022772</c:v>
                </c:pt>
                <c:pt idx="4">
                  <c:v>33.121688311688303</c:v>
                </c:pt>
                <c:pt idx="5">
                  <c:v>33.643506493506422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1237568"/>
        <c:axId val="261238144"/>
      </c:scatterChart>
      <c:valAx>
        <c:axId val="2612375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(hrs)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61238144"/>
        <c:crosses val="autoZero"/>
        <c:crossBetween val="midCat"/>
      </c:valAx>
      <c:valAx>
        <c:axId val="2612381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Glucose yield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61237568"/>
        <c:crosses val="autoZero"/>
        <c:crossBetween val="midCat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FPU!$AA$50</c:f>
              <c:strCache>
                <c:ptCount val="1"/>
                <c:pt idx="0">
                  <c:v>72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FPU!$AB$51:$AB$53</c:f>
                <c:numCache>
                  <c:formatCode>General</c:formatCode>
                  <c:ptCount val="3"/>
                  <c:pt idx="0">
                    <c:v>0.68501811315301597</c:v>
                  </c:pt>
                  <c:pt idx="1">
                    <c:v>0.51624300104842702</c:v>
                  </c:pt>
                  <c:pt idx="2">
                    <c:v>0.30829421099932403</c:v>
                  </c:pt>
                </c:numCache>
              </c:numRef>
            </c:plus>
            <c:minus>
              <c:numRef>
                <c:f>FPU!$AB$51:$AB$53</c:f>
                <c:numCache>
                  <c:formatCode>General</c:formatCode>
                  <c:ptCount val="3"/>
                  <c:pt idx="0">
                    <c:v>0.68501811315301597</c:v>
                  </c:pt>
                  <c:pt idx="1">
                    <c:v>0.51624300104842702</c:v>
                  </c:pt>
                  <c:pt idx="2">
                    <c:v>0.30829421099932403</c:v>
                  </c:pt>
                </c:numCache>
              </c:numRef>
            </c:minus>
          </c:errBars>
          <c:cat>
            <c:numRef>
              <c:f>FPU!$Z$51:$Z$53</c:f>
              <c:numCache>
                <c:formatCode>General</c:formatCode>
                <c:ptCount val="3"/>
                <c:pt idx="0">
                  <c:v>15</c:v>
                </c:pt>
                <c:pt idx="1">
                  <c:v>30</c:v>
                </c:pt>
                <c:pt idx="2">
                  <c:v>60</c:v>
                </c:pt>
              </c:numCache>
            </c:numRef>
          </c:cat>
          <c:val>
            <c:numRef>
              <c:f>FPU!$AA$51:$AA$53</c:f>
              <c:numCache>
                <c:formatCode>General</c:formatCode>
                <c:ptCount val="3"/>
                <c:pt idx="0">
                  <c:v>25.448503443584379</c:v>
                </c:pt>
                <c:pt idx="1">
                  <c:v>31.223566714122729</c:v>
                </c:pt>
                <c:pt idx="2">
                  <c:v>31.263444663200229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7535744"/>
        <c:axId val="261239872"/>
      </c:barChart>
      <c:catAx>
        <c:axId val="1975357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FPU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61239872"/>
        <c:crosses val="autoZero"/>
        <c:auto val="1"/>
        <c:lblAlgn val="ctr"/>
        <c:lblOffset val="100"/>
        <c:noMultiLvlLbl val="0"/>
      </c:catAx>
      <c:valAx>
        <c:axId val="26123987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Glucose yield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75357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'surcactant '!$B$132</c:f>
              <c:strCache>
                <c:ptCount val="1"/>
                <c:pt idx="0">
                  <c:v>Albumine</c:v>
                </c:pt>
              </c:strCache>
            </c:strRef>
          </c:tx>
          <c:xVal>
            <c:numRef>
              <c:f>'surcactant '!$C$131:$H$131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'surcactant '!$C$132:$H$132</c:f>
              <c:numCache>
                <c:formatCode>General</c:formatCode>
                <c:ptCount val="6"/>
                <c:pt idx="0">
                  <c:v>0</c:v>
                </c:pt>
                <c:pt idx="1">
                  <c:v>14.73637360040013</c:v>
                </c:pt>
                <c:pt idx="2">
                  <c:v>25.066344341941289</c:v>
                </c:pt>
                <c:pt idx="3">
                  <c:v>32.646725912598313</c:v>
                </c:pt>
                <c:pt idx="4">
                  <c:v>38.469649965845022</c:v>
                </c:pt>
                <c:pt idx="5">
                  <c:v>44.501704043752753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'surcactant '!$B$133</c:f>
              <c:strCache>
                <c:ptCount val="1"/>
                <c:pt idx="0">
                  <c:v>Triton X114</c:v>
                </c:pt>
              </c:strCache>
            </c:strRef>
          </c:tx>
          <c:xVal>
            <c:numRef>
              <c:f>'surcactant '!$C$131:$H$131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'surcactant '!$C$133:$H$133</c:f>
              <c:numCache>
                <c:formatCode>General</c:formatCode>
                <c:ptCount val="6"/>
                <c:pt idx="0">
                  <c:v>0</c:v>
                </c:pt>
                <c:pt idx="1">
                  <c:v>23.93378152905089</c:v>
                </c:pt>
                <c:pt idx="2">
                  <c:v>30.324665406143929</c:v>
                </c:pt>
                <c:pt idx="3">
                  <c:v>34.883323604382937</c:v>
                </c:pt>
                <c:pt idx="4">
                  <c:v>36.409446722795437</c:v>
                </c:pt>
                <c:pt idx="5">
                  <c:v>39.47865790388547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'surcactant '!$B$134</c:f>
              <c:strCache>
                <c:ptCount val="1"/>
                <c:pt idx="0">
                  <c:v>Triton X100</c:v>
                </c:pt>
              </c:strCache>
            </c:strRef>
          </c:tx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'surcactant '!$C$131:$H$131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'surcactant '!$C$134:$H$134</c:f>
              <c:numCache>
                <c:formatCode>General</c:formatCode>
                <c:ptCount val="6"/>
                <c:pt idx="0">
                  <c:v>0</c:v>
                </c:pt>
                <c:pt idx="1">
                  <c:v>10.62312093176987</c:v>
                </c:pt>
                <c:pt idx="2">
                  <c:v>19.45791322038383</c:v>
                </c:pt>
                <c:pt idx="3">
                  <c:v>25.028089676296471</c:v>
                </c:pt>
                <c:pt idx="4">
                  <c:v>32.433202727395212</c:v>
                </c:pt>
                <c:pt idx="5">
                  <c:v>34.016019286939603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'surcactant '!$B$135</c:f>
              <c:strCache>
                <c:ptCount val="1"/>
                <c:pt idx="0">
                  <c:v>Tween 80 </c:v>
                </c:pt>
              </c:strCache>
            </c:strRef>
          </c:tx>
          <c:xVal>
            <c:numRef>
              <c:f>'surcactant '!$C$131:$H$131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'surcactant '!$C$135:$H$135</c:f>
              <c:numCache>
                <c:formatCode>General</c:formatCode>
                <c:ptCount val="6"/>
                <c:pt idx="0">
                  <c:v>0</c:v>
                </c:pt>
                <c:pt idx="1">
                  <c:v>19.761391260149789</c:v>
                </c:pt>
                <c:pt idx="2">
                  <c:v>27.82012624262968</c:v>
                </c:pt>
                <c:pt idx="3">
                  <c:v>37.751546692504853</c:v>
                </c:pt>
                <c:pt idx="4">
                  <c:v>40.217437099809352</c:v>
                </c:pt>
                <c:pt idx="5">
                  <c:v>47.835154393536463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'surcactant '!$B$136</c:f>
              <c:strCache>
                <c:ptCount val="1"/>
                <c:pt idx="0">
                  <c:v>Tween 20 </c:v>
                </c:pt>
              </c:strCache>
            </c:strRef>
          </c:tx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'surcactant '!$C$131:$H$131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'surcactant '!$C$136:$H$136</c:f>
              <c:numCache>
                <c:formatCode>General</c:formatCode>
                <c:ptCount val="6"/>
                <c:pt idx="0">
                  <c:v>0</c:v>
                </c:pt>
                <c:pt idx="1">
                  <c:v>22.35164935442489</c:v>
                </c:pt>
                <c:pt idx="2">
                  <c:v>31.525579087094631</c:v>
                </c:pt>
                <c:pt idx="3">
                  <c:v>42.994869020055297</c:v>
                </c:pt>
                <c:pt idx="4">
                  <c:v>47.465945513306487</c:v>
                </c:pt>
                <c:pt idx="5">
                  <c:v>48.996545513306494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'surcactant '!$B$137</c:f>
              <c:strCache>
                <c:ptCount val="1"/>
                <c:pt idx="0">
                  <c:v>Poly ethyl glycol </c:v>
                </c:pt>
              </c:strCache>
            </c:strRef>
          </c:tx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'surcactant '!$C$131:$H$131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'surcactant '!$C$137:$H$137</c:f>
              <c:numCache>
                <c:formatCode>General</c:formatCode>
                <c:ptCount val="6"/>
                <c:pt idx="0">
                  <c:v>0</c:v>
                </c:pt>
                <c:pt idx="1">
                  <c:v>13.97663896850748</c:v>
                </c:pt>
                <c:pt idx="2">
                  <c:v>25.49803984261219</c:v>
                </c:pt>
                <c:pt idx="3">
                  <c:v>35.841492875560988</c:v>
                </c:pt>
                <c:pt idx="4">
                  <c:v>43.253759496415981</c:v>
                </c:pt>
                <c:pt idx="5">
                  <c:v>48.664263322424631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'surcactant '!$B$138</c:f>
              <c:strCache>
                <c:ptCount val="1"/>
                <c:pt idx="0">
                  <c:v>Control steril </c:v>
                </c:pt>
              </c:strCache>
            </c:strRef>
          </c:tx>
          <c:errBars>
            <c:errDir val="y"/>
            <c:errBarType val="both"/>
            <c:errValType val="percentage"/>
            <c:noEndCap val="0"/>
            <c:val val="5"/>
          </c:errBars>
          <c:xVal>
            <c:numRef>
              <c:f>'surcactant '!$C$131:$H$131</c:f>
              <c:numCache>
                <c:formatCode>General</c:formatCode>
                <c:ptCount val="6"/>
                <c:pt idx="0">
                  <c:v>0</c:v>
                </c:pt>
                <c:pt idx="1">
                  <c:v>4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'surcactant '!$C$138:$H$138</c:f>
              <c:numCache>
                <c:formatCode>General</c:formatCode>
                <c:ptCount val="6"/>
                <c:pt idx="0">
                  <c:v>0</c:v>
                </c:pt>
                <c:pt idx="1">
                  <c:v>18.98919083081574</c:v>
                </c:pt>
                <c:pt idx="2">
                  <c:v>28.06158911789586</c:v>
                </c:pt>
                <c:pt idx="3">
                  <c:v>36.151687935828022</c:v>
                </c:pt>
                <c:pt idx="4">
                  <c:v>40.784739710127162</c:v>
                </c:pt>
                <c:pt idx="5">
                  <c:v>44.673806376793799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1242176"/>
        <c:axId val="273080320"/>
      </c:scatterChart>
      <c:valAx>
        <c:axId val="2612421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(hr)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73080320"/>
        <c:crosses val="autoZero"/>
        <c:crossBetween val="midCat"/>
      </c:valAx>
      <c:valAx>
        <c:axId val="2730803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Glucose yield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61242176"/>
        <c:crosses val="autoZero"/>
        <c:crossBetween val="midCat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426879332391097E-2"/>
          <c:y val="7.0836081604919193E-2"/>
          <c:w val="0.89268423177872003"/>
          <c:h val="0.6532510203675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'surcactant '!$C$145</c:f>
              <c:strCache>
                <c:ptCount val="1"/>
                <c:pt idx="0">
                  <c:v>72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'surcactant '!$D$146:$D$153</c:f>
                <c:numCache>
                  <c:formatCode>General</c:formatCode>
                  <c:ptCount val="8"/>
                  <c:pt idx="0">
                    <c:v>3.254</c:v>
                  </c:pt>
                  <c:pt idx="1">
                    <c:v>2.254</c:v>
                  </c:pt>
                  <c:pt idx="2">
                    <c:v>2.54</c:v>
                  </c:pt>
                  <c:pt idx="3">
                    <c:v>3.2149999999999999</c:v>
                  </c:pt>
                  <c:pt idx="4">
                    <c:v>4.2539999999999996</c:v>
                  </c:pt>
                  <c:pt idx="5">
                    <c:v>4.1548699999999936</c:v>
                  </c:pt>
                  <c:pt idx="6">
                    <c:v>6.2539999999999996</c:v>
                  </c:pt>
                </c:numCache>
              </c:numRef>
            </c:plus>
            <c:minus>
              <c:numRef>
                <c:f>'surcactant '!$D$146:$D$153</c:f>
                <c:numCache>
                  <c:formatCode>General</c:formatCode>
                  <c:ptCount val="8"/>
                  <c:pt idx="0">
                    <c:v>3.254</c:v>
                  </c:pt>
                  <c:pt idx="1">
                    <c:v>2.254</c:v>
                  </c:pt>
                  <c:pt idx="2">
                    <c:v>2.54</c:v>
                  </c:pt>
                  <c:pt idx="3">
                    <c:v>3.2149999999999999</c:v>
                  </c:pt>
                  <c:pt idx="4">
                    <c:v>4.2539999999999996</c:v>
                  </c:pt>
                  <c:pt idx="5">
                    <c:v>4.1548699999999936</c:v>
                  </c:pt>
                  <c:pt idx="6">
                    <c:v>6.2539999999999996</c:v>
                  </c:pt>
                </c:numCache>
              </c:numRef>
            </c:minus>
          </c:errBars>
          <c:cat>
            <c:strRef>
              <c:f>'surcactant '!$B$146:$B$152</c:f>
              <c:strCache>
                <c:ptCount val="7"/>
                <c:pt idx="0">
                  <c:v>Albumine</c:v>
                </c:pt>
                <c:pt idx="1">
                  <c:v>Triton X114</c:v>
                </c:pt>
                <c:pt idx="2">
                  <c:v>Triton X100</c:v>
                </c:pt>
                <c:pt idx="3">
                  <c:v>Tween 80 </c:v>
                </c:pt>
                <c:pt idx="4">
                  <c:v>Tween 20 </c:v>
                </c:pt>
                <c:pt idx="5">
                  <c:v>Poly ethyl glycol </c:v>
                </c:pt>
                <c:pt idx="6">
                  <c:v>Control steril </c:v>
                </c:pt>
              </c:strCache>
            </c:strRef>
          </c:cat>
          <c:val>
            <c:numRef>
              <c:f>'surcactant '!$C$146:$C$152</c:f>
              <c:numCache>
                <c:formatCode>General</c:formatCode>
                <c:ptCount val="7"/>
                <c:pt idx="0">
                  <c:v>44.501704043752753</c:v>
                </c:pt>
                <c:pt idx="1">
                  <c:v>39.47865790388547</c:v>
                </c:pt>
                <c:pt idx="2">
                  <c:v>34.016019286939603</c:v>
                </c:pt>
                <c:pt idx="3">
                  <c:v>47.835154393536463</c:v>
                </c:pt>
                <c:pt idx="4">
                  <c:v>48.996545513306494</c:v>
                </c:pt>
                <c:pt idx="5">
                  <c:v>48.664263322424631</c:v>
                </c:pt>
                <c:pt idx="6">
                  <c:v>44.673806376793799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7537280"/>
        <c:axId val="273082624"/>
      </c:barChart>
      <c:catAx>
        <c:axId val="1975372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Surfactants</a:t>
                </a:r>
              </a:p>
            </c:rich>
          </c:tx>
          <c:layout>
            <c:manualLayout>
              <c:xMode val="edge"/>
              <c:yMode val="edge"/>
              <c:x val="0.46201920272786401"/>
              <c:y val="0.86202732916973401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crossAx val="273082624"/>
        <c:crosses val="autoZero"/>
        <c:auto val="1"/>
        <c:lblAlgn val="ctr"/>
        <c:lblOffset val="100"/>
        <c:noMultiLvlLbl val="0"/>
      </c:catAx>
      <c:valAx>
        <c:axId val="2730826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Glucose yield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7537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'solid resiidue'!$V$27</c:f>
              <c:strCache>
                <c:ptCount val="1"/>
                <c:pt idx="0">
                  <c:v>15 (min)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'solid resiidue'!$V$32:$AE$32</c:f>
                <c:numCache>
                  <c:formatCode>General</c:formatCode>
                  <c:ptCount val="10"/>
                  <c:pt idx="0">
                    <c:v>0</c:v>
                  </c:pt>
                  <c:pt idx="1">
                    <c:v>7.5467629048941633</c:v>
                  </c:pt>
                  <c:pt idx="2">
                    <c:v>1.1717760270494231</c:v>
                  </c:pt>
                  <c:pt idx="3">
                    <c:v>3.1845802962984249</c:v>
                  </c:pt>
                  <c:pt idx="4">
                    <c:v>0.94588620450625704</c:v>
                  </c:pt>
                  <c:pt idx="5">
                    <c:v>1.541683940676996</c:v>
                  </c:pt>
                  <c:pt idx="6">
                    <c:v>8.4652033379884806</c:v>
                  </c:pt>
                  <c:pt idx="7">
                    <c:v>6.3454503184746116</c:v>
                  </c:pt>
                  <c:pt idx="8">
                    <c:v>11.5</c:v>
                  </c:pt>
                </c:numCache>
              </c:numRef>
            </c:plus>
            <c:minus>
              <c:numRef>
                <c:f>'solid resiidue'!$V$32:$AE$32</c:f>
                <c:numCache>
                  <c:formatCode>General</c:formatCode>
                  <c:ptCount val="10"/>
                  <c:pt idx="0">
                    <c:v>0</c:v>
                  </c:pt>
                  <c:pt idx="1">
                    <c:v>7.5467629048941633</c:v>
                  </c:pt>
                  <c:pt idx="2">
                    <c:v>1.1717760270494231</c:v>
                  </c:pt>
                  <c:pt idx="3">
                    <c:v>3.1845802962984249</c:v>
                  </c:pt>
                  <c:pt idx="4">
                    <c:v>0.94588620450625704</c:v>
                  </c:pt>
                  <c:pt idx="5">
                    <c:v>1.541683940676996</c:v>
                  </c:pt>
                  <c:pt idx="6">
                    <c:v>8.4652033379884806</c:v>
                  </c:pt>
                  <c:pt idx="7">
                    <c:v>6.3454503184746116</c:v>
                  </c:pt>
                  <c:pt idx="8">
                    <c:v>11.5</c:v>
                  </c:pt>
                </c:numCache>
              </c:numRef>
            </c:minus>
          </c:errBars>
          <c:cat>
            <c:numRef>
              <c:f>'solid resiidue'!$W$26:$AE$26</c:f>
              <c:numCache>
                <c:formatCode>0.00%</c:formatCode>
                <c:ptCount val="9"/>
                <c:pt idx="0" formatCode="0%">
                  <c:v>0</c:v>
                </c:pt>
                <c:pt idx="1">
                  <c:v>1.50000000000001E-3</c:v>
                </c:pt>
                <c:pt idx="2">
                  <c:v>2.50000000000001E-3</c:v>
                </c:pt>
                <c:pt idx="3">
                  <c:v>5.0000000000000096E-3</c:v>
                </c:pt>
                <c:pt idx="4" formatCode="0%">
                  <c:v>0.01</c:v>
                </c:pt>
                <c:pt idx="5">
                  <c:v>1.4999999999999999E-2</c:v>
                </c:pt>
                <c:pt idx="6" formatCode="0%">
                  <c:v>0.02</c:v>
                </c:pt>
                <c:pt idx="7" formatCode="0%">
                  <c:v>0.03</c:v>
                </c:pt>
                <c:pt idx="8" formatCode="0%">
                  <c:v>0.04</c:v>
                </c:pt>
              </c:numCache>
            </c:numRef>
          </c:cat>
          <c:val>
            <c:numRef>
              <c:f>'solid resiidue'!$W$27:$AE$27</c:f>
              <c:numCache>
                <c:formatCode>General</c:formatCode>
                <c:ptCount val="9"/>
                <c:pt idx="0">
                  <c:v>82.773630597824294</c:v>
                </c:pt>
                <c:pt idx="1">
                  <c:v>69.956068384841132</c:v>
                </c:pt>
                <c:pt idx="2">
                  <c:v>68.881877564887958</c:v>
                </c:pt>
                <c:pt idx="3">
                  <c:v>82.445792137075642</c:v>
                </c:pt>
                <c:pt idx="4">
                  <c:v>77.203746518752126</c:v>
                </c:pt>
                <c:pt idx="5">
                  <c:v>75.063704147695788</c:v>
                </c:pt>
                <c:pt idx="6">
                  <c:v>50</c:v>
                </c:pt>
                <c:pt idx="7">
                  <c:v>49</c:v>
                </c:pt>
                <c:pt idx="8">
                  <c:v>40</c:v>
                </c:pt>
              </c:numCache>
            </c:numRef>
          </c:val>
        </c:ser>
        <c:ser>
          <c:idx val="1"/>
          <c:order val="1"/>
          <c:tx>
            <c:strRef>
              <c:f>'solid resiidue'!$V$28</c:f>
              <c:strCache>
                <c:ptCount val="1"/>
                <c:pt idx="0">
                  <c:v>30 (min)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'solid resiidue'!$V$32:$AE$32</c:f>
                <c:numCache>
                  <c:formatCode>General</c:formatCode>
                  <c:ptCount val="10"/>
                  <c:pt idx="0">
                    <c:v>0</c:v>
                  </c:pt>
                  <c:pt idx="1">
                    <c:v>7.5467629048941633</c:v>
                  </c:pt>
                  <c:pt idx="2">
                    <c:v>1.1717760270494231</c:v>
                  </c:pt>
                  <c:pt idx="3">
                    <c:v>3.1845802962984249</c:v>
                  </c:pt>
                  <c:pt idx="4">
                    <c:v>0.94588620450625704</c:v>
                  </c:pt>
                  <c:pt idx="5">
                    <c:v>1.541683940676996</c:v>
                  </c:pt>
                  <c:pt idx="6">
                    <c:v>8.4652033379884806</c:v>
                  </c:pt>
                  <c:pt idx="7">
                    <c:v>6.3454503184746116</c:v>
                  </c:pt>
                  <c:pt idx="8">
                    <c:v>11.5</c:v>
                  </c:pt>
                </c:numCache>
              </c:numRef>
            </c:plus>
            <c:minus>
              <c:numRef>
                <c:f>'solid resiidue'!$V$32:$AE$32</c:f>
                <c:numCache>
                  <c:formatCode>General</c:formatCode>
                  <c:ptCount val="10"/>
                  <c:pt idx="0">
                    <c:v>0</c:v>
                  </c:pt>
                  <c:pt idx="1">
                    <c:v>7.5467629048941633</c:v>
                  </c:pt>
                  <c:pt idx="2">
                    <c:v>1.1717760270494231</c:v>
                  </c:pt>
                  <c:pt idx="3">
                    <c:v>3.1845802962984249</c:v>
                  </c:pt>
                  <c:pt idx="4">
                    <c:v>0.94588620450625704</c:v>
                  </c:pt>
                  <c:pt idx="5">
                    <c:v>1.541683940676996</c:v>
                  </c:pt>
                  <c:pt idx="6">
                    <c:v>8.4652033379884806</c:v>
                  </c:pt>
                  <c:pt idx="7">
                    <c:v>6.3454503184746116</c:v>
                  </c:pt>
                  <c:pt idx="8">
                    <c:v>11.5</c:v>
                  </c:pt>
                </c:numCache>
              </c:numRef>
            </c:minus>
          </c:errBars>
          <c:cat>
            <c:numRef>
              <c:f>'solid resiidue'!$W$26:$AE$26</c:f>
              <c:numCache>
                <c:formatCode>0.00%</c:formatCode>
                <c:ptCount val="9"/>
                <c:pt idx="0" formatCode="0%">
                  <c:v>0</c:v>
                </c:pt>
                <c:pt idx="1">
                  <c:v>1.50000000000001E-3</c:v>
                </c:pt>
                <c:pt idx="2">
                  <c:v>2.50000000000001E-3</c:v>
                </c:pt>
                <c:pt idx="3">
                  <c:v>5.0000000000000096E-3</c:v>
                </c:pt>
                <c:pt idx="4" formatCode="0%">
                  <c:v>0.01</c:v>
                </c:pt>
                <c:pt idx="5">
                  <c:v>1.4999999999999999E-2</c:v>
                </c:pt>
                <c:pt idx="6" formatCode="0%">
                  <c:v>0.02</c:v>
                </c:pt>
                <c:pt idx="7" formatCode="0%">
                  <c:v>0.03</c:v>
                </c:pt>
                <c:pt idx="8" formatCode="0%">
                  <c:v>0.04</c:v>
                </c:pt>
              </c:numCache>
            </c:numRef>
          </c:cat>
          <c:val>
            <c:numRef>
              <c:f>'solid resiidue'!$W$28:$AE$28</c:f>
              <c:numCache>
                <c:formatCode>General</c:formatCode>
                <c:ptCount val="9"/>
                <c:pt idx="0">
                  <c:v>72.213223862259113</c:v>
                </c:pt>
                <c:pt idx="1">
                  <c:v>79.653187577854027</c:v>
                </c:pt>
                <c:pt idx="2">
                  <c:v>79.663873425623578</c:v>
                </c:pt>
                <c:pt idx="3">
                  <c:v>75.288584843933549</c:v>
                </c:pt>
                <c:pt idx="4">
                  <c:v>85.442316332083578</c:v>
                </c:pt>
                <c:pt idx="5">
                  <c:v>71.672929025295673</c:v>
                </c:pt>
                <c:pt idx="6">
                  <c:v>69</c:v>
                </c:pt>
                <c:pt idx="7">
                  <c:v>50</c:v>
                </c:pt>
                <c:pt idx="8">
                  <c:v>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1220864"/>
        <c:axId val="277066816"/>
      </c:barChart>
      <c:catAx>
        <c:axId val="2612208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Acid</a:t>
                </a:r>
                <a:endParaRPr lang="en-US" dirty="0"/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crossAx val="277066816"/>
        <c:crosses val="autoZero"/>
        <c:auto val="1"/>
        <c:lblAlgn val="ctr"/>
        <c:lblOffset val="100"/>
        <c:noMultiLvlLbl val="0"/>
      </c:catAx>
      <c:valAx>
        <c:axId val="2770668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Glucose yield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61220864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'solid residue '!$R$10</c:f>
              <c:strCache>
                <c:ptCount val="1"/>
                <c:pt idx="0">
                  <c:v>5 min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'solid residue '!$R$23:$R$30</c:f>
                <c:numCache>
                  <c:formatCode>General</c:formatCode>
                  <c:ptCount val="8"/>
                  <c:pt idx="0">
                    <c:v>0.47250020827786299</c:v>
                  </c:pt>
                  <c:pt idx="1">
                    <c:v>6.8352333004539398E-2</c:v>
                  </c:pt>
                  <c:pt idx="2">
                    <c:v>1.0578507669030841</c:v>
                  </c:pt>
                  <c:pt idx="3">
                    <c:v>0.47897080629638</c:v>
                  </c:pt>
                  <c:pt idx="4">
                    <c:v>1.164033332265165</c:v>
                  </c:pt>
                  <c:pt idx="5">
                    <c:v>0.91705149677474296</c:v>
                  </c:pt>
                  <c:pt idx="6">
                    <c:v>2.4367821061417061</c:v>
                  </c:pt>
                  <c:pt idx="7">
                    <c:v>1.1001512147052099</c:v>
                  </c:pt>
                </c:numCache>
              </c:numRef>
            </c:plus>
            <c:minus>
              <c:numRef>
                <c:f>'solid residue '!$R$23:$R$30</c:f>
                <c:numCache>
                  <c:formatCode>General</c:formatCode>
                  <c:ptCount val="8"/>
                  <c:pt idx="0">
                    <c:v>0.47250020827786299</c:v>
                  </c:pt>
                  <c:pt idx="1">
                    <c:v>6.8352333004539398E-2</c:v>
                  </c:pt>
                  <c:pt idx="2">
                    <c:v>1.0578507669030841</c:v>
                  </c:pt>
                  <c:pt idx="3">
                    <c:v>0.47897080629638</c:v>
                  </c:pt>
                  <c:pt idx="4">
                    <c:v>1.164033332265165</c:v>
                  </c:pt>
                  <c:pt idx="5">
                    <c:v>0.91705149677474296</c:v>
                  </c:pt>
                  <c:pt idx="6">
                    <c:v>2.4367821061417061</c:v>
                  </c:pt>
                  <c:pt idx="7">
                    <c:v>1.1001512147052099</c:v>
                  </c:pt>
                </c:numCache>
              </c:numRef>
            </c:minus>
          </c:errBars>
          <c:cat>
            <c:multiLvlStrRef>
              <c:f>'solid residue '!$P$15:$Q$18</c:f>
              <c:multiLvlStrCache>
                <c:ptCount val="4"/>
                <c:lvl>
                  <c:pt idx="0">
                    <c:v>0%</c:v>
                  </c:pt>
                  <c:pt idx="1">
                    <c:v>0.50%</c:v>
                  </c:pt>
                  <c:pt idx="2">
                    <c:v>1%</c:v>
                  </c:pt>
                  <c:pt idx="3">
                    <c:v>2%</c:v>
                  </c:pt>
                </c:lvl>
                <c:lvl>
                  <c:pt idx="0">
                    <c:v>160oC </c:v>
                  </c:pt>
                </c:lvl>
              </c:multiLvlStrCache>
            </c:multiLvlStrRef>
          </c:cat>
          <c:val>
            <c:numRef>
              <c:f>'solid residue '!$R$15:$R$18</c:f>
              <c:numCache>
                <c:formatCode>General</c:formatCode>
                <c:ptCount val="4"/>
                <c:pt idx="0">
                  <c:v>82.671985071064626</c:v>
                </c:pt>
                <c:pt idx="1">
                  <c:v>85.581693027759911</c:v>
                </c:pt>
                <c:pt idx="2">
                  <c:v>89.166471555154516</c:v>
                </c:pt>
                <c:pt idx="3">
                  <c:v>88</c:v>
                </c:pt>
              </c:numCache>
            </c:numRef>
          </c:val>
        </c:ser>
        <c:ser>
          <c:idx val="1"/>
          <c:order val="1"/>
          <c:tx>
            <c:strRef>
              <c:f>'solid residue '!$S$10</c:f>
              <c:strCache>
                <c:ptCount val="1"/>
                <c:pt idx="0">
                  <c:v>10 min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'solid residue '!$S$23:$S$30</c:f>
                <c:numCache>
                  <c:formatCode>General</c:formatCode>
                  <c:ptCount val="8"/>
                  <c:pt idx="0">
                    <c:v>2.2789367595647012</c:v>
                  </c:pt>
                  <c:pt idx="1">
                    <c:v>2.1951429428023701</c:v>
                  </c:pt>
                  <c:pt idx="2">
                    <c:v>0.667471111959138</c:v>
                  </c:pt>
                  <c:pt idx="3">
                    <c:v>10.747511763606189</c:v>
                  </c:pt>
                  <c:pt idx="4">
                    <c:v>0.87924023522110195</c:v>
                  </c:pt>
                  <c:pt idx="5">
                    <c:v>0.152212738401968</c:v>
                  </c:pt>
                  <c:pt idx="6">
                    <c:v>4.181241892889707</c:v>
                  </c:pt>
                  <c:pt idx="7">
                    <c:v>0.716970836697993</c:v>
                  </c:pt>
                </c:numCache>
              </c:numRef>
            </c:plus>
            <c:minus>
              <c:numRef>
                <c:f>'solid residue '!$S$23:$S$30</c:f>
                <c:numCache>
                  <c:formatCode>General</c:formatCode>
                  <c:ptCount val="8"/>
                  <c:pt idx="0">
                    <c:v>2.2789367595647012</c:v>
                  </c:pt>
                  <c:pt idx="1">
                    <c:v>2.1951429428023701</c:v>
                  </c:pt>
                  <c:pt idx="2">
                    <c:v>0.667471111959138</c:v>
                  </c:pt>
                  <c:pt idx="3">
                    <c:v>10.747511763606189</c:v>
                  </c:pt>
                  <c:pt idx="4">
                    <c:v>0.87924023522110195</c:v>
                  </c:pt>
                  <c:pt idx="5">
                    <c:v>0.152212738401968</c:v>
                  </c:pt>
                  <c:pt idx="6">
                    <c:v>4.181241892889707</c:v>
                  </c:pt>
                  <c:pt idx="7">
                    <c:v>0.716970836697993</c:v>
                  </c:pt>
                </c:numCache>
              </c:numRef>
            </c:minus>
          </c:errBars>
          <c:cat>
            <c:multiLvlStrRef>
              <c:f>'solid residue '!$P$15:$Q$18</c:f>
              <c:multiLvlStrCache>
                <c:ptCount val="4"/>
                <c:lvl>
                  <c:pt idx="0">
                    <c:v>0%</c:v>
                  </c:pt>
                  <c:pt idx="1">
                    <c:v>0.50%</c:v>
                  </c:pt>
                  <c:pt idx="2">
                    <c:v>1%</c:v>
                  </c:pt>
                  <c:pt idx="3">
                    <c:v>2%</c:v>
                  </c:pt>
                </c:lvl>
                <c:lvl>
                  <c:pt idx="0">
                    <c:v>160oC </c:v>
                  </c:pt>
                </c:lvl>
              </c:multiLvlStrCache>
            </c:multiLvlStrRef>
          </c:cat>
          <c:val>
            <c:numRef>
              <c:f>'solid residue '!$S$15:$S$18</c:f>
              <c:numCache>
                <c:formatCode>General</c:formatCode>
                <c:ptCount val="4"/>
                <c:pt idx="0">
                  <c:v>99.282037034698618</c:v>
                </c:pt>
                <c:pt idx="1">
                  <c:v>75.556228576531439</c:v>
                </c:pt>
                <c:pt idx="2">
                  <c:v>90.419916026055304</c:v>
                </c:pt>
                <c:pt idx="3">
                  <c:v>86</c:v>
                </c:pt>
              </c:numCache>
            </c:numRef>
          </c:val>
        </c:ser>
        <c:ser>
          <c:idx val="2"/>
          <c:order val="2"/>
          <c:tx>
            <c:strRef>
              <c:f>'solid residue '!$T$10</c:f>
              <c:strCache>
                <c:ptCount val="1"/>
                <c:pt idx="0">
                  <c:v>20 min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'solid residue '!$T$23:$T$30</c:f>
                <c:numCache>
                  <c:formatCode>General</c:formatCode>
                  <c:ptCount val="8"/>
                  <c:pt idx="0">
                    <c:v>0.14475622866815799</c:v>
                  </c:pt>
                  <c:pt idx="1">
                    <c:v>0.77458507152546596</c:v>
                  </c:pt>
                  <c:pt idx="2">
                    <c:v>0.223450313220975</c:v>
                  </c:pt>
                  <c:pt idx="3">
                    <c:v>0.417789724047126</c:v>
                  </c:pt>
                  <c:pt idx="4">
                    <c:v>3.5757346323271548</c:v>
                  </c:pt>
                  <c:pt idx="5">
                    <c:v>1.571818956692238</c:v>
                  </c:pt>
                  <c:pt idx="6">
                    <c:v>1.1208785291533709</c:v>
                  </c:pt>
                  <c:pt idx="7">
                    <c:v>1.176394809612971</c:v>
                  </c:pt>
                </c:numCache>
              </c:numRef>
            </c:plus>
            <c:minus>
              <c:numRef>
                <c:f>'solid residue '!$T$23:$T$30</c:f>
                <c:numCache>
                  <c:formatCode>General</c:formatCode>
                  <c:ptCount val="8"/>
                  <c:pt idx="0">
                    <c:v>0.14475622866815799</c:v>
                  </c:pt>
                  <c:pt idx="1">
                    <c:v>0.77458507152546596</c:v>
                  </c:pt>
                  <c:pt idx="2">
                    <c:v>0.223450313220975</c:v>
                  </c:pt>
                  <c:pt idx="3">
                    <c:v>0.417789724047126</c:v>
                  </c:pt>
                  <c:pt idx="4">
                    <c:v>3.5757346323271548</c:v>
                  </c:pt>
                  <c:pt idx="5">
                    <c:v>1.571818956692238</c:v>
                  </c:pt>
                  <c:pt idx="6">
                    <c:v>1.1208785291533709</c:v>
                  </c:pt>
                  <c:pt idx="7">
                    <c:v>1.176394809612971</c:v>
                  </c:pt>
                </c:numCache>
              </c:numRef>
            </c:minus>
          </c:errBars>
          <c:cat>
            <c:multiLvlStrRef>
              <c:f>'solid residue '!$P$15:$Q$18</c:f>
              <c:multiLvlStrCache>
                <c:ptCount val="4"/>
                <c:lvl>
                  <c:pt idx="0">
                    <c:v>0%</c:v>
                  </c:pt>
                  <c:pt idx="1">
                    <c:v>0.50%</c:v>
                  </c:pt>
                  <c:pt idx="2">
                    <c:v>1%</c:v>
                  </c:pt>
                  <c:pt idx="3">
                    <c:v>2%</c:v>
                  </c:pt>
                </c:lvl>
                <c:lvl>
                  <c:pt idx="0">
                    <c:v>160oC </c:v>
                  </c:pt>
                </c:lvl>
              </c:multiLvlStrCache>
            </c:multiLvlStrRef>
          </c:cat>
          <c:val>
            <c:numRef>
              <c:f>'solid residue '!$T$15:$T$18</c:f>
              <c:numCache>
                <c:formatCode>General</c:formatCode>
                <c:ptCount val="4"/>
                <c:pt idx="0">
                  <c:v>87.807030392706295</c:v>
                </c:pt>
                <c:pt idx="1">
                  <c:v>81.567750594316095</c:v>
                </c:pt>
                <c:pt idx="2">
                  <c:v>80.716252711239576</c:v>
                </c:pt>
                <c:pt idx="3">
                  <c:v>85.319220085387485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8264576"/>
        <c:axId val="277069120"/>
      </c:barChart>
      <c:catAx>
        <c:axId val="1782645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Acid  con.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crossAx val="277069120"/>
        <c:crosses val="autoZero"/>
        <c:auto val="1"/>
        <c:lblAlgn val="ctr"/>
        <c:lblOffset val="100"/>
        <c:noMultiLvlLbl val="0"/>
      </c:catAx>
      <c:valAx>
        <c:axId val="2770691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Glucose yield %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78264576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Sheet8!$A$5:$B$5</c:f>
              <c:strCache>
                <c:ptCount val="1"/>
                <c:pt idx="0">
                  <c:v>Autoclavig  0%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Sheet8!$C$16:$H$16</c:f>
                <c:numCache>
                  <c:formatCode>General</c:formatCode>
                  <c:ptCount val="6"/>
                  <c:pt idx="0">
                    <c:v>5.0023698087710199E-2</c:v>
                  </c:pt>
                  <c:pt idx="1">
                    <c:v>3.0029615012147231</c:v>
                  </c:pt>
                  <c:pt idx="2">
                    <c:v>0.73131034097352099</c:v>
                  </c:pt>
                  <c:pt idx="3">
                    <c:v>1.8511377882565441</c:v>
                  </c:pt>
                  <c:pt idx="4">
                    <c:v>1.477450256103245</c:v>
                  </c:pt>
                  <c:pt idx="5">
                    <c:v>0.29059326290231902</c:v>
                  </c:pt>
                </c:numCache>
              </c:numRef>
            </c:plus>
            <c:minus>
              <c:numRef>
                <c:f>Sheet8!$C$16:$H$16</c:f>
                <c:numCache>
                  <c:formatCode>General</c:formatCode>
                  <c:ptCount val="6"/>
                  <c:pt idx="0">
                    <c:v>5.0023698087710199E-2</c:v>
                  </c:pt>
                  <c:pt idx="1">
                    <c:v>3.0029615012147231</c:v>
                  </c:pt>
                  <c:pt idx="2">
                    <c:v>0.73131034097352099</c:v>
                  </c:pt>
                  <c:pt idx="3">
                    <c:v>1.8511377882565441</c:v>
                  </c:pt>
                  <c:pt idx="4">
                    <c:v>1.477450256103245</c:v>
                  </c:pt>
                  <c:pt idx="5">
                    <c:v>0.29059326290231902</c:v>
                  </c:pt>
                </c:numCache>
              </c:numRef>
            </c:minus>
          </c:errBars>
          <c:xVal>
            <c:numRef>
              <c:f>Sheet8!$C$4:$H$4</c:f>
              <c:numCache>
                <c:formatCode>General</c:formatCode>
                <c:ptCount val="6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Sheet8!$C$5:$H$5</c:f>
              <c:numCache>
                <c:formatCode>General</c:formatCode>
                <c:ptCount val="6"/>
                <c:pt idx="0">
                  <c:v>0.722444444444446</c:v>
                </c:pt>
                <c:pt idx="1">
                  <c:v>17.266666666666669</c:v>
                </c:pt>
                <c:pt idx="2">
                  <c:v>20.177777777777781</c:v>
                </c:pt>
                <c:pt idx="3">
                  <c:v>22.106666666666701</c:v>
                </c:pt>
                <c:pt idx="4">
                  <c:v>25.131111111111139</c:v>
                </c:pt>
                <c:pt idx="5">
                  <c:v>27.666666666666671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Sheet8!$A$6:$B$6</c:f>
              <c:strCache>
                <c:ptCount val="1"/>
                <c:pt idx="0">
                  <c:v>Autoclavig  1%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Sheet8!$C$17:$H$17</c:f>
                <c:numCache>
                  <c:formatCode>General</c:formatCode>
                  <c:ptCount val="6"/>
                  <c:pt idx="0">
                    <c:v>0.18036999011291399</c:v>
                  </c:pt>
                  <c:pt idx="1">
                    <c:v>1.054795047671601</c:v>
                  </c:pt>
                  <c:pt idx="2">
                    <c:v>1.6319369995102231</c:v>
                  </c:pt>
                  <c:pt idx="3">
                    <c:v>1.0108082574521069</c:v>
                  </c:pt>
                  <c:pt idx="4">
                    <c:v>1.3678910504590109</c:v>
                  </c:pt>
                  <c:pt idx="5">
                    <c:v>0.56300779548578705</c:v>
                  </c:pt>
                </c:numCache>
              </c:numRef>
            </c:plus>
            <c:minus>
              <c:numRef>
                <c:f>Sheet8!$C$17:$H$17</c:f>
                <c:numCache>
                  <c:formatCode>General</c:formatCode>
                  <c:ptCount val="6"/>
                  <c:pt idx="0">
                    <c:v>0.18036999011291399</c:v>
                  </c:pt>
                  <c:pt idx="1">
                    <c:v>1.054795047671601</c:v>
                  </c:pt>
                  <c:pt idx="2">
                    <c:v>1.6319369995102231</c:v>
                  </c:pt>
                  <c:pt idx="3">
                    <c:v>1.0108082574521069</c:v>
                  </c:pt>
                  <c:pt idx="4">
                    <c:v>1.3678910504590109</c:v>
                  </c:pt>
                  <c:pt idx="5">
                    <c:v>0.56300779548578705</c:v>
                  </c:pt>
                </c:numCache>
              </c:numRef>
            </c:minus>
          </c:errBars>
          <c:xVal>
            <c:numRef>
              <c:f>Sheet8!$C$4:$H$4</c:f>
              <c:numCache>
                <c:formatCode>General</c:formatCode>
                <c:ptCount val="6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Sheet8!$C$6:$H$6</c:f>
              <c:numCache>
                <c:formatCode>General</c:formatCode>
                <c:ptCount val="6"/>
                <c:pt idx="0">
                  <c:v>1.006666666666667</c:v>
                </c:pt>
                <c:pt idx="1">
                  <c:v>14.644444444444449</c:v>
                </c:pt>
                <c:pt idx="2">
                  <c:v>18.16044444444444</c:v>
                </c:pt>
                <c:pt idx="3">
                  <c:v>19.413333333333249</c:v>
                </c:pt>
                <c:pt idx="4">
                  <c:v>21.957777777777739</c:v>
                </c:pt>
                <c:pt idx="5">
                  <c:v>22.68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Sheet8!$A$7:$B$7</c:f>
              <c:strCache>
                <c:ptCount val="1"/>
                <c:pt idx="0">
                  <c:v>Microwave  0%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Sheet8!$C$12:$H$12</c:f>
                <c:numCache>
                  <c:formatCode>General</c:formatCode>
                  <c:ptCount val="6"/>
                  <c:pt idx="0">
                    <c:v>3.8183766184074597E-2</c:v>
                  </c:pt>
                  <c:pt idx="1">
                    <c:v>0.22156012477178499</c:v>
                  </c:pt>
                  <c:pt idx="2">
                    <c:v>1.9987551681539559</c:v>
                  </c:pt>
                  <c:pt idx="3">
                    <c:v>6.0434059565410054</c:v>
                  </c:pt>
                  <c:pt idx="4">
                    <c:v>2.0977501175201212</c:v>
                  </c:pt>
                  <c:pt idx="5">
                    <c:v>0.35741890766355</c:v>
                  </c:pt>
                </c:numCache>
              </c:numRef>
            </c:plus>
            <c:minus>
              <c:numRef>
                <c:f>Sheet8!$C$12:$H$12</c:f>
                <c:numCache>
                  <c:formatCode>General</c:formatCode>
                  <c:ptCount val="6"/>
                  <c:pt idx="0">
                    <c:v>3.8183766184074597E-2</c:v>
                  </c:pt>
                  <c:pt idx="1">
                    <c:v>0.22156012477178499</c:v>
                  </c:pt>
                  <c:pt idx="2">
                    <c:v>1.9987551681539559</c:v>
                  </c:pt>
                  <c:pt idx="3">
                    <c:v>6.0434059565410054</c:v>
                  </c:pt>
                  <c:pt idx="4">
                    <c:v>2.0977501175201212</c:v>
                  </c:pt>
                  <c:pt idx="5">
                    <c:v>0.35741890766355</c:v>
                  </c:pt>
                </c:numCache>
              </c:numRef>
            </c:minus>
          </c:errBars>
          <c:xVal>
            <c:numRef>
              <c:f>Sheet8!$C$4:$H$4</c:f>
              <c:numCache>
                <c:formatCode>General</c:formatCode>
                <c:ptCount val="6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Sheet8!$C$7:$H$7</c:f>
              <c:numCache>
                <c:formatCode>General</c:formatCode>
                <c:ptCount val="6"/>
                <c:pt idx="0">
                  <c:v>0.70633333333333403</c:v>
                </c:pt>
                <c:pt idx="1">
                  <c:v>13.57666666666668</c:v>
                </c:pt>
                <c:pt idx="2">
                  <c:v>16.559999999999999</c:v>
                </c:pt>
                <c:pt idx="3">
                  <c:v>19.66</c:v>
                </c:pt>
                <c:pt idx="4">
                  <c:v>25.583333333333229</c:v>
                </c:pt>
                <c:pt idx="5">
                  <c:v>27.126066666666699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Sheet8!$A$8:$B$8</c:f>
              <c:strCache>
                <c:ptCount val="1"/>
                <c:pt idx="0">
                  <c:v>Microwave  1%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Sheet8!$C$13:$H$13</c:f>
                <c:numCache>
                  <c:formatCode>General</c:formatCode>
                  <c:ptCount val="6"/>
                  <c:pt idx="0">
                    <c:v>4.7140452079106797E-2</c:v>
                  </c:pt>
                  <c:pt idx="1">
                    <c:v>0.31112698372203901</c:v>
                  </c:pt>
                  <c:pt idx="2">
                    <c:v>0.54211519890968496</c:v>
                  </c:pt>
                  <c:pt idx="3">
                    <c:v>3.1395541084682561</c:v>
                  </c:pt>
                  <c:pt idx="4">
                    <c:v>0.70239273597873597</c:v>
                  </c:pt>
                  <c:pt idx="5">
                    <c:v>2.7645518121790111</c:v>
                  </c:pt>
                </c:numCache>
              </c:numRef>
            </c:plus>
            <c:minus>
              <c:numRef>
                <c:f>Sheet8!$C$13:$H$13</c:f>
                <c:numCache>
                  <c:formatCode>General</c:formatCode>
                  <c:ptCount val="6"/>
                  <c:pt idx="0">
                    <c:v>4.7140452079106797E-2</c:v>
                  </c:pt>
                  <c:pt idx="1">
                    <c:v>0.31112698372203901</c:v>
                  </c:pt>
                  <c:pt idx="2">
                    <c:v>0.54211519890968496</c:v>
                  </c:pt>
                  <c:pt idx="3">
                    <c:v>3.1395541084682561</c:v>
                  </c:pt>
                  <c:pt idx="4">
                    <c:v>0.70239273597873597</c:v>
                  </c:pt>
                  <c:pt idx="5">
                    <c:v>2.7645518121790111</c:v>
                  </c:pt>
                </c:numCache>
              </c:numRef>
            </c:minus>
          </c:errBars>
          <c:xVal>
            <c:numRef>
              <c:f>Sheet8!$C$4:$H$4</c:f>
              <c:numCache>
                <c:formatCode>General</c:formatCode>
                <c:ptCount val="6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Sheet8!$C$8:$H$8</c:f>
              <c:numCache>
                <c:formatCode>General</c:formatCode>
                <c:ptCount val="6"/>
                <c:pt idx="0">
                  <c:v>1.2666666666666671</c:v>
                </c:pt>
                <c:pt idx="1">
                  <c:v>10.860000000000021</c:v>
                </c:pt>
                <c:pt idx="2">
                  <c:v>14.05</c:v>
                </c:pt>
                <c:pt idx="3">
                  <c:v>16.866666666666671</c:v>
                </c:pt>
                <c:pt idx="4">
                  <c:v>22.22999999999999</c:v>
                </c:pt>
                <c:pt idx="5">
                  <c:v>23.398499999999959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7997248"/>
        <c:axId val="277997824"/>
      </c:scatterChart>
      <c:valAx>
        <c:axId val="2779972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(hrs)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77997824"/>
        <c:crosses val="autoZero"/>
        <c:crossBetween val="midCat"/>
      </c:valAx>
      <c:valAx>
        <c:axId val="2779978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Glucose yield 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77997248"/>
        <c:crosses val="autoZero"/>
        <c:crossBetween val="midCat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'solid residue  '!$N$26</c:f>
              <c:strCache>
                <c:ptCount val="1"/>
                <c:pt idx="0">
                  <c:v>15 (min)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'solid residue  '!$O$31:$W$31</c:f>
                <c:numCache>
                  <c:formatCode>General</c:formatCode>
                  <c:ptCount val="9"/>
                  <c:pt idx="0">
                    <c:v>12.14941459295688</c:v>
                  </c:pt>
                  <c:pt idx="1">
                    <c:v>0.76412549159950005</c:v>
                  </c:pt>
                  <c:pt idx="2">
                    <c:v>1.9105556181755601</c:v>
                  </c:pt>
                  <c:pt idx="3">
                    <c:v>10.885453350082139</c:v>
                  </c:pt>
                  <c:pt idx="4">
                    <c:v>2.1457212381579849</c:v>
                  </c:pt>
                  <c:pt idx="5">
                    <c:v>8.4784983043711186</c:v>
                  </c:pt>
                  <c:pt idx="6">
                    <c:v>1.2382822695295841</c:v>
                  </c:pt>
                  <c:pt idx="7">
                    <c:v>2.8</c:v>
                  </c:pt>
                  <c:pt idx="8">
                    <c:v>2.7</c:v>
                  </c:pt>
                </c:numCache>
              </c:numRef>
            </c:plus>
            <c:minus>
              <c:numRef>
                <c:f>'solid residue  '!$O$31:$U$31</c:f>
                <c:numCache>
                  <c:formatCode>General</c:formatCode>
                  <c:ptCount val="7"/>
                  <c:pt idx="0">
                    <c:v>12.14941459295688</c:v>
                  </c:pt>
                  <c:pt idx="1">
                    <c:v>0.76412549159950005</c:v>
                  </c:pt>
                  <c:pt idx="2">
                    <c:v>1.9105556181755601</c:v>
                  </c:pt>
                  <c:pt idx="3">
                    <c:v>10.885453350082139</c:v>
                  </c:pt>
                  <c:pt idx="4">
                    <c:v>2.1457212381579849</c:v>
                  </c:pt>
                  <c:pt idx="5">
                    <c:v>8.4784983043711186</c:v>
                  </c:pt>
                  <c:pt idx="6">
                    <c:v>1.2382822695295841</c:v>
                  </c:pt>
                </c:numCache>
              </c:numRef>
            </c:minus>
          </c:errBars>
          <c:cat>
            <c:numRef>
              <c:f>'solid residue  '!$O$25:$W$25</c:f>
              <c:numCache>
                <c:formatCode>0.00%</c:formatCode>
                <c:ptCount val="9"/>
                <c:pt idx="0" formatCode="0%">
                  <c:v>0</c:v>
                </c:pt>
                <c:pt idx="1">
                  <c:v>1.50000000000001E-3</c:v>
                </c:pt>
                <c:pt idx="2">
                  <c:v>2.50000000000001E-3</c:v>
                </c:pt>
                <c:pt idx="3">
                  <c:v>5.0000000000000096E-3</c:v>
                </c:pt>
                <c:pt idx="4" formatCode="0%">
                  <c:v>0.01</c:v>
                </c:pt>
                <c:pt idx="5">
                  <c:v>1.4999999999999999E-2</c:v>
                </c:pt>
                <c:pt idx="6" formatCode="0%">
                  <c:v>0.02</c:v>
                </c:pt>
                <c:pt idx="7" formatCode="0%">
                  <c:v>0.03</c:v>
                </c:pt>
                <c:pt idx="8" formatCode="0%">
                  <c:v>0.04</c:v>
                </c:pt>
              </c:numCache>
            </c:numRef>
          </c:cat>
          <c:val>
            <c:numRef>
              <c:f>'solid residue  '!$O$26:$W$26</c:f>
              <c:numCache>
                <c:formatCode>General</c:formatCode>
                <c:ptCount val="9"/>
                <c:pt idx="0">
                  <c:v>65.823155106323625</c:v>
                </c:pt>
                <c:pt idx="1">
                  <c:v>81.186955147043989</c:v>
                </c:pt>
                <c:pt idx="2">
                  <c:v>71.663066812140485</c:v>
                </c:pt>
                <c:pt idx="3">
                  <c:v>70.433242721478663</c:v>
                </c:pt>
                <c:pt idx="4">
                  <c:v>77.956882775692819</c:v>
                </c:pt>
                <c:pt idx="5">
                  <c:v>82.983044932835313</c:v>
                </c:pt>
                <c:pt idx="6">
                  <c:v>89.538693392414658</c:v>
                </c:pt>
                <c:pt idx="7">
                  <c:v>66</c:v>
                </c:pt>
                <c:pt idx="8">
                  <c:v>63</c:v>
                </c:pt>
              </c:numCache>
            </c:numRef>
          </c:val>
        </c:ser>
        <c:ser>
          <c:idx val="1"/>
          <c:order val="1"/>
          <c:tx>
            <c:strRef>
              <c:f>'solid residue  '!$N$27</c:f>
              <c:strCache>
                <c:ptCount val="1"/>
                <c:pt idx="0">
                  <c:v>30 (min)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'solid residue  '!$O$32:$W$32</c:f>
                <c:numCache>
                  <c:formatCode>General</c:formatCode>
                  <c:ptCount val="9"/>
                  <c:pt idx="0">
                    <c:v>8.2905503211767471</c:v>
                  </c:pt>
                  <c:pt idx="1">
                    <c:v>2.084556072956492</c:v>
                  </c:pt>
                  <c:pt idx="2">
                    <c:v>4.0803563006627188</c:v>
                  </c:pt>
                  <c:pt idx="3">
                    <c:v>4.6078803660871754</c:v>
                  </c:pt>
                  <c:pt idx="4">
                    <c:v>0.26536801278805</c:v>
                  </c:pt>
                  <c:pt idx="5">
                    <c:v>5.3607791596915684</c:v>
                  </c:pt>
                  <c:pt idx="6">
                    <c:v>2.7349457647642068</c:v>
                  </c:pt>
                  <c:pt idx="7">
                    <c:v>2.5</c:v>
                  </c:pt>
                  <c:pt idx="8">
                    <c:v>1.2</c:v>
                  </c:pt>
                </c:numCache>
              </c:numRef>
            </c:plus>
            <c:minus>
              <c:numRef>
                <c:f>'solid residue  '!$O$32:$W$32</c:f>
                <c:numCache>
                  <c:formatCode>General</c:formatCode>
                  <c:ptCount val="9"/>
                  <c:pt idx="0">
                    <c:v>8.2905503211767471</c:v>
                  </c:pt>
                  <c:pt idx="1">
                    <c:v>2.084556072956492</c:v>
                  </c:pt>
                  <c:pt idx="2">
                    <c:v>4.0803563006627188</c:v>
                  </c:pt>
                  <c:pt idx="3">
                    <c:v>4.6078803660871754</c:v>
                  </c:pt>
                  <c:pt idx="4">
                    <c:v>0.26536801278805</c:v>
                  </c:pt>
                  <c:pt idx="5">
                    <c:v>5.3607791596915684</c:v>
                  </c:pt>
                  <c:pt idx="6">
                    <c:v>2.7349457647642068</c:v>
                  </c:pt>
                  <c:pt idx="7">
                    <c:v>2.5</c:v>
                  </c:pt>
                  <c:pt idx="8">
                    <c:v>1.2</c:v>
                  </c:pt>
                </c:numCache>
              </c:numRef>
            </c:minus>
          </c:errBars>
          <c:cat>
            <c:numRef>
              <c:f>'solid residue  '!$O$25:$W$25</c:f>
              <c:numCache>
                <c:formatCode>0.00%</c:formatCode>
                <c:ptCount val="9"/>
                <c:pt idx="0" formatCode="0%">
                  <c:v>0</c:v>
                </c:pt>
                <c:pt idx="1">
                  <c:v>1.50000000000001E-3</c:v>
                </c:pt>
                <c:pt idx="2">
                  <c:v>2.50000000000001E-3</c:v>
                </c:pt>
                <c:pt idx="3">
                  <c:v>5.0000000000000096E-3</c:v>
                </c:pt>
                <c:pt idx="4" formatCode="0%">
                  <c:v>0.01</c:v>
                </c:pt>
                <c:pt idx="5">
                  <c:v>1.4999999999999999E-2</c:v>
                </c:pt>
                <c:pt idx="6" formatCode="0%">
                  <c:v>0.02</c:v>
                </c:pt>
                <c:pt idx="7" formatCode="0%">
                  <c:v>0.03</c:v>
                </c:pt>
                <c:pt idx="8" formatCode="0%">
                  <c:v>0.04</c:v>
                </c:pt>
              </c:numCache>
            </c:numRef>
          </c:cat>
          <c:val>
            <c:numRef>
              <c:f>'solid residue  '!$O$27:$W$27</c:f>
              <c:numCache>
                <c:formatCode>General</c:formatCode>
                <c:ptCount val="9"/>
                <c:pt idx="0">
                  <c:v>41.844912858940297</c:v>
                </c:pt>
                <c:pt idx="1">
                  <c:v>71.917088334110787</c:v>
                </c:pt>
                <c:pt idx="2">
                  <c:v>65.207966282705627</c:v>
                </c:pt>
                <c:pt idx="3">
                  <c:v>68.434432947396843</c:v>
                </c:pt>
                <c:pt idx="4">
                  <c:v>68.835219488504933</c:v>
                </c:pt>
                <c:pt idx="5">
                  <c:v>72.300227868568555</c:v>
                </c:pt>
                <c:pt idx="6">
                  <c:v>74.761726156101048</c:v>
                </c:pt>
                <c:pt idx="7">
                  <c:v>60</c:v>
                </c:pt>
                <c:pt idx="8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664192"/>
        <c:axId val="278000128"/>
      </c:barChart>
      <c:catAx>
        <c:axId val="2786641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Alkaline/ Solid residue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crossAx val="278000128"/>
        <c:crosses val="autoZero"/>
        <c:auto val="1"/>
        <c:lblAlgn val="ctr"/>
        <c:lblOffset val="100"/>
        <c:noMultiLvlLbl val="0"/>
      </c:catAx>
      <c:valAx>
        <c:axId val="2780001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Glucose yield %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78664192"/>
        <c:crosses val="autoZero"/>
        <c:crossBetween val="between"/>
        <c:minorUnit val="20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Sheet1!$B$30</c:f>
              <c:strCache>
                <c:ptCount val="1"/>
                <c:pt idx="0">
                  <c:v>0%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Sheet1!$C$33:$H$33</c:f>
                <c:numCache>
                  <c:formatCode>General</c:formatCode>
                  <c:ptCount val="6"/>
                  <c:pt idx="0">
                    <c:v>7.2335637444099196E-2</c:v>
                  </c:pt>
                  <c:pt idx="1">
                    <c:v>3.8069468665118591</c:v>
                  </c:pt>
                  <c:pt idx="2">
                    <c:v>1.645010413115729</c:v>
                  </c:pt>
                  <c:pt idx="3">
                    <c:v>0.75521505399316102</c:v>
                  </c:pt>
                  <c:pt idx="4">
                    <c:v>2.1687932128259799</c:v>
                  </c:pt>
                  <c:pt idx="5">
                    <c:v>1.449245014174912</c:v>
                  </c:pt>
                </c:numCache>
              </c:numRef>
            </c:plus>
            <c:minus>
              <c:numRef>
                <c:f>Sheet1!$C$33:$H$33</c:f>
                <c:numCache>
                  <c:formatCode>General</c:formatCode>
                  <c:ptCount val="6"/>
                  <c:pt idx="0">
                    <c:v>7.2335637444099196E-2</c:v>
                  </c:pt>
                  <c:pt idx="1">
                    <c:v>3.8069468665118591</c:v>
                  </c:pt>
                  <c:pt idx="2">
                    <c:v>1.645010413115729</c:v>
                  </c:pt>
                  <c:pt idx="3">
                    <c:v>0.75521505399316102</c:v>
                  </c:pt>
                  <c:pt idx="4">
                    <c:v>2.1687932128259799</c:v>
                  </c:pt>
                  <c:pt idx="5">
                    <c:v>1.449245014174912</c:v>
                  </c:pt>
                </c:numCache>
              </c:numRef>
            </c:minus>
          </c:errBars>
          <c:xVal>
            <c:numRef>
              <c:f>Sheet1!$C$29:$H$29</c:f>
              <c:numCache>
                <c:formatCode>General</c:formatCode>
                <c:ptCount val="6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Sheet1!$C$30:$H$30</c:f>
              <c:numCache>
                <c:formatCode>General</c:formatCode>
                <c:ptCount val="6"/>
                <c:pt idx="0">
                  <c:v>0.77400000000000102</c:v>
                </c:pt>
                <c:pt idx="1">
                  <c:v>15.84666666666668</c:v>
                </c:pt>
                <c:pt idx="2">
                  <c:v>20.81555555555558</c:v>
                </c:pt>
                <c:pt idx="3">
                  <c:v>23.640666666666661</c:v>
                </c:pt>
                <c:pt idx="4">
                  <c:v>24.212</c:v>
                </c:pt>
                <c:pt idx="5">
                  <c:v>27.12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Sheet1!$B$31</c:f>
              <c:strCache>
                <c:ptCount val="1"/>
                <c:pt idx="0">
                  <c:v>2%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Sheet1!$C$34:$H$34</c:f>
                <c:numCache>
                  <c:formatCode>General</c:formatCode>
                  <c:ptCount val="6"/>
                  <c:pt idx="0">
                    <c:v>3.6811833846075802E-2</c:v>
                  </c:pt>
                  <c:pt idx="1">
                    <c:v>3.8347417702427542</c:v>
                  </c:pt>
                  <c:pt idx="2">
                    <c:v>0.68995974117651904</c:v>
                  </c:pt>
                  <c:pt idx="3">
                    <c:v>0.92736983712799503</c:v>
                  </c:pt>
                  <c:pt idx="4">
                    <c:v>1.454118493312158</c:v>
                  </c:pt>
                  <c:pt idx="5">
                    <c:v>1.3877773329774821</c:v>
                  </c:pt>
                </c:numCache>
              </c:numRef>
            </c:plus>
            <c:minus>
              <c:numRef>
                <c:f>Sheet1!$C$34:$H$34</c:f>
                <c:numCache>
                  <c:formatCode>General</c:formatCode>
                  <c:ptCount val="6"/>
                  <c:pt idx="0">
                    <c:v>3.6811833846075802E-2</c:v>
                  </c:pt>
                  <c:pt idx="1">
                    <c:v>3.8347417702427542</c:v>
                  </c:pt>
                  <c:pt idx="2">
                    <c:v>0.68995974117651904</c:v>
                  </c:pt>
                  <c:pt idx="3">
                    <c:v>0.92736983712799503</c:v>
                  </c:pt>
                  <c:pt idx="4">
                    <c:v>1.454118493312158</c:v>
                  </c:pt>
                  <c:pt idx="5">
                    <c:v>1.3877773329774821</c:v>
                  </c:pt>
                </c:numCache>
              </c:numRef>
            </c:minus>
          </c:errBars>
          <c:xVal>
            <c:numRef>
              <c:f>Sheet1!$C$29:$H$29</c:f>
              <c:numCache>
                <c:formatCode>General</c:formatCode>
                <c:ptCount val="6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Sheet1!$C$31:$H$31</c:f>
              <c:numCache>
                <c:formatCode>General</c:formatCode>
                <c:ptCount val="6"/>
                <c:pt idx="0">
                  <c:v>0.76</c:v>
                </c:pt>
                <c:pt idx="1">
                  <c:v>18.193333333333289</c:v>
                </c:pt>
                <c:pt idx="2">
                  <c:v>25.84</c:v>
                </c:pt>
                <c:pt idx="3">
                  <c:v>27.57555555555555</c:v>
                </c:pt>
                <c:pt idx="4">
                  <c:v>31.710444444444441</c:v>
                </c:pt>
                <c:pt idx="5">
                  <c:v>38.222222222222257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001856"/>
        <c:axId val="278002432"/>
      </c:scatterChart>
      <c:valAx>
        <c:axId val="2780018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(hrs)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78002432"/>
        <c:crosses val="autoZero"/>
        <c:crossBetween val="midCat"/>
      </c:valAx>
      <c:valAx>
        <c:axId val="2780024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Glucose yield 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78001856"/>
        <c:crosses val="autoZero"/>
        <c:crossBetween val="midCat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'room temperature solid res'!$P$16</c:f>
              <c:strCache>
                <c:ptCount val="1"/>
                <c:pt idx="0">
                  <c:v>con 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'room temperature solid res'!$Q$17:$V$17</c:f>
                <c:numCache>
                  <c:formatCode>General</c:formatCode>
                  <c:ptCount val="6"/>
                  <c:pt idx="0">
                    <c:v>4.5530253203506632</c:v>
                  </c:pt>
                  <c:pt idx="1">
                    <c:v>2.2886214027241798</c:v>
                  </c:pt>
                  <c:pt idx="2">
                    <c:v>7.8405450872426083</c:v>
                  </c:pt>
                  <c:pt idx="3">
                    <c:v>0.51787508798908699</c:v>
                  </c:pt>
                  <c:pt idx="4">
                    <c:v>2.0659389779398998</c:v>
                  </c:pt>
                  <c:pt idx="5">
                    <c:v>6.6246940010994002E-2</c:v>
                  </c:pt>
                </c:numCache>
              </c:numRef>
            </c:plus>
            <c:minus>
              <c:numRef>
                <c:f>'room temperature solid res'!$Q$17:$V$17</c:f>
                <c:numCache>
                  <c:formatCode>General</c:formatCode>
                  <c:ptCount val="6"/>
                  <c:pt idx="0">
                    <c:v>4.5530253203506632</c:v>
                  </c:pt>
                  <c:pt idx="1">
                    <c:v>2.2886214027241798</c:v>
                  </c:pt>
                  <c:pt idx="2">
                    <c:v>7.8405450872426083</c:v>
                  </c:pt>
                  <c:pt idx="3">
                    <c:v>0.51787508798908699</c:v>
                  </c:pt>
                  <c:pt idx="4">
                    <c:v>2.0659389779398998</c:v>
                  </c:pt>
                  <c:pt idx="5">
                    <c:v>6.6246940010994002E-2</c:v>
                  </c:pt>
                </c:numCache>
              </c:numRef>
            </c:minus>
          </c:errBars>
          <c:cat>
            <c:numRef>
              <c:f>'room temperature solid res'!$Q$15:$V$15</c:f>
              <c:numCache>
                <c:formatCode>General</c:formatCode>
                <c:ptCount val="6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30</c:v>
                </c:pt>
                <c:pt idx="5">
                  <c:v>50</c:v>
                </c:pt>
              </c:numCache>
            </c:numRef>
          </c:cat>
          <c:val>
            <c:numRef>
              <c:f>'room temperature solid res'!$Q$16:$V$16</c:f>
              <c:numCache>
                <c:formatCode>General</c:formatCode>
                <c:ptCount val="6"/>
                <c:pt idx="0">
                  <c:v>40.010817282284187</c:v>
                </c:pt>
                <c:pt idx="1">
                  <c:v>33.196547025176542</c:v>
                </c:pt>
                <c:pt idx="2">
                  <c:v>28.34686683491838</c:v>
                </c:pt>
                <c:pt idx="3">
                  <c:v>28.30178179685425</c:v>
                </c:pt>
                <c:pt idx="4">
                  <c:v>28.477358796707868</c:v>
                </c:pt>
                <c:pt idx="5">
                  <c:v>29.262161332070491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671360"/>
        <c:axId val="305628864"/>
      </c:barChart>
      <c:catAx>
        <c:axId val="2786713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Alkaline </a:t>
                </a:r>
                <a:r>
                  <a:rPr lang="en-US" dirty="0" smtClean="0"/>
                  <a:t>concentration </a:t>
                </a:r>
                <a:r>
                  <a:rPr lang="en-US" dirty="0"/>
                  <a:t>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05628864"/>
        <c:crosses val="autoZero"/>
        <c:auto val="1"/>
        <c:lblAlgn val="ctr"/>
        <c:lblOffset val="100"/>
        <c:noMultiLvlLbl val="0"/>
      </c:catAx>
      <c:valAx>
        <c:axId val="3056288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Glucose</a:t>
                </a:r>
                <a:r>
                  <a:rPr lang="en-US" baseline="0" dirty="0" smtClean="0"/>
                  <a:t> </a:t>
                </a:r>
                <a:r>
                  <a:rPr lang="en-US" dirty="0" smtClean="0"/>
                  <a:t>yield </a:t>
                </a:r>
                <a:r>
                  <a:rPr lang="en-US" dirty="0"/>
                  <a:t>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78671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'compare '!$B$8</c:f>
              <c:strCache>
                <c:ptCount val="1"/>
                <c:pt idx="0">
                  <c:v>Alkaline 2% 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'compare '!$C$12:$H$12</c:f>
                <c:numCache>
                  <c:formatCode>General</c:formatCode>
                  <c:ptCount val="6"/>
                  <c:pt idx="0">
                    <c:v>3.6811833846075698E-2</c:v>
                  </c:pt>
                  <c:pt idx="1">
                    <c:v>3.8347417702427542</c:v>
                  </c:pt>
                  <c:pt idx="2">
                    <c:v>0.68995974117651904</c:v>
                  </c:pt>
                  <c:pt idx="3">
                    <c:v>0.92736983712799503</c:v>
                  </c:pt>
                  <c:pt idx="4">
                    <c:v>1.454118493312158</c:v>
                  </c:pt>
                  <c:pt idx="5">
                    <c:v>1.3877773329774821</c:v>
                  </c:pt>
                </c:numCache>
              </c:numRef>
            </c:plus>
            <c:minus>
              <c:numRef>
                <c:f>'compare '!$C$12:$H$12</c:f>
                <c:numCache>
                  <c:formatCode>General</c:formatCode>
                  <c:ptCount val="6"/>
                  <c:pt idx="0">
                    <c:v>3.6811833846075698E-2</c:v>
                  </c:pt>
                  <c:pt idx="1">
                    <c:v>3.8347417702427542</c:v>
                  </c:pt>
                  <c:pt idx="2">
                    <c:v>0.68995974117651904</c:v>
                  </c:pt>
                  <c:pt idx="3">
                    <c:v>0.92736983712799503</c:v>
                  </c:pt>
                  <c:pt idx="4">
                    <c:v>1.454118493312158</c:v>
                  </c:pt>
                  <c:pt idx="5">
                    <c:v>1.3877773329774821</c:v>
                  </c:pt>
                </c:numCache>
              </c:numRef>
            </c:minus>
          </c:errBars>
          <c:xVal>
            <c:numRef>
              <c:f>'compare '!$C$7:$H$7</c:f>
              <c:numCache>
                <c:formatCode>General</c:formatCode>
                <c:ptCount val="6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'compare '!$C$8:$H$8</c:f>
              <c:numCache>
                <c:formatCode>General</c:formatCode>
                <c:ptCount val="6"/>
                <c:pt idx="0">
                  <c:v>0.76</c:v>
                </c:pt>
                <c:pt idx="1">
                  <c:v>18.1933333333333</c:v>
                </c:pt>
                <c:pt idx="2">
                  <c:v>25.84</c:v>
                </c:pt>
                <c:pt idx="3">
                  <c:v>27.57555555555555</c:v>
                </c:pt>
                <c:pt idx="4">
                  <c:v>31.710444444444441</c:v>
                </c:pt>
                <c:pt idx="5">
                  <c:v>38.222222222222243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'compare '!$B$9</c:f>
              <c:strCache>
                <c:ptCount val="1"/>
                <c:pt idx="0">
                  <c:v>acid 1% 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'compare '!$C$13:$H$13</c:f>
                <c:numCache>
                  <c:formatCode>General</c:formatCode>
                  <c:ptCount val="6"/>
                  <c:pt idx="0">
                    <c:v>0.18036999011291399</c:v>
                  </c:pt>
                  <c:pt idx="1">
                    <c:v>1.054795047671601</c:v>
                  </c:pt>
                  <c:pt idx="2">
                    <c:v>1.6319369995102231</c:v>
                  </c:pt>
                  <c:pt idx="3">
                    <c:v>1.0108082574521089</c:v>
                  </c:pt>
                  <c:pt idx="4">
                    <c:v>1.3678910504590129</c:v>
                  </c:pt>
                  <c:pt idx="5">
                    <c:v>0.56300779548578705</c:v>
                  </c:pt>
                </c:numCache>
              </c:numRef>
            </c:plus>
            <c:minus>
              <c:numRef>
                <c:f>'compare '!$C$13:$H$13</c:f>
                <c:numCache>
                  <c:formatCode>General</c:formatCode>
                  <c:ptCount val="6"/>
                  <c:pt idx="0">
                    <c:v>0.18036999011291399</c:v>
                  </c:pt>
                  <c:pt idx="1">
                    <c:v>1.054795047671601</c:v>
                  </c:pt>
                  <c:pt idx="2">
                    <c:v>1.6319369995102231</c:v>
                  </c:pt>
                  <c:pt idx="3">
                    <c:v>1.0108082574521089</c:v>
                  </c:pt>
                  <c:pt idx="4">
                    <c:v>1.3678910504590129</c:v>
                  </c:pt>
                  <c:pt idx="5">
                    <c:v>0.56300779548578705</c:v>
                  </c:pt>
                </c:numCache>
              </c:numRef>
            </c:minus>
          </c:errBars>
          <c:xVal>
            <c:numRef>
              <c:f>'compare '!$C$7:$H$7</c:f>
              <c:numCache>
                <c:formatCode>General</c:formatCode>
                <c:ptCount val="6"/>
                <c:pt idx="0">
                  <c:v>0</c:v>
                </c:pt>
                <c:pt idx="1">
                  <c:v>6</c:v>
                </c:pt>
                <c:pt idx="2">
                  <c:v>12</c:v>
                </c:pt>
                <c:pt idx="3">
                  <c:v>24</c:v>
                </c:pt>
                <c:pt idx="4">
                  <c:v>48</c:v>
                </c:pt>
                <c:pt idx="5">
                  <c:v>72</c:v>
                </c:pt>
              </c:numCache>
            </c:numRef>
          </c:xVal>
          <c:yVal>
            <c:numRef>
              <c:f>'compare '!$C$9:$H$9</c:f>
              <c:numCache>
                <c:formatCode>General</c:formatCode>
                <c:ptCount val="6"/>
                <c:pt idx="0">
                  <c:v>1.006666666666667</c:v>
                </c:pt>
                <c:pt idx="1">
                  <c:v>14.644444444444449</c:v>
                </c:pt>
                <c:pt idx="2">
                  <c:v>18.16044444444444</c:v>
                </c:pt>
                <c:pt idx="3">
                  <c:v>19.413333333333298</c:v>
                </c:pt>
                <c:pt idx="4">
                  <c:v>21.957777777777761</c:v>
                </c:pt>
                <c:pt idx="5">
                  <c:v>22.68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5630016"/>
        <c:axId val="305630592"/>
      </c:scatterChart>
      <c:valAx>
        <c:axId val="3056300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(hrs)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05630592"/>
        <c:crosses val="autoZero"/>
        <c:crossBetween val="midCat"/>
      </c:valAx>
      <c:valAx>
        <c:axId val="30563059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Glucose yield (%)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05630016"/>
        <c:crosses val="autoZero"/>
        <c:crossBetween val="midCat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0.07692</cdr:x>
      <cdr:y>0.23323</cdr:y>
    </cdr:from>
    <cdr:to>
      <cdr:x>0.94872</cdr:x>
      <cdr:y>0.23323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685800" y="762000"/>
          <a:ext cx="777240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2"/>
          </a:solidFill>
          <a:prstDash val="dash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ABA05-2690-4A62-B71B-5D2FD1388F4A}" type="datetimeFigureOut">
              <a:rPr lang="en-GB" smtClean="0"/>
              <a:t>27/08/2015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39A91-7637-4737-9E14-7C478C2F7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83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0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5298" indent="-282807" defTabSz="91440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1227" indent="-226245" defTabSz="91440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3718" indent="-226245" defTabSz="91440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36209" indent="-226245" defTabSz="91440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88700" indent="-226245" defTabSz="9144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41190" indent="-226245" defTabSz="9144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93681" indent="-226245" defTabSz="9144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46172" indent="-226245" defTabSz="9144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8EBD4F0-CD08-43AF-AD69-896083D62C9C}" type="slidenum">
              <a:rPr lang="en-GB" altLang="en-US" smtClean="0">
                <a:cs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GB" altLang="en-US" smtClean="0">
              <a:cs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90902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9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109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658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02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50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31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58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15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72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20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47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9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emf"/><Relationship Id="rId4" Type="http://schemas.openxmlformats.org/officeDocument/2006/relationships/package" Target="../embeddings/Microsoft_PowerPoint_Slide7.sld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77800" y="242888"/>
            <a:ext cx="8662988" cy="1922462"/>
          </a:xfrm>
        </p:spPr>
        <p:txBody>
          <a:bodyPr/>
          <a:lstStyle/>
          <a:p>
            <a:r>
              <a:rPr lang="en-IN" sz="2800" b="1" dirty="0"/>
              <a:t>Optimizing conditions for sugar release from municipal solid wastes (</a:t>
            </a:r>
            <a:r>
              <a:rPr lang="en-IN" sz="2800" b="1" dirty="0" smtClean="0"/>
              <a:t>MSW) for biofuel production</a:t>
            </a:r>
            <a:endParaRPr lang="en-GB" altLang="en-US" sz="2800" dirty="0" smtClean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708275" y="4891088"/>
            <a:ext cx="5953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42900" indent="-342900" eaLnBrk="0" hangingPunct="0">
              <a:spcBef>
                <a:spcPct val="40000"/>
              </a:spcBef>
              <a:buBlip>
                <a:blip r:embed="rId3"/>
              </a:buBlip>
              <a:tabLst>
                <a:tab pos="457200" algn="l"/>
              </a:tabLs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0CA00"/>
              </a:buClr>
              <a:buChar char="•"/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tabLst>
                <a:tab pos="457200" algn="l"/>
              </a:tabLs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b="1"/>
          </a:p>
        </p:txBody>
      </p:sp>
      <p:sp>
        <p:nvSpPr>
          <p:cNvPr id="2" name="Rectangle 1"/>
          <p:cNvSpPr/>
          <p:nvPr/>
        </p:nvSpPr>
        <p:spPr>
          <a:xfrm>
            <a:off x="2289752" y="1875702"/>
            <a:ext cx="34020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000" b="1" dirty="0" err="1">
                <a:solidFill>
                  <a:srgbClr val="5A7D00"/>
                </a:solidFill>
                <a:latin typeface="Baskerville Old Face" panose="02020602080505020303" pitchFamily="18" charset="0"/>
                <a:ea typeface="+mj-ea"/>
                <a:cs typeface="+mj-cs"/>
              </a:rPr>
              <a:t>Jwan</a:t>
            </a:r>
            <a:r>
              <a:rPr lang="en-GB" sz="2000" b="1" dirty="0">
                <a:solidFill>
                  <a:srgbClr val="5A7D00"/>
                </a:solidFill>
                <a:latin typeface="Baskerville Old Face" panose="02020602080505020303" pitchFamily="18" charset="0"/>
                <a:ea typeface="+mj-ea"/>
                <a:cs typeface="+mj-cs"/>
              </a:rPr>
              <a:t> </a:t>
            </a:r>
            <a:r>
              <a:rPr lang="en-GB" sz="2000" b="1" dirty="0" smtClean="0">
                <a:solidFill>
                  <a:srgbClr val="5A7D00"/>
                </a:solidFill>
                <a:latin typeface="Baskerville Old Face" panose="02020602080505020303" pitchFamily="18" charset="0"/>
                <a:ea typeface="+mj-ea"/>
                <a:cs typeface="+mj-cs"/>
              </a:rPr>
              <a:t> J</a:t>
            </a:r>
            <a:r>
              <a:rPr lang="en-GB" sz="2000" b="1" dirty="0">
                <a:solidFill>
                  <a:srgbClr val="5A7D00"/>
                </a:solidFill>
                <a:latin typeface="Baskerville Old Face" panose="02020602080505020303" pitchFamily="18" charset="0"/>
                <a:ea typeface="+mj-ea"/>
                <a:cs typeface="+mj-cs"/>
              </a:rPr>
              <a:t>. </a:t>
            </a:r>
            <a:r>
              <a:rPr lang="en-GB" sz="2000" b="1" dirty="0" smtClean="0">
                <a:solidFill>
                  <a:srgbClr val="5A7D00"/>
                </a:solidFill>
                <a:latin typeface="Baskerville Old Face" panose="02020602080505020303" pitchFamily="18" charset="0"/>
                <a:ea typeface="+mj-ea"/>
                <a:cs typeface="+mj-cs"/>
              </a:rPr>
              <a:t>Abdullah </a:t>
            </a:r>
          </a:p>
          <a:p>
            <a:pPr algn="ctr">
              <a:defRPr/>
            </a:pPr>
            <a:r>
              <a:rPr lang="en-GB" sz="2000" b="1" dirty="0" smtClean="0">
                <a:solidFill>
                  <a:srgbClr val="5A7D00"/>
                </a:solidFill>
                <a:latin typeface="Baskerville Old Face" panose="02020602080505020303" pitchFamily="18" charset="0"/>
                <a:ea typeface="+mj-ea"/>
                <a:cs typeface="+mj-cs"/>
              </a:rPr>
              <a:t>University of </a:t>
            </a:r>
            <a:r>
              <a:rPr lang="en-GB" sz="2000" b="1" dirty="0" smtClean="0">
                <a:solidFill>
                  <a:srgbClr val="5A7D00"/>
                </a:solidFill>
                <a:latin typeface="Baskerville Old Face" panose="02020602080505020303" pitchFamily="18" charset="0"/>
                <a:ea typeface="+mj-ea"/>
                <a:cs typeface="+mj-cs"/>
              </a:rPr>
              <a:t>Nottingham</a:t>
            </a:r>
          </a:p>
          <a:p>
            <a:pPr algn="ctr">
              <a:defRPr/>
            </a:pPr>
            <a:r>
              <a:rPr lang="en-GB" sz="2000" b="1" dirty="0" smtClean="0">
                <a:solidFill>
                  <a:srgbClr val="5A7D00"/>
                </a:solidFill>
                <a:latin typeface="Baskerville Old Face" panose="02020602080505020303" pitchFamily="18" charset="0"/>
                <a:ea typeface="+mj-ea"/>
                <a:cs typeface="+mj-cs"/>
              </a:rPr>
              <a:t>Supervised by:</a:t>
            </a:r>
          </a:p>
          <a:p>
            <a:pPr algn="ctr">
              <a:defRPr/>
            </a:pPr>
            <a:r>
              <a:rPr lang="en-GB" sz="2000" b="1" dirty="0" smtClean="0">
                <a:solidFill>
                  <a:srgbClr val="5A7D00"/>
                </a:solidFill>
                <a:latin typeface="Baskerville Old Face" panose="02020602080505020303" pitchFamily="18" charset="0"/>
                <a:ea typeface="+mj-ea"/>
                <a:cs typeface="+mj-cs"/>
              </a:rPr>
              <a:t>Prof G. Tucker</a:t>
            </a:r>
          </a:p>
          <a:p>
            <a:pPr algn="ctr">
              <a:defRPr/>
            </a:pPr>
            <a:r>
              <a:rPr lang="en-GB" sz="2000" b="1" dirty="0" smtClean="0">
                <a:solidFill>
                  <a:srgbClr val="5A7D00"/>
                </a:solidFill>
                <a:latin typeface="Baskerville Old Face" panose="02020602080505020303" pitchFamily="18" charset="0"/>
                <a:ea typeface="+mj-ea"/>
                <a:cs typeface="+mj-cs"/>
              </a:rPr>
              <a:t>C. </a:t>
            </a:r>
            <a:r>
              <a:rPr lang="en-GB" sz="2000" b="1" smtClean="0">
                <a:solidFill>
                  <a:srgbClr val="5A7D00"/>
                </a:solidFill>
                <a:latin typeface="Baskerville Old Face" panose="02020602080505020303" pitchFamily="18" charset="0"/>
                <a:ea typeface="+mj-ea"/>
                <a:cs typeface="+mj-cs"/>
              </a:rPr>
              <a:t>DU</a:t>
            </a:r>
            <a:endParaRPr lang="en-GB" sz="2000" b="1" dirty="0" smtClean="0">
              <a:solidFill>
                <a:srgbClr val="5A7D00"/>
              </a:solidFill>
              <a:latin typeface="Baskerville Old Face" panose="02020602080505020303" pitchFamily="18" charset="0"/>
              <a:ea typeface="+mj-ea"/>
              <a:cs typeface="+mj-cs"/>
            </a:endParaRPr>
          </a:p>
          <a:p>
            <a:pPr algn="ctr">
              <a:defRPr/>
            </a:pPr>
            <a:r>
              <a:rPr lang="en-GB" sz="2000" b="1" dirty="0" smtClean="0">
                <a:solidFill>
                  <a:srgbClr val="5A7D00"/>
                </a:solidFill>
                <a:latin typeface="Baskerville Old Face" panose="02020602080505020303" pitchFamily="18" charset="0"/>
                <a:ea typeface="+mj-ea"/>
                <a:cs typeface="+mj-cs"/>
              </a:rPr>
              <a:t> </a:t>
            </a:r>
          </a:p>
          <a:p>
            <a:pPr algn="ctr">
              <a:defRPr/>
            </a:pPr>
            <a:endParaRPr lang="en-GB" sz="2000" b="1" dirty="0">
              <a:solidFill>
                <a:srgbClr val="5A7D00"/>
              </a:solidFill>
              <a:latin typeface="Baskerville Old Face" panose="02020602080505020303" pitchFamily="18" charset="0"/>
              <a:ea typeface="+mj-ea"/>
              <a:cs typeface="+mj-cs"/>
            </a:endParaRPr>
          </a:p>
          <a:p>
            <a:pPr algn="ctr">
              <a:defRPr/>
            </a:pPr>
            <a:endParaRPr lang="en-GB" sz="2000" b="1" dirty="0">
              <a:solidFill>
                <a:srgbClr val="5A7D00"/>
              </a:solidFill>
              <a:latin typeface="Baskerville Old Face" panose="02020602080505020303" pitchFamily="18" charset="0"/>
              <a:ea typeface="+mj-ea"/>
              <a:cs typeface="+mj-cs"/>
            </a:endParaRPr>
          </a:p>
        </p:txBody>
      </p:sp>
      <p:pic>
        <p:nvPicPr>
          <p:cNvPr id="6150" name="Picture 11" descr="File:University of Nottingham arm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49650"/>
            <a:ext cx="2466975" cy="330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2" descr="https://encrypted-tbn1.gstatic.com/images?q=tbn:ANd9GcTV1HyvVtbOhOejkUBtJnbV60tLhfQyPPFHssmBkRc4f5MvDZ_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905000"/>
            <a:ext cx="2891425" cy="495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9" t="11078" r="73782" b="71413"/>
          <a:stretch>
            <a:fillRect/>
          </a:stretch>
        </p:blipFill>
        <p:spPr bwMode="auto">
          <a:xfrm>
            <a:off x="2451100" y="3886200"/>
            <a:ext cx="3684588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58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Municipal solid waste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0"/>
            <a:ext cx="8839200" cy="4953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26353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MSW composition in 27the EU countries , 2013</a:t>
            </a:r>
            <a:endParaRPr lang="en-I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202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918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6122386"/>
            <a:ext cx="4366886" cy="533400"/>
          </a:xfrm>
        </p:spPr>
        <p:txBody>
          <a:bodyPr>
            <a:normAutofit/>
          </a:bodyPr>
          <a:lstStyle/>
          <a:p>
            <a:r>
              <a:rPr lang="en-GB" sz="2000" dirty="0" smtClean="0"/>
              <a:t>2. Sterilisation </a:t>
            </a:r>
            <a:r>
              <a:rPr lang="en-GB" sz="2000" dirty="0"/>
              <a:t>using Autoclave </a:t>
            </a:r>
            <a:endParaRPr lang="en-IN" sz="2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302986"/>
            <a:ext cx="2438400" cy="2819400"/>
          </a:xfrm>
          <a:prstGeom prst="rect">
            <a:avLst/>
          </a:prstGeom>
          <a:noFill/>
          <a:ln>
            <a:solidFill>
              <a:sysClr val="windowText" lastClr="000000"/>
            </a:solidFill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1905001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1" y="281940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1. Unsorted municipal solid wastes</a:t>
            </a:r>
            <a:endParaRPr lang="en-IN" dirty="0"/>
          </a:p>
        </p:txBody>
      </p:sp>
      <p:sp>
        <p:nvSpPr>
          <p:cNvPr id="8" name="Bent Arrow 7"/>
          <p:cNvSpPr/>
          <p:nvPr/>
        </p:nvSpPr>
        <p:spPr>
          <a:xfrm rot="5400000">
            <a:off x="1552723" y="1647677"/>
            <a:ext cx="1985666" cy="128111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3076" name="Picture 4" descr="http://www.bulkhandlingsystems.com/wp/wp-content/uploads/2014/02/Muncipal-Solid-Waste-R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990600"/>
            <a:ext cx="2133600" cy="202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Bent Arrow 10"/>
          <p:cNvSpPr/>
          <p:nvPr/>
        </p:nvSpPr>
        <p:spPr>
          <a:xfrm rot="5400000" flipH="1">
            <a:off x="4592166" y="2687166"/>
            <a:ext cx="683568" cy="13335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5800" y="40386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3. Sorting or separation</a:t>
            </a:r>
            <a:endParaRPr lang="en-IN" dirty="0"/>
          </a:p>
        </p:txBody>
      </p:sp>
      <p:pic>
        <p:nvPicPr>
          <p:cNvPr id="16" name="Picture 3" descr="C:\Users\OMICS\Desktop\jwan\20150522_1603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971800"/>
            <a:ext cx="1889342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Bent Arrow 13"/>
          <p:cNvSpPr/>
          <p:nvPr/>
        </p:nvSpPr>
        <p:spPr>
          <a:xfrm rot="5400000">
            <a:off x="7220620" y="2075780"/>
            <a:ext cx="629631" cy="74527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572000"/>
            <a:ext cx="19050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993585" y="6248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4. Incinerated MSW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6838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Chemical composition of municipal solid waste. Mean </a:t>
            </a:r>
            <a:r>
              <a:rPr lang="en-US" i="1" dirty="0"/>
              <a:t>+</a:t>
            </a:r>
            <a:r>
              <a:rPr lang="en-US" dirty="0"/>
              <a:t> SD (n=3).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033395"/>
              </p:ext>
            </p:extLst>
          </p:nvPr>
        </p:nvGraphicFramePr>
        <p:xfrm>
          <a:off x="685800" y="1600201"/>
          <a:ext cx="7848600" cy="49529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38550"/>
                <a:gridCol w="3710050"/>
              </a:tblGrid>
              <a:tr h="71540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Structural component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g/100g </a:t>
                      </a:r>
                      <a:endParaRPr lang="en-GB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414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Cellulose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27.8 ± 0.1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414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Hemicellulose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15.45 ± 0.07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414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Lignin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17.7 ± 0.05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414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Starch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6.2 ± 0.002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414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Lipid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11.2 ± 0.1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3035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Protein</a:t>
                      </a:r>
                      <a:endParaRPr lang="en-GB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5.9 ± 0.2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3132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0" name="Text Box 10"/>
          <p:cNvSpPr txBox="1">
            <a:spLocks noChangeArrowheads="1"/>
          </p:cNvSpPr>
          <p:nvPr/>
        </p:nvSpPr>
        <p:spPr bwMode="auto">
          <a:xfrm>
            <a:off x="5181600" y="5029200"/>
            <a:ext cx="1720850" cy="33855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4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AA8D30"/>
                </a:solidFill>
              </a:rPr>
              <a:t>Hydrolysate</a:t>
            </a:r>
            <a:endParaRPr lang="en-US" altLang="en-US" sz="1600" dirty="0">
              <a:solidFill>
                <a:srgbClr val="AA8D30"/>
              </a:solidFill>
            </a:endParaRPr>
          </a:p>
        </p:txBody>
      </p:sp>
      <p:sp>
        <p:nvSpPr>
          <p:cNvPr id="9225" name="Text Box 13"/>
          <p:cNvSpPr txBox="1">
            <a:spLocks noChangeArrowheads="1"/>
          </p:cNvSpPr>
          <p:nvPr/>
        </p:nvSpPr>
        <p:spPr bwMode="auto">
          <a:xfrm>
            <a:off x="152400" y="2971800"/>
            <a:ext cx="2286000" cy="5318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4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smtClean="0">
                <a:solidFill>
                  <a:srgbClr val="AA8D30"/>
                </a:solidFill>
              </a:rPr>
              <a:t>MSW</a:t>
            </a:r>
            <a:endParaRPr lang="en-US" altLang="en-US" sz="2800" dirty="0">
              <a:solidFill>
                <a:srgbClr val="AA8D30"/>
              </a:solidFill>
            </a:endParaRPr>
          </a:p>
        </p:txBody>
      </p:sp>
      <p:sp>
        <p:nvSpPr>
          <p:cNvPr id="8206" name="Text Box 7"/>
          <p:cNvSpPr txBox="1">
            <a:spLocks noChangeArrowheads="1"/>
          </p:cNvSpPr>
          <p:nvPr/>
        </p:nvSpPr>
        <p:spPr bwMode="auto">
          <a:xfrm>
            <a:off x="2971800" y="4901624"/>
            <a:ext cx="1600200" cy="58477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AA8D30"/>
                </a:solidFill>
              </a:rPr>
              <a:t>Yeast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AA8D30"/>
                </a:solidFill>
              </a:rPr>
              <a:t>Fermentation</a:t>
            </a:r>
            <a:endParaRPr lang="en-US" altLang="en-US" sz="1600" dirty="0">
              <a:solidFill>
                <a:srgbClr val="AA8D30"/>
              </a:solidFill>
            </a:endParaRPr>
          </a:p>
        </p:txBody>
      </p:sp>
      <p:sp>
        <p:nvSpPr>
          <p:cNvPr id="9231" name="Rectangle 22"/>
          <p:cNvSpPr>
            <a:spLocks noChangeArrowheads="1"/>
          </p:cNvSpPr>
          <p:nvPr/>
        </p:nvSpPr>
        <p:spPr bwMode="auto">
          <a:xfrm>
            <a:off x="196850" y="290513"/>
            <a:ext cx="31390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b="1" dirty="0" smtClean="0">
                <a:latin typeface="Baskerville Old Face" pitchFamily="18" charset="0"/>
              </a:rPr>
              <a:t>The research </a:t>
            </a:r>
            <a:r>
              <a:rPr lang="en-GB" altLang="en-US" b="1" dirty="0">
                <a:latin typeface="Baskerville Old Face" pitchFamily="18" charset="0"/>
              </a:rPr>
              <a:t>plan</a:t>
            </a:r>
          </a:p>
        </p:txBody>
      </p:sp>
      <p:pic>
        <p:nvPicPr>
          <p:cNvPr id="820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640138"/>
            <a:ext cx="2271712" cy="1110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874713"/>
            <a:ext cx="5867400" cy="2020887"/>
          </a:xfrm>
          <a:noFill/>
        </p:spPr>
      </p:pic>
      <p:pic>
        <p:nvPicPr>
          <p:cNvPr id="923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61913"/>
            <a:ext cx="1958975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05400" y="4038600"/>
            <a:ext cx="190500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AA8D30"/>
                </a:solidFill>
                <a:latin typeface="Arial" charset="0"/>
                <a:cs typeface="Arial" charset="0"/>
              </a:rPr>
              <a:t>Enzyme hydrolysis 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76600" y="2971800"/>
            <a:ext cx="1828800" cy="58477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AA8D30"/>
                </a:solidFill>
              </a:rPr>
              <a:t>Acid </a:t>
            </a:r>
            <a:r>
              <a:rPr lang="en-US" altLang="en-US" sz="1600" dirty="0">
                <a:solidFill>
                  <a:srgbClr val="AA8D30"/>
                </a:solidFill>
              </a:rPr>
              <a:t>/ alkaline </a:t>
            </a:r>
            <a:r>
              <a:rPr lang="en-US" altLang="en-US" sz="1600" dirty="0" smtClean="0">
                <a:solidFill>
                  <a:srgbClr val="AA8D30"/>
                </a:solidFill>
              </a:rPr>
              <a:t>pretreatment</a:t>
            </a:r>
            <a:endParaRPr lang="en-US" altLang="en-US" sz="1600" dirty="0">
              <a:solidFill>
                <a:srgbClr val="AA8D3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4819650"/>
            <a:ext cx="2247900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2971799" y="5791200"/>
            <a:ext cx="1600200" cy="58477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4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0CA00"/>
              </a:buClr>
              <a:buChar char="•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 smtClean="0">
                <a:solidFill>
                  <a:srgbClr val="AA8D30"/>
                </a:solidFill>
              </a:rPr>
              <a:t>Bacterial Fermentation</a:t>
            </a:r>
          </a:p>
        </p:txBody>
      </p:sp>
      <p:cxnSp>
        <p:nvCxnSpPr>
          <p:cNvPr id="4" name="Elbow Connector 3"/>
          <p:cNvCxnSpPr>
            <a:stCxn id="9225" idx="3"/>
            <a:endCxn id="2" idx="1"/>
          </p:cNvCxnSpPr>
          <p:nvPr/>
        </p:nvCxnSpPr>
        <p:spPr>
          <a:xfrm>
            <a:off x="2438400" y="3237706"/>
            <a:ext cx="2667000" cy="970171"/>
          </a:xfrm>
          <a:prstGeom prst="bentConnector3">
            <a:avLst>
              <a:gd name="adj1" fmla="val 21072"/>
            </a:avLst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9225" idx="3"/>
            <a:endCxn id="24" idx="1"/>
          </p:cNvCxnSpPr>
          <p:nvPr/>
        </p:nvCxnSpPr>
        <p:spPr>
          <a:xfrm>
            <a:off x="2438400" y="3237706"/>
            <a:ext cx="838200" cy="264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24" idx="3"/>
            <a:endCxn id="2" idx="0"/>
          </p:cNvCxnSpPr>
          <p:nvPr/>
        </p:nvCxnSpPr>
        <p:spPr>
          <a:xfrm>
            <a:off x="5105400" y="3264188"/>
            <a:ext cx="952500" cy="774412"/>
          </a:xfrm>
          <a:prstGeom prst="bentConnector2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" idx="2"/>
            <a:endCxn id="8200" idx="0"/>
          </p:cNvCxnSpPr>
          <p:nvPr/>
        </p:nvCxnSpPr>
        <p:spPr>
          <a:xfrm flipH="1">
            <a:off x="6042025" y="4377154"/>
            <a:ext cx="15875" cy="6520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8200" idx="1"/>
            <a:endCxn id="8206" idx="3"/>
          </p:cNvCxnSpPr>
          <p:nvPr/>
        </p:nvCxnSpPr>
        <p:spPr>
          <a:xfrm flipH="1" flipV="1">
            <a:off x="4572000" y="5194012"/>
            <a:ext cx="609600" cy="44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8200" idx="2"/>
            <a:endCxn id="28" idx="3"/>
          </p:cNvCxnSpPr>
          <p:nvPr/>
        </p:nvCxnSpPr>
        <p:spPr>
          <a:xfrm rot="5400000">
            <a:off x="4949095" y="4990658"/>
            <a:ext cx="715834" cy="1470026"/>
          </a:xfrm>
          <a:prstGeom prst="bentConnector2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Up Arrow 30"/>
          <p:cNvSpPr/>
          <p:nvPr/>
        </p:nvSpPr>
        <p:spPr>
          <a:xfrm rot="18857713">
            <a:off x="2376380" y="4395017"/>
            <a:ext cx="304800" cy="38100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Up Arrow 51"/>
          <p:cNvSpPr/>
          <p:nvPr/>
        </p:nvSpPr>
        <p:spPr>
          <a:xfrm rot="16200000">
            <a:off x="2476500" y="5753100"/>
            <a:ext cx="304800" cy="38100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5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0" grpId="0" animBg="1"/>
      <p:bldP spid="8206" grpId="0" animBg="1"/>
      <p:bldP spid="24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 dirty="0"/>
              <a:t>Enzyme hydrolysis for MSW 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9831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57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572830767"/>
              </p:ext>
            </p:extLst>
          </p:nvPr>
        </p:nvGraphicFramePr>
        <p:xfrm>
          <a:off x="0" y="76200"/>
          <a:ext cx="91440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449800414"/>
              </p:ext>
            </p:extLst>
          </p:nvPr>
        </p:nvGraphicFramePr>
        <p:xfrm>
          <a:off x="0" y="3200400"/>
          <a:ext cx="9067800" cy="3011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-15658" y="6211669"/>
            <a:ext cx="9159658" cy="6463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Figure 1: </a:t>
            </a:r>
            <a:r>
              <a:rPr lang="en-US" dirty="0" smtClean="0"/>
              <a:t>Amount </a:t>
            </a:r>
            <a:r>
              <a:rPr lang="en-US" dirty="0"/>
              <a:t>of glucose (%) in a hydrolysate </a:t>
            </a:r>
            <a:r>
              <a:rPr lang="en-US" dirty="0" smtClean="0"/>
              <a:t>(</a:t>
            </a:r>
            <a:r>
              <a:rPr lang="en-US" dirty="0"/>
              <a:t>A) </a:t>
            </a:r>
            <a:r>
              <a:rPr lang="en-US" dirty="0" smtClean="0"/>
              <a:t>un-autoclaved or (B) autoclaved and microbial agent. Mean </a:t>
            </a:r>
            <a:r>
              <a:rPr lang="en-US" i="1" dirty="0" smtClean="0"/>
              <a:t>+</a:t>
            </a:r>
            <a:r>
              <a:rPr lang="en-US" dirty="0" smtClean="0"/>
              <a:t> SD (n=3).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44097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63077242"/>
              </p:ext>
            </p:extLst>
          </p:nvPr>
        </p:nvGraphicFramePr>
        <p:xfrm>
          <a:off x="76200" y="0"/>
          <a:ext cx="90678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274240125"/>
              </p:ext>
            </p:extLst>
          </p:nvPr>
        </p:nvGraphicFramePr>
        <p:xfrm>
          <a:off x="0" y="3047999"/>
          <a:ext cx="8991600" cy="3163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9394" y="6211669"/>
            <a:ext cx="9134605" cy="646331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fontAlgn="base"/>
            <a:r>
              <a:rPr lang="en-US" b="1" dirty="0" smtClean="0"/>
              <a:t>Figure 2: </a:t>
            </a:r>
            <a:r>
              <a:rPr lang="en-US" dirty="0" smtClean="0"/>
              <a:t>Amount </a:t>
            </a:r>
            <a:r>
              <a:rPr lang="en-US" dirty="0"/>
              <a:t>of glucose (%) following use of  various enzyme loading rates for pre-treating MSW (A) time course, and (B) bar chart  Mean </a:t>
            </a:r>
            <a:r>
              <a:rPr lang="en-US" i="1" dirty="0"/>
              <a:t>+</a:t>
            </a:r>
            <a:r>
              <a:rPr lang="en-US" dirty="0"/>
              <a:t> SD (n=3).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6885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063765537"/>
              </p:ext>
            </p:extLst>
          </p:nvPr>
        </p:nvGraphicFramePr>
        <p:xfrm>
          <a:off x="0" y="0"/>
          <a:ext cx="91440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215587899"/>
              </p:ext>
            </p:extLst>
          </p:nvPr>
        </p:nvGraphicFramePr>
        <p:xfrm>
          <a:off x="0" y="2971800"/>
          <a:ext cx="8915400" cy="3267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240049"/>
            <a:ext cx="9144000" cy="646331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 Figure 3: </a:t>
            </a:r>
            <a:r>
              <a:rPr lang="en-US" dirty="0" smtClean="0"/>
              <a:t>Amount </a:t>
            </a:r>
            <a:r>
              <a:rPr lang="en-US" dirty="0"/>
              <a:t>of Sugar (%) following using various surfactants for enzyme </a:t>
            </a:r>
            <a:r>
              <a:rPr lang="en-US" dirty="0" err="1"/>
              <a:t>hydrolysate</a:t>
            </a:r>
            <a:r>
              <a:rPr lang="en-US" dirty="0"/>
              <a:t> MSW (A) time course (B) </a:t>
            </a:r>
            <a:r>
              <a:rPr lang="en-US" dirty="0" err="1"/>
              <a:t>barchart</a:t>
            </a:r>
            <a:r>
              <a:rPr lang="en-US" dirty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01334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 dirty="0" smtClean="0"/>
              <a:t>Acid pretreatment of MSW</a:t>
            </a:r>
            <a:endParaRPr lang="en-US" dirty="0"/>
          </a:p>
        </p:txBody>
      </p:sp>
      <p:pic>
        <p:nvPicPr>
          <p:cNvPr id="4" name="Picture 2" descr="C:\Users\stxja8\Desktop\lab data\lab pictures\20140309_1655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17638"/>
            <a:ext cx="8229600" cy="5287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41932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514330"/>
              </p:ext>
            </p:extLst>
          </p:nvPr>
        </p:nvGraphicFramePr>
        <p:xfrm>
          <a:off x="0" y="441703"/>
          <a:ext cx="8610600" cy="5545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Slide" r:id="rId4" imgW="3427413" imgH="4570623" progId="PowerPoint.Slide.12">
                  <p:embed/>
                </p:oleObj>
              </mc:Choice>
              <mc:Fallback>
                <p:oleObj name="Slide" r:id="rId4" imgW="3427413" imgH="4570623" progId="PowerPoint.Slide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41703"/>
                        <a:ext cx="8610600" cy="55458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5934670"/>
            <a:ext cx="9144000" cy="92333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endParaRPr lang="en-IN" dirty="0" smtClean="0"/>
          </a:p>
          <a:p>
            <a:r>
              <a:rPr lang="en-US" b="1" dirty="0"/>
              <a:t>Figure </a:t>
            </a:r>
            <a:r>
              <a:rPr lang="en-US" b="1" dirty="0" smtClean="0"/>
              <a:t>4</a:t>
            </a:r>
            <a:r>
              <a:rPr lang="en-US" dirty="0" smtClean="0"/>
              <a:t>: </a:t>
            </a:r>
            <a:r>
              <a:rPr lang="en-IN" dirty="0" smtClean="0"/>
              <a:t>Amount </a:t>
            </a:r>
            <a:r>
              <a:rPr lang="en-IN" dirty="0"/>
              <a:t>of glucose yield % concentrations using 2% MSW various strong sulphuric acid concentrations  in a (A ) Solid and  (B) liquid</a:t>
            </a:r>
          </a:p>
        </p:txBody>
      </p:sp>
    </p:spTree>
    <p:extLst>
      <p:ext uri="{BB962C8B-B14F-4D97-AF65-F5344CB8AC3E}">
        <p14:creationId xmlns:p14="http://schemas.microsoft.com/office/powerpoint/2010/main" val="3239230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2706481689"/>
              </p:ext>
            </p:extLst>
          </p:nvPr>
        </p:nvGraphicFramePr>
        <p:xfrm>
          <a:off x="0" y="37578"/>
          <a:ext cx="8991600" cy="5829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2088" y="6211669"/>
            <a:ext cx="9141912" cy="646331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n-IN" b="1" dirty="0" smtClean="0"/>
              <a:t>Figure 5:  </a:t>
            </a:r>
            <a:r>
              <a:rPr lang="en-US" dirty="0"/>
              <a:t>Amount of glucose yield % concentrations using 2% MSW various weak </a:t>
            </a:r>
            <a:r>
              <a:rPr lang="en-US" dirty="0" err="1"/>
              <a:t>sulphuric</a:t>
            </a:r>
            <a:r>
              <a:rPr lang="en-US" dirty="0"/>
              <a:t> acid concentrations  in a </a:t>
            </a:r>
            <a:r>
              <a:rPr lang="en-US" dirty="0" smtClean="0"/>
              <a:t> </a:t>
            </a:r>
            <a:r>
              <a:rPr lang="en-US" dirty="0"/>
              <a:t>Solid </a:t>
            </a:r>
            <a:r>
              <a:rPr lang="en-US" dirty="0" smtClean="0"/>
              <a:t>fraction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09965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4230170638"/>
              </p:ext>
            </p:extLst>
          </p:nvPr>
        </p:nvGraphicFramePr>
        <p:xfrm>
          <a:off x="0" y="0"/>
          <a:ext cx="91440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9394" y="6211669"/>
            <a:ext cx="9134606" cy="646331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 </a:t>
            </a:r>
            <a:r>
              <a:rPr lang="en-US" b="1" dirty="0" smtClean="0"/>
              <a:t>Figure 6: </a:t>
            </a:r>
            <a:r>
              <a:rPr lang="en-US" dirty="0" smtClean="0"/>
              <a:t>Amount </a:t>
            </a:r>
            <a:r>
              <a:rPr lang="en-US" dirty="0"/>
              <a:t>of glucose yield % concentrations using 2% MSW various weak </a:t>
            </a:r>
            <a:r>
              <a:rPr lang="en-US" dirty="0" err="1"/>
              <a:t>sulphuric</a:t>
            </a:r>
            <a:r>
              <a:rPr lang="en-US" dirty="0"/>
              <a:t> acid concentrations  using microwave  in a </a:t>
            </a:r>
            <a:r>
              <a:rPr lang="en-US" dirty="0" smtClean="0"/>
              <a:t> </a:t>
            </a:r>
            <a:r>
              <a:rPr lang="en-US" dirty="0"/>
              <a:t>Solid </a:t>
            </a:r>
            <a:r>
              <a:rPr lang="en-US" dirty="0" smtClean="0"/>
              <a:t>fraction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2858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989862104"/>
              </p:ext>
            </p:extLst>
          </p:nvPr>
        </p:nvGraphicFramePr>
        <p:xfrm>
          <a:off x="27140" y="30270"/>
          <a:ext cx="9040660" cy="5329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5360116"/>
            <a:ext cx="9144000" cy="1600438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n-IN" sz="2000" b="1" dirty="0" smtClean="0"/>
              <a:t>Figure 7: </a:t>
            </a:r>
            <a:r>
              <a:rPr lang="en-US" sz="2000" dirty="0"/>
              <a:t>Enzyme hydrolysis using weak acid pretreated solid residue 30 FPU for pretreated solid 2% solid liquid ratio MSW. using autoclaving (30 min autoclaving with 1% </a:t>
            </a:r>
            <a:r>
              <a:rPr lang="en-US" sz="2000" dirty="0" err="1"/>
              <a:t>sulphuric</a:t>
            </a:r>
            <a:r>
              <a:rPr lang="en-US" sz="2000" dirty="0"/>
              <a:t> acid ) and using microwave( 1% acid , 10 minutes at 160oC )to release fermentable sugars from MSW and comparing with control ) </a:t>
            </a:r>
            <a:endParaRPr lang="en-IN" sz="2000" dirty="0"/>
          </a:p>
          <a:p>
            <a:r>
              <a:rPr lang="en-IN" b="1" dirty="0"/>
              <a:t> 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4459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 dirty="0" smtClean="0"/>
              <a:t>Alkali pretreatment of MSW</a:t>
            </a:r>
            <a:endParaRPr lang="en-US" dirty="0"/>
          </a:p>
        </p:txBody>
      </p:sp>
      <p:pic>
        <p:nvPicPr>
          <p:cNvPr id="4" name="Content Placeholder 3" descr="C:\Users\stxja8\Desktop\photos\20140321_1509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2" b="7492"/>
          <a:stretch>
            <a:fillRect/>
          </a:stretch>
        </p:blipFill>
        <p:spPr bwMode="auto"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26299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143992891"/>
              </p:ext>
            </p:extLst>
          </p:nvPr>
        </p:nvGraphicFramePr>
        <p:xfrm>
          <a:off x="0" y="0"/>
          <a:ext cx="91440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2819400"/>
            <a:ext cx="9144000" cy="646331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n-IN" b="1" dirty="0" smtClean="0"/>
              <a:t>Figure 8: </a:t>
            </a:r>
            <a:r>
              <a:rPr lang="en-IN" dirty="0" smtClean="0"/>
              <a:t>Amount </a:t>
            </a:r>
            <a:r>
              <a:rPr lang="en-IN" dirty="0"/>
              <a:t>of glucose yield % concentrations using 2% MSW (autoclaving ) various alkaline concentrations  in a  Solid 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230637226"/>
              </p:ext>
            </p:extLst>
          </p:nvPr>
        </p:nvGraphicFramePr>
        <p:xfrm>
          <a:off x="-4549" y="3423313"/>
          <a:ext cx="913773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3412" y="6211669"/>
            <a:ext cx="8936277" cy="646331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n-IN" b="1" dirty="0"/>
              <a:t>Figure 9</a:t>
            </a:r>
            <a:r>
              <a:rPr lang="en-IN" b="1" dirty="0" smtClean="0"/>
              <a:t>: </a:t>
            </a:r>
            <a:r>
              <a:rPr lang="en-IN" dirty="0"/>
              <a:t>E</a:t>
            </a:r>
            <a:r>
              <a:rPr lang="en-IN" dirty="0" smtClean="0"/>
              <a:t>nzyme </a:t>
            </a:r>
            <a:r>
              <a:rPr lang="en-IN" dirty="0" err="1"/>
              <a:t>saccharification</a:t>
            </a:r>
            <a:r>
              <a:rPr lang="en-IN" dirty="0"/>
              <a:t> for sugar releasing from MSW at 2% alkaline  concentrations and 30 minutes autoclaving.   </a:t>
            </a:r>
          </a:p>
        </p:txBody>
      </p:sp>
    </p:spTree>
    <p:extLst>
      <p:ext uri="{BB962C8B-B14F-4D97-AF65-F5344CB8AC3E}">
        <p14:creationId xmlns:p14="http://schemas.microsoft.com/office/powerpoint/2010/main" val="1799304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350516881"/>
              </p:ext>
            </p:extLst>
          </p:nvPr>
        </p:nvGraphicFramePr>
        <p:xfrm>
          <a:off x="0" y="0"/>
          <a:ext cx="914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2743200"/>
            <a:ext cx="9144000" cy="646331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fontAlgn="base"/>
            <a:r>
              <a:rPr lang="en-IN" b="1" dirty="0" smtClean="0"/>
              <a:t>Figure 10: </a:t>
            </a:r>
            <a:r>
              <a:rPr lang="en-IN" dirty="0" smtClean="0"/>
              <a:t>Amount </a:t>
            </a:r>
            <a:r>
              <a:rPr lang="en-IN" dirty="0"/>
              <a:t>of glucose residue (%) following use of sodium </a:t>
            </a:r>
            <a:r>
              <a:rPr lang="en-IN" dirty="0" err="1"/>
              <a:t>hidroxide</a:t>
            </a:r>
            <a:r>
              <a:rPr lang="en-IN" dirty="0"/>
              <a:t> (5-50%) for pre-treating MSW  at room temperature. Mean </a:t>
            </a:r>
            <a:r>
              <a:rPr lang="en-IN" i="1" dirty="0"/>
              <a:t>+</a:t>
            </a:r>
            <a:r>
              <a:rPr lang="en-IN" dirty="0"/>
              <a:t> SD (n=3</a:t>
            </a:r>
            <a:r>
              <a:rPr lang="en-IN" dirty="0" smtClean="0"/>
              <a:t>).</a:t>
            </a:r>
            <a:r>
              <a:rPr lang="en-US" b="1" dirty="0"/>
              <a:t> </a:t>
            </a:r>
            <a:endParaRPr lang="en-IN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605071010"/>
              </p:ext>
            </p:extLst>
          </p:nvPr>
        </p:nvGraphicFramePr>
        <p:xfrm>
          <a:off x="0" y="3417964"/>
          <a:ext cx="9144000" cy="3070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r>
              <a:rPr lang="en-IN" b="1" dirty="0"/>
              <a:t>Figure </a:t>
            </a:r>
            <a:r>
              <a:rPr lang="en-IN" b="1" dirty="0" smtClean="0"/>
              <a:t>11: </a:t>
            </a:r>
            <a:r>
              <a:rPr lang="en-IN" dirty="0"/>
              <a:t>C</a:t>
            </a:r>
            <a:r>
              <a:rPr lang="en-IN" dirty="0" smtClean="0"/>
              <a:t>omparing </a:t>
            </a:r>
            <a:r>
              <a:rPr lang="en-IN" dirty="0"/>
              <a:t>acid and alkali optimised condition for </a:t>
            </a:r>
            <a:r>
              <a:rPr lang="en-IN" dirty="0" smtClean="0"/>
              <a:t>sugar </a:t>
            </a:r>
            <a:r>
              <a:rPr lang="en-IN" dirty="0"/>
              <a:t>releasing from MSW.</a:t>
            </a:r>
            <a:r>
              <a:rPr lang="en-IN" b="1" dirty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48033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i="1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Acid did not increase the sugar yield. </a:t>
            </a:r>
          </a:p>
          <a:p>
            <a:r>
              <a:rPr lang="en-US" dirty="0" smtClean="0"/>
              <a:t>Alkali was better than acid pretreatment .</a:t>
            </a:r>
          </a:p>
          <a:p>
            <a:r>
              <a:rPr lang="en-US" dirty="0" smtClean="0"/>
              <a:t>Enzyme for un pretreated MSW showed better performance in terms of sugar releasing.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4349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data:image/jpeg;base64,/9j/4AAQSkZJRgABAQAAAQABAAD/2wCEAAkGBxQSERQSEhQUFRUWFxUWFRgVFBgXFRgXFxUYGBUVFRQcHSogGBolHBgZITEjJSkrLi4uFx8zOTMsNygtLi4BCgoKDg0OGxAQGiwkICQwNCwsLDQsLCwsLCw0NDQ0LCw0LCwsLCwsLC8sLDQuLCwsLCwsNCwwLCwsLCwsLDQsLP/AABEIAM0A9gMBEQACEQEDEQH/xAAcAAEAAQUBAQAAAAAAAAAAAAAABQECAwQGBwj/xABHEAABAwIDBAcEBwUFCAMAAAABAAIRAyEEEjEFIkFRBhMyYXGBkQdCobEUI1KywdHwNGJykuEkM4Kis0NTc4OjwtLxFRZk/8QAGgEBAAIDAQAAAAAAAAAAAAAAAAQFAQIDBv/EADgRAAIBAgMECQIGAQQDAAAAAAABAgMRBCExBRJBcRMyUYGRobHR8GHBBiI0QuHxMxUjQ1IUYoL/2gAMAwEAAhEDEQA/APcUAQBAEAQBAEAQBAEAQBAEAQBAEAQBAEAQBAEAQBAEAQBAEAQBAEAQBAEAQBAEAQENtvA16lRhpOyta2pm+uqMLiRDWFjWluXXe7TTlI0IIEfU2TjSIFUDdo36+oTmbSqteYyXAe6m6J3+rOaJQGbE7KxfWVjRr5WVC8tzVHOLJosa2A9rssVM7oaWgSO0N0AXOwGMcapdVaAaNZlINe4Fr35Mji5rG6ZSc0SMxhAYG7GxZcM9ex3TFWoIYM7M4aAPrDTyO1ADy7tAAoC/DbMxvV1BUrNzuNNzQ2o+BLw/EUg/KC1pEsa8CWgzAKAubgsflI66m3dAbll0ODOL6jXF2/qTwPAi4F1fCY8h+WvTBmrk3QAAXs6oGaZs1mcnjMXIQClgca109c0jPJkycnXVXRHVxAY5jYEE5e0IuBZX2fjXMY01ZcCCXNcGXBoOMwyI3a7Rumz2yDdAV+hY2pTex9VrXg0Ore05QXNa19V5ygEsLyW5TEtZftFAWs2djhA69sSHu3iSXGuKj2tLqZLWZczAJiCBAiUBlpYPHZBnrU3PA90ZGF0OkncJgHLGtpkFAZdkYPEsq5q7w8FhzEE5S7JQa2GwMt2VjYAfWDyAm0AQBAEAQBAEAQBAEAQBAEAQBAEAQBARW28BUqupZDla3rM5FZ9N29TLWgZWkG5m+haI4oCNbsHEODg+uQHUyzcq1GuGZ1KwIiHNax/1ggk1XWaLICg2Dijd+IDnONVzjLwJfQbTaGD3GggmBbjqSgMx2bjcsNxDWw0AEAG4okCxZYdbBNzIJ7MQQNjFbNr9ealKrla408zS5xs070NILRItAiZBkRcDXds7GdVUY6sKhdh6jAbNd1zmjK4FrWgb2a/LLAEGQMeF2Pi2PefpG4+rVdlLi5wa6o5zA1xbDQGnJlA781mgAXUdlYxrMjcSBlaAyzSN2lVa3MCyYzOpE3v1ZMjMWoBiNkYs1G1G14IpU2Fpc7Lmaaxe6AACTnYJj3ZuWgIC6tg8duhtdsnM1ziGkD6mWvyZBcVWgEaFtR53YAAF9PZmKDy4Vg2TTcQCHzlaQ5pcWXBMaBunCUBf0do4kb2J7ZptDt5pBdmcbBthAPnm8gBOIAgCAIAgCAIAgCAIAgCAIAgCAIAgCAIAgCAICyrVa0ZnENA1JMD1S5lJt2RC4vpTRZZuaof3RA9T+Erm6iJUMHUlrkag6UOcxzwxrQJm5cYjXguFSvJOyRxxFLopJXuYqnSB+YtzwREw0QJ0kkdy49PVedyPvM4vpP0xxtHFPZTxBa0BkDq6R1YCblhOpXodn0adXDxnNXefb2/Qh1qs4zsn6Gvh/aXjm6mi/wDjp/8Ai4KU8DSfb4mqxNT6E7s/2rjSvhyO+k8H/I6PvKPPZ3/WXidY4vtR2OxulmExRDaVZuc+4/cf5Nd2vKVEqYepT6yJEK0J6Mm1wOgQBAEAQBAEAQBAEAQBAEAQBAEAQBAEAQBAUJQHPbV6TtbLaMPP2j2R4fa+XipMMM2ryyOMqyTyzOTx2MqVCXPcXm8Am3gBoFWzTUrSPQ0lDcTprJmh1r7bo7IJ17XvDX8ViyN7skMHVgEZc0icpE6AmCIPGB5rjVXEg7QjeMZfPmRuOr6k0idBYA2y5uMaGQuNvqVRwXTT9sqeFP8A02r1eyv0se/1ZBr9cg1YnEIAQgOp6O9PMVhSGud19L7FQkuA/cqajwMjuCiVsJTqZrJ/OB3p15w+qPWOjnSWhjWTRdvAb9N1qjfEcR3iQqqtQnSf5vEnU6sZrImVxOgQBAEAQBAEAQBAEAQBAEAQBAEAQBAWV6zWNLnEBouSVlJt2Rhu2bOI25t11aWt3afLQu/i/JT6VFQzepFnUctNCHzDSR6+H5j1C7HMtqtJFtf1+vNV+Npf8i7y32bX1pPmvuvv4ms2nU+0ItzN7cSOQPqq/ItrM39nOIe2ddD4kfmudRXizjio71F+JMqIUR5t00/bKnhT+41et2V+lj3+rINfrkGrI4hAEAQGbCYp9J7alNzmPaZa5pgj+ndoVrKKkrNZGU2ndHsXQbpu3GAUa0MxAHCzagGpZydzb5i0xT4nCun+aOnoWFGvv5PU7JQyQEAQBAEAQBAEAQBAEAQBAEAQBAUc6BJsBrKBK5wm3dtfSHQw/VA7v7x+0fwCl4OVOcN+Dvf5Y44qFSnPcmrEHinNgBxIvaPIfj8zwUsjGI9X2pMyDxmSB8wNBqPCwG4CsSipJpm0JuElKOqLCFRVIOEnFnqKNVVYKa4hroIPK65nRq6syfBUI841Z2Z5t00/bKnhT+41et2V+lj3+rIFfrkGrI4hAEAQBAXU6haQ5pLXAgggwQRcEHgVhq+TMntnQHpYMbSLKkDEUwM40D26Co0fAjge4hUuKw/RSutH8sWNCtvqz1OsUQ7hAEAQBAEAQBAEAQBAEAQBAEBx/TvbGUfRmG7hNQjg3g3z493iqnaWIsuijx15dnf81LfZmGu+llw059vz7HFUqpaZH9Cq3DYqph579N81wfMtMRhqeIhu1F7rkb1N7XjQHuN+EH4EjzXsMFtCnio5ZS4r27V8Z5LGYGphnnnHg/mj+IvNJv2W+gU4hF6Ao4KFjaW9HfXD0LLZtfdn0b0enP8AksVWXpNYN0sb4R6WUSorSZRYqO7Vl4nnnTT9sqeFP7jV6rZX6WPf6sqa/XINWRxCAIAgCAIDc2RtJ+GrMr0jvMMxwcPea7uIstKkFOLizaMnF3R9BbI2izE0ademZa9sjmDoWnvBkHvC8/Ug4ScXwLWElJXRuLQ2CAIAgCAIAgCAIAgCAIAgMOMxIpU3VHaNaXHyHDvWlSahFyeiN6cHOSitWeR4zEuq1HVH9pxJP5DuAt5LytSbnJylqz1tOCpxUY6IwrQ2AdFwVmM3CSlF2a0ZiUFJOMldM38PiZsbH4H+q9Vs/a8atqdbKXB8H7PyfDsPM4/ZMqV50c49nFe68/U2FdlKE1Cds0WuCo69Lo5uPgenw1fpqalx48yR2U7dI5GfX/0oVZZpkLaEbSUvnzM4Ppp+2VPCn9xq9Psr9LHv9WUNfrkGrI4hAVa2TFr8yAPMmw8SsA3X7HrB2Usg5XPjMzstOVx7XOy06WDV7m/Ryvaxr4rDOpuLHjK4aiQe7ge78VtGSkroxKLi7MwrY1CA9G9kO2stSpg3Gz5qUp4OHbaPEQ6P3Xc1W4+ldKouTJeFnm4nqiqycEAQBAEAQBAEAQBAEAQBAcr7QMZlospDWo6T/Cy/3i30VZtSru01BcfRfzYtNlUt6o5vh6v+LnCtoOLcwBInLa94mI10VIoSaulloXjnFOzZmpYeoxzXGm4w4Wg3IgwukYThJPdeTNJThOLW8tDapY9zS4Cl2nhxF8xzAnLpoRcQBpxXaNeUW7Q1d/rn8yOUqMWleWit9MvmZpHDPILgxwbd2hgC3E6jeHkZUZ05O73XY79JFWV1cy06rmwKgcBwJBBtrrqrrAbVnQtTr33eD4r3Xminx2y4VrzoW3uK4P2fl6m2CvUQnGcVKLunxPNyjKEnGSs0CFGxdLfhdaomYCv0VSz0eXsbGzHw8jmPl+iqOqvylpj43p37GcV00/bKnhT+41ek2V+lj3+rPM1+uQZVkcSaf0bfcsqUnsGeHSR2IDpgFrbmJzRbVR//ACFxTO3Qvg0MJsSoK2UPYKjGOqtyy7eY/K1pzAAEuB5xFwsyrR3b2y0CpS3rXz1MuHwlarTa9lWmSGSW5BmYHAgZA1riSWgiwDoaABGVauUIuzXz53GUpySaYr7Fr1HfWVaZcGgN3i6QXGBIbAaN4k6DwBylWhFflTDpTbzZrf8A16rE5qQGYMu5wuZi2XS2ulweyQVt08fr8+fGa9DL6EfiqGR5YTJETYi5aCRDgCImLgG2g0XWMrq5zkrOxl2Tjzh69Ku3Wm9rrcQDvN82yPNYqQ34uPaZjLdal2H0bTeHAOBkEAg8wdCvONWLcuQBAEAQBAEAQBAEAQBAEB5108xGbFZeDGNHmZcfgR6Lz+0p71a3Yvn2PRbMhu0b9rIKhi3sENdAnNEAiYiYI1hQ4VZwVosmypxk7tElhjWLBU6zKJeJDGkgZS53DiWm3Eib3iVT6ZwU96yz4L5mRp9EpOG7d5cX8yKtwVcOJzMBAJJABJyi5mNYfB01i8QsqjXUm7pfX4vqYdWi0lZ/P6+5hxgrsaC5wiGtEZZAdJAsLdmfRaVenpq7fp7fQ3p9FN2S+fGaWIxLn3eZPOBMXtbhc+qjTqSn1szvCnGHVKUK5b3jl+Sl4LaFTCyyzjxXt2P4yLjMBTxMc8pcH81XxEhTqBwkL2GGxVPEQ36b91zPJYnDVMPPcqL2fIy0HQ9p7/nY/NVmMo7kmlo9C3oVf/IwzT1Ss/szj+mn7ZU8Kf3Gq52V+lj3+rPO1+uQasjiBx79e+NJQFIQFQeI7/iIPwQFIQCEBVAEB7z7P8Z1uzsO7i1nVn/lONP5NCocVHdrSXf4lpQlemjoVHOoQBAEAQBAEAQBAEAQBAeOdK8S443EGT2459kBv4KbHBYepBOcE322z8dSlq7QxVKtJU6kkr6Xy8NCMGKd3HxH5QuM9i4OX7bcm/c7U/xBj4azT5xX2sXDFniAfAx+aiT/AA9QfVnJeD+yJ1P8VYldenF8rr3LxixxB8oKiT/Ds/21E+aa9ybT/FdL99Jrk0/XdLxiW8/gfyUWew8XHRJ8n72JsPxJgZauS5xf2uXiq3mPUKLPZ2LhrTl3K/pcnU9rYGelWPe7eti9RJwlDrJrmrepOhUhPqNPk7l1OoWmR+vFb0K86M9+m7P5r2o0rUIVoblRXRv0a4dbQ8vxC9RQxtPHU9zSazt28vbX1POywtTAVd/WDyb7Ofv72OW6YOnFvPNtM/8ATarnZathkvq/VlJi47taUewhVYEYIAgCAIAgCAID2L2Q1pwL2/YrPHqxjvm4qnx6tVv9Cwwr/J3ncKCSQgCAIAgCAIAgCAIAgCA8U6SD+14j/i1PvFW9LqLkeYxP+aXNmmMM/LmyPyxM5TEc5iIsVvvLS5z3JWvZ25GFZNAgCAIAECSTuXiq7mfWfgo9TCUKnXhF9yJVPG4mm/yVZL/6fpcw1ds5PezEcBH3gostk4STuoWf0bX3L3C4vasutP8AL/7RT8rX8WjX25mcW1Xi72tBi0ECw9I9Co1HazpylTik0n3vtd+f0J2H2dSxu9+ZqS+mVuDtr59hGyOfqPylWENr0X1k15/PA0q/h/ER6klLyft5lQP1/RTaeMoVOrNenqV1XZ+Kpdem/C/pcopJDCAIAgCAID1z2Nj+yVj/APoP+lSVRtD/ACLl92T8J1Xz+yO+UAlBAEAQBAEAQBAEAQBAEB5F0rwTjtDEMaLk5wOJmm10NA1cTYDiVaUZJUk2edxVOTxE0ufkWNw+KYBTAaQAQBma4OBIaSA43EkcABl8ZXpvM2UcRFbq/vx+feJxWEdTy5h2gCLzwBI7iMwXWMlLQiTpyha5gWxoEAJi5Q2jFydkrs0q+0mizd4+g9Vi5Z0NlVJZ1Hurz/j5kR9fFufqbchYf180LihhKVHqLPt4/ORfszD9ZVa3hqfAfnp5qJjq/QUJTWui5v5c6zluxudPjcP1jC08dDyPArxVOe5K5ywmIdCqp+PLick4QSDYix7iNQrM9ommroohkuDj+tPRdKdWdPqSa5M5VaFKr/kinzSYz+Cm09qYiOrT5r2sV1XYmEnonHk/s7ormHf8/wAlMhtlfvh4P7P3K6r+HX/x1PFfdexXzHy+am09pYaf7rc18XmVtXY2Mp/tvyd/Z+RWFMhUjNXi0+WZXVKU6btOLXNNepRbmh7R7JqGXZ4d/vKtR3oRT/7FS453q27EWOFX+2dkoZICAIAgCAIAgCAIAgCAIDzX2mYYsxNOqJGdkSPtU3c/BzfRWGEd4NFJtOLjUU1xXp/ZyLcQ8aPeI0hxEaaX7h6BSt1dhXb8u1+Ja+oTEkmNJJMeHJZsjDberMb3gCSQB3ob06c6jtBXZoV9pjRgnvNh6a/JYuW1DZL1qvuXuR9au5/aM/L0QtqVGnSVoKxjQ6hAdB0cw8NdUPvGB4DX4/dXmtuV7yjSXDN8+Hl6kavLOxMKhI5AbfwuVwqDR1j/ABD8x8ip2GneO72Hptj4nfp9E9Y6cv49iKUkuAgCAIAgARZO6DV1Zg1IEn9eeqlQx2Ip6Tffn6kGrszCVetTXdl6WPojopgTQwWHpEQ5tNuYcnuGZ/8AmJUmU5Te9LVnm5xhGTjT6t8uRKrBqEAQBAEAQBAEAQBAEAQHNe0DZ3W4RzgN6kesH8IBD/8AKSf8IUjDT3Z27ciDtClv0W1wz9/I8krVmt7RA+fkFZlNRw9Ss/yK/p4kfX2mdGCO86+ixct6GyorOq7/AEWnv6GhUqFxkkk96wWsIRgt2Ksi1ZNggCAq1pJAGpIA8TosNpK70B2eHohjGtHAAfmV4PEVnWqyqPi/68iBJ3dzIuJqYcXQFRjmHiPQ8D6reE92VyRhq7oVVUXD04nJPaQSDYgkHxGqs075ntYyUkpLRlFkyb2F2W+pTzt5VSBDpPVBrnAWgkh1onTxjKi2rnKVaMZbr+nmbGJ6PvZSNXOxwDQ4hpJOU2LtNBfyA5wtnBpXOccVGU92zIlaEkICZ6HbK+lY2jSiW5s9TlkZvOnuNm/4gt6cd6SRHxdXoqMpdy5v5c+hFPPJhAEAQBAEAQBAEAQBAEAQFHNBBBuDYhAfPHS/YrsHi6lEyWznpkmS6m6ctzckQWk82lW1Ke/G52ja2RDLoZBQEx/8OzOxvXNAL8rnONMBrMrTn/vDeXRBIk8YBK5dI7aGLmttPAtphhZUbUDheIlpDWkggE81tCTd7oJmgtzJJbAw+armOjBPmbN/E+Sqtr1+jw+6tZZd3H27zlWlaNu06ZeRIYQBAQW38LBFQaGzvEaHzHy71Nw07rdZ6TY+J3oOi9VmuX8P1NPAUaTg4VHljpYGREaPL80xGjWgyAC+TZS0lxLapKatuq/b5W+fQ3X4Kg1pjEl/91DWtySHVG5yJJiGgmDoQCbRO1l2nJVKjfUtr9eGQqYDDy7+1faiWzYZoBM37LBpfUSIlux7QqtWy/J8+N/fia+1sDTpGKdYVSHlpgAWAG8IJBEzx9YMYkktGb0qk59aNiPWp2PXvZJsLqqDsU8b9eAyeFIaH/Eb+AapdCFlftKDamI3pqmtI68/49zv13KoIAgCAIAgCAIAgCAIAgCAIDlPaH0Y+m4eWD6+lLqf7w96mT3wI7wOErvQq7ks9GbRdjwoiDBBBFiCIII1BHAqyOplwbmB4NRuZomRJE7pgSCCLwsSvbIEq36ES1x61oMZmAkgXpiA6JNusMyPDQHn/uGMzUxrcPlcaRfmkZQdIzOmbWtl4n5xtHfvmFcj10MnUbDw+SkDxdveXu/C/mvI7Xr9JiN1aRy7+Pt3EStK8rdhIKqOIQBAY8TRD2lh0I9OR8jdbQk4yujth60qNRVI8PjRyNSmWktOoMFWiaauj20JxnFSjo8y1ZNggCA6DoT0aOOxAaQRRZDqztLcGA/adEdwk8At6cN9kTGYpUKd11np79x73TYGgNaAAAAALAAaADkp55du+bLkMBAEAQBAEAQBAEAQBAEAQBAEB5r7S+hJqZsZhmy/WtTaLuj/AGjBxdzHHUX7UzD17flkbxlwZ5QCpx0CAIDNhKGd7Wcz8NSfSVxxFZUaUqj4L+vMxJ2VzsgF4Ntt3epACwYMxwr5AymScoEXzco53W/RyvaxmxZVoubZwI8ViUXHVAsWpgg+kGFuKg42d4+6fw8gpmGnlus9FsbE3i6MuGa5cV9/Eh1LLwICR2BsSrjKwo0RfVzj2WN4ud+A4lbRi5OyONevCjDfn/Z710e2JTwdBtCkLC7nHtPee093eY8gANAp0IqKsjy9evKtPfl/X0JJbHEIAgCAIAgCAIAgCAIAgCAIAgCAIDz3px7PBXLsRhAG1TJfTsGVDxLTox59CdYuVKo4jdylobxl2nkmJw7qb3MqNcx7TDmuBDge8FT001dHQxrIJro3h7uqHhujx1P4eqoduV7RjSXHN8uHn6HCvLKx0WHpZ3BoIBNhOk8B+C85GO87EY2KmzHgEkCACdb2aHaaix4rpLDzSbZmxu9VXkFj2G7S0gNbd7YFiLTELvu1cmmvLj3GczFVwNd4aHZSAcrbtsTlHDh2defitJUqsrJ8DFmatbAPa3MQI7jJjNlmOU8VylRlFbzMWNKvSD2lp0Ij+q0jJxd0dKNWVKoqkdUchWpFri06gwfzVmmmro9tTqRqQU46PMnOivROvjnbgyUgYfVcN0RqGD33dwsOJC6wpuZwxOLp0Fnm+z5oe2dH9hUcHSFKi2Bq5xu97vtPPE/AaCFNjBRVkebr4idaW9P+iTWxxCAIAgCAIAgCAIAgCAIAgCAIAgCAIAgIfpD0aw+NbFdkuAhtRtqjf4Xcu4yO5dKdWUNDKbR5dt/2Z4mjLqBGIZyENqgd7CYd5GTyCmwxMZa5HRTRhwmDNFjabmlrgN4OBBk3NjfX5LyOPrOriJSfJclp7kOo7ybMyhmhWVm7BRAJS4L31XEAFxIGgJMDwCy5NqzZk2tnbJrV/wC6puI+1oz+Y2W9OhUqdVd/DxMqLZ0mA9nNEvFXFHrHAD6tsinbTNxf8BzBVvh8JuRtN3LGhjK1Gl0cX38UdrSpBrQ1oDWgAAAQABoABoFNI7bbuy9DAQBAEAQBAEAQBAEAQBAEAQBAEAQBAEAQBAEBhxOEZUEVGNeOTmg/NayhGatJXFrkNieh+Fdo1zD+48/IyB6KLLA0Xwt3mm4jRf0Ep+7VqDxDT8gFx/02HCT8jHRoxjoG3jWd/IPzT/TY/wDZjozZo9B6A7T6rvNoHwbPxW0dnU1q2x0aJTB9HsNSu2k2ebpefIumFIhhaMNI/f1NlFIlApBsEAQBAEAQBAEAQBAEAQBAEAQBAEBz2A2PimmoamKL5q9ZTsRlYA+KZ5iS2eYautWcJJbqt2/U0hGSvd3NxuHxN5qtHZAho4M3j2eLuF/LRcjczVqFcudlqgN3MgyAm3bzWvPcgMLcDWDg4Vjo0EG7SOsc55jTNlLWgwND3QBRuExJZDqwBLCDlAnMWu45eBLbiNNOKAvOHxH+9boL5R9k3FuZHpwmEBtYKi9ufO/NL5b3NytAGgjQnz4oDT6S4CvXo5MNX+j1MwOeJsJkR329FrNNrJ2O+HqU4TvUjvLsLhgqwnLWuRebiQxjQQCDFw4+LpvEHY4vUocHXMnrb/V5fsjLmzEtAGacwtNy0Gw3UMFa2HxMbtUXA1DZBzNmDlg7odw1PhAG9h2uA3zJl1xyk5R6QgMqAIAgIqrgKxrVHisQxzIYwe4+Gw/kbg24yuKhPpHLey7DFncu+iV7fW2D2GAPca6SC4iSSIGvNdjJc3CVpH1xgE8GkxAjVusgnzhAG4Wtaa3Od1vfEW5c5QFdn0q4d9a8OFxYATpBAAtx1PHTigJBAEAQBAEAQBAEAQBAEBzmA2HiWmr1uLe8OqmoyJaWMh8U5m4lzf5VvOUXaysZbRIHCVzM1hEuiBFi0ht9bTPkNNVoYNrB06jZ6xwdYRaLicx0EA2twvcoDZQBAEAQEdt3BVa1LJRqmi/MDnAmwmRr+oXSnKMXeSuca8JzjaEt19pjOz6wJIrn3SAZIkMa12psDlkCLFxNyubOq0KuwdebVtC4iReSXRm5gBwt3cIBQySiAIAgCAICKr7OrOrPf17hTc0AMEjKQWS4GdYDv5lxVOaque9+W2n3O7qQdFQUfzX1DsDXIA67Rj22ESXDdce8aeU8SF2OBlp4atO9VzCCNALloh1hMgzaeM20QFjsLiD/ALUAEEWFxuECHRPavJ5cOIFW4WuNKsgZYBAmxaXAugyDcTqJ4oCrcDUmrmqEte4FsFwLYNwCDYRGnfwIAAtZg6+7mrTBBdDQJjPOg0Mttwy6mUBlwOHqsIz1M4GYafw5eE2AMyTKA3kAQBAEAQBAEAQESNmVoeOvdJfmab2EO3ddLj0W85J2srGsU1e7L24OuIHXTAcLtEn7JJ7tPj3LQ2N7CUi2mxrnZi1rQXHVxAAJ80BlQBAEAQGntTDPqMy06hpmQcwnS9rELWSbWR0pTjGV5K5r1cBV1bWg8JBN8mXSY1k+nK+xo9TbwtKo1zi9+YHQRpvE/IgeQ5SRg2UAQBAEAQGlWwry5xFQgEABtxEETcG0wRIvdc1GW/vXy7DBrjZ9YSRXOosZcIygFoJJIuO1c34roZJDDsc1sOcXGTcgCxJgQOQgeSAyoAgCAIAgCAIAgCAIAgCAIAgCAIAgCAIAgCAIAgCAIAgCAIAgCAIAgCAIAgCAIAgCAI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232"/>
            <a:ext cx="9144000" cy="68227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94040" y="685800"/>
            <a:ext cx="74644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dirty="0" smtClean="0"/>
              <a:t>Thanks for your attentions</a:t>
            </a:r>
            <a:endParaRPr lang="en-IN" sz="4400" dirty="0"/>
          </a:p>
        </p:txBody>
      </p:sp>
    </p:spTree>
    <p:extLst>
      <p:ext uri="{BB962C8B-B14F-4D97-AF65-F5344CB8AC3E}">
        <p14:creationId xmlns:p14="http://schemas.microsoft.com/office/powerpoint/2010/main" val="1915761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</TotalTime>
  <Words>556</Words>
  <Application>Microsoft Office PowerPoint</Application>
  <PresentationFormat>On-screen Show (4:3)</PresentationFormat>
  <Paragraphs>84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Slide</vt:lpstr>
      <vt:lpstr>Optimizing conditions for sugar release from municipal solid wastes (MSW) for biofuel production</vt:lpstr>
      <vt:lpstr>Municipal solid waste</vt:lpstr>
      <vt:lpstr>MSW composition in 27the EU countries , 2013</vt:lpstr>
      <vt:lpstr>2. Sterilisation using Autoclave </vt:lpstr>
      <vt:lpstr>Chemical composition of municipal solid waste. Mean + SD (n=3). </vt:lpstr>
      <vt:lpstr>PowerPoint Presentation</vt:lpstr>
      <vt:lpstr>Enzyme hydrolysis for MSW </vt:lpstr>
      <vt:lpstr>PowerPoint Presentation</vt:lpstr>
      <vt:lpstr>PowerPoint Presentation</vt:lpstr>
      <vt:lpstr>PowerPoint Presentation</vt:lpstr>
      <vt:lpstr>Acid pretreatment of MSW</vt:lpstr>
      <vt:lpstr>PowerPoint Presentation</vt:lpstr>
      <vt:lpstr>PowerPoint Presentation</vt:lpstr>
      <vt:lpstr>PowerPoint Presentation</vt:lpstr>
      <vt:lpstr>PowerPoint Presentation</vt:lpstr>
      <vt:lpstr>Alkali pretreatment of MSW</vt:lpstr>
      <vt:lpstr>PowerPoint Presentation</vt:lpstr>
      <vt:lpstr>PowerPoint Presentation</vt:lpstr>
      <vt:lpstr>Conclusion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Abdullah Jwan</dc:creator>
  <cp:lastModifiedBy>omics</cp:lastModifiedBy>
  <cp:revision>71</cp:revision>
  <dcterms:created xsi:type="dcterms:W3CDTF">2006-08-16T00:00:00Z</dcterms:created>
  <dcterms:modified xsi:type="dcterms:W3CDTF">2015-08-27T09:29:37Z</dcterms:modified>
</cp:coreProperties>
</file>