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handoutMasterIdLst>
    <p:handoutMasterId r:id="rId21"/>
  </p:handoutMasterIdLst>
  <p:sldIdLst>
    <p:sldId id="278" r:id="rId3"/>
    <p:sldId id="279" r:id="rId4"/>
    <p:sldId id="292" r:id="rId5"/>
    <p:sldId id="282" r:id="rId6"/>
    <p:sldId id="283" r:id="rId7"/>
    <p:sldId id="290" r:id="rId8"/>
    <p:sldId id="291" r:id="rId9"/>
    <p:sldId id="257" r:id="rId10"/>
    <p:sldId id="258" r:id="rId11"/>
    <p:sldId id="260" r:id="rId12"/>
    <p:sldId id="261" r:id="rId13"/>
    <p:sldId id="263" r:id="rId14"/>
    <p:sldId id="264" r:id="rId15"/>
    <p:sldId id="266" r:id="rId16"/>
    <p:sldId id="267" r:id="rId17"/>
    <p:sldId id="287" r:id="rId18"/>
    <p:sldId id="289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3195" autoAdjust="0"/>
  </p:normalViewPr>
  <p:slideViewPr>
    <p:cSldViewPr snapToGrid="0">
      <p:cViewPr varScale="1">
        <p:scale>
          <a:sx n="65" d="100"/>
          <a:sy n="65" d="100"/>
        </p:scale>
        <p:origin x="14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A04EA-B750-4223-A9B9-71E86307CFD3}" type="datetimeFigureOut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8D08F-1E34-4E1E-A8AA-CE2B9D07F4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8372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61B71-5301-431E-AEBE-4837962EF1BE}" type="datetimeFigureOut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2AE51-70F3-4CAB-8EF4-3F54DB9FC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1490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2AE51-70F3-4CAB-8EF4-3F54DB9FCD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57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2AE51-70F3-4CAB-8EF4-3F54DB9FCD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882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2AE51-70F3-4CAB-8EF4-3F54DB9FCD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632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A555F8-4878-4318-A30D-B25D5DE0A8B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181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4D42-7219-456A-9FF5-9B6562E6F5C8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23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E7ED6-F058-4E04-8491-099FDE481731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10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AF532-11B1-4931-918F-6CBA9A8E5B31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21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D5463-BDBC-441E-8BF3-E45ACC753449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37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4C61F-3971-43DA-B753-8FE71027A75F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9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68E6-982B-4631-8F5F-07E5993791CD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765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0BBD7-761B-4640-AB78-04B6B7D57615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46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D835-3FAA-41FE-B796-A6B6891113FB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80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C7F9E-E8CB-49F6-9CFD-985665F8C112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78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E5578-57F5-40BB-B52A-0BDB4B47D255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79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826C5-B9C9-4BD8-A786-9B2A21E7051C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143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799A3-2557-4D1C-B5F5-6D94E3B9DEA2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841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CCF5B-5DB0-46C1-96EF-5AEA0543C28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262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45864-5520-4B79-B96F-2391BE2F1A7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63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FF5CC-8D28-4B71-B46C-F7FB6F2ACB5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661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90A3-DCB0-42D0-AE41-AF5444C0523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212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73CFD-A752-46F5-9C7F-EC538351498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067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F051-B646-4050-9273-DBA1B311A9E5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80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C0647-6E94-4B1C-8FEC-FABC78D7B0C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520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786B-64B8-4B2C-834F-84046B888A2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2034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1BB60-78B8-4BDB-8213-0BB2D68AC20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10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8D258-7035-4668-BB24-65E019623D49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338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E7C68-E174-4AAF-AE8C-F38DAA360F2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5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B4782-9216-4AB2-9FA1-45EABA3FE7D7}" type="datetime1">
              <a:rPr lang="zh-CN" altLang="en-US" smtClean="0"/>
              <a:t>2016/7/14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EDE47-A71C-48F1-AE07-3D275CA47B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7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D2270-2A64-4861-8FBF-42063067370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2016/7/14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7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wudream@se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ebplus.seu.edu.cn/_s222/12560/list.psp" TargetMode="Externa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700969"/>
            <a:ext cx="9144001" cy="23762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3500"/>
              <a:t>Proteolytic </a:t>
            </a:r>
            <a:r>
              <a:rPr lang="en-US" altLang="zh-CN" sz="3500" smtClean="0"/>
              <a:t>maturation of </a:t>
            </a:r>
            <a:r>
              <a:rPr lang="en-US" altLang="zh-CN" sz="3500" i="1" dirty="0"/>
              <a:t>Drosophila</a:t>
            </a:r>
            <a:r>
              <a:rPr lang="en-US" altLang="zh-CN" sz="3500" dirty="0"/>
              <a:t> Neuroligin3 by TACE regulates </a:t>
            </a:r>
            <a:r>
              <a:rPr lang="en-US" altLang="zh-CN" sz="3500" dirty="0" err="1"/>
              <a:t>locomotor</a:t>
            </a:r>
            <a:r>
              <a:rPr lang="en-US" altLang="zh-CN" sz="3500" dirty="0"/>
              <a:t> activity</a:t>
            </a:r>
            <a:endParaRPr lang="zh-CN" altLang="en-US" sz="35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86000" y="4481505"/>
            <a:ext cx="4987800" cy="1553660"/>
          </a:xfrm>
        </p:spPr>
        <p:txBody>
          <a:bodyPr>
            <a:normAutofit/>
          </a:bodyPr>
          <a:lstStyle/>
          <a:p>
            <a:r>
              <a:rPr lang="en-US" altLang="zh-CN" sz="2400" smtClean="0">
                <a:solidFill>
                  <a:schemeClr val="tx1"/>
                </a:solidFill>
              </a:rPr>
              <a:t>Jun </a:t>
            </a:r>
            <a:r>
              <a:rPr lang="en-US" altLang="zh-CN" sz="2400">
                <a:solidFill>
                  <a:schemeClr val="tx1"/>
                </a:solidFill>
              </a:rPr>
              <a:t>Wu  </a:t>
            </a:r>
            <a:r>
              <a:rPr lang="en-US" altLang="zh-CN" sz="2400" smtClean="0">
                <a:solidFill>
                  <a:schemeClr val="tx1"/>
                </a:solidFill>
              </a:rPr>
              <a:t> Ph.D student</a:t>
            </a:r>
          </a:p>
          <a:p>
            <a:r>
              <a:rPr lang="en-US" altLang="zh-CN" sz="2400" smtClean="0">
                <a:solidFill>
                  <a:schemeClr val="tx1"/>
                </a:solidFill>
                <a:hlinkClick r:id="rId3"/>
              </a:rPr>
              <a:t>wudream@seu.edu.cn</a:t>
            </a:r>
            <a:endParaRPr lang="en-US" altLang="zh-CN" sz="2400" smtClean="0">
              <a:solidFill>
                <a:schemeClr val="tx1"/>
              </a:solidFill>
            </a:endParaRPr>
          </a:p>
          <a:p>
            <a:r>
              <a:rPr lang="en-US" altLang="zh-CN" sz="2400" smtClean="0">
                <a:solidFill>
                  <a:schemeClr val="tx1"/>
                </a:solidFill>
              </a:rPr>
              <a:t>18th July 2016</a:t>
            </a:r>
            <a:endParaRPr lang="en-US" altLang="zh-CN" sz="2400" dirty="0" smtClean="0">
              <a:solidFill>
                <a:schemeClr val="tx1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989902" y="6356350"/>
            <a:ext cx="696897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3" y="-21915"/>
            <a:ext cx="9180000" cy="129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7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9446" y="318095"/>
            <a:ext cx="7849232" cy="1325563"/>
          </a:xfrm>
        </p:spPr>
        <p:txBody>
          <a:bodyPr>
            <a:noAutofit/>
          </a:bodyPr>
          <a:lstStyle/>
          <a:p>
            <a:pPr algn="ctr"/>
            <a:r>
              <a:rPr lang="en-US" altLang="zh-CN" sz="4000" smtClean="0">
                <a:latin typeface="+mn-lt"/>
              </a:rPr>
              <a:t>Protein ectodomain shedding and signal transduction</a:t>
            </a:r>
            <a:endParaRPr lang="zh-CN" altLang="en-US" sz="4000" dirty="0">
              <a:latin typeface="+mn-lt"/>
            </a:endParaRPr>
          </a:p>
        </p:txBody>
      </p:sp>
      <p:pic>
        <p:nvPicPr>
          <p:cNvPr id="8" name="Picture 2" descr="C:\Users\wujun\Desktop\QQ截图20141028114926.png"/>
          <p:cNvPicPr>
            <a:picLocks noChangeAspect="1" noChangeArrowheads="1"/>
          </p:cNvPicPr>
          <p:nvPr/>
        </p:nvPicPr>
        <p:blipFill rotWithShape="1">
          <a:blip r:embed="rId3"/>
          <a:srcRect l="1334" t="1643" r="17324" b="3066"/>
          <a:stretch/>
        </p:blipFill>
        <p:spPr bwMode="auto">
          <a:xfrm>
            <a:off x="1750062" y="1787472"/>
            <a:ext cx="5868000" cy="442506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9" name="矩形 8"/>
          <p:cNvSpPr/>
          <p:nvPr/>
        </p:nvSpPr>
        <p:spPr>
          <a:xfrm>
            <a:off x="4607225" y="6212536"/>
            <a:ext cx="32728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/>
              <a:t>J. </a:t>
            </a:r>
            <a:r>
              <a:rPr lang="en-US" altLang="zh-CN" sz="1400" dirty="0" err="1" smtClean="0"/>
              <a:t>Scheller</a:t>
            </a:r>
            <a:r>
              <a:rPr lang="en-US" altLang="zh-CN" sz="1400" dirty="0" smtClean="0"/>
              <a:t> </a:t>
            </a:r>
            <a:r>
              <a:rPr lang="en-US" altLang="zh-CN" sz="1400" i="1" dirty="0" smtClean="0"/>
              <a:t>et al., Trends  </a:t>
            </a:r>
            <a:r>
              <a:rPr lang="en-US" altLang="zh-CN" sz="1400" i="1" dirty="0" err="1" smtClean="0"/>
              <a:t>Immunol</a:t>
            </a:r>
            <a:r>
              <a:rPr lang="en-US" altLang="zh-CN" sz="1400" i="1" dirty="0" smtClean="0"/>
              <a:t> </a:t>
            </a:r>
            <a:r>
              <a:rPr lang="en-US" altLang="zh-CN" sz="1400" b="1" dirty="0" smtClean="0"/>
              <a:t>(2011)</a:t>
            </a:r>
            <a:endParaRPr lang="zh-CN" altLang="en-US" sz="1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67456" y="6356351"/>
            <a:ext cx="347894" cy="365125"/>
          </a:xfrm>
        </p:spPr>
        <p:txBody>
          <a:bodyPr/>
          <a:lstStyle/>
          <a:p>
            <a:fld id="{119EDE47-A71C-48F1-AE07-3D275CA47BBE}" type="slidenum">
              <a:rPr lang="zh-CN" altLang="en-US" smtClean="0"/>
              <a:t>2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299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7452" y="249716"/>
            <a:ext cx="8219508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smtClean="0"/>
              <a:t>Classical examples of protein cleavage </a:t>
            </a:r>
            <a:endParaRPr lang="zh-CN" altLang="en-US" sz="4000" b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r="2043"/>
          <a:stretch/>
        </p:blipFill>
        <p:spPr>
          <a:xfrm>
            <a:off x="381740" y="2211072"/>
            <a:ext cx="4279037" cy="336629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6" name="矩形 5"/>
          <p:cNvSpPr/>
          <p:nvPr/>
        </p:nvSpPr>
        <p:spPr>
          <a:xfrm>
            <a:off x="315138" y="5577364"/>
            <a:ext cx="3421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smtClean="0">
                <a:latin typeface="Segoe UI" panose="020B0502040204020203" pitchFamily="34" charset="0"/>
              </a:rPr>
              <a:t>H. Wang </a:t>
            </a:r>
            <a:r>
              <a:rPr lang="en-US" altLang="zh-CN" sz="1400" i="1" smtClean="0"/>
              <a:t>et al., Trends Pharmacol Sci </a:t>
            </a:r>
            <a:r>
              <a:rPr lang="en-US" altLang="zh-CN" sz="1400" b="1" smtClean="0"/>
              <a:t>(2013)</a:t>
            </a:r>
            <a:endParaRPr lang="zh-CN" altLang="en-US" sz="1400" b="1"/>
          </a:p>
        </p:txBody>
      </p:sp>
      <p:pic>
        <p:nvPicPr>
          <p:cNvPr id="7" name="Picture 2" descr="C:\Users\wujun\Desktop\Unnamed QQ Screenshot20130608232034.png"/>
          <p:cNvPicPr>
            <a:picLocks noChangeAspect="1" noChangeArrowheads="1"/>
          </p:cNvPicPr>
          <p:nvPr/>
        </p:nvPicPr>
        <p:blipFill rotWithShape="1">
          <a:blip r:embed="rId3"/>
          <a:srcRect b="2884"/>
          <a:stretch/>
        </p:blipFill>
        <p:spPr bwMode="auto">
          <a:xfrm>
            <a:off x="4915350" y="2211072"/>
            <a:ext cx="3600000" cy="33753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8" name="矩形 7"/>
          <p:cNvSpPr/>
          <p:nvPr/>
        </p:nvSpPr>
        <p:spPr>
          <a:xfrm>
            <a:off x="4848748" y="5586413"/>
            <a:ext cx="37332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M. E. </a:t>
            </a:r>
            <a:r>
              <a:rPr lang="en-US" sz="1400" dirty="0" err="1" smtClean="0"/>
              <a:t>Fortini</a:t>
            </a:r>
            <a:r>
              <a:rPr lang="en-US" sz="1400" dirty="0" smtClean="0"/>
              <a:t>, </a:t>
            </a:r>
            <a:r>
              <a:rPr lang="en-US" sz="1400" i="1" dirty="0" smtClean="0"/>
              <a:t>Developmental </a:t>
            </a:r>
            <a:r>
              <a:rPr lang="en-US" sz="1400" i="1" smtClean="0"/>
              <a:t>cell</a:t>
            </a:r>
            <a:r>
              <a:rPr lang="en-US" sz="1400" smtClean="0"/>
              <a:t>  </a:t>
            </a:r>
            <a:r>
              <a:rPr lang="en-US" sz="1400" b="1" smtClean="0"/>
              <a:t>(2009)</a:t>
            </a:r>
            <a:endParaRPr lang="zh-CN" altLang="en-US" sz="1400" b="1" dirty="0"/>
          </a:p>
        </p:txBody>
      </p:sp>
      <p:sp>
        <p:nvSpPr>
          <p:cNvPr id="9" name="矩形 8"/>
          <p:cNvSpPr/>
          <p:nvPr/>
        </p:nvSpPr>
        <p:spPr>
          <a:xfrm>
            <a:off x="382790" y="1748910"/>
            <a:ext cx="2182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smtClean="0">
                <a:latin typeface="Segoe UI" panose="020B0502040204020203" pitchFamily="34" charset="0"/>
              </a:rPr>
              <a:t>APP signaling</a:t>
            </a:r>
            <a:endParaRPr lang="zh-CN" altLang="en-US" sz="2400" b="1"/>
          </a:p>
        </p:txBody>
      </p:sp>
      <p:sp>
        <p:nvSpPr>
          <p:cNvPr id="10" name="矩形 9"/>
          <p:cNvSpPr/>
          <p:nvPr/>
        </p:nvSpPr>
        <p:spPr>
          <a:xfrm>
            <a:off x="4861055" y="1748911"/>
            <a:ext cx="29358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smtClean="0">
                <a:latin typeface="Segoe UI" panose="020B0502040204020203" pitchFamily="34" charset="0"/>
              </a:rPr>
              <a:t>Notching signaling</a:t>
            </a:r>
            <a:endParaRPr lang="zh-CN" altLang="en-US" sz="2400" b="1"/>
          </a:p>
        </p:txBody>
      </p:sp>
    </p:spTree>
    <p:extLst>
      <p:ext uri="{BB962C8B-B14F-4D97-AF65-F5344CB8AC3E}">
        <p14:creationId xmlns:p14="http://schemas.microsoft.com/office/powerpoint/2010/main" val="104604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6658" y="50800"/>
            <a:ext cx="87630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>
                <a:latin typeface="+mn-lt"/>
              </a:rPr>
              <a:t>Proteolytic cleavage of autism-associated </a:t>
            </a:r>
            <a:r>
              <a:rPr lang="en-US" altLang="zh-CN" sz="3600" smtClean="0">
                <a:latin typeface="+mn-lt"/>
              </a:rPr>
              <a:t>Nlgs</a:t>
            </a:r>
            <a:endParaRPr lang="zh-CN" altLang="en-US" sz="3600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3315" y="3869966"/>
            <a:ext cx="33379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sz="1400" dirty="0"/>
              <a:t>C. Betancur </a:t>
            </a:r>
            <a:r>
              <a:rPr lang="en-US" sz="1400" i="1" dirty="0"/>
              <a:t>et al</a:t>
            </a:r>
            <a:r>
              <a:rPr lang="en-US" sz="1400" dirty="0"/>
              <a:t>., </a:t>
            </a:r>
            <a:r>
              <a:rPr lang="en-US" altLang="zh-CN" sz="1400" i="1" dirty="0"/>
              <a:t>Trends </a:t>
            </a:r>
            <a:r>
              <a:rPr lang="en-US" altLang="zh-CN" sz="1400" i="1" dirty="0" err="1"/>
              <a:t>Neurosci</a:t>
            </a:r>
            <a:r>
              <a:rPr lang="en-US" altLang="zh-CN" sz="1400" i="1" dirty="0"/>
              <a:t> </a:t>
            </a:r>
            <a:r>
              <a:rPr lang="fr-FR" altLang="zh-CN" sz="1400" b="1" dirty="0"/>
              <a:t>(2009)</a:t>
            </a:r>
            <a:endParaRPr lang="zh-CN" altLang="en-US" sz="14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 l="7818" r="11552" b="21391"/>
          <a:stretch>
            <a:fillRect/>
          </a:stretch>
        </p:blipFill>
        <p:spPr bwMode="auto">
          <a:xfrm>
            <a:off x="963315" y="1405970"/>
            <a:ext cx="3132000" cy="2436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椭圆 10"/>
          <p:cNvSpPr/>
          <p:nvPr/>
        </p:nvSpPr>
        <p:spPr>
          <a:xfrm rot="780000">
            <a:off x="1083804" y="1889880"/>
            <a:ext cx="434074" cy="88390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内容占位符 4"/>
          <p:cNvSpPr txBox="1">
            <a:spLocks noGrp="1"/>
          </p:cNvSpPr>
          <p:nvPr/>
        </p:nvSpPr>
        <p:spPr>
          <a:xfrm>
            <a:off x="4755606" y="3457546"/>
            <a:ext cx="2916242" cy="56630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None/>
            </a:pPr>
            <a:r>
              <a:rPr lang="en-US" sz="1400" dirty="0" smtClean="0"/>
              <a:t>R. T. </a:t>
            </a:r>
            <a:r>
              <a:rPr lang="en-US" sz="1400" dirty="0" err="1" smtClean="0"/>
              <a:t>Peixoto</a:t>
            </a:r>
            <a:r>
              <a:rPr lang="en-US" sz="1400" i="1" dirty="0" smtClean="0"/>
              <a:t> et al.</a:t>
            </a:r>
            <a:r>
              <a:rPr lang="en-US" sz="1400" dirty="0" smtClean="0"/>
              <a:t>, </a:t>
            </a:r>
            <a:r>
              <a:rPr lang="en-US" sz="1400" i="1" dirty="0" smtClean="0"/>
              <a:t>Neuron</a:t>
            </a:r>
            <a:r>
              <a:rPr lang="en-US" sz="1400" dirty="0" smtClean="0"/>
              <a:t> </a:t>
            </a:r>
            <a:r>
              <a:rPr lang="en-US" sz="1400" b="1" dirty="0" smtClean="0"/>
              <a:t>(2012) </a:t>
            </a:r>
          </a:p>
          <a:p>
            <a:pPr algn="r">
              <a:buNone/>
            </a:pPr>
            <a:r>
              <a:rPr lang="en-US" sz="1400" dirty="0" smtClean="0"/>
              <a:t>K. Suzuki</a:t>
            </a:r>
            <a:r>
              <a:rPr lang="en-US" sz="1400" i="1" dirty="0" smtClean="0"/>
              <a:t> et al.</a:t>
            </a:r>
            <a:r>
              <a:rPr lang="en-US" sz="1400" dirty="0" smtClean="0"/>
              <a:t>, </a:t>
            </a:r>
            <a:r>
              <a:rPr lang="en-US" sz="1400" i="1" dirty="0" smtClean="0"/>
              <a:t>Neuron</a:t>
            </a:r>
            <a:r>
              <a:rPr lang="en-US" sz="1400" dirty="0" smtClean="0"/>
              <a:t> </a:t>
            </a:r>
            <a:r>
              <a:rPr lang="en-US" sz="1400" b="1" dirty="0" smtClean="0"/>
              <a:t>(2012)</a:t>
            </a:r>
            <a:endParaRPr lang="zh-CN" altLang="en-US" sz="1400" b="1" dirty="0"/>
          </a:p>
        </p:txBody>
      </p:sp>
      <p:sp>
        <p:nvSpPr>
          <p:cNvPr id="14" name="矩形 13"/>
          <p:cNvSpPr/>
          <p:nvPr/>
        </p:nvSpPr>
        <p:spPr>
          <a:xfrm>
            <a:off x="5317031" y="6212137"/>
            <a:ext cx="2604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>
                <a:latin typeface="Segoe UI" panose="020B0502040204020203" pitchFamily="34" charset="0"/>
              </a:rPr>
              <a:t>S. S. </a:t>
            </a:r>
            <a:r>
              <a:rPr lang="en-US" altLang="zh-CN" sz="1400" smtClean="0">
                <a:latin typeface="Segoe UI" panose="020B0502040204020203" pitchFamily="34" charset="0"/>
              </a:rPr>
              <a:t>Mitra</a:t>
            </a:r>
            <a:r>
              <a:rPr lang="en-US" altLang="zh-CN" sz="1400" i="1"/>
              <a:t> et al</a:t>
            </a:r>
            <a:r>
              <a:rPr lang="en-US" altLang="zh-CN" sz="1400" i="1" smtClean="0"/>
              <a:t>.</a:t>
            </a:r>
            <a:r>
              <a:rPr lang="en-US" altLang="zh-CN" sz="1400" smtClean="0"/>
              <a:t>,</a:t>
            </a:r>
            <a:r>
              <a:rPr lang="en-US" altLang="zh-CN" sz="1400" smtClean="0">
                <a:latin typeface="Segoe UI" panose="020B0502040204020203" pitchFamily="34" charset="0"/>
              </a:rPr>
              <a:t> </a:t>
            </a:r>
            <a:r>
              <a:rPr lang="en-US" altLang="zh-CN" sz="1400" i="1">
                <a:latin typeface="Segoe UI" panose="020B0502040204020203" pitchFamily="34" charset="0"/>
              </a:rPr>
              <a:t>Cell</a:t>
            </a:r>
            <a:r>
              <a:rPr lang="en-US" altLang="zh-CN" sz="1400">
                <a:latin typeface="Segoe UI" panose="020B0502040204020203" pitchFamily="34" charset="0"/>
              </a:rPr>
              <a:t> </a:t>
            </a:r>
            <a:r>
              <a:rPr lang="en-US" altLang="zh-CN" sz="1400" b="1" smtClean="0">
                <a:latin typeface="Segoe UI" panose="020B0502040204020203" pitchFamily="34" charset="0"/>
              </a:rPr>
              <a:t>(</a:t>
            </a:r>
            <a:r>
              <a:rPr lang="en-US" altLang="zh-CN" sz="1400" b="1">
                <a:latin typeface="Segoe UI" panose="020B0502040204020203" pitchFamily="34" charset="0"/>
              </a:rPr>
              <a:t>2015</a:t>
            </a:r>
            <a:r>
              <a:rPr lang="en-US" altLang="zh-CN" sz="1400" b="1" smtClean="0">
                <a:latin typeface="Segoe UI" panose="020B0502040204020203" pitchFamily="34" charset="0"/>
              </a:rPr>
              <a:t>)</a:t>
            </a:r>
            <a:endParaRPr lang="en-US" altLang="zh-CN" sz="1400" b="1">
              <a:latin typeface="Segoe UI" panose="020B0502040204020203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/>
          <a:srcRect t="3643" r="5898" b="8994"/>
          <a:stretch/>
        </p:blipFill>
        <p:spPr>
          <a:xfrm>
            <a:off x="5087580" y="1453659"/>
            <a:ext cx="2734323" cy="2007632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71848" y="6440977"/>
            <a:ext cx="660499" cy="365125"/>
          </a:xfrm>
        </p:spPr>
        <p:txBody>
          <a:bodyPr/>
          <a:lstStyle/>
          <a:p>
            <a:fld id="{119EDE47-A71C-48F1-AE07-3D275CA47BBE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72096" y="4457721"/>
            <a:ext cx="2755075" cy="1983256"/>
            <a:chOff x="1163219" y="1136829"/>
            <a:chExt cx="2755075" cy="1983256"/>
          </a:xfrm>
        </p:grpSpPr>
        <p:sp>
          <p:nvSpPr>
            <p:cNvPr id="16" name="矩形 15"/>
            <p:cNvSpPr/>
            <p:nvPr/>
          </p:nvSpPr>
          <p:spPr>
            <a:xfrm>
              <a:off x="1243807" y="2843086"/>
              <a:ext cx="255326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rgbClr val="2E1FFF"/>
                  </a:solidFill>
                </a:rPr>
                <a:t>Community Report on Autism </a:t>
              </a:r>
              <a:r>
                <a:rPr lang="en-US" altLang="zh-CN" sz="1200" b="1" dirty="0"/>
                <a:t>•</a:t>
              </a:r>
              <a:r>
                <a:rPr lang="en-US" altLang="zh-CN" sz="1200" b="1" dirty="0">
                  <a:solidFill>
                    <a:srgbClr val="ACA6FF"/>
                  </a:solidFill>
                </a:rPr>
                <a:t> </a:t>
              </a:r>
              <a:r>
                <a:rPr lang="en-US" altLang="zh-CN" sz="1200" b="1" dirty="0">
                  <a:solidFill>
                    <a:srgbClr val="FF0000"/>
                  </a:solidFill>
                </a:rPr>
                <a:t>2014</a:t>
              </a:r>
              <a:endParaRPr lang="zh-CN" altLang="en-US" sz="1200" b="1" dirty="0">
                <a:solidFill>
                  <a:srgbClr val="FF0000"/>
                </a:solidFill>
              </a:endParaRPr>
            </a:p>
          </p:txBody>
        </p:sp>
        <p:pic>
          <p:nvPicPr>
            <p:cNvPr id="17" name="Picture 2" descr="C:\Users\wujun\Desktop\Unnamed QQ Screenshot20131030233548.png"/>
            <p:cNvPicPr>
              <a:picLocks noChangeAspect="1" noChangeArrowheads="1"/>
            </p:cNvPicPr>
            <p:nvPr/>
          </p:nvPicPr>
          <p:blipFill>
            <a:blip r:embed="rId5"/>
            <a:srcRect t="9905" b="19339"/>
            <a:stretch>
              <a:fillRect/>
            </a:stretch>
          </p:blipFill>
          <p:spPr bwMode="auto">
            <a:xfrm>
              <a:off x="1163219" y="1154935"/>
              <a:ext cx="1584000" cy="1538123"/>
            </a:xfrm>
            <a:prstGeom prst="rect">
              <a:avLst/>
            </a:prstGeom>
            <a:noFill/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" t="481" r="2174" b="1037"/>
            <a:stretch/>
          </p:blipFill>
          <p:spPr>
            <a:xfrm>
              <a:off x="2910294" y="1136829"/>
              <a:ext cx="1008000" cy="1578666"/>
            </a:xfrm>
            <a:prstGeom prst="rect">
              <a:avLst/>
            </a:prstGeom>
          </p:spPr>
        </p:pic>
      </p:grpSp>
      <p:pic>
        <p:nvPicPr>
          <p:cNvPr id="12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l="3612" t="58358" r="2129" b="726"/>
          <a:stretch/>
        </p:blipFill>
        <p:spPr>
          <a:xfrm>
            <a:off x="4669426" y="4299472"/>
            <a:ext cx="4068000" cy="1809039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053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4000" smtClean="0">
                <a:latin typeface="Arial" panose="020B0604020202020204" pitchFamily="34" charset="0"/>
                <a:cs typeface="Arial" panose="020B0604020202020204" pitchFamily="34" charset="0"/>
              </a:rPr>
              <a:t>The highlight of our study</a:t>
            </a:r>
            <a:endParaRPr lang="zh-CN" altLang="en-US" sz="4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926" y="2484730"/>
            <a:ext cx="3800475" cy="2484021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6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6430" y="285227"/>
            <a:ext cx="8957569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i="1">
                <a:latin typeface="+mn-lt"/>
              </a:rPr>
              <a:t>dnlg3</a:t>
            </a:r>
            <a:r>
              <a:rPr lang="en-US" altLang="zh-CN" sz="4000">
                <a:latin typeface="+mn-lt"/>
              </a:rPr>
              <a:t> mutants exhibit </a:t>
            </a:r>
            <a:r>
              <a:rPr lang="en-US" altLang="zh-CN" sz="4000" smtClean="0">
                <a:latin typeface="+mn-lt"/>
              </a:rPr>
              <a:t>reduced locomotor </a:t>
            </a:r>
            <a:r>
              <a:rPr lang="en-US" altLang="zh-CN" sz="4000">
                <a:latin typeface="+mn-lt"/>
              </a:rPr>
              <a:t>activity</a:t>
            </a:r>
            <a:endParaRPr lang="zh-CN" altLang="en-US" sz="4000">
              <a:latin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8650" y="1749288"/>
            <a:ext cx="1944000" cy="4991634"/>
            <a:chOff x="628650" y="1793678"/>
            <a:chExt cx="1944000" cy="499163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014"/>
            <a:stretch/>
          </p:blipFill>
          <p:spPr>
            <a:xfrm>
              <a:off x="628650" y="1793678"/>
              <a:ext cx="1944000" cy="252131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31"/>
            <a:stretch/>
          </p:blipFill>
          <p:spPr>
            <a:xfrm>
              <a:off x="628650" y="4314992"/>
              <a:ext cx="1692000" cy="2470320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2160852" y="6356351"/>
            <a:ext cx="3032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smtClean="0">
                <a:solidFill>
                  <a:srgbClr val="000000"/>
                </a:solidFill>
              </a:rPr>
              <a:t>Giorgio </a:t>
            </a:r>
            <a:r>
              <a:rPr lang="en-US" altLang="zh-CN" sz="1400">
                <a:solidFill>
                  <a:srgbClr val="000000"/>
                </a:solidFill>
              </a:rPr>
              <a:t>F </a:t>
            </a:r>
            <a:r>
              <a:rPr lang="en-US" altLang="zh-CN" sz="1400" smtClean="0">
                <a:solidFill>
                  <a:srgbClr val="000000"/>
                </a:solidFill>
              </a:rPr>
              <a:t>Gilestro. </a:t>
            </a:r>
            <a:r>
              <a:rPr lang="en-US" altLang="zh-CN" sz="1400" i="1" smtClean="0">
                <a:solidFill>
                  <a:srgbClr val="000000"/>
                </a:solidFill>
              </a:rPr>
              <a:t>Nat protoc</a:t>
            </a:r>
            <a:r>
              <a:rPr lang="en-US" altLang="zh-CN" sz="1400" smtClean="0">
                <a:solidFill>
                  <a:srgbClr val="000000"/>
                </a:solidFill>
              </a:rPr>
              <a:t>. (2012)</a:t>
            </a:r>
            <a:endParaRPr lang="zh-CN" altLang="en-US" sz="140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r="15541" b="4414"/>
          <a:stretch/>
        </p:blipFill>
        <p:spPr>
          <a:xfrm>
            <a:off x="2984278" y="1646302"/>
            <a:ext cx="5396243" cy="4219056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7324078" y="6299003"/>
            <a:ext cx="871676" cy="365125"/>
          </a:xfrm>
        </p:spPr>
        <p:txBody>
          <a:bodyPr/>
          <a:lstStyle/>
          <a:p>
            <a:fld id="{119EDE47-A71C-48F1-AE07-3D275CA47BB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42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984" y="212220"/>
            <a:ext cx="8886546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smtClean="0">
                <a:latin typeface="+mn-lt"/>
              </a:rPr>
              <a:t>Neuronal DNlg3 </a:t>
            </a:r>
            <a:r>
              <a:rPr lang="en-US" altLang="zh-CN" sz="4000">
                <a:latin typeface="+mn-lt"/>
              </a:rPr>
              <a:t>undergoes proteolytic cleavage</a:t>
            </a:r>
            <a:endParaRPr lang="zh-CN" altLang="en-US" sz="400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2" y="2113171"/>
            <a:ext cx="2700000" cy="3932457"/>
          </a:xfrm>
          <a:prstGeom prst="rect">
            <a:avLst/>
          </a:prstGeom>
        </p:spPr>
      </p:pic>
      <p:grpSp>
        <p:nvGrpSpPr>
          <p:cNvPr id="101" name="组合 100"/>
          <p:cNvGrpSpPr/>
          <p:nvPr/>
        </p:nvGrpSpPr>
        <p:grpSpPr>
          <a:xfrm>
            <a:off x="3818153" y="2044924"/>
            <a:ext cx="4721329" cy="4054621"/>
            <a:chOff x="3898052" y="2191652"/>
            <a:chExt cx="4721329" cy="405462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/>
            <a:srcRect b="74269"/>
            <a:stretch/>
          </p:blipFill>
          <p:spPr>
            <a:xfrm>
              <a:off x="6350432" y="2235912"/>
              <a:ext cx="2268949" cy="95272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/>
            <a:srcRect l="12877" t="35024" r="22454"/>
            <a:stretch/>
          </p:blipFill>
          <p:spPr>
            <a:xfrm>
              <a:off x="6482686" y="3134721"/>
              <a:ext cx="1897760" cy="3111552"/>
            </a:xfrm>
            <a:prstGeom prst="rect">
              <a:avLst/>
            </a:prstGeom>
          </p:spPr>
        </p:pic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98052" y="2191652"/>
              <a:ext cx="2452379" cy="4000704"/>
            </a:xfrm>
            <a:prstGeom prst="rect">
              <a:avLst/>
            </a:prstGeom>
          </p:spPr>
        </p:pic>
      </p:grpSp>
      <p:sp>
        <p:nvSpPr>
          <p:cNvPr id="102" name="文本框 101"/>
          <p:cNvSpPr txBox="1"/>
          <p:nvPr/>
        </p:nvSpPr>
        <p:spPr>
          <a:xfrm>
            <a:off x="771618" y="1706830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/>
              <a:t>A</a:t>
            </a:r>
            <a:endParaRPr lang="zh-CN" altLang="en-US" sz="2400" b="1"/>
          </a:p>
        </p:txBody>
      </p:sp>
      <p:sp>
        <p:nvSpPr>
          <p:cNvPr id="103" name="文本框 102"/>
          <p:cNvSpPr txBox="1"/>
          <p:nvPr/>
        </p:nvSpPr>
        <p:spPr>
          <a:xfrm>
            <a:off x="3923549" y="1701553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mtClean="0"/>
              <a:t>B</a:t>
            </a:r>
            <a:endParaRPr lang="zh-CN" altLang="en-US" sz="2400" b="1"/>
          </a:p>
        </p:txBody>
      </p:sp>
      <p:sp>
        <p:nvSpPr>
          <p:cNvPr id="10" name="文本框 9"/>
          <p:cNvSpPr txBox="1"/>
          <p:nvPr/>
        </p:nvSpPr>
        <p:spPr>
          <a:xfrm>
            <a:off x="6171984" y="1701553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C</a:t>
            </a:r>
            <a:endParaRPr lang="zh-CN" altLang="en-US" sz="2400" b="1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80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53956"/>
            <a:ext cx="9223899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smtClean="0">
                <a:latin typeface="+mn-lt"/>
              </a:rPr>
              <a:t>DNlg3 </a:t>
            </a:r>
            <a:r>
              <a:rPr lang="en-US" altLang="zh-CN" sz="4000">
                <a:latin typeface="+mn-lt"/>
              </a:rPr>
              <a:t>is cleaved by </a:t>
            </a:r>
            <a:r>
              <a:rPr lang="en-US" altLang="zh-CN" sz="4000" smtClean="0">
                <a:latin typeface="+mn-lt"/>
              </a:rPr>
              <a:t>TACE </a:t>
            </a:r>
            <a:r>
              <a:rPr lang="en-US" altLang="zh-CN" sz="4000" i="1" smtClean="0">
                <a:latin typeface="+mn-lt"/>
              </a:rPr>
              <a:t>in vivo </a:t>
            </a:r>
            <a:r>
              <a:rPr lang="en-US" altLang="zh-CN" sz="4000" smtClean="0">
                <a:latin typeface="+mn-lt"/>
              </a:rPr>
              <a:t>and </a:t>
            </a:r>
            <a:r>
              <a:rPr lang="en-US" altLang="zh-CN" sz="4000" i="1" smtClean="0">
                <a:latin typeface="+mn-lt"/>
              </a:rPr>
              <a:t>in vitro </a:t>
            </a:r>
            <a:endParaRPr lang="zh-CN" altLang="en-US" sz="4000" i="1">
              <a:latin typeface="+mn-lt"/>
            </a:endParaRPr>
          </a:p>
        </p:txBody>
      </p:sp>
      <p:pic>
        <p:nvPicPr>
          <p:cNvPr id="4" name="Picture 2" descr="C:\Users\wujun\Desktop\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6564" y="1656810"/>
            <a:ext cx="2779258" cy="1785312"/>
          </a:xfrm>
          <a:prstGeom prst="rect">
            <a:avLst/>
          </a:prstGeom>
          <a:noFill/>
        </p:spPr>
      </p:pic>
      <p:sp>
        <p:nvSpPr>
          <p:cNvPr id="5" name="文本框 2"/>
          <p:cNvSpPr txBox="1"/>
          <p:nvPr/>
        </p:nvSpPr>
        <p:spPr>
          <a:xfrm>
            <a:off x="3085822" y="1494140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A</a:t>
            </a:r>
            <a:endParaRPr lang="zh-CN" altLang="en-US" sz="2400"/>
          </a:p>
        </p:txBody>
      </p:sp>
      <p:sp>
        <p:nvSpPr>
          <p:cNvPr id="6" name="文本框 2"/>
          <p:cNvSpPr txBox="1"/>
          <p:nvPr/>
        </p:nvSpPr>
        <p:spPr>
          <a:xfrm>
            <a:off x="6187519" y="1494140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B</a:t>
            </a:r>
            <a:endParaRPr lang="zh-CN" altLang="en-US" sz="24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073" y="1249079"/>
            <a:ext cx="5550178" cy="237966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085822" y="3815366"/>
            <a:ext cx="5446429" cy="2448168"/>
            <a:chOff x="3085822" y="3815366"/>
            <a:chExt cx="5446429" cy="2448168"/>
          </a:xfrm>
        </p:grpSpPr>
        <p:sp>
          <p:nvSpPr>
            <p:cNvPr id="7" name="文本框 2"/>
            <p:cNvSpPr txBox="1"/>
            <p:nvPr/>
          </p:nvSpPr>
          <p:spPr>
            <a:xfrm>
              <a:off x="3085822" y="3815366"/>
              <a:ext cx="4762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smtClean="0"/>
                <a:t>C</a:t>
              </a:r>
              <a:endParaRPr lang="zh-CN" altLang="en-US" sz="2400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89571" y="3970026"/>
              <a:ext cx="5342680" cy="2293508"/>
            </a:xfrm>
            <a:prstGeom prst="rect">
              <a:avLst/>
            </a:prstGeom>
          </p:spPr>
        </p:pic>
      </p:grp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283601" y="6452933"/>
            <a:ext cx="2057400" cy="365125"/>
          </a:xfrm>
        </p:spPr>
        <p:txBody>
          <a:bodyPr/>
          <a:lstStyle/>
          <a:p>
            <a:fld id="{119EDE47-A71C-48F1-AE07-3D275CA47B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62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1581"/>
            <a:ext cx="9096375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smtClean="0">
                <a:latin typeface="+mn-lt"/>
              </a:rPr>
              <a:t>Genetation of </a:t>
            </a:r>
            <a:r>
              <a:rPr lang="en-US" altLang="zh-CN" sz="4000" i="1" smtClean="0">
                <a:latin typeface="+mn-lt"/>
              </a:rPr>
              <a:t>tace</a:t>
            </a:r>
            <a:r>
              <a:rPr lang="en-US" altLang="zh-CN" sz="4000" smtClean="0">
                <a:latin typeface="+mn-lt"/>
              </a:rPr>
              <a:t> mutant by CRISPR-Cas9</a:t>
            </a:r>
            <a:endParaRPr lang="zh-CN" altLang="en-US" sz="4000">
              <a:latin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256" y="1755754"/>
            <a:ext cx="6537862" cy="4404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56317" y="3400564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C</a:t>
            </a:r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1279256" y="1409511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</a:t>
            </a: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1279256" y="3357578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B</a:t>
            </a:r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1279256" y="4758966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D</a:t>
            </a:r>
            <a:endParaRPr lang="zh-CN" altLang="en-US" sz="240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06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368155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i="1" smtClean="0">
                <a:latin typeface="+mn-lt"/>
              </a:rPr>
              <a:t>tace</a:t>
            </a:r>
            <a:r>
              <a:rPr lang="en-US" altLang="zh-CN" sz="4000" smtClean="0">
                <a:latin typeface="+mn-lt"/>
              </a:rPr>
              <a:t> </a:t>
            </a:r>
            <a:r>
              <a:rPr lang="en-US" altLang="zh-CN" sz="4000">
                <a:latin typeface="+mn-lt"/>
              </a:rPr>
              <a:t>mutants </a:t>
            </a:r>
            <a:r>
              <a:rPr lang="en-US" altLang="zh-CN" sz="4000" smtClean="0">
                <a:latin typeface="+mn-lt"/>
              </a:rPr>
              <a:t>show </a:t>
            </a:r>
            <a:r>
              <a:rPr lang="en-US" altLang="zh-CN" sz="4000">
                <a:latin typeface="+mn-lt"/>
              </a:rPr>
              <a:t>similar inactivity phenotype</a:t>
            </a:r>
            <a:endParaRPr lang="zh-CN" altLang="en-US" sz="4000">
              <a:latin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251" y="1693718"/>
            <a:ext cx="2793194" cy="27025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395" y="4290279"/>
            <a:ext cx="2037436" cy="20116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445" y="2064421"/>
            <a:ext cx="2724150" cy="37511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00157" y="1923004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A</a:t>
            </a:r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4848542" y="1923004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B</a:t>
            </a:r>
            <a:endParaRPr lang="zh-CN" altLang="en-US" sz="24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57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60326" y="296632"/>
            <a:ext cx="9204326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>
                <a:latin typeface="+mn-lt"/>
              </a:rPr>
              <a:t>DNlg3 is cleaved at AchE-like domain during A522 and N532 region </a:t>
            </a:r>
            <a:endParaRPr lang="zh-CN" altLang="en-US" sz="4000">
              <a:latin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r="4163" b="29099"/>
          <a:stretch/>
        </p:blipFill>
        <p:spPr>
          <a:xfrm>
            <a:off x="510189" y="1901371"/>
            <a:ext cx="5076000" cy="44133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8279" t="70626" r="39789"/>
          <a:stretch/>
        </p:blipFill>
        <p:spPr>
          <a:xfrm>
            <a:off x="5586189" y="2016780"/>
            <a:ext cx="2978632" cy="198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59628" t="4200" r="3319"/>
          <a:stretch/>
        </p:blipFill>
        <p:spPr>
          <a:xfrm>
            <a:off x="6048089" y="4391365"/>
            <a:ext cx="2054831" cy="1836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37189" y="1555115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A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621314" y="3996780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B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5586189" y="1622195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C</a:t>
            </a:r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6116128" y="4485821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D</a:t>
            </a:r>
            <a:endParaRPr lang="zh-CN" altLang="en-US" sz="240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2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75235"/>
            <a:ext cx="9259409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dirty="0">
                <a:latin typeface="+mn-lt"/>
              </a:rPr>
              <a:t>DNlg3 is cleaved by </a:t>
            </a:r>
            <a:r>
              <a:rPr lang="en-US" altLang="zh-CN" sz="4000" dirty="0" smtClean="0">
                <a:latin typeface="+mn-lt"/>
              </a:rPr>
              <a:t>TACE </a:t>
            </a:r>
            <a:r>
              <a:rPr lang="en-US" altLang="zh-CN" sz="4000" dirty="0" err="1" smtClean="0">
                <a:latin typeface="+mn-lt"/>
              </a:rPr>
              <a:t>intracellularly</a:t>
            </a:r>
            <a:endParaRPr lang="zh-CN" altLang="en-US" sz="4000" dirty="0">
              <a:latin typeface="+mn-lt"/>
            </a:endParaRPr>
          </a:p>
        </p:txBody>
      </p:sp>
      <p:sp>
        <p:nvSpPr>
          <p:cNvPr id="8" name="TextBox 5"/>
          <p:cNvSpPr txBox="1"/>
          <p:nvPr/>
        </p:nvSpPr>
        <p:spPr>
          <a:xfrm rot="16200000">
            <a:off x="842031" y="4987878"/>
            <a:ext cx="1227151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smtClean="0">
                <a:latin typeface="Arial" panose="020B0604020202020204" pitchFamily="34" charset="0"/>
                <a:cs typeface="Arial" panose="020B0604020202020204" pitchFamily="34" charset="0"/>
              </a:rPr>
              <a:t>DNlg3   TACE</a:t>
            </a:r>
            <a:endParaRPr lang="zh-CN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98075" y="4448544"/>
            <a:ext cx="6527147" cy="1283715"/>
            <a:chOff x="1101237" y="5312416"/>
            <a:chExt cx="7083747" cy="1393184"/>
          </a:xfrm>
        </p:grpSpPr>
        <p:grpSp>
          <p:nvGrpSpPr>
            <p:cNvPr id="16" name="组合 15"/>
            <p:cNvGrpSpPr/>
            <p:nvPr/>
          </p:nvGrpSpPr>
          <p:grpSpPr>
            <a:xfrm>
              <a:off x="1111465" y="5365579"/>
              <a:ext cx="7073519" cy="1340021"/>
              <a:chOff x="1416265" y="5365579"/>
              <a:chExt cx="6022969" cy="11410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943" t="11258" r="40700" b="71178"/>
              <a:stretch/>
            </p:blipFill>
            <p:spPr>
              <a:xfrm flipH="1">
                <a:off x="3455747" y="5372582"/>
                <a:ext cx="1944000" cy="11175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2" t="60836" r="74080" b="21292"/>
              <a:stretch/>
            </p:blipFill>
            <p:spPr>
              <a:xfrm flipH="1">
                <a:off x="5495234" y="5365579"/>
                <a:ext cx="1944000" cy="1131571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6" t="11258" r="74472" b="71178"/>
              <a:stretch/>
            </p:blipFill>
            <p:spPr>
              <a:xfrm flipH="1">
                <a:off x="1416265" y="5372582"/>
                <a:ext cx="1944000" cy="11340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5" name="直接连接符 14"/>
              <p:cNvCxnSpPr/>
              <p:nvPr/>
            </p:nvCxnSpPr>
            <p:spPr>
              <a:xfrm flipV="1">
                <a:off x="7162469" y="6389943"/>
                <a:ext cx="223200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4"/>
            <p:cNvSpPr txBox="1"/>
            <p:nvPr/>
          </p:nvSpPr>
          <p:spPr>
            <a:xfrm>
              <a:off x="1101237" y="5365579"/>
              <a:ext cx="8760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>
                  <a:solidFill>
                    <a:srgbClr val="FF0000"/>
                  </a:solidFill>
                  <a:cs typeface="Arial" panose="020B0604020202020204" pitchFamily="34" charset="0"/>
                </a:rPr>
                <a:t>DNlg3</a:t>
              </a:r>
              <a:endParaRPr lang="zh-CN" altLang="en-US" b="1" dirty="0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TextBox 14"/>
            <p:cNvSpPr txBox="1"/>
            <p:nvPr/>
          </p:nvSpPr>
          <p:spPr>
            <a:xfrm>
              <a:off x="3506682" y="5356695"/>
              <a:ext cx="876022" cy="40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smtClean="0">
                  <a:solidFill>
                    <a:srgbClr val="00FA00"/>
                  </a:solidFill>
                  <a:cs typeface="Arial" panose="020B0604020202020204" pitchFamily="34" charset="0"/>
                </a:rPr>
                <a:t>TACE</a:t>
              </a:r>
              <a:endParaRPr lang="zh-CN" altLang="en-US" b="1" dirty="0">
                <a:solidFill>
                  <a:srgbClr val="00FA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66415" y="5312416"/>
              <a:ext cx="2308334" cy="40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>
                  <a:solidFill>
                    <a:srgbClr val="FF0000"/>
                  </a:solidFill>
                  <a:cs typeface="Arial" panose="020B0604020202020204" pitchFamily="34" charset="0"/>
                </a:rPr>
                <a:t>DNlg3 </a:t>
              </a:r>
              <a:r>
                <a:rPr lang="en-US" altLang="zh-CN" b="1" smtClean="0">
                  <a:solidFill>
                    <a:srgbClr val="00FA00"/>
                  </a:solidFill>
                  <a:cs typeface="Arial" panose="020B0604020202020204" pitchFamily="34" charset="0"/>
                </a:rPr>
                <a:t>TACE </a:t>
              </a:r>
              <a:r>
                <a:rPr lang="en-US" altLang="zh-CN" b="1" smtClean="0">
                  <a:solidFill>
                    <a:srgbClr val="0000FF"/>
                  </a:solidFill>
                  <a:cs typeface="Arial" panose="020B0604020202020204" pitchFamily="34" charset="0"/>
                </a:rPr>
                <a:t>DAPI</a:t>
              </a:r>
              <a:endParaRPr lang="zh-CN" altLang="en-US" b="1" dirty="0">
                <a:solidFill>
                  <a:srgbClr val="0000FF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664425" y="2080258"/>
            <a:ext cx="324000" cy="1952363"/>
            <a:chOff x="1642996" y="2821608"/>
            <a:chExt cx="324000" cy="1952363"/>
          </a:xfrm>
        </p:grpSpPr>
        <p:grpSp>
          <p:nvGrpSpPr>
            <p:cNvPr id="18" name="组合 17"/>
            <p:cNvGrpSpPr/>
            <p:nvPr/>
          </p:nvGrpSpPr>
          <p:grpSpPr>
            <a:xfrm rot="-60000">
              <a:off x="1642996" y="3009971"/>
              <a:ext cx="324000" cy="1764000"/>
              <a:chOff x="4143372" y="3214686"/>
              <a:chExt cx="285752" cy="1626119"/>
            </a:xfrm>
            <a:effectLst/>
          </p:grpSpPr>
          <p:sp>
            <p:nvSpPr>
              <p:cNvPr id="19" name="椭圆 18"/>
              <p:cNvSpPr/>
              <p:nvPr/>
            </p:nvSpPr>
            <p:spPr>
              <a:xfrm>
                <a:off x="4143372" y="3214686"/>
                <a:ext cx="285752" cy="571504"/>
              </a:xfrm>
              <a:prstGeom prst="ellipse">
                <a:avLst/>
              </a:prstGeom>
              <a:solidFill>
                <a:srgbClr val="7030A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4143372" y="3786190"/>
                <a:ext cx="285752" cy="571504"/>
              </a:xfrm>
              <a:prstGeom prst="ellipse">
                <a:avLst/>
              </a:prstGeom>
              <a:solidFill>
                <a:srgbClr val="FFFF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 flipH="1">
                <a:off x="4247871" y="4340739"/>
                <a:ext cx="71439" cy="500066"/>
              </a:xfrm>
              <a:custGeom>
                <a:avLst/>
                <a:gdLst>
                  <a:gd name="connsiteX0" fmla="*/ 109649 w 166893"/>
                  <a:gd name="connsiteY0" fmla="*/ 0 h 491319"/>
                  <a:gd name="connsiteX1" fmla="*/ 27763 w 166893"/>
                  <a:gd name="connsiteY1" fmla="*/ 27295 h 491319"/>
                  <a:gd name="connsiteX2" fmla="*/ 467 w 166893"/>
                  <a:gd name="connsiteY2" fmla="*/ 109182 h 491319"/>
                  <a:gd name="connsiteX3" fmla="*/ 14115 w 166893"/>
                  <a:gd name="connsiteY3" fmla="*/ 272955 h 491319"/>
                  <a:gd name="connsiteX4" fmla="*/ 55058 w 166893"/>
                  <a:gd name="connsiteY4" fmla="*/ 313898 h 491319"/>
                  <a:gd name="connsiteX5" fmla="*/ 136945 w 166893"/>
                  <a:gd name="connsiteY5" fmla="*/ 395785 h 491319"/>
                  <a:gd name="connsiteX6" fmla="*/ 164240 w 166893"/>
                  <a:gd name="connsiteY6" fmla="*/ 436728 h 491319"/>
                  <a:gd name="connsiteX7" fmla="*/ 150593 w 166893"/>
                  <a:gd name="connsiteY7" fmla="*/ 491319 h 491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893" h="491319">
                    <a:moveTo>
                      <a:pt x="109649" y="0"/>
                    </a:moveTo>
                    <a:cubicBezTo>
                      <a:pt x="82354" y="9098"/>
                      <a:pt x="36862" y="0"/>
                      <a:pt x="27763" y="27295"/>
                    </a:cubicBezTo>
                    <a:lnTo>
                      <a:pt x="467" y="109182"/>
                    </a:lnTo>
                    <a:cubicBezTo>
                      <a:pt x="5016" y="163773"/>
                      <a:pt x="0" y="220024"/>
                      <a:pt x="14115" y="272955"/>
                    </a:cubicBezTo>
                    <a:cubicBezTo>
                      <a:pt x="19088" y="291604"/>
                      <a:pt x="42497" y="299244"/>
                      <a:pt x="55058" y="313898"/>
                    </a:cubicBezTo>
                    <a:cubicBezTo>
                      <a:pt x="122771" y="392897"/>
                      <a:pt x="64867" y="347733"/>
                      <a:pt x="136945" y="395785"/>
                    </a:cubicBezTo>
                    <a:cubicBezTo>
                      <a:pt x="146043" y="409433"/>
                      <a:pt x="161920" y="420490"/>
                      <a:pt x="164240" y="436728"/>
                    </a:cubicBezTo>
                    <a:cubicBezTo>
                      <a:pt x="166893" y="455296"/>
                      <a:pt x="150593" y="491319"/>
                      <a:pt x="150593" y="491319"/>
                    </a:cubicBezTo>
                  </a:path>
                </a:pathLst>
              </a:custGeom>
              <a:ln w="6350"/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>
            <a:xfrm rot="21540000">
              <a:off x="1694694" y="2821608"/>
              <a:ext cx="180000" cy="180000"/>
            </a:xfrm>
            <a:prstGeom prst="ellipse">
              <a:avLst/>
            </a:prstGeom>
            <a:solidFill>
              <a:srgbClr val="00B05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979707" y="2737771"/>
            <a:ext cx="134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HA-DNlg3</a:t>
            </a:r>
            <a:endParaRPr lang="zh-CN" altLang="en-US"/>
          </a:p>
        </p:txBody>
      </p:sp>
      <p:sp>
        <p:nvSpPr>
          <p:cNvPr id="25" name="文本框 2"/>
          <p:cNvSpPr txBox="1"/>
          <p:nvPr/>
        </p:nvSpPr>
        <p:spPr>
          <a:xfrm>
            <a:off x="1452652" y="1591299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A</a:t>
            </a:r>
            <a:endParaRPr lang="zh-CN" altLang="en-US" sz="2400"/>
          </a:p>
        </p:txBody>
      </p:sp>
      <p:sp>
        <p:nvSpPr>
          <p:cNvPr id="26" name="文本框 2"/>
          <p:cNvSpPr txBox="1"/>
          <p:nvPr/>
        </p:nvSpPr>
        <p:spPr>
          <a:xfrm>
            <a:off x="3188553" y="1591299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B</a:t>
            </a:r>
            <a:endParaRPr lang="zh-CN" altLang="en-US" sz="2400"/>
          </a:p>
        </p:txBody>
      </p:sp>
      <p:sp>
        <p:nvSpPr>
          <p:cNvPr id="27" name="文本框 2"/>
          <p:cNvSpPr txBox="1"/>
          <p:nvPr/>
        </p:nvSpPr>
        <p:spPr>
          <a:xfrm>
            <a:off x="5866306" y="1591298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C</a:t>
            </a:r>
            <a:endParaRPr lang="zh-CN" altLang="en-US" sz="2400"/>
          </a:p>
        </p:txBody>
      </p:sp>
      <p:sp>
        <p:nvSpPr>
          <p:cNvPr id="28" name="文本框 2"/>
          <p:cNvSpPr txBox="1"/>
          <p:nvPr/>
        </p:nvSpPr>
        <p:spPr>
          <a:xfrm>
            <a:off x="1363602" y="4050427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D</a:t>
            </a:r>
            <a:endParaRPr lang="zh-CN" altLang="en-US" sz="24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394" y="1911449"/>
            <a:ext cx="2956816" cy="2206943"/>
          </a:xfrm>
          <a:prstGeom prst="rect">
            <a:avLst/>
          </a:prstGeom>
        </p:spPr>
      </p:pic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2115560"/>
              </p:ext>
            </p:extLst>
          </p:nvPr>
        </p:nvGraphicFramePr>
        <p:xfrm>
          <a:off x="6397625" y="2168525"/>
          <a:ext cx="1639888" cy="205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7" name="Prism 6" r:id="rId6" imgW="1639800" imgH="2055600" progId="Prism6.Document">
                  <p:embed/>
                </p:oleObj>
              </mc:Choice>
              <mc:Fallback>
                <p:oleObj name="Prism 6" r:id="rId6" imgW="1639800" imgH="2055600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97625" y="2168525"/>
                        <a:ext cx="1639888" cy="2055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27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4161" y="14057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dirty="0" smtClean="0">
                <a:latin typeface="+mn-lt"/>
              </a:rPr>
              <a:t>DNlg3 is cleaved </a:t>
            </a:r>
            <a:r>
              <a:rPr lang="en-US" altLang="zh-CN" sz="4000" dirty="0">
                <a:latin typeface="+mn-lt"/>
              </a:rPr>
              <a:t>at Golgi apparatus</a:t>
            </a:r>
            <a:endParaRPr lang="zh-CN" altLang="en-US" sz="4000" dirty="0">
              <a:latin typeface="+mn-lt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944911" y="1488018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A</a:t>
            </a:r>
            <a:endParaRPr lang="zh-CN" altLang="en-US" sz="2400"/>
          </a:p>
        </p:txBody>
      </p:sp>
      <p:sp>
        <p:nvSpPr>
          <p:cNvPr id="6" name="文本框 2"/>
          <p:cNvSpPr txBox="1"/>
          <p:nvPr/>
        </p:nvSpPr>
        <p:spPr>
          <a:xfrm>
            <a:off x="944911" y="4160410"/>
            <a:ext cx="476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smtClean="0"/>
              <a:t>B</a:t>
            </a:r>
            <a:endParaRPr lang="zh-CN" altLang="en-US" sz="24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7247" t="23412" r="4313"/>
          <a:stretch/>
        </p:blipFill>
        <p:spPr>
          <a:xfrm>
            <a:off x="1529110" y="4391242"/>
            <a:ext cx="3231131" cy="19705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2041" t="12500" r="3510"/>
          <a:stretch/>
        </p:blipFill>
        <p:spPr>
          <a:xfrm>
            <a:off x="1325316" y="1460728"/>
            <a:ext cx="3638720" cy="2670584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495750" y="5376503"/>
            <a:ext cx="50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(ER)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19344" y="5682600"/>
            <a:ext cx="85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(Golgi)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1679" y="2574349"/>
            <a:ext cx="2802154" cy="280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81787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>
                <a:latin typeface="+mn-lt"/>
                <a:cs typeface="Arial" panose="020B0604020202020204" pitchFamily="34" charset="0"/>
              </a:rPr>
              <a:t>DNlg3 cleavage is essential for locomotor activity</a:t>
            </a:r>
            <a:endParaRPr lang="zh-CN" altLang="en-US" sz="4000">
              <a:latin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72" y="1751118"/>
            <a:ext cx="4527818" cy="202606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411" t="9284" r="-5456"/>
          <a:stretch/>
        </p:blipFill>
        <p:spPr>
          <a:xfrm>
            <a:off x="378716" y="3977920"/>
            <a:ext cx="5184000" cy="16834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00" y="1751118"/>
            <a:ext cx="3600000" cy="399494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1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5283" y="14318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smtClean="0">
                <a:latin typeface="+mn-lt"/>
                <a:cs typeface="Arial" panose="020B0604020202020204" pitchFamily="34" charset="0"/>
              </a:rPr>
              <a:t>Working model </a:t>
            </a:r>
            <a:endParaRPr lang="zh-CN" altLang="en-US" sz="4000">
              <a:latin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262" y="2466073"/>
            <a:ext cx="3846329" cy="2521923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59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2433" y="15142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>
                <a:latin typeface="+mn-lt"/>
              </a:rPr>
              <a:t>Acknowledgements</a:t>
            </a:r>
            <a:endParaRPr lang="zh-CN" altLang="en-US" sz="4000">
              <a:latin typeface="+mn-lt"/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1695973" y="2138890"/>
            <a:ext cx="5264120" cy="40897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 smtClean="0"/>
              <a:t>Wei </a:t>
            </a:r>
            <a:r>
              <a:rPr lang="en-US" altLang="zh-CN" sz="2400" dirty="0" err="1" smtClean="0"/>
              <a:t>Xie</a:t>
            </a:r>
            <a:r>
              <a:rPr lang="en-US" altLang="zh-CN" sz="2400" dirty="0" smtClean="0"/>
              <a:t> lab </a:t>
            </a:r>
          </a:p>
          <a:p>
            <a:pPr>
              <a:lnSpc>
                <a:spcPct val="100000"/>
              </a:lnSpc>
              <a:buNone/>
            </a:pPr>
            <a:endParaRPr lang="zh-CN" altLang="en-US" sz="18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EDE47-A71C-48F1-AE07-3D275CA47BBE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6" t="4579" r="1809" b="2550"/>
          <a:stretch/>
        </p:blipFill>
        <p:spPr>
          <a:xfrm>
            <a:off x="1695973" y="2421135"/>
            <a:ext cx="6480000" cy="42504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3"/>
          <a:stretch/>
        </p:blipFill>
        <p:spPr>
          <a:xfrm>
            <a:off x="1695973" y="1317889"/>
            <a:ext cx="6480000" cy="7766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300276" y="2144146"/>
            <a:ext cx="4875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hlinkClick r:id="rId5"/>
              </a:rPr>
              <a:t>http://webplus.seu.edu.cn/_s222/12560/list.psp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36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Pictures\SEU110\DSC_197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8"/>
          <a:stretch/>
        </p:blipFill>
        <p:spPr bwMode="auto">
          <a:xfrm>
            <a:off x="-506541" y="-1"/>
            <a:ext cx="11025860" cy="68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6128" y="5137300"/>
            <a:ext cx="7056784" cy="1584176"/>
          </a:xfrm>
        </p:spPr>
        <p:txBody>
          <a:bodyPr>
            <a:normAutofit/>
          </a:bodyPr>
          <a:lstStyle/>
          <a:p>
            <a:r>
              <a:rPr lang="en-US" altLang="zh-CN" sz="4800" i="1" smtClean="0">
                <a:solidFill>
                  <a:schemeClr val="bg1"/>
                </a:solidFill>
                <a:latin typeface="+mn-lt"/>
              </a:rPr>
              <a:t>Thanks for your attention!</a:t>
            </a:r>
            <a:endParaRPr lang="zh-CN" altLang="en-US" sz="4800" i="1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228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12136 2.59259E-6 L 4.16667E-6 2.59259E-6 Z " pathEditMode="relative" rAng="0" ptsTypes="AAA">
                                      <p:cBhvr>
                                        <p:cTn id="6" dur="8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2691</TotalTime>
  <Words>273</Words>
  <Application>Microsoft Office PowerPoint</Application>
  <PresentationFormat>全屏显示(4:3)</PresentationFormat>
  <Paragraphs>82</Paragraphs>
  <Slides>17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宋体</vt:lpstr>
      <vt:lpstr>Arial</vt:lpstr>
      <vt:lpstr>Calibri</vt:lpstr>
      <vt:lpstr>Calibri Light</vt:lpstr>
      <vt:lpstr>Segoe UI</vt:lpstr>
      <vt:lpstr>Times New Roman</vt:lpstr>
      <vt:lpstr>Office 主题</vt:lpstr>
      <vt:lpstr>1_Office 主题</vt:lpstr>
      <vt:lpstr>Prism 6</vt:lpstr>
      <vt:lpstr>Proteolytic maturation of Drosophila Neuroligin3 by TACE regulates locomotor activity</vt:lpstr>
      <vt:lpstr>Protein ectodomain shedding and signal transduction</vt:lpstr>
      <vt:lpstr>Classical examples of protein cleavage </vt:lpstr>
      <vt:lpstr>Proteolytic cleavage of autism-associated Nlgs</vt:lpstr>
      <vt:lpstr>The highlight of our study</vt:lpstr>
      <vt:lpstr>dnlg3 mutants exhibit reduced locomotor activity</vt:lpstr>
      <vt:lpstr>Neuronal DNlg3 undergoes proteolytic cleavage</vt:lpstr>
      <vt:lpstr>DNlg3 is cleaved by TACE in vivo and in vitro </vt:lpstr>
      <vt:lpstr>Genetation of tace mutant by CRISPR-Cas9</vt:lpstr>
      <vt:lpstr>tace mutants show similar inactivity phenotype</vt:lpstr>
      <vt:lpstr>DNlg3 is cleaved at AchE-like domain during A522 and N532 region </vt:lpstr>
      <vt:lpstr>DNlg3 is cleaved by TACE intracellularly</vt:lpstr>
      <vt:lpstr>DNlg3 is cleaved at Golgi apparatus</vt:lpstr>
      <vt:lpstr>DNlg3 cleavage is essential for locomotor activity</vt:lpstr>
      <vt:lpstr>Working model </vt:lpstr>
      <vt:lpstr>Acknowledgements</vt:lpstr>
      <vt:lpstr>Thanks for your attention!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jun wu</dc:creator>
  <cp:lastModifiedBy>jiangliuwei</cp:lastModifiedBy>
  <cp:revision>174</cp:revision>
  <dcterms:created xsi:type="dcterms:W3CDTF">2016-02-16T12:15:08Z</dcterms:created>
  <dcterms:modified xsi:type="dcterms:W3CDTF">2016-07-14T13:34:35Z</dcterms:modified>
</cp:coreProperties>
</file>