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740" r:id="rId1"/>
  </p:sldMasterIdLst>
  <p:notesMasterIdLst>
    <p:notesMasterId r:id="rId23"/>
  </p:notesMasterIdLst>
  <p:handoutMasterIdLst>
    <p:handoutMasterId r:id="rId24"/>
  </p:handoutMasterIdLst>
  <p:sldIdLst>
    <p:sldId id="336" r:id="rId2"/>
    <p:sldId id="319" r:id="rId3"/>
    <p:sldId id="320" r:id="rId4"/>
    <p:sldId id="374" r:id="rId5"/>
    <p:sldId id="357" r:id="rId6"/>
    <p:sldId id="358" r:id="rId7"/>
    <p:sldId id="359" r:id="rId8"/>
    <p:sldId id="360" r:id="rId9"/>
    <p:sldId id="370" r:id="rId10"/>
    <p:sldId id="361" r:id="rId11"/>
    <p:sldId id="371" r:id="rId12"/>
    <p:sldId id="362" r:id="rId13"/>
    <p:sldId id="367" r:id="rId14"/>
    <p:sldId id="368" r:id="rId15"/>
    <p:sldId id="372" r:id="rId16"/>
    <p:sldId id="363" r:id="rId17"/>
    <p:sldId id="364" r:id="rId18"/>
    <p:sldId id="373" r:id="rId19"/>
    <p:sldId id="366" r:id="rId20"/>
    <p:sldId id="369" r:id="rId21"/>
    <p:sldId id="33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45CB3BCB-0946-A649-83D5-615EF2B94EC8}">
          <p14:sldIdLst>
            <p14:sldId id="336"/>
            <p14:sldId id="319"/>
            <p14:sldId id="320"/>
            <p14:sldId id="374"/>
            <p14:sldId id="357"/>
            <p14:sldId id="358"/>
            <p14:sldId id="359"/>
            <p14:sldId id="360"/>
            <p14:sldId id="370"/>
            <p14:sldId id="361"/>
            <p14:sldId id="371"/>
            <p14:sldId id="362"/>
            <p14:sldId id="367"/>
            <p14:sldId id="368"/>
            <p14:sldId id="372"/>
            <p14:sldId id="363"/>
            <p14:sldId id="364"/>
            <p14:sldId id="373"/>
            <p14:sldId id="366"/>
            <p14:sldId id="369"/>
            <p14:sldId id="33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AE385A"/>
    <a:srgbClr val="D52B1E"/>
    <a:srgbClr val="A5353D"/>
    <a:srgbClr val="943037"/>
    <a:srgbClr val="2A030B"/>
    <a:srgbClr val="7B455C"/>
    <a:srgbClr val="8A002A"/>
    <a:srgbClr val="103A1D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redný štýl 2 - zvýrazneni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>
        <p:scale>
          <a:sx n="75" d="100"/>
          <a:sy n="75" d="100"/>
        </p:scale>
        <p:origin x="-1224" y="-66"/>
      </p:cViewPr>
      <p:guideLst>
        <p:guide orient="horz" pos="207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 showGuides="1">
      <p:cViewPr varScale="1">
        <p:scale>
          <a:sx n="139" d="100"/>
          <a:sy n="139" d="100"/>
        </p:scale>
        <p:origin x="-6896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Zo&#353;it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uma\Documents\gasification\cyprus\vypocty%20a%20grafy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uma\Documents\gasification\cyprus\vypocty%20a%20grafy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uma\Documents\gasification\cyprus\vypocty%20a%20grafy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uma\Documents\gasification\cyprus\vypocty%20a%20grafy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uma\Documents\gasification\cyprus\vypocty%20a%20grafy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uma\Documents\gasification\cyprus\vypocty%20a%20grafy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uma\Documents\gasification\cyprus\vypocty%20a%20grafy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Juma\Documents\gasification\cyprus\vypocty%20a%20graf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090507436570429"/>
          <c:y val="7.216426071741032E-2"/>
          <c:w val="0.80876159230096234"/>
          <c:h val="0.74439012831729368"/>
        </c:manualLayout>
      </c:layout>
      <c:scatterChart>
        <c:scatterStyle val="smoothMarker"/>
        <c:varyColors val="0"/>
        <c:ser>
          <c:idx val="0"/>
          <c:order val="0"/>
          <c:xVal>
            <c:numRef>
              <c:f>Hárok1!$D$7:$H$7</c:f>
              <c:numCache>
                <c:formatCode>General</c:formatCode>
                <c:ptCount val="5"/>
                <c:pt idx="0">
                  <c:v>700</c:v>
                </c:pt>
                <c:pt idx="1">
                  <c:v>800</c:v>
                </c:pt>
                <c:pt idx="2">
                  <c:v>900</c:v>
                </c:pt>
                <c:pt idx="3">
                  <c:v>1000</c:v>
                </c:pt>
                <c:pt idx="4">
                  <c:v>1100</c:v>
                </c:pt>
              </c:numCache>
            </c:numRef>
          </c:xVal>
          <c:yVal>
            <c:numRef>
              <c:f>Hárok1!$D$8:$H$8</c:f>
              <c:numCache>
                <c:formatCode>General</c:formatCode>
                <c:ptCount val="5"/>
                <c:pt idx="0">
                  <c:v>81.5</c:v>
                </c:pt>
                <c:pt idx="1">
                  <c:v>71</c:v>
                </c:pt>
                <c:pt idx="2">
                  <c:v>61</c:v>
                </c:pt>
                <c:pt idx="3">
                  <c:v>36.5</c:v>
                </c:pt>
                <c:pt idx="4">
                  <c:v>30.5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0203008"/>
        <c:axId val="190204928"/>
      </c:scatterChart>
      <c:valAx>
        <c:axId val="190203008"/>
        <c:scaling>
          <c:orientation val="minMax"/>
          <c:min val="60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Temperature (°C</a:t>
                </a:r>
                <a:r>
                  <a:rPr lang="sk-SK"/>
                  <a:t> </a:t>
                </a:r>
                <a:r>
                  <a:rPr lang="en-US"/>
                  <a:t>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90204928"/>
        <c:crosses val="autoZero"/>
        <c:crossBetween val="midCat"/>
      </c:valAx>
      <c:valAx>
        <c:axId val="190204928"/>
        <c:scaling>
          <c:orientation val="minMax"/>
          <c:min val="2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Tar (mg/g RDF)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90203008"/>
        <c:crosses val="autoZero"/>
        <c:crossBetween val="midCat"/>
      </c:valAx>
    </c:plotArea>
    <c:plotVisOnly val="1"/>
    <c:dispBlanksAs val="gap"/>
    <c:showDLblsOverMax val="0"/>
  </c:chart>
  <c:spPr>
    <a:solidFill>
      <a:schemeClr val="bg1"/>
    </a:solidFill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959130129569876"/>
          <c:y val="8.0546641024770521E-2"/>
          <c:w val="0.7014877294170101"/>
          <c:h val="0.54712497229117529"/>
        </c:manualLayout>
      </c:layout>
      <c:scatterChart>
        <c:scatterStyle val="smoothMarker"/>
        <c:varyColors val="0"/>
        <c:ser>
          <c:idx val="1"/>
          <c:order val="1"/>
          <c:tx>
            <c:v>Temperature</c:v>
          </c:tx>
          <c:xVal>
            <c:numRef>
              <c:f>Air!$R$7:$R$26</c:f>
              <c:numCache>
                <c:formatCode>General</c:formatCode>
                <c:ptCount val="20"/>
                <c:pt idx="0">
                  <c:v>0.5</c:v>
                </c:pt>
                <c:pt idx="1">
                  <c:v>0.625</c:v>
                </c:pt>
                <c:pt idx="2">
                  <c:v>0.75</c:v>
                </c:pt>
                <c:pt idx="3">
                  <c:v>0.875</c:v>
                </c:pt>
                <c:pt idx="4">
                  <c:v>1</c:v>
                </c:pt>
                <c:pt idx="5">
                  <c:v>1.125</c:v>
                </c:pt>
                <c:pt idx="6">
                  <c:v>1.25</c:v>
                </c:pt>
                <c:pt idx="7">
                  <c:v>1.375</c:v>
                </c:pt>
                <c:pt idx="8">
                  <c:v>1.5</c:v>
                </c:pt>
                <c:pt idx="9">
                  <c:v>1.625</c:v>
                </c:pt>
                <c:pt idx="10">
                  <c:v>1.75</c:v>
                </c:pt>
                <c:pt idx="11">
                  <c:v>1.875</c:v>
                </c:pt>
                <c:pt idx="12">
                  <c:v>2</c:v>
                </c:pt>
                <c:pt idx="13">
                  <c:v>2.125</c:v>
                </c:pt>
                <c:pt idx="14">
                  <c:v>2.25</c:v>
                </c:pt>
                <c:pt idx="15">
                  <c:v>2.375</c:v>
                </c:pt>
                <c:pt idx="16">
                  <c:v>2.5</c:v>
                </c:pt>
                <c:pt idx="17">
                  <c:v>2.625</c:v>
                </c:pt>
                <c:pt idx="18">
                  <c:v>2.75</c:v>
                </c:pt>
                <c:pt idx="19">
                  <c:v>2.875</c:v>
                </c:pt>
              </c:numCache>
            </c:numRef>
          </c:xVal>
          <c:yVal>
            <c:numRef>
              <c:f>Air!$D$7:$D$26</c:f>
              <c:numCache>
                <c:formatCode>General</c:formatCode>
                <c:ptCount val="20"/>
                <c:pt idx="0">
                  <c:v>658.089473</c:v>
                </c:pt>
                <c:pt idx="1">
                  <c:v>720.02790700000003</c:v>
                </c:pt>
                <c:pt idx="2">
                  <c:v>764.12486999999999</c:v>
                </c:pt>
                <c:pt idx="3">
                  <c:v>797.54187899999999</c:v>
                </c:pt>
                <c:pt idx="4">
                  <c:v>823.90129100000001</c:v>
                </c:pt>
                <c:pt idx="5">
                  <c:v>845.35453399999994</c:v>
                </c:pt>
                <c:pt idx="6">
                  <c:v>863.28666399999997</c:v>
                </c:pt>
                <c:pt idx="7">
                  <c:v>878.62561500000004</c:v>
                </c:pt>
                <c:pt idx="8">
                  <c:v>892.01014799999996</c:v>
                </c:pt>
                <c:pt idx="9">
                  <c:v>903.89115300000003</c:v>
                </c:pt>
                <c:pt idx="10">
                  <c:v>914.59462299999996</c:v>
                </c:pt>
                <c:pt idx="11">
                  <c:v>924.36148000000003</c:v>
                </c:pt>
                <c:pt idx="12">
                  <c:v>933.37408500000004</c:v>
                </c:pt>
                <c:pt idx="13">
                  <c:v>953.85361399999999</c:v>
                </c:pt>
                <c:pt idx="14">
                  <c:v>1015.8852900000001</c:v>
                </c:pt>
                <c:pt idx="15">
                  <c:v>1090.71964</c:v>
                </c:pt>
                <c:pt idx="16">
                  <c:v>1163.0856100000001</c:v>
                </c:pt>
                <c:pt idx="17">
                  <c:v>1231.3832399999999</c:v>
                </c:pt>
                <c:pt idx="18">
                  <c:v>1295.83078</c:v>
                </c:pt>
                <c:pt idx="19">
                  <c:v>1356.74828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0241024"/>
        <c:axId val="190775680"/>
      </c:scatterChart>
      <c:scatterChart>
        <c:scatterStyle val="smoothMarker"/>
        <c:varyColors val="0"/>
        <c:ser>
          <c:idx val="0"/>
          <c:order val="0"/>
          <c:tx>
            <c:v>Conversion</c:v>
          </c:tx>
          <c:xVal>
            <c:numRef>
              <c:f>Air!$R$7:$R$26</c:f>
              <c:numCache>
                <c:formatCode>General</c:formatCode>
                <c:ptCount val="20"/>
                <c:pt idx="0">
                  <c:v>0.5</c:v>
                </c:pt>
                <c:pt idx="1">
                  <c:v>0.625</c:v>
                </c:pt>
                <c:pt idx="2">
                  <c:v>0.75</c:v>
                </c:pt>
                <c:pt idx="3">
                  <c:v>0.875</c:v>
                </c:pt>
                <c:pt idx="4">
                  <c:v>1</c:v>
                </c:pt>
                <c:pt idx="5">
                  <c:v>1.125</c:v>
                </c:pt>
                <c:pt idx="6">
                  <c:v>1.25</c:v>
                </c:pt>
                <c:pt idx="7">
                  <c:v>1.375</c:v>
                </c:pt>
                <c:pt idx="8">
                  <c:v>1.5</c:v>
                </c:pt>
                <c:pt idx="9">
                  <c:v>1.625</c:v>
                </c:pt>
                <c:pt idx="10">
                  <c:v>1.75</c:v>
                </c:pt>
                <c:pt idx="11">
                  <c:v>1.875</c:v>
                </c:pt>
                <c:pt idx="12">
                  <c:v>2</c:v>
                </c:pt>
                <c:pt idx="13">
                  <c:v>2.125</c:v>
                </c:pt>
                <c:pt idx="14">
                  <c:v>2.25</c:v>
                </c:pt>
                <c:pt idx="15">
                  <c:v>2.375</c:v>
                </c:pt>
                <c:pt idx="16">
                  <c:v>2.5</c:v>
                </c:pt>
                <c:pt idx="17">
                  <c:v>2.625</c:v>
                </c:pt>
                <c:pt idx="18">
                  <c:v>2.75</c:v>
                </c:pt>
                <c:pt idx="19">
                  <c:v>2.875</c:v>
                </c:pt>
              </c:numCache>
            </c:numRef>
          </c:xVal>
          <c:yVal>
            <c:numRef>
              <c:f>Air!$M$7:$M$26</c:f>
              <c:numCache>
                <c:formatCode>General</c:formatCode>
                <c:ptCount val="20"/>
                <c:pt idx="0">
                  <c:v>33.456160599999997</c:v>
                </c:pt>
                <c:pt idx="1">
                  <c:v>35.484778800000001</c:v>
                </c:pt>
                <c:pt idx="2">
                  <c:v>38.181309200000001</c:v>
                </c:pt>
                <c:pt idx="3">
                  <c:v>41.858593300000003</c:v>
                </c:pt>
                <c:pt idx="4">
                  <c:v>46.393103600000003</c:v>
                </c:pt>
                <c:pt idx="5">
                  <c:v>51.576823300000001</c:v>
                </c:pt>
                <c:pt idx="6">
                  <c:v>57.228825100000002</c:v>
                </c:pt>
                <c:pt idx="7">
                  <c:v>63.215004499999999</c:v>
                </c:pt>
                <c:pt idx="8">
                  <c:v>69.4408174</c:v>
                </c:pt>
                <c:pt idx="9">
                  <c:v>75.840237400000007</c:v>
                </c:pt>
                <c:pt idx="10">
                  <c:v>82.366763899999995</c:v>
                </c:pt>
                <c:pt idx="11">
                  <c:v>88.987043600000007</c:v>
                </c:pt>
                <c:pt idx="12">
                  <c:v>95.676800299999996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  <c:pt idx="19">
                  <c:v>100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0783872"/>
        <c:axId val="190777600"/>
      </c:scatterChart>
      <c:valAx>
        <c:axId val="19024102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m(air)/m(RDF)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90775680"/>
        <c:crosses val="autoZero"/>
        <c:crossBetween val="midCat"/>
      </c:valAx>
      <c:valAx>
        <c:axId val="19077568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Temperature (°C 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90241024"/>
        <c:crosses val="autoZero"/>
        <c:crossBetween val="midCat"/>
      </c:valAx>
      <c:valAx>
        <c:axId val="190777600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Conversion (%)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90783872"/>
        <c:crosses val="max"/>
        <c:crossBetween val="midCat"/>
      </c:valAx>
      <c:valAx>
        <c:axId val="1907838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0777600"/>
        <c:crosses val="autoZero"/>
        <c:crossBetween val="midCat"/>
      </c:valAx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800"/>
      </a:pPr>
      <a:endParaRPr lang="sk-SK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1"/>
          <c:order val="0"/>
          <c:tx>
            <c:v>H2</c:v>
          </c:tx>
          <c:xVal>
            <c:numRef>
              <c:f>Air!$R$7:$R$26</c:f>
              <c:numCache>
                <c:formatCode>General</c:formatCode>
                <c:ptCount val="20"/>
                <c:pt idx="0">
                  <c:v>0.5</c:v>
                </c:pt>
                <c:pt idx="1">
                  <c:v>0.625</c:v>
                </c:pt>
                <c:pt idx="2">
                  <c:v>0.75</c:v>
                </c:pt>
                <c:pt idx="3">
                  <c:v>0.875</c:v>
                </c:pt>
                <c:pt idx="4">
                  <c:v>1</c:v>
                </c:pt>
                <c:pt idx="5">
                  <c:v>1.125</c:v>
                </c:pt>
                <c:pt idx="6">
                  <c:v>1.25</c:v>
                </c:pt>
                <c:pt idx="7">
                  <c:v>1.375</c:v>
                </c:pt>
                <c:pt idx="8">
                  <c:v>1.5</c:v>
                </c:pt>
                <c:pt idx="9">
                  <c:v>1.625</c:v>
                </c:pt>
                <c:pt idx="10">
                  <c:v>1.75</c:v>
                </c:pt>
                <c:pt idx="11">
                  <c:v>1.875</c:v>
                </c:pt>
                <c:pt idx="12">
                  <c:v>2</c:v>
                </c:pt>
                <c:pt idx="13">
                  <c:v>2.125</c:v>
                </c:pt>
                <c:pt idx="14">
                  <c:v>2.25</c:v>
                </c:pt>
                <c:pt idx="15">
                  <c:v>2.375</c:v>
                </c:pt>
                <c:pt idx="16">
                  <c:v>2.5</c:v>
                </c:pt>
                <c:pt idx="17">
                  <c:v>2.625</c:v>
                </c:pt>
                <c:pt idx="18">
                  <c:v>2.75</c:v>
                </c:pt>
                <c:pt idx="19">
                  <c:v>2.875</c:v>
                </c:pt>
              </c:numCache>
            </c:numRef>
          </c:xVal>
          <c:yVal>
            <c:numRef>
              <c:f>Air!$E$7:$E$26</c:f>
              <c:numCache>
                <c:formatCode>General</c:formatCode>
                <c:ptCount val="20"/>
                <c:pt idx="0">
                  <c:v>0.11267877799999999</c:v>
                </c:pt>
                <c:pt idx="1">
                  <c:v>0.17148874</c:v>
                </c:pt>
                <c:pt idx="2">
                  <c:v>0.20669833900000001</c:v>
                </c:pt>
                <c:pt idx="3">
                  <c:v>0.224395081</c:v>
                </c:pt>
                <c:pt idx="4">
                  <c:v>0.23117283799999999</c:v>
                </c:pt>
                <c:pt idx="5">
                  <c:v>0.23160766499999999</c:v>
                </c:pt>
                <c:pt idx="6">
                  <c:v>0.228501021</c:v>
                </c:pt>
                <c:pt idx="7">
                  <c:v>0.223494164</c:v>
                </c:pt>
                <c:pt idx="8">
                  <c:v>0.21753706</c:v>
                </c:pt>
                <c:pt idx="9">
                  <c:v>0.21117931200000001</c:v>
                </c:pt>
                <c:pt idx="10">
                  <c:v>0.20473881699999999</c:v>
                </c:pt>
                <c:pt idx="11">
                  <c:v>0.19839791700000001</c:v>
                </c:pt>
                <c:pt idx="12">
                  <c:v>0.192258649</c:v>
                </c:pt>
                <c:pt idx="13">
                  <c:v>0.18789820199999999</c:v>
                </c:pt>
                <c:pt idx="14">
                  <c:v>0.17794796700000001</c:v>
                </c:pt>
                <c:pt idx="15">
                  <c:v>0.16217810299999999</c:v>
                </c:pt>
                <c:pt idx="16">
                  <c:v>0.146680698</c:v>
                </c:pt>
                <c:pt idx="17">
                  <c:v>0.132221014</c:v>
                </c:pt>
                <c:pt idx="18">
                  <c:v>0.11880924700000001</c:v>
                </c:pt>
                <c:pt idx="19">
                  <c:v>0.106394436</c:v>
                </c:pt>
              </c:numCache>
            </c:numRef>
          </c:yVal>
          <c:smooth val="1"/>
        </c:ser>
        <c:ser>
          <c:idx val="2"/>
          <c:order val="1"/>
          <c:tx>
            <c:v>CO</c:v>
          </c:tx>
          <c:xVal>
            <c:numRef>
              <c:f>Air!$R$7:$R$26</c:f>
              <c:numCache>
                <c:formatCode>General</c:formatCode>
                <c:ptCount val="20"/>
                <c:pt idx="0">
                  <c:v>0.5</c:v>
                </c:pt>
                <c:pt idx="1">
                  <c:v>0.625</c:v>
                </c:pt>
                <c:pt idx="2">
                  <c:v>0.75</c:v>
                </c:pt>
                <c:pt idx="3">
                  <c:v>0.875</c:v>
                </c:pt>
                <c:pt idx="4">
                  <c:v>1</c:v>
                </c:pt>
                <c:pt idx="5">
                  <c:v>1.125</c:v>
                </c:pt>
                <c:pt idx="6">
                  <c:v>1.25</c:v>
                </c:pt>
                <c:pt idx="7">
                  <c:v>1.375</c:v>
                </c:pt>
                <c:pt idx="8">
                  <c:v>1.5</c:v>
                </c:pt>
                <c:pt idx="9">
                  <c:v>1.625</c:v>
                </c:pt>
                <c:pt idx="10">
                  <c:v>1.75</c:v>
                </c:pt>
                <c:pt idx="11">
                  <c:v>1.875</c:v>
                </c:pt>
                <c:pt idx="12">
                  <c:v>2</c:v>
                </c:pt>
                <c:pt idx="13">
                  <c:v>2.125</c:v>
                </c:pt>
                <c:pt idx="14">
                  <c:v>2.25</c:v>
                </c:pt>
                <c:pt idx="15">
                  <c:v>2.375</c:v>
                </c:pt>
                <c:pt idx="16">
                  <c:v>2.5</c:v>
                </c:pt>
                <c:pt idx="17">
                  <c:v>2.625</c:v>
                </c:pt>
                <c:pt idx="18">
                  <c:v>2.75</c:v>
                </c:pt>
                <c:pt idx="19">
                  <c:v>2.875</c:v>
                </c:pt>
              </c:numCache>
            </c:numRef>
          </c:xVal>
          <c:yVal>
            <c:numRef>
              <c:f>Air!$F$7:$F$27</c:f>
              <c:numCache>
                <c:formatCode>General</c:formatCode>
                <c:ptCount val="21"/>
                <c:pt idx="0">
                  <c:v>3.1696086300000001E-3</c:v>
                </c:pt>
                <c:pt idx="1">
                  <c:v>1.1692553200000001E-2</c:v>
                </c:pt>
                <c:pt idx="2">
                  <c:v>2.55080538E-2</c:v>
                </c:pt>
                <c:pt idx="3">
                  <c:v>4.2829101699999997E-2</c:v>
                </c:pt>
                <c:pt idx="4">
                  <c:v>6.1794043799999997E-2</c:v>
                </c:pt>
                <c:pt idx="5">
                  <c:v>8.1044682800000004E-2</c:v>
                </c:pt>
                <c:pt idx="6">
                  <c:v>9.9768517200000004E-2</c:v>
                </c:pt>
                <c:pt idx="7">
                  <c:v>0.117549373</c:v>
                </c:pt>
                <c:pt idx="8">
                  <c:v>0.13421396799999999</c:v>
                </c:pt>
                <c:pt idx="9">
                  <c:v>0.149725304</c:v>
                </c:pt>
                <c:pt idx="10">
                  <c:v>0.16411773900000001</c:v>
                </c:pt>
                <c:pt idx="11">
                  <c:v>0.17745950899999999</c:v>
                </c:pt>
                <c:pt idx="12">
                  <c:v>0.18983280499999999</c:v>
                </c:pt>
                <c:pt idx="13">
                  <c:v>0.197250432</c:v>
                </c:pt>
                <c:pt idx="14">
                  <c:v>0.195251599</c:v>
                </c:pt>
                <c:pt idx="15">
                  <c:v>0.191478114</c:v>
                </c:pt>
                <c:pt idx="16">
                  <c:v>0.18690442800000001</c:v>
                </c:pt>
                <c:pt idx="17">
                  <c:v>0.18166523600000001</c:v>
                </c:pt>
                <c:pt idx="18">
                  <c:v>0.17581870099999999</c:v>
                </c:pt>
                <c:pt idx="19">
                  <c:v>0.169430623</c:v>
                </c:pt>
              </c:numCache>
            </c:numRef>
          </c:yVal>
          <c:smooth val="1"/>
        </c:ser>
        <c:ser>
          <c:idx val="3"/>
          <c:order val="2"/>
          <c:tx>
            <c:v>CH4</c:v>
          </c:tx>
          <c:xVal>
            <c:numRef>
              <c:f>Air!$R$7:$R$26</c:f>
              <c:numCache>
                <c:formatCode>General</c:formatCode>
                <c:ptCount val="20"/>
                <c:pt idx="0">
                  <c:v>0.5</c:v>
                </c:pt>
                <c:pt idx="1">
                  <c:v>0.625</c:v>
                </c:pt>
                <c:pt idx="2">
                  <c:v>0.75</c:v>
                </c:pt>
                <c:pt idx="3">
                  <c:v>0.875</c:v>
                </c:pt>
                <c:pt idx="4">
                  <c:v>1</c:v>
                </c:pt>
                <c:pt idx="5">
                  <c:v>1.125</c:v>
                </c:pt>
                <c:pt idx="6">
                  <c:v>1.25</c:v>
                </c:pt>
                <c:pt idx="7">
                  <c:v>1.375</c:v>
                </c:pt>
                <c:pt idx="8">
                  <c:v>1.5</c:v>
                </c:pt>
                <c:pt idx="9">
                  <c:v>1.625</c:v>
                </c:pt>
                <c:pt idx="10">
                  <c:v>1.75</c:v>
                </c:pt>
                <c:pt idx="11">
                  <c:v>1.875</c:v>
                </c:pt>
                <c:pt idx="12">
                  <c:v>2</c:v>
                </c:pt>
                <c:pt idx="13">
                  <c:v>2.125</c:v>
                </c:pt>
                <c:pt idx="14">
                  <c:v>2.25</c:v>
                </c:pt>
                <c:pt idx="15">
                  <c:v>2.375</c:v>
                </c:pt>
                <c:pt idx="16">
                  <c:v>2.5</c:v>
                </c:pt>
                <c:pt idx="17">
                  <c:v>2.625</c:v>
                </c:pt>
                <c:pt idx="18">
                  <c:v>2.75</c:v>
                </c:pt>
                <c:pt idx="19">
                  <c:v>2.875</c:v>
                </c:pt>
              </c:numCache>
            </c:numRef>
          </c:xVal>
          <c:yVal>
            <c:numRef>
              <c:f>Air!$H$7:$H$26</c:f>
              <c:numCache>
                <c:formatCode>General</c:formatCode>
                <c:ptCount val="20"/>
                <c:pt idx="0">
                  <c:v>0.188382258</c:v>
                </c:pt>
                <c:pt idx="1">
                  <c:v>0.12533781499999999</c:v>
                </c:pt>
                <c:pt idx="2">
                  <c:v>8.4569026300000003E-2</c:v>
                </c:pt>
                <c:pt idx="3">
                  <c:v>5.8849282900000001E-2</c:v>
                </c:pt>
                <c:pt idx="4">
                  <c:v>4.2384580499999998E-2</c:v>
                </c:pt>
                <c:pt idx="5">
                  <c:v>3.1523955899999997E-2</c:v>
                </c:pt>
                <c:pt idx="6">
                  <c:v>2.4112526400000001E-2</c:v>
                </c:pt>
                <c:pt idx="7">
                  <c:v>1.88868783E-2</c:v>
                </c:pt>
                <c:pt idx="8">
                  <c:v>1.50923846E-2</c:v>
                </c:pt>
                <c:pt idx="9">
                  <c:v>1.2265179899999999E-2</c:v>
                </c:pt>
                <c:pt idx="10">
                  <c:v>1.0111075400000001E-2</c:v>
                </c:pt>
                <c:pt idx="11">
                  <c:v>8.4377381999999994E-3</c:v>
                </c:pt>
                <c:pt idx="12">
                  <c:v>7.1157743099999997E-3</c:v>
                </c:pt>
                <c:pt idx="13">
                  <c:v>3.8080830400000001E-3</c:v>
                </c:pt>
                <c:pt idx="14">
                  <c:v>4.5537542299999999E-4</c:v>
                </c:pt>
                <c:pt idx="15" formatCode="0.00E+00">
                  <c:v>4.3402040500000003E-5</c:v>
                </c:pt>
                <c:pt idx="16" formatCode="0.00E+00">
                  <c:v>5.5620580399999999E-6</c:v>
                </c:pt>
                <c:pt idx="17" formatCode="0.00E+00">
                  <c:v>9.3656123699999995E-7</c:v>
                </c:pt>
                <c:pt idx="18" formatCode="0.00E+00">
                  <c:v>1.94563448E-7</c:v>
                </c:pt>
                <c:pt idx="19" formatCode="0.00E+00">
                  <c:v>4.7509284099999998E-8</c:v>
                </c:pt>
              </c:numCache>
            </c:numRef>
          </c:yVal>
          <c:smooth val="1"/>
        </c:ser>
        <c:ser>
          <c:idx val="4"/>
          <c:order val="3"/>
          <c:tx>
            <c:v>CO2</c:v>
          </c:tx>
          <c:xVal>
            <c:numRef>
              <c:f>Air!$R$7:$R$26</c:f>
              <c:numCache>
                <c:formatCode>General</c:formatCode>
                <c:ptCount val="20"/>
                <c:pt idx="0">
                  <c:v>0.5</c:v>
                </c:pt>
                <c:pt idx="1">
                  <c:v>0.625</c:v>
                </c:pt>
                <c:pt idx="2">
                  <c:v>0.75</c:v>
                </c:pt>
                <c:pt idx="3">
                  <c:v>0.875</c:v>
                </c:pt>
                <c:pt idx="4">
                  <c:v>1</c:v>
                </c:pt>
                <c:pt idx="5">
                  <c:v>1.125</c:v>
                </c:pt>
                <c:pt idx="6">
                  <c:v>1.25</c:v>
                </c:pt>
                <c:pt idx="7">
                  <c:v>1.375</c:v>
                </c:pt>
                <c:pt idx="8">
                  <c:v>1.5</c:v>
                </c:pt>
                <c:pt idx="9">
                  <c:v>1.625</c:v>
                </c:pt>
                <c:pt idx="10">
                  <c:v>1.75</c:v>
                </c:pt>
                <c:pt idx="11">
                  <c:v>1.875</c:v>
                </c:pt>
                <c:pt idx="12">
                  <c:v>2</c:v>
                </c:pt>
                <c:pt idx="13">
                  <c:v>2.125</c:v>
                </c:pt>
                <c:pt idx="14">
                  <c:v>2.25</c:v>
                </c:pt>
                <c:pt idx="15">
                  <c:v>2.375</c:v>
                </c:pt>
                <c:pt idx="16">
                  <c:v>2.5</c:v>
                </c:pt>
                <c:pt idx="17">
                  <c:v>2.625</c:v>
                </c:pt>
                <c:pt idx="18">
                  <c:v>2.75</c:v>
                </c:pt>
                <c:pt idx="19">
                  <c:v>2.875</c:v>
                </c:pt>
              </c:numCache>
            </c:numRef>
          </c:xVal>
          <c:yVal>
            <c:numRef>
              <c:f>Air!$G$7:$G$26</c:f>
              <c:numCache>
                <c:formatCode>General</c:formatCode>
                <c:ptCount val="20"/>
                <c:pt idx="0">
                  <c:v>0.19004309799999999</c:v>
                </c:pt>
                <c:pt idx="1">
                  <c:v>0.187511024</c:v>
                </c:pt>
                <c:pt idx="2">
                  <c:v>0.18108943599999999</c:v>
                </c:pt>
                <c:pt idx="3">
                  <c:v>0.17248514400000001</c:v>
                </c:pt>
                <c:pt idx="4">
                  <c:v>0.16273372799999999</c:v>
                </c:pt>
                <c:pt idx="5">
                  <c:v>0.15258253399999999</c:v>
                </c:pt>
                <c:pt idx="6">
                  <c:v>0.14251645600000001</c:v>
                </c:pt>
                <c:pt idx="7">
                  <c:v>0.13281427700000001</c:v>
                </c:pt>
                <c:pt idx="8">
                  <c:v>0.123617302</c:v>
                </c:pt>
                <c:pt idx="9">
                  <c:v>0.114983248</c:v>
                </c:pt>
                <c:pt idx="10">
                  <c:v>0.106921984</c:v>
                </c:pt>
                <c:pt idx="11">
                  <c:v>9.9417548999999994E-2</c:v>
                </c:pt>
                <c:pt idx="12">
                  <c:v>9.2440510599999998E-2</c:v>
                </c:pt>
                <c:pt idx="13">
                  <c:v>8.7003294800000006E-2</c:v>
                </c:pt>
                <c:pt idx="14">
                  <c:v>8.4971338300000004E-2</c:v>
                </c:pt>
                <c:pt idx="15">
                  <c:v>8.4407621000000002E-2</c:v>
                </c:pt>
                <c:pt idx="16">
                  <c:v>8.4650235599999998E-2</c:v>
                </c:pt>
                <c:pt idx="17">
                  <c:v>8.5559493400000006E-2</c:v>
                </c:pt>
                <c:pt idx="18">
                  <c:v>8.7065485900000003E-2</c:v>
                </c:pt>
                <c:pt idx="19">
                  <c:v>8.91043007E-2</c:v>
                </c:pt>
              </c:numCache>
            </c:numRef>
          </c:yVal>
          <c:smooth val="1"/>
        </c:ser>
        <c:ser>
          <c:idx val="5"/>
          <c:order val="4"/>
          <c:tx>
            <c:v>N2</c:v>
          </c:tx>
          <c:xVal>
            <c:numRef>
              <c:f>Air!$R$7:$R$26</c:f>
              <c:numCache>
                <c:formatCode>General</c:formatCode>
                <c:ptCount val="20"/>
                <c:pt idx="0">
                  <c:v>0.5</c:v>
                </c:pt>
                <c:pt idx="1">
                  <c:v>0.625</c:v>
                </c:pt>
                <c:pt idx="2">
                  <c:v>0.75</c:v>
                </c:pt>
                <c:pt idx="3">
                  <c:v>0.875</c:v>
                </c:pt>
                <c:pt idx="4">
                  <c:v>1</c:v>
                </c:pt>
                <c:pt idx="5">
                  <c:v>1.125</c:v>
                </c:pt>
                <c:pt idx="6">
                  <c:v>1.25</c:v>
                </c:pt>
                <c:pt idx="7">
                  <c:v>1.375</c:v>
                </c:pt>
                <c:pt idx="8">
                  <c:v>1.5</c:v>
                </c:pt>
                <c:pt idx="9">
                  <c:v>1.625</c:v>
                </c:pt>
                <c:pt idx="10">
                  <c:v>1.75</c:v>
                </c:pt>
                <c:pt idx="11">
                  <c:v>1.875</c:v>
                </c:pt>
                <c:pt idx="12">
                  <c:v>2</c:v>
                </c:pt>
                <c:pt idx="13">
                  <c:v>2.125</c:v>
                </c:pt>
                <c:pt idx="14">
                  <c:v>2.25</c:v>
                </c:pt>
                <c:pt idx="15">
                  <c:v>2.375</c:v>
                </c:pt>
                <c:pt idx="16">
                  <c:v>2.5</c:v>
                </c:pt>
                <c:pt idx="17">
                  <c:v>2.625</c:v>
                </c:pt>
                <c:pt idx="18">
                  <c:v>2.75</c:v>
                </c:pt>
                <c:pt idx="19">
                  <c:v>2.875</c:v>
                </c:pt>
              </c:numCache>
            </c:numRef>
          </c:xVal>
          <c:yVal>
            <c:numRef>
              <c:f>Air!$I$7:$I$26</c:f>
              <c:numCache>
                <c:formatCode>General</c:formatCode>
                <c:ptCount val="20"/>
                <c:pt idx="0">
                  <c:v>0.47299486099999999</c:v>
                </c:pt>
                <c:pt idx="1">
                  <c:v>0.47205991200000003</c:v>
                </c:pt>
                <c:pt idx="2">
                  <c:v>0.47089182899999998</c:v>
                </c:pt>
                <c:pt idx="3">
                  <c:v>0.47077681799999999</c:v>
                </c:pt>
                <c:pt idx="4">
                  <c:v>0.47178228700000002</c:v>
                </c:pt>
                <c:pt idx="5">
                  <c:v>0.47362193200000002</c:v>
                </c:pt>
                <c:pt idx="6">
                  <c:v>0.47599750400000002</c:v>
                </c:pt>
                <c:pt idx="7">
                  <c:v>0.47868540700000001</c:v>
                </c:pt>
                <c:pt idx="8">
                  <c:v>0.48153715899999999</c:v>
                </c:pt>
                <c:pt idx="9">
                  <c:v>0.48446017800000002</c:v>
                </c:pt>
                <c:pt idx="10">
                  <c:v>0.48739964400000002</c:v>
                </c:pt>
                <c:pt idx="11">
                  <c:v>0.49032516900000001</c:v>
                </c:pt>
                <c:pt idx="12">
                  <c:v>0.49322087599999997</c:v>
                </c:pt>
                <c:pt idx="13">
                  <c:v>0.49895477199999999</c:v>
                </c:pt>
                <c:pt idx="14">
                  <c:v>0.51467021300000004</c:v>
                </c:pt>
                <c:pt idx="15">
                  <c:v>0.53399152100000002</c:v>
                </c:pt>
                <c:pt idx="16">
                  <c:v>0.553124018</c:v>
                </c:pt>
                <c:pt idx="17">
                  <c:v>0.57144441000000001</c:v>
                </c:pt>
                <c:pt idx="18">
                  <c:v>0.58887195699999995</c:v>
                </c:pt>
                <c:pt idx="19">
                  <c:v>0.60540184699999999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0823040"/>
        <c:axId val="190829312"/>
      </c:scatterChart>
      <c:valAx>
        <c:axId val="19082304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m(air)/m(RDF)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90829312"/>
        <c:crosses val="autoZero"/>
        <c:crossBetween val="midCat"/>
      </c:valAx>
      <c:valAx>
        <c:axId val="190829312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Mole fraction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90823040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800"/>
      </a:pPr>
      <a:endParaRPr lang="sk-SK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378089674571143"/>
          <c:y val="3.368311457691972E-2"/>
          <c:w val="0.66432150044682581"/>
          <c:h val="0.73345030877817907"/>
        </c:manualLayout>
      </c:layout>
      <c:scatterChart>
        <c:scatterStyle val="smoothMarker"/>
        <c:varyColors val="0"/>
        <c:ser>
          <c:idx val="0"/>
          <c:order val="0"/>
          <c:tx>
            <c:v>Tar</c:v>
          </c:tx>
          <c:xVal>
            <c:numRef>
              <c:f>Air!$R$7:$R$26</c:f>
              <c:numCache>
                <c:formatCode>General</c:formatCode>
                <c:ptCount val="20"/>
                <c:pt idx="0">
                  <c:v>0.5</c:v>
                </c:pt>
                <c:pt idx="1">
                  <c:v>0.625</c:v>
                </c:pt>
                <c:pt idx="2">
                  <c:v>0.75</c:v>
                </c:pt>
                <c:pt idx="3">
                  <c:v>0.875</c:v>
                </c:pt>
                <c:pt idx="4">
                  <c:v>1</c:v>
                </c:pt>
                <c:pt idx="5">
                  <c:v>1.125</c:v>
                </c:pt>
                <c:pt idx="6">
                  <c:v>1.25</c:v>
                </c:pt>
                <c:pt idx="7">
                  <c:v>1.375</c:v>
                </c:pt>
                <c:pt idx="8">
                  <c:v>1.5</c:v>
                </c:pt>
                <c:pt idx="9">
                  <c:v>1.625</c:v>
                </c:pt>
                <c:pt idx="10">
                  <c:v>1.75</c:v>
                </c:pt>
                <c:pt idx="11">
                  <c:v>1.875</c:v>
                </c:pt>
                <c:pt idx="12">
                  <c:v>2</c:v>
                </c:pt>
                <c:pt idx="13">
                  <c:v>2.125</c:v>
                </c:pt>
                <c:pt idx="14">
                  <c:v>2.25</c:v>
                </c:pt>
                <c:pt idx="15">
                  <c:v>2.375</c:v>
                </c:pt>
                <c:pt idx="16">
                  <c:v>2.5</c:v>
                </c:pt>
                <c:pt idx="17">
                  <c:v>2.625</c:v>
                </c:pt>
                <c:pt idx="18">
                  <c:v>2.75</c:v>
                </c:pt>
                <c:pt idx="19">
                  <c:v>2.875</c:v>
                </c:pt>
              </c:numCache>
            </c:numRef>
          </c:xVal>
          <c:yVal>
            <c:numRef>
              <c:f>Air!$N$7:$N$26</c:f>
              <c:numCache>
                <c:formatCode>General</c:formatCode>
                <c:ptCount val="20"/>
                <c:pt idx="0">
                  <c:v>8.9899586700000006E-2</c:v>
                </c:pt>
                <c:pt idx="1">
                  <c:v>8.0108397999999997E-2</c:v>
                </c:pt>
                <c:pt idx="2">
                  <c:v>7.2096626999999996E-2</c:v>
                </c:pt>
                <c:pt idx="3">
                  <c:v>6.5367907899999994E-2</c:v>
                </c:pt>
                <c:pt idx="4">
                  <c:v>5.9661480099999997E-2</c:v>
                </c:pt>
                <c:pt idx="5">
                  <c:v>5.47906435E-2</c:v>
                </c:pt>
                <c:pt idx="6">
                  <c:v>5.0605450599999997E-2</c:v>
                </c:pt>
                <c:pt idx="7">
                  <c:v>4.6983728000000002E-2</c:v>
                </c:pt>
                <c:pt idx="8">
                  <c:v>4.3826734899999997E-2</c:v>
                </c:pt>
                <c:pt idx="9">
                  <c:v>4.1055180900000002E-2</c:v>
                </c:pt>
                <c:pt idx="10">
                  <c:v>3.8605480999999997E-2</c:v>
                </c:pt>
                <c:pt idx="11">
                  <c:v>3.6426513700000003E-2</c:v>
                </c:pt>
                <c:pt idx="12">
                  <c:v>3.4476959299999999E-2</c:v>
                </c:pt>
                <c:pt idx="13">
                  <c:v>3.28306467E-2</c:v>
                </c:pt>
                <c:pt idx="14">
                  <c:v>3.1510943700000002E-2</c:v>
                </c:pt>
                <c:pt idx="15">
                  <c:v>3.02932377E-2</c:v>
                </c:pt>
                <c:pt idx="16">
                  <c:v>2.91661439E-2</c:v>
                </c:pt>
                <c:pt idx="17">
                  <c:v>2.81199112E-2</c:v>
                </c:pt>
                <c:pt idx="18">
                  <c:v>2.7146139E-2</c:v>
                </c:pt>
                <c:pt idx="19">
                  <c:v>2.6237551599999999E-2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9126144"/>
        <c:axId val="189082624"/>
      </c:scatterChart>
      <c:scatterChart>
        <c:scatterStyle val="smoothMarker"/>
        <c:varyColors val="0"/>
        <c:ser>
          <c:idx val="1"/>
          <c:order val="1"/>
          <c:tx>
            <c:v>H2S</c:v>
          </c:tx>
          <c:xVal>
            <c:numRef>
              <c:f>Air!$R$7:$R$26</c:f>
              <c:numCache>
                <c:formatCode>General</c:formatCode>
                <c:ptCount val="20"/>
                <c:pt idx="0">
                  <c:v>0.5</c:v>
                </c:pt>
                <c:pt idx="1">
                  <c:v>0.625</c:v>
                </c:pt>
                <c:pt idx="2">
                  <c:v>0.75</c:v>
                </c:pt>
                <c:pt idx="3">
                  <c:v>0.875</c:v>
                </c:pt>
                <c:pt idx="4">
                  <c:v>1</c:v>
                </c:pt>
                <c:pt idx="5">
                  <c:v>1.125</c:v>
                </c:pt>
                <c:pt idx="6">
                  <c:v>1.25</c:v>
                </c:pt>
                <c:pt idx="7">
                  <c:v>1.375</c:v>
                </c:pt>
                <c:pt idx="8">
                  <c:v>1.5</c:v>
                </c:pt>
                <c:pt idx="9">
                  <c:v>1.625</c:v>
                </c:pt>
                <c:pt idx="10">
                  <c:v>1.75</c:v>
                </c:pt>
                <c:pt idx="11">
                  <c:v>1.875</c:v>
                </c:pt>
                <c:pt idx="12">
                  <c:v>2</c:v>
                </c:pt>
                <c:pt idx="13">
                  <c:v>2.125</c:v>
                </c:pt>
                <c:pt idx="14">
                  <c:v>2.25</c:v>
                </c:pt>
                <c:pt idx="15">
                  <c:v>2.375</c:v>
                </c:pt>
                <c:pt idx="16">
                  <c:v>2.5</c:v>
                </c:pt>
                <c:pt idx="17">
                  <c:v>2.625</c:v>
                </c:pt>
                <c:pt idx="18">
                  <c:v>2.75</c:v>
                </c:pt>
                <c:pt idx="19">
                  <c:v>2.875</c:v>
                </c:pt>
              </c:numCache>
            </c:numRef>
          </c:xVal>
          <c:yVal>
            <c:numRef>
              <c:f>Air!$P$7:$P$26</c:f>
              <c:numCache>
                <c:formatCode>General</c:formatCode>
                <c:ptCount val="20"/>
                <c:pt idx="0">
                  <c:v>3.2426092599999999E-3</c:v>
                </c:pt>
                <c:pt idx="1">
                  <c:v>2.6146239999999999E-3</c:v>
                </c:pt>
                <c:pt idx="2">
                  <c:v>2.1877682000000002E-3</c:v>
                </c:pt>
                <c:pt idx="3">
                  <c:v>1.8834372299999999E-3</c:v>
                </c:pt>
                <c:pt idx="4">
                  <c:v>1.65710013E-3</c:v>
                </c:pt>
                <c:pt idx="5">
                  <c:v>1.4824810999999999E-3</c:v>
                </c:pt>
                <c:pt idx="6">
                  <c:v>1.34356345E-3</c:v>
                </c:pt>
                <c:pt idx="7">
                  <c:v>1.2302313100000001E-3</c:v>
                </c:pt>
                <c:pt idx="8">
                  <c:v>1.1358549799999999E-3</c:v>
                </c:pt>
                <c:pt idx="9">
                  <c:v>1.05593084E-3</c:v>
                </c:pt>
                <c:pt idx="10">
                  <c:v>9.8729767499999995E-4</c:v>
                </c:pt>
                <c:pt idx="11">
                  <c:v>9.2767083700000003E-4</c:v>
                </c:pt>
                <c:pt idx="12">
                  <c:v>8.7535475799999996E-4</c:v>
                </c:pt>
                <c:pt idx="13">
                  <c:v>8.3371817299999996E-4</c:v>
                </c:pt>
                <c:pt idx="14">
                  <c:v>8.1203284900000004E-4</c:v>
                </c:pt>
                <c:pt idx="15">
                  <c:v>7.9788964699999999E-4</c:v>
                </c:pt>
                <c:pt idx="16">
                  <c:v>7.8486659599999995E-4</c:v>
                </c:pt>
                <c:pt idx="17">
                  <c:v>7.7196427899999995E-4</c:v>
                </c:pt>
                <c:pt idx="18">
                  <c:v>7.5898486599999999E-4</c:v>
                </c:pt>
                <c:pt idx="19">
                  <c:v>7.4563226799999999E-4</c:v>
                </c:pt>
              </c:numCache>
            </c:numRef>
          </c:yVal>
          <c:smooth val="1"/>
        </c:ser>
        <c:ser>
          <c:idx val="2"/>
          <c:order val="2"/>
          <c:tx>
            <c:v>NH3</c:v>
          </c:tx>
          <c:xVal>
            <c:numRef>
              <c:f>Air!$R$7:$R$26</c:f>
              <c:numCache>
                <c:formatCode>General</c:formatCode>
                <c:ptCount val="20"/>
                <c:pt idx="0">
                  <c:v>0.5</c:v>
                </c:pt>
                <c:pt idx="1">
                  <c:v>0.625</c:v>
                </c:pt>
                <c:pt idx="2">
                  <c:v>0.75</c:v>
                </c:pt>
                <c:pt idx="3">
                  <c:v>0.875</c:v>
                </c:pt>
                <c:pt idx="4">
                  <c:v>1</c:v>
                </c:pt>
                <c:pt idx="5">
                  <c:v>1.125</c:v>
                </c:pt>
                <c:pt idx="6">
                  <c:v>1.25</c:v>
                </c:pt>
                <c:pt idx="7">
                  <c:v>1.375</c:v>
                </c:pt>
                <c:pt idx="8">
                  <c:v>1.5</c:v>
                </c:pt>
                <c:pt idx="9">
                  <c:v>1.625</c:v>
                </c:pt>
                <c:pt idx="10">
                  <c:v>1.75</c:v>
                </c:pt>
                <c:pt idx="11">
                  <c:v>1.875</c:v>
                </c:pt>
                <c:pt idx="12">
                  <c:v>2</c:v>
                </c:pt>
                <c:pt idx="13">
                  <c:v>2.125</c:v>
                </c:pt>
                <c:pt idx="14">
                  <c:v>2.25</c:v>
                </c:pt>
                <c:pt idx="15">
                  <c:v>2.375</c:v>
                </c:pt>
                <c:pt idx="16">
                  <c:v>2.5</c:v>
                </c:pt>
                <c:pt idx="17">
                  <c:v>2.625</c:v>
                </c:pt>
                <c:pt idx="18">
                  <c:v>2.75</c:v>
                </c:pt>
                <c:pt idx="19">
                  <c:v>2.875</c:v>
                </c:pt>
              </c:numCache>
            </c:numRef>
          </c:xVal>
          <c:yVal>
            <c:numRef>
              <c:f>Air!$K$7:$K$26</c:f>
              <c:numCache>
                <c:formatCode>General</c:formatCode>
                <c:ptCount val="20"/>
                <c:pt idx="0">
                  <c:v>2.8912186100000001E-4</c:v>
                </c:pt>
                <c:pt idx="1">
                  <c:v>2.6337537300000002E-4</c:v>
                </c:pt>
                <c:pt idx="2">
                  <c:v>2.2452351100000001E-4</c:v>
                </c:pt>
                <c:pt idx="3">
                  <c:v>1.8828755299999999E-4</c:v>
                </c:pt>
                <c:pt idx="4">
                  <c:v>1.58257279E-4</c:v>
                </c:pt>
                <c:pt idx="5">
                  <c:v>1.34199331E-4</c:v>
                </c:pt>
                <c:pt idx="6">
                  <c:v>1.15002918E-4</c:v>
                </c:pt>
                <c:pt idx="7" formatCode="0.00E+00">
                  <c:v>9.9572239400000002E-5</c:v>
                </c:pt>
                <c:pt idx="8" formatCode="0.00E+00">
                  <c:v>8.7027422699999994E-5</c:v>
                </c:pt>
                <c:pt idx="9" formatCode="0.00E+00">
                  <c:v>7.6703810300000005E-5</c:v>
                </c:pt>
                <c:pt idx="10" formatCode="0.00E+00">
                  <c:v>6.8107408799999999E-5</c:v>
                </c:pt>
                <c:pt idx="11" formatCode="0.00E+00">
                  <c:v>6.08706332E-5</c:v>
                </c:pt>
                <c:pt idx="12" formatCode="0.00E+00">
                  <c:v>5.4717347999999997E-5</c:v>
                </c:pt>
                <c:pt idx="13" formatCode="0.00E+00">
                  <c:v>4.5765393199999998E-5</c:v>
                </c:pt>
                <c:pt idx="14" formatCode="0.00E+00">
                  <c:v>2.78023075E-5</c:v>
                </c:pt>
                <c:pt idx="15" formatCode="0.00E+00">
                  <c:v>1.5540221200000001E-5</c:v>
                </c:pt>
                <c:pt idx="16" formatCode="0.00E+00">
                  <c:v>9.1856316700000005E-6</c:v>
                </c:pt>
                <c:pt idx="17" formatCode="0.00E+00">
                  <c:v>5.7422133900000003E-6</c:v>
                </c:pt>
                <c:pt idx="18" formatCode="0.00E+00">
                  <c:v>3.7484417599999998E-6</c:v>
                </c:pt>
                <c:pt idx="19" formatCode="0.00E+00">
                  <c:v>2.5289250200000002E-6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9135104"/>
        <c:axId val="189133184"/>
      </c:scatterChart>
      <c:valAx>
        <c:axId val="1891261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m(air)/m(RDF)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89082624"/>
        <c:crosses val="autoZero"/>
        <c:crossBetween val="midCat"/>
      </c:valAx>
      <c:valAx>
        <c:axId val="18908262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Ta</a:t>
                </a:r>
                <a:r>
                  <a:rPr lang="sk-SK"/>
                  <a:t>r</a:t>
                </a:r>
                <a:r>
                  <a:rPr lang="en-US"/>
                  <a:t> mass fraction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89126144"/>
        <c:crosses val="autoZero"/>
        <c:crossBetween val="midCat"/>
      </c:valAx>
      <c:valAx>
        <c:axId val="189133184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H2S and NH3 mole fraction</a:t>
                </a:r>
              </a:p>
            </c:rich>
          </c:tx>
          <c:layout>
            <c:manualLayout>
              <c:xMode val="edge"/>
              <c:yMode val="edge"/>
              <c:x val="0.94743971115928605"/>
              <c:y val="0.1419516401666195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89135104"/>
        <c:crosses val="max"/>
        <c:crossBetween val="midCat"/>
      </c:valAx>
      <c:valAx>
        <c:axId val="1891351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9133184"/>
        <c:crosses val="autoZero"/>
        <c:crossBetween val="midCat"/>
      </c:valAx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800"/>
      </a:pPr>
      <a:endParaRPr lang="sk-SK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451583449578548"/>
          <c:y val="0.10185185185185185"/>
          <c:w val="0.71192216539718978"/>
          <c:h val="0.54690399357611374"/>
        </c:manualLayout>
      </c:layout>
      <c:scatterChart>
        <c:scatterStyle val="smoothMarker"/>
        <c:varyColors val="0"/>
        <c:ser>
          <c:idx val="1"/>
          <c:order val="1"/>
          <c:tx>
            <c:v>Temperature</c:v>
          </c:tx>
          <c:xVal>
            <c:numRef>
              <c:f>'O2'!$R$7:$R$26</c:f>
              <c:numCache>
                <c:formatCode>General</c:formatCode>
                <c:ptCount val="20"/>
                <c:pt idx="0">
                  <c:v>6.25E-2</c:v>
                </c:pt>
                <c:pt idx="1">
                  <c:v>9.375E-2</c:v>
                </c:pt>
                <c:pt idx="2">
                  <c:v>0.125</c:v>
                </c:pt>
                <c:pt idx="3">
                  <c:v>0.15625</c:v>
                </c:pt>
                <c:pt idx="4">
                  <c:v>0.1875</c:v>
                </c:pt>
                <c:pt idx="5">
                  <c:v>0.21875</c:v>
                </c:pt>
                <c:pt idx="6">
                  <c:v>0.25</c:v>
                </c:pt>
                <c:pt idx="7">
                  <c:v>0.28125</c:v>
                </c:pt>
                <c:pt idx="8">
                  <c:v>0.3125</c:v>
                </c:pt>
                <c:pt idx="9">
                  <c:v>0.34375</c:v>
                </c:pt>
                <c:pt idx="10">
                  <c:v>0.375</c:v>
                </c:pt>
                <c:pt idx="11">
                  <c:v>0.40625</c:v>
                </c:pt>
                <c:pt idx="12">
                  <c:v>0.4375</c:v>
                </c:pt>
                <c:pt idx="13">
                  <c:v>0.46875</c:v>
                </c:pt>
                <c:pt idx="14">
                  <c:v>0.5</c:v>
                </c:pt>
                <c:pt idx="15">
                  <c:v>0.53125</c:v>
                </c:pt>
                <c:pt idx="16">
                  <c:v>0.5625</c:v>
                </c:pt>
                <c:pt idx="17">
                  <c:v>0.59375</c:v>
                </c:pt>
                <c:pt idx="18">
                  <c:v>0.625</c:v>
                </c:pt>
              </c:numCache>
            </c:numRef>
          </c:xVal>
          <c:yVal>
            <c:numRef>
              <c:f>'O2'!$D$7:$D$26</c:f>
              <c:numCache>
                <c:formatCode>General</c:formatCode>
                <c:ptCount val="20"/>
                <c:pt idx="0">
                  <c:v>443.67948999999999</c:v>
                </c:pt>
                <c:pt idx="1">
                  <c:v>625.01984900000002</c:v>
                </c:pt>
                <c:pt idx="2">
                  <c:v>724.98282700000004</c:v>
                </c:pt>
                <c:pt idx="3">
                  <c:v>788.55838800000004</c:v>
                </c:pt>
                <c:pt idx="4">
                  <c:v>833.59698900000001</c:v>
                </c:pt>
                <c:pt idx="5">
                  <c:v>867.75218299999995</c:v>
                </c:pt>
                <c:pt idx="6">
                  <c:v>895.066596</c:v>
                </c:pt>
                <c:pt idx="7">
                  <c:v>917.88214300000004</c:v>
                </c:pt>
                <c:pt idx="8">
                  <c:v>937.63912400000004</c:v>
                </c:pt>
                <c:pt idx="9">
                  <c:v>955.27309700000001</c:v>
                </c:pt>
                <c:pt idx="10">
                  <c:v>971.42806099999996</c:v>
                </c:pt>
                <c:pt idx="11">
                  <c:v>986.57433700000001</c:v>
                </c:pt>
                <c:pt idx="12">
                  <c:v>1026.46353</c:v>
                </c:pt>
                <c:pt idx="13">
                  <c:v>1180.1952100000001</c:v>
                </c:pt>
                <c:pt idx="14">
                  <c:v>1357.9423899999999</c:v>
                </c:pt>
                <c:pt idx="15">
                  <c:v>1530.6400699999999</c:v>
                </c:pt>
                <c:pt idx="16">
                  <c:v>1697.5209400000001</c:v>
                </c:pt>
                <c:pt idx="17">
                  <c:v>1858.1558399999999</c:v>
                </c:pt>
                <c:pt idx="18">
                  <c:v>2011.79827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9174144"/>
        <c:axId val="189176064"/>
      </c:scatterChart>
      <c:scatterChart>
        <c:scatterStyle val="smoothMarker"/>
        <c:varyColors val="0"/>
        <c:ser>
          <c:idx val="0"/>
          <c:order val="0"/>
          <c:tx>
            <c:v>Conversion</c:v>
          </c:tx>
          <c:xVal>
            <c:numRef>
              <c:f>'O2'!$R$7:$R$26</c:f>
              <c:numCache>
                <c:formatCode>General</c:formatCode>
                <c:ptCount val="20"/>
                <c:pt idx="0">
                  <c:v>6.25E-2</c:v>
                </c:pt>
                <c:pt idx="1">
                  <c:v>9.375E-2</c:v>
                </c:pt>
                <c:pt idx="2">
                  <c:v>0.125</c:v>
                </c:pt>
                <c:pt idx="3">
                  <c:v>0.15625</c:v>
                </c:pt>
                <c:pt idx="4">
                  <c:v>0.1875</c:v>
                </c:pt>
                <c:pt idx="5">
                  <c:v>0.21875</c:v>
                </c:pt>
                <c:pt idx="6">
                  <c:v>0.25</c:v>
                </c:pt>
                <c:pt idx="7">
                  <c:v>0.28125</c:v>
                </c:pt>
                <c:pt idx="8">
                  <c:v>0.3125</c:v>
                </c:pt>
                <c:pt idx="9">
                  <c:v>0.34375</c:v>
                </c:pt>
                <c:pt idx="10">
                  <c:v>0.375</c:v>
                </c:pt>
                <c:pt idx="11">
                  <c:v>0.40625</c:v>
                </c:pt>
                <c:pt idx="12">
                  <c:v>0.4375</c:v>
                </c:pt>
                <c:pt idx="13">
                  <c:v>0.46875</c:v>
                </c:pt>
                <c:pt idx="14">
                  <c:v>0.5</c:v>
                </c:pt>
                <c:pt idx="15">
                  <c:v>0.53125</c:v>
                </c:pt>
                <c:pt idx="16">
                  <c:v>0.5625</c:v>
                </c:pt>
                <c:pt idx="17">
                  <c:v>0.59375</c:v>
                </c:pt>
                <c:pt idx="18">
                  <c:v>0.625</c:v>
                </c:pt>
              </c:numCache>
            </c:numRef>
          </c:xVal>
          <c:yVal>
            <c:numRef>
              <c:f>'O2'!$M$7:$M$26</c:f>
              <c:numCache>
                <c:formatCode>General</c:formatCode>
                <c:ptCount val="20"/>
                <c:pt idx="0">
                  <c:v>24.350247299999999</c:v>
                </c:pt>
                <c:pt idx="1">
                  <c:v>32.390901900000003</c:v>
                </c:pt>
                <c:pt idx="2">
                  <c:v>34.865736800000001</c:v>
                </c:pt>
                <c:pt idx="3">
                  <c:v>37.859203999999998</c:v>
                </c:pt>
                <c:pt idx="4">
                  <c:v>42.420667999999999</c:v>
                </c:pt>
                <c:pt idx="5">
                  <c:v>48.283245200000003</c:v>
                </c:pt>
                <c:pt idx="6">
                  <c:v>55.044354200000001</c:v>
                </c:pt>
                <c:pt idx="7">
                  <c:v>62.406029099999998</c:v>
                </c:pt>
                <c:pt idx="8">
                  <c:v>70.174018599999997</c:v>
                </c:pt>
                <c:pt idx="9">
                  <c:v>78.223166699999993</c:v>
                </c:pt>
                <c:pt idx="10">
                  <c:v>86.471069</c:v>
                </c:pt>
                <c:pt idx="11">
                  <c:v>94.861263100000002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9184256"/>
        <c:axId val="189182336"/>
      </c:scatterChart>
      <c:valAx>
        <c:axId val="18917414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m(</a:t>
                </a:r>
                <a:r>
                  <a:rPr lang="sk-SK"/>
                  <a:t>O2</a:t>
                </a:r>
                <a:r>
                  <a:rPr lang="en-US"/>
                  <a:t>)/m(RDF)</a:t>
                </a:r>
              </a:p>
            </c:rich>
          </c:tx>
          <c:layout>
            <c:manualLayout>
              <c:xMode val="edge"/>
              <c:yMode val="edge"/>
              <c:x val="0.39147149742476783"/>
              <c:y val="0.83243949787825289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crossAx val="189176064"/>
        <c:crosses val="autoZero"/>
        <c:crossBetween val="midCat"/>
      </c:valAx>
      <c:valAx>
        <c:axId val="189176064"/>
        <c:scaling>
          <c:orientation val="minMax"/>
          <c:max val="30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Temperature (</a:t>
                </a:r>
                <a:r>
                  <a:rPr lang="sk-SK"/>
                  <a:t>K</a:t>
                </a:r>
                <a:r>
                  <a:rPr lang="en-US"/>
                  <a:t>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89174144"/>
        <c:crosses val="autoZero"/>
        <c:crossBetween val="midCat"/>
      </c:valAx>
      <c:valAx>
        <c:axId val="189182336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Conversion (%)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89184256"/>
        <c:crosses val="max"/>
        <c:crossBetween val="midCat"/>
      </c:valAx>
      <c:valAx>
        <c:axId val="18918425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89182336"/>
        <c:crosses val="autoZero"/>
        <c:crossBetween val="midCat"/>
      </c:valAx>
    </c:plotArea>
    <c:legend>
      <c:legendPos val="b"/>
      <c:layout>
        <c:manualLayout>
          <c:xMode val="edge"/>
          <c:yMode val="edge"/>
          <c:x val="0.38374948918493695"/>
          <c:y val="0.50390703710275508"/>
          <c:w val="0.4948053444231334"/>
          <c:h val="0.12369702774962482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800"/>
      </a:pPr>
      <a:endParaRPr lang="sk-SK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1"/>
          <c:order val="0"/>
          <c:tx>
            <c:v>H2</c:v>
          </c:tx>
          <c:xVal>
            <c:numRef>
              <c:f>'O2'!$R$7:$R$26</c:f>
              <c:numCache>
                <c:formatCode>General</c:formatCode>
                <c:ptCount val="20"/>
                <c:pt idx="0">
                  <c:v>6.25E-2</c:v>
                </c:pt>
                <c:pt idx="1">
                  <c:v>9.375E-2</c:v>
                </c:pt>
                <c:pt idx="2">
                  <c:v>0.125</c:v>
                </c:pt>
                <c:pt idx="3">
                  <c:v>0.15625</c:v>
                </c:pt>
                <c:pt idx="4">
                  <c:v>0.1875</c:v>
                </c:pt>
                <c:pt idx="5">
                  <c:v>0.21875</c:v>
                </c:pt>
                <c:pt idx="6">
                  <c:v>0.25</c:v>
                </c:pt>
                <c:pt idx="7">
                  <c:v>0.28125</c:v>
                </c:pt>
                <c:pt idx="8">
                  <c:v>0.3125</c:v>
                </c:pt>
                <c:pt idx="9">
                  <c:v>0.34375</c:v>
                </c:pt>
                <c:pt idx="10">
                  <c:v>0.375</c:v>
                </c:pt>
                <c:pt idx="11">
                  <c:v>0.40625</c:v>
                </c:pt>
                <c:pt idx="12">
                  <c:v>0.4375</c:v>
                </c:pt>
                <c:pt idx="13">
                  <c:v>0.46875</c:v>
                </c:pt>
                <c:pt idx="14">
                  <c:v>0.5</c:v>
                </c:pt>
                <c:pt idx="15">
                  <c:v>0.53125</c:v>
                </c:pt>
                <c:pt idx="16">
                  <c:v>0.5625</c:v>
                </c:pt>
                <c:pt idx="17">
                  <c:v>0.59375</c:v>
                </c:pt>
                <c:pt idx="18">
                  <c:v>0.625</c:v>
                </c:pt>
              </c:numCache>
            </c:numRef>
          </c:xVal>
          <c:yVal>
            <c:numRef>
              <c:f>'O2'!$E$7:$E$26</c:f>
              <c:numCache>
                <c:formatCode>General</c:formatCode>
                <c:ptCount val="20"/>
                <c:pt idx="0">
                  <c:v>8.1544276500000006E-3</c:v>
                </c:pt>
                <c:pt idx="1">
                  <c:v>0.13861428000000001</c:v>
                </c:pt>
                <c:pt idx="2">
                  <c:v>0.30396716499999998</c:v>
                </c:pt>
                <c:pt idx="3">
                  <c:v>0.39838696000000001</c:v>
                </c:pt>
                <c:pt idx="4">
                  <c:v>0.43931200599999998</c:v>
                </c:pt>
                <c:pt idx="5">
                  <c:v>0.451852533</c:v>
                </c:pt>
                <c:pt idx="6">
                  <c:v>0.45050346000000002</c:v>
                </c:pt>
                <c:pt idx="7">
                  <c:v>0.44253532200000001</c:v>
                </c:pt>
                <c:pt idx="8">
                  <c:v>0.43154702299999997</c:v>
                </c:pt>
                <c:pt idx="9">
                  <c:v>0.41935539599999999</c:v>
                </c:pt>
                <c:pt idx="10">
                  <c:v>0.406898541</c:v>
                </c:pt>
                <c:pt idx="11">
                  <c:v>0.39466738000000001</c:v>
                </c:pt>
                <c:pt idx="12">
                  <c:v>0.39187870299999999</c:v>
                </c:pt>
                <c:pt idx="13">
                  <c:v>0.37621832799999999</c:v>
                </c:pt>
                <c:pt idx="14">
                  <c:v>0.35151270400000001</c:v>
                </c:pt>
                <c:pt idx="15">
                  <c:v>0.32763581000000003</c:v>
                </c:pt>
                <c:pt idx="16">
                  <c:v>0.30448195700000003</c:v>
                </c:pt>
                <c:pt idx="17">
                  <c:v>0.28201463999999998</c:v>
                </c:pt>
                <c:pt idx="18">
                  <c:v>0.26051548800000002</c:v>
                </c:pt>
              </c:numCache>
            </c:numRef>
          </c:yVal>
          <c:smooth val="1"/>
        </c:ser>
        <c:ser>
          <c:idx val="2"/>
          <c:order val="1"/>
          <c:tx>
            <c:v>CO</c:v>
          </c:tx>
          <c:xVal>
            <c:numRef>
              <c:f>'O2'!$R$7:$R$26</c:f>
              <c:numCache>
                <c:formatCode>General</c:formatCode>
                <c:ptCount val="20"/>
                <c:pt idx="0">
                  <c:v>6.25E-2</c:v>
                </c:pt>
                <c:pt idx="1">
                  <c:v>9.375E-2</c:v>
                </c:pt>
                <c:pt idx="2">
                  <c:v>0.125</c:v>
                </c:pt>
                <c:pt idx="3">
                  <c:v>0.15625</c:v>
                </c:pt>
                <c:pt idx="4">
                  <c:v>0.1875</c:v>
                </c:pt>
                <c:pt idx="5">
                  <c:v>0.21875</c:v>
                </c:pt>
                <c:pt idx="6">
                  <c:v>0.25</c:v>
                </c:pt>
                <c:pt idx="7">
                  <c:v>0.28125</c:v>
                </c:pt>
                <c:pt idx="8">
                  <c:v>0.3125</c:v>
                </c:pt>
                <c:pt idx="9">
                  <c:v>0.34375</c:v>
                </c:pt>
                <c:pt idx="10">
                  <c:v>0.375</c:v>
                </c:pt>
                <c:pt idx="11">
                  <c:v>0.40625</c:v>
                </c:pt>
                <c:pt idx="12">
                  <c:v>0.4375</c:v>
                </c:pt>
                <c:pt idx="13">
                  <c:v>0.46875</c:v>
                </c:pt>
                <c:pt idx="14">
                  <c:v>0.5</c:v>
                </c:pt>
                <c:pt idx="15">
                  <c:v>0.53125</c:v>
                </c:pt>
                <c:pt idx="16">
                  <c:v>0.5625</c:v>
                </c:pt>
                <c:pt idx="17">
                  <c:v>0.59375</c:v>
                </c:pt>
                <c:pt idx="18">
                  <c:v>0.625</c:v>
                </c:pt>
              </c:numCache>
            </c:numRef>
          </c:xVal>
          <c:yVal>
            <c:numRef>
              <c:f>'O2'!$F$7:$F$27</c:f>
              <c:numCache>
                <c:formatCode>General</c:formatCode>
                <c:ptCount val="21"/>
                <c:pt idx="0" formatCode="0.00E+00">
                  <c:v>2.5886204600000002E-6</c:v>
                </c:pt>
                <c:pt idx="1">
                  <c:v>2.2238080500000001E-3</c:v>
                </c:pt>
                <c:pt idx="2">
                  <c:v>1.9893878100000002E-2</c:v>
                </c:pt>
                <c:pt idx="3">
                  <c:v>5.7043838399999998E-2</c:v>
                </c:pt>
                <c:pt idx="4">
                  <c:v>0.105766297</c:v>
                </c:pt>
                <c:pt idx="5">
                  <c:v>0.15828339799999999</c:v>
                </c:pt>
                <c:pt idx="6">
                  <c:v>0.21011806399999999</c:v>
                </c:pt>
                <c:pt idx="7">
                  <c:v>0.25925520800000001</c:v>
                </c:pt>
                <c:pt idx="8">
                  <c:v>0.30498933</c:v>
                </c:pt>
                <c:pt idx="9">
                  <c:v>0.34722523199999999</c:v>
                </c:pt>
                <c:pt idx="10">
                  <c:v>0.38613215899999997</c:v>
                </c:pt>
                <c:pt idx="11">
                  <c:v>0.42197905400000002</c:v>
                </c:pt>
                <c:pt idx="12">
                  <c:v>0.44904665999999999</c:v>
                </c:pt>
                <c:pt idx="13">
                  <c:v>0.47323069600000001</c:v>
                </c:pt>
                <c:pt idx="14">
                  <c:v>0.49669479100000002</c:v>
                </c:pt>
                <c:pt idx="15">
                  <c:v>0.51574390299999995</c:v>
                </c:pt>
                <c:pt idx="16">
                  <c:v>0.53081435300000002</c:v>
                </c:pt>
                <c:pt idx="17">
                  <c:v>0.54231325900000005</c:v>
                </c:pt>
                <c:pt idx="18">
                  <c:v>0.55043482700000002</c:v>
                </c:pt>
              </c:numCache>
            </c:numRef>
          </c:yVal>
          <c:smooth val="1"/>
        </c:ser>
        <c:ser>
          <c:idx val="3"/>
          <c:order val="2"/>
          <c:tx>
            <c:v>CH4</c:v>
          </c:tx>
          <c:xVal>
            <c:numRef>
              <c:f>'O2'!$R$7:$R$26</c:f>
              <c:numCache>
                <c:formatCode>General</c:formatCode>
                <c:ptCount val="20"/>
                <c:pt idx="0">
                  <c:v>6.25E-2</c:v>
                </c:pt>
                <c:pt idx="1">
                  <c:v>9.375E-2</c:v>
                </c:pt>
                <c:pt idx="2">
                  <c:v>0.125</c:v>
                </c:pt>
                <c:pt idx="3">
                  <c:v>0.15625</c:v>
                </c:pt>
                <c:pt idx="4">
                  <c:v>0.1875</c:v>
                </c:pt>
                <c:pt idx="5">
                  <c:v>0.21875</c:v>
                </c:pt>
                <c:pt idx="6">
                  <c:v>0.25</c:v>
                </c:pt>
                <c:pt idx="7">
                  <c:v>0.28125</c:v>
                </c:pt>
                <c:pt idx="8">
                  <c:v>0.3125</c:v>
                </c:pt>
                <c:pt idx="9">
                  <c:v>0.34375</c:v>
                </c:pt>
                <c:pt idx="10">
                  <c:v>0.375</c:v>
                </c:pt>
                <c:pt idx="11">
                  <c:v>0.40625</c:v>
                </c:pt>
                <c:pt idx="12">
                  <c:v>0.4375</c:v>
                </c:pt>
                <c:pt idx="13">
                  <c:v>0.46875</c:v>
                </c:pt>
                <c:pt idx="14">
                  <c:v>0.5</c:v>
                </c:pt>
                <c:pt idx="15">
                  <c:v>0.53125</c:v>
                </c:pt>
                <c:pt idx="16">
                  <c:v>0.5625</c:v>
                </c:pt>
                <c:pt idx="17">
                  <c:v>0.59375</c:v>
                </c:pt>
                <c:pt idx="18">
                  <c:v>0.625</c:v>
                </c:pt>
              </c:numCache>
            </c:numRef>
          </c:xVal>
          <c:yVal>
            <c:numRef>
              <c:f>'O2'!$H$7:$H$26</c:f>
              <c:numCache>
                <c:formatCode>General</c:formatCode>
                <c:ptCount val="20"/>
                <c:pt idx="0">
                  <c:v>0.64581441399999995</c:v>
                </c:pt>
                <c:pt idx="1">
                  <c:v>0.45394943300000001</c:v>
                </c:pt>
                <c:pt idx="2">
                  <c:v>0.27977959200000002</c:v>
                </c:pt>
                <c:pt idx="3">
                  <c:v>0.17249729</c:v>
                </c:pt>
                <c:pt idx="4">
                  <c:v>0.11180799499999999</c:v>
                </c:pt>
                <c:pt idx="5">
                  <c:v>7.6517986100000004E-2</c:v>
                </c:pt>
                <c:pt idx="6">
                  <c:v>5.4818553300000003E-2</c:v>
                </c:pt>
                <c:pt idx="7">
                  <c:v>4.0709320200000003E-2</c:v>
                </c:pt>
                <c:pt idx="8">
                  <c:v>3.1082168E-2</c:v>
                </c:pt>
                <c:pt idx="9">
                  <c:v>2.42458815E-2</c:v>
                </c:pt>
                <c:pt idx="10">
                  <c:v>1.92291749E-2</c:v>
                </c:pt>
                <c:pt idx="11">
                  <c:v>1.5445925399999999E-2</c:v>
                </c:pt>
                <c:pt idx="12">
                  <c:v>5.6403997099999997E-3</c:v>
                </c:pt>
                <c:pt idx="13">
                  <c:v>1.06839387E-4</c:v>
                </c:pt>
                <c:pt idx="14" formatCode="0.00E+00">
                  <c:v>3.00897924E-6</c:v>
                </c:pt>
                <c:pt idx="15" formatCode="0.00E+00">
                  <c:v>1.9391731799999999E-7</c:v>
                </c:pt>
                <c:pt idx="16" formatCode="0.00E+00">
                  <c:v>2.1753608799999998E-8</c:v>
                </c:pt>
                <c:pt idx="17" formatCode="0.00E+00">
                  <c:v>3.5925089099999999E-9</c:v>
                </c:pt>
                <c:pt idx="18" formatCode="0.00E+00">
                  <c:v>7.8946229600000001E-10</c:v>
                </c:pt>
              </c:numCache>
            </c:numRef>
          </c:yVal>
          <c:smooth val="1"/>
        </c:ser>
        <c:ser>
          <c:idx val="4"/>
          <c:order val="3"/>
          <c:tx>
            <c:v>CO2</c:v>
          </c:tx>
          <c:xVal>
            <c:numRef>
              <c:f>'O2'!$R$7:$R$26</c:f>
              <c:numCache>
                <c:formatCode>General</c:formatCode>
                <c:ptCount val="20"/>
                <c:pt idx="0">
                  <c:v>6.25E-2</c:v>
                </c:pt>
                <c:pt idx="1">
                  <c:v>9.375E-2</c:v>
                </c:pt>
                <c:pt idx="2">
                  <c:v>0.125</c:v>
                </c:pt>
                <c:pt idx="3">
                  <c:v>0.15625</c:v>
                </c:pt>
                <c:pt idx="4">
                  <c:v>0.1875</c:v>
                </c:pt>
                <c:pt idx="5">
                  <c:v>0.21875</c:v>
                </c:pt>
                <c:pt idx="6">
                  <c:v>0.25</c:v>
                </c:pt>
                <c:pt idx="7">
                  <c:v>0.28125</c:v>
                </c:pt>
                <c:pt idx="8">
                  <c:v>0.3125</c:v>
                </c:pt>
                <c:pt idx="9">
                  <c:v>0.34375</c:v>
                </c:pt>
                <c:pt idx="10">
                  <c:v>0.375</c:v>
                </c:pt>
                <c:pt idx="11">
                  <c:v>0.40625</c:v>
                </c:pt>
                <c:pt idx="12">
                  <c:v>0.4375</c:v>
                </c:pt>
                <c:pt idx="13">
                  <c:v>0.46875</c:v>
                </c:pt>
                <c:pt idx="14">
                  <c:v>0.5</c:v>
                </c:pt>
                <c:pt idx="15">
                  <c:v>0.53125</c:v>
                </c:pt>
                <c:pt idx="16">
                  <c:v>0.5625</c:v>
                </c:pt>
                <c:pt idx="17">
                  <c:v>0.59375</c:v>
                </c:pt>
                <c:pt idx="18">
                  <c:v>0.625</c:v>
                </c:pt>
              </c:numCache>
            </c:numRef>
          </c:xVal>
          <c:yVal>
            <c:numRef>
              <c:f>'O2'!$G$7:$G$26</c:f>
              <c:numCache>
                <c:formatCode>General</c:formatCode>
                <c:ptCount val="20"/>
                <c:pt idx="0">
                  <c:v>0.27757797499999998</c:v>
                </c:pt>
                <c:pt idx="1">
                  <c:v>0.35012120000000002</c:v>
                </c:pt>
                <c:pt idx="2">
                  <c:v>0.347903191</c:v>
                </c:pt>
                <c:pt idx="3">
                  <c:v>0.32779747399999998</c:v>
                </c:pt>
                <c:pt idx="4">
                  <c:v>0.30166293399999999</c:v>
                </c:pt>
                <c:pt idx="5">
                  <c:v>0.273958692</c:v>
                </c:pt>
                <c:pt idx="6">
                  <c:v>0.24680052699999999</c:v>
                </c:pt>
                <c:pt idx="7">
                  <c:v>0.22111544899999999</c:v>
                </c:pt>
                <c:pt idx="8">
                  <c:v>0.19722862699999999</c:v>
                </c:pt>
                <c:pt idx="9">
                  <c:v>0.17518418499999999</c:v>
                </c:pt>
                <c:pt idx="10">
                  <c:v>0.154903028</c:v>
                </c:pt>
                <c:pt idx="11">
                  <c:v>0.13626057599999999</c:v>
                </c:pt>
                <c:pt idx="12">
                  <c:v>0.121958332</c:v>
                </c:pt>
                <c:pt idx="13">
                  <c:v>0.116955135</c:v>
                </c:pt>
                <c:pt idx="14">
                  <c:v>0.11702878999999999</c:v>
                </c:pt>
                <c:pt idx="15">
                  <c:v>0.121055332</c:v>
                </c:pt>
                <c:pt idx="16">
                  <c:v>0.128546419</c:v>
                </c:pt>
                <c:pt idx="17">
                  <c:v>0.139050902</c:v>
                </c:pt>
                <c:pt idx="18">
                  <c:v>0.15208318800000001</c:v>
                </c:pt>
              </c:numCache>
            </c:numRef>
          </c:yVal>
          <c:smooth val="1"/>
        </c:ser>
        <c:ser>
          <c:idx val="5"/>
          <c:order val="4"/>
          <c:tx>
            <c:v>N2</c:v>
          </c:tx>
          <c:xVal>
            <c:numRef>
              <c:f>'O2'!$R$7:$R$26</c:f>
              <c:numCache>
                <c:formatCode>General</c:formatCode>
                <c:ptCount val="20"/>
                <c:pt idx="0">
                  <c:v>6.25E-2</c:v>
                </c:pt>
                <c:pt idx="1">
                  <c:v>9.375E-2</c:v>
                </c:pt>
                <c:pt idx="2">
                  <c:v>0.125</c:v>
                </c:pt>
                <c:pt idx="3">
                  <c:v>0.15625</c:v>
                </c:pt>
                <c:pt idx="4">
                  <c:v>0.1875</c:v>
                </c:pt>
                <c:pt idx="5">
                  <c:v>0.21875</c:v>
                </c:pt>
                <c:pt idx="6">
                  <c:v>0.25</c:v>
                </c:pt>
                <c:pt idx="7">
                  <c:v>0.28125</c:v>
                </c:pt>
                <c:pt idx="8">
                  <c:v>0.3125</c:v>
                </c:pt>
                <c:pt idx="9">
                  <c:v>0.34375</c:v>
                </c:pt>
                <c:pt idx="10">
                  <c:v>0.375</c:v>
                </c:pt>
                <c:pt idx="11">
                  <c:v>0.40625</c:v>
                </c:pt>
                <c:pt idx="12">
                  <c:v>0.4375</c:v>
                </c:pt>
                <c:pt idx="13">
                  <c:v>0.46875</c:v>
                </c:pt>
                <c:pt idx="14">
                  <c:v>0.5</c:v>
                </c:pt>
                <c:pt idx="15">
                  <c:v>0.53125</c:v>
                </c:pt>
                <c:pt idx="16">
                  <c:v>0.5625</c:v>
                </c:pt>
                <c:pt idx="17">
                  <c:v>0.59375</c:v>
                </c:pt>
                <c:pt idx="18">
                  <c:v>0.625</c:v>
                </c:pt>
              </c:numCache>
            </c:numRef>
          </c:xVal>
          <c:yVal>
            <c:numRef>
              <c:f>'O2'!$I$7:$I$26</c:f>
              <c:numCache>
                <c:formatCode>General</c:formatCode>
                <c:ptCount val="20"/>
                <c:pt idx="0">
                  <c:v>2.8813607099999999E-2</c:v>
                </c:pt>
                <c:pt idx="1">
                  <c:v>1.8899920300000001E-2</c:v>
                </c:pt>
                <c:pt idx="2">
                  <c:v>1.4125789999999999E-2</c:v>
                </c:pt>
                <c:pt idx="3">
                  <c:v>1.12226854E-2</c:v>
                </c:pt>
                <c:pt idx="4">
                  <c:v>9.3567119999999997E-3</c:v>
                </c:pt>
                <c:pt idx="5">
                  <c:v>8.0793604099999999E-3</c:v>
                </c:pt>
                <c:pt idx="6">
                  <c:v>7.1520420399999998E-3</c:v>
                </c:pt>
                <c:pt idx="7">
                  <c:v>6.4459109800000004E-3</c:v>
                </c:pt>
                <c:pt idx="8">
                  <c:v>5.8878878499999997E-3</c:v>
                </c:pt>
                <c:pt idx="9">
                  <c:v>5.4341056999999996E-3</c:v>
                </c:pt>
                <c:pt idx="10">
                  <c:v>5.0567722000000002E-3</c:v>
                </c:pt>
                <c:pt idx="11">
                  <c:v>4.73745647E-3</c:v>
                </c:pt>
                <c:pt idx="12">
                  <c:v>4.5348083599999998E-3</c:v>
                </c:pt>
                <c:pt idx="13">
                  <c:v>4.6621185300000003E-3</c:v>
                </c:pt>
                <c:pt idx="14">
                  <c:v>4.8664894499999998E-3</c:v>
                </c:pt>
                <c:pt idx="15">
                  <c:v>5.0688558599999997E-3</c:v>
                </c:pt>
                <c:pt idx="16">
                  <c:v>5.2684185699999999E-3</c:v>
                </c:pt>
                <c:pt idx="17">
                  <c:v>5.4648708400000003E-3</c:v>
                </c:pt>
                <c:pt idx="18">
                  <c:v>5.6556631200000004E-3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9306368"/>
        <c:axId val="189308288"/>
      </c:scatterChart>
      <c:valAx>
        <c:axId val="1893063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m(</a:t>
                </a:r>
                <a:r>
                  <a:rPr lang="sk-SK"/>
                  <a:t>O2</a:t>
                </a:r>
                <a:r>
                  <a:rPr lang="en-US"/>
                  <a:t>)/m(RDF)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89308288"/>
        <c:crosses val="autoZero"/>
        <c:crossBetween val="midCat"/>
      </c:valAx>
      <c:valAx>
        <c:axId val="189308288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Mole fraction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89306368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800"/>
      </a:pPr>
      <a:endParaRPr lang="sk-SK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1"/>
          <c:order val="1"/>
          <c:tx>
            <c:v>Temperature</c:v>
          </c:tx>
          <c:xVal>
            <c:numRef>
              <c:f>'O2'!$R$7:$R$26</c:f>
              <c:numCache>
                <c:formatCode>General</c:formatCode>
                <c:ptCount val="20"/>
                <c:pt idx="0">
                  <c:v>6.25E-2</c:v>
                </c:pt>
                <c:pt idx="1">
                  <c:v>9.375E-2</c:v>
                </c:pt>
                <c:pt idx="2">
                  <c:v>0.125</c:v>
                </c:pt>
                <c:pt idx="3">
                  <c:v>0.15625</c:v>
                </c:pt>
                <c:pt idx="4">
                  <c:v>0.1875</c:v>
                </c:pt>
                <c:pt idx="5">
                  <c:v>0.21875</c:v>
                </c:pt>
                <c:pt idx="6">
                  <c:v>0.25</c:v>
                </c:pt>
                <c:pt idx="7">
                  <c:v>0.28125</c:v>
                </c:pt>
                <c:pt idx="8">
                  <c:v>0.3125</c:v>
                </c:pt>
                <c:pt idx="9">
                  <c:v>0.34375</c:v>
                </c:pt>
                <c:pt idx="10">
                  <c:v>0.375</c:v>
                </c:pt>
                <c:pt idx="11">
                  <c:v>0.40625</c:v>
                </c:pt>
                <c:pt idx="12">
                  <c:v>0.4375</c:v>
                </c:pt>
                <c:pt idx="13">
                  <c:v>0.46875</c:v>
                </c:pt>
                <c:pt idx="14">
                  <c:v>0.5</c:v>
                </c:pt>
                <c:pt idx="15">
                  <c:v>0.53125</c:v>
                </c:pt>
                <c:pt idx="16">
                  <c:v>0.5625</c:v>
                </c:pt>
                <c:pt idx="17">
                  <c:v>0.59375</c:v>
                </c:pt>
                <c:pt idx="18">
                  <c:v>0.625</c:v>
                </c:pt>
              </c:numCache>
            </c:numRef>
          </c:xVal>
          <c:yVal>
            <c:numRef>
              <c:f>'O2'!$D$7:$D$26</c:f>
              <c:numCache>
                <c:formatCode>General</c:formatCode>
                <c:ptCount val="20"/>
                <c:pt idx="0">
                  <c:v>443.67948999999999</c:v>
                </c:pt>
                <c:pt idx="1">
                  <c:v>625.01984900000002</c:v>
                </c:pt>
                <c:pt idx="2">
                  <c:v>724.98282700000004</c:v>
                </c:pt>
                <c:pt idx="3">
                  <c:v>788.55838800000004</c:v>
                </c:pt>
                <c:pt idx="4">
                  <c:v>833.59698900000001</c:v>
                </c:pt>
                <c:pt idx="5">
                  <c:v>867.75218299999995</c:v>
                </c:pt>
                <c:pt idx="6">
                  <c:v>895.066596</c:v>
                </c:pt>
                <c:pt idx="7">
                  <c:v>917.88214300000004</c:v>
                </c:pt>
                <c:pt idx="8">
                  <c:v>937.63912400000004</c:v>
                </c:pt>
                <c:pt idx="9">
                  <c:v>955.27309700000001</c:v>
                </c:pt>
                <c:pt idx="10">
                  <c:v>971.42806099999996</c:v>
                </c:pt>
                <c:pt idx="11">
                  <c:v>986.57433700000001</c:v>
                </c:pt>
                <c:pt idx="12">
                  <c:v>1026.46353</c:v>
                </c:pt>
                <c:pt idx="13">
                  <c:v>1180.1952100000001</c:v>
                </c:pt>
                <c:pt idx="14">
                  <c:v>1357.9423899999999</c:v>
                </c:pt>
                <c:pt idx="15">
                  <c:v>1530.6400699999999</c:v>
                </c:pt>
                <c:pt idx="16">
                  <c:v>1697.5209400000001</c:v>
                </c:pt>
                <c:pt idx="17">
                  <c:v>1858.1558399999999</c:v>
                </c:pt>
                <c:pt idx="18">
                  <c:v>2011.79827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1220736"/>
        <c:axId val="191227008"/>
      </c:scatterChart>
      <c:scatterChart>
        <c:scatterStyle val="smoothMarker"/>
        <c:varyColors val="0"/>
        <c:ser>
          <c:idx val="0"/>
          <c:order val="0"/>
          <c:tx>
            <c:v>Conversion</c:v>
          </c:tx>
          <c:xVal>
            <c:numRef>
              <c:f>'O2'!$R$7:$R$26</c:f>
              <c:numCache>
                <c:formatCode>General</c:formatCode>
                <c:ptCount val="20"/>
                <c:pt idx="0">
                  <c:v>6.25E-2</c:v>
                </c:pt>
                <c:pt idx="1">
                  <c:v>9.375E-2</c:v>
                </c:pt>
                <c:pt idx="2">
                  <c:v>0.125</c:v>
                </c:pt>
                <c:pt idx="3">
                  <c:v>0.15625</c:v>
                </c:pt>
                <c:pt idx="4">
                  <c:v>0.1875</c:v>
                </c:pt>
                <c:pt idx="5">
                  <c:v>0.21875</c:v>
                </c:pt>
                <c:pt idx="6">
                  <c:v>0.25</c:v>
                </c:pt>
                <c:pt idx="7">
                  <c:v>0.28125</c:v>
                </c:pt>
                <c:pt idx="8">
                  <c:v>0.3125</c:v>
                </c:pt>
                <c:pt idx="9">
                  <c:v>0.34375</c:v>
                </c:pt>
                <c:pt idx="10">
                  <c:v>0.375</c:v>
                </c:pt>
                <c:pt idx="11">
                  <c:v>0.40625</c:v>
                </c:pt>
                <c:pt idx="12">
                  <c:v>0.4375</c:v>
                </c:pt>
                <c:pt idx="13">
                  <c:v>0.46875</c:v>
                </c:pt>
                <c:pt idx="14">
                  <c:v>0.5</c:v>
                </c:pt>
                <c:pt idx="15">
                  <c:v>0.53125</c:v>
                </c:pt>
                <c:pt idx="16">
                  <c:v>0.5625</c:v>
                </c:pt>
                <c:pt idx="17">
                  <c:v>0.59375</c:v>
                </c:pt>
                <c:pt idx="18">
                  <c:v>0.625</c:v>
                </c:pt>
              </c:numCache>
            </c:numRef>
          </c:xVal>
          <c:yVal>
            <c:numRef>
              <c:f>'O2'!$M$7:$M$26</c:f>
              <c:numCache>
                <c:formatCode>General</c:formatCode>
                <c:ptCount val="20"/>
                <c:pt idx="0">
                  <c:v>24.350247299999999</c:v>
                </c:pt>
                <c:pt idx="1">
                  <c:v>32.390901900000003</c:v>
                </c:pt>
                <c:pt idx="2">
                  <c:v>34.865736800000001</c:v>
                </c:pt>
                <c:pt idx="3">
                  <c:v>37.859203999999998</c:v>
                </c:pt>
                <c:pt idx="4">
                  <c:v>42.420667999999999</c:v>
                </c:pt>
                <c:pt idx="5">
                  <c:v>48.283245200000003</c:v>
                </c:pt>
                <c:pt idx="6">
                  <c:v>55.044354200000001</c:v>
                </c:pt>
                <c:pt idx="7">
                  <c:v>62.406029099999998</c:v>
                </c:pt>
                <c:pt idx="8">
                  <c:v>70.174018599999997</c:v>
                </c:pt>
                <c:pt idx="9">
                  <c:v>78.223166699999993</c:v>
                </c:pt>
                <c:pt idx="10">
                  <c:v>86.471069</c:v>
                </c:pt>
                <c:pt idx="11">
                  <c:v>94.861263100000002</c:v>
                </c:pt>
                <c:pt idx="12">
                  <c:v>100</c:v>
                </c:pt>
                <c:pt idx="13">
                  <c:v>100</c:v>
                </c:pt>
                <c:pt idx="14">
                  <c:v>100</c:v>
                </c:pt>
                <c:pt idx="15">
                  <c:v>100</c:v>
                </c:pt>
                <c:pt idx="16">
                  <c:v>100</c:v>
                </c:pt>
                <c:pt idx="17">
                  <c:v>100</c:v>
                </c:pt>
                <c:pt idx="18">
                  <c:v>100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1235200"/>
        <c:axId val="191228928"/>
      </c:scatterChart>
      <c:valAx>
        <c:axId val="19122073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200" dirty="0"/>
                  <a:t>m(</a:t>
                </a:r>
                <a:r>
                  <a:rPr lang="sk-SK" sz="1200" dirty="0"/>
                  <a:t>O2</a:t>
                </a:r>
                <a:r>
                  <a:rPr lang="en-US" sz="1200" dirty="0"/>
                  <a:t>)/m(RDF)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91227008"/>
        <c:crosses val="autoZero"/>
        <c:crossBetween val="midCat"/>
      </c:valAx>
      <c:valAx>
        <c:axId val="191227008"/>
        <c:scaling>
          <c:orientation val="minMax"/>
          <c:max val="30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200" dirty="0"/>
                  <a:t>Temperature (</a:t>
                </a:r>
                <a:r>
                  <a:rPr lang="sk-SK" sz="1200" dirty="0"/>
                  <a:t>K</a:t>
                </a:r>
                <a:r>
                  <a:rPr lang="en-US" sz="1200" dirty="0"/>
                  <a:t>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91220736"/>
        <c:crosses val="autoZero"/>
        <c:crossBetween val="midCat"/>
      </c:valAx>
      <c:valAx>
        <c:axId val="191228928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sz="1200" dirty="0"/>
                  <a:t>Conversion (%)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91235200"/>
        <c:crosses val="max"/>
        <c:crossBetween val="midCat"/>
      </c:valAx>
      <c:valAx>
        <c:axId val="1912352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1228928"/>
        <c:crosses val="autoZero"/>
        <c:crossBetween val="midCat"/>
      </c:valAx>
    </c:plotArea>
    <c:legend>
      <c:legendPos val="b"/>
      <c:layout/>
      <c:overlay val="0"/>
      <c:txPr>
        <a:bodyPr/>
        <a:lstStyle/>
        <a:p>
          <a:pPr>
            <a:defRPr sz="1200"/>
          </a:pPr>
          <a:endParaRPr lang="sk-SK"/>
        </a:p>
      </c:txPr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800"/>
      </a:pPr>
      <a:endParaRPr lang="sk-SK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1"/>
          <c:order val="0"/>
          <c:tx>
            <c:v>H2</c:v>
          </c:tx>
          <c:xVal>
            <c:numRef>
              <c:f>Steam!$R$7:$R$20</c:f>
              <c:numCache>
                <c:formatCode>General</c:formatCode>
                <c:ptCount val="14"/>
                <c:pt idx="0">
                  <c:v>3.125E-2</c:v>
                </c:pt>
                <c:pt idx="1">
                  <c:v>6.25E-2</c:v>
                </c:pt>
                <c:pt idx="2">
                  <c:v>9.375E-2</c:v>
                </c:pt>
                <c:pt idx="3">
                  <c:v>0.125</c:v>
                </c:pt>
                <c:pt idx="4">
                  <c:v>0.15625</c:v>
                </c:pt>
                <c:pt idx="5">
                  <c:v>0.1875</c:v>
                </c:pt>
                <c:pt idx="6">
                  <c:v>0.21875</c:v>
                </c:pt>
                <c:pt idx="7">
                  <c:v>0.25</c:v>
                </c:pt>
                <c:pt idx="8">
                  <c:v>0.28125</c:v>
                </c:pt>
                <c:pt idx="9">
                  <c:v>0.3125</c:v>
                </c:pt>
                <c:pt idx="10">
                  <c:v>0.34375</c:v>
                </c:pt>
                <c:pt idx="11">
                  <c:v>0.375</c:v>
                </c:pt>
                <c:pt idx="12">
                  <c:v>0.40625</c:v>
                </c:pt>
                <c:pt idx="13">
                  <c:v>0.4375</c:v>
                </c:pt>
              </c:numCache>
            </c:numRef>
          </c:xVal>
          <c:yVal>
            <c:numRef>
              <c:f>Steam!$E$7:$E$20</c:f>
              <c:numCache>
                <c:formatCode>General</c:formatCode>
                <c:ptCount val="14"/>
                <c:pt idx="0">
                  <c:v>0.38347841100000002</c:v>
                </c:pt>
                <c:pt idx="1">
                  <c:v>0.390360243</c:v>
                </c:pt>
                <c:pt idx="2">
                  <c:v>0.39687983999999998</c:v>
                </c:pt>
                <c:pt idx="3">
                  <c:v>0.40306549800000002</c:v>
                </c:pt>
                <c:pt idx="4">
                  <c:v>0.40894290599999999</c:v>
                </c:pt>
                <c:pt idx="5">
                  <c:v>0.41453511399999998</c:v>
                </c:pt>
                <c:pt idx="6">
                  <c:v>0.41986285000000001</c:v>
                </c:pt>
                <c:pt idx="7">
                  <c:v>0.42494478299999999</c:v>
                </c:pt>
                <c:pt idx="8">
                  <c:v>0.42979747200000001</c:v>
                </c:pt>
                <c:pt idx="9">
                  <c:v>0.434436235</c:v>
                </c:pt>
                <c:pt idx="10">
                  <c:v>0.43887468299999999</c:v>
                </c:pt>
                <c:pt idx="11">
                  <c:v>0.443125245</c:v>
                </c:pt>
                <c:pt idx="12">
                  <c:v>0.44719923700000003</c:v>
                </c:pt>
                <c:pt idx="13">
                  <c:v>0.45110699100000001</c:v>
                </c:pt>
              </c:numCache>
            </c:numRef>
          </c:yVal>
          <c:smooth val="1"/>
        </c:ser>
        <c:ser>
          <c:idx val="2"/>
          <c:order val="1"/>
          <c:tx>
            <c:v>CO</c:v>
          </c:tx>
          <c:xVal>
            <c:numRef>
              <c:f>Steam!$R$7:$R$20</c:f>
              <c:numCache>
                <c:formatCode>General</c:formatCode>
                <c:ptCount val="14"/>
                <c:pt idx="0">
                  <c:v>3.125E-2</c:v>
                </c:pt>
                <c:pt idx="1">
                  <c:v>6.25E-2</c:v>
                </c:pt>
                <c:pt idx="2">
                  <c:v>9.375E-2</c:v>
                </c:pt>
                <c:pt idx="3">
                  <c:v>0.125</c:v>
                </c:pt>
                <c:pt idx="4">
                  <c:v>0.15625</c:v>
                </c:pt>
                <c:pt idx="5">
                  <c:v>0.1875</c:v>
                </c:pt>
                <c:pt idx="6">
                  <c:v>0.21875</c:v>
                </c:pt>
                <c:pt idx="7">
                  <c:v>0.25</c:v>
                </c:pt>
                <c:pt idx="8">
                  <c:v>0.28125</c:v>
                </c:pt>
                <c:pt idx="9">
                  <c:v>0.3125</c:v>
                </c:pt>
                <c:pt idx="10">
                  <c:v>0.34375</c:v>
                </c:pt>
                <c:pt idx="11">
                  <c:v>0.375</c:v>
                </c:pt>
                <c:pt idx="12">
                  <c:v>0.40625</c:v>
                </c:pt>
                <c:pt idx="13">
                  <c:v>0.4375</c:v>
                </c:pt>
              </c:numCache>
            </c:numRef>
          </c:xVal>
          <c:yVal>
            <c:numRef>
              <c:f>Steam!$F$7:$F$20</c:f>
              <c:numCache>
                <c:formatCode>General</c:formatCode>
                <c:ptCount val="14"/>
                <c:pt idx="0">
                  <c:v>0.45496767399999999</c:v>
                </c:pt>
                <c:pt idx="1">
                  <c:v>0.43778737299999998</c:v>
                </c:pt>
                <c:pt idx="2">
                  <c:v>0.42160542600000001</c:v>
                </c:pt>
                <c:pt idx="3">
                  <c:v>0.40632204799999999</c:v>
                </c:pt>
                <c:pt idx="4">
                  <c:v>0.39185358199999998</c:v>
                </c:pt>
                <c:pt idx="5">
                  <c:v>0.37812907099999998</c:v>
                </c:pt>
                <c:pt idx="6">
                  <c:v>0.36508733900000001</c:v>
                </c:pt>
                <c:pt idx="7">
                  <c:v>0.352675024</c:v>
                </c:pt>
                <c:pt idx="8">
                  <c:v>0.34084587599999999</c:v>
                </c:pt>
                <c:pt idx="9">
                  <c:v>0.32955802699999998</c:v>
                </c:pt>
                <c:pt idx="10">
                  <c:v>0.31877479199999997</c:v>
                </c:pt>
                <c:pt idx="11">
                  <c:v>0.30846310399999999</c:v>
                </c:pt>
                <c:pt idx="12">
                  <c:v>0.29859316600000002</c:v>
                </c:pt>
                <c:pt idx="13">
                  <c:v>0.289138006</c:v>
                </c:pt>
              </c:numCache>
            </c:numRef>
          </c:yVal>
          <c:smooth val="1"/>
        </c:ser>
        <c:ser>
          <c:idx val="4"/>
          <c:order val="2"/>
          <c:tx>
            <c:v>CO2</c:v>
          </c:tx>
          <c:xVal>
            <c:numRef>
              <c:f>Steam!$R$7:$R$20</c:f>
              <c:numCache>
                <c:formatCode>General</c:formatCode>
                <c:ptCount val="14"/>
                <c:pt idx="0">
                  <c:v>3.125E-2</c:v>
                </c:pt>
                <c:pt idx="1">
                  <c:v>6.25E-2</c:v>
                </c:pt>
                <c:pt idx="2">
                  <c:v>9.375E-2</c:v>
                </c:pt>
                <c:pt idx="3">
                  <c:v>0.125</c:v>
                </c:pt>
                <c:pt idx="4">
                  <c:v>0.15625</c:v>
                </c:pt>
                <c:pt idx="5">
                  <c:v>0.1875</c:v>
                </c:pt>
                <c:pt idx="6">
                  <c:v>0.21875</c:v>
                </c:pt>
                <c:pt idx="7">
                  <c:v>0.25</c:v>
                </c:pt>
                <c:pt idx="8">
                  <c:v>0.28125</c:v>
                </c:pt>
                <c:pt idx="9">
                  <c:v>0.3125</c:v>
                </c:pt>
                <c:pt idx="10">
                  <c:v>0.34375</c:v>
                </c:pt>
                <c:pt idx="11">
                  <c:v>0.375</c:v>
                </c:pt>
                <c:pt idx="12">
                  <c:v>0.40625</c:v>
                </c:pt>
                <c:pt idx="13">
                  <c:v>0.4375</c:v>
                </c:pt>
              </c:numCache>
            </c:numRef>
          </c:xVal>
          <c:yVal>
            <c:numRef>
              <c:f>Steam!$G$7:$G$20</c:f>
              <c:numCache>
                <c:formatCode>General</c:formatCode>
                <c:ptCount val="14"/>
                <c:pt idx="0">
                  <c:v>0.12752152</c:v>
                </c:pt>
                <c:pt idx="1">
                  <c:v>0.13749222699999999</c:v>
                </c:pt>
                <c:pt idx="2">
                  <c:v>0.146904122</c:v>
                </c:pt>
                <c:pt idx="3">
                  <c:v>0.155807317</c:v>
                </c:pt>
                <c:pt idx="4">
                  <c:v>0.164245263</c:v>
                </c:pt>
                <c:pt idx="5">
                  <c:v>0.172255726</c:v>
                </c:pt>
                <c:pt idx="6">
                  <c:v>0.179871895</c:v>
                </c:pt>
                <c:pt idx="7">
                  <c:v>0.18712315099999999</c:v>
                </c:pt>
                <c:pt idx="8">
                  <c:v>0.194035228</c:v>
                </c:pt>
                <c:pt idx="9">
                  <c:v>0.20063167500000001</c:v>
                </c:pt>
                <c:pt idx="10">
                  <c:v>0.20693325500000001</c:v>
                </c:pt>
                <c:pt idx="11">
                  <c:v>0.212958807</c:v>
                </c:pt>
                <c:pt idx="12">
                  <c:v>0.21872539199999999</c:v>
                </c:pt>
                <c:pt idx="13">
                  <c:v>0.22424851900000001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0546688"/>
        <c:axId val="190548608"/>
      </c:scatterChart>
      <c:valAx>
        <c:axId val="1905466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m(</a:t>
                </a:r>
                <a:r>
                  <a:rPr lang="sk-SK"/>
                  <a:t>Steam</a:t>
                </a:r>
                <a:r>
                  <a:rPr lang="en-US"/>
                  <a:t>)/m(RDF)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90548608"/>
        <c:crosses val="autoZero"/>
        <c:crossBetween val="midCat"/>
      </c:valAx>
      <c:valAx>
        <c:axId val="190548608"/>
        <c:scaling>
          <c:orientation val="minMax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Mole fraction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90546688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800"/>
      </a:pPr>
      <a:endParaRPr lang="sk-SK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sk-S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1"/>
          <c:order val="1"/>
          <c:tx>
            <c:v>Temperature</c:v>
          </c:tx>
          <c:xVal>
            <c:numRef>
              <c:f>Steam!$R$7:$R$20</c:f>
              <c:numCache>
                <c:formatCode>General</c:formatCode>
                <c:ptCount val="14"/>
                <c:pt idx="0">
                  <c:v>3.125E-2</c:v>
                </c:pt>
                <c:pt idx="1">
                  <c:v>6.25E-2</c:v>
                </c:pt>
                <c:pt idx="2">
                  <c:v>9.375E-2</c:v>
                </c:pt>
                <c:pt idx="3">
                  <c:v>0.125</c:v>
                </c:pt>
                <c:pt idx="4">
                  <c:v>0.15625</c:v>
                </c:pt>
                <c:pt idx="5">
                  <c:v>0.1875</c:v>
                </c:pt>
                <c:pt idx="6">
                  <c:v>0.21875</c:v>
                </c:pt>
                <c:pt idx="7">
                  <c:v>0.25</c:v>
                </c:pt>
                <c:pt idx="8">
                  <c:v>0.28125</c:v>
                </c:pt>
                <c:pt idx="9">
                  <c:v>0.3125</c:v>
                </c:pt>
                <c:pt idx="10">
                  <c:v>0.34375</c:v>
                </c:pt>
                <c:pt idx="11">
                  <c:v>0.375</c:v>
                </c:pt>
                <c:pt idx="12">
                  <c:v>0.40625</c:v>
                </c:pt>
                <c:pt idx="13">
                  <c:v>0.4375</c:v>
                </c:pt>
              </c:numCache>
            </c:numRef>
          </c:xVal>
          <c:yVal>
            <c:numRef>
              <c:f>Steam!$D$7:$D$20</c:f>
              <c:numCache>
                <c:formatCode>General</c:formatCode>
                <c:ptCount val="14"/>
                <c:pt idx="0">
                  <c:v>1173.5686800000001</c:v>
                </c:pt>
                <c:pt idx="1">
                  <c:v>1167.03223</c:v>
                </c:pt>
                <c:pt idx="2">
                  <c:v>1160.60796</c:v>
                </c:pt>
                <c:pt idx="3">
                  <c:v>1154.30187</c:v>
                </c:pt>
                <c:pt idx="4">
                  <c:v>1148.1162099999999</c:v>
                </c:pt>
                <c:pt idx="5">
                  <c:v>1142.05198</c:v>
                </c:pt>
                <c:pt idx="6">
                  <c:v>1136.1085599999999</c:v>
                </c:pt>
                <c:pt idx="7">
                  <c:v>1130.2840699999999</c:v>
                </c:pt>
                <c:pt idx="8">
                  <c:v>1124.5781099999999</c:v>
                </c:pt>
                <c:pt idx="9">
                  <c:v>1118.9865299999999</c:v>
                </c:pt>
                <c:pt idx="10">
                  <c:v>1113.50719</c:v>
                </c:pt>
                <c:pt idx="11">
                  <c:v>1108.13706</c:v>
                </c:pt>
                <c:pt idx="12">
                  <c:v>1102.8730700000001</c:v>
                </c:pt>
                <c:pt idx="13">
                  <c:v>1097.7121099999999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0579456"/>
        <c:axId val="190581376"/>
      </c:scatterChart>
      <c:scatterChart>
        <c:scatterStyle val="smoothMarker"/>
        <c:varyColors val="0"/>
        <c:ser>
          <c:idx val="0"/>
          <c:order val="0"/>
          <c:tx>
            <c:v>Heating value</c:v>
          </c:tx>
          <c:xVal>
            <c:numRef>
              <c:f>Steam!$R$7:$R$20</c:f>
              <c:numCache>
                <c:formatCode>General</c:formatCode>
                <c:ptCount val="14"/>
                <c:pt idx="0">
                  <c:v>3.125E-2</c:v>
                </c:pt>
                <c:pt idx="1">
                  <c:v>6.25E-2</c:v>
                </c:pt>
                <c:pt idx="2">
                  <c:v>9.375E-2</c:v>
                </c:pt>
                <c:pt idx="3">
                  <c:v>0.125</c:v>
                </c:pt>
                <c:pt idx="4">
                  <c:v>0.15625</c:v>
                </c:pt>
                <c:pt idx="5">
                  <c:v>0.1875</c:v>
                </c:pt>
                <c:pt idx="6">
                  <c:v>0.21875</c:v>
                </c:pt>
                <c:pt idx="7">
                  <c:v>0.25</c:v>
                </c:pt>
                <c:pt idx="8">
                  <c:v>0.28125</c:v>
                </c:pt>
                <c:pt idx="9">
                  <c:v>0.3125</c:v>
                </c:pt>
                <c:pt idx="10">
                  <c:v>0.34375</c:v>
                </c:pt>
                <c:pt idx="11">
                  <c:v>0.375</c:v>
                </c:pt>
                <c:pt idx="12">
                  <c:v>0.40625</c:v>
                </c:pt>
                <c:pt idx="13">
                  <c:v>0.4375</c:v>
                </c:pt>
              </c:numCache>
            </c:numRef>
          </c:xVal>
          <c:yVal>
            <c:numRef>
              <c:f>Steam!$S$7:$S$20</c:f>
              <c:numCache>
                <c:formatCode>General</c:formatCode>
                <c:ptCount val="14"/>
                <c:pt idx="0">
                  <c:v>9.8857929799999997</c:v>
                </c:pt>
                <c:pt idx="1">
                  <c:v>9.7431417400000004</c:v>
                </c:pt>
                <c:pt idx="2">
                  <c:v>9.6092160999999994</c:v>
                </c:pt>
                <c:pt idx="3">
                  <c:v>9.4830555000000007</c:v>
                </c:pt>
                <c:pt idx="4">
                  <c:v>9.3638768700000004</c:v>
                </c:pt>
                <c:pt idx="5">
                  <c:v>9.2510301800000008</c:v>
                </c:pt>
                <c:pt idx="6">
                  <c:v>9.1439646400000001</c:v>
                </c:pt>
                <c:pt idx="7">
                  <c:v>9.0422065099999998</c:v>
                </c:pt>
                <c:pt idx="8">
                  <c:v>8.9453492099999998</c:v>
                </c:pt>
                <c:pt idx="9">
                  <c:v>8.8530287300000001</c:v>
                </c:pt>
                <c:pt idx="10">
                  <c:v>8.7649280399999991</c:v>
                </c:pt>
                <c:pt idx="11">
                  <c:v>8.68076325</c:v>
                </c:pt>
                <c:pt idx="12">
                  <c:v>8.6002799000000003</c:v>
                </c:pt>
                <c:pt idx="13">
                  <c:v>8.5232486000000005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0585472"/>
        <c:axId val="190583552"/>
      </c:scatterChart>
      <c:valAx>
        <c:axId val="19057945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m(</a:t>
                </a:r>
                <a:r>
                  <a:rPr lang="sk-SK"/>
                  <a:t>Steam</a:t>
                </a:r>
                <a:r>
                  <a:rPr lang="en-US"/>
                  <a:t>)/m(RDF)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90581376"/>
        <c:crosses val="autoZero"/>
        <c:crossBetween val="midCat"/>
      </c:valAx>
      <c:valAx>
        <c:axId val="190581376"/>
        <c:scaling>
          <c:orientation val="minMax"/>
          <c:max val="1200"/>
          <c:min val="10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Temperature (</a:t>
                </a:r>
                <a:r>
                  <a:rPr lang="sk-SK"/>
                  <a:t>K</a:t>
                </a:r>
                <a:r>
                  <a:rPr lang="en-US"/>
                  <a:t>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190579456"/>
        <c:crosses val="autoZero"/>
        <c:crossBetween val="midCat"/>
      </c:valAx>
      <c:valAx>
        <c:axId val="190583552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sk-SK"/>
                  <a:t>Heating Value (MJ/kg)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190585472"/>
        <c:crosses val="max"/>
        <c:crossBetween val="midCat"/>
      </c:valAx>
      <c:valAx>
        <c:axId val="19058547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0583552"/>
        <c:crosses val="autoZero"/>
        <c:crossBetween val="midCat"/>
      </c:valAx>
    </c:plotArea>
    <c:legend>
      <c:legendPos val="b"/>
      <c:layout/>
      <c:overlay val="0"/>
    </c:legend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1800"/>
      </a:pPr>
      <a:endParaRPr lang="sk-SK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.wmf"/><Relationship Id="rId13" Type="http://schemas.openxmlformats.org/officeDocument/2006/relationships/image" Target="../media/image34.wmf"/><Relationship Id="rId3" Type="http://schemas.openxmlformats.org/officeDocument/2006/relationships/image" Target="../media/image24.wmf"/><Relationship Id="rId7" Type="http://schemas.openxmlformats.org/officeDocument/2006/relationships/image" Target="../media/image28.wmf"/><Relationship Id="rId12" Type="http://schemas.openxmlformats.org/officeDocument/2006/relationships/image" Target="../media/image33.wmf"/><Relationship Id="rId17" Type="http://schemas.openxmlformats.org/officeDocument/2006/relationships/image" Target="../media/image38.wmf"/><Relationship Id="rId2" Type="http://schemas.openxmlformats.org/officeDocument/2006/relationships/image" Target="../media/image23.wmf"/><Relationship Id="rId16" Type="http://schemas.openxmlformats.org/officeDocument/2006/relationships/image" Target="../media/image37.wmf"/><Relationship Id="rId1" Type="http://schemas.openxmlformats.org/officeDocument/2006/relationships/image" Target="../media/image22.wmf"/><Relationship Id="rId6" Type="http://schemas.openxmlformats.org/officeDocument/2006/relationships/image" Target="../media/image27.wmf"/><Relationship Id="rId11" Type="http://schemas.openxmlformats.org/officeDocument/2006/relationships/image" Target="../media/image32.wmf"/><Relationship Id="rId5" Type="http://schemas.openxmlformats.org/officeDocument/2006/relationships/image" Target="../media/image26.wmf"/><Relationship Id="rId15" Type="http://schemas.openxmlformats.org/officeDocument/2006/relationships/image" Target="../media/image36.wmf"/><Relationship Id="rId10" Type="http://schemas.openxmlformats.org/officeDocument/2006/relationships/image" Target="../media/image31.wmf"/><Relationship Id="rId4" Type="http://schemas.openxmlformats.org/officeDocument/2006/relationships/image" Target="../media/image25.wmf"/><Relationship Id="rId9" Type="http://schemas.openxmlformats.org/officeDocument/2006/relationships/image" Target="../media/image30.wmf"/><Relationship Id="rId14" Type="http://schemas.openxmlformats.org/officeDocument/2006/relationships/image" Target="../media/image3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E83311-4934-CE40-9504-106397E3E5E6}" type="datetimeFigureOut">
              <a:rPr lang="en-US" smtClean="0"/>
              <a:pPr/>
              <a:t>7/19/2016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ABD4B9-AE92-6D4B-AC15-678DE482C87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012986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6016D4-46A7-844A-A189-53DA10312B19}" type="datetimeFigureOut">
              <a:rPr lang="en-US" smtClean="0"/>
              <a:pPr/>
              <a:t>7/19/2016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Click to edit Master text styles</a:t>
            </a:r>
          </a:p>
          <a:p>
            <a:pPr lvl="1"/>
            <a:r>
              <a:rPr lang="cs-CZ" smtClean="0"/>
              <a:t>Second level</a:t>
            </a:r>
          </a:p>
          <a:p>
            <a:pPr lvl="2"/>
            <a:r>
              <a:rPr lang="cs-CZ" smtClean="0"/>
              <a:t>Third level</a:t>
            </a:r>
          </a:p>
          <a:p>
            <a:pPr lvl="3"/>
            <a:r>
              <a:rPr lang="cs-CZ" smtClean="0"/>
              <a:t>Fourth level</a:t>
            </a:r>
          </a:p>
          <a:p>
            <a:pPr lvl="4"/>
            <a:r>
              <a:rPr lang="cs-CZ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F026E2-4224-F54A-A5C9-6D7E758A7F3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159061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ulny slide">
    <p:bg>
      <p:bgPr>
        <a:gradFill flip="none" rotWithShape="1">
          <a:gsLst>
            <a:gs pos="0">
              <a:srgbClr val="8A002A"/>
            </a:gs>
            <a:gs pos="100000">
              <a:srgbClr val="2A030B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839784" y="1666122"/>
            <a:ext cx="6618416" cy="737380"/>
          </a:xfrm>
        </p:spPr>
        <p:txBody>
          <a:bodyPr lIns="0" tIns="0" rIns="0" bIns="0" anchor="t" anchorCtr="0">
            <a:normAutofit/>
          </a:bodyPr>
          <a:lstStyle>
            <a:lvl1pPr algn="l">
              <a:defRPr sz="3600" b="1"/>
            </a:lvl1pPr>
          </a:lstStyle>
          <a:p>
            <a:r>
              <a:rPr lang="cs-CZ" dirty="0" smtClean="0"/>
              <a:t>Vložte názov prednášky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39784" y="2403502"/>
            <a:ext cx="6617788" cy="723284"/>
          </a:xfrm>
        </p:spPr>
        <p:txBody>
          <a:bodyPr lIns="0" tIns="0" rIns="0" bIns="0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dirty="0" smtClean="0"/>
              <a:t>Vložte podnapis prednášky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839784" y="3918284"/>
            <a:ext cx="6619044" cy="790575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cs-CZ" dirty="0" smtClean="0"/>
              <a:t>Titl. Meno Priezvisko, Titl.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82" y="6004854"/>
            <a:ext cx="2978150" cy="72707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8270418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sk-SK" smtClean="0"/>
              <a:t>About us...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k-SK" smtClean="0"/>
              <a:t>August 2012</a:t>
            </a:r>
            <a:endParaRPr lang="en-US" dirty="0"/>
          </a:p>
        </p:txBody>
      </p:sp>
      <p:sp>
        <p:nvSpPr>
          <p:cNvPr id="6" name="Chart Placeholder 5"/>
          <p:cNvSpPr>
            <a:spLocks noGrp="1"/>
          </p:cNvSpPr>
          <p:nvPr>
            <p:ph type="chart" sz="quarter" idx="12" hasCustomPrompt="1"/>
          </p:nvPr>
        </p:nvSpPr>
        <p:spPr>
          <a:xfrm>
            <a:off x="1839783" y="1549400"/>
            <a:ext cx="6847017" cy="4200525"/>
          </a:xfrm>
        </p:spPr>
        <p:txBody>
          <a:bodyPr/>
          <a:lstStyle/>
          <a:p>
            <a:r>
              <a:rPr lang="en-US" dirty="0" smtClean="0"/>
              <a:t>Graf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/>
        <p:txBody>
          <a:bodyPr lIns="0">
            <a:normAutofit/>
          </a:bodyPr>
          <a:lstStyle>
            <a:lvl1pPr algn="l">
              <a:defRPr sz="2800" b="1"/>
            </a:lvl1pPr>
          </a:lstStyle>
          <a:p>
            <a:r>
              <a:rPr lang="cs-CZ" dirty="0" smtClean="0"/>
              <a:t>Vložte názov grafu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592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dpi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0">
            <a:normAutofit/>
          </a:bodyPr>
          <a:lstStyle>
            <a:lvl1pPr algn="l">
              <a:defRPr sz="2800" b="1"/>
            </a:lvl1pPr>
          </a:lstStyle>
          <a:p>
            <a:r>
              <a:rPr lang="cs-CZ" dirty="0" smtClean="0"/>
              <a:t>Vložte nadpis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sk-SK" smtClean="0"/>
              <a:t>About us...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k-SK" smtClean="0"/>
              <a:t>August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838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ulk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0">
            <a:normAutofit/>
          </a:bodyPr>
          <a:lstStyle>
            <a:lvl1pPr algn="l">
              <a:defRPr sz="2800" b="1" baseline="0"/>
            </a:lvl1pPr>
          </a:lstStyle>
          <a:p>
            <a:r>
              <a:rPr lang="cs-CZ" dirty="0" smtClean="0"/>
              <a:t>Vložte názov tabuľky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sk-SK" smtClean="0"/>
              <a:t>About us...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k-SK" smtClean="0"/>
              <a:t>August 2012</a:t>
            </a:r>
            <a:endParaRPr lang="en-US" dirty="0"/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2"/>
          </p:nvPr>
        </p:nvSpPr>
        <p:spPr>
          <a:xfrm>
            <a:off x="1832919" y="1543050"/>
            <a:ext cx="6853880" cy="4260850"/>
          </a:xfrm>
        </p:spPr>
        <p:txBody>
          <a:bodyPr/>
          <a:lstStyle/>
          <a:p>
            <a:r>
              <a:rPr lang="sk-SK" smtClean="0"/>
              <a:t>Ak chcete pridať tabuľku, kliknite na ikonu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0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ovnani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0">
            <a:normAutofit/>
          </a:bodyPr>
          <a:lstStyle>
            <a:lvl1pPr algn="l">
              <a:defRPr sz="2800" b="1"/>
            </a:lvl1pPr>
          </a:lstStyle>
          <a:p>
            <a:r>
              <a:rPr lang="cs-CZ" dirty="0" smtClean="0"/>
              <a:t>Vložte nadpis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sk-SK" smtClean="0"/>
              <a:t>About us...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k-SK" smtClean="0"/>
              <a:t>August 2012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57200" y="1509016"/>
            <a:ext cx="4032422" cy="4526659"/>
          </a:xfrm>
        </p:spPr>
        <p:txBody>
          <a:bodyPr lIns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4626919" y="1509016"/>
            <a:ext cx="4059881" cy="4526659"/>
          </a:xfrm>
        </p:spPr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6421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0">
            <a:normAutofit/>
          </a:bodyPr>
          <a:lstStyle>
            <a:lvl1pPr algn="l">
              <a:defRPr sz="2800" b="1"/>
            </a:lvl1pPr>
          </a:lstStyle>
          <a:p>
            <a:r>
              <a:rPr lang="cs-CZ" smtClean="0"/>
              <a:t>Vložte nadpis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sk-SK" smtClean="0"/>
              <a:t>About us...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k-SK" smtClean="0"/>
              <a:t>August 2012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846649" y="1557338"/>
            <a:ext cx="6840151" cy="4368800"/>
          </a:xfrm>
        </p:spPr>
        <p:txBody>
          <a:bodyPr lIns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9511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Graf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 lIns="0">
            <a:normAutofit/>
          </a:bodyPr>
          <a:lstStyle>
            <a:lvl1pPr algn="l">
              <a:defRPr sz="2800" b="1"/>
            </a:lvl1pPr>
          </a:lstStyle>
          <a:p>
            <a:r>
              <a:rPr lang="cs-CZ" dirty="0" smtClean="0"/>
              <a:t>Vložte nadpis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sk-SK" smtClean="0"/>
              <a:t>About us...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k-SK" smtClean="0"/>
              <a:t>August 2012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457201" y="1563688"/>
            <a:ext cx="4032421" cy="4403725"/>
          </a:xfrm>
        </p:spPr>
        <p:txBody>
          <a:bodyPr lIns="0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13189" y="1563688"/>
            <a:ext cx="4073611" cy="44037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124163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azok Graf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53514" y="5050843"/>
            <a:ext cx="6833285" cy="500424"/>
          </a:xfrm>
        </p:spPr>
        <p:txBody>
          <a:bodyPr lIns="0" rIns="0" anchor="b" anchorCtr="0">
            <a:normAutofit/>
          </a:bodyPr>
          <a:lstStyle>
            <a:lvl1pPr algn="l">
              <a:defRPr sz="2000" b="1"/>
            </a:lvl1pPr>
          </a:lstStyle>
          <a:p>
            <a:r>
              <a:rPr lang="cs-CZ" dirty="0" smtClean="0"/>
              <a:t>Názov obrázku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sk-SK" smtClean="0"/>
              <a:t>About us...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k-SK" smtClean="0"/>
              <a:t>August 2012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853514" y="5551267"/>
            <a:ext cx="6833285" cy="391952"/>
          </a:xfrm>
        </p:spPr>
        <p:txBody>
          <a:bodyPr lIns="0" tIns="0" r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en-US" dirty="0" err="1" smtClean="0"/>
              <a:t>Podnadpis</a:t>
            </a:r>
            <a:r>
              <a:rPr lang="en-US" dirty="0" smtClean="0"/>
              <a:t> </a:t>
            </a:r>
            <a:r>
              <a:rPr lang="en-US" dirty="0" err="1" smtClean="0"/>
              <a:t>obrázku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57200" y="409688"/>
            <a:ext cx="8229600" cy="426075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sk-SK" smtClean="0"/>
              <a:t>Upravte štýl predlohy textu.</a:t>
            </a:r>
          </a:p>
        </p:txBody>
      </p:sp>
    </p:spTree>
    <p:extLst>
      <p:ext uri="{BB962C8B-B14F-4D97-AF65-F5344CB8AC3E}">
        <p14:creationId xmlns:p14="http://schemas.microsoft.com/office/powerpoint/2010/main" val="2241543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azdn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sk-SK" smtClean="0"/>
              <a:t>About us...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sk-SK" smtClean="0"/>
              <a:t>August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510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aver">
    <p:bg>
      <p:bgPr>
        <a:gradFill flip="none" rotWithShape="1">
          <a:gsLst>
            <a:gs pos="0">
              <a:srgbClr val="8A002A"/>
            </a:gs>
            <a:gs pos="100000">
              <a:srgbClr val="2A030B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32918" y="2855670"/>
            <a:ext cx="6853881" cy="1143000"/>
          </a:xfrm>
        </p:spPr>
        <p:txBody>
          <a:bodyPr lIns="0" tIns="0" rIns="0" bIns="0">
            <a:normAutofit/>
          </a:bodyPr>
          <a:lstStyle>
            <a:lvl1pPr algn="l">
              <a:defRPr sz="3600" b="1" baseline="0">
                <a:solidFill>
                  <a:srgbClr val="FFFFFF"/>
                </a:solidFill>
              </a:defRPr>
            </a:lvl1pPr>
          </a:lstStyle>
          <a:p>
            <a:r>
              <a:rPr lang="cs-CZ" dirty="0" smtClean="0"/>
              <a:t>Ďakujem za pozornosť.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82" y="6004854"/>
            <a:ext cx="2978150" cy="72707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894411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DD0AA-7319-4527-938F-3F1688886052}" type="datetimeFigureOut">
              <a:rPr lang="en-US"/>
              <a:pPr>
                <a:defRPr/>
              </a:pPr>
              <a:t>7/19/2016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1A3A3B-8EBC-483E-8CD3-8AA0646053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8938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12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5" name="Oval 13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sk-SK"/>
          </a:p>
        </p:txBody>
      </p:sp>
      <p:sp>
        <p:nvSpPr>
          <p:cNvPr id="7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sk-SK"/>
          </a:p>
        </p:txBody>
      </p:sp>
      <p:sp>
        <p:nvSpPr>
          <p:cNvPr id="8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C739D4F-3A16-4F93-AB9D-E6F8AC1A31DA}" type="slidenum">
              <a:rPr lang="sk-SK"/>
              <a:pPr>
                <a:defRPr/>
              </a:pPr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72217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39784" y="1600201"/>
            <a:ext cx="6847015" cy="4217363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" y="6006033"/>
            <a:ext cx="2978150" cy="727075"/>
          </a:xfrm>
          <a:prstGeom prst="rect">
            <a:avLst/>
          </a:prstGeom>
        </p:spPr>
      </p:pic>
      <p:sp>
        <p:nvSpPr>
          <p:cNvPr id="9" name="Footer Placeholder 8"/>
          <p:cNvSpPr>
            <a:spLocks noGrp="1"/>
          </p:cNvSpPr>
          <p:nvPr>
            <p:ph type="ftr" sz="quarter" idx="3"/>
          </p:nvPr>
        </p:nvSpPr>
        <p:spPr>
          <a:xfrm>
            <a:off x="3461645" y="6166959"/>
            <a:ext cx="3994206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 b="1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About us...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7551438" y="6162729"/>
            <a:ext cx="1135362" cy="36512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800" b="1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August 2012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258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41" r:id="rId1"/>
    <p:sldLayoutId id="2147484743" r:id="rId2"/>
    <p:sldLayoutId id="2147484744" r:id="rId3"/>
    <p:sldLayoutId id="2147484745" r:id="rId4"/>
    <p:sldLayoutId id="2147484746" r:id="rId5"/>
    <p:sldLayoutId id="2147484751" r:id="rId6"/>
    <p:sldLayoutId id="2147484748" r:id="rId7"/>
    <p:sldLayoutId id="2147484747" r:id="rId8"/>
    <p:sldLayoutId id="2147484749" r:id="rId9"/>
    <p:sldLayoutId id="2147484750" r:id="rId10"/>
    <p:sldLayoutId id="2147484755" r:id="rId11"/>
    <p:sldLayoutId id="2147484757" r:id="rId12"/>
  </p:sldLayoutIdLst>
  <p:hf sldNum="0" hdr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png"/><Relationship Id="rId4" Type="http://schemas.openxmlformats.org/officeDocument/2006/relationships/hyperlink" Target="https://www.google.sk/url?sa=i&amp;rct=j&amp;q=&amp;esrc=s&amp;source=images&amp;cd=&amp;cad=rja&amp;uact=8&amp;ved=0ahUKEwjh-Juet4nNAhXC1hQKHd2bCfYQjRwIBw&amp;url=http://www.trec-network.eu/index.php/stuba-fchpt.html&amp;psig=AFQjCNGq1sUJXLfwAVta90d_Wdgxo8tM_Q&amp;ust=1464959758959894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www.google.sk/url?sa=i&amp;rct=j&amp;q=&amp;esrc=s&amp;source=images&amp;cd=&amp;cad=rja&amp;uact=8&amp;ved=0ahUKEwiS0970t4nNAhUL6RQKHaF5BRQQjRwIBw&amp;url=http://www.fchpt.stuba.sk/sk/ustavy-a-pracoviska/ustav-chemickeho-a-environmentalneho-inzinierstva/oddelenie-chemickeho-a-biochemickeho-inzinierstva/historia-oddelenia.html?page_id%3D2530&amp;bvm=bv.123325700,d.d24&amp;psig=AFQjCNGmU1jK2jVYwW3u4ver6IyuKF31_w&amp;ust=1464960066649173" TargetMode="Externa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oogle.sk/url?sa=i&amp;rct=j&amp;q=&amp;esrc=s&amp;source=images&amp;cd=&amp;ved=0ahUKEwjJ37PJkf7NAhXCWBQKHVryCT8QjRwIBw&amp;url=http%3A%2F%2Fwww.shawneeok.org%2FPublicWorks%2FSanitation%2FDefault.asp%3FPID%3D1414&amp;bvm=bv.127178174,d.d24&amp;psig=AFQjCNH1dT5Ye4WlTy5Iu_9WRblGb2IwRg&amp;ust=1468969913738492&amp;cad=rjt" TargetMode="External"/><Relationship Id="rId13" Type="http://schemas.openxmlformats.org/officeDocument/2006/relationships/image" Target="../media/image14.jpeg"/><Relationship Id="rId3" Type="http://schemas.openxmlformats.org/officeDocument/2006/relationships/image" Target="../media/image7.jpeg"/><Relationship Id="rId7" Type="http://schemas.openxmlformats.org/officeDocument/2006/relationships/image" Target="../media/image9.jpeg"/><Relationship Id="rId12" Type="http://schemas.openxmlformats.org/officeDocument/2006/relationships/image" Target="../media/image13.jpeg"/><Relationship Id="rId2" Type="http://schemas.openxmlformats.org/officeDocument/2006/relationships/hyperlink" Target="https://www.google.sk/url?sa=i&amp;rct=j&amp;q=&amp;esrc=s&amp;source=images&amp;cd=&amp;cad=rja&amp;uact=8&amp;ved=0ahUKEwi4nbv0if7NAhXIVRQKHTtyAPUQjRwIBw&amp;url=http%3A%2F%2Fsaharachemicals.com%2F&amp;bvm=bv.127178174,d.d24&amp;psig=AFQjCNFsrC1Z8sS39h8FbOxEyDJUKzG8UA&amp;ust=1468967769452286" TargetMode="Externa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google.sk/url?sa=i&amp;rct=j&amp;q=&amp;esrc=s&amp;source=images&amp;cd=&amp;cad=rja&amp;uact=8&amp;ved=0ahUKEwjBhsG9jf7NAhVJlxQKHYNSDGEQjRwIBw&amp;url=https%3A%2F%2Fwww.yayimages.com%2Fvector%2Fblog-web-design%2Fshopping-people--vector-icon-set%2Fimage-2712687&amp;psig=AFQjCNEqJIbas4c6E_NjRGBUxmc0OLkUWQ&amp;ust=1468968804175307" TargetMode="External"/><Relationship Id="rId11" Type="http://schemas.openxmlformats.org/officeDocument/2006/relationships/image" Target="../media/image12.jpeg"/><Relationship Id="rId5" Type="http://schemas.openxmlformats.org/officeDocument/2006/relationships/image" Target="../media/image8.jpeg"/><Relationship Id="rId10" Type="http://schemas.openxmlformats.org/officeDocument/2006/relationships/image" Target="../media/image11.jpeg"/><Relationship Id="rId4" Type="http://schemas.openxmlformats.org/officeDocument/2006/relationships/hyperlink" Target="https://www.google.sk/url?sa=i&amp;rct=j&amp;q=&amp;esrc=s&amp;source=images&amp;cd=&amp;cad=rja&amp;uact=8&amp;ved=0ahUKEwiVmLb3jP7NAhXLbxQKHTnUBpAQjRwIBw&amp;url=http%3A%2F%2Fwww.iconshock.com%2Ficons%2Fclean%2Fbusiness%2Fproduct-icon.html&amp;bvm=bv.127178174,d.d24&amp;psig=AFQjCNGeCSJytfEilDJh_UqiL59JPvbMpQ&amp;ust=1468968640612501" TargetMode="External"/><Relationship Id="rId9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s://www.google.sk/url?sa=i&amp;rct=j&amp;q=&amp;esrc=s&amp;source=images&amp;cd=&amp;cad=rja&amp;uact=8&amp;ved=0CAcQjRxqFQoTCI67yr7xycgCFcpbFAodvL0GfA&amp;url=http://www.renewable-energy-technology.net/geothermal-bioenergy-news/china-waste-energy-market-share-double-2018&amp;bvm=bv.105454873,d.d24&amp;psig=AFQjCNFyCe8oSBeDlSWXDeugNjGPEy9gPw&amp;ust=1445178460275048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hyperlink" Target="https://www.google.sk/url?sa=i&amp;rct=j&amp;q=&amp;esrc=s&amp;source=images&amp;cd=&amp;cad=rja&amp;uact=8&amp;ved=&amp;url=http://www.theborneopost.com/2011/10/06/waste-management-weighs-heavily-on-council-shoulders/&amp;bvm=bv.105454873,d.d24&amp;psig=AFQjCNFyCe8oSBeDlSWXDeugNjGPEy9gPw&amp;ust=1445178460275048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29.wmf"/><Relationship Id="rId26" Type="http://schemas.openxmlformats.org/officeDocument/2006/relationships/image" Target="../media/image33.w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34" Type="http://schemas.openxmlformats.org/officeDocument/2006/relationships/image" Target="../media/image37.wmf"/><Relationship Id="rId7" Type="http://schemas.openxmlformats.org/officeDocument/2006/relationships/oleObject" Target="../embeddings/oleObject3.bin"/><Relationship Id="rId12" Type="http://schemas.openxmlformats.org/officeDocument/2006/relationships/image" Target="../media/image26.wmf"/><Relationship Id="rId17" Type="http://schemas.openxmlformats.org/officeDocument/2006/relationships/oleObject" Target="../embeddings/oleObject8.bin"/><Relationship Id="rId25" Type="http://schemas.openxmlformats.org/officeDocument/2006/relationships/oleObject" Target="../embeddings/oleObject12.bin"/><Relationship Id="rId33" Type="http://schemas.openxmlformats.org/officeDocument/2006/relationships/oleObject" Target="../embeddings/oleObject16.bin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28.wmf"/><Relationship Id="rId20" Type="http://schemas.openxmlformats.org/officeDocument/2006/relationships/image" Target="../media/image30.wmf"/><Relationship Id="rId29" Type="http://schemas.openxmlformats.org/officeDocument/2006/relationships/oleObject" Target="../embeddings/oleObject14.bin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w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32.wmf"/><Relationship Id="rId32" Type="http://schemas.openxmlformats.org/officeDocument/2006/relationships/image" Target="../media/image36.w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28" Type="http://schemas.openxmlformats.org/officeDocument/2006/relationships/image" Target="../media/image34.wmf"/><Relationship Id="rId36" Type="http://schemas.openxmlformats.org/officeDocument/2006/relationships/image" Target="../media/image38.wmf"/><Relationship Id="rId10" Type="http://schemas.openxmlformats.org/officeDocument/2006/relationships/image" Target="../media/image25.wmf"/><Relationship Id="rId19" Type="http://schemas.openxmlformats.org/officeDocument/2006/relationships/oleObject" Target="../embeddings/oleObject9.bin"/><Relationship Id="rId31" Type="http://schemas.openxmlformats.org/officeDocument/2006/relationships/oleObject" Target="../embeddings/oleObject15.bin"/><Relationship Id="rId4" Type="http://schemas.openxmlformats.org/officeDocument/2006/relationships/image" Target="../media/image22.w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27.wmf"/><Relationship Id="rId22" Type="http://schemas.openxmlformats.org/officeDocument/2006/relationships/image" Target="../media/image31.wmf"/><Relationship Id="rId27" Type="http://schemas.openxmlformats.org/officeDocument/2006/relationships/oleObject" Target="../embeddings/oleObject13.bin"/><Relationship Id="rId30" Type="http://schemas.openxmlformats.org/officeDocument/2006/relationships/image" Target="../media/image35.wmf"/><Relationship Id="rId35" Type="http://schemas.openxmlformats.org/officeDocument/2006/relationships/oleObject" Target="../embeddings/oleObject17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3" Type="http://schemas.openxmlformats.org/officeDocument/2006/relationships/oleObject" Target="../embeddings/oleObject18.bin"/><Relationship Id="rId7" Type="http://schemas.openxmlformats.org/officeDocument/2006/relationships/image" Target="../media/image40.wmf"/><Relationship Id="rId12" Type="http://schemas.openxmlformats.org/officeDocument/2006/relationships/image" Target="../media/image45.e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44.emf"/><Relationship Id="rId5" Type="http://schemas.openxmlformats.org/officeDocument/2006/relationships/image" Target="../media/image42.emf"/><Relationship Id="rId10" Type="http://schemas.openxmlformats.org/officeDocument/2006/relationships/image" Target="../media/image41.wmf"/><Relationship Id="rId4" Type="http://schemas.openxmlformats.org/officeDocument/2006/relationships/image" Target="../media/image39.wmf"/><Relationship Id="rId9" Type="http://schemas.openxmlformats.org/officeDocument/2006/relationships/oleObject" Target="../embeddings/oleObject20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479592" y="829541"/>
            <a:ext cx="7278584" cy="1730375"/>
          </a:xfrm>
        </p:spPr>
        <p:txBody>
          <a:bodyPr>
            <a:noAutofit/>
          </a:bodyPr>
          <a:lstStyle/>
          <a:p>
            <a:r>
              <a:rPr lang="en-US" sz="3600" dirty="0"/>
              <a:t>Thermochemical </a:t>
            </a:r>
            <a:r>
              <a:rPr lang="en-US" sz="3600" dirty="0" smtClean="0"/>
              <a:t>Recycling </a:t>
            </a:r>
            <a:r>
              <a:rPr lang="en-US" sz="3600" dirty="0"/>
              <a:t>of </a:t>
            </a:r>
            <a:r>
              <a:rPr lang="en-US" sz="3600" dirty="0" smtClean="0"/>
              <a:t>Municipal Solid Waste </a:t>
            </a:r>
            <a:endParaRPr lang="sk-SK" sz="36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29088" y="3348841"/>
            <a:ext cx="7407275" cy="2667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dirty="0" smtClean="0"/>
              <a:t>Juma Haydary</a:t>
            </a:r>
            <a:endParaRPr lang="en-GB" sz="2000" dirty="0" smtClean="0"/>
          </a:p>
          <a:p>
            <a:pPr>
              <a:defRPr/>
            </a:pPr>
            <a:r>
              <a:rPr lang="en-GB" sz="2000" dirty="0" smtClean="0"/>
              <a:t>Department of Chemical and Biochemical Engineering</a:t>
            </a:r>
          </a:p>
          <a:p>
            <a:pPr>
              <a:defRPr/>
            </a:pPr>
            <a:r>
              <a:rPr lang="en-GB" sz="2000" dirty="0" smtClean="0"/>
              <a:t>Institute of Chemical and Environmental Engineering</a:t>
            </a:r>
          </a:p>
          <a:p>
            <a:pPr>
              <a:defRPr/>
            </a:pPr>
            <a:r>
              <a:rPr lang="en-GB" sz="2000" dirty="0" smtClean="0"/>
              <a:t>Faculty of Chemical and Food Technology</a:t>
            </a:r>
          </a:p>
          <a:p>
            <a:pPr>
              <a:defRPr/>
            </a:pPr>
            <a:r>
              <a:rPr lang="en-GB" sz="2000" dirty="0" smtClean="0"/>
              <a:t>Slovak University of Technology in Bratislava, Slovakia</a:t>
            </a:r>
            <a:r>
              <a:rPr lang="en-GB" dirty="0" smtClean="0"/>
              <a:t> </a:t>
            </a:r>
          </a:p>
          <a:p>
            <a:pPr>
              <a:defRPr/>
            </a:pPr>
            <a:r>
              <a:rPr lang="en-GB" dirty="0" smtClean="0"/>
              <a:t> </a:t>
            </a:r>
          </a:p>
          <a:p>
            <a:pPr>
              <a:defRPr/>
            </a:pPr>
            <a:endParaRPr lang="en-GB" dirty="0" smtClean="0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1"/>
          </p:nvPr>
        </p:nvSpPr>
        <p:spPr>
          <a:xfrm>
            <a:off x="7551438" y="6162729"/>
            <a:ext cx="1135362" cy="365125"/>
          </a:xfrm>
        </p:spPr>
        <p:txBody>
          <a:bodyPr/>
          <a:lstStyle/>
          <a:p>
            <a:r>
              <a:rPr lang="en-GB" dirty="0" smtClean="0"/>
              <a:t>Recycling </a:t>
            </a:r>
            <a:r>
              <a:rPr lang="sk-SK" dirty="0" smtClean="0"/>
              <a:t> 2016</a:t>
            </a:r>
            <a:r>
              <a:rPr lang="en-GB" dirty="0" smtClean="0"/>
              <a:t> Berlin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273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Zástupný symbol textu 2"/>
          <p:cNvSpPr>
            <a:spLocks noGrp="1"/>
          </p:cNvSpPr>
          <p:nvPr>
            <p:ph type="body" idx="1"/>
          </p:nvPr>
        </p:nvSpPr>
        <p:spPr>
          <a:xfrm>
            <a:off x="250825" y="476250"/>
            <a:ext cx="4249738" cy="1223963"/>
          </a:xfrm>
        </p:spPr>
        <p:txBody>
          <a:bodyPr>
            <a:normAutofit fontScale="92500" lnSpcReduction="20000"/>
          </a:bodyPr>
          <a:lstStyle/>
          <a:p>
            <a:pPr eaLnBrk="1" hangingPunct="1"/>
            <a:r>
              <a:rPr lang="sk-SK" sz="3200" dirty="0" smtClean="0"/>
              <a:t>Slovak </a:t>
            </a:r>
            <a:r>
              <a:rPr lang="sk-SK" sz="3200" dirty="0" err="1" smtClean="0"/>
              <a:t>University</a:t>
            </a:r>
            <a:r>
              <a:rPr lang="sk-SK" sz="3200" smtClean="0"/>
              <a:t> of Technology in Bratislava</a:t>
            </a:r>
          </a:p>
        </p:txBody>
      </p:sp>
      <p:sp>
        <p:nvSpPr>
          <p:cNvPr id="14338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833443" y="1283494"/>
            <a:ext cx="3884612" cy="833438"/>
          </a:xfrm>
        </p:spPr>
        <p:txBody>
          <a:bodyPr/>
          <a:lstStyle/>
          <a:p>
            <a:pPr eaLnBrk="1" hangingPunct="1"/>
            <a:r>
              <a:rPr lang="sk-SK" dirty="0" err="1" smtClean="0"/>
              <a:t>Faculty</a:t>
            </a:r>
            <a:r>
              <a:rPr lang="sk-SK" dirty="0" smtClean="0"/>
              <a:t> of </a:t>
            </a:r>
            <a:r>
              <a:rPr lang="sk-SK" dirty="0" err="1" smtClean="0"/>
              <a:t>Chemical</a:t>
            </a:r>
            <a:r>
              <a:rPr lang="sk-SK" dirty="0" smtClean="0"/>
              <a:t> and </a:t>
            </a:r>
            <a:r>
              <a:rPr lang="sk-SK" dirty="0" err="1" smtClean="0"/>
              <a:t>Food</a:t>
            </a:r>
            <a:r>
              <a:rPr lang="sk-SK" dirty="0" smtClean="0"/>
              <a:t> Technology</a:t>
            </a:r>
          </a:p>
        </p:txBody>
      </p:sp>
      <p:pic>
        <p:nvPicPr>
          <p:cNvPr id="14339" name="Picture 2" descr="http://t1.gstatic.com/images?q=tbn:ANd9GcTzpjRyg30pUb45J2Uak0talKwmgBpehJM_oN4syxi9MngE9drb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>
          <a:xfrm>
            <a:off x="5003800" y="2243602"/>
            <a:ext cx="3524250" cy="2303462"/>
          </a:xfrm>
        </p:spPr>
      </p:pic>
      <p:pic>
        <p:nvPicPr>
          <p:cNvPr id="14340" name="Picture 2" descr="C:\Users\Juma\Pictures\Labak\P405129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457200" y="2635250"/>
            <a:ext cx="4040188" cy="3030538"/>
          </a:xfrm>
        </p:spPr>
      </p:pic>
      <p:sp>
        <p:nvSpPr>
          <p:cNvPr id="3" name="AutoShape 4" descr="Výsledok vyhľadávania obrázkov pre dopyt fchpt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5126" name="Picture 6" descr="http://www.trec-network.eu/files/trec/img/logos/logo_FCHPT-anfnv.pn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4668527"/>
            <a:ext cx="2632034" cy="1518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ástupný symbol dátumu 3"/>
          <p:cNvSpPr>
            <a:spLocks noGrp="1"/>
          </p:cNvSpPr>
          <p:nvPr>
            <p:ph type="dt" sz="half" idx="11"/>
          </p:nvPr>
        </p:nvSpPr>
        <p:spPr>
          <a:xfrm>
            <a:off x="7777070" y="6345291"/>
            <a:ext cx="1135362" cy="365125"/>
          </a:xfrm>
        </p:spPr>
        <p:txBody>
          <a:bodyPr/>
          <a:lstStyle/>
          <a:p>
            <a:r>
              <a:rPr lang="sk-SK" dirty="0" smtClean="0"/>
              <a:t>Cyprus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71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39750" y="333375"/>
            <a:ext cx="8147050" cy="8636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3100" dirty="0" smtClean="0"/>
              <a:t>Institute of Chemical and </a:t>
            </a:r>
            <a:r>
              <a:rPr lang="sk-SK" sz="3100" dirty="0" smtClean="0"/>
              <a:t/>
            </a:r>
            <a:br>
              <a:rPr lang="sk-SK" sz="3100" dirty="0" smtClean="0"/>
            </a:br>
            <a:r>
              <a:rPr lang="en-US" sz="3100" dirty="0" smtClean="0"/>
              <a:t>Environmental Engineering </a:t>
            </a:r>
            <a:r>
              <a:rPr lang="sk-SK" sz="2800" dirty="0" smtClean="0"/>
              <a:t/>
            </a:r>
            <a:br>
              <a:rPr lang="sk-SK" sz="2800" dirty="0" smtClean="0"/>
            </a:br>
            <a:endParaRPr lang="sk-SK" sz="2800" dirty="0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60375" y="1215232"/>
            <a:ext cx="4040188" cy="639762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sk-SK" dirty="0" err="1" smtClean="0"/>
              <a:t>Reactor</a:t>
            </a:r>
            <a:r>
              <a:rPr lang="sk-SK" dirty="0" smtClean="0"/>
              <a:t> </a:t>
            </a:r>
            <a:r>
              <a:rPr lang="sk-SK" dirty="0" err="1" smtClean="0"/>
              <a:t>Engineering</a:t>
            </a:r>
            <a:r>
              <a:rPr lang="sk-SK" dirty="0" smtClean="0"/>
              <a:t> </a:t>
            </a:r>
            <a:r>
              <a:rPr lang="sk-SK" dirty="0" err="1" smtClean="0"/>
              <a:t>Reaserch</a:t>
            </a:r>
            <a:r>
              <a:rPr lang="sk-SK" dirty="0" smtClean="0"/>
              <a:t> </a:t>
            </a:r>
            <a:r>
              <a:rPr lang="sk-SK" dirty="0" err="1" smtClean="0"/>
              <a:t>Group</a:t>
            </a:r>
            <a:r>
              <a:rPr lang="sk-SK" dirty="0" smtClean="0"/>
              <a:t> </a:t>
            </a:r>
            <a:endParaRPr lang="sk-SK" dirty="0"/>
          </a:p>
        </p:txBody>
      </p:sp>
      <p:sp>
        <p:nvSpPr>
          <p:cNvPr id="15363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065147"/>
            <a:ext cx="3687288" cy="3951288"/>
          </a:xfrm>
        </p:spPr>
        <p:txBody>
          <a:bodyPr>
            <a:normAutofit fontScale="92500"/>
          </a:bodyPr>
          <a:lstStyle/>
          <a:p>
            <a:r>
              <a:rPr lang="en-US" dirty="0"/>
              <a:t>Experimental study and mathematical modeling  of </a:t>
            </a:r>
            <a:r>
              <a:rPr lang="en-US" dirty="0" smtClean="0"/>
              <a:t>fuel thermal processes</a:t>
            </a:r>
            <a:endParaRPr lang="en-GB" dirty="0" smtClean="0"/>
          </a:p>
          <a:p>
            <a:pPr eaLnBrk="1" hangingPunct="1"/>
            <a:r>
              <a:rPr lang="sk-SK" dirty="0" err="1" smtClean="0"/>
              <a:t>Pyrolysis</a:t>
            </a:r>
            <a:r>
              <a:rPr lang="sk-SK" dirty="0" smtClean="0"/>
              <a:t>, </a:t>
            </a:r>
            <a:r>
              <a:rPr lang="sk-SK" dirty="0" err="1" smtClean="0"/>
              <a:t>gasification</a:t>
            </a:r>
            <a:r>
              <a:rPr lang="sk-SK" dirty="0" smtClean="0"/>
              <a:t> and </a:t>
            </a:r>
            <a:r>
              <a:rPr lang="sk-SK" dirty="0" err="1" smtClean="0"/>
              <a:t>combustion</a:t>
            </a:r>
            <a:r>
              <a:rPr lang="sk-SK" dirty="0" smtClean="0"/>
              <a:t> </a:t>
            </a:r>
            <a:r>
              <a:rPr lang="sk-SK" dirty="0" err="1" smtClean="0"/>
              <a:t>of</a:t>
            </a:r>
            <a:r>
              <a:rPr lang="sk-SK" dirty="0" smtClean="0"/>
              <a:t> </a:t>
            </a:r>
            <a:r>
              <a:rPr lang="sk-SK" dirty="0" err="1" smtClean="0"/>
              <a:t>solid</a:t>
            </a:r>
            <a:r>
              <a:rPr lang="sk-SK" dirty="0" smtClean="0"/>
              <a:t> </a:t>
            </a:r>
            <a:r>
              <a:rPr lang="sk-SK" dirty="0" err="1" smtClean="0"/>
              <a:t>fuels</a:t>
            </a:r>
            <a:r>
              <a:rPr lang="sk-SK" dirty="0" smtClean="0"/>
              <a:t> </a:t>
            </a:r>
          </a:p>
          <a:p>
            <a:pPr eaLnBrk="1" hangingPunct="1"/>
            <a:r>
              <a:rPr lang="sk-SK" dirty="0" err="1" smtClean="0"/>
              <a:t>Biomass</a:t>
            </a:r>
            <a:r>
              <a:rPr lang="sk-SK" dirty="0" smtClean="0"/>
              <a:t>, </a:t>
            </a:r>
            <a:r>
              <a:rPr lang="sk-SK" dirty="0" err="1" smtClean="0"/>
              <a:t>polymer</a:t>
            </a:r>
            <a:r>
              <a:rPr lang="sk-SK" dirty="0" smtClean="0"/>
              <a:t> </a:t>
            </a:r>
            <a:r>
              <a:rPr lang="sk-SK" dirty="0" err="1" smtClean="0"/>
              <a:t>waste</a:t>
            </a:r>
            <a:r>
              <a:rPr lang="sk-SK" dirty="0" smtClean="0"/>
              <a:t>, MSW, and </a:t>
            </a:r>
            <a:r>
              <a:rPr lang="sk-SK" dirty="0" err="1" smtClean="0"/>
              <a:t>coal</a:t>
            </a:r>
            <a:r>
              <a:rPr lang="sk-SK" dirty="0" smtClean="0"/>
              <a:t> </a:t>
            </a:r>
            <a:r>
              <a:rPr lang="sk-SK" dirty="0" err="1" smtClean="0"/>
              <a:t>thermal</a:t>
            </a:r>
            <a:r>
              <a:rPr lang="sk-SK" dirty="0" smtClean="0"/>
              <a:t> </a:t>
            </a:r>
            <a:r>
              <a:rPr lang="sk-SK" dirty="0" err="1" smtClean="0"/>
              <a:t>and</a:t>
            </a:r>
            <a:r>
              <a:rPr lang="sk-SK" dirty="0" smtClean="0"/>
              <a:t> </a:t>
            </a:r>
            <a:r>
              <a:rPr lang="sk-SK" dirty="0" err="1" smtClean="0"/>
              <a:t>catalytic</a:t>
            </a:r>
            <a:r>
              <a:rPr lang="sk-SK" dirty="0" smtClean="0"/>
              <a:t> </a:t>
            </a:r>
            <a:r>
              <a:rPr lang="sk-SK" dirty="0" err="1" smtClean="0"/>
              <a:t>processing</a:t>
            </a:r>
            <a:r>
              <a:rPr lang="sk-SK" dirty="0" smtClean="0"/>
              <a:t> </a:t>
            </a:r>
            <a:r>
              <a:rPr lang="sk-SK" dirty="0" err="1" smtClean="0"/>
              <a:t>for</a:t>
            </a:r>
            <a:r>
              <a:rPr lang="sk-SK" dirty="0" smtClean="0"/>
              <a:t> </a:t>
            </a:r>
            <a:r>
              <a:rPr lang="sk-SK" dirty="0" err="1" smtClean="0"/>
              <a:t>production</a:t>
            </a:r>
            <a:r>
              <a:rPr lang="sk-SK" dirty="0" smtClean="0"/>
              <a:t> </a:t>
            </a:r>
            <a:r>
              <a:rPr lang="sk-SK" dirty="0" err="1" smtClean="0"/>
              <a:t>energy</a:t>
            </a:r>
            <a:r>
              <a:rPr lang="sk-SK" dirty="0" smtClean="0"/>
              <a:t> </a:t>
            </a:r>
            <a:r>
              <a:rPr lang="sk-SK" dirty="0" err="1" smtClean="0"/>
              <a:t>and</a:t>
            </a:r>
            <a:r>
              <a:rPr lang="en-US" dirty="0" smtClean="0"/>
              <a:t> materials</a:t>
            </a:r>
          </a:p>
        </p:txBody>
      </p:sp>
      <p:sp>
        <p:nvSpPr>
          <p:cNvPr id="15364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196975"/>
            <a:ext cx="3959225" cy="9779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sk-SK" sz="2000" smtClean="0"/>
              <a:t>National center for research and application of renewable energy sources</a:t>
            </a:r>
          </a:p>
        </p:txBody>
      </p:sp>
      <p:pic>
        <p:nvPicPr>
          <p:cNvPr id="6146" name="Picture 2" descr="http://www.fchpt.stuba.sk/images/KCHBI_Files/history_OCHBI_3_resiz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8664" y="2873829"/>
            <a:ext cx="4513034" cy="2363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ástupný symbol dátumu 3"/>
          <p:cNvSpPr>
            <a:spLocks noGrp="1"/>
          </p:cNvSpPr>
          <p:nvPr>
            <p:ph type="dt" sz="half" idx="11"/>
          </p:nvPr>
        </p:nvSpPr>
        <p:spPr>
          <a:xfrm>
            <a:off x="7551438" y="6162729"/>
            <a:ext cx="1135362" cy="365125"/>
          </a:xfrm>
        </p:spPr>
        <p:txBody>
          <a:bodyPr/>
          <a:lstStyle/>
          <a:p>
            <a:r>
              <a:rPr lang="en-GB" dirty="0" smtClean="0"/>
              <a:t>Recycling </a:t>
            </a:r>
            <a:r>
              <a:rPr lang="sk-SK" dirty="0" smtClean="0"/>
              <a:t> 2016</a:t>
            </a:r>
            <a:r>
              <a:rPr lang="en-GB" dirty="0" smtClean="0"/>
              <a:t> Berlin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06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saharachemicals.com/images/Chemicals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" y="3277394"/>
            <a:ext cx="1190094" cy="875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Výsledok vyhľadávania obrázkov pre dopyt factory icon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6" name="Šípka nahor 5"/>
          <p:cNvSpPr/>
          <p:nvPr/>
        </p:nvSpPr>
        <p:spPr>
          <a:xfrm rot="7396614">
            <a:off x="1228193" y="679453"/>
            <a:ext cx="393700" cy="774700"/>
          </a:xfrm>
          <a:prstGeom prst="up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8" name="Ohnutá šípka 7"/>
          <p:cNvSpPr/>
          <p:nvPr/>
        </p:nvSpPr>
        <p:spPr>
          <a:xfrm>
            <a:off x="713844" y="1733152"/>
            <a:ext cx="967053" cy="1537495"/>
          </a:xfrm>
          <a:prstGeom prst="ben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tx1"/>
              </a:solidFill>
            </a:endParaRPr>
          </a:p>
        </p:txBody>
      </p:sp>
      <p:pic>
        <p:nvPicPr>
          <p:cNvPr id="5130" name="Picture 10" descr="http://www.iconshock.com/img_jpg/CLEAN/business/jpg/256/product_icon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311" y="7937"/>
            <a:ext cx="1489075" cy="1489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2" name="Picture 12" descr="https://image.yayimages.com/1600/vector/shopping-people-vector-icon-set-12989047.jpg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5084" y="1066804"/>
            <a:ext cx="1722834" cy="1203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hnutá šípka 10"/>
          <p:cNvSpPr/>
          <p:nvPr/>
        </p:nvSpPr>
        <p:spPr>
          <a:xfrm rot="5400000">
            <a:off x="7235437" y="1762724"/>
            <a:ext cx="1478673" cy="633787"/>
          </a:xfrm>
          <a:prstGeom prst="ben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tx1"/>
              </a:solidFill>
            </a:endParaRPr>
          </a:p>
        </p:txBody>
      </p:sp>
      <p:pic>
        <p:nvPicPr>
          <p:cNvPr id="5136" name="Picture 16" descr="http://www.shawneeok.org/Publicworks/Sanitation/CMS/files/landfill-icon.jp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37" y="4873984"/>
            <a:ext cx="3032163" cy="12502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bdĺžnik 12"/>
          <p:cNvSpPr/>
          <p:nvPr/>
        </p:nvSpPr>
        <p:spPr>
          <a:xfrm>
            <a:off x="7003851" y="4165264"/>
            <a:ext cx="1937194" cy="2533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Zahnutá šípka doľava 14"/>
          <p:cNvSpPr/>
          <p:nvPr/>
        </p:nvSpPr>
        <p:spPr>
          <a:xfrm rot="1736416">
            <a:off x="7983729" y="4147859"/>
            <a:ext cx="662019" cy="1612067"/>
          </a:xfrm>
          <a:prstGeom prst="curvedLeftArrow">
            <a:avLst/>
          </a:prstGeom>
          <a:solidFill>
            <a:schemeClr val="bg2">
              <a:lumMod val="50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tx1"/>
              </a:solidFill>
            </a:endParaRPr>
          </a:p>
        </p:txBody>
      </p:sp>
      <p:pic>
        <p:nvPicPr>
          <p:cNvPr id="5138" name="Picture 18" descr="Výsledok vyhľadávania obrázkov pre dopyt product icon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4532" y="2079618"/>
            <a:ext cx="1197776" cy="1197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Ohnutá šípka 19"/>
          <p:cNvSpPr/>
          <p:nvPr/>
        </p:nvSpPr>
        <p:spPr>
          <a:xfrm>
            <a:off x="2444750" y="444500"/>
            <a:ext cx="1174750" cy="675482"/>
          </a:xfrm>
          <a:prstGeom prst="ben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tx1"/>
              </a:solidFill>
            </a:endParaRPr>
          </a:p>
        </p:txBody>
      </p:sp>
      <p:sp>
        <p:nvSpPr>
          <p:cNvPr id="25" name="Ohnutá šípka 24"/>
          <p:cNvSpPr/>
          <p:nvPr/>
        </p:nvSpPr>
        <p:spPr>
          <a:xfrm rot="5400000">
            <a:off x="5433212" y="-341117"/>
            <a:ext cx="569123" cy="2246715"/>
          </a:xfrm>
          <a:prstGeom prst="bentArrow">
            <a:avLst>
              <a:gd name="adj1" fmla="val 25000"/>
              <a:gd name="adj2" fmla="val 19360"/>
              <a:gd name="adj3" fmla="val 25000"/>
              <a:gd name="adj4" fmla="val 4375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tx1"/>
              </a:solidFill>
            </a:endParaRPr>
          </a:p>
        </p:txBody>
      </p:sp>
      <p:sp>
        <p:nvSpPr>
          <p:cNvPr id="34" name="Ohnutá šípka 33"/>
          <p:cNvSpPr/>
          <p:nvPr/>
        </p:nvSpPr>
        <p:spPr>
          <a:xfrm rot="16200000">
            <a:off x="5495556" y="2212367"/>
            <a:ext cx="638896" cy="2484065"/>
          </a:xfrm>
          <a:prstGeom prst="bentArrow">
            <a:avLst>
              <a:gd name="adj1" fmla="val 25000"/>
              <a:gd name="adj2" fmla="val 19360"/>
              <a:gd name="adj3" fmla="val 25000"/>
              <a:gd name="adj4" fmla="val 4375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tx1"/>
              </a:solidFill>
            </a:endParaRPr>
          </a:p>
        </p:txBody>
      </p:sp>
      <p:sp>
        <p:nvSpPr>
          <p:cNvPr id="26" name="Šípka nahor 25"/>
          <p:cNvSpPr/>
          <p:nvPr/>
        </p:nvSpPr>
        <p:spPr>
          <a:xfrm rot="10800000">
            <a:off x="5555064" y="2810504"/>
            <a:ext cx="350020" cy="775894"/>
          </a:xfrm>
          <a:prstGeom prst="up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7" name="Ohnutá šípka 26"/>
          <p:cNvSpPr/>
          <p:nvPr/>
        </p:nvSpPr>
        <p:spPr>
          <a:xfrm>
            <a:off x="4572971" y="1332241"/>
            <a:ext cx="1332113" cy="746118"/>
          </a:xfrm>
          <a:prstGeom prst="ben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tx1"/>
              </a:solidFill>
            </a:endParaRPr>
          </a:p>
        </p:txBody>
      </p:sp>
      <p:pic>
        <p:nvPicPr>
          <p:cNvPr id="5140" name="Picture 20" descr="Výsledok vyhľadávania obrázkov pre dopyt factory icon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8875" y="1150150"/>
            <a:ext cx="1543436" cy="1543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2" name="Picture 22" descr="Výsledok vyhľadávania obrázkov pre dopyt factory icon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277" y="4058042"/>
            <a:ext cx="1441055" cy="1441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Zahnutá šípka doľava 38"/>
          <p:cNvSpPr/>
          <p:nvPr/>
        </p:nvSpPr>
        <p:spPr>
          <a:xfrm rot="3750129">
            <a:off x="5267215" y="3085077"/>
            <a:ext cx="785819" cy="3854069"/>
          </a:xfrm>
          <a:prstGeom prst="curvedLeftArrow">
            <a:avLst>
              <a:gd name="adj1" fmla="val 25000"/>
              <a:gd name="adj2" fmla="val 90205"/>
              <a:gd name="adj3" fmla="val 24491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tx1"/>
              </a:solidFill>
            </a:endParaRPr>
          </a:p>
        </p:txBody>
      </p:sp>
      <p:sp>
        <p:nvSpPr>
          <p:cNvPr id="41" name="Ohnutá šípka 40"/>
          <p:cNvSpPr/>
          <p:nvPr/>
        </p:nvSpPr>
        <p:spPr>
          <a:xfrm rot="16200000">
            <a:off x="1278170" y="3649181"/>
            <a:ext cx="981410" cy="2013576"/>
          </a:xfrm>
          <a:prstGeom prst="bentArrow">
            <a:avLst>
              <a:gd name="adj1" fmla="val 25000"/>
              <a:gd name="adj2" fmla="val 19360"/>
              <a:gd name="adj3" fmla="val 25000"/>
              <a:gd name="adj4" fmla="val 43750"/>
            </a:avLst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>
              <a:solidFill>
                <a:schemeClr val="tx1"/>
              </a:solidFill>
            </a:endParaRPr>
          </a:p>
        </p:txBody>
      </p:sp>
      <p:sp>
        <p:nvSpPr>
          <p:cNvPr id="28" name="Šípka doľava 27"/>
          <p:cNvSpPr/>
          <p:nvPr/>
        </p:nvSpPr>
        <p:spPr>
          <a:xfrm rot="16200000">
            <a:off x="3056102" y="5438447"/>
            <a:ext cx="777875" cy="434647"/>
          </a:xfrm>
          <a:prstGeom prst="lef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29" name="BlokTextu 28"/>
          <p:cNvSpPr txBox="1"/>
          <p:nvPr/>
        </p:nvSpPr>
        <p:spPr>
          <a:xfrm rot="16200000">
            <a:off x="2603667" y="5626325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Bauhaus 93" panose="04030905020B02020C02" pitchFamily="82" charset="0"/>
              </a:rPr>
              <a:t>Energy</a:t>
            </a:r>
            <a:endParaRPr lang="sk-SK" dirty="0">
              <a:solidFill>
                <a:srgbClr val="FF0000"/>
              </a:solidFill>
              <a:latin typeface="Bauhaus 93" panose="04030905020B02020C02" pitchFamily="82" charset="0"/>
            </a:endParaRPr>
          </a:p>
        </p:txBody>
      </p:sp>
      <p:sp>
        <p:nvSpPr>
          <p:cNvPr id="44" name="BlokTextu 43"/>
          <p:cNvSpPr txBox="1"/>
          <p:nvPr/>
        </p:nvSpPr>
        <p:spPr>
          <a:xfrm rot="16200000">
            <a:off x="4981614" y="2933223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Bauhaus 93" panose="04030905020B02020C02" pitchFamily="82" charset="0"/>
              </a:rPr>
              <a:t>Energy</a:t>
            </a:r>
            <a:endParaRPr lang="sk-SK" dirty="0">
              <a:solidFill>
                <a:srgbClr val="FF0000"/>
              </a:solidFill>
              <a:latin typeface="Bauhaus 93" panose="04030905020B02020C02" pitchFamily="82" charset="0"/>
            </a:endParaRPr>
          </a:p>
        </p:txBody>
      </p:sp>
      <p:sp>
        <p:nvSpPr>
          <p:cNvPr id="45" name="BlokTextu 44"/>
          <p:cNvSpPr txBox="1"/>
          <p:nvPr/>
        </p:nvSpPr>
        <p:spPr>
          <a:xfrm rot="2191476">
            <a:off x="553814" y="1016288"/>
            <a:ext cx="878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Bauhaus 93" panose="04030905020B02020C02" pitchFamily="82" charset="0"/>
              </a:rPr>
              <a:t>Energy</a:t>
            </a:r>
            <a:endParaRPr lang="sk-SK" dirty="0">
              <a:solidFill>
                <a:srgbClr val="FF0000"/>
              </a:solidFill>
              <a:latin typeface="Bauhaus 93" panose="04030905020B02020C02" pitchFamily="82" charset="0"/>
            </a:endParaRPr>
          </a:p>
        </p:txBody>
      </p:sp>
      <p:sp>
        <p:nvSpPr>
          <p:cNvPr id="30" name="BlokTextu 29"/>
          <p:cNvSpPr txBox="1"/>
          <p:nvPr/>
        </p:nvSpPr>
        <p:spPr>
          <a:xfrm>
            <a:off x="6089383" y="2277843"/>
            <a:ext cx="15684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6"/>
                </a:solidFill>
                <a:latin typeface="Berlin Sans FB" panose="020E0602020502020306" pitchFamily="34" charset="0"/>
              </a:rPr>
              <a:t>Mechanical recycling loop</a:t>
            </a:r>
            <a:endParaRPr lang="sk-SK" dirty="0">
              <a:solidFill>
                <a:schemeClr val="accent6"/>
              </a:solidFill>
              <a:latin typeface="Berlin Sans FB" panose="020E0602020502020306" pitchFamily="34" charset="0"/>
            </a:endParaRPr>
          </a:p>
        </p:txBody>
      </p:sp>
      <p:sp>
        <p:nvSpPr>
          <p:cNvPr id="48" name="BlokTextu 47"/>
          <p:cNvSpPr txBox="1"/>
          <p:nvPr/>
        </p:nvSpPr>
        <p:spPr>
          <a:xfrm>
            <a:off x="2398299" y="3134951"/>
            <a:ext cx="1828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>
                <a:solidFill>
                  <a:schemeClr val="accent6"/>
                </a:solidFill>
                <a:latin typeface="Berlin Sans FB" panose="020E0602020502020306" pitchFamily="34" charset="0"/>
              </a:rPr>
              <a:t>Thermochemical recycling loop</a:t>
            </a:r>
            <a:endParaRPr lang="sk-SK" dirty="0">
              <a:solidFill>
                <a:schemeClr val="accent6"/>
              </a:solidFill>
              <a:latin typeface="Berlin Sans FB" panose="020E0602020502020306" pitchFamily="34" charset="0"/>
            </a:endParaRPr>
          </a:p>
        </p:txBody>
      </p:sp>
      <p:pic>
        <p:nvPicPr>
          <p:cNvPr id="5134" name="Picture 14" descr="https://thumbs.dreamstime.com/z/waste-pollution-17681728.jpg"/>
          <p:cNvPicPr>
            <a:picLocks noChangeAspect="1" noChangeArrowheads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3851" y="2902670"/>
            <a:ext cx="1937194" cy="1503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331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renewable-energy-technology.net/sites/default/files/styles/story-internal/public/Flexenergy%20shutterstock_75584269_0.jpg?itok=tNp6pBwO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652" y="2361298"/>
            <a:ext cx="2895600" cy="1628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10563"/>
            <a:ext cx="8229600" cy="1143000"/>
          </a:xfrm>
        </p:spPr>
        <p:txBody>
          <a:bodyPr>
            <a:normAutofit/>
          </a:bodyPr>
          <a:lstStyle/>
          <a:p>
            <a:r>
              <a:rPr lang="en-GB" sz="3600" dirty="0" smtClean="0"/>
              <a:t>Refuse-Derived Fuel (RDF)</a:t>
            </a:r>
            <a:endParaRPr lang="sk-SK" sz="3600" dirty="0"/>
          </a:p>
        </p:txBody>
      </p:sp>
      <p:pic>
        <p:nvPicPr>
          <p:cNvPr id="3078" name="Picture 6" descr="http://cdn.theborneopost.com/newsimages/A698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562" y="2009626"/>
            <a:ext cx="3249827" cy="2177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Šípka doprava 4"/>
          <p:cNvSpPr/>
          <p:nvPr/>
        </p:nvSpPr>
        <p:spPr>
          <a:xfrm>
            <a:off x="3546389" y="2780269"/>
            <a:ext cx="2513672" cy="395417"/>
          </a:xfrm>
          <a:prstGeom prst="rightArrow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6" name="Šípka dolu 5"/>
          <p:cNvSpPr/>
          <p:nvPr/>
        </p:nvSpPr>
        <p:spPr>
          <a:xfrm>
            <a:off x="4457124" y="3025473"/>
            <a:ext cx="388310" cy="1241389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7" name="BlokTextu 6"/>
          <p:cNvSpPr txBox="1"/>
          <p:nvPr/>
        </p:nvSpPr>
        <p:spPr>
          <a:xfrm rot="18885623">
            <a:off x="1976593" y="1774846"/>
            <a:ext cx="206498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b="1" dirty="0" smtClean="0"/>
              <a:t>MSW</a:t>
            </a:r>
            <a:endParaRPr lang="sk-SK" sz="6000" b="1" dirty="0"/>
          </a:p>
        </p:txBody>
      </p:sp>
      <p:sp>
        <p:nvSpPr>
          <p:cNvPr id="11" name="BlokTextu 10"/>
          <p:cNvSpPr txBox="1"/>
          <p:nvPr/>
        </p:nvSpPr>
        <p:spPr>
          <a:xfrm rot="18885623">
            <a:off x="5796040" y="1668989"/>
            <a:ext cx="176683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6000" b="1" dirty="0" smtClean="0"/>
              <a:t>RDF</a:t>
            </a:r>
            <a:endParaRPr lang="sk-SK" sz="6000" b="1" dirty="0"/>
          </a:p>
        </p:txBody>
      </p:sp>
      <p:sp>
        <p:nvSpPr>
          <p:cNvPr id="8" name="Obdĺžnik 7"/>
          <p:cNvSpPr/>
          <p:nvPr/>
        </p:nvSpPr>
        <p:spPr>
          <a:xfrm>
            <a:off x="1546108" y="4280144"/>
            <a:ext cx="6005329" cy="19300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Šípka dolu 8"/>
          <p:cNvSpPr/>
          <p:nvPr/>
        </p:nvSpPr>
        <p:spPr>
          <a:xfrm>
            <a:off x="1424057" y="4280143"/>
            <a:ext cx="339106" cy="799243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" name="Šípka dolu 13"/>
          <p:cNvSpPr/>
          <p:nvPr/>
        </p:nvSpPr>
        <p:spPr>
          <a:xfrm>
            <a:off x="5276451" y="4313267"/>
            <a:ext cx="339106" cy="766120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Šípka dolu 14"/>
          <p:cNvSpPr/>
          <p:nvPr/>
        </p:nvSpPr>
        <p:spPr>
          <a:xfrm>
            <a:off x="3558797" y="4302503"/>
            <a:ext cx="339106" cy="766120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6" name="Šípka dolu 15"/>
          <p:cNvSpPr/>
          <p:nvPr/>
        </p:nvSpPr>
        <p:spPr>
          <a:xfrm>
            <a:off x="7308832" y="4280144"/>
            <a:ext cx="339106" cy="766120"/>
          </a:xfrm>
          <a:prstGeom prst="downArrow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0" name="BlokTextu 9"/>
          <p:cNvSpPr txBox="1"/>
          <p:nvPr/>
        </p:nvSpPr>
        <p:spPr>
          <a:xfrm>
            <a:off x="869328" y="5079387"/>
            <a:ext cx="1787669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lang="en-GB" dirty="0" smtClean="0"/>
              <a:t>Biodegradables</a:t>
            </a:r>
          </a:p>
          <a:p>
            <a:endParaRPr lang="sk-SK" dirty="0"/>
          </a:p>
        </p:txBody>
      </p:sp>
      <p:sp>
        <p:nvSpPr>
          <p:cNvPr id="19" name="BlokTextu 18"/>
          <p:cNvSpPr txBox="1"/>
          <p:nvPr/>
        </p:nvSpPr>
        <p:spPr>
          <a:xfrm>
            <a:off x="3191819" y="5079387"/>
            <a:ext cx="1073063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Metals</a:t>
            </a:r>
          </a:p>
          <a:p>
            <a:endParaRPr lang="sk-SK" dirty="0"/>
          </a:p>
        </p:txBody>
      </p:sp>
      <p:sp>
        <p:nvSpPr>
          <p:cNvPr id="20" name="BlokTextu 19"/>
          <p:cNvSpPr txBox="1"/>
          <p:nvPr/>
        </p:nvSpPr>
        <p:spPr>
          <a:xfrm>
            <a:off x="4845434" y="5046263"/>
            <a:ext cx="1267218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Inorganics</a:t>
            </a:r>
          </a:p>
          <a:p>
            <a:endParaRPr lang="en-GB" dirty="0" smtClean="0"/>
          </a:p>
        </p:txBody>
      </p:sp>
      <p:sp>
        <p:nvSpPr>
          <p:cNvPr id="21" name="BlokTextu 20"/>
          <p:cNvSpPr txBox="1"/>
          <p:nvPr/>
        </p:nvSpPr>
        <p:spPr>
          <a:xfrm>
            <a:off x="6752044" y="5027609"/>
            <a:ext cx="1452681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Hazardous wastes</a:t>
            </a:r>
          </a:p>
        </p:txBody>
      </p:sp>
      <p:sp>
        <p:nvSpPr>
          <p:cNvPr id="22" name="Zástupný symbol dátumu 3"/>
          <p:cNvSpPr>
            <a:spLocks noGrp="1"/>
          </p:cNvSpPr>
          <p:nvPr>
            <p:ph type="dt" sz="half" idx="11"/>
          </p:nvPr>
        </p:nvSpPr>
        <p:spPr>
          <a:xfrm>
            <a:off x="7551438" y="6162729"/>
            <a:ext cx="1135362" cy="365125"/>
          </a:xfrm>
        </p:spPr>
        <p:txBody>
          <a:bodyPr/>
          <a:lstStyle/>
          <a:p>
            <a:r>
              <a:rPr lang="en-GB" dirty="0" smtClean="0"/>
              <a:t>Recycling </a:t>
            </a:r>
            <a:r>
              <a:rPr lang="sk-SK" dirty="0" smtClean="0"/>
              <a:t> 2016</a:t>
            </a:r>
            <a:r>
              <a:rPr lang="en-GB" dirty="0" smtClean="0"/>
              <a:t> Berlin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6840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RDF composition</a:t>
            </a:r>
            <a:endParaRPr lang="sk-SK" dirty="0"/>
          </a:p>
        </p:txBody>
      </p:sp>
      <p:graphicFrame>
        <p:nvGraphicFramePr>
          <p:cNvPr id="5" name="Tabuľ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491275"/>
              </p:ext>
            </p:extLst>
          </p:nvPr>
        </p:nvGraphicFramePr>
        <p:xfrm>
          <a:off x="939114" y="1915296"/>
          <a:ext cx="7747686" cy="38058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1982"/>
                <a:gridCol w="4729852"/>
                <a:gridCol w="1445852"/>
              </a:tblGrid>
              <a:tr h="7701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effectLst/>
                        </a:rPr>
                        <a:t>Component</a:t>
                      </a:r>
                      <a:endParaRPr lang="sk-SK" sz="18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effectLst/>
                        </a:rPr>
                        <a:t>Material </a:t>
                      </a:r>
                      <a:endParaRPr lang="sk-SK" sz="18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 err="1">
                          <a:effectLst/>
                        </a:rPr>
                        <a:t>w</a:t>
                      </a:r>
                      <a:r>
                        <a:rPr lang="en-US" sz="1800" b="1" kern="1200" baseline="-25000" dirty="0" err="1">
                          <a:effectLst/>
                        </a:rPr>
                        <a:t>i</a:t>
                      </a:r>
                      <a:r>
                        <a:rPr lang="en-US" sz="1800" b="1" kern="1200" dirty="0">
                          <a:effectLst/>
                        </a:rPr>
                        <a:t> [kg/kg]</a:t>
                      </a:r>
                      <a:endParaRPr lang="sk-SK" sz="18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715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</a:rPr>
                        <a:t>Paper</a:t>
                      </a:r>
                      <a:endParaRPr lang="sk-SK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</a:rPr>
                        <a:t>White paper, recycled paper</a:t>
                      </a:r>
                      <a:endParaRPr lang="sk-SK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2000" dirty="0">
                          <a:effectLst/>
                        </a:rPr>
                        <a:t>0,6317</a:t>
                      </a:r>
                      <a:endParaRPr lang="sk-SK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/>
                </a:tc>
              </a:tr>
              <a:tr h="715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>
                          <a:effectLst/>
                        </a:rPr>
                        <a:t>Foil</a:t>
                      </a:r>
                      <a:endParaRPr lang="sk-SK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</a:rPr>
                        <a:t>LDPE, HDPE</a:t>
                      </a:r>
                      <a:endParaRPr lang="sk-SK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2000">
                          <a:effectLst/>
                        </a:rPr>
                        <a:t>0,1578</a:t>
                      </a:r>
                      <a:endParaRPr lang="sk-SK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/>
                </a:tc>
              </a:tr>
              <a:tr h="8893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>
                          <a:effectLst/>
                        </a:rPr>
                        <a:t>Plastics</a:t>
                      </a:r>
                      <a:endParaRPr lang="sk-SK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</a:rPr>
                        <a:t>Rigid plastics, polystyrene, polyurethane </a:t>
                      </a:r>
                      <a:endParaRPr lang="sk-SK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2000" dirty="0">
                          <a:effectLst/>
                        </a:rPr>
                        <a:t>0,1910</a:t>
                      </a:r>
                      <a:endParaRPr lang="sk-SK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/>
                </a:tc>
              </a:tr>
              <a:tr h="7154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>
                          <a:effectLst/>
                        </a:rPr>
                        <a:t>Textile</a:t>
                      </a:r>
                      <a:endParaRPr lang="sk-SK" sz="200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kern="1200" dirty="0">
                          <a:effectLst/>
                        </a:rPr>
                        <a:t>Polyamide, polyester, cotton , wool</a:t>
                      </a:r>
                      <a:endParaRPr lang="sk-SK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k-SK" sz="2000" dirty="0">
                          <a:effectLst/>
                        </a:rPr>
                        <a:t>0,0194</a:t>
                      </a:r>
                      <a:endParaRPr lang="sk-SK" sz="20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68580" marR="68580" marT="9525" marB="0"/>
                </a:tc>
              </a:tr>
            </a:tbl>
          </a:graphicData>
        </a:graphic>
      </p:graphicFrame>
      <p:sp>
        <p:nvSpPr>
          <p:cNvPr id="7" name="Zástupný symbol dátumu 3"/>
          <p:cNvSpPr>
            <a:spLocks noGrp="1"/>
          </p:cNvSpPr>
          <p:nvPr>
            <p:ph type="dt" sz="half" idx="11"/>
          </p:nvPr>
        </p:nvSpPr>
        <p:spPr>
          <a:xfrm>
            <a:off x="7551438" y="6162729"/>
            <a:ext cx="1135362" cy="365125"/>
          </a:xfrm>
        </p:spPr>
        <p:txBody>
          <a:bodyPr/>
          <a:lstStyle/>
          <a:p>
            <a:r>
              <a:rPr lang="en-GB" dirty="0" smtClean="0"/>
              <a:t>Recycling </a:t>
            </a:r>
            <a:r>
              <a:rPr lang="sk-SK" dirty="0" smtClean="0"/>
              <a:t> 2016</a:t>
            </a:r>
            <a:r>
              <a:rPr lang="en-GB" dirty="0" smtClean="0"/>
              <a:t> Berlin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389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459989"/>
            <a:ext cx="8229600" cy="1143000"/>
          </a:xfrm>
        </p:spPr>
        <p:txBody>
          <a:bodyPr/>
          <a:lstStyle/>
          <a:p>
            <a:r>
              <a:rPr lang="en-GB" dirty="0" smtClean="0"/>
              <a:t>Proximate and Elemental Composition of RDF</a:t>
            </a:r>
            <a:endParaRPr lang="sk-SK" dirty="0"/>
          </a:p>
        </p:txBody>
      </p:sp>
      <p:graphicFrame>
        <p:nvGraphicFramePr>
          <p:cNvPr id="3" name="Tabuľ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96241"/>
              </p:ext>
            </p:extLst>
          </p:nvPr>
        </p:nvGraphicFramePr>
        <p:xfrm>
          <a:off x="457202" y="1745672"/>
          <a:ext cx="7315202" cy="16387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32448"/>
                <a:gridCol w="767604"/>
                <a:gridCol w="653143"/>
                <a:gridCol w="688769"/>
                <a:gridCol w="760078"/>
                <a:gridCol w="662632"/>
                <a:gridCol w="662632"/>
                <a:gridCol w="662632"/>
                <a:gridCol w="662632"/>
                <a:gridCol w="662632"/>
              </a:tblGrid>
              <a:tr h="81939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 smtClean="0">
                          <a:effectLst/>
                        </a:rPr>
                        <a:t>Com</a:t>
                      </a:r>
                      <a:r>
                        <a:rPr lang="sk-SK" sz="2000" b="1" dirty="0" smtClean="0">
                          <a:effectLst/>
                        </a:rPr>
                        <a:t>.</a:t>
                      </a:r>
                      <a:endParaRPr lang="sk-SK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 err="1" smtClean="0">
                          <a:effectLst/>
                        </a:rPr>
                        <a:t>Mois</a:t>
                      </a:r>
                      <a:r>
                        <a:rPr lang="sk-SK" sz="2000" b="1" dirty="0" smtClean="0">
                          <a:effectLst/>
                        </a:rPr>
                        <a:t>.</a:t>
                      </a:r>
                      <a:endParaRPr lang="sk-SK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VM*</a:t>
                      </a:r>
                      <a:endParaRPr lang="sk-SK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FC*</a:t>
                      </a:r>
                      <a:endParaRPr lang="sk-SK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ASH*</a:t>
                      </a:r>
                      <a:endParaRPr lang="sk-SK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C</a:t>
                      </a:r>
                      <a:endParaRPr lang="sk-SK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H</a:t>
                      </a:r>
                      <a:endParaRPr lang="sk-SK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N</a:t>
                      </a:r>
                      <a:endParaRPr lang="sk-SK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S</a:t>
                      </a:r>
                      <a:endParaRPr lang="sk-SK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O**</a:t>
                      </a:r>
                      <a:endParaRPr lang="sk-SK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4450" marR="44450" marT="0" marB="0" anchor="ctr"/>
                </a:tc>
              </a:tr>
              <a:tr h="81939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Wt. %</a:t>
                      </a:r>
                      <a:endParaRPr lang="sk-SK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10</a:t>
                      </a:r>
                      <a:endParaRPr lang="sk-SK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75.5</a:t>
                      </a:r>
                      <a:endParaRPr lang="sk-SK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8.9</a:t>
                      </a:r>
                      <a:endParaRPr lang="sk-SK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15.6</a:t>
                      </a:r>
                      <a:endParaRPr lang="sk-SK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51.7</a:t>
                      </a:r>
                      <a:endParaRPr lang="sk-SK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5.9</a:t>
                      </a:r>
                      <a:endParaRPr lang="sk-SK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0.9</a:t>
                      </a:r>
                      <a:endParaRPr lang="sk-SK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0.4</a:t>
                      </a:r>
                      <a:endParaRPr lang="sk-SK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effectLst/>
                        </a:rPr>
                        <a:t>25.5</a:t>
                      </a:r>
                      <a:endParaRPr lang="sk-SK" sz="2000" b="1" dirty="0">
                        <a:effectLst/>
                        <a:latin typeface="Calibri"/>
                        <a:ea typeface="Times New Roman"/>
                        <a:cs typeface="Arial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67613" y="3588623"/>
            <a:ext cx="560368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*moisture free basis</a:t>
            </a:r>
            <a:endParaRPr kumimoji="0" lang="sk-SK" altLang="sk-SK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sk-SK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**calculated to 100%</a:t>
            </a:r>
            <a:endParaRPr kumimoji="0" lang="en-GB" altLang="sk-SK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Obrázok 7" descr="C:\Users\Juma\AppData\Local\Microsoft\Windows\INetCache\Content.Outlook\78NZQ0A9\20160509_114155.jp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902" y="3698032"/>
            <a:ext cx="4119794" cy="2358383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Zástupný symbol dátumu 3"/>
          <p:cNvSpPr>
            <a:spLocks noGrp="1"/>
          </p:cNvSpPr>
          <p:nvPr>
            <p:ph type="dt" sz="half" idx="11"/>
          </p:nvPr>
        </p:nvSpPr>
        <p:spPr>
          <a:xfrm>
            <a:off x="7551438" y="6162729"/>
            <a:ext cx="1135362" cy="365125"/>
          </a:xfrm>
        </p:spPr>
        <p:txBody>
          <a:bodyPr/>
          <a:lstStyle/>
          <a:p>
            <a:r>
              <a:rPr lang="en-GB" dirty="0" smtClean="0"/>
              <a:t>Recycling </a:t>
            </a:r>
            <a:r>
              <a:rPr lang="sk-SK" dirty="0" smtClean="0"/>
              <a:t> 2016</a:t>
            </a:r>
            <a:r>
              <a:rPr lang="en-GB" dirty="0" smtClean="0"/>
              <a:t> Berlin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878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75013" y="167760"/>
            <a:ext cx="8229600" cy="1143000"/>
          </a:xfrm>
        </p:spPr>
        <p:txBody>
          <a:bodyPr/>
          <a:lstStyle/>
          <a:p>
            <a:r>
              <a:rPr lang="en-GB" dirty="0" smtClean="0"/>
              <a:t>Behaviour of Thermal decomposition </a:t>
            </a:r>
            <a:endParaRPr lang="sk-SK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847" y="1114425"/>
            <a:ext cx="6986016" cy="4943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Zástupný symbol dátumu 3"/>
          <p:cNvSpPr>
            <a:spLocks noGrp="1"/>
          </p:cNvSpPr>
          <p:nvPr>
            <p:ph type="dt" sz="half" idx="11"/>
          </p:nvPr>
        </p:nvSpPr>
        <p:spPr>
          <a:xfrm>
            <a:off x="7551438" y="6162729"/>
            <a:ext cx="1135362" cy="365125"/>
          </a:xfrm>
        </p:spPr>
        <p:txBody>
          <a:bodyPr/>
          <a:lstStyle/>
          <a:p>
            <a:r>
              <a:rPr lang="en-GB" dirty="0" smtClean="0"/>
              <a:t>Recycling </a:t>
            </a:r>
            <a:r>
              <a:rPr lang="sk-SK" dirty="0" smtClean="0"/>
              <a:t> 2016</a:t>
            </a:r>
            <a:r>
              <a:rPr lang="en-GB" dirty="0" smtClean="0"/>
              <a:t> Berlin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3579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ok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655" y="1330036"/>
            <a:ext cx="6994565" cy="4429497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6" name="Nadpis 1"/>
          <p:cNvSpPr txBox="1">
            <a:spLocks/>
          </p:cNvSpPr>
          <p:nvPr/>
        </p:nvSpPr>
        <p:spPr>
          <a:xfrm>
            <a:off x="475013" y="167760"/>
            <a:ext cx="8229600" cy="1143000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mtClean="0"/>
              <a:t>Behaviour of Thermal decomposition </a:t>
            </a:r>
            <a:endParaRPr lang="sk-SK" dirty="0"/>
          </a:p>
        </p:txBody>
      </p:sp>
      <p:sp>
        <p:nvSpPr>
          <p:cNvPr id="5" name="Zástupný symbol dátumu 3"/>
          <p:cNvSpPr>
            <a:spLocks noGrp="1"/>
          </p:cNvSpPr>
          <p:nvPr>
            <p:ph type="dt" sz="half" idx="11"/>
          </p:nvPr>
        </p:nvSpPr>
        <p:spPr>
          <a:xfrm>
            <a:off x="7551438" y="6162729"/>
            <a:ext cx="1135362" cy="365125"/>
          </a:xfrm>
        </p:spPr>
        <p:txBody>
          <a:bodyPr/>
          <a:lstStyle/>
          <a:p>
            <a:r>
              <a:rPr lang="en-GB" dirty="0" smtClean="0"/>
              <a:t>Recycling </a:t>
            </a:r>
            <a:r>
              <a:rPr lang="sk-SK" dirty="0" smtClean="0"/>
              <a:t> 2016</a:t>
            </a:r>
            <a:r>
              <a:rPr lang="en-GB" dirty="0" smtClean="0"/>
              <a:t> Berlin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19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Heating value of RDF</a:t>
            </a:r>
            <a:endParaRPr lang="sk-SK" dirty="0"/>
          </a:p>
        </p:txBody>
      </p:sp>
      <p:graphicFrame>
        <p:nvGraphicFramePr>
          <p:cNvPr id="5" name="Tabuľk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845876"/>
              </p:ext>
            </p:extLst>
          </p:nvPr>
        </p:nvGraphicFramePr>
        <p:xfrm>
          <a:off x="1415615" y="2119746"/>
          <a:ext cx="4956050" cy="31197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54227"/>
                <a:gridCol w="2401823"/>
              </a:tblGrid>
              <a:tr h="60548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Component</a:t>
                      </a:r>
                      <a:endParaRPr lang="sk-SK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</a:rPr>
                        <a:t>Heating value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[kJ/kg]</a:t>
                      </a:r>
                      <a:endParaRPr lang="sk-SK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 anchor="b"/>
                </a:tc>
              </a:tr>
              <a:tr h="52755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Paper</a:t>
                      </a:r>
                      <a:endParaRPr lang="sk-SK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effectLst/>
                        </a:rPr>
                        <a:t>13410</a:t>
                      </a:r>
                      <a:endParaRPr lang="sk-SK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 anchor="b"/>
                </a:tc>
              </a:tr>
              <a:tr h="48554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Foil</a:t>
                      </a:r>
                      <a:endParaRPr lang="sk-SK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effectLst/>
                        </a:rPr>
                        <a:t>43860</a:t>
                      </a:r>
                      <a:endParaRPr lang="sk-SK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 anchor="b"/>
                </a:tc>
              </a:tr>
              <a:tr h="53060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Plastics</a:t>
                      </a:r>
                      <a:endParaRPr lang="sk-SK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effectLst/>
                        </a:rPr>
                        <a:t>33570</a:t>
                      </a:r>
                      <a:endParaRPr lang="sk-SK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 anchor="b"/>
                </a:tc>
              </a:tr>
              <a:tr h="53907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Textile</a:t>
                      </a:r>
                      <a:endParaRPr lang="sk-SK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b="1" dirty="0" smtClean="0">
                          <a:effectLst/>
                        </a:rPr>
                        <a:t>19770</a:t>
                      </a:r>
                      <a:endParaRPr lang="sk-SK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 anchor="b"/>
                </a:tc>
              </a:tr>
              <a:tr h="40604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800" dirty="0" err="1" smtClean="0">
                          <a:effectLst/>
                        </a:rPr>
                        <a:t>Mixed</a:t>
                      </a:r>
                      <a:r>
                        <a:rPr lang="sk-SK" sz="1800" baseline="0" dirty="0" smtClean="0">
                          <a:effectLst/>
                        </a:rPr>
                        <a:t> </a:t>
                      </a:r>
                      <a:r>
                        <a:rPr lang="sk-SK" sz="1800" dirty="0" smtClean="0">
                          <a:effectLst/>
                        </a:rPr>
                        <a:t>RDF</a:t>
                      </a:r>
                      <a:endParaRPr lang="sk-SK" sz="1800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k-SK" sz="1600" b="1" dirty="0" smtClean="0">
                          <a:effectLst/>
                          <a:latin typeface="Calibri"/>
                          <a:ea typeface="Calibri"/>
                          <a:cs typeface="Arial"/>
                        </a:rPr>
                        <a:t>20810</a:t>
                      </a:r>
                      <a:endParaRPr lang="sk-SK" sz="1600" b="1" dirty="0">
                        <a:effectLst/>
                        <a:latin typeface="Calibri"/>
                        <a:ea typeface="Calibri"/>
                        <a:cs typeface="Arial"/>
                      </a:endParaRPr>
                    </a:p>
                  </a:txBody>
                  <a:tcPr marL="44450" marR="44450" marT="0" marB="0" anchor="b">
                    <a:solidFill>
                      <a:srgbClr val="92D050"/>
                    </a:solidFill>
                  </a:tcPr>
                </a:tc>
              </a:tr>
            </a:tbl>
          </a:graphicData>
        </a:graphic>
      </p:graphicFrame>
      <p:sp>
        <p:nvSpPr>
          <p:cNvPr id="6" name="Zástupný symbol dátumu 3"/>
          <p:cNvSpPr>
            <a:spLocks noGrp="1"/>
          </p:cNvSpPr>
          <p:nvPr>
            <p:ph type="dt" sz="half" idx="11"/>
          </p:nvPr>
        </p:nvSpPr>
        <p:spPr>
          <a:xfrm>
            <a:off x="7551438" y="6162729"/>
            <a:ext cx="1135362" cy="365125"/>
          </a:xfrm>
        </p:spPr>
        <p:txBody>
          <a:bodyPr/>
          <a:lstStyle/>
          <a:p>
            <a:r>
              <a:rPr lang="en-GB" dirty="0" smtClean="0"/>
              <a:t>Recycling </a:t>
            </a:r>
            <a:r>
              <a:rPr lang="sk-SK" dirty="0" smtClean="0"/>
              <a:t> 2016</a:t>
            </a:r>
            <a:r>
              <a:rPr lang="en-GB" dirty="0" smtClean="0"/>
              <a:t> Berlin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1412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ĺžnik 4"/>
          <p:cNvSpPr/>
          <p:nvPr/>
        </p:nvSpPr>
        <p:spPr>
          <a:xfrm>
            <a:off x="495180" y="223836"/>
            <a:ext cx="30529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/>
              <a:t>Tar content measurement </a:t>
            </a:r>
            <a:endParaRPr lang="sk-SK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39" y="676768"/>
            <a:ext cx="5505851" cy="365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Graf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7712188"/>
              </p:ext>
            </p:extLst>
          </p:nvPr>
        </p:nvGraphicFramePr>
        <p:xfrm>
          <a:off x="2125683" y="3871293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2" name="Obrázok 11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574" y="769420"/>
            <a:ext cx="2722418" cy="2994993"/>
          </a:xfrm>
          <a:prstGeom prst="rect">
            <a:avLst/>
          </a:prstGeom>
          <a:noFill/>
        </p:spPr>
      </p:pic>
      <p:sp>
        <p:nvSpPr>
          <p:cNvPr id="6" name="Zástupný symbol dátumu 3"/>
          <p:cNvSpPr>
            <a:spLocks noGrp="1"/>
          </p:cNvSpPr>
          <p:nvPr>
            <p:ph type="dt" sz="half" idx="11"/>
          </p:nvPr>
        </p:nvSpPr>
        <p:spPr>
          <a:xfrm>
            <a:off x="7551438" y="6162729"/>
            <a:ext cx="1135362" cy="365125"/>
          </a:xfrm>
        </p:spPr>
        <p:txBody>
          <a:bodyPr/>
          <a:lstStyle/>
          <a:p>
            <a:r>
              <a:rPr lang="en-GB" dirty="0" smtClean="0"/>
              <a:t>Recycling </a:t>
            </a:r>
            <a:r>
              <a:rPr lang="sk-SK" dirty="0" smtClean="0"/>
              <a:t> 2016</a:t>
            </a:r>
            <a:r>
              <a:rPr lang="en-GB" dirty="0" smtClean="0"/>
              <a:t> Berlin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43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Gasification Model </a:t>
            </a:r>
            <a:endParaRPr lang="sk-SK" dirty="0"/>
          </a:p>
        </p:txBody>
      </p:sp>
      <p:sp>
        <p:nvSpPr>
          <p:cNvPr id="5" name="Obdĺžnik 4"/>
          <p:cNvSpPr/>
          <p:nvPr/>
        </p:nvSpPr>
        <p:spPr>
          <a:xfrm>
            <a:off x="457199" y="1192590"/>
            <a:ext cx="3438526" cy="4524315"/>
          </a:xfrm>
          <a:prstGeom prst="rect">
            <a:avLst/>
          </a:prstGeom>
          <a:solidFill>
            <a:srgbClr val="AE385A"/>
          </a:solidFill>
        </p:spPr>
        <p:txBody>
          <a:bodyPr wrap="square">
            <a:spAutoFit/>
          </a:bodyPr>
          <a:lstStyle/>
          <a:p>
            <a:r>
              <a:rPr lang="en-GB" b="1" dirty="0" smtClean="0"/>
              <a:t>Assumptions: </a:t>
            </a:r>
            <a:endParaRPr lang="sk-SK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/>
              <a:t>Steady state flow is considered inside the gasifier</a:t>
            </a:r>
            <a:endParaRPr lang="sk-SK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/>
              <a:t>No temperature and concentration gradient exist inside the reactor</a:t>
            </a:r>
            <a:endParaRPr lang="sk-SK" b="1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b="1" dirty="0"/>
              <a:t>The residence time is enough long to reach complete decomposition of RDF and unreacted part of RDF is only carbon. </a:t>
            </a:r>
            <a:endParaRPr lang="sk-SK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/>
              <a:t>Only the major species are considered in the product gases, </a:t>
            </a:r>
            <a:r>
              <a:rPr lang="en-GB" b="1" dirty="0" err="1"/>
              <a:t>i.e</a:t>
            </a:r>
            <a:r>
              <a:rPr lang="en-GB" b="1" dirty="0"/>
              <a:t> CO, CO</a:t>
            </a:r>
            <a:r>
              <a:rPr lang="en-GB" b="1" baseline="-25000" dirty="0"/>
              <a:t>2</a:t>
            </a:r>
            <a:r>
              <a:rPr lang="en-GB" b="1" dirty="0"/>
              <a:t>, H</a:t>
            </a:r>
            <a:r>
              <a:rPr lang="en-GB" b="1" baseline="-25000" dirty="0"/>
              <a:t>2</a:t>
            </a:r>
            <a:r>
              <a:rPr lang="en-GB" b="1" dirty="0"/>
              <a:t>, CH</a:t>
            </a:r>
            <a:r>
              <a:rPr lang="en-GB" b="1" baseline="-25000" dirty="0"/>
              <a:t>4</a:t>
            </a:r>
            <a:r>
              <a:rPr lang="en-GB" b="1" dirty="0"/>
              <a:t> , H</a:t>
            </a:r>
            <a:r>
              <a:rPr lang="en-GB" b="1" baseline="-25000" dirty="0"/>
              <a:t>2</a:t>
            </a:r>
            <a:r>
              <a:rPr lang="en-GB" b="1" dirty="0"/>
              <a:t>O, NH</a:t>
            </a:r>
            <a:r>
              <a:rPr lang="en-GB" b="1" baseline="-25000" dirty="0"/>
              <a:t>3</a:t>
            </a:r>
            <a:r>
              <a:rPr lang="en-GB" b="1" dirty="0"/>
              <a:t>, H</a:t>
            </a:r>
            <a:r>
              <a:rPr lang="en-GB" b="1" baseline="-25000" dirty="0"/>
              <a:t>2</a:t>
            </a:r>
            <a:r>
              <a:rPr lang="en-GB" b="1" dirty="0"/>
              <a:t>S, N</a:t>
            </a:r>
            <a:r>
              <a:rPr lang="en-GB" b="1" baseline="-25000" dirty="0"/>
              <a:t>2 </a:t>
            </a:r>
            <a:r>
              <a:rPr lang="en-GB" b="1" dirty="0"/>
              <a:t>and Tar</a:t>
            </a:r>
            <a:endParaRPr lang="sk-SK" b="1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1883618"/>
              </p:ext>
            </p:extLst>
          </p:nvPr>
        </p:nvGraphicFramePr>
        <p:xfrm>
          <a:off x="4324350" y="1582737"/>
          <a:ext cx="4648200" cy="4411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5" name="Equation" r:id="rId3" imgW="5295600" imgH="533160" progId="Equation.DSMT4">
                  <p:embed/>
                </p:oleObj>
              </mc:Choice>
              <mc:Fallback>
                <p:oleObj name="Equation" r:id="rId3" imgW="5295600" imgH="53316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4350" y="1582737"/>
                        <a:ext cx="4648200" cy="44115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Obdĺžnik 7"/>
          <p:cNvSpPr/>
          <p:nvPr/>
        </p:nvSpPr>
        <p:spPr>
          <a:xfrm>
            <a:off x="4029834" y="987465"/>
            <a:ext cx="4621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smtClean="0"/>
              <a:t>Global </a:t>
            </a:r>
            <a:r>
              <a:rPr lang="en-GB" dirty="0"/>
              <a:t>material balance of RDF gasification</a:t>
            </a:r>
            <a:endParaRPr lang="sk-SK" dirty="0"/>
          </a:p>
        </p:txBody>
      </p:sp>
      <p:sp>
        <p:nvSpPr>
          <p:cNvPr id="10" name="BlokTextu 9"/>
          <p:cNvSpPr txBox="1"/>
          <p:nvPr/>
        </p:nvSpPr>
        <p:spPr>
          <a:xfrm>
            <a:off x="3823892" y="1746889"/>
            <a:ext cx="5004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/>
              <a:t>RDF</a:t>
            </a:r>
            <a:endParaRPr lang="sk-SK" sz="1200" b="1" dirty="0"/>
          </a:p>
        </p:txBody>
      </p:sp>
      <p:cxnSp>
        <p:nvCxnSpPr>
          <p:cNvPr id="12" name="Rovná spojovacia šípka 11"/>
          <p:cNvCxnSpPr/>
          <p:nvPr/>
        </p:nvCxnSpPr>
        <p:spPr>
          <a:xfrm flipV="1">
            <a:off x="4074121" y="1664813"/>
            <a:ext cx="250229" cy="16415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BlokTextu 12"/>
          <p:cNvSpPr txBox="1"/>
          <p:nvPr/>
        </p:nvSpPr>
        <p:spPr>
          <a:xfrm>
            <a:off x="7062391" y="1926275"/>
            <a:ext cx="4890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 smtClean="0"/>
              <a:t>TAR</a:t>
            </a:r>
            <a:endParaRPr lang="sk-SK" sz="1200" b="1" dirty="0"/>
          </a:p>
        </p:txBody>
      </p:sp>
      <p:cxnSp>
        <p:nvCxnSpPr>
          <p:cNvPr id="15" name="Rovná spojovacia šípka 14"/>
          <p:cNvCxnSpPr/>
          <p:nvPr/>
        </p:nvCxnSpPr>
        <p:spPr>
          <a:xfrm flipH="1" flipV="1">
            <a:off x="6810375" y="1926275"/>
            <a:ext cx="325636" cy="1084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ectangle 1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graphicFrame>
        <p:nvGraphicFramePr>
          <p:cNvPr id="32" name="Objek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6003233"/>
              </p:ext>
            </p:extLst>
          </p:nvPr>
        </p:nvGraphicFramePr>
        <p:xfrm>
          <a:off x="4324350" y="2486025"/>
          <a:ext cx="1247775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6" name="Equation" r:id="rId5" imgW="1244600" imgH="228600" progId="Equation.DSMT4">
                  <p:embed/>
                </p:oleObj>
              </mc:Choice>
              <mc:Fallback>
                <p:oleObj name="Equation" r:id="rId5" imgW="1244600" imgH="228600" progId="Equation.DSMT4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4350" y="2486025"/>
                        <a:ext cx="1247775" cy="238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graphicFrame>
        <p:nvGraphicFramePr>
          <p:cNvPr id="34" name="Objek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316606"/>
              </p:ext>
            </p:extLst>
          </p:nvPr>
        </p:nvGraphicFramePr>
        <p:xfrm>
          <a:off x="4324350" y="2828925"/>
          <a:ext cx="1390650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7" name="Equation" r:id="rId7" imgW="1397000" imgH="228600" progId="Equation.DSMT4">
                  <p:embed/>
                </p:oleObj>
              </mc:Choice>
              <mc:Fallback>
                <p:oleObj name="Equation" r:id="rId7" imgW="1397000" imgH="228600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4350" y="2828925"/>
                        <a:ext cx="1390650" cy="238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Rectangle 1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graphicFrame>
        <p:nvGraphicFramePr>
          <p:cNvPr id="36" name="Objek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5024525"/>
              </p:ext>
            </p:extLst>
          </p:nvPr>
        </p:nvGraphicFramePr>
        <p:xfrm>
          <a:off x="4324350" y="3143250"/>
          <a:ext cx="1409700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8" name="Equation" r:id="rId9" imgW="1409700" imgH="228600" progId="Equation.DSMT4">
                  <p:embed/>
                </p:oleObj>
              </mc:Choice>
              <mc:Fallback>
                <p:oleObj name="Equation" r:id="rId9" imgW="1409700" imgH="228600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4350" y="3143250"/>
                        <a:ext cx="1409700" cy="238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Rectangle 2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graphicFrame>
        <p:nvGraphicFramePr>
          <p:cNvPr id="38" name="Objekt 3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77449430"/>
              </p:ext>
            </p:extLst>
          </p:nvPr>
        </p:nvGraphicFramePr>
        <p:xfrm>
          <a:off x="4324350" y="3454747"/>
          <a:ext cx="1847850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9" name="Equation" r:id="rId11" imgW="1854200" imgH="228600" progId="Equation.DSMT4">
                  <p:embed/>
                </p:oleObj>
              </mc:Choice>
              <mc:Fallback>
                <p:oleObj name="Equation" r:id="rId11" imgW="1854200" imgH="228600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24350" y="3454747"/>
                        <a:ext cx="1847850" cy="238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Rectangle 2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graphicFrame>
        <p:nvGraphicFramePr>
          <p:cNvPr id="40" name="Objekt 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614026"/>
              </p:ext>
            </p:extLst>
          </p:nvPr>
        </p:nvGraphicFramePr>
        <p:xfrm>
          <a:off x="7156187" y="2581275"/>
          <a:ext cx="1495425" cy="24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0" name="Equation" r:id="rId13" imgW="1497950" imgH="241195" progId="Equation.DSMT4">
                  <p:embed/>
                </p:oleObj>
              </mc:Choice>
              <mc:Fallback>
                <p:oleObj name="Equation" r:id="rId13" imgW="1497950" imgH="241195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6187" y="2581275"/>
                        <a:ext cx="1495425" cy="247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" name="Rectangle 2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graphicFrame>
        <p:nvGraphicFramePr>
          <p:cNvPr id="42" name="Objek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2634750"/>
              </p:ext>
            </p:extLst>
          </p:nvPr>
        </p:nvGraphicFramePr>
        <p:xfrm>
          <a:off x="7156187" y="2828925"/>
          <a:ext cx="1238250" cy="24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1" name="Equation" r:id="rId15" imgW="1231366" imgH="241195" progId="Equation.DSMT4">
                  <p:embed/>
                </p:oleObj>
              </mc:Choice>
              <mc:Fallback>
                <p:oleObj name="Equation" r:id="rId15" imgW="1231366" imgH="241195" progId="Equation.DSMT4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6187" y="2828925"/>
                        <a:ext cx="1238250" cy="247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" name="Rectangle 2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graphicFrame>
        <p:nvGraphicFramePr>
          <p:cNvPr id="44" name="Objek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9598248"/>
              </p:ext>
            </p:extLst>
          </p:nvPr>
        </p:nvGraphicFramePr>
        <p:xfrm>
          <a:off x="7156187" y="3143250"/>
          <a:ext cx="1743075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2" name="Equation" r:id="rId17" imgW="1739900" imgH="228600" progId="Equation.DSMT4">
                  <p:embed/>
                </p:oleObj>
              </mc:Choice>
              <mc:Fallback>
                <p:oleObj name="Equation" r:id="rId17" imgW="1739900" imgH="228600" progId="Equation.DSMT4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6187" y="3143250"/>
                        <a:ext cx="1743075" cy="238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Rectangle 2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graphicFrame>
        <p:nvGraphicFramePr>
          <p:cNvPr id="46" name="Objek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0806549"/>
              </p:ext>
            </p:extLst>
          </p:nvPr>
        </p:nvGraphicFramePr>
        <p:xfrm>
          <a:off x="7136011" y="3454747"/>
          <a:ext cx="1200150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3" name="Equation" r:id="rId19" imgW="1206500" imgH="228600" progId="Equation.DSMT4">
                  <p:embed/>
                </p:oleObj>
              </mc:Choice>
              <mc:Fallback>
                <p:oleObj name="Equation" r:id="rId19" imgW="1206500" imgH="228600" progId="Equation.DSMT4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6011" y="3454747"/>
                        <a:ext cx="1200150" cy="238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3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graphicFrame>
        <p:nvGraphicFramePr>
          <p:cNvPr id="48" name="Objek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6009529"/>
              </p:ext>
            </p:extLst>
          </p:nvPr>
        </p:nvGraphicFramePr>
        <p:xfrm>
          <a:off x="7156187" y="3692872"/>
          <a:ext cx="1638300" cy="23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4" name="Equation" r:id="rId21" imgW="1638300" imgH="228600" progId="Equation.DSMT4">
                  <p:embed/>
                </p:oleObj>
              </mc:Choice>
              <mc:Fallback>
                <p:oleObj name="Equation" r:id="rId21" imgW="1638300" imgH="228600" progId="Equation.DSMT4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56187" y="3692872"/>
                        <a:ext cx="1638300" cy="238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BlokTextu 48"/>
          <p:cNvSpPr txBox="1"/>
          <p:nvPr/>
        </p:nvSpPr>
        <p:spPr>
          <a:xfrm>
            <a:off x="4029834" y="2116693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Reactions:</a:t>
            </a:r>
            <a:endParaRPr lang="sk-SK" dirty="0"/>
          </a:p>
        </p:txBody>
      </p:sp>
      <p:sp>
        <p:nvSpPr>
          <p:cNvPr id="50" name="Rectangle 3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graphicFrame>
        <p:nvGraphicFramePr>
          <p:cNvPr id="51" name="Objek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9738099"/>
              </p:ext>
            </p:extLst>
          </p:nvPr>
        </p:nvGraphicFramePr>
        <p:xfrm>
          <a:off x="4219575" y="4286250"/>
          <a:ext cx="2590800" cy="647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5" name="Equation" r:id="rId23" imgW="1790700" imgH="482600" progId="Equation.DSMT4">
                  <p:embed/>
                </p:oleObj>
              </mc:Choice>
              <mc:Fallback>
                <p:oleObj name="Equation" r:id="rId23" imgW="1790700" imgH="482600" progId="Equation.DSMT4">
                  <p:embed/>
                  <p:pic>
                    <p:nvPicPr>
                      <p:cNvPr id="0" name="Object 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9575" y="4286250"/>
                        <a:ext cx="2590800" cy="6477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BlokTextu 51"/>
          <p:cNvSpPr txBox="1"/>
          <p:nvPr/>
        </p:nvSpPr>
        <p:spPr>
          <a:xfrm>
            <a:off x="4007857" y="3879681"/>
            <a:ext cx="23262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Equilibrium constant:</a:t>
            </a:r>
            <a:endParaRPr lang="sk-SK" dirty="0"/>
          </a:p>
        </p:txBody>
      </p:sp>
      <p:sp>
        <p:nvSpPr>
          <p:cNvPr id="53" name="Rectangle 4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graphicFrame>
        <p:nvGraphicFramePr>
          <p:cNvPr id="54" name="Objekt 5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2583739"/>
              </p:ext>
            </p:extLst>
          </p:nvPr>
        </p:nvGraphicFramePr>
        <p:xfrm>
          <a:off x="4119167" y="4933950"/>
          <a:ext cx="1661914" cy="638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6" name="Equation" r:id="rId25" imgW="1168400" imgH="419100" progId="Equation.DSMT4">
                  <p:embed/>
                </p:oleObj>
              </mc:Choice>
              <mc:Fallback>
                <p:oleObj name="Equation" r:id="rId25" imgW="1168400" imgH="419100" progId="Equation.DSMT4">
                  <p:embed/>
                  <p:pic>
                    <p:nvPicPr>
                      <p:cNvPr id="0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9167" y="4933950"/>
                        <a:ext cx="1661914" cy="6381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5" name="Rectangle 4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graphicFrame>
        <p:nvGraphicFramePr>
          <p:cNvPr id="56" name="Objekt 5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86079698"/>
              </p:ext>
            </p:extLst>
          </p:nvPr>
        </p:nvGraphicFramePr>
        <p:xfrm>
          <a:off x="5995855" y="5135014"/>
          <a:ext cx="3148145" cy="3276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7" name="Equation" r:id="rId27" imgW="1752600" imgH="228600" progId="Equation.DSMT4">
                  <p:embed/>
                </p:oleObj>
              </mc:Choice>
              <mc:Fallback>
                <p:oleObj name="Equation" r:id="rId27" imgW="1752600" imgH="228600" progId="Equation.DSMT4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95855" y="5135014"/>
                        <a:ext cx="3148145" cy="32763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" name="BlokTextu 56"/>
          <p:cNvSpPr txBox="1"/>
          <p:nvPr/>
        </p:nvSpPr>
        <p:spPr>
          <a:xfrm>
            <a:off x="5734050" y="4998665"/>
            <a:ext cx="2487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,</a:t>
            </a:r>
            <a:endParaRPr lang="sk-SK" dirty="0"/>
          </a:p>
        </p:txBody>
      </p:sp>
      <p:sp>
        <p:nvSpPr>
          <p:cNvPr id="58" name="Rectangle 5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graphicFrame>
        <p:nvGraphicFramePr>
          <p:cNvPr id="59" name="Objekt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5197506"/>
              </p:ext>
            </p:extLst>
          </p:nvPr>
        </p:nvGraphicFramePr>
        <p:xfrm>
          <a:off x="4105274" y="5716905"/>
          <a:ext cx="1929041" cy="3632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8" name="Equation" r:id="rId29" imgW="1459866" imgH="253890" progId="Equation.DSMT4">
                  <p:embed/>
                </p:oleObj>
              </mc:Choice>
              <mc:Fallback>
                <p:oleObj name="Equation" r:id="rId29" imgW="1459866" imgH="253890" progId="Equation.DSMT4">
                  <p:embed/>
                  <p:pic>
                    <p:nvPicPr>
                      <p:cNvPr id="0" name="Object 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05274" y="5716905"/>
                        <a:ext cx="1929041" cy="36326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Rectangle 5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graphicFrame>
        <p:nvGraphicFramePr>
          <p:cNvPr id="61" name="Objek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4942855"/>
              </p:ext>
            </p:extLst>
          </p:nvPr>
        </p:nvGraphicFramePr>
        <p:xfrm>
          <a:off x="6621112" y="5716905"/>
          <a:ext cx="1803779" cy="3632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9" name="Equation" r:id="rId31" imgW="1384300" imgH="254000" progId="Equation.DSMT4">
                  <p:embed/>
                </p:oleObj>
              </mc:Choice>
              <mc:Fallback>
                <p:oleObj name="Equation" r:id="rId31" imgW="1384300" imgH="254000" progId="Equation.DSMT4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1112" y="5716905"/>
                        <a:ext cx="1803779" cy="36326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" name="Rectangle 5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graphicFrame>
        <p:nvGraphicFramePr>
          <p:cNvPr id="63" name="Objek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7523587"/>
              </p:ext>
            </p:extLst>
          </p:nvPr>
        </p:nvGraphicFramePr>
        <p:xfrm>
          <a:off x="4051004" y="6225926"/>
          <a:ext cx="2114550" cy="276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0" name="Equation" r:id="rId33" imgW="2145369" imgH="253890" progId="Equation.DSMT4">
                  <p:embed/>
                </p:oleObj>
              </mc:Choice>
              <mc:Fallback>
                <p:oleObj name="Equation" r:id="rId33" imgW="2145369" imgH="253890" progId="Equation.DSMT4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51004" y="6225926"/>
                        <a:ext cx="2114550" cy="276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Rectangle 5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graphicFrame>
        <p:nvGraphicFramePr>
          <p:cNvPr id="65" name="Objekt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44053256"/>
              </p:ext>
            </p:extLst>
          </p:nvPr>
        </p:nvGraphicFramePr>
        <p:xfrm>
          <a:off x="6614803" y="6225926"/>
          <a:ext cx="2071997" cy="3917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1" name="Equation" r:id="rId35" imgW="1892300" imgH="393700" progId="Equation.DSMT4">
                  <p:embed/>
                </p:oleObj>
              </mc:Choice>
              <mc:Fallback>
                <p:oleObj name="Equation" r:id="rId35" imgW="1892300" imgH="393700" progId="Equation.DSMT4">
                  <p:embed/>
                  <p:pic>
                    <p:nvPicPr>
                      <p:cNvPr id="0" name="Object 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4803" y="6225926"/>
                        <a:ext cx="2071997" cy="39172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0805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lokTextu 4"/>
          <p:cNvSpPr txBox="1"/>
          <p:nvPr/>
        </p:nvSpPr>
        <p:spPr>
          <a:xfrm>
            <a:off x="617517" y="285009"/>
            <a:ext cx="39069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Enthalpy balance: </a:t>
            </a:r>
            <a:endParaRPr lang="sk-SK" sz="2400" b="1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7396105"/>
              </p:ext>
            </p:extLst>
          </p:nvPr>
        </p:nvGraphicFramePr>
        <p:xfrm>
          <a:off x="237506" y="926275"/>
          <a:ext cx="5533902" cy="4585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6" name="Equation" r:id="rId3" imgW="3302000" imgH="241300" progId="Equation.DSMT4">
                  <p:embed/>
                </p:oleObj>
              </mc:Choice>
              <mc:Fallback>
                <p:oleObj name="Equation" r:id="rId3" imgW="3302000" imgH="2413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506" y="926275"/>
                        <a:ext cx="5533902" cy="45852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4" name="Obrázok 63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06" y="3515095"/>
            <a:ext cx="4203865" cy="1983179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4127" name="Rectangle 6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graphicFrame>
        <p:nvGraphicFramePr>
          <p:cNvPr id="65" name="Objekt 6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7552626"/>
              </p:ext>
            </p:extLst>
          </p:nvPr>
        </p:nvGraphicFramePr>
        <p:xfrm>
          <a:off x="237506" y="1543792"/>
          <a:ext cx="3820988" cy="5106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7" name="Equation" r:id="rId6" imgW="2082800" imgH="254000" progId="Equation.DSMT4">
                  <p:embed/>
                </p:oleObj>
              </mc:Choice>
              <mc:Fallback>
                <p:oleObj name="Equation" r:id="rId6" imgW="2082800" imgH="254000" progId="Equation.DSMT4">
                  <p:embed/>
                  <p:pic>
                    <p:nvPicPr>
                      <p:cNvPr id="0" name="Object 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506" y="1543792"/>
                        <a:ext cx="3820988" cy="51063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7" name="Obrázok 76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038" y="1782016"/>
            <a:ext cx="4826962" cy="54483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Rectangle 7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k-SK"/>
          </a:p>
        </p:txBody>
      </p:sp>
      <p:graphicFrame>
        <p:nvGraphicFramePr>
          <p:cNvPr id="78" name="Objekt 7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5761939"/>
              </p:ext>
            </p:extLst>
          </p:nvPr>
        </p:nvGraphicFramePr>
        <p:xfrm>
          <a:off x="237506" y="2326846"/>
          <a:ext cx="5769032" cy="10457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8" name="Equation" r:id="rId9" imgW="3124200" imgH="533400" progId="Equation.DSMT4">
                  <p:embed/>
                </p:oleObj>
              </mc:Choice>
              <mc:Fallback>
                <p:oleObj name="Equation" r:id="rId9" imgW="3124200" imgH="533400" progId="Equation.DSMT4">
                  <p:embed/>
                  <p:pic>
                    <p:nvPicPr>
                      <p:cNvPr id="0" name="Object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506" y="2326846"/>
                        <a:ext cx="5769032" cy="104574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0" name="Obrázok 79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509" y="3515095"/>
            <a:ext cx="4663083" cy="1888177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81" name="Obrázok 80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1509" y="5403272"/>
            <a:ext cx="4663083" cy="1411392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13" name="Zástupný symbol dátumu 3"/>
          <p:cNvSpPr>
            <a:spLocks noGrp="1"/>
          </p:cNvSpPr>
          <p:nvPr>
            <p:ph type="dt" sz="half" idx="11"/>
          </p:nvPr>
        </p:nvSpPr>
        <p:spPr>
          <a:xfrm>
            <a:off x="7944592" y="6372279"/>
            <a:ext cx="1135362" cy="365125"/>
          </a:xfrm>
        </p:spPr>
        <p:txBody>
          <a:bodyPr/>
          <a:lstStyle/>
          <a:p>
            <a:r>
              <a:rPr lang="en-GB" dirty="0" smtClean="0"/>
              <a:t>Recycling </a:t>
            </a:r>
            <a:r>
              <a:rPr lang="sk-SK" dirty="0" smtClean="0"/>
              <a:t> 2016</a:t>
            </a:r>
            <a:r>
              <a:rPr lang="en-GB" dirty="0" smtClean="0"/>
              <a:t> Berlin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82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24203" cy="1143000"/>
          </a:xfrm>
        </p:spPr>
        <p:txBody>
          <a:bodyPr/>
          <a:lstStyle/>
          <a:p>
            <a:r>
              <a:rPr lang="en-GB" dirty="0" smtClean="0"/>
              <a:t>Results of modelling RDF gasification </a:t>
            </a:r>
            <a:endParaRPr lang="sk-SK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4820" y="927782"/>
            <a:ext cx="3405735" cy="37321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BlokTextu 28"/>
          <p:cNvSpPr txBox="1"/>
          <p:nvPr/>
        </p:nvSpPr>
        <p:spPr>
          <a:xfrm>
            <a:off x="685298" y="1876301"/>
            <a:ext cx="480952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smtClean="0">
                <a:solidFill>
                  <a:srgbClr val="0039A6"/>
                </a:solidFill>
              </a:rPr>
              <a:t>Observed parameters:</a:t>
            </a:r>
          </a:p>
          <a:p>
            <a:r>
              <a:rPr lang="en-GB" sz="2000" b="1" dirty="0" smtClean="0"/>
              <a:t>Conversion of RDF</a:t>
            </a:r>
          </a:p>
          <a:p>
            <a:r>
              <a:rPr lang="en-GB" sz="2000" b="1" dirty="0" smtClean="0"/>
              <a:t>Reactor Temperature</a:t>
            </a:r>
          </a:p>
          <a:p>
            <a:r>
              <a:rPr lang="en-GB" sz="2000" b="1" dirty="0" smtClean="0"/>
              <a:t>Gas composition</a:t>
            </a:r>
          </a:p>
          <a:p>
            <a:r>
              <a:rPr lang="en-GB" sz="2000" b="1" dirty="0" smtClean="0"/>
              <a:t>Content of pollutants (NH3, H2S, TAR)</a:t>
            </a:r>
          </a:p>
          <a:p>
            <a:endParaRPr lang="en-GB" sz="2000" b="1" dirty="0"/>
          </a:p>
          <a:p>
            <a:r>
              <a:rPr lang="en-GB" sz="2000" b="1" dirty="0" smtClean="0">
                <a:solidFill>
                  <a:srgbClr val="0039A6"/>
                </a:solidFill>
              </a:rPr>
              <a:t>Variables: </a:t>
            </a:r>
          </a:p>
          <a:p>
            <a:r>
              <a:rPr lang="en-GB" sz="2000" b="1" dirty="0" smtClean="0"/>
              <a:t>Oxygen (air) to RDF mass ratio</a:t>
            </a:r>
          </a:p>
          <a:p>
            <a:r>
              <a:rPr lang="en-GB" sz="2000" b="1" dirty="0" smtClean="0"/>
              <a:t>Steam to RDF mass ratio</a:t>
            </a:r>
          </a:p>
          <a:p>
            <a:endParaRPr lang="en-GB" dirty="0" smtClean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58854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Graf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5532504"/>
              </p:ext>
            </p:extLst>
          </p:nvPr>
        </p:nvGraphicFramePr>
        <p:xfrm>
          <a:off x="808872" y="3716976"/>
          <a:ext cx="7379030" cy="3004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Graf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4907333"/>
              </p:ext>
            </p:extLst>
          </p:nvPr>
        </p:nvGraphicFramePr>
        <p:xfrm>
          <a:off x="891999" y="195944"/>
          <a:ext cx="7509659" cy="3331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Voľná forma 6"/>
          <p:cNvSpPr/>
          <p:nvPr/>
        </p:nvSpPr>
        <p:spPr>
          <a:xfrm>
            <a:off x="4353522" y="3379685"/>
            <a:ext cx="479735" cy="2474849"/>
          </a:xfrm>
          <a:custGeom>
            <a:avLst/>
            <a:gdLst>
              <a:gd name="connsiteX0" fmla="*/ 309955 w 775704"/>
              <a:gd name="connsiteY0" fmla="*/ 308716 h 3789978"/>
              <a:gd name="connsiteX1" fmla="*/ 524267 w 775704"/>
              <a:gd name="connsiteY1" fmla="*/ 151554 h 3789978"/>
              <a:gd name="connsiteX2" fmla="*/ 667142 w 775704"/>
              <a:gd name="connsiteY2" fmla="*/ 323004 h 3789978"/>
              <a:gd name="connsiteX3" fmla="*/ 695717 w 775704"/>
              <a:gd name="connsiteY3" fmla="*/ 694479 h 3789978"/>
              <a:gd name="connsiteX4" fmla="*/ 752867 w 775704"/>
              <a:gd name="connsiteY4" fmla="*/ 1251691 h 3789978"/>
              <a:gd name="connsiteX5" fmla="*/ 710005 w 775704"/>
              <a:gd name="connsiteY5" fmla="*/ 3480541 h 3789978"/>
              <a:gd name="connsiteX6" fmla="*/ 67067 w 775704"/>
              <a:gd name="connsiteY6" fmla="*/ 3437679 h 3789978"/>
              <a:gd name="connsiteX7" fmla="*/ 95642 w 775704"/>
              <a:gd name="connsiteY7" fmla="*/ 380154 h 3789978"/>
              <a:gd name="connsiteX8" fmla="*/ 738580 w 775704"/>
              <a:gd name="connsiteY8" fmla="*/ 151554 h 3789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5704" h="3789978">
                <a:moveTo>
                  <a:pt x="309955" y="308716"/>
                </a:moveTo>
                <a:cubicBezTo>
                  <a:pt x="387345" y="228944"/>
                  <a:pt x="464736" y="149173"/>
                  <a:pt x="524267" y="151554"/>
                </a:cubicBezTo>
                <a:cubicBezTo>
                  <a:pt x="583798" y="153935"/>
                  <a:pt x="638567" y="232517"/>
                  <a:pt x="667142" y="323004"/>
                </a:cubicBezTo>
                <a:cubicBezTo>
                  <a:pt x="695717" y="413491"/>
                  <a:pt x="681429" y="539698"/>
                  <a:pt x="695717" y="694479"/>
                </a:cubicBezTo>
                <a:cubicBezTo>
                  <a:pt x="710005" y="849260"/>
                  <a:pt x="750486" y="787347"/>
                  <a:pt x="752867" y="1251691"/>
                </a:cubicBezTo>
                <a:cubicBezTo>
                  <a:pt x="755248" y="1716035"/>
                  <a:pt x="824305" y="3116210"/>
                  <a:pt x="710005" y="3480541"/>
                </a:cubicBezTo>
                <a:cubicBezTo>
                  <a:pt x="595705" y="3844872"/>
                  <a:pt x="169461" y="3954410"/>
                  <a:pt x="67067" y="3437679"/>
                </a:cubicBezTo>
                <a:cubicBezTo>
                  <a:pt x="-35327" y="2920948"/>
                  <a:pt x="-16277" y="927841"/>
                  <a:pt x="95642" y="380154"/>
                </a:cubicBezTo>
                <a:cubicBezTo>
                  <a:pt x="207561" y="-167533"/>
                  <a:pt x="473070" y="-7990"/>
                  <a:pt x="738580" y="151554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9" name="BlokTextu 8"/>
          <p:cNvSpPr txBox="1"/>
          <p:nvPr/>
        </p:nvSpPr>
        <p:spPr>
          <a:xfrm>
            <a:off x="3719254" y="41565"/>
            <a:ext cx="25426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b="1" dirty="0" err="1" smtClean="0"/>
              <a:t>Air</a:t>
            </a:r>
            <a:r>
              <a:rPr lang="sk-SK" sz="2400" b="1" dirty="0" smtClean="0"/>
              <a:t> </a:t>
            </a:r>
            <a:r>
              <a:rPr lang="sk-SK" sz="2400" b="1" dirty="0" err="1" smtClean="0"/>
              <a:t>Gasification</a:t>
            </a:r>
            <a:r>
              <a:rPr lang="sk-SK" sz="2400" b="1" dirty="0" smtClean="0"/>
              <a:t> </a:t>
            </a:r>
            <a:endParaRPr lang="sk-SK" sz="2400" b="1" dirty="0"/>
          </a:p>
        </p:txBody>
      </p:sp>
    </p:spTree>
    <p:extLst>
      <p:ext uri="{BB962C8B-B14F-4D97-AF65-F5344CB8AC3E}">
        <p14:creationId xmlns:p14="http://schemas.microsoft.com/office/powerpoint/2010/main" val="2593878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56059E-6 L 3.05556E-6 -0.43201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1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animBg="1"/>
      <p:bldP spid="7" grpId="2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af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7932632"/>
              </p:ext>
            </p:extLst>
          </p:nvPr>
        </p:nvGraphicFramePr>
        <p:xfrm>
          <a:off x="629392" y="403761"/>
          <a:ext cx="7659585" cy="56764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096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af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07614791"/>
              </p:ext>
            </p:extLst>
          </p:nvPr>
        </p:nvGraphicFramePr>
        <p:xfrm>
          <a:off x="843889" y="4049486"/>
          <a:ext cx="7456221" cy="2660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Nadpis 1"/>
          <p:cNvSpPr txBox="1">
            <a:spLocks/>
          </p:cNvSpPr>
          <p:nvPr/>
        </p:nvSpPr>
        <p:spPr>
          <a:xfrm>
            <a:off x="457200" y="105666"/>
            <a:ext cx="8229600" cy="1143000"/>
          </a:xfrm>
          <a:prstGeom prst="rect">
            <a:avLst/>
          </a:prstGeom>
        </p:spPr>
        <p:txBody>
          <a:bodyPr vert="horz" lIns="0" tIns="45720" rIns="9144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 smtClean="0"/>
              <a:t>Gasification of RDF Using </a:t>
            </a:r>
            <a:r>
              <a:rPr lang="sk-SK" dirty="0" smtClean="0"/>
              <a:t>O</a:t>
            </a:r>
            <a:r>
              <a:rPr lang="sk-SK" baseline="-25000" dirty="0" smtClean="0"/>
              <a:t>2</a:t>
            </a:r>
            <a:endParaRPr lang="sk-SK" baseline="-25000" dirty="0"/>
          </a:p>
        </p:txBody>
      </p:sp>
      <p:graphicFrame>
        <p:nvGraphicFramePr>
          <p:cNvPr id="9" name="Graf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6837473"/>
              </p:ext>
            </p:extLst>
          </p:nvPr>
        </p:nvGraphicFramePr>
        <p:xfrm>
          <a:off x="843889" y="978105"/>
          <a:ext cx="7456221" cy="29882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Ovál 14"/>
          <p:cNvSpPr/>
          <p:nvPr/>
        </p:nvSpPr>
        <p:spPr>
          <a:xfrm>
            <a:off x="4482930" y="2551216"/>
            <a:ext cx="510639" cy="52251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6" name="Ovál 15"/>
          <p:cNvSpPr/>
          <p:nvPr/>
        </p:nvSpPr>
        <p:spPr>
          <a:xfrm>
            <a:off x="4482932" y="1747653"/>
            <a:ext cx="510639" cy="52251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7" name="Ovál 16"/>
          <p:cNvSpPr/>
          <p:nvPr/>
        </p:nvSpPr>
        <p:spPr>
          <a:xfrm>
            <a:off x="3038102" y="1525980"/>
            <a:ext cx="510639" cy="52251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9987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23682E-6 L -1.66667E-6 0.5390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9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0.53908 L 0.16458 0.44218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29" y="-48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7" grpId="1" animBg="1"/>
      <p:bldP spid="17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lokTextu 5"/>
          <p:cNvSpPr txBox="1"/>
          <p:nvPr/>
        </p:nvSpPr>
        <p:spPr>
          <a:xfrm>
            <a:off x="432099" y="308759"/>
            <a:ext cx="41312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2400" b="1" dirty="0" err="1" smtClean="0"/>
              <a:t>Effect</a:t>
            </a:r>
            <a:r>
              <a:rPr lang="sk-SK" sz="2400" b="1" dirty="0" smtClean="0"/>
              <a:t> of RDF </a:t>
            </a:r>
            <a:r>
              <a:rPr lang="sk-SK" sz="2400" b="1" dirty="0" err="1" smtClean="0"/>
              <a:t>composition</a:t>
            </a:r>
            <a:r>
              <a:rPr lang="sk-SK" sz="2400" b="1" dirty="0" smtClean="0"/>
              <a:t> </a:t>
            </a:r>
            <a:endParaRPr lang="sk-SK" sz="2400" b="1" dirty="0"/>
          </a:p>
        </p:txBody>
      </p:sp>
      <p:graphicFrame>
        <p:nvGraphicFramePr>
          <p:cNvPr id="8" name="Tabuľk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555534"/>
              </p:ext>
            </p:extLst>
          </p:nvPr>
        </p:nvGraphicFramePr>
        <p:xfrm>
          <a:off x="432099" y="892794"/>
          <a:ext cx="1191491" cy="1905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3269"/>
                <a:gridCol w="758222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k-SK" sz="1100" u="none" strike="noStrike" dirty="0" err="1">
                          <a:effectLst/>
                        </a:rPr>
                        <a:t>Com</a:t>
                      </a:r>
                      <a:r>
                        <a:rPr lang="sk-SK" sz="1100" u="none" strike="noStrike" dirty="0">
                          <a:effectLst/>
                        </a:rPr>
                        <a:t>.</a:t>
                      </a:r>
                      <a:endParaRPr lang="sk-SK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100" u="none" strike="noStrike">
                          <a:effectLst/>
                        </a:rPr>
                        <a:t>Wt. %</a:t>
                      </a:r>
                      <a:endParaRPr lang="sk-S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k-SK" sz="1100" u="none" strike="noStrike">
                          <a:effectLst/>
                        </a:rPr>
                        <a:t>Mois</a:t>
                      </a:r>
                      <a:endParaRPr lang="sk-S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100" b="1" u="none" strike="noStrike" dirty="0">
                          <a:effectLst/>
                        </a:rPr>
                        <a:t>10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k-SK" sz="1100" u="none" strike="noStrike">
                          <a:effectLst/>
                        </a:rPr>
                        <a:t>VM</a:t>
                      </a:r>
                      <a:endParaRPr lang="sk-S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100" b="1" u="none" strike="noStrike" dirty="0">
                          <a:effectLst/>
                        </a:rPr>
                        <a:t>75.5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k-SK" sz="1100" u="none" strike="noStrike">
                          <a:effectLst/>
                        </a:rPr>
                        <a:t>FC</a:t>
                      </a:r>
                      <a:endParaRPr lang="sk-S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100" b="1" u="none" strike="noStrike" dirty="0">
                          <a:effectLst/>
                        </a:rPr>
                        <a:t>8.9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k-SK" sz="1100" u="none" strike="noStrike">
                          <a:effectLst/>
                        </a:rPr>
                        <a:t>ASH</a:t>
                      </a:r>
                      <a:endParaRPr lang="sk-S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100" b="1" u="none" strike="noStrike" dirty="0">
                          <a:effectLst/>
                        </a:rPr>
                        <a:t>15.6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k-SK" sz="1100" u="none" strike="noStrike">
                          <a:effectLst/>
                        </a:rPr>
                        <a:t>C</a:t>
                      </a:r>
                      <a:endParaRPr lang="sk-S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100" b="1" u="none" strike="noStrike" dirty="0">
                          <a:effectLst/>
                        </a:rPr>
                        <a:t>51.7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k-SK" sz="1100" u="none" strike="noStrike">
                          <a:effectLst/>
                        </a:rPr>
                        <a:t>H</a:t>
                      </a:r>
                      <a:endParaRPr lang="sk-S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100" b="1" u="none" strike="noStrike" dirty="0">
                          <a:effectLst/>
                        </a:rPr>
                        <a:t>5.9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k-SK" sz="1100" u="none" strike="noStrike">
                          <a:effectLst/>
                        </a:rPr>
                        <a:t>N</a:t>
                      </a:r>
                      <a:endParaRPr lang="sk-S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100" b="1" u="none" strike="noStrike" dirty="0">
                          <a:effectLst/>
                        </a:rPr>
                        <a:t>0.9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k-SK" sz="1100" u="none" strike="noStrike">
                          <a:effectLst/>
                        </a:rPr>
                        <a:t>S</a:t>
                      </a:r>
                      <a:endParaRPr lang="sk-S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100" b="1" u="none" strike="noStrike" dirty="0">
                          <a:effectLst/>
                        </a:rPr>
                        <a:t>0.4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k-SK" sz="1100" u="none" strike="noStrike">
                          <a:effectLst/>
                        </a:rPr>
                        <a:t>O</a:t>
                      </a:r>
                      <a:endParaRPr lang="sk-SK" sz="11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100" b="1" u="none" strike="noStrike" dirty="0">
                          <a:effectLst/>
                        </a:rPr>
                        <a:t>25.5</a:t>
                      </a:r>
                      <a:endParaRPr lang="sk-SK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9" name="Graf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2264511"/>
              </p:ext>
            </p:extLst>
          </p:nvPr>
        </p:nvGraphicFramePr>
        <p:xfrm>
          <a:off x="2497728" y="770424"/>
          <a:ext cx="5646717" cy="25866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Voľná forma 9"/>
          <p:cNvSpPr/>
          <p:nvPr/>
        </p:nvSpPr>
        <p:spPr>
          <a:xfrm>
            <a:off x="5525710" y="682007"/>
            <a:ext cx="479735" cy="2474849"/>
          </a:xfrm>
          <a:custGeom>
            <a:avLst/>
            <a:gdLst>
              <a:gd name="connsiteX0" fmla="*/ 309955 w 775704"/>
              <a:gd name="connsiteY0" fmla="*/ 308716 h 3789978"/>
              <a:gd name="connsiteX1" fmla="*/ 524267 w 775704"/>
              <a:gd name="connsiteY1" fmla="*/ 151554 h 3789978"/>
              <a:gd name="connsiteX2" fmla="*/ 667142 w 775704"/>
              <a:gd name="connsiteY2" fmla="*/ 323004 h 3789978"/>
              <a:gd name="connsiteX3" fmla="*/ 695717 w 775704"/>
              <a:gd name="connsiteY3" fmla="*/ 694479 h 3789978"/>
              <a:gd name="connsiteX4" fmla="*/ 752867 w 775704"/>
              <a:gd name="connsiteY4" fmla="*/ 1251691 h 3789978"/>
              <a:gd name="connsiteX5" fmla="*/ 710005 w 775704"/>
              <a:gd name="connsiteY5" fmla="*/ 3480541 h 3789978"/>
              <a:gd name="connsiteX6" fmla="*/ 67067 w 775704"/>
              <a:gd name="connsiteY6" fmla="*/ 3437679 h 3789978"/>
              <a:gd name="connsiteX7" fmla="*/ 95642 w 775704"/>
              <a:gd name="connsiteY7" fmla="*/ 380154 h 3789978"/>
              <a:gd name="connsiteX8" fmla="*/ 738580 w 775704"/>
              <a:gd name="connsiteY8" fmla="*/ 151554 h 3789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5704" h="3789978">
                <a:moveTo>
                  <a:pt x="309955" y="308716"/>
                </a:moveTo>
                <a:cubicBezTo>
                  <a:pt x="387345" y="228944"/>
                  <a:pt x="464736" y="149173"/>
                  <a:pt x="524267" y="151554"/>
                </a:cubicBezTo>
                <a:cubicBezTo>
                  <a:pt x="583798" y="153935"/>
                  <a:pt x="638567" y="232517"/>
                  <a:pt x="667142" y="323004"/>
                </a:cubicBezTo>
                <a:cubicBezTo>
                  <a:pt x="695717" y="413491"/>
                  <a:pt x="681429" y="539698"/>
                  <a:pt x="695717" y="694479"/>
                </a:cubicBezTo>
                <a:cubicBezTo>
                  <a:pt x="710005" y="849260"/>
                  <a:pt x="750486" y="787347"/>
                  <a:pt x="752867" y="1251691"/>
                </a:cubicBezTo>
                <a:cubicBezTo>
                  <a:pt x="755248" y="1716035"/>
                  <a:pt x="824305" y="3116210"/>
                  <a:pt x="710005" y="3480541"/>
                </a:cubicBezTo>
                <a:cubicBezTo>
                  <a:pt x="595705" y="3844872"/>
                  <a:pt x="169461" y="3954410"/>
                  <a:pt x="67067" y="3437679"/>
                </a:cubicBezTo>
                <a:cubicBezTo>
                  <a:pt x="-35327" y="2920948"/>
                  <a:pt x="-16277" y="927841"/>
                  <a:pt x="95642" y="380154"/>
                </a:cubicBezTo>
                <a:cubicBezTo>
                  <a:pt x="207561" y="-167533"/>
                  <a:pt x="473070" y="-7990"/>
                  <a:pt x="738580" y="151554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graphicFrame>
        <p:nvGraphicFramePr>
          <p:cNvPr id="11" name="Tabuľk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855398"/>
              </p:ext>
            </p:extLst>
          </p:nvPr>
        </p:nvGraphicFramePr>
        <p:xfrm>
          <a:off x="432099" y="4067794"/>
          <a:ext cx="1182945" cy="19240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2078"/>
                <a:gridCol w="730867"/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1" u="none" strike="noStrike" dirty="0" err="1">
                          <a:effectLst/>
                        </a:rPr>
                        <a:t>Com</a:t>
                      </a:r>
                      <a:r>
                        <a:rPr lang="sk-SK" sz="1200" b="1" u="none" strike="noStrike" dirty="0">
                          <a:effectLst/>
                        </a:rPr>
                        <a:t>.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1" u="none" strike="noStrike">
                          <a:effectLst/>
                        </a:rPr>
                        <a:t>Wt. %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1" u="none" strike="noStrike" dirty="0" err="1">
                          <a:effectLst/>
                        </a:rPr>
                        <a:t>Mois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200" b="1" u="none" strike="noStrike" dirty="0">
                          <a:effectLst/>
                        </a:rPr>
                        <a:t>1.2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1" u="none" strike="noStrike">
                          <a:effectLst/>
                        </a:rPr>
                        <a:t>VM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200" b="1" u="none" strike="noStrike" dirty="0">
                          <a:effectLst/>
                        </a:rPr>
                        <a:t>80.22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1" u="none" strike="noStrike">
                          <a:effectLst/>
                        </a:rPr>
                        <a:t>FC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200" b="1" u="none" strike="noStrike" dirty="0">
                          <a:effectLst/>
                        </a:rPr>
                        <a:t>5.23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1" u="none" strike="noStrike">
                          <a:effectLst/>
                        </a:rPr>
                        <a:t>ASH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200" b="1" u="none" strike="noStrike" dirty="0">
                          <a:effectLst/>
                        </a:rPr>
                        <a:t>13.34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1" u="none" strike="noStrike">
                          <a:effectLst/>
                        </a:rPr>
                        <a:t>C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200" b="1" u="none" strike="noStrike" dirty="0">
                          <a:effectLst/>
                        </a:rPr>
                        <a:t>51.66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1" u="none" strike="noStrike">
                          <a:effectLst/>
                        </a:rPr>
                        <a:t>H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200" b="1" u="none" strike="noStrike" dirty="0">
                          <a:effectLst/>
                        </a:rPr>
                        <a:t>8.82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1" u="none" strike="noStrike">
                          <a:effectLst/>
                        </a:rPr>
                        <a:t>N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200" b="1" u="none" strike="noStrike" dirty="0">
                          <a:effectLst/>
                        </a:rPr>
                        <a:t>0.66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1" u="none" strike="noStrike">
                          <a:effectLst/>
                        </a:rPr>
                        <a:t>S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200" b="1" u="none" strike="noStrike" dirty="0">
                          <a:effectLst/>
                        </a:rPr>
                        <a:t>0.08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sk-SK" sz="1200" b="1" u="none" strike="noStrike">
                          <a:effectLst/>
                        </a:rPr>
                        <a:t>O</a:t>
                      </a:r>
                      <a:endParaRPr lang="sk-SK" sz="12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sk-SK" sz="1200" b="1" u="none" strike="noStrike" dirty="0">
                          <a:effectLst/>
                        </a:rPr>
                        <a:t>25.42</a:t>
                      </a:r>
                      <a:endParaRPr lang="sk-SK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033" y="3516395"/>
            <a:ext cx="7126211" cy="3232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Voľná forma 12"/>
          <p:cNvSpPr/>
          <p:nvPr/>
        </p:nvSpPr>
        <p:spPr>
          <a:xfrm>
            <a:off x="5748252" y="3423157"/>
            <a:ext cx="479735" cy="3361694"/>
          </a:xfrm>
          <a:custGeom>
            <a:avLst/>
            <a:gdLst>
              <a:gd name="connsiteX0" fmla="*/ 309955 w 775704"/>
              <a:gd name="connsiteY0" fmla="*/ 308716 h 3789978"/>
              <a:gd name="connsiteX1" fmla="*/ 524267 w 775704"/>
              <a:gd name="connsiteY1" fmla="*/ 151554 h 3789978"/>
              <a:gd name="connsiteX2" fmla="*/ 667142 w 775704"/>
              <a:gd name="connsiteY2" fmla="*/ 323004 h 3789978"/>
              <a:gd name="connsiteX3" fmla="*/ 695717 w 775704"/>
              <a:gd name="connsiteY3" fmla="*/ 694479 h 3789978"/>
              <a:gd name="connsiteX4" fmla="*/ 752867 w 775704"/>
              <a:gd name="connsiteY4" fmla="*/ 1251691 h 3789978"/>
              <a:gd name="connsiteX5" fmla="*/ 710005 w 775704"/>
              <a:gd name="connsiteY5" fmla="*/ 3480541 h 3789978"/>
              <a:gd name="connsiteX6" fmla="*/ 67067 w 775704"/>
              <a:gd name="connsiteY6" fmla="*/ 3437679 h 3789978"/>
              <a:gd name="connsiteX7" fmla="*/ 95642 w 775704"/>
              <a:gd name="connsiteY7" fmla="*/ 380154 h 3789978"/>
              <a:gd name="connsiteX8" fmla="*/ 738580 w 775704"/>
              <a:gd name="connsiteY8" fmla="*/ 151554 h 3789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75704" h="3789978">
                <a:moveTo>
                  <a:pt x="309955" y="308716"/>
                </a:moveTo>
                <a:cubicBezTo>
                  <a:pt x="387345" y="228944"/>
                  <a:pt x="464736" y="149173"/>
                  <a:pt x="524267" y="151554"/>
                </a:cubicBezTo>
                <a:cubicBezTo>
                  <a:pt x="583798" y="153935"/>
                  <a:pt x="638567" y="232517"/>
                  <a:pt x="667142" y="323004"/>
                </a:cubicBezTo>
                <a:cubicBezTo>
                  <a:pt x="695717" y="413491"/>
                  <a:pt x="681429" y="539698"/>
                  <a:pt x="695717" y="694479"/>
                </a:cubicBezTo>
                <a:cubicBezTo>
                  <a:pt x="710005" y="849260"/>
                  <a:pt x="750486" y="787347"/>
                  <a:pt x="752867" y="1251691"/>
                </a:cubicBezTo>
                <a:cubicBezTo>
                  <a:pt x="755248" y="1716035"/>
                  <a:pt x="824305" y="3116210"/>
                  <a:pt x="710005" y="3480541"/>
                </a:cubicBezTo>
                <a:cubicBezTo>
                  <a:pt x="595705" y="3844872"/>
                  <a:pt x="169461" y="3954410"/>
                  <a:pt x="67067" y="3437679"/>
                </a:cubicBezTo>
                <a:cubicBezTo>
                  <a:pt x="-35327" y="2920948"/>
                  <a:pt x="-16277" y="927841"/>
                  <a:pt x="95642" y="380154"/>
                </a:cubicBezTo>
                <a:cubicBezTo>
                  <a:pt x="207561" y="-167533"/>
                  <a:pt x="473070" y="-7990"/>
                  <a:pt x="738580" y="151554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4" name="Ovál 13"/>
          <p:cNvSpPr/>
          <p:nvPr/>
        </p:nvSpPr>
        <p:spPr>
          <a:xfrm>
            <a:off x="1191299" y="5015010"/>
            <a:ext cx="420418" cy="52251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5" name="Ovál 14"/>
          <p:cNvSpPr/>
          <p:nvPr/>
        </p:nvSpPr>
        <p:spPr>
          <a:xfrm>
            <a:off x="1281520" y="1903184"/>
            <a:ext cx="330196" cy="43938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9415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71475" y="-150018"/>
            <a:ext cx="8229600" cy="1143000"/>
          </a:xfrm>
        </p:spPr>
        <p:txBody>
          <a:bodyPr/>
          <a:lstStyle/>
          <a:p>
            <a:r>
              <a:rPr lang="sk-SK" dirty="0" err="1" smtClean="0"/>
              <a:t>Effect</a:t>
            </a:r>
            <a:r>
              <a:rPr lang="sk-SK" dirty="0" smtClean="0"/>
              <a:t> of </a:t>
            </a:r>
            <a:r>
              <a:rPr lang="sk-SK" dirty="0" err="1" smtClean="0"/>
              <a:t>Steam</a:t>
            </a:r>
            <a:r>
              <a:rPr lang="sk-SK" dirty="0" smtClean="0"/>
              <a:t> in RDF </a:t>
            </a:r>
            <a:r>
              <a:rPr lang="en-GB" dirty="0" smtClean="0"/>
              <a:t>Gasification</a:t>
            </a:r>
            <a:endParaRPr lang="sk-SK" dirty="0"/>
          </a:p>
        </p:txBody>
      </p:sp>
      <p:graphicFrame>
        <p:nvGraphicFramePr>
          <p:cNvPr id="10" name="Graf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99969308"/>
              </p:ext>
            </p:extLst>
          </p:nvPr>
        </p:nvGraphicFramePr>
        <p:xfrm>
          <a:off x="371475" y="731724"/>
          <a:ext cx="7466239" cy="2997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1" name="Graf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824894"/>
              </p:ext>
            </p:extLst>
          </p:nvPr>
        </p:nvGraphicFramePr>
        <p:xfrm>
          <a:off x="312099" y="3914403"/>
          <a:ext cx="7608744" cy="28545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70528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Conclusion</a:t>
            </a:r>
            <a:endParaRPr lang="sk-SK" dirty="0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12"/>
          </p:nvPr>
        </p:nvSpPr>
        <p:spPr>
          <a:xfrm>
            <a:off x="1846649" y="1319831"/>
            <a:ext cx="6840151" cy="436880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sk-SK" baseline="30000" dirty="0" smtClean="0"/>
          </a:p>
          <a:p>
            <a:pPr marL="0" indent="0">
              <a:buNone/>
            </a:pPr>
            <a:endParaRPr lang="en-GB" baseline="-25000" dirty="0" smtClean="0"/>
          </a:p>
          <a:p>
            <a:r>
              <a:rPr lang="en-GB" dirty="0" smtClean="0"/>
              <a:t>For RDF studied in this work,100% of RDF conversion in </a:t>
            </a:r>
            <a:r>
              <a:rPr lang="en-GB" b="1" dirty="0" smtClean="0"/>
              <a:t>gasification by air </a:t>
            </a:r>
            <a:r>
              <a:rPr lang="en-GB" dirty="0" smtClean="0"/>
              <a:t>was reached at </a:t>
            </a:r>
            <a:r>
              <a:rPr lang="en-GB" dirty="0" err="1" smtClean="0"/>
              <a:t>m</a:t>
            </a:r>
            <a:r>
              <a:rPr lang="en-GB" baseline="-25000" dirty="0" err="1" smtClean="0"/>
              <a:t>air</a:t>
            </a:r>
            <a:r>
              <a:rPr lang="en-GB" dirty="0" smtClean="0"/>
              <a:t>/</a:t>
            </a:r>
            <a:r>
              <a:rPr lang="en-GB" dirty="0" err="1" smtClean="0"/>
              <a:t>m</a:t>
            </a:r>
            <a:r>
              <a:rPr lang="en-GB" baseline="-25000" dirty="0" err="1" smtClean="0"/>
              <a:t>RDF</a:t>
            </a:r>
            <a:r>
              <a:rPr lang="en-GB" dirty="0" smtClean="0"/>
              <a:t>=2,2. However, the gas heating value was 4,4 MJ/Nm</a:t>
            </a:r>
            <a:r>
              <a:rPr lang="en-GB" baseline="30000" dirty="0" smtClean="0"/>
              <a:t>3</a:t>
            </a:r>
          </a:p>
          <a:p>
            <a:pPr marL="0" indent="0">
              <a:buNone/>
            </a:pPr>
            <a:endParaRPr lang="en-GB" baseline="30000" dirty="0" smtClean="0"/>
          </a:p>
          <a:p>
            <a:pPr marL="0" indent="0">
              <a:buNone/>
            </a:pPr>
            <a:endParaRPr lang="en-GB" baseline="30000" dirty="0" smtClean="0"/>
          </a:p>
          <a:p>
            <a:r>
              <a:rPr lang="en-GB" dirty="0" smtClean="0"/>
              <a:t>Gasification of RDF using </a:t>
            </a:r>
            <a:r>
              <a:rPr lang="en-GB" b="1" dirty="0" smtClean="0"/>
              <a:t>Oxygen</a:t>
            </a:r>
            <a:r>
              <a:rPr lang="en-GB" dirty="0" smtClean="0"/>
              <a:t> enables production of a gas with heating value around 10 MJ/Nm</a:t>
            </a:r>
            <a:r>
              <a:rPr lang="en-GB" baseline="30000" dirty="0" smtClean="0"/>
              <a:t>3</a:t>
            </a:r>
            <a:r>
              <a:rPr lang="en-GB" dirty="0" smtClean="0"/>
              <a:t> at m</a:t>
            </a:r>
            <a:r>
              <a:rPr lang="en-GB" baseline="-25000" dirty="0" smtClean="0"/>
              <a:t>O2</a:t>
            </a:r>
            <a:r>
              <a:rPr lang="en-GB" dirty="0" smtClean="0"/>
              <a:t>/</a:t>
            </a:r>
            <a:r>
              <a:rPr lang="en-GB" dirty="0" err="1" smtClean="0"/>
              <a:t>m</a:t>
            </a:r>
            <a:r>
              <a:rPr lang="en-GB" baseline="-25000" dirty="0" err="1" smtClean="0"/>
              <a:t>RDF</a:t>
            </a:r>
            <a:r>
              <a:rPr lang="en-GB" dirty="0" smtClean="0"/>
              <a:t>=0,45</a:t>
            </a:r>
          </a:p>
          <a:p>
            <a:pPr marL="0" indent="0">
              <a:buNone/>
            </a:pPr>
            <a:endParaRPr lang="en-GB" dirty="0" smtClean="0"/>
          </a:p>
          <a:p>
            <a:r>
              <a:rPr lang="en-GB" dirty="0"/>
              <a:t>Elemental Composition of RDF has a </a:t>
            </a:r>
            <a:r>
              <a:rPr lang="en-GB" dirty="0" err="1"/>
              <a:t>crutial</a:t>
            </a:r>
            <a:r>
              <a:rPr lang="en-GB" dirty="0"/>
              <a:t> effect on </a:t>
            </a:r>
            <a:r>
              <a:rPr lang="en-GB" dirty="0" err="1"/>
              <a:t>riquired</a:t>
            </a:r>
            <a:r>
              <a:rPr lang="en-GB" dirty="0"/>
              <a:t> </a:t>
            </a:r>
            <a:r>
              <a:rPr lang="en-GB" dirty="0" err="1"/>
              <a:t>m</a:t>
            </a:r>
            <a:r>
              <a:rPr lang="en-GB" baseline="-25000" dirty="0" err="1"/>
              <a:t>air</a:t>
            </a:r>
            <a:r>
              <a:rPr lang="en-GB" dirty="0"/>
              <a:t>/</a:t>
            </a:r>
            <a:r>
              <a:rPr lang="en-GB" dirty="0" err="1"/>
              <a:t>m</a:t>
            </a:r>
            <a:r>
              <a:rPr lang="en-GB" baseline="-25000" dirty="0" err="1"/>
              <a:t>RDF</a:t>
            </a:r>
            <a:endParaRPr lang="en-GB" baseline="-25000" dirty="0"/>
          </a:p>
          <a:p>
            <a:pPr marL="0" indent="0">
              <a:buNone/>
            </a:pPr>
            <a:endParaRPr lang="en-GB" baseline="-25000" dirty="0"/>
          </a:p>
          <a:p>
            <a:r>
              <a:rPr lang="en-GB" dirty="0"/>
              <a:t>Raw untreated gas tar content was 3.3 mass %; tar fraction content</a:t>
            </a:r>
            <a:r>
              <a:rPr lang="sk-SK" dirty="0"/>
              <a:t> a </a:t>
            </a:r>
            <a:r>
              <a:rPr lang="en-GB" dirty="0"/>
              <a:t>solid </a:t>
            </a:r>
            <a:r>
              <a:rPr lang="en-GB" dirty="0" smtClean="0"/>
              <a:t>phase</a:t>
            </a:r>
            <a:r>
              <a:rPr lang="sk-SK" dirty="0" smtClean="0"/>
              <a:t> </a:t>
            </a:r>
            <a:r>
              <a:rPr lang="sk-SK" dirty="0" err="1" smtClean="0"/>
              <a:t>insoluble</a:t>
            </a:r>
            <a:r>
              <a:rPr lang="sk-SK" dirty="0" smtClean="0"/>
              <a:t> in </a:t>
            </a:r>
            <a:r>
              <a:rPr lang="sk-SK" dirty="0" err="1" smtClean="0"/>
              <a:t>isopropanol</a:t>
            </a:r>
            <a:r>
              <a:rPr lang="sk-SK" dirty="0" smtClean="0"/>
              <a:t> </a:t>
            </a:r>
            <a:r>
              <a:rPr lang="en-GB" dirty="0" smtClean="0"/>
              <a:t> </a:t>
            </a:r>
            <a:endParaRPr lang="en-GB" dirty="0"/>
          </a:p>
          <a:p>
            <a:endParaRPr lang="en-GB" baseline="30000" dirty="0"/>
          </a:p>
          <a:p>
            <a:pPr marL="0" indent="0">
              <a:buNone/>
            </a:pPr>
            <a:endParaRPr lang="en-GB" baseline="30000" dirty="0" smtClean="0"/>
          </a:p>
          <a:p>
            <a:r>
              <a:rPr lang="en-GB" dirty="0" smtClean="0"/>
              <a:t>By increasing the </a:t>
            </a:r>
            <a:r>
              <a:rPr lang="en-GB" dirty="0" err="1" smtClean="0"/>
              <a:t>m</a:t>
            </a:r>
            <a:r>
              <a:rPr lang="en-GB" baseline="-25000" dirty="0" err="1" smtClean="0"/>
              <a:t>steam</a:t>
            </a:r>
            <a:r>
              <a:rPr lang="en-GB" dirty="0" smtClean="0"/>
              <a:t>/</a:t>
            </a:r>
            <a:r>
              <a:rPr lang="en-GB" dirty="0" err="1" smtClean="0"/>
              <a:t>m</a:t>
            </a:r>
            <a:r>
              <a:rPr lang="en-GB" baseline="-25000" dirty="0" err="1" smtClean="0"/>
              <a:t>RDF</a:t>
            </a:r>
            <a:r>
              <a:rPr lang="en-GB" baseline="-25000" dirty="0" smtClean="0"/>
              <a:t> </a:t>
            </a:r>
            <a:r>
              <a:rPr lang="en-GB" dirty="0" smtClean="0"/>
              <a:t> the content of H2 and CO</a:t>
            </a:r>
            <a:r>
              <a:rPr lang="en-GB" baseline="-25000" dirty="0" smtClean="0"/>
              <a:t>2</a:t>
            </a:r>
            <a:r>
              <a:rPr lang="en-GB" dirty="0" smtClean="0"/>
              <a:t> increased, However, the content of CO, reactor temperature and gas heating vale decreased</a:t>
            </a:r>
            <a:r>
              <a:rPr lang="en-GB" baseline="-25000" dirty="0" smtClean="0"/>
              <a:t>  </a:t>
            </a:r>
            <a:endParaRPr lang="en-GB" baseline="30000" dirty="0" smtClean="0"/>
          </a:p>
          <a:p>
            <a:endParaRPr lang="en-GB" baseline="30000" dirty="0" smtClean="0"/>
          </a:p>
          <a:p>
            <a:endParaRPr lang="sk-SK" baseline="30000" dirty="0"/>
          </a:p>
        </p:txBody>
      </p:sp>
      <p:sp>
        <p:nvSpPr>
          <p:cNvPr id="6" name="Zástupný symbol dátumu 3"/>
          <p:cNvSpPr>
            <a:spLocks noGrp="1"/>
          </p:cNvSpPr>
          <p:nvPr>
            <p:ph type="dt" sz="half" idx="11"/>
          </p:nvPr>
        </p:nvSpPr>
        <p:spPr>
          <a:xfrm>
            <a:off x="7551438" y="6162729"/>
            <a:ext cx="1135362" cy="365125"/>
          </a:xfrm>
        </p:spPr>
        <p:txBody>
          <a:bodyPr/>
          <a:lstStyle/>
          <a:p>
            <a:r>
              <a:rPr lang="en-GB" dirty="0" smtClean="0"/>
              <a:t>Recycling </a:t>
            </a:r>
            <a:r>
              <a:rPr lang="sk-SK" dirty="0" smtClean="0"/>
              <a:t> 2016</a:t>
            </a:r>
            <a:r>
              <a:rPr lang="en-GB" dirty="0" smtClean="0"/>
              <a:t> Berlin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40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253030" y="427693"/>
            <a:ext cx="6455613" cy="10464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tx2"/>
                </a:solidFill>
              </a:rPr>
              <a:t>Thank you for attention</a:t>
            </a:r>
          </a:p>
          <a:p>
            <a:endParaRPr lang="en-US" dirty="0"/>
          </a:p>
        </p:txBody>
      </p:sp>
      <p:sp>
        <p:nvSpPr>
          <p:cNvPr id="70660" name="AutoShape 4" descr="data:image/jpeg;base64,/9j/4AAQSkZJRgABAQAAAQABAAD/2wCEAAkGBhISEBQUEhQSFRUUFBQUFBcUFhcVFRQUFRQVFBUVFBQYHCYeFxkkGRQVHy8gJCcpLCwsFR4xNTAqNScrLCkBCQoKDgwOGg8PGiwkHyUpLDQsKSkqLCwpKSkpLCwsLCkpLCkpKSwsKSkpKSkpLCwsLCwsLCwsLCwsKSwpLCksKf/AABEIAMIBAwMBIgACEQEDEQH/xAAcAAABBQEBAQAAAAAAAAAAAAACAAEDBAUGBwj/xABCEAABAwIDBQUECQIFAwUAAAABAAIRAyEEEjEFE0FRYQYigZGhFDJx0RVCUmKSscHh8CNyBzNDovFTgsIWJGOT0v/EABoBAAMBAQEBAAAAAAAAAAAAAAABAwIEBQb/xAA0EQACAgICAAIHBgUFAAAAAAAAAQIRAxIhMQRBE1FxgZGh8BQiIzIz4VKxwdHxBRVCQ2H/2gAMAwEAAhEDEQA/AORASQwU4YvXs5aEXBLMnDUYKABA6Jw1FdOG9UzImsRZU0hIuHVasBEJg1LOmNRFhQRahLUJemzlK0FBQkGoQSldOwDITbtCQU27KLALIExATbopjSRYCsmMJbpNu0rAaUMosqHKUAMUyLdlLdFI0RkISxSmiUxolAWRZE2VSGgUDsOUADlTQn3BQ7go5GA5RPCn3KE4dIEyrlSU/sydY1Y7Nw4d3JOMM5bO7SFNU1JbGQMKeSL2Y8lrbtNu0ahsZQwx5JzhTyWpkTFidC2Mz2c8kvZ1pbtNu0UGxm+zlL2fotHImNNOgsz/AGfon3HRXsiWVFBZR3PRLclXcibKigsp7kpbgq2WpsqdCsqbhL2dWiEJCOAtlb2dLcBWCEJCdBZDugmyKaEJCAIsqYtUsIXBAEJCYhSkIYSGROahhTEICEhkTghLVKQhIQBCWoCFM4KMhZGRwmUkJIA6uCnT7wITVCxsZpjhIpt6EJqhGwasOU0oN6lKNh6hylmQQhKewahl4Q7wIChhGwakhemL0AplI0kbBqOXoS5Pukt2jYNQZSTlqYo2ChimSlMXhPYNRZUoQ7wIDXCNhasMhCQh3wTF6ew6CKEpgEiEbBQyEpyAhKWwUMUBKkKEwix0RlNCNxCAuCLCmA4KNwUhco3OCWwUMAnSDwkjYdHThwRZgsWntEdURx8qNmtTY3oQnEtHJYzsWozikWGpue1jgnGICwDjD0Q+0dU7DU6LfBDvmrm3YjqUIr9SjYeh0m/an34XNnFIfbTzRsGh0bsUOYQe1DmsJu0I5pnbTPBFhobbsb8UPth5LF+kH8/QIhtCpzHkiw1Nd2IQGssp20Hc/RCNouGt0WGpra8U+RZDtrO5BRu2i4osNWbJYOaEsHNYpxzkvbj0TsNWbYaOaW7WJ9IOS+kHdEWLVm3lCEwsYYt5BI4XOlgSB+ZCj9sPMo2HobRqBAawWOcY7mhOKdzSseprmsoziB0WSax4lAaiLHRquxAUZrhZmdCXpWOjSNcIDVCz8ycORYUXw5JUxWSSsKLgeU4qHmtb6CciGwzxIUfSFdUZG8+KWZbX0SBxBUTtn9EbipGWmIWidnE6BENkP5J7j1Msjqip0S4hrRJNgNJPKStL6HfyVzZOxjv2ZhaT+RU8ubSDl6kzePHtJL1swq+z6tJ0VBE3Fwfj8/FR7s/zmu/rdga1dw3TWtaLZnvF+AAgucGgllso1+E6ND/CZwGZ1UCLw1peYALgM5NMDlpx8vLx/wCpwjjWz5+vadeXw8FN8nmWNwQo1ajSXCHR34bBHIi2kIA9v2m/iC6Ltjsw1MTXZqGvkuAFoYGyQZ4uA+MLFp9jmF7QahEtuSwQLOvAEu01HH4Lpw+M+4tuzmnjWzoruxTAWiWy6YuOHNFWrQ0kEafH0UzexLS1pFS8mQWf2kSQYPhCTOxWUk7wd2CAWmSQ4d1pBsYk34A8VX7WmjPoyrhnOLRJki0xrHFSFpWzR2G8tm3r+ST9iVBwC6IZLiibSsxC1CWLYOxanL1Q/Q7+S3uKjINNNulsHZdSNEB2bU5fknuFGUKaRprSdsqp9n1CH6NfyRsKgtk4IOo4ox7tFrh8RUY4keAKyXNXRbKa5gqMsC+nUGpEjLGWxvPJZh2a/kpY53KS+ukba4RnQmIWgdnlAcEVbYxRSyoS1XxgkLsOAiwooFqbdlXDSQOppWBUypyFMaSE0ChsZFCSk3PVJKwPVBs8Ivo5vJWwFNtrAvoYV9YmCKYc3uyATEZszmgW68OK8ueeMPzMtDFKbpGW7Zzegn142THZa5Ov2grB4D8TUpcAN1QAPW5PnorP/rwUS4VXtqkSMrGtHeE6PY4gttrHJaWZPorLw04918UdMzZsIhgQuBxf+IuLcc9KmxlMC4LTU+JL7WnoNUNL/E7En/TpHWbOjpo6RHxVdmR0Z6D9HhMN1SLXOc1okXcQBBMTJ4Lkdn9rtoV2vptp08rwA8tY73SRq4uOWSIm2qodt8I6g2mKtcur08tLcunuUhTDqbwZIIvw0XJPLvJ4vWjsh4fSCyvyf8j2DA9r8NSbTaarTncWtiowCe48SZ0gOMnqOIRbQ7f4WmwZqlIFzJAc/MSDTImBcibaaAr5txeKe52ZwaSekeFkZwVQ0RVhuTOaYIIzZgA492ZiCLxC5F/pkKVyFLKpSb1+Z2HaHthTfiqj2ZmtdUvrD2Fo9MzQb8gs0dtyCCM0tltMyZay9he3vOsD9ZYuO2eaQYGvbUz0w45JOXNqx0j3hF45qxjuytVlGlVbD21WkkMnNTLTBa9puOF9DK7o48UUl8CElNtujXw/a02vFOTkEmWvsC6BzAZMcuimxO3qzi6XjMTmcTBdMmS0mTMk+BK5HD4R5eBBF+ImOsLX2/smphagh7KjXjM17JhzZIGZpuw2nKb6LbUFKvMSUnFy8jrtm9oS1neGa+psZsTp0/Jbz8fRFMVH90GwBBknoBcrzPYdZ9aplzUmZc1QbwlgJgAsB5kD89Ee3do16dVzHOd3HkS1wcyZvkeAMzTAvxVFNJ6mJY3Wx6VRxFGoSGEEjXX9U+IbTY0udAA1JMBeZYXtBiKYbVY6mXHO05spcRLLlliNQBzg8lYG2sRjnimW08xJyy7d0wA0kg5jHCxJ/MRvelZj0bujvKIpVG52QW8wTCTsC3l6lef4DtFUbSfRyN7zi/MTAF5IiOPxU9HtVXZPcYZ4y8+UGE9w0Z2Ltnj7w8SqYpNc4i5IeWDvakNzHoFyWK7T4tzQycvUTm1n3joqmGwVZ3fkuEybkmRqTfVJ5KBRbPbdl9na7GXwbjDGAmWyT3y4iTe9R3kFy/aKluq796BRLyagY9zWkBxJ0nSZHgvcGsaHVNZLWE3NxDgIE20K+eP8c6AG0KIbp7HQAnWA+qBc66Lg8PJrJ7Ss6aG9pon/AFaX/wBjfmjp4UPEtIcDxaQRbqFwJwBOgm3C62OyVV1Ks7OXMp5HF2aQyRETwleishJxZ0rtnFRO2UUb+1eFAJ3gMcADJtNreCzq3bimC2Kby0zcwDGaJA+Ere5nktHZDkB2OeiTO2OGJiXjqWmPSSi/9S0C1zsxhpAPdOpBIjyPknuHJGdkHogdst3MKCv2sb3t3Te8NEl2gAkCdCdXAeKps7S16rstKkC5xhrRme4kgmzRc6HgluOmaP0a7mEyyBt7EnhTHxgfm5JG4Uzpe0P+JD6lIbmnTogmJY873utbM96Wgm88bibEKjS7WumjUfUqvBDmne1d8GOy5ZczLZsucYuS3quJLkxK5PQQqqOj7RO7Ot7WbWpYk0yzK1zWtY8AkyY94GIiw638sfb2z9xVNPeU6kBpzUnZmHMA6zvFZQKRunjxLHFRj0hZMryScpdsPObwTfW6vYHGVKbXCnUIFRhbUDSRLSSMruB0njr8Qs9rCTARvoObqCFRpPgnFtco6rY2Lxjc1PC1C5+V92OIii3MXBuaBlMl0QDJkarQ2Dgw7A7QqVy0vpmh/mNJeC15BGY6TIGs2XEUKrwQWkgg2jVXq+z8VuN+5j906pu94fdNSM2WecXUJ4duFS69vDOiOdrvyOvxmPovpPZSp0S8OaynkZBL3OsJnoefLiuQqYDEMcc1N0icwI0OpmNIVKhi3scC0wWnMOh5/FXqfaOsGVWZv84ZahIkubmDovoJANuSzjwvFxHn2lM3iFm5lw16uiu3HOmZaPBa57e4ncCgMmQEkd0EyQATPgubKu7PqsaH56eclhDZcW5HEiHiNSORtdXlGPmjk2Ym7XeHZrTM9FLtHtBXrsayo4lrC5zW8Gl8Zo8h5KnSwxe8NaLucAJPEmBfx1XbYfseDh2t3VMVTJ3j8UwMjuj/AC4BF+HU3OgGoLlglKRw9OsWmVo7S23UrUqbHxFPNlGUCMxk3435rXZ2FqR3q+EA1/zmm9+R+7+XMK8zsqBla7EYQhttHvFzBNgec2+z54c4XZtY5HKYCk92YsA7jC90kDuggEwT3tRYXVmrtao9obAESBlaBGY5jca+K6HE9lG1HNZTfSJIcYo0axNmhwabGZMtHUHhBTu7PYenTaBiGtxAdTcH5zu2se0yMgZma5hjMZsdAeGd4sfo5IxKrH4SpTc5zKhextTuuzQHA910aO5jgtHG9qX4imQRSY2mHOa2Dme5xYC0OAnS8EgWPGAYNq7KazSsKzj3i8AlkXOrxmkkDhBB1WTSawky3Q8zz5J+jjN7Psy7XANTHHiAtXYO2N3NxmLgGtc2Wf3E3vIAykQQVWGGpRJDY6oDUoDQN8gtygpKmLk+k9o9v8BRpuc7FUZiA1rmuOcA27sm5GugheZVu22BJl1UOd9rI5x56lulyvPxUpDjT9Eji6Y+s1ck/BQn237jpw+IeK9Uvedw7t7gxEb139tP8pIVbGdtsLUoVKJpVy2qzISQ0ZRmDg4d43DmtPguP+kKf2gm+kqf2vQ/JOHgcUJbK79pSfjMk46yqiLG4PDkZqL4ABkVngvJHBrGNt481Ux2MDg1jGnIwQM0F0kkuJc0C0nToFEx0vtzWlSc6NCuvo462MYUnHRp8AVYbgKv/Tqfgd8lqOc7r6/zVblPeEAgTOlz3tdYuNFLJlcfIvh8Osl8s404CqP9Op+B3yRUqVVhBa2oCOOVwXaUqVV7g1jXEkw0NzEnhYAXM2hOG1B9rrrblw4qL8S/UjpXgV638P3OSNWqdadQmAJO80AgC/AAAeCS7A1XDUkHle3mE6x9qf8AD8yn+3L+L5HnjRdXtsGgXj2dtRrMrJ3hDnZ8ozmQBbNMLr6uG2Kahy+1gZiPfoERmix+F5HhNgrppdn4p0//AHhMlxdlbncHAQ3QSBAi3E6rreXzpnmKHFHmkK82lR9mLi5++3gAblGTd5TLi+ZzZoEQuyp7E2PUrAMfjgA+C3IwuaOvHgdAVL2r2RQmk3+vJZNMOo5HGlIFNzsrZcQM1yT7ouh5Va7HHH2cRsfEbusx+XPlcDliQ6DMRxldn2w2th8bjCHtZhmU2OaDSpzmc1pc0FoI1Np4KTZ/ZuhSpHEAva3MabXvsW1WOBhjmmQ+OnHXirOxNnDFQ3EMaKdEPqNLSCHDMX1A9pc0lwbzNwwADiYTlGUtl5HXii1jcW/k/wCxwGzcUKVVry0ODXAwRIMGYI5L0TtBtZmIzndspMqBh3bSabDlmHGnBBgiZniFjOw9AUnZcBYEE1DiZcIJAtllgMm03trAVraGzq731Kr6DRTo0m93fCq1rIbTblq3zZXVGSBoTw4OVTkpVXvX9GKD9FFxb+T/AKooDBUModkYLaEX5Tpa6oV8fR/06YsBoLEgxMmSJWjR2ixuGqNexl8rhdrXCHEhrJE3LrgaxfRZewsYxmIpmGiKjLuDXtHeuS1whwjgVSpK7ROUo8U0DV201rQA251PAWi3Pmhobde0SdZJbaAeYMHlouvp9jMMMQG1qhnef1TTbLC0lrSWOFi0F/D7PgtLGdlcPV2hULsQ40jTdVBNSmHOFNgG7Ja0hp9yALgHQxCUckJIzJSj+xwmA2y92bMCQAwAB17OuQIJJPHmAnrbUdPcJiD9UcjYeevwXTdktmnEe0tpVKjKraBFMMAdmbTIzNLm5T3gSIAvbxqbM7Dio1pqVaNMOcWkuzd2zQCRHEuCw8kIt2b1lrwZxrPOUt3rszoaBFyDdoA1jkgwWI3hAG8LrWzC8bsnyAJV+v2WrCs2hvhkp7x7SCQ1jt5VpmASILtzPwAXKbVpmjUyg/Va6QC33mgrcKl0zM248tHc4fbDMLRY4sa8OdSLd4XBsMh05m6kQDY6kcCuV+k2OcTlAkzPLj/Pgsqptes4Q55cL2dcX1seKrCqea3DFROea6ro6zamzXtIENk02unM0jKWB4Av70EW1m2q5qtRgnNIP6yQRHxXQYbE0Bgd6a59pbUyijlMOYWxnLhryhUduuYcu7ymWkkgkwM0j3rh14PVLG2uGayazWyMiG9UNkTHiROltOS1sdhqPtFQYTPWosbnBeN24taGueXNB0BkWPVWOYzGsa6w7tjczFhPnwSgcAfn8VJWxDCTlZAIbFyYdDQ49QTOvNdFhuz2KfSzUqRc0E5nNh5kASCGZspBk3AsQst12bjHb/Bh7xn/AET6om4lgP8Ak/zyXe7F7GE0a3tjqlKp/TFGGd0Zi67y5txDDax05rlNsbG3bw1ry5xawtDm5XHOBlI+JIgRxUY5Iylr5+8u4SStfyRcwWAoVaLTD6dfe5QwM7pp5ScxdzzWiEz9kwdeUWOhmNek+S0ewm0qGStTrNz4gmnuHQYYG5jUzGeIgaHiu9rbEpOp1A3dlxJLC2IhsCwyTcFxEaBpm5hcmbNLFPU7scMeTHs++uvYeTPwsA3OnLXun9LrssL2eDqc5vq963ut/qXHMxKfE9kCDWAObIHRlY4gw0ZAIHdzCSCbCF1eyKIbSaHF7dQQabjlnjGW4j9Fy+Lzy1Wn10dHhowhs5fXZyr9hFrzcgtd3rHuuluUTwJ+ai+jtIN76jiS7N4C6652BcKzXVyXMe2o+DmAdDAGOeWt+1mIm4i4AK5zF4QsfZjtSPqwGi4y5jcevwULn0+zsjkxt8F2l2ExTmhzKZc0gQeY5p0sPtl4aJe9hj3czbeRhJSufq+vgU58pR+veeRV9qBxdFNjA/LLWDujLplmSPO6b6QJc12VoLdDedAANdBHCNVo0tktzXp25F5A85lS4vZDDpTDfg8kepK+r05qj5LZ1dlTZeIc6rLTSDgC4uqmAYMw2T3j0Wrhdv1gA5r6TXCk/K5p/qNhzRlIfOo0a3WfjlzKeymg8fMKWrslkcfxDXnosywJ9o1HNKPTNzaeLqVf6e+YzMHS7O0YdxD85ADR3O8JkSCSBA1WK3tBXdT3T6gyNMgNGUTEFxLB3ibXPJWsBsuiR7pJNjNUgHwEG3x4KXE7DpsAADR/3ZvOVOOOMXq0Uc5zW1mOa8SGusYnvOE/EcV0HZys32bGuOUuZRplhc2o/L/XZm+62ZEkjgqdDYecQC3xyQrzdjBjXB5klsSHgAafVHvDotz16MqE2rRn1e0j20wGuYCHB0CkyCQIvIuIngoh2kcSN65xa5oLyKVMPHvCKbiDAiL2+FlNU2KHiC86/dTUOyrS8S4ls3EgSON1lxgkH4jZWw+2cOwERiH8s1SGyC25aIB91v4RyCn2x2+r13AsApd4uikMsklpJMXJ7jfJTVOzlEVYDe7P2iT5gq2OzGH3rhlcG5bQ8yDHOVjWPdWJuSXqObpdrca15e3EVmuvLg8g3AB9GtHgOSq1Ns13CHVKhAmxcYuZJjnN/ALYobAplzpLgOAVvZnZmmakVGuc0zoSD6FVcUvIm3LuzmztevM72pN753TcuJvPNzj/ANx5qHE419TLnc52VuVuYk5WyXZROglxMdSumr9mqYcYBibA5reqpP7MX96OkFajG+kZdmBKQctyt2XI+t6IR2Zd9r0W9GIyN6UwcV2I7I0xhC8vqZwfcEZZ0lc2/ZjpWI/euhvjspX1/RLMVoYXZRLwHEwSJjVaO3Oz7KdQNYahGW+YtJn4gaJtNOhHOSrFLHvaIa5wB1gkTwvBurFPZLjz6QkzZJvmmeiNWMg+kKn2nWM2J1iOfJAcY8kkuJJGUzeRa1/gF02xOy2HqUqjqtSs1zRIDWAg+JXP1cBDrTHVYVNtJdAwsJtqtSEMdF591pIPQkEhE7b2J/6jvCBwibBa2C7NUn0TUfWc11+6Kcjp3sw/JV6GxKbqbnOrOBb7rQyZ8Zss7Rd/2KyjOCTb7/8ATNqbWrkEGq+HQXDMYdFhI4qsah5qZ2FM2KlpbMJ+sB8QVSqJ/ekVRinj6x81K7adU/6j/wARW1svsm2q6H4hrOuRzvSQqe0NhhlTI2oH9Yyjykqe8G68/YU1yL/JmnGVPtv8ykuip9iXkA76lcfe+SZY9Nj9Zf7L4n1P4/uX6rgD7wPxlRvdPGn5q46kwG5afAfJPVp0+Ab4AfJd1nJqZoN/q/zxUlWoI4eqmDBOikxJtwHgt3yjFEOAecwgN16/NaO0A4m7QPhHyVfZtVwcILRfiJ/ILU2hi3E3LTbg1w/OFy5X+IuDrxL8JlLZ7H6gM8YVjaFV/wBbLMcC1Ps+seni0/oUW0XyfqeDPmVBv8Tk6Yr8Lsz6Q6gfhVqnSuO+PABQ0m/D8A+at02dP9i1JkIoo4i1T35vrb5I8veMuJt935IcQO/oPKP0RGpB0bpyVo/lObJ2UsOG5jMeK0KOEYSLtHiqFGoA4+75q9SxTfu+YRO74EvygtwgnVvmfmmr4cDiPAn5oDXvqPNDWq9R5pxuxya1GqUhGvqVNSw8jU+aqufbh6Kak4RoPT5LbuhKrLWKpkUT3jrpMrm6i38Q3+mdFiPocbIw8JiydkdImRor+JLy8ZtYCotFwrlRsPGnhp6KkuyaNbBYN0SB6D5rM2hQLSbeg+a2sK6G++0W5hY21Kv3p+Blc8L2LS6B2dWqBtTJoRewNvHRZDyZVihiXAGCb9Y/VVS8yrJU2SNrBVqgokAwP7QfWFRZWdlcJH4f2UuExNQUyG5sp1j5KqMU4AjvX+HyU1HllpytIqucZ/YqWlU+HkojXv8A8fJWKGK/lvktPozF8mhgKhzWMeJH/kqmNed5cjXmfmruF2gwPksB+Iaf/FUMfXaahIAHT/gKCX3ui8nx2dLhKvcbelpxL5/NJUcPjqeUdxun2h/+UlwvHz0erHNwuQ31L3LvMJVMSPvnx/ZWMXVg+76D9FWq4wfDwXqrk8V8EAqifref7J8RiRwnxM/ogFa9ilWdPE+SpXJIkweIE/8ACsYrFDkfRUcPSJ0jxMKy7Bv4geDlGdbFsd60FhsbGgKWKxhP1T5KTDYE8v55IsThn8x6/NRbjsdKUtCg2u7h/PVWqdd/8H7oGUH8x6/NXKFJ4/aycmiSiyi95J/YpjJ4H8KtVGHNefNG74HzCpGXBCa5Mrdmf2R7o/d8iEbQc2hVluGJ4O9VpyFXBQ3V9PIlRVKXQ+Z+Stuwxnj5qKrQcPtLSYmiq6n/AHeakZR6u8pUgnqpqLejvJab4EkVqrIHvHyVJ56rbrwG6OHgs2o4cylB2ElRSDvvfzzUzJ+0PX5phHNTMZf3vULTMlmmDH1T+P5qtiP7R5n9Sr1PDuixP+35KljKB45vMKafJsqh0fVB8VE4/d9UYpjm70URZfUrRmizTrCL03HqHfoojVH2H+alpAR9Yn4oD/3eYSNvorlw5ORMLeTkLz/d5J2u6nySYkWKYb/8nqo6sTq7xDk7avXzCiqVL8P54rJtmlSrgNHfd/u+aSrMrOj6vmnUdToWQ6GpjwTYjzUVbGIfZI1CGph10LU522RtxV9Uq2JJ4hM3D3Sq0SOC3asnyS4WsRz8IUuIxTj+4Ep9n0ZOisYqgQVzyktjqhF6WLAYx40H88FJjdoPdq0eYU+zT0UO02wdPyXLaeTo66ksXZUp1jyCsBx6DwVWn/afRWmTGh8vkqyogrKdVxnUeqZzz080qxOb/kIHVDB0V49HLPsibUM6FWmVY+0PAqi0meCsh7otl8yE5IS6JG176pqzlVdVeP2J+SifiKnX0P6IURN8FlWKFSOJWV7U7+BTUMW7kFtqwi6ZqY2pLPeWRVd1U9fFki4WfUcCswjQpu2KFYaGkjRU2hTUnCdVRmUdDhcuX6n8+KzdpN5ekI6QbHvqtivjKjFcmym1xE2n43/VV3TOnopnFRON1QySMmNB6oH5unqia9MXpGiu556eqdlQ/wAP7JyU4aOiBEja/T1TF4+z+SkZQB4eoUdXDif5+ixZumSNqMj3D/PFJS08KIFx/PFJY4LayOjqHvIMRokksryHLzKtE95FjCkkq/8AJEfIl2e481bxbzzKSS5sn6h24/0wtnlDtM3SSUv+ws/0yphzZXaZ0TpLciEejPxHvKGpxSSXTj6Rx5PzFalqrzWiEklqQo9FSs0KlVTpKkTEgQU4KdJaEhqrjGqgJSSSQMampabUySGJBjXyRONkklnzNLorVNVE4JJJiCCF4SSSYyAoXJ0kgCY4py4zqUkkmOPQec8ykkkucsuj/9k="/>
          <p:cNvSpPr>
            <a:spLocks noChangeAspect="1" noChangeArrowheads="1"/>
          </p:cNvSpPr>
          <p:nvPr/>
        </p:nvSpPr>
        <p:spPr bwMode="auto">
          <a:xfrm>
            <a:off x="0" y="-896938"/>
            <a:ext cx="2466975" cy="18478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70666" name="Picture 10" descr="http://www.slovakia.com/photos/photographer/3/1331824390_Bratislava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6641" y="3966342"/>
            <a:ext cx="3547242" cy="2364828"/>
          </a:xfrm>
          <a:prstGeom prst="rect">
            <a:avLst/>
          </a:prstGeom>
          <a:noFill/>
        </p:spPr>
      </p:pic>
      <p:pic>
        <p:nvPicPr>
          <p:cNvPr id="70672" name="Picture 16" descr="https://encrypted-tbn1.gstatic.com/images?q=tbn:ANd9GcTg1o-FBnyqRqWl9Na64u3JzhQSV70d8vuk37rKZRwLdFd_wWk_B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53030" y="3966342"/>
            <a:ext cx="3163611" cy="2033751"/>
          </a:xfrm>
          <a:prstGeom prst="rect">
            <a:avLst/>
          </a:prstGeom>
          <a:noFill/>
        </p:spPr>
      </p:pic>
      <p:pic>
        <p:nvPicPr>
          <p:cNvPr id="70676" name="Picture 20" descr="http://www.apartmentscitycentre.sk/images/slide2_03.jpg?nc=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53030" y="1261242"/>
            <a:ext cx="6667500" cy="27051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7924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zentácia1">
  <a:themeElements>
    <a:clrScheme name="STU_1">
      <a:dk1>
        <a:srgbClr val="000000"/>
      </a:dk1>
      <a:lt1>
        <a:sysClr val="window" lastClr="FFFFFF"/>
      </a:lt1>
      <a:dk2>
        <a:srgbClr val="6E0000"/>
      </a:dk2>
      <a:lt2>
        <a:srgbClr val="E4E4E4"/>
      </a:lt2>
      <a:accent1>
        <a:srgbClr val="981E32"/>
      </a:accent1>
      <a:accent2>
        <a:srgbClr val="FF7900"/>
      </a:accent2>
      <a:accent3>
        <a:srgbClr val="ECC200"/>
      </a:accent3>
      <a:accent4>
        <a:srgbClr val="00A9E0"/>
      </a:accent4>
      <a:accent5>
        <a:srgbClr val="747678"/>
      </a:accent5>
      <a:accent6>
        <a:srgbClr val="009B3A"/>
      </a:accent6>
      <a:hlink>
        <a:srgbClr val="00399C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Prezentácia1</Template>
  <TotalTime>3951</TotalTime>
  <Words>653</Words>
  <Application>Microsoft Office PowerPoint</Application>
  <PresentationFormat>Prezentácia na obrazovke (4:3)</PresentationFormat>
  <Paragraphs>200</Paragraphs>
  <Slides>21</Slides>
  <Notes>0</Notes>
  <HiddenSlides>0</HiddenSlides>
  <MMClips>0</MMClips>
  <ScaleCrop>false</ScaleCrop>
  <HeadingPairs>
    <vt:vector size="6" baseType="variant">
      <vt:variant>
        <vt:lpstr>Motív</vt:lpstr>
      </vt:variant>
      <vt:variant>
        <vt:i4>1</vt:i4>
      </vt:variant>
      <vt:variant>
        <vt:lpstr>Vložené servery OLE</vt:lpstr>
      </vt:variant>
      <vt:variant>
        <vt:i4>1</vt:i4>
      </vt:variant>
      <vt:variant>
        <vt:lpstr>Nadpisy snímok</vt:lpstr>
      </vt:variant>
      <vt:variant>
        <vt:i4>21</vt:i4>
      </vt:variant>
    </vt:vector>
  </HeadingPairs>
  <TitlesOfParts>
    <vt:vector size="23" baseType="lpstr">
      <vt:lpstr>Prezentácia1</vt:lpstr>
      <vt:lpstr>Equation</vt:lpstr>
      <vt:lpstr>Thermochemical Recycling of Municipal Solid Waste </vt:lpstr>
      <vt:lpstr>Prezentácia programu PowerPoint</vt:lpstr>
      <vt:lpstr>Institute of Chemical and  Environmental Engineering  </vt:lpstr>
      <vt:lpstr>Prezentácia programu PowerPoint</vt:lpstr>
      <vt:lpstr>Refuse-Derived Fuel (RDF)</vt:lpstr>
      <vt:lpstr>RDF composition</vt:lpstr>
      <vt:lpstr>Proximate and Elemental Composition of RDF</vt:lpstr>
      <vt:lpstr>Behaviour of Thermal decomposition </vt:lpstr>
      <vt:lpstr>Prezentácia programu PowerPoint</vt:lpstr>
      <vt:lpstr>Heating value of RDF</vt:lpstr>
      <vt:lpstr>Prezentácia programu PowerPoint</vt:lpstr>
      <vt:lpstr>Gasification Model </vt:lpstr>
      <vt:lpstr>Prezentácia programu PowerPoint</vt:lpstr>
      <vt:lpstr>Results of modelling RDF gasification </vt:lpstr>
      <vt:lpstr>Prezentácia programu PowerPoint</vt:lpstr>
      <vt:lpstr>Prezentácia programu PowerPoint</vt:lpstr>
      <vt:lpstr>Prezentácia programu PowerPoint</vt:lpstr>
      <vt:lpstr>Prezentácia programu PowerPoint</vt:lpstr>
      <vt:lpstr>Effect of Steam in RDF Gasification</vt:lpstr>
      <vt:lpstr>Conclusion</vt:lpstr>
      <vt:lpstr>Prezentácia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About us ....</dc:title>
  <dc:creator>kocnerova</dc:creator>
  <cp:lastModifiedBy>Juma</cp:lastModifiedBy>
  <cp:revision>246</cp:revision>
  <dcterms:created xsi:type="dcterms:W3CDTF">2012-08-21T13:42:47Z</dcterms:created>
  <dcterms:modified xsi:type="dcterms:W3CDTF">2016-07-18T23:58:56Z</dcterms:modified>
</cp:coreProperties>
</file>